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127"/>
  </p:notesMasterIdLst>
  <p:sldIdLst>
    <p:sldId id="401" r:id="rId6"/>
    <p:sldId id="293" r:id="rId7"/>
    <p:sldId id="594" r:id="rId8"/>
    <p:sldId id="336" r:id="rId9"/>
    <p:sldId id="581" r:id="rId10"/>
    <p:sldId id="582" r:id="rId11"/>
    <p:sldId id="365" r:id="rId12"/>
    <p:sldId id="484" r:id="rId13"/>
    <p:sldId id="486" r:id="rId14"/>
    <p:sldId id="456" r:id="rId15"/>
    <p:sldId id="445" r:id="rId16"/>
    <p:sldId id="471" r:id="rId17"/>
    <p:sldId id="600" r:id="rId18"/>
    <p:sldId id="519" r:id="rId19"/>
    <p:sldId id="473" r:id="rId20"/>
    <p:sldId id="550" r:id="rId21"/>
    <p:sldId id="452" r:id="rId22"/>
    <p:sldId id="546" r:id="rId23"/>
    <p:sldId id="574" r:id="rId24"/>
    <p:sldId id="545" r:id="rId25"/>
    <p:sldId id="523" r:id="rId26"/>
    <p:sldId id="450" r:id="rId27"/>
    <p:sldId id="520" r:id="rId28"/>
    <p:sldId id="513" r:id="rId29"/>
    <p:sldId id="524" r:id="rId30"/>
    <p:sldId id="549" r:id="rId31"/>
    <p:sldId id="565" r:id="rId32"/>
    <p:sldId id="460" r:id="rId33"/>
    <p:sldId id="521" r:id="rId34"/>
    <p:sldId id="539" r:id="rId35"/>
    <p:sldId id="541" r:id="rId36"/>
    <p:sldId id="522" r:id="rId37"/>
    <p:sldId id="560" r:id="rId38"/>
    <p:sldId id="525" r:id="rId39"/>
    <p:sldId id="501" r:id="rId40"/>
    <p:sldId id="533" r:id="rId41"/>
    <p:sldId id="363" r:id="rId42"/>
    <p:sldId id="526" r:id="rId43"/>
    <p:sldId id="498" r:id="rId44"/>
    <p:sldId id="499" r:id="rId45"/>
    <p:sldId id="454" r:id="rId46"/>
    <p:sldId id="527" r:id="rId47"/>
    <p:sldId id="462" r:id="rId48"/>
    <p:sldId id="566" r:id="rId49"/>
    <p:sldId id="528" r:id="rId50"/>
    <p:sldId id="470" r:id="rId51"/>
    <p:sldId id="532" r:id="rId52"/>
    <p:sldId id="538" r:id="rId53"/>
    <p:sldId id="567" r:id="rId54"/>
    <p:sldId id="595" r:id="rId55"/>
    <p:sldId id="573" r:id="rId56"/>
    <p:sldId id="531" r:id="rId57"/>
    <p:sldId id="504" r:id="rId58"/>
    <p:sldId id="534" r:id="rId59"/>
    <p:sldId id="509" r:id="rId60"/>
    <p:sldId id="535" r:id="rId61"/>
    <p:sldId id="604" r:id="rId62"/>
    <p:sldId id="536" r:id="rId63"/>
    <p:sldId id="553" r:id="rId64"/>
    <p:sldId id="557" r:id="rId65"/>
    <p:sldId id="569" r:id="rId66"/>
    <p:sldId id="570" r:id="rId67"/>
    <p:sldId id="571" r:id="rId68"/>
    <p:sldId id="598" r:id="rId69"/>
    <p:sldId id="572" r:id="rId70"/>
    <p:sldId id="556" r:id="rId71"/>
    <p:sldId id="559" r:id="rId72"/>
    <p:sldId id="554" r:id="rId73"/>
    <p:sldId id="562" r:id="rId74"/>
    <p:sldId id="469" r:id="rId75"/>
    <p:sldId id="563" r:id="rId76"/>
    <p:sldId id="551" r:id="rId77"/>
    <p:sldId id="558" r:id="rId78"/>
    <p:sldId id="472" r:id="rId79"/>
    <p:sldId id="580" r:id="rId80"/>
    <p:sldId id="458" r:id="rId81"/>
    <p:sldId id="537" r:id="rId82"/>
    <p:sldId id="464" r:id="rId83"/>
    <p:sldId id="579" r:id="rId84"/>
    <p:sldId id="530" r:id="rId85"/>
    <p:sldId id="358" r:id="rId86"/>
    <p:sldId id="601" r:id="rId87"/>
    <p:sldId id="517" r:id="rId88"/>
    <p:sldId id="467" r:id="rId89"/>
    <p:sldId id="564" r:id="rId90"/>
    <p:sldId id="561" r:id="rId91"/>
    <p:sldId id="507" r:id="rId92"/>
    <p:sldId id="468" r:id="rId93"/>
    <p:sldId id="578" r:id="rId94"/>
    <p:sldId id="555" r:id="rId95"/>
    <p:sldId id="575" r:id="rId96"/>
    <p:sldId id="576" r:id="rId97"/>
    <p:sldId id="577" r:id="rId98"/>
    <p:sldId id="552" r:id="rId99"/>
    <p:sldId id="591" r:id="rId100"/>
    <p:sldId id="593" r:id="rId101"/>
    <p:sldId id="360" r:id="rId102"/>
    <p:sldId id="583" r:id="rId103"/>
    <p:sldId id="584" r:id="rId104"/>
    <p:sldId id="596" r:id="rId105"/>
    <p:sldId id="603" r:id="rId106"/>
    <p:sldId id="585" r:id="rId107"/>
    <p:sldId id="587" r:id="rId108"/>
    <p:sldId id="586" r:id="rId109"/>
    <p:sldId id="588" r:id="rId110"/>
    <p:sldId id="597" r:id="rId111"/>
    <p:sldId id="589" r:id="rId112"/>
    <p:sldId id="590" r:id="rId113"/>
    <p:sldId id="315" r:id="rId114"/>
    <p:sldId id="610" r:id="rId115"/>
    <p:sldId id="611" r:id="rId116"/>
    <p:sldId id="613" r:id="rId117"/>
    <p:sldId id="612" r:id="rId118"/>
    <p:sldId id="614" r:id="rId119"/>
    <p:sldId id="615" r:id="rId120"/>
    <p:sldId id="616" r:id="rId121"/>
    <p:sldId id="617" r:id="rId122"/>
    <p:sldId id="618" r:id="rId123"/>
    <p:sldId id="619" r:id="rId124"/>
    <p:sldId id="620" r:id="rId125"/>
    <p:sldId id="608" r:id="rId126"/>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06-863E-425B-858A-59D93F1336E4}" name="Rachel J Houghton" initials="RJH" userId="eb43c97e479d4048" providerId="Windows Live"/>
  <p188:author id="{D50C251A-6E8A-3E14-BC38-497BDAD19898}" name="Rebecca Donaldson" initials="RD" userId="S::rebecca.donaldson@tribalgroup.com::de1bd23b-13b3-40c7-98d3-b019b9d9da5e" providerId="AD"/>
  <p188:author id="{9F522F3D-72A2-8DDC-06FA-90BEB9393AAC}" name="Carol Knights" initials="CK" userId="S::carol.knights@mei.org.uk::23be5868-5566-498b-9c06-a891da1c2ca3" providerId="AD"/>
  <p188:author id="{24E86091-576A-61D4-4308-8B9B413AC648}" name="Richard Perring" initials="RP" userId="S::richard.perring@ncetm.org.uk::910642f3-8b82-4047-9df8-c09e43ada840" providerId="AD"/>
  <p188:author id="{EB964CBF-2E8E-7B7A-5E31-6C769BCA1F50}" name="Becky Donaldson" initials="BD" userId="S::becky.donaldson@ncetm.org.uk::de1bd23b-13b3-40c7-98d3-b019b9d9da5e" providerId="AD"/>
  <p188:author id="{30FCC4C0-069E-C054-7E4C-BDF9DD3F2FFB}" name="Elizabeth Lambert" initials="EL" userId="S::Elizabeth.Lambert@ncetm.org.uk::84516f71-0698-4f46-9863-2dab06370415" providerId="AD"/>
  <p188:author id="{97592AD2-0362-AD30-ABFC-74A0AEC04569}" name="Bethanie Goodliff" initials="BG" userId="S::bethanie.goodliff@ncetm.org.uk::8525f53f-a5d4-49a0-b205-476dc8a76e72" providerId="AD"/>
  <p188:author id="{34D052D2-FFF5-E6D6-117A-07C0F43ACB7D}" name="Nicola Trubridge" initials="NT" userId="S::nicola.trubridge@ncetm.org.uk::ecdd1c25-5bc1-4511-a576-ec7c116dcbcc" providerId="AD"/>
  <p188:author id="{3C3042F1-9669-8081-C5E3-F1F39F8AE15B}" name="Alison Hopper" initials="AH" userId="S::alison.hopper@mei.org.uk::ca5996aa-ea7f-4b9b-84ac-8568eb6eb8f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aynor Bahan" initials="GB" lastIdx="45" clrIdx="6">
    <p:extLst>
      <p:ext uri="{19B8F6BF-5375-455C-9EA6-DF929625EA0E}">
        <p15:presenceInfo xmlns:p15="http://schemas.microsoft.com/office/powerpoint/2012/main" userId="S::Gaynor.Bahan@ncetm.org.uk::d4c0f4d3-9322-4a8f-bf1c-fec75b6095ad" providerId="AD"/>
      </p:ext>
    </p:extLst>
  </p:cmAuthor>
  <p:cmAuthor id="1" name="Rebecca Donaldson" initials="RD" lastIdx="245" clrIdx="0">
    <p:extLst>
      <p:ext uri="{19B8F6BF-5375-455C-9EA6-DF929625EA0E}">
        <p15:presenceInfo xmlns:p15="http://schemas.microsoft.com/office/powerpoint/2012/main" userId="S::rebecca.donaldson@tribalgroup.com::de1bd23b-13b3-40c7-98d3-b019b9d9da5e" providerId="AD"/>
      </p:ext>
    </p:extLst>
  </p:cmAuthor>
  <p:cmAuthor id="8" name="Mary Stevenson" initials="MS" lastIdx="1" clrIdx="7">
    <p:extLst>
      <p:ext uri="{19B8F6BF-5375-455C-9EA6-DF929625EA0E}">
        <p15:presenceInfo xmlns:p15="http://schemas.microsoft.com/office/powerpoint/2012/main" userId="S::mary.stevenson@ncetm.org.uk::f6438378-3887-49aa-8b3c-bcaf7c6b32f1" providerId="AD"/>
      </p:ext>
    </p:extLst>
  </p:cmAuthor>
  <p:cmAuthor id="2" name="Richard Perring" initials="RP" lastIdx="16" clrIdx="1">
    <p:extLst>
      <p:ext uri="{19B8F6BF-5375-455C-9EA6-DF929625EA0E}">
        <p15:presenceInfo xmlns:p15="http://schemas.microsoft.com/office/powerpoint/2012/main" userId="S::richard.perring@ncetm.org.uk::910642f3-8b82-4047-9df8-c09e43ada840" providerId="AD"/>
      </p:ext>
    </p:extLst>
  </p:cmAuthor>
  <p:cmAuthor id="9" name="Andrew Young" initials="AY" lastIdx="6" clrIdx="8">
    <p:extLst>
      <p:ext uri="{19B8F6BF-5375-455C-9EA6-DF929625EA0E}">
        <p15:presenceInfo xmlns:p15="http://schemas.microsoft.com/office/powerpoint/2012/main" userId="S::andrew.young@tribalgroup.com::3d7dab09-352b-4858-b937-4a4f8b94e613" providerId="AD"/>
      </p:ext>
    </p:extLst>
  </p:cmAuthor>
  <p:cmAuthor id="3" name="Rachel J Houghton" initials="RJH" lastIdx="167" clrIdx="2">
    <p:extLst>
      <p:ext uri="{19B8F6BF-5375-455C-9EA6-DF929625EA0E}">
        <p15:presenceInfo xmlns:p15="http://schemas.microsoft.com/office/powerpoint/2012/main" userId="eb43c97e479d4048" providerId="Windows Live"/>
      </p:ext>
    </p:extLst>
  </p:cmAuthor>
  <p:cmAuthor id="4" name="Carol Knights" initials="CK" lastIdx="64" clrIdx="3">
    <p:extLst>
      <p:ext uri="{19B8F6BF-5375-455C-9EA6-DF929625EA0E}">
        <p15:presenceInfo xmlns:p15="http://schemas.microsoft.com/office/powerpoint/2012/main" userId="S::carol.knights@mei.org.uk::23be5868-5566-498b-9c06-a891da1c2ca3" providerId="AD"/>
      </p:ext>
    </p:extLst>
  </p:cmAuthor>
  <p:cmAuthor id="5" name="Perring, Richard" initials="PR" lastIdx="1" clrIdx="4">
    <p:extLst>
      <p:ext uri="{19B8F6BF-5375-455C-9EA6-DF929625EA0E}">
        <p15:presenceInfo xmlns:p15="http://schemas.microsoft.com/office/powerpoint/2012/main" userId="S::r.perring@exeter.ac.uk::e135846d-ab6c-4573-821c-820ab81e8b20" providerId="AD"/>
      </p:ext>
    </p:extLst>
  </p:cmAuthor>
  <p:cmAuthor id="6" name="Alison Hopper" initials="AH" lastIdx="14" clrIdx="5">
    <p:extLst>
      <p:ext uri="{19B8F6BF-5375-455C-9EA6-DF929625EA0E}">
        <p15:presenceInfo xmlns:p15="http://schemas.microsoft.com/office/powerpoint/2012/main" userId="S::alison.hopper@mei.org.uk::ca5996aa-ea7f-4b9b-84ac-8568eb6eb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16161"/>
    <a:srgbClr val="B8B8B8"/>
    <a:srgbClr val="1E1E1C"/>
    <a:srgbClr val="00628C"/>
    <a:srgbClr val="6F349C"/>
    <a:srgbClr val="CC00CC"/>
    <a:srgbClr val="FC9524"/>
    <a:srgbClr val="92D050"/>
    <a:srgbClr val="2D4B6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E2E6B2-4714-456E-AAD0-C716B8CA9811}" v="4" dt="2023-05-03T07:22:58.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06" autoAdjust="0"/>
    <p:restoredTop sz="80216" autoAdjust="0"/>
  </p:normalViewPr>
  <p:slideViewPr>
    <p:cSldViewPr snapToGrid="0">
      <p:cViewPr varScale="1">
        <p:scale>
          <a:sx n="53" d="100"/>
          <a:sy n="53" d="100"/>
        </p:scale>
        <p:origin x="796"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microsoft.com/office/2015/10/relationships/revisionInfo" Target="revisionInfo.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commentAuthors" Target="commentAuthors.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1"/>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05/05/2023</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2"/>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dirty="0"/>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dirty="0"/>
          </a:p>
        </p:txBody>
      </p:sp>
    </p:spTree>
    <p:extLst>
      <p:ext uri="{BB962C8B-B14F-4D97-AF65-F5344CB8AC3E}">
        <p14:creationId xmlns:p14="http://schemas.microsoft.com/office/powerpoint/2010/main" val="2283565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This slide is animated</a:t>
            </a:r>
            <a:r>
              <a:rPr lang="en-GB" sz="1200" b="0" dirty="0"/>
              <a:t>. Each question will appear separately so you can choose whether to show both to your students or one at a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Answers</a:t>
            </a:r>
          </a:p>
          <a:p>
            <a:r>
              <a:rPr lang="en-GB" b="0" dirty="0"/>
              <a:t>Turn an angle of 400°: yes, this would be 40° more than a full turn so, if you were spinning round, you would end up just past where you started.</a:t>
            </a:r>
          </a:p>
          <a:p>
            <a:r>
              <a:rPr lang="en-GB" b="0" dirty="0"/>
              <a:t>Draw an angle of 400°: this may cause some debate! Arguably the answer is no, and the greatest angle you can show using two line segments is 360° (by drawing the two line segments in the same position, and indicating the reflex angle). Students may suggest their own ways to model 400° using a diagram.</a:t>
            </a:r>
          </a:p>
          <a:p>
            <a:endParaRPr lang="en-GB" b="0" dirty="0"/>
          </a:p>
          <a:p>
            <a:r>
              <a:rPr lang="en-GB" b="0" dirty="0"/>
              <a:t>? Students may come up with their own suggestions, such as drawing a spiral or concentric circles to indicate that the angle shown is greater than 360°.</a:t>
            </a:r>
          </a:p>
          <a:p>
            <a:endParaRPr lang="en-GB" b="0" dirty="0"/>
          </a:p>
          <a:p>
            <a:r>
              <a:rPr lang="en-GB" b="1" dirty="0"/>
              <a:t>Suggested questioning</a:t>
            </a:r>
          </a:p>
          <a:p>
            <a:r>
              <a:rPr lang="en-GB" b="0" dirty="0"/>
              <a:t>What is the biggest angle you can show with your arms/draw on a page? What is the smallest?</a:t>
            </a:r>
          </a:p>
          <a:p>
            <a:r>
              <a:rPr lang="en-GB" b="0" dirty="0"/>
              <a:t>What is the biggest angle you can turn? What is the smallest?</a:t>
            </a:r>
          </a:p>
          <a:p>
            <a:r>
              <a:rPr lang="en-GB" b="0" dirty="0"/>
              <a:t>What is the same/different about an angle that you draw and an angle that you turn?</a:t>
            </a:r>
          </a:p>
          <a:p>
            <a:r>
              <a:rPr lang="en-GB" b="0" dirty="0"/>
              <a:t>Where is 0° on the drawn/turned angle?</a:t>
            </a:r>
          </a:p>
          <a:p>
            <a:endParaRPr lang="en-GB" b="1" dirty="0"/>
          </a:p>
          <a:p>
            <a:r>
              <a:rPr lang="en-GB" b="1" dirty="0"/>
              <a:t>Things to think about</a:t>
            </a:r>
          </a:p>
          <a:p>
            <a:r>
              <a:rPr lang="en-US" dirty="0"/>
              <a:t>One challenge with assessing students’ understanding of angles is the duality of the concept: an angle is both a measure of turn, and therefore dynamic, and a measure of the relationship between two intersecting line segments, and therefore static. We tend to focus on one of these concepts at a time within Key Stage 3 mathematics. When learning about angle rules, we are thinking of the static image of line segments intersecting. When describing rotations, we are thinking about the movement of an object about a point. Reflect on your students: do they connect these ideas? Reflect also on your curriculum: are these connections made explicit? This Checkpoint offers an opportunity to see whether your class can think about angles both ways, and to discuss the ways in which we define and describe angles.</a:t>
            </a:r>
          </a:p>
        </p:txBody>
      </p:sp>
      <p:sp>
        <p:nvSpPr>
          <p:cNvPr id="4" name="Slide Number Placeholder 3"/>
          <p:cNvSpPr>
            <a:spLocks noGrp="1"/>
          </p:cNvSpPr>
          <p:nvPr>
            <p:ph type="sldNum" sz="quarter" idx="5"/>
          </p:nvPr>
        </p:nvSpPr>
        <p:spPr/>
        <p:txBody>
          <a:bodyPr/>
          <a:lstStyle/>
          <a:p>
            <a:fld id="{7F249776-5FDB-4F75-8F7D-65DAAC0AE561}" type="slidenum">
              <a:rPr lang="en-GB" smtClean="0"/>
              <a:t>10</a:t>
            </a:fld>
            <a:endParaRPr lang="en-GB" dirty="0"/>
          </a:p>
        </p:txBody>
      </p:sp>
    </p:spTree>
    <p:extLst>
      <p:ext uri="{BB962C8B-B14F-4D97-AF65-F5344CB8AC3E}">
        <p14:creationId xmlns:p14="http://schemas.microsoft.com/office/powerpoint/2010/main" val="300000502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These angles (2 on a page) might be useful for Checkpoint 12. Note that each angle is given with lots of blank space around it to allow students to manipulate their protractor into different positions. </a:t>
            </a:r>
          </a:p>
        </p:txBody>
      </p:sp>
      <p:sp>
        <p:nvSpPr>
          <p:cNvPr id="4" name="Slide Number Placeholder 3"/>
          <p:cNvSpPr>
            <a:spLocks noGrp="1"/>
          </p:cNvSpPr>
          <p:nvPr>
            <p:ph type="sldNum" sz="quarter" idx="5"/>
          </p:nvPr>
        </p:nvSpPr>
        <p:spPr/>
        <p:txBody>
          <a:bodyPr/>
          <a:lstStyle/>
          <a:p>
            <a:fld id="{95CC6D43-B330-470E-9514-C837501A6F5A}" type="slidenum">
              <a:rPr lang="en-GB" smtClean="0"/>
              <a:t>101</a:t>
            </a:fld>
            <a:endParaRPr lang="en-GB" dirty="0"/>
          </a:p>
        </p:txBody>
      </p:sp>
    </p:spTree>
    <p:extLst>
      <p:ext uri="{BB962C8B-B14F-4D97-AF65-F5344CB8AC3E}">
        <p14:creationId xmlns:p14="http://schemas.microsoft.com/office/powerpoint/2010/main" val="22295325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may find it helpful to print and cut out these triangle tiles (two sets of ten on a page) to support with Checkpoint 17.</a:t>
            </a:r>
          </a:p>
        </p:txBody>
      </p:sp>
      <p:sp>
        <p:nvSpPr>
          <p:cNvPr id="4" name="Slide Number Placeholder 3"/>
          <p:cNvSpPr>
            <a:spLocks noGrp="1"/>
          </p:cNvSpPr>
          <p:nvPr>
            <p:ph type="sldNum" sz="quarter" idx="5"/>
          </p:nvPr>
        </p:nvSpPr>
        <p:spPr/>
        <p:txBody>
          <a:bodyPr/>
          <a:lstStyle/>
          <a:p>
            <a:fld id="{95CC6D43-B330-470E-9514-C837501A6F5A}" type="slidenum">
              <a:rPr lang="en-GB" smtClean="0"/>
              <a:t>102</a:t>
            </a:fld>
            <a:endParaRPr lang="en-GB" dirty="0"/>
          </a:p>
        </p:txBody>
      </p:sp>
    </p:spTree>
    <p:extLst>
      <p:ext uri="{BB962C8B-B14F-4D97-AF65-F5344CB8AC3E}">
        <p14:creationId xmlns:p14="http://schemas.microsoft.com/office/powerpoint/2010/main" val="32109849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printable versions (three on a page) of the diagram from Checkpoint 21.</a:t>
            </a:r>
          </a:p>
        </p:txBody>
      </p:sp>
      <p:sp>
        <p:nvSpPr>
          <p:cNvPr id="4" name="Slide Number Placeholder 3"/>
          <p:cNvSpPr>
            <a:spLocks noGrp="1"/>
          </p:cNvSpPr>
          <p:nvPr>
            <p:ph type="sldNum" sz="quarter" idx="5"/>
          </p:nvPr>
        </p:nvSpPr>
        <p:spPr/>
        <p:txBody>
          <a:bodyPr/>
          <a:lstStyle/>
          <a:p>
            <a:fld id="{95CC6D43-B330-470E-9514-C837501A6F5A}" type="slidenum">
              <a:rPr lang="en-GB" smtClean="0"/>
              <a:t>103</a:t>
            </a:fld>
            <a:endParaRPr lang="en-GB" dirty="0"/>
          </a:p>
        </p:txBody>
      </p:sp>
    </p:spTree>
    <p:extLst>
      <p:ext uri="{BB962C8B-B14F-4D97-AF65-F5344CB8AC3E}">
        <p14:creationId xmlns:p14="http://schemas.microsoft.com/office/powerpoint/2010/main" val="6884488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printable versions (two on a page) of the diagram for Checkpoint 22.</a:t>
            </a:r>
          </a:p>
        </p:txBody>
      </p:sp>
      <p:sp>
        <p:nvSpPr>
          <p:cNvPr id="4" name="Slide Number Placeholder 3"/>
          <p:cNvSpPr>
            <a:spLocks noGrp="1"/>
          </p:cNvSpPr>
          <p:nvPr>
            <p:ph type="sldNum" sz="quarter" idx="5"/>
          </p:nvPr>
        </p:nvSpPr>
        <p:spPr/>
        <p:txBody>
          <a:bodyPr/>
          <a:lstStyle/>
          <a:p>
            <a:fld id="{95CC6D43-B330-470E-9514-C837501A6F5A}" type="slidenum">
              <a:rPr lang="en-GB" smtClean="0"/>
              <a:t>104</a:t>
            </a:fld>
            <a:endParaRPr lang="en-GB" dirty="0"/>
          </a:p>
        </p:txBody>
      </p:sp>
    </p:spTree>
    <p:extLst>
      <p:ext uri="{BB962C8B-B14F-4D97-AF65-F5344CB8AC3E}">
        <p14:creationId xmlns:p14="http://schemas.microsoft.com/office/powerpoint/2010/main" val="216860557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printable decagons (six on a page) may be useful for Checkpoint 26.</a:t>
            </a:r>
          </a:p>
        </p:txBody>
      </p:sp>
      <p:sp>
        <p:nvSpPr>
          <p:cNvPr id="4" name="Slide Number Placeholder 3"/>
          <p:cNvSpPr>
            <a:spLocks noGrp="1"/>
          </p:cNvSpPr>
          <p:nvPr>
            <p:ph type="sldNum" sz="quarter" idx="5"/>
          </p:nvPr>
        </p:nvSpPr>
        <p:spPr/>
        <p:txBody>
          <a:bodyPr/>
          <a:lstStyle/>
          <a:p>
            <a:fld id="{95CC6D43-B330-470E-9514-C837501A6F5A}" type="slidenum">
              <a:rPr lang="en-GB" smtClean="0"/>
              <a:t>105</a:t>
            </a:fld>
            <a:endParaRPr lang="en-GB" dirty="0"/>
          </a:p>
        </p:txBody>
      </p:sp>
    </p:spTree>
    <p:extLst>
      <p:ext uri="{BB962C8B-B14F-4D97-AF65-F5344CB8AC3E}">
        <p14:creationId xmlns:p14="http://schemas.microsoft.com/office/powerpoint/2010/main" val="37017386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printable versions (four on a page) of the diagram from Additional activity H.</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106</a:t>
            </a:fld>
            <a:endParaRPr lang="en-GB" dirty="0"/>
          </a:p>
        </p:txBody>
      </p:sp>
    </p:spTree>
    <p:extLst>
      <p:ext uri="{BB962C8B-B14F-4D97-AF65-F5344CB8AC3E}">
        <p14:creationId xmlns:p14="http://schemas.microsoft.com/office/powerpoint/2010/main" val="36317933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printable versions (two on a page) of the diagram for Additional activity J.</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107</a:t>
            </a:fld>
            <a:endParaRPr lang="en-GB" dirty="0"/>
          </a:p>
        </p:txBody>
      </p:sp>
    </p:spTree>
    <p:extLst>
      <p:ext uri="{BB962C8B-B14F-4D97-AF65-F5344CB8AC3E}">
        <p14:creationId xmlns:p14="http://schemas.microsoft.com/office/powerpoint/2010/main" val="20256737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printable hexagons (six on a page) are for use with Additional activity K.</a:t>
            </a:r>
          </a:p>
        </p:txBody>
      </p:sp>
      <p:sp>
        <p:nvSpPr>
          <p:cNvPr id="4" name="Slide Number Placeholder 3"/>
          <p:cNvSpPr>
            <a:spLocks noGrp="1"/>
          </p:cNvSpPr>
          <p:nvPr>
            <p:ph type="sldNum" sz="quarter" idx="5"/>
          </p:nvPr>
        </p:nvSpPr>
        <p:spPr/>
        <p:txBody>
          <a:bodyPr/>
          <a:lstStyle/>
          <a:p>
            <a:fld id="{95CC6D43-B330-470E-9514-C837501A6F5A}" type="slidenum">
              <a:rPr lang="en-GB" smtClean="0"/>
              <a:t>108</a:t>
            </a:fld>
            <a:endParaRPr lang="en-GB" dirty="0"/>
          </a:p>
        </p:txBody>
      </p:sp>
    </p:spTree>
    <p:extLst>
      <p:ext uri="{BB962C8B-B14F-4D97-AF65-F5344CB8AC3E}">
        <p14:creationId xmlns:p14="http://schemas.microsoft.com/office/powerpoint/2010/main" val="8170934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109</a:t>
            </a:fld>
            <a:endParaRPr lang="en-GB"/>
          </a:p>
        </p:txBody>
      </p:sp>
    </p:spTree>
    <p:extLst>
      <p:ext uri="{BB962C8B-B14F-4D97-AF65-F5344CB8AC3E}">
        <p14:creationId xmlns:p14="http://schemas.microsoft.com/office/powerpoint/2010/main" val="409391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Pictures 1, 2 and 3, and then each question, will appear separately so you can choose the pace at which to work with your class. </a:t>
                </a:r>
                <a:endParaRPr lang="en-GB" b="1" dirty="0"/>
              </a:p>
              <a:p>
                <a:endParaRPr lang="en-GB" b="1" dirty="0"/>
              </a:p>
              <a:p>
                <a:r>
                  <a:rPr lang="en-GB" b="1" dirty="0"/>
                  <a:t>Answers</a:t>
                </a:r>
              </a:p>
              <a:p>
                <a:r>
                  <a:rPr lang="en-GB" b="0" dirty="0"/>
                  <a:t>a) It could be either. Students may disagree here; use their answers to part b to assess how well they understand. Note that, conventionally, bottle tops are turned anti-clockwise to open. However, the purpose of this task is to assess understanding of turn, not knowledge of this, and so we provide answers below for either direction of turn.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Note that, as no information is given about the number of turns required to open the bottle, any of the</a:t>
                </a:r>
                <a:r>
                  <a:rPr lang="en-GB" b="0" baseline="0" dirty="0"/>
                  <a:t> below </a:t>
                </a:r>
                <a:r>
                  <a:rPr lang="en-GB" b="0" dirty="0"/>
                  <a:t>angles </a:t>
                </a:r>
                <a14:m>
                  <m:oMath xmlns:m="http://schemas.openxmlformats.org/officeDocument/2006/math">
                    <m:r>
                      <a:rPr lang="en-GB" b="0" i="1" dirty="0" smtClean="0">
                        <a:latin typeface="Cambria Math" panose="02040503050406030204" pitchFamily="18" charset="0"/>
                        <a:ea typeface="Cambria Math" panose="02040503050406030204" pitchFamily="18" charset="0"/>
                      </a:rPr>
                      <m:t>+</m:t>
                    </m:r>
                  </m:oMath>
                </a14:m>
                <a:r>
                  <a:rPr lang="en-GB" b="0" dirty="0"/>
                  <a:t> a multiple of 360° would also be correct.</a:t>
                </a:r>
              </a:p>
              <a:p>
                <a:r>
                  <a:rPr lang="en-GB" b="0" dirty="0"/>
                  <a:t>If students say anti-clockwise in part b: original picture to picture 1 is approximately 160°, picture 1 to picture 2 is approximately 140°, picture 2 to picture 3 is approximately 200°.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students say clockwise in part a: original picture to picture 1 is approximately 200°, picture 1 to picture 2 is approximately 220°, picture 2 to picture 3 is approximately 160°.</a:t>
                </a:r>
              </a:p>
              <a:p>
                <a:r>
                  <a:rPr lang="en-GB" b="0" dirty="0"/>
                  <a:t>c) In total, the lid has turned 500° anti-clockwise or 580° clockwise (</a:t>
                </a:r>
                <a14:m>
                  <m:oMath xmlns:m="http://schemas.openxmlformats.org/officeDocument/2006/math">
                    <m:r>
                      <a:rPr lang="en-GB" b="0" i="1" dirty="0" smtClean="0">
                        <a:latin typeface="Cambria Math" panose="02040503050406030204" pitchFamily="18" charset="0"/>
                        <a:ea typeface="Cambria Math" panose="02040503050406030204" pitchFamily="18" charset="0"/>
                      </a:rPr>
                      <m:t>+</m:t>
                    </m:r>
                  </m:oMath>
                </a14:m>
                <a:r>
                  <a:rPr lang="en-GB" b="0" dirty="0"/>
                  <a:t> a multiple of 360°).</a:t>
                </a:r>
              </a:p>
              <a:p>
                <a:endParaRPr lang="en-GB" b="0" dirty="0"/>
              </a:p>
              <a:p>
                <a:r>
                  <a:rPr lang="en-GB" b="0" dirty="0"/>
                  <a:t>? The total of the angles would need to be greater than 1080°, so at least two multiples of 360° (i.e. 720° or any subsequent multiple of 360°) would need to be added across the answers to part b. </a:t>
                </a:r>
              </a:p>
              <a:p>
                <a:endParaRPr lang="en-GB" b="0"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Is it possible to know if the lid is being turned anti-clockwise or clockwise? Why or why not?</a:t>
                </a:r>
              </a:p>
              <a:p>
                <a:r>
                  <a:rPr lang="en-GB" b="0" dirty="0"/>
                  <a:t>What is the same and what is different about your answers to b and c if you change your answer to part a?</a:t>
                </a:r>
              </a:p>
              <a:p>
                <a:r>
                  <a:rPr lang="en-GB" b="0" dirty="0"/>
                  <a:t>Is there more than one possible answer to part b?</a:t>
                </a:r>
              </a:p>
              <a:p>
                <a:endParaRPr lang="en-GB" b="1" dirty="0"/>
              </a:p>
              <a:p>
                <a:r>
                  <a:rPr lang="en-GB" b="1" dirty="0"/>
                  <a:t>Things to think about</a:t>
                </a:r>
              </a:p>
              <a:p>
                <a:r>
                  <a:rPr lang="en-US" dirty="0"/>
                  <a:t>Checkpoint 2 picks up on one aspect of the duality of angles explored in Checkpoint 1: angles as turns. There is no definitive answer to part a, which means that there are multiple possible answers for the subsequent questions. Consider how you will handle this ambiguity. Will you ask students to give answers for part a first, and immediately discuss that both options are correct, or will you ask them to work through the questions and then compare answers? If the latter, divide the board into two parts and record the answers for clockwise and anti-clockwise separately.</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Pictures 1, 2 and 3 then then each question will appear separately so you can choose the pace at which to work with your class. </a:t>
                </a:r>
                <a:endParaRPr lang="en-GB" b="1"/>
              </a:p>
              <a:p>
                <a:endParaRPr lang="en-GB" b="1"/>
              </a:p>
              <a:p>
                <a:r>
                  <a:rPr lang="en-GB" b="1"/>
                  <a:t>Answers</a:t>
                </a:r>
              </a:p>
              <a:p>
                <a:r>
                  <a:rPr lang="en-GB" b="0"/>
                  <a:t>a) It could be either! Students may disagree here; use their answers to part b to assess how well they understand.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b) Note that, if no information is given about the number of turns required to open the bottle, any of the</a:t>
                </a:r>
                <a:r>
                  <a:rPr lang="en-GB" b="0" baseline="0"/>
                  <a:t> below </a:t>
                </a:r>
                <a:r>
                  <a:rPr lang="en-GB" b="0"/>
                  <a:t>angles </a:t>
                </a:r>
                <a:r>
                  <a:rPr lang="en-GB" b="0" i="0" dirty="0">
                    <a:latin typeface="Cambria Math" panose="02040503050406030204" pitchFamily="18" charset="0"/>
                    <a:ea typeface="Cambria Math" panose="02040503050406030204" pitchFamily="18" charset="0"/>
                  </a:rPr>
                  <a:t>+</a:t>
                </a:r>
                <a:r>
                  <a:rPr lang="en-GB" b="0"/>
                  <a:t> a multiple of 360° would also be correct.</a:t>
                </a:r>
              </a:p>
              <a:p>
                <a:r>
                  <a:rPr lang="en-GB" b="0"/>
                  <a:t>If students say clockwise in part a: original picture to picture 1 is approximately 200°, picture 1 to picture 2 is approximately 220°, picture 2 to picture 3 is approximately 160°.</a:t>
                </a:r>
              </a:p>
              <a:p>
                <a:r>
                  <a:rPr lang="en-GB" b="0"/>
                  <a:t>If students say anticlockwise in part b: original picture to picture 1 is approximately 160°, picture 1 to picture 2 is approximately 140°, picture 2 to picture 3 is approximately 200°. </a:t>
                </a:r>
              </a:p>
              <a:p>
                <a:r>
                  <a:rPr lang="en-GB" b="0"/>
                  <a:t>c) In total the lid has turned 580° clockwise or 500° anticlockwise (</a:t>
                </a:r>
                <a:r>
                  <a:rPr lang="en-GB" b="0" i="0" dirty="0">
                    <a:latin typeface="Cambria Math" panose="02040503050406030204" pitchFamily="18" charset="0"/>
                    <a:ea typeface="Cambria Math" panose="02040503050406030204" pitchFamily="18" charset="0"/>
                  </a:rPr>
                  <a:t>+</a:t>
                </a:r>
                <a:r>
                  <a:rPr lang="en-GB" b="0"/>
                  <a:t> a multiple of 360°).</a:t>
                </a:r>
              </a:p>
              <a:p>
                <a:endParaRPr lang="en-GB" b="0"/>
              </a:p>
              <a:p>
                <a:r>
                  <a:rPr lang="en-GB" b="0"/>
                  <a:t>? The total of the angles would need to be greater than 1080°, so at least two multiples of 360° (i.e. 720° or any subsequent multiple of 360°) would need to be added across the answers to part b. </a:t>
                </a:r>
              </a:p>
              <a:p>
                <a:endParaRPr lang="en-GB" b="0"/>
              </a:p>
              <a:p>
                <a:r>
                  <a:rPr lang="en-GB" b="1"/>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Is it possible to know if the lid is being turned anticlockwise or clockwise? Why or why not?</a:t>
                </a:r>
              </a:p>
              <a:p>
                <a:r>
                  <a:rPr lang="en-GB" b="0"/>
                  <a:t>What is the same and what is different about your answers to b and c if you change your answer to a?</a:t>
                </a:r>
              </a:p>
              <a:p>
                <a:r>
                  <a:rPr lang="en-GB" b="0"/>
                  <a:t>Is there more than one possible answer to part b?</a:t>
                </a:r>
              </a:p>
              <a:p>
                <a:endParaRPr lang="en-GB" b="1"/>
              </a:p>
              <a:p>
                <a:r>
                  <a:rPr lang="en-GB" b="1"/>
                  <a:t>Things to think about</a:t>
                </a:r>
              </a:p>
              <a:p>
                <a:r>
                  <a:rPr lang="en-US"/>
                  <a:t>Checkpoint 2 picks up on one aspect of the duality of angles that is explored in Checkpoint 1: in this case, angles as turns. There is no definitive answer to part a, which means that there are multiple possible answers for the subsequent questions. Consider how you will handle this ambiguity in the classroom. Will you ask students to give answers for a first, and immediately discuss that both options are correct, or will you ask them to work through the questions and then compare answers. If the latter, you may find it useful to divide your board into two parts and record the answers for clockwise and anticlockwise separately. </a:t>
                </a:r>
              </a:p>
            </p:txBody>
          </p:sp>
        </mc:Fallback>
      </mc:AlternateContent>
      <p:sp>
        <p:nvSpPr>
          <p:cNvPr id="4" name="Slide Number Placeholder 3"/>
          <p:cNvSpPr>
            <a:spLocks noGrp="1"/>
          </p:cNvSpPr>
          <p:nvPr>
            <p:ph type="sldNum" sz="quarter" idx="5"/>
          </p:nvPr>
        </p:nvSpPr>
        <p:spPr/>
        <p:txBody>
          <a:bodyPr/>
          <a:lstStyle/>
          <a:p>
            <a:fld id="{7F249776-5FDB-4F75-8F7D-65DAAC0AE561}" type="slidenum">
              <a:rPr lang="en-GB" smtClean="0"/>
              <a:t>12</a:t>
            </a:fld>
            <a:endParaRPr lang="en-GB" dirty="0"/>
          </a:p>
        </p:txBody>
      </p:sp>
    </p:spTree>
    <p:extLst>
      <p:ext uri="{BB962C8B-B14F-4D97-AF65-F5344CB8AC3E}">
        <p14:creationId xmlns:p14="http://schemas.microsoft.com/office/powerpoint/2010/main" val="35901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This slide is animated.</a:t>
            </a:r>
            <a:r>
              <a:rPr lang="en-GB" b="0" dirty="0"/>
              <a:t> Each click will start the rotation of each bottle top in turn (left to right, top row to bottom row).</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dirty="0"/>
          </a:p>
        </p:txBody>
      </p:sp>
    </p:spTree>
    <p:extLst>
      <p:ext uri="{BB962C8B-B14F-4D97-AF65-F5344CB8AC3E}">
        <p14:creationId xmlns:p14="http://schemas.microsoft.com/office/powerpoint/2010/main" val="1398053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each angle, will appear separately so you can choose the pace at which to work with your class. A printable card sort, so that students can physically order and group the angles, can be found on slides 109-112.</a:t>
            </a:r>
            <a:endParaRPr lang="en-GB" b="1" dirty="0"/>
          </a:p>
          <a:p>
            <a:endParaRPr lang="en-GB" b="1" dirty="0"/>
          </a:p>
          <a:p>
            <a:r>
              <a:rPr lang="en-GB" b="1" dirty="0"/>
              <a:t>Answers</a:t>
            </a:r>
          </a:p>
          <a:p>
            <a:r>
              <a:rPr lang="en-GB" b="0" dirty="0"/>
              <a:t>a) Angles: C, D, E, G, H, I</a:t>
            </a:r>
          </a:p>
          <a:p>
            <a:r>
              <a:rPr lang="en-GB" b="0" dirty="0"/>
              <a:t>Not angles: A, B, F, J, K</a:t>
            </a:r>
          </a:p>
          <a:p>
            <a:r>
              <a:rPr lang="en-GB" b="0" dirty="0"/>
              <a:t>b) H, C, D, I, E, G</a:t>
            </a:r>
          </a:p>
          <a:p>
            <a:r>
              <a:rPr lang="en-GB" b="0" dirty="0"/>
              <a:t>c) A: the parabola would have to be a straight line; B: one line segment would have to be extended to meet or cross the other line segment; F: the sector could be changed to a triangle, so the curved line is straight; J: the two straight lines would have to be extended to meet at a point; K: the two curves would have to be straight lines.</a:t>
            </a:r>
          </a:p>
          <a:p>
            <a:endParaRPr lang="en-GB" b="0" dirty="0"/>
          </a:p>
          <a:p>
            <a:r>
              <a:rPr lang="en-GB" b="0" dirty="0"/>
              <a:t>? Students’ answers to this will vary. If they use examples from the classroom, they might look to hinged objects such as doors to create the acute angles and (depending on the door) obtuse angles. A book could be used to model most angles. It is likely that students find a real-life reflex angle the hardest to identify, because some situations where angles appear do not extend to reflex angles (for example, a door opening) or because students are more accustomed to identifying the acute/obtuse angles (for example, when considering the angle made by the hour and minute hands of a clock).</a:t>
            </a:r>
          </a:p>
          <a:p>
            <a:endParaRPr lang="en-GB" b="0" dirty="0"/>
          </a:p>
          <a:p>
            <a:r>
              <a:rPr lang="en-GB" b="1" dirty="0"/>
              <a:t>Suggested questioning</a:t>
            </a:r>
          </a:p>
          <a:p>
            <a:r>
              <a:rPr lang="en-GB" b="0" dirty="0"/>
              <a:t>What is an angle? Are there any other ways of thinking about it?</a:t>
            </a:r>
          </a:p>
          <a:p>
            <a:r>
              <a:rPr lang="en-GB" b="0" dirty="0"/>
              <a:t>Why is one of the examples, such as F, </a:t>
            </a:r>
            <a:r>
              <a:rPr lang="en-GB" b="1" dirty="0"/>
              <a:t>not</a:t>
            </a:r>
            <a:r>
              <a:rPr lang="en-GB" b="0" dirty="0"/>
              <a:t> an angle?</a:t>
            </a:r>
          </a:p>
          <a:p>
            <a:r>
              <a:rPr lang="en-GB" b="0" dirty="0"/>
              <a:t>When you think of an angle, which of these images is closest to what you picture?</a:t>
            </a:r>
          </a:p>
          <a:p>
            <a:endParaRPr lang="en-GB" b="1" dirty="0"/>
          </a:p>
          <a:p>
            <a:r>
              <a:rPr lang="en-GB" b="1" dirty="0"/>
              <a:t>Things to think about</a:t>
            </a:r>
          </a:p>
          <a:p>
            <a:r>
              <a:rPr lang="en-GB" dirty="0"/>
              <a:t>Exposing students to both examples and non-examples supports them to build up their definition of the ‘edges’ of a concept. Some of these non-examples include shapes they might encounter in real life, where mathematical language might be used in an imprecise way. For example, students might be likely refer to slices of pizza, like the shape in F, as triangles rather than sectors. Are there any other non-examples that you can think of, where students might be tempted to suggest there is an angle?</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dirty="0"/>
          </a:p>
        </p:txBody>
      </p:sp>
    </p:spTree>
    <p:extLst>
      <p:ext uri="{BB962C8B-B14F-4D97-AF65-F5344CB8AC3E}">
        <p14:creationId xmlns:p14="http://schemas.microsoft.com/office/powerpoint/2010/main" val="32923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dirty="0"/>
          </a:p>
        </p:txBody>
      </p:sp>
    </p:spTree>
    <p:extLst>
      <p:ext uri="{BB962C8B-B14F-4D97-AF65-F5344CB8AC3E}">
        <p14:creationId xmlns:p14="http://schemas.microsoft.com/office/powerpoint/2010/main" val="2519373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All answers use conventional two-letter notation for line segments. Students are unlikely to have experienced this at primary school as it is not part of the National Curriculum. You may wish to use alternative ways to discuss answers if you have not yet taught this notation within your Key Stage 3 curriculum, or use this as an opportunity to practise.</a:t>
            </a:r>
          </a:p>
          <a:p>
            <a:r>
              <a:rPr lang="en-GB" b="0" dirty="0"/>
              <a:t>a) Any of the line segments could be placed on AB to create an obtuse angle. They could be placed almost anywhere along AB, either with an end point on AB or intersecting AB. The exceptions are: CD cannot be placed with D on B or C on A; EF cannot be placed with E on B or F on A; GH cannot be placed with G on A or H on B.</a:t>
            </a:r>
          </a:p>
          <a:p>
            <a:r>
              <a:rPr lang="en-GB" b="0" dirty="0"/>
              <a:t>b) EF makes an angle of approximately </a:t>
            </a:r>
            <a:r>
              <a:rPr lang="en-GB" sz="1200" dirty="0"/>
              <a:t>80° when: EF intersects AB, E is placed anywhere along AB (except at A) or F is placed anywhere along AB (except at B).</a:t>
            </a:r>
          </a:p>
          <a:p>
            <a:r>
              <a:rPr lang="en-GB" sz="1200" b="0" dirty="0"/>
              <a:t>c) None of the line segments could be placed on AB to create a right angle.</a:t>
            </a:r>
          </a:p>
          <a:p>
            <a:r>
              <a:rPr lang="en-GB" sz="1200" b="0" dirty="0"/>
              <a:t>d) Any of the line segments could be placed on AB to create a reflex angle if they are placed so that one end of the line segment is on either point A or point B.</a:t>
            </a:r>
            <a:endParaRPr lang="en-GB" b="0" dirty="0"/>
          </a:p>
          <a:p>
            <a:endParaRPr lang="en-GB" b="0" dirty="0"/>
          </a:p>
          <a:p>
            <a:r>
              <a:rPr lang="en-GB" b="0" dirty="0"/>
              <a:t>? Matty could have used line segments AB and GH: placing point H on point B, or point G on point A, would create an angle of 300</a:t>
            </a:r>
            <a:r>
              <a:rPr lang="en-GB" sz="1200" dirty="0"/>
              <a:t>°. He could also have used line segments CD and EF: placing point E on point D or point F on point C would also create an angle of 300°.</a:t>
            </a:r>
            <a:endParaRPr lang="en-GB" b="0" dirty="0"/>
          </a:p>
          <a:p>
            <a:endParaRPr lang="en-GB" b="0" dirty="0"/>
          </a:p>
          <a:p>
            <a:r>
              <a:rPr lang="en-GB" b="1" dirty="0"/>
              <a:t>Suggested questioning</a:t>
            </a:r>
          </a:p>
          <a:p>
            <a:r>
              <a:rPr lang="en-GB" b="0" dirty="0"/>
              <a:t>What is the same and what is different about Matty’s line segments?</a:t>
            </a:r>
          </a:p>
          <a:p>
            <a:r>
              <a:rPr lang="en-GB" b="0" dirty="0"/>
              <a:t>Which of Matty’s line segments is the steepest? Which will make the smallest angle? Which will make the biggest?</a:t>
            </a:r>
          </a:p>
          <a:p>
            <a:r>
              <a:rPr lang="en-GB" b="0" dirty="0"/>
              <a:t>How would your answers change if David’s line segment, AB, was horizontal?</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Checkpoint 4, students consider combining pairs of line segments and what angles are created by different combinations. Clarify with students that Matty’s diagonal line segments cannot be rotated: students might like to think of the instructions in terms of translating one of Matty’s line segments so that it intersects with or meets David’s line segment. Consider how you might best model this to the class, for example using tracing paper or acetate sheets. There are some further suggestions on the ‘Guidance’ slide. Note that, in this context, ‘diagonal’ refers to the common usage of the word (i.e. at an angle). Later in the deck, we review students’ understanding the more specific mathematical usage (i.e. a line segment connecting two vertices in a polygon) – see Checkpoint 26 and Additional activities J and K.</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dirty="0"/>
          </a:p>
        </p:txBody>
      </p:sp>
    </p:spTree>
    <p:extLst>
      <p:ext uri="{BB962C8B-B14F-4D97-AF65-F5344CB8AC3E}">
        <p14:creationId xmlns:p14="http://schemas.microsoft.com/office/powerpoint/2010/main" val="2753055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line segment CD is animated to appear and move to model the various positions that it can take. The exception statement (including diagrams) also appears separately.</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dirty="0"/>
          </a:p>
        </p:txBody>
      </p:sp>
    </p:spTree>
    <p:extLst>
      <p:ext uri="{BB962C8B-B14F-4D97-AF65-F5344CB8AC3E}">
        <p14:creationId xmlns:p14="http://schemas.microsoft.com/office/powerpoint/2010/main" val="632434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line segment EF is animated to repeatedly move to model the various positions that it can take. </a:t>
            </a:r>
            <a:r>
              <a:rPr lang="en-GB" b="0"/>
              <a:t>Note </a:t>
            </a:r>
            <a:r>
              <a:rPr lang="en-GB" b="0" dirty="0"/>
              <a:t>that there is another 80° vertically opposite the one marked for most of the possible positions of EF when it intersects AB.</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dirty="0"/>
          </a:p>
        </p:txBody>
      </p:sp>
    </p:spTree>
    <p:extLst>
      <p:ext uri="{BB962C8B-B14F-4D97-AF65-F5344CB8AC3E}">
        <p14:creationId xmlns:p14="http://schemas.microsoft.com/office/powerpoint/2010/main" val="130093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angle is visible throughout but the markings identifying the reflex angle appear separately (top then bottom left to top then bottom right across the whole screen, so BAC then ABC etc). Ask students, ‘Where is the reflex angle?’ as a useful assessment question.</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dirty="0"/>
          </a:p>
        </p:txBody>
      </p:sp>
    </p:spTree>
    <p:extLst>
      <p:ext uri="{BB962C8B-B14F-4D97-AF65-F5344CB8AC3E}">
        <p14:creationId xmlns:p14="http://schemas.microsoft.com/office/powerpoint/2010/main" val="2991005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of this task can be found on slide 98.</a:t>
                </a:r>
                <a:endParaRPr lang="en-GB" b="1" dirty="0"/>
              </a:p>
              <a:p>
                <a:endParaRPr lang="en-GB" b="1" dirty="0"/>
              </a:p>
              <a:p>
                <a:r>
                  <a:rPr lang="en-GB" b="1" dirty="0"/>
                  <a:t>Answers</a:t>
                </a:r>
              </a:p>
              <a:p>
                <a:r>
                  <a:rPr lang="en-GB" b="0" dirty="0"/>
                  <a:t>All answers use conventional two-letter notation for line segments. Students are unlikely to have experienced this at primary school as it is not part of the National Curriculum. You may wish to use alternative ways to discuss answers if you have not yet taught this notation within your Key Stage 3 curriculum, or use this as an opportunity to practise.</a:t>
                </a:r>
              </a:p>
              <a:p>
                <a:r>
                  <a:rPr lang="en-GB" b="0" dirty="0"/>
                  <a:t>a) Students’ answers will vary. Not all line segments that students choose will be possible in part b.</a:t>
                </a:r>
              </a:p>
              <a:p>
                <a:r>
                  <a:rPr lang="en-GB" b="0" dirty="0"/>
                  <a:t>b) AE, BG and FC are all parallel; BC is perpendicular to these.</a:t>
                </a:r>
              </a:p>
              <a:p>
                <a:r>
                  <a:rPr lang="en-GB" b="0" dirty="0"/>
                  <a:t>AD and EG are parallel; DG is perpendicular to them.</a:t>
                </a:r>
              </a:p>
              <a:p>
                <a:r>
                  <a:rPr lang="en-GB" b="0" dirty="0"/>
                  <a:t>EB and CG are all parallel; DC is perpendicular to them.</a:t>
                </a:r>
              </a:p>
              <a:p>
                <a:r>
                  <a:rPr lang="en-GB" b="0" dirty="0"/>
                  <a:t>c) Students’ answers will very depending on there choices for part a.</a:t>
                </a:r>
              </a:p>
              <a:p>
                <a:endParaRPr lang="en-GB" b="0" dirty="0"/>
              </a:p>
              <a:p>
                <a:r>
                  <a:rPr lang="en-GB" b="0" dirty="0"/>
                  <a:t>? Any point that can be joined to another point with a gradient of </a:t>
                </a:r>
                <a14:m>
                  <m:oMath xmlns:m="http://schemas.openxmlformats.org/officeDocument/2006/math">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a14:m>
                <a:r>
                  <a:rPr lang="en-GB" b="0" dirty="0"/>
                  <a:t>. For</a:t>
                </a:r>
                <a:r>
                  <a:rPr lang="en-GB" b="0" baseline="0" dirty="0"/>
                  <a:t> example, adding the point H one square to the right of C would make DH perpendicular to BD. Similarly, adding a point I one square below G would make AI perpendicular to BD.</a:t>
                </a:r>
                <a:endParaRPr lang="en-GB" b="0" dirty="0"/>
              </a:p>
              <a:p>
                <a:endParaRPr lang="en-GB" b="0" dirty="0"/>
              </a:p>
              <a:p>
                <a:r>
                  <a:rPr lang="en-GB" b="1" dirty="0"/>
                  <a:t>Suggested questioning</a:t>
                </a:r>
              </a:p>
              <a:p>
                <a:r>
                  <a:rPr lang="en-GB" b="0" dirty="0"/>
                  <a:t>What does parallel mean? What does perpendicular mean?</a:t>
                </a:r>
              </a:p>
              <a:p>
                <a:r>
                  <a:rPr lang="en-GB" b="0" dirty="0"/>
                  <a:t>How do you know when two line segments are parallel or perpendicular?</a:t>
                </a:r>
              </a:p>
              <a:p>
                <a:r>
                  <a:rPr lang="en-GB" b="0" dirty="0"/>
                  <a:t>Which of your line segments are horizontal? Which are vertical?</a:t>
                </a:r>
              </a:p>
              <a:p>
                <a:r>
                  <a:rPr lang="en-GB" b="0" dirty="0"/>
                  <a:t>Which of your diagonal line segments is the steepest? How do you know?</a:t>
                </a:r>
              </a:p>
              <a:p>
                <a:endParaRPr lang="en-GB" b="1" dirty="0"/>
              </a:p>
              <a:p>
                <a:r>
                  <a:rPr lang="en-GB" b="1" dirty="0"/>
                  <a:t>Things to think about</a:t>
                </a:r>
              </a:p>
              <a:p>
                <a:r>
                  <a:rPr lang="en-GB" b="0" dirty="0"/>
                  <a:t>Students might be more accustomed to using terms like parallel and perpendicular to describe the relationship between sides in 2D shapes. This Checkpoint examines whether they can apply this vocabulary in the context of line segments. This links to Key Stage 3 work on linear graphs as well as polygons. There is some debate within the mathematics community as to whether line segments need to intersect to be defined as perpendicular. For this task, where the focus is on relationship, we have included line segments that would make a right angle were they to be extended, rather than just line segments that intersect.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This slide is animated</a:t>
                </a:r>
                <a:r>
                  <a:rPr lang="en-GB" b="0"/>
                  <a:t>. Each question will appear separately so you can choose the pace at which to work with your class. A printable version of this task can be found on slide XX.</a:t>
                </a:r>
                <a:endParaRPr lang="en-GB" b="1"/>
              </a:p>
              <a:p>
                <a:endParaRPr lang="en-GB" b="1"/>
              </a:p>
              <a:p>
                <a:r>
                  <a:rPr lang="en-GB" b="1"/>
                  <a:t>Answers</a:t>
                </a:r>
              </a:p>
              <a:p>
                <a:r>
                  <a:rPr lang="en-GB" b="0"/>
                  <a:t>Note that we have given all answers using conventional two-letter notation for line segments; students are unlikely to have experienced this at primary school as it is not part of the National Curriculum, so you may wish to think of alternative ways to discuss answers if you have not yet taught this notation within your KS3 curriculum.</a:t>
                </a:r>
              </a:p>
              <a:p>
                <a:r>
                  <a:rPr lang="en-GB" b="0"/>
                  <a:t>a) Students answers will vary. Not all line segments that students chose will be possible in part b.</a:t>
                </a:r>
              </a:p>
              <a:p>
                <a:r>
                  <a:rPr lang="en-GB" b="0"/>
                  <a:t>b) AE, BG &amp; FC are all parallel; BC is perpendicular to these</a:t>
                </a:r>
              </a:p>
              <a:p>
                <a:r>
                  <a:rPr lang="en-GB" b="0"/>
                  <a:t>AD &amp; EG are parallel; there are no line segments perpendicular to them</a:t>
                </a:r>
              </a:p>
              <a:p>
                <a:r>
                  <a:rPr lang="en-GB" b="0"/>
                  <a:t>EB &amp; CG are all parallel; DC is perpendicular to them </a:t>
                </a:r>
              </a:p>
              <a:p>
                <a:endParaRPr lang="en-GB" b="0"/>
              </a:p>
              <a:p>
                <a:r>
                  <a:rPr lang="en-GB" b="0"/>
                  <a:t>? Any point that can be joined to another point with a gradient of </a:t>
                </a:r>
                <a:r>
                  <a:rPr lang="en-GB" b="0" i="0">
                    <a:latin typeface="Cambria Math" panose="02040503050406030204" pitchFamily="18" charset="0"/>
                  </a:rPr>
                  <a:t>□(64&amp;−1/2)</a:t>
                </a:r>
                <a:r>
                  <a:rPr lang="en-GB" b="0"/>
                  <a:t>. For</a:t>
                </a:r>
                <a:r>
                  <a:rPr lang="en-GB" b="0" baseline="0"/>
                  <a:t> example, adding the point H one square to the right of C would make DH perpendicular to BD. Similarly, adding a point I one square below G would make AI perpendicular to BD.</a:t>
                </a:r>
                <a:endParaRPr lang="en-GB" b="0"/>
              </a:p>
              <a:p>
                <a:endParaRPr lang="en-GB" b="0"/>
              </a:p>
              <a:p>
                <a:r>
                  <a:rPr lang="en-GB" b="1"/>
                  <a:t>Suggested questioning</a:t>
                </a:r>
              </a:p>
              <a:p>
                <a:r>
                  <a:rPr lang="en-GB" b="0"/>
                  <a:t>What does ‘parallel’ mean? What does ‘perpendicular’ mean?</a:t>
                </a:r>
              </a:p>
              <a:p>
                <a:r>
                  <a:rPr lang="en-GB" b="0"/>
                  <a:t>How do you know when two line segments are parallel/perpendicular?</a:t>
                </a:r>
              </a:p>
              <a:p>
                <a:r>
                  <a:rPr lang="en-GB" b="0"/>
                  <a:t>Which of your lines are horizontal? Which are vertical?</a:t>
                </a:r>
              </a:p>
              <a:p>
                <a:r>
                  <a:rPr lang="en-GB" b="0"/>
                  <a:t>Which of your diagonal likes is the steepest? How do you know?</a:t>
                </a:r>
              </a:p>
              <a:p>
                <a:endParaRPr lang="en-GB" b="1"/>
              </a:p>
              <a:p>
                <a:r>
                  <a:rPr lang="en-GB" b="1"/>
                  <a:t>Things to think about</a:t>
                </a:r>
              </a:p>
              <a:p>
                <a:r>
                  <a:rPr lang="en-GB" b="0"/>
                  <a:t>Students might be more accustomed to using terms like parallel and perpendicular to describe the relationship between sides in 2D shapes; this Checkpoint offers an opportunity to see whether they can apply this vocabulary in the context of lines. This links to Key Stage 3 work on linear graphs as well as polygons. There is some debate within the mathematics community as to whether line segments need to intersect to be defined as perpendicular (searching “twitter learning maths perpendicular” online will give some insight into the varying opinions that people hold!) For the purposes of this task, where we are focused on relationship, we have included line segments that would make a right angle were they to be extended, rather than just line segments that intersect.</a:t>
                </a:r>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dirty="0"/>
          </a:p>
        </p:txBody>
      </p:sp>
    </p:spTree>
    <p:extLst>
      <p:ext uri="{BB962C8B-B14F-4D97-AF65-F5344CB8AC3E}">
        <p14:creationId xmlns:p14="http://schemas.microsoft.com/office/powerpoint/2010/main" val="2835406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Without knowing where the pages are, it’s impossible to order these accurately as some books may have been opened ‘beyond’ flat. For example, book B could be open the least if you assume the acute angle is the amount it is open; or the most if you use the reflex angle, i.e. it is open to the extent that the front and back covers are almost touching. </a:t>
            </a:r>
          </a:p>
          <a:p>
            <a:r>
              <a:rPr lang="en-GB" b="0" dirty="0"/>
              <a:t>b) Students who have not considered the possibility of reflex angles here are likely to use the order B, C, A, E, D, and assume that book D is ‘upside down’ compared to the rest. Invite alternative responses, for example, placing E before D and assuming the ‘top’ angle is the amount that is open in each case.</a:t>
            </a:r>
          </a:p>
          <a:p>
            <a:endParaRPr lang="en-GB" b="0" dirty="0"/>
          </a:p>
          <a:p>
            <a:r>
              <a:rPr lang="en-GB" b="0" dirty="0"/>
              <a:t>? No, this is not enough information as the reflex angles of A, B and D are less than 300°. It does mean that we know that the order (from smallest to largest) starts with B then C, but we do not know the order to place A, E or D. </a:t>
            </a:r>
          </a:p>
          <a:p>
            <a:endParaRPr lang="en-GB" b="0" dirty="0"/>
          </a:p>
          <a:p>
            <a:r>
              <a:rPr lang="en-GB" b="1" dirty="0"/>
              <a:t>Suggested questioning</a:t>
            </a:r>
          </a:p>
          <a:p>
            <a:r>
              <a:rPr lang="en-GB" b="0" dirty="0"/>
              <a:t>What have you assumed to create your order? Why have you done this?</a:t>
            </a:r>
          </a:p>
          <a:p>
            <a:r>
              <a:rPr lang="en-GB" b="0" dirty="0"/>
              <a:t>Is there more than one possible answer? Why or why not?</a:t>
            </a:r>
          </a:p>
          <a:p>
            <a:r>
              <a:rPr lang="en-GB" b="0" dirty="0"/>
              <a:t>Compare your order with a partner. What is the same and what is different about your orders?</a:t>
            </a:r>
          </a:p>
          <a:p>
            <a:endParaRPr lang="en-GB" b="1" dirty="0"/>
          </a:p>
          <a:p>
            <a:r>
              <a:rPr lang="en-GB" b="1" dirty="0"/>
              <a:t>Things to think about</a:t>
            </a:r>
          </a:p>
          <a:p>
            <a:r>
              <a:rPr lang="en-GB" b="0" dirty="0"/>
              <a:t>Checkpoint 6 is a good example of a task where we anticipate students thinking in a particular way. In this case, we expect students to consider only the smaller possible angle (obtuse or acute) in each case. Ensure students understand that, when two line segments meet, two different possible angles are created – one will be reflex, and the other acute or obtuse. Get students into good habits for recognising this, for example, specifying whether they mean reflex or acute/obtuse when describing an angle with three letter notation. This will be useful for recording their workings precisely in more complex angle problems later in Key Stages 3 and 4.</a:t>
            </a:r>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dirty="0"/>
          </a:p>
        </p:txBody>
      </p:sp>
    </p:spTree>
    <p:extLst>
      <p:ext uri="{BB962C8B-B14F-4D97-AF65-F5344CB8AC3E}">
        <p14:creationId xmlns:p14="http://schemas.microsoft.com/office/powerpoint/2010/main" val="402874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dirty="0"/>
          </a:p>
        </p:txBody>
      </p:sp>
    </p:spTree>
    <p:extLst>
      <p:ext uri="{BB962C8B-B14F-4D97-AF65-F5344CB8AC3E}">
        <p14:creationId xmlns:p14="http://schemas.microsoft.com/office/powerpoint/2010/main" val="2619503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further thinking question will appear separately so you can choose the pace at which to work with your class. </a:t>
            </a:r>
            <a:endParaRPr lang="en-GB" b="1" dirty="0"/>
          </a:p>
          <a:p>
            <a:endParaRPr lang="en-GB" b="1" dirty="0"/>
          </a:p>
          <a:p>
            <a:r>
              <a:rPr lang="en-GB" b="1" dirty="0"/>
              <a:t>Answers</a:t>
            </a:r>
          </a:p>
          <a:p>
            <a:r>
              <a:rPr lang="en-GB" b="0" dirty="0"/>
              <a:t>Any two angles from, and in, this order: </a:t>
            </a:r>
            <a:r>
              <a:rPr lang="en-GB" b="0" i="1" dirty="0"/>
              <a:t>z</a:t>
            </a:r>
            <a:r>
              <a:rPr lang="en-GB" b="0" dirty="0"/>
              <a:t> &gt; </a:t>
            </a:r>
            <a:r>
              <a:rPr lang="en-GB" b="0" i="1" dirty="0"/>
              <a:t>v</a:t>
            </a:r>
            <a:r>
              <a:rPr lang="en-GB" b="0" dirty="0"/>
              <a:t> &gt; </a:t>
            </a:r>
            <a:r>
              <a:rPr lang="en-GB" b="0" i="1" dirty="0"/>
              <a:t>t</a:t>
            </a:r>
            <a:r>
              <a:rPr lang="en-GB" b="0" dirty="0"/>
              <a:t> &gt; </a:t>
            </a:r>
            <a:r>
              <a:rPr lang="en-GB" b="0" i="1" dirty="0"/>
              <a:t>u</a:t>
            </a:r>
          </a:p>
          <a:p>
            <a:r>
              <a:rPr lang="en-GB" b="0" dirty="0"/>
              <a:t>Any two different angles from, and in, this order: </a:t>
            </a:r>
            <a:r>
              <a:rPr lang="en-GB" b="0" i="1" dirty="0"/>
              <a:t>u</a:t>
            </a:r>
            <a:r>
              <a:rPr lang="en-GB" b="0" dirty="0"/>
              <a:t> &lt; </a:t>
            </a:r>
            <a:r>
              <a:rPr lang="en-GB" b="0" i="1" dirty="0"/>
              <a:t>t</a:t>
            </a:r>
            <a:r>
              <a:rPr lang="en-GB" b="0" dirty="0"/>
              <a:t> &lt; </a:t>
            </a:r>
            <a:r>
              <a:rPr lang="en-GB" b="0" i="1" dirty="0"/>
              <a:t>v</a:t>
            </a:r>
            <a:r>
              <a:rPr lang="en-GB" b="0" dirty="0"/>
              <a:t> &lt; </a:t>
            </a:r>
            <a:r>
              <a:rPr lang="en-GB" b="0" i="1" dirty="0"/>
              <a:t>z</a:t>
            </a:r>
          </a:p>
          <a:p>
            <a:r>
              <a:rPr lang="en-GB" b="0" i="1" dirty="0"/>
              <a:t>x</a:t>
            </a:r>
            <a:r>
              <a:rPr lang="en-GB" b="0" dirty="0"/>
              <a:t> = </a:t>
            </a:r>
            <a:r>
              <a:rPr lang="en-GB" b="0" i="1" dirty="0"/>
              <a:t>w</a:t>
            </a:r>
            <a:r>
              <a:rPr lang="en-GB" b="0" dirty="0"/>
              <a:t> + </a:t>
            </a:r>
            <a:r>
              <a:rPr lang="en-GB" b="0" i="1" dirty="0"/>
              <a:t>y</a:t>
            </a:r>
          </a:p>
          <a:p>
            <a:endParaRPr lang="en-GB" b="0" dirty="0"/>
          </a:p>
          <a:p>
            <a:r>
              <a:rPr lang="en-GB" b="0" dirty="0"/>
              <a:t>? </a:t>
            </a:r>
            <a:r>
              <a:rPr lang="en-GB" b="0" i="1" dirty="0"/>
              <a:t>v</a:t>
            </a:r>
            <a:r>
              <a:rPr lang="en-GB" b="0" dirty="0"/>
              <a:t> + </a:t>
            </a:r>
            <a:r>
              <a:rPr lang="en-GB" b="0" i="1" dirty="0"/>
              <a:t>w</a:t>
            </a:r>
            <a:r>
              <a:rPr lang="en-GB" b="0" dirty="0"/>
              <a:t> = </a:t>
            </a:r>
            <a:r>
              <a:rPr lang="en-GB" b="0" i="1" dirty="0"/>
              <a:t>z</a:t>
            </a:r>
            <a:endParaRPr lang="en-GB" b="0" dirty="0"/>
          </a:p>
          <a:p>
            <a:r>
              <a:rPr lang="en-GB" b="0" dirty="0"/>
              <a:t>Any of the given additive relationships could also be written as subtractions (for example, </a:t>
            </a:r>
            <a:r>
              <a:rPr lang="en-GB" b="0" i="1" dirty="0"/>
              <a:t>z</a:t>
            </a:r>
            <a:r>
              <a:rPr lang="en-GB" b="0" dirty="0"/>
              <a:t> – </a:t>
            </a:r>
            <a:r>
              <a:rPr lang="en-GB" b="0" i="1" dirty="0"/>
              <a:t>v</a:t>
            </a:r>
            <a:r>
              <a:rPr lang="en-GB" b="0" dirty="0"/>
              <a:t> = </a:t>
            </a:r>
            <a:r>
              <a:rPr lang="en-GB" b="0" i="1" dirty="0"/>
              <a:t>w</a:t>
            </a:r>
            <a:r>
              <a:rPr lang="en-GB" b="0" dirty="0"/>
              <a:t>).</a:t>
            </a:r>
          </a:p>
          <a:p>
            <a:endParaRPr lang="en-GB" b="0" dirty="0"/>
          </a:p>
          <a:p>
            <a:r>
              <a:rPr lang="en-GB" b="1" dirty="0"/>
              <a:t>Suggested questioning</a:t>
            </a:r>
          </a:p>
          <a:p>
            <a:r>
              <a:rPr lang="en-GB" b="0" dirty="0"/>
              <a:t>How many possible inequalities can you make? </a:t>
            </a:r>
          </a:p>
          <a:p>
            <a:r>
              <a:rPr lang="en-GB" b="0" dirty="0"/>
              <a:t>Which two angles definitely do not add to create another one shown here?</a:t>
            </a:r>
          </a:p>
          <a:p>
            <a:r>
              <a:rPr lang="en-GB" b="0" dirty="0"/>
              <a:t>Can you find two angles that add to make an obtuse angle? How about an acute angle?</a:t>
            </a:r>
          </a:p>
          <a:p>
            <a:endParaRPr lang="en-GB" b="1" dirty="0"/>
          </a:p>
          <a:p>
            <a:r>
              <a:rPr lang="en-GB" b="1" dirty="0"/>
              <a:t>Things to think about</a:t>
            </a:r>
          </a:p>
          <a:p>
            <a:r>
              <a:rPr lang="en-GB" b="0" dirty="0"/>
              <a:t>Students may be used to comparing angles, and using inequalities, but not using inequalities to express these comparisons. Explore how flexibly they can work between areas of mathematics they might have assumed to be distinct. Being able to think about expression angle equivalence as equations is important for understanding and recording work on angle rules.</a:t>
            </a:r>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dirty="0"/>
          </a:p>
        </p:txBody>
      </p:sp>
    </p:spTree>
    <p:extLst>
      <p:ext uri="{BB962C8B-B14F-4D97-AF65-F5344CB8AC3E}">
        <p14:creationId xmlns:p14="http://schemas.microsoft.com/office/powerpoint/2010/main" val="1227309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dirty="0"/>
          </a:p>
        </p:txBody>
      </p:sp>
    </p:spTree>
    <p:extLst>
      <p:ext uri="{BB962C8B-B14F-4D97-AF65-F5344CB8AC3E}">
        <p14:creationId xmlns:p14="http://schemas.microsoft.com/office/powerpoint/2010/main" val="2492615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For parts b and c, either answer is valid, thought students may be more likely to give the acute/obtuse angle.</a:t>
            </a:r>
          </a:p>
          <a:p>
            <a:r>
              <a:rPr lang="en-GB" b="0" dirty="0"/>
              <a:t>a) 180°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45° or 315°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135° or 225°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No, Jake and Jodie are no longer opposite each other as more chairs have been added to one side of the ‘semicircle’ than the other, so Jodie will have had to move round the circumference. Although the question does not explicitly ask this, students might state that there is now an angle of 144° between them. The angle between Jake’s and Vanessa’s line segments is now 108°.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do you know about the angles created at the centre? </a:t>
            </a:r>
          </a:p>
          <a:p>
            <a:r>
              <a:rPr lang="en-GB" b="0" dirty="0"/>
              <a:t>What shape would be created if you drew line segments from one chair to the next?</a:t>
            </a:r>
          </a:p>
          <a:p>
            <a:r>
              <a:rPr lang="en-GB" b="0" dirty="0"/>
              <a:t>How would this change if there were __ more/fewer seats?</a:t>
            </a:r>
          </a:p>
          <a:p>
            <a:endParaRPr lang="en-GB" b="1" dirty="0"/>
          </a:p>
          <a:p>
            <a:r>
              <a:rPr lang="en-GB" b="1" dirty="0"/>
              <a:t>Things to think about</a:t>
            </a:r>
          </a:p>
          <a:p>
            <a:r>
              <a:rPr lang="en-US" dirty="0"/>
              <a:t>Considering angles on a circle may seem like the beginnings of Key Stage 4 work on circle theorems. Instead, it is designed to check Key Stage 2 knowledge and assess some of the understanding that sits behind the measurement of angles. This is the first of three Checkpoints exploring angles within circles, leading to checking for understanding of the use of a protractor to measure angles in Checkpoint 12. They are included here, rather than in the angle rules section, as measurement of angles brings together the dual understanding of angles as intersecting line segments and as turns. This is inextricably linked to the fact that angles around a point sum to 360°, making it impossible to separate this concept in the angle rules section.</a:t>
            </a:r>
          </a:p>
        </p:txBody>
      </p:sp>
      <p:sp>
        <p:nvSpPr>
          <p:cNvPr id="4" name="Slide Number Placeholder 3"/>
          <p:cNvSpPr>
            <a:spLocks noGrp="1"/>
          </p:cNvSpPr>
          <p:nvPr>
            <p:ph type="sldNum" sz="quarter" idx="5"/>
          </p:nvPr>
        </p:nvSpPr>
        <p:spPr/>
        <p:txBody>
          <a:bodyPr/>
          <a:lstStyle/>
          <a:p>
            <a:fld id="{7F249776-5FDB-4F75-8F7D-65DAAC0AE561}" type="slidenum">
              <a:rPr lang="en-GB" smtClean="0"/>
              <a:t>28</a:t>
            </a:fld>
            <a:endParaRPr lang="en-GB" dirty="0"/>
          </a:p>
        </p:txBody>
      </p:sp>
    </p:spTree>
    <p:extLst>
      <p:ext uri="{BB962C8B-B14F-4D97-AF65-F5344CB8AC3E}">
        <p14:creationId xmlns:p14="http://schemas.microsoft.com/office/powerpoint/2010/main" val="3577213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dirty="0"/>
          </a:p>
        </p:txBody>
      </p:sp>
    </p:spTree>
    <p:extLst>
      <p:ext uri="{BB962C8B-B14F-4D97-AF65-F5344CB8AC3E}">
        <p14:creationId xmlns:p14="http://schemas.microsoft.com/office/powerpoint/2010/main" val="2720866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Note that the picture is intended to help students understand the context, and doesn’t depict the situation modelled in this question. You will need the printable resource on slide 99 to use this task with students. </a:t>
            </a:r>
            <a:endParaRPr lang="en-GB" b="1" dirty="0"/>
          </a:p>
          <a:p>
            <a:endParaRPr lang="en-GB" b="1" dirty="0"/>
          </a:p>
          <a:p>
            <a:r>
              <a:rPr lang="en-GB" b="1" dirty="0"/>
              <a:t>Answers</a:t>
            </a:r>
          </a:p>
          <a:p>
            <a:r>
              <a:rPr lang="en-GB" b="0" dirty="0"/>
              <a:t>See the next slide for a visual representation of the solutions to parts a and b. Note that, throughout, sixteen points of the compass are used for teacher reference only. Students only work with eight points of the compass at primary school. It is anticipated that students’ responses will be visual, using the printable, rather than relying on descriptions that involve compass directions.</a:t>
            </a:r>
          </a:p>
          <a:p>
            <a:r>
              <a:rPr lang="en-GB" b="0" dirty="0"/>
              <a:t>a) Tom could be anywhere on the line that goes through WNW, the centre and ESE. </a:t>
            </a:r>
          </a:p>
          <a:p>
            <a:r>
              <a:rPr lang="en-GB" b="0" dirty="0"/>
              <a:t>b) Oscar could be anywhere on the line that goes through NNE, the centre and SSW.</a:t>
            </a:r>
          </a:p>
          <a:p>
            <a:r>
              <a:rPr lang="en-GB" b="0" dirty="0"/>
              <a:t>c) The angle is either 0 (if Oscar is standing between Billy and the centre) or 180° (if the centre is between Billy and Oscar).</a:t>
            </a:r>
          </a:p>
          <a:p>
            <a:endParaRPr lang="en-GB" b="0" dirty="0"/>
          </a:p>
          <a:p>
            <a:r>
              <a:rPr lang="en-GB" b="0" dirty="0"/>
              <a:t>? If Hannah stands between the centre and East, then the angle between:</a:t>
            </a:r>
          </a:p>
          <a:p>
            <a:pPr marL="171450" indent="-171450">
              <a:buFont typeface="Arial" panose="020B0604020202020204" pitchFamily="34" charset="0"/>
              <a:buChar char="•"/>
            </a:pPr>
            <a:r>
              <a:rPr lang="en-GB" b="0" dirty="0"/>
              <a:t>Hannah and Billy would be 67.5°</a:t>
            </a:r>
          </a:p>
          <a:p>
            <a:pPr marL="171450" indent="-171450">
              <a:buFont typeface="Arial" panose="020B0604020202020204" pitchFamily="34" charset="0"/>
              <a:buChar char="•"/>
            </a:pPr>
            <a:r>
              <a:rPr lang="en-GB" b="0" dirty="0"/>
              <a:t>Hannah and Tom would be either 22.5° (if Tom is on the line from centre towards ESE) or 157.5° (if Tom on the line from the centre towards WNW)</a:t>
            </a:r>
          </a:p>
          <a:p>
            <a:pPr marL="171450" indent="-171450">
              <a:buFont typeface="Arial" panose="020B0604020202020204" pitchFamily="34" charset="0"/>
              <a:buChar char="•"/>
            </a:pPr>
            <a:r>
              <a:rPr lang="en-GB" b="0" dirty="0"/>
              <a:t>Hannah and Oscar would be 112.5° (if Oscar is on the line from the centre towards SSW) or 67.5° (if Oscar is on the line from the centre towards NNE). </a:t>
            </a:r>
          </a:p>
          <a:p>
            <a:endParaRPr lang="en-GB" b="0" dirty="0"/>
          </a:p>
          <a:p>
            <a:r>
              <a:rPr lang="en-GB" b="0" dirty="0"/>
              <a:t>If Hannah stands between the centre and West, then the angle between:</a:t>
            </a:r>
          </a:p>
          <a:p>
            <a:pPr marL="171450" indent="-171450">
              <a:buFont typeface="Arial" panose="020B0604020202020204" pitchFamily="34" charset="0"/>
              <a:buChar char="•"/>
            </a:pPr>
            <a:r>
              <a:rPr lang="en-GB" b="0" dirty="0"/>
              <a:t>Hannah and Billy would be 112.5°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Hannah and Tom would be either 157.5° (if Tom is on the line from centre towards ESE) or 22.5° (if Tom on the line from the centre towards WNW)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Hannah and Oscar would be 67.5° (if Oscar is on the line from the centre towards SSW) or 112.5° (if Oscar is on the line from the centre towards NNE). </a:t>
            </a:r>
          </a:p>
          <a:p>
            <a:endParaRPr lang="en-GB" b="0" dirty="0"/>
          </a:p>
          <a:p>
            <a:r>
              <a:rPr lang="en-GB" b="1" dirty="0"/>
              <a:t>Suggested questioning</a:t>
            </a:r>
          </a:p>
          <a:p>
            <a:r>
              <a:rPr lang="en-GB" b="0" dirty="0"/>
              <a:t>Why have we asked for more than two positions? How is this possible?</a:t>
            </a:r>
          </a:p>
          <a:p>
            <a:r>
              <a:rPr lang="en-GB" b="0" dirty="0"/>
              <a:t>Compare your positions for Tom, Oscar and Hannah with a partner. What is the same and what is different?</a:t>
            </a:r>
          </a:p>
          <a:p>
            <a:endParaRPr lang="en-GB" b="1" dirty="0"/>
          </a:p>
          <a:p>
            <a:r>
              <a:rPr lang="en-GB" b="1" dirty="0"/>
              <a:t>Things to think about</a:t>
            </a:r>
          </a:p>
          <a:p>
            <a:r>
              <a:rPr lang="en-GB" b="0" dirty="0"/>
              <a:t>Students may initially find this task frustrating. </a:t>
            </a:r>
            <a:r>
              <a:rPr lang="en-GB" sz="1200" i="0" u="none" dirty="0"/>
              <a:t>Give students counters to represent possible positions of the children so that they can experiment and ‘go wrong’ without marking their printed compass and creating a confusing number of extra points. </a:t>
            </a:r>
            <a:r>
              <a:rPr lang="en-GB" b="0" dirty="0"/>
              <a:t>Once they have identified a right angle at the centre, they are likely to suggest Tom could be at two positions on the circumference: NNW or ESE. Prompt them to look at the picture and notice that one of the children is playing on the grass: does this change how they think about the problem? The intention here is to help them recognise that the angle of 90° relates to the position of the lines, and that the lengths can vary infinitely. Drawing lots of right angles with different lengths of line segment may help to reiterate this point.</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dirty="0"/>
          </a:p>
        </p:txBody>
      </p:sp>
    </p:spTree>
    <p:extLst>
      <p:ext uri="{BB962C8B-B14F-4D97-AF65-F5344CB8AC3E}">
        <p14:creationId xmlns:p14="http://schemas.microsoft.com/office/powerpoint/2010/main" val="2486298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Hannah’s line appears separately so that you have the opportunity to discuss the main task with students first.</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dirty="0"/>
          </a:p>
        </p:txBody>
      </p:sp>
    </p:spTree>
    <p:extLst>
      <p:ext uri="{BB962C8B-B14F-4D97-AF65-F5344CB8AC3E}">
        <p14:creationId xmlns:p14="http://schemas.microsoft.com/office/powerpoint/2010/main" val="2730154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Printable clock faces can be found on slide 100.</a:t>
            </a:r>
            <a:endParaRPr lang="en-GB" b="1" dirty="0"/>
          </a:p>
          <a:p>
            <a:endParaRPr lang="en-GB" b="1" dirty="0"/>
          </a:p>
          <a:p>
            <a:r>
              <a:rPr lang="en-GB" b="1" dirty="0"/>
              <a:t>Answers</a:t>
            </a:r>
          </a:p>
          <a:p>
            <a:r>
              <a:rPr lang="en-GB" b="0" dirty="0"/>
              <a:t>a) Students might talk about the angles created between different pairs of hands, such as the acute angle created between the hour hand and the second hand, the obtuse angle created between the minute hand and the second hand, or either of the reflex angles also created by these pairs of hands. Students might also talk about the total of the angles created at the centre being 360°.</a:t>
            </a:r>
          </a:p>
          <a:p>
            <a:r>
              <a:rPr lang="en-GB" b="0" dirty="0"/>
              <a:t>b) 90°.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3 o’clock and 9 o’clock are the most obvious answers (given in bold below). The point of this task is to generate a discussion about right angles, and so there is no expectation that students will give more solutions than this – or that any other solutions that they give will be completely precise. However, students might recognise that, in most hours, there are two occasions where the hands are at 90°; in case they do offer further answers, we have detailed these solutions below for your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12:17 and 12:49, 1:21 and 1:55, 2:27, </a:t>
            </a:r>
            <a:r>
              <a:rPr lang="en-GB" b="1" dirty="0"/>
              <a:t>3:00</a:t>
            </a:r>
            <a:r>
              <a:rPr lang="en-GB" b="0" dirty="0"/>
              <a:t> and 3:33, 4:05 and 4:37, 5:11 and 5:44, 6:17 and 6:49, 7:21 and 7:54, 8:27, </a:t>
            </a:r>
            <a:r>
              <a:rPr lang="en-GB" b="1" dirty="0"/>
              <a:t>9:00</a:t>
            </a:r>
            <a:r>
              <a:rPr lang="en-GB" b="0" dirty="0"/>
              <a:t> and 9:33, 10:06 and 10:38, 11:11 and 11:44. (NB calculating the movement of the hour hand over the hour is challenging, so although we have given more precise times, accept approximations of any of the above).</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There are multiple answers that students can give, as this angle is created twice in most hours, but the answers students are potentially more likely to offer are given in bold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180</a:t>
            </a:r>
            <a:r>
              <a:rPr lang="en-GB" sz="1200" dirty="0"/>
              <a:t>°: 12:33, 1:38, 2:44, 3:49, 5:55, </a:t>
            </a:r>
            <a:r>
              <a:rPr lang="en-GB" sz="1200" b="1" dirty="0"/>
              <a:t>6:00</a:t>
            </a:r>
            <a:r>
              <a:rPr lang="en-GB" sz="1200" b="0" dirty="0"/>
              <a:t>, 7:05, 8:11, 9:16, 10:22, 11:27.</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For 120</a:t>
            </a:r>
            <a:r>
              <a:rPr lang="en-GB" sz="1200" dirty="0"/>
              <a:t>°: </a:t>
            </a:r>
            <a:r>
              <a:rPr lang="en-GB" b="0" dirty="0"/>
              <a:t>12:22 and 12:42, 1:27 and 1:49, 2:32 and 2:54, 3:38, </a:t>
            </a:r>
            <a:r>
              <a:rPr lang="en-GB" b="1" dirty="0"/>
              <a:t>4:00</a:t>
            </a:r>
            <a:r>
              <a:rPr lang="en-GB" b="0" dirty="0"/>
              <a:t> and 4:39, 5:06 and 5:49, 6:11 and 6:54, 7:16, </a:t>
            </a:r>
            <a:r>
              <a:rPr lang="en-GB" b="1" dirty="0"/>
              <a:t>8:00</a:t>
            </a:r>
            <a:r>
              <a:rPr lang="en-GB" b="0" dirty="0"/>
              <a:t> and 8:22, 9:06 and 9:27, 10:11 and 10:33, 11:17 and 11:38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(NB Calculating the movement of the hour hand over the hour is challenging, so accept approximations of any of the above),</a:t>
            </a:r>
          </a:p>
          <a:p>
            <a:endParaRPr lang="en-GB" b="0" dirty="0"/>
          </a:p>
          <a:p>
            <a:r>
              <a:rPr lang="en-GB" b="1" dirty="0"/>
              <a:t>Suggested questioning</a:t>
            </a:r>
          </a:p>
          <a:p>
            <a:r>
              <a:rPr lang="en-GB" b="0" dirty="0"/>
              <a:t>What is the angle between __?</a:t>
            </a:r>
          </a:p>
          <a:p>
            <a:r>
              <a:rPr lang="en-GB" b="0" dirty="0"/>
              <a:t>Can you see an acute/obtuse/reflex angle?</a:t>
            </a:r>
          </a:p>
          <a:p>
            <a:r>
              <a:rPr lang="en-GB" b="0" dirty="0"/>
              <a:t>What is the biggest angle you can see? What is the smallest?</a:t>
            </a:r>
          </a:p>
          <a:p>
            <a:r>
              <a:rPr lang="en-GB" b="0" dirty="0"/>
              <a:t>What angle will the __ hand turn in __ seconds/minutes/hours?</a:t>
            </a:r>
            <a:br>
              <a:rPr lang="en-GB" b="0" dirty="0"/>
            </a:br>
            <a:r>
              <a:rPr lang="en-GB" b="0" dirty="0"/>
              <a:t>How many times will the __ hand rotate through 360° in __?</a:t>
            </a:r>
          </a:p>
          <a:p>
            <a:endParaRPr lang="en-GB" b="1" dirty="0"/>
          </a:p>
          <a:p>
            <a:r>
              <a:rPr lang="en-GB" b="1" dirty="0"/>
              <a:t>Things to think about</a:t>
            </a:r>
          </a:p>
          <a:p>
            <a:r>
              <a:rPr lang="en-GB" b="0" dirty="0"/>
              <a:t>Time is a very useful context for exploring angles deeply. It is also a concept that can still cause problems for some students even at Key Stage 3, despite best efforts throughout Key Stage 1 and 2. While it might be tempting to avoid using the clockface for this reason, it is important to identify any students who might still struggle with reading analogue clocks and ensure those students who can read time but do not use it regularly keep this knowledge ‘fresh’. Consider how you might strike a balance between accessibility and a need to assess understanding of time. Some suggestions are given on the Guidance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dirty="0"/>
          </a:p>
        </p:txBody>
      </p:sp>
    </p:spTree>
    <p:extLst>
      <p:ext uri="{BB962C8B-B14F-4D97-AF65-F5344CB8AC3E}">
        <p14:creationId xmlns:p14="http://schemas.microsoft.com/office/powerpoint/2010/main" val="2615200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Angle A is 30°, B is 60°, C is 45° and D is 225°.</a:t>
            </a:r>
          </a:p>
          <a:p>
            <a:r>
              <a:rPr lang="en-GB" b="0" dirty="0"/>
              <a:t>b) Angle C is one-and-a-half times the size of angle A.</a:t>
            </a:r>
          </a:p>
          <a:p>
            <a:r>
              <a:rPr lang="en-GB" b="0" dirty="0"/>
              <a:t>Angle C is three-quarters the size of angle B.</a:t>
            </a:r>
          </a:p>
          <a:p>
            <a:r>
              <a:rPr lang="en-GB" b="0" dirty="0"/>
              <a:t>Angle D is five times the size of angle C </a:t>
            </a:r>
            <a:r>
              <a:rPr lang="en-GB" b="1" dirty="0"/>
              <a:t>or</a:t>
            </a:r>
            <a:r>
              <a:rPr lang="en-GB" b="0" dirty="0"/>
              <a:t> angle D is three-and-three-quarters the size of angle B </a:t>
            </a:r>
            <a:r>
              <a:rPr lang="en-GB" b="1" dirty="0"/>
              <a:t>or</a:t>
            </a:r>
            <a:r>
              <a:rPr lang="en-GB" b="0" dirty="0"/>
              <a:t> angle D is seven-and-a-half times the size of angle A.</a:t>
            </a:r>
          </a:p>
          <a:p>
            <a:endParaRPr lang="en-GB" b="0" dirty="0"/>
          </a:p>
          <a:p>
            <a:r>
              <a:rPr lang="en-GB" b="1" dirty="0"/>
              <a:t>Suggested questioning</a:t>
            </a:r>
          </a:p>
          <a:p>
            <a:r>
              <a:rPr lang="en-GB" b="0" dirty="0"/>
              <a:t>What do you know? How can you use this to work out other angles?</a:t>
            </a:r>
          </a:p>
          <a:p>
            <a:r>
              <a:rPr lang="en-GB" b="0" dirty="0"/>
              <a:t>‘Angle B is twice the size of angle A so I need to divide 90° by two.’ Why is this statement incorrect? How many ‘parts’ do you need to divide 90° into?</a:t>
            </a:r>
          </a:p>
          <a:p>
            <a:r>
              <a:rPr lang="en-GB" b="0" dirty="0"/>
              <a:t>What do you estimate the size of angles A/B/C/D to be? How close is this to your calculated answer?</a:t>
            </a:r>
          </a:p>
          <a:p>
            <a:endParaRPr lang="en-GB" b="1" dirty="0"/>
          </a:p>
          <a:p>
            <a:r>
              <a:rPr lang="en-GB" b="1" dirty="0"/>
              <a:t>Things to think about</a:t>
            </a:r>
          </a:p>
          <a:p>
            <a:r>
              <a:rPr lang="en-GB" b="0" dirty="0"/>
              <a:t>As with the previous three Checkpoints, Checkpoint 11 could belong in either part of this deck. It is the last of a sequence of Checkpoints involving circles as a context for exploring angles and therefore checking understanding of angles around a point. Checkpoints 9 and 10 linked to the compass and the clockface, and this Checkpoint links to pie charts. Ensuring students are able to connect their understanding of different areas of mathematics becomes increasingly important as the boundaries between different strands become blurred throughout Key Stages 3 and 4. So, while this Checkpoint may focus more strongly on multiplicative relationships than using addition and subtraction to find missing angles (which might be more expected), we felt it was important to include as part of this deck.</a:t>
            </a:r>
          </a:p>
        </p:txBody>
      </p:sp>
      <p:sp>
        <p:nvSpPr>
          <p:cNvPr id="4" name="Slide Number Placeholder 3"/>
          <p:cNvSpPr>
            <a:spLocks noGrp="1"/>
          </p:cNvSpPr>
          <p:nvPr>
            <p:ph type="sldNum" sz="quarter" idx="5"/>
          </p:nvPr>
        </p:nvSpPr>
        <p:spPr/>
        <p:txBody>
          <a:bodyPr/>
          <a:lstStyle/>
          <a:p>
            <a:fld id="{95CC6D43-B330-470E-9514-C837501A6F5A}" type="slidenum">
              <a:rPr lang="en-GB" smtClean="0"/>
              <a:t>35</a:t>
            </a:fld>
            <a:endParaRPr lang="en-GB" dirty="0"/>
          </a:p>
        </p:txBody>
      </p:sp>
    </p:spTree>
    <p:extLst>
      <p:ext uri="{BB962C8B-B14F-4D97-AF65-F5344CB8AC3E}">
        <p14:creationId xmlns:p14="http://schemas.microsoft.com/office/powerpoint/2010/main" val="548014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dirty="0"/>
          </a:p>
        </p:txBody>
      </p:sp>
    </p:spTree>
    <p:extLst>
      <p:ext uri="{BB962C8B-B14F-4D97-AF65-F5344CB8AC3E}">
        <p14:creationId xmlns:p14="http://schemas.microsoft.com/office/powerpoint/2010/main" val="2392505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protractor will appear separately so you can choose the pace at which to work with your class. Printable angles (with no protractors shown) can be found on slide 101.</a:t>
            </a:r>
            <a:endParaRPr lang="en-GB" b="1" dirty="0"/>
          </a:p>
          <a:p>
            <a:endParaRPr lang="en-GB" b="1" dirty="0"/>
          </a:p>
          <a:p>
            <a:r>
              <a:rPr lang="en-GB" b="1" dirty="0"/>
              <a:t>Answers</a:t>
            </a:r>
          </a:p>
          <a:p>
            <a:r>
              <a:rPr lang="en-GB" b="0" dirty="0"/>
              <a:t>a) We need to move Pat’s and Sim’s protractors. Pat, as if using a ruler, has placed the angle at the very edge of the protractor. Sim has recognised that the vertex of the angle needs to be in the centre but has incorrectly used the edge rather than the 0 line to align his. Wes has a correct placement.</a:t>
            </a:r>
          </a:p>
          <a:p>
            <a:r>
              <a:rPr lang="en-GB" b="0" dirty="0"/>
              <a:t>b) The angle is 58° (accept 2° either side of this).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No, we don’t necessarily need to move it as we can find the difference between the two values indicated by each line segment (i.e. 162 – 39 = 123° or 141 – 18 = 123°.) However, it is worth noting with students that it is significantly easier to rotate the protractor so that one of the line segments aligns with 0°.</a:t>
            </a:r>
          </a:p>
          <a:p>
            <a:endParaRPr lang="en-GB" b="0" dirty="0"/>
          </a:p>
          <a:p>
            <a:r>
              <a:rPr lang="en-GB" b="1" dirty="0"/>
              <a:t>Suggested questioning</a:t>
            </a:r>
          </a:p>
          <a:p>
            <a:r>
              <a:rPr lang="en-GB" b="0" dirty="0"/>
              <a:t>What is the same and what is different about each picture?</a:t>
            </a:r>
          </a:p>
          <a:p>
            <a:r>
              <a:rPr lang="en-GB" b="0" dirty="0"/>
              <a:t>Where do you ‘start’ measuring an angle from?</a:t>
            </a:r>
          </a:p>
          <a:p>
            <a:r>
              <a:rPr lang="en-GB" b="0" dirty="0"/>
              <a:t>Why is the centre of the protractor important?</a:t>
            </a:r>
          </a:p>
          <a:p>
            <a:r>
              <a:rPr lang="en-GB" b="0" dirty="0"/>
              <a:t>Are you reading this angle clockwise or anti-clockwise?</a:t>
            </a:r>
          </a:p>
          <a:p>
            <a:endParaRPr lang="en-GB" b="1" dirty="0"/>
          </a:p>
          <a:p>
            <a:r>
              <a:rPr lang="en-GB" b="1" dirty="0"/>
              <a:t>Things to think about</a:t>
            </a:r>
          </a:p>
          <a:p>
            <a:r>
              <a:rPr lang="en-GB" b="0" dirty="0"/>
              <a:t>There are many potential protractor pitfalls targeted in this task, such as the positioning of the protractor relative to the line segment and the direction in which the angle is read. One thing to consider is that, although these are static images of angles (i.e. figures generated by the intersection of two line segments), understanding the protractor also requires a sense of angles as turn – in a sense, it brings both understandings of angles together. You could describe the measurement of the angle in terms of transformation: the amount of turn that one line segment would need to rotate through to be aligned with the other. How do you describe using a protractor to your students? Do you talk about the line segments rotating? Consider how the language used might reflect yours and their understanding of what an angle is.</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dirty="0"/>
          </a:p>
        </p:txBody>
      </p:sp>
    </p:spTree>
    <p:extLst>
      <p:ext uri="{BB962C8B-B14F-4D97-AF65-F5344CB8AC3E}">
        <p14:creationId xmlns:p14="http://schemas.microsoft.com/office/powerpoint/2010/main" val="4076133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dirty="0"/>
          </a:p>
        </p:txBody>
      </p:sp>
    </p:spTree>
    <p:extLst>
      <p:ext uri="{BB962C8B-B14F-4D97-AF65-F5344CB8AC3E}">
        <p14:creationId xmlns:p14="http://schemas.microsoft.com/office/powerpoint/2010/main" val="264178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 7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dirty="0"/>
          </a:p>
        </p:txBody>
      </p:sp>
    </p:spTree>
    <p:extLst>
      <p:ext uri="{BB962C8B-B14F-4D97-AF65-F5344CB8AC3E}">
        <p14:creationId xmlns:p14="http://schemas.microsoft.com/office/powerpoint/2010/main" val="2266390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40</a:t>
            </a:fld>
            <a:endParaRPr lang="en-GB" dirty="0"/>
          </a:p>
        </p:txBody>
      </p:sp>
    </p:spTree>
    <p:extLst>
      <p:ext uri="{BB962C8B-B14F-4D97-AF65-F5344CB8AC3E}">
        <p14:creationId xmlns:p14="http://schemas.microsoft.com/office/powerpoint/2010/main" val="2382614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Sometimes true – they will form four angles if the line segments cross, but three angles if they meet.</a:t>
            </a:r>
          </a:p>
          <a:p>
            <a:r>
              <a:rPr lang="en-GB" b="0" dirty="0"/>
              <a:t>b) Never true – if the line segments meet, three different angles are formed (unless the line segments are perpendicular). If the line segments cross, two pairs of equal angles are formed. The four angles will never all be different.</a:t>
            </a:r>
          </a:p>
          <a:p>
            <a:r>
              <a:rPr lang="en-GB" b="0" dirty="0"/>
              <a:t>c) Sometimes true – if the line segments are perpendicular to each other, four 90° angles are formed.</a:t>
            </a:r>
          </a:p>
          <a:p>
            <a:endParaRPr lang="en-GB" b="0" dirty="0"/>
          </a:p>
          <a:p>
            <a:r>
              <a:rPr lang="en-GB" b="0" dirty="0"/>
              <a:t>? They will be the same as the angles formed by the line segment it is parallel to.</a:t>
            </a:r>
          </a:p>
          <a:p>
            <a:endParaRPr lang="en-GB" b="0" dirty="0"/>
          </a:p>
          <a:p>
            <a:r>
              <a:rPr lang="en-GB" b="1" dirty="0"/>
              <a:t>Suggested questioning</a:t>
            </a:r>
          </a:p>
          <a:p>
            <a:r>
              <a:rPr lang="en-GB" b="0" dirty="0"/>
              <a:t>Can you draw an example to show your answers?</a:t>
            </a:r>
          </a:p>
          <a:p>
            <a:r>
              <a:rPr lang="en-GB" b="0" dirty="0"/>
              <a:t>If it is never true, how could you prove it?</a:t>
            </a:r>
          </a:p>
          <a:p>
            <a:r>
              <a:rPr lang="en-GB" b="0" dirty="0"/>
              <a:t>How would these questions change if three straight lines intersected?</a:t>
            </a:r>
          </a:p>
          <a:p>
            <a:endParaRPr lang="en-GB" b="1" dirty="0"/>
          </a:p>
          <a:p>
            <a:r>
              <a:rPr lang="en-GB" b="1" dirty="0"/>
              <a:t>Things to think about</a:t>
            </a:r>
          </a:p>
          <a:p>
            <a:r>
              <a:rPr lang="en-US" dirty="0"/>
              <a:t>Checkpoint 13 is the first of three that particularly assess vertically opposite angles – and, like the first in the previous section, is one of the few in this deck where there is no image for students to respond to. Pay attention to how students respond to the prompt: can they imagine the scenario? Do they try to sketch it to help them visualise? Perhaps they draw in the air with their fingers? Consider whether there are other angle rules that you might like to assess in a similar way, by asking students to think about the relationship without a visual prompt.</a:t>
            </a:r>
          </a:p>
        </p:txBody>
      </p:sp>
      <p:sp>
        <p:nvSpPr>
          <p:cNvPr id="4" name="Slide Number Placeholder 3"/>
          <p:cNvSpPr>
            <a:spLocks noGrp="1"/>
          </p:cNvSpPr>
          <p:nvPr>
            <p:ph type="sldNum" sz="quarter" idx="5"/>
          </p:nvPr>
        </p:nvSpPr>
        <p:spPr/>
        <p:txBody>
          <a:bodyPr/>
          <a:lstStyle/>
          <a:p>
            <a:fld id="{7F249776-5FDB-4F75-8F7D-65DAAC0AE561}" type="slidenum">
              <a:rPr lang="en-GB" smtClean="0"/>
              <a:t>41</a:t>
            </a:fld>
            <a:endParaRPr lang="en-GB" dirty="0"/>
          </a:p>
        </p:txBody>
      </p:sp>
    </p:spTree>
    <p:extLst>
      <p:ext uri="{BB962C8B-B14F-4D97-AF65-F5344CB8AC3E}">
        <p14:creationId xmlns:p14="http://schemas.microsoft.com/office/powerpoint/2010/main" val="2774580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42</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Hidaayah could be pointing at the vertically opposite angles formed by the crossing point (angles </a:t>
            </a:r>
            <a:r>
              <a:rPr lang="en-GB" b="0" i="1" dirty="0"/>
              <a:t>a</a:t>
            </a:r>
            <a:r>
              <a:rPr lang="en-GB" b="0" dirty="0"/>
              <a:t> or </a:t>
            </a:r>
            <a:r>
              <a:rPr lang="en-GB" b="0" i="1" dirty="0"/>
              <a:t>b</a:t>
            </a:r>
            <a:r>
              <a:rPr lang="en-GB" b="0" dirty="0"/>
              <a:t> on the diagram on the next slide), or the two base angles of any of the isosceles triangles formed by the bars (angles c or d on the diagram).</a:t>
            </a:r>
          </a:p>
          <a:p>
            <a:r>
              <a:rPr lang="en-GB" b="0" dirty="0"/>
              <a:t>b) Students’ answers will vary. This is an opportunity to check their recall of vertically opposite angles (if they refer to angles </a:t>
            </a:r>
            <a:r>
              <a:rPr lang="en-GB" b="0" i="1" dirty="0"/>
              <a:t>a</a:t>
            </a:r>
            <a:r>
              <a:rPr lang="en-GB" b="0" dirty="0"/>
              <a:t> or </a:t>
            </a:r>
            <a:r>
              <a:rPr lang="en-GB" b="0" i="1" dirty="0"/>
              <a:t>b</a:t>
            </a:r>
            <a:r>
              <a:rPr lang="en-GB" b="0" dirty="0"/>
              <a:t> in part a); or isosceles triangles (if they refer to angles </a:t>
            </a:r>
            <a:r>
              <a:rPr lang="en-GB" b="0" i="1" dirty="0"/>
              <a:t>c</a:t>
            </a:r>
            <a:r>
              <a:rPr lang="en-GB" b="0" dirty="0"/>
              <a:t> or </a:t>
            </a:r>
            <a:r>
              <a:rPr lang="en-GB" b="0" i="1" dirty="0"/>
              <a:t>d</a:t>
            </a:r>
            <a:r>
              <a:rPr lang="en-GB" b="0" dirty="0"/>
              <a:t>).</a:t>
            </a:r>
          </a:p>
          <a:p>
            <a:endParaRPr lang="en-GB" b="0" dirty="0"/>
          </a:p>
          <a:p>
            <a:r>
              <a:rPr lang="en-GB" b="0" dirty="0"/>
              <a:t>? Using this, students can work out that the four angles at the centre must be two 135° angles and two 45° angles. From this, they could work out that the base angles of the two different isosceles triangles would be 22.5° and 67.5° respectively. See the next slide for clearer identification of each angle.</a:t>
            </a:r>
          </a:p>
          <a:p>
            <a:endParaRPr lang="en-GB" b="0" dirty="0"/>
          </a:p>
          <a:p>
            <a:r>
              <a:rPr lang="en-GB" b="1" dirty="0"/>
              <a:t>Suggested questioning</a:t>
            </a:r>
          </a:p>
          <a:p>
            <a:r>
              <a:rPr lang="en-GB" b="0" dirty="0"/>
              <a:t>What angles can you see? What relationships can you see?</a:t>
            </a:r>
          </a:p>
          <a:p>
            <a:r>
              <a:rPr lang="en-GB" b="0" dirty="0"/>
              <a:t>If you knew one angle, what other angles could you work out?</a:t>
            </a:r>
          </a:p>
          <a:p>
            <a:r>
              <a:rPr lang="en-GB" b="0" dirty="0"/>
              <a:t>Where else might you see similar angle relationships in real life?</a:t>
            </a:r>
          </a:p>
          <a:p>
            <a:endParaRPr lang="en-GB" b="1" dirty="0"/>
          </a:p>
          <a:p>
            <a:r>
              <a:rPr lang="en-GB" b="1" dirty="0"/>
              <a:t>Things to think about</a:t>
            </a:r>
          </a:p>
          <a:p>
            <a:r>
              <a:rPr lang="en-GB" dirty="0"/>
              <a:t>Checkpoint 14, alongside 13 and 15, offers an opportunity to discuss some of the angle rules students are likely to have experienced at primary school: particularly, vertically opposite angles. Unlike the other Checkpoints, this offers a real-life image of angles, so that they can see the relationships in context. Note that, as with the triangular tiles in Checkpoint 17, there are some parts of the diagram where ‘seeing’ an angle requires a simplification of the image (for example, in the bottom left vertex of the rectangle, angle d is only created if you ignore the horizontal concrete behind the bar). It is worth discussing with your department the range of examples that students are exposed to: do they always see angles as diagrams constructed from line segments? What other contexts might be useful?</a:t>
            </a:r>
          </a:p>
        </p:txBody>
      </p:sp>
      <p:sp>
        <p:nvSpPr>
          <p:cNvPr id="4" name="Slide Number Placeholder 3"/>
          <p:cNvSpPr>
            <a:spLocks noGrp="1"/>
          </p:cNvSpPr>
          <p:nvPr>
            <p:ph type="sldNum" sz="quarter" idx="5"/>
          </p:nvPr>
        </p:nvSpPr>
        <p:spPr/>
        <p:txBody>
          <a:bodyPr/>
          <a:lstStyle/>
          <a:p>
            <a:fld id="{95CC6D43-B330-470E-9514-C837501A6F5A}" type="slidenum">
              <a:rPr lang="en-GB" smtClean="0"/>
              <a:t>43</a:t>
            </a:fld>
            <a:endParaRPr lang="en-GB" dirty="0"/>
          </a:p>
        </p:txBody>
      </p:sp>
    </p:spTree>
    <p:extLst>
      <p:ext uri="{BB962C8B-B14F-4D97-AF65-F5344CB8AC3E}">
        <p14:creationId xmlns:p14="http://schemas.microsoft.com/office/powerpoint/2010/main" val="23371042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44</a:t>
            </a:fld>
            <a:endParaRPr lang="en-GB" dirty="0"/>
          </a:p>
        </p:txBody>
      </p:sp>
    </p:spTree>
    <p:extLst>
      <p:ext uri="{BB962C8B-B14F-4D97-AF65-F5344CB8AC3E}">
        <p14:creationId xmlns:p14="http://schemas.microsoft.com/office/powerpoint/2010/main" val="2027488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45</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yellow and green angles </a:t>
            </a:r>
            <a:r>
              <a:rPr lang="en-GB" b="0" i="1" dirty="0"/>
              <a:t>(y</a:t>
            </a:r>
            <a:r>
              <a:rPr lang="en-GB" b="0" i="0" dirty="0"/>
              <a:t> and </a:t>
            </a:r>
            <a:r>
              <a:rPr lang="en-GB" b="0" i="1" dirty="0"/>
              <a:t>g</a:t>
            </a:r>
            <a:r>
              <a:rPr lang="en-GB" b="0" i="0" dirty="0"/>
              <a:t>)</a:t>
            </a:r>
            <a:r>
              <a:rPr lang="en-GB" b="0" i="1" dirty="0"/>
              <a:t>,</a:t>
            </a:r>
            <a:r>
              <a:rPr lang="en-GB" b="0" dirty="0"/>
              <a:t> alongside part b, will appear separately (as will the further thinking question) so you can choose the pace at which to work with your class. Note that you will need to view this task in present mode so that the angles for part b are not initially visible.</a:t>
            </a:r>
            <a:endParaRPr lang="en-GB" b="1" dirty="0"/>
          </a:p>
          <a:p>
            <a:endParaRPr lang="en-GB" b="1" dirty="0"/>
          </a:p>
          <a:p>
            <a:r>
              <a:rPr lang="en-GB" b="1" dirty="0"/>
              <a:t>Answers</a:t>
            </a:r>
          </a:p>
          <a:p>
            <a:r>
              <a:rPr lang="en-GB" b="0" dirty="0"/>
              <a:t>a) Both angles are the same.</a:t>
            </a:r>
          </a:p>
          <a:p>
            <a:r>
              <a:rPr lang="en-GB" b="0" dirty="0"/>
              <a:t>b) The green angle (</a:t>
            </a:r>
            <a:r>
              <a:rPr lang="en-GB" b="0" i="1" dirty="0"/>
              <a:t>g</a:t>
            </a:r>
            <a:r>
              <a:rPr lang="en-GB" b="0" i="0" dirty="0"/>
              <a:t>)</a:t>
            </a:r>
            <a:r>
              <a:rPr lang="en-GB" b="0" dirty="0"/>
              <a:t> is larger than the red (</a:t>
            </a:r>
            <a:r>
              <a:rPr lang="en-GB" b="0" i="1" dirty="0"/>
              <a:t>r</a:t>
            </a:r>
            <a:r>
              <a:rPr lang="en-GB" b="0" i="0" dirty="0"/>
              <a:t>).</a:t>
            </a:r>
            <a:endParaRPr lang="en-GB" b="0" dirty="0"/>
          </a:p>
          <a:p>
            <a:endParaRPr lang="en-GB" b="0" dirty="0"/>
          </a:p>
          <a:p>
            <a:r>
              <a:rPr lang="en-GB" b="0" dirty="0"/>
              <a:t>? The lines are not parallel as they are at different angles to the line that crosses them both. (This is the transversal, although this is not terminology students will know.) The lines will meet above the screen as the lower line (creating the yellow/green angles </a:t>
            </a:r>
            <a:r>
              <a:rPr lang="en-GB" b="0" i="1" dirty="0"/>
              <a:t>y</a:t>
            </a:r>
            <a:r>
              <a:rPr lang="en-GB" b="0" i="0" dirty="0"/>
              <a:t>/</a:t>
            </a:r>
            <a:r>
              <a:rPr lang="en-GB" b="0" i="1" dirty="0"/>
              <a:t>g</a:t>
            </a:r>
            <a:r>
              <a:rPr lang="en-GB" b="0" dirty="0"/>
              <a:t>) is slightly steeper than the upper line (creating the red/blue angles </a:t>
            </a:r>
            <a:r>
              <a:rPr lang="en-GB" b="0" i="1" dirty="0"/>
              <a:t>r</a:t>
            </a:r>
            <a:r>
              <a:rPr lang="en-GB" b="0" i="0" dirty="0"/>
              <a:t>/</a:t>
            </a:r>
            <a:r>
              <a:rPr lang="en-GB" b="0" i="1" dirty="0"/>
              <a:t>b</a:t>
            </a:r>
            <a:r>
              <a:rPr lang="en-GB" b="0" dirty="0"/>
              <a:t>).</a:t>
            </a:r>
          </a:p>
          <a:p>
            <a:endParaRPr lang="en-GB" b="0" dirty="0"/>
          </a:p>
          <a:p>
            <a:r>
              <a:rPr lang="en-GB" b="1" dirty="0"/>
              <a:t>Suggested questioning</a:t>
            </a:r>
          </a:p>
          <a:p>
            <a:r>
              <a:rPr lang="en-GB" b="0" dirty="0"/>
              <a:t>What is the same and what is different about the red/blue/green/yellow angles? (Use labels </a:t>
            </a:r>
            <a:r>
              <a:rPr lang="en-GB" b="0" i="1" dirty="0"/>
              <a:t>r</a:t>
            </a:r>
            <a:r>
              <a:rPr lang="en-GB" b="0" i="0" dirty="0"/>
              <a:t>/</a:t>
            </a:r>
            <a:r>
              <a:rPr lang="en-GB" b="0" i="1" dirty="0"/>
              <a:t>b</a:t>
            </a:r>
            <a:r>
              <a:rPr lang="en-GB" b="0" i="0" dirty="0"/>
              <a:t>/</a:t>
            </a:r>
            <a:r>
              <a:rPr lang="en-GB" b="0" i="1" dirty="0"/>
              <a:t>g</a:t>
            </a:r>
            <a:r>
              <a:rPr lang="en-GB" b="0" i="0" dirty="0"/>
              <a:t>/</a:t>
            </a:r>
            <a:r>
              <a:rPr lang="en-GB" b="0" i="1" dirty="0"/>
              <a:t>y</a:t>
            </a:r>
            <a:r>
              <a:rPr lang="en-GB" b="0" i="0" dirty="0"/>
              <a:t> rather than colours if students have visual impairment).</a:t>
            </a:r>
            <a:endParaRPr lang="en-GB" b="0" dirty="0"/>
          </a:p>
          <a:p>
            <a:r>
              <a:rPr lang="en-GB" b="0" dirty="0"/>
              <a:t>What do you know about the angles shown?</a:t>
            </a:r>
          </a:p>
          <a:p>
            <a:r>
              <a:rPr lang="en-GB" b="0" dirty="0"/>
              <a:t>Do you know any angle rules that describe these relationships?</a:t>
            </a:r>
          </a:p>
          <a:p>
            <a:r>
              <a:rPr lang="en-GB" b="0" dirty="0"/>
              <a:t>If you knew the size of the __ angle, how could you work out the __ angle? </a:t>
            </a:r>
          </a:p>
          <a:p>
            <a:endParaRPr lang="en-GB" b="1" dirty="0"/>
          </a:p>
          <a:p>
            <a:r>
              <a:rPr lang="en-GB" b="1" dirty="0"/>
              <a:t>Things to think about</a:t>
            </a:r>
          </a:p>
          <a:p>
            <a:r>
              <a:rPr lang="en-GB" b="0" dirty="0"/>
              <a:t>Checkpoint 15 could go in a few directions, so be responsive to the needs of the class. It might be that students are familiar with vertically opposite angles, and so immediately look past the distraction of the larger red space and smaller blue space. In this case, you might know whether they have fully understood what constitutes the ‘size’ of an angle. Show them another example where the length of the lines/arc is designed to act as a distractor – perhaps an 80° angle with short lines next to a 60° angle with long lines – to fully check understanding. Checkpoint 20 could also be used. If students have not fully understood vertically opposite angles, trace the red angle onto a piece of paper </a:t>
            </a:r>
            <a:r>
              <a:rPr lang="en-GB" sz="1200" dirty="0">
                <a:effectLst/>
                <a:latin typeface="Segoe UI" panose="020B0502040204020203" pitchFamily="34" charset="0"/>
              </a:rPr>
              <a:t>and then rotate it 180 degrees about the point where the two lines meet. Ask students what they notice, and whether they can connect this to their understanding about angles on straight lines.</a:t>
            </a:r>
            <a:endParaRPr lang="en-GB" b="0" dirty="0"/>
          </a:p>
        </p:txBody>
      </p:sp>
      <p:sp>
        <p:nvSpPr>
          <p:cNvPr id="4" name="Slide Number Placeholder 3"/>
          <p:cNvSpPr>
            <a:spLocks noGrp="1"/>
          </p:cNvSpPr>
          <p:nvPr>
            <p:ph type="sldNum" sz="quarter" idx="5"/>
          </p:nvPr>
        </p:nvSpPr>
        <p:spPr/>
        <p:txBody>
          <a:bodyPr/>
          <a:lstStyle/>
          <a:p>
            <a:fld id="{7F249776-5FDB-4F75-8F7D-65DAAC0AE561}" type="slidenum">
              <a:rPr lang="en-GB" smtClean="0"/>
              <a:t>46</a:t>
            </a:fld>
            <a:endParaRPr lang="en-GB" dirty="0"/>
          </a:p>
        </p:txBody>
      </p:sp>
    </p:spTree>
    <p:extLst>
      <p:ext uri="{BB962C8B-B14F-4D97-AF65-F5344CB8AC3E}">
        <p14:creationId xmlns:p14="http://schemas.microsoft.com/office/powerpoint/2010/main" val="9467524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47</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Scalene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Yes – for example, if Vanessa moved one seat anti-clockwise, then there would be an isosceles triangle with two line segments of equal length connecting Vanessa and Jodie to Jake. This is one of many possible solutions: the triangle is isosceles so long as there are the same number of chairs between two of the people and the third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 No – it is not possible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No, Jake and Jodie are no longer opposite each other as more chairs have been added to one side of the ‘semicircle’ than the other, so Jodie will have had to move round the circumference. There is now an angle of 144° between them. The angle between Jake and Vanessa’s line segments is now 108°. To form an equilateral triangle, the number of chairs would need to be a multiple of three.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Why are some triangles possible and some triangles not?</a:t>
            </a:r>
          </a:p>
          <a:p>
            <a:r>
              <a:rPr lang="en-GB" b="0" dirty="0"/>
              <a:t>Is there an arrangement of chairs where all types of triangle would be possible?</a:t>
            </a:r>
          </a:p>
          <a:p>
            <a:r>
              <a:rPr lang="en-GB" b="0" dirty="0"/>
              <a:t>How would this task change if there were four people at the table? What quadrilaterals could you make?</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Considering angles on a circle may seem like the beginnings of Key Stage 4 work on circle theorems: instead, here, it is designed to explore Key Stage 2 knowledge of properties of triangles. </a:t>
            </a:r>
            <a:r>
              <a:rPr lang="en-GB" sz="1200" dirty="0"/>
              <a:t>Checkpoint 16 sees a return of Jodie, Jake and Vanessa around their table: the use of the same image is intentional, as it demonstrates how the same prompt can be explored differently to elicit different mathematical thinking. Why not discuss this in a departmental meeting – what other questions could you ask using the same image? What areas of mathematics could you explore? Could you, for example, use this in Key Stage 4 as part of an introduction to circle theorems? How might linking so explicitly back to Key Stage 3 work support students to make connections within the curriculum?</a:t>
            </a:r>
          </a:p>
        </p:txBody>
      </p:sp>
      <p:sp>
        <p:nvSpPr>
          <p:cNvPr id="4" name="Slide Number Placeholder 3"/>
          <p:cNvSpPr>
            <a:spLocks noGrp="1"/>
          </p:cNvSpPr>
          <p:nvPr>
            <p:ph type="sldNum" sz="quarter" idx="5"/>
          </p:nvPr>
        </p:nvSpPr>
        <p:spPr/>
        <p:txBody>
          <a:bodyPr/>
          <a:lstStyle/>
          <a:p>
            <a:fld id="{7F249776-5FDB-4F75-8F7D-65DAAC0AE561}" type="slidenum">
              <a:rPr lang="en-GB" smtClean="0"/>
              <a:t>48</a:t>
            </a:fld>
            <a:endParaRPr lang="en-GB" dirty="0"/>
          </a:p>
        </p:txBody>
      </p:sp>
    </p:spTree>
    <p:extLst>
      <p:ext uri="{BB962C8B-B14F-4D97-AF65-F5344CB8AC3E}">
        <p14:creationId xmlns:p14="http://schemas.microsoft.com/office/powerpoint/2010/main" val="42022905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49</a:t>
            </a:fld>
            <a:endParaRPr lang="en-GB" dirty="0"/>
          </a:p>
        </p:txBody>
      </p:sp>
    </p:spTree>
    <p:extLst>
      <p:ext uri="{BB962C8B-B14F-4D97-AF65-F5344CB8AC3E}">
        <p14:creationId xmlns:p14="http://schemas.microsoft.com/office/powerpoint/2010/main" val="142189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 7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dirty="0"/>
          </a:p>
        </p:txBody>
      </p:sp>
    </p:spTree>
    <p:extLst>
      <p:ext uri="{BB962C8B-B14F-4D97-AF65-F5344CB8AC3E}">
        <p14:creationId xmlns:p14="http://schemas.microsoft.com/office/powerpoint/2010/main" val="3623818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Printable tiles can be found on slide 102.</a:t>
            </a:r>
            <a:endParaRPr lang="en-GB" b="1" dirty="0"/>
          </a:p>
          <a:p>
            <a:endParaRPr lang="en-GB" b="1" dirty="0"/>
          </a:p>
          <a:p>
            <a:r>
              <a:rPr lang="en-GB" b="1" dirty="0"/>
              <a:t>Answers</a:t>
            </a:r>
          </a:p>
          <a:p>
            <a:r>
              <a:rPr lang="en-GB" b="0" dirty="0"/>
              <a:t>a) We know angle </a:t>
            </a:r>
            <a:r>
              <a:rPr lang="en-GB" b="0" i="1" dirty="0"/>
              <a:t>a</a:t>
            </a:r>
            <a:r>
              <a:rPr lang="en-GB" b="0" dirty="0"/>
              <a:t> must be 72° as there are five of them at the centre and 360° ÷ 5 = 72°.</a:t>
            </a:r>
          </a:p>
          <a:p>
            <a:r>
              <a:rPr lang="en-GB" b="0" dirty="0"/>
              <a:t>b) We know angle </a:t>
            </a:r>
            <a:r>
              <a:rPr lang="en-GB" b="0" i="1" dirty="0"/>
              <a:t>c</a:t>
            </a:r>
            <a:r>
              <a:rPr lang="en-GB" b="0" dirty="0"/>
              <a:t> must be 60° as there are six of them at the centre and 360° ÷ 6 = 60°. We now also know that angle </a:t>
            </a:r>
            <a:r>
              <a:rPr lang="en-GB" b="0" i="1" dirty="0"/>
              <a:t>b</a:t>
            </a:r>
            <a:r>
              <a:rPr lang="en-GB" b="0" dirty="0"/>
              <a:t> must be 48° as angles in a triangle add up to 180° and 180° − (72° + 60°) = 48°.</a:t>
            </a:r>
          </a:p>
          <a:p>
            <a:endParaRPr lang="en-GB" b="1" dirty="0"/>
          </a:p>
          <a:p>
            <a:r>
              <a:rPr lang="en-GB" b="0" dirty="0"/>
              <a:t>? We cannot arrange the triangles with just angle b at the centre as 48 is not a factor of 360 and 360° ÷ 48 = 7.5, so we would either have a gap of 24° or an overlap of 24°. We could arrange the triangles so that there is a combination of different angles in the centre – for example three of angle </a:t>
            </a:r>
            <a:r>
              <a:rPr lang="en-GB" b="0" i="1" dirty="0"/>
              <a:t>a</a:t>
            </a:r>
            <a:r>
              <a:rPr lang="en-GB" b="0" dirty="0"/>
              <a:t> and three of angle </a:t>
            </a:r>
            <a:r>
              <a:rPr lang="en-GB" b="0" i="1" dirty="0"/>
              <a:t>b</a:t>
            </a:r>
            <a:r>
              <a:rPr lang="en-GB" b="0" dirty="0"/>
              <a:t>, since 72° + 48° = 120° and 120° × 3 = 360°; or two each of angles </a:t>
            </a:r>
            <a:r>
              <a:rPr lang="en-GB" b="0" i="1" dirty="0"/>
              <a:t>a</a:t>
            </a:r>
            <a:r>
              <a:rPr lang="en-GB" b="0" dirty="0"/>
              <a:t>, </a:t>
            </a:r>
            <a:r>
              <a:rPr lang="en-GB" b="0" i="1" dirty="0"/>
              <a:t>b</a:t>
            </a:r>
            <a:r>
              <a:rPr lang="en-GB" b="0" dirty="0"/>
              <a:t> and </a:t>
            </a:r>
            <a:r>
              <a:rPr lang="en-GB" b="0" i="1" dirty="0"/>
              <a:t>c</a:t>
            </a:r>
            <a:r>
              <a:rPr lang="en-GB" b="0" dirty="0"/>
              <a:t> ,since 72° + 48°+ 60° = 180° and 180° × 2 = 360°). See the solutions slide for a visualisation of this.</a:t>
            </a:r>
          </a:p>
          <a:p>
            <a:endParaRPr lang="en-GB" b="1" dirty="0"/>
          </a:p>
          <a:p>
            <a:r>
              <a:rPr lang="en-GB" b="1" dirty="0"/>
              <a:t>Suggested questioning</a:t>
            </a:r>
          </a:p>
          <a:p>
            <a:r>
              <a:rPr lang="en-GB" b="0" dirty="0"/>
              <a:t>What do you know about angles around a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Is it possible for Nicola’s triangles to be isosceles? Why or why not?</a:t>
            </a:r>
          </a:p>
          <a:p>
            <a:r>
              <a:rPr lang="en-GB" b="0" dirty="0"/>
              <a:t>How would your answers change if four angles met around the point?</a:t>
            </a:r>
          </a:p>
          <a:p>
            <a:endParaRPr lang="en-GB" b="0" dirty="0"/>
          </a:p>
          <a:p>
            <a:r>
              <a:rPr lang="en-GB" b="1" dirty="0"/>
              <a:t>Things to think about</a:t>
            </a:r>
          </a:p>
          <a:p>
            <a:r>
              <a:rPr lang="en-US" dirty="0"/>
              <a:t>Although this is a triangles task, it is not until the end of part b that any knowledge of the interior angle sum of triangles is required. Instead, part a and the beginnings of part b rely on students </a:t>
            </a:r>
            <a:r>
              <a:rPr lang="en-US" dirty="0" err="1"/>
              <a:t>recognising</a:t>
            </a:r>
            <a:r>
              <a:rPr lang="en-US" dirty="0"/>
              <a:t> that they need to divide the total angles around a point by the number of tiles that touch to complete 360°. Notice how much prompting students need to get there: are they able to recognise this angle relationship through the ‘distractions’ of the triangles? Observe how readily students can keep track of the multiple parts of this question, perhaps by recording each stage of their workings, to gain an indication of how much support they will need to handle multi-step angle problems in future. A printable version of these triangular tiles is provided; this might also be a useful representation for supporting students to ‘see’ that angles that form a straight line total 180</a:t>
            </a:r>
            <a:r>
              <a:rPr lang="en-GB" b="0" dirty="0"/>
              <a:t>°, as joining one of each angles a, b and c will form a straight line.</a:t>
            </a:r>
            <a:endParaRPr lang="en-US" dirty="0"/>
          </a:p>
        </p:txBody>
      </p:sp>
      <p:sp>
        <p:nvSpPr>
          <p:cNvPr id="4" name="Slide Number Placeholder 3"/>
          <p:cNvSpPr>
            <a:spLocks noGrp="1"/>
          </p:cNvSpPr>
          <p:nvPr>
            <p:ph type="sldNum" sz="quarter" idx="5"/>
          </p:nvPr>
        </p:nvSpPr>
        <p:spPr/>
        <p:txBody>
          <a:bodyPr/>
          <a:lstStyle/>
          <a:p>
            <a:fld id="{95CC6D43-B330-470E-9514-C837501A6F5A}" type="slidenum">
              <a:rPr lang="en-GB" smtClean="0"/>
              <a:t>50</a:t>
            </a:fld>
            <a:endParaRPr lang="en-GB" dirty="0"/>
          </a:p>
        </p:txBody>
      </p:sp>
    </p:spTree>
    <p:extLst>
      <p:ext uri="{BB962C8B-B14F-4D97-AF65-F5344CB8AC3E}">
        <p14:creationId xmlns:p14="http://schemas.microsoft.com/office/powerpoint/2010/main" val="28861927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 </a:t>
            </a:r>
            <a:r>
              <a:rPr lang="en-GB" b="0" dirty="0"/>
              <a:t>The first ‘non-flower’ and explanation appear first, and then the second two flowers and explanations appear separately.</a:t>
            </a:r>
            <a:endParaRPr lang="en-US" dirty="0"/>
          </a:p>
        </p:txBody>
      </p:sp>
      <p:sp>
        <p:nvSpPr>
          <p:cNvPr id="4" name="Slide Number Placeholder 3"/>
          <p:cNvSpPr>
            <a:spLocks noGrp="1"/>
          </p:cNvSpPr>
          <p:nvPr>
            <p:ph type="sldNum" sz="quarter" idx="5"/>
          </p:nvPr>
        </p:nvSpPr>
        <p:spPr/>
        <p:txBody>
          <a:bodyPr/>
          <a:lstStyle/>
          <a:p>
            <a:fld id="{7F249776-5FDB-4F75-8F7D-65DAAC0AE561}" type="slidenum">
              <a:rPr lang="en-GB" smtClean="0"/>
              <a:t>51</a:t>
            </a:fld>
            <a:endParaRPr lang="en-GB" dirty="0"/>
          </a:p>
        </p:txBody>
      </p:sp>
    </p:spTree>
    <p:extLst>
      <p:ext uri="{BB962C8B-B14F-4D97-AF65-F5344CB8AC3E}">
        <p14:creationId xmlns:p14="http://schemas.microsoft.com/office/powerpoint/2010/main" val="12059941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52</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We know the measurements of all of the other vertices. In the piece that is labelled, the two base angles are 90° and the obtuse angle is 70°. All four pieces will have two angles of 90°, an angle of 110° and an angle of 90°. </a:t>
            </a:r>
          </a:p>
          <a:p>
            <a:endParaRPr lang="en-GB" b="0" dirty="0"/>
          </a:p>
          <a:p>
            <a:r>
              <a:rPr lang="en-GB" b="0" dirty="0"/>
              <a:t>? We still know that the four angles in the labelled piece are 90°, 90°, 70° and 110°. The piece above it also has angles of 90°, 90°, 70° and 110°. We do not know the angle at which Paul makes the other diagonal cut, so we cannot deduce the obtuse and acute angles of the other two pieces, although we do know that each piece also has two angles of 90°.</a:t>
            </a:r>
          </a:p>
          <a:p>
            <a:endParaRPr lang="en-GB" b="0" dirty="0"/>
          </a:p>
          <a:p>
            <a:r>
              <a:rPr lang="en-GB" b="1" dirty="0"/>
              <a:t>Suggested questioning</a:t>
            </a:r>
          </a:p>
          <a:p>
            <a:r>
              <a:rPr lang="en-GB" b="0" dirty="0"/>
              <a:t>How would this task change if the paper was not rectangular? Would you still be able to work out as many angles from just the one given?</a:t>
            </a:r>
          </a:p>
          <a:p>
            <a:r>
              <a:rPr lang="en-GB" b="0" dirty="0"/>
              <a:t>What angle rules have you used?</a:t>
            </a:r>
          </a:p>
          <a:p>
            <a:r>
              <a:rPr lang="en-GB" b="0" dirty="0"/>
              <a:t>What order did you work the angles out in? Did anyone do it differently?</a:t>
            </a:r>
          </a:p>
          <a:p>
            <a:r>
              <a:rPr lang="en-GB" b="0" dirty="0"/>
              <a:t>Which angles would change if the cut was at a different angle?</a:t>
            </a:r>
          </a:p>
          <a:p>
            <a:endParaRPr lang="en-GB" b="1" dirty="0"/>
          </a:p>
          <a:p>
            <a:r>
              <a:rPr lang="en-GB" b="1" dirty="0"/>
              <a:t>Things to think about</a:t>
            </a:r>
          </a:p>
          <a:p>
            <a:r>
              <a:rPr lang="en-GB" b="0" dirty="0"/>
              <a:t>Checkpoint 18 is deceptively simple, as it is possible to work out all of the angles despite only being given one. This is because, although they are not labelled, we know there are four right angles as the original piece of paper was rectangular. Check students’ are aware of the importance of not making assumptions within geometric problems, and also whether they notice that some information is given within the text rather than the diagram. This will help you to know how explicit you need to be about these habits within future teaching.</a:t>
            </a:r>
          </a:p>
        </p:txBody>
      </p:sp>
      <p:sp>
        <p:nvSpPr>
          <p:cNvPr id="4" name="Slide Number Placeholder 3"/>
          <p:cNvSpPr>
            <a:spLocks noGrp="1"/>
          </p:cNvSpPr>
          <p:nvPr>
            <p:ph type="sldNum" sz="quarter" idx="5"/>
          </p:nvPr>
        </p:nvSpPr>
        <p:spPr/>
        <p:txBody>
          <a:bodyPr/>
          <a:lstStyle/>
          <a:p>
            <a:fld id="{95CC6D43-B330-470E-9514-C837501A6F5A}" type="slidenum">
              <a:rPr lang="en-GB" smtClean="0"/>
              <a:t>53</a:t>
            </a:fld>
            <a:endParaRPr lang="en-GB" dirty="0"/>
          </a:p>
        </p:txBody>
      </p:sp>
    </p:spTree>
    <p:extLst>
      <p:ext uri="{BB962C8B-B14F-4D97-AF65-F5344CB8AC3E}">
        <p14:creationId xmlns:p14="http://schemas.microsoft.com/office/powerpoint/2010/main" val="23854040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54</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Students’ answers may vary, but might include: we know that it is acute; we know that it is smaller than the other angles in each triangle; we know that it is the same as all of the other angles that meet at the centre; we know it is less than 30° (as 360 ÷ 12 = 30), but these 12 triangles total less than 360°.</a:t>
            </a:r>
          </a:p>
          <a:p>
            <a:r>
              <a:rPr lang="en-GB" b="0" dirty="0"/>
              <a:t>b) Ollie is not correct. If the angle is 70°, then the other base angle of the triangle must also be 70° (totalling 140°). Angles in a triangle sum to 180°, which would make the third angle 40°. We already know (from part a) that it is less than 30°.</a:t>
            </a:r>
          </a:p>
          <a:p>
            <a:r>
              <a:rPr lang="en-GB" b="0" dirty="0"/>
              <a:t>c) 29°. If the missing angle is 12°, then the twelve identical angles meeting at the centre must total 360 – 12 = 348°; 348 ÷ 12 = 29°.</a:t>
            </a:r>
          </a:p>
          <a:p>
            <a:endParaRPr lang="en-GB" b="0" dirty="0"/>
          </a:p>
          <a:p>
            <a:r>
              <a:rPr lang="en-GB" b="0" dirty="0"/>
              <a:t>? The missing angle needs to be a multiple of 12 so that the remaining angles around the point can be divided by 12 and the result (angle </a:t>
            </a:r>
            <a:r>
              <a:rPr lang="en-GB" b="0" i="1" dirty="0"/>
              <a:t>a</a:t>
            </a:r>
            <a:r>
              <a:rPr lang="en-GB" b="0" dirty="0"/>
              <a:t>) be an integer. So, 24° and possibly even 36° are possible answers; 48° or higher seems unrealistic based on the image above, as angle </a:t>
            </a:r>
            <a:r>
              <a:rPr lang="en-GB" b="0" i="1" dirty="0"/>
              <a:t>c</a:t>
            </a:r>
            <a:r>
              <a:rPr lang="en-GB" b="0" dirty="0"/>
              <a:t> is clearly much less than half of a right angle.</a:t>
            </a:r>
          </a:p>
          <a:p>
            <a:endParaRPr lang="en-GB" b="0" dirty="0"/>
          </a:p>
          <a:p>
            <a:r>
              <a:rPr lang="en-GB" b="1" dirty="0"/>
              <a:t>Suggested questioning</a:t>
            </a:r>
          </a:p>
          <a:p>
            <a:r>
              <a:rPr lang="en-GB" b="0" dirty="0"/>
              <a:t>Could angle </a:t>
            </a:r>
            <a:r>
              <a:rPr lang="en-GB" b="0" i="1" dirty="0"/>
              <a:t>a</a:t>
            </a:r>
            <a:r>
              <a:rPr lang="en-GB" b="0" dirty="0"/>
              <a:t> be __</a:t>
            </a:r>
            <a:r>
              <a:rPr lang="en-GB" sz="1200" dirty="0"/>
              <a:t>°</a:t>
            </a:r>
            <a:r>
              <a:rPr lang="en-GB" b="0" dirty="0"/>
              <a:t>? Why or why not?</a:t>
            </a:r>
          </a:p>
          <a:p>
            <a:r>
              <a:rPr lang="en-GB" b="0" dirty="0"/>
              <a:t>If Ollie is right that angle </a:t>
            </a:r>
            <a:r>
              <a:rPr lang="en-GB" b="0" i="1" dirty="0"/>
              <a:t>b</a:t>
            </a:r>
            <a:r>
              <a:rPr lang="en-GB" b="0" dirty="0"/>
              <a:t> is 70</a:t>
            </a:r>
            <a:r>
              <a:rPr lang="en-GB" sz="1200" dirty="0"/>
              <a:t>°, what other angles could you now know?</a:t>
            </a:r>
          </a:p>
          <a:p>
            <a:r>
              <a:rPr lang="en-GB" b="0" dirty="0"/>
              <a:t>What is the biggest that angle </a:t>
            </a:r>
            <a:r>
              <a:rPr lang="en-GB" b="0" i="1" dirty="0"/>
              <a:t>a</a:t>
            </a:r>
            <a:r>
              <a:rPr lang="en-GB" b="0" dirty="0"/>
              <a:t>/</a:t>
            </a:r>
            <a:r>
              <a:rPr lang="en-GB" b="0" i="1" dirty="0"/>
              <a:t>b</a:t>
            </a:r>
            <a:r>
              <a:rPr lang="en-GB" b="0" dirty="0"/>
              <a:t>/</a:t>
            </a:r>
            <a:r>
              <a:rPr lang="en-GB" b="0" i="1" dirty="0"/>
              <a:t>c</a:t>
            </a:r>
            <a:r>
              <a:rPr lang="en-GB" b="0" dirty="0"/>
              <a:t> could be? What is the smallest?</a:t>
            </a: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Checkpoint 19 is a classic low-floor high-ceiling task, so be guided by your class as to the depth of discussion that takes place. Let students tell you what they know. This might range from basic angle descriptions such as classifying the angles or comparing them to a right angle, to being able to suggest minimum or maximum values for each of the missing angles – although eliciting this may require some structured questioning. Eagle-eyed students may spot that the tiles do not actually meet at the centre as there is a hole; assure them that for the purposes of this task you can assume that they meet to form a point at the centre. A sketched diagram may help support this.</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55</a:t>
            </a:fld>
            <a:endParaRPr lang="en-GB" dirty="0"/>
          </a:p>
        </p:txBody>
      </p:sp>
    </p:spTree>
    <p:extLst>
      <p:ext uri="{BB962C8B-B14F-4D97-AF65-F5344CB8AC3E}">
        <p14:creationId xmlns:p14="http://schemas.microsoft.com/office/powerpoint/2010/main" val="429761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56</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The missing angles </a:t>
            </a:r>
            <a:r>
              <a:rPr lang="en-GB" b="0" i="1" dirty="0"/>
              <a:t>a</a:t>
            </a:r>
            <a:r>
              <a:rPr lang="en-GB" b="0" dirty="0"/>
              <a:t> and </a:t>
            </a:r>
            <a:r>
              <a:rPr lang="en-GB" b="0" i="1" dirty="0"/>
              <a:t>b</a:t>
            </a:r>
            <a:r>
              <a:rPr lang="en-GB" b="0" dirty="0"/>
              <a:t> are both 50°.</a:t>
            </a:r>
          </a:p>
          <a:p>
            <a:r>
              <a:rPr lang="en-GB" b="0" dirty="0"/>
              <a:t>b) The missing angles </a:t>
            </a:r>
            <a:r>
              <a:rPr lang="en-GB" b="0" i="1" dirty="0"/>
              <a:t>c</a:t>
            </a:r>
            <a:r>
              <a:rPr lang="en-GB" b="0" dirty="0"/>
              <a:t> and </a:t>
            </a:r>
            <a:r>
              <a:rPr lang="en-GB" b="0" i="1" dirty="0"/>
              <a:t>d</a:t>
            </a:r>
            <a:r>
              <a:rPr lang="en-GB" b="0" dirty="0"/>
              <a:t> are still 50°. </a:t>
            </a:r>
          </a:p>
          <a:p>
            <a:r>
              <a:rPr lang="en-GB" b="0" dirty="0"/>
              <a:t>c) No, she is not correct. Although the triangle has a smaller area, the angles are the same size as in the previous diagram as the relationships between the sides have not changed.</a:t>
            </a:r>
          </a:p>
          <a:p>
            <a:endParaRPr lang="en-GB" b="0" dirty="0"/>
          </a:p>
          <a:p>
            <a:r>
              <a:rPr lang="en-GB" b="0" dirty="0"/>
              <a:t>? The shape in part b is an isosceles trapezium; angles a and b are both 50° , with the remaining angles both being 130°. The answers are exactly the same for the shape in part c: it is an isosceles trapezium with two angles of 50° and two angles of 130°. </a:t>
            </a:r>
          </a:p>
          <a:p>
            <a:endParaRPr lang="en-GB" b="0" dirty="0"/>
          </a:p>
          <a:p>
            <a:r>
              <a:rPr lang="en-GB" b="1" dirty="0"/>
              <a:t>Suggested questioning</a:t>
            </a:r>
          </a:p>
          <a:p>
            <a:r>
              <a:rPr lang="en-GB" b="0" dirty="0"/>
              <a:t>How can you work out the missing angles of the triangle?</a:t>
            </a:r>
          </a:p>
          <a:p>
            <a:r>
              <a:rPr lang="en-GB" b="0" dirty="0"/>
              <a:t>What is the total of the angles in the triangle?</a:t>
            </a:r>
          </a:p>
          <a:p>
            <a:r>
              <a:rPr lang="en-GB" b="0" dirty="0"/>
              <a:t>What is the same and what is different about each triangles?</a:t>
            </a:r>
          </a:p>
          <a:p>
            <a:r>
              <a:rPr lang="en-GB" b="0" dirty="0"/>
              <a:t>What is the shape that is cut from the triangle? What are the angles in this shape?</a:t>
            </a:r>
          </a:p>
          <a:p>
            <a:endParaRPr lang="en-GB" b="1" dirty="0"/>
          </a:p>
          <a:p>
            <a:r>
              <a:rPr lang="en-GB" b="1" dirty="0"/>
              <a:t>Things to think about</a:t>
            </a:r>
          </a:p>
          <a:p>
            <a:r>
              <a:rPr lang="en-GB" b="0" dirty="0"/>
              <a:t>As with Checkpoint 15, this Checkpoint ascertains whether students have any misconceptions around equality with angles, particularly where a shape is smaller but the angles are the same. It might feel counter-intuitive that angles </a:t>
            </a:r>
            <a:r>
              <a:rPr lang="en-GB" b="0" i="1" dirty="0"/>
              <a:t>c</a:t>
            </a:r>
            <a:r>
              <a:rPr lang="en-GB" b="0" dirty="0"/>
              <a:t> and </a:t>
            </a:r>
            <a:r>
              <a:rPr lang="en-GB" b="0" i="1" dirty="0"/>
              <a:t>d</a:t>
            </a:r>
            <a:r>
              <a:rPr lang="en-GB" b="0" dirty="0"/>
              <a:t> are the same in both diagrams. There is a further assessment point around the use of angle rules to find missing angles in isosceles triangles and quadrilaterals; be guided by your class as to whether you also explore the angles in the isosceles trapezium created when the original triangle is cut.</a:t>
            </a:r>
          </a:p>
        </p:txBody>
      </p:sp>
      <p:sp>
        <p:nvSpPr>
          <p:cNvPr id="4" name="Slide Number Placeholder 3"/>
          <p:cNvSpPr>
            <a:spLocks noGrp="1"/>
          </p:cNvSpPr>
          <p:nvPr>
            <p:ph type="sldNum" sz="quarter" idx="5"/>
          </p:nvPr>
        </p:nvSpPr>
        <p:spPr/>
        <p:txBody>
          <a:bodyPr/>
          <a:lstStyle/>
          <a:p>
            <a:fld id="{95CC6D43-B330-470E-9514-C837501A6F5A}" type="slidenum">
              <a:rPr lang="en-GB" smtClean="0"/>
              <a:t>57</a:t>
            </a:fld>
            <a:endParaRPr lang="en-GB" dirty="0"/>
          </a:p>
        </p:txBody>
      </p:sp>
    </p:spTree>
    <p:extLst>
      <p:ext uri="{BB962C8B-B14F-4D97-AF65-F5344CB8AC3E}">
        <p14:creationId xmlns:p14="http://schemas.microsoft.com/office/powerpoint/2010/main" val="3121120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58</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can be found on slide 103.</a:t>
            </a:r>
            <a:endParaRPr lang="en-GB" b="1" dirty="0"/>
          </a:p>
          <a:p>
            <a:endParaRPr lang="en-GB" b="1" dirty="0"/>
          </a:p>
          <a:p>
            <a:r>
              <a:rPr lang="en-GB" b="1" dirty="0"/>
              <a:t>Answers</a:t>
            </a:r>
          </a:p>
          <a:p>
            <a:r>
              <a:rPr lang="en-GB" b="0" dirty="0"/>
              <a:t>a) If you know the value of angle </a:t>
            </a:r>
            <a:r>
              <a:rPr lang="en-GB" b="0" i="1" dirty="0"/>
              <a:t>b</a:t>
            </a:r>
            <a:r>
              <a:rPr lang="en-GB" b="0" dirty="0"/>
              <a:t>, you can work out that of one angle (</a:t>
            </a:r>
            <a:r>
              <a:rPr lang="en-GB" b="0" i="1" dirty="0"/>
              <a:t>c</a:t>
            </a:r>
            <a:r>
              <a:rPr lang="en-GB" b="0" dirty="0"/>
              <a:t>)</a:t>
            </a:r>
          </a:p>
          <a:p>
            <a:r>
              <a:rPr lang="en-GB" b="0" dirty="0"/>
              <a:t>b) If you know the values of angles </a:t>
            </a:r>
            <a:r>
              <a:rPr lang="en-GB" b="0" i="1" dirty="0"/>
              <a:t>b</a:t>
            </a:r>
            <a:r>
              <a:rPr lang="en-GB" b="0" dirty="0"/>
              <a:t> and </a:t>
            </a:r>
            <a:r>
              <a:rPr lang="en-GB" b="0" i="1" dirty="0"/>
              <a:t>f</a:t>
            </a:r>
            <a:r>
              <a:rPr lang="en-GB" b="0" dirty="0"/>
              <a:t>, you can work out four angles (</a:t>
            </a:r>
            <a:r>
              <a:rPr lang="en-GB" b="0" i="1" dirty="0"/>
              <a:t>c</a:t>
            </a:r>
            <a:r>
              <a:rPr lang="en-GB" b="0" dirty="0"/>
              <a:t>, </a:t>
            </a:r>
            <a:r>
              <a:rPr lang="en-GB" b="0" i="1" dirty="0"/>
              <a:t>g</a:t>
            </a:r>
            <a:r>
              <a:rPr lang="en-GB" b="0" dirty="0"/>
              <a:t>, </a:t>
            </a:r>
            <a:r>
              <a:rPr lang="en-GB" b="0" i="1" dirty="0"/>
              <a:t>k</a:t>
            </a:r>
            <a:r>
              <a:rPr lang="en-GB" b="0" dirty="0"/>
              <a:t> and </a:t>
            </a:r>
            <a:r>
              <a:rPr lang="en-GB" b="0" i="1" dirty="0"/>
              <a:t>j</a:t>
            </a:r>
            <a:r>
              <a:rPr lang="en-GB" b="0" dirty="0"/>
              <a:t>).</a:t>
            </a:r>
          </a:p>
          <a:p>
            <a:r>
              <a:rPr lang="en-GB" b="0" dirty="0"/>
              <a:t>c) If you know the values of angles </a:t>
            </a:r>
            <a:r>
              <a:rPr lang="en-GB" b="0" i="1" dirty="0"/>
              <a:t>b</a:t>
            </a:r>
            <a:r>
              <a:rPr lang="en-GB" b="0" dirty="0"/>
              <a:t>, </a:t>
            </a:r>
            <a:r>
              <a:rPr lang="en-GB" b="0" i="1" dirty="0"/>
              <a:t>f</a:t>
            </a:r>
            <a:r>
              <a:rPr lang="en-GB" b="0" dirty="0"/>
              <a:t> and </a:t>
            </a:r>
            <a:r>
              <a:rPr lang="en-GB" b="0" i="1" dirty="0"/>
              <a:t>e</a:t>
            </a:r>
            <a:r>
              <a:rPr lang="en-GB" b="0" dirty="0"/>
              <a:t>, you can work out seven angles (</a:t>
            </a:r>
            <a:r>
              <a:rPr lang="en-GB" b="0" i="1" dirty="0"/>
              <a:t>c</a:t>
            </a:r>
            <a:r>
              <a:rPr lang="en-GB" b="0" dirty="0"/>
              <a:t>, </a:t>
            </a:r>
            <a:r>
              <a:rPr lang="en-GB" b="0" i="1" dirty="0"/>
              <a:t>g</a:t>
            </a:r>
            <a:r>
              <a:rPr lang="en-GB" b="0" dirty="0"/>
              <a:t>, </a:t>
            </a:r>
            <a:r>
              <a:rPr lang="en-GB" b="0" i="1" dirty="0" err="1"/>
              <a:t>i</a:t>
            </a:r>
            <a:r>
              <a:rPr lang="en-GB" b="0" dirty="0"/>
              <a:t>, </a:t>
            </a:r>
            <a:r>
              <a:rPr lang="en-GB" b="0" i="1" dirty="0"/>
              <a:t>k</a:t>
            </a:r>
            <a:r>
              <a:rPr lang="en-GB" b="0" dirty="0"/>
              <a:t>, </a:t>
            </a:r>
            <a:r>
              <a:rPr lang="en-GB" b="0" i="1" dirty="0"/>
              <a:t>j</a:t>
            </a:r>
            <a:r>
              <a:rPr lang="en-GB" b="0" dirty="0"/>
              <a:t>, </a:t>
            </a:r>
            <a:r>
              <a:rPr lang="en-GB" b="0" i="1" dirty="0"/>
              <a:t>m</a:t>
            </a:r>
            <a:r>
              <a:rPr lang="en-GB" b="0" dirty="0"/>
              <a:t> and </a:t>
            </a:r>
            <a:r>
              <a:rPr lang="en-GB" b="0" i="1" dirty="0"/>
              <a:t>a</a:t>
            </a:r>
            <a:r>
              <a:rPr lang="en-GB" b="0" dirty="0"/>
              <a:t>).</a:t>
            </a:r>
          </a:p>
          <a:p>
            <a:endParaRPr lang="en-GB" b="1" dirty="0"/>
          </a:p>
          <a:p>
            <a:r>
              <a:rPr lang="en-GB" b="0" dirty="0"/>
              <a:t>? To work out the values of all the angles, you could ask for any of the remaining angles </a:t>
            </a:r>
            <a:r>
              <a:rPr lang="en-GB" b="0" i="1" dirty="0"/>
              <a:t>d</a:t>
            </a:r>
            <a:r>
              <a:rPr lang="en-GB" b="0" dirty="0"/>
              <a:t>, </a:t>
            </a:r>
            <a:r>
              <a:rPr lang="en-GB" b="0" i="1" dirty="0"/>
              <a:t>h</a:t>
            </a:r>
            <a:r>
              <a:rPr lang="en-GB" b="0" dirty="0"/>
              <a:t>, </a:t>
            </a:r>
            <a:r>
              <a:rPr lang="en-GB" b="0" i="1" dirty="0"/>
              <a:t>l</a:t>
            </a:r>
            <a:r>
              <a:rPr lang="en-GB" b="0" dirty="0"/>
              <a:t> or </a:t>
            </a:r>
            <a:r>
              <a:rPr lang="en-GB" b="0" i="1" dirty="0"/>
              <a:t>n</a:t>
            </a:r>
            <a:r>
              <a:rPr lang="en-GB" b="0" dirty="0"/>
              <a:t>, and you will have enough information to calculate the rest.</a:t>
            </a:r>
          </a:p>
          <a:p>
            <a:endParaRPr lang="en-GB" b="1" dirty="0"/>
          </a:p>
          <a:p>
            <a:r>
              <a:rPr lang="en-GB" b="1" dirty="0"/>
              <a:t>Suggested questioning</a:t>
            </a:r>
          </a:p>
          <a:p>
            <a:r>
              <a:rPr lang="en-GB" b="0" dirty="0"/>
              <a:t>What do you know? What do you need to know?</a:t>
            </a:r>
          </a:p>
          <a:p>
            <a:r>
              <a:rPr lang="en-GB" b="0" dirty="0"/>
              <a:t>Which is the most useful angle to know? Which is the least useful?</a:t>
            </a:r>
          </a:p>
          <a:p>
            <a:r>
              <a:rPr lang="en-GB" b="0" dirty="0"/>
              <a:t>Which angles in the diagram are the same? Which sum to 180°? 360°?</a:t>
            </a:r>
          </a:p>
          <a:p>
            <a:endParaRPr lang="en-GB" b="1" dirty="0"/>
          </a:p>
          <a:p>
            <a:r>
              <a:rPr lang="en-GB" b="1" dirty="0"/>
              <a:t>Things to think about</a:t>
            </a:r>
          </a:p>
          <a:p>
            <a:r>
              <a:rPr lang="en-GB" dirty="0"/>
              <a:t>Students’ experience of more complex angle problems, where they need to follow through multiple steps, is likely to be quite varied. Offering an example such as this – where students cannot actually calculate anything, so have to reason and justify – is intended to help you identify which students are more familiar with applying angle rules in multi-step problems, or can ‘see’ the relationships easily, and which might need more support with this step.</a:t>
            </a:r>
          </a:p>
        </p:txBody>
      </p:sp>
      <p:sp>
        <p:nvSpPr>
          <p:cNvPr id="4" name="Slide Number Placeholder 3"/>
          <p:cNvSpPr>
            <a:spLocks noGrp="1"/>
          </p:cNvSpPr>
          <p:nvPr>
            <p:ph type="sldNum" sz="quarter" idx="5"/>
          </p:nvPr>
        </p:nvSpPr>
        <p:spPr/>
        <p:txBody>
          <a:bodyPr/>
          <a:lstStyle/>
          <a:p>
            <a:fld id="{95CC6D43-B330-470E-9514-C837501A6F5A}" type="slidenum">
              <a:rPr lang="en-GB" smtClean="0"/>
              <a:t>59</a:t>
            </a:fld>
            <a:endParaRPr lang="en-GB" dirty="0"/>
          </a:p>
        </p:txBody>
      </p:sp>
    </p:spTree>
    <p:extLst>
      <p:ext uri="{BB962C8B-B14F-4D97-AF65-F5344CB8AC3E}">
        <p14:creationId xmlns:p14="http://schemas.microsoft.com/office/powerpoint/2010/main" val="113845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slide 7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dirty="0"/>
          </a:p>
        </p:txBody>
      </p:sp>
    </p:spTree>
    <p:extLst>
      <p:ext uri="{BB962C8B-B14F-4D97-AF65-F5344CB8AC3E}">
        <p14:creationId xmlns:p14="http://schemas.microsoft.com/office/powerpoint/2010/main" val="1134531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60</a:t>
            </a:fld>
            <a:endParaRPr lang="en-GB" dirty="0"/>
          </a:p>
        </p:txBody>
      </p:sp>
    </p:spTree>
    <p:extLst>
      <p:ext uri="{BB962C8B-B14F-4D97-AF65-F5344CB8AC3E}">
        <p14:creationId xmlns:p14="http://schemas.microsoft.com/office/powerpoint/2010/main" val="36910140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and the highlighting of each ‘letter’ on the diagram will appear separately so you can choose the pace at which to work with your class. A printable version can be found on slide 104. </a:t>
            </a:r>
            <a:endParaRPr lang="en-GB" b="1" dirty="0"/>
          </a:p>
          <a:p>
            <a:endParaRPr lang="en-GB" b="1" dirty="0"/>
          </a:p>
          <a:p>
            <a:r>
              <a:rPr lang="en-GB" b="1" dirty="0"/>
              <a:t>Answers</a:t>
            </a:r>
          </a:p>
          <a:p>
            <a:r>
              <a:rPr lang="en-GB" b="0" dirty="0"/>
              <a:t>See the animated solutions slides (next three slides) for illustrations of the different initials. </a:t>
            </a:r>
          </a:p>
          <a:p>
            <a:r>
              <a:rPr lang="en-GB" b="0" dirty="0"/>
              <a:t>a) There are 24 different T shapes formed by the intersecting line segments.</a:t>
            </a:r>
          </a:p>
          <a:p>
            <a:r>
              <a:rPr lang="en-GB" b="0" dirty="0"/>
              <a:t>b) There are 36 different F shapes formed by the intersecting line segments.</a:t>
            </a:r>
          </a:p>
          <a:p>
            <a:r>
              <a:rPr lang="en-GB" b="0" dirty="0"/>
              <a:t>c) Students’ responses will vary, and the number of different letters will depend on their ‘initial reaction’ to the image and so which letter shape seems most obvious to them. Students could argue for ‘seeing’ almost any letter shape within the diagram. For example, removing one of the bars on the F shapes shown could be seen as an L, or reducing the length of the longest line on the F shape could be seen as a C.</a:t>
            </a:r>
          </a:p>
          <a:p>
            <a:endParaRPr lang="en-GB" b="0" dirty="0"/>
          </a:p>
          <a:p>
            <a:r>
              <a:rPr lang="en-GB" b="0" dirty="0"/>
              <a:t>? The two angles that make up the T shapes total 180°, as do the two angles formed by the T shape within the F. W</a:t>
            </a:r>
            <a:r>
              <a:rPr lang="en-GB" sz="1200" dirty="0"/>
              <a:t>here the top and bottom ‘bars’ of the F shape are formed by parallel lines, two equal angles are formed. (</a:t>
            </a:r>
            <a:r>
              <a:rPr lang="en-GB" dirty="0"/>
              <a:t>Note that ‘conventional markings’ for parallel lines are included in the non-statutory curriculum guidance for Year 5, but it is worth questioning to check all students have recognised the arrow notation and remembered its significance.)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 is your definition of an F shape or a T shape?</a:t>
            </a:r>
          </a:p>
          <a:p>
            <a:r>
              <a:rPr lang="en-GB" b="0" dirty="0"/>
              <a:t>Which letter shape can you find more of?</a:t>
            </a:r>
          </a:p>
          <a:p>
            <a:r>
              <a:rPr lang="en-GB" b="0" dirty="0"/>
              <a:t>How many different orientations are there of each letter shape?</a:t>
            </a:r>
          </a:p>
          <a:p>
            <a:endParaRPr lang="en-GB" b="1" dirty="0"/>
          </a:p>
          <a:p>
            <a:r>
              <a:rPr lang="en-GB" b="1" dirty="0"/>
              <a:t>Things to think about</a:t>
            </a:r>
          </a:p>
          <a:p>
            <a:r>
              <a:rPr lang="en-GB" dirty="0"/>
              <a:t>Checkpoint 22 does not refer to angles explicitly (except in the further thinking question) but asks students to spot shapes made by the intersection of line segments. This is a crucial skill for identifying angles within more complex graphics, but one that we do not always isolate. It can be hard to ascertain whether students are struggling because they do not remember an angle rule, or because they find it challenging to ‘see’ an instance of an angle rule within a diagram. This task enables you to identify those students who might struggle to recognise these relationships before they have been explicitly named and taught at Key Stage 3. Although this task asks students to identify letter shapes, note that this is because these are recognisable and easy to describe and not because there is any intention for letter names to be used to refer to particular angle relationships. When you come to teach angle relationships in Key Stage 3, students should be encouraged to use reasoning based on the inherent geometrical structure; we strongly discourage memorising standard diagrams or using phrases such as ‘F’ and ‘Z’ angles, which do not support reasoning and mathematical thinking.</a:t>
            </a:r>
          </a:p>
        </p:txBody>
      </p:sp>
      <p:sp>
        <p:nvSpPr>
          <p:cNvPr id="4" name="Slide Number Placeholder 3"/>
          <p:cNvSpPr>
            <a:spLocks noGrp="1"/>
          </p:cNvSpPr>
          <p:nvPr>
            <p:ph type="sldNum" sz="quarter" idx="5"/>
          </p:nvPr>
        </p:nvSpPr>
        <p:spPr/>
        <p:txBody>
          <a:bodyPr/>
          <a:lstStyle/>
          <a:p>
            <a:fld id="{95CC6D43-B330-470E-9514-C837501A6F5A}" type="slidenum">
              <a:rPr lang="en-GB" smtClean="0"/>
              <a:t>61</a:t>
            </a:fld>
            <a:endParaRPr lang="en-GB" dirty="0"/>
          </a:p>
        </p:txBody>
      </p:sp>
    </p:spTree>
    <p:extLst>
      <p:ext uri="{BB962C8B-B14F-4D97-AF65-F5344CB8AC3E}">
        <p14:creationId xmlns:p14="http://schemas.microsoft.com/office/powerpoint/2010/main" val="9991688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highlighting of each ‘letter’ on the diagram will appear separately so you can choose the pace at which to work with your class.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62</a:t>
            </a:fld>
            <a:endParaRPr lang="en-GB" dirty="0"/>
          </a:p>
        </p:txBody>
      </p:sp>
    </p:spTree>
    <p:extLst>
      <p:ext uri="{BB962C8B-B14F-4D97-AF65-F5344CB8AC3E}">
        <p14:creationId xmlns:p14="http://schemas.microsoft.com/office/powerpoint/2010/main" val="30214545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highlighting of each ‘letter’ on the diagram will appear separately so you can choose the pace at which to work with your class. </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63</a:t>
            </a:fld>
            <a:endParaRPr lang="en-GB" dirty="0"/>
          </a:p>
        </p:txBody>
      </p:sp>
    </p:spTree>
    <p:extLst>
      <p:ext uri="{BB962C8B-B14F-4D97-AF65-F5344CB8AC3E}">
        <p14:creationId xmlns:p14="http://schemas.microsoft.com/office/powerpoint/2010/main" val="309081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highlighting of each ‘letter’ on the diagram, as well as the labels for matching angles, will appear separately so you can choose the pace at which to work with your class. </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64</a:t>
            </a:fld>
            <a:endParaRPr lang="en-GB" dirty="0"/>
          </a:p>
        </p:txBody>
      </p:sp>
    </p:spTree>
    <p:extLst>
      <p:ext uri="{BB962C8B-B14F-4D97-AF65-F5344CB8AC3E}">
        <p14:creationId xmlns:p14="http://schemas.microsoft.com/office/powerpoint/2010/main" val="19245821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65</a:t>
            </a:fld>
            <a:endParaRPr lang="en-GB" dirty="0"/>
          </a:p>
        </p:txBody>
      </p:sp>
    </p:spTree>
    <p:extLst>
      <p:ext uri="{BB962C8B-B14F-4D97-AF65-F5344CB8AC3E}">
        <p14:creationId xmlns:p14="http://schemas.microsoft.com/office/powerpoint/2010/main" val="238116696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Students’ answers will vary but might include observing that there are eight angles formed, noticing that there are four pairs of vertically opposite angles, or comparing the size of two or more angles.</a:t>
            </a:r>
          </a:p>
          <a:p>
            <a:r>
              <a:rPr lang="en-GB" b="0" dirty="0"/>
              <a:t>b) Angle </a:t>
            </a:r>
            <a:r>
              <a:rPr lang="en-GB" b="0" i="1" dirty="0">
                <a:latin typeface="The Serif Hand Light" panose="020B0604020202020204" pitchFamily="66" charset="0"/>
                <a:cs typeface="Times New Roman" panose="02020603050405020304" pitchFamily="18" charset="0"/>
              </a:rPr>
              <a:t>x</a:t>
            </a:r>
            <a:r>
              <a:rPr lang="en-GB" b="0" i="0" dirty="0"/>
              <a:t> is </a:t>
            </a:r>
            <a:r>
              <a:rPr lang="en-GB" b="1" i="0" dirty="0"/>
              <a:t>smaller</a:t>
            </a:r>
            <a:r>
              <a:rPr lang="en-GB" b="0" i="0" dirty="0"/>
              <a:t> than angle </a:t>
            </a:r>
            <a:r>
              <a:rPr lang="en-GB" b="0" i="1" dirty="0">
                <a:latin typeface="Times New Roman" panose="02020603050405020304" pitchFamily="18" charset="0"/>
                <a:cs typeface="Times New Roman" panose="02020603050405020304" pitchFamily="18" charset="0"/>
              </a:rPr>
              <a:t>y.</a:t>
            </a:r>
            <a:endParaRPr lang="en-GB" b="0" dirty="0"/>
          </a:p>
          <a:p>
            <a:r>
              <a:rPr lang="en-GB" b="0" dirty="0"/>
              <a:t>c) You could: rotate pencil 1 clockwise until </a:t>
            </a:r>
            <a:r>
              <a:rPr lang="en-GB" b="0" i="1" dirty="0"/>
              <a:t>y</a:t>
            </a:r>
            <a:r>
              <a:rPr lang="en-GB" b="0" i="0" dirty="0"/>
              <a:t> is an acute angle smaller than </a:t>
            </a:r>
            <a:r>
              <a:rPr lang="en-GB" b="0" i="1" dirty="0"/>
              <a:t>x;</a:t>
            </a:r>
            <a:r>
              <a:rPr lang="en-GB" b="0" dirty="0"/>
              <a:t> rotate pencil 3 anti-clockwise until </a:t>
            </a:r>
            <a:r>
              <a:rPr lang="en-GB" b="0" i="1" dirty="0"/>
              <a:t>x</a:t>
            </a:r>
            <a:r>
              <a:rPr lang="en-GB" b="0" i="0" dirty="0"/>
              <a:t> is an obtuse angle bigger than </a:t>
            </a:r>
            <a:r>
              <a:rPr lang="en-GB" b="0" i="1" dirty="0"/>
              <a:t>y</a:t>
            </a:r>
            <a:r>
              <a:rPr lang="en-GB" b="0" i="0" dirty="0"/>
              <a:t>; or rotate pencil 2 clockwise until angle </a:t>
            </a:r>
            <a:r>
              <a:rPr lang="en-GB" b="0" i="1" dirty="0"/>
              <a:t>x</a:t>
            </a:r>
            <a:r>
              <a:rPr lang="en-GB" b="0" i="0" dirty="0"/>
              <a:t> is greater than angle </a:t>
            </a:r>
            <a:r>
              <a:rPr lang="en-GB" b="0" i="1" dirty="0"/>
              <a:t>y</a:t>
            </a:r>
            <a:r>
              <a:rPr lang="en-GB" b="0" i="0" dirty="0"/>
              <a:t>.</a:t>
            </a:r>
          </a:p>
          <a:p>
            <a:r>
              <a:rPr lang="en-GB" b="0" i="0" dirty="0"/>
              <a:t>d) Rotate either pencil 1 or pencil 3 until </a:t>
            </a:r>
            <a:r>
              <a:rPr lang="en-GB" b="0" i="1" dirty="0"/>
              <a:t>y </a:t>
            </a:r>
            <a:r>
              <a:rPr lang="en-GB" b="0" i="0" dirty="0"/>
              <a:t>and </a:t>
            </a:r>
            <a:r>
              <a:rPr lang="en-GB" b="0" i="1" dirty="0"/>
              <a:t>x</a:t>
            </a:r>
            <a:r>
              <a:rPr lang="en-GB" b="0" i="0" dirty="0"/>
              <a:t> are equal.</a:t>
            </a:r>
          </a:p>
          <a:p>
            <a:endParaRPr lang="en-GB" b="0" i="0" dirty="0"/>
          </a:p>
          <a:p>
            <a:r>
              <a:rPr lang="en-GB" b="0" i="0" dirty="0"/>
              <a:t>? All the answers are exactly the same.</a:t>
            </a:r>
          </a:p>
          <a:p>
            <a:endParaRPr lang="en-GB" b="0" dirty="0"/>
          </a:p>
          <a:p>
            <a:r>
              <a:rPr lang="en-GB" b="1" dirty="0"/>
              <a:t>Suggested questioning</a:t>
            </a:r>
          </a:p>
          <a:p>
            <a:r>
              <a:rPr lang="en-GB" b="0" dirty="0"/>
              <a:t>Which is the biggest angle? Which is the smallest?</a:t>
            </a:r>
          </a:p>
          <a:p>
            <a:r>
              <a:rPr lang="en-GB" b="0" dirty="0"/>
              <a:t>Describe the relationship between pencils 1, 2 and 3.</a:t>
            </a:r>
          </a:p>
          <a:p>
            <a:r>
              <a:rPr lang="en-GB" b="0" dirty="0"/>
              <a:t>After parts b to d, draw a diagram with line segments to represent the pencils. What do you notice?</a:t>
            </a:r>
          </a:p>
          <a:p>
            <a:endParaRPr lang="en-GB" b="1" dirty="0"/>
          </a:p>
          <a:p>
            <a:r>
              <a:rPr lang="en-GB" b="1" dirty="0"/>
              <a:t>Things to think about</a:t>
            </a:r>
          </a:p>
          <a:p>
            <a:r>
              <a:rPr lang="en-GB" dirty="0"/>
              <a:t>Checkpoints 23, 24 and 25 are all intended to be used to check understanding before teaching angles on parallel lines. You will need to think about how you might use the information gained from the task to inform planning. Do you want to know it a few weeks in advance of teaching, so that you can think about the sequence of learning? Or would you be happy to know within the learning sequence, so that you can adapt ‘on your feet’? The intention is to check whether students are able to make comparisons between the angles given, and start to reason about when one is greater than, less than, or equal to another.</a:t>
            </a:r>
          </a:p>
        </p:txBody>
      </p:sp>
      <p:sp>
        <p:nvSpPr>
          <p:cNvPr id="4" name="Slide Number Placeholder 3"/>
          <p:cNvSpPr>
            <a:spLocks noGrp="1"/>
          </p:cNvSpPr>
          <p:nvPr>
            <p:ph type="sldNum" sz="quarter" idx="5"/>
          </p:nvPr>
        </p:nvSpPr>
        <p:spPr/>
        <p:txBody>
          <a:bodyPr/>
          <a:lstStyle/>
          <a:p>
            <a:fld id="{95CC6D43-B330-470E-9514-C837501A6F5A}" type="slidenum">
              <a:rPr lang="en-GB" smtClean="0"/>
              <a:t>66</a:t>
            </a:fld>
            <a:endParaRPr lang="en-GB" dirty="0"/>
          </a:p>
        </p:txBody>
      </p:sp>
    </p:spTree>
    <p:extLst>
      <p:ext uri="{BB962C8B-B14F-4D97-AF65-F5344CB8AC3E}">
        <p14:creationId xmlns:p14="http://schemas.microsoft.com/office/powerpoint/2010/main" val="2569970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67</a:t>
            </a:fld>
            <a:endParaRPr lang="en-GB" dirty="0"/>
          </a:p>
        </p:txBody>
      </p:sp>
    </p:spTree>
    <p:extLst>
      <p:ext uri="{BB962C8B-B14F-4D97-AF65-F5344CB8AC3E}">
        <p14:creationId xmlns:p14="http://schemas.microsoft.com/office/powerpoint/2010/main" val="7154944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indent="0">
              <a:buNone/>
            </a:pPr>
            <a:r>
              <a:rPr lang="en-GB" b="0" dirty="0"/>
              <a:t>a) Yes. The line segments are the same distance apart (10 cm), so they are parallel. We have assumed that the line segments are straight</a:t>
            </a:r>
            <a:r>
              <a:rPr lang="en-GB" dirty="0"/>
              <a:t> and that both 10 cm measurement are perpendicular (or at the same angle) to the line segments.</a:t>
            </a:r>
            <a:endParaRPr lang="en-GB" b="0" dirty="0">
              <a:cs typeface="Calibri"/>
            </a:endParaRPr>
          </a:p>
          <a:p>
            <a:r>
              <a:rPr lang="en-GB" b="0" dirty="0"/>
              <a:t>b) Yes. The line segments are connected by a perpendicular line, so they are both at 90° to this line and therefore parallel to each other. Students might use their knowledge of properties of rectangles and squares to justify this.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The line segment connecting the two parallel lines would be at a different angle (and therefore a different length). For 80°, it would be close to vertical; for 10° it would be close to horizontal. The line segment creating the 80° angle would be longer than the one in part b, and the line segment creating the 10° angle would be longer still. Note that the reasoning around why the lines are still parallel is new learning at Key Stage 3. At this stage, see whether students have a sense that this property of the diagram will not change rather than expecting a recognition of which angles will be the same.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b="0" dirty="0"/>
              <a:t>What</a:t>
            </a:r>
            <a:r>
              <a:rPr lang="en-GB" dirty="0"/>
              <a:t> does it mean for lines or line segments to be parallel? Can you refine your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can I mark the line segments to show that they are parallel?</a:t>
            </a:r>
          </a:p>
          <a:p>
            <a:r>
              <a:rPr lang="en-GB" dirty="0">
                <a:cs typeface="Calibri"/>
              </a:rPr>
              <a:t>Do parallel lines need to be straight?</a:t>
            </a:r>
          </a:p>
          <a:p>
            <a:r>
              <a:rPr lang="en-GB" dirty="0">
                <a:cs typeface="Calibri"/>
              </a:rPr>
              <a:t>Point to a line segment and ask, ‘Imagine moving this line segment – how could you move it so the diagram is still accurate? Or so the diagram is no longer accurate?’</a:t>
            </a:r>
          </a:p>
          <a:p>
            <a:endParaRPr lang="en-GB" b="1" dirty="0"/>
          </a:p>
          <a:p>
            <a:r>
              <a:rPr lang="en-GB" b="1" dirty="0"/>
              <a:t>Things to think about</a:t>
            </a:r>
          </a:p>
          <a:p>
            <a:r>
              <a:rPr lang="en-GB" dirty="0">
                <a:cs typeface="Calibri"/>
              </a:rPr>
              <a:t>Think about the way that students work on this task – using a mini-whiteboard or scrap paper may prompt them to sketch and annotate differently than in work they know is going to be kept. Use the ambiguity offered by a sketch to explore students' understanding, and offer an opportunity for them to see how helpful a rough diagram can be in capturing their thinking and supporting a chain of reasoning. </a:t>
            </a:r>
          </a:p>
        </p:txBody>
      </p:sp>
      <p:sp>
        <p:nvSpPr>
          <p:cNvPr id="4" name="Slide Number Placeholder 3"/>
          <p:cNvSpPr>
            <a:spLocks noGrp="1"/>
          </p:cNvSpPr>
          <p:nvPr>
            <p:ph type="sldNum" sz="quarter" idx="5"/>
          </p:nvPr>
        </p:nvSpPr>
        <p:spPr/>
        <p:txBody>
          <a:bodyPr/>
          <a:lstStyle/>
          <a:p>
            <a:fld id="{95CC6D43-B330-470E-9514-C837501A6F5A}" type="slidenum">
              <a:rPr lang="en-GB" smtClean="0"/>
              <a:t>68</a:t>
            </a:fld>
            <a:endParaRPr lang="en-GB" dirty="0"/>
          </a:p>
        </p:txBody>
      </p:sp>
    </p:spTree>
    <p:extLst>
      <p:ext uri="{BB962C8B-B14F-4D97-AF65-F5344CB8AC3E}">
        <p14:creationId xmlns:p14="http://schemas.microsoft.com/office/powerpoint/2010/main" val="28743877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69</a:t>
            </a:fld>
            <a:endParaRPr lang="en-GB" dirty="0"/>
          </a:p>
        </p:txBody>
      </p:sp>
    </p:spTree>
    <p:extLst>
      <p:ext uri="{BB962C8B-B14F-4D97-AF65-F5344CB8AC3E}">
        <p14:creationId xmlns:p14="http://schemas.microsoft.com/office/powerpoint/2010/main" val="171460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dirty="0"/>
          </a:p>
        </p:txBody>
      </p:sp>
    </p:spTree>
    <p:extLst>
      <p:ext uri="{BB962C8B-B14F-4D97-AF65-F5344CB8AC3E}">
        <p14:creationId xmlns:p14="http://schemas.microsoft.com/office/powerpoint/2010/main" val="28940649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set of questions and its related diagram will appear separately so you can choose the pace at which to work with your class. </a:t>
            </a:r>
            <a:r>
              <a:rPr lang="en-GB" dirty="0">
                <a:cs typeface="Calibri"/>
              </a:rPr>
              <a:t>As you click through the slide the transversal is animated so that it gives a dynamic image for students to work with.</a:t>
            </a:r>
          </a:p>
          <a:p>
            <a:endParaRPr lang="en-GB" b="1" dirty="0"/>
          </a:p>
          <a:p>
            <a:r>
              <a:rPr lang="en-GB" b="1" dirty="0"/>
              <a:t>Answers</a:t>
            </a:r>
          </a:p>
          <a:p>
            <a:r>
              <a:rPr lang="en-GB" b="0" dirty="0"/>
              <a:t>a) No, the size of angle </a:t>
            </a:r>
            <a:r>
              <a:rPr lang="en-GB" b="0" i="1" dirty="0"/>
              <a:t>a</a:t>
            </a:r>
            <a:r>
              <a:rPr lang="en-GB" b="0" dirty="0"/>
              <a:t> does not change.</a:t>
            </a:r>
          </a:p>
          <a:p>
            <a:r>
              <a:rPr lang="en-GB" b="0" dirty="0"/>
              <a:t>b) No, the size of angle </a:t>
            </a:r>
            <a:r>
              <a:rPr lang="en-GB" b="0" i="1" dirty="0"/>
              <a:t>b</a:t>
            </a:r>
            <a:r>
              <a:rPr lang="en-GB" b="0" dirty="0"/>
              <a:t> does not change. </a:t>
            </a:r>
          </a:p>
          <a:p>
            <a:r>
              <a:rPr lang="en-GB" b="0" dirty="0"/>
              <a:t>c) No, angles </a:t>
            </a:r>
            <a:r>
              <a:rPr lang="en-GB" b="0" i="1" dirty="0"/>
              <a:t>a</a:t>
            </a:r>
            <a:r>
              <a:rPr lang="en-GB" b="0" dirty="0"/>
              <a:t> and </a:t>
            </a:r>
            <a:r>
              <a:rPr lang="en-GB" b="0" i="1" dirty="0"/>
              <a:t>b</a:t>
            </a:r>
            <a:r>
              <a:rPr lang="en-GB" b="0" dirty="0"/>
              <a:t> are equal and this does not change.</a:t>
            </a:r>
          </a:p>
          <a:p>
            <a:r>
              <a:rPr lang="en-GB" b="0" dirty="0"/>
              <a:t>d) Yes, angle </a:t>
            </a:r>
            <a:r>
              <a:rPr lang="en-GB" b="0" i="1" dirty="0"/>
              <a:t>c</a:t>
            </a:r>
            <a:r>
              <a:rPr lang="en-GB" b="0" dirty="0"/>
              <a:t> gets smaller as that end of the black (intersecting) line rotates downwards (and vice versa).</a:t>
            </a:r>
          </a:p>
          <a:p>
            <a:r>
              <a:rPr lang="en-GB" b="0" dirty="0"/>
              <a:t>e) Yes, angle </a:t>
            </a:r>
            <a:r>
              <a:rPr lang="en-GB" b="0" i="1" dirty="0"/>
              <a:t>d</a:t>
            </a:r>
            <a:r>
              <a:rPr lang="en-GB" b="0" dirty="0"/>
              <a:t> gets smaller as that end of the black (intersecting) line rotates upwards (and vice versa).</a:t>
            </a:r>
          </a:p>
          <a:p>
            <a:r>
              <a:rPr lang="en-GB" b="0" dirty="0"/>
              <a:t>f) No, angles </a:t>
            </a:r>
            <a:r>
              <a:rPr lang="en-GB" b="0" i="1" dirty="0"/>
              <a:t>c</a:t>
            </a:r>
            <a:r>
              <a:rPr lang="en-GB" b="0" dirty="0"/>
              <a:t> and </a:t>
            </a:r>
            <a:r>
              <a:rPr lang="en-GB" b="0" i="1" dirty="0"/>
              <a:t>d</a:t>
            </a:r>
            <a:r>
              <a:rPr lang="en-GB" b="0" dirty="0"/>
              <a:t> are equal and this does not change.</a:t>
            </a:r>
          </a:p>
          <a:p>
            <a:endParaRPr lang="en-GB" b="0" dirty="0"/>
          </a:p>
          <a:p>
            <a:r>
              <a:rPr lang="en-GB" b="0" dirty="0"/>
              <a:t>? If the parallel lines moved like the </a:t>
            </a:r>
            <a:r>
              <a:rPr lang="en-GB" b="0" i="1" dirty="0"/>
              <a:t>a</a:t>
            </a:r>
            <a:r>
              <a:rPr lang="en-GB" b="0" dirty="0"/>
              <a:t>/</a:t>
            </a:r>
            <a:r>
              <a:rPr lang="en-GB" b="0" i="1" dirty="0"/>
              <a:t>b</a:t>
            </a:r>
            <a:r>
              <a:rPr lang="en-GB" b="0" dirty="0"/>
              <a:t> example (i.e. sliding vertically on horizontally) then the answers to parts a, b and c would not change. If the parallel lines moved like the </a:t>
            </a:r>
            <a:r>
              <a:rPr lang="en-GB" b="0" i="1" dirty="0"/>
              <a:t>c</a:t>
            </a:r>
            <a:r>
              <a:rPr lang="en-GB" b="0" dirty="0"/>
              <a:t>/</a:t>
            </a:r>
            <a:r>
              <a:rPr lang="en-GB" b="0" i="1" dirty="0"/>
              <a:t>d</a:t>
            </a:r>
            <a:r>
              <a:rPr lang="en-GB" b="0" dirty="0"/>
              <a:t> example (i.e. rotating so that their angle changes) then the answers to parts d and e would change; the lines would no longer be parallel, so the size of </a:t>
            </a:r>
            <a:r>
              <a:rPr lang="en-GB" b="0" i="1" dirty="0"/>
              <a:t>c</a:t>
            </a:r>
            <a:r>
              <a:rPr lang="en-GB" b="0" dirty="0"/>
              <a:t> and </a:t>
            </a:r>
            <a:r>
              <a:rPr lang="en-GB" b="0" i="1" dirty="0"/>
              <a:t>d</a:t>
            </a:r>
            <a:r>
              <a:rPr lang="en-GB" b="0" dirty="0"/>
              <a:t> would no longer be preserved. The answer to part f would also change as </a:t>
            </a:r>
            <a:r>
              <a:rPr lang="en-GB" b="0" i="1" dirty="0"/>
              <a:t>c</a:t>
            </a:r>
            <a:r>
              <a:rPr lang="en-GB" b="0" dirty="0"/>
              <a:t> and </a:t>
            </a:r>
            <a:r>
              <a:rPr lang="en-GB" b="0" i="1" dirty="0"/>
              <a:t>d</a:t>
            </a:r>
            <a:r>
              <a:rPr lang="en-GB" b="0" dirty="0"/>
              <a:t> would no longer be equal.</a:t>
            </a:r>
          </a:p>
          <a:p>
            <a:endParaRPr lang="en-GB" b="0" dirty="0"/>
          </a:p>
          <a:p>
            <a:r>
              <a:rPr lang="en-GB" b="1" dirty="0"/>
              <a:t>Suggested questioning</a:t>
            </a:r>
          </a:p>
          <a:p>
            <a:r>
              <a:rPr lang="en-GB" b="0" dirty="0"/>
              <a:t>How can I mark the lines to show that they are parallel?</a:t>
            </a:r>
          </a:p>
          <a:p>
            <a:r>
              <a:rPr lang="en-GB" b="0" dirty="0"/>
              <a:t>What is the same and what is different about the two angles in diagram A (or B)?</a:t>
            </a:r>
          </a:p>
          <a:p>
            <a:r>
              <a:rPr lang="en-GB" b="0" dirty="0"/>
              <a:t>What is the same and what is different about the two diagrams?</a:t>
            </a:r>
          </a:p>
          <a:p>
            <a:r>
              <a:rPr lang="en-GB" b="0" dirty="0"/>
              <a:t>Would your answers be the same if the lines were not parallel?</a:t>
            </a:r>
          </a:p>
          <a:p>
            <a:r>
              <a:rPr lang="en-GB" b="0" dirty="0"/>
              <a:t>How could you describe the relationship between the two angles?</a:t>
            </a:r>
          </a:p>
          <a:p>
            <a:endParaRPr lang="en-GB" b="1" dirty="0"/>
          </a:p>
          <a:p>
            <a:r>
              <a:rPr lang="en-GB" b="1" dirty="0"/>
              <a:t>Things to think about</a:t>
            </a:r>
          </a:p>
          <a:p>
            <a:r>
              <a:rPr lang="en-GB" dirty="0">
                <a:cs typeface="Calibri"/>
              </a:rPr>
              <a:t>Checkpoint 25 sits on the borderline between Key Stage 2 and Key Stage 3. The intention here is to see how students instinctively react to the image, to help you decide what approach you will take to introducing the relationships between angles on parallel lines. Giving time for students to explore the static image is key, but consider what the animation offers. The intention is that the dynamic image moves students towards a generalisation by offering certain allowable changes. Consider whether this is a successful strategy and in what other situations a dynamic image might be helpful in generalising.</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70</a:t>
            </a:fld>
            <a:endParaRPr lang="en-GB" dirty="0"/>
          </a:p>
        </p:txBody>
      </p:sp>
    </p:spTree>
    <p:extLst>
      <p:ext uri="{BB962C8B-B14F-4D97-AF65-F5344CB8AC3E}">
        <p14:creationId xmlns:p14="http://schemas.microsoft.com/office/powerpoint/2010/main" val="35389664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71</a:t>
            </a:fld>
            <a:endParaRPr lang="en-GB" dirty="0"/>
          </a:p>
        </p:txBody>
      </p:sp>
    </p:spTree>
    <p:extLst>
      <p:ext uri="{BB962C8B-B14F-4D97-AF65-F5344CB8AC3E}">
        <p14:creationId xmlns:p14="http://schemas.microsoft.com/office/powerpoint/2010/main" val="25991883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Printable decagons can be found on slide 105.</a:t>
            </a:r>
            <a:endParaRPr lang="en-GB" b="1" dirty="0"/>
          </a:p>
          <a:p>
            <a:endParaRPr lang="en-GB" b="1" dirty="0"/>
          </a:p>
          <a:p>
            <a:r>
              <a:rPr lang="en-GB" b="1" dirty="0"/>
              <a:t>Answers</a:t>
            </a:r>
          </a:p>
          <a:p>
            <a:r>
              <a:rPr lang="en-GB" b="0" dirty="0"/>
              <a:t>a) She can draw seven different diagonals, including her original diagonal.</a:t>
            </a:r>
          </a:p>
          <a:p>
            <a:r>
              <a:rPr lang="en-GB" b="0" dirty="0"/>
              <a:t>b) She would be able to draw six different diagonals.</a:t>
            </a:r>
          </a:p>
          <a:p>
            <a:r>
              <a:rPr lang="en-GB" b="0" dirty="0"/>
              <a:t>c) If she draws four diagonals, she would have drawn a heptagon.</a:t>
            </a:r>
          </a:p>
          <a:p>
            <a:r>
              <a:rPr lang="en-GB" b="0" dirty="0"/>
              <a:t>d) If she drew one diagonal, she would have drawn a quadrilateral. Do not accept a specific quadrilateral such as ‘square’ as the only solution here; prompt to check students understand that it could be any four-sided shape.</a:t>
            </a:r>
          </a:p>
          <a:p>
            <a:endParaRPr lang="en-GB" b="0" dirty="0"/>
          </a:p>
          <a:p>
            <a:r>
              <a:rPr lang="en-GB" b="0" dirty="0"/>
              <a:t>? All the shapes are triangles formed by either two edges of the original shape and one diagonal, or two diagonals and one edge. This means the total angles will be 180° × the number of triangles.</a:t>
            </a:r>
          </a:p>
          <a:p>
            <a:endParaRPr lang="en-GB" b="0" dirty="0"/>
          </a:p>
          <a:p>
            <a:r>
              <a:rPr lang="en-GB" b="1" dirty="0"/>
              <a:t>Suggested questioning</a:t>
            </a:r>
          </a:p>
          <a:p>
            <a:r>
              <a:rPr lang="en-GB" b="0" dirty="0"/>
              <a:t>What is a diagonal?</a:t>
            </a:r>
          </a:p>
          <a:p>
            <a:r>
              <a:rPr lang="en-GB" b="0" dirty="0"/>
              <a:t>How can a diagonal be vertical?</a:t>
            </a:r>
          </a:p>
          <a:p>
            <a:r>
              <a:rPr lang="en-GB" b="0" dirty="0"/>
              <a:t>Can you create a rule for the number of diagonals you can draw from one vertex in a shape? </a:t>
            </a:r>
          </a:p>
          <a:p>
            <a:r>
              <a:rPr lang="en-GB" b="0" dirty="0"/>
              <a:t>How many triangles can you see when we draw the diagonals in?</a:t>
            </a:r>
          </a:p>
          <a:p>
            <a:endParaRPr lang="en-GB" b="1" dirty="0"/>
          </a:p>
          <a:p>
            <a:r>
              <a:rPr lang="en-GB" b="1" dirty="0"/>
              <a:t>Things to think about</a:t>
            </a:r>
          </a:p>
          <a:p>
            <a:r>
              <a:rPr lang="en-GB" dirty="0"/>
              <a:t>A common strategy for teaching the interior angle sum of polygons is to divide the polygons into triangles from a single vertex. For students to be able to access this, they need to understand diagonals but also that you are specifically referring to the set of diagonals created from one vertex. This task explores this, without straying into new teaching, although this is hinted at in the further thinking question: students are likely to recognise that all the shapes are triangles, and could infer that this means the angle sum is 180° per triangle. This helps you to check students have the knowledge they need to fully comprehend the formula for the sum of interior angles, which is the new learning at Key Stage 3.</a:t>
            </a:r>
          </a:p>
        </p:txBody>
      </p:sp>
      <p:sp>
        <p:nvSpPr>
          <p:cNvPr id="4" name="Slide Number Placeholder 3"/>
          <p:cNvSpPr>
            <a:spLocks noGrp="1"/>
          </p:cNvSpPr>
          <p:nvPr>
            <p:ph type="sldNum" sz="quarter" idx="5"/>
          </p:nvPr>
        </p:nvSpPr>
        <p:spPr/>
        <p:txBody>
          <a:bodyPr/>
          <a:lstStyle/>
          <a:p>
            <a:fld id="{95CC6D43-B330-470E-9514-C837501A6F5A}" type="slidenum">
              <a:rPr lang="en-GB" smtClean="0"/>
              <a:t>72</a:t>
            </a:fld>
            <a:endParaRPr lang="en-GB" dirty="0"/>
          </a:p>
        </p:txBody>
      </p:sp>
    </p:spTree>
    <p:extLst>
      <p:ext uri="{BB962C8B-B14F-4D97-AF65-F5344CB8AC3E}">
        <p14:creationId xmlns:p14="http://schemas.microsoft.com/office/powerpoint/2010/main" val="32471722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73</a:t>
            </a:fld>
            <a:endParaRPr lang="en-GB" dirty="0"/>
          </a:p>
        </p:txBody>
      </p:sp>
    </p:spTree>
    <p:extLst>
      <p:ext uri="{BB962C8B-B14F-4D97-AF65-F5344CB8AC3E}">
        <p14:creationId xmlns:p14="http://schemas.microsoft.com/office/powerpoint/2010/main" val="3008941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A kite: we know that it is symmetrical, and that it has one pair of identical angles. Students might also know that its diagonals intersect at right angles.</a:t>
            </a:r>
          </a:p>
          <a:p>
            <a:r>
              <a:rPr lang="en-GB" b="0" dirty="0"/>
              <a:t>b) A pentagon</a:t>
            </a:r>
          </a:p>
          <a:p>
            <a:r>
              <a:rPr lang="en-GB" b="0" dirty="0"/>
              <a:t>c) A hexagon</a:t>
            </a:r>
          </a:p>
          <a:p>
            <a:r>
              <a:rPr lang="en-GB" b="0" dirty="0"/>
              <a:t>d) Six triangles would create an octagon.</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 No, he could not. To create a shape with 14 sides, he would need to use 12 triangles where the acute angles add up to less than 360° (so that the two longer sides of the triangle are still external sides of the polygon). As three triangles add up to greater than 90°, 12 triangles will be greater than 360°. Alternatively, he could use 14 triangles that fitted exactly around the centre point (to create a regular shape) but, as we already know that we cannot fit 12 triangles around this centre point, we know we cannot fit 14 either.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dirty="0">
                <a:cs typeface="Calibri"/>
              </a:rPr>
              <a:t>Does a pentagon have to have five sides? Five </a:t>
            </a:r>
            <a:r>
              <a:rPr lang="en-GB" b="1" dirty="0">
                <a:cs typeface="Calibri"/>
              </a:rPr>
              <a:t>equal</a:t>
            </a:r>
            <a:r>
              <a:rPr lang="en-GB" dirty="0">
                <a:cs typeface="Calibri"/>
              </a:rPr>
              <a:t> sides? Five angles? Five </a:t>
            </a:r>
            <a:r>
              <a:rPr lang="en-GB" b="1" dirty="0">
                <a:cs typeface="Calibri"/>
              </a:rPr>
              <a:t>equal </a:t>
            </a:r>
            <a:r>
              <a:rPr lang="en-GB" dirty="0">
                <a:cs typeface="Calibri"/>
              </a:rPr>
              <a:t>angles?</a:t>
            </a:r>
          </a:p>
          <a:p>
            <a:r>
              <a:rPr lang="en-GB" dirty="0">
                <a:cs typeface="Calibri"/>
              </a:rPr>
              <a:t>Is it possible to change a pentagon to a hexagon without making an additional triangle? An octagon to a nonagon?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How would your answers change if you matched sides with the same length, rather than angles? Would you always make the same shapes?</a:t>
            </a:r>
            <a:endParaRPr lang="en-GB" sz="1200" i="1" dirty="0">
              <a:latin typeface="Times New Roman" panose="02020603050405020304" pitchFamily="18" charset="0"/>
              <a:cs typeface="Times New Roman" panose="02020603050405020304" pitchFamily="18" charset="0"/>
            </a:endParaRPr>
          </a:p>
          <a:p>
            <a:endParaRPr lang="en-GB" b="1" dirty="0"/>
          </a:p>
          <a:p>
            <a:r>
              <a:rPr lang="en-GB" b="1" dirty="0"/>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Checkpoint 27, the constraint of matching vertices is essential: if you didn’t have to match the vertices with the same angles, you could create an infinite number of shapes, rather than the answers specified. For part a, for example, you could rotate one triangle to create a parallelogram. You might like to explore adding triangles without this constraint, although it would take significantly longer, and have more ambiguous answers, than the task as it is designed! If you do choose to do this, t</a:t>
            </a:r>
            <a:r>
              <a:rPr lang="en-GB" dirty="0">
                <a:cs typeface="Calibri"/>
              </a:rPr>
              <a:t>here are several different ways that this task could go, and the degrees of freedom that you offer to the class will influence where your students’ awareness is directed. The further thinking question also hints at another direction that could be explored: considering when the acute angles ‘complete’ 360</a:t>
            </a:r>
            <a:r>
              <a:rPr lang="en-GB" b="0" dirty="0"/>
              <a:t>° to </a:t>
            </a:r>
            <a:r>
              <a:rPr lang="en-GB" dirty="0">
                <a:cs typeface="Calibri"/>
              </a:rPr>
              <a:t>make a shape with the intersection at the centre (as in Checkpoint 17) rather than at a vertex (as in parts a–d ). In this case, then the insertion of the final tile will reduce the number of edges while increasing the number of tiles used. For example, nine triangles would create an irregular 11-sided shape but the addition of the 10</a:t>
            </a:r>
            <a:r>
              <a:rPr lang="en-GB" baseline="30000" dirty="0">
                <a:cs typeface="Calibri"/>
              </a:rPr>
              <a:t>th</a:t>
            </a:r>
            <a:r>
              <a:rPr lang="en-GB" dirty="0">
                <a:cs typeface="Calibri"/>
              </a:rPr>
              <a:t> triangle creates a regular 10-sided shape as t</a:t>
            </a:r>
            <a:r>
              <a:rPr lang="en-GB" sz="1200" dirty="0"/>
              <a:t>he point that was a vertex becomes the centre, and the two longer sides are now ‘inside’ the shape. Reasoning </a:t>
            </a:r>
            <a:r>
              <a:rPr lang="en-GB" dirty="0">
                <a:cs typeface="Calibri"/>
              </a:rPr>
              <a:t>and thinking about this might be interesting, but may distract from the intended object of learning for the lesson.</a:t>
            </a:r>
          </a:p>
        </p:txBody>
      </p:sp>
      <p:sp>
        <p:nvSpPr>
          <p:cNvPr id="4" name="Slide Number Placeholder 3"/>
          <p:cNvSpPr>
            <a:spLocks noGrp="1"/>
          </p:cNvSpPr>
          <p:nvPr>
            <p:ph type="sldNum" sz="quarter" idx="5"/>
          </p:nvPr>
        </p:nvSpPr>
        <p:spPr/>
        <p:txBody>
          <a:bodyPr/>
          <a:lstStyle/>
          <a:p>
            <a:fld id="{95CC6D43-B330-470E-9514-C837501A6F5A}" type="slidenum">
              <a:rPr lang="en-GB" smtClean="0"/>
              <a:t>74</a:t>
            </a:fld>
            <a:endParaRPr lang="en-GB" dirty="0"/>
          </a:p>
        </p:txBody>
      </p:sp>
    </p:spTree>
    <p:extLst>
      <p:ext uri="{BB962C8B-B14F-4D97-AF65-F5344CB8AC3E}">
        <p14:creationId xmlns:p14="http://schemas.microsoft.com/office/powerpoint/2010/main" val="2464170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75</a:t>
            </a:fld>
            <a:endParaRPr lang="en-GB" dirty="0"/>
          </a:p>
        </p:txBody>
      </p:sp>
    </p:spTree>
    <p:extLst>
      <p:ext uri="{BB962C8B-B14F-4D97-AF65-F5344CB8AC3E}">
        <p14:creationId xmlns:p14="http://schemas.microsoft.com/office/powerpoint/2010/main" val="29980361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Note that we have been careful to be consistent that single letters refer to points, and not paths. To refer to the paths, it would be conventional to use two-letter notation (i.e. path OA leads to point A). Students are unlikely to have experienced this at primary school as it is not part of the National Curriculum, so you may wish to use alternative ways to discuss answers (such as colours) if you have not yet taught this notation within your Key Stage 3 curriculum. Alternatively, it could be used as an opportunity to practise the notation.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Point A (if the ant turned anti-clockwise) or point B (if it turned clockwise).</a:t>
            </a:r>
          </a:p>
          <a:p>
            <a:r>
              <a:rPr lang="en-GB" b="0" dirty="0"/>
              <a:t>b) Point C would be a 150° clockwise turn and point D would be a 150° anti-clockwise turn.</a:t>
            </a:r>
          </a:p>
          <a:p>
            <a:endParaRPr lang="en-GB" b="0" dirty="0"/>
          </a:p>
          <a:p>
            <a:r>
              <a:rPr lang="en-GB" b="0" dirty="0"/>
              <a:t>? The ant would take 12 turns to be facing back in the direction it started. This would result in the ant returning to where it started in certain circumstances. For example, if all the distances the ant travelled were equal, resulting in a regular dodecagon. This would also be the case, but far beyond the scope of the Key Stage 3 activity, if the horizontal and vertical displacement totalled 0.   </a:t>
            </a:r>
          </a:p>
          <a:p>
            <a:endParaRPr lang="en-GB" b="0" dirty="0"/>
          </a:p>
          <a:p>
            <a:r>
              <a:rPr lang="en-GB" b="1" dirty="0"/>
              <a:t>Suggested questioning</a:t>
            </a:r>
          </a:p>
          <a:p>
            <a:r>
              <a:rPr lang="en-GB" dirty="0">
                <a:cs typeface="Calibri"/>
              </a:rPr>
              <a:t>If the ant has just arrived at O, what would a turn of 'zero' mean? What would a turn of 90</a:t>
            </a:r>
            <a:r>
              <a:rPr lang="en-GB" b="0" dirty="0"/>
              <a:t>°</a:t>
            </a:r>
            <a:r>
              <a:rPr lang="en-GB" dirty="0">
                <a:cs typeface="Calibri"/>
              </a:rPr>
              <a:t> mean?</a:t>
            </a:r>
            <a:endParaRPr lang="en-GB" dirty="0"/>
          </a:p>
          <a:p>
            <a:r>
              <a:rPr lang="en-GB" dirty="0"/>
              <a:t>If you're facing forward then turn 30</a:t>
            </a:r>
            <a:r>
              <a:rPr lang="en-GB" b="0" dirty="0"/>
              <a:t>°</a:t>
            </a:r>
            <a:r>
              <a:rPr lang="en-GB" dirty="0"/>
              <a:t>, what/who would you walk into in this classroom?</a:t>
            </a:r>
            <a:endParaRPr lang="en-GB" dirty="0">
              <a:cs typeface="Calibri"/>
            </a:endParaRPr>
          </a:p>
          <a:p>
            <a:r>
              <a:rPr lang="en-GB" dirty="0"/>
              <a:t>If the ant were at O facing toward B, what angle would it turn to face towards C? </a:t>
            </a:r>
            <a:endParaRPr lang="en-GB" b="0" dirty="0">
              <a:cs typeface="Calibri"/>
            </a:endParaRPr>
          </a:p>
          <a:p>
            <a:endParaRPr lang="en-GB" dirty="0">
              <a:cs typeface="Calibri"/>
            </a:endParaRPr>
          </a:p>
          <a:p>
            <a:r>
              <a:rPr lang="en-GB" b="1" dirty="0"/>
              <a:t>Things to think about</a:t>
            </a:r>
          </a:p>
          <a:p>
            <a:r>
              <a:rPr lang="en-US" dirty="0"/>
              <a:t>Exterior angles are new learning at Key Stage 3 and have real potential to confuse. A common misconception is that, as the interior angle is the angle ‘inside’ the shape, the exterior angle is the rest of the 360° at that vertex. This is arguably a natural assumption for students to make! A common teaching strategy is to model walking ‘around’ the shape to generate all the exterior angles. Before teaching exterior angles, a task like this might give a sense of whether students can appreciate angle in relation to direction, and therefore whether that strategy will make sense to students without more explanation.</a:t>
            </a:r>
          </a:p>
        </p:txBody>
      </p:sp>
      <p:sp>
        <p:nvSpPr>
          <p:cNvPr id="4" name="Slide Number Placeholder 3"/>
          <p:cNvSpPr>
            <a:spLocks noGrp="1"/>
          </p:cNvSpPr>
          <p:nvPr>
            <p:ph type="sldNum" sz="quarter" idx="5"/>
          </p:nvPr>
        </p:nvSpPr>
        <p:spPr/>
        <p:txBody>
          <a:bodyPr/>
          <a:lstStyle/>
          <a:p>
            <a:fld id="{7F249776-5FDB-4F75-8F7D-65DAAC0AE561}" type="slidenum">
              <a:rPr lang="en-GB" smtClean="0"/>
              <a:t>76</a:t>
            </a:fld>
            <a:endParaRPr lang="en-GB" dirty="0"/>
          </a:p>
        </p:txBody>
      </p:sp>
    </p:spTree>
    <p:extLst>
      <p:ext uri="{BB962C8B-B14F-4D97-AF65-F5344CB8AC3E}">
        <p14:creationId xmlns:p14="http://schemas.microsoft.com/office/powerpoint/2010/main" val="13195420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77</a:t>
            </a:fld>
            <a:endParaRPr lang="en-GB" dirty="0"/>
          </a:p>
        </p:txBody>
      </p:sp>
    </p:spTree>
    <p:extLst>
      <p:ext uri="{BB962C8B-B14F-4D97-AF65-F5344CB8AC3E}">
        <p14:creationId xmlns:p14="http://schemas.microsoft.com/office/powerpoint/2010/main" val="3825559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instructions and then each question will appear separately so you can choose the pace at which to work with your class. You may find it helpful to read the instructions out in stages instead or as well as having the rubric on the board. You may also need to reinforce that students need to work in the middle and not near the edge of the page.</a:t>
            </a:r>
            <a:endParaRPr lang="en-GB" b="1" dirty="0"/>
          </a:p>
          <a:p>
            <a:endParaRPr lang="en-GB" b="1" dirty="0"/>
          </a:p>
          <a:p>
            <a:r>
              <a:rPr lang="en-GB" b="1" dirty="0"/>
              <a:t>Answers</a:t>
            </a:r>
          </a:p>
          <a:p>
            <a:r>
              <a:rPr lang="en-GB" b="0" dirty="0"/>
              <a:t>a) Students’ responses to this will vary. They may not be able to visualise the correct answer (see below) but their reasoning will give you insight into their understanding of angles. They might, for example, realise that as the ant has turned through an obtuse angle, the interior angles of the shape that it is creating will be acute (although they will not yet have been taught the language of interior/exterior angles unless you have covered it within your Key Stage 3 curriculum).</a:t>
            </a:r>
          </a:p>
          <a:p>
            <a:r>
              <a:rPr lang="en-GB" b="0" dirty="0"/>
              <a:t>b) After five turns, the ant’s crossing paths will create a star shape (see next slide). Each of the acute vertices have an interior angle of 36°; each of the reflex vertices have an interior angle of 324°.</a:t>
            </a:r>
          </a:p>
          <a:p>
            <a:endParaRPr lang="en-GB" b="0" dirty="0"/>
          </a:p>
          <a:p>
            <a:r>
              <a:rPr lang="en-GB" b="0" dirty="0"/>
              <a:t>? If the ant turned 36°, it would create a decagon. If it turned 45°, it would create a hexagon. </a:t>
            </a:r>
          </a:p>
          <a:p>
            <a:endParaRPr lang="en-GB" b="0" dirty="0"/>
          </a:p>
          <a:p>
            <a:r>
              <a:rPr lang="en-GB" b="1" dirty="0"/>
              <a:t>Suggested questioning</a:t>
            </a:r>
          </a:p>
          <a:p>
            <a:r>
              <a:rPr lang="en-GB" b="0" dirty="0"/>
              <a:t>Will this shape have acute or obtuse interior angles?</a:t>
            </a:r>
          </a:p>
          <a:p>
            <a:r>
              <a:rPr lang="en-GB" b="0" dirty="0"/>
              <a:t>What does clockwise mean? How would your answer be different if the instructions were all anti-clockwise?</a:t>
            </a:r>
          </a:p>
          <a:p>
            <a:r>
              <a:rPr lang="en-GB" b="0" dirty="0"/>
              <a:t>Will the ant get back to its starting point? If so, how many line segments will the ant make before it gets there?</a:t>
            </a:r>
          </a:p>
          <a:p>
            <a:endParaRPr lang="en-GB" b="1" dirty="0"/>
          </a:p>
          <a:p>
            <a:r>
              <a:rPr lang="en-GB" b="1" dirty="0"/>
              <a:t>Things to think about</a:t>
            </a:r>
          </a:p>
          <a:p>
            <a:r>
              <a:rPr lang="en-GB" dirty="0"/>
              <a:t>The intention of this task is to provide an interesting context to check students’ proficiency with a protractor. If you have time, there are several different ways that this task could go, and the degrees of freedom that you offer will influence where your students’ awareness is directed. Reasoning and thinking the different possible outcomes and exploring and testing rules will offer a context for students to engage in mathematical behaviours such as conjecturing and generalising.</a:t>
            </a:r>
            <a:endParaRPr lang="en-US" dirty="0"/>
          </a:p>
        </p:txBody>
      </p:sp>
      <p:sp>
        <p:nvSpPr>
          <p:cNvPr id="4" name="Slide Number Placeholder 3"/>
          <p:cNvSpPr>
            <a:spLocks noGrp="1"/>
          </p:cNvSpPr>
          <p:nvPr>
            <p:ph type="sldNum" sz="quarter" idx="5"/>
          </p:nvPr>
        </p:nvSpPr>
        <p:spPr/>
        <p:txBody>
          <a:bodyPr/>
          <a:lstStyle/>
          <a:p>
            <a:fld id="{7F249776-5FDB-4F75-8F7D-65DAAC0AE561}" type="slidenum">
              <a:rPr lang="en-GB" smtClean="0"/>
              <a:t>78</a:t>
            </a:fld>
            <a:endParaRPr lang="en-GB" dirty="0"/>
          </a:p>
        </p:txBody>
      </p:sp>
    </p:spTree>
    <p:extLst>
      <p:ext uri="{BB962C8B-B14F-4D97-AF65-F5344CB8AC3E}">
        <p14:creationId xmlns:p14="http://schemas.microsoft.com/office/powerpoint/2010/main" val="39164161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79</a:t>
            </a:fld>
            <a:endParaRPr lang="en-GB" dirty="0"/>
          </a:p>
        </p:txBody>
      </p:sp>
    </p:spTree>
    <p:extLst>
      <p:ext uri="{BB962C8B-B14F-4D97-AF65-F5344CB8AC3E}">
        <p14:creationId xmlns:p14="http://schemas.microsoft.com/office/powerpoint/2010/main" val="171730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dirty="0"/>
          </a:p>
        </p:txBody>
      </p:sp>
    </p:spTree>
    <p:extLst>
      <p:ext uri="{BB962C8B-B14F-4D97-AF65-F5344CB8AC3E}">
        <p14:creationId xmlns:p14="http://schemas.microsoft.com/office/powerpoint/2010/main" val="309744981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80</a:t>
            </a:fld>
            <a:endParaRPr lang="en-GB" dirty="0"/>
          </a:p>
        </p:txBody>
      </p:sp>
    </p:spTree>
    <p:extLst>
      <p:ext uri="{BB962C8B-B14F-4D97-AF65-F5344CB8AC3E}">
        <p14:creationId xmlns:p14="http://schemas.microsoft.com/office/powerpoint/2010/main" val="13102763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Amin and Bella’s turns are animated to happen in sequence: click once to start both of these. The next click will reveal the rubric for part b, followed by Charlie’s turn. The further thinking question will also appear separately.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Answers</a:t>
            </a:r>
          </a:p>
          <a:p>
            <a:r>
              <a:rPr lang="en-GB" b="0" dirty="0"/>
              <a:t>a) </a:t>
            </a:r>
            <a:r>
              <a:rPr lang="en-GB" dirty="0"/>
              <a:t>Same: they both turn through more than 90° (a quarter turn); the top is in the same position before the turn and after the turn; the centre of rotation is the centre of the bottle lid. </a:t>
            </a:r>
          </a:p>
          <a:p>
            <a:r>
              <a:rPr lang="en-GB" dirty="0"/>
              <a:t>Different: Amin turns clockwise and Bella turns anti-clockwise; Amin turns through a larger angle than Bella; only Amin turns through more than 180°.  </a:t>
            </a:r>
          </a:p>
          <a:p>
            <a:r>
              <a:rPr lang="en-GB" dirty="0"/>
              <a:t>b) Same: the top is in the same position before the turn and after the turn; like Bella, Charlie turns clockwise; the centre of rotation is the centre of the bottle lid.</a:t>
            </a:r>
          </a:p>
          <a:p>
            <a:r>
              <a:rPr lang="en-GB" dirty="0"/>
              <a:t>Different: the top has rotated through more than 360 degrees. </a:t>
            </a:r>
          </a:p>
          <a:p>
            <a:endParaRPr lang="en-GB" b="0" dirty="0"/>
          </a:p>
          <a:p>
            <a:r>
              <a:rPr lang="en-GB" b="0" dirty="0"/>
              <a:t>? To draw all of the angles, you would to pick a line segment to represent the original orientation (likely vertical) and a line segment to represent the final position. The angle turned between these two line segments would be shown with an arc. The line segments of Amin and Charlie’s angles will be in identical positions (200° measured clockwise) but might be indicated differently (both could be drawn with a single arc or, to indicate that Charlie’s turn is more than 360°, you might draw his arc showing a full turn and then an arc with a different radius showing the remaining 200°); Bella’s line segments would be in the same position but her arc would be the opposite side of the line segments (160° measured anticlockwise).</a:t>
            </a:r>
          </a:p>
          <a:p>
            <a:endParaRPr lang="en-GB" b="0" dirty="0"/>
          </a:p>
          <a:p>
            <a:r>
              <a:rPr lang="en-GB" b="1" dirty="0"/>
              <a:t>Suggested questioning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Which lids turn in the same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Do any of the lids turn the same amount?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Could another turn have the same start and finish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could you show this turn using a diagram?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What is the difference between 0° and 360°?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Things to think about</a:t>
            </a:r>
          </a:p>
          <a:p>
            <a:r>
              <a:rPr lang="en-GB" dirty="0"/>
              <a:t>Additional activity A explores angle as turn using a dynamic image similar to the solutions slide for Checkpoint 2. The intention here is to support you to work with students to identify what is the same and what is different about angles that are static and angles that are dynamic. Here, the line segments in a static representation of all three angles would look the same, but the dynamic images show clearly how they are different.</a:t>
            </a:r>
            <a:r>
              <a:rPr lang="en-GB" sz="1800" dirty="0">
                <a:solidFill>
                  <a:srgbClr val="000000"/>
                </a:solidFill>
                <a:effectLst/>
                <a:latin typeface="Calibri" panose="020F0502020204030204" pitchFamily="34" charset="0"/>
                <a:ea typeface="Times New Roman" panose="02020603050405020304" pitchFamily="18" charset="0"/>
              </a:rPr>
              <a:t> Much of students’ work on angles in Key Stages 3 and 4 will involve static images, so it is important to check at the outset that the understanding of the dynamic representation is also in place.</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82</a:t>
            </a:fld>
            <a:endParaRPr lang="en-GB" dirty="0"/>
          </a:p>
        </p:txBody>
      </p:sp>
    </p:spTree>
    <p:extLst>
      <p:ext uri="{BB962C8B-B14F-4D97-AF65-F5344CB8AC3E}">
        <p14:creationId xmlns:p14="http://schemas.microsoft.com/office/powerpoint/2010/main" val="29537787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can be found on slide 98.</a:t>
            </a:r>
            <a:endParaRPr lang="en-GB" b="1" dirty="0"/>
          </a:p>
          <a:p>
            <a:endParaRPr lang="en-GB" b="1" dirty="0"/>
          </a:p>
          <a:p>
            <a:r>
              <a:rPr lang="en-GB" b="1" dirty="0"/>
              <a:t>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All answers use conventional two-letter notation for line segments. Students are unlikely to have experienced this at primary school as it is not part of the National Curriculum. You may wish to use alternative ways to discuss answers if you have not yet taught this notation within your Key Stage 3 curriculum, or use this as an opportunity to practise.</a:t>
            </a:r>
          </a:p>
          <a:p>
            <a:pPr marL="0" indent="0">
              <a:buNone/>
            </a:pPr>
            <a:r>
              <a:rPr lang="en-GB" b="0" dirty="0"/>
              <a:t>a) Yes: the line segments have a perpendicular relationship, although they do not meet.</a:t>
            </a:r>
          </a:p>
          <a:p>
            <a:pPr marL="0" indent="0">
              <a:buNone/>
            </a:pPr>
            <a:r>
              <a:rPr lang="en-GB" b="0" dirty="0"/>
              <a:t>b) No: AF and CE are not parallel as they have a different gradient/slope – although there is a vertical distance of five separating them both, the horizontal distance is one for AF and two for CE, meaning AF is steeper. Line segments AF and CE would meet if you extended them beyond the grid.</a:t>
            </a:r>
          </a:p>
          <a:p>
            <a:endParaRPr lang="en-GB" b="0" dirty="0"/>
          </a:p>
          <a:p>
            <a:r>
              <a:rPr lang="en-GB" b="0" dirty="0"/>
              <a:t>? Line segments AE, BG and FC are all parallel; BC is perpendicular to these.</a:t>
            </a:r>
          </a:p>
          <a:p>
            <a:r>
              <a:rPr lang="en-GB" b="0" dirty="0"/>
              <a:t>Line segments AD and EG are parallel; there are no line segments perpendicular to them.</a:t>
            </a:r>
          </a:p>
          <a:p>
            <a:r>
              <a:rPr lang="en-GB" b="0" dirty="0"/>
              <a:t>Line segments EB and CG are parallel; DC is perpendicular to them.</a:t>
            </a:r>
          </a:p>
          <a:p>
            <a:endParaRPr lang="en-GB" b="0" dirty="0"/>
          </a:p>
          <a:p>
            <a:r>
              <a:rPr lang="en-GB" b="1" dirty="0"/>
              <a:t>Suggested questioning</a:t>
            </a:r>
          </a:p>
          <a:p>
            <a:r>
              <a:rPr lang="en-GB" b="0" dirty="0"/>
              <a:t>What</a:t>
            </a:r>
            <a:r>
              <a:rPr lang="en-GB" dirty="0"/>
              <a:t> does it mean for lines to be perpendicular? Do they need to meet?</a:t>
            </a:r>
            <a:endParaRPr lang="en-GB" b="0" dirty="0">
              <a:cs typeface="Calibri"/>
            </a:endParaRPr>
          </a:p>
          <a:p>
            <a:r>
              <a:rPr lang="en-GB" dirty="0">
                <a:cs typeface="Calibri"/>
              </a:rPr>
              <a:t>How do you know that these pairs of line segments are or are not perpendicular? </a:t>
            </a:r>
          </a:p>
          <a:p>
            <a:r>
              <a:rPr lang="en-GB" dirty="0">
                <a:cs typeface="Calibri"/>
              </a:rPr>
              <a:t>What does it mean for lines to be parallel?</a:t>
            </a:r>
          </a:p>
          <a:p>
            <a:r>
              <a:rPr lang="en-GB" dirty="0">
                <a:cs typeface="Calibri"/>
              </a:rPr>
              <a:t>How do you know that these line segments are or are not parallel?</a:t>
            </a:r>
          </a:p>
          <a:p>
            <a:r>
              <a:rPr lang="en-GB" dirty="0">
                <a:cs typeface="Calibri"/>
              </a:rPr>
              <a:t>What's the difference between a line and a line segment? Is that important here?</a:t>
            </a:r>
          </a:p>
          <a:p>
            <a:endParaRPr lang="en-GB" dirty="0">
              <a:cs typeface="Calibri"/>
            </a:endParaRPr>
          </a:p>
          <a:p>
            <a:r>
              <a:rPr lang="en-GB" b="1" dirty="0"/>
              <a:t>Things to think about</a:t>
            </a:r>
          </a:p>
          <a:p>
            <a:r>
              <a:rPr lang="en-GB" dirty="0">
                <a:cs typeface="Calibri" panose="020F0502020204030204"/>
              </a:rPr>
              <a:t>If appropriate for your students, you might like to consider the distinction between lines and line segments here, and focus on the precision of the vocabulary. You might also like to explore other knowledge and assumptions that are made. Why, for example, is it reasonable to assume that the grid is constructed of vertical and horizontal lines even though this is not stated?</a:t>
            </a:r>
          </a:p>
        </p:txBody>
      </p:sp>
      <p:sp>
        <p:nvSpPr>
          <p:cNvPr id="4" name="Slide Number Placeholder 3"/>
          <p:cNvSpPr>
            <a:spLocks noGrp="1"/>
          </p:cNvSpPr>
          <p:nvPr>
            <p:ph type="sldNum" sz="quarter" idx="5"/>
          </p:nvPr>
        </p:nvSpPr>
        <p:spPr/>
        <p:txBody>
          <a:bodyPr/>
          <a:lstStyle/>
          <a:p>
            <a:fld id="{95CC6D43-B330-470E-9514-C837501A6F5A}" type="slidenum">
              <a:rPr lang="en-GB" smtClean="0"/>
              <a:t>83</a:t>
            </a:fld>
            <a:endParaRPr lang="en-GB" dirty="0"/>
          </a:p>
        </p:txBody>
      </p:sp>
    </p:spTree>
    <p:extLst>
      <p:ext uri="{BB962C8B-B14F-4D97-AF65-F5344CB8AC3E}">
        <p14:creationId xmlns:p14="http://schemas.microsoft.com/office/powerpoint/2010/main" val="29341911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Students’ justifications may vary (see below in ‘things to think about’ for more guidance). Check that they can recognise that the train tracks remain parallel even when the perspective in the photograph may suggest they are meeting. Students might also notice that the sleepers (perpendicular to the tracks) are all parallel on the first and second photos, which feature straight sections of track.</a:t>
            </a:r>
          </a:p>
          <a:p>
            <a:r>
              <a:rPr lang="en-GB" b="0" dirty="0"/>
              <a:t>b) There are nine sets of train tracks in this picture. Students might also recognise that some pairs of parallel lines are parallel with each other. There are two different groups of parallel lines: horizontal and vertical. There are also three different sets of curved tracks – see below for a discussion of this.</a:t>
            </a:r>
          </a:p>
          <a:p>
            <a:endParaRPr lang="en-GB" b="0" dirty="0"/>
          </a:p>
          <a:p>
            <a:r>
              <a:rPr lang="en-GB" b="0" dirty="0"/>
              <a:t>? Students’ answers will vary. They might notice the right angles/perpendicular relationships created by the near-vertical and horizontal tracks.</a:t>
            </a:r>
          </a:p>
          <a:p>
            <a:endParaRPr lang="en-GB" b="0" dirty="0"/>
          </a:p>
          <a:p>
            <a:r>
              <a:rPr lang="en-GB" b="1" dirty="0"/>
              <a:t>Suggested questioning</a:t>
            </a:r>
          </a:p>
          <a:p>
            <a:r>
              <a:rPr lang="en-GB" dirty="0">
                <a:cs typeface="Calibri"/>
              </a:rPr>
              <a:t>How would you define the term parallel?</a:t>
            </a:r>
            <a:endParaRPr lang="en-GB" b="0" dirty="0"/>
          </a:p>
          <a:p>
            <a:r>
              <a:rPr lang="en-GB" dirty="0">
                <a:cs typeface="Calibri" panose="020F0502020204030204"/>
              </a:rPr>
              <a:t>What is meant by a 'line' in maths?</a:t>
            </a:r>
          </a:p>
          <a:p>
            <a:r>
              <a:rPr lang="en-GB" dirty="0">
                <a:cs typeface="Calibri" panose="020F0502020204030204"/>
              </a:rPr>
              <a:t>Is it possible for parallel lines to be curved? How would you define parallel curves?</a:t>
            </a:r>
          </a:p>
          <a:p>
            <a:endParaRPr lang="en-GB" b="1" dirty="0"/>
          </a:p>
          <a:p>
            <a:r>
              <a:rPr lang="en-GB" b="1" dirty="0"/>
              <a:t>Things to think about</a:t>
            </a:r>
          </a:p>
          <a:p>
            <a:r>
              <a:rPr lang="en-GB" dirty="0">
                <a:cs typeface="Calibri" panose="020F0502020204030204"/>
              </a:rPr>
              <a:t>A student’s definition of a line may be looser than the mathematical definition. In mathematics, a line or line segment is a one-dimensional figure with no curvature. Students might expand their definition to include ‘wiggly lines’ or ‘curved lines’. This is an opportunity to explain that, in mathematics, we distinguish between lines and curves. It is not necessary to delve into the complex arguments about ‘parallel curves’ at this stage of students’ education, although you might like to let them know that there is some ambiguity in this debate. Mathematics does not always deal in certainties and absolutes, which may surprise them! </a:t>
            </a:r>
          </a:p>
        </p:txBody>
      </p:sp>
      <p:sp>
        <p:nvSpPr>
          <p:cNvPr id="4" name="Slide Number Placeholder 3"/>
          <p:cNvSpPr>
            <a:spLocks noGrp="1"/>
          </p:cNvSpPr>
          <p:nvPr>
            <p:ph type="sldNum" sz="quarter" idx="5"/>
          </p:nvPr>
        </p:nvSpPr>
        <p:spPr/>
        <p:txBody>
          <a:bodyPr/>
          <a:lstStyle/>
          <a:p>
            <a:fld id="{95CC6D43-B330-470E-9514-C837501A6F5A}" type="slidenum">
              <a:rPr lang="en-GB" smtClean="0"/>
              <a:t>84</a:t>
            </a:fld>
            <a:endParaRPr lang="en-GB" dirty="0"/>
          </a:p>
        </p:txBody>
      </p:sp>
    </p:spTree>
    <p:extLst>
      <p:ext uri="{BB962C8B-B14F-4D97-AF65-F5344CB8AC3E}">
        <p14:creationId xmlns:p14="http://schemas.microsoft.com/office/powerpoint/2010/main" val="27501676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t>
            </a:r>
            <a:endParaRPr lang="en-GB" b="1" dirty="0"/>
          </a:p>
          <a:p>
            <a:endParaRPr lang="en-GB" b="1" dirty="0"/>
          </a:p>
          <a:p>
            <a:r>
              <a:rPr lang="en-GB" b="1" dirty="0"/>
              <a:t>Answers</a:t>
            </a:r>
          </a:p>
          <a:p>
            <a:r>
              <a:rPr lang="en-GB" b="0" dirty="0"/>
              <a:t>a) Any two angles in this order: </a:t>
            </a:r>
            <a:r>
              <a:rPr lang="en-GB" b="0" i="1" dirty="0"/>
              <a:t>z</a:t>
            </a:r>
            <a:r>
              <a:rPr lang="en-GB" b="0" dirty="0"/>
              <a:t> &gt; </a:t>
            </a:r>
            <a:r>
              <a:rPr lang="en-GB" b="0" i="1" dirty="0"/>
              <a:t>x</a:t>
            </a:r>
            <a:r>
              <a:rPr lang="en-GB" b="0" dirty="0"/>
              <a:t> &gt; </a:t>
            </a:r>
            <a:r>
              <a:rPr lang="en-GB" b="0" i="1" dirty="0"/>
              <a:t>w</a:t>
            </a:r>
            <a:r>
              <a:rPr lang="en-GB" b="0" dirty="0"/>
              <a:t> &gt; </a:t>
            </a:r>
            <a:r>
              <a:rPr lang="en-GB" b="0" i="1" dirty="0"/>
              <a:t>y</a:t>
            </a:r>
            <a:r>
              <a:rPr lang="en-GB" b="0" dirty="0"/>
              <a:t>.</a:t>
            </a:r>
          </a:p>
          <a:p>
            <a:r>
              <a:rPr lang="en-GB" b="0" dirty="0"/>
              <a:t>b) Any two angles in this order: </a:t>
            </a:r>
            <a:r>
              <a:rPr lang="en-GB" b="0" i="1" dirty="0"/>
              <a:t>y</a:t>
            </a:r>
            <a:r>
              <a:rPr lang="en-GB" b="0" dirty="0"/>
              <a:t> &lt; </a:t>
            </a:r>
            <a:r>
              <a:rPr lang="en-GB" b="0" i="1" dirty="0"/>
              <a:t>w</a:t>
            </a:r>
            <a:r>
              <a:rPr lang="en-GB" b="0" dirty="0"/>
              <a:t> &lt; </a:t>
            </a:r>
            <a:r>
              <a:rPr lang="en-GB" b="0" i="1" dirty="0"/>
              <a:t>x</a:t>
            </a:r>
            <a:r>
              <a:rPr lang="en-GB" b="0" dirty="0"/>
              <a:t> &lt; </a:t>
            </a:r>
            <a:r>
              <a:rPr lang="en-GB" b="0" i="1" dirty="0"/>
              <a:t>z</a:t>
            </a:r>
            <a:r>
              <a:rPr lang="en-GB" b="0" dirty="0"/>
              <a:t>.</a:t>
            </a:r>
          </a:p>
          <a:p>
            <a:r>
              <a:rPr lang="en-GB" b="0" dirty="0"/>
              <a:t>c) </a:t>
            </a:r>
            <a:r>
              <a:rPr lang="en-GB" b="0" i="1" dirty="0"/>
              <a:t>x</a:t>
            </a:r>
            <a:r>
              <a:rPr lang="en-GB" b="0" dirty="0"/>
              <a:t> = </a:t>
            </a:r>
            <a:r>
              <a:rPr lang="en-GB" b="0" i="1" dirty="0"/>
              <a:t>w</a:t>
            </a:r>
            <a:r>
              <a:rPr lang="en-GB" b="0" dirty="0"/>
              <a:t> + </a:t>
            </a:r>
            <a:r>
              <a:rPr lang="en-GB" b="0" i="1" dirty="0"/>
              <a:t>y</a:t>
            </a:r>
          </a:p>
          <a:p>
            <a:endParaRPr lang="en-GB" b="0" dirty="0"/>
          </a:p>
          <a:p>
            <a:r>
              <a:rPr lang="en-GB" b="0" dirty="0"/>
              <a:t>? Students’ responses will vary and will need to be checked individually.</a:t>
            </a:r>
          </a:p>
          <a:p>
            <a:endParaRPr lang="en-GB" b="0" dirty="0"/>
          </a:p>
          <a:p>
            <a:r>
              <a:rPr lang="en-GB" b="1" dirty="0"/>
              <a:t>Suggested questioning</a:t>
            </a:r>
          </a:p>
          <a:p>
            <a:r>
              <a:rPr lang="en-GB" b="0" dirty="0"/>
              <a:t>What</a:t>
            </a:r>
            <a:r>
              <a:rPr lang="en-GB" dirty="0"/>
              <a:t> makes an angle bigger than another? What are you looking for? How would describe a 'big' angle?</a:t>
            </a:r>
            <a:endParaRPr lang="en-GB" b="0" dirty="0">
              <a:cs typeface="Calibri"/>
            </a:endParaRPr>
          </a:p>
          <a:p>
            <a:r>
              <a:rPr lang="en-GB" dirty="0">
                <a:cs typeface="Calibri"/>
              </a:rPr>
              <a:t>How do you know that one angle is bigger than another?</a:t>
            </a:r>
          </a:p>
          <a:p>
            <a:r>
              <a:rPr lang="en-GB" dirty="0">
                <a:cs typeface="Calibri"/>
              </a:rPr>
              <a:t>Is there another possible answer?</a:t>
            </a:r>
          </a:p>
          <a:p>
            <a:r>
              <a:rPr lang="en-GB" dirty="0">
                <a:cs typeface="Calibri"/>
              </a:rPr>
              <a:t>How might you test that your answer to part c is correct?</a:t>
            </a:r>
          </a:p>
          <a:p>
            <a:endParaRPr lang="en-GB" b="1" dirty="0"/>
          </a:p>
          <a:p>
            <a:r>
              <a:rPr lang="en-GB" b="1" dirty="0"/>
              <a:t>Things to think about</a:t>
            </a:r>
          </a:p>
          <a:p>
            <a:r>
              <a:rPr lang="en-GB" dirty="0">
                <a:cs typeface="Calibri" panose="020F0502020204030204"/>
              </a:rPr>
              <a:t>This is a version of Checkpoint 7 that removes the need for each angle having a specific ‘home’. The Guidance for that Checkpoint may be useful in preparing this task. Estimating and comparing angles can be challenging and you might like to reflect on your own strategies for comparing. Do you, for example, mentally rotate the images so they are facing the same way? Do you use a reference point such as 90˚ to support your comparison? How might you share these strategies with your students and encourage them to share their own strategies with the rest of the class?</a:t>
            </a:r>
          </a:p>
        </p:txBody>
      </p:sp>
      <p:sp>
        <p:nvSpPr>
          <p:cNvPr id="4" name="Slide Number Placeholder 3"/>
          <p:cNvSpPr>
            <a:spLocks noGrp="1"/>
          </p:cNvSpPr>
          <p:nvPr>
            <p:ph type="sldNum" sz="quarter" idx="5"/>
          </p:nvPr>
        </p:nvSpPr>
        <p:spPr/>
        <p:txBody>
          <a:bodyPr/>
          <a:lstStyle/>
          <a:p>
            <a:fld id="{95CC6D43-B330-470E-9514-C837501A6F5A}" type="slidenum">
              <a:rPr lang="en-GB" smtClean="0"/>
              <a:t>85</a:t>
            </a:fld>
            <a:endParaRPr lang="en-GB" dirty="0"/>
          </a:p>
        </p:txBody>
      </p:sp>
    </p:spTree>
    <p:extLst>
      <p:ext uri="{BB962C8B-B14F-4D97-AF65-F5344CB8AC3E}">
        <p14:creationId xmlns:p14="http://schemas.microsoft.com/office/powerpoint/2010/main" val="27602159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Printable clock faces can be found on slide 100.</a:t>
            </a:r>
            <a:endParaRPr lang="en-GB" b="1" dirty="0"/>
          </a:p>
          <a:p>
            <a:endParaRPr lang="en-GB" b="1" dirty="0"/>
          </a:p>
          <a:p>
            <a:r>
              <a:rPr lang="en-GB" b="1" dirty="0"/>
              <a:t>Answers</a:t>
            </a:r>
          </a:p>
          <a:p>
            <a:r>
              <a:rPr lang="en-GB" b="0" dirty="0"/>
              <a:t>a) 3 o’clock: 90° (or 270°)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o’clock: 30° (or 330°)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o’clock: 60° (or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5 o’clock: 150° (or 210°)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 3 o’clock: students are likely to recognise a right angle, or divide 180° by two.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o’clock: students might use their answer to 3 o’clock, and divide this by three, or divide 360° by twelve.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o’clock: again, students’ strategies may vary, but they might double their answer to 1 o’clock or divide 360° by six.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5 o’clock: students may have found this using a range of strategies, such as multiplying their answer to 1 o’clock by five, adding their answer to 2 o’clock to their answer to 3 o’clock, or subtracting their answer to 1 o’clock from 180°.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0" dirty="0"/>
              <a:t>? There are multiple answers that students can give, as this angle is created twice in most hours. However, the answers students are potentially more likely to offer are given in bold below. Calculating the movement of the hour hand over the hour is challenging, so accept approximations of any of the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3 o’clock: 12:17 and 12:49, 1:21 and 1:55, 2:27, 3:00</a:t>
            </a:r>
            <a:r>
              <a:rPr lang="en-GB" b="1" dirty="0"/>
              <a:t> </a:t>
            </a:r>
            <a:r>
              <a:rPr lang="en-GB" b="0" dirty="0"/>
              <a:t>and 3:33, 4:05 and 4:37, 5:11 and 5:44, 6:17 and 6:49, 7:21 and 7:54, 8:27,</a:t>
            </a:r>
            <a:r>
              <a:rPr lang="en-GB" b="1" dirty="0"/>
              <a:t> 9:00 </a:t>
            </a:r>
            <a:r>
              <a:rPr lang="en-GB" b="0" dirty="0"/>
              <a:t>and 9:33, 10:06 and 10:38, 11:11 and 11:44.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o’clock: 12:06, 1:00 and 1:11, 2:05 and 2:17, 3:11 and 3:22, 4:16 and 4:27, 5:22 and 5:34, 6:27 and 6:38, 7:33 and 7:43, 8:38 and 8:49, 9:43 and 9:54, 10:54, </a:t>
            </a:r>
            <a:r>
              <a:rPr lang="en-GB" b="1" dirty="0"/>
              <a:t>11:00</a:t>
            </a:r>
            <a:r>
              <a:rPr lang="en-GB" b="0" dirty="0"/>
              <a:t> and 11:54.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o’clock: 12:11 and 12:54, 1:17, 2:00 and 2:22, 3:06 and 3:27, 4:11 and 4:33, 5:17 and 5:38, 6:22 and 6:44, 7:27 and 7:49, 8:33 and 8:54, 9:38, </a:t>
            </a:r>
            <a:r>
              <a:rPr lang="en-GB" b="1" dirty="0"/>
              <a:t>10:00</a:t>
            </a:r>
            <a:r>
              <a:rPr lang="en-GB" b="0" dirty="0"/>
              <a:t> and 10:44, 11:06 and 11:49.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5 o’clock: 12:27 and 12:38, 1:32 and 1:38, 2:38 and 2:49, 3:44 and 3:54, 4:39, 5:00 and 5:54, 6:05, </a:t>
            </a:r>
            <a:r>
              <a:rPr lang="en-GB" b="1" dirty="0"/>
              <a:t>7:00</a:t>
            </a:r>
            <a:r>
              <a:rPr lang="en-GB" b="0" dirty="0"/>
              <a:t> and 7:11, 8:06 and 8:16, 9:11 and 9:22, 10:17 and 10:27, 11:22 and 11:32.</a:t>
            </a:r>
          </a:p>
          <a:p>
            <a:endParaRPr lang="en-GB" b="0" dirty="0"/>
          </a:p>
          <a:p>
            <a:r>
              <a:rPr lang="en-GB" b="1" dirty="0"/>
              <a:t>Suggested questioning</a:t>
            </a:r>
          </a:p>
          <a:p>
            <a:r>
              <a:rPr lang="en-GB" b="0" dirty="0"/>
              <a:t>Can you see an acute/obtuse/reflex angle?</a:t>
            </a:r>
          </a:p>
          <a:p>
            <a:r>
              <a:rPr lang="en-GB" b="0" dirty="0"/>
              <a:t>How else could you work out the angle at different times? </a:t>
            </a:r>
          </a:p>
          <a:p>
            <a:r>
              <a:rPr lang="en-GB" b="0" dirty="0"/>
              <a:t>How do you know what other times have the same angles?</a:t>
            </a:r>
          </a:p>
          <a:p>
            <a:r>
              <a:rPr lang="en-GB" b="0" dirty="0"/>
              <a:t>How many degrees does the hour hand move every hour? How many degrees would it move in half an hour?</a:t>
            </a:r>
          </a:p>
          <a:p>
            <a:endParaRPr lang="en-GB" b="1" dirty="0"/>
          </a:p>
          <a:p>
            <a:r>
              <a:rPr lang="en-GB" b="1" dirty="0"/>
              <a:t>Things to think about</a:t>
            </a:r>
          </a:p>
          <a:p>
            <a:r>
              <a:rPr lang="en-GB" b="0" dirty="0"/>
              <a:t>Additional activity E is a more straightforward alternative to Checkpoint 10. The structure and focus on finding suggested angles (rather than other times with the same angle) makes this a more accessible task. See the Guidance slide to Checkpoint 10 for more information about the assessment intent.</a:t>
            </a:r>
          </a:p>
        </p:txBody>
      </p:sp>
      <p:sp>
        <p:nvSpPr>
          <p:cNvPr id="4" name="Slide Number Placeholder 3"/>
          <p:cNvSpPr>
            <a:spLocks noGrp="1"/>
          </p:cNvSpPr>
          <p:nvPr>
            <p:ph type="sldNum" sz="quarter" idx="5"/>
          </p:nvPr>
        </p:nvSpPr>
        <p:spPr/>
        <p:txBody>
          <a:bodyPr/>
          <a:lstStyle/>
          <a:p>
            <a:fld id="{95CC6D43-B330-470E-9514-C837501A6F5A}" type="slidenum">
              <a:rPr lang="en-GB" smtClean="0"/>
              <a:t>86</a:t>
            </a:fld>
            <a:endParaRPr lang="en-GB" dirty="0"/>
          </a:p>
        </p:txBody>
      </p:sp>
    </p:spTree>
    <p:extLst>
      <p:ext uri="{BB962C8B-B14F-4D97-AF65-F5344CB8AC3E}">
        <p14:creationId xmlns:p14="http://schemas.microsoft.com/office/powerpoint/2010/main" val="27964380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including Tyrhys’s statement, will appear separately so you can choose the pace at which to work with your class. </a:t>
            </a:r>
            <a:endParaRPr lang="en-GB" b="1" dirty="0"/>
          </a:p>
          <a:p>
            <a:endParaRPr lang="en-GB" b="1" dirty="0"/>
          </a:p>
          <a:p>
            <a:r>
              <a:rPr lang="en-GB" b="1" dirty="0"/>
              <a:t>Answers</a:t>
            </a:r>
          </a:p>
          <a:p>
            <a:r>
              <a:rPr lang="en-GB" b="0" dirty="0"/>
              <a:t>a) This is not correct as only angles that meet to create a straight line add to 180°. Angle </a:t>
            </a:r>
            <a:r>
              <a:rPr lang="en-GB" b="0" i="1" dirty="0"/>
              <a:t>c</a:t>
            </a:r>
            <a:r>
              <a:rPr lang="en-GB" b="0" dirty="0"/>
              <a:t> does not meet the angle that is labelled as 30°.</a:t>
            </a:r>
          </a:p>
          <a:p>
            <a:r>
              <a:rPr lang="en-GB" b="0" dirty="0"/>
              <a:t>b) There is only enough information to calculate angle </a:t>
            </a:r>
            <a:r>
              <a:rPr lang="en-GB" b="0" i="1" dirty="0"/>
              <a:t>a</a:t>
            </a:r>
            <a:r>
              <a:rPr lang="en-GB" b="0" dirty="0"/>
              <a:t> (which is 150°). You would need to either know angle </a:t>
            </a:r>
            <a:r>
              <a:rPr lang="en-GB" b="0" i="1" dirty="0"/>
              <a:t>b</a:t>
            </a:r>
            <a:r>
              <a:rPr lang="en-GB" b="0" dirty="0"/>
              <a:t> or angle </a:t>
            </a:r>
            <a:r>
              <a:rPr lang="en-GB" b="0" i="1" dirty="0"/>
              <a:t>c</a:t>
            </a:r>
            <a:r>
              <a:rPr lang="en-GB" b="0" dirty="0"/>
              <a:t> to work out the other angles.</a:t>
            </a:r>
          </a:p>
          <a:p>
            <a:r>
              <a:rPr lang="en-GB" b="0" dirty="0"/>
              <a:t>c) Angle </a:t>
            </a:r>
            <a:r>
              <a:rPr lang="en-GB" b="0" i="1" dirty="0"/>
              <a:t>b</a:t>
            </a:r>
            <a:r>
              <a:rPr lang="en-GB" b="0" dirty="0"/>
              <a:t> is approximately 121° (accept answers in range 110°–130°). Angle </a:t>
            </a:r>
            <a:r>
              <a:rPr lang="en-GB" b="0" i="1" dirty="0"/>
              <a:t>c</a:t>
            </a:r>
            <a:r>
              <a:rPr lang="en-GB" b="0" dirty="0"/>
              <a:t> is approximately 59° (accept answers in range 50°–70°).</a:t>
            </a:r>
          </a:p>
          <a:p>
            <a:endParaRPr lang="en-GB" b="0" dirty="0"/>
          </a:p>
          <a:p>
            <a:r>
              <a:rPr lang="en-GB" b="0" dirty="0"/>
              <a:t>? The line separating </a:t>
            </a:r>
            <a:r>
              <a:rPr lang="en-GB" b="0" i="1" dirty="0"/>
              <a:t>b</a:t>
            </a:r>
            <a:r>
              <a:rPr lang="en-GB" b="0" dirty="0"/>
              <a:t> and </a:t>
            </a:r>
            <a:r>
              <a:rPr lang="en-GB" b="0" i="1" dirty="0"/>
              <a:t>c</a:t>
            </a:r>
            <a:r>
              <a:rPr lang="en-GB" b="0" dirty="0"/>
              <a:t> will change angle. Students might suggest that it will now be less steep, or that it will be more similar to the other line. Angle </a:t>
            </a:r>
            <a:r>
              <a:rPr lang="en-GB" b="0" i="1" dirty="0"/>
              <a:t>b</a:t>
            </a:r>
            <a:r>
              <a:rPr lang="en-GB" b="0" dirty="0"/>
              <a:t> would increase to 135° and angle </a:t>
            </a:r>
            <a:r>
              <a:rPr lang="en-GB" b="0" i="1" dirty="0"/>
              <a:t>c</a:t>
            </a:r>
            <a:r>
              <a:rPr lang="en-GB" b="0" dirty="0"/>
              <a:t> would reduce to 45°. </a:t>
            </a:r>
          </a:p>
          <a:p>
            <a:endParaRPr lang="en-GB" b="0" dirty="0"/>
          </a:p>
          <a:p>
            <a:r>
              <a:rPr lang="en-GB" b="1" dirty="0"/>
              <a:t>Suggested questioning</a:t>
            </a:r>
          </a:p>
          <a:p>
            <a:r>
              <a:rPr lang="en-GB" b="0" dirty="0"/>
              <a:t>What angles can we work out?</a:t>
            </a:r>
          </a:p>
          <a:p>
            <a:r>
              <a:rPr lang="en-GB" b="0" dirty="0"/>
              <a:t>Why might Tyrhys think this? Why is he wrong?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How could you improve Tyrhys’s definition of angles on a straight 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If you want to make the diagram symmetrical, how many times bigger than angle </a:t>
            </a:r>
            <a:r>
              <a:rPr lang="en-GB" b="0" i="1" dirty="0"/>
              <a:t>c</a:t>
            </a:r>
            <a:r>
              <a:rPr lang="en-GB" b="0" dirty="0"/>
              <a:t> will angle </a:t>
            </a:r>
            <a:r>
              <a:rPr lang="en-GB" b="0" i="0" dirty="0"/>
              <a:t>b</a:t>
            </a:r>
            <a:r>
              <a:rPr lang="en-GB" b="0" dirty="0"/>
              <a:t> be?</a:t>
            </a:r>
          </a:p>
          <a:p>
            <a:endParaRPr lang="en-GB" b="1" dirty="0"/>
          </a:p>
          <a:p>
            <a:r>
              <a:rPr lang="en-GB" b="1" dirty="0"/>
              <a:t>Things to think about</a:t>
            </a:r>
          </a:p>
          <a:p>
            <a:r>
              <a:rPr lang="en-GB" b="0" dirty="0"/>
              <a:t>Activity F supplements a review of angle rules taught at primary school, and is useful to check students fully understand angles on a straight line. The idea that angles on a straight line equal 180°, without specifying that it is the angles that meet to form a straight line, can lead to the common misconception that is expressed by Tyrhys. You could precede the task by just showing the angle diagram and asking, ‘What angles can we work out? For this reason Tyrhys’s speech bubble is animated and will not appear straight away. If students do hold this misconception, spend time re-defining the angle rule and focusing on both the precision of language and the diagrams that represent it. Pay attention to the conceptual variation that you use, including examples and non-examples, to ensure that students can identify where it is appropriate to use this rule.</a:t>
            </a:r>
          </a:p>
        </p:txBody>
      </p:sp>
      <p:sp>
        <p:nvSpPr>
          <p:cNvPr id="4" name="Slide Number Placeholder 3"/>
          <p:cNvSpPr>
            <a:spLocks noGrp="1"/>
          </p:cNvSpPr>
          <p:nvPr>
            <p:ph type="sldNum" sz="quarter" idx="5"/>
          </p:nvPr>
        </p:nvSpPr>
        <p:spPr/>
        <p:txBody>
          <a:bodyPr/>
          <a:lstStyle/>
          <a:p>
            <a:fld id="{95CC6D43-B330-470E-9514-C837501A6F5A}" type="slidenum">
              <a:rPr lang="en-GB" smtClean="0"/>
              <a:t>87</a:t>
            </a:fld>
            <a:endParaRPr lang="en-GB" dirty="0"/>
          </a:p>
        </p:txBody>
      </p:sp>
    </p:spTree>
    <p:extLst>
      <p:ext uri="{BB962C8B-B14F-4D97-AF65-F5344CB8AC3E}">
        <p14:creationId xmlns:p14="http://schemas.microsoft.com/office/powerpoint/2010/main" val="42312384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statement will appear separately so you can choose the pace at which to work with your class. </a:t>
                </a:r>
                <a:endParaRPr lang="en-GB" b="1" dirty="0"/>
              </a:p>
              <a:p>
                <a:endParaRPr lang="en-GB" b="1" dirty="0"/>
              </a:p>
              <a:p>
                <a:r>
                  <a:rPr lang="en-GB" b="1" dirty="0"/>
                  <a:t>Answers</a:t>
                </a:r>
              </a:p>
              <a:p>
                <a:pPr marL="0" indent="0">
                  <a:buNone/>
                </a:pPr>
                <a:r>
                  <a:rPr lang="en-GB" b="0" dirty="0"/>
                  <a:t>a) Cassidy needs help. </a:t>
                </a:r>
              </a:p>
              <a:p>
                <a:pPr marL="0" indent="0">
                  <a:buNone/>
                </a:pPr>
                <a:r>
                  <a:rPr lang="en-GB" b="0" dirty="0"/>
                  <a:t>b)</a:t>
                </a:r>
                <a:r>
                  <a:rPr lang="en-GB" b="0" baseline="0" dirty="0"/>
                  <a:t> </a:t>
                </a:r>
                <a:r>
                  <a:rPr lang="en-GB" b="0" dirty="0"/>
                  <a:t>Aled and Ben’s angles are close enough to be the same (generally angles are</a:t>
                </a:r>
                <a:r>
                  <a:rPr lang="en-GB" b="0" baseline="0" dirty="0"/>
                  <a:t> </a:t>
                </a:r>
                <a:r>
                  <a:rPr lang="en-GB" b="0" dirty="0"/>
                  <a:t>read </a:t>
                </a:r>
                <a14:m>
                  <m:oMath xmlns:m="http://schemas.openxmlformats.org/officeDocument/2006/math">
                    <m:r>
                      <a:rPr lang="en-GB" b="0" i="1" smtClean="0">
                        <a:latin typeface="Cambria Math" panose="02040503050406030204" pitchFamily="18" charset="0"/>
                        <a:ea typeface="Cambria Math" panose="02040503050406030204" pitchFamily="18" charset="0"/>
                      </a:rPr>
                      <m:t>±</m:t>
                    </m:r>
                  </m:oMath>
                </a14:m>
                <a:r>
                  <a:rPr lang="en-GB" b="0" dirty="0"/>
                  <a:t>2°) and Dietmar’s angle plus one of Aled and Ben’s totals</a:t>
                </a:r>
                <a:r>
                  <a:rPr lang="en-GB" b="0" baseline="0" dirty="0"/>
                  <a:t> approximately 180</a:t>
                </a:r>
                <a:r>
                  <a:rPr lang="en-GB" b="0" dirty="0"/>
                  <a:t>° so these</a:t>
                </a:r>
                <a:r>
                  <a:rPr lang="en-GB" b="0" baseline="0" dirty="0"/>
                  <a:t> could be the two angles that form a straight line. Cassidy’s angle of 107</a:t>
                </a:r>
                <a:r>
                  <a:rPr lang="en-GB" b="0" dirty="0"/>
                  <a:t>° would</a:t>
                </a:r>
                <a:r>
                  <a:rPr lang="en-GB" b="0" baseline="0" dirty="0"/>
                  <a:t> not form a straight line with any of the possible remaining angles.</a:t>
                </a:r>
              </a:p>
              <a:p>
                <a:endParaRPr lang="en-GB" b="0" baseline="0" dirty="0"/>
              </a:p>
              <a:p>
                <a:r>
                  <a:rPr lang="en-GB" b="0" baseline="0" dirty="0"/>
                  <a:t>? Students’ answers to this will vary and will need to be checked individually.</a:t>
                </a:r>
                <a:endParaRPr lang="en-GB" b="0" dirty="0"/>
              </a:p>
              <a:p>
                <a:endParaRPr lang="en-GB" b="0" dirty="0"/>
              </a:p>
              <a:p>
                <a:r>
                  <a:rPr lang="en-GB" b="1" dirty="0"/>
                  <a:t>Suggested questioning</a:t>
                </a:r>
              </a:p>
              <a:p>
                <a:r>
                  <a:rPr lang="en-GB" b="0" dirty="0"/>
                  <a:t>Why might two students have similar but different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What makes you say that __ needs help?</a:t>
                </a:r>
                <a:br>
                  <a:rPr lang="en-GB" sz="1800" dirty="0">
                    <a:effectLst/>
                    <a:latin typeface="Segoe UI" panose="020B0502040204020203" pitchFamily="34" charset="0"/>
                  </a:rPr>
                </a:br>
                <a:r>
                  <a:rPr lang="en-GB" sz="1800" dirty="0">
                    <a:effectLst/>
                    <a:latin typeface="Segoe UI" panose="020B0502040204020203" pitchFamily="34" charset="0"/>
                  </a:rPr>
                  <a:t>What clues did you look for?</a:t>
                </a:r>
                <a:br>
                  <a:rPr lang="en-GB" sz="1800" dirty="0">
                    <a:effectLst/>
                    <a:latin typeface="Segoe UI" panose="020B0502040204020203" pitchFamily="34" charset="0"/>
                  </a:rPr>
                </a:br>
                <a:r>
                  <a:rPr lang="en-GB" sz="1800" dirty="0">
                    <a:effectLst/>
                    <a:latin typeface="Segoe UI" panose="020B0502040204020203" pitchFamily="34" charset="0"/>
                  </a:rPr>
                  <a:t>What instructions would you give Cassidy to help them use a protractor accurately? Can you write some key points?</a:t>
                </a:r>
                <a:endParaRPr lang="en-GB" sz="1800" dirty="0">
                  <a:effectLst/>
                  <a:latin typeface="Arial" panose="020B0604020202020204" pitchFamily="34" charset="0"/>
                </a:endParaRPr>
              </a:p>
              <a:p>
                <a:endParaRPr lang="en-GB" b="1" dirty="0"/>
              </a:p>
              <a:p>
                <a:r>
                  <a:rPr lang="en-GB" b="1" dirty="0"/>
                  <a:t>Things to think about</a:t>
                </a:r>
              </a:p>
              <a:p>
                <a:r>
                  <a:rPr lang="en-GB" b="0" dirty="0"/>
                  <a:t>Additional activity G focuses on vertically opposite angles and angles on a straight line. You might use this task as an alternative or addition to Checkpoints 13, 14 or 15. Discuss accuracy when reading a protractor: do students understand that there might be a small range in given answers? </a:t>
                </a:r>
              </a:p>
              <a:p>
                <a:r>
                  <a:rPr lang="en-GB" b="0" dirty="0"/>
                  <a:t>This task originally appeared in the NCETM’s secondary assessment materials.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statement will appear separately so you can choose the pace at which to work with your class. </a:t>
                </a:r>
                <a:endParaRPr lang="en-GB" b="1" dirty="0"/>
              </a:p>
              <a:p>
                <a:endParaRPr lang="en-GB" b="1" dirty="0"/>
              </a:p>
              <a:p>
                <a:r>
                  <a:rPr lang="en-GB" b="1" dirty="0"/>
                  <a:t>Answers</a:t>
                </a:r>
              </a:p>
              <a:p>
                <a:r>
                  <a:rPr lang="en-GB" b="0" dirty="0"/>
                  <a:t>Cassidy needs help. Aled and Ben’s angles are close enough to be the same (generally we ask for angles to be read </a:t>
                </a:r>
                <a:r>
                  <a:rPr lang="en-GB" b="0" i="0">
                    <a:latin typeface="Cambria Math" panose="02040503050406030204" pitchFamily="18" charset="0"/>
                    <a:ea typeface="Cambria Math" panose="02040503050406030204" pitchFamily="18" charset="0"/>
                  </a:rPr>
                  <a:t>±</a:t>
                </a:r>
                <a:r>
                  <a:rPr lang="en-GB" b="0" dirty="0"/>
                  <a:t>2°) and Dietmar’s angle plus one of Aled and Ben’s totals</a:t>
                </a:r>
                <a:r>
                  <a:rPr lang="en-GB" b="0" baseline="0" dirty="0"/>
                  <a:t> 180</a:t>
                </a:r>
                <a:r>
                  <a:rPr lang="en-GB" b="0" dirty="0"/>
                  <a:t>° so these</a:t>
                </a:r>
                <a:r>
                  <a:rPr lang="en-GB" b="0" baseline="0" dirty="0"/>
                  <a:t> could be the two angles that form a straight line. Cassidy’s angle of 107</a:t>
                </a:r>
                <a:r>
                  <a:rPr lang="en-GB" b="0" dirty="0"/>
                  <a:t>° would</a:t>
                </a:r>
                <a:r>
                  <a:rPr lang="en-GB" b="0" baseline="0" dirty="0"/>
                  <a:t> not form a straight line with any of the possible remaining angles.</a:t>
                </a:r>
              </a:p>
              <a:p>
                <a:endParaRPr lang="en-GB" b="0" baseline="0" dirty="0"/>
              </a:p>
              <a:p>
                <a:r>
                  <a:rPr lang="en-GB" b="0" baseline="0" dirty="0"/>
                  <a:t>? Students’ answers to this will vary and will need to be checked individually.</a:t>
                </a:r>
                <a:endParaRPr lang="en-GB" b="0" dirty="0"/>
              </a:p>
              <a:p>
                <a:endParaRPr lang="en-GB" b="0" dirty="0"/>
              </a:p>
              <a:p>
                <a:r>
                  <a:rPr lang="en-GB" b="1" dirty="0"/>
                  <a:t>Suggested questioning</a:t>
                </a:r>
              </a:p>
              <a:p>
                <a:r>
                  <a:rPr lang="en-GB" b="0" dirty="0"/>
                  <a:t>Why might two children have similar but different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What makes you say that __ needs help?</a:t>
                </a:r>
                <a:br>
                  <a:rPr lang="en-GB" sz="1800" dirty="0">
                    <a:effectLst/>
                    <a:latin typeface="Segoe UI" panose="020B0502040204020203" pitchFamily="34" charset="0"/>
                  </a:rPr>
                </a:br>
                <a:r>
                  <a:rPr lang="en-GB" sz="1800" dirty="0">
                    <a:effectLst/>
                    <a:latin typeface="Segoe UI" panose="020B0502040204020203" pitchFamily="34" charset="0"/>
                  </a:rPr>
                  <a:t>What clues did you look for?</a:t>
                </a:r>
                <a:br>
                  <a:rPr lang="en-GB" sz="1800" dirty="0">
                    <a:effectLst/>
                    <a:latin typeface="Segoe UI" panose="020B0502040204020203" pitchFamily="34" charset="0"/>
                  </a:rPr>
                </a:br>
                <a:r>
                  <a:rPr lang="en-GB" sz="1800" dirty="0">
                    <a:effectLst/>
                    <a:latin typeface="Segoe UI" panose="020B0502040204020203" pitchFamily="34" charset="0"/>
                  </a:rPr>
                  <a:t>What instructions would you give Cassidy to help them use a protractor accurately? Can you write some key points?</a:t>
                </a:r>
                <a:endParaRPr lang="en-GB" sz="1800" dirty="0">
                  <a:effectLst/>
                  <a:latin typeface="Arial" panose="020B0604020202020204" pitchFamily="34" charset="0"/>
                </a:endParaRPr>
              </a:p>
              <a:p>
                <a:endParaRPr lang="en-GB" b="1" dirty="0"/>
              </a:p>
              <a:p>
                <a:r>
                  <a:rPr lang="en-GB" b="1" dirty="0"/>
                  <a:t>Things to think about</a:t>
                </a:r>
              </a:p>
              <a:p>
                <a:r>
                  <a:rPr lang="en-GB" b="0" dirty="0"/>
                  <a:t>Additional activity F offers another opportunity to focus in on vertically opposite angles and angles on a straight line. You might want to use this task as an alternative or addition to Checkpoints 13, 14 or 15. It also affords an opportunity to discuss accuracy when reading a protractor: do students understand that there might be a small range in given answers? This task originally appeared in the NCETM’s secondary assessment materials.</a:t>
                </a:r>
              </a:p>
            </p:txBody>
          </p:sp>
        </mc:Fallback>
      </mc:AlternateContent>
      <p:sp>
        <p:nvSpPr>
          <p:cNvPr id="4" name="Slide Number Placeholder 3"/>
          <p:cNvSpPr>
            <a:spLocks noGrp="1"/>
          </p:cNvSpPr>
          <p:nvPr>
            <p:ph type="sldNum" sz="quarter" idx="5"/>
          </p:nvPr>
        </p:nvSpPr>
        <p:spPr/>
        <p:txBody>
          <a:bodyPr/>
          <a:lstStyle/>
          <a:p>
            <a:fld id="{7F249776-5FDB-4F75-8F7D-65DAAC0AE561}" type="slidenum">
              <a:rPr lang="en-GB" smtClean="0"/>
              <a:t>88</a:t>
            </a:fld>
            <a:endParaRPr lang="en-GB" dirty="0"/>
          </a:p>
        </p:txBody>
      </p:sp>
    </p:spTree>
    <p:extLst>
      <p:ext uri="{BB962C8B-B14F-4D97-AF65-F5344CB8AC3E}">
        <p14:creationId xmlns:p14="http://schemas.microsoft.com/office/powerpoint/2010/main" val="6677637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can be found on slide 106.</a:t>
            </a:r>
            <a:endParaRPr lang="en-GB" b="1" dirty="0"/>
          </a:p>
          <a:p>
            <a:endParaRPr lang="en-GB" b="1" dirty="0"/>
          </a:p>
          <a:p>
            <a:r>
              <a:rPr lang="en-GB" b="1" dirty="0"/>
              <a:t>Answers</a:t>
            </a:r>
          </a:p>
          <a:p>
            <a:r>
              <a:rPr lang="en-GB" b="0" dirty="0"/>
              <a:t>a) If you know angle </a:t>
            </a:r>
            <a:r>
              <a:rPr lang="en-GB" b="0" i="1" dirty="0"/>
              <a:t>b</a:t>
            </a:r>
            <a:r>
              <a:rPr lang="en-GB" b="0" dirty="0"/>
              <a:t>, you cannot work out any angles.</a:t>
            </a:r>
          </a:p>
          <a:p>
            <a:r>
              <a:rPr lang="en-GB" b="0" dirty="0"/>
              <a:t>b) If you know angles </a:t>
            </a:r>
            <a:r>
              <a:rPr lang="en-GB" b="0" i="1" dirty="0"/>
              <a:t>b</a:t>
            </a:r>
            <a:r>
              <a:rPr lang="en-GB" b="0" dirty="0"/>
              <a:t> and </a:t>
            </a:r>
            <a:r>
              <a:rPr lang="en-GB" b="0" i="1" dirty="0"/>
              <a:t>f</a:t>
            </a:r>
            <a:r>
              <a:rPr lang="en-GB" b="0" dirty="0"/>
              <a:t>, you can work out one angle (</a:t>
            </a:r>
            <a:r>
              <a:rPr lang="en-GB" b="0" i="1" dirty="0"/>
              <a:t>a</a:t>
            </a:r>
            <a:r>
              <a:rPr lang="en-GB" b="0" dirty="0"/>
              <a:t>).</a:t>
            </a:r>
          </a:p>
          <a:p>
            <a:r>
              <a:rPr lang="en-GB" b="0" dirty="0"/>
              <a:t>c) If you know angles </a:t>
            </a:r>
            <a:r>
              <a:rPr lang="en-GB" b="0" i="1" dirty="0"/>
              <a:t>b</a:t>
            </a:r>
            <a:r>
              <a:rPr lang="en-GB" b="0" dirty="0"/>
              <a:t>, </a:t>
            </a:r>
            <a:r>
              <a:rPr lang="en-GB" b="0" i="1" dirty="0"/>
              <a:t>f</a:t>
            </a:r>
            <a:r>
              <a:rPr lang="en-GB" b="0" dirty="0"/>
              <a:t> and </a:t>
            </a:r>
            <a:r>
              <a:rPr lang="en-GB" b="0" i="1" dirty="0"/>
              <a:t>e</a:t>
            </a:r>
            <a:r>
              <a:rPr lang="en-GB" b="0" dirty="0"/>
              <a:t>, you can still only work out one angle (</a:t>
            </a:r>
            <a:r>
              <a:rPr lang="en-GB" b="0" i="1" dirty="0"/>
              <a:t>a</a:t>
            </a:r>
            <a:r>
              <a:rPr lang="en-GB" b="0" dirty="0"/>
              <a:t>).</a:t>
            </a:r>
          </a:p>
          <a:p>
            <a:endParaRPr lang="en-GB" b="1" dirty="0"/>
          </a:p>
          <a:p>
            <a:r>
              <a:rPr lang="en-GB" b="0" dirty="0"/>
              <a:t>? To work out all of the angles, you could ask for any two of the remaining angles. If you only ask for one angle, this is not enough information.</a:t>
            </a:r>
          </a:p>
          <a:p>
            <a:endParaRPr lang="en-GB" b="1" dirty="0"/>
          </a:p>
          <a:p>
            <a:r>
              <a:rPr lang="en-GB" b="1" dirty="0"/>
              <a:t>Suggested questioning</a:t>
            </a:r>
          </a:p>
          <a:p>
            <a:r>
              <a:rPr lang="en-GB" b="0" dirty="0"/>
              <a:t>What</a:t>
            </a:r>
            <a:r>
              <a:rPr lang="en-GB" dirty="0"/>
              <a:t> angle facts do you know that might help?</a:t>
            </a:r>
            <a:endParaRPr lang="en-GB" b="0" dirty="0">
              <a:cs typeface="Calibri"/>
            </a:endParaRPr>
          </a:p>
          <a:p>
            <a:r>
              <a:rPr lang="en-GB" dirty="0">
                <a:cs typeface="Calibri"/>
              </a:rPr>
              <a:t>What assumptions, if any, are you making?</a:t>
            </a:r>
          </a:p>
          <a:p>
            <a:r>
              <a:rPr lang="en-GB" dirty="0">
                <a:cs typeface="Calibri"/>
              </a:rPr>
              <a:t>I can write </a:t>
            </a:r>
            <a:r>
              <a:rPr lang="en-GB" i="1" dirty="0">
                <a:cs typeface="Calibri"/>
              </a:rPr>
              <a:t>a</a:t>
            </a:r>
            <a:r>
              <a:rPr lang="en-GB" dirty="0">
                <a:cs typeface="Calibri"/>
              </a:rPr>
              <a:t> + </a:t>
            </a:r>
            <a:r>
              <a:rPr lang="en-GB" i="1" dirty="0">
                <a:cs typeface="Calibri"/>
              </a:rPr>
              <a:t>b</a:t>
            </a:r>
            <a:r>
              <a:rPr lang="en-GB" dirty="0">
                <a:cs typeface="Calibri"/>
              </a:rPr>
              <a:t> + </a:t>
            </a:r>
            <a:r>
              <a:rPr lang="en-GB" i="1" dirty="0">
                <a:cs typeface="Calibri"/>
              </a:rPr>
              <a:t>f</a:t>
            </a:r>
            <a:r>
              <a:rPr lang="en-GB" dirty="0">
                <a:cs typeface="Calibri"/>
              </a:rPr>
              <a:t> = 180˚. Are there any other equations that I can write?</a:t>
            </a:r>
          </a:p>
          <a:p>
            <a:endParaRPr lang="en-GB" b="1" dirty="0"/>
          </a:p>
          <a:p>
            <a:r>
              <a:rPr lang="en-GB" b="1" dirty="0"/>
              <a:t>Things to think about</a:t>
            </a:r>
          </a:p>
          <a:p>
            <a:r>
              <a:rPr lang="en-GB" dirty="0">
                <a:cs typeface="Calibri"/>
              </a:rPr>
              <a:t>Students may not be used to the answer to a question in a maths class being, 'I can't work anything out’. Their experience of maths lessons is that enough information is given to reach an answer. Give some thought to how you will manage these expectations. There are assumptions that students might make; consider how to work with these. It is likely, for example, that students will assume the lengths cd and de are equal because they 'look the same'. You might then ask, ‘If </a:t>
            </a:r>
            <a:r>
              <a:rPr lang="en-GB" i="1" dirty="0">
                <a:cs typeface="Calibri"/>
              </a:rPr>
              <a:t>cd</a:t>
            </a:r>
            <a:r>
              <a:rPr lang="en-GB" dirty="0">
                <a:cs typeface="Calibri"/>
              </a:rPr>
              <a:t> = </a:t>
            </a:r>
            <a:r>
              <a:rPr lang="en-GB" i="1" dirty="0">
                <a:cs typeface="Calibri"/>
              </a:rPr>
              <a:t>de</a:t>
            </a:r>
            <a:r>
              <a:rPr lang="en-GB" dirty="0">
                <a:cs typeface="Calibri"/>
              </a:rPr>
              <a:t>, what else do we know to be true?'. Is it the case that, if </a:t>
            </a:r>
            <a:r>
              <a:rPr lang="en-GB" i="1" dirty="0">
                <a:cs typeface="Calibri"/>
              </a:rPr>
              <a:t>cd</a:t>
            </a:r>
            <a:r>
              <a:rPr lang="en-GB" dirty="0">
                <a:cs typeface="Calibri"/>
              </a:rPr>
              <a:t> = de, </a:t>
            </a:r>
            <a:r>
              <a:rPr lang="en-GB" i="1" dirty="0">
                <a:cs typeface="Calibri"/>
              </a:rPr>
              <a:t>then</a:t>
            </a:r>
            <a:r>
              <a:rPr lang="en-GB" dirty="0">
                <a:cs typeface="Calibri"/>
              </a:rPr>
              <a:t> angles at </a:t>
            </a:r>
            <a:r>
              <a:rPr lang="en-GB" i="1" dirty="0">
                <a:cs typeface="Calibri"/>
              </a:rPr>
              <a:t>c</a:t>
            </a:r>
            <a:r>
              <a:rPr lang="en-GB" dirty="0">
                <a:cs typeface="Calibri"/>
              </a:rPr>
              <a:t> and </a:t>
            </a:r>
            <a:r>
              <a:rPr lang="en-GB" i="1" dirty="0">
                <a:cs typeface="Calibri"/>
              </a:rPr>
              <a:t>e</a:t>
            </a:r>
            <a:r>
              <a:rPr lang="en-GB" dirty="0">
                <a:cs typeface="Calibri"/>
              </a:rPr>
              <a:t> must be equal? If the angles at </a:t>
            </a:r>
            <a:r>
              <a:rPr lang="en-GB" i="1" dirty="0">
                <a:cs typeface="Calibri"/>
              </a:rPr>
              <a:t>c</a:t>
            </a:r>
            <a:r>
              <a:rPr lang="en-GB" dirty="0">
                <a:cs typeface="Calibri"/>
              </a:rPr>
              <a:t> and </a:t>
            </a:r>
            <a:r>
              <a:rPr lang="en-GB" i="1" dirty="0">
                <a:cs typeface="Calibri"/>
              </a:rPr>
              <a:t>e</a:t>
            </a:r>
            <a:r>
              <a:rPr lang="en-GB" dirty="0">
                <a:cs typeface="Calibri"/>
              </a:rPr>
              <a:t> are equal then must </a:t>
            </a:r>
            <a:r>
              <a:rPr lang="en-GB" i="1" dirty="0">
                <a:cs typeface="Calibri"/>
              </a:rPr>
              <a:t>cd</a:t>
            </a:r>
            <a:r>
              <a:rPr lang="en-GB" dirty="0">
                <a:cs typeface="Calibri"/>
              </a:rPr>
              <a:t> = </a:t>
            </a:r>
            <a:r>
              <a:rPr lang="en-GB" i="1" dirty="0">
                <a:cs typeface="Calibri"/>
              </a:rPr>
              <a:t>de</a:t>
            </a:r>
            <a:r>
              <a:rPr lang="en-GB" dirty="0">
                <a:cs typeface="Calibri"/>
              </a:rPr>
              <a:t>?</a:t>
            </a:r>
            <a:r>
              <a:rPr lang="en-GB" b="0" dirty="0"/>
              <a:t> See the Guidance slide to Checkpoint 21 for more information about the assessment intent.</a:t>
            </a:r>
            <a:endParaRPr lang="en-GB" dirty="0">
              <a:cs typeface="Calibri"/>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89</a:t>
            </a:fld>
            <a:endParaRPr lang="en-GB" dirty="0"/>
          </a:p>
        </p:txBody>
      </p:sp>
    </p:spTree>
    <p:extLst>
      <p:ext uri="{BB962C8B-B14F-4D97-AF65-F5344CB8AC3E}">
        <p14:creationId xmlns:p14="http://schemas.microsoft.com/office/powerpoint/2010/main" val="37624520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set of questions and its related diagram will appear separately so you can choose the pace at which to work with your class. </a:t>
            </a:r>
            <a:r>
              <a:rPr lang="en-GB" dirty="0">
                <a:cs typeface="Calibri"/>
              </a:rPr>
              <a:t>As you click through the slide the transversal is animated so that it gives a dynamic image for students to work with.</a:t>
            </a:r>
          </a:p>
          <a:p>
            <a:endParaRPr lang="en-GB" b="1" dirty="0"/>
          </a:p>
          <a:p>
            <a:r>
              <a:rPr lang="en-GB" b="1" dirty="0"/>
              <a:t>Answers</a:t>
            </a:r>
          </a:p>
          <a:p>
            <a:r>
              <a:rPr lang="en-GB" b="0" dirty="0"/>
              <a:t>a) No, the size of angle </a:t>
            </a:r>
            <a:r>
              <a:rPr lang="en-GB" b="0" i="1" dirty="0"/>
              <a:t>a</a:t>
            </a:r>
            <a:r>
              <a:rPr lang="en-GB" b="0" dirty="0"/>
              <a:t> does not change.</a:t>
            </a:r>
          </a:p>
          <a:p>
            <a:r>
              <a:rPr lang="en-GB" b="0" dirty="0"/>
              <a:t>b) No, the size of angle </a:t>
            </a:r>
            <a:r>
              <a:rPr lang="en-GB" b="0" i="1" dirty="0"/>
              <a:t>b</a:t>
            </a:r>
            <a:r>
              <a:rPr lang="en-GB" b="0" dirty="0"/>
              <a:t> does not change. </a:t>
            </a:r>
          </a:p>
          <a:p>
            <a:r>
              <a:rPr lang="en-GB" b="0" dirty="0"/>
              <a:t>c) No, angles </a:t>
            </a:r>
            <a:r>
              <a:rPr lang="en-GB" b="0" i="1" dirty="0"/>
              <a:t>a </a:t>
            </a:r>
            <a:r>
              <a:rPr lang="en-GB" b="0" dirty="0"/>
              <a:t>and </a:t>
            </a:r>
            <a:r>
              <a:rPr lang="en-GB" b="0" i="1" dirty="0"/>
              <a:t>b </a:t>
            </a:r>
            <a:r>
              <a:rPr lang="en-GB" b="0" dirty="0"/>
              <a:t>are equal and this does not change.</a:t>
            </a:r>
          </a:p>
          <a:p>
            <a:r>
              <a:rPr lang="en-GB" b="0" dirty="0"/>
              <a:t>d) Angle </a:t>
            </a:r>
            <a:r>
              <a:rPr lang="en-GB" b="0" i="1" dirty="0"/>
              <a:t>c</a:t>
            </a:r>
            <a:r>
              <a:rPr lang="en-GB" b="0" dirty="0"/>
              <a:t> gets smaller as that end of the black (intersecting) line rotates downwards (and vice versa).</a:t>
            </a:r>
          </a:p>
          <a:p>
            <a:r>
              <a:rPr lang="en-GB" b="0" dirty="0"/>
              <a:t>e) Angle </a:t>
            </a:r>
            <a:r>
              <a:rPr lang="en-GB" b="0" i="1" dirty="0"/>
              <a:t>d</a:t>
            </a:r>
            <a:r>
              <a:rPr lang="en-GB" b="0" dirty="0"/>
              <a:t> gets smaller as that end of the black (intersecting) line rotates upwards (and vice versa).</a:t>
            </a:r>
          </a:p>
          <a:p>
            <a:r>
              <a:rPr lang="en-GB" b="0" dirty="0"/>
              <a:t>f) No, angles </a:t>
            </a:r>
            <a:r>
              <a:rPr lang="en-GB" b="0" i="1" dirty="0"/>
              <a:t>c</a:t>
            </a:r>
            <a:r>
              <a:rPr lang="en-GB" b="0" dirty="0"/>
              <a:t> and </a:t>
            </a:r>
            <a:r>
              <a:rPr lang="en-GB" b="0" i="1" dirty="0"/>
              <a:t>d</a:t>
            </a:r>
            <a:r>
              <a:rPr lang="en-GB" b="0" dirty="0"/>
              <a:t> are equal and this does not change.</a:t>
            </a:r>
          </a:p>
          <a:p>
            <a:endParaRPr lang="en-GB" b="0" dirty="0"/>
          </a:p>
          <a:p>
            <a:r>
              <a:rPr lang="en-GB" b="0" dirty="0"/>
              <a:t>? If the parallel lines moved like the </a:t>
            </a:r>
            <a:r>
              <a:rPr lang="en-GB" b="0" i="1" dirty="0"/>
              <a:t>a</a:t>
            </a:r>
            <a:r>
              <a:rPr lang="en-GB" b="0" dirty="0"/>
              <a:t>/</a:t>
            </a:r>
            <a:r>
              <a:rPr lang="en-GB" b="0" i="1" dirty="0"/>
              <a:t>b</a:t>
            </a:r>
            <a:r>
              <a:rPr lang="en-GB" b="0" dirty="0"/>
              <a:t> example (i.e. sliding vertically on horizontally) then the answers to parts a, b and c would not change. If the parallel lines moved like the </a:t>
            </a:r>
            <a:r>
              <a:rPr lang="en-GB" b="0" i="1" dirty="0"/>
              <a:t>c</a:t>
            </a:r>
            <a:r>
              <a:rPr lang="en-GB" b="0" dirty="0"/>
              <a:t>/</a:t>
            </a:r>
            <a:r>
              <a:rPr lang="en-GB" b="0" i="1" dirty="0"/>
              <a:t>d</a:t>
            </a:r>
            <a:r>
              <a:rPr lang="en-GB" b="0" dirty="0"/>
              <a:t> example (i.e. rotating so that their angle changes) then the answers to parts d and e would change as the lines would no longer be parallel, so the size of </a:t>
            </a:r>
            <a:r>
              <a:rPr lang="en-GB" b="0" i="1" dirty="0"/>
              <a:t>c</a:t>
            </a:r>
            <a:r>
              <a:rPr lang="en-GB" b="0" dirty="0"/>
              <a:t> and </a:t>
            </a:r>
            <a:r>
              <a:rPr lang="en-GB" b="0" i="1" dirty="0"/>
              <a:t>d</a:t>
            </a:r>
            <a:r>
              <a:rPr lang="en-GB" b="0" dirty="0"/>
              <a:t> would no longer be preserved. The answer to part f would also change as </a:t>
            </a:r>
            <a:r>
              <a:rPr lang="en-GB" b="0" i="1" dirty="0"/>
              <a:t>c</a:t>
            </a:r>
            <a:r>
              <a:rPr lang="en-GB" b="0" dirty="0"/>
              <a:t> and </a:t>
            </a:r>
            <a:r>
              <a:rPr lang="en-GB" b="0" i="1" dirty="0"/>
              <a:t>d</a:t>
            </a:r>
            <a:r>
              <a:rPr lang="en-GB" b="0" dirty="0"/>
              <a:t> would no longer be equal.</a:t>
            </a:r>
          </a:p>
          <a:p>
            <a:endParaRPr lang="en-GB" b="0" dirty="0"/>
          </a:p>
          <a:p>
            <a:r>
              <a:rPr lang="en-GB" b="1" dirty="0"/>
              <a:t>Suggested questioning</a:t>
            </a:r>
          </a:p>
          <a:p>
            <a:r>
              <a:rPr lang="en-GB" b="0" dirty="0"/>
              <a:t>What is the same and what is different about the two angles in diagram A (or B)?</a:t>
            </a:r>
          </a:p>
          <a:p>
            <a:r>
              <a:rPr lang="en-GB" b="0" dirty="0"/>
              <a:t>What is the same and what is different about the two diagrams?</a:t>
            </a:r>
          </a:p>
          <a:p>
            <a:r>
              <a:rPr lang="en-GB" b="0" dirty="0"/>
              <a:t>Would your answers be the same if the lines were not parallel?</a:t>
            </a:r>
          </a:p>
          <a:p>
            <a:r>
              <a:rPr lang="en-GB" b="0" dirty="0"/>
              <a:t>How could you describe the relationship between the two angles?</a:t>
            </a:r>
          </a:p>
          <a:p>
            <a:endParaRPr lang="en-GB" b="1" dirty="0"/>
          </a:p>
          <a:p>
            <a:r>
              <a:rPr lang="en-GB" b="1" dirty="0"/>
              <a:t>Things to think about</a:t>
            </a:r>
          </a:p>
          <a:p>
            <a:r>
              <a:rPr lang="en-GB" dirty="0"/>
              <a:t>Activity I follows the same structure as Checkpoint 25, but highlights the relationships between corresponding rather than alternate angles. It might be repetitive to use both as an initial assessment task, but you may find this useful for teaching. Refer to the Guidance slide for Checkpoint 25 for more information.</a:t>
            </a:r>
          </a:p>
        </p:txBody>
      </p:sp>
      <p:sp>
        <p:nvSpPr>
          <p:cNvPr id="4" name="Slide Number Placeholder 3"/>
          <p:cNvSpPr>
            <a:spLocks noGrp="1"/>
          </p:cNvSpPr>
          <p:nvPr>
            <p:ph type="sldNum" sz="quarter" idx="5"/>
          </p:nvPr>
        </p:nvSpPr>
        <p:spPr/>
        <p:txBody>
          <a:bodyPr/>
          <a:lstStyle/>
          <a:p>
            <a:fld id="{95CC6D43-B330-470E-9514-C837501A6F5A}" type="slidenum">
              <a:rPr lang="en-GB" smtClean="0"/>
              <a:t>90</a:t>
            </a:fld>
            <a:endParaRPr lang="en-GB" dirty="0"/>
          </a:p>
        </p:txBody>
      </p:sp>
    </p:spTree>
    <p:extLst>
      <p:ext uri="{BB962C8B-B14F-4D97-AF65-F5344CB8AC3E}">
        <p14:creationId xmlns:p14="http://schemas.microsoft.com/office/powerpoint/2010/main" val="125822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dirty="0"/>
          </a:p>
        </p:txBody>
      </p:sp>
    </p:spTree>
    <p:extLst>
      <p:ext uri="{BB962C8B-B14F-4D97-AF65-F5344CB8AC3E}">
        <p14:creationId xmlns:p14="http://schemas.microsoft.com/office/powerpoint/2010/main" val="14934380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A printable version can be found on slide 107.</a:t>
            </a:r>
            <a:endParaRPr lang="en-GB" b="1" dirty="0"/>
          </a:p>
          <a:p>
            <a:endParaRPr lang="en-GB" b="1" dirty="0"/>
          </a:p>
          <a:p>
            <a:r>
              <a:rPr lang="en-GB" b="1" dirty="0"/>
              <a:t>Answers</a:t>
            </a:r>
          </a:p>
          <a:p>
            <a:r>
              <a:rPr lang="en-GB" b="0" dirty="0"/>
              <a:t>See the animated solutions slides (next two slides) for illustrations of the different initials. </a:t>
            </a:r>
          </a:p>
          <a:p>
            <a:r>
              <a:rPr lang="en-GB" b="0" dirty="0"/>
              <a:t>a) There are 16 different T shapes formed by the intersecting line segments.</a:t>
            </a:r>
          </a:p>
          <a:p>
            <a:r>
              <a:rPr lang="en-GB" b="0" dirty="0"/>
              <a:t>b) There are also 16 different F shapes formed by the intersecting line segments.</a:t>
            </a:r>
          </a:p>
          <a:p>
            <a:r>
              <a:rPr lang="en-GB" b="0" dirty="0"/>
              <a:t>c) Students’ responses will vary, and the number of different letter shapes will depend on their ‘initial reaction’ to the image and so which letter shape seems most obvious to them. Students could argue for ‘seeing’ almost any letter shape within the diagram. For example, removing one of the bars on the F shapes shown could be seen as an L, or reducing the length of the longest line on the F shape could be seen as a C.</a:t>
            </a:r>
          </a:p>
          <a:p>
            <a:endParaRPr lang="en-GB" b="0" dirty="0"/>
          </a:p>
          <a:p>
            <a:r>
              <a:rPr lang="en-GB" b="0" dirty="0"/>
              <a:t>? The two angles that make up the T shapes total 180°, as do the two angles formed by the ‘T’ shape within the F. W</a:t>
            </a:r>
            <a:r>
              <a:rPr lang="en-GB" sz="1200" dirty="0"/>
              <a:t>here the top and bottom ‘bars’ of the F shape are formed by parallel lines, two equal angles are formed. (</a:t>
            </a:r>
            <a:r>
              <a:rPr lang="en-GB" dirty="0"/>
              <a:t>Note that ‘conventional markings’ for parallel lines are included in the non-statutory curriculum guidance for Year 5, but it is worth questioning to check all students have recognised the arrow notation and remembered its significance.)</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b="1" dirty="0"/>
              <a:t>Suggested questioning</a:t>
            </a:r>
          </a:p>
          <a:p>
            <a:r>
              <a:rPr lang="en-GB" dirty="0">
                <a:cs typeface="Calibri"/>
              </a:rPr>
              <a:t>What's the strangest F shape that Freddie could accept? Can you draw it?</a:t>
            </a:r>
            <a:endParaRPr lang="en-GB" b="0" dirty="0">
              <a:cs typeface="Calibri"/>
            </a:endParaRPr>
          </a:p>
          <a:p>
            <a:r>
              <a:rPr lang="en-GB" dirty="0">
                <a:cs typeface="Calibri"/>
              </a:rPr>
              <a:t>What's the strangest T shape that Tina could accept? Can you draw it?</a:t>
            </a:r>
          </a:p>
          <a:p>
            <a:r>
              <a:rPr lang="en-GB" dirty="0">
                <a:cs typeface="Calibri"/>
              </a:rPr>
              <a:t>Does it matter that there's a pair of parallel lines in the diagram? Does it change anything?</a:t>
            </a:r>
          </a:p>
          <a:p>
            <a:endParaRPr lang="en-GB" b="1" dirty="0"/>
          </a:p>
          <a:p>
            <a:r>
              <a:rPr lang="en-GB" b="1" dirty="0"/>
              <a:t>Things to think about</a:t>
            </a:r>
          </a:p>
          <a:p>
            <a:r>
              <a:rPr lang="en-GB" dirty="0"/>
              <a:t>Additional activity J offers a slightly simpler version of the diagram from Checkpoint 22, with one line segment fewer – so two intersections fewer. See the Guidance slide for Checkpoint 22 for more information.</a:t>
            </a:r>
          </a:p>
        </p:txBody>
      </p:sp>
      <p:sp>
        <p:nvSpPr>
          <p:cNvPr id="4" name="Slide Number Placeholder 3"/>
          <p:cNvSpPr>
            <a:spLocks noGrp="1"/>
          </p:cNvSpPr>
          <p:nvPr>
            <p:ph type="sldNum" sz="quarter" idx="5"/>
          </p:nvPr>
        </p:nvSpPr>
        <p:spPr/>
        <p:txBody>
          <a:bodyPr/>
          <a:lstStyle/>
          <a:p>
            <a:fld id="{95CC6D43-B330-470E-9514-C837501A6F5A}" type="slidenum">
              <a:rPr lang="en-GB" smtClean="0"/>
              <a:t>91</a:t>
            </a:fld>
            <a:endParaRPr lang="en-GB" dirty="0"/>
          </a:p>
        </p:txBody>
      </p:sp>
    </p:spTree>
    <p:extLst>
      <p:ext uri="{BB962C8B-B14F-4D97-AF65-F5344CB8AC3E}">
        <p14:creationId xmlns:p14="http://schemas.microsoft.com/office/powerpoint/2010/main" val="14070500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highlighting of each ‘letter’ on the diagram will appear separately so you can choose the pace at which to work with your class. The labels for matching angles will appear in pairs after the text for the further thinking question.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92</a:t>
            </a:fld>
            <a:endParaRPr lang="en-GB" dirty="0"/>
          </a:p>
        </p:txBody>
      </p:sp>
    </p:spTree>
    <p:extLst>
      <p:ext uri="{BB962C8B-B14F-4D97-AF65-F5344CB8AC3E}">
        <p14:creationId xmlns:p14="http://schemas.microsoft.com/office/powerpoint/2010/main" val="15942639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The highlighting of each ‘letter’ on the diagram will appear separately so you can choose the pace at which to work with your class. The labels for matching angles will appear in pairs after the text for the further thinking question.</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93</a:t>
            </a:fld>
            <a:endParaRPr lang="en-GB" dirty="0"/>
          </a:p>
        </p:txBody>
      </p:sp>
    </p:spTree>
    <p:extLst>
      <p:ext uri="{BB962C8B-B14F-4D97-AF65-F5344CB8AC3E}">
        <p14:creationId xmlns:p14="http://schemas.microsoft.com/office/powerpoint/2010/main" val="42860588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question will appear separately so you can choose the pace at which to work with your class. Printable hexagons can be found on slide 108.</a:t>
            </a:r>
            <a:endParaRPr lang="en-GB" b="1" dirty="0"/>
          </a:p>
          <a:p>
            <a:endParaRPr lang="en-GB" b="1" dirty="0"/>
          </a:p>
          <a:p>
            <a:r>
              <a:rPr lang="en-GB" b="1" dirty="0"/>
              <a:t>Answers</a:t>
            </a:r>
          </a:p>
          <a:p>
            <a:r>
              <a:rPr lang="en-GB" b="0" dirty="0"/>
              <a:t>a) They are both right because they are using the word ‘diagonal’ in different contexts. Darrell is using the mathematical definition of a diagonal – a straight line connecting two vertices of a polygon. Gorka is using the common usage of the word ‘diagonal’ to describe the orientation of a straight line – in this case, the diagonal is not diagonal as it is vertical.</a:t>
            </a:r>
          </a:p>
          <a:p>
            <a:r>
              <a:rPr lang="en-GB" b="0" dirty="0"/>
              <a:t>b) There are two other diagonals that can be drawn from A (making three in total): the line segments connecting A to D and A to C. </a:t>
            </a:r>
          </a:p>
          <a:p>
            <a:r>
              <a:rPr lang="en-GB" b="0" dirty="0"/>
              <a:t>c) There are three other diagonals that can be drawn from the other vertices: the line segments connecting C to F and B to E. This makes a total of five diagonals: AC, AD, AE, BE, CF.</a:t>
            </a:r>
          </a:p>
          <a:p>
            <a:endParaRPr lang="en-GB" b="0" dirty="0"/>
          </a:p>
          <a:p>
            <a:r>
              <a:rPr lang="en-GB" b="0" dirty="0"/>
              <a:t>? Conventional three-letter notation is used throughout this answer, but this is not in the primary curriculum so you may wish to use an alternative labelling system if you have not yet explicitly taught it.</a:t>
            </a:r>
          </a:p>
          <a:p>
            <a:r>
              <a:rPr lang="en-GB" b="0" dirty="0"/>
              <a:t>If AFE is 140°, then FAE and AEF must both be 20° (since we know there is a horizontal line of symmetry, so AEF must be isosceles: 180° - 140° = 40°; 40° ÷ 2 = 20°).</a:t>
            </a:r>
          </a:p>
          <a:p>
            <a:r>
              <a:rPr lang="en-GB" b="0" dirty="0"/>
              <a:t>We know AE is a vertical line, so BAE is a right angle. This means FAB must be 90° + 20° = 110°. </a:t>
            </a:r>
          </a:p>
          <a:p>
            <a:r>
              <a:rPr lang="en-GB" b="0" dirty="0"/>
              <a:t>Using the lines of symmetry, we can summarise:</a:t>
            </a:r>
          </a:p>
          <a:p>
            <a:r>
              <a:rPr lang="en-GB" b="0" dirty="0"/>
              <a:t>FAB = FED = ABC = BCD = 110°</a:t>
            </a:r>
          </a:p>
          <a:p>
            <a:r>
              <a:rPr lang="en-GB" b="0" dirty="0"/>
              <a:t>EFA = BCD = 140°</a:t>
            </a:r>
          </a:p>
          <a:p>
            <a:endParaRPr lang="en-GB" b="0" dirty="0"/>
          </a:p>
          <a:p>
            <a:r>
              <a:rPr lang="en-GB" b="1" dirty="0"/>
              <a:t>Suggested questioning</a:t>
            </a:r>
          </a:p>
          <a:p>
            <a:r>
              <a:rPr lang="en-GB" b="0" dirty="0"/>
              <a:t>What does ‘diagonal’ mean? Does it have any other meanings?</a:t>
            </a:r>
          </a:p>
          <a:p>
            <a:r>
              <a:rPr lang="en-GB" b="0" dirty="0"/>
              <a:t>What usage of the word ‘diagonal’ might you use in __ context? Which do you most commonly use?</a:t>
            </a:r>
          </a:p>
          <a:p>
            <a:r>
              <a:rPr lang="en-GB" b="0" dirty="0"/>
              <a:t>Can you think of another example for Darrell’s definition of ‘diagonal’? How about Gorka’s?</a:t>
            </a:r>
          </a:p>
          <a:p>
            <a:r>
              <a:rPr lang="en-GB" b="0" dirty="0"/>
              <a:t>Draw all the diagonals from A. What shapes have you made inside your hexagon? What might this mean for the angles?</a:t>
            </a:r>
          </a:p>
          <a:p>
            <a:endParaRPr lang="en-GB" b="1" dirty="0"/>
          </a:p>
          <a:p>
            <a:r>
              <a:rPr lang="en-GB" b="1" dirty="0"/>
              <a:t>Things to think about</a:t>
            </a:r>
          </a:p>
          <a:p>
            <a:r>
              <a:rPr lang="en-GB" dirty="0"/>
              <a:t>Activity K checks students’ understanding of the word ‘diagonal’ and whether they understand that it has a very specific meaning when used in the mathematical context of polygons. It is intended to be used as part of a sequence of teaching on the interior angles of a polygon at Key Stage 3, and might be helpful to clear up any misunderstandings around vocabulary before taking the ideas further. Parts b and c are juxtaposed to allow you to draw comparisons between the number of diagonals drawn from a single vertex (necessary for proving the interior angle sum of a polygon as (</a:t>
            </a:r>
            <a:r>
              <a:rPr lang="en-GB" i="1" dirty="0"/>
              <a:t>n</a:t>
            </a:r>
            <a:r>
              <a:rPr lang="en-GB" dirty="0"/>
              <a:t> – 2) × 180</a:t>
            </a:r>
            <a:r>
              <a:rPr lang="en-GB" b="0" dirty="0"/>
              <a:t>°) and the number of diagonals it is possible to draw. Students need to understand that it is only when you use diagonals from one vertex that you divide the polygon into triangles for this proof, as then the angles involved are all part of the polygon as well.</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94</a:t>
            </a:fld>
            <a:endParaRPr lang="en-GB" dirty="0"/>
          </a:p>
        </p:txBody>
      </p:sp>
    </p:spTree>
    <p:extLst>
      <p:ext uri="{BB962C8B-B14F-4D97-AF65-F5344CB8AC3E}">
        <p14:creationId xmlns:p14="http://schemas.microsoft.com/office/powerpoint/2010/main" val="5529274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shape and the further thinking question will appear separately so you can choose the pace at which to work with your class. </a:t>
            </a:r>
            <a:endParaRPr lang="en-GB" b="1" dirty="0"/>
          </a:p>
          <a:p>
            <a:endParaRPr lang="en-GB" b="1" dirty="0"/>
          </a:p>
          <a:p>
            <a:r>
              <a:rPr lang="en-GB" b="1" dirty="0"/>
              <a:t>Answers</a:t>
            </a:r>
          </a:p>
          <a:p>
            <a:r>
              <a:rPr lang="en-GB" b="0" dirty="0"/>
              <a:t>a) Rectangle</a:t>
            </a:r>
          </a:p>
          <a:p>
            <a:r>
              <a:rPr lang="en-GB" b="0" dirty="0"/>
              <a:t>b) Square</a:t>
            </a:r>
          </a:p>
          <a:p>
            <a:r>
              <a:rPr lang="en-GB" b="0" dirty="0"/>
              <a:t>c) Trapezium</a:t>
            </a:r>
          </a:p>
          <a:p>
            <a:r>
              <a:rPr lang="en-GB" b="0" dirty="0"/>
              <a:t>d) Rhombus</a:t>
            </a:r>
          </a:p>
          <a:p>
            <a:r>
              <a:rPr lang="en-GB" b="0" dirty="0"/>
              <a:t>e) Kite</a:t>
            </a:r>
          </a:p>
          <a:p>
            <a:r>
              <a:rPr lang="en-GB" b="0" dirty="0"/>
              <a:t>f) Arrowhead (kite)</a:t>
            </a:r>
          </a:p>
          <a:p>
            <a:r>
              <a:rPr lang="en-GB" b="0" dirty="0"/>
              <a:t>g) Pentagon</a:t>
            </a:r>
          </a:p>
          <a:p>
            <a:endParaRPr lang="en-GB" b="0" dirty="0"/>
          </a:p>
          <a:p>
            <a:r>
              <a:rPr lang="en-GB" b="0" dirty="0"/>
              <a:t>? As these are the diagonals, and not the sides, these shapes must be (left to right) a pentagon, a heptagon and a nonagon. See the solutions slide for some example shapes. The dotted sides on the solutions slide could have a multitude of different lengths and angles, as they meet at a vertex that does not also meet one of the given diagonals so is not indicated in the diagrams. Compare the different solutions that students offer to check they have an appreciation of this.</a:t>
            </a:r>
          </a:p>
          <a:p>
            <a:endParaRPr lang="en-GB" b="0" dirty="0"/>
          </a:p>
          <a:p>
            <a:r>
              <a:rPr lang="en-GB" b="1" dirty="0"/>
              <a:t>Suggested questioning</a:t>
            </a:r>
          </a:p>
          <a:p>
            <a:r>
              <a:rPr lang="en-GB" b="0" dirty="0"/>
              <a:t>What would happen if you ‘joined the dots’ at the end of each line segment?</a:t>
            </a:r>
          </a:p>
          <a:p>
            <a:r>
              <a:rPr lang="en-GB" b="0" dirty="0"/>
              <a:t>What is the same and what is different about each set of diagonals?</a:t>
            </a:r>
          </a:p>
          <a:p>
            <a:r>
              <a:rPr lang="en-GB" b="0" dirty="0"/>
              <a:t>Which quadrilaterals have diagonals that cross at right angles?</a:t>
            </a:r>
          </a:p>
          <a:p>
            <a:r>
              <a:rPr lang="en-GB" b="0" dirty="0"/>
              <a:t>Can you draw some other examples of diagonals?</a:t>
            </a:r>
          </a:p>
          <a:p>
            <a:endParaRPr lang="en-GB" b="0" dirty="0"/>
          </a:p>
          <a:p>
            <a:r>
              <a:rPr lang="en-GB" b="1" dirty="0"/>
              <a:t>Things to think about</a:t>
            </a:r>
          </a:p>
          <a:p>
            <a:r>
              <a:rPr lang="en-GB" dirty="0"/>
              <a:t>Additional activity L offers another exploration of diagonals, this time looking at the different properties of diagonals in various shapes. Parts a to e explore quadrilaterals, to check whether students have remembered that some of the properties of quadrilaterals are associated with their diagonals. Specifically compare those with similar properties, for example parts b, d and e all cross at right angles, but only part b (the square) has equal diagonals. While both diagonals are bisected in part d (the rhombus), only one is in part e (the kite). Shape c may cause some problems, with kite and parallelogram two likely wrong answers. Part f shows all of the possible diagonals of a regular pentagon. This offers a direct comparison with the first shape in the further thinking question, which is also a pentagon – do students notice the same diagonals in both shapes? The further thinking question explores diagonals from one vertex only, which is a key understanding needed to access the interior angles of a polygon at Key Stage 3. It requires students to ignore some diagonals, which can be a challenge.</a:t>
            </a:r>
          </a:p>
        </p:txBody>
      </p:sp>
      <p:sp>
        <p:nvSpPr>
          <p:cNvPr id="4" name="Slide Number Placeholder 3"/>
          <p:cNvSpPr>
            <a:spLocks noGrp="1"/>
          </p:cNvSpPr>
          <p:nvPr>
            <p:ph type="sldNum" sz="quarter" idx="5"/>
          </p:nvPr>
        </p:nvSpPr>
        <p:spPr/>
        <p:txBody>
          <a:bodyPr/>
          <a:lstStyle/>
          <a:p>
            <a:fld id="{95CC6D43-B330-470E-9514-C837501A6F5A}" type="slidenum">
              <a:rPr lang="en-GB" smtClean="0"/>
              <a:t>95</a:t>
            </a:fld>
            <a:endParaRPr lang="en-GB" dirty="0"/>
          </a:p>
        </p:txBody>
      </p:sp>
    </p:spTree>
    <p:extLst>
      <p:ext uri="{BB962C8B-B14F-4D97-AF65-F5344CB8AC3E}">
        <p14:creationId xmlns:p14="http://schemas.microsoft.com/office/powerpoint/2010/main" val="7737480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slide is animated</a:t>
            </a:r>
            <a:r>
              <a:rPr lang="en-GB" b="0" dirty="0"/>
              <a:t>. Each shape will appear separately so you can choose the pace at which to work with your class. </a:t>
            </a:r>
            <a:endParaRPr lang="en-GB" b="1" dirty="0"/>
          </a:p>
        </p:txBody>
      </p:sp>
      <p:sp>
        <p:nvSpPr>
          <p:cNvPr id="4" name="Slide Number Placeholder 3"/>
          <p:cNvSpPr>
            <a:spLocks noGrp="1"/>
          </p:cNvSpPr>
          <p:nvPr>
            <p:ph type="sldNum" sz="quarter" idx="5"/>
          </p:nvPr>
        </p:nvSpPr>
        <p:spPr/>
        <p:txBody>
          <a:bodyPr/>
          <a:lstStyle/>
          <a:p>
            <a:fld id="{95CC6D43-B330-470E-9514-C837501A6F5A}" type="slidenum">
              <a:rPr lang="en-GB" smtClean="0"/>
              <a:t>96</a:t>
            </a:fld>
            <a:endParaRPr lang="en-GB" dirty="0"/>
          </a:p>
        </p:txBody>
      </p:sp>
    </p:spTree>
    <p:extLst>
      <p:ext uri="{BB962C8B-B14F-4D97-AF65-F5344CB8AC3E}">
        <p14:creationId xmlns:p14="http://schemas.microsoft.com/office/powerpoint/2010/main" val="25896721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97</a:t>
            </a:fld>
            <a:endParaRPr lang="en-GB" dirty="0"/>
          </a:p>
        </p:txBody>
      </p:sp>
    </p:spTree>
    <p:extLst>
      <p:ext uri="{BB962C8B-B14F-4D97-AF65-F5344CB8AC3E}">
        <p14:creationId xmlns:p14="http://schemas.microsoft.com/office/powerpoint/2010/main" val="7460333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printable version of the grid in Checkpoint 5 (six on a page).</a:t>
            </a:r>
          </a:p>
        </p:txBody>
      </p:sp>
      <p:sp>
        <p:nvSpPr>
          <p:cNvPr id="4" name="Slide Number Placeholder 3"/>
          <p:cNvSpPr>
            <a:spLocks noGrp="1"/>
          </p:cNvSpPr>
          <p:nvPr>
            <p:ph type="sldNum" sz="quarter" idx="5"/>
          </p:nvPr>
        </p:nvSpPr>
        <p:spPr/>
        <p:txBody>
          <a:bodyPr/>
          <a:lstStyle/>
          <a:p>
            <a:fld id="{95CC6D43-B330-470E-9514-C837501A6F5A}" type="slidenum">
              <a:rPr lang="en-GB" smtClean="0"/>
              <a:t>98</a:t>
            </a:fld>
            <a:endParaRPr lang="en-GB" dirty="0"/>
          </a:p>
        </p:txBody>
      </p:sp>
    </p:spTree>
    <p:extLst>
      <p:ext uri="{BB962C8B-B14F-4D97-AF65-F5344CB8AC3E}">
        <p14:creationId xmlns:p14="http://schemas.microsoft.com/office/powerpoint/2010/main" val="35237347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printable version of the compass will be needed for students to complete Checkpoint 9. There are two on a page, but you may wish to give students more than one copy to draw on.</a:t>
            </a:r>
          </a:p>
        </p:txBody>
      </p:sp>
      <p:sp>
        <p:nvSpPr>
          <p:cNvPr id="4" name="Slide Number Placeholder 3"/>
          <p:cNvSpPr>
            <a:spLocks noGrp="1"/>
          </p:cNvSpPr>
          <p:nvPr>
            <p:ph type="sldNum" sz="quarter" idx="5"/>
          </p:nvPr>
        </p:nvSpPr>
        <p:spPr/>
        <p:txBody>
          <a:bodyPr/>
          <a:lstStyle/>
          <a:p>
            <a:fld id="{95CC6D43-B330-470E-9514-C837501A6F5A}" type="slidenum">
              <a:rPr lang="en-GB" smtClean="0"/>
              <a:t>99</a:t>
            </a:fld>
            <a:endParaRPr lang="en-GB" dirty="0"/>
          </a:p>
        </p:txBody>
      </p:sp>
    </p:spTree>
    <p:extLst>
      <p:ext uri="{BB962C8B-B14F-4D97-AF65-F5344CB8AC3E}">
        <p14:creationId xmlns:p14="http://schemas.microsoft.com/office/powerpoint/2010/main" val="10977603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blank clock faces (six on a page) might be useful for Checkpoint 10 or Additional activity E.</a:t>
            </a:r>
          </a:p>
        </p:txBody>
      </p:sp>
      <p:sp>
        <p:nvSpPr>
          <p:cNvPr id="4" name="Slide Number Placeholder 3"/>
          <p:cNvSpPr>
            <a:spLocks noGrp="1"/>
          </p:cNvSpPr>
          <p:nvPr>
            <p:ph type="sldNum" sz="quarter" idx="5"/>
          </p:nvPr>
        </p:nvSpPr>
        <p:spPr/>
        <p:txBody>
          <a:bodyPr/>
          <a:lstStyle/>
          <a:p>
            <a:fld id="{95CC6D43-B330-470E-9514-C837501A6F5A}" type="slidenum">
              <a:rPr lang="en-GB" smtClean="0"/>
              <a:t>100</a:t>
            </a:fld>
            <a:endParaRPr lang="en-GB" dirty="0"/>
          </a:p>
        </p:txBody>
      </p:sp>
    </p:spTree>
    <p:extLst>
      <p:ext uri="{BB962C8B-B14F-4D97-AF65-F5344CB8AC3E}">
        <p14:creationId xmlns:p14="http://schemas.microsoft.com/office/powerpoint/2010/main" val="999031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05/05/2023</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5.xml"/><Relationship Id="rId4" Type="http://schemas.openxmlformats.org/officeDocument/2006/relationships/slide" Target="slide82.xml"/></Relationships>
</file>

<file path=ppt/slides/_rels/slide11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ncetm.org.uk/classroom-resources/checkpoint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slide" Target="slide10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cetm.org.uk/classroom-resources/cp-curriculum-prioritisation-in-primary-math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hwfluxcs/ncetm_ks3_cc_6_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etm.org.uk/classroom-resources/cp-curriculum-prioritisation-in-primary-math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cetm.org.uk/classroom-resources/cp-curriculum-prioritisation-in-primary-maths/" TargetMode="External"/><Relationship Id="rId5" Type="http://schemas.openxmlformats.org/officeDocument/2006/relationships/slide" Target="slide84.xml"/><Relationship Id="rId4" Type="http://schemas.openxmlformats.org/officeDocument/2006/relationships/slide" Target="slide8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primar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primary/"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slide" Target="slide10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ncetm.org.uk/classroom-resources/cp-curriculum-prioritisation-in-primary-maths/" TargetMode="External"/><Relationship Id="rId5" Type="http://schemas.openxmlformats.org/officeDocument/2006/relationships/hyperlink" Target="https://www.ncetm.org.uk/features/teaching-telling-the-time-a-non-standard-approach/" TargetMode="External"/><Relationship Id="rId4" Type="http://schemas.openxmlformats.org/officeDocument/2006/relationships/slide" Target="slide8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slide" Target="slide101.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hyperlink" Target="https://www.ncetm.org.uk/media/oagj2ka2/curriculum-framework-for-ks3-april-2021.pdf" TargetMode="External"/><Relationship Id="rId3" Type="http://schemas.openxmlformats.org/officeDocument/2006/relationships/slide" Target="slide10.xml"/><Relationship Id="rId7" Type="http://schemas.openxmlformats.org/officeDocument/2006/relationships/slide" Target="slide22.xml"/><Relationship Id="rId12" Type="http://schemas.openxmlformats.org/officeDocument/2006/relationships/slide" Target="slide3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30.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slide" Target="slide12.xml"/><Relationship Id="rId9" Type="http://schemas.openxmlformats.org/officeDocument/2006/relationships/slide" Target="slide26.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slide" Target="slide87.xml"/><Relationship Id="rId4" Type="http://schemas.openxmlformats.org/officeDocument/2006/relationships/slide" Target="slide88.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48.xml"/><Relationship Id="rId13" Type="http://schemas.openxmlformats.org/officeDocument/2006/relationships/hyperlink" Target="https://www.ncetm.org.uk/media/oagj2ka2/curriculum-framework-for-ks3-april-2021.pdf" TargetMode="External"/><Relationship Id="rId3" Type="http://schemas.openxmlformats.org/officeDocument/2006/relationships/slide" Target="slide35.xml"/><Relationship Id="rId7" Type="http://schemas.openxmlformats.org/officeDocument/2006/relationships/slide" Target="slide46.xml"/><Relationship Id="rId12" Type="http://schemas.openxmlformats.org/officeDocument/2006/relationships/slide" Target="slide5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43.xml"/><Relationship Id="rId11" Type="http://schemas.openxmlformats.org/officeDocument/2006/relationships/slide" Target="slide55.xml"/><Relationship Id="rId5" Type="http://schemas.openxmlformats.org/officeDocument/2006/relationships/slide" Target="slide41.xml"/><Relationship Id="rId10" Type="http://schemas.openxmlformats.org/officeDocument/2006/relationships/slide" Target="slide53.xml"/><Relationship Id="rId4" Type="http://schemas.openxmlformats.org/officeDocument/2006/relationships/slide" Target="slide37.xml"/><Relationship Id="rId9" Type="http://schemas.openxmlformats.org/officeDocument/2006/relationships/slide" Target="slide50.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www.ncetm.org.uk/media/hybpr3fy/secmm-cc-theme-6-key-idea-44.pptx" TargetMode="External"/><Relationship Id="rId4" Type="http://schemas.openxmlformats.org/officeDocument/2006/relationships/hyperlink" Target="https://www.ncetm.org.uk/teaching-for-mastery/mastery-materials/secondary-mastery-professional-developmen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slide" Target="slide87.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slide" Target="slide74.xml"/><Relationship Id="rId7" Type="http://schemas.openxmlformats.org/officeDocument/2006/relationships/hyperlink" Target="https://www.ncetm.org.uk/classroom-resources/assessment-materials-primary/"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image" Target="../media/image43.png"/><Relationship Id="rId4" Type="http://schemas.openxmlformats.org/officeDocument/2006/relationships/hyperlink" Target="https://www.ncetm.org.uk/classroom-resources/assessment-materials-primary/"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ncetm.org.uk/classroom-resources/checkpoint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slide" Target="slide87.xml"/><Relationship Id="rId4" Type="http://schemas.openxmlformats.org/officeDocument/2006/relationships/slide" Target="slide8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59.xml"/><Relationship Id="rId7" Type="http://schemas.openxmlformats.org/officeDocument/2006/relationships/slide" Target="slide70.xml"/><Relationship Id="rId12" Type="http://schemas.openxmlformats.org/officeDocument/2006/relationships/hyperlink" Target="https://www.ncetm.org.uk/media/oagj2ka2/curriculum-framework-for-ks3-april-2021.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68.xml"/><Relationship Id="rId11" Type="http://schemas.openxmlformats.org/officeDocument/2006/relationships/slide" Target="slide78.xml"/><Relationship Id="rId5" Type="http://schemas.openxmlformats.org/officeDocument/2006/relationships/slide" Target="slide66.xml"/><Relationship Id="rId10" Type="http://schemas.openxmlformats.org/officeDocument/2006/relationships/slide" Target="slide76.xml"/><Relationship Id="rId4" Type="http://schemas.openxmlformats.org/officeDocument/2006/relationships/slide" Target="slide61.xml"/><Relationship Id="rId9" Type="http://schemas.openxmlformats.org/officeDocument/2006/relationships/slide" Target="slide74.xml"/></Relationships>
</file>

<file path=ppt/slides/_rels/slide60.xml.rels><?xml version="1.0" encoding="UTF-8" standalone="yes"?>
<Relationships xmlns="http://schemas.openxmlformats.org/package/2006/relationships"><Relationship Id="rId3" Type="http://schemas.openxmlformats.org/officeDocument/2006/relationships/slide" Target="slide103.xm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primary/" TargetMode="External"/><Relationship Id="rId4" Type="http://schemas.openxmlformats.org/officeDocument/2006/relationships/slide" Target="slide8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slide" Target="slide64.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slide" Target="slide104.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hyperlink" Target="https://www.ncetm.org.uk/media/r0nb50ud/secmm-cc-theme-6-key-idea-43.pptx" TargetMode="External"/><Relationship Id="rId5" Type="http://schemas.openxmlformats.org/officeDocument/2006/relationships/hyperlink" Target="https://www.ncetm.org.uk/teaching-for-mastery/mastery-materials/secondary-mastery-professional-development/" TargetMode="External"/><Relationship Id="rId4" Type="http://schemas.openxmlformats.org/officeDocument/2006/relationships/slide" Target="slide91.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secondary/" TargetMode="External"/><Relationship Id="rId4" Type="http://schemas.openxmlformats.org/officeDocument/2006/relationships/hyperlink" Target="https://www.ncetm.org.uk/media/r0nb50ud/secmm-cc-theme-6-key-idea-43.pptx"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www.ncetm.org.uk/media/r0nb50ud/secmm-cc-theme-6-key-idea-43.pptx" TargetMode="External"/><Relationship Id="rId4" Type="http://schemas.openxmlformats.org/officeDocument/2006/relationships/hyperlink" Target="https://www.ncetm.org.uk/teaching-for-mastery/mastery-materials/secondary-mastery-professional-developmen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cetm.org.uk/teaching-for-mastery/mastery-materials/secondary-mastery-professional-development/"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www.ncetm.org.uk/media/r0nb50ud/secmm-cc-theme-6-key-idea-43.pptx" TargetMode="External"/><Relationship Id="rId4" Type="http://schemas.openxmlformats.org/officeDocument/2006/relationships/hyperlink" Target="https://www.ncetm.org.uk/teaching-for-mastery/mastery-materials/secondary-mastery-professional-development/"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slide" Target="slide95.xml"/><Relationship Id="rId5" Type="http://schemas.openxmlformats.org/officeDocument/2006/relationships/slide" Target="slide94.xml"/><Relationship Id="rId4" Type="http://schemas.openxmlformats.org/officeDocument/2006/relationships/slide" Target="slide7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www.ncetm.org.uk/classroom-resources/assessment-materials-secondary/"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dirty="0"/>
            </a:br>
            <a:br>
              <a:rPr lang="en-GB" sz="2700" b="0" dirty="0"/>
            </a:br>
            <a:br>
              <a:rPr lang="en-GB" sz="2700" b="0" dirty="0"/>
            </a:br>
            <a:br>
              <a:rPr lang="en-GB" sz="2700" b="0" dirty="0"/>
            </a:br>
            <a:br>
              <a:rPr lang="en-GB" sz="4000" b="0" dirty="0"/>
            </a:br>
            <a:br>
              <a:rPr lang="en-GB" sz="4000" b="0" dirty="0"/>
            </a:br>
            <a:endParaRPr lang="en-GB" sz="4400" b="0" dirty="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1786605"/>
            <a:ext cx="6062463" cy="2449493"/>
          </a:xfrm>
        </p:spPr>
        <p:txBody>
          <a:bodyPr vert="horz" lIns="91440" tIns="45720" rIns="91440" bIns="45720" rtlCol="0" anchor="t">
            <a:normAutofit/>
          </a:bodyPr>
          <a:lstStyle/>
          <a:p>
            <a:r>
              <a:rPr lang="en-GB" sz="4000" b="1" dirty="0">
                <a:latin typeface="Century Gothic" panose="020B0502020202020204" pitchFamily="34" charset="0"/>
              </a:rPr>
              <a:t>Geometrical properties – polygons</a:t>
            </a:r>
          </a:p>
          <a:p>
            <a:endParaRPr lang="en-GB" sz="1800" dirty="0">
              <a:latin typeface="Century Gothic"/>
              <a:cs typeface="Arial"/>
            </a:endParaRPr>
          </a:p>
          <a:p>
            <a:r>
              <a:rPr lang="en-GB" sz="1800" dirty="0">
                <a:latin typeface="Century Gothic"/>
                <a:cs typeface="Arial"/>
              </a:rPr>
              <a:t>Twenty-nine Checkpoint activities </a:t>
            </a:r>
            <a:endParaRPr lang="en-GB" sz="1800" dirty="0">
              <a:latin typeface="Century Gothic" panose="020B0502020202020204" pitchFamily="34" charset="0"/>
            </a:endParaRPr>
          </a:p>
          <a:p>
            <a:r>
              <a:rPr lang="en-GB" sz="1800" dirty="0">
                <a:latin typeface="Century Gothic"/>
                <a:cs typeface="Arial"/>
              </a:rPr>
              <a:t>Twelve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dirty="0">
                <a:solidFill>
                  <a:srgbClr val="FBF5D4"/>
                </a:solidFill>
              </a:rPr>
              <a:t>Checkpoints</a:t>
            </a:r>
          </a:p>
          <a:p>
            <a:pPr fontAlgn="auto">
              <a:lnSpc>
                <a:spcPct val="150000"/>
              </a:lnSpc>
              <a:spcBef>
                <a:spcPts val="0"/>
              </a:spcBef>
              <a:spcAft>
                <a:spcPts val="0"/>
              </a:spcAft>
              <a:buClrTx/>
            </a:pPr>
            <a:r>
              <a:rPr lang="en-GB" sz="1200" b="1" dirty="0">
                <a:solidFill>
                  <a:srgbClr val="FBF5D4"/>
                </a:solidFill>
              </a:rPr>
              <a:t>Year 8 diagnostic mathematics activities</a:t>
            </a:r>
            <a:endParaRPr lang="en-GB" sz="1200" dirty="0">
              <a:solidFill>
                <a:srgbClr val="FBF5D4"/>
              </a:solidFill>
            </a:endParaRPr>
          </a:p>
          <a:p>
            <a:pPr fontAlgn="auto">
              <a:lnSpc>
                <a:spcPct val="100000"/>
              </a:lnSpc>
              <a:spcBef>
                <a:spcPts val="0"/>
              </a:spcBef>
              <a:spcAft>
                <a:spcPts val="0"/>
              </a:spcAft>
              <a:buClrTx/>
            </a:pPr>
            <a:endParaRPr lang="en-GB" sz="1200" b="1" dirty="0">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dirty="0"/>
              <a:t>Published in 2022/23</a:t>
            </a:r>
            <a:endParaRPr lang="en-GB" sz="1200" dirty="0"/>
          </a:p>
          <a:p>
            <a:pPr fontAlgn="auto">
              <a:lnSpc>
                <a:spcPct val="100000"/>
              </a:lnSpc>
              <a:spcBef>
                <a:spcPts val="0"/>
              </a:spcBef>
              <a:spcAft>
                <a:spcPts val="0"/>
              </a:spcAft>
              <a:buClrTx/>
            </a:pPr>
            <a:endParaRPr lang="en-GB" sz="1200" b="1" dirty="0">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F59B3-A3B2-E5CE-257B-A940481793CE}"/>
              </a:ext>
            </a:extLst>
          </p:cNvPr>
          <p:cNvSpPr>
            <a:spLocks noGrp="1"/>
          </p:cNvSpPr>
          <p:nvPr>
            <p:ph type="body" sz="quarter" idx="11"/>
          </p:nvPr>
        </p:nvSpPr>
        <p:spPr/>
        <p:txBody>
          <a:bodyPr/>
          <a:lstStyle/>
          <a:p>
            <a:r>
              <a:rPr lang="en-US" dirty="0"/>
              <a:t>Checkpoint 1: 400 degrees </a:t>
            </a: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321118" y="473432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592E028-C8C2-B1B8-D1EA-BED99CCF2C8A}"/>
              </a:ext>
            </a:extLst>
          </p:cNvPr>
          <p:cNvSpPr txBox="1"/>
          <p:nvPr/>
        </p:nvSpPr>
        <p:spPr>
          <a:xfrm>
            <a:off x="1672840" y="2042735"/>
            <a:ext cx="8576591" cy="1175706"/>
          </a:xfrm>
          <a:prstGeom prst="rect">
            <a:avLst/>
          </a:prstGeom>
          <a:noFill/>
        </p:spPr>
        <p:txBody>
          <a:bodyPr wrap="square" rtlCol="0">
            <a:spAutoFit/>
          </a:bodyPr>
          <a:lstStyle/>
          <a:p>
            <a:pPr>
              <a:buNone/>
            </a:pPr>
            <a:r>
              <a:rPr lang="en-US" sz="3200" dirty="0">
                <a:solidFill>
                  <a:srgbClr val="00628C"/>
                </a:solidFill>
              </a:rPr>
              <a:t>Is it possible to turn through an angle of 400˚?</a:t>
            </a:r>
          </a:p>
          <a:p>
            <a:pPr>
              <a:buNone/>
            </a:pPr>
            <a:r>
              <a:rPr lang="en-US" sz="3200" dirty="0">
                <a:solidFill>
                  <a:srgbClr val="00628C"/>
                </a:solidFill>
              </a:rPr>
              <a:t>Is it possible to draw an angle of 400˚? </a:t>
            </a:r>
          </a:p>
        </p:txBody>
      </p:sp>
      <p:sp>
        <p:nvSpPr>
          <p:cNvPr id="7" name="TextBox 6">
            <a:extLst>
              <a:ext uri="{FF2B5EF4-FFF2-40B4-BE49-F238E27FC236}">
                <a16:creationId xmlns:a16="http://schemas.microsoft.com/office/drawing/2014/main" id="{4E401FD7-5C11-8AEF-2A02-528DFB92D52F}"/>
              </a:ext>
            </a:extLst>
          </p:cNvPr>
          <p:cNvSpPr txBox="1"/>
          <p:nvPr/>
        </p:nvSpPr>
        <p:spPr>
          <a:xfrm>
            <a:off x="1370712" y="4659609"/>
            <a:ext cx="7927924" cy="904863"/>
          </a:xfrm>
          <a:prstGeom prst="rect">
            <a:avLst/>
          </a:prstGeom>
          <a:noFill/>
        </p:spPr>
        <p:txBody>
          <a:bodyPr wrap="square">
            <a:spAutoFit/>
          </a:bodyPr>
          <a:lstStyle/>
          <a:p>
            <a:pPr>
              <a:buNone/>
            </a:pPr>
            <a:r>
              <a:rPr lang="en-US" sz="2400" dirty="0"/>
              <a:t>How might you show that a drawn angle is 400˚? </a:t>
            </a:r>
          </a:p>
          <a:p>
            <a:pPr>
              <a:buNone/>
            </a:pPr>
            <a:r>
              <a:rPr lang="en-US" sz="2400" dirty="0"/>
              <a:t>How might you show that it is 800˚?</a:t>
            </a:r>
          </a:p>
        </p:txBody>
      </p:sp>
    </p:spTree>
    <p:extLst>
      <p:ext uri="{BB962C8B-B14F-4D97-AF65-F5344CB8AC3E}">
        <p14:creationId xmlns:p14="http://schemas.microsoft.com/office/powerpoint/2010/main" val="34326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F561D7-1F4E-539F-79C7-33E32CAE926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892" y="64412"/>
            <a:ext cx="3276000" cy="3276000"/>
          </a:xfrm>
          <a:prstGeom prst="rect">
            <a:avLst/>
          </a:prstGeom>
        </p:spPr>
      </p:pic>
      <p:pic>
        <p:nvPicPr>
          <p:cNvPr id="5" name="Picture 4">
            <a:extLst>
              <a:ext uri="{FF2B5EF4-FFF2-40B4-BE49-F238E27FC236}">
                <a16:creationId xmlns:a16="http://schemas.microsoft.com/office/drawing/2014/main" id="{72A2BC8D-138E-3EF0-8246-F81BA315A79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892" y="3517589"/>
            <a:ext cx="3276000" cy="3276000"/>
          </a:xfrm>
          <a:prstGeom prst="rect">
            <a:avLst/>
          </a:prstGeom>
        </p:spPr>
      </p:pic>
      <p:pic>
        <p:nvPicPr>
          <p:cNvPr id="6" name="Picture 5">
            <a:extLst>
              <a:ext uri="{FF2B5EF4-FFF2-40B4-BE49-F238E27FC236}">
                <a16:creationId xmlns:a16="http://schemas.microsoft.com/office/drawing/2014/main" id="{66662E7E-27B6-0852-D152-E593CD2C0AFD}"/>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69108" y="64412"/>
            <a:ext cx="3276000" cy="3276000"/>
          </a:xfrm>
          <a:prstGeom prst="rect">
            <a:avLst/>
          </a:prstGeom>
        </p:spPr>
      </p:pic>
      <p:pic>
        <p:nvPicPr>
          <p:cNvPr id="7" name="Picture 6">
            <a:extLst>
              <a:ext uri="{FF2B5EF4-FFF2-40B4-BE49-F238E27FC236}">
                <a16:creationId xmlns:a16="http://schemas.microsoft.com/office/drawing/2014/main" id="{86A12A7E-DA44-8DBB-E5D6-FEBC73D994E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69108" y="3517589"/>
            <a:ext cx="3276000" cy="3276000"/>
          </a:xfrm>
          <a:prstGeom prst="rect">
            <a:avLst/>
          </a:prstGeom>
        </p:spPr>
      </p:pic>
      <p:pic>
        <p:nvPicPr>
          <p:cNvPr id="8" name="Picture 7">
            <a:extLst>
              <a:ext uri="{FF2B5EF4-FFF2-40B4-BE49-F238E27FC236}">
                <a16:creationId xmlns:a16="http://schemas.microsoft.com/office/drawing/2014/main" id="{D2B65F2F-4FE7-DEA0-8C6E-688C90B5AE4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58000" y="64412"/>
            <a:ext cx="3276000" cy="3276000"/>
          </a:xfrm>
          <a:prstGeom prst="rect">
            <a:avLst/>
          </a:prstGeom>
        </p:spPr>
      </p:pic>
      <p:pic>
        <p:nvPicPr>
          <p:cNvPr id="9" name="Picture 8">
            <a:extLst>
              <a:ext uri="{FF2B5EF4-FFF2-40B4-BE49-F238E27FC236}">
                <a16:creationId xmlns:a16="http://schemas.microsoft.com/office/drawing/2014/main" id="{9FFD11FB-F6B0-6074-AE72-1D728CFFD86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58000" y="3517589"/>
            <a:ext cx="3276000" cy="3276000"/>
          </a:xfrm>
          <a:prstGeom prst="rect">
            <a:avLst/>
          </a:prstGeom>
        </p:spPr>
      </p:pic>
    </p:spTree>
    <p:extLst>
      <p:ext uri="{BB962C8B-B14F-4D97-AF65-F5344CB8AC3E}">
        <p14:creationId xmlns:p14="http://schemas.microsoft.com/office/powerpoint/2010/main" val="42700718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8497E13-5CB8-6E39-566C-A636A74A67E8}"/>
              </a:ext>
            </a:extLst>
          </p:cNvPr>
          <p:cNvCxnSpPr>
            <a:cxnSpLocks/>
          </p:cNvCxnSpPr>
          <p:nvPr/>
        </p:nvCxnSpPr>
        <p:spPr>
          <a:xfrm flipH="1">
            <a:off x="2013705" y="2076874"/>
            <a:ext cx="1814286" cy="14552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B4791D-B81D-5CB7-9ECE-9CC4CAB85B3C}"/>
              </a:ext>
            </a:extLst>
          </p:cNvPr>
          <p:cNvCxnSpPr>
            <a:cxnSpLocks/>
          </p:cNvCxnSpPr>
          <p:nvPr/>
        </p:nvCxnSpPr>
        <p:spPr>
          <a:xfrm flipH="1" flipV="1">
            <a:off x="2013705" y="3532117"/>
            <a:ext cx="2094149" cy="6820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87F9A47-BE8C-D9DE-F639-99BFE340A235}"/>
              </a:ext>
            </a:extLst>
          </p:cNvPr>
          <p:cNvCxnSpPr>
            <a:cxnSpLocks/>
          </p:cNvCxnSpPr>
          <p:nvPr/>
        </p:nvCxnSpPr>
        <p:spPr>
          <a:xfrm flipH="1">
            <a:off x="7456868" y="2076874"/>
            <a:ext cx="1814286" cy="14552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21E84-33F0-8F38-371A-CE5A0DA4374E}"/>
              </a:ext>
            </a:extLst>
          </p:cNvPr>
          <p:cNvCxnSpPr>
            <a:cxnSpLocks/>
          </p:cNvCxnSpPr>
          <p:nvPr/>
        </p:nvCxnSpPr>
        <p:spPr>
          <a:xfrm flipH="1" flipV="1">
            <a:off x="7456868" y="3532117"/>
            <a:ext cx="2094149" cy="68208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4709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518E2B0-CAE5-9779-F073-D7AC5C2DE51C}"/>
              </a:ext>
            </a:extLst>
          </p:cNvPr>
          <p:cNvGrpSpPr/>
          <p:nvPr/>
        </p:nvGrpSpPr>
        <p:grpSpPr>
          <a:xfrm rot="20917821">
            <a:off x="-199301" y="-1132302"/>
            <a:ext cx="12189666" cy="5286970"/>
            <a:chOff x="-281363" y="-405472"/>
            <a:chExt cx="12189666" cy="5286970"/>
          </a:xfrm>
        </p:grpSpPr>
        <p:pic>
          <p:nvPicPr>
            <p:cNvPr id="7" name="Picture 6">
              <a:extLst>
                <a:ext uri="{FF2B5EF4-FFF2-40B4-BE49-F238E27FC236}">
                  <a16:creationId xmlns:a16="http://schemas.microsoft.com/office/drawing/2014/main" id="{979C213E-3415-CCC2-4059-6DCCBC053F59}"/>
                </a:ext>
              </a:extLst>
            </p:cNvPr>
            <p:cNvPicPr preferRelativeResize="0">
              <a:picLocks noChangeAspect="1"/>
            </p:cNvPicPr>
            <p:nvPr/>
          </p:nvPicPr>
          <p:blipFill>
            <a:blip r:embed="rId3"/>
            <a:stretch>
              <a:fillRect/>
            </a:stretch>
          </p:blipFill>
          <p:spPr>
            <a:xfrm>
              <a:off x="-281363" y="-405472"/>
              <a:ext cx="2799492" cy="3505062"/>
            </a:xfrm>
            <a:prstGeom prst="rect">
              <a:avLst/>
            </a:prstGeom>
          </p:spPr>
        </p:pic>
        <p:pic>
          <p:nvPicPr>
            <p:cNvPr id="13" name="Picture 12">
              <a:extLst>
                <a:ext uri="{FF2B5EF4-FFF2-40B4-BE49-F238E27FC236}">
                  <a16:creationId xmlns:a16="http://schemas.microsoft.com/office/drawing/2014/main" id="{D4317B62-D1BC-4249-8948-78997F33A2BC}"/>
                </a:ext>
              </a:extLst>
            </p:cNvPr>
            <p:cNvPicPr preferRelativeResize="0">
              <a:picLocks noChangeAspect="1"/>
            </p:cNvPicPr>
            <p:nvPr/>
          </p:nvPicPr>
          <p:blipFill>
            <a:blip r:embed="rId3"/>
            <a:stretch>
              <a:fillRect/>
            </a:stretch>
          </p:blipFill>
          <p:spPr>
            <a:xfrm rot="10800000">
              <a:off x="902667" y="-217903"/>
              <a:ext cx="2799492" cy="3505062"/>
            </a:xfrm>
            <a:prstGeom prst="rect">
              <a:avLst/>
            </a:prstGeom>
          </p:spPr>
        </p:pic>
        <p:pic>
          <p:nvPicPr>
            <p:cNvPr id="14" name="Picture 13">
              <a:extLst>
                <a:ext uri="{FF2B5EF4-FFF2-40B4-BE49-F238E27FC236}">
                  <a16:creationId xmlns:a16="http://schemas.microsoft.com/office/drawing/2014/main" id="{16EB1CDE-0D5E-1208-A833-7958E7B53DF9}"/>
                </a:ext>
              </a:extLst>
            </p:cNvPr>
            <p:cNvPicPr preferRelativeResize="0">
              <a:picLocks noChangeAspect="1"/>
            </p:cNvPicPr>
            <p:nvPr/>
          </p:nvPicPr>
          <p:blipFill>
            <a:blip r:embed="rId3"/>
            <a:stretch>
              <a:fillRect/>
            </a:stretch>
          </p:blipFill>
          <p:spPr>
            <a:xfrm>
              <a:off x="1770176" y="-6887"/>
              <a:ext cx="2799492" cy="3505062"/>
            </a:xfrm>
            <a:prstGeom prst="rect">
              <a:avLst/>
            </a:prstGeom>
          </p:spPr>
        </p:pic>
        <p:pic>
          <p:nvPicPr>
            <p:cNvPr id="15" name="Picture 14">
              <a:extLst>
                <a:ext uri="{FF2B5EF4-FFF2-40B4-BE49-F238E27FC236}">
                  <a16:creationId xmlns:a16="http://schemas.microsoft.com/office/drawing/2014/main" id="{2F0F77B4-E8AF-8B26-9EB7-500F239CD654}"/>
                </a:ext>
              </a:extLst>
            </p:cNvPr>
            <p:cNvPicPr preferRelativeResize="0">
              <a:picLocks noChangeAspect="1"/>
            </p:cNvPicPr>
            <p:nvPr/>
          </p:nvPicPr>
          <p:blipFill>
            <a:blip r:embed="rId3"/>
            <a:stretch>
              <a:fillRect/>
            </a:stretch>
          </p:blipFill>
          <p:spPr>
            <a:xfrm rot="10800000">
              <a:off x="2954206" y="180682"/>
              <a:ext cx="2799492" cy="3505062"/>
            </a:xfrm>
            <a:prstGeom prst="rect">
              <a:avLst/>
            </a:prstGeom>
          </p:spPr>
        </p:pic>
        <p:pic>
          <p:nvPicPr>
            <p:cNvPr id="16" name="Picture 15">
              <a:extLst>
                <a:ext uri="{FF2B5EF4-FFF2-40B4-BE49-F238E27FC236}">
                  <a16:creationId xmlns:a16="http://schemas.microsoft.com/office/drawing/2014/main" id="{823AD54F-F5CD-D970-1298-D2947D775DCA}"/>
                </a:ext>
              </a:extLst>
            </p:cNvPr>
            <p:cNvPicPr preferRelativeResize="0">
              <a:picLocks noChangeAspect="1"/>
            </p:cNvPicPr>
            <p:nvPr/>
          </p:nvPicPr>
          <p:blipFill>
            <a:blip r:embed="rId3"/>
            <a:stretch>
              <a:fillRect/>
            </a:stretch>
          </p:blipFill>
          <p:spPr>
            <a:xfrm>
              <a:off x="3821715" y="391697"/>
              <a:ext cx="2799492" cy="3505062"/>
            </a:xfrm>
            <a:prstGeom prst="rect">
              <a:avLst/>
            </a:prstGeom>
          </p:spPr>
        </p:pic>
        <p:pic>
          <p:nvPicPr>
            <p:cNvPr id="17" name="Picture 16">
              <a:extLst>
                <a:ext uri="{FF2B5EF4-FFF2-40B4-BE49-F238E27FC236}">
                  <a16:creationId xmlns:a16="http://schemas.microsoft.com/office/drawing/2014/main" id="{D2B6E4F3-8FC0-0F70-D242-9D11CF3C7385}"/>
                </a:ext>
              </a:extLst>
            </p:cNvPr>
            <p:cNvPicPr preferRelativeResize="0">
              <a:picLocks noChangeAspect="1"/>
            </p:cNvPicPr>
            <p:nvPr/>
          </p:nvPicPr>
          <p:blipFill>
            <a:blip r:embed="rId3"/>
            <a:stretch>
              <a:fillRect/>
            </a:stretch>
          </p:blipFill>
          <p:spPr>
            <a:xfrm rot="10800000">
              <a:off x="5005745" y="579266"/>
              <a:ext cx="2799492" cy="3505062"/>
            </a:xfrm>
            <a:prstGeom prst="rect">
              <a:avLst/>
            </a:prstGeom>
          </p:spPr>
        </p:pic>
        <p:pic>
          <p:nvPicPr>
            <p:cNvPr id="18" name="Picture 17">
              <a:extLst>
                <a:ext uri="{FF2B5EF4-FFF2-40B4-BE49-F238E27FC236}">
                  <a16:creationId xmlns:a16="http://schemas.microsoft.com/office/drawing/2014/main" id="{D543F1BC-AFC5-9DF5-E872-9FBFD0E9AE02}"/>
                </a:ext>
              </a:extLst>
            </p:cNvPr>
            <p:cNvPicPr preferRelativeResize="0">
              <a:picLocks noChangeAspect="1"/>
            </p:cNvPicPr>
            <p:nvPr/>
          </p:nvPicPr>
          <p:blipFill>
            <a:blip r:embed="rId3"/>
            <a:stretch>
              <a:fillRect/>
            </a:stretch>
          </p:blipFill>
          <p:spPr>
            <a:xfrm>
              <a:off x="5873253" y="790282"/>
              <a:ext cx="2799492" cy="3505062"/>
            </a:xfrm>
            <a:prstGeom prst="rect">
              <a:avLst/>
            </a:prstGeom>
          </p:spPr>
        </p:pic>
        <p:pic>
          <p:nvPicPr>
            <p:cNvPr id="19" name="Picture 18">
              <a:extLst>
                <a:ext uri="{FF2B5EF4-FFF2-40B4-BE49-F238E27FC236}">
                  <a16:creationId xmlns:a16="http://schemas.microsoft.com/office/drawing/2014/main" id="{779519E7-FF8A-9AB4-B259-9DA137441543}"/>
                </a:ext>
              </a:extLst>
            </p:cNvPr>
            <p:cNvPicPr preferRelativeResize="0">
              <a:picLocks noChangeAspect="1"/>
            </p:cNvPicPr>
            <p:nvPr/>
          </p:nvPicPr>
          <p:blipFill>
            <a:blip r:embed="rId3"/>
            <a:stretch>
              <a:fillRect/>
            </a:stretch>
          </p:blipFill>
          <p:spPr>
            <a:xfrm rot="10800000">
              <a:off x="7057283" y="977851"/>
              <a:ext cx="2799492" cy="3505062"/>
            </a:xfrm>
            <a:prstGeom prst="rect">
              <a:avLst/>
            </a:prstGeom>
          </p:spPr>
        </p:pic>
        <p:pic>
          <p:nvPicPr>
            <p:cNvPr id="20" name="Picture 19">
              <a:extLst>
                <a:ext uri="{FF2B5EF4-FFF2-40B4-BE49-F238E27FC236}">
                  <a16:creationId xmlns:a16="http://schemas.microsoft.com/office/drawing/2014/main" id="{84F650AF-6E37-8E31-1E58-268F9986D437}"/>
                </a:ext>
              </a:extLst>
            </p:cNvPr>
            <p:cNvPicPr preferRelativeResize="0">
              <a:picLocks noChangeAspect="1"/>
            </p:cNvPicPr>
            <p:nvPr/>
          </p:nvPicPr>
          <p:blipFill>
            <a:blip r:embed="rId3"/>
            <a:stretch>
              <a:fillRect/>
            </a:stretch>
          </p:blipFill>
          <p:spPr>
            <a:xfrm>
              <a:off x="7924781" y="1188867"/>
              <a:ext cx="2799492" cy="3505062"/>
            </a:xfrm>
            <a:prstGeom prst="rect">
              <a:avLst/>
            </a:prstGeom>
          </p:spPr>
        </p:pic>
        <p:pic>
          <p:nvPicPr>
            <p:cNvPr id="21" name="Picture 20">
              <a:extLst>
                <a:ext uri="{FF2B5EF4-FFF2-40B4-BE49-F238E27FC236}">
                  <a16:creationId xmlns:a16="http://schemas.microsoft.com/office/drawing/2014/main" id="{DD3CA919-D8E6-6034-DAB9-3C868627F0AA}"/>
                </a:ext>
              </a:extLst>
            </p:cNvPr>
            <p:cNvPicPr preferRelativeResize="0">
              <a:picLocks noChangeAspect="1"/>
            </p:cNvPicPr>
            <p:nvPr/>
          </p:nvPicPr>
          <p:blipFill>
            <a:blip r:embed="rId3"/>
            <a:stretch>
              <a:fillRect/>
            </a:stretch>
          </p:blipFill>
          <p:spPr>
            <a:xfrm rot="10800000">
              <a:off x="9108811" y="1376436"/>
              <a:ext cx="2799492" cy="3505062"/>
            </a:xfrm>
            <a:prstGeom prst="rect">
              <a:avLst/>
            </a:prstGeom>
          </p:spPr>
        </p:pic>
      </p:grpSp>
      <p:grpSp>
        <p:nvGrpSpPr>
          <p:cNvPr id="23" name="Group 22">
            <a:extLst>
              <a:ext uri="{FF2B5EF4-FFF2-40B4-BE49-F238E27FC236}">
                <a16:creationId xmlns:a16="http://schemas.microsoft.com/office/drawing/2014/main" id="{0E2B38E0-93C0-82C1-15A8-51505AF2B110}"/>
              </a:ext>
            </a:extLst>
          </p:cNvPr>
          <p:cNvGrpSpPr/>
          <p:nvPr/>
        </p:nvGrpSpPr>
        <p:grpSpPr>
          <a:xfrm rot="20917821">
            <a:off x="-399191" y="2185329"/>
            <a:ext cx="12189666" cy="5286970"/>
            <a:chOff x="-281363" y="-405472"/>
            <a:chExt cx="12189666" cy="5286970"/>
          </a:xfrm>
        </p:grpSpPr>
        <p:pic>
          <p:nvPicPr>
            <p:cNvPr id="24" name="Picture 23">
              <a:extLst>
                <a:ext uri="{FF2B5EF4-FFF2-40B4-BE49-F238E27FC236}">
                  <a16:creationId xmlns:a16="http://schemas.microsoft.com/office/drawing/2014/main" id="{B398D5DC-BC52-BE4A-15B6-B175EED22849}"/>
                </a:ext>
              </a:extLst>
            </p:cNvPr>
            <p:cNvPicPr preferRelativeResize="0">
              <a:picLocks noChangeAspect="1"/>
            </p:cNvPicPr>
            <p:nvPr/>
          </p:nvPicPr>
          <p:blipFill>
            <a:blip r:embed="rId3"/>
            <a:stretch>
              <a:fillRect/>
            </a:stretch>
          </p:blipFill>
          <p:spPr>
            <a:xfrm>
              <a:off x="-281363" y="-405472"/>
              <a:ext cx="2799492" cy="3505062"/>
            </a:xfrm>
            <a:prstGeom prst="rect">
              <a:avLst/>
            </a:prstGeom>
          </p:spPr>
        </p:pic>
        <p:pic>
          <p:nvPicPr>
            <p:cNvPr id="25" name="Picture 24">
              <a:extLst>
                <a:ext uri="{FF2B5EF4-FFF2-40B4-BE49-F238E27FC236}">
                  <a16:creationId xmlns:a16="http://schemas.microsoft.com/office/drawing/2014/main" id="{324068C9-0262-813E-3715-EDEE09F11A47}"/>
                </a:ext>
              </a:extLst>
            </p:cNvPr>
            <p:cNvPicPr preferRelativeResize="0">
              <a:picLocks noChangeAspect="1"/>
            </p:cNvPicPr>
            <p:nvPr/>
          </p:nvPicPr>
          <p:blipFill>
            <a:blip r:embed="rId3"/>
            <a:stretch>
              <a:fillRect/>
            </a:stretch>
          </p:blipFill>
          <p:spPr>
            <a:xfrm rot="10800000">
              <a:off x="902667" y="-217903"/>
              <a:ext cx="2799492" cy="3505062"/>
            </a:xfrm>
            <a:prstGeom prst="rect">
              <a:avLst/>
            </a:prstGeom>
          </p:spPr>
        </p:pic>
        <p:pic>
          <p:nvPicPr>
            <p:cNvPr id="26" name="Picture 25">
              <a:extLst>
                <a:ext uri="{FF2B5EF4-FFF2-40B4-BE49-F238E27FC236}">
                  <a16:creationId xmlns:a16="http://schemas.microsoft.com/office/drawing/2014/main" id="{166F3550-75F6-7AF0-BBA6-2E2F61B62D9C}"/>
                </a:ext>
              </a:extLst>
            </p:cNvPr>
            <p:cNvPicPr preferRelativeResize="0">
              <a:picLocks noChangeAspect="1"/>
            </p:cNvPicPr>
            <p:nvPr/>
          </p:nvPicPr>
          <p:blipFill>
            <a:blip r:embed="rId3"/>
            <a:stretch>
              <a:fillRect/>
            </a:stretch>
          </p:blipFill>
          <p:spPr>
            <a:xfrm>
              <a:off x="1770176" y="-6887"/>
              <a:ext cx="2799492" cy="3505062"/>
            </a:xfrm>
            <a:prstGeom prst="rect">
              <a:avLst/>
            </a:prstGeom>
          </p:spPr>
        </p:pic>
        <p:pic>
          <p:nvPicPr>
            <p:cNvPr id="27" name="Picture 26">
              <a:extLst>
                <a:ext uri="{FF2B5EF4-FFF2-40B4-BE49-F238E27FC236}">
                  <a16:creationId xmlns:a16="http://schemas.microsoft.com/office/drawing/2014/main" id="{81F918BC-9D91-4196-1DB1-BC8C02A82BD1}"/>
                </a:ext>
              </a:extLst>
            </p:cNvPr>
            <p:cNvPicPr preferRelativeResize="0">
              <a:picLocks noChangeAspect="1"/>
            </p:cNvPicPr>
            <p:nvPr/>
          </p:nvPicPr>
          <p:blipFill>
            <a:blip r:embed="rId3"/>
            <a:stretch>
              <a:fillRect/>
            </a:stretch>
          </p:blipFill>
          <p:spPr>
            <a:xfrm rot="10800000">
              <a:off x="2954206" y="180682"/>
              <a:ext cx="2799492" cy="3505062"/>
            </a:xfrm>
            <a:prstGeom prst="rect">
              <a:avLst/>
            </a:prstGeom>
          </p:spPr>
        </p:pic>
        <p:pic>
          <p:nvPicPr>
            <p:cNvPr id="28" name="Picture 27">
              <a:extLst>
                <a:ext uri="{FF2B5EF4-FFF2-40B4-BE49-F238E27FC236}">
                  <a16:creationId xmlns:a16="http://schemas.microsoft.com/office/drawing/2014/main" id="{96478A60-64AF-E3D6-3C42-DD7A98682DA7}"/>
                </a:ext>
              </a:extLst>
            </p:cNvPr>
            <p:cNvPicPr preferRelativeResize="0">
              <a:picLocks noChangeAspect="1"/>
            </p:cNvPicPr>
            <p:nvPr/>
          </p:nvPicPr>
          <p:blipFill>
            <a:blip r:embed="rId3"/>
            <a:stretch>
              <a:fillRect/>
            </a:stretch>
          </p:blipFill>
          <p:spPr>
            <a:xfrm>
              <a:off x="3821715" y="391697"/>
              <a:ext cx="2799492" cy="3505062"/>
            </a:xfrm>
            <a:prstGeom prst="rect">
              <a:avLst/>
            </a:prstGeom>
          </p:spPr>
        </p:pic>
        <p:pic>
          <p:nvPicPr>
            <p:cNvPr id="29" name="Picture 28">
              <a:extLst>
                <a:ext uri="{FF2B5EF4-FFF2-40B4-BE49-F238E27FC236}">
                  <a16:creationId xmlns:a16="http://schemas.microsoft.com/office/drawing/2014/main" id="{1454DC77-B40F-A1CB-6753-E0DFCC2DFE3B}"/>
                </a:ext>
              </a:extLst>
            </p:cNvPr>
            <p:cNvPicPr preferRelativeResize="0">
              <a:picLocks noChangeAspect="1"/>
            </p:cNvPicPr>
            <p:nvPr/>
          </p:nvPicPr>
          <p:blipFill>
            <a:blip r:embed="rId3"/>
            <a:stretch>
              <a:fillRect/>
            </a:stretch>
          </p:blipFill>
          <p:spPr>
            <a:xfrm rot="10800000">
              <a:off x="5005745" y="579266"/>
              <a:ext cx="2799492" cy="3505062"/>
            </a:xfrm>
            <a:prstGeom prst="rect">
              <a:avLst/>
            </a:prstGeom>
          </p:spPr>
        </p:pic>
        <p:pic>
          <p:nvPicPr>
            <p:cNvPr id="30" name="Picture 29">
              <a:extLst>
                <a:ext uri="{FF2B5EF4-FFF2-40B4-BE49-F238E27FC236}">
                  <a16:creationId xmlns:a16="http://schemas.microsoft.com/office/drawing/2014/main" id="{826AFFB5-7BCE-A078-6DD7-6528025C2558}"/>
                </a:ext>
              </a:extLst>
            </p:cNvPr>
            <p:cNvPicPr preferRelativeResize="0">
              <a:picLocks noChangeAspect="1"/>
            </p:cNvPicPr>
            <p:nvPr/>
          </p:nvPicPr>
          <p:blipFill>
            <a:blip r:embed="rId3"/>
            <a:stretch>
              <a:fillRect/>
            </a:stretch>
          </p:blipFill>
          <p:spPr>
            <a:xfrm>
              <a:off x="5873253" y="790282"/>
              <a:ext cx="2799492" cy="3505062"/>
            </a:xfrm>
            <a:prstGeom prst="rect">
              <a:avLst/>
            </a:prstGeom>
          </p:spPr>
        </p:pic>
        <p:pic>
          <p:nvPicPr>
            <p:cNvPr id="31" name="Picture 30">
              <a:extLst>
                <a:ext uri="{FF2B5EF4-FFF2-40B4-BE49-F238E27FC236}">
                  <a16:creationId xmlns:a16="http://schemas.microsoft.com/office/drawing/2014/main" id="{0F3812E7-EDF0-5A0E-39E7-FA125883F0AE}"/>
                </a:ext>
              </a:extLst>
            </p:cNvPr>
            <p:cNvPicPr preferRelativeResize="0">
              <a:picLocks noChangeAspect="1"/>
            </p:cNvPicPr>
            <p:nvPr/>
          </p:nvPicPr>
          <p:blipFill>
            <a:blip r:embed="rId3"/>
            <a:stretch>
              <a:fillRect/>
            </a:stretch>
          </p:blipFill>
          <p:spPr>
            <a:xfrm rot="10800000">
              <a:off x="7057283" y="977851"/>
              <a:ext cx="2799492" cy="3505062"/>
            </a:xfrm>
            <a:prstGeom prst="rect">
              <a:avLst/>
            </a:prstGeom>
          </p:spPr>
        </p:pic>
        <p:pic>
          <p:nvPicPr>
            <p:cNvPr id="32" name="Picture 31">
              <a:extLst>
                <a:ext uri="{FF2B5EF4-FFF2-40B4-BE49-F238E27FC236}">
                  <a16:creationId xmlns:a16="http://schemas.microsoft.com/office/drawing/2014/main" id="{CD8455E0-51DA-B448-2E7B-3304759D0DD3}"/>
                </a:ext>
              </a:extLst>
            </p:cNvPr>
            <p:cNvPicPr preferRelativeResize="0">
              <a:picLocks noChangeAspect="1"/>
            </p:cNvPicPr>
            <p:nvPr/>
          </p:nvPicPr>
          <p:blipFill>
            <a:blip r:embed="rId3"/>
            <a:stretch>
              <a:fillRect/>
            </a:stretch>
          </p:blipFill>
          <p:spPr>
            <a:xfrm>
              <a:off x="7924781" y="1188867"/>
              <a:ext cx="2799492" cy="3505062"/>
            </a:xfrm>
            <a:prstGeom prst="rect">
              <a:avLst/>
            </a:prstGeom>
          </p:spPr>
        </p:pic>
        <p:pic>
          <p:nvPicPr>
            <p:cNvPr id="33" name="Picture 32">
              <a:extLst>
                <a:ext uri="{FF2B5EF4-FFF2-40B4-BE49-F238E27FC236}">
                  <a16:creationId xmlns:a16="http://schemas.microsoft.com/office/drawing/2014/main" id="{F3547DA9-21E6-1EB1-F90F-4A449B04401C}"/>
                </a:ext>
              </a:extLst>
            </p:cNvPr>
            <p:cNvPicPr preferRelativeResize="0">
              <a:picLocks noChangeAspect="1"/>
            </p:cNvPicPr>
            <p:nvPr/>
          </p:nvPicPr>
          <p:blipFill>
            <a:blip r:embed="rId3"/>
            <a:stretch>
              <a:fillRect/>
            </a:stretch>
          </p:blipFill>
          <p:spPr>
            <a:xfrm rot="10800000">
              <a:off x="9108811" y="1376436"/>
              <a:ext cx="2799492" cy="3505062"/>
            </a:xfrm>
            <a:prstGeom prst="rect">
              <a:avLst/>
            </a:prstGeom>
          </p:spPr>
        </p:pic>
      </p:grpSp>
    </p:spTree>
    <p:extLst>
      <p:ext uri="{BB962C8B-B14F-4D97-AF65-F5344CB8AC3E}">
        <p14:creationId xmlns:p14="http://schemas.microsoft.com/office/powerpoint/2010/main" val="1111162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55E754A5-B8D3-DF9E-751E-ACDCCD0425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333646" y="1920117"/>
            <a:ext cx="6492775" cy="3017768"/>
          </a:xfrm>
          <a:prstGeom prst="rect">
            <a:avLst/>
          </a:prstGeom>
        </p:spPr>
      </p:pic>
      <p:pic>
        <p:nvPicPr>
          <p:cNvPr id="39" name="Picture 38">
            <a:extLst>
              <a:ext uri="{FF2B5EF4-FFF2-40B4-BE49-F238E27FC236}">
                <a16:creationId xmlns:a16="http://schemas.microsoft.com/office/drawing/2014/main" id="{DCA41097-90BA-1785-79D1-01CB148D61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849612" y="1920116"/>
            <a:ext cx="6492775" cy="3017768"/>
          </a:xfrm>
          <a:prstGeom prst="rect">
            <a:avLst/>
          </a:prstGeom>
        </p:spPr>
      </p:pic>
      <p:pic>
        <p:nvPicPr>
          <p:cNvPr id="40" name="Picture 39">
            <a:extLst>
              <a:ext uri="{FF2B5EF4-FFF2-40B4-BE49-F238E27FC236}">
                <a16:creationId xmlns:a16="http://schemas.microsoft.com/office/drawing/2014/main" id="{3F0B87D5-1D20-284C-6B60-E2E2B488E5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7032871" y="1920116"/>
            <a:ext cx="6492775" cy="3017768"/>
          </a:xfrm>
          <a:prstGeom prst="rect">
            <a:avLst/>
          </a:prstGeom>
        </p:spPr>
      </p:pic>
    </p:spTree>
    <p:extLst>
      <p:ext uri="{BB962C8B-B14F-4D97-AF65-F5344CB8AC3E}">
        <p14:creationId xmlns:p14="http://schemas.microsoft.com/office/powerpoint/2010/main" val="43630073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C793D0-48C1-78BA-6BAC-3901F4A80A0E}"/>
              </a:ext>
            </a:extLst>
          </p:cNvPr>
          <p:cNvGrpSpPr/>
          <p:nvPr/>
        </p:nvGrpSpPr>
        <p:grpSpPr>
          <a:xfrm rot="16200000">
            <a:off x="5775642" y="1670118"/>
            <a:ext cx="6126480" cy="3861995"/>
            <a:chOff x="145680" y="1169170"/>
            <a:chExt cx="6126480" cy="3861995"/>
          </a:xfrm>
        </p:grpSpPr>
        <p:cxnSp>
          <p:nvCxnSpPr>
            <p:cNvPr id="3" name="Straight Connector 2">
              <a:extLst>
                <a:ext uri="{FF2B5EF4-FFF2-40B4-BE49-F238E27FC236}">
                  <a16:creationId xmlns:a16="http://schemas.microsoft.com/office/drawing/2014/main" id="{990445F5-3EBB-F557-35EA-4F88EB91570E}"/>
                </a:ext>
              </a:extLst>
            </p:cNvPr>
            <p:cNvCxnSpPr>
              <a:cxnSpLocks/>
            </p:cNvCxnSpPr>
            <p:nvPr/>
          </p:nvCxnSpPr>
          <p:spPr>
            <a:xfrm flipV="1">
              <a:off x="145680" y="1630660"/>
              <a:ext cx="6126480" cy="1325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BC47772-69BE-F63A-CA69-2DB4AF6222E3}"/>
                </a:ext>
              </a:extLst>
            </p:cNvPr>
            <p:cNvCxnSpPr>
              <a:cxnSpLocks/>
            </p:cNvCxnSpPr>
            <p:nvPr/>
          </p:nvCxnSpPr>
          <p:spPr>
            <a:xfrm flipV="1">
              <a:off x="622448" y="2023500"/>
              <a:ext cx="5448300" cy="24917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BB24D19-8A07-4C46-85B0-B291FAE6C861}"/>
                </a:ext>
              </a:extLst>
            </p:cNvPr>
            <p:cNvCxnSpPr>
              <a:cxnSpLocks/>
            </p:cNvCxnSpPr>
            <p:nvPr/>
          </p:nvCxnSpPr>
          <p:spPr>
            <a:xfrm flipV="1">
              <a:off x="3298102" y="2386165"/>
              <a:ext cx="2772646" cy="2645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F7B61EE-4BBE-D6E1-CF60-E9A530956144}"/>
                </a:ext>
              </a:extLst>
            </p:cNvPr>
            <p:cNvCxnSpPr>
              <a:cxnSpLocks/>
            </p:cNvCxnSpPr>
            <p:nvPr/>
          </p:nvCxnSpPr>
          <p:spPr>
            <a:xfrm>
              <a:off x="1389196" y="116917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D2EA737-5B07-D446-4803-E635F7B7BF28}"/>
                </a:ext>
              </a:extLst>
            </p:cNvPr>
            <p:cNvCxnSpPr>
              <a:cxnSpLocks/>
            </p:cNvCxnSpPr>
            <p:nvPr/>
          </p:nvCxnSpPr>
          <p:spPr>
            <a:xfrm>
              <a:off x="660520" y="215743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902836A-EE24-7CC8-DC80-8B6EB81AFF8E}"/>
                </a:ext>
              </a:extLst>
            </p:cNvPr>
            <p:cNvCxnSpPr>
              <a:cxnSpLocks/>
            </p:cNvCxnSpPr>
            <p:nvPr/>
          </p:nvCxnSpPr>
          <p:spPr>
            <a:xfrm>
              <a:off x="3373699" y="3708665"/>
              <a:ext cx="202901" cy="11102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81F4448-5172-2243-F0F4-38CDAEE3C38B}"/>
                </a:ext>
              </a:extLst>
            </p:cNvPr>
            <p:cNvCxnSpPr>
              <a:cxnSpLocks/>
            </p:cNvCxnSpPr>
            <p:nvPr/>
          </p:nvCxnSpPr>
          <p:spPr>
            <a:xfrm>
              <a:off x="4473828" y="2925519"/>
              <a:ext cx="201424" cy="117266"/>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81196EF2-6DA0-924E-9DF1-14AA2D162C16}"/>
              </a:ext>
            </a:extLst>
          </p:cNvPr>
          <p:cNvGrpSpPr/>
          <p:nvPr/>
        </p:nvGrpSpPr>
        <p:grpSpPr>
          <a:xfrm rot="16200000">
            <a:off x="-698381" y="1532585"/>
            <a:ext cx="6126480" cy="3861995"/>
            <a:chOff x="145680" y="1169170"/>
            <a:chExt cx="6126480" cy="3861995"/>
          </a:xfrm>
        </p:grpSpPr>
        <p:cxnSp>
          <p:nvCxnSpPr>
            <p:cNvPr id="11" name="Straight Connector 10">
              <a:extLst>
                <a:ext uri="{FF2B5EF4-FFF2-40B4-BE49-F238E27FC236}">
                  <a16:creationId xmlns:a16="http://schemas.microsoft.com/office/drawing/2014/main" id="{A2835FB7-1D41-39EC-A2B1-094F673CB693}"/>
                </a:ext>
              </a:extLst>
            </p:cNvPr>
            <p:cNvCxnSpPr>
              <a:cxnSpLocks/>
            </p:cNvCxnSpPr>
            <p:nvPr/>
          </p:nvCxnSpPr>
          <p:spPr>
            <a:xfrm flipV="1">
              <a:off x="145680" y="1630660"/>
              <a:ext cx="6126480" cy="1325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928CEFF-2945-4EA7-C943-E34D6DDA9B55}"/>
                </a:ext>
              </a:extLst>
            </p:cNvPr>
            <p:cNvCxnSpPr>
              <a:cxnSpLocks/>
            </p:cNvCxnSpPr>
            <p:nvPr/>
          </p:nvCxnSpPr>
          <p:spPr>
            <a:xfrm flipV="1">
              <a:off x="622448" y="2023500"/>
              <a:ext cx="5448300" cy="24917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2C2BF5-BE60-0E45-C68F-8ADAEE80811E}"/>
                </a:ext>
              </a:extLst>
            </p:cNvPr>
            <p:cNvCxnSpPr>
              <a:cxnSpLocks/>
            </p:cNvCxnSpPr>
            <p:nvPr/>
          </p:nvCxnSpPr>
          <p:spPr>
            <a:xfrm flipV="1">
              <a:off x="3298102" y="2386165"/>
              <a:ext cx="2772646" cy="2645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7908CE-872C-44C2-775E-D5AD0D07598D}"/>
                </a:ext>
              </a:extLst>
            </p:cNvPr>
            <p:cNvCxnSpPr>
              <a:cxnSpLocks/>
            </p:cNvCxnSpPr>
            <p:nvPr/>
          </p:nvCxnSpPr>
          <p:spPr>
            <a:xfrm>
              <a:off x="1389196" y="116917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9CA42D-050C-5AD3-9784-4051D0366C6A}"/>
                </a:ext>
              </a:extLst>
            </p:cNvPr>
            <p:cNvCxnSpPr>
              <a:cxnSpLocks/>
            </p:cNvCxnSpPr>
            <p:nvPr/>
          </p:nvCxnSpPr>
          <p:spPr>
            <a:xfrm>
              <a:off x="660520" y="215743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202FBEE-1AB3-85CB-D99B-1FB4EC63527B}"/>
                </a:ext>
              </a:extLst>
            </p:cNvPr>
            <p:cNvCxnSpPr>
              <a:cxnSpLocks/>
            </p:cNvCxnSpPr>
            <p:nvPr/>
          </p:nvCxnSpPr>
          <p:spPr>
            <a:xfrm>
              <a:off x="3373699" y="3708665"/>
              <a:ext cx="202901" cy="11102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D2D58C5-955C-4F38-AED0-739666816330}"/>
                </a:ext>
              </a:extLst>
            </p:cNvPr>
            <p:cNvCxnSpPr>
              <a:cxnSpLocks/>
            </p:cNvCxnSpPr>
            <p:nvPr/>
          </p:nvCxnSpPr>
          <p:spPr>
            <a:xfrm>
              <a:off x="4473828" y="2925519"/>
              <a:ext cx="201424" cy="117266"/>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4032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cagon 1">
            <a:extLst>
              <a:ext uri="{FF2B5EF4-FFF2-40B4-BE49-F238E27FC236}">
                <a16:creationId xmlns:a16="http://schemas.microsoft.com/office/drawing/2014/main" id="{6CF60854-8A6E-CC0B-CE0D-E1B8BD8A74FF}"/>
              </a:ext>
            </a:extLst>
          </p:cNvPr>
          <p:cNvSpPr>
            <a:spLocks noChangeAspect="1"/>
          </p:cNvSpPr>
          <p:nvPr/>
        </p:nvSpPr>
        <p:spPr>
          <a:xfrm>
            <a:off x="426491" y="256864"/>
            <a:ext cx="3471370" cy="2841757"/>
          </a:xfrm>
          <a:prstGeom prst="dec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Decagon 2">
            <a:extLst>
              <a:ext uri="{FF2B5EF4-FFF2-40B4-BE49-F238E27FC236}">
                <a16:creationId xmlns:a16="http://schemas.microsoft.com/office/drawing/2014/main" id="{7EFAB32B-F6F7-0C7D-55F8-A53128D57651}"/>
              </a:ext>
            </a:extLst>
          </p:cNvPr>
          <p:cNvSpPr>
            <a:spLocks noChangeAspect="1"/>
          </p:cNvSpPr>
          <p:nvPr/>
        </p:nvSpPr>
        <p:spPr>
          <a:xfrm>
            <a:off x="426491" y="3609664"/>
            <a:ext cx="3471370" cy="2841757"/>
          </a:xfrm>
          <a:prstGeom prst="dec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Decagon 5">
            <a:extLst>
              <a:ext uri="{FF2B5EF4-FFF2-40B4-BE49-F238E27FC236}">
                <a16:creationId xmlns:a16="http://schemas.microsoft.com/office/drawing/2014/main" id="{AF88EA9E-6729-2594-79A2-A3E14EEA81FB}"/>
              </a:ext>
            </a:extLst>
          </p:cNvPr>
          <p:cNvSpPr>
            <a:spLocks noChangeAspect="1"/>
          </p:cNvSpPr>
          <p:nvPr/>
        </p:nvSpPr>
        <p:spPr>
          <a:xfrm>
            <a:off x="4360315" y="256864"/>
            <a:ext cx="3471370" cy="2841757"/>
          </a:xfrm>
          <a:prstGeom prst="dec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ecagon 6">
            <a:extLst>
              <a:ext uri="{FF2B5EF4-FFF2-40B4-BE49-F238E27FC236}">
                <a16:creationId xmlns:a16="http://schemas.microsoft.com/office/drawing/2014/main" id="{0AA1B1A2-CBEB-0E5A-8A25-3E87CBBC8A15}"/>
              </a:ext>
            </a:extLst>
          </p:cNvPr>
          <p:cNvSpPr>
            <a:spLocks noChangeAspect="1"/>
          </p:cNvSpPr>
          <p:nvPr/>
        </p:nvSpPr>
        <p:spPr>
          <a:xfrm>
            <a:off x="4360315" y="3609664"/>
            <a:ext cx="3471370" cy="2841757"/>
          </a:xfrm>
          <a:prstGeom prst="dec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Decagon 7">
            <a:extLst>
              <a:ext uri="{FF2B5EF4-FFF2-40B4-BE49-F238E27FC236}">
                <a16:creationId xmlns:a16="http://schemas.microsoft.com/office/drawing/2014/main" id="{4064FAF6-997F-A310-0193-9CFE5DF5AE93}"/>
              </a:ext>
            </a:extLst>
          </p:cNvPr>
          <p:cNvSpPr>
            <a:spLocks noChangeAspect="1"/>
          </p:cNvSpPr>
          <p:nvPr/>
        </p:nvSpPr>
        <p:spPr>
          <a:xfrm>
            <a:off x="8294139" y="256864"/>
            <a:ext cx="3471370" cy="2841757"/>
          </a:xfrm>
          <a:prstGeom prst="dec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Decagon 8">
            <a:extLst>
              <a:ext uri="{FF2B5EF4-FFF2-40B4-BE49-F238E27FC236}">
                <a16:creationId xmlns:a16="http://schemas.microsoft.com/office/drawing/2014/main" id="{2FD6AB45-B768-493B-9790-135193BCEBC9}"/>
              </a:ext>
            </a:extLst>
          </p:cNvPr>
          <p:cNvSpPr>
            <a:spLocks noChangeAspect="1"/>
          </p:cNvSpPr>
          <p:nvPr/>
        </p:nvSpPr>
        <p:spPr>
          <a:xfrm>
            <a:off x="8294139" y="3609664"/>
            <a:ext cx="3471370" cy="2841757"/>
          </a:xfrm>
          <a:prstGeom prst="dec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976185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C828C4-D485-8724-FEA8-BBDB5765F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953" y="147485"/>
            <a:ext cx="5641974" cy="2757948"/>
          </a:xfrm>
          <a:prstGeom prst="rect">
            <a:avLst/>
          </a:prstGeom>
        </p:spPr>
      </p:pic>
      <p:pic>
        <p:nvPicPr>
          <p:cNvPr id="7" name="Picture 6">
            <a:extLst>
              <a:ext uri="{FF2B5EF4-FFF2-40B4-BE49-F238E27FC236}">
                <a16:creationId xmlns:a16="http://schemas.microsoft.com/office/drawing/2014/main" id="{71DC2C3B-0A22-EF0F-B363-66317D06E7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6953" y="3736259"/>
            <a:ext cx="5641974" cy="2757948"/>
          </a:xfrm>
          <a:prstGeom prst="rect">
            <a:avLst/>
          </a:prstGeom>
        </p:spPr>
      </p:pic>
      <p:pic>
        <p:nvPicPr>
          <p:cNvPr id="8" name="Picture 7">
            <a:extLst>
              <a:ext uri="{FF2B5EF4-FFF2-40B4-BE49-F238E27FC236}">
                <a16:creationId xmlns:a16="http://schemas.microsoft.com/office/drawing/2014/main" id="{3E692467-A4C4-C44E-2F16-3E57A2382E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3073" y="147485"/>
            <a:ext cx="5641974" cy="2757948"/>
          </a:xfrm>
          <a:prstGeom prst="rect">
            <a:avLst/>
          </a:prstGeom>
        </p:spPr>
      </p:pic>
      <p:pic>
        <p:nvPicPr>
          <p:cNvPr id="9" name="Picture 8">
            <a:extLst>
              <a:ext uri="{FF2B5EF4-FFF2-40B4-BE49-F238E27FC236}">
                <a16:creationId xmlns:a16="http://schemas.microsoft.com/office/drawing/2014/main" id="{B00A95DF-60E2-09DC-BB81-EC25A26F1B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3073" y="3736259"/>
            <a:ext cx="5641974" cy="2757948"/>
          </a:xfrm>
          <a:prstGeom prst="rect">
            <a:avLst/>
          </a:prstGeom>
        </p:spPr>
      </p:pic>
    </p:spTree>
    <p:extLst>
      <p:ext uri="{BB962C8B-B14F-4D97-AF65-F5344CB8AC3E}">
        <p14:creationId xmlns:p14="http://schemas.microsoft.com/office/powerpoint/2010/main" val="114410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7171ED-3E36-78B2-7236-12C14EFAE055}"/>
              </a:ext>
            </a:extLst>
          </p:cNvPr>
          <p:cNvGrpSpPr/>
          <p:nvPr/>
        </p:nvGrpSpPr>
        <p:grpSpPr>
          <a:xfrm rot="16200000">
            <a:off x="-475644" y="1717875"/>
            <a:ext cx="6126480" cy="3422250"/>
            <a:chOff x="145680" y="1169170"/>
            <a:chExt cx="6126480" cy="3422250"/>
          </a:xfrm>
        </p:grpSpPr>
        <p:cxnSp>
          <p:nvCxnSpPr>
            <p:cNvPr id="3" name="Straight Connector 2">
              <a:extLst>
                <a:ext uri="{FF2B5EF4-FFF2-40B4-BE49-F238E27FC236}">
                  <a16:creationId xmlns:a16="http://schemas.microsoft.com/office/drawing/2014/main" id="{C4F5B819-B1AA-BFAC-DC57-7DE01A83751E}"/>
                </a:ext>
              </a:extLst>
            </p:cNvPr>
            <p:cNvCxnSpPr>
              <a:cxnSpLocks/>
            </p:cNvCxnSpPr>
            <p:nvPr/>
          </p:nvCxnSpPr>
          <p:spPr>
            <a:xfrm flipV="1">
              <a:off x="145680" y="1630660"/>
              <a:ext cx="6126480" cy="1325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2CC6B93-0475-00FC-CDCB-81A71F1DF5E0}"/>
                </a:ext>
              </a:extLst>
            </p:cNvPr>
            <p:cNvCxnSpPr>
              <a:cxnSpLocks/>
            </p:cNvCxnSpPr>
            <p:nvPr/>
          </p:nvCxnSpPr>
          <p:spPr>
            <a:xfrm flipV="1">
              <a:off x="622448" y="2023500"/>
              <a:ext cx="5448300" cy="24917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06670E1-470E-097C-A03D-70BDF630EB76}"/>
                </a:ext>
              </a:extLst>
            </p:cNvPr>
            <p:cNvCxnSpPr>
              <a:cxnSpLocks/>
            </p:cNvCxnSpPr>
            <p:nvPr/>
          </p:nvCxnSpPr>
          <p:spPr>
            <a:xfrm>
              <a:off x="1389196" y="116917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46021AA-A280-F4FB-D223-225C90820775}"/>
                </a:ext>
              </a:extLst>
            </p:cNvPr>
            <p:cNvCxnSpPr>
              <a:cxnSpLocks/>
            </p:cNvCxnSpPr>
            <p:nvPr/>
          </p:nvCxnSpPr>
          <p:spPr>
            <a:xfrm>
              <a:off x="660520" y="215743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BC3DFE-C4C7-2B78-FC32-662A9910CE38}"/>
                </a:ext>
              </a:extLst>
            </p:cNvPr>
            <p:cNvCxnSpPr>
              <a:cxnSpLocks/>
            </p:cNvCxnSpPr>
            <p:nvPr/>
          </p:nvCxnSpPr>
          <p:spPr>
            <a:xfrm>
              <a:off x="3373699" y="3708665"/>
              <a:ext cx="202901" cy="11102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8DC2CF5-E157-9328-25AB-F31B90E22700}"/>
                </a:ext>
              </a:extLst>
            </p:cNvPr>
            <p:cNvCxnSpPr>
              <a:cxnSpLocks/>
            </p:cNvCxnSpPr>
            <p:nvPr/>
          </p:nvCxnSpPr>
          <p:spPr>
            <a:xfrm>
              <a:off x="4473828" y="2925519"/>
              <a:ext cx="201424" cy="117266"/>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D64A5DA3-F850-C61F-2B03-02E6CB3BDE56}"/>
              </a:ext>
            </a:extLst>
          </p:cNvPr>
          <p:cNvGrpSpPr/>
          <p:nvPr/>
        </p:nvGrpSpPr>
        <p:grpSpPr>
          <a:xfrm rot="16200000">
            <a:off x="5444510" y="1919286"/>
            <a:ext cx="6126480" cy="3422250"/>
            <a:chOff x="145680" y="1169170"/>
            <a:chExt cx="6126480" cy="3422250"/>
          </a:xfrm>
        </p:grpSpPr>
        <p:cxnSp>
          <p:nvCxnSpPr>
            <p:cNvPr id="10" name="Straight Connector 9">
              <a:extLst>
                <a:ext uri="{FF2B5EF4-FFF2-40B4-BE49-F238E27FC236}">
                  <a16:creationId xmlns:a16="http://schemas.microsoft.com/office/drawing/2014/main" id="{E4592266-0B39-A761-8875-3F685F1BEB36}"/>
                </a:ext>
              </a:extLst>
            </p:cNvPr>
            <p:cNvCxnSpPr>
              <a:cxnSpLocks/>
            </p:cNvCxnSpPr>
            <p:nvPr/>
          </p:nvCxnSpPr>
          <p:spPr>
            <a:xfrm flipV="1">
              <a:off x="145680" y="1630660"/>
              <a:ext cx="6126480" cy="1325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DF03EC-00C4-0294-EBBB-566BB662F5AD}"/>
                </a:ext>
              </a:extLst>
            </p:cNvPr>
            <p:cNvCxnSpPr>
              <a:cxnSpLocks/>
            </p:cNvCxnSpPr>
            <p:nvPr/>
          </p:nvCxnSpPr>
          <p:spPr>
            <a:xfrm flipV="1">
              <a:off x="622448" y="2023500"/>
              <a:ext cx="5448300" cy="24917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7DCBDA-5E75-0286-13A6-40DF361788A8}"/>
                </a:ext>
              </a:extLst>
            </p:cNvPr>
            <p:cNvCxnSpPr>
              <a:cxnSpLocks/>
            </p:cNvCxnSpPr>
            <p:nvPr/>
          </p:nvCxnSpPr>
          <p:spPr>
            <a:xfrm>
              <a:off x="1389196" y="116917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13E3ED-0762-B90A-F492-3A4A6AC410DE}"/>
                </a:ext>
              </a:extLst>
            </p:cNvPr>
            <p:cNvCxnSpPr>
              <a:cxnSpLocks/>
            </p:cNvCxnSpPr>
            <p:nvPr/>
          </p:nvCxnSpPr>
          <p:spPr>
            <a:xfrm>
              <a:off x="660520" y="215743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B2DEF31-F3FC-3CDE-F92C-EE09C2E6E899}"/>
                </a:ext>
              </a:extLst>
            </p:cNvPr>
            <p:cNvCxnSpPr>
              <a:cxnSpLocks/>
            </p:cNvCxnSpPr>
            <p:nvPr/>
          </p:nvCxnSpPr>
          <p:spPr>
            <a:xfrm>
              <a:off x="3373699" y="3708665"/>
              <a:ext cx="202901" cy="11102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9F92F36-CB7E-5580-13A3-096869E7EA7C}"/>
                </a:ext>
              </a:extLst>
            </p:cNvPr>
            <p:cNvCxnSpPr>
              <a:cxnSpLocks/>
            </p:cNvCxnSpPr>
            <p:nvPr/>
          </p:nvCxnSpPr>
          <p:spPr>
            <a:xfrm>
              <a:off x="4473828" y="2925519"/>
              <a:ext cx="201424" cy="117266"/>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817790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5C3F9B-77E0-C0F6-B0DB-A2EEBCBC6D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3905936" cy="3429000"/>
          </a:xfrm>
          <a:prstGeom prst="rect">
            <a:avLst/>
          </a:prstGeom>
        </p:spPr>
      </p:pic>
      <p:pic>
        <p:nvPicPr>
          <p:cNvPr id="10" name="Picture 9">
            <a:extLst>
              <a:ext uri="{FF2B5EF4-FFF2-40B4-BE49-F238E27FC236}">
                <a16:creationId xmlns:a16="http://schemas.microsoft.com/office/drawing/2014/main" id="{FB0EE5B8-0319-BEA6-48D2-D5C6122B65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28999"/>
            <a:ext cx="3905936" cy="3429000"/>
          </a:xfrm>
          <a:prstGeom prst="rect">
            <a:avLst/>
          </a:prstGeom>
        </p:spPr>
      </p:pic>
      <p:pic>
        <p:nvPicPr>
          <p:cNvPr id="11" name="Picture 10">
            <a:extLst>
              <a:ext uri="{FF2B5EF4-FFF2-40B4-BE49-F238E27FC236}">
                <a16:creationId xmlns:a16="http://schemas.microsoft.com/office/drawing/2014/main" id="{3B43E563-C71F-EA9F-01F9-F5BD797E5F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3032" y="0"/>
            <a:ext cx="3905936" cy="3429000"/>
          </a:xfrm>
          <a:prstGeom prst="rect">
            <a:avLst/>
          </a:prstGeom>
        </p:spPr>
      </p:pic>
      <p:pic>
        <p:nvPicPr>
          <p:cNvPr id="12" name="Picture 11">
            <a:extLst>
              <a:ext uri="{FF2B5EF4-FFF2-40B4-BE49-F238E27FC236}">
                <a16:creationId xmlns:a16="http://schemas.microsoft.com/office/drawing/2014/main" id="{1E2C2FFA-2971-DE1B-B449-FD8949DC0D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43032" y="3429000"/>
            <a:ext cx="3905936" cy="3429000"/>
          </a:xfrm>
          <a:prstGeom prst="rect">
            <a:avLst/>
          </a:prstGeom>
        </p:spPr>
      </p:pic>
      <p:pic>
        <p:nvPicPr>
          <p:cNvPr id="13" name="Picture 12">
            <a:extLst>
              <a:ext uri="{FF2B5EF4-FFF2-40B4-BE49-F238E27FC236}">
                <a16:creationId xmlns:a16="http://schemas.microsoft.com/office/drawing/2014/main" id="{5E770074-3547-2C9F-5F11-92A64DA9F5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6064" y="-1"/>
            <a:ext cx="3905936" cy="3429000"/>
          </a:xfrm>
          <a:prstGeom prst="rect">
            <a:avLst/>
          </a:prstGeom>
        </p:spPr>
      </p:pic>
      <p:pic>
        <p:nvPicPr>
          <p:cNvPr id="14" name="Picture 13">
            <a:extLst>
              <a:ext uri="{FF2B5EF4-FFF2-40B4-BE49-F238E27FC236}">
                <a16:creationId xmlns:a16="http://schemas.microsoft.com/office/drawing/2014/main" id="{327854D4-39E2-F781-B0D2-BBC078AA04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6064" y="3428999"/>
            <a:ext cx="3905936" cy="3429000"/>
          </a:xfrm>
          <a:prstGeom prst="rect">
            <a:avLst/>
          </a:prstGeom>
        </p:spPr>
      </p:pic>
    </p:spTree>
    <p:extLst>
      <p:ext uri="{BB962C8B-B14F-4D97-AF65-F5344CB8AC3E}">
        <p14:creationId xmlns:p14="http://schemas.microsoft.com/office/powerpoint/2010/main" val="158490826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9700-F1F3-4BA0-9FF3-B6BB065D3A85}"/>
              </a:ext>
            </a:extLst>
          </p:cNvPr>
          <p:cNvSpPr>
            <a:spLocks noGrp="1"/>
          </p:cNvSpPr>
          <p:nvPr>
            <p:ph type="title"/>
          </p:nvPr>
        </p:nvSpPr>
        <p:spPr/>
        <p:txBody>
          <a:bodyPr>
            <a:normAutofit/>
          </a:bodyPr>
          <a:lstStyle/>
          <a:p>
            <a:r>
              <a:rPr lang="en-GB" sz="3200" dirty="0"/>
              <a:t>Printable angles card sort</a:t>
            </a:r>
          </a:p>
        </p:txBody>
      </p:sp>
      <p:sp>
        <p:nvSpPr>
          <p:cNvPr id="3" name="Content Placeholder 2">
            <a:extLst>
              <a:ext uri="{FF2B5EF4-FFF2-40B4-BE49-F238E27FC236}">
                <a16:creationId xmlns:a16="http://schemas.microsoft.com/office/drawing/2014/main" id="{7BDC7647-4257-47FE-976A-67AC146B51D8}"/>
              </a:ext>
            </a:extLst>
          </p:cNvPr>
          <p:cNvSpPr>
            <a:spLocks noGrp="1"/>
          </p:cNvSpPr>
          <p:nvPr>
            <p:ph idx="1"/>
          </p:nvPr>
        </p:nvSpPr>
        <p:spPr/>
        <p:txBody>
          <a:bodyPr/>
          <a:lstStyle/>
          <a:p>
            <a:pPr marL="0" indent="0">
              <a:buNone/>
            </a:pPr>
            <a:r>
              <a:rPr lang="en-GB" dirty="0"/>
              <a:t>You may wish to print slides 110-122 to create sets of angles to sort for Checkpoint 3. Stack and clip the set of 13 pages and cut along the lines to produce 12 sets. </a:t>
            </a:r>
          </a:p>
        </p:txBody>
      </p:sp>
    </p:spTree>
    <p:extLst>
      <p:ext uri="{BB962C8B-B14F-4D97-AF65-F5344CB8AC3E}">
        <p14:creationId xmlns:p14="http://schemas.microsoft.com/office/powerpoint/2010/main" val="52005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93283097"/>
              </p:ext>
            </p:extLst>
          </p:nvPr>
        </p:nvGraphicFramePr>
        <p:xfrm>
          <a:off x="267128" y="726604"/>
          <a:ext cx="11766038" cy="6065520"/>
        </p:xfrm>
        <a:graphic>
          <a:graphicData uri="http://schemas.openxmlformats.org/drawingml/2006/table">
            <a:tbl>
              <a:tblPr firstRow="1" bandRow="1">
                <a:tableStyleId>{5940675A-B579-460E-94D1-54222C63F5DA}</a:tableStyleId>
              </a:tblPr>
              <a:tblGrid>
                <a:gridCol w="5663772">
                  <a:extLst>
                    <a:ext uri="{9D8B030D-6E8A-4147-A177-3AD203B41FA5}">
                      <a16:colId xmlns:a16="http://schemas.microsoft.com/office/drawing/2014/main" val="695237181"/>
                    </a:ext>
                  </a:extLst>
                </a:gridCol>
                <a:gridCol w="6102266">
                  <a:extLst>
                    <a:ext uri="{9D8B030D-6E8A-4147-A177-3AD203B41FA5}">
                      <a16:colId xmlns:a16="http://schemas.microsoft.com/office/drawing/2014/main" val="300072507"/>
                    </a:ext>
                  </a:extLst>
                </a:gridCol>
              </a:tblGrid>
              <a:tr h="357554">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29015">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An object to turn may be useful here. Do students know that 360˚ is one full turn? Ask students to make an object (or themselves) turn through some common angles to scaffold the move to an angle greater than 360˚.</a:t>
                      </a:r>
                    </a:p>
                    <a:p>
                      <a:r>
                        <a:rPr lang="en-GB" sz="1600" b="1" i="0" u="none" dirty="0"/>
                        <a:t>Challenge</a:t>
                      </a:r>
                    </a:p>
                    <a:p>
                      <a:pPr>
                        <a:spcAft>
                          <a:spcPts val="600"/>
                        </a:spcAft>
                      </a:pPr>
                      <a:r>
                        <a:rPr lang="en-GB" sz="1600" u="none" dirty="0"/>
                        <a:t>Challenge students to consider situations where a turn greater than 360˚ might be described. How would they describe this to a novice mathematician? How would they describe it to an expert mathematician?</a:t>
                      </a:r>
                    </a:p>
                    <a:p>
                      <a:r>
                        <a:rPr lang="en-GB" sz="1600" b="1" i="0" u="none" dirty="0"/>
                        <a:t>Representations</a:t>
                      </a:r>
                    </a:p>
                    <a:p>
                      <a:r>
                        <a:rPr lang="en-GB" sz="1600" b="0" i="0" u="none" dirty="0"/>
                        <a:t>A 360˚ angle measurer may be helpful here – turn 360˚ then another 40˚ and ask for the total angle turned. You could also create a dynamic image: join two ‘sticks’ of card with a split pin and model the angle both as one stick turning and as the angle created where the two sticks meet. Or, cut out two different coloured circles, make a straight slit from the edge to the centre and rotate one card behind the other.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aims to give insight into students’ understanding of what an angle is. For students who only understand an angle as an intersection of two lines (explored in Checkpoints 3 and 4), the task may prove challenging. Students who have a connected understanding of an angle as a turn and as an intersection of two lines are likely to make more sense of the different questions. When talking about turn, it’s important that students also have an awareness that a centre of rotation also needs to be given – and that this can be positioned within the object (for example if they model turning 400</a:t>
                      </a:r>
                      <a:r>
                        <a:rPr lang="en-GB" sz="1600" b="0" i="0" u="none" dirty="0"/>
                        <a:t>° by turning their own bodies).</a:t>
                      </a:r>
                      <a:endParaRPr lang="en-GB" sz="1600" dirty="0"/>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 with many of the Checkpoint tasks, the ‘correct answer’ may not be the focus. Rather, the intention is to offer a context for students to discuss and expose what they understand so that the teacher can move forward, building on their current knowledge and understanding. While it may seem like a short task, offering students the chance to disagree with one another – or assuming the role of ‘devil’s advocate’ yourself to stimulate debate – will provide opportunity to assess their thinking around angles.</a:t>
                      </a:r>
                    </a:p>
                  </a:txBody>
                  <a:tcPr/>
                </a:tc>
                <a:extLst>
                  <a:ext uri="{0D108BD9-81ED-4DB2-BD59-A6C34878D82A}">
                    <a16:rowId xmlns:a16="http://schemas.microsoft.com/office/drawing/2014/main" val="1616516725"/>
                  </a:ext>
                </a:extLst>
              </a:tr>
              <a:tr h="1042865">
                <a:tc gridSpan="2">
                  <a:txBody>
                    <a:bodyPr/>
                    <a:lstStyle/>
                    <a:p>
                      <a:r>
                        <a:rPr lang="en-GB" sz="1600" b="1" dirty="0"/>
                        <a:t>Additional resources</a:t>
                      </a:r>
                    </a:p>
                    <a:p>
                      <a:pPr marL="285750" indent="-285750">
                        <a:buFont typeface="Arial" panose="020B0604020202020204" pitchFamily="34" charset="0"/>
                        <a:buChar char="•"/>
                      </a:pPr>
                      <a:r>
                        <a:rPr lang="en-GB" sz="1600" b="0" dirty="0"/>
                        <a:t>Checkpoint </a:t>
                      </a:r>
                      <a:r>
                        <a:rPr lang="en-GB" sz="1600" b="0" dirty="0">
                          <a:hlinkClick r:id="rId3" action="ppaction://hlinksldjump"/>
                        </a:rPr>
                        <a:t>2</a:t>
                      </a:r>
                      <a:r>
                        <a:rPr lang="en-GB" sz="1600" b="0" dirty="0"/>
                        <a:t> and Additional activity </a:t>
                      </a:r>
                      <a:r>
                        <a:rPr lang="en-GB" sz="1600" b="0" dirty="0">
                          <a:hlinkClick r:id="rId4" action="ppaction://hlinksldjump"/>
                        </a:rPr>
                        <a:t>A</a:t>
                      </a:r>
                      <a:r>
                        <a:rPr lang="en-GB" sz="1600" b="0" dirty="0"/>
                        <a:t> explore turn. Checkpoints </a:t>
                      </a:r>
                      <a:r>
                        <a:rPr lang="en-GB" sz="1600" b="0" dirty="0">
                          <a:hlinkClick r:id="rId5" action="ppaction://hlinksldjump"/>
                        </a:rPr>
                        <a:t>3</a:t>
                      </a:r>
                      <a:r>
                        <a:rPr lang="en-GB" sz="1600" b="0" dirty="0"/>
                        <a:t> and </a:t>
                      </a:r>
                      <a:r>
                        <a:rPr lang="en-GB" sz="1600" b="0" dirty="0">
                          <a:hlinkClick r:id="rId6" action="ppaction://hlinksldjump"/>
                        </a:rPr>
                        <a:t>4</a:t>
                      </a:r>
                      <a:r>
                        <a:rPr lang="en-GB" sz="1600" b="0" dirty="0"/>
                        <a:t> explore two line segments meeting.</a:t>
                      </a:r>
                    </a:p>
                    <a:p>
                      <a:pPr marL="285750" indent="-285750">
                        <a:buFont typeface="Arial" panose="020B0604020202020204" pitchFamily="34" charset="0"/>
                        <a:buChar char="•"/>
                      </a:pPr>
                      <a:r>
                        <a:rPr lang="en-GB" sz="1600" b="0" dirty="0"/>
                        <a:t>An example of a real-life context for angles greater than 360° can be found in the Key Stage 2 SATs papers: question 16 from the 2017 Paper 2 reasoning. Past papers can readily be found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9954694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extLst>
              <p:ext uri="{D42A27DB-BD31-4B8C-83A1-F6EECF244321}">
                <p14:modId xmlns:p14="http://schemas.microsoft.com/office/powerpoint/2010/main" val="860167480"/>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 name="Group 2">
            <a:extLst>
              <a:ext uri="{FF2B5EF4-FFF2-40B4-BE49-F238E27FC236}">
                <a16:creationId xmlns:a16="http://schemas.microsoft.com/office/drawing/2014/main" id="{0AA9A592-8D8F-7775-40A5-E86A962ADF9B}"/>
              </a:ext>
            </a:extLst>
          </p:cNvPr>
          <p:cNvGrpSpPr/>
          <p:nvPr/>
        </p:nvGrpSpPr>
        <p:grpSpPr>
          <a:xfrm>
            <a:off x="-211873" y="379142"/>
            <a:ext cx="3512634" cy="1739590"/>
            <a:chOff x="-83984" y="1222183"/>
            <a:chExt cx="2108630" cy="972404"/>
          </a:xfrm>
        </p:grpSpPr>
        <p:sp>
          <p:nvSpPr>
            <p:cNvPr id="4" name="TextBox 3">
              <a:extLst>
                <a:ext uri="{FF2B5EF4-FFF2-40B4-BE49-F238E27FC236}">
                  <a16:creationId xmlns:a16="http://schemas.microsoft.com/office/drawing/2014/main" id="{EB5BF8E4-B6AB-4739-EBE7-4C42DEA09254}"/>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5" name="Picture 4">
              <a:extLst>
                <a:ext uri="{FF2B5EF4-FFF2-40B4-BE49-F238E27FC236}">
                  <a16:creationId xmlns:a16="http://schemas.microsoft.com/office/drawing/2014/main" id="{802E45AF-55A1-AC7E-5EA9-8C2A2D6ED958}"/>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6" name="Group 5">
            <a:extLst>
              <a:ext uri="{FF2B5EF4-FFF2-40B4-BE49-F238E27FC236}">
                <a16:creationId xmlns:a16="http://schemas.microsoft.com/office/drawing/2014/main" id="{E0A31E4D-3A33-3DF4-BF72-C7FC6612F906}"/>
              </a:ext>
            </a:extLst>
          </p:cNvPr>
          <p:cNvGrpSpPr/>
          <p:nvPr/>
        </p:nvGrpSpPr>
        <p:grpSpPr>
          <a:xfrm>
            <a:off x="-211873" y="2676294"/>
            <a:ext cx="3512634" cy="1739590"/>
            <a:chOff x="-83984" y="1222183"/>
            <a:chExt cx="2108630" cy="972404"/>
          </a:xfrm>
        </p:grpSpPr>
        <p:sp>
          <p:nvSpPr>
            <p:cNvPr id="7" name="TextBox 6">
              <a:extLst>
                <a:ext uri="{FF2B5EF4-FFF2-40B4-BE49-F238E27FC236}">
                  <a16:creationId xmlns:a16="http://schemas.microsoft.com/office/drawing/2014/main" id="{3B91B742-F2B1-1CD6-CF1E-9D18F0A4854D}"/>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8" name="Picture 7">
              <a:extLst>
                <a:ext uri="{FF2B5EF4-FFF2-40B4-BE49-F238E27FC236}">
                  <a16:creationId xmlns:a16="http://schemas.microsoft.com/office/drawing/2014/main" id="{8BD1657A-6AA8-67FD-B479-F74141FC0032}"/>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9" name="Group 8">
            <a:extLst>
              <a:ext uri="{FF2B5EF4-FFF2-40B4-BE49-F238E27FC236}">
                <a16:creationId xmlns:a16="http://schemas.microsoft.com/office/drawing/2014/main" id="{2BFDC665-9E4D-376C-93CC-78486440C89F}"/>
              </a:ext>
            </a:extLst>
          </p:cNvPr>
          <p:cNvGrpSpPr/>
          <p:nvPr/>
        </p:nvGrpSpPr>
        <p:grpSpPr>
          <a:xfrm>
            <a:off x="-211873" y="4973446"/>
            <a:ext cx="3512634" cy="1739590"/>
            <a:chOff x="-83984" y="1222183"/>
            <a:chExt cx="2108630" cy="972404"/>
          </a:xfrm>
        </p:grpSpPr>
        <p:sp>
          <p:nvSpPr>
            <p:cNvPr id="10" name="TextBox 9">
              <a:extLst>
                <a:ext uri="{FF2B5EF4-FFF2-40B4-BE49-F238E27FC236}">
                  <a16:creationId xmlns:a16="http://schemas.microsoft.com/office/drawing/2014/main" id="{45C72192-9573-C64C-2682-B4B25FD6AA2F}"/>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11" name="Picture 10">
              <a:extLst>
                <a:ext uri="{FF2B5EF4-FFF2-40B4-BE49-F238E27FC236}">
                  <a16:creationId xmlns:a16="http://schemas.microsoft.com/office/drawing/2014/main" id="{4190D2B4-6429-B391-311D-5E2E5FC21B0F}"/>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12" name="Group 11">
            <a:extLst>
              <a:ext uri="{FF2B5EF4-FFF2-40B4-BE49-F238E27FC236}">
                <a16:creationId xmlns:a16="http://schemas.microsoft.com/office/drawing/2014/main" id="{1F543C60-8E3C-C23F-0083-3537EA58B744}"/>
              </a:ext>
            </a:extLst>
          </p:cNvPr>
          <p:cNvGrpSpPr/>
          <p:nvPr/>
        </p:nvGrpSpPr>
        <p:grpSpPr>
          <a:xfrm>
            <a:off x="2739329" y="379142"/>
            <a:ext cx="3512634" cy="1739590"/>
            <a:chOff x="-83984" y="1222183"/>
            <a:chExt cx="2108630" cy="972404"/>
          </a:xfrm>
        </p:grpSpPr>
        <p:sp>
          <p:nvSpPr>
            <p:cNvPr id="13" name="TextBox 12">
              <a:extLst>
                <a:ext uri="{FF2B5EF4-FFF2-40B4-BE49-F238E27FC236}">
                  <a16:creationId xmlns:a16="http://schemas.microsoft.com/office/drawing/2014/main" id="{F38876AC-F303-87C4-5B17-0E951A6A5E94}"/>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14" name="Picture 13">
              <a:extLst>
                <a:ext uri="{FF2B5EF4-FFF2-40B4-BE49-F238E27FC236}">
                  <a16:creationId xmlns:a16="http://schemas.microsoft.com/office/drawing/2014/main" id="{F62B6F1A-5094-F986-DDF5-BA407B44524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15" name="Group 14">
            <a:extLst>
              <a:ext uri="{FF2B5EF4-FFF2-40B4-BE49-F238E27FC236}">
                <a16:creationId xmlns:a16="http://schemas.microsoft.com/office/drawing/2014/main" id="{F2167E38-B9D2-2376-D354-FDB2DCBE0593}"/>
              </a:ext>
            </a:extLst>
          </p:cNvPr>
          <p:cNvGrpSpPr/>
          <p:nvPr/>
        </p:nvGrpSpPr>
        <p:grpSpPr>
          <a:xfrm>
            <a:off x="2739329" y="2676294"/>
            <a:ext cx="3512634" cy="1739590"/>
            <a:chOff x="-83984" y="1222183"/>
            <a:chExt cx="2108630" cy="972404"/>
          </a:xfrm>
        </p:grpSpPr>
        <p:sp>
          <p:nvSpPr>
            <p:cNvPr id="16" name="TextBox 15">
              <a:extLst>
                <a:ext uri="{FF2B5EF4-FFF2-40B4-BE49-F238E27FC236}">
                  <a16:creationId xmlns:a16="http://schemas.microsoft.com/office/drawing/2014/main" id="{D1663A84-8791-D145-11D4-794DDEEF3017}"/>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17" name="Picture 16">
              <a:extLst>
                <a:ext uri="{FF2B5EF4-FFF2-40B4-BE49-F238E27FC236}">
                  <a16:creationId xmlns:a16="http://schemas.microsoft.com/office/drawing/2014/main" id="{5A483A18-1BC0-71EF-DAC7-C91F89D3D2B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18" name="Group 17">
            <a:extLst>
              <a:ext uri="{FF2B5EF4-FFF2-40B4-BE49-F238E27FC236}">
                <a16:creationId xmlns:a16="http://schemas.microsoft.com/office/drawing/2014/main" id="{676132E9-2D08-9321-1136-8C651949D9E4}"/>
              </a:ext>
            </a:extLst>
          </p:cNvPr>
          <p:cNvGrpSpPr/>
          <p:nvPr/>
        </p:nvGrpSpPr>
        <p:grpSpPr>
          <a:xfrm>
            <a:off x="2739329" y="4973446"/>
            <a:ext cx="3512634" cy="1739590"/>
            <a:chOff x="-83984" y="1222183"/>
            <a:chExt cx="2108630" cy="972404"/>
          </a:xfrm>
        </p:grpSpPr>
        <p:sp>
          <p:nvSpPr>
            <p:cNvPr id="19" name="TextBox 18">
              <a:extLst>
                <a:ext uri="{FF2B5EF4-FFF2-40B4-BE49-F238E27FC236}">
                  <a16:creationId xmlns:a16="http://schemas.microsoft.com/office/drawing/2014/main" id="{FDFBAE86-4446-C796-FE25-80B0648D38EF}"/>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20" name="Picture 19">
              <a:extLst>
                <a:ext uri="{FF2B5EF4-FFF2-40B4-BE49-F238E27FC236}">
                  <a16:creationId xmlns:a16="http://schemas.microsoft.com/office/drawing/2014/main" id="{AFB601BC-4608-4925-2675-CEA98C9E169D}"/>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21" name="Group 20">
            <a:extLst>
              <a:ext uri="{FF2B5EF4-FFF2-40B4-BE49-F238E27FC236}">
                <a16:creationId xmlns:a16="http://schemas.microsoft.com/office/drawing/2014/main" id="{EF9D4322-1F7B-D972-1BA2-4E8011CE0564}"/>
              </a:ext>
            </a:extLst>
          </p:cNvPr>
          <p:cNvGrpSpPr/>
          <p:nvPr/>
        </p:nvGrpSpPr>
        <p:grpSpPr>
          <a:xfrm>
            <a:off x="5839522" y="379142"/>
            <a:ext cx="3512634" cy="1739590"/>
            <a:chOff x="-83984" y="1222183"/>
            <a:chExt cx="2108630" cy="972404"/>
          </a:xfrm>
        </p:grpSpPr>
        <p:sp>
          <p:nvSpPr>
            <p:cNvPr id="22" name="TextBox 21">
              <a:extLst>
                <a:ext uri="{FF2B5EF4-FFF2-40B4-BE49-F238E27FC236}">
                  <a16:creationId xmlns:a16="http://schemas.microsoft.com/office/drawing/2014/main" id="{FC6D8700-AAE7-BC59-09DC-13331EA83E19}"/>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23" name="Picture 22">
              <a:extLst>
                <a:ext uri="{FF2B5EF4-FFF2-40B4-BE49-F238E27FC236}">
                  <a16:creationId xmlns:a16="http://schemas.microsoft.com/office/drawing/2014/main" id="{9C71AB20-2E78-EACE-1370-131C153C808F}"/>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24" name="Group 23">
            <a:extLst>
              <a:ext uri="{FF2B5EF4-FFF2-40B4-BE49-F238E27FC236}">
                <a16:creationId xmlns:a16="http://schemas.microsoft.com/office/drawing/2014/main" id="{9511BD3F-AE11-364F-AF37-64780F4E6B73}"/>
              </a:ext>
            </a:extLst>
          </p:cNvPr>
          <p:cNvGrpSpPr/>
          <p:nvPr/>
        </p:nvGrpSpPr>
        <p:grpSpPr>
          <a:xfrm>
            <a:off x="5839522" y="2676294"/>
            <a:ext cx="3512634" cy="1739590"/>
            <a:chOff x="-83984" y="1222183"/>
            <a:chExt cx="2108630" cy="972404"/>
          </a:xfrm>
        </p:grpSpPr>
        <p:sp>
          <p:nvSpPr>
            <p:cNvPr id="25" name="TextBox 24">
              <a:extLst>
                <a:ext uri="{FF2B5EF4-FFF2-40B4-BE49-F238E27FC236}">
                  <a16:creationId xmlns:a16="http://schemas.microsoft.com/office/drawing/2014/main" id="{925FF1BC-7744-DC9C-3B40-BF28351B1967}"/>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26" name="Picture 25">
              <a:extLst>
                <a:ext uri="{FF2B5EF4-FFF2-40B4-BE49-F238E27FC236}">
                  <a16:creationId xmlns:a16="http://schemas.microsoft.com/office/drawing/2014/main" id="{CC1F560B-A55A-068F-EA36-6886C3D8392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27" name="Group 26">
            <a:extLst>
              <a:ext uri="{FF2B5EF4-FFF2-40B4-BE49-F238E27FC236}">
                <a16:creationId xmlns:a16="http://schemas.microsoft.com/office/drawing/2014/main" id="{6FEEF304-C064-8D01-6425-B18C40B0DEA3}"/>
              </a:ext>
            </a:extLst>
          </p:cNvPr>
          <p:cNvGrpSpPr/>
          <p:nvPr/>
        </p:nvGrpSpPr>
        <p:grpSpPr>
          <a:xfrm>
            <a:off x="5839522" y="4973446"/>
            <a:ext cx="3512634" cy="1739590"/>
            <a:chOff x="-83984" y="1222183"/>
            <a:chExt cx="2108630" cy="972404"/>
          </a:xfrm>
        </p:grpSpPr>
        <p:sp>
          <p:nvSpPr>
            <p:cNvPr id="28" name="TextBox 27">
              <a:extLst>
                <a:ext uri="{FF2B5EF4-FFF2-40B4-BE49-F238E27FC236}">
                  <a16:creationId xmlns:a16="http://schemas.microsoft.com/office/drawing/2014/main" id="{5C3F49FF-1F65-3B4D-0115-578A86D0F64A}"/>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29" name="Picture 28">
              <a:extLst>
                <a:ext uri="{FF2B5EF4-FFF2-40B4-BE49-F238E27FC236}">
                  <a16:creationId xmlns:a16="http://schemas.microsoft.com/office/drawing/2014/main" id="{3B47DB6C-7C9B-5974-BD8C-A7FC469B1568}"/>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30" name="Group 29">
            <a:extLst>
              <a:ext uri="{FF2B5EF4-FFF2-40B4-BE49-F238E27FC236}">
                <a16:creationId xmlns:a16="http://schemas.microsoft.com/office/drawing/2014/main" id="{18F46715-6DE0-4AFE-B6DF-3728F197D05B}"/>
              </a:ext>
            </a:extLst>
          </p:cNvPr>
          <p:cNvGrpSpPr/>
          <p:nvPr/>
        </p:nvGrpSpPr>
        <p:grpSpPr>
          <a:xfrm>
            <a:off x="8790724" y="379142"/>
            <a:ext cx="3512634" cy="1739590"/>
            <a:chOff x="-83984" y="1222183"/>
            <a:chExt cx="2108630" cy="972404"/>
          </a:xfrm>
        </p:grpSpPr>
        <p:sp>
          <p:nvSpPr>
            <p:cNvPr id="31" name="TextBox 30">
              <a:extLst>
                <a:ext uri="{FF2B5EF4-FFF2-40B4-BE49-F238E27FC236}">
                  <a16:creationId xmlns:a16="http://schemas.microsoft.com/office/drawing/2014/main" id="{914A5FDA-3C17-A459-7E8F-C93EF26CC7DC}"/>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32" name="Picture 31">
              <a:extLst>
                <a:ext uri="{FF2B5EF4-FFF2-40B4-BE49-F238E27FC236}">
                  <a16:creationId xmlns:a16="http://schemas.microsoft.com/office/drawing/2014/main" id="{2BB8AE7A-ED44-EA5D-D3CA-0D7A05491B0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33" name="Group 32">
            <a:extLst>
              <a:ext uri="{FF2B5EF4-FFF2-40B4-BE49-F238E27FC236}">
                <a16:creationId xmlns:a16="http://schemas.microsoft.com/office/drawing/2014/main" id="{64337F5A-7768-F868-DA36-7DD94A4D20DD}"/>
              </a:ext>
            </a:extLst>
          </p:cNvPr>
          <p:cNvGrpSpPr/>
          <p:nvPr/>
        </p:nvGrpSpPr>
        <p:grpSpPr>
          <a:xfrm>
            <a:off x="8790724" y="2676294"/>
            <a:ext cx="3512634" cy="1739590"/>
            <a:chOff x="-83984" y="1222183"/>
            <a:chExt cx="2108630" cy="972404"/>
          </a:xfrm>
        </p:grpSpPr>
        <p:sp>
          <p:nvSpPr>
            <p:cNvPr id="34" name="TextBox 33">
              <a:extLst>
                <a:ext uri="{FF2B5EF4-FFF2-40B4-BE49-F238E27FC236}">
                  <a16:creationId xmlns:a16="http://schemas.microsoft.com/office/drawing/2014/main" id="{48AD64E8-2527-12EE-DFB9-F8A434CC9931}"/>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35" name="Picture 34">
              <a:extLst>
                <a:ext uri="{FF2B5EF4-FFF2-40B4-BE49-F238E27FC236}">
                  <a16:creationId xmlns:a16="http://schemas.microsoft.com/office/drawing/2014/main" id="{6DF7641B-1E8F-FE90-BDA7-D055C697B282}"/>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grpSp>
        <p:nvGrpSpPr>
          <p:cNvPr id="36" name="Group 35">
            <a:extLst>
              <a:ext uri="{FF2B5EF4-FFF2-40B4-BE49-F238E27FC236}">
                <a16:creationId xmlns:a16="http://schemas.microsoft.com/office/drawing/2014/main" id="{7DCE8590-E7BB-F1DA-1735-6110AF168290}"/>
              </a:ext>
            </a:extLst>
          </p:cNvPr>
          <p:cNvGrpSpPr/>
          <p:nvPr/>
        </p:nvGrpSpPr>
        <p:grpSpPr>
          <a:xfrm>
            <a:off x="8790724" y="4973446"/>
            <a:ext cx="3512634" cy="1739590"/>
            <a:chOff x="-83984" y="1222183"/>
            <a:chExt cx="2108630" cy="972404"/>
          </a:xfrm>
        </p:grpSpPr>
        <p:sp>
          <p:nvSpPr>
            <p:cNvPr id="37" name="TextBox 36">
              <a:extLst>
                <a:ext uri="{FF2B5EF4-FFF2-40B4-BE49-F238E27FC236}">
                  <a16:creationId xmlns:a16="http://schemas.microsoft.com/office/drawing/2014/main" id="{14631741-AB6E-4E17-5205-6A83B7EBD83C}"/>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38" name="Picture 37">
              <a:extLst>
                <a:ext uri="{FF2B5EF4-FFF2-40B4-BE49-F238E27FC236}">
                  <a16:creationId xmlns:a16="http://schemas.microsoft.com/office/drawing/2014/main" id="{3F3BAB10-E3A2-577A-BF79-9AEF2053153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spTree>
    <p:extLst>
      <p:ext uri="{BB962C8B-B14F-4D97-AF65-F5344CB8AC3E}">
        <p14:creationId xmlns:p14="http://schemas.microsoft.com/office/powerpoint/2010/main" val="7787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9" name="Group 38">
            <a:extLst>
              <a:ext uri="{FF2B5EF4-FFF2-40B4-BE49-F238E27FC236}">
                <a16:creationId xmlns:a16="http://schemas.microsoft.com/office/drawing/2014/main" id="{8425CD8D-C976-4CD0-CAC0-B71FB185FB8F}"/>
              </a:ext>
            </a:extLst>
          </p:cNvPr>
          <p:cNvGrpSpPr/>
          <p:nvPr/>
        </p:nvGrpSpPr>
        <p:grpSpPr>
          <a:xfrm>
            <a:off x="0" y="217170"/>
            <a:ext cx="3383280" cy="1863090"/>
            <a:chOff x="2089869" y="1208662"/>
            <a:chExt cx="1541068" cy="1040817"/>
          </a:xfrm>
        </p:grpSpPr>
        <p:pic>
          <p:nvPicPr>
            <p:cNvPr id="40" name="Picture 39">
              <a:extLst>
                <a:ext uri="{FF2B5EF4-FFF2-40B4-BE49-F238E27FC236}">
                  <a16:creationId xmlns:a16="http://schemas.microsoft.com/office/drawing/2014/main" id="{4D713013-18D7-EAD7-D9AA-280340E1AA79}"/>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41" name="TextBox 40">
              <a:extLst>
                <a:ext uri="{FF2B5EF4-FFF2-40B4-BE49-F238E27FC236}">
                  <a16:creationId xmlns:a16="http://schemas.microsoft.com/office/drawing/2014/main" id="{0517308C-E036-A326-5CDC-950D36163960}"/>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42" name="Group 41">
            <a:extLst>
              <a:ext uri="{FF2B5EF4-FFF2-40B4-BE49-F238E27FC236}">
                <a16:creationId xmlns:a16="http://schemas.microsoft.com/office/drawing/2014/main" id="{50259B31-A733-CBFA-92DA-3FCF32604A6D}"/>
              </a:ext>
            </a:extLst>
          </p:cNvPr>
          <p:cNvGrpSpPr/>
          <p:nvPr/>
        </p:nvGrpSpPr>
        <p:grpSpPr>
          <a:xfrm>
            <a:off x="0" y="2497455"/>
            <a:ext cx="3383280" cy="1863090"/>
            <a:chOff x="2089869" y="1208662"/>
            <a:chExt cx="1541068" cy="1040817"/>
          </a:xfrm>
        </p:grpSpPr>
        <p:pic>
          <p:nvPicPr>
            <p:cNvPr id="43" name="Picture 42">
              <a:extLst>
                <a:ext uri="{FF2B5EF4-FFF2-40B4-BE49-F238E27FC236}">
                  <a16:creationId xmlns:a16="http://schemas.microsoft.com/office/drawing/2014/main" id="{0A54E0E8-DC80-8326-A113-AD3DE9B3F8E4}"/>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44" name="TextBox 43">
              <a:extLst>
                <a:ext uri="{FF2B5EF4-FFF2-40B4-BE49-F238E27FC236}">
                  <a16:creationId xmlns:a16="http://schemas.microsoft.com/office/drawing/2014/main" id="{5A8FFDBE-40DC-90F8-D81D-47C5AF847124}"/>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45" name="Group 44">
            <a:extLst>
              <a:ext uri="{FF2B5EF4-FFF2-40B4-BE49-F238E27FC236}">
                <a16:creationId xmlns:a16="http://schemas.microsoft.com/office/drawing/2014/main" id="{C11CA99A-65B4-356E-9636-B749C39527C7}"/>
              </a:ext>
            </a:extLst>
          </p:cNvPr>
          <p:cNvGrpSpPr/>
          <p:nvPr/>
        </p:nvGrpSpPr>
        <p:grpSpPr>
          <a:xfrm>
            <a:off x="0" y="4937439"/>
            <a:ext cx="3383280" cy="1863090"/>
            <a:chOff x="2089869" y="1208662"/>
            <a:chExt cx="1541068" cy="1040817"/>
          </a:xfrm>
        </p:grpSpPr>
        <p:pic>
          <p:nvPicPr>
            <p:cNvPr id="46" name="Picture 45">
              <a:extLst>
                <a:ext uri="{FF2B5EF4-FFF2-40B4-BE49-F238E27FC236}">
                  <a16:creationId xmlns:a16="http://schemas.microsoft.com/office/drawing/2014/main" id="{637D12D0-6528-C7B1-0C18-4F066EF45D78}"/>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47" name="TextBox 46">
              <a:extLst>
                <a:ext uri="{FF2B5EF4-FFF2-40B4-BE49-F238E27FC236}">
                  <a16:creationId xmlns:a16="http://schemas.microsoft.com/office/drawing/2014/main" id="{6807BEFA-1849-A9E8-49E2-3688EDE99B5D}"/>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48" name="Group 47">
            <a:extLst>
              <a:ext uri="{FF2B5EF4-FFF2-40B4-BE49-F238E27FC236}">
                <a16:creationId xmlns:a16="http://schemas.microsoft.com/office/drawing/2014/main" id="{72CC4345-431F-CC0B-01BA-BD35EE0EB480}"/>
              </a:ext>
            </a:extLst>
          </p:cNvPr>
          <p:cNvGrpSpPr/>
          <p:nvPr/>
        </p:nvGrpSpPr>
        <p:grpSpPr>
          <a:xfrm>
            <a:off x="3089910" y="217170"/>
            <a:ext cx="3383280" cy="1863090"/>
            <a:chOff x="2089869" y="1208662"/>
            <a:chExt cx="1541068" cy="1040817"/>
          </a:xfrm>
        </p:grpSpPr>
        <p:pic>
          <p:nvPicPr>
            <p:cNvPr id="49" name="Picture 48">
              <a:extLst>
                <a:ext uri="{FF2B5EF4-FFF2-40B4-BE49-F238E27FC236}">
                  <a16:creationId xmlns:a16="http://schemas.microsoft.com/office/drawing/2014/main" id="{C2991F9A-6089-3AE9-B550-AADECEC3133F}"/>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50" name="TextBox 49">
              <a:extLst>
                <a:ext uri="{FF2B5EF4-FFF2-40B4-BE49-F238E27FC236}">
                  <a16:creationId xmlns:a16="http://schemas.microsoft.com/office/drawing/2014/main" id="{F3E4FACA-2A70-45D1-9778-20939B5AD927}"/>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51" name="Group 50">
            <a:extLst>
              <a:ext uri="{FF2B5EF4-FFF2-40B4-BE49-F238E27FC236}">
                <a16:creationId xmlns:a16="http://schemas.microsoft.com/office/drawing/2014/main" id="{D266F0B2-70AF-0CBB-CDC8-7E001A5CC46E}"/>
              </a:ext>
            </a:extLst>
          </p:cNvPr>
          <p:cNvGrpSpPr/>
          <p:nvPr/>
        </p:nvGrpSpPr>
        <p:grpSpPr>
          <a:xfrm>
            <a:off x="3089910" y="2497455"/>
            <a:ext cx="3383280" cy="1863090"/>
            <a:chOff x="2089869" y="1208662"/>
            <a:chExt cx="1541068" cy="1040817"/>
          </a:xfrm>
        </p:grpSpPr>
        <p:pic>
          <p:nvPicPr>
            <p:cNvPr id="52" name="Picture 51">
              <a:extLst>
                <a:ext uri="{FF2B5EF4-FFF2-40B4-BE49-F238E27FC236}">
                  <a16:creationId xmlns:a16="http://schemas.microsoft.com/office/drawing/2014/main" id="{C4361772-51EE-6B1E-9CF2-08CA80F5FF3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53" name="TextBox 52">
              <a:extLst>
                <a:ext uri="{FF2B5EF4-FFF2-40B4-BE49-F238E27FC236}">
                  <a16:creationId xmlns:a16="http://schemas.microsoft.com/office/drawing/2014/main" id="{C4D96247-E50B-F9CC-75C6-69603D4F5BD0}"/>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54" name="Group 53">
            <a:extLst>
              <a:ext uri="{FF2B5EF4-FFF2-40B4-BE49-F238E27FC236}">
                <a16:creationId xmlns:a16="http://schemas.microsoft.com/office/drawing/2014/main" id="{6F28E0F6-E318-92E4-020E-9159D8C422D4}"/>
              </a:ext>
            </a:extLst>
          </p:cNvPr>
          <p:cNvGrpSpPr/>
          <p:nvPr/>
        </p:nvGrpSpPr>
        <p:grpSpPr>
          <a:xfrm>
            <a:off x="3089910" y="4937439"/>
            <a:ext cx="3383280" cy="1863090"/>
            <a:chOff x="2089869" y="1208662"/>
            <a:chExt cx="1541068" cy="1040817"/>
          </a:xfrm>
        </p:grpSpPr>
        <p:pic>
          <p:nvPicPr>
            <p:cNvPr id="55" name="Picture 54">
              <a:extLst>
                <a:ext uri="{FF2B5EF4-FFF2-40B4-BE49-F238E27FC236}">
                  <a16:creationId xmlns:a16="http://schemas.microsoft.com/office/drawing/2014/main" id="{13F74798-5EF0-A457-104A-84E6784F5F55}"/>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56" name="TextBox 55">
              <a:extLst>
                <a:ext uri="{FF2B5EF4-FFF2-40B4-BE49-F238E27FC236}">
                  <a16:creationId xmlns:a16="http://schemas.microsoft.com/office/drawing/2014/main" id="{C63E7B26-2A7F-9F8E-D3FE-CA5E991F51B8}"/>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93" name="Group 92">
            <a:extLst>
              <a:ext uri="{FF2B5EF4-FFF2-40B4-BE49-F238E27FC236}">
                <a16:creationId xmlns:a16="http://schemas.microsoft.com/office/drawing/2014/main" id="{83628342-CDDD-AF22-A772-3528888D21A1}"/>
              </a:ext>
            </a:extLst>
          </p:cNvPr>
          <p:cNvGrpSpPr/>
          <p:nvPr/>
        </p:nvGrpSpPr>
        <p:grpSpPr>
          <a:xfrm>
            <a:off x="6119798" y="217170"/>
            <a:ext cx="3383280" cy="1863090"/>
            <a:chOff x="2089869" y="1208662"/>
            <a:chExt cx="1541068" cy="1040817"/>
          </a:xfrm>
        </p:grpSpPr>
        <p:pic>
          <p:nvPicPr>
            <p:cNvPr id="94" name="Picture 93">
              <a:extLst>
                <a:ext uri="{FF2B5EF4-FFF2-40B4-BE49-F238E27FC236}">
                  <a16:creationId xmlns:a16="http://schemas.microsoft.com/office/drawing/2014/main" id="{AEDE8ED4-7127-3F53-B0D9-87E8C8ABB5B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95" name="TextBox 94">
              <a:extLst>
                <a:ext uri="{FF2B5EF4-FFF2-40B4-BE49-F238E27FC236}">
                  <a16:creationId xmlns:a16="http://schemas.microsoft.com/office/drawing/2014/main" id="{E7991C04-0FEC-DBA2-0849-BE85543CB34D}"/>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96" name="Group 95">
            <a:extLst>
              <a:ext uri="{FF2B5EF4-FFF2-40B4-BE49-F238E27FC236}">
                <a16:creationId xmlns:a16="http://schemas.microsoft.com/office/drawing/2014/main" id="{79FDD77A-050A-CB3A-75D0-A8C9E0E796A0}"/>
              </a:ext>
            </a:extLst>
          </p:cNvPr>
          <p:cNvGrpSpPr/>
          <p:nvPr/>
        </p:nvGrpSpPr>
        <p:grpSpPr>
          <a:xfrm>
            <a:off x="6119798" y="2497455"/>
            <a:ext cx="3383280" cy="1863090"/>
            <a:chOff x="2089869" y="1208662"/>
            <a:chExt cx="1541068" cy="1040817"/>
          </a:xfrm>
        </p:grpSpPr>
        <p:pic>
          <p:nvPicPr>
            <p:cNvPr id="97" name="Picture 96">
              <a:extLst>
                <a:ext uri="{FF2B5EF4-FFF2-40B4-BE49-F238E27FC236}">
                  <a16:creationId xmlns:a16="http://schemas.microsoft.com/office/drawing/2014/main" id="{8860B048-D08C-43AD-EFFD-C8E82359686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98" name="TextBox 97">
              <a:extLst>
                <a:ext uri="{FF2B5EF4-FFF2-40B4-BE49-F238E27FC236}">
                  <a16:creationId xmlns:a16="http://schemas.microsoft.com/office/drawing/2014/main" id="{389C44CB-08AC-D3F6-D9C5-67FB6218A478}"/>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99" name="Group 98">
            <a:extLst>
              <a:ext uri="{FF2B5EF4-FFF2-40B4-BE49-F238E27FC236}">
                <a16:creationId xmlns:a16="http://schemas.microsoft.com/office/drawing/2014/main" id="{FE3AFA2B-093D-8334-82C4-713779E51E73}"/>
              </a:ext>
            </a:extLst>
          </p:cNvPr>
          <p:cNvGrpSpPr/>
          <p:nvPr/>
        </p:nvGrpSpPr>
        <p:grpSpPr>
          <a:xfrm>
            <a:off x="6119798" y="4937439"/>
            <a:ext cx="3383280" cy="1863090"/>
            <a:chOff x="2089869" y="1208662"/>
            <a:chExt cx="1541068" cy="1040817"/>
          </a:xfrm>
        </p:grpSpPr>
        <p:pic>
          <p:nvPicPr>
            <p:cNvPr id="100" name="Picture 99">
              <a:extLst>
                <a:ext uri="{FF2B5EF4-FFF2-40B4-BE49-F238E27FC236}">
                  <a16:creationId xmlns:a16="http://schemas.microsoft.com/office/drawing/2014/main" id="{480DB60E-C274-1916-9CDF-EECAB5CCA00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101" name="TextBox 100">
              <a:extLst>
                <a:ext uri="{FF2B5EF4-FFF2-40B4-BE49-F238E27FC236}">
                  <a16:creationId xmlns:a16="http://schemas.microsoft.com/office/drawing/2014/main" id="{B66725C5-40FD-3B86-D20C-9A30CF30613C}"/>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102" name="Group 101">
            <a:extLst>
              <a:ext uri="{FF2B5EF4-FFF2-40B4-BE49-F238E27FC236}">
                <a16:creationId xmlns:a16="http://schemas.microsoft.com/office/drawing/2014/main" id="{F3AD9897-2B05-DE87-71B0-389DC989D24D}"/>
              </a:ext>
            </a:extLst>
          </p:cNvPr>
          <p:cNvGrpSpPr/>
          <p:nvPr/>
        </p:nvGrpSpPr>
        <p:grpSpPr>
          <a:xfrm>
            <a:off x="9209708" y="217170"/>
            <a:ext cx="3383280" cy="1863090"/>
            <a:chOff x="2089869" y="1208662"/>
            <a:chExt cx="1541068" cy="1040817"/>
          </a:xfrm>
        </p:grpSpPr>
        <p:pic>
          <p:nvPicPr>
            <p:cNvPr id="103" name="Picture 102">
              <a:extLst>
                <a:ext uri="{FF2B5EF4-FFF2-40B4-BE49-F238E27FC236}">
                  <a16:creationId xmlns:a16="http://schemas.microsoft.com/office/drawing/2014/main" id="{AF496C0A-67E2-5F49-6E79-A4AAFCBC9428}"/>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104" name="TextBox 103">
              <a:extLst>
                <a:ext uri="{FF2B5EF4-FFF2-40B4-BE49-F238E27FC236}">
                  <a16:creationId xmlns:a16="http://schemas.microsoft.com/office/drawing/2014/main" id="{F7FA3081-3DE8-818A-FD27-039149AC625B}"/>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105" name="Group 104">
            <a:extLst>
              <a:ext uri="{FF2B5EF4-FFF2-40B4-BE49-F238E27FC236}">
                <a16:creationId xmlns:a16="http://schemas.microsoft.com/office/drawing/2014/main" id="{1645159D-C4DD-36E3-74FC-2F9F369526E1}"/>
              </a:ext>
            </a:extLst>
          </p:cNvPr>
          <p:cNvGrpSpPr/>
          <p:nvPr/>
        </p:nvGrpSpPr>
        <p:grpSpPr>
          <a:xfrm>
            <a:off x="9209708" y="2497455"/>
            <a:ext cx="3383280" cy="1863090"/>
            <a:chOff x="2089869" y="1208662"/>
            <a:chExt cx="1541068" cy="1040817"/>
          </a:xfrm>
        </p:grpSpPr>
        <p:pic>
          <p:nvPicPr>
            <p:cNvPr id="106" name="Picture 105">
              <a:extLst>
                <a:ext uri="{FF2B5EF4-FFF2-40B4-BE49-F238E27FC236}">
                  <a16:creationId xmlns:a16="http://schemas.microsoft.com/office/drawing/2014/main" id="{E5682AF9-07AD-B401-F3F5-6B3ECA41BDBD}"/>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107" name="TextBox 106">
              <a:extLst>
                <a:ext uri="{FF2B5EF4-FFF2-40B4-BE49-F238E27FC236}">
                  <a16:creationId xmlns:a16="http://schemas.microsoft.com/office/drawing/2014/main" id="{CC44EAE5-0DC2-AE85-3AE3-259D49A4607C}"/>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108" name="Group 107">
            <a:extLst>
              <a:ext uri="{FF2B5EF4-FFF2-40B4-BE49-F238E27FC236}">
                <a16:creationId xmlns:a16="http://schemas.microsoft.com/office/drawing/2014/main" id="{4EF82409-2912-A2F2-0AD4-D0A6B855573A}"/>
              </a:ext>
            </a:extLst>
          </p:cNvPr>
          <p:cNvGrpSpPr/>
          <p:nvPr/>
        </p:nvGrpSpPr>
        <p:grpSpPr>
          <a:xfrm>
            <a:off x="9209708" y="4937439"/>
            <a:ext cx="3383280" cy="1863090"/>
            <a:chOff x="2089869" y="1208662"/>
            <a:chExt cx="1541068" cy="1040817"/>
          </a:xfrm>
        </p:grpSpPr>
        <p:pic>
          <p:nvPicPr>
            <p:cNvPr id="109" name="Picture 108">
              <a:extLst>
                <a:ext uri="{FF2B5EF4-FFF2-40B4-BE49-F238E27FC236}">
                  <a16:creationId xmlns:a16="http://schemas.microsoft.com/office/drawing/2014/main" id="{827947D8-1658-FD87-04B9-F4BFC966159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110" name="TextBox 109">
              <a:extLst>
                <a:ext uri="{FF2B5EF4-FFF2-40B4-BE49-F238E27FC236}">
                  <a16:creationId xmlns:a16="http://schemas.microsoft.com/office/drawing/2014/main" id="{0B8A6C71-0CC3-F4EB-1BD5-B54FBA9F96AB}"/>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spTree>
    <p:extLst>
      <p:ext uri="{BB962C8B-B14F-4D97-AF65-F5344CB8AC3E}">
        <p14:creationId xmlns:p14="http://schemas.microsoft.com/office/powerpoint/2010/main" val="368687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extLst>
              <p:ext uri="{D42A27DB-BD31-4B8C-83A1-F6EECF244321}">
                <p14:modId xmlns:p14="http://schemas.microsoft.com/office/powerpoint/2010/main" val="2146157655"/>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 name="Group 2">
            <a:extLst>
              <a:ext uri="{FF2B5EF4-FFF2-40B4-BE49-F238E27FC236}">
                <a16:creationId xmlns:a16="http://schemas.microsoft.com/office/drawing/2014/main" id="{E80DC5C9-D431-8133-9214-584AE9EB014C}"/>
              </a:ext>
            </a:extLst>
          </p:cNvPr>
          <p:cNvGrpSpPr/>
          <p:nvPr/>
        </p:nvGrpSpPr>
        <p:grpSpPr>
          <a:xfrm>
            <a:off x="211873" y="0"/>
            <a:ext cx="2236141" cy="2207941"/>
            <a:chOff x="3569186" y="1080632"/>
            <a:chExt cx="1332097" cy="1218035"/>
          </a:xfrm>
        </p:grpSpPr>
        <p:pic>
          <p:nvPicPr>
            <p:cNvPr id="4" name="Picture 3">
              <a:extLst>
                <a:ext uri="{FF2B5EF4-FFF2-40B4-BE49-F238E27FC236}">
                  <a16:creationId xmlns:a16="http://schemas.microsoft.com/office/drawing/2014/main" id="{D7A0702E-26C7-D711-39D9-23ED282757E9}"/>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5" name="TextBox 4">
              <a:extLst>
                <a:ext uri="{FF2B5EF4-FFF2-40B4-BE49-F238E27FC236}">
                  <a16:creationId xmlns:a16="http://schemas.microsoft.com/office/drawing/2014/main" id="{B87CA79C-C751-1535-7597-069D8FAA0B17}"/>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6" name="Group 5">
            <a:extLst>
              <a:ext uri="{FF2B5EF4-FFF2-40B4-BE49-F238E27FC236}">
                <a16:creationId xmlns:a16="http://schemas.microsoft.com/office/drawing/2014/main" id="{1A567796-E73E-39F9-56B4-315A9B2BC865}"/>
              </a:ext>
            </a:extLst>
          </p:cNvPr>
          <p:cNvGrpSpPr/>
          <p:nvPr/>
        </p:nvGrpSpPr>
        <p:grpSpPr>
          <a:xfrm>
            <a:off x="211872" y="2312848"/>
            <a:ext cx="2236141" cy="2207941"/>
            <a:chOff x="3569186" y="1080632"/>
            <a:chExt cx="1332097" cy="1218035"/>
          </a:xfrm>
        </p:grpSpPr>
        <p:pic>
          <p:nvPicPr>
            <p:cNvPr id="7" name="Picture 6">
              <a:extLst>
                <a:ext uri="{FF2B5EF4-FFF2-40B4-BE49-F238E27FC236}">
                  <a16:creationId xmlns:a16="http://schemas.microsoft.com/office/drawing/2014/main" id="{70E37FDC-3AAC-498F-583B-880C6A402B23}"/>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8" name="TextBox 7">
              <a:extLst>
                <a:ext uri="{FF2B5EF4-FFF2-40B4-BE49-F238E27FC236}">
                  <a16:creationId xmlns:a16="http://schemas.microsoft.com/office/drawing/2014/main" id="{F3FA3AC9-8234-E321-7DC8-A6ADBDFE2EB9}"/>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9" name="Group 8">
            <a:extLst>
              <a:ext uri="{FF2B5EF4-FFF2-40B4-BE49-F238E27FC236}">
                <a16:creationId xmlns:a16="http://schemas.microsoft.com/office/drawing/2014/main" id="{3B5D09B5-31F3-6793-92BE-8DA0F9210EB7}"/>
              </a:ext>
            </a:extLst>
          </p:cNvPr>
          <p:cNvGrpSpPr/>
          <p:nvPr/>
        </p:nvGrpSpPr>
        <p:grpSpPr>
          <a:xfrm>
            <a:off x="211871" y="4593816"/>
            <a:ext cx="2236141" cy="2207941"/>
            <a:chOff x="3569186" y="1080632"/>
            <a:chExt cx="1332097" cy="1218035"/>
          </a:xfrm>
        </p:grpSpPr>
        <p:pic>
          <p:nvPicPr>
            <p:cNvPr id="10" name="Picture 9">
              <a:extLst>
                <a:ext uri="{FF2B5EF4-FFF2-40B4-BE49-F238E27FC236}">
                  <a16:creationId xmlns:a16="http://schemas.microsoft.com/office/drawing/2014/main" id="{02311E4E-BEF3-4FE5-792A-3DDC1CB7A405}"/>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11" name="TextBox 10">
              <a:extLst>
                <a:ext uri="{FF2B5EF4-FFF2-40B4-BE49-F238E27FC236}">
                  <a16:creationId xmlns:a16="http://schemas.microsoft.com/office/drawing/2014/main" id="{CEBF7B59-E215-196B-9BDC-264A52FE9A3B}"/>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12" name="Group 11">
            <a:extLst>
              <a:ext uri="{FF2B5EF4-FFF2-40B4-BE49-F238E27FC236}">
                <a16:creationId xmlns:a16="http://schemas.microsoft.com/office/drawing/2014/main" id="{69E27762-8761-12E0-4CC2-95E642141D17}"/>
              </a:ext>
            </a:extLst>
          </p:cNvPr>
          <p:cNvGrpSpPr/>
          <p:nvPr/>
        </p:nvGrpSpPr>
        <p:grpSpPr>
          <a:xfrm>
            <a:off x="3297044" y="0"/>
            <a:ext cx="2236141" cy="2207941"/>
            <a:chOff x="3569186" y="1080632"/>
            <a:chExt cx="1332097" cy="1218035"/>
          </a:xfrm>
        </p:grpSpPr>
        <p:pic>
          <p:nvPicPr>
            <p:cNvPr id="13" name="Picture 12">
              <a:extLst>
                <a:ext uri="{FF2B5EF4-FFF2-40B4-BE49-F238E27FC236}">
                  <a16:creationId xmlns:a16="http://schemas.microsoft.com/office/drawing/2014/main" id="{32779DA4-959B-F5DB-182B-1F6FE8DDDB6D}"/>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14" name="TextBox 13">
              <a:extLst>
                <a:ext uri="{FF2B5EF4-FFF2-40B4-BE49-F238E27FC236}">
                  <a16:creationId xmlns:a16="http://schemas.microsoft.com/office/drawing/2014/main" id="{A05C4B7E-863F-5720-0231-EDBD0A31579D}"/>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15" name="Group 14">
            <a:extLst>
              <a:ext uri="{FF2B5EF4-FFF2-40B4-BE49-F238E27FC236}">
                <a16:creationId xmlns:a16="http://schemas.microsoft.com/office/drawing/2014/main" id="{D0E40A08-75AF-72E3-DA0E-7E2C7313AA07}"/>
              </a:ext>
            </a:extLst>
          </p:cNvPr>
          <p:cNvGrpSpPr/>
          <p:nvPr/>
        </p:nvGrpSpPr>
        <p:grpSpPr>
          <a:xfrm>
            <a:off x="3297043" y="2312848"/>
            <a:ext cx="2236141" cy="2207941"/>
            <a:chOff x="3569186" y="1080632"/>
            <a:chExt cx="1332097" cy="1218035"/>
          </a:xfrm>
        </p:grpSpPr>
        <p:pic>
          <p:nvPicPr>
            <p:cNvPr id="16" name="Picture 15">
              <a:extLst>
                <a:ext uri="{FF2B5EF4-FFF2-40B4-BE49-F238E27FC236}">
                  <a16:creationId xmlns:a16="http://schemas.microsoft.com/office/drawing/2014/main" id="{409F6391-7E5B-B2B7-320D-341577899400}"/>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17" name="TextBox 16">
              <a:extLst>
                <a:ext uri="{FF2B5EF4-FFF2-40B4-BE49-F238E27FC236}">
                  <a16:creationId xmlns:a16="http://schemas.microsoft.com/office/drawing/2014/main" id="{1F13F56A-3071-9E87-5990-1E8D151FEBD3}"/>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18" name="Group 17">
            <a:extLst>
              <a:ext uri="{FF2B5EF4-FFF2-40B4-BE49-F238E27FC236}">
                <a16:creationId xmlns:a16="http://schemas.microsoft.com/office/drawing/2014/main" id="{66262B5A-391D-02F3-C7A8-5BDCE3DDD087}"/>
              </a:ext>
            </a:extLst>
          </p:cNvPr>
          <p:cNvGrpSpPr/>
          <p:nvPr/>
        </p:nvGrpSpPr>
        <p:grpSpPr>
          <a:xfrm>
            <a:off x="3297042" y="4593816"/>
            <a:ext cx="2236141" cy="2207941"/>
            <a:chOff x="3569186" y="1080632"/>
            <a:chExt cx="1332097" cy="1218035"/>
          </a:xfrm>
        </p:grpSpPr>
        <p:pic>
          <p:nvPicPr>
            <p:cNvPr id="19" name="Picture 18">
              <a:extLst>
                <a:ext uri="{FF2B5EF4-FFF2-40B4-BE49-F238E27FC236}">
                  <a16:creationId xmlns:a16="http://schemas.microsoft.com/office/drawing/2014/main" id="{80BB18E1-67E9-A44F-D6B9-606930D36BA2}"/>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20" name="TextBox 19">
              <a:extLst>
                <a:ext uri="{FF2B5EF4-FFF2-40B4-BE49-F238E27FC236}">
                  <a16:creationId xmlns:a16="http://schemas.microsoft.com/office/drawing/2014/main" id="{2E4D82AA-B044-75B6-E3C3-74E2309E2C1D}"/>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39" name="Group 38">
            <a:extLst>
              <a:ext uri="{FF2B5EF4-FFF2-40B4-BE49-F238E27FC236}">
                <a16:creationId xmlns:a16="http://schemas.microsoft.com/office/drawing/2014/main" id="{1075E9F6-A087-5121-0558-A6D5E3926E1D}"/>
              </a:ext>
            </a:extLst>
          </p:cNvPr>
          <p:cNvGrpSpPr/>
          <p:nvPr/>
        </p:nvGrpSpPr>
        <p:grpSpPr>
          <a:xfrm>
            <a:off x="6201933" y="0"/>
            <a:ext cx="2236141" cy="2207941"/>
            <a:chOff x="3569186" y="1080632"/>
            <a:chExt cx="1332097" cy="1218035"/>
          </a:xfrm>
        </p:grpSpPr>
        <p:pic>
          <p:nvPicPr>
            <p:cNvPr id="40" name="Picture 39">
              <a:extLst>
                <a:ext uri="{FF2B5EF4-FFF2-40B4-BE49-F238E27FC236}">
                  <a16:creationId xmlns:a16="http://schemas.microsoft.com/office/drawing/2014/main" id="{BBC8CF7D-0418-BB6E-4EA1-059F5FF3CE03}"/>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41" name="TextBox 40">
              <a:extLst>
                <a:ext uri="{FF2B5EF4-FFF2-40B4-BE49-F238E27FC236}">
                  <a16:creationId xmlns:a16="http://schemas.microsoft.com/office/drawing/2014/main" id="{58303E65-EF11-82F8-536F-6F6C5104B9C7}"/>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42" name="Group 41">
            <a:extLst>
              <a:ext uri="{FF2B5EF4-FFF2-40B4-BE49-F238E27FC236}">
                <a16:creationId xmlns:a16="http://schemas.microsoft.com/office/drawing/2014/main" id="{1C943BC2-81A5-F617-648B-E439FEDB7C4C}"/>
              </a:ext>
            </a:extLst>
          </p:cNvPr>
          <p:cNvGrpSpPr/>
          <p:nvPr/>
        </p:nvGrpSpPr>
        <p:grpSpPr>
          <a:xfrm>
            <a:off x="6201932" y="2312848"/>
            <a:ext cx="2236141" cy="2207941"/>
            <a:chOff x="3569186" y="1080632"/>
            <a:chExt cx="1332097" cy="1218035"/>
          </a:xfrm>
        </p:grpSpPr>
        <p:pic>
          <p:nvPicPr>
            <p:cNvPr id="43" name="Picture 42">
              <a:extLst>
                <a:ext uri="{FF2B5EF4-FFF2-40B4-BE49-F238E27FC236}">
                  <a16:creationId xmlns:a16="http://schemas.microsoft.com/office/drawing/2014/main" id="{0B968F30-6C88-7A56-874E-BC9A97EB90C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44" name="TextBox 43">
              <a:extLst>
                <a:ext uri="{FF2B5EF4-FFF2-40B4-BE49-F238E27FC236}">
                  <a16:creationId xmlns:a16="http://schemas.microsoft.com/office/drawing/2014/main" id="{38BDC060-696F-4CD2-9785-46463D497AEB}"/>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45" name="Group 44">
            <a:extLst>
              <a:ext uri="{FF2B5EF4-FFF2-40B4-BE49-F238E27FC236}">
                <a16:creationId xmlns:a16="http://schemas.microsoft.com/office/drawing/2014/main" id="{C02CA336-B22E-C674-A892-8011407F04CF}"/>
              </a:ext>
            </a:extLst>
          </p:cNvPr>
          <p:cNvGrpSpPr/>
          <p:nvPr/>
        </p:nvGrpSpPr>
        <p:grpSpPr>
          <a:xfrm>
            <a:off x="6201931" y="4593816"/>
            <a:ext cx="2236141" cy="2207941"/>
            <a:chOff x="3569186" y="1080632"/>
            <a:chExt cx="1332097" cy="1218035"/>
          </a:xfrm>
        </p:grpSpPr>
        <p:pic>
          <p:nvPicPr>
            <p:cNvPr id="46" name="Picture 45">
              <a:extLst>
                <a:ext uri="{FF2B5EF4-FFF2-40B4-BE49-F238E27FC236}">
                  <a16:creationId xmlns:a16="http://schemas.microsoft.com/office/drawing/2014/main" id="{E8598C32-FADF-C133-E70A-90F9C51D1DDD}"/>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47" name="TextBox 46">
              <a:extLst>
                <a:ext uri="{FF2B5EF4-FFF2-40B4-BE49-F238E27FC236}">
                  <a16:creationId xmlns:a16="http://schemas.microsoft.com/office/drawing/2014/main" id="{357786C7-549C-F7BE-924D-1585986C496D}"/>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48" name="Group 47">
            <a:extLst>
              <a:ext uri="{FF2B5EF4-FFF2-40B4-BE49-F238E27FC236}">
                <a16:creationId xmlns:a16="http://schemas.microsoft.com/office/drawing/2014/main" id="{3EE308BB-A5E0-51CC-1E55-1DBBE961B34A}"/>
              </a:ext>
            </a:extLst>
          </p:cNvPr>
          <p:cNvGrpSpPr/>
          <p:nvPr/>
        </p:nvGrpSpPr>
        <p:grpSpPr>
          <a:xfrm>
            <a:off x="9287104" y="0"/>
            <a:ext cx="2236141" cy="2207941"/>
            <a:chOff x="3569186" y="1080632"/>
            <a:chExt cx="1332097" cy="1218035"/>
          </a:xfrm>
        </p:grpSpPr>
        <p:pic>
          <p:nvPicPr>
            <p:cNvPr id="49" name="Picture 48">
              <a:extLst>
                <a:ext uri="{FF2B5EF4-FFF2-40B4-BE49-F238E27FC236}">
                  <a16:creationId xmlns:a16="http://schemas.microsoft.com/office/drawing/2014/main" id="{2068C56B-79E7-2017-854D-01DA2A665618}"/>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50" name="TextBox 49">
              <a:extLst>
                <a:ext uri="{FF2B5EF4-FFF2-40B4-BE49-F238E27FC236}">
                  <a16:creationId xmlns:a16="http://schemas.microsoft.com/office/drawing/2014/main" id="{002A9801-90F3-0DDF-FF8C-FD580045F70F}"/>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51" name="Group 50">
            <a:extLst>
              <a:ext uri="{FF2B5EF4-FFF2-40B4-BE49-F238E27FC236}">
                <a16:creationId xmlns:a16="http://schemas.microsoft.com/office/drawing/2014/main" id="{535521B9-1820-16CF-437A-C0FC42E64477}"/>
              </a:ext>
            </a:extLst>
          </p:cNvPr>
          <p:cNvGrpSpPr/>
          <p:nvPr/>
        </p:nvGrpSpPr>
        <p:grpSpPr>
          <a:xfrm>
            <a:off x="9287103" y="2312848"/>
            <a:ext cx="2236141" cy="2207941"/>
            <a:chOff x="3569186" y="1080632"/>
            <a:chExt cx="1332097" cy="1218035"/>
          </a:xfrm>
        </p:grpSpPr>
        <p:pic>
          <p:nvPicPr>
            <p:cNvPr id="52" name="Picture 51">
              <a:extLst>
                <a:ext uri="{FF2B5EF4-FFF2-40B4-BE49-F238E27FC236}">
                  <a16:creationId xmlns:a16="http://schemas.microsoft.com/office/drawing/2014/main" id="{1E734164-9EBB-E6B1-973F-0D8D65259E03}"/>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53" name="TextBox 52">
              <a:extLst>
                <a:ext uri="{FF2B5EF4-FFF2-40B4-BE49-F238E27FC236}">
                  <a16:creationId xmlns:a16="http://schemas.microsoft.com/office/drawing/2014/main" id="{2E8020C1-2780-52A2-B96D-1D80EA624D3D}"/>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54" name="Group 53">
            <a:extLst>
              <a:ext uri="{FF2B5EF4-FFF2-40B4-BE49-F238E27FC236}">
                <a16:creationId xmlns:a16="http://schemas.microsoft.com/office/drawing/2014/main" id="{19903C2E-14E6-75EB-806C-594D64C12856}"/>
              </a:ext>
            </a:extLst>
          </p:cNvPr>
          <p:cNvGrpSpPr/>
          <p:nvPr/>
        </p:nvGrpSpPr>
        <p:grpSpPr>
          <a:xfrm>
            <a:off x="9287102" y="4593816"/>
            <a:ext cx="2236141" cy="2207941"/>
            <a:chOff x="3569186" y="1080632"/>
            <a:chExt cx="1332097" cy="1218035"/>
          </a:xfrm>
        </p:grpSpPr>
        <p:pic>
          <p:nvPicPr>
            <p:cNvPr id="55" name="Picture 54">
              <a:extLst>
                <a:ext uri="{FF2B5EF4-FFF2-40B4-BE49-F238E27FC236}">
                  <a16:creationId xmlns:a16="http://schemas.microsoft.com/office/drawing/2014/main" id="{D1E97DC7-AC09-B7BA-045C-82C1CDF8F6F5}"/>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56" name="TextBox 55">
              <a:extLst>
                <a:ext uri="{FF2B5EF4-FFF2-40B4-BE49-F238E27FC236}">
                  <a16:creationId xmlns:a16="http://schemas.microsoft.com/office/drawing/2014/main" id="{BE513270-49D5-EFE7-D8C9-4BDEF9206566}"/>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spTree>
    <p:extLst>
      <p:ext uri="{BB962C8B-B14F-4D97-AF65-F5344CB8AC3E}">
        <p14:creationId xmlns:p14="http://schemas.microsoft.com/office/powerpoint/2010/main" val="794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 name="Group 2">
            <a:extLst>
              <a:ext uri="{FF2B5EF4-FFF2-40B4-BE49-F238E27FC236}">
                <a16:creationId xmlns:a16="http://schemas.microsoft.com/office/drawing/2014/main" id="{53CDFD27-8965-0E6D-DD67-89E35954B62F}"/>
              </a:ext>
            </a:extLst>
          </p:cNvPr>
          <p:cNvGrpSpPr/>
          <p:nvPr/>
        </p:nvGrpSpPr>
        <p:grpSpPr>
          <a:xfrm>
            <a:off x="200722" y="434899"/>
            <a:ext cx="3085031" cy="1614050"/>
            <a:chOff x="5187188" y="1311203"/>
            <a:chExt cx="1611199" cy="1101531"/>
          </a:xfrm>
        </p:grpSpPr>
        <p:pic>
          <p:nvPicPr>
            <p:cNvPr id="4" name="Picture 3">
              <a:extLst>
                <a:ext uri="{FF2B5EF4-FFF2-40B4-BE49-F238E27FC236}">
                  <a16:creationId xmlns:a16="http://schemas.microsoft.com/office/drawing/2014/main" id="{91BC431B-6C98-7926-AE8A-AD1FEF8D109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5" name="TextBox 4">
              <a:extLst>
                <a:ext uri="{FF2B5EF4-FFF2-40B4-BE49-F238E27FC236}">
                  <a16:creationId xmlns:a16="http://schemas.microsoft.com/office/drawing/2014/main" id="{F16C30EC-88D8-4354-6565-66480D8A88AB}"/>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6" name="Group 5">
            <a:extLst>
              <a:ext uri="{FF2B5EF4-FFF2-40B4-BE49-F238E27FC236}">
                <a16:creationId xmlns:a16="http://schemas.microsoft.com/office/drawing/2014/main" id="{886C8879-5B72-F005-5D10-AE724E0DB641}"/>
              </a:ext>
            </a:extLst>
          </p:cNvPr>
          <p:cNvGrpSpPr/>
          <p:nvPr/>
        </p:nvGrpSpPr>
        <p:grpSpPr>
          <a:xfrm>
            <a:off x="200722" y="5059072"/>
            <a:ext cx="3085031" cy="1614050"/>
            <a:chOff x="5187188" y="1311203"/>
            <a:chExt cx="1611199" cy="1101531"/>
          </a:xfrm>
        </p:grpSpPr>
        <p:pic>
          <p:nvPicPr>
            <p:cNvPr id="7" name="Picture 6">
              <a:extLst>
                <a:ext uri="{FF2B5EF4-FFF2-40B4-BE49-F238E27FC236}">
                  <a16:creationId xmlns:a16="http://schemas.microsoft.com/office/drawing/2014/main" id="{8F5B05AD-EC51-01CC-C38F-E15754708302}"/>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8" name="TextBox 7">
              <a:extLst>
                <a:ext uri="{FF2B5EF4-FFF2-40B4-BE49-F238E27FC236}">
                  <a16:creationId xmlns:a16="http://schemas.microsoft.com/office/drawing/2014/main" id="{0D8575FB-4538-002B-EDE0-8ED6CAB6A9CB}"/>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9" name="Group 8">
            <a:extLst>
              <a:ext uri="{FF2B5EF4-FFF2-40B4-BE49-F238E27FC236}">
                <a16:creationId xmlns:a16="http://schemas.microsoft.com/office/drawing/2014/main" id="{A7036A31-76D6-C912-22AE-C6B3B76581B4}"/>
              </a:ext>
            </a:extLst>
          </p:cNvPr>
          <p:cNvGrpSpPr/>
          <p:nvPr/>
        </p:nvGrpSpPr>
        <p:grpSpPr>
          <a:xfrm>
            <a:off x="200722" y="2752561"/>
            <a:ext cx="3085031" cy="1614050"/>
            <a:chOff x="5187188" y="1311203"/>
            <a:chExt cx="1611199" cy="1101531"/>
          </a:xfrm>
        </p:grpSpPr>
        <p:pic>
          <p:nvPicPr>
            <p:cNvPr id="10" name="Picture 9">
              <a:extLst>
                <a:ext uri="{FF2B5EF4-FFF2-40B4-BE49-F238E27FC236}">
                  <a16:creationId xmlns:a16="http://schemas.microsoft.com/office/drawing/2014/main" id="{CA5492F8-7C7D-785C-384B-7DEB10F12E75}"/>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11" name="TextBox 10">
              <a:extLst>
                <a:ext uri="{FF2B5EF4-FFF2-40B4-BE49-F238E27FC236}">
                  <a16:creationId xmlns:a16="http://schemas.microsoft.com/office/drawing/2014/main" id="{AEFD3B75-5C74-F571-EC26-BE19402C3BD5}"/>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12" name="Group 11">
            <a:extLst>
              <a:ext uri="{FF2B5EF4-FFF2-40B4-BE49-F238E27FC236}">
                <a16:creationId xmlns:a16="http://schemas.microsoft.com/office/drawing/2014/main" id="{D31B0218-9D57-286F-8235-B9176B6995FA}"/>
              </a:ext>
            </a:extLst>
          </p:cNvPr>
          <p:cNvGrpSpPr/>
          <p:nvPr/>
        </p:nvGrpSpPr>
        <p:grpSpPr>
          <a:xfrm>
            <a:off x="3285753" y="434899"/>
            <a:ext cx="3085031" cy="1614050"/>
            <a:chOff x="5187188" y="1311203"/>
            <a:chExt cx="1611199" cy="1101531"/>
          </a:xfrm>
        </p:grpSpPr>
        <p:pic>
          <p:nvPicPr>
            <p:cNvPr id="13" name="Picture 12">
              <a:extLst>
                <a:ext uri="{FF2B5EF4-FFF2-40B4-BE49-F238E27FC236}">
                  <a16:creationId xmlns:a16="http://schemas.microsoft.com/office/drawing/2014/main" id="{7C1F58C8-BC65-AAC7-DA2C-AA88136B77FE}"/>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14" name="TextBox 13">
              <a:extLst>
                <a:ext uri="{FF2B5EF4-FFF2-40B4-BE49-F238E27FC236}">
                  <a16:creationId xmlns:a16="http://schemas.microsoft.com/office/drawing/2014/main" id="{9B999F4D-EDD0-A223-A06F-19BA715D9A68}"/>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15" name="Group 14">
            <a:extLst>
              <a:ext uri="{FF2B5EF4-FFF2-40B4-BE49-F238E27FC236}">
                <a16:creationId xmlns:a16="http://schemas.microsoft.com/office/drawing/2014/main" id="{2C02EA86-8494-C1F5-AA81-C65B972D2D44}"/>
              </a:ext>
            </a:extLst>
          </p:cNvPr>
          <p:cNvGrpSpPr/>
          <p:nvPr/>
        </p:nvGrpSpPr>
        <p:grpSpPr>
          <a:xfrm>
            <a:off x="3285753" y="5059072"/>
            <a:ext cx="3085031" cy="1614050"/>
            <a:chOff x="5187188" y="1311203"/>
            <a:chExt cx="1611199" cy="1101531"/>
          </a:xfrm>
        </p:grpSpPr>
        <p:pic>
          <p:nvPicPr>
            <p:cNvPr id="16" name="Picture 15">
              <a:extLst>
                <a:ext uri="{FF2B5EF4-FFF2-40B4-BE49-F238E27FC236}">
                  <a16:creationId xmlns:a16="http://schemas.microsoft.com/office/drawing/2014/main" id="{5555BA1B-46FE-5EEE-1D32-2A621712E91D}"/>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17" name="TextBox 16">
              <a:extLst>
                <a:ext uri="{FF2B5EF4-FFF2-40B4-BE49-F238E27FC236}">
                  <a16:creationId xmlns:a16="http://schemas.microsoft.com/office/drawing/2014/main" id="{47DC0383-B77F-7537-C468-E3BA2E23E874}"/>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18" name="Group 17">
            <a:extLst>
              <a:ext uri="{FF2B5EF4-FFF2-40B4-BE49-F238E27FC236}">
                <a16:creationId xmlns:a16="http://schemas.microsoft.com/office/drawing/2014/main" id="{10EE172F-9B61-2946-6520-B57C8B370EE1}"/>
              </a:ext>
            </a:extLst>
          </p:cNvPr>
          <p:cNvGrpSpPr/>
          <p:nvPr/>
        </p:nvGrpSpPr>
        <p:grpSpPr>
          <a:xfrm>
            <a:off x="3285753" y="2752561"/>
            <a:ext cx="3085031" cy="1614050"/>
            <a:chOff x="5187188" y="1311203"/>
            <a:chExt cx="1611199" cy="1101531"/>
          </a:xfrm>
        </p:grpSpPr>
        <p:pic>
          <p:nvPicPr>
            <p:cNvPr id="19" name="Picture 18">
              <a:extLst>
                <a:ext uri="{FF2B5EF4-FFF2-40B4-BE49-F238E27FC236}">
                  <a16:creationId xmlns:a16="http://schemas.microsoft.com/office/drawing/2014/main" id="{1AE809CB-C663-EC82-3E2D-8A0D36E7EB65}"/>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20" name="TextBox 19">
              <a:extLst>
                <a:ext uri="{FF2B5EF4-FFF2-40B4-BE49-F238E27FC236}">
                  <a16:creationId xmlns:a16="http://schemas.microsoft.com/office/drawing/2014/main" id="{EE246636-9569-E51C-AC3E-0EB9DDB63F88}"/>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21" name="Group 20">
            <a:extLst>
              <a:ext uri="{FF2B5EF4-FFF2-40B4-BE49-F238E27FC236}">
                <a16:creationId xmlns:a16="http://schemas.microsoft.com/office/drawing/2014/main" id="{8C651BAD-C2EC-7036-0AA9-ABE0E3BD0D55}"/>
              </a:ext>
            </a:extLst>
          </p:cNvPr>
          <p:cNvGrpSpPr/>
          <p:nvPr/>
        </p:nvGrpSpPr>
        <p:grpSpPr>
          <a:xfrm>
            <a:off x="6315586" y="434899"/>
            <a:ext cx="3085031" cy="1614050"/>
            <a:chOff x="5187188" y="1311203"/>
            <a:chExt cx="1611199" cy="1101531"/>
          </a:xfrm>
        </p:grpSpPr>
        <p:pic>
          <p:nvPicPr>
            <p:cNvPr id="22" name="Picture 21">
              <a:extLst>
                <a:ext uri="{FF2B5EF4-FFF2-40B4-BE49-F238E27FC236}">
                  <a16:creationId xmlns:a16="http://schemas.microsoft.com/office/drawing/2014/main" id="{A543F0A9-EC96-9E2C-C330-E669D248A4B1}"/>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23" name="TextBox 22">
              <a:extLst>
                <a:ext uri="{FF2B5EF4-FFF2-40B4-BE49-F238E27FC236}">
                  <a16:creationId xmlns:a16="http://schemas.microsoft.com/office/drawing/2014/main" id="{5BF71013-626D-56F9-EE51-4306D4AD1B4F}"/>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24" name="Group 23">
            <a:extLst>
              <a:ext uri="{FF2B5EF4-FFF2-40B4-BE49-F238E27FC236}">
                <a16:creationId xmlns:a16="http://schemas.microsoft.com/office/drawing/2014/main" id="{37F11FCF-D664-C57A-A1C1-56F5D903BC58}"/>
              </a:ext>
            </a:extLst>
          </p:cNvPr>
          <p:cNvGrpSpPr/>
          <p:nvPr/>
        </p:nvGrpSpPr>
        <p:grpSpPr>
          <a:xfrm>
            <a:off x="6315586" y="5059072"/>
            <a:ext cx="3085031" cy="1614050"/>
            <a:chOff x="5187188" y="1311203"/>
            <a:chExt cx="1611199" cy="1101531"/>
          </a:xfrm>
        </p:grpSpPr>
        <p:pic>
          <p:nvPicPr>
            <p:cNvPr id="25" name="Picture 24">
              <a:extLst>
                <a:ext uri="{FF2B5EF4-FFF2-40B4-BE49-F238E27FC236}">
                  <a16:creationId xmlns:a16="http://schemas.microsoft.com/office/drawing/2014/main" id="{62E37AD8-1F20-2494-A424-FB29A7A382F3}"/>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26" name="TextBox 25">
              <a:extLst>
                <a:ext uri="{FF2B5EF4-FFF2-40B4-BE49-F238E27FC236}">
                  <a16:creationId xmlns:a16="http://schemas.microsoft.com/office/drawing/2014/main" id="{2A51FF0D-0304-3441-1842-202160F78926}"/>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27" name="Group 26">
            <a:extLst>
              <a:ext uri="{FF2B5EF4-FFF2-40B4-BE49-F238E27FC236}">
                <a16:creationId xmlns:a16="http://schemas.microsoft.com/office/drawing/2014/main" id="{3B04F545-3408-E56C-CA17-01988D93CD69}"/>
              </a:ext>
            </a:extLst>
          </p:cNvPr>
          <p:cNvGrpSpPr/>
          <p:nvPr/>
        </p:nvGrpSpPr>
        <p:grpSpPr>
          <a:xfrm>
            <a:off x="6315586" y="2752561"/>
            <a:ext cx="3085031" cy="1614050"/>
            <a:chOff x="5187188" y="1311203"/>
            <a:chExt cx="1611199" cy="1101531"/>
          </a:xfrm>
        </p:grpSpPr>
        <p:pic>
          <p:nvPicPr>
            <p:cNvPr id="28" name="Picture 27">
              <a:extLst>
                <a:ext uri="{FF2B5EF4-FFF2-40B4-BE49-F238E27FC236}">
                  <a16:creationId xmlns:a16="http://schemas.microsoft.com/office/drawing/2014/main" id="{11B15683-ACF4-9849-1C23-792E42E1975F}"/>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29" name="TextBox 28">
              <a:extLst>
                <a:ext uri="{FF2B5EF4-FFF2-40B4-BE49-F238E27FC236}">
                  <a16:creationId xmlns:a16="http://schemas.microsoft.com/office/drawing/2014/main" id="{A97223FE-8AD1-7F82-F275-D45C3993F989}"/>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30" name="Group 29">
            <a:extLst>
              <a:ext uri="{FF2B5EF4-FFF2-40B4-BE49-F238E27FC236}">
                <a16:creationId xmlns:a16="http://schemas.microsoft.com/office/drawing/2014/main" id="{03FE7E4A-0632-C907-8D1D-002A2AF94F99}"/>
              </a:ext>
            </a:extLst>
          </p:cNvPr>
          <p:cNvGrpSpPr/>
          <p:nvPr/>
        </p:nvGrpSpPr>
        <p:grpSpPr>
          <a:xfrm>
            <a:off x="9400617" y="434899"/>
            <a:ext cx="3085031" cy="1614050"/>
            <a:chOff x="5187188" y="1311203"/>
            <a:chExt cx="1611199" cy="1101531"/>
          </a:xfrm>
        </p:grpSpPr>
        <p:pic>
          <p:nvPicPr>
            <p:cNvPr id="31" name="Picture 30">
              <a:extLst>
                <a:ext uri="{FF2B5EF4-FFF2-40B4-BE49-F238E27FC236}">
                  <a16:creationId xmlns:a16="http://schemas.microsoft.com/office/drawing/2014/main" id="{FAF3DD37-E459-60F8-3D2B-09D8622ABED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32" name="TextBox 31">
              <a:extLst>
                <a:ext uri="{FF2B5EF4-FFF2-40B4-BE49-F238E27FC236}">
                  <a16:creationId xmlns:a16="http://schemas.microsoft.com/office/drawing/2014/main" id="{B97A385B-D360-0F1D-0116-EC6167E1E5AE}"/>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33" name="Group 32">
            <a:extLst>
              <a:ext uri="{FF2B5EF4-FFF2-40B4-BE49-F238E27FC236}">
                <a16:creationId xmlns:a16="http://schemas.microsoft.com/office/drawing/2014/main" id="{4089CE87-7FDE-2E3E-B356-FEDB2512B8C1}"/>
              </a:ext>
            </a:extLst>
          </p:cNvPr>
          <p:cNvGrpSpPr/>
          <p:nvPr/>
        </p:nvGrpSpPr>
        <p:grpSpPr>
          <a:xfrm>
            <a:off x="9400617" y="5059072"/>
            <a:ext cx="3085031" cy="1614050"/>
            <a:chOff x="5187188" y="1311203"/>
            <a:chExt cx="1611199" cy="1101531"/>
          </a:xfrm>
        </p:grpSpPr>
        <p:pic>
          <p:nvPicPr>
            <p:cNvPr id="34" name="Picture 33">
              <a:extLst>
                <a:ext uri="{FF2B5EF4-FFF2-40B4-BE49-F238E27FC236}">
                  <a16:creationId xmlns:a16="http://schemas.microsoft.com/office/drawing/2014/main" id="{B0BBA3DD-2D59-D172-F764-170414328D0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35" name="TextBox 34">
              <a:extLst>
                <a:ext uri="{FF2B5EF4-FFF2-40B4-BE49-F238E27FC236}">
                  <a16:creationId xmlns:a16="http://schemas.microsoft.com/office/drawing/2014/main" id="{E89FE6A5-17A7-A955-9C08-7C416805E7BC}"/>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36" name="Group 35">
            <a:extLst>
              <a:ext uri="{FF2B5EF4-FFF2-40B4-BE49-F238E27FC236}">
                <a16:creationId xmlns:a16="http://schemas.microsoft.com/office/drawing/2014/main" id="{02726D5F-0616-18CB-1344-2E58A5EC528D}"/>
              </a:ext>
            </a:extLst>
          </p:cNvPr>
          <p:cNvGrpSpPr/>
          <p:nvPr/>
        </p:nvGrpSpPr>
        <p:grpSpPr>
          <a:xfrm>
            <a:off x="9400617" y="2752561"/>
            <a:ext cx="3085031" cy="1614050"/>
            <a:chOff x="5187188" y="1311203"/>
            <a:chExt cx="1611199" cy="1101531"/>
          </a:xfrm>
        </p:grpSpPr>
        <p:pic>
          <p:nvPicPr>
            <p:cNvPr id="37" name="Picture 36">
              <a:extLst>
                <a:ext uri="{FF2B5EF4-FFF2-40B4-BE49-F238E27FC236}">
                  <a16:creationId xmlns:a16="http://schemas.microsoft.com/office/drawing/2014/main" id="{1EFF590C-CA82-1E7C-62AF-A50A2AFD316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38" name="TextBox 37">
              <a:extLst>
                <a:ext uri="{FF2B5EF4-FFF2-40B4-BE49-F238E27FC236}">
                  <a16:creationId xmlns:a16="http://schemas.microsoft.com/office/drawing/2014/main" id="{D113E0C3-8D4E-AF6B-F1AD-5C046B02D0C1}"/>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spTree>
    <p:extLst>
      <p:ext uri="{BB962C8B-B14F-4D97-AF65-F5344CB8AC3E}">
        <p14:creationId xmlns:p14="http://schemas.microsoft.com/office/powerpoint/2010/main" val="364788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 name="Group 2">
            <a:extLst>
              <a:ext uri="{FF2B5EF4-FFF2-40B4-BE49-F238E27FC236}">
                <a16:creationId xmlns:a16="http://schemas.microsoft.com/office/drawing/2014/main" id="{4AAC6ABC-D170-5985-5220-CBFA38D23B66}"/>
              </a:ext>
            </a:extLst>
          </p:cNvPr>
          <p:cNvGrpSpPr/>
          <p:nvPr/>
        </p:nvGrpSpPr>
        <p:grpSpPr>
          <a:xfrm>
            <a:off x="0" y="768390"/>
            <a:ext cx="3100039" cy="1202099"/>
            <a:chOff x="116363" y="2915101"/>
            <a:chExt cx="1615292" cy="568794"/>
          </a:xfrm>
        </p:grpSpPr>
        <p:pic>
          <p:nvPicPr>
            <p:cNvPr id="4" name="Picture 3">
              <a:extLst>
                <a:ext uri="{FF2B5EF4-FFF2-40B4-BE49-F238E27FC236}">
                  <a16:creationId xmlns:a16="http://schemas.microsoft.com/office/drawing/2014/main" id="{A9D56C0E-AE06-8D8B-AF74-3601C8E63C80}"/>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5" name="TextBox 4">
              <a:extLst>
                <a:ext uri="{FF2B5EF4-FFF2-40B4-BE49-F238E27FC236}">
                  <a16:creationId xmlns:a16="http://schemas.microsoft.com/office/drawing/2014/main" id="{87B94DD5-D96A-3E7A-4365-CBB6F426099D}"/>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6" name="Group 5">
            <a:extLst>
              <a:ext uri="{FF2B5EF4-FFF2-40B4-BE49-F238E27FC236}">
                <a16:creationId xmlns:a16="http://schemas.microsoft.com/office/drawing/2014/main" id="{5AF33317-24DE-4133-15A9-6EFA6AAEE4BD}"/>
              </a:ext>
            </a:extLst>
          </p:cNvPr>
          <p:cNvGrpSpPr/>
          <p:nvPr/>
        </p:nvGrpSpPr>
        <p:grpSpPr>
          <a:xfrm>
            <a:off x="23255" y="5358216"/>
            <a:ext cx="3100039" cy="1202099"/>
            <a:chOff x="116363" y="2915101"/>
            <a:chExt cx="1615292" cy="568794"/>
          </a:xfrm>
        </p:grpSpPr>
        <p:pic>
          <p:nvPicPr>
            <p:cNvPr id="7" name="Picture 6">
              <a:extLst>
                <a:ext uri="{FF2B5EF4-FFF2-40B4-BE49-F238E27FC236}">
                  <a16:creationId xmlns:a16="http://schemas.microsoft.com/office/drawing/2014/main" id="{8985AA77-5700-2F7B-36D7-C501564FAD7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8" name="TextBox 7">
              <a:extLst>
                <a:ext uri="{FF2B5EF4-FFF2-40B4-BE49-F238E27FC236}">
                  <a16:creationId xmlns:a16="http://schemas.microsoft.com/office/drawing/2014/main" id="{7938E092-5556-4436-804B-386DFF42F013}"/>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9" name="Group 8">
            <a:extLst>
              <a:ext uri="{FF2B5EF4-FFF2-40B4-BE49-F238E27FC236}">
                <a16:creationId xmlns:a16="http://schemas.microsoft.com/office/drawing/2014/main" id="{E6EE0F71-2A19-8434-8C6D-10FCD9E9E551}"/>
              </a:ext>
            </a:extLst>
          </p:cNvPr>
          <p:cNvGrpSpPr/>
          <p:nvPr/>
        </p:nvGrpSpPr>
        <p:grpSpPr>
          <a:xfrm>
            <a:off x="-10199" y="3063303"/>
            <a:ext cx="3100039" cy="1202099"/>
            <a:chOff x="116363" y="2915101"/>
            <a:chExt cx="1615292" cy="568794"/>
          </a:xfrm>
        </p:grpSpPr>
        <p:pic>
          <p:nvPicPr>
            <p:cNvPr id="10" name="Picture 9">
              <a:extLst>
                <a:ext uri="{FF2B5EF4-FFF2-40B4-BE49-F238E27FC236}">
                  <a16:creationId xmlns:a16="http://schemas.microsoft.com/office/drawing/2014/main" id="{191E9D8F-27B1-B66E-2D79-8DA577319A4F}"/>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11" name="TextBox 10">
              <a:extLst>
                <a:ext uri="{FF2B5EF4-FFF2-40B4-BE49-F238E27FC236}">
                  <a16:creationId xmlns:a16="http://schemas.microsoft.com/office/drawing/2014/main" id="{05A38EAE-A2DE-C1FA-7D57-584D0EDD332A}"/>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12" name="Group 11">
            <a:extLst>
              <a:ext uri="{FF2B5EF4-FFF2-40B4-BE49-F238E27FC236}">
                <a16:creationId xmlns:a16="http://schemas.microsoft.com/office/drawing/2014/main" id="{77AF25EF-1D61-16FF-56F9-B43179EF354F}"/>
              </a:ext>
            </a:extLst>
          </p:cNvPr>
          <p:cNvGrpSpPr/>
          <p:nvPr/>
        </p:nvGrpSpPr>
        <p:grpSpPr>
          <a:xfrm>
            <a:off x="3078689" y="768390"/>
            <a:ext cx="3100039" cy="1202099"/>
            <a:chOff x="116363" y="2915101"/>
            <a:chExt cx="1615292" cy="568794"/>
          </a:xfrm>
        </p:grpSpPr>
        <p:pic>
          <p:nvPicPr>
            <p:cNvPr id="13" name="Picture 12">
              <a:extLst>
                <a:ext uri="{FF2B5EF4-FFF2-40B4-BE49-F238E27FC236}">
                  <a16:creationId xmlns:a16="http://schemas.microsoft.com/office/drawing/2014/main" id="{3C96E685-A195-5B18-5655-D99AC22AC4F9}"/>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14" name="TextBox 13">
              <a:extLst>
                <a:ext uri="{FF2B5EF4-FFF2-40B4-BE49-F238E27FC236}">
                  <a16:creationId xmlns:a16="http://schemas.microsoft.com/office/drawing/2014/main" id="{59C5A0DF-ECFA-DCFB-4DA7-69B5C984FE20}"/>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15" name="Group 14">
            <a:extLst>
              <a:ext uri="{FF2B5EF4-FFF2-40B4-BE49-F238E27FC236}">
                <a16:creationId xmlns:a16="http://schemas.microsoft.com/office/drawing/2014/main" id="{70859A35-30B6-3AA4-12A1-10BE7FD5DC8B}"/>
              </a:ext>
            </a:extLst>
          </p:cNvPr>
          <p:cNvGrpSpPr/>
          <p:nvPr/>
        </p:nvGrpSpPr>
        <p:grpSpPr>
          <a:xfrm>
            <a:off x="3101944" y="5358216"/>
            <a:ext cx="3100039" cy="1202099"/>
            <a:chOff x="116363" y="2915101"/>
            <a:chExt cx="1615292" cy="568794"/>
          </a:xfrm>
        </p:grpSpPr>
        <p:pic>
          <p:nvPicPr>
            <p:cNvPr id="16" name="Picture 15">
              <a:extLst>
                <a:ext uri="{FF2B5EF4-FFF2-40B4-BE49-F238E27FC236}">
                  <a16:creationId xmlns:a16="http://schemas.microsoft.com/office/drawing/2014/main" id="{43816674-00CD-83C3-4014-AFE8A97183D2}"/>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17" name="TextBox 16">
              <a:extLst>
                <a:ext uri="{FF2B5EF4-FFF2-40B4-BE49-F238E27FC236}">
                  <a16:creationId xmlns:a16="http://schemas.microsoft.com/office/drawing/2014/main" id="{EC7E0655-A776-115D-35A1-41F0976D0CEA}"/>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18" name="Group 17">
            <a:extLst>
              <a:ext uri="{FF2B5EF4-FFF2-40B4-BE49-F238E27FC236}">
                <a16:creationId xmlns:a16="http://schemas.microsoft.com/office/drawing/2014/main" id="{EA17310A-1D2F-C9C7-355B-3B101557BF34}"/>
              </a:ext>
            </a:extLst>
          </p:cNvPr>
          <p:cNvGrpSpPr/>
          <p:nvPr/>
        </p:nvGrpSpPr>
        <p:grpSpPr>
          <a:xfrm>
            <a:off x="3068490" y="3063303"/>
            <a:ext cx="3100039" cy="1202099"/>
            <a:chOff x="116363" y="2915101"/>
            <a:chExt cx="1615292" cy="568794"/>
          </a:xfrm>
        </p:grpSpPr>
        <p:pic>
          <p:nvPicPr>
            <p:cNvPr id="19" name="Picture 18">
              <a:extLst>
                <a:ext uri="{FF2B5EF4-FFF2-40B4-BE49-F238E27FC236}">
                  <a16:creationId xmlns:a16="http://schemas.microsoft.com/office/drawing/2014/main" id="{68D2BA29-56BF-3062-D3E8-5BBEA21D6DD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20" name="TextBox 19">
              <a:extLst>
                <a:ext uri="{FF2B5EF4-FFF2-40B4-BE49-F238E27FC236}">
                  <a16:creationId xmlns:a16="http://schemas.microsoft.com/office/drawing/2014/main" id="{80FE1C9A-5667-E5C8-5F66-1F5BC7BFFCE7}"/>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21" name="Group 20">
            <a:extLst>
              <a:ext uri="{FF2B5EF4-FFF2-40B4-BE49-F238E27FC236}">
                <a16:creationId xmlns:a16="http://schemas.microsoft.com/office/drawing/2014/main" id="{A0325E41-3BF3-92F3-871A-AAF566E761CC}"/>
              </a:ext>
            </a:extLst>
          </p:cNvPr>
          <p:cNvGrpSpPr/>
          <p:nvPr/>
        </p:nvGrpSpPr>
        <p:grpSpPr>
          <a:xfrm>
            <a:off x="6101100" y="768390"/>
            <a:ext cx="3100039" cy="1202099"/>
            <a:chOff x="116363" y="2915101"/>
            <a:chExt cx="1615292" cy="568794"/>
          </a:xfrm>
        </p:grpSpPr>
        <p:pic>
          <p:nvPicPr>
            <p:cNvPr id="22" name="Picture 21">
              <a:extLst>
                <a:ext uri="{FF2B5EF4-FFF2-40B4-BE49-F238E27FC236}">
                  <a16:creationId xmlns:a16="http://schemas.microsoft.com/office/drawing/2014/main" id="{18DB9B32-E757-56D0-229D-FD114A995D6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23" name="TextBox 22">
              <a:extLst>
                <a:ext uri="{FF2B5EF4-FFF2-40B4-BE49-F238E27FC236}">
                  <a16:creationId xmlns:a16="http://schemas.microsoft.com/office/drawing/2014/main" id="{E69509F4-F04A-4133-86A0-0EC7A5B9BB30}"/>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24" name="Group 23">
            <a:extLst>
              <a:ext uri="{FF2B5EF4-FFF2-40B4-BE49-F238E27FC236}">
                <a16:creationId xmlns:a16="http://schemas.microsoft.com/office/drawing/2014/main" id="{94A8113A-BBA6-7CE4-802A-D7814CAA9A30}"/>
              </a:ext>
            </a:extLst>
          </p:cNvPr>
          <p:cNvGrpSpPr/>
          <p:nvPr/>
        </p:nvGrpSpPr>
        <p:grpSpPr>
          <a:xfrm>
            <a:off x="6124355" y="5358216"/>
            <a:ext cx="3100039" cy="1202099"/>
            <a:chOff x="116363" y="2915101"/>
            <a:chExt cx="1615292" cy="568794"/>
          </a:xfrm>
        </p:grpSpPr>
        <p:pic>
          <p:nvPicPr>
            <p:cNvPr id="25" name="Picture 24">
              <a:extLst>
                <a:ext uri="{FF2B5EF4-FFF2-40B4-BE49-F238E27FC236}">
                  <a16:creationId xmlns:a16="http://schemas.microsoft.com/office/drawing/2014/main" id="{916B6A8F-E844-A290-6612-17A34EAA9CE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26" name="TextBox 25">
              <a:extLst>
                <a:ext uri="{FF2B5EF4-FFF2-40B4-BE49-F238E27FC236}">
                  <a16:creationId xmlns:a16="http://schemas.microsoft.com/office/drawing/2014/main" id="{2D7904A2-36B4-BF18-D6BA-C90C97CA60BE}"/>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27" name="Group 26">
            <a:extLst>
              <a:ext uri="{FF2B5EF4-FFF2-40B4-BE49-F238E27FC236}">
                <a16:creationId xmlns:a16="http://schemas.microsoft.com/office/drawing/2014/main" id="{7FA93505-1A30-2F7F-B8E1-02C06B9AA293}"/>
              </a:ext>
            </a:extLst>
          </p:cNvPr>
          <p:cNvGrpSpPr/>
          <p:nvPr/>
        </p:nvGrpSpPr>
        <p:grpSpPr>
          <a:xfrm>
            <a:off x="6090901" y="3063303"/>
            <a:ext cx="3100039" cy="1202099"/>
            <a:chOff x="116363" y="2915101"/>
            <a:chExt cx="1615292" cy="568794"/>
          </a:xfrm>
        </p:grpSpPr>
        <p:pic>
          <p:nvPicPr>
            <p:cNvPr id="28" name="Picture 27">
              <a:extLst>
                <a:ext uri="{FF2B5EF4-FFF2-40B4-BE49-F238E27FC236}">
                  <a16:creationId xmlns:a16="http://schemas.microsoft.com/office/drawing/2014/main" id="{92612AAF-3F27-F576-F43D-7B1554326B6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29" name="TextBox 28">
              <a:extLst>
                <a:ext uri="{FF2B5EF4-FFF2-40B4-BE49-F238E27FC236}">
                  <a16:creationId xmlns:a16="http://schemas.microsoft.com/office/drawing/2014/main" id="{0F8A2FB5-EF9C-8A41-5D61-975F66F0254D}"/>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30" name="Group 29">
            <a:extLst>
              <a:ext uri="{FF2B5EF4-FFF2-40B4-BE49-F238E27FC236}">
                <a16:creationId xmlns:a16="http://schemas.microsoft.com/office/drawing/2014/main" id="{58444CC3-D20C-AA8C-4B2F-28E4905CB5F8}"/>
              </a:ext>
            </a:extLst>
          </p:cNvPr>
          <p:cNvGrpSpPr/>
          <p:nvPr/>
        </p:nvGrpSpPr>
        <p:grpSpPr>
          <a:xfrm>
            <a:off x="9179789" y="768390"/>
            <a:ext cx="3100039" cy="1202099"/>
            <a:chOff x="116363" y="2915101"/>
            <a:chExt cx="1615292" cy="568794"/>
          </a:xfrm>
        </p:grpSpPr>
        <p:pic>
          <p:nvPicPr>
            <p:cNvPr id="31" name="Picture 30">
              <a:extLst>
                <a:ext uri="{FF2B5EF4-FFF2-40B4-BE49-F238E27FC236}">
                  <a16:creationId xmlns:a16="http://schemas.microsoft.com/office/drawing/2014/main" id="{DCB80B59-E8A8-DEA0-9A48-D5310C76B59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32" name="TextBox 31">
              <a:extLst>
                <a:ext uri="{FF2B5EF4-FFF2-40B4-BE49-F238E27FC236}">
                  <a16:creationId xmlns:a16="http://schemas.microsoft.com/office/drawing/2014/main" id="{864F8847-C328-5A8C-019C-9C07A112F11E}"/>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33" name="Group 32">
            <a:extLst>
              <a:ext uri="{FF2B5EF4-FFF2-40B4-BE49-F238E27FC236}">
                <a16:creationId xmlns:a16="http://schemas.microsoft.com/office/drawing/2014/main" id="{5357D23D-1837-DF17-178E-E985F4A66B55}"/>
              </a:ext>
            </a:extLst>
          </p:cNvPr>
          <p:cNvGrpSpPr/>
          <p:nvPr/>
        </p:nvGrpSpPr>
        <p:grpSpPr>
          <a:xfrm>
            <a:off x="9203044" y="5358216"/>
            <a:ext cx="3100039" cy="1202099"/>
            <a:chOff x="116363" y="2915101"/>
            <a:chExt cx="1615292" cy="568794"/>
          </a:xfrm>
        </p:grpSpPr>
        <p:pic>
          <p:nvPicPr>
            <p:cNvPr id="34" name="Picture 33">
              <a:extLst>
                <a:ext uri="{FF2B5EF4-FFF2-40B4-BE49-F238E27FC236}">
                  <a16:creationId xmlns:a16="http://schemas.microsoft.com/office/drawing/2014/main" id="{755DBEFF-F887-6425-FA15-1E40706292A5}"/>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35" name="TextBox 34">
              <a:extLst>
                <a:ext uri="{FF2B5EF4-FFF2-40B4-BE49-F238E27FC236}">
                  <a16:creationId xmlns:a16="http://schemas.microsoft.com/office/drawing/2014/main" id="{2D8414D1-72A7-56BC-02BF-228D328799EB}"/>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36" name="Group 35">
            <a:extLst>
              <a:ext uri="{FF2B5EF4-FFF2-40B4-BE49-F238E27FC236}">
                <a16:creationId xmlns:a16="http://schemas.microsoft.com/office/drawing/2014/main" id="{E8659562-ED8E-D663-A110-6A569A94F2A9}"/>
              </a:ext>
            </a:extLst>
          </p:cNvPr>
          <p:cNvGrpSpPr/>
          <p:nvPr/>
        </p:nvGrpSpPr>
        <p:grpSpPr>
          <a:xfrm>
            <a:off x="9169590" y="3063303"/>
            <a:ext cx="3100039" cy="1202099"/>
            <a:chOff x="116363" y="2915101"/>
            <a:chExt cx="1615292" cy="568794"/>
          </a:xfrm>
        </p:grpSpPr>
        <p:pic>
          <p:nvPicPr>
            <p:cNvPr id="37" name="Picture 36">
              <a:extLst>
                <a:ext uri="{FF2B5EF4-FFF2-40B4-BE49-F238E27FC236}">
                  <a16:creationId xmlns:a16="http://schemas.microsoft.com/office/drawing/2014/main" id="{B34ECBB9-781E-F358-C490-DF790818F124}"/>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38" name="TextBox 37">
              <a:extLst>
                <a:ext uri="{FF2B5EF4-FFF2-40B4-BE49-F238E27FC236}">
                  <a16:creationId xmlns:a16="http://schemas.microsoft.com/office/drawing/2014/main" id="{F3225D44-2A26-186D-E7B7-33C0545D3AFD}"/>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spTree>
    <p:extLst>
      <p:ext uri="{BB962C8B-B14F-4D97-AF65-F5344CB8AC3E}">
        <p14:creationId xmlns:p14="http://schemas.microsoft.com/office/powerpoint/2010/main" val="22268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 name="Group 2">
            <a:extLst>
              <a:ext uri="{FF2B5EF4-FFF2-40B4-BE49-F238E27FC236}">
                <a16:creationId xmlns:a16="http://schemas.microsoft.com/office/drawing/2014/main" id="{4A6862BC-9CCE-BADA-58F7-4A19F89ED368}"/>
              </a:ext>
            </a:extLst>
          </p:cNvPr>
          <p:cNvGrpSpPr>
            <a:grpSpLocks noChangeAspect="1"/>
          </p:cNvGrpSpPr>
          <p:nvPr/>
        </p:nvGrpSpPr>
        <p:grpSpPr>
          <a:xfrm>
            <a:off x="688854" y="-67765"/>
            <a:ext cx="1878755" cy="2045594"/>
            <a:chOff x="2381738" y="2554881"/>
            <a:chExt cx="1252390" cy="1363606"/>
          </a:xfrm>
        </p:grpSpPr>
        <p:pic>
          <p:nvPicPr>
            <p:cNvPr id="4" name="Picture 3">
              <a:extLst>
                <a:ext uri="{FF2B5EF4-FFF2-40B4-BE49-F238E27FC236}">
                  <a16:creationId xmlns:a16="http://schemas.microsoft.com/office/drawing/2014/main" id="{53C714D1-2F10-4A95-F2FB-0D7EDF7F2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5" name="TextBox 4">
              <a:extLst>
                <a:ext uri="{FF2B5EF4-FFF2-40B4-BE49-F238E27FC236}">
                  <a16:creationId xmlns:a16="http://schemas.microsoft.com/office/drawing/2014/main" id="{738AA479-92CC-800A-662C-E8FF8FAA8677}"/>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6" name="Group 5">
            <a:extLst>
              <a:ext uri="{FF2B5EF4-FFF2-40B4-BE49-F238E27FC236}">
                <a16:creationId xmlns:a16="http://schemas.microsoft.com/office/drawing/2014/main" id="{666383A1-8687-2CCE-3394-94FEE5B4D389}"/>
              </a:ext>
            </a:extLst>
          </p:cNvPr>
          <p:cNvGrpSpPr>
            <a:grpSpLocks noChangeAspect="1"/>
          </p:cNvGrpSpPr>
          <p:nvPr/>
        </p:nvGrpSpPr>
        <p:grpSpPr>
          <a:xfrm>
            <a:off x="688854" y="2326892"/>
            <a:ext cx="1878755" cy="2045594"/>
            <a:chOff x="2381738" y="2554881"/>
            <a:chExt cx="1252390" cy="1363606"/>
          </a:xfrm>
        </p:grpSpPr>
        <p:pic>
          <p:nvPicPr>
            <p:cNvPr id="7" name="Picture 6">
              <a:extLst>
                <a:ext uri="{FF2B5EF4-FFF2-40B4-BE49-F238E27FC236}">
                  <a16:creationId xmlns:a16="http://schemas.microsoft.com/office/drawing/2014/main" id="{A42F0827-7C03-B216-BABC-347B1657839A}"/>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8" name="TextBox 7">
              <a:extLst>
                <a:ext uri="{FF2B5EF4-FFF2-40B4-BE49-F238E27FC236}">
                  <a16:creationId xmlns:a16="http://schemas.microsoft.com/office/drawing/2014/main" id="{56379D2B-8C9A-FFF2-FF7F-823A0CFA6B53}"/>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9" name="Group 8">
            <a:extLst>
              <a:ext uri="{FF2B5EF4-FFF2-40B4-BE49-F238E27FC236}">
                <a16:creationId xmlns:a16="http://schemas.microsoft.com/office/drawing/2014/main" id="{69E96607-46BF-A4B2-6F13-9327F2754938}"/>
              </a:ext>
            </a:extLst>
          </p:cNvPr>
          <p:cNvGrpSpPr>
            <a:grpSpLocks noChangeAspect="1"/>
          </p:cNvGrpSpPr>
          <p:nvPr/>
        </p:nvGrpSpPr>
        <p:grpSpPr>
          <a:xfrm>
            <a:off x="688854" y="4598884"/>
            <a:ext cx="1878755" cy="2045594"/>
            <a:chOff x="2381738" y="2554881"/>
            <a:chExt cx="1252390" cy="1363606"/>
          </a:xfrm>
        </p:grpSpPr>
        <p:pic>
          <p:nvPicPr>
            <p:cNvPr id="10" name="Picture 9">
              <a:extLst>
                <a:ext uri="{FF2B5EF4-FFF2-40B4-BE49-F238E27FC236}">
                  <a16:creationId xmlns:a16="http://schemas.microsoft.com/office/drawing/2014/main" id="{4EF0932E-F102-3A7E-01FE-90503F943E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11" name="TextBox 10">
              <a:extLst>
                <a:ext uri="{FF2B5EF4-FFF2-40B4-BE49-F238E27FC236}">
                  <a16:creationId xmlns:a16="http://schemas.microsoft.com/office/drawing/2014/main" id="{8B8CD224-BD1E-0542-8F75-7CAE646506E8}"/>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12" name="Group 11">
            <a:extLst>
              <a:ext uri="{FF2B5EF4-FFF2-40B4-BE49-F238E27FC236}">
                <a16:creationId xmlns:a16="http://schemas.microsoft.com/office/drawing/2014/main" id="{87CF073B-F2B6-297E-719B-A35A90EB18CE}"/>
              </a:ext>
            </a:extLst>
          </p:cNvPr>
          <p:cNvGrpSpPr>
            <a:grpSpLocks noChangeAspect="1"/>
          </p:cNvGrpSpPr>
          <p:nvPr/>
        </p:nvGrpSpPr>
        <p:grpSpPr>
          <a:xfrm>
            <a:off x="3729421" y="-67765"/>
            <a:ext cx="1878755" cy="2045594"/>
            <a:chOff x="2381738" y="2554881"/>
            <a:chExt cx="1252390" cy="1363606"/>
          </a:xfrm>
        </p:grpSpPr>
        <p:pic>
          <p:nvPicPr>
            <p:cNvPr id="13" name="Picture 12">
              <a:extLst>
                <a:ext uri="{FF2B5EF4-FFF2-40B4-BE49-F238E27FC236}">
                  <a16:creationId xmlns:a16="http://schemas.microsoft.com/office/drawing/2014/main" id="{5E46E520-AF43-E85F-AB8B-F0414DC0CD54}"/>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14" name="TextBox 13">
              <a:extLst>
                <a:ext uri="{FF2B5EF4-FFF2-40B4-BE49-F238E27FC236}">
                  <a16:creationId xmlns:a16="http://schemas.microsoft.com/office/drawing/2014/main" id="{283583E8-B22B-46D3-EC94-4A5194522287}"/>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15" name="Group 14">
            <a:extLst>
              <a:ext uri="{FF2B5EF4-FFF2-40B4-BE49-F238E27FC236}">
                <a16:creationId xmlns:a16="http://schemas.microsoft.com/office/drawing/2014/main" id="{2BC34199-3E4B-5779-7CC7-36EBC9F37A8A}"/>
              </a:ext>
            </a:extLst>
          </p:cNvPr>
          <p:cNvGrpSpPr>
            <a:grpSpLocks noChangeAspect="1"/>
          </p:cNvGrpSpPr>
          <p:nvPr/>
        </p:nvGrpSpPr>
        <p:grpSpPr>
          <a:xfrm>
            <a:off x="3729421" y="2326892"/>
            <a:ext cx="1878755" cy="2045594"/>
            <a:chOff x="2381738" y="2554881"/>
            <a:chExt cx="1252390" cy="1363606"/>
          </a:xfrm>
        </p:grpSpPr>
        <p:pic>
          <p:nvPicPr>
            <p:cNvPr id="16" name="Picture 15">
              <a:extLst>
                <a:ext uri="{FF2B5EF4-FFF2-40B4-BE49-F238E27FC236}">
                  <a16:creationId xmlns:a16="http://schemas.microsoft.com/office/drawing/2014/main" id="{5005E35E-37C8-C17B-C4BF-BBA4284C02F6}"/>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17" name="TextBox 16">
              <a:extLst>
                <a:ext uri="{FF2B5EF4-FFF2-40B4-BE49-F238E27FC236}">
                  <a16:creationId xmlns:a16="http://schemas.microsoft.com/office/drawing/2014/main" id="{0856DCAB-84A8-0933-7FC7-5FE9D1A9F4AB}"/>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18" name="Group 17">
            <a:extLst>
              <a:ext uri="{FF2B5EF4-FFF2-40B4-BE49-F238E27FC236}">
                <a16:creationId xmlns:a16="http://schemas.microsoft.com/office/drawing/2014/main" id="{914CADB5-4CCF-BF96-DE9C-0814575E3BDE}"/>
              </a:ext>
            </a:extLst>
          </p:cNvPr>
          <p:cNvGrpSpPr>
            <a:grpSpLocks noChangeAspect="1"/>
          </p:cNvGrpSpPr>
          <p:nvPr/>
        </p:nvGrpSpPr>
        <p:grpSpPr>
          <a:xfrm>
            <a:off x="3729421" y="4598884"/>
            <a:ext cx="1878755" cy="2045594"/>
            <a:chOff x="2381738" y="2554881"/>
            <a:chExt cx="1252390" cy="1363606"/>
          </a:xfrm>
        </p:grpSpPr>
        <p:pic>
          <p:nvPicPr>
            <p:cNvPr id="19" name="Picture 18">
              <a:extLst>
                <a:ext uri="{FF2B5EF4-FFF2-40B4-BE49-F238E27FC236}">
                  <a16:creationId xmlns:a16="http://schemas.microsoft.com/office/drawing/2014/main" id="{EF0D65F8-C3EE-DFF6-3C5B-06471FC5205E}"/>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20" name="TextBox 19">
              <a:extLst>
                <a:ext uri="{FF2B5EF4-FFF2-40B4-BE49-F238E27FC236}">
                  <a16:creationId xmlns:a16="http://schemas.microsoft.com/office/drawing/2014/main" id="{8A3A37FE-ECFB-9E8D-FBFC-45D1F3CE5996}"/>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21" name="Group 20">
            <a:extLst>
              <a:ext uri="{FF2B5EF4-FFF2-40B4-BE49-F238E27FC236}">
                <a16:creationId xmlns:a16="http://schemas.microsoft.com/office/drawing/2014/main" id="{457B9C22-BEA1-5D92-1981-F9DD7A57341E}"/>
              </a:ext>
            </a:extLst>
          </p:cNvPr>
          <p:cNvGrpSpPr>
            <a:grpSpLocks noChangeAspect="1"/>
          </p:cNvGrpSpPr>
          <p:nvPr/>
        </p:nvGrpSpPr>
        <p:grpSpPr>
          <a:xfrm>
            <a:off x="6784854" y="-78916"/>
            <a:ext cx="1878755" cy="2045594"/>
            <a:chOff x="2381738" y="2554881"/>
            <a:chExt cx="1252390" cy="1363606"/>
          </a:xfrm>
        </p:grpSpPr>
        <p:pic>
          <p:nvPicPr>
            <p:cNvPr id="22" name="Picture 21">
              <a:extLst>
                <a:ext uri="{FF2B5EF4-FFF2-40B4-BE49-F238E27FC236}">
                  <a16:creationId xmlns:a16="http://schemas.microsoft.com/office/drawing/2014/main" id="{25345E82-BA4B-4645-BB86-1E7B2373CF78}"/>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23" name="TextBox 22">
              <a:extLst>
                <a:ext uri="{FF2B5EF4-FFF2-40B4-BE49-F238E27FC236}">
                  <a16:creationId xmlns:a16="http://schemas.microsoft.com/office/drawing/2014/main" id="{413D0750-C964-DD08-A9A3-77CFD0C738E6}"/>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24" name="Group 23">
            <a:extLst>
              <a:ext uri="{FF2B5EF4-FFF2-40B4-BE49-F238E27FC236}">
                <a16:creationId xmlns:a16="http://schemas.microsoft.com/office/drawing/2014/main" id="{C68B8BAD-C96D-9831-8C21-E552355E2F5F}"/>
              </a:ext>
            </a:extLst>
          </p:cNvPr>
          <p:cNvGrpSpPr>
            <a:grpSpLocks noChangeAspect="1"/>
          </p:cNvGrpSpPr>
          <p:nvPr/>
        </p:nvGrpSpPr>
        <p:grpSpPr>
          <a:xfrm>
            <a:off x="6784854" y="2315741"/>
            <a:ext cx="1878755" cy="2045594"/>
            <a:chOff x="2381738" y="2554881"/>
            <a:chExt cx="1252390" cy="1363606"/>
          </a:xfrm>
        </p:grpSpPr>
        <p:pic>
          <p:nvPicPr>
            <p:cNvPr id="25" name="Picture 24">
              <a:extLst>
                <a:ext uri="{FF2B5EF4-FFF2-40B4-BE49-F238E27FC236}">
                  <a16:creationId xmlns:a16="http://schemas.microsoft.com/office/drawing/2014/main" id="{F350F8BD-DF97-A9EF-1487-C985BAB035AF}"/>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26" name="TextBox 25">
              <a:extLst>
                <a:ext uri="{FF2B5EF4-FFF2-40B4-BE49-F238E27FC236}">
                  <a16:creationId xmlns:a16="http://schemas.microsoft.com/office/drawing/2014/main" id="{685A60FB-7EFC-DD62-9350-41C64B442EDC}"/>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27" name="Group 26">
            <a:extLst>
              <a:ext uri="{FF2B5EF4-FFF2-40B4-BE49-F238E27FC236}">
                <a16:creationId xmlns:a16="http://schemas.microsoft.com/office/drawing/2014/main" id="{5884B673-F3D7-684E-22D0-3F8BF9A2C8C4}"/>
              </a:ext>
            </a:extLst>
          </p:cNvPr>
          <p:cNvGrpSpPr>
            <a:grpSpLocks noChangeAspect="1"/>
          </p:cNvGrpSpPr>
          <p:nvPr/>
        </p:nvGrpSpPr>
        <p:grpSpPr>
          <a:xfrm>
            <a:off x="6784854" y="4587733"/>
            <a:ext cx="1878755" cy="2045594"/>
            <a:chOff x="2381738" y="2554881"/>
            <a:chExt cx="1252390" cy="1363606"/>
          </a:xfrm>
        </p:grpSpPr>
        <p:pic>
          <p:nvPicPr>
            <p:cNvPr id="28" name="Picture 27">
              <a:extLst>
                <a:ext uri="{FF2B5EF4-FFF2-40B4-BE49-F238E27FC236}">
                  <a16:creationId xmlns:a16="http://schemas.microsoft.com/office/drawing/2014/main" id="{D51809A1-5E23-DD53-EFEB-BC9CD05CB7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29" name="TextBox 28">
              <a:extLst>
                <a:ext uri="{FF2B5EF4-FFF2-40B4-BE49-F238E27FC236}">
                  <a16:creationId xmlns:a16="http://schemas.microsoft.com/office/drawing/2014/main" id="{44664ACA-FE95-32CD-7A30-4172C150FD77}"/>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30" name="Group 29">
            <a:extLst>
              <a:ext uri="{FF2B5EF4-FFF2-40B4-BE49-F238E27FC236}">
                <a16:creationId xmlns:a16="http://schemas.microsoft.com/office/drawing/2014/main" id="{86EC414B-701B-DF14-5EB6-9AF86B2E8AED}"/>
              </a:ext>
            </a:extLst>
          </p:cNvPr>
          <p:cNvGrpSpPr>
            <a:grpSpLocks noChangeAspect="1"/>
          </p:cNvGrpSpPr>
          <p:nvPr/>
        </p:nvGrpSpPr>
        <p:grpSpPr>
          <a:xfrm>
            <a:off x="9825421" y="-78916"/>
            <a:ext cx="1878755" cy="2045594"/>
            <a:chOff x="2381738" y="2554881"/>
            <a:chExt cx="1252390" cy="1363606"/>
          </a:xfrm>
        </p:grpSpPr>
        <p:pic>
          <p:nvPicPr>
            <p:cNvPr id="31" name="Picture 30">
              <a:extLst>
                <a:ext uri="{FF2B5EF4-FFF2-40B4-BE49-F238E27FC236}">
                  <a16:creationId xmlns:a16="http://schemas.microsoft.com/office/drawing/2014/main" id="{4771B57E-08BB-C6A6-B2CE-464382F0C7C5}"/>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32" name="TextBox 31">
              <a:extLst>
                <a:ext uri="{FF2B5EF4-FFF2-40B4-BE49-F238E27FC236}">
                  <a16:creationId xmlns:a16="http://schemas.microsoft.com/office/drawing/2014/main" id="{04B499C9-C2E2-1030-8F38-9019C405F090}"/>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33" name="Group 32">
            <a:extLst>
              <a:ext uri="{FF2B5EF4-FFF2-40B4-BE49-F238E27FC236}">
                <a16:creationId xmlns:a16="http://schemas.microsoft.com/office/drawing/2014/main" id="{2877CC3C-AEC2-282A-00D2-7F0015F924B3}"/>
              </a:ext>
            </a:extLst>
          </p:cNvPr>
          <p:cNvGrpSpPr>
            <a:grpSpLocks noChangeAspect="1"/>
          </p:cNvGrpSpPr>
          <p:nvPr/>
        </p:nvGrpSpPr>
        <p:grpSpPr>
          <a:xfrm>
            <a:off x="9825421" y="2315741"/>
            <a:ext cx="1878755" cy="2045594"/>
            <a:chOff x="2381738" y="2554881"/>
            <a:chExt cx="1252390" cy="1363606"/>
          </a:xfrm>
        </p:grpSpPr>
        <p:pic>
          <p:nvPicPr>
            <p:cNvPr id="34" name="Picture 33">
              <a:extLst>
                <a:ext uri="{FF2B5EF4-FFF2-40B4-BE49-F238E27FC236}">
                  <a16:creationId xmlns:a16="http://schemas.microsoft.com/office/drawing/2014/main" id="{CF69139A-B667-2BD3-FCA5-08F0EBCDFF2D}"/>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35" name="TextBox 34">
              <a:extLst>
                <a:ext uri="{FF2B5EF4-FFF2-40B4-BE49-F238E27FC236}">
                  <a16:creationId xmlns:a16="http://schemas.microsoft.com/office/drawing/2014/main" id="{9EE1EE7C-3341-39FF-397A-CBD4002FC64E}"/>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36" name="Group 35">
            <a:extLst>
              <a:ext uri="{FF2B5EF4-FFF2-40B4-BE49-F238E27FC236}">
                <a16:creationId xmlns:a16="http://schemas.microsoft.com/office/drawing/2014/main" id="{C11D77F3-0797-1E6A-C62A-220DC37DD655}"/>
              </a:ext>
            </a:extLst>
          </p:cNvPr>
          <p:cNvGrpSpPr>
            <a:grpSpLocks noChangeAspect="1"/>
          </p:cNvGrpSpPr>
          <p:nvPr/>
        </p:nvGrpSpPr>
        <p:grpSpPr>
          <a:xfrm>
            <a:off x="9825421" y="4587733"/>
            <a:ext cx="1878755" cy="2045594"/>
            <a:chOff x="2381738" y="2554881"/>
            <a:chExt cx="1252390" cy="1363606"/>
          </a:xfrm>
        </p:grpSpPr>
        <p:pic>
          <p:nvPicPr>
            <p:cNvPr id="37" name="Picture 36">
              <a:extLst>
                <a:ext uri="{FF2B5EF4-FFF2-40B4-BE49-F238E27FC236}">
                  <a16:creationId xmlns:a16="http://schemas.microsoft.com/office/drawing/2014/main" id="{EDD80BBF-4178-2CBE-EB6A-4CA76DD211C5}"/>
                </a:ext>
              </a:extLst>
            </p:cNvPr>
            <p:cNvPicPr>
              <a:picLocks noChangeAspect="1"/>
            </p:cNvPicPr>
            <p:nvPr/>
          </p:nvPicPr>
          <p:blipFill>
            <a:blip r:embed="rId2">
              <a:clrChange>
                <a:clrFrom>
                  <a:srgbClr val="FFFFFF"/>
                </a:clrFrom>
                <a:clrTo>
                  <a:srgbClr val="FFFFFF">
                    <a:alpha val="0"/>
                  </a:srgbClr>
                </a:clrTo>
              </a:clrChange>
            </a:blip>
            <a:stretch>
              <a:fillRect/>
            </a:stretch>
          </p:blipFill>
          <p:spPr>
            <a:xfrm rot="20169415">
              <a:off x="2381738" y="2554881"/>
              <a:ext cx="1252390" cy="1363606"/>
            </a:xfrm>
            <a:prstGeom prst="rect">
              <a:avLst/>
            </a:prstGeom>
          </p:spPr>
        </p:pic>
        <p:sp>
          <p:nvSpPr>
            <p:cNvPr id="38" name="TextBox 37">
              <a:extLst>
                <a:ext uri="{FF2B5EF4-FFF2-40B4-BE49-F238E27FC236}">
                  <a16:creationId xmlns:a16="http://schemas.microsoft.com/office/drawing/2014/main" id="{1A0CD9A6-FB88-6E29-E025-16D4ACDB372A}"/>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spTree>
    <p:extLst>
      <p:ext uri="{BB962C8B-B14F-4D97-AF65-F5344CB8AC3E}">
        <p14:creationId xmlns:p14="http://schemas.microsoft.com/office/powerpoint/2010/main" val="36587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 name="Group 2">
            <a:extLst>
              <a:ext uri="{FF2B5EF4-FFF2-40B4-BE49-F238E27FC236}">
                <a16:creationId xmlns:a16="http://schemas.microsoft.com/office/drawing/2014/main" id="{71DA338E-AB4A-9037-CE91-359D966A1B7E}"/>
              </a:ext>
            </a:extLst>
          </p:cNvPr>
          <p:cNvGrpSpPr>
            <a:grpSpLocks noChangeAspect="1"/>
          </p:cNvGrpSpPr>
          <p:nvPr/>
        </p:nvGrpSpPr>
        <p:grpSpPr>
          <a:xfrm>
            <a:off x="368295" y="-3"/>
            <a:ext cx="2107502" cy="2639141"/>
            <a:chOff x="4315832" y="2233335"/>
            <a:chExt cx="1788658" cy="2239865"/>
          </a:xfrm>
        </p:grpSpPr>
        <p:pic>
          <p:nvPicPr>
            <p:cNvPr id="4" name="Picture 3">
              <a:extLst>
                <a:ext uri="{FF2B5EF4-FFF2-40B4-BE49-F238E27FC236}">
                  <a16:creationId xmlns:a16="http://schemas.microsoft.com/office/drawing/2014/main" id="{09E8F65B-E562-7304-6219-67F9091156F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5" name="TextBox 4">
              <a:extLst>
                <a:ext uri="{FF2B5EF4-FFF2-40B4-BE49-F238E27FC236}">
                  <a16:creationId xmlns:a16="http://schemas.microsoft.com/office/drawing/2014/main" id="{AA03E0CB-DEB1-168F-9631-A4DEDC69B8E3}"/>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6" name="Group 5">
            <a:extLst>
              <a:ext uri="{FF2B5EF4-FFF2-40B4-BE49-F238E27FC236}">
                <a16:creationId xmlns:a16="http://schemas.microsoft.com/office/drawing/2014/main" id="{0B8FB0E3-7188-CF5E-84DB-9AEA083C7FD9}"/>
              </a:ext>
            </a:extLst>
          </p:cNvPr>
          <p:cNvGrpSpPr>
            <a:grpSpLocks noChangeAspect="1"/>
          </p:cNvGrpSpPr>
          <p:nvPr/>
        </p:nvGrpSpPr>
        <p:grpSpPr>
          <a:xfrm>
            <a:off x="368295" y="2336878"/>
            <a:ext cx="2107502" cy="2639141"/>
            <a:chOff x="4315832" y="2233335"/>
            <a:chExt cx="1788658" cy="2239865"/>
          </a:xfrm>
        </p:grpSpPr>
        <p:pic>
          <p:nvPicPr>
            <p:cNvPr id="7" name="Picture 6">
              <a:extLst>
                <a:ext uri="{FF2B5EF4-FFF2-40B4-BE49-F238E27FC236}">
                  <a16:creationId xmlns:a16="http://schemas.microsoft.com/office/drawing/2014/main" id="{8355C337-6BF4-0425-B0B5-71ABA7C0305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8" name="TextBox 7">
              <a:extLst>
                <a:ext uri="{FF2B5EF4-FFF2-40B4-BE49-F238E27FC236}">
                  <a16:creationId xmlns:a16="http://schemas.microsoft.com/office/drawing/2014/main" id="{30CCECAA-5152-BD00-23FC-63DCCFB79183}"/>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9" name="Group 8">
            <a:extLst>
              <a:ext uri="{FF2B5EF4-FFF2-40B4-BE49-F238E27FC236}">
                <a16:creationId xmlns:a16="http://schemas.microsoft.com/office/drawing/2014/main" id="{EFEC1A04-0FE3-C2BF-204B-2C61A6AD7BB5}"/>
              </a:ext>
            </a:extLst>
          </p:cNvPr>
          <p:cNvGrpSpPr>
            <a:grpSpLocks noChangeAspect="1"/>
          </p:cNvGrpSpPr>
          <p:nvPr/>
        </p:nvGrpSpPr>
        <p:grpSpPr>
          <a:xfrm>
            <a:off x="368295" y="4618377"/>
            <a:ext cx="2107502" cy="2639141"/>
            <a:chOff x="4315832" y="2233335"/>
            <a:chExt cx="1788658" cy="2239865"/>
          </a:xfrm>
        </p:grpSpPr>
        <p:pic>
          <p:nvPicPr>
            <p:cNvPr id="10" name="Picture 9">
              <a:extLst>
                <a:ext uri="{FF2B5EF4-FFF2-40B4-BE49-F238E27FC236}">
                  <a16:creationId xmlns:a16="http://schemas.microsoft.com/office/drawing/2014/main" id="{EBF13413-E215-9DCC-0FAE-7FD4352E7B3E}"/>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11" name="TextBox 10">
              <a:extLst>
                <a:ext uri="{FF2B5EF4-FFF2-40B4-BE49-F238E27FC236}">
                  <a16:creationId xmlns:a16="http://schemas.microsoft.com/office/drawing/2014/main" id="{B4104C30-0580-3DC2-12DE-B9C0560B0900}"/>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12" name="Group 11">
            <a:extLst>
              <a:ext uri="{FF2B5EF4-FFF2-40B4-BE49-F238E27FC236}">
                <a16:creationId xmlns:a16="http://schemas.microsoft.com/office/drawing/2014/main" id="{AA70E3EF-596D-2917-C9A5-4F2119A8160C}"/>
              </a:ext>
            </a:extLst>
          </p:cNvPr>
          <p:cNvGrpSpPr>
            <a:grpSpLocks noChangeAspect="1"/>
          </p:cNvGrpSpPr>
          <p:nvPr/>
        </p:nvGrpSpPr>
        <p:grpSpPr>
          <a:xfrm>
            <a:off x="3308500" y="-45066"/>
            <a:ext cx="2107502" cy="2639141"/>
            <a:chOff x="4315832" y="2233335"/>
            <a:chExt cx="1788658" cy="2239865"/>
          </a:xfrm>
        </p:grpSpPr>
        <p:pic>
          <p:nvPicPr>
            <p:cNvPr id="13" name="Picture 12">
              <a:extLst>
                <a:ext uri="{FF2B5EF4-FFF2-40B4-BE49-F238E27FC236}">
                  <a16:creationId xmlns:a16="http://schemas.microsoft.com/office/drawing/2014/main" id="{2C8D5A16-68DE-ED31-07A5-7C9C286A7774}"/>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14" name="TextBox 13">
              <a:extLst>
                <a:ext uri="{FF2B5EF4-FFF2-40B4-BE49-F238E27FC236}">
                  <a16:creationId xmlns:a16="http://schemas.microsoft.com/office/drawing/2014/main" id="{B85E9085-B93B-775D-4FFD-FD37F4EA4216}"/>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15" name="Group 14">
            <a:extLst>
              <a:ext uri="{FF2B5EF4-FFF2-40B4-BE49-F238E27FC236}">
                <a16:creationId xmlns:a16="http://schemas.microsoft.com/office/drawing/2014/main" id="{D81401A4-EEC0-CA65-6AE0-E0F53C858496}"/>
              </a:ext>
            </a:extLst>
          </p:cNvPr>
          <p:cNvGrpSpPr>
            <a:grpSpLocks noChangeAspect="1"/>
          </p:cNvGrpSpPr>
          <p:nvPr/>
        </p:nvGrpSpPr>
        <p:grpSpPr>
          <a:xfrm>
            <a:off x="3308500" y="2291815"/>
            <a:ext cx="2107502" cy="2639141"/>
            <a:chOff x="4315832" y="2233335"/>
            <a:chExt cx="1788658" cy="2239865"/>
          </a:xfrm>
        </p:grpSpPr>
        <p:pic>
          <p:nvPicPr>
            <p:cNvPr id="16" name="Picture 15">
              <a:extLst>
                <a:ext uri="{FF2B5EF4-FFF2-40B4-BE49-F238E27FC236}">
                  <a16:creationId xmlns:a16="http://schemas.microsoft.com/office/drawing/2014/main" id="{BA782B9A-0288-FCD8-6AD2-553CD9832758}"/>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17" name="TextBox 16">
              <a:extLst>
                <a:ext uri="{FF2B5EF4-FFF2-40B4-BE49-F238E27FC236}">
                  <a16:creationId xmlns:a16="http://schemas.microsoft.com/office/drawing/2014/main" id="{7DFAF40C-4DE6-ECB9-E8D0-4A247C825D8E}"/>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18" name="Group 17">
            <a:extLst>
              <a:ext uri="{FF2B5EF4-FFF2-40B4-BE49-F238E27FC236}">
                <a16:creationId xmlns:a16="http://schemas.microsoft.com/office/drawing/2014/main" id="{D2ECEDC7-61FB-E8CF-7D9F-D9EC2CBFCA84}"/>
              </a:ext>
            </a:extLst>
          </p:cNvPr>
          <p:cNvGrpSpPr>
            <a:grpSpLocks noChangeAspect="1"/>
          </p:cNvGrpSpPr>
          <p:nvPr/>
        </p:nvGrpSpPr>
        <p:grpSpPr>
          <a:xfrm>
            <a:off x="3308500" y="4573314"/>
            <a:ext cx="2107502" cy="2639141"/>
            <a:chOff x="4315832" y="2233335"/>
            <a:chExt cx="1788658" cy="2239865"/>
          </a:xfrm>
        </p:grpSpPr>
        <p:pic>
          <p:nvPicPr>
            <p:cNvPr id="19" name="Picture 18">
              <a:extLst>
                <a:ext uri="{FF2B5EF4-FFF2-40B4-BE49-F238E27FC236}">
                  <a16:creationId xmlns:a16="http://schemas.microsoft.com/office/drawing/2014/main" id="{C2667EAD-B719-266B-8EE8-FF4B6BC316B9}"/>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20" name="TextBox 19">
              <a:extLst>
                <a:ext uri="{FF2B5EF4-FFF2-40B4-BE49-F238E27FC236}">
                  <a16:creationId xmlns:a16="http://schemas.microsoft.com/office/drawing/2014/main" id="{2277703B-6C52-2B89-1935-2F938E7134EA}"/>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21" name="Group 20">
            <a:extLst>
              <a:ext uri="{FF2B5EF4-FFF2-40B4-BE49-F238E27FC236}">
                <a16:creationId xmlns:a16="http://schemas.microsoft.com/office/drawing/2014/main" id="{9DCF9720-0AAA-881E-43BD-36E95EB08E60}"/>
              </a:ext>
            </a:extLst>
          </p:cNvPr>
          <p:cNvGrpSpPr>
            <a:grpSpLocks noChangeAspect="1"/>
          </p:cNvGrpSpPr>
          <p:nvPr/>
        </p:nvGrpSpPr>
        <p:grpSpPr>
          <a:xfrm>
            <a:off x="6495094" y="-49253"/>
            <a:ext cx="2107502" cy="2639141"/>
            <a:chOff x="4315832" y="2233335"/>
            <a:chExt cx="1788658" cy="2239865"/>
          </a:xfrm>
        </p:grpSpPr>
        <p:pic>
          <p:nvPicPr>
            <p:cNvPr id="22" name="Picture 21">
              <a:extLst>
                <a:ext uri="{FF2B5EF4-FFF2-40B4-BE49-F238E27FC236}">
                  <a16:creationId xmlns:a16="http://schemas.microsoft.com/office/drawing/2014/main" id="{0E87E4A3-8013-D9E8-7F73-C65A61EEC24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23" name="TextBox 22">
              <a:extLst>
                <a:ext uri="{FF2B5EF4-FFF2-40B4-BE49-F238E27FC236}">
                  <a16:creationId xmlns:a16="http://schemas.microsoft.com/office/drawing/2014/main" id="{001316D0-8990-DF72-C471-D79B0D5A3BC3}"/>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24" name="Group 23">
            <a:extLst>
              <a:ext uri="{FF2B5EF4-FFF2-40B4-BE49-F238E27FC236}">
                <a16:creationId xmlns:a16="http://schemas.microsoft.com/office/drawing/2014/main" id="{8340B5D7-BE55-981C-D42C-ACBB7B73441B}"/>
              </a:ext>
            </a:extLst>
          </p:cNvPr>
          <p:cNvGrpSpPr>
            <a:grpSpLocks noChangeAspect="1"/>
          </p:cNvGrpSpPr>
          <p:nvPr/>
        </p:nvGrpSpPr>
        <p:grpSpPr>
          <a:xfrm>
            <a:off x="6495094" y="2287628"/>
            <a:ext cx="2107502" cy="2639141"/>
            <a:chOff x="4315832" y="2233335"/>
            <a:chExt cx="1788658" cy="2239865"/>
          </a:xfrm>
        </p:grpSpPr>
        <p:pic>
          <p:nvPicPr>
            <p:cNvPr id="25" name="Picture 24">
              <a:extLst>
                <a:ext uri="{FF2B5EF4-FFF2-40B4-BE49-F238E27FC236}">
                  <a16:creationId xmlns:a16="http://schemas.microsoft.com/office/drawing/2014/main" id="{5C58F427-48A2-A7C8-DC99-C9B55D978114}"/>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26" name="TextBox 25">
              <a:extLst>
                <a:ext uri="{FF2B5EF4-FFF2-40B4-BE49-F238E27FC236}">
                  <a16:creationId xmlns:a16="http://schemas.microsoft.com/office/drawing/2014/main" id="{4ABB302C-C5D7-E8A6-9919-7A931DC90614}"/>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27" name="Group 26">
            <a:extLst>
              <a:ext uri="{FF2B5EF4-FFF2-40B4-BE49-F238E27FC236}">
                <a16:creationId xmlns:a16="http://schemas.microsoft.com/office/drawing/2014/main" id="{D162B9FD-EFEF-EF44-C8B6-5C4DE6381616}"/>
              </a:ext>
            </a:extLst>
          </p:cNvPr>
          <p:cNvGrpSpPr>
            <a:grpSpLocks noChangeAspect="1"/>
          </p:cNvGrpSpPr>
          <p:nvPr/>
        </p:nvGrpSpPr>
        <p:grpSpPr>
          <a:xfrm>
            <a:off x="6495094" y="4569127"/>
            <a:ext cx="2107502" cy="2639141"/>
            <a:chOff x="4315832" y="2233335"/>
            <a:chExt cx="1788658" cy="2239865"/>
          </a:xfrm>
        </p:grpSpPr>
        <p:pic>
          <p:nvPicPr>
            <p:cNvPr id="28" name="Picture 27">
              <a:extLst>
                <a:ext uri="{FF2B5EF4-FFF2-40B4-BE49-F238E27FC236}">
                  <a16:creationId xmlns:a16="http://schemas.microsoft.com/office/drawing/2014/main" id="{69A30C29-730F-4E4A-3900-28ACE43D1248}"/>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29" name="TextBox 28">
              <a:extLst>
                <a:ext uri="{FF2B5EF4-FFF2-40B4-BE49-F238E27FC236}">
                  <a16:creationId xmlns:a16="http://schemas.microsoft.com/office/drawing/2014/main" id="{9346EE5D-779F-11DB-0D46-4277ECDBF4FB}"/>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30" name="Group 29">
            <a:extLst>
              <a:ext uri="{FF2B5EF4-FFF2-40B4-BE49-F238E27FC236}">
                <a16:creationId xmlns:a16="http://schemas.microsoft.com/office/drawing/2014/main" id="{D2C71840-B81B-A240-D359-901969C7C4E0}"/>
              </a:ext>
            </a:extLst>
          </p:cNvPr>
          <p:cNvGrpSpPr>
            <a:grpSpLocks noChangeAspect="1"/>
          </p:cNvGrpSpPr>
          <p:nvPr/>
        </p:nvGrpSpPr>
        <p:grpSpPr>
          <a:xfrm>
            <a:off x="9435299" y="-94316"/>
            <a:ext cx="2107502" cy="2639141"/>
            <a:chOff x="4315832" y="2233335"/>
            <a:chExt cx="1788658" cy="2239865"/>
          </a:xfrm>
        </p:grpSpPr>
        <p:pic>
          <p:nvPicPr>
            <p:cNvPr id="31" name="Picture 30">
              <a:extLst>
                <a:ext uri="{FF2B5EF4-FFF2-40B4-BE49-F238E27FC236}">
                  <a16:creationId xmlns:a16="http://schemas.microsoft.com/office/drawing/2014/main" id="{29D25AA4-7E44-FEC4-34DF-5404203DDF89}"/>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32" name="TextBox 31">
              <a:extLst>
                <a:ext uri="{FF2B5EF4-FFF2-40B4-BE49-F238E27FC236}">
                  <a16:creationId xmlns:a16="http://schemas.microsoft.com/office/drawing/2014/main" id="{254F1D24-53D3-0226-B402-1081ED8FD5A9}"/>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33" name="Group 32">
            <a:extLst>
              <a:ext uri="{FF2B5EF4-FFF2-40B4-BE49-F238E27FC236}">
                <a16:creationId xmlns:a16="http://schemas.microsoft.com/office/drawing/2014/main" id="{96FF4F81-B04F-5E2F-6362-6E7D9AE42E8B}"/>
              </a:ext>
            </a:extLst>
          </p:cNvPr>
          <p:cNvGrpSpPr>
            <a:grpSpLocks noChangeAspect="1"/>
          </p:cNvGrpSpPr>
          <p:nvPr/>
        </p:nvGrpSpPr>
        <p:grpSpPr>
          <a:xfrm>
            <a:off x="9435299" y="2242565"/>
            <a:ext cx="2107502" cy="2639141"/>
            <a:chOff x="4315832" y="2233335"/>
            <a:chExt cx="1788658" cy="2239865"/>
          </a:xfrm>
        </p:grpSpPr>
        <p:pic>
          <p:nvPicPr>
            <p:cNvPr id="34" name="Picture 33">
              <a:extLst>
                <a:ext uri="{FF2B5EF4-FFF2-40B4-BE49-F238E27FC236}">
                  <a16:creationId xmlns:a16="http://schemas.microsoft.com/office/drawing/2014/main" id="{7F108A57-3AA2-4CBA-E1FB-7C7DD8022DF0}"/>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35" name="TextBox 34">
              <a:extLst>
                <a:ext uri="{FF2B5EF4-FFF2-40B4-BE49-F238E27FC236}">
                  <a16:creationId xmlns:a16="http://schemas.microsoft.com/office/drawing/2014/main" id="{720123A2-E3EC-5A0E-125D-80E966013E40}"/>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36" name="Group 35">
            <a:extLst>
              <a:ext uri="{FF2B5EF4-FFF2-40B4-BE49-F238E27FC236}">
                <a16:creationId xmlns:a16="http://schemas.microsoft.com/office/drawing/2014/main" id="{4FE4A38B-2A0A-F0F7-AC88-BAC52FD58AEA}"/>
              </a:ext>
            </a:extLst>
          </p:cNvPr>
          <p:cNvGrpSpPr>
            <a:grpSpLocks noChangeAspect="1"/>
          </p:cNvGrpSpPr>
          <p:nvPr/>
        </p:nvGrpSpPr>
        <p:grpSpPr>
          <a:xfrm>
            <a:off x="9435299" y="4524064"/>
            <a:ext cx="2107502" cy="2639141"/>
            <a:chOff x="4315832" y="2233335"/>
            <a:chExt cx="1788658" cy="2239865"/>
          </a:xfrm>
        </p:grpSpPr>
        <p:pic>
          <p:nvPicPr>
            <p:cNvPr id="37" name="Picture 36">
              <a:extLst>
                <a:ext uri="{FF2B5EF4-FFF2-40B4-BE49-F238E27FC236}">
                  <a16:creationId xmlns:a16="http://schemas.microsoft.com/office/drawing/2014/main" id="{A74D135C-00F8-88B5-3EA3-E3631C3242FE}"/>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38" name="TextBox 37">
              <a:extLst>
                <a:ext uri="{FF2B5EF4-FFF2-40B4-BE49-F238E27FC236}">
                  <a16:creationId xmlns:a16="http://schemas.microsoft.com/office/drawing/2014/main" id="{48B04931-096F-1ABE-1B6B-484DCC3B5458}"/>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spTree>
    <p:extLst>
      <p:ext uri="{BB962C8B-B14F-4D97-AF65-F5344CB8AC3E}">
        <p14:creationId xmlns:p14="http://schemas.microsoft.com/office/powerpoint/2010/main" val="26127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 name="Group 2">
            <a:extLst>
              <a:ext uri="{FF2B5EF4-FFF2-40B4-BE49-F238E27FC236}">
                <a16:creationId xmlns:a16="http://schemas.microsoft.com/office/drawing/2014/main" id="{C4DFF980-5313-8287-F52E-C08C53C9AC9B}"/>
              </a:ext>
            </a:extLst>
          </p:cNvPr>
          <p:cNvGrpSpPr/>
          <p:nvPr/>
        </p:nvGrpSpPr>
        <p:grpSpPr>
          <a:xfrm>
            <a:off x="955987" y="2323464"/>
            <a:ext cx="939720" cy="2211072"/>
            <a:chOff x="387274" y="3895593"/>
            <a:chExt cx="1100042" cy="2508614"/>
          </a:xfrm>
        </p:grpSpPr>
        <p:pic>
          <p:nvPicPr>
            <p:cNvPr id="4" name="Picture 3">
              <a:extLst>
                <a:ext uri="{FF2B5EF4-FFF2-40B4-BE49-F238E27FC236}">
                  <a16:creationId xmlns:a16="http://schemas.microsoft.com/office/drawing/2014/main" id="{461FA1B6-F4E1-FE20-7E9F-BF2C2EEDC46E}"/>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5" name="TextBox 4">
              <a:extLst>
                <a:ext uri="{FF2B5EF4-FFF2-40B4-BE49-F238E27FC236}">
                  <a16:creationId xmlns:a16="http://schemas.microsoft.com/office/drawing/2014/main" id="{353C06FC-0E4C-6741-41E6-EB731D7DFFA6}"/>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6" name="Group 5">
            <a:extLst>
              <a:ext uri="{FF2B5EF4-FFF2-40B4-BE49-F238E27FC236}">
                <a16:creationId xmlns:a16="http://schemas.microsoft.com/office/drawing/2014/main" id="{69795FDA-E727-23B0-50B3-135AAD9AE63C}"/>
              </a:ext>
            </a:extLst>
          </p:cNvPr>
          <p:cNvGrpSpPr/>
          <p:nvPr/>
        </p:nvGrpSpPr>
        <p:grpSpPr>
          <a:xfrm>
            <a:off x="955987" y="4590732"/>
            <a:ext cx="939720" cy="2211072"/>
            <a:chOff x="387274" y="3895593"/>
            <a:chExt cx="1100042" cy="2508614"/>
          </a:xfrm>
        </p:grpSpPr>
        <p:pic>
          <p:nvPicPr>
            <p:cNvPr id="7" name="Picture 6">
              <a:extLst>
                <a:ext uri="{FF2B5EF4-FFF2-40B4-BE49-F238E27FC236}">
                  <a16:creationId xmlns:a16="http://schemas.microsoft.com/office/drawing/2014/main" id="{0716BDDE-66F0-FEB2-A202-4A5A4252938D}"/>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8" name="TextBox 7">
              <a:extLst>
                <a:ext uri="{FF2B5EF4-FFF2-40B4-BE49-F238E27FC236}">
                  <a16:creationId xmlns:a16="http://schemas.microsoft.com/office/drawing/2014/main" id="{2AB0579A-D3B6-8764-301B-A86424E8A03A}"/>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9" name="Group 8">
            <a:extLst>
              <a:ext uri="{FF2B5EF4-FFF2-40B4-BE49-F238E27FC236}">
                <a16:creationId xmlns:a16="http://schemas.microsoft.com/office/drawing/2014/main" id="{DC2A513E-EE09-7DD2-BDCB-E21DE8F3521B}"/>
              </a:ext>
            </a:extLst>
          </p:cNvPr>
          <p:cNvGrpSpPr/>
          <p:nvPr/>
        </p:nvGrpSpPr>
        <p:grpSpPr>
          <a:xfrm>
            <a:off x="955987" y="0"/>
            <a:ext cx="939720" cy="2211072"/>
            <a:chOff x="387274" y="3895593"/>
            <a:chExt cx="1100042" cy="2508614"/>
          </a:xfrm>
        </p:grpSpPr>
        <p:pic>
          <p:nvPicPr>
            <p:cNvPr id="10" name="Picture 9">
              <a:extLst>
                <a:ext uri="{FF2B5EF4-FFF2-40B4-BE49-F238E27FC236}">
                  <a16:creationId xmlns:a16="http://schemas.microsoft.com/office/drawing/2014/main" id="{B48521BE-7AC9-CBA8-CCD5-ABDF310E1EA0}"/>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11" name="TextBox 10">
              <a:extLst>
                <a:ext uri="{FF2B5EF4-FFF2-40B4-BE49-F238E27FC236}">
                  <a16:creationId xmlns:a16="http://schemas.microsoft.com/office/drawing/2014/main" id="{8721E35C-08D5-165C-8283-5C5C06FAC9AA}"/>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12" name="Group 11">
            <a:extLst>
              <a:ext uri="{FF2B5EF4-FFF2-40B4-BE49-F238E27FC236}">
                <a16:creationId xmlns:a16="http://schemas.microsoft.com/office/drawing/2014/main" id="{8BC7E417-A31A-ABCF-B6BB-91D0E26DD518}"/>
              </a:ext>
            </a:extLst>
          </p:cNvPr>
          <p:cNvGrpSpPr/>
          <p:nvPr/>
        </p:nvGrpSpPr>
        <p:grpSpPr>
          <a:xfrm>
            <a:off x="4119216" y="2323464"/>
            <a:ext cx="939720" cy="2211072"/>
            <a:chOff x="387274" y="3895593"/>
            <a:chExt cx="1100042" cy="2508614"/>
          </a:xfrm>
        </p:grpSpPr>
        <p:pic>
          <p:nvPicPr>
            <p:cNvPr id="13" name="Picture 12">
              <a:extLst>
                <a:ext uri="{FF2B5EF4-FFF2-40B4-BE49-F238E27FC236}">
                  <a16:creationId xmlns:a16="http://schemas.microsoft.com/office/drawing/2014/main" id="{9E9BE913-6B25-0598-59CC-61C0D7E60461}"/>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14" name="TextBox 13">
              <a:extLst>
                <a:ext uri="{FF2B5EF4-FFF2-40B4-BE49-F238E27FC236}">
                  <a16:creationId xmlns:a16="http://schemas.microsoft.com/office/drawing/2014/main" id="{E400ADD3-9043-DB99-E64B-B5991B33DF79}"/>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15" name="Group 14">
            <a:extLst>
              <a:ext uri="{FF2B5EF4-FFF2-40B4-BE49-F238E27FC236}">
                <a16:creationId xmlns:a16="http://schemas.microsoft.com/office/drawing/2014/main" id="{5C10C61B-CE49-37EF-3310-19794819C387}"/>
              </a:ext>
            </a:extLst>
          </p:cNvPr>
          <p:cNvGrpSpPr/>
          <p:nvPr/>
        </p:nvGrpSpPr>
        <p:grpSpPr>
          <a:xfrm>
            <a:off x="4119216" y="4590732"/>
            <a:ext cx="939720" cy="2211072"/>
            <a:chOff x="387274" y="3895593"/>
            <a:chExt cx="1100042" cy="2508614"/>
          </a:xfrm>
        </p:grpSpPr>
        <p:pic>
          <p:nvPicPr>
            <p:cNvPr id="16" name="Picture 15">
              <a:extLst>
                <a:ext uri="{FF2B5EF4-FFF2-40B4-BE49-F238E27FC236}">
                  <a16:creationId xmlns:a16="http://schemas.microsoft.com/office/drawing/2014/main" id="{520E7F3A-4264-1C4F-3F86-085005FAC8F9}"/>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17" name="TextBox 16">
              <a:extLst>
                <a:ext uri="{FF2B5EF4-FFF2-40B4-BE49-F238E27FC236}">
                  <a16:creationId xmlns:a16="http://schemas.microsoft.com/office/drawing/2014/main" id="{32C871D6-6760-F761-7ED9-DE3CBCB269BB}"/>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18" name="Group 17">
            <a:extLst>
              <a:ext uri="{FF2B5EF4-FFF2-40B4-BE49-F238E27FC236}">
                <a16:creationId xmlns:a16="http://schemas.microsoft.com/office/drawing/2014/main" id="{F0DF45D4-C668-05AE-DC73-A5F55851C5B4}"/>
              </a:ext>
            </a:extLst>
          </p:cNvPr>
          <p:cNvGrpSpPr/>
          <p:nvPr/>
        </p:nvGrpSpPr>
        <p:grpSpPr>
          <a:xfrm>
            <a:off x="4119216" y="0"/>
            <a:ext cx="939720" cy="2211072"/>
            <a:chOff x="387274" y="3895593"/>
            <a:chExt cx="1100042" cy="2508614"/>
          </a:xfrm>
        </p:grpSpPr>
        <p:pic>
          <p:nvPicPr>
            <p:cNvPr id="19" name="Picture 18">
              <a:extLst>
                <a:ext uri="{FF2B5EF4-FFF2-40B4-BE49-F238E27FC236}">
                  <a16:creationId xmlns:a16="http://schemas.microsoft.com/office/drawing/2014/main" id="{4430088B-651E-37C6-0FE1-39A7EEB4A48E}"/>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20" name="TextBox 19">
              <a:extLst>
                <a:ext uri="{FF2B5EF4-FFF2-40B4-BE49-F238E27FC236}">
                  <a16:creationId xmlns:a16="http://schemas.microsoft.com/office/drawing/2014/main" id="{6A98F6DF-4514-CC8F-7F3A-3FA62D954015}"/>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21" name="Group 20">
            <a:extLst>
              <a:ext uri="{FF2B5EF4-FFF2-40B4-BE49-F238E27FC236}">
                <a16:creationId xmlns:a16="http://schemas.microsoft.com/office/drawing/2014/main" id="{2BDF910D-AAA1-C5C4-B872-BBF596CC6A15}"/>
              </a:ext>
            </a:extLst>
          </p:cNvPr>
          <p:cNvGrpSpPr/>
          <p:nvPr/>
        </p:nvGrpSpPr>
        <p:grpSpPr>
          <a:xfrm>
            <a:off x="7133064" y="2323464"/>
            <a:ext cx="939720" cy="2211072"/>
            <a:chOff x="387274" y="3895593"/>
            <a:chExt cx="1100042" cy="2508614"/>
          </a:xfrm>
        </p:grpSpPr>
        <p:pic>
          <p:nvPicPr>
            <p:cNvPr id="22" name="Picture 21">
              <a:extLst>
                <a:ext uri="{FF2B5EF4-FFF2-40B4-BE49-F238E27FC236}">
                  <a16:creationId xmlns:a16="http://schemas.microsoft.com/office/drawing/2014/main" id="{F409CA12-2CC9-C401-E977-8B5A11A7878F}"/>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23" name="TextBox 22">
              <a:extLst>
                <a:ext uri="{FF2B5EF4-FFF2-40B4-BE49-F238E27FC236}">
                  <a16:creationId xmlns:a16="http://schemas.microsoft.com/office/drawing/2014/main" id="{0A2D9DF4-2249-F326-E88D-C2FD86FE9D8E}"/>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24" name="Group 23">
            <a:extLst>
              <a:ext uri="{FF2B5EF4-FFF2-40B4-BE49-F238E27FC236}">
                <a16:creationId xmlns:a16="http://schemas.microsoft.com/office/drawing/2014/main" id="{7D9B9F94-BC06-BB81-BBAD-7EEDC539F371}"/>
              </a:ext>
            </a:extLst>
          </p:cNvPr>
          <p:cNvGrpSpPr/>
          <p:nvPr/>
        </p:nvGrpSpPr>
        <p:grpSpPr>
          <a:xfrm>
            <a:off x="7133064" y="4590732"/>
            <a:ext cx="939720" cy="2211072"/>
            <a:chOff x="387274" y="3895593"/>
            <a:chExt cx="1100042" cy="2508614"/>
          </a:xfrm>
        </p:grpSpPr>
        <p:pic>
          <p:nvPicPr>
            <p:cNvPr id="25" name="Picture 24">
              <a:extLst>
                <a:ext uri="{FF2B5EF4-FFF2-40B4-BE49-F238E27FC236}">
                  <a16:creationId xmlns:a16="http://schemas.microsoft.com/office/drawing/2014/main" id="{82BC45F0-43CD-0EBB-C7B9-701CBA0282B1}"/>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26" name="TextBox 25">
              <a:extLst>
                <a:ext uri="{FF2B5EF4-FFF2-40B4-BE49-F238E27FC236}">
                  <a16:creationId xmlns:a16="http://schemas.microsoft.com/office/drawing/2014/main" id="{3979DC99-1E5D-FEDF-5AD4-1B4830191C99}"/>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27" name="Group 26">
            <a:extLst>
              <a:ext uri="{FF2B5EF4-FFF2-40B4-BE49-F238E27FC236}">
                <a16:creationId xmlns:a16="http://schemas.microsoft.com/office/drawing/2014/main" id="{79B1CF6D-430A-F705-9687-7F8B565D0C6C}"/>
              </a:ext>
            </a:extLst>
          </p:cNvPr>
          <p:cNvGrpSpPr/>
          <p:nvPr/>
        </p:nvGrpSpPr>
        <p:grpSpPr>
          <a:xfrm>
            <a:off x="7133064" y="0"/>
            <a:ext cx="939720" cy="2211072"/>
            <a:chOff x="387274" y="3895593"/>
            <a:chExt cx="1100042" cy="2508614"/>
          </a:xfrm>
        </p:grpSpPr>
        <p:pic>
          <p:nvPicPr>
            <p:cNvPr id="28" name="Picture 27">
              <a:extLst>
                <a:ext uri="{FF2B5EF4-FFF2-40B4-BE49-F238E27FC236}">
                  <a16:creationId xmlns:a16="http://schemas.microsoft.com/office/drawing/2014/main" id="{4191BC6E-6DBE-F6E3-19B6-3FC4E23BDAC5}"/>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29" name="TextBox 28">
              <a:extLst>
                <a:ext uri="{FF2B5EF4-FFF2-40B4-BE49-F238E27FC236}">
                  <a16:creationId xmlns:a16="http://schemas.microsoft.com/office/drawing/2014/main" id="{CFBCE6A3-B557-4A0D-07A4-59CB2B504407}"/>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30" name="Group 29">
            <a:extLst>
              <a:ext uri="{FF2B5EF4-FFF2-40B4-BE49-F238E27FC236}">
                <a16:creationId xmlns:a16="http://schemas.microsoft.com/office/drawing/2014/main" id="{91B175C5-8502-6AC1-39DA-402F967EFAF0}"/>
              </a:ext>
            </a:extLst>
          </p:cNvPr>
          <p:cNvGrpSpPr/>
          <p:nvPr/>
        </p:nvGrpSpPr>
        <p:grpSpPr>
          <a:xfrm>
            <a:off x="10296293" y="2323464"/>
            <a:ext cx="939720" cy="2211072"/>
            <a:chOff x="387274" y="3895593"/>
            <a:chExt cx="1100042" cy="2508614"/>
          </a:xfrm>
        </p:grpSpPr>
        <p:pic>
          <p:nvPicPr>
            <p:cNvPr id="31" name="Picture 30">
              <a:extLst>
                <a:ext uri="{FF2B5EF4-FFF2-40B4-BE49-F238E27FC236}">
                  <a16:creationId xmlns:a16="http://schemas.microsoft.com/office/drawing/2014/main" id="{0A77D176-8008-043B-E938-EE24E54FCCA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32" name="TextBox 31">
              <a:extLst>
                <a:ext uri="{FF2B5EF4-FFF2-40B4-BE49-F238E27FC236}">
                  <a16:creationId xmlns:a16="http://schemas.microsoft.com/office/drawing/2014/main" id="{B093A7EC-835D-B0A0-DF8D-5B90843D0ECD}"/>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33" name="Group 32">
            <a:extLst>
              <a:ext uri="{FF2B5EF4-FFF2-40B4-BE49-F238E27FC236}">
                <a16:creationId xmlns:a16="http://schemas.microsoft.com/office/drawing/2014/main" id="{9DD1A3E0-7D1E-1DE1-7CFD-0266CEC53AEE}"/>
              </a:ext>
            </a:extLst>
          </p:cNvPr>
          <p:cNvGrpSpPr/>
          <p:nvPr/>
        </p:nvGrpSpPr>
        <p:grpSpPr>
          <a:xfrm>
            <a:off x="10296293" y="4590732"/>
            <a:ext cx="939720" cy="2211072"/>
            <a:chOff x="387274" y="3895593"/>
            <a:chExt cx="1100042" cy="2508614"/>
          </a:xfrm>
        </p:grpSpPr>
        <p:pic>
          <p:nvPicPr>
            <p:cNvPr id="34" name="Picture 33">
              <a:extLst>
                <a:ext uri="{FF2B5EF4-FFF2-40B4-BE49-F238E27FC236}">
                  <a16:creationId xmlns:a16="http://schemas.microsoft.com/office/drawing/2014/main" id="{10D0C463-D7E6-6301-62A8-4183D489B72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35" name="TextBox 34">
              <a:extLst>
                <a:ext uri="{FF2B5EF4-FFF2-40B4-BE49-F238E27FC236}">
                  <a16:creationId xmlns:a16="http://schemas.microsoft.com/office/drawing/2014/main" id="{EA852507-76FB-153D-128E-BC6BFB5F1565}"/>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36" name="Group 35">
            <a:extLst>
              <a:ext uri="{FF2B5EF4-FFF2-40B4-BE49-F238E27FC236}">
                <a16:creationId xmlns:a16="http://schemas.microsoft.com/office/drawing/2014/main" id="{010BB3CF-4D87-6114-F6B7-5B0EF45AEF70}"/>
              </a:ext>
            </a:extLst>
          </p:cNvPr>
          <p:cNvGrpSpPr/>
          <p:nvPr/>
        </p:nvGrpSpPr>
        <p:grpSpPr>
          <a:xfrm>
            <a:off x="10296293" y="0"/>
            <a:ext cx="939720" cy="2211072"/>
            <a:chOff x="387274" y="3895593"/>
            <a:chExt cx="1100042" cy="2508614"/>
          </a:xfrm>
        </p:grpSpPr>
        <p:pic>
          <p:nvPicPr>
            <p:cNvPr id="37" name="Picture 36">
              <a:extLst>
                <a:ext uri="{FF2B5EF4-FFF2-40B4-BE49-F238E27FC236}">
                  <a16:creationId xmlns:a16="http://schemas.microsoft.com/office/drawing/2014/main" id="{EB2AD590-D10F-684C-3078-01D42177D9B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38" name="TextBox 37">
              <a:extLst>
                <a:ext uri="{FF2B5EF4-FFF2-40B4-BE49-F238E27FC236}">
                  <a16:creationId xmlns:a16="http://schemas.microsoft.com/office/drawing/2014/main" id="{469671A7-82A3-BFD2-30F8-294DC576685A}"/>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spTree>
    <p:extLst>
      <p:ext uri="{BB962C8B-B14F-4D97-AF65-F5344CB8AC3E}">
        <p14:creationId xmlns:p14="http://schemas.microsoft.com/office/powerpoint/2010/main" val="4557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extLst>
              <p:ext uri="{D42A27DB-BD31-4B8C-83A1-F6EECF244321}">
                <p14:modId xmlns:p14="http://schemas.microsoft.com/office/powerpoint/2010/main" val="2385836604"/>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 name="Group 2">
            <a:extLst>
              <a:ext uri="{FF2B5EF4-FFF2-40B4-BE49-F238E27FC236}">
                <a16:creationId xmlns:a16="http://schemas.microsoft.com/office/drawing/2014/main" id="{90CEC4B8-5D5F-74B3-4B36-27C0019DAB95}"/>
              </a:ext>
            </a:extLst>
          </p:cNvPr>
          <p:cNvGrpSpPr/>
          <p:nvPr/>
        </p:nvGrpSpPr>
        <p:grpSpPr>
          <a:xfrm>
            <a:off x="775252" y="0"/>
            <a:ext cx="1375033" cy="2378640"/>
            <a:chOff x="1923828" y="4213726"/>
            <a:chExt cx="1375033" cy="2378640"/>
          </a:xfrm>
        </p:grpSpPr>
        <p:pic>
          <p:nvPicPr>
            <p:cNvPr id="4" name="Picture 3">
              <a:extLst>
                <a:ext uri="{FF2B5EF4-FFF2-40B4-BE49-F238E27FC236}">
                  <a16:creationId xmlns:a16="http://schemas.microsoft.com/office/drawing/2014/main" id="{2006CE4F-D7BB-2E19-2A6F-299C39DDFBB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5" name="TextBox 4">
              <a:extLst>
                <a:ext uri="{FF2B5EF4-FFF2-40B4-BE49-F238E27FC236}">
                  <a16:creationId xmlns:a16="http://schemas.microsoft.com/office/drawing/2014/main" id="{071793D9-0DB2-078E-D09A-55A43188BB8E}"/>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6" name="Group 5">
            <a:extLst>
              <a:ext uri="{FF2B5EF4-FFF2-40B4-BE49-F238E27FC236}">
                <a16:creationId xmlns:a16="http://schemas.microsoft.com/office/drawing/2014/main" id="{164A99BF-8271-6C37-2885-7691AB9BED3D}"/>
              </a:ext>
            </a:extLst>
          </p:cNvPr>
          <p:cNvGrpSpPr/>
          <p:nvPr/>
        </p:nvGrpSpPr>
        <p:grpSpPr>
          <a:xfrm>
            <a:off x="775252" y="2322885"/>
            <a:ext cx="1375033" cy="2378640"/>
            <a:chOff x="1923828" y="4213726"/>
            <a:chExt cx="1375033" cy="2378640"/>
          </a:xfrm>
        </p:grpSpPr>
        <p:pic>
          <p:nvPicPr>
            <p:cNvPr id="7" name="Picture 6">
              <a:extLst>
                <a:ext uri="{FF2B5EF4-FFF2-40B4-BE49-F238E27FC236}">
                  <a16:creationId xmlns:a16="http://schemas.microsoft.com/office/drawing/2014/main" id="{5CD2AE7E-F5DC-EFD4-9231-169F640AF049}"/>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8" name="TextBox 7">
              <a:extLst>
                <a:ext uri="{FF2B5EF4-FFF2-40B4-BE49-F238E27FC236}">
                  <a16:creationId xmlns:a16="http://schemas.microsoft.com/office/drawing/2014/main" id="{1199714F-4C5D-C20F-4901-D94E26858CE8}"/>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9" name="Group 8">
            <a:extLst>
              <a:ext uri="{FF2B5EF4-FFF2-40B4-BE49-F238E27FC236}">
                <a16:creationId xmlns:a16="http://schemas.microsoft.com/office/drawing/2014/main" id="{D0064307-4399-9E6C-103A-DAB6E6104106}"/>
              </a:ext>
            </a:extLst>
          </p:cNvPr>
          <p:cNvGrpSpPr/>
          <p:nvPr/>
        </p:nvGrpSpPr>
        <p:grpSpPr>
          <a:xfrm>
            <a:off x="775252" y="4590443"/>
            <a:ext cx="1375033" cy="2378640"/>
            <a:chOff x="1923828" y="4213726"/>
            <a:chExt cx="1375033" cy="2378640"/>
          </a:xfrm>
        </p:grpSpPr>
        <p:pic>
          <p:nvPicPr>
            <p:cNvPr id="10" name="Picture 9">
              <a:extLst>
                <a:ext uri="{FF2B5EF4-FFF2-40B4-BE49-F238E27FC236}">
                  <a16:creationId xmlns:a16="http://schemas.microsoft.com/office/drawing/2014/main" id="{497AC916-DC0F-50E2-3247-E5CE502F16FE}"/>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11" name="TextBox 10">
              <a:extLst>
                <a:ext uri="{FF2B5EF4-FFF2-40B4-BE49-F238E27FC236}">
                  <a16:creationId xmlns:a16="http://schemas.microsoft.com/office/drawing/2014/main" id="{AB45BB95-2D41-7008-5693-F7605D38F904}"/>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12" name="Group 11">
            <a:extLst>
              <a:ext uri="{FF2B5EF4-FFF2-40B4-BE49-F238E27FC236}">
                <a16:creationId xmlns:a16="http://schemas.microsoft.com/office/drawing/2014/main" id="{EE019659-69C7-F413-7EF0-236DA61ADE27}"/>
              </a:ext>
            </a:extLst>
          </p:cNvPr>
          <p:cNvGrpSpPr/>
          <p:nvPr/>
        </p:nvGrpSpPr>
        <p:grpSpPr>
          <a:xfrm>
            <a:off x="3737759" y="30022"/>
            <a:ext cx="1375033" cy="2378640"/>
            <a:chOff x="1923828" y="4213726"/>
            <a:chExt cx="1375033" cy="2378640"/>
          </a:xfrm>
        </p:grpSpPr>
        <p:pic>
          <p:nvPicPr>
            <p:cNvPr id="13" name="Picture 12">
              <a:extLst>
                <a:ext uri="{FF2B5EF4-FFF2-40B4-BE49-F238E27FC236}">
                  <a16:creationId xmlns:a16="http://schemas.microsoft.com/office/drawing/2014/main" id="{97656E55-0B16-6A80-DC33-8CE0ADCAB93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14" name="TextBox 13">
              <a:extLst>
                <a:ext uri="{FF2B5EF4-FFF2-40B4-BE49-F238E27FC236}">
                  <a16:creationId xmlns:a16="http://schemas.microsoft.com/office/drawing/2014/main" id="{EBE59DFA-BB32-C7E5-DA51-F836E456A1D8}"/>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15" name="Group 14">
            <a:extLst>
              <a:ext uri="{FF2B5EF4-FFF2-40B4-BE49-F238E27FC236}">
                <a16:creationId xmlns:a16="http://schemas.microsoft.com/office/drawing/2014/main" id="{2ED2927C-8E84-BE53-767A-0614CB2B16ED}"/>
              </a:ext>
            </a:extLst>
          </p:cNvPr>
          <p:cNvGrpSpPr/>
          <p:nvPr/>
        </p:nvGrpSpPr>
        <p:grpSpPr>
          <a:xfrm>
            <a:off x="3737759" y="2352907"/>
            <a:ext cx="1375033" cy="2378640"/>
            <a:chOff x="1923828" y="4213726"/>
            <a:chExt cx="1375033" cy="2378640"/>
          </a:xfrm>
        </p:grpSpPr>
        <p:pic>
          <p:nvPicPr>
            <p:cNvPr id="16" name="Picture 15">
              <a:extLst>
                <a:ext uri="{FF2B5EF4-FFF2-40B4-BE49-F238E27FC236}">
                  <a16:creationId xmlns:a16="http://schemas.microsoft.com/office/drawing/2014/main" id="{08FD0E1A-36E5-613D-E370-2206A485F5A2}"/>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17" name="TextBox 16">
              <a:extLst>
                <a:ext uri="{FF2B5EF4-FFF2-40B4-BE49-F238E27FC236}">
                  <a16:creationId xmlns:a16="http://schemas.microsoft.com/office/drawing/2014/main" id="{ADD209F0-300C-493C-70C0-50D77BFBFB83}"/>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18" name="Group 17">
            <a:extLst>
              <a:ext uri="{FF2B5EF4-FFF2-40B4-BE49-F238E27FC236}">
                <a16:creationId xmlns:a16="http://schemas.microsoft.com/office/drawing/2014/main" id="{71344574-CC88-6847-79DD-351AA9EFBB66}"/>
              </a:ext>
            </a:extLst>
          </p:cNvPr>
          <p:cNvGrpSpPr/>
          <p:nvPr/>
        </p:nvGrpSpPr>
        <p:grpSpPr>
          <a:xfrm>
            <a:off x="3737759" y="4620465"/>
            <a:ext cx="1375033" cy="2378640"/>
            <a:chOff x="1923828" y="4213726"/>
            <a:chExt cx="1375033" cy="2378640"/>
          </a:xfrm>
        </p:grpSpPr>
        <p:pic>
          <p:nvPicPr>
            <p:cNvPr id="19" name="Picture 18">
              <a:extLst>
                <a:ext uri="{FF2B5EF4-FFF2-40B4-BE49-F238E27FC236}">
                  <a16:creationId xmlns:a16="http://schemas.microsoft.com/office/drawing/2014/main" id="{57073C28-592B-8F39-09A5-63117A0D563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20" name="TextBox 19">
              <a:extLst>
                <a:ext uri="{FF2B5EF4-FFF2-40B4-BE49-F238E27FC236}">
                  <a16:creationId xmlns:a16="http://schemas.microsoft.com/office/drawing/2014/main" id="{4545F1F8-F03A-0DCA-8580-0CBB8C64D00A}"/>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39" name="Group 38">
            <a:extLst>
              <a:ext uri="{FF2B5EF4-FFF2-40B4-BE49-F238E27FC236}">
                <a16:creationId xmlns:a16="http://schemas.microsoft.com/office/drawing/2014/main" id="{80F05B60-CF54-BD46-C382-F0BF80E9ECB3}"/>
              </a:ext>
            </a:extLst>
          </p:cNvPr>
          <p:cNvGrpSpPr/>
          <p:nvPr/>
        </p:nvGrpSpPr>
        <p:grpSpPr>
          <a:xfrm>
            <a:off x="7079208" y="3292"/>
            <a:ext cx="1375033" cy="2378640"/>
            <a:chOff x="1923828" y="4213726"/>
            <a:chExt cx="1375033" cy="2378640"/>
          </a:xfrm>
        </p:grpSpPr>
        <p:pic>
          <p:nvPicPr>
            <p:cNvPr id="40" name="Picture 39">
              <a:extLst>
                <a:ext uri="{FF2B5EF4-FFF2-40B4-BE49-F238E27FC236}">
                  <a16:creationId xmlns:a16="http://schemas.microsoft.com/office/drawing/2014/main" id="{9B6493DC-A882-8EAC-BF97-F34909AA4639}"/>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41" name="TextBox 40">
              <a:extLst>
                <a:ext uri="{FF2B5EF4-FFF2-40B4-BE49-F238E27FC236}">
                  <a16:creationId xmlns:a16="http://schemas.microsoft.com/office/drawing/2014/main" id="{F3AC58FA-0C49-926E-CB7D-75537721DB86}"/>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42" name="Group 41">
            <a:extLst>
              <a:ext uri="{FF2B5EF4-FFF2-40B4-BE49-F238E27FC236}">
                <a16:creationId xmlns:a16="http://schemas.microsoft.com/office/drawing/2014/main" id="{0AE22AB0-D9E7-695C-A279-E5627DB35AE5}"/>
              </a:ext>
            </a:extLst>
          </p:cNvPr>
          <p:cNvGrpSpPr/>
          <p:nvPr/>
        </p:nvGrpSpPr>
        <p:grpSpPr>
          <a:xfrm>
            <a:off x="7079208" y="2326177"/>
            <a:ext cx="1375033" cy="2378640"/>
            <a:chOff x="1923828" y="4213726"/>
            <a:chExt cx="1375033" cy="2378640"/>
          </a:xfrm>
        </p:grpSpPr>
        <p:pic>
          <p:nvPicPr>
            <p:cNvPr id="43" name="Picture 42">
              <a:extLst>
                <a:ext uri="{FF2B5EF4-FFF2-40B4-BE49-F238E27FC236}">
                  <a16:creationId xmlns:a16="http://schemas.microsoft.com/office/drawing/2014/main" id="{68B35E64-3866-DA22-A37B-E50118FE23FB}"/>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44" name="TextBox 43">
              <a:extLst>
                <a:ext uri="{FF2B5EF4-FFF2-40B4-BE49-F238E27FC236}">
                  <a16:creationId xmlns:a16="http://schemas.microsoft.com/office/drawing/2014/main" id="{AAEB8ACA-BE10-CAD0-2457-079BBF4D5B48}"/>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45" name="Group 44">
            <a:extLst>
              <a:ext uri="{FF2B5EF4-FFF2-40B4-BE49-F238E27FC236}">
                <a16:creationId xmlns:a16="http://schemas.microsoft.com/office/drawing/2014/main" id="{0151D8FC-073B-424B-1042-CEC8ECB56D4E}"/>
              </a:ext>
            </a:extLst>
          </p:cNvPr>
          <p:cNvGrpSpPr/>
          <p:nvPr/>
        </p:nvGrpSpPr>
        <p:grpSpPr>
          <a:xfrm>
            <a:off x="7079208" y="4593735"/>
            <a:ext cx="1375033" cy="2378640"/>
            <a:chOff x="1923828" y="4213726"/>
            <a:chExt cx="1375033" cy="2378640"/>
          </a:xfrm>
        </p:grpSpPr>
        <p:pic>
          <p:nvPicPr>
            <p:cNvPr id="46" name="Picture 45">
              <a:extLst>
                <a:ext uri="{FF2B5EF4-FFF2-40B4-BE49-F238E27FC236}">
                  <a16:creationId xmlns:a16="http://schemas.microsoft.com/office/drawing/2014/main" id="{E5A16E70-DCBD-712D-0497-6F4268E8372A}"/>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47" name="TextBox 46">
              <a:extLst>
                <a:ext uri="{FF2B5EF4-FFF2-40B4-BE49-F238E27FC236}">
                  <a16:creationId xmlns:a16="http://schemas.microsoft.com/office/drawing/2014/main" id="{CC162902-4D90-BEF4-C4D3-880A3A063C3D}"/>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48" name="Group 47">
            <a:extLst>
              <a:ext uri="{FF2B5EF4-FFF2-40B4-BE49-F238E27FC236}">
                <a16:creationId xmlns:a16="http://schemas.microsoft.com/office/drawing/2014/main" id="{14BEE866-A6B6-24A1-7199-6E103093F5FB}"/>
              </a:ext>
            </a:extLst>
          </p:cNvPr>
          <p:cNvGrpSpPr/>
          <p:nvPr/>
        </p:nvGrpSpPr>
        <p:grpSpPr>
          <a:xfrm>
            <a:off x="10041715" y="33314"/>
            <a:ext cx="1375033" cy="2378640"/>
            <a:chOff x="1923828" y="4213726"/>
            <a:chExt cx="1375033" cy="2378640"/>
          </a:xfrm>
        </p:grpSpPr>
        <p:pic>
          <p:nvPicPr>
            <p:cNvPr id="49" name="Picture 48">
              <a:extLst>
                <a:ext uri="{FF2B5EF4-FFF2-40B4-BE49-F238E27FC236}">
                  <a16:creationId xmlns:a16="http://schemas.microsoft.com/office/drawing/2014/main" id="{DE992A51-4147-AD84-07CB-68D8D34D52B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50" name="TextBox 49">
              <a:extLst>
                <a:ext uri="{FF2B5EF4-FFF2-40B4-BE49-F238E27FC236}">
                  <a16:creationId xmlns:a16="http://schemas.microsoft.com/office/drawing/2014/main" id="{3A5C2685-1BCE-40AC-F373-46081DB7B4A2}"/>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51" name="Group 50">
            <a:extLst>
              <a:ext uri="{FF2B5EF4-FFF2-40B4-BE49-F238E27FC236}">
                <a16:creationId xmlns:a16="http://schemas.microsoft.com/office/drawing/2014/main" id="{F5F590C6-29BD-2DAE-5C6E-2BBE9D074052}"/>
              </a:ext>
            </a:extLst>
          </p:cNvPr>
          <p:cNvGrpSpPr/>
          <p:nvPr/>
        </p:nvGrpSpPr>
        <p:grpSpPr>
          <a:xfrm>
            <a:off x="10041715" y="2356199"/>
            <a:ext cx="1375033" cy="2378640"/>
            <a:chOff x="1923828" y="4213726"/>
            <a:chExt cx="1375033" cy="2378640"/>
          </a:xfrm>
        </p:grpSpPr>
        <p:pic>
          <p:nvPicPr>
            <p:cNvPr id="52" name="Picture 51">
              <a:extLst>
                <a:ext uri="{FF2B5EF4-FFF2-40B4-BE49-F238E27FC236}">
                  <a16:creationId xmlns:a16="http://schemas.microsoft.com/office/drawing/2014/main" id="{8E1BC086-1B84-89C1-6CA5-F601C8695C23}"/>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53" name="TextBox 52">
              <a:extLst>
                <a:ext uri="{FF2B5EF4-FFF2-40B4-BE49-F238E27FC236}">
                  <a16:creationId xmlns:a16="http://schemas.microsoft.com/office/drawing/2014/main" id="{9ECFB68B-48CC-B8C3-D30B-580764195C4B}"/>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54" name="Group 53">
            <a:extLst>
              <a:ext uri="{FF2B5EF4-FFF2-40B4-BE49-F238E27FC236}">
                <a16:creationId xmlns:a16="http://schemas.microsoft.com/office/drawing/2014/main" id="{CCAA8623-A562-132D-5E2E-83EE77F4AC06}"/>
              </a:ext>
            </a:extLst>
          </p:cNvPr>
          <p:cNvGrpSpPr/>
          <p:nvPr/>
        </p:nvGrpSpPr>
        <p:grpSpPr>
          <a:xfrm>
            <a:off x="10041715" y="4623757"/>
            <a:ext cx="1375033" cy="2378640"/>
            <a:chOff x="1923828" y="4213726"/>
            <a:chExt cx="1375033" cy="2378640"/>
          </a:xfrm>
        </p:grpSpPr>
        <p:pic>
          <p:nvPicPr>
            <p:cNvPr id="55" name="Picture 54">
              <a:extLst>
                <a:ext uri="{FF2B5EF4-FFF2-40B4-BE49-F238E27FC236}">
                  <a16:creationId xmlns:a16="http://schemas.microsoft.com/office/drawing/2014/main" id="{B0E72070-9B60-70C5-E92C-A6BB2E3A3E0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56" name="TextBox 55">
              <a:extLst>
                <a:ext uri="{FF2B5EF4-FFF2-40B4-BE49-F238E27FC236}">
                  <a16:creationId xmlns:a16="http://schemas.microsoft.com/office/drawing/2014/main" id="{DF19B6D4-AC2D-E9A9-EA70-CF74C75CC8FC}"/>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spTree>
    <p:extLst>
      <p:ext uri="{BB962C8B-B14F-4D97-AF65-F5344CB8AC3E}">
        <p14:creationId xmlns:p14="http://schemas.microsoft.com/office/powerpoint/2010/main" val="224782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extLst>
              <p:ext uri="{D42A27DB-BD31-4B8C-83A1-F6EECF244321}">
                <p14:modId xmlns:p14="http://schemas.microsoft.com/office/powerpoint/2010/main" val="1592854930"/>
              </p:ext>
            </p:extLst>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6" name="Group 5">
            <a:extLst>
              <a:ext uri="{FF2B5EF4-FFF2-40B4-BE49-F238E27FC236}">
                <a16:creationId xmlns:a16="http://schemas.microsoft.com/office/drawing/2014/main" id="{EDD13C63-C359-B6EC-FCB9-A593FF182BBD}"/>
              </a:ext>
            </a:extLst>
          </p:cNvPr>
          <p:cNvGrpSpPr>
            <a:grpSpLocks noChangeAspect="1"/>
          </p:cNvGrpSpPr>
          <p:nvPr/>
        </p:nvGrpSpPr>
        <p:grpSpPr>
          <a:xfrm>
            <a:off x="243420" y="138894"/>
            <a:ext cx="2360402" cy="2194817"/>
            <a:chOff x="3298861" y="3970712"/>
            <a:chExt cx="1579029" cy="1468259"/>
          </a:xfrm>
        </p:grpSpPr>
        <p:pic>
          <p:nvPicPr>
            <p:cNvPr id="7" name="Picture 6">
              <a:extLst>
                <a:ext uri="{FF2B5EF4-FFF2-40B4-BE49-F238E27FC236}">
                  <a16:creationId xmlns:a16="http://schemas.microsoft.com/office/drawing/2014/main" id="{ED0DB512-0CEE-EFE9-C3BC-E8DE24FF379A}"/>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8" name="TextBox 7">
              <a:extLst>
                <a:ext uri="{FF2B5EF4-FFF2-40B4-BE49-F238E27FC236}">
                  <a16:creationId xmlns:a16="http://schemas.microsoft.com/office/drawing/2014/main" id="{792B8F30-5B84-69A6-BED8-EDFFA299A3B4}"/>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9" name="Group 8">
            <a:extLst>
              <a:ext uri="{FF2B5EF4-FFF2-40B4-BE49-F238E27FC236}">
                <a16:creationId xmlns:a16="http://schemas.microsoft.com/office/drawing/2014/main" id="{DA91B895-CFAC-7B1A-CAC8-B33FF5A50320}"/>
              </a:ext>
            </a:extLst>
          </p:cNvPr>
          <p:cNvGrpSpPr>
            <a:grpSpLocks noChangeAspect="1"/>
          </p:cNvGrpSpPr>
          <p:nvPr/>
        </p:nvGrpSpPr>
        <p:grpSpPr>
          <a:xfrm>
            <a:off x="243062" y="2538386"/>
            <a:ext cx="2360402" cy="2194817"/>
            <a:chOff x="3298861" y="3970712"/>
            <a:chExt cx="1579029" cy="1468259"/>
          </a:xfrm>
        </p:grpSpPr>
        <p:pic>
          <p:nvPicPr>
            <p:cNvPr id="10" name="Picture 9">
              <a:extLst>
                <a:ext uri="{FF2B5EF4-FFF2-40B4-BE49-F238E27FC236}">
                  <a16:creationId xmlns:a16="http://schemas.microsoft.com/office/drawing/2014/main" id="{21BF4702-5FDA-DE9C-A991-D90909324B0D}"/>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11" name="TextBox 10">
              <a:extLst>
                <a:ext uri="{FF2B5EF4-FFF2-40B4-BE49-F238E27FC236}">
                  <a16:creationId xmlns:a16="http://schemas.microsoft.com/office/drawing/2014/main" id="{FA72C2DC-8D0B-E8DA-F564-478372BD885B}"/>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12" name="Group 11">
            <a:extLst>
              <a:ext uri="{FF2B5EF4-FFF2-40B4-BE49-F238E27FC236}">
                <a16:creationId xmlns:a16="http://schemas.microsoft.com/office/drawing/2014/main" id="{91DDE72D-254E-8C29-4E0D-BF3D7487FFA3}"/>
              </a:ext>
            </a:extLst>
          </p:cNvPr>
          <p:cNvGrpSpPr>
            <a:grpSpLocks noChangeAspect="1"/>
          </p:cNvGrpSpPr>
          <p:nvPr/>
        </p:nvGrpSpPr>
        <p:grpSpPr>
          <a:xfrm>
            <a:off x="242704" y="4798411"/>
            <a:ext cx="2360402" cy="2194817"/>
            <a:chOff x="3298861" y="3970712"/>
            <a:chExt cx="1579029" cy="1468259"/>
          </a:xfrm>
        </p:grpSpPr>
        <p:pic>
          <p:nvPicPr>
            <p:cNvPr id="13" name="Picture 12">
              <a:extLst>
                <a:ext uri="{FF2B5EF4-FFF2-40B4-BE49-F238E27FC236}">
                  <a16:creationId xmlns:a16="http://schemas.microsoft.com/office/drawing/2014/main" id="{F4892D14-2C39-2F0A-F23A-98EE409E9FCD}"/>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14" name="TextBox 13">
              <a:extLst>
                <a:ext uri="{FF2B5EF4-FFF2-40B4-BE49-F238E27FC236}">
                  <a16:creationId xmlns:a16="http://schemas.microsoft.com/office/drawing/2014/main" id="{70BF629B-CD8F-6927-64A4-2468A9AC50A2}"/>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15" name="Group 14">
            <a:extLst>
              <a:ext uri="{FF2B5EF4-FFF2-40B4-BE49-F238E27FC236}">
                <a16:creationId xmlns:a16="http://schemas.microsoft.com/office/drawing/2014/main" id="{6C57DD39-4E42-871F-30E5-0125F8096D41}"/>
              </a:ext>
            </a:extLst>
          </p:cNvPr>
          <p:cNvGrpSpPr>
            <a:grpSpLocks noChangeAspect="1"/>
          </p:cNvGrpSpPr>
          <p:nvPr/>
        </p:nvGrpSpPr>
        <p:grpSpPr>
          <a:xfrm>
            <a:off x="3417800" y="138894"/>
            <a:ext cx="2360402" cy="2194817"/>
            <a:chOff x="3298861" y="3970712"/>
            <a:chExt cx="1579029" cy="1468259"/>
          </a:xfrm>
        </p:grpSpPr>
        <p:pic>
          <p:nvPicPr>
            <p:cNvPr id="16" name="Picture 15">
              <a:extLst>
                <a:ext uri="{FF2B5EF4-FFF2-40B4-BE49-F238E27FC236}">
                  <a16:creationId xmlns:a16="http://schemas.microsoft.com/office/drawing/2014/main" id="{779A1A52-D2A2-45AB-CA16-C9C9E7E2BEBD}"/>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17" name="TextBox 16">
              <a:extLst>
                <a:ext uri="{FF2B5EF4-FFF2-40B4-BE49-F238E27FC236}">
                  <a16:creationId xmlns:a16="http://schemas.microsoft.com/office/drawing/2014/main" id="{0EEBB361-2F97-0429-4B53-BB9761D20713}"/>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18" name="Group 17">
            <a:extLst>
              <a:ext uri="{FF2B5EF4-FFF2-40B4-BE49-F238E27FC236}">
                <a16:creationId xmlns:a16="http://schemas.microsoft.com/office/drawing/2014/main" id="{8F27E8A8-CDC9-ECD9-4AEB-2AF651F4FC24}"/>
              </a:ext>
            </a:extLst>
          </p:cNvPr>
          <p:cNvGrpSpPr>
            <a:grpSpLocks noChangeAspect="1"/>
          </p:cNvGrpSpPr>
          <p:nvPr/>
        </p:nvGrpSpPr>
        <p:grpSpPr>
          <a:xfrm>
            <a:off x="3417442" y="2538386"/>
            <a:ext cx="2360402" cy="2194817"/>
            <a:chOff x="3298861" y="3970712"/>
            <a:chExt cx="1579029" cy="1468259"/>
          </a:xfrm>
        </p:grpSpPr>
        <p:pic>
          <p:nvPicPr>
            <p:cNvPr id="19" name="Picture 18">
              <a:extLst>
                <a:ext uri="{FF2B5EF4-FFF2-40B4-BE49-F238E27FC236}">
                  <a16:creationId xmlns:a16="http://schemas.microsoft.com/office/drawing/2014/main" id="{A4696FA8-E9E1-879E-9D4F-8CF56C7398CF}"/>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20" name="TextBox 19">
              <a:extLst>
                <a:ext uri="{FF2B5EF4-FFF2-40B4-BE49-F238E27FC236}">
                  <a16:creationId xmlns:a16="http://schemas.microsoft.com/office/drawing/2014/main" id="{500D2F03-CABE-9ABF-0619-3A91AD6B7375}"/>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21" name="Group 20">
            <a:extLst>
              <a:ext uri="{FF2B5EF4-FFF2-40B4-BE49-F238E27FC236}">
                <a16:creationId xmlns:a16="http://schemas.microsoft.com/office/drawing/2014/main" id="{9E75CD0F-D6E6-8E1D-C2FD-9DA56E4206C6}"/>
              </a:ext>
            </a:extLst>
          </p:cNvPr>
          <p:cNvGrpSpPr>
            <a:grpSpLocks noChangeAspect="1"/>
          </p:cNvGrpSpPr>
          <p:nvPr/>
        </p:nvGrpSpPr>
        <p:grpSpPr>
          <a:xfrm>
            <a:off x="3417084" y="4798411"/>
            <a:ext cx="2360402" cy="2194817"/>
            <a:chOff x="3298861" y="3970712"/>
            <a:chExt cx="1579029" cy="1468259"/>
          </a:xfrm>
        </p:grpSpPr>
        <p:pic>
          <p:nvPicPr>
            <p:cNvPr id="22" name="Picture 21">
              <a:extLst>
                <a:ext uri="{FF2B5EF4-FFF2-40B4-BE49-F238E27FC236}">
                  <a16:creationId xmlns:a16="http://schemas.microsoft.com/office/drawing/2014/main" id="{C2144E3F-8D54-13B7-DD72-32875A2C1C9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23" name="TextBox 22">
              <a:extLst>
                <a:ext uri="{FF2B5EF4-FFF2-40B4-BE49-F238E27FC236}">
                  <a16:creationId xmlns:a16="http://schemas.microsoft.com/office/drawing/2014/main" id="{2F2DE8EB-82AD-41BB-39DF-68A07A594BF2}"/>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42" name="Group 41">
            <a:extLst>
              <a:ext uri="{FF2B5EF4-FFF2-40B4-BE49-F238E27FC236}">
                <a16:creationId xmlns:a16="http://schemas.microsoft.com/office/drawing/2014/main" id="{ADE8F0AE-F8F8-2993-89B0-CA111D6CCCC6}"/>
              </a:ext>
            </a:extLst>
          </p:cNvPr>
          <p:cNvGrpSpPr>
            <a:grpSpLocks noChangeAspect="1"/>
          </p:cNvGrpSpPr>
          <p:nvPr/>
        </p:nvGrpSpPr>
        <p:grpSpPr>
          <a:xfrm>
            <a:off x="6414872" y="145328"/>
            <a:ext cx="2360402" cy="2194817"/>
            <a:chOff x="3298861" y="3970712"/>
            <a:chExt cx="1579029" cy="1468259"/>
          </a:xfrm>
        </p:grpSpPr>
        <p:pic>
          <p:nvPicPr>
            <p:cNvPr id="43" name="Picture 42">
              <a:extLst>
                <a:ext uri="{FF2B5EF4-FFF2-40B4-BE49-F238E27FC236}">
                  <a16:creationId xmlns:a16="http://schemas.microsoft.com/office/drawing/2014/main" id="{52330CBF-D7BC-3DB8-182B-83724574EA92}"/>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44" name="TextBox 43">
              <a:extLst>
                <a:ext uri="{FF2B5EF4-FFF2-40B4-BE49-F238E27FC236}">
                  <a16:creationId xmlns:a16="http://schemas.microsoft.com/office/drawing/2014/main" id="{BA951E27-D975-CAC0-17B5-9F4995BB1F5E}"/>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45" name="Group 44">
            <a:extLst>
              <a:ext uri="{FF2B5EF4-FFF2-40B4-BE49-F238E27FC236}">
                <a16:creationId xmlns:a16="http://schemas.microsoft.com/office/drawing/2014/main" id="{843EA194-AB0F-D522-CD04-033FB9430CE2}"/>
              </a:ext>
            </a:extLst>
          </p:cNvPr>
          <p:cNvGrpSpPr>
            <a:grpSpLocks noChangeAspect="1"/>
          </p:cNvGrpSpPr>
          <p:nvPr/>
        </p:nvGrpSpPr>
        <p:grpSpPr>
          <a:xfrm>
            <a:off x="6414514" y="2544820"/>
            <a:ext cx="2360402" cy="2194817"/>
            <a:chOff x="3298861" y="3970712"/>
            <a:chExt cx="1579029" cy="1468259"/>
          </a:xfrm>
        </p:grpSpPr>
        <p:pic>
          <p:nvPicPr>
            <p:cNvPr id="46" name="Picture 45">
              <a:extLst>
                <a:ext uri="{FF2B5EF4-FFF2-40B4-BE49-F238E27FC236}">
                  <a16:creationId xmlns:a16="http://schemas.microsoft.com/office/drawing/2014/main" id="{90965A5C-E172-8723-F7C2-B3C75C9CBC58}"/>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47" name="TextBox 46">
              <a:extLst>
                <a:ext uri="{FF2B5EF4-FFF2-40B4-BE49-F238E27FC236}">
                  <a16:creationId xmlns:a16="http://schemas.microsoft.com/office/drawing/2014/main" id="{C639B5DF-7AA3-B157-A7A1-DF1E3B68EA9E}"/>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48" name="Group 47">
            <a:extLst>
              <a:ext uri="{FF2B5EF4-FFF2-40B4-BE49-F238E27FC236}">
                <a16:creationId xmlns:a16="http://schemas.microsoft.com/office/drawing/2014/main" id="{09E9397F-BCA6-A932-5B07-FC1E95132196}"/>
              </a:ext>
            </a:extLst>
          </p:cNvPr>
          <p:cNvGrpSpPr>
            <a:grpSpLocks noChangeAspect="1"/>
          </p:cNvGrpSpPr>
          <p:nvPr/>
        </p:nvGrpSpPr>
        <p:grpSpPr>
          <a:xfrm>
            <a:off x="6414156" y="4804845"/>
            <a:ext cx="2360402" cy="2194817"/>
            <a:chOff x="3298861" y="3970712"/>
            <a:chExt cx="1579029" cy="1468259"/>
          </a:xfrm>
        </p:grpSpPr>
        <p:pic>
          <p:nvPicPr>
            <p:cNvPr id="49" name="Picture 48">
              <a:extLst>
                <a:ext uri="{FF2B5EF4-FFF2-40B4-BE49-F238E27FC236}">
                  <a16:creationId xmlns:a16="http://schemas.microsoft.com/office/drawing/2014/main" id="{488B9D2D-59B6-84CB-A35B-1E6DF9AFA58C}"/>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50" name="TextBox 49">
              <a:extLst>
                <a:ext uri="{FF2B5EF4-FFF2-40B4-BE49-F238E27FC236}">
                  <a16:creationId xmlns:a16="http://schemas.microsoft.com/office/drawing/2014/main" id="{94531B87-EA11-E505-AEF4-AFA2D667C373}"/>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51" name="Group 50">
            <a:extLst>
              <a:ext uri="{FF2B5EF4-FFF2-40B4-BE49-F238E27FC236}">
                <a16:creationId xmlns:a16="http://schemas.microsoft.com/office/drawing/2014/main" id="{D11E564C-E396-F2DC-D2A8-3BD1EC2052BB}"/>
              </a:ext>
            </a:extLst>
          </p:cNvPr>
          <p:cNvGrpSpPr>
            <a:grpSpLocks noChangeAspect="1"/>
          </p:cNvGrpSpPr>
          <p:nvPr/>
        </p:nvGrpSpPr>
        <p:grpSpPr>
          <a:xfrm>
            <a:off x="9589252" y="145328"/>
            <a:ext cx="2360402" cy="2194817"/>
            <a:chOff x="3298861" y="3970712"/>
            <a:chExt cx="1579029" cy="1468259"/>
          </a:xfrm>
        </p:grpSpPr>
        <p:pic>
          <p:nvPicPr>
            <p:cNvPr id="52" name="Picture 51">
              <a:extLst>
                <a:ext uri="{FF2B5EF4-FFF2-40B4-BE49-F238E27FC236}">
                  <a16:creationId xmlns:a16="http://schemas.microsoft.com/office/drawing/2014/main" id="{25570F48-C18D-9900-2F82-FF25B903791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53" name="TextBox 52">
              <a:extLst>
                <a:ext uri="{FF2B5EF4-FFF2-40B4-BE49-F238E27FC236}">
                  <a16:creationId xmlns:a16="http://schemas.microsoft.com/office/drawing/2014/main" id="{1E7371B0-8F90-3CB2-619E-B47912F127A3}"/>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54" name="Group 53">
            <a:extLst>
              <a:ext uri="{FF2B5EF4-FFF2-40B4-BE49-F238E27FC236}">
                <a16:creationId xmlns:a16="http://schemas.microsoft.com/office/drawing/2014/main" id="{E4AB5FD7-8AF6-4B8F-D693-65AE5EBBDAAF}"/>
              </a:ext>
            </a:extLst>
          </p:cNvPr>
          <p:cNvGrpSpPr>
            <a:grpSpLocks noChangeAspect="1"/>
          </p:cNvGrpSpPr>
          <p:nvPr/>
        </p:nvGrpSpPr>
        <p:grpSpPr>
          <a:xfrm>
            <a:off x="9588894" y="2544820"/>
            <a:ext cx="2360402" cy="2194817"/>
            <a:chOff x="3298861" y="3970712"/>
            <a:chExt cx="1579029" cy="1468259"/>
          </a:xfrm>
        </p:grpSpPr>
        <p:pic>
          <p:nvPicPr>
            <p:cNvPr id="55" name="Picture 54">
              <a:extLst>
                <a:ext uri="{FF2B5EF4-FFF2-40B4-BE49-F238E27FC236}">
                  <a16:creationId xmlns:a16="http://schemas.microsoft.com/office/drawing/2014/main" id="{A073293B-E957-B71E-EF20-A23A80911E77}"/>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56" name="TextBox 55">
              <a:extLst>
                <a:ext uri="{FF2B5EF4-FFF2-40B4-BE49-F238E27FC236}">
                  <a16:creationId xmlns:a16="http://schemas.microsoft.com/office/drawing/2014/main" id="{22B3DB8A-F3DE-E6B9-F327-C56BBDAF5F2B}"/>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57" name="Group 56">
            <a:extLst>
              <a:ext uri="{FF2B5EF4-FFF2-40B4-BE49-F238E27FC236}">
                <a16:creationId xmlns:a16="http://schemas.microsoft.com/office/drawing/2014/main" id="{02EEFC2C-336E-2C96-E573-15A22B89BDFC}"/>
              </a:ext>
            </a:extLst>
          </p:cNvPr>
          <p:cNvGrpSpPr>
            <a:grpSpLocks noChangeAspect="1"/>
          </p:cNvGrpSpPr>
          <p:nvPr/>
        </p:nvGrpSpPr>
        <p:grpSpPr>
          <a:xfrm>
            <a:off x="9588536" y="4804845"/>
            <a:ext cx="2360402" cy="2194817"/>
            <a:chOff x="3298861" y="3970712"/>
            <a:chExt cx="1579029" cy="1468259"/>
          </a:xfrm>
        </p:grpSpPr>
        <p:pic>
          <p:nvPicPr>
            <p:cNvPr id="58" name="Picture 57">
              <a:extLst>
                <a:ext uri="{FF2B5EF4-FFF2-40B4-BE49-F238E27FC236}">
                  <a16:creationId xmlns:a16="http://schemas.microsoft.com/office/drawing/2014/main" id="{6E267BE5-0DAF-2B62-E3EC-24C1D68EC364}"/>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59" name="TextBox 58">
              <a:extLst>
                <a:ext uri="{FF2B5EF4-FFF2-40B4-BE49-F238E27FC236}">
                  <a16:creationId xmlns:a16="http://schemas.microsoft.com/office/drawing/2014/main" id="{45048914-31A8-04D0-F489-432BA7ACC49F}"/>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spTree>
    <p:extLst>
      <p:ext uri="{BB962C8B-B14F-4D97-AF65-F5344CB8AC3E}">
        <p14:creationId xmlns:p14="http://schemas.microsoft.com/office/powerpoint/2010/main" val="387468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F59B3-A3B2-E5CE-257B-A940481793CE}"/>
              </a:ext>
            </a:extLst>
          </p:cNvPr>
          <p:cNvSpPr>
            <a:spLocks noGrp="1"/>
          </p:cNvSpPr>
          <p:nvPr>
            <p:ph type="body" sz="quarter" idx="11"/>
          </p:nvPr>
        </p:nvSpPr>
        <p:spPr/>
        <p:txBody>
          <a:bodyPr/>
          <a:lstStyle/>
          <a:p>
            <a:r>
              <a:rPr lang="en-US" dirty="0"/>
              <a:t>Checkpoint 2: Bottled up</a:t>
            </a:r>
            <a:endParaRPr lang="en-US" dirty="0">
              <a:highlight>
                <a:srgbClr val="FFFF00"/>
              </a:highlight>
            </a:endParaRP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336861" y="569733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46AC248C-D1B6-2FE6-A92D-8AA0EE3053A4}"/>
              </a:ext>
            </a:extLst>
          </p:cNvPr>
          <p:cNvSpPr txBox="1"/>
          <p:nvPr/>
        </p:nvSpPr>
        <p:spPr>
          <a:xfrm>
            <a:off x="149881" y="1216086"/>
            <a:ext cx="4725577" cy="4425827"/>
          </a:xfrm>
          <a:prstGeom prst="rect">
            <a:avLst/>
          </a:prstGeom>
          <a:noFill/>
        </p:spPr>
        <p:txBody>
          <a:bodyPr wrap="square" rtlCol="0">
            <a:spAutoFit/>
          </a:bodyPr>
          <a:lstStyle/>
          <a:p>
            <a:pPr>
              <a:buNone/>
            </a:pPr>
            <a:r>
              <a:rPr lang="en-US" sz="2200" dirty="0"/>
              <a:t>This is a bottle that is tightly closed, viewed from above.</a:t>
            </a:r>
          </a:p>
          <a:p>
            <a:pPr>
              <a:buNone/>
            </a:pPr>
            <a:r>
              <a:rPr lang="en-US" sz="2200" dirty="0"/>
              <a:t>Pictures 1 to 3 show the bottle lid being turned.</a:t>
            </a:r>
          </a:p>
          <a:p>
            <a:pPr marL="514350" indent="-514350">
              <a:buFont typeface="+mj-lt"/>
              <a:buAutoNum type="alphaLcParenR"/>
            </a:pPr>
            <a:r>
              <a:rPr lang="en-US" sz="2200" dirty="0"/>
              <a:t>Is the lid being turned clockwise or anti-clockwise?</a:t>
            </a:r>
          </a:p>
          <a:p>
            <a:pPr marL="514350" indent="-514350">
              <a:buFont typeface="+mj-lt"/>
              <a:buAutoNum type="alphaLcParenR"/>
            </a:pPr>
            <a:r>
              <a:rPr lang="en-US" sz="2200" dirty="0"/>
              <a:t>Use your answer to part a to estimate how many degrees the lid has turned between each picture.</a:t>
            </a:r>
          </a:p>
          <a:p>
            <a:pPr marL="514350" indent="-514350">
              <a:buFont typeface="+mj-lt"/>
              <a:buAutoNum type="alphaLcParenR"/>
            </a:pPr>
            <a:r>
              <a:rPr lang="en-US" sz="2200" dirty="0"/>
              <a:t>What is the total angle that the lid has turned by picture 3?</a:t>
            </a:r>
          </a:p>
        </p:txBody>
      </p:sp>
      <p:sp>
        <p:nvSpPr>
          <p:cNvPr id="8" name="TextBox 7">
            <a:extLst>
              <a:ext uri="{FF2B5EF4-FFF2-40B4-BE49-F238E27FC236}">
                <a16:creationId xmlns:a16="http://schemas.microsoft.com/office/drawing/2014/main" id="{931CB5F8-A58D-4398-D2E9-6596105A5EE1}"/>
              </a:ext>
            </a:extLst>
          </p:cNvPr>
          <p:cNvSpPr txBox="1"/>
          <p:nvPr/>
        </p:nvSpPr>
        <p:spPr>
          <a:xfrm>
            <a:off x="1396374" y="5752307"/>
            <a:ext cx="7621983" cy="769441"/>
          </a:xfrm>
          <a:prstGeom prst="rect">
            <a:avLst/>
          </a:prstGeom>
          <a:noFill/>
        </p:spPr>
        <p:txBody>
          <a:bodyPr wrap="square" rtlCol="0">
            <a:spAutoFit/>
          </a:bodyPr>
          <a:lstStyle/>
          <a:p>
            <a:pPr>
              <a:buNone/>
            </a:pPr>
            <a:r>
              <a:rPr lang="en-US" sz="2200" dirty="0"/>
              <a:t>How would your answers change if the lid needed to be turned more than three full turns for the bottle to be open?</a:t>
            </a:r>
          </a:p>
        </p:txBody>
      </p:sp>
      <p:grpSp>
        <p:nvGrpSpPr>
          <p:cNvPr id="19" name="Group 18">
            <a:extLst>
              <a:ext uri="{FF2B5EF4-FFF2-40B4-BE49-F238E27FC236}">
                <a16:creationId xmlns:a16="http://schemas.microsoft.com/office/drawing/2014/main" id="{03883237-8C4F-5D5C-9FA0-9460DB6465A1}"/>
              </a:ext>
            </a:extLst>
          </p:cNvPr>
          <p:cNvGrpSpPr/>
          <p:nvPr/>
        </p:nvGrpSpPr>
        <p:grpSpPr>
          <a:xfrm>
            <a:off x="5146815" y="1167515"/>
            <a:ext cx="2011581" cy="1956597"/>
            <a:chOff x="5039409" y="1129845"/>
            <a:chExt cx="2011581" cy="1956597"/>
          </a:xfrm>
        </p:grpSpPr>
        <p:pic>
          <p:nvPicPr>
            <p:cNvPr id="17" name="Picture 16">
              <a:extLst>
                <a:ext uri="{FF2B5EF4-FFF2-40B4-BE49-F238E27FC236}">
                  <a16:creationId xmlns:a16="http://schemas.microsoft.com/office/drawing/2014/main" id="{03653BB5-B594-4A03-D6E1-CFE74790BC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9409" y="1129845"/>
              <a:ext cx="2011581" cy="1956597"/>
            </a:xfrm>
            <a:prstGeom prst="rect">
              <a:avLst/>
            </a:prstGeom>
          </p:spPr>
        </p:pic>
        <p:pic>
          <p:nvPicPr>
            <p:cNvPr id="2" name="Picture 1">
              <a:extLst>
                <a:ext uri="{FF2B5EF4-FFF2-40B4-BE49-F238E27FC236}">
                  <a16:creationId xmlns:a16="http://schemas.microsoft.com/office/drawing/2014/main" id="{7354C757-A2E4-6335-46EA-FE75CBE6C6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6401" y="1536700"/>
              <a:ext cx="1143000" cy="1104900"/>
            </a:xfrm>
            <a:prstGeom prst="ellipse">
              <a:avLst/>
            </a:prstGeom>
          </p:spPr>
        </p:pic>
      </p:grpSp>
      <p:grpSp>
        <p:nvGrpSpPr>
          <p:cNvPr id="32" name="Group 31">
            <a:extLst>
              <a:ext uri="{FF2B5EF4-FFF2-40B4-BE49-F238E27FC236}">
                <a16:creationId xmlns:a16="http://schemas.microsoft.com/office/drawing/2014/main" id="{9E796861-AFF3-9AB5-0D35-1C3DFCEE42F5}"/>
              </a:ext>
            </a:extLst>
          </p:cNvPr>
          <p:cNvGrpSpPr/>
          <p:nvPr/>
        </p:nvGrpSpPr>
        <p:grpSpPr>
          <a:xfrm>
            <a:off x="4954295" y="3309031"/>
            <a:ext cx="2204102" cy="2107477"/>
            <a:chOff x="4954295" y="3309031"/>
            <a:chExt cx="2204102" cy="2107477"/>
          </a:xfrm>
        </p:grpSpPr>
        <p:grpSp>
          <p:nvGrpSpPr>
            <p:cNvPr id="21" name="Group 20">
              <a:extLst>
                <a:ext uri="{FF2B5EF4-FFF2-40B4-BE49-F238E27FC236}">
                  <a16:creationId xmlns:a16="http://schemas.microsoft.com/office/drawing/2014/main" id="{2D7D5D66-5F50-6FC6-75DB-E44D85121177}"/>
                </a:ext>
              </a:extLst>
            </p:cNvPr>
            <p:cNvGrpSpPr/>
            <p:nvPr/>
          </p:nvGrpSpPr>
          <p:grpSpPr>
            <a:xfrm>
              <a:off x="5146816" y="3459911"/>
              <a:ext cx="2011581" cy="1956597"/>
              <a:chOff x="5039409" y="1129845"/>
              <a:chExt cx="2011581" cy="1956597"/>
            </a:xfrm>
          </p:grpSpPr>
          <p:pic>
            <p:nvPicPr>
              <p:cNvPr id="22" name="Picture 21">
                <a:extLst>
                  <a:ext uri="{FF2B5EF4-FFF2-40B4-BE49-F238E27FC236}">
                    <a16:creationId xmlns:a16="http://schemas.microsoft.com/office/drawing/2014/main" id="{52E0F954-71B4-6247-2ED0-8521D50E32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9409" y="1129845"/>
                <a:ext cx="2011581" cy="1956597"/>
              </a:xfrm>
              <a:prstGeom prst="rect">
                <a:avLst/>
              </a:prstGeom>
            </p:spPr>
          </p:pic>
          <p:pic>
            <p:nvPicPr>
              <p:cNvPr id="23" name="Picture 22">
                <a:extLst>
                  <a:ext uri="{FF2B5EF4-FFF2-40B4-BE49-F238E27FC236}">
                    <a16:creationId xmlns:a16="http://schemas.microsoft.com/office/drawing/2014/main" id="{D608F28E-8DC4-93FB-CDDF-36E76E4F422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2000000">
                <a:off x="5486401" y="1536700"/>
                <a:ext cx="1143000" cy="1104900"/>
              </a:xfrm>
              <a:prstGeom prst="ellipse">
                <a:avLst/>
              </a:prstGeom>
            </p:spPr>
          </p:pic>
        </p:grpSp>
        <p:sp>
          <p:nvSpPr>
            <p:cNvPr id="20" name="TextBox 19">
              <a:extLst>
                <a:ext uri="{FF2B5EF4-FFF2-40B4-BE49-F238E27FC236}">
                  <a16:creationId xmlns:a16="http://schemas.microsoft.com/office/drawing/2014/main" id="{0942CF08-7BC5-0DE3-52A8-2DB8BD2EE1A8}"/>
                </a:ext>
              </a:extLst>
            </p:cNvPr>
            <p:cNvSpPr txBox="1"/>
            <p:nvPr/>
          </p:nvSpPr>
          <p:spPr>
            <a:xfrm>
              <a:off x="4954295" y="3309031"/>
              <a:ext cx="385042" cy="523220"/>
            </a:xfrm>
            <a:prstGeom prst="rect">
              <a:avLst/>
            </a:prstGeom>
            <a:noFill/>
          </p:spPr>
          <p:txBody>
            <a:bodyPr wrap="none" rtlCol="0">
              <a:spAutoFit/>
            </a:bodyPr>
            <a:lstStyle/>
            <a:p>
              <a:pPr>
                <a:buNone/>
              </a:pPr>
              <a:r>
                <a:rPr lang="en-GB" dirty="0">
                  <a:solidFill>
                    <a:srgbClr val="00628C"/>
                  </a:solidFill>
                </a:rPr>
                <a:t>1</a:t>
              </a:r>
            </a:p>
          </p:txBody>
        </p:sp>
      </p:grpSp>
      <p:grpSp>
        <p:nvGrpSpPr>
          <p:cNvPr id="33" name="Group 32">
            <a:extLst>
              <a:ext uri="{FF2B5EF4-FFF2-40B4-BE49-F238E27FC236}">
                <a16:creationId xmlns:a16="http://schemas.microsoft.com/office/drawing/2014/main" id="{EE036200-95F9-27A5-A115-4CEE974E5499}"/>
              </a:ext>
            </a:extLst>
          </p:cNvPr>
          <p:cNvGrpSpPr/>
          <p:nvPr/>
        </p:nvGrpSpPr>
        <p:grpSpPr>
          <a:xfrm>
            <a:off x="7306063" y="3309031"/>
            <a:ext cx="2167027" cy="2107477"/>
            <a:chOff x="7306063" y="3309031"/>
            <a:chExt cx="2167027" cy="2107477"/>
          </a:xfrm>
        </p:grpSpPr>
        <p:grpSp>
          <p:nvGrpSpPr>
            <p:cNvPr id="24" name="Group 23">
              <a:extLst>
                <a:ext uri="{FF2B5EF4-FFF2-40B4-BE49-F238E27FC236}">
                  <a16:creationId xmlns:a16="http://schemas.microsoft.com/office/drawing/2014/main" id="{826B6DB0-CDB6-7BDB-F788-6E13916689DA}"/>
                </a:ext>
              </a:extLst>
            </p:cNvPr>
            <p:cNvGrpSpPr/>
            <p:nvPr/>
          </p:nvGrpSpPr>
          <p:grpSpPr>
            <a:xfrm>
              <a:off x="7461509" y="3459911"/>
              <a:ext cx="2011581" cy="1956597"/>
              <a:chOff x="5039409" y="1129845"/>
              <a:chExt cx="2011581" cy="1956597"/>
            </a:xfrm>
          </p:grpSpPr>
          <p:pic>
            <p:nvPicPr>
              <p:cNvPr id="25" name="Picture 24">
                <a:extLst>
                  <a:ext uri="{FF2B5EF4-FFF2-40B4-BE49-F238E27FC236}">
                    <a16:creationId xmlns:a16="http://schemas.microsoft.com/office/drawing/2014/main" id="{6026C01B-F3BE-9B0F-46C2-B99F9F79D5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9409" y="1129845"/>
                <a:ext cx="2011581" cy="1956597"/>
              </a:xfrm>
              <a:prstGeom prst="rect">
                <a:avLst/>
              </a:prstGeom>
            </p:spPr>
          </p:pic>
          <p:pic>
            <p:nvPicPr>
              <p:cNvPr id="26" name="Picture 25">
                <a:extLst>
                  <a:ext uri="{FF2B5EF4-FFF2-40B4-BE49-F238E27FC236}">
                    <a16:creationId xmlns:a16="http://schemas.microsoft.com/office/drawing/2014/main" id="{AFD22EC1-3861-A9C0-D89B-A554540332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3600000">
                <a:off x="5486401" y="1536700"/>
                <a:ext cx="1143000" cy="1104900"/>
              </a:xfrm>
              <a:prstGeom prst="ellipse">
                <a:avLst/>
              </a:prstGeom>
            </p:spPr>
          </p:pic>
        </p:grpSp>
        <p:sp>
          <p:nvSpPr>
            <p:cNvPr id="30" name="TextBox 29">
              <a:extLst>
                <a:ext uri="{FF2B5EF4-FFF2-40B4-BE49-F238E27FC236}">
                  <a16:creationId xmlns:a16="http://schemas.microsoft.com/office/drawing/2014/main" id="{101D7089-EC6F-E0A5-34E7-C78EC8D4043B}"/>
                </a:ext>
              </a:extLst>
            </p:cNvPr>
            <p:cNvSpPr txBox="1"/>
            <p:nvPr/>
          </p:nvSpPr>
          <p:spPr>
            <a:xfrm>
              <a:off x="7306063" y="3309031"/>
              <a:ext cx="446828" cy="523220"/>
            </a:xfrm>
            <a:prstGeom prst="rect">
              <a:avLst/>
            </a:prstGeom>
            <a:noFill/>
          </p:spPr>
          <p:txBody>
            <a:bodyPr wrap="square" rtlCol="0">
              <a:spAutoFit/>
            </a:bodyPr>
            <a:lstStyle/>
            <a:p>
              <a:pPr>
                <a:buNone/>
              </a:pPr>
              <a:r>
                <a:rPr lang="en-GB" dirty="0">
                  <a:solidFill>
                    <a:srgbClr val="00628C"/>
                  </a:solidFill>
                </a:rPr>
                <a:t>2</a:t>
              </a:r>
            </a:p>
          </p:txBody>
        </p:sp>
      </p:grpSp>
      <p:grpSp>
        <p:nvGrpSpPr>
          <p:cNvPr id="34" name="Group 33">
            <a:extLst>
              <a:ext uri="{FF2B5EF4-FFF2-40B4-BE49-F238E27FC236}">
                <a16:creationId xmlns:a16="http://schemas.microsoft.com/office/drawing/2014/main" id="{383281A4-8228-92F4-1E7C-D7DE37D454BE}"/>
              </a:ext>
            </a:extLst>
          </p:cNvPr>
          <p:cNvGrpSpPr/>
          <p:nvPr/>
        </p:nvGrpSpPr>
        <p:grpSpPr>
          <a:xfrm>
            <a:off x="9667554" y="3309031"/>
            <a:ext cx="2120228" cy="2107477"/>
            <a:chOff x="9667554" y="3309031"/>
            <a:chExt cx="2120228" cy="2107477"/>
          </a:xfrm>
        </p:grpSpPr>
        <p:grpSp>
          <p:nvGrpSpPr>
            <p:cNvPr id="27" name="Group 26">
              <a:extLst>
                <a:ext uri="{FF2B5EF4-FFF2-40B4-BE49-F238E27FC236}">
                  <a16:creationId xmlns:a16="http://schemas.microsoft.com/office/drawing/2014/main" id="{FA305429-0BC5-DB56-241A-192094928D8B}"/>
                </a:ext>
              </a:extLst>
            </p:cNvPr>
            <p:cNvGrpSpPr/>
            <p:nvPr/>
          </p:nvGrpSpPr>
          <p:grpSpPr>
            <a:xfrm>
              <a:off x="9776201" y="3459911"/>
              <a:ext cx="2011581" cy="1956597"/>
              <a:chOff x="5039409" y="1129845"/>
              <a:chExt cx="2011581" cy="1956597"/>
            </a:xfrm>
          </p:grpSpPr>
          <p:pic>
            <p:nvPicPr>
              <p:cNvPr id="28" name="Picture 27">
                <a:extLst>
                  <a:ext uri="{FF2B5EF4-FFF2-40B4-BE49-F238E27FC236}">
                    <a16:creationId xmlns:a16="http://schemas.microsoft.com/office/drawing/2014/main" id="{0F5B8128-E51D-228F-52D0-174896E32E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39409" y="1129845"/>
                <a:ext cx="2011581" cy="1956597"/>
              </a:xfrm>
              <a:prstGeom prst="rect">
                <a:avLst/>
              </a:prstGeom>
            </p:spPr>
          </p:pic>
          <p:pic>
            <p:nvPicPr>
              <p:cNvPr id="29" name="Picture 28">
                <a:extLst>
                  <a:ext uri="{FF2B5EF4-FFF2-40B4-BE49-F238E27FC236}">
                    <a16:creationId xmlns:a16="http://schemas.microsoft.com/office/drawing/2014/main" id="{EBCE0BC5-5F99-3EB4-4602-63F048BF4F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200000">
                <a:off x="5486401" y="1536700"/>
                <a:ext cx="1143000" cy="1104900"/>
              </a:xfrm>
              <a:prstGeom prst="ellipse">
                <a:avLst/>
              </a:prstGeom>
            </p:spPr>
          </p:pic>
        </p:grpSp>
        <p:sp>
          <p:nvSpPr>
            <p:cNvPr id="31" name="TextBox 30">
              <a:extLst>
                <a:ext uri="{FF2B5EF4-FFF2-40B4-BE49-F238E27FC236}">
                  <a16:creationId xmlns:a16="http://schemas.microsoft.com/office/drawing/2014/main" id="{F2768791-76C8-5C2E-BB3A-2AC150A9AD64}"/>
                </a:ext>
              </a:extLst>
            </p:cNvPr>
            <p:cNvSpPr txBox="1"/>
            <p:nvPr/>
          </p:nvSpPr>
          <p:spPr>
            <a:xfrm>
              <a:off x="9667554" y="3309031"/>
              <a:ext cx="446828" cy="523220"/>
            </a:xfrm>
            <a:prstGeom prst="rect">
              <a:avLst/>
            </a:prstGeom>
            <a:noFill/>
          </p:spPr>
          <p:txBody>
            <a:bodyPr wrap="square" rtlCol="0">
              <a:spAutoFit/>
            </a:bodyPr>
            <a:lstStyle/>
            <a:p>
              <a:pPr>
                <a:buNone/>
              </a:pPr>
              <a:r>
                <a:rPr lang="en-GB" dirty="0">
                  <a:solidFill>
                    <a:srgbClr val="00628C"/>
                  </a:solidFill>
                </a:rPr>
                <a:t>3</a:t>
              </a:r>
            </a:p>
          </p:txBody>
        </p:sp>
      </p:grpSp>
    </p:spTree>
    <p:extLst>
      <p:ext uri="{BB962C8B-B14F-4D97-AF65-F5344CB8AC3E}">
        <p14:creationId xmlns:p14="http://schemas.microsoft.com/office/powerpoint/2010/main" val="253765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uiExpand="1" build="p"/>
      <p:bldP spid="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B4933A1-5239-C034-7126-A2C2C2DE7B44}"/>
              </a:ext>
            </a:extLst>
          </p:cNvPr>
          <p:cNvGraphicFramePr>
            <a:graphicFrameLocks noGrp="1"/>
          </p:cNvGraphicFramePr>
          <p:nvPr/>
        </p:nvGraphicFramePr>
        <p:xfrm>
          <a:off x="0" y="0"/>
          <a:ext cx="12192000" cy="68580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85344823"/>
                    </a:ext>
                  </a:extLst>
                </a:gridCol>
                <a:gridCol w="3048000">
                  <a:extLst>
                    <a:ext uri="{9D8B030D-6E8A-4147-A177-3AD203B41FA5}">
                      <a16:colId xmlns:a16="http://schemas.microsoft.com/office/drawing/2014/main" val="2778899047"/>
                    </a:ext>
                  </a:extLst>
                </a:gridCol>
                <a:gridCol w="3048000">
                  <a:extLst>
                    <a:ext uri="{9D8B030D-6E8A-4147-A177-3AD203B41FA5}">
                      <a16:colId xmlns:a16="http://schemas.microsoft.com/office/drawing/2014/main" val="1413946468"/>
                    </a:ext>
                  </a:extLst>
                </a:gridCol>
                <a:gridCol w="3048000">
                  <a:extLst>
                    <a:ext uri="{9D8B030D-6E8A-4147-A177-3AD203B41FA5}">
                      <a16:colId xmlns:a16="http://schemas.microsoft.com/office/drawing/2014/main" val="2691727239"/>
                    </a:ext>
                  </a:extLst>
                </a:gridCol>
              </a:tblGrid>
              <a:tr h="2286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885437"/>
                  </a:ext>
                </a:extLst>
              </a:tr>
              <a:tr h="2286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22955926"/>
                  </a:ext>
                </a:extLst>
              </a:tr>
              <a:tr h="2286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0792549"/>
                  </a:ext>
                </a:extLst>
              </a:tr>
            </a:tbl>
          </a:graphicData>
        </a:graphic>
      </p:graphicFrame>
      <p:grpSp>
        <p:nvGrpSpPr>
          <p:cNvPr id="3" name="Group 2">
            <a:extLst>
              <a:ext uri="{FF2B5EF4-FFF2-40B4-BE49-F238E27FC236}">
                <a16:creationId xmlns:a16="http://schemas.microsoft.com/office/drawing/2014/main" id="{FEC924D7-06EB-D62B-5AEF-420F1FEDD900}"/>
              </a:ext>
            </a:extLst>
          </p:cNvPr>
          <p:cNvGrpSpPr>
            <a:grpSpLocks noChangeAspect="1"/>
          </p:cNvGrpSpPr>
          <p:nvPr/>
        </p:nvGrpSpPr>
        <p:grpSpPr>
          <a:xfrm>
            <a:off x="317039" y="251286"/>
            <a:ext cx="2501999" cy="1656692"/>
            <a:chOff x="4877890" y="5153626"/>
            <a:chExt cx="1907842" cy="1263274"/>
          </a:xfrm>
        </p:grpSpPr>
        <p:pic>
          <p:nvPicPr>
            <p:cNvPr id="4" name="Picture 3">
              <a:extLst>
                <a:ext uri="{FF2B5EF4-FFF2-40B4-BE49-F238E27FC236}">
                  <a16:creationId xmlns:a16="http://schemas.microsoft.com/office/drawing/2014/main" id="{04B1E132-FE5C-28BB-DD56-2A5222B3256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5" name="TextBox 4">
              <a:extLst>
                <a:ext uri="{FF2B5EF4-FFF2-40B4-BE49-F238E27FC236}">
                  <a16:creationId xmlns:a16="http://schemas.microsoft.com/office/drawing/2014/main" id="{E832577C-7DAB-4595-F18D-F94912D9E786}"/>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6" name="Group 5">
            <a:extLst>
              <a:ext uri="{FF2B5EF4-FFF2-40B4-BE49-F238E27FC236}">
                <a16:creationId xmlns:a16="http://schemas.microsoft.com/office/drawing/2014/main" id="{BA62CCBB-EE8B-D840-A172-5AC3F6B70B12}"/>
              </a:ext>
            </a:extLst>
          </p:cNvPr>
          <p:cNvGrpSpPr>
            <a:grpSpLocks noChangeAspect="1"/>
          </p:cNvGrpSpPr>
          <p:nvPr/>
        </p:nvGrpSpPr>
        <p:grpSpPr>
          <a:xfrm>
            <a:off x="317038" y="2485330"/>
            <a:ext cx="2501999" cy="1656692"/>
            <a:chOff x="4877890" y="5153626"/>
            <a:chExt cx="1907842" cy="1263274"/>
          </a:xfrm>
        </p:grpSpPr>
        <p:pic>
          <p:nvPicPr>
            <p:cNvPr id="7" name="Picture 6">
              <a:extLst>
                <a:ext uri="{FF2B5EF4-FFF2-40B4-BE49-F238E27FC236}">
                  <a16:creationId xmlns:a16="http://schemas.microsoft.com/office/drawing/2014/main" id="{7D1C48AE-5D99-7A36-9767-F2E8231B93C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8" name="TextBox 7">
              <a:extLst>
                <a:ext uri="{FF2B5EF4-FFF2-40B4-BE49-F238E27FC236}">
                  <a16:creationId xmlns:a16="http://schemas.microsoft.com/office/drawing/2014/main" id="{678F15A2-BFD2-C29A-8294-3F4049E81F23}"/>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9" name="Group 8">
            <a:extLst>
              <a:ext uri="{FF2B5EF4-FFF2-40B4-BE49-F238E27FC236}">
                <a16:creationId xmlns:a16="http://schemas.microsoft.com/office/drawing/2014/main" id="{32B183A1-4C87-06A2-BB76-D6A15602A1D4}"/>
              </a:ext>
            </a:extLst>
          </p:cNvPr>
          <p:cNvGrpSpPr>
            <a:grpSpLocks noChangeAspect="1"/>
          </p:cNvGrpSpPr>
          <p:nvPr/>
        </p:nvGrpSpPr>
        <p:grpSpPr>
          <a:xfrm>
            <a:off x="317038" y="4795776"/>
            <a:ext cx="2501999" cy="1656692"/>
            <a:chOff x="4877890" y="5153626"/>
            <a:chExt cx="1907842" cy="1263274"/>
          </a:xfrm>
        </p:grpSpPr>
        <p:pic>
          <p:nvPicPr>
            <p:cNvPr id="10" name="Picture 9">
              <a:extLst>
                <a:ext uri="{FF2B5EF4-FFF2-40B4-BE49-F238E27FC236}">
                  <a16:creationId xmlns:a16="http://schemas.microsoft.com/office/drawing/2014/main" id="{3195C949-A031-FD22-D4D6-BCA76887B5B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11" name="TextBox 10">
              <a:extLst>
                <a:ext uri="{FF2B5EF4-FFF2-40B4-BE49-F238E27FC236}">
                  <a16:creationId xmlns:a16="http://schemas.microsoft.com/office/drawing/2014/main" id="{C67E3B4B-B7D3-60F7-8EFE-E85E342A75BC}"/>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12" name="Group 11">
            <a:extLst>
              <a:ext uri="{FF2B5EF4-FFF2-40B4-BE49-F238E27FC236}">
                <a16:creationId xmlns:a16="http://schemas.microsoft.com/office/drawing/2014/main" id="{DD997784-F8FE-81D8-600B-E71BCF84A63A}"/>
              </a:ext>
            </a:extLst>
          </p:cNvPr>
          <p:cNvGrpSpPr>
            <a:grpSpLocks noChangeAspect="1"/>
          </p:cNvGrpSpPr>
          <p:nvPr/>
        </p:nvGrpSpPr>
        <p:grpSpPr>
          <a:xfrm>
            <a:off x="3424512" y="251286"/>
            <a:ext cx="2501999" cy="1656692"/>
            <a:chOff x="4877890" y="5153626"/>
            <a:chExt cx="1907842" cy="1263274"/>
          </a:xfrm>
        </p:grpSpPr>
        <p:pic>
          <p:nvPicPr>
            <p:cNvPr id="13" name="Picture 12">
              <a:extLst>
                <a:ext uri="{FF2B5EF4-FFF2-40B4-BE49-F238E27FC236}">
                  <a16:creationId xmlns:a16="http://schemas.microsoft.com/office/drawing/2014/main" id="{490FB3DB-ED5B-EA5B-FC91-5C7B03FEA4A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14" name="TextBox 13">
              <a:extLst>
                <a:ext uri="{FF2B5EF4-FFF2-40B4-BE49-F238E27FC236}">
                  <a16:creationId xmlns:a16="http://schemas.microsoft.com/office/drawing/2014/main" id="{2667EBAE-28EB-9810-9D6D-D0F7EB68DDA4}"/>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15" name="Group 14">
            <a:extLst>
              <a:ext uri="{FF2B5EF4-FFF2-40B4-BE49-F238E27FC236}">
                <a16:creationId xmlns:a16="http://schemas.microsoft.com/office/drawing/2014/main" id="{F7698D87-8BD9-5A37-10BA-67BE14E9F5A6}"/>
              </a:ext>
            </a:extLst>
          </p:cNvPr>
          <p:cNvGrpSpPr>
            <a:grpSpLocks noChangeAspect="1"/>
          </p:cNvGrpSpPr>
          <p:nvPr/>
        </p:nvGrpSpPr>
        <p:grpSpPr>
          <a:xfrm>
            <a:off x="3424511" y="2485330"/>
            <a:ext cx="2501999" cy="1656692"/>
            <a:chOff x="4877890" y="5153626"/>
            <a:chExt cx="1907842" cy="1263274"/>
          </a:xfrm>
        </p:grpSpPr>
        <p:pic>
          <p:nvPicPr>
            <p:cNvPr id="16" name="Picture 15">
              <a:extLst>
                <a:ext uri="{FF2B5EF4-FFF2-40B4-BE49-F238E27FC236}">
                  <a16:creationId xmlns:a16="http://schemas.microsoft.com/office/drawing/2014/main" id="{F1B43544-DC5D-3A41-479C-858A1DE6D12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17" name="TextBox 16">
              <a:extLst>
                <a:ext uri="{FF2B5EF4-FFF2-40B4-BE49-F238E27FC236}">
                  <a16:creationId xmlns:a16="http://schemas.microsoft.com/office/drawing/2014/main" id="{69BB0131-674D-9526-C42A-EACD1CD6DB8C}"/>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18" name="Group 17">
            <a:extLst>
              <a:ext uri="{FF2B5EF4-FFF2-40B4-BE49-F238E27FC236}">
                <a16:creationId xmlns:a16="http://schemas.microsoft.com/office/drawing/2014/main" id="{CFD77F28-0639-49E3-3308-A351A5F9305C}"/>
              </a:ext>
            </a:extLst>
          </p:cNvPr>
          <p:cNvGrpSpPr>
            <a:grpSpLocks noChangeAspect="1"/>
          </p:cNvGrpSpPr>
          <p:nvPr/>
        </p:nvGrpSpPr>
        <p:grpSpPr>
          <a:xfrm>
            <a:off x="3424511" y="4795776"/>
            <a:ext cx="2501999" cy="1656692"/>
            <a:chOff x="4877890" y="5153626"/>
            <a:chExt cx="1907842" cy="1263274"/>
          </a:xfrm>
        </p:grpSpPr>
        <p:pic>
          <p:nvPicPr>
            <p:cNvPr id="19" name="Picture 18">
              <a:extLst>
                <a:ext uri="{FF2B5EF4-FFF2-40B4-BE49-F238E27FC236}">
                  <a16:creationId xmlns:a16="http://schemas.microsoft.com/office/drawing/2014/main" id="{5B61192D-175C-5589-754A-7D5B99C406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20" name="TextBox 19">
              <a:extLst>
                <a:ext uri="{FF2B5EF4-FFF2-40B4-BE49-F238E27FC236}">
                  <a16:creationId xmlns:a16="http://schemas.microsoft.com/office/drawing/2014/main" id="{A9AA6A88-46BA-50C6-1F1E-D7168EF7F6EA}"/>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21" name="Group 20">
            <a:extLst>
              <a:ext uri="{FF2B5EF4-FFF2-40B4-BE49-F238E27FC236}">
                <a16:creationId xmlns:a16="http://schemas.microsoft.com/office/drawing/2014/main" id="{7C5BE825-C5F2-1848-A7BE-A11120835A21}"/>
              </a:ext>
            </a:extLst>
          </p:cNvPr>
          <p:cNvGrpSpPr>
            <a:grpSpLocks noChangeAspect="1"/>
          </p:cNvGrpSpPr>
          <p:nvPr/>
        </p:nvGrpSpPr>
        <p:grpSpPr>
          <a:xfrm>
            <a:off x="6338460" y="251286"/>
            <a:ext cx="2501999" cy="1656692"/>
            <a:chOff x="4877890" y="5153626"/>
            <a:chExt cx="1907842" cy="1263274"/>
          </a:xfrm>
        </p:grpSpPr>
        <p:pic>
          <p:nvPicPr>
            <p:cNvPr id="22" name="Picture 21">
              <a:extLst>
                <a:ext uri="{FF2B5EF4-FFF2-40B4-BE49-F238E27FC236}">
                  <a16:creationId xmlns:a16="http://schemas.microsoft.com/office/drawing/2014/main" id="{DC136543-0A61-ACEF-2BC3-C8E80B8E71E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23" name="TextBox 22">
              <a:extLst>
                <a:ext uri="{FF2B5EF4-FFF2-40B4-BE49-F238E27FC236}">
                  <a16:creationId xmlns:a16="http://schemas.microsoft.com/office/drawing/2014/main" id="{4AC47ADE-5E59-C76B-04F1-BAE8853B1D9A}"/>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24" name="Group 23">
            <a:extLst>
              <a:ext uri="{FF2B5EF4-FFF2-40B4-BE49-F238E27FC236}">
                <a16:creationId xmlns:a16="http://schemas.microsoft.com/office/drawing/2014/main" id="{7B011E2A-082B-8CF2-D5BD-602065C37CFF}"/>
              </a:ext>
            </a:extLst>
          </p:cNvPr>
          <p:cNvGrpSpPr>
            <a:grpSpLocks noChangeAspect="1"/>
          </p:cNvGrpSpPr>
          <p:nvPr/>
        </p:nvGrpSpPr>
        <p:grpSpPr>
          <a:xfrm>
            <a:off x="6338459" y="2485330"/>
            <a:ext cx="2501999" cy="1656692"/>
            <a:chOff x="4877890" y="5153626"/>
            <a:chExt cx="1907842" cy="1263274"/>
          </a:xfrm>
        </p:grpSpPr>
        <p:pic>
          <p:nvPicPr>
            <p:cNvPr id="25" name="Picture 24">
              <a:extLst>
                <a:ext uri="{FF2B5EF4-FFF2-40B4-BE49-F238E27FC236}">
                  <a16:creationId xmlns:a16="http://schemas.microsoft.com/office/drawing/2014/main" id="{D705360E-A129-FA99-E0FA-FA67C685880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26" name="TextBox 25">
              <a:extLst>
                <a:ext uri="{FF2B5EF4-FFF2-40B4-BE49-F238E27FC236}">
                  <a16:creationId xmlns:a16="http://schemas.microsoft.com/office/drawing/2014/main" id="{CF6D708B-D606-99C9-2D78-D1C84B3FE068}"/>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27" name="Group 26">
            <a:extLst>
              <a:ext uri="{FF2B5EF4-FFF2-40B4-BE49-F238E27FC236}">
                <a16:creationId xmlns:a16="http://schemas.microsoft.com/office/drawing/2014/main" id="{2B646DBC-2A18-AEFC-EAC4-28F4347E2610}"/>
              </a:ext>
            </a:extLst>
          </p:cNvPr>
          <p:cNvGrpSpPr>
            <a:grpSpLocks noChangeAspect="1"/>
          </p:cNvGrpSpPr>
          <p:nvPr/>
        </p:nvGrpSpPr>
        <p:grpSpPr>
          <a:xfrm>
            <a:off x="6338459" y="4795776"/>
            <a:ext cx="2501999" cy="1656692"/>
            <a:chOff x="4877890" y="5153626"/>
            <a:chExt cx="1907842" cy="1263274"/>
          </a:xfrm>
        </p:grpSpPr>
        <p:pic>
          <p:nvPicPr>
            <p:cNvPr id="28" name="Picture 27">
              <a:extLst>
                <a:ext uri="{FF2B5EF4-FFF2-40B4-BE49-F238E27FC236}">
                  <a16:creationId xmlns:a16="http://schemas.microsoft.com/office/drawing/2014/main" id="{902D2C3F-90BD-0EF6-AA7D-6E9E64CD46A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29" name="TextBox 28">
              <a:extLst>
                <a:ext uri="{FF2B5EF4-FFF2-40B4-BE49-F238E27FC236}">
                  <a16:creationId xmlns:a16="http://schemas.microsoft.com/office/drawing/2014/main" id="{BFCC1EF3-3711-4B57-3D15-15747DA1D1D1}"/>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30" name="Group 29">
            <a:extLst>
              <a:ext uri="{FF2B5EF4-FFF2-40B4-BE49-F238E27FC236}">
                <a16:creationId xmlns:a16="http://schemas.microsoft.com/office/drawing/2014/main" id="{80A126C9-83C8-F823-96A5-502BD0F0BCA7}"/>
              </a:ext>
            </a:extLst>
          </p:cNvPr>
          <p:cNvGrpSpPr>
            <a:grpSpLocks noChangeAspect="1"/>
          </p:cNvGrpSpPr>
          <p:nvPr/>
        </p:nvGrpSpPr>
        <p:grpSpPr>
          <a:xfrm>
            <a:off x="9445933" y="251286"/>
            <a:ext cx="2501999" cy="1656692"/>
            <a:chOff x="4877890" y="5153626"/>
            <a:chExt cx="1907842" cy="1263274"/>
          </a:xfrm>
        </p:grpSpPr>
        <p:pic>
          <p:nvPicPr>
            <p:cNvPr id="31" name="Picture 30">
              <a:extLst>
                <a:ext uri="{FF2B5EF4-FFF2-40B4-BE49-F238E27FC236}">
                  <a16:creationId xmlns:a16="http://schemas.microsoft.com/office/drawing/2014/main" id="{985B9396-45E5-2E3F-B4A4-61A7338976F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32" name="TextBox 31">
              <a:extLst>
                <a:ext uri="{FF2B5EF4-FFF2-40B4-BE49-F238E27FC236}">
                  <a16:creationId xmlns:a16="http://schemas.microsoft.com/office/drawing/2014/main" id="{7E2910A7-F8AD-BBD7-E7C0-430ADF4C1ED8}"/>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33" name="Group 32">
            <a:extLst>
              <a:ext uri="{FF2B5EF4-FFF2-40B4-BE49-F238E27FC236}">
                <a16:creationId xmlns:a16="http://schemas.microsoft.com/office/drawing/2014/main" id="{FA5F49B2-4185-DE13-2947-4A5E1B5474B7}"/>
              </a:ext>
            </a:extLst>
          </p:cNvPr>
          <p:cNvGrpSpPr>
            <a:grpSpLocks noChangeAspect="1"/>
          </p:cNvGrpSpPr>
          <p:nvPr/>
        </p:nvGrpSpPr>
        <p:grpSpPr>
          <a:xfrm>
            <a:off x="9445932" y="2485330"/>
            <a:ext cx="2501999" cy="1656692"/>
            <a:chOff x="4877890" y="5153626"/>
            <a:chExt cx="1907842" cy="1263274"/>
          </a:xfrm>
        </p:grpSpPr>
        <p:pic>
          <p:nvPicPr>
            <p:cNvPr id="34" name="Picture 33">
              <a:extLst>
                <a:ext uri="{FF2B5EF4-FFF2-40B4-BE49-F238E27FC236}">
                  <a16:creationId xmlns:a16="http://schemas.microsoft.com/office/drawing/2014/main" id="{41EC47FA-AB78-2AAD-C9B6-EADD2E5743B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35" name="TextBox 34">
              <a:extLst>
                <a:ext uri="{FF2B5EF4-FFF2-40B4-BE49-F238E27FC236}">
                  <a16:creationId xmlns:a16="http://schemas.microsoft.com/office/drawing/2014/main" id="{F7766B02-4F60-4403-1760-CD3E809FC9B3}"/>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grpSp>
        <p:nvGrpSpPr>
          <p:cNvPr id="36" name="Group 35">
            <a:extLst>
              <a:ext uri="{FF2B5EF4-FFF2-40B4-BE49-F238E27FC236}">
                <a16:creationId xmlns:a16="http://schemas.microsoft.com/office/drawing/2014/main" id="{951C6A6C-5AC9-17B5-B40D-7ECAAACDE7E1}"/>
              </a:ext>
            </a:extLst>
          </p:cNvPr>
          <p:cNvGrpSpPr>
            <a:grpSpLocks noChangeAspect="1"/>
          </p:cNvGrpSpPr>
          <p:nvPr/>
        </p:nvGrpSpPr>
        <p:grpSpPr>
          <a:xfrm>
            <a:off x="9445932" y="4795776"/>
            <a:ext cx="2501999" cy="1656692"/>
            <a:chOff x="4877890" y="5153626"/>
            <a:chExt cx="1907842" cy="1263274"/>
          </a:xfrm>
        </p:grpSpPr>
        <p:pic>
          <p:nvPicPr>
            <p:cNvPr id="37" name="Picture 36">
              <a:extLst>
                <a:ext uri="{FF2B5EF4-FFF2-40B4-BE49-F238E27FC236}">
                  <a16:creationId xmlns:a16="http://schemas.microsoft.com/office/drawing/2014/main" id="{20945971-9DD8-B733-44A4-0FB46906BB2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38" name="TextBox 37">
              <a:extLst>
                <a:ext uri="{FF2B5EF4-FFF2-40B4-BE49-F238E27FC236}">
                  <a16:creationId xmlns:a16="http://schemas.microsoft.com/office/drawing/2014/main" id="{418D72E8-F93E-BFDB-2A0B-816F0290F94A}"/>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spTree>
    <p:extLst>
      <p:ext uri="{BB962C8B-B14F-4D97-AF65-F5344CB8AC3E}">
        <p14:creationId xmlns:p14="http://schemas.microsoft.com/office/powerpoint/2010/main" val="72180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FC02C1-0969-3CA7-A1A9-13FC8412BE1A}"/>
              </a:ext>
            </a:extLst>
          </p:cNvPr>
          <p:cNvSpPr>
            <a:spLocks noGrp="1"/>
          </p:cNvSpPr>
          <p:nvPr>
            <p:ph type="body" sz="quarter" idx="10"/>
          </p:nvPr>
        </p:nvSpPr>
        <p:spPr>
          <a:xfrm>
            <a:off x="240288" y="1124744"/>
            <a:ext cx="11717238" cy="5102801"/>
          </a:xfrm>
        </p:spPr>
        <p:txBody>
          <a:bodyPr>
            <a:noAutofit/>
          </a:bodyPr>
          <a:lstStyle/>
          <a:p>
            <a:r>
              <a:rPr lang="en-GB" sz="2000" dirty="0"/>
              <a:t>Images on slides 12/13, 22, 33, 35, 37, 43/44, 46, 68, 70, 82, 83, 86, 100: credit – Steve Evans.</a:t>
            </a:r>
          </a:p>
          <a:p>
            <a:r>
              <a:rPr lang="en-GB" sz="2000" dirty="0"/>
              <a:t>Images on slide 84: credit – Shutterstock.</a:t>
            </a:r>
          </a:p>
          <a:p>
            <a:r>
              <a:rPr lang="en-GB" sz="2000" dirty="0"/>
              <a:t>All other images taken or created by Richard Perring and Becky Donaldson.</a:t>
            </a:r>
          </a:p>
          <a:p>
            <a:endParaRPr lang="en-GB" sz="2000" dirty="0"/>
          </a:p>
        </p:txBody>
      </p:sp>
      <p:sp>
        <p:nvSpPr>
          <p:cNvPr id="3" name="Text Placeholder 2">
            <a:extLst>
              <a:ext uri="{FF2B5EF4-FFF2-40B4-BE49-F238E27FC236}">
                <a16:creationId xmlns:a16="http://schemas.microsoft.com/office/drawing/2014/main" id="{B516E4EE-32B6-78DB-0AEC-6476266E8644}"/>
              </a:ext>
            </a:extLst>
          </p:cNvPr>
          <p:cNvSpPr>
            <a:spLocks noGrp="1"/>
          </p:cNvSpPr>
          <p:nvPr>
            <p:ph type="body" sz="quarter" idx="11"/>
          </p:nvPr>
        </p:nvSpPr>
        <p:spPr/>
        <p:txBody>
          <a:bodyPr/>
          <a:lstStyle/>
          <a:p>
            <a:r>
              <a:rPr lang="en-GB" dirty="0"/>
              <a:t>Image acknowledgements</a:t>
            </a:r>
          </a:p>
        </p:txBody>
      </p:sp>
    </p:spTree>
    <p:extLst>
      <p:ext uri="{BB962C8B-B14F-4D97-AF65-F5344CB8AC3E}">
        <p14:creationId xmlns:p14="http://schemas.microsoft.com/office/powerpoint/2010/main" val="379078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967187C6-E1B7-C6CA-2885-D53EB12955B7}"/>
              </a:ext>
            </a:extLst>
          </p:cNvPr>
          <p:cNvSpPr>
            <a:spLocks noGrp="1"/>
          </p:cNvSpPr>
          <p:nvPr>
            <p:ph type="body" sz="quarter" idx="11"/>
          </p:nvPr>
        </p:nvSpPr>
        <p:spPr/>
        <p:txBody>
          <a:bodyPr/>
          <a:lstStyle/>
          <a:p>
            <a:r>
              <a:rPr lang="en-GB" dirty="0"/>
              <a:t>Checkpoint 2: Bottled up (animated solutions)</a:t>
            </a:r>
          </a:p>
          <a:p>
            <a:endParaRPr lang="en-GB" dirty="0"/>
          </a:p>
        </p:txBody>
      </p:sp>
      <p:sp>
        <p:nvSpPr>
          <p:cNvPr id="11" name="TextBox 10">
            <a:extLst>
              <a:ext uri="{FF2B5EF4-FFF2-40B4-BE49-F238E27FC236}">
                <a16:creationId xmlns:a16="http://schemas.microsoft.com/office/drawing/2014/main" id="{6457B8D1-8CDB-289E-4BE1-B4177A2C3F3E}"/>
              </a:ext>
            </a:extLst>
          </p:cNvPr>
          <p:cNvSpPr txBox="1"/>
          <p:nvPr/>
        </p:nvSpPr>
        <p:spPr>
          <a:xfrm>
            <a:off x="6128089" y="1200535"/>
            <a:ext cx="666205" cy="523220"/>
          </a:xfrm>
          <a:prstGeom prst="rect">
            <a:avLst/>
          </a:prstGeom>
          <a:noFill/>
        </p:spPr>
        <p:txBody>
          <a:bodyPr wrap="square" rtlCol="0">
            <a:spAutoFit/>
          </a:bodyPr>
          <a:lstStyle/>
          <a:p>
            <a:pPr>
              <a:buNone/>
            </a:pPr>
            <a:r>
              <a:rPr lang="en-GB" dirty="0">
                <a:solidFill>
                  <a:srgbClr val="00628C"/>
                </a:solidFill>
              </a:rPr>
              <a:t>1</a:t>
            </a:r>
          </a:p>
        </p:txBody>
      </p:sp>
      <p:sp>
        <p:nvSpPr>
          <p:cNvPr id="12" name="TextBox 11">
            <a:extLst>
              <a:ext uri="{FF2B5EF4-FFF2-40B4-BE49-F238E27FC236}">
                <a16:creationId xmlns:a16="http://schemas.microsoft.com/office/drawing/2014/main" id="{C3B4CAD6-A4C3-0654-0B52-BF89E43381E0}"/>
              </a:ext>
            </a:extLst>
          </p:cNvPr>
          <p:cNvSpPr txBox="1"/>
          <p:nvPr/>
        </p:nvSpPr>
        <p:spPr>
          <a:xfrm>
            <a:off x="8091195" y="1137901"/>
            <a:ext cx="666205" cy="523220"/>
          </a:xfrm>
          <a:prstGeom prst="rect">
            <a:avLst/>
          </a:prstGeom>
          <a:noFill/>
        </p:spPr>
        <p:txBody>
          <a:bodyPr wrap="square" rtlCol="0">
            <a:spAutoFit/>
          </a:bodyPr>
          <a:lstStyle/>
          <a:p>
            <a:pPr>
              <a:buNone/>
            </a:pPr>
            <a:r>
              <a:rPr lang="en-GB" dirty="0">
                <a:solidFill>
                  <a:srgbClr val="00628C"/>
                </a:solidFill>
              </a:rPr>
              <a:t>2</a:t>
            </a:r>
          </a:p>
        </p:txBody>
      </p:sp>
      <p:sp>
        <p:nvSpPr>
          <p:cNvPr id="16" name="TextBox 15">
            <a:extLst>
              <a:ext uri="{FF2B5EF4-FFF2-40B4-BE49-F238E27FC236}">
                <a16:creationId xmlns:a16="http://schemas.microsoft.com/office/drawing/2014/main" id="{6814380F-A704-C457-ABA3-B2E7AF560AE1}"/>
              </a:ext>
            </a:extLst>
          </p:cNvPr>
          <p:cNvSpPr txBox="1"/>
          <p:nvPr/>
        </p:nvSpPr>
        <p:spPr>
          <a:xfrm>
            <a:off x="9880022" y="1119214"/>
            <a:ext cx="666205" cy="523220"/>
          </a:xfrm>
          <a:prstGeom prst="rect">
            <a:avLst/>
          </a:prstGeom>
          <a:noFill/>
        </p:spPr>
        <p:txBody>
          <a:bodyPr wrap="square" rtlCol="0">
            <a:spAutoFit/>
          </a:bodyPr>
          <a:lstStyle/>
          <a:p>
            <a:pPr>
              <a:buNone/>
            </a:pPr>
            <a:r>
              <a:rPr lang="en-GB" dirty="0">
                <a:solidFill>
                  <a:srgbClr val="00628C"/>
                </a:solidFill>
              </a:rPr>
              <a:t>3</a:t>
            </a:r>
          </a:p>
        </p:txBody>
      </p:sp>
      <p:sp>
        <p:nvSpPr>
          <p:cNvPr id="2" name="TextBox 1">
            <a:extLst>
              <a:ext uri="{FF2B5EF4-FFF2-40B4-BE49-F238E27FC236}">
                <a16:creationId xmlns:a16="http://schemas.microsoft.com/office/drawing/2014/main" id="{3B098815-C30B-5E28-F248-3D75059AFA43}"/>
              </a:ext>
            </a:extLst>
          </p:cNvPr>
          <p:cNvSpPr txBox="1"/>
          <p:nvPr/>
        </p:nvSpPr>
        <p:spPr>
          <a:xfrm>
            <a:off x="512987" y="2057434"/>
            <a:ext cx="4369170" cy="430887"/>
          </a:xfrm>
          <a:prstGeom prst="rect">
            <a:avLst/>
          </a:prstGeom>
          <a:noFill/>
        </p:spPr>
        <p:txBody>
          <a:bodyPr wrap="square" rtlCol="0">
            <a:spAutoFit/>
          </a:bodyPr>
          <a:lstStyle/>
          <a:p>
            <a:pPr>
              <a:buNone/>
            </a:pPr>
            <a:r>
              <a:rPr lang="en-GB" sz="2200" dirty="0"/>
              <a:t>Turning anti-clockwise </a:t>
            </a:r>
          </a:p>
        </p:txBody>
      </p:sp>
      <p:sp>
        <p:nvSpPr>
          <p:cNvPr id="25" name="TextBox 24">
            <a:extLst>
              <a:ext uri="{FF2B5EF4-FFF2-40B4-BE49-F238E27FC236}">
                <a16:creationId xmlns:a16="http://schemas.microsoft.com/office/drawing/2014/main" id="{4B281893-033D-1CA3-8633-104BCB9F33D0}"/>
              </a:ext>
            </a:extLst>
          </p:cNvPr>
          <p:cNvSpPr txBox="1"/>
          <p:nvPr/>
        </p:nvSpPr>
        <p:spPr>
          <a:xfrm>
            <a:off x="512987" y="5462793"/>
            <a:ext cx="4706713" cy="769441"/>
          </a:xfrm>
          <a:prstGeom prst="rect">
            <a:avLst/>
          </a:prstGeom>
          <a:noFill/>
        </p:spPr>
        <p:txBody>
          <a:bodyPr wrap="square" rtlCol="0">
            <a:spAutoFit/>
          </a:bodyPr>
          <a:lstStyle/>
          <a:p>
            <a:pPr>
              <a:buNone/>
            </a:pPr>
            <a:r>
              <a:rPr lang="en-GB" sz="2200" dirty="0"/>
              <a:t>An example where one step is more than a whole turn</a:t>
            </a:r>
          </a:p>
        </p:txBody>
      </p:sp>
      <p:sp>
        <p:nvSpPr>
          <p:cNvPr id="26" name="TextBox 25">
            <a:extLst>
              <a:ext uri="{FF2B5EF4-FFF2-40B4-BE49-F238E27FC236}">
                <a16:creationId xmlns:a16="http://schemas.microsoft.com/office/drawing/2014/main" id="{A9448F01-3255-1808-B569-48EA228D17E9}"/>
              </a:ext>
            </a:extLst>
          </p:cNvPr>
          <p:cNvSpPr txBox="1"/>
          <p:nvPr/>
        </p:nvSpPr>
        <p:spPr>
          <a:xfrm>
            <a:off x="512987" y="3850841"/>
            <a:ext cx="3340470" cy="430887"/>
          </a:xfrm>
          <a:prstGeom prst="rect">
            <a:avLst/>
          </a:prstGeom>
          <a:noFill/>
        </p:spPr>
        <p:txBody>
          <a:bodyPr wrap="square" rtlCol="0">
            <a:spAutoFit/>
          </a:bodyPr>
          <a:lstStyle/>
          <a:p>
            <a:pPr>
              <a:buNone/>
            </a:pPr>
            <a:r>
              <a:rPr lang="en-GB" sz="2200" dirty="0"/>
              <a:t>Turning clockwise </a:t>
            </a:r>
          </a:p>
        </p:txBody>
      </p:sp>
      <p:pic>
        <p:nvPicPr>
          <p:cNvPr id="3" name="Picture 2">
            <a:extLst>
              <a:ext uri="{FF2B5EF4-FFF2-40B4-BE49-F238E27FC236}">
                <a16:creationId xmlns:a16="http://schemas.microsoft.com/office/drawing/2014/main" id="{3F9D2777-4F82-8A15-5FFD-9D6BC6015258}"/>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690020" y="1824341"/>
            <a:ext cx="1440000" cy="1400639"/>
          </a:xfrm>
          <a:prstGeom prst="ellipse">
            <a:avLst/>
          </a:prstGeom>
        </p:spPr>
      </p:pic>
      <p:pic>
        <p:nvPicPr>
          <p:cNvPr id="48" name="Picture 47">
            <a:extLst>
              <a:ext uri="{FF2B5EF4-FFF2-40B4-BE49-F238E27FC236}">
                <a16:creationId xmlns:a16="http://schemas.microsoft.com/office/drawing/2014/main" id="{C53BD8CA-F0B8-BBB9-8F81-1112021369E2}"/>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06273" y="2114013"/>
            <a:ext cx="812893" cy="793492"/>
          </a:xfrm>
          <a:prstGeom prst="ellipse">
            <a:avLst/>
          </a:prstGeom>
        </p:spPr>
      </p:pic>
      <p:pic>
        <p:nvPicPr>
          <p:cNvPr id="49" name="Picture 48">
            <a:extLst>
              <a:ext uri="{FF2B5EF4-FFF2-40B4-BE49-F238E27FC236}">
                <a16:creationId xmlns:a16="http://schemas.microsoft.com/office/drawing/2014/main" id="{5CDE8A41-E105-D19E-665A-FB9F5F3BCA41}"/>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576148" y="1824341"/>
            <a:ext cx="1440000" cy="1400639"/>
          </a:xfrm>
          <a:prstGeom prst="ellipse">
            <a:avLst/>
          </a:prstGeom>
        </p:spPr>
      </p:pic>
      <p:pic>
        <p:nvPicPr>
          <p:cNvPr id="50" name="Picture 49">
            <a:extLst>
              <a:ext uri="{FF2B5EF4-FFF2-40B4-BE49-F238E27FC236}">
                <a16:creationId xmlns:a16="http://schemas.microsoft.com/office/drawing/2014/main" id="{F54979CF-486D-B1F6-5084-E1B12F305EB8}"/>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2000000">
            <a:off x="7892401" y="2114013"/>
            <a:ext cx="812893" cy="793492"/>
          </a:xfrm>
          <a:prstGeom prst="ellipse">
            <a:avLst/>
          </a:prstGeom>
        </p:spPr>
      </p:pic>
      <p:pic>
        <p:nvPicPr>
          <p:cNvPr id="51" name="Picture 50">
            <a:extLst>
              <a:ext uri="{FF2B5EF4-FFF2-40B4-BE49-F238E27FC236}">
                <a16:creationId xmlns:a16="http://schemas.microsoft.com/office/drawing/2014/main" id="{E8832C6D-04D9-8853-0932-EAE965D057D8}"/>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01454" y="1824341"/>
            <a:ext cx="1440000" cy="1400639"/>
          </a:xfrm>
          <a:prstGeom prst="ellipse">
            <a:avLst/>
          </a:prstGeom>
        </p:spPr>
      </p:pic>
      <p:pic>
        <p:nvPicPr>
          <p:cNvPr id="52" name="Picture 51">
            <a:extLst>
              <a:ext uri="{FF2B5EF4-FFF2-40B4-BE49-F238E27FC236}">
                <a16:creationId xmlns:a16="http://schemas.microsoft.com/office/drawing/2014/main" id="{F2DDEA80-7BA6-0A52-EDBA-554CDCD4F738}"/>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3600000">
            <a:off x="9717707" y="2114013"/>
            <a:ext cx="812893" cy="793492"/>
          </a:xfrm>
          <a:prstGeom prst="ellipse">
            <a:avLst/>
          </a:prstGeom>
        </p:spPr>
      </p:pic>
      <p:pic>
        <p:nvPicPr>
          <p:cNvPr id="59" name="Picture 58">
            <a:extLst>
              <a:ext uri="{FF2B5EF4-FFF2-40B4-BE49-F238E27FC236}">
                <a16:creationId xmlns:a16="http://schemas.microsoft.com/office/drawing/2014/main" id="{DBCCAD75-9975-9BFE-2B29-A3B6900887BC}"/>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690020" y="3493845"/>
            <a:ext cx="1440000" cy="1400639"/>
          </a:xfrm>
          <a:prstGeom prst="ellipse">
            <a:avLst/>
          </a:prstGeom>
        </p:spPr>
      </p:pic>
      <p:pic>
        <p:nvPicPr>
          <p:cNvPr id="60" name="Picture 59">
            <a:extLst>
              <a:ext uri="{FF2B5EF4-FFF2-40B4-BE49-F238E27FC236}">
                <a16:creationId xmlns:a16="http://schemas.microsoft.com/office/drawing/2014/main" id="{E6FB87A3-392B-60E5-09A2-3E39C7744556}"/>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06273" y="3783517"/>
            <a:ext cx="812893" cy="793492"/>
          </a:xfrm>
          <a:prstGeom prst="ellipse">
            <a:avLst/>
          </a:prstGeom>
        </p:spPr>
      </p:pic>
      <p:pic>
        <p:nvPicPr>
          <p:cNvPr id="61" name="Picture 60">
            <a:extLst>
              <a:ext uri="{FF2B5EF4-FFF2-40B4-BE49-F238E27FC236}">
                <a16:creationId xmlns:a16="http://schemas.microsoft.com/office/drawing/2014/main" id="{BA1FC8FB-0FC5-67B5-013E-A997FEEA6B10}"/>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576148" y="3493845"/>
            <a:ext cx="1440000" cy="1400639"/>
          </a:xfrm>
          <a:prstGeom prst="ellipse">
            <a:avLst/>
          </a:prstGeom>
        </p:spPr>
      </p:pic>
      <p:pic>
        <p:nvPicPr>
          <p:cNvPr id="62" name="Picture 61">
            <a:extLst>
              <a:ext uri="{FF2B5EF4-FFF2-40B4-BE49-F238E27FC236}">
                <a16:creationId xmlns:a16="http://schemas.microsoft.com/office/drawing/2014/main" id="{3D29DAF4-A87D-8DD8-7275-8A4DE69E9DD1}"/>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2000000">
            <a:off x="7892401" y="3783517"/>
            <a:ext cx="812893" cy="793492"/>
          </a:xfrm>
          <a:prstGeom prst="ellipse">
            <a:avLst/>
          </a:prstGeom>
        </p:spPr>
      </p:pic>
      <p:pic>
        <p:nvPicPr>
          <p:cNvPr id="63" name="Picture 62">
            <a:extLst>
              <a:ext uri="{FF2B5EF4-FFF2-40B4-BE49-F238E27FC236}">
                <a16:creationId xmlns:a16="http://schemas.microsoft.com/office/drawing/2014/main" id="{93E8291B-1CA2-114F-6386-4B2812FA6EAD}"/>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01454" y="3493845"/>
            <a:ext cx="1440000" cy="1400639"/>
          </a:xfrm>
          <a:prstGeom prst="ellipse">
            <a:avLst/>
          </a:prstGeom>
        </p:spPr>
      </p:pic>
      <p:pic>
        <p:nvPicPr>
          <p:cNvPr id="64" name="Picture 63">
            <a:extLst>
              <a:ext uri="{FF2B5EF4-FFF2-40B4-BE49-F238E27FC236}">
                <a16:creationId xmlns:a16="http://schemas.microsoft.com/office/drawing/2014/main" id="{F70B0ED8-512D-F463-A1DC-8AE8258CEB00}"/>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3600000">
            <a:off x="9717707" y="3783517"/>
            <a:ext cx="812893" cy="793492"/>
          </a:xfrm>
          <a:prstGeom prst="ellipse">
            <a:avLst/>
          </a:prstGeom>
        </p:spPr>
      </p:pic>
      <p:pic>
        <p:nvPicPr>
          <p:cNvPr id="65" name="Picture 64">
            <a:extLst>
              <a:ext uri="{FF2B5EF4-FFF2-40B4-BE49-F238E27FC236}">
                <a16:creationId xmlns:a16="http://schemas.microsoft.com/office/drawing/2014/main" id="{C9EB239C-013C-F45E-42CC-C058176674DC}"/>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690020" y="5234956"/>
            <a:ext cx="1440000" cy="1400639"/>
          </a:xfrm>
          <a:prstGeom prst="ellipse">
            <a:avLst/>
          </a:prstGeom>
        </p:spPr>
      </p:pic>
      <p:pic>
        <p:nvPicPr>
          <p:cNvPr id="66" name="Picture 65">
            <a:extLst>
              <a:ext uri="{FF2B5EF4-FFF2-40B4-BE49-F238E27FC236}">
                <a16:creationId xmlns:a16="http://schemas.microsoft.com/office/drawing/2014/main" id="{D18A7617-D7D8-32F2-147C-D800920F4E62}"/>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06273" y="5524628"/>
            <a:ext cx="812893" cy="793492"/>
          </a:xfrm>
          <a:prstGeom prst="ellipse">
            <a:avLst/>
          </a:prstGeom>
        </p:spPr>
      </p:pic>
      <p:pic>
        <p:nvPicPr>
          <p:cNvPr id="67" name="Picture 66">
            <a:extLst>
              <a:ext uri="{FF2B5EF4-FFF2-40B4-BE49-F238E27FC236}">
                <a16:creationId xmlns:a16="http://schemas.microsoft.com/office/drawing/2014/main" id="{6C427D3B-AC4B-3AAD-D2BD-BE737C7C5286}"/>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576148" y="5234956"/>
            <a:ext cx="1440000" cy="1400639"/>
          </a:xfrm>
          <a:prstGeom prst="ellipse">
            <a:avLst/>
          </a:prstGeom>
        </p:spPr>
      </p:pic>
      <p:pic>
        <p:nvPicPr>
          <p:cNvPr id="68" name="Picture 67">
            <a:extLst>
              <a:ext uri="{FF2B5EF4-FFF2-40B4-BE49-F238E27FC236}">
                <a16:creationId xmlns:a16="http://schemas.microsoft.com/office/drawing/2014/main" id="{17D8A25C-1E8F-5971-8E90-1E911A2CE174}"/>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2000000">
            <a:off x="7892401" y="5524628"/>
            <a:ext cx="812893" cy="793492"/>
          </a:xfrm>
          <a:prstGeom prst="ellipse">
            <a:avLst/>
          </a:prstGeom>
        </p:spPr>
      </p:pic>
      <p:pic>
        <p:nvPicPr>
          <p:cNvPr id="69" name="Picture 68">
            <a:extLst>
              <a:ext uri="{FF2B5EF4-FFF2-40B4-BE49-F238E27FC236}">
                <a16:creationId xmlns:a16="http://schemas.microsoft.com/office/drawing/2014/main" id="{E06DC219-EBAB-82EC-2E5A-5B117048D561}"/>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01454" y="5234956"/>
            <a:ext cx="1440000" cy="1400639"/>
          </a:xfrm>
          <a:prstGeom prst="ellipse">
            <a:avLst/>
          </a:prstGeom>
        </p:spPr>
      </p:pic>
      <p:pic>
        <p:nvPicPr>
          <p:cNvPr id="70" name="Picture 69">
            <a:extLst>
              <a:ext uri="{FF2B5EF4-FFF2-40B4-BE49-F238E27FC236}">
                <a16:creationId xmlns:a16="http://schemas.microsoft.com/office/drawing/2014/main" id="{B7529F5D-2338-6BC1-420A-F3A8C92401B7}"/>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3600000">
            <a:off x="9717707" y="5524628"/>
            <a:ext cx="812893" cy="793492"/>
          </a:xfrm>
          <a:prstGeom prst="ellipse">
            <a:avLst/>
          </a:prstGeom>
        </p:spPr>
      </p:pic>
    </p:spTree>
    <p:extLst>
      <p:ext uri="{BB962C8B-B14F-4D97-AF65-F5344CB8AC3E}">
        <p14:creationId xmlns:p14="http://schemas.microsoft.com/office/powerpoint/2010/main" val="254804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600000">
                                      <p:cBhvr>
                                        <p:cTn id="6" dur="4800" fill="hold"/>
                                        <p:tgtEl>
                                          <p:spTgt spid="4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8400000">
                                      <p:cBhvr>
                                        <p:cTn id="10" dur="4200" fill="hold"/>
                                        <p:tgtEl>
                                          <p:spTgt spid="5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12000000">
                                      <p:cBhvr>
                                        <p:cTn id="14" dur="6000" fill="hold"/>
                                        <p:tgtEl>
                                          <p:spTgt spid="5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2000000">
                                      <p:cBhvr>
                                        <p:cTn id="18" dur="6000" fill="hold"/>
                                        <p:tgtEl>
                                          <p:spTgt spid="6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13200000">
                                      <p:cBhvr>
                                        <p:cTn id="22" dur="6200" fill="hold"/>
                                        <p:tgtEl>
                                          <p:spTgt spid="6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nodeType="clickEffect">
                                  <p:stCondLst>
                                    <p:cond delay="0"/>
                                  </p:stCondLst>
                                  <p:childTnLst>
                                    <p:animRot by="9600000">
                                      <p:cBhvr>
                                        <p:cTn id="26" dur="4800" fill="hold"/>
                                        <p:tgtEl>
                                          <p:spTgt spid="6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31200000">
                                      <p:cBhvr>
                                        <p:cTn id="30" dur="10000" fill="hold"/>
                                        <p:tgtEl>
                                          <p:spTgt spid="66"/>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8400000">
                                      <p:cBhvr>
                                        <p:cTn id="34" dur="4200" fill="hold"/>
                                        <p:tgtEl>
                                          <p:spTgt spid="68"/>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12000000">
                                      <p:cBhvr>
                                        <p:cTn id="38" dur="6000" fill="hold"/>
                                        <p:tgtEl>
                                          <p:spTgt spid="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968666033"/>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5576624">
                  <a:extLst>
                    <a:ext uri="{9D8B030D-6E8A-4147-A177-3AD203B41FA5}">
                      <a16:colId xmlns:a16="http://schemas.microsoft.com/office/drawing/2014/main" val="695237181"/>
                    </a:ext>
                  </a:extLst>
                </a:gridCol>
                <a:gridCol w="6189414">
                  <a:extLst>
                    <a:ext uri="{9D8B030D-6E8A-4147-A177-3AD203B41FA5}">
                      <a16:colId xmlns:a16="http://schemas.microsoft.com/office/drawing/2014/main" val="300072507"/>
                    </a:ext>
                  </a:extLst>
                </a:gridCol>
              </a:tblGrid>
              <a:tr h="337832">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68462">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Draw attention to the image of the building on the lid: the spire at the centre of the roof provides a helpful reference point to identify an angle of turn. For students who find the task challenging, stay within 360˚ in the first instance, focussing on estimation of angle, to develop your awareness of their understanding.</a:t>
                      </a:r>
                    </a:p>
                    <a:p>
                      <a:r>
                        <a:rPr lang="en-GB" sz="1600" b="1" i="0" u="none" dirty="0"/>
                        <a:t>Challenge</a:t>
                      </a:r>
                    </a:p>
                    <a:p>
                      <a:pPr>
                        <a:spcAft>
                          <a:spcPts val="600"/>
                        </a:spcAft>
                      </a:pPr>
                      <a:r>
                        <a:rPr lang="en-GB" sz="1600" u="none" dirty="0"/>
                        <a:t>Reduce the scaffolding by offering the task without the text in parts a to c and ask students to describe the turn. This will increase the challenge for students who may already have a sound understanding. Identify whether the bottle is being tightened or loosened, and explore that ambiguity.</a:t>
                      </a:r>
                    </a:p>
                    <a:p>
                      <a:r>
                        <a:rPr lang="en-GB" sz="1600" b="1" i="0" u="none" dirty="0"/>
                        <a:t>Representations</a:t>
                      </a:r>
                    </a:p>
                    <a:p>
                      <a:r>
                        <a:rPr lang="en-GB" sz="1600" b="0" i="0" u="none" dirty="0"/>
                        <a:t>If students have water bottles, encourage them to undo the lids and consider the turn made. A 360˚ angle measurer, or a printed version of one, may also be helpful.</a:t>
                      </a:r>
                      <a:endParaRPr lang="en-GB" sz="1600" b="1"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 offers a familiar context for students to consider and discuss angles as a measure of turn, with a particular focus on estimation and understanding that one complete turn consists of 360˚. Each turn is deliberately ‘near 180˚’ to aid estimation: listen for whether students use this as an ‘anchor point’ to compare to. Those whose angle sense is less strong may not have a strategy and just guess.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 well as considering the accuracy of estimate of turn, look for students who realise that the bottle top may have turned an angle greater than 360˚. These students should be able to identify and explain that adding an original estimate to 360˚ will produce a valid answer.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 students progress through the task, watch for those that understand the importance of multiples of 360˚. For example, when students work on the further thinking question, look for those who are comfortable that three full turns is 1080˚ and are able to add this (or greater multiples of 360˚) to their original estimate.</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3" action="ppaction://hlinksldjump"/>
                        </a:rPr>
                        <a:t>A</a:t>
                      </a:r>
                      <a:r>
                        <a:rPr lang="en-GB" sz="1600" b="0" dirty="0"/>
                        <a:t> uses the same context to further explore angles as turns.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An example of a real-life context for angles greater than 360° can be found in the Key Stage 2 SATs papers: question 16 from the 2017 Paper 2 reasoning. Past papers can readily be found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It may be useful to make links to rotations tasks in the Transformations deck from </a:t>
                      </a:r>
                      <a:r>
                        <a:rPr lang="en-GB" sz="1600" dirty="0">
                          <a:hlinkClick r:id="rId4"/>
                        </a:rPr>
                        <a:t>Checkpoints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3789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E4935C-1B43-99BB-1254-276E5EBFAC9D}"/>
              </a:ext>
            </a:extLst>
          </p:cNvPr>
          <p:cNvSpPr>
            <a:spLocks noGrp="1"/>
          </p:cNvSpPr>
          <p:nvPr>
            <p:ph type="body" sz="quarter" idx="11"/>
          </p:nvPr>
        </p:nvSpPr>
        <p:spPr/>
        <p:txBody>
          <a:bodyPr/>
          <a:lstStyle/>
          <a:p>
            <a:r>
              <a:rPr lang="en-US" dirty="0"/>
              <a:t>Checkpoint 3: What is an angle?</a:t>
            </a:r>
          </a:p>
        </p:txBody>
      </p:sp>
      <p:grpSp>
        <p:nvGrpSpPr>
          <p:cNvPr id="30" name="Group 29">
            <a:extLst>
              <a:ext uri="{FF2B5EF4-FFF2-40B4-BE49-F238E27FC236}">
                <a16:creationId xmlns:a16="http://schemas.microsoft.com/office/drawing/2014/main" id="{484CB148-F9CC-7A0B-EF8A-0813CC4CC39F}"/>
              </a:ext>
            </a:extLst>
          </p:cNvPr>
          <p:cNvGrpSpPr/>
          <p:nvPr/>
        </p:nvGrpSpPr>
        <p:grpSpPr>
          <a:xfrm>
            <a:off x="-83984" y="1282143"/>
            <a:ext cx="2108630" cy="972404"/>
            <a:chOff x="-83984" y="1222183"/>
            <a:chExt cx="2108630" cy="972404"/>
          </a:xfrm>
        </p:grpSpPr>
        <p:sp>
          <p:nvSpPr>
            <p:cNvPr id="7" name="TextBox 6">
              <a:extLst>
                <a:ext uri="{FF2B5EF4-FFF2-40B4-BE49-F238E27FC236}">
                  <a16:creationId xmlns:a16="http://schemas.microsoft.com/office/drawing/2014/main" id="{38AB296F-55FA-EA8D-5540-18CC3D19DFD8}"/>
                </a:ext>
              </a:extLst>
            </p:cNvPr>
            <p:cNvSpPr txBox="1"/>
            <p:nvPr/>
          </p:nvSpPr>
          <p:spPr>
            <a:xfrm>
              <a:off x="1315401" y="1341195"/>
              <a:ext cx="372218" cy="430887"/>
            </a:xfrm>
            <a:prstGeom prst="rect">
              <a:avLst/>
            </a:prstGeom>
            <a:noFill/>
          </p:spPr>
          <p:txBody>
            <a:bodyPr wrap="none" rtlCol="0">
              <a:spAutoFit/>
            </a:bodyPr>
            <a:lstStyle/>
            <a:p>
              <a:pPr>
                <a:buNone/>
              </a:pPr>
              <a:r>
                <a:rPr lang="en-GB" sz="2200" dirty="0">
                  <a:solidFill>
                    <a:srgbClr val="00628C"/>
                  </a:solidFill>
                </a:rPr>
                <a:t>A</a:t>
              </a:r>
            </a:p>
          </p:txBody>
        </p:sp>
        <p:pic>
          <p:nvPicPr>
            <p:cNvPr id="4" name="Picture 3">
              <a:extLst>
                <a:ext uri="{FF2B5EF4-FFF2-40B4-BE49-F238E27FC236}">
                  <a16:creationId xmlns:a16="http://schemas.microsoft.com/office/drawing/2014/main" id="{6396E2BD-E671-D3E6-D1AB-50CC60017A64}"/>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984" y="1222183"/>
              <a:ext cx="2108630" cy="972404"/>
            </a:xfrm>
            <a:prstGeom prst="rect">
              <a:avLst/>
            </a:prstGeom>
          </p:spPr>
        </p:pic>
      </p:grpSp>
      <p:sp>
        <p:nvSpPr>
          <p:cNvPr id="5" name="TextBox 4">
            <a:extLst>
              <a:ext uri="{FF2B5EF4-FFF2-40B4-BE49-F238E27FC236}">
                <a16:creationId xmlns:a16="http://schemas.microsoft.com/office/drawing/2014/main" id="{A3AF518A-6BA7-0C9B-CC06-FEF6A6F68A62}"/>
              </a:ext>
            </a:extLst>
          </p:cNvPr>
          <p:cNvSpPr txBox="1"/>
          <p:nvPr/>
        </p:nvSpPr>
        <p:spPr>
          <a:xfrm>
            <a:off x="7084292" y="1084714"/>
            <a:ext cx="4743093" cy="3003899"/>
          </a:xfrm>
          <a:prstGeom prst="rect">
            <a:avLst/>
          </a:prstGeom>
          <a:noFill/>
        </p:spPr>
        <p:txBody>
          <a:bodyPr wrap="square" rtlCol="0">
            <a:spAutoFit/>
          </a:bodyPr>
          <a:lstStyle/>
          <a:p>
            <a:pPr marL="457200" indent="-457200">
              <a:buAutoNum type="alphaLcParenR"/>
            </a:pPr>
            <a:r>
              <a:rPr lang="en-US" sz="2200" dirty="0"/>
              <a:t>Which of these are angles?</a:t>
            </a:r>
          </a:p>
          <a:p>
            <a:pPr marL="457200" indent="-457200">
              <a:buAutoNum type="alphaLcParenR"/>
            </a:pPr>
            <a:r>
              <a:rPr lang="en-US" sz="2200" dirty="0"/>
              <a:t>For those that </a:t>
            </a:r>
            <a:r>
              <a:rPr lang="en-US" sz="2200" b="1" dirty="0"/>
              <a:t>are </a:t>
            </a:r>
            <a:r>
              <a:rPr lang="en-US" sz="2200" dirty="0"/>
              <a:t>angles, list the angles in order from smallest to largest.</a:t>
            </a:r>
          </a:p>
          <a:p>
            <a:pPr marL="457200" indent="-457200">
              <a:buAutoNum type="alphaLcParenR"/>
            </a:pPr>
            <a:r>
              <a:rPr lang="en-US" sz="2200" dirty="0"/>
              <a:t>For those that </a:t>
            </a:r>
            <a:r>
              <a:rPr lang="en-US" sz="2200" b="1" dirty="0"/>
              <a:t>are not </a:t>
            </a:r>
            <a:r>
              <a:rPr lang="en-US" sz="2200" dirty="0"/>
              <a:t>angles, what would have to change to make them angles?</a:t>
            </a:r>
          </a:p>
          <a:p>
            <a:endParaRPr lang="en-US" sz="2200" b="1" dirty="0"/>
          </a:p>
        </p:txBody>
      </p:sp>
      <p:sp>
        <p:nvSpPr>
          <p:cNvPr id="12" name="Action Button: Help 11">
            <a:hlinkClick r:id="" action="ppaction://noaction" highlightClick="1"/>
            <a:extLst>
              <a:ext uri="{FF2B5EF4-FFF2-40B4-BE49-F238E27FC236}">
                <a16:creationId xmlns:a16="http://schemas.microsoft.com/office/drawing/2014/main" id="{10264293-EAFF-B04B-B4F7-682002DAB5D6}"/>
              </a:ext>
            </a:extLst>
          </p:cNvPr>
          <p:cNvSpPr/>
          <p:nvPr/>
        </p:nvSpPr>
        <p:spPr>
          <a:xfrm>
            <a:off x="7206597" y="374982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A31CB709-0AF0-AC74-3629-BED5B8D19CAC}"/>
              </a:ext>
            </a:extLst>
          </p:cNvPr>
          <p:cNvSpPr txBox="1"/>
          <p:nvPr/>
        </p:nvSpPr>
        <p:spPr>
          <a:xfrm>
            <a:off x="8159665" y="3717144"/>
            <a:ext cx="3790025" cy="2123658"/>
          </a:xfrm>
          <a:prstGeom prst="rect">
            <a:avLst/>
          </a:prstGeom>
          <a:noFill/>
        </p:spPr>
        <p:txBody>
          <a:bodyPr wrap="square">
            <a:spAutoFit/>
          </a:bodyPr>
          <a:lstStyle/>
          <a:p>
            <a:pPr>
              <a:buNone/>
            </a:pPr>
            <a:r>
              <a:rPr lang="en-US" sz="2200" dirty="0"/>
              <a:t>For each one that is an angle, can you find a real-life example of the angle that is approximately the same size? Which is the hardest to find? Why?</a:t>
            </a:r>
          </a:p>
        </p:txBody>
      </p:sp>
      <p:grpSp>
        <p:nvGrpSpPr>
          <p:cNvPr id="31" name="Group 30">
            <a:extLst>
              <a:ext uri="{FF2B5EF4-FFF2-40B4-BE49-F238E27FC236}">
                <a16:creationId xmlns:a16="http://schemas.microsoft.com/office/drawing/2014/main" id="{93E70341-B783-430F-46D5-763B2F0F7F68}"/>
              </a:ext>
            </a:extLst>
          </p:cNvPr>
          <p:cNvGrpSpPr/>
          <p:nvPr/>
        </p:nvGrpSpPr>
        <p:grpSpPr>
          <a:xfrm>
            <a:off x="2089869" y="1268622"/>
            <a:ext cx="1541068" cy="1040817"/>
            <a:chOff x="2089869" y="1208662"/>
            <a:chExt cx="1541068" cy="1040817"/>
          </a:xfrm>
        </p:grpSpPr>
        <p:pic>
          <p:nvPicPr>
            <p:cNvPr id="21" name="Picture 20">
              <a:extLst>
                <a:ext uri="{FF2B5EF4-FFF2-40B4-BE49-F238E27FC236}">
                  <a16:creationId xmlns:a16="http://schemas.microsoft.com/office/drawing/2014/main" id="{7FB0DB1B-208B-935D-2C79-BD4B79E830EE}"/>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089869" y="1278722"/>
              <a:ext cx="1541068" cy="970757"/>
            </a:xfrm>
            <a:prstGeom prst="rect">
              <a:avLst/>
            </a:prstGeom>
          </p:spPr>
        </p:pic>
        <p:sp>
          <p:nvSpPr>
            <p:cNvPr id="8" name="TextBox 7">
              <a:extLst>
                <a:ext uri="{FF2B5EF4-FFF2-40B4-BE49-F238E27FC236}">
                  <a16:creationId xmlns:a16="http://schemas.microsoft.com/office/drawing/2014/main" id="{282DC957-4112-754E-C19F-CF0C8DCC12B9}"/>
                </a:ext>
              </a:extLst>
            </p:cNvPr>
            <p:cNvSpPr txBox="1"/>
            <p:nvPr/>
          </p:nvSpPr>
          <p:spPr>
            <a:xfrm>
              <a:off x="2406146" y="120866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32" name="Group 31">
            <a:extLst>
              <a:ext uri="{FF2B5EF4-FFF2-40B4-BE49-F238E27FC236}">
                <a16:creationId xmlns:a16="http://schemas.microsoft.com/office/drawing/2014/main" id="{87E83BC9-620C-94BC-8DA6-B310F0DBF3B1}"/>
              </a:ext>
            </a:extLst>
          </p:cNvPr>
          <p:cNvGrpSpPr/>
          <p:nvPr/>
        </p:nvGrpSpPr>
        <p:grpSpPr>
          <a:xfrm>
            <a:off x="3569186" y="1140592"/>
            <a:ext cx="1332097" cy="1218035"/>
            <a:chOff x="3569186" y="1080632"/>
            <a:chExt cx="1332097" cy="1218035"/>
          </a:xfrm>
        </p:grpSpPr>
        <p:pic>
          <p:nvPicPr>
            <p:cNvPr id="22" name="Picture 21">
              <a:extLst>
                <a:ext uri="{FF2B5EF4-FFF2-40B4-BE49-F238E27FC236}">
                  <a16:creationId xmlns:a16="http://schemas.microsoft.com/office/drawing/2014/main" id="{E40681E5-8615-A657-0824-8C9E8A00600E}"/>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9186" y="1080632"/>
              <a:ext cx="1332097" cy="1218035"/>
            </a:xfrm>
            <a:prstGeom prst="rect">
              <a:avLst/>
            </a:prstGeom>
          </p:spPr>
        </p:pic>
        <p:sp>
          <p:nvSpPr>
            <p:cNvPr id="9" name="TextBox 8">
              <a:extLst>
                <a:ext uri="{FF2B5EF4-FFF2-40B4-BE49-F238E27FC236}">
                  <a16:creationId xmlns:a16="http://schemas.microsoft.com/office/drawing/2014/main" id="{E92B84E4-931C-7577-B665-B27528583119}"/>
                </a:ext>
              </a:extLst>
            </p:cNvPr>
            <p:cNvSpPr txBox="1"/>
            <p:nvPr/>
          </p:nvSpPr>
          <p:spPr>
            <a:xfrm>
              <a:off x="4331862" y="1138505"/>
              <a:ext cx="388248" cy="430887"/>
            </a:xfrm>
            <a:prstGeom prst="rect">
              <a:avLst/>
            </a:prstGeom>
            <a:noFill/>
          </p:spPr>
          <p:txBody>
            <a:bodyPr wrap="none" rtlCol="0">
              <a:spAutoFit/>
            </a:bodyPr>
            <a:lstStyle/>
            <a:p>
              <a:pPr>
                <a:buNone/>
              </a:pPr>
              <a:r>
                <a:rPr lang="en-GB" sz="2200" dirty="0">
                  <a:solidFill>
                    <a:srgbClr val="00628C"/>
                  </a:solidFill>
                </a:rPr>
                <a:t>C</a:t>
              </a:r>
            </a:p>
          </p:txBody>
        </p:sp>
      </p:grpSp>
      <p:grpSp>
        <p:nvGrpSpPr>
          <p:cNvPr id="33" name="Group 32">
            <a:extLst>
              <a:ext uri="{FF2B5EF4-FFF2-40B4-BE49-F238E27FC236}">
                <a16:creationId xmlns:a16="http://schemas.microsoft.com/office/drawing/2014/main" id="{B3308A81-36FE-2A53-59D2-35C04C198B4C}"/>
              </a:ext>
            </a:extLst>
          </p:cNvPr>
          <p:cNvGrpSpPr/>
          <p:nvPr/>
        </p:nvGrpSpPr>
        <p:grpSpPr>
          <a:xfrm>
            <a:off x="5187188" y="1371163"/>
            <a:ext cx="1611199" cy="1101531"/>
            <a:chOff x="5187188" y="1311203"/>
            <a:chExt cx="1611199" cy="1101531"/>
          </a:xfrm>
        </p:grpSpPr>
        <p:pic>
          <p:nvPicPr>
            <p:cNvPr id="23" name="Picture 22">
              <a:extLst>
                <a:ext uri="{FF2B5EF4-FFF2-40B4-BE49-F238E27FC236}">
                  <a16:creationId xmlns:a16="http://schemas.microsoft.com/office/drawing/2014/main" id="{E779ACD3-8F3E-1B07-C560-51AE11BB766C}"/>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187188" y="1311203"/>
              <a:ext cx="1611199" cy="1101531"/>
            </a:xfrm>
            <a:prstGeom prst="rect">
              <a:avLst/>
            </a:prstGeom>
          </p:spPr>
        </p:pic>
        <p:sp>
          <p:nvSpPr>
            <p:cNvPr id="10" name="TextBox 9">
              <a:extLst>
                <a:ext uri="{FF2B5EF4-FFF2-40B4-BE49-F238E27FC236}">
                  <a16:creationId xmlns:a16="http://schemas.microsoft.com/office/drawing/2014/main" id="{F3812BF7-E6FF-F735-5791-7C69D8AB56A5}"/>
                </a:ext>
              </a:extLst>
            </p:cNvPr>
            <p:cNvSpPr txBox="1"/>
            <p:nvPr/>
          </p:nvSpPr>
          <p:spPr>
            <a:xfrm>
              <a:off x="6103416" y="1710216"/>
              <a:ext cx="388248" cy="430887"/>
            </a:xfrm>
            <a:prstGeom prst="rect">
              <a:avLst/>
            </a:prstGeom>
            <a:noFill/>
          </p:spPr>
          <p:txBody>
            <a:bodyPr wrap="none" rtlCol="0">
              <a:spAutoFit/>
            </a:bodyPr>
            <a:lstStyle/>
            <a:p>
              <a:pPr>
                <a:buNone/>
              </a:pPr>
              <a:r>
                <a:rPr lang="en-GB" sz="2200" dirty="0">
                  <a:solidFill>
                    <a:srgbClr val="00628C"/>
                  </a:solidFill>
                </a:rPr>
                <a:t>D</a:t>
              </a:r>
            </a:p>
          </p:txBody>
        </p:sp>
      </p:grpSp>
      <p:grpSp>
        <p:nvGrpSpPr>
          <p:cNvPr id="34" name="Group 33">
            <a:extLst>
              <a:ext uri="{FF2B5EF4-FFF2-40B4-BE49-F238E27FC236}">
                <a16:creationId xmlns:a16="http://schemas.microsoft.com/office/drawing/2014/main" id="{885F6443-C0B4-5BBF-DAC7-F4211D3FE875}"/>
              </a:ext>
            </a:extLst>
          </p:cNvPr>
          <p:cNvGrpSpPr/>
          <p:nvPr/>
        </p:nvGrpSpPr>
        <p:grpSpPr>
          <a:xfrm>
            <a:off x="116363" y="2975061"/>
            <a:ext cx="1615292" cy="568794"/>
            <a:chOff x="116363" y="2915101"/>
            <a:chExt cx="1615292" cy="568794"/>
          </a:xfrm>
        </p:grpSpPr>
        <p:pic>
          <p:nvPicPr>
            <p:cNvPr id="24" name="Picture 23">
              <a:extLst>
                <a:ext uri="{FF2B5EF4-FFF2-40B4-BE49-F238E27FC236}">
                  <a16:creationId xmlns:a16="http://schemas.microsoft.com/office/drawing/2014/main" id="{070C2811-F9B2-1637-BE2C-301CF061B42B}"/>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16363" y="2915101"/>
              <a:ext cx="1615292" cy="511868"/>
            </a:xfrm>
            <a:prstGeom prst="rect">
              <a:avLst/>
            </a:prstGeom>
          </p:spPr>
        </p:pic>
        <p:sp>
          <p:nvSpPr>
            <p:cNvPr id="14" name="TextBox 13">
              <a:extLst>
                <a:ext uri="{FF2B5EF4-FFF2-40B4-BE49-F238E27FC236}">
                  <a16:creationId xmlns:a16="http://schemas.microsoft.com/office/drawing/2014/main" id="{549159C3-6F7B-6036-7820-7C0BC4024E13}"/>
                </a:ext>
              </a:extLst>
            </p:cNvPr>
            <p:cNvSpPr txBox="1"/>
            <p:nvPr/>
          </p:nvSpPr>
          <p:spPr>
            <a:xfrm>
              <a:off x="976447" y="3053008"/>
              <a:ext cx="372218" cy="430887"/>
            </a:xfrm>
            <a:prstGeom prst="rect">
              <a:avLst/>
            </a:prstGeom>
            <a:noFill/>
          </p:spPr>
          <p:txBody>
            <a:bodyPr wrap="none" rtlCol="0">
              <a:spAutoFit/>
            </a:bodyPr>
            <a:lstStyle/>
            <a:p>
              <a:pPr>
                <a:buNone/>
              </a:pPr>
              <a:r>
                <a:rPr lang="en-GB" sz="2200" dirty="0">
                  <a:solidFill>
                    <a:srgbClr val="00628C"/>
                  </a:solidFill>
                </a:rPr>
                <a:t>E</a:t>
              </a:r>
            </a:p>
          </p:txBody>
        </p:sp>
      </p:grpSp>
      <p:grpSp>
        <p:nvGrpSpPr>
          <p:cNvPr id="35" name="Group 34">
            <a:extLst>
              <a:ext uri="{FF2B5EF4-FFF2-40B4-BE49-F238E27FC236}">
                <a16:creationId xmlns:a16="http://schemas.microsoft.com/office/drawing/2014/main" id="{DE1C67BD-98D4-5C30-AE2A-570191ECE4E4}"/>
              </a:ext>
            </a:extLst>
          </p:cNvPr>
          <p:cNvGrpSpPr/>
          <p:nvPr/>
        </p:nvGrpSpPr>
        <p:grpSpPr>
          <a:xfrm>
            <a:off x="2381738" y="2614841"/>
            <a:ext cx="1252390" cy="1363606"/>
            <a:chOff x="2381738" y="2554881"/>
            <a:chExt cx="1252390" cy="1363606"/>
          </a:xfrm>
        </p:grpSpPr>
        <p:pic>
          <p:nvPicPr>
            <p:cNvPr id="29" name="Picture 28">
              <a:extLst>
                <a:ext uri="{FF2B5EF4-FFF2-40B4-BE49-F238E27FC236}">
                  <a16:creationId xmlns:a16="http://schemas.microsoft.com/office/drawing/2014/main" id="{28803859-B18C-9DDF-425F-36E5151A27A0}"/>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169415">
              <a:off x="2381738" y="2554881"/>
              <a:ext cx="1252390" cy="1363606"/>
            </a:xfrm>
            <a:prstGeom prst="rect">
              <a:avLst/>
            </a:prstGeom>
          </p:spPr>
        </p:pic>
        <p:sp>
          <p:nvSpPr>
            <p:cNvPr id="15" name="TextBox 14">
              <a:extLst>
                <a:ext uri="{FF2B5EF4-FFF2-40B4-BE49-F238E27FC236}">
                  <a16:creationId xmlns:a16="http://schemas.microsoft.com/office/drawing/2014/main" id="{E7155CD5-99B1-C3F0-824B-549258185453}"/>
                </a:ext>
              </a:extLst>
            </p:cNvPr>
            <p:cNvSpPr txBox="1"/>
            <p:nvPr/>
          </p:nvSpPr>
          <p:spPr>
            <a:xfrm>
              <a:off x="2941071" y="3172694"/>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36" name="Group 35">
            <a:extLst>
              <a:ext uri="{FF2B5EF4-FFF2-40B4-BE49-F238E27FC236}">
                <a16:creationId xmlns:a16="http://schemas.microsoft.com/office/drawing/2014/main" id="{43D8938E-8887-2C11-7E5E-77F8C1033E20}"/>
              </a:ext>
            </a:extLst>
          </p:cNvPr>
          <p:cNvGrpSpPr/>
          <p:nvPr/>
        </p:nvGrpSpPr>
        <p:grpSpPr>
          <a:xfrm>
            <a:off x="4315832" y="2293295"/>
            <a:ext cx="1788658" cy="2239865"/>
            <a:chOff x="4315832" y="2233335"/>
            <a:chExt cx="1788658" cy="2239865"/>
          </a:xfrm>
        </p:grpSpPr>
        <p:pic>
          <p:nvPicPr>
            <p:cNvPr id="25" name="Picture 24">
              <a:extLst>
                <a:ext uri="{FF2B5EF4-FFF2-40B4-BE49-F238E27FC236}">
                  <a16:creationId xmlns:a16="http://schemas.microsoft.com/office/drawing/2014/main" id="{A9BA54E7-1499-D5E1-6519-033D081D81AF}"/>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20258151">
              <a:off x="4475310" y="2233335"/>
              <a:ext cx="1629180" cy="2239865"/>
            </a:xfrm>
            <a:prstGeom prst="rect">
              <a:avLst/>
            </a:prstGeom>
          </p:spPr>
        </p:pic>
        <p:sp>
          <p:nvSpPr>
            <p:cNvPr id="16" name="TextBox 15">
              <a:extLst>
                <a:ext uri="{FF2B5EF4-FFF2-40B4-BE49-F238E27FC236}">
                  <a16:creationId xmlns:a16="http://schemas.microsoft.com/office/drawing/2014/main" id="{BCC0B66B-7B2B-06E4-8DA3-6DA229AACF83}"/>
                </a:ext>
              </a:extLst>
            </p:cNvPr>
            <p:cNvSpPr txBox="1"/>
            <p:nvPr/>
          </p:nvSpPr>
          <p:spPr>
            <a:xfrm>
              <a:off x="4315832" y="2918828"/>
              <a:ext cx="404278" cy="430887"/>
            </a:xfrm>
            <a:prstGeom prst="rect">
              <a:avLst/>
            </a:prstGeom>
            <a:noFill/>
          </p:spPr>
          <p:txBody>
            <a:bodyPr wrap="none" rtlCol="0">
              <a:spAutoFit/>
            </a:bodyPr>
            <a:lstStyle/>
            <a:p>
              <a:pPr>
                <a:buNone/>
              </a:pPr>
              <a:r>
                <a:rPr lang="en-GB" sz="2200" dirty="0">
                  <a:solidFill>
                    <a:srgbClr val="00628C"/>
                  </a:solidFill>
                </a:rPr>
                <a:t>G</a:t>
              </a:r>
            </a:p>
          </p:txBody>
        </p:sp>
      </p:grpSp>
      <p:grpSp>
        <p:nvGrpSpPr>
          <p:cNvPr id="37" name="Group 36">
            <a:extLst>
              <a:ext uri="{FF2B5EF4-FFF2-40B4-BE49-F238E27FC236}">
                <a16:creationId xmlns:a16="http://schemas.microsoft.com/office/drawing/2014/main" id="{AC54C8FE-50EF-E930-5BEC-BE52A59230BB}"/>
              </a:ext>
            </a:extLst>
          </p:cNvPr>
          <p:cNvGrpSpPr/>
          <p:nvPr/>
        </p:nvGrpSpPr>
        <p:grpSpPr>
          <a:xfrm>
            <a:off x="387274" y="3955553"/>
            <a:ext cx="1100042" cy="2508614"/>
            <a:chOff x="387274" y="3895593"/>
            <a:chExt cx="1100042" cy="2508614"/>
          </a:xfrm>
        </p:grpSpPr>
        <p:pic>
          <p:nvPicPr>
            <p:cNvPr id="26" name="Picture 25">
              <a:extLst>
                <a:ext uri="{FF2B5EF4-FFF2-40B4-BE49-F238E27FC236}">
                  <a16:creationId xmlns:a16="http://schemas.microsoft.com/office/drawing/2014/main" id="{952188CB-16DB-A93F-FF4A-6167E3E67CC8}"/>
                </a:ext>
              </a:extLst>
            </p:cNvPr>
            <p:cNvPicPr>
              <a:picLocks noChangeAspect="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87274" y="3895593"/>
              <a:ext cx="1100042" cy="2508614"/>
            </a:xfrm>
            <a:prstGeom prst="rect">
              <a:avLst/>
            </a:prstGeom>
          </p:spPr>
        </p:pic>
        <p:sp>
          <p:nvSpPr>
            <p:cNvPr id="17" name="TextBox 16">
              <a:extLst>
                <a:ext uri="{FF2B5EF4-FFF2-40B4-BE49-F238E27FC236}">
                  <a16:creationId xmlns:a16="http://schemas.microsoft.com/office/drawing/2014/main" id="{899A3876-2D9D-406D-DC7F-795DFB3E5F90}"/>
                </a:ext>
              </a:extLst>
            </p:cNvPr>
            <p:cNvSpPr txBox="1"/>
            <p:nvPr/>
          </p:nvSpPr>
          <p:spPr>
            <a:xfrm>
              <a:off x="638654" y="4719013"/>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38" name="Group 37">
            <a:extLst>
              <a:ext uri="{FF2B5EF4-FFF2-40B4-BE49-F238E27FC236}">
                <a16:creationId xmlns:a16="http://schemas.microsoft.com/office/drawing/2014/main" id="{D9591F56-AB3F-F5B3-CBFE-5ED9F43C90AD}"/>
              </a:ext>
            </a:extLst>
          </p:cNvPr>
          <p:cNvGrpSpPr/>
          <p:nvPr/>
        </p:nvGrpSpPr>
        <p:grpSpPr>
          <a:xfrm>
            <a:off x="1923828" y="4273686"/>
            <a:ext cx="1375033" cy="2378640"/>
            <a:chOff x="1923828" y="4213726"/>
            <a:chExt cx="1375033" cy="2378640"/>
          </a:xfrm>
        </p:grpSpPr>
        <p:pic>
          <p:nvPicPr>
            <p:cNvPr id="27" name="Picture 26">
              <a:extLst>
                <a:ext uri="{FF2B5EF4-FFF2-40B4-BE49-F238E27FC236}">
                  <a16:creationId xmlns:a16="http://schemas.microsoft.com/office/drawing/2014/main" id="{AEE11267-221C-155B-A0EC-2CA05CB3DE03}"/>
                </a:ext>
              </a:extLst>
            </p:cNvPr>
            <p:cNvPicPr>
              <a:picLocks noChangeAspect="1"/>
            </p:cNvPicPr>
            <p:nvPr/>
          </p:nvPicPr>
          <p:blipFill rotWithShape="1">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923828" y="4213726"/>
              <a:ext cx="1375033" cy="2378640"/>
            </a:xfrm>
            <a:prstGeom prst="rect">
              <a:avLst/>
            </a:prstGeom>
          </p:spPr>
        </p:pic>
        <p:sp>
          <p:nvSpPr>
            <p:cNvPr id="18" name="TextBox 17">
              <a:extLst>
                <a:ext uri="{FF2B5EF4-FFF2-40B4-BE49-F238E27FC236}">
                  <a16:creationId xmlns:a16="http://schemas.microsoft.com/office/drawing/2014/main" id="{756FFA02-0448-C7AC-7838-4571D509674A}"/>
                </a:ext>
              </a:extLst>
            </p:cNvPr>
            <p:cNvSpPr txBox="1"/>
            <p:nvPr/>
          </p:nvSpPr>
          <p:spPr>
            <a:xfrm>
              <a:off x="2168236" y="4972159"/>
              <a:ext cx="263214" cy="430887"/>
            </a:xfrm>
            <a:prstGeom prst="rect">
              <a:avLst/>
            </a:prstGeom>
            <a:noFill/>
          </p:spPr>
          <p:txBody>
            <a:bodyPr wrap="none" rtlCol="0">
              <a:spAutoFit/>
            </a:bodyPr>
            <a:lstStyle/>
            <a:p>
              <a:pPr>
                <a:buNone/>
              </a:pPr>
              <a:r>
                <a:rPr lang="en-GB" sz="2200" dirty="0">
                  <a:solidFill>
                    <a:srgbClr val="00628C"/>
                  </a:solidFill>
                </a:rPr>
                <a:t>I</a:t>
              </a:r>
            </a:p>
          </p:txBody>
        </p:sp>
      </p:grpSp>
      <p:grpSp>
        <p:nvGrpSpPr>
          <p:cNvPr id="39" name="Group 38">
            <a:extLst>
              <a:ext uri="{FF2B5EF4-FFF2-40B4-BE49-F238E27FC236}">
                <a16:creationId xmlns:a16="http://schemas.microsoft.com/office/drawing/2014/main" id="{9328A327-8D79-406A-5326-9FAA76F5A4E5}"/>
              </a:ext>
            </a:extLst>
          </p:cNvPr>
          <p:cNvGrpSpPr/>
          <p:nvPr/>
        </p:nvGrpSpPr>
        <p:grpSpPr>
          <a:xfrm>
            <a:off x="3298861" y="4030672"/>
            <a:ext cx="1579029" cy="1468259"/>
            <a:chOff x="3298861" y="3970712"/>
            <a:chExt cx="1579029" cy="1468259"/>
          </a:xfrm>
        </p:grpSpPr>
        <p:pic>
          <p:nvPicPr>
            <p:cNvPr id="28" name="Picture 27">
              <a:extLst>
                <a:ext uri="{FF2B5EF4-FFF2-40B4-BE49-F238E27FC236}">
                  <a16:creationId xmlns:a16="http://schemas.microsoft.com/office/drawing/2014/main" id="{95799D47-895C-67B5-0976-0D067E2E5ED4}"/>
                </a:ext>
              </a:extLst>
            </p:cNvPr>
            <p:cNvPicPr>
              <a:picLocks noChangeAspect="1"/>
            </p:cNvPicPr>
            <p:nvPr/>
          </p:nvPicPr>
          <p:blipFill rotWithShape="1">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298861" y="3970712"/>
              <a:ext cx="1579029" cy="1468259"/>
            </a:xfrm>
            <a:prstGeom prst="rect">
              <a:avLst/>
            </a:prstGeom>
          </p:spPr>
        </p:pic>
        <p:sp>
          <p:nvSpPr>
            <p:cNvPr id="19" name="TextBox 18">
              <a:extLst>
                <a:ext uri="{FF2B5EF4-FFF2-40B4-BE49-F238E27FC236}">
                  <a16:creationId xmlns:a16="http://schemas.microsoft.com/office/drawing/2014/main" id="{8122B631-B07D-5569-B3DB-7AD3C5C47248}"/>
                </a:ext>
              </a:extLst>
            </p:cNvPr>
            <p:cNvSpPr txBox="1"/>
            <p:nvPr/>
          </p:nvSpPr>
          <p:spPr>
            <a:xfrm>
              <a:off x="4088136" y="4413769"/>
              <a:ext cx="325730" cy="430887"/>
            </a:xfrm>
            <a:prstGeom prst="rect">
              <a:avLst/>
            </a:prstGeom>
            <a:noFill/>
          </p:spPr>
          <p:txBody>
            <a:bodyPr wrap="none" rtlCol="0">
              <a:spAutoFit/>
            </a:bodyPr>
            <a:lstStyle/>
            <a:p>
              <a:pPr>
                <a:buNone/>
              </a:pPr>
              <a:r>
                <a:rPr lang="en-GB" sz="2200" dirty="0">
                  <a:solidFill>
                    <a:srgbClr val="00628C"/>
                  </a:solidFill>
                </a:rPr>
                <a:t>J</a:t>
              </a:r>
            </a:p>
          </p:txBody>
        </p:sp>
      </p:grpSp>
      <p:grpSp>
        <p:nvGrpSpPr>
          <p:cNvPr id="40" name="Group 39">
            <a:extLst>
              <a:ext uri="{FF2B5EF4-FFF2-40B4-BE49-F238E27FC236}">
                <a16:creationId xmlns:a16="http://schemas.microsoft.com/office/drawing/2014/main" id="{76A34643-0A4B-B2E2-13DD-7092F1C70259}"/>
              </a:ext>
            </a:extLst>
          </p:cNvPr>
          <p:cNvGrpSpPr/>
          <p:nvPr/>
        </p:nvGrpSpPr>
        <p:grpSpPr>
          <a:xfrm>
            <a:off x="4877890" y="5213586"/>
            <a:ext cx="1907842" cy="1263274"/>
            <a:chOff x="4877890" y="5153626"/>
            <a:chExt cx="1907842" cy="1263274"/>
          </a:xfrm>
        </p:grpSpPr>
        <p:pic>
          <p:nvPicPr>
            <p:cNvPr id="11" name="Picture 10">
              <a:extLst>
                <a:ext uri="{FF2B5EF4-FFF2-40B4-BE49-F238E27FC236}">
                  <a16:creationId xmlns:a16="http://schemas.microsoft.com/office/drawing/2014/main" id="{90B50193-AFA9-4AD0-8D5E-524916554D3E}"/>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877890" y="5300748"/>
              <a:ext cx="1907842" cy="1116152"/>
            </a:xfrm>
            <a:prstGeom prst="rect">
              <a:avLst/>
            </a:prstGeom>
          </p:spPr>
        </p:pic>
        <p:sp>
          <p:nvSpPr>
            <p:cNvPr id="20" name="TextBox 19">
              <a:extLst>
                <a:ext uri="{FF2B5EF4-FFF2-40B4-BE49-F238E27FC236}">
                  <a16:creationId xmlns:a16="http://schemas.microsoft.com/office/drawing/2014/main" id="{5F6C3F84-BC5A-BE30-B002-330C2E8B960A}"/>
                </a:ext>
              </a:extLst>
            </p:cNvPr>
            <p:cNvSpPr txBox="1"/>
            <p:nvPr/>
          </p:nvSpPr>
          <p:spPr>
            <a:xfrm>
              <a:off x="5559192" y="5153626"/>
              <a:ext cx="372218" cy="430887"/>
            </a:xfrm>
            <a:prstGeom prst="rect">
              <a:avLst/>
            </a:prstGeom>
            <a:noFill/>
          </p:spPr>
          <p:txBody>
            <a:bodyPr wrap="none" rtlCol="0">
              <a:spAutoFit/>
            </a:bodyPr>
            <a:lstStyle/>
            <a:p>
              <a:pPr>
                <a:buNone/>
              </a:pPr>
              <a:r>
                <a:rPr lang="en-GB" sz="2200" dirty="0">
                  <a:solidFill>
                    <a:srgbClr val="00628C"/>
                  </a:solidFill>
                </a:rPr>
                <a:t>K</a:t>
              </a:r>
            </a:p>
          </p:txBody>
        </p:sp>
      </p:grpSp>
    </p:spTree>
    <p:extLst>
      <p:ext uri="{BB962C8B-B14F-4D97-AF65-F5344CB8AC3E}">
        <p14:creationId xmlns:p14="http://schemas.microsoft.com/office/powerpoint/2010/main" val="296839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2"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72047830"/>
              </p:ext>
            </p:extLst>
          </p:nvPr>
        </p:nvGraphicFramePr>
        <p:xfrm>
          <a:off x="267128" y="764704"/>
          <a:ext cx="11766038" cy="5654880"/>
        </p:xfrm>
        <a:graphic>
          <a:graphicData uri="http://schemas.openxmlformats.org/drawingml/2006/table">
            <a:tbl>
              <a:tblPr firstRow="1" bandRow="1">
                <a:tableStyleId>{5940675A-B579-460E-94D1-54222C63F5DA}</a:tableStyleId>
              </a:tblPr>
              <a:tblGrid>
                <a:gridCol w="5676472">
                  <a:extLst>
                    <a:ext uri="{9D8B030D-6E8A-4147-A177-3AD203B41FA5}">
                      <a16:colId xmlns:a16="http://schemas.microsoft.com/office/drawing/2014/main" val="695237181"/>
                    </a:ext>
                  </a:extLst>
                </a:gridCol>
                <a:gridCol w="60895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Rather than asking students to sort the whole set of angles, ask them to focus on one or two at a time and ask more directed questions, such as, ‘Are A and C both angles?’ It might also be helpful to print the </a:t>
                      </a:r>
                      <a:r>
                        <a:rPr lang="en-GB" sz="1600" i="0" u="none" dirty="0">
                          <a:hlinkClick r:id="rId3" action="ppaction://hlinksldjump"/>
                        </a:rPr>
                        <a:t>card sort version</a:t>
                      </a:r>
                      <a:r>
                        <a:rPr lang="en-GB" sz="1600" i="0" u="none" dirty="0"/>
                        <a:t> of this task so that students can physically group and order the angles.</a:t>
                      </a:r>
                    </a:p>
                    <a:p>
                      <a:r>
                        <a:rPr lang="en-GB" sz="1600" b="1" i="0" u="none" dirty="0"/>
                        <a:t>Challenge</a:t>
                      </a:r>
                    </a:p>
                    <a:p>
                      <a:pPr>
                        <a:spcAft>
                          <a:spcPts val="600"/>
                        </a:spcAft>
                      </a:pPr>
                      <a:r>
                        <a:rPr lang="en-GB" sz="1600" u="none" dirty="0"/>
                        <a:t>Challenge students to articulate their definition of an angle and reason with it. Take a boundary case – such as B – and ask students to do a standpoint exercise in pairs: one student must argue that </a:t>
                      </a:r>
                      <a:r>
                        <a:rPr lang="en-GB" sz="1600" i="0" u="none" dirty="0"/>
                        <a:t>it is an angle and one must argue that it isn’t.</a:t>
                      </a:r>
                    </a:p>
                    <a:p>
                      <a:r>
                        <a:rPr lang="en-GB" sz="1600" b="1" i="0" u="none" dirty="0"/>
                        <a:t>Representations</a:t>
                      </a:r>
                    </a:p>
                    <a:p>
                      <a:r>
                        <a:rPr lang="en-GB" sz="1600" b="0" i="0" u="none" dirty="0"/>
                        <a:t>Various static representations of angles are given. The inclusion of both</a:t>
                      </a:r>
                      <a:r>
                        <a:rPr lang="en-GB" sz="1600" dirty="0"/>
                        <a:t> examples and non-examples is intended to help students consider the ‘edges’ of their definition of what an angle is.</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Throughout this deck, angles are referred to both as turns and as the geometrical figure formed when two straight line segments, rays or lines meet at a common point. Unpicking students’ appreciation of both ways of thinking is a focus of many of the Checkpoints in the first section of this deck, particularly in Checkpoints 1–4.</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3 is an opportunity to explore students’ understanding of the latter definition. Can students define angles as being formed when two line segments meet? Do they understand that the lines must be straight?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Listen carefully to the language that students use: do they reach for technical vocabulary, such as ‘vertex’, or more informal language such as ‘point’? Many of the examples – such as the sector – are ‘nearly angles’ where students might be tempted to use the language of angles to describe them. It is important to address such misconceptions before building students’ angle knowledge further in Key Stage 3.</a:t>
                      </a:r>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indent="-285750">
                        <a:buFont typeface="Arial" panose="020B0604020202020204" pitchFamily="34" charset="0"/>
                        <a:buChar char="•"/>
                      </a:pPr>
                      <a:r>
                        <a:rPr lang="en-GB" sz="1600" b="0" dirty="0"/>
                        <a:t>For examples of how students build up their experience of angles at primary school, see Unit 3 of Year 3 and Unit 10 of Year 5 in </a:t>
                      </a:r>
                      <a:r>
                        <a:rPr lang="en-GB" sz="1600" dirty="0">
                          <a:hlinkClick r:id="rId4"/>
                        </a:rPr>
                        <a:t>Curriculum prioritisation in primary maths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44699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4: Pairs of line segments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6304" y="563006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0EFADE3E-79D5-DAEA-8230-7F4662EDAD6E}"/>
              </a:ext>
            </a:extLst>
          </p:cNvPr>
          <p:cNvCxnSpPr>
            <a:cxnSpLocks/>
          </p:cNvCxnSpPr>
          <p:nvPr/>
        </p:nvCxnSpPr>
        <p:spPr>
          <a:xfrm>
            <a:off x="706772" y="1508207"/>
            <a:ext cx="0" cy="17362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D07E66-9C34-F1D4-7E0D-1606F8B72F89}"/>
              </a:ext>
            </a:extLst>
          </p:cNvPr>
          <p:cNvCxnSpPr>
            <a:cxnSpLocks/>
          </p:cNvCxnSpPr>
          <p:nvPr/>
        </p:nvCxnSpPr>
        <p:spPr>
          <a:xfrm rot="900000">
            <a:off x="7039456" y="1324908"/>
            <a:ext cx="0" cy="132894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3F63BF4-FE44-DCB3-1B94-6119D175067B}"/>
              </a:ext>
            </a:extLst>
          </p:cNvPr>
          <p:cNvCxnSpPr>
            <a:cxnSpLocks/>
          </p:cNvCxnSpPr>
          <p:nvPr/>
        </p:nvCxnSpPr>
        <p:spPr>
          <a:xfrm rot="4500000">
            <a:off x="8570500" y="1335708"/>
            <a:ext cx="0" cy="13289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E152A8-669C-1E2E-D30C-EE877D20544F}"/>
              </a:ext>
            </a:extLst>
          </p:cNvPr>
          <p:cNvCxnSpPr>
            <a:cxnSpLocks/>
          </p:cNvCxnSpPr>
          <p:nvPr/>
        </p:nvCxnSpPr>
        <p:spPr>
          <a:xfrm rot="7200000">
            <a:off x="10543981" y="1210166"/>
            <a:ext cx="0" cy="1328943"/>
          </a:xfrm>
          <a:prstGeom prst="line">
            <a:avLst/>
          </a:prstGeom>
          <a:ln w="38100">
            <a:solidFill>
              <a:srgbClr val="FC9524"/>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6F9522D-7690-E265-4F2E-A92927E35D9B}"/>
              </a:ext>
            </a:extLst>
          </p:cNvPr>
          <p:cNvSpPr txBox="1"/>
          <p:nvPr/>
        </p:nvSpPr>
        <p:spPr>
          <a:xfrm>
            <a:off x="1341846" y="1193979"/>
            <a:ext cx="5026427" cy="1514261"/>
          </a:xfrm>
          <a:prstGeom prst="rect">
            <a:avLst/>
          </a:prstGeom>
          <a:noFill/>
        </p:spPr>
        <p:txBody>
          <a:bodyPr wrap="square" rtlCol="0">
            <a:spAutoFit/>
          </a:bodyPr>
          <a:lstStyle/>
          <a:p>
            <a:pPr>
              <a:buNone/>
            </a:pPr>
            <a:r>
              <a:rPr lang="en-GB" sz="2200" dirty="0"/>
              <a:t>David draws a vertical line segment (left). </a:t>
            </a:r>
          </a:p>
          <a:p>
            <a:pPr>
              <a:buNone/>
            </a:pPr>
            <a:r>
              <a:rPr lang="en-GB" sz="2200" dirty="0"/>
              <a:t>Matty draws three different diagonal line segments (right).</a:t>
            </a:r>
          </a:p>
        </p:txBody>
      </p:sp>
      <p:sp>
        <p:nvSpPr>
          <p:cNvPr id="12" name="TextBox 11">
            <a:extLst>
              <a:ext uri="{FF2B5EF4-FFF2-40B4-BE49-F238E27FC236}">
                <a16:creationId xmlns:a16="http://schemas.microsoft.com/office/drawing/2014/main" id="{0FF54A24-ECB2-6BC0-68E3-D862AE5ECB21}"/>
              </a:ext>
            </a:extLst>
          </p:cNvPr>
          <p:cNvSpPr txBox="1"/>
          <p:nvPr/>
        </p:nvSpPr>
        <p:spPr>
          <a:xfrm>
            <a:off x="1418684" y="3038589"/>
            <a:ext cx="7036547" cy="2800767"/>
          </a:xfrm>
          <a:prstGeom prst="rect">
            <a:avLst/>
          </a:prstGeom>
          <a:noFill/>
        </p:spPr>
        <p:txBody>
          <a:bodyPr wrap="square" rtlCol="0">
            <a:spAutoFit/>
          </a:bodyPr>
          <a:lstStyle/>
          <a:p>
            <a:pPr>
              <a:buNone/>
            </a:pPr>
            <a:r>
              <a:rPr lang="en-GB" sz="2200" dirty="0"/>
              <a:t>Which, if any, of Matty’s diagonal line segments could be moved onto David’s line segment to make:</a:t>
            </a:r>
          </a:p>
          <a:p>
            <a:pPr marL="457200" indent="-457200">
              <a:buAutoNum type="alphaLcParenR"/>
            </a:pPr>
            <a:r>
              <a:rPr lang="en-GB" sz="2200" dirty="0"/>
              <a:t>an obtuse angle</a:t>
            </a:r>
          </a:p>
          <a:p>
            <a:pPr marL="457200" indent="-457200">
              <a:buAutoNum type="alphaLcParenR"/>
            </a:pPr>
            <a:r>
              <a:rPr lang="en-GB" sz="2200" dirty="0"/>
              <a:t>an angle of approximately 80°</a:t>
            </a:r>
          </a:p>
          <a:p>
            <a:pPr marL="457200" indent="-457200">
              <a:buAutoNum type="alphaLcParenR"/>
            </a:pPr>
            <a:r>
              <a:rPr lang="en-GB" sz="2200" dirty="0"/>
              <a:t>a right angle</a:t>
            </a:r>
          </a:p>
          <a:p>
            <a:pPr marL="457200" indent="-457200">
              <a:buAutoNum type="alphaLcParenR"/>
            </a:pPr>
            <a:r>
              <a:rPr lang="en-GB" sz="2200" dirty="0"/>
              <a:t>a reflex angle?</a:t>
            </a:r>
          </a:p>
          <a:p>
            <a:pPr marL="457200" indent="-457200">
              <a:buAutoNum type="alphaLcParenR"/>
            </a:pPr>
            <a:endParaRPr lang="en-GB" sz="2200" dirty="0"/>
          </a:p>
        </p:txBody>
      </p:sp>
      <p:sp>
        <p:nvSpPr>
          <p:cNvPr id="2" name="TextBox 1">
            <a:extLst>
              <a:ext uri="{FF2B5EF4-FFF2-40B4-BE49-F238E27FC236}">
                <a16:creationId xmlns:a16="http://schemas.microsoft.com/office/drawing/2014/main" id="{3E67EBA2-EEE9-DCFA-B5B7-0190AEE5B9E9}"/>
              </a:ext>
            </a:extLst>
          </p:cNvPr>
          <p:cNvSpPr txBox="1"/>
          <p:nvPr/>
        </p:nvSpPr>
        <p:spPr>
          <a:xfrm>
            <a:off x="538558" y="1078992"/>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4" name="TextBox 3">
            <a:extLst>
              <a:ext uri="{FF2B5EF4-FFF2-40B4-BE49-F238E27FC236}">
                <a16:creationId xmlns:a16="http://schemas.microsoft.com/office/drawing/2014/main" id="{14BFEAD8-B1C5-B674-2661-C1F2745AD20E}"/>
              </a:ext>
            </a:extLst>
          </p:cNvPr>
          <p:cNvSpPr txBox="1"/>
          <p:nvPr/>
        </p:nvSpPr>
        <p:spPr>
          <a:xfrm>
            <a:off x="538558" y="3252868"/>
            <a:ext cx="372218" cy="430887"/>
          </a:xfrm>
          <a:prstGeom prst="rect">
            <a:avLst/>
          </a:prstGeom>
          <a:noFill/>
        </p:spPr>
        <p:txBody>
          <a:bodyPr wrap="none" rtlCol="0">
            <a:spAutoFit/>
          </a:bodyPr>
          <a:lstStyle/>
          <a:p>
            <a:pPr>
              <a:buNone/>
            </a:pPr>
            <a:r>
              <a:rPr lang="en-GB" sz="2200" dirty="0">
                <a:solidFill>
                  <a:srgbClr val="00628C"/>
                </a:solidFill>
              </a:rPr>
              <a:t>B</a:t>
            </a:r>
          </a:p>
        </p:txBody>
      </p:sp>
      <p:sp>
        <p:nvSpPr>
          <p:cNvPr id="5" name="TextBox 4">
            <a:extLst>
              <a:ext uri="{FF2B5EF4-FFF2-40B4-BE49-F238E27FC236}">
                <a16:creationId xmlns:a16="http://schemas.microsoft.com/office/drawing/2014/main" id="{F644D7D8-7E52-238F-20F1-FFAC7400C772}"/>
              </a:ext>
            </a:extLst>
          </p:cNvPr>
          <p:cNvSpPr txBox="1"/>
          <p:nvPr/>
        </p:nvSpPr>
        <p:spPr>
          <a:xfrm>
            <a:off x="7090121" y="977511"/>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7" name="TextBox 6">
            <a:extLst>
              <a:ext uri="{FF2B5EF4-FFF2-40B4-BE49-F238E27FC236}">
                <a16:creationId xmlns:a16="http://schemas.microsoft.com/office/drawing/2014/main" id="{01533252-AA81-5002-D989-0CD4D2F7E9E4}"/>
              </a:ext>
            </a:extLst>
          </p:cNvPr>
          <p:cNvSpPr txBox="1"/>
          <p:nvPr/>
        </p:nvSpPr>
        <p:spPr>
          <a:xfrm>
            <a:off x="6651208" y="2638348"/>
            <a:ext cx="388248" cy="430887"/>
          </a:xfrm>
          <a:prstGeom prst="rect">
            <a:avLst/>
          </a:prstGeom>
          <a:noFill/>
        </p:spPr>
        <p:txBody>
          <a:bodyPr wrap="none" rtlCol="0">
            <a:spAutoFit/>
          </a:bodyPr>
          <a:lstStyle/>
          <a:p>
            <a:pPr>
              <a:buNone/>
            </a:pPr>
            <a:r>
              <a:rPr lang="en-GB" sz="2200" dirty="0">
                <a:solidFill>
                  <a:srgbClr val="00628C"/>
                </a:solidFill>
              </a:rPr>
              <a:t>D</a:t>
            </a:r>
          </a:p>
        </p:txBody>
      </p:sp>
      <p:sp>
        <p:nvSpPr>
          <p:cNvPr id="9" name="TextBox 8">
            <a:extLst>
              <a:ext uri="{FF2B5EF4-FFF2-40B4-BE49-F238E27FC236}">
                <a16:creationId xmlns:a16="http://schemas.microsoft.com/office/drawing/2014/main" id="{0A700CF3-8BB2-6D20-50B9-65F48896D283}"/>
              </a:ext>
            </a:extLst>
          </p:cNvPr>
          <p:cNvSpPr txBox="1"/>
          <p:nvPr/>
        </p:nvSpPr>
        <p:spPr>
          <a:xfrm>
            <a:off x="7604193" y="2000179"/>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10" name="TextBox 9">
            <a:extLst>
              <a:ext uri="{FF2B5EF4-FFF2-40B4-BE49-F238E27FC236}">
                <a16:creationId xmlns:a16="http://schemas.microsoft.com/office/drawing/2014/main" id="{5C3342A4-6D1B-919F-9D2D-086C70014489}"/>
              </a:ext>
            </a:extLst>
          </p:cNvPr>
          <p:cNvSpPr txBox="1"/>
          <p:nvPr/>
        </p:nvSpPr>
        <p:spPr>
          <a:xfrm>
            <a:off x="9183784" y="1561120"/>
            <a:ext cx="357790" cy="430887"/>
          </a:xfrm>
          <a:prstGeom prst="rect">
            <a:avLst/>
          </a:prstGeom>
          <a:noFill/>
        </p:spPr>
        <p:txBody>
          <a:bodyPr wrap="none" rtlCol="0">
            <a:spAutoFit/>
          </a:bodyPr>
          <a:lstStyle/>
          <a:p>
            <a:pPr>
              <a:buNone/>
            </a:pPr>
            <a:r>
              <a:rPr lang="en-GB" sz="2200" dirty="0">
                <a:solidFill>
                  <a:srgbClr val="00628C"/>
                </a:solidFill>
              </a:rPr>
              <a:t>F</a:t>
            </a:r>
          </a:p>
        </p:txBody>
      </p:sp>
      <p:sp>
        <p:nvSpPr>
          <p:cNvPr id="13" name="TextBox 12">
            <a:extLst>
              <a:ext uri="{FF2B5EF4-FFF2-40B4-BE49-F238E27FC236}">
                <a16:creationId xmlns:a16="http://schemas.microsoft.com/office/drawing/2014/main" id="{37B824FA-7195-4833-4727-B385F2D3D838}"/>
              </a:ext>
            </a:extLst>
          </p:cNvPr>
          <p:cNvSpPr txBox="1"/>
          <p:nvPr/>
        </p:nvSpPr>
        <p:spPr>
          <a:xfrm>
            <a:off x="9608617" y="1253524"/>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14" name="TextBox 13">
            <a:extLst>
              <a:ext uri="{FF2B5EF4-FFF2-40B4-BE49-F238E27FC236}">
                <a16:creationId xmlns:a16="http://schemas.microsoft.com/office/drawing/2014/main" id="{3B7540F6-8A3F-927D-3059-3F066A15E53E}"/>
              </a:ext>
            </a:extLst>
          </p:cNvPr>
          <p:cNvSpPr txBox="1"/>
          <p:nvPr/>
        </p:nvSpPr>
        <p:spPr>
          <a:xfrm>
            <a:off x="11064038" y="1980769"/>
            <a:ext cx="388248" cy="430887"/>
          </a:xfrm>
          <a:prstGeom prst="rect">
            <a:avLst/>
          </a:prstGeom>
          <a:noFill/>
        </p:spPr>
        <p:txBody>
          <a:bodyPr wrap="none" rtlCol="0">
            <a:spAutoFit/>
          </a:bodyPr>
          <a:lstStyle/>
          <a:p>
            <a:pPr>
              <a:buNone/>
            </a:pPr>
            <a:r>
              <a:rPr lang="en-GB" sz="2200" dirty="0">
                <a:solidFill>
                  <a:srgbClr val="00628C"/>
                </a:solidFill>
              </a:rPr>
              <a:t>H</a:t>
            </a:r>
          </a:p>
        </p:txBody>
      </p:sp>
      <p:sp>
        <p:nvSpPr>
          <p:cNvPr id="18" name="TextBox 17">
            <a:extLst>
              <a:ext uri="{FF2B5EF4-FFF2-40B4-BE49-F238E27FC236}">
                <a16:creationId xmlns:a16="http://schemas.microsoft.com/office/drawing/2014/main" id="{06B5284B-1C84-8251-CB45-8FB6ED885000}"/>
              </a:ext>
            </a:extLst>
          </p:cNvPr>
          <p:cNvSpPr txBox="1"/>
          <p:nvPr/>
        </p:nvSpPr>
        <p:spPr>
          <a:xfrm>
            <a:off x="1341846" y="5630066"/>
            <a:ext cx="7434019" cy="1107996"/>
          </a:xfrm>
          <a:prstGeom prst="rect">
            <a:avLst/>
          </a:prstGeom>
          <a:noFill/>
        </p:spPr>
        <p:txBody>
          <a:bodyPr wrap="square" rtlCol="0">
            <a:spAutoFit/>
          </a:bodyPr>
          <a:lstStyle/>
          <a:p>
            <a:pPr>
              <a:buNone/>
            </a:pPr>
            <a:r>
              <a:rPr lang="en-GB" sz="2200" dirty="0"/>
              <a:t>Matty puts two of the line segments together. He creates an angle of approximately 300°. Which line segments did he put together?</a:t>
            </a:r>
          </a:p>
        </p:txBody>
      </p:sp>
    </p:spTree>
    <p:extLst>
      <p:ext uri="{BB962C8B-B14F-4D97-AF65-F5344CB8AC3E}">
        <p14:creationId xmlns:p14="http://schemas.microsoft.com/office/powerpoint/2010/main" val="380637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build="p"/>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22449029-9D1F-10F2-EB21-3843FE10E601}"/>
              </a:ext>
            </a:extLst>
          </p:cNvPr>
          <p:cNvGrpSpPr/>
          <p:nvPr/>
        </p:nvGrpSpPr>
        <p:grpSpPr>
          <a:xfrm>
            <a:off x="1659670" y="1872127"/>
            <a:ext cx="845862" cy="1856203"/>
            <a:chOff x="2793974" y="1807653"/>
            <a:chExt cx="845862" cy="1856203"/>
          </a:xfrm>
        </p:grpSpPr>
        <p:grpSp>
          <p:nvGrpSpPr>
            <p:cNvPr id="29" name="Group 28">
              <a:extLst>
                <a:ext uri="{FF2B5EF4-FFF2-40B4-BE49-F238E27FC236}">
                  <a16:creationId xmlns:a16="http://schemas.microsoft.com/office/drawing/2014/main" id="{B9675173-1C40-9099-F179-9DD31E5FA585}"/>
                </a:ext>
              </a:extLst>
            </p:cNvPr>
            <p:cNvGrpSpPr/>
            <p:nvPr/>
          </p:nvGrpSpPr>
          <p:grpSpPr>
            <a:xfrm>
              <a:off x="2793974" y="1807653"/>
              <a:ext cx="845862" cy="1856203"/>
              <a:chOff x="6011754" y="1132117"/>
              <a:chExt cx="845862" cy="1856203"/>
            </a:xfrm>
          </p:grpSpPr>
          <p:cxnSp>
            <p:nvCxnSpPr>
              <p:cNvPr id="25" name="Straight Connector 24">
                <a:extLst>
                  <a:ext uri="{FF2B5EF4-FFF2-40B4-BE49-F238E27FC236}">
                    <a16:creationId xmlns:a16="http://schemas.microsoft.com/office/drawing/2014/main" id="{F0CF838C-E623-CA65-054F-4A094938E64F}"/>
                  </a:ext>
                </a:extLst>
              </p:cNvPr>
              <p:cNvCxnSpPr>
                <a:cxnSpLocks/>
              </p:cNvCxnSpPr>
              <p:nvPr/>
            </p:nvCxnSpPr>
            <p:spPr>
              <a:xfrm rot="900000">
                <a:off x="6484465" y="1604330"/>
                <a:ext cx="0" cy="1080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89CA10E-1702-F9E0-1706-6672FBD900B3}"/>
                  </a:ext>
                </a:extLst>
              </p:cNvPr>
              <p:cNvSpPr txBox="1"/>
              <p:nvPr/>
            </p:nvSpPr>
            <p:spPr>
              <a:xfrm>
                <a:off x="6469368" y="1132117"/>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28" name="TextBox 27">
                <a:extLst>
                  <a:ext uri="{FF2B5EF4-FFF2-40B4-BE49-F238E27FC236}">
                    <a16:creationId xmlns:a16="http://schemas.microsoft.com/office/drawing/2014/main" id="{5C2B08E1-AB12-ADBA-5C9C-2BBC95499770}"/>
                  </a:ext>
                </a:extLst>
              </p:cNvPr>
              <p:cNvSpPr txBox="1"/>
              <p:nvPr/>
            </p:nvSpPr>
            <p:spPr>
              <a:xfrm>
                <a:off x="6011754" y="2557433"/>
                <a:ext cx="388248" cy="430887"/>
              </a:xfrm>
              <a:prstGeom prst="rect">
                <a:avLst/>
              </a:prstGeom>
              <a:noFill/>
            </p:spPr>
            <p:txBody>
              <a:bodyPr wrap="none" rtlCol="0">
                <a:spAutoFit/>
              </a:bodyPr>
              <a:lstStyle/>
              <a:p>
                <a:pPr>
                  <a:buNone/>
                </a:pPr>
                <a:r>
                  <a:rPr lang="en-GB" sz="2200" dirty="0">
                    <a:solidFill>
                      <a:srgbClr val="00628C"/>
                    </a:solidFill>
                  </a:rPr>
                  <a:t>D</a:t>
                </a:r>
              </a:p>
            </p:txBody>
          </p:sp>
        </p:grpSp>
        <p:sp>
          <p:nvSpPr>
            <p:cNvPr id="31" name="Arc 30">
              <a:extLst>
                <a:ext uri="{FF2B5EF4-FFF2-40B4-BE49-F238E27FC236}">
                  <a16:creationId xmlns:a16="http://schemas.microsoft.com/office/drawing/2014/main" id="{24808295-A5AB-4217-9B21-8DBDCF9A46A4}"/>
                </a:ext>
              </a:extLst>
            </p:cNvPr>
            <p:cNvSpPr/>
            <p:nvPr/>
          </p:nvSpPr>
          <p:spPr>
            <a:xfrm>
              <a:off x="2946922" y="3096914"/>
              <a:ext cx="360000" cy="360000"/>
            </a:xfrm>
            <a:prstGeom prst="arc">
              <a:avLst>
                <a:gd name="adj1" fmla="val 17214793"/>
                <a:gd name="adj2" fmla="val 5474511"/>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rgbClr val="00628C"/>
                </a:solidFill>
              </a:endParaRPr>
            </a:p>
          </p:txBody>
        </p:sp>
      </p:grpSp>
      <p:grpSp>
        <p:nvGrpSpPr>
          <p:cNvPr id="40" name="Group 39">
            <a:extLst>
              <a:ext uri="{FF2B5EF4-FFF2-40B4-BE49-F238E27FC236}">
                <a16:creationId xmlns:a16="http://schemas.microsoft.com/office/drawing/2014/main" id="{5B83BC11-2409-D757-7B09-3F468907B720}"/>
              </a:ext>
            </a:extLst>
          </p:cNvPr>
          <p:cNvGrpSpPr/>
          <p:nvPr/>
        </p:nvGrpSpPr>
        <p:grpSpPr>
          <a:xfrm>
            <a:off x="3091546" y="4361284"/>
            <a:ext cx="925847" cy="1759457"/>
            <a:chOff x="2793974" y="1904399"/>
            <a:chExt cx="925847" cy="1759457"/>
          </a:xfrm>
        </p:grpSpPr>
        <p:grpSp>
          <p:nvGrpSpPr>
            <p:cNvPr id="41" name="Group 40">
              <a:extLst>
                <a:ext uri="{FF2B5EF4-FFF2-40B4-BE49-F238E27FC236}">
                  <a16:creationId xmlns:a16="http://schemas.microsoft.com/office/drawing/2014/main" id="{9A5F1A60-F7E3-1037-9311-C0E87FFDB0F3}"/>
                </a:ext>
              </a:extLst>
            </p:cNvPr>
            <p:cNvGrpSpPr/>
            <p:nvPr/>
          </p:nvGrpSpPr>
          <p:grpSpPr>
            <a:xfrm>
              <a:off x="2793974" y="1904399"/>
              <a:ext cx="925847" cy="1759457"/>
              <a:chOff x="6011754" y="1228863"/>
              <a:chExt cx="925847" cy="1759457"/>
            </a:xfrm>
          </p:grpSpPr>
          <p:cxnSp>
            <p:nvCxnSpPr>
              <p:cNvPr id="43" name="Straight Connector 42">
                <a:extLst>
                  <a:ext uri="{FF2B5EF4-FFF2-40B4-BE49-F238E27FC236}">
                    <a16:creationId xmlns:a16="http://schemas.microsoft.com/office/drawing/2014/main" id="{8945E282-4937-5C35-A511-60EE41DCBC8D}"/>
                  </a:ext>
                </a:extLst>
              </p:cNvPr>
              <p:cNvCxnSpPr>
                <a:cxnSpLocks/>
              </p:cNvCxnSpPr>
              <p:nvPr/>
            </p:nvCxnSpPr>
            <p:spPr>
              <a:xfrm rot="900000">
                <a:off x="6483914" y="1591344"/>
                <a:ext cx="0" cy="1080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BB61893-8FA8-81CD-65D3-F5ED4A0E6A12}"/>
                  </a:ext>
                </a:extLst>
              </p:cNvPr>
              <p:cNvSpPr txBox="1"/>
              <p:nvPr/>
            </p:nvSpPr>
            <p:spPr>
              <a:xfrm>
                <a:off x="6549353" y="1228863"/>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45" name="TextBox 44">
                <a:extLst>
                  <a:ext uri="{FF2B5EF4-FFF2-40B4-BE49-F238E27FC236}">
                    <a16:creationId xmlns:a16="http://schemas.microsoft.com/office/drawing/2014/main" id="{78C848A3-EA4F-15E8-D1A8-E610C3A2D9E1}"/>
                  </a:ext>
                </a:extLst>
              </p:cNvPr>
              <p:cNvSpPr txBox="1"/>
              <p:nvPr/>
            </p:nvSpPr>
            <p:spPr>
              <a:xfrm>
                <a:off x="6011754" y="2557433"/>
                <a:ext cx="388248" cy="430887"/>
              </a:xfrm>
              <a:prstGeom prst="rect">
                <a:avLst/>
              </a:prstGeom>
              <a:noFill/>
            </p:spPr>
            <p:txBody>
              <a:bodyPr wrap="none" rtlCol="0">
                <a:spAutoFit/>
              </a:bodyPr>
              <a:lstStyle/>
              <a:p>
                <a:pPr>
                  <a:buNone/>
                </a:pPr>
                <a:r>
                  <a:rPr lang="en-GB" sz="2200" dirty="0">
                    <a:solidFill>
                      <a:srgbClr val="00628C"/>
                    </a:solidFill>
                  </a:rPr>
                  <a:t>D</a:t>
                </a:r>
              </a:p>
            </p:txBody>
          </p:sp>
        </p:grpSp>
        <p:sp>
          <p:nvSpPr>
            <p:cNvPr id="42" name="Arc 41">
              <a:extLst>
                <a:ext uri="{FF2B5EF4-FFF2-40B4-BE49-F238E27FC236}">
                  <a16:creationId xmlns:a16="http://schemas.microsoft.com/office/drawing/2014/main" id="{254E644F-63A0-FCB0-B2B6-780C033DED64}"/>
                </a:ext>
              </a:extLst>
            </p:cNvPr>
            <p:cNvSpPr/>
            <p:nvPr/>
          </p:nvSpPr>
          <p:spPr>
            <a:xfrm>
              <a:off x="3172289" y="2170598"/>
              <a:ext cx="360000" cy="360000"/>
            </a:xfrm>
            <a:prstGeom prst="arc">
              <a:avLst>
                <a:gd name="adj1" fmla="val 5670649"/>
                <a:gd name="adj2" fmla="val 16957530"/>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grpSp>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4: Pairs of line segments (animated solution for part a)</a:t>
            </a:r>
          </a:p>
        </p:txBody>
      </p:sp>
      <p:grpSp>
        <p:nvGrpSpPr>
          <p:cNvPr id="24" name="Group 23">
            <a:extLst>
              <a:ext uri="{FF2B5EF4-FFF2-40B4-BE49-F238E27FC236}">
                <a16:creationId xmlns:a16="http://schemas.microsoft.com/office/drawing/2014/main" id="{7DC1B22C-E1F4-5C4C-6263-16D9660C3253}"/>
              </a:ext>
            </a:extLst>
          </p:cNvPr>
          <p:cNvGrpSpPr/>
          <p:nvPr/>
        </p:nvGrpSpPr>
        <p:grpSpPr>
          <a:xfrm>
            <a:off x="1720596" y="2917297"/>
            <a:ext cx="604377" cy="2180405"/>
            <a:chOff x="6838559" y="2701581"/>
            <a:chExt cx="604377" cy="2180405"/>
          </a:xfrm>
        </p:grpSpPr>
        <p:cxnSp>
          <p:nvCxnSpPr>
            <p:cNvPr id="20" name="Straight Connector 19">
              <a:extLst>
                <a:ext uri="{FF2B5EF4-FFF2-40B4-BE49-F238E27FC236}">
                  <a16:creationId xmlns:a16="http://schemas.microsoft.com/office/drawing/2014/main" id="{C217AD23-C3FC-D653-1506-8A7C2EE73F73}"/>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55A52C2-CA27-17D1-4A51-A99F5D1A134D}"/>
                </a:ext>
              </a:extLst>
            </p:cNvPr>
            <p:cNvSpPr txBox="1"/>
            <p:nvPr/>
          </p:nvSpPr>
          <p:spPr>
            <a:xfrm>
              <a:off x="6838559" y="2701581"/>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22" name="TextBox 21">
              <a:extLst>
                <a:ext uri="{FF2B5EF4-FFF2-40B4-BE49-F238E27FC236}">
                  <a16:creationId xmlns:a16="http://schemas.microsoft.com/office/drawing/2014/main" id="{6F7B7311-1964-2700-896F-6257C972B0A6}"/>
                </a:ext>
              </a:extLst>
            </p:cNvPr>
            <p:cNvSpPr txBox="1"/>
            <p:nvPr/>
          </p:nvSpPr>
          <p:spPr>
            <a:xfrm>
              <a:off x="7070718" y="4451099"/>
              <a:ext cx="372218" cy="430887"/>
            </a:xfrm>
            <a:prstGeom prst="rect">
              <a:avLst/>
            </a:prstGeom>
            <a:noFill/>
          </p:spPr>
          <p:txBody>
            <a:bodyPr wrap="none" rtlCol="0">
              <a:spAutoFit/>
            </a:bodyPr>
            <a:lstStyle/>
            <a:p>
              <a:pPr>
                <a:buNone/>
              </a:pPr>
              <a:r>
                <a:rPr lang="en-GB" sz="2200" dirty="0">
                  <a:solidFill>
                    <a:srgbClr val="00628C"/>
                  </a:solidFill>
                </a:rPr>
                <a:t>B</a:t>
              </a:r>
            </a:p>
          </p:txBody>
        </p:sp>
      </p:grpSp>
      <p:sp>
        <p:nvSpPr>
          <p:cNvPr id="86" name="TextBox 85">
            <a:extLst>
              <a:ext uri="{FF2B5EF4-FFF2-40B4-BE49-F238E27FC236}">
                <a16:creationId xmlns:a16="http://schemas.microsoft.com/office/drawing/2014/main" id="{75BF7C9B-CD3D-0818-2CB3-B51A0363BA47}"/>
              </a:ext>
            </a:extLst>
          </p:cNvPr>
          <p:cNvSpPr txBox="1"/>
          <p:nvPr/>
        </p:nvSpPr>
        <p:spPr>
          <a:xfrm>
            <a:off x="145680" y="1027453"/>
            <a:ext cx="5261698" cy="769441"/>
          </a:xfrm>
          <a:prstGeom prst="rect">
            <a:avLst/>
          </a:prstGeom>
          <a:noFill/>
        </p:spPr>
        <p:txBody>
          <a:bodyPr wrap="square" rtlCol="0">
            <a:spAutoFit/>
          </a:bodyPr>
          <a:lstStyle/>
          <a:p>
            <a:pPr>
              <a:buNone/>
            </a:pPr>
            <a:r>
              <a:rPr lang="en-GB" sz="2200" dirty="0"/>
              <a:t>An obtuse angle is created when CD is positioned anywhere along AB*.</a:t>
            </a:r>
          </a:p>
        </p:txBody>
      </p:sp>
      <p:sp>
        <p:nvSpPr>
          <p:cNvPr id="2" name="TextBox 1">
            <a:extLst>
              <a:ext uri="{FF2B5EF4-FFF2-40B4-BE49-F238E27FC236}">
                <a16:creationId xmlns:a16="http://schemas.microsoft.com/office/drawing/2014/main" id="{CDEA9782-ACB7-9D52-F9A1-2B64310262A2}"/>
              </a:ext>
            </a:extLst>
          </p:cNvPr>
          <p:cNvSpPr txBox="1"/>
          <p:nvPr/>
        </p:nvSpPr>
        <p:spPr>
          <a:xfrm>
            <a:off x="5855937" y="1000555"/>
            <a:ext cx="6008685" cy="1107996"/>
          </a:xfrm>
          <a:prstGeom prst="rect">
            <a:avLst/>
          </a:prstGeom>
          <a:noFill/>
        </p:spPr>
        <p:txBody>
          <a:bodyPr wrap="square" rtlCol="0">
            <a:spAutoFit/>
          </a:bodyPr>
          <a:lstStyle/>
          <a:p>
            <a:pPr>
              <a:buNone/>
            </a:pPr>
            <a:r>
              <a:rPr lang="en-GB" sz="2200" dirty="0"/>
              <a:t>The </a:t>
            </a:r>
            <a:r>
              <a:rPr lang="en-GB" sz="2200" b="1" dirty="0"/>
              <a:t>exception </a:t>
            </a:r>
            <a:r>
              <a:rPr lang="en-GB" sz="2200" dirty="0"/>
              <a:t>is where points B and D align, or where points A and C align. In these cases, reflex angles are created.</a:t>
            </a:r>
          </a:p>
        </p:txBody>
      </p:sp>
      <p:grpSp>
        <p:nvGrpSpPr>
          <p:cNvPr id="4" name="Group 3">
            <a:extLst>
              <a:ext uri="{FF2B5EF4-FFF2-40B4-BE49-F238E27FC236}">
                <a16:creationId xmlns:a16="http://schemas.microsoft.com/office/drawing/2014/main" id="{23DE0A7D-11D3-E116-CBE4-979B39F88EBB}"/>
              </a:ext>
            </a:extLst>
          </p:cNvPr>
          <p:cNvGrpSpPr/>
          <p:nvPr/>
        </p:nvGrpSpPr>
        <p:grpSpPr>
          <a:xfrm>
            <a:off x="7401980" y="2727395"/>
            <a:ext cx="417550" cy="2382585"/>
            <a:chOff x="6805848" y="2678188"/>
            <a:chExt cx="417550" cy="2382585"/>
          </a:xfrm>
        </p:grpSpPr>
        <p:cxnSp>
          <p:nvCxnSpPr>
            <p:cNvPr id="5" name="Straight Connector 4">
              <a:extLst>
                <a:ext uri="{FF2B5EF4-FFF2-40B4-BE49-F238E27FC236}">
                  <a16:creationId xmlns:a16="http://schemas.microsoft.com/office/drawing/2014/main" id="{A7D55BF3-EB38-2791-81BB-C20EACDA5644}"/>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AD9E117-5149-14B4-1FEF-77B5C0E9A7C9}"/>
                </a:ext>
              </a:extLst>
            </p:cNvPr>
            <p:cNvSpPr txBox="1"/>
            <p:nvPr/>
          </p:nvSpPr>
          <p:spPr>
            <a:xfrm>
              <a:off x="6805848" y="2678188"/>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8" name="TextBox 7">
              <a:extLst>
                <a:ext uri="{FF2B5EF4-FFF2-40B4-BE49-F238E27FC236}">
                  <a16:creationId xmlns:a16="http://schemas.microsoft.com/office/drawing/2014/main" id="{7D147012-D727-9B7C-4600-8DAE9B7B56A8}"/>
                </a:ext>
              </a:extLst>
            </p:cNvPr>
            <p:cNvSpPr txBox="1"/>
            <p:nvPr/>
          </p:nvSpPr>
          <p:spPr>
            <a:xfrm>
              <a:off x="6851180" y="4629886"/>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11" name="Group 10">
            <a:extLst>
              <a:ext uri="{FF2B5EF4-FFF2-40B4-BE49-F238E27FC236}">
                <a16:creationId xmlns:a16="http://schemas.microsoft.com/office/drawing/2014/main" id="{E7FE45F4-D83C-5C20-2D06-51B03F41CA91}"/>
              </a:ext>
            </a:extLst>
          </p:cNvPr>
          <p:cNvGrpSpPr/>
          <p:nvPr/>
        </p:nvGrpSpPr>
        <p:grpSpPr>
          <a:xfrm>
            <a:off x="7559134" y="3197393"/>
            <a:ext cx="699126" cy="1873807"/>
            <a:chOff x="2946922" y="1933023"/>
            <a:chExt cx="699126" cy="1873807"/>
          </a:xfrm>
        </p:grpSpPr>
        <p:grpSp>
          <p:nvGrpSpPr>
            <p:cNvPr id="12" name="Group 11">
              <a:extLst>
                <a:ext uri="{FF2B5EF4-FFF2-40B4-BE49-F238E27FC236}">
                  <a16:creationId xmlns:a16="http://schemas.microsoft.com/office/drawing/2014/main" id="{C01A35D1-D13E-D8A4-3182-2F8CBDFEB3C7}"/>
                </a:ext>
              </a:extLst>
            </p:cNvPr>
            <p:cNvGrpSpPr/>
            <p:nvPr/>
          </p:nvGrpSpPr>
          <p:grpSpPr>
            <a:xfrm>
              <a:off x="3074344" y="1933023"/>
              <a:ext cx="571704" cy="1873807"/>
              <a:chOff x="6292124" y="1257487"/>
              <a:chExt cx="571704" cy="1873807"/>
            </a:xfrm>
          </p:grpSpPr>
          <p:cxnSp>
            <p:nvCxnSpPr>
              <p:cNvPr id="18" name="Straight Connector 17">
                <a:extLst>
                  <a:ext uri="{FF2B5EF4-FFF2-40B4-BE49-F238E27FC236}">
                    <a16:creationId xmlns:a16="http://schemas.microsoft.com/office/drawing/2014/main" id="{07918155-20AD-A474-EA4F-2F41DDB4CB5D}"/>
                  </a:ext>
                </a:extLst>
              </p:cNvPr>
              <p:cNvCxnSpPr>
                <a:cxnSpLocks/>
              </p:cNvCxnSpPr>
              <p:nvPr/>
            </p:nvCxnSpPr>
            <p:spPr>
              <a:xfrm rot="900000">
                <a:off x="6484465" y="1604330"/>
                <a:ext cx="0" cy="1080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9DEA6FC-A5B6-927F-2AB6-9EE86020CDC2}"/>
                  </a:ext>
                </a:extLst>
              </p:cNvPr>
              <p:cNvSpPr txBox="1"/>
              <p:nvPr/>
            </p:nvSpPr>
            <p:spPr>
              <a:xfrm>
                <a:off x="6475580" y="1257487"/>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23" name="TextBox 22">
                <a:extLst>
                  <a:ext uri="{FF2B5EF4-FFF2-40B4-BE49-F238E27FC236}">
                    <a16:creationId xmlns:a16="http://schemas.microsoft.com/office/drawing/2014/main" id="{39D8FBA5-FF0C-3921-7891-5CBD5D0A9315}"/>
                  </a:ext>
                </a:extLst>
              </p:cNvPr>
              <p:cNvSpPr txBox="1"/>
              <p:nvPr/>
            </p:nvSpPr>
            <p:spPr>
              <a:xfrm>
                <a:off x="6292124" y="2700407"/>
                <a:ext cx="388248" cy="430887"/>
              </a:xfrm>
              <a:prstGeom prst="rect">
                <a:avLst/>
              </a:prstGeom>
              <a:noFill/>
            </p:spPr>
            <p:txBody>
              <a:bodyPr wrap="none" rtlCol="0">
                <a:spAutoFit/>
              </a:bodyPr>
              <a:lstStyle/>
              <a:p>
                <a:pPr>
                  <a:buNone/>
                </a:pPr>
                <a:r>
                  <a:rPr lang="en-GB" sz="2200" dirty="0">
                    <a:solidFill>
                      <a:srgbClr val="00628C"/>
                    </a:solidFill>
                  </a:rPr>
                  <a:t>D</a:t>
                </a:r>
              </a:p>
            </p:txBody>
          </p:sp>
        </p:grpSp>
        <p:sp>
          <p:nvSpPr>
            <p:cNvPr id="17" name="Arc 16">
              <a:extLst>
                <a:ext uri="{FF2B5EF4-FFF2-40B4-BE49-F238E27FC236}">
                  <a16:creationId xmlns:a16="http://schemas.microsoft.com/office/drawing/2014/main" id="{8DEC3E81-6511-DAEA-C2EA-2655F6322941}"/>
                </a:ext>
              </a:extLst>
            </p:cNvPr>
            <p:cNvSpPr/>
            <p:nvPr/>
          </p:nvSpPr>
          <p:spPr>
            <a:xfrm>
              <a:off x="2946922" y="3096914"/>
              <a:ext cx="360000" cy="360000"/>
            </a:xfrm>
            <a:prstGeom prst="arc">
              <a:avLst>
                <a:gd name="adj1" fmla="val 17214793"/>
                <a:gd name="adj2" fmla="val 15882458"/>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grpSp>
      <p:grpSp>
        <p:nvGrpSpPr>
          <p:cNvPr id="26" name="Group 25">
            <a:extLst>
              <a:ext uri="{FF2B5EF4-FFF2-40B4-BE49-F238E27FC236}">
                <a16:creationId xmlns:a16="http://schemas.microsoft.com/office/drawing/2014/main" id="{13C533E0-9942-A3B6-F867-2E6A1441D575}"/>
              </a:ext>
            </a:extLst>
          </p:cNvPr>
          <p:cNvGrpSpPr/>
          <p:nvPr/>
        </p:nvGrpSpPr>
        <p:grpSpPr>
          <a:xfrm>
            <a:off x="9621671" y="2727395"/>
            <a:ext cx="599424" cy="2428524"/>
            <a:chOff x="6821173" y="2553319"/>
            <a:chExt cx="599424" cy="2428524"/>
          </a:xfrm>
        </p:grpSpPr>
        <p:cxnSp>
          <p:nvCxnSpPr>
            <p:cNvPr id="30" name="Straight Connector 29">
              <a:extLst>
                <a:ext uri="{FF2B5EF4-FFF2-40B4-BE49-F238E27FC236}">
                  <a16:creationId xmlns:a16="http://schemas.microsoft.com/office/drawing/2014/main" id="{EFAFFAF9-C601-D280-278B-66276E4B18A8}"/>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3019085-466D-B997-A79F-2C78742A08A1}"/>
                </a:ext>
              </a:extLst>
            </p:cNvPr>
            <p:cNvSpPr txBox="1"/>
            <p:nvPr/>
          </p:nvSpPr>
          <p:spPr>
            <a:xfrm>
              <a:off x="6821173" y="2553319"/>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34" name="TextBox 33">
              <a:extLst>
                <a:ext uri="{FF2B5EF4-FFF2-40B4-BE49-F238E27FC236}">
                  <a16:creationId xmlns:a16="http://schemas.microsoft.com/office/drawing/2014/main" id="{FB27DC62-8271-770F-AE16-E961EEC947C3}"/>
                </a:ext>
              </a:extLst>
            </p:cNvPr>
            <p:cNvSpPr txBox="1"/>
            <p:nvPr/>
          </p:nvSpPr>
          <p:spPr>
            <a:xfrm>
              <a:off x="7048379" y="4550956"/>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35" name="Group 34">
            <a:extLst>
              <a:ext uri="{FF2B5EF4-FFF2-40B4-BE49-F238E27FC236}">
                <a16:creationId xmlns:a16="http://schemas.microsoft.com/office/drawing/2014/main" id="{F5F52371-14A7-2D55-9E61-A3F4E2AC4FBA}"/>
              </a:ext>
            </a:extLst>
          </p:cNvPr>
          <p:cNvGrpSpPr/>
          <p:nvPr/>
        </p:nvGrpSpPr>
        <p:grpSpPr>
          <a:xfrm>
            <a:off x="9292081" y="2945045"/>
            <a:ext cx="1029396" cy="1716159"/>
            <a:chOff x="2793974" y="1947697"/>
            <a:chExt cx="1029396" cy="1716159"/>
          </a:xfrm>
        </p:grpSpPr>
        <p:grpSp>
          <p:nvGrpSpPr>
            <p:cNvPr id="36" name="Group 35">
              <a:extLst>
                <a:ext uri="{FF2B5EF4-FFF2-40B4-BE49-F238E27FC236}">
                  <a16:creationId xmlns:a16="http://schemas.microsoft.com/office/drawing/2014/main" id="{46FFA06B-F6EE-EB43-BFE7-D84660E4644B}"/>
                </a:ext>
              </a:extLst>
            </p:cNvPr>
            <p:cNvGrpSpPr/>
            <p:nvPr/>
          </p:nvGrpSpPr>
          <p:grpSpPr>
            <a:xfrm>
              <a:off x="2793974" y="1947697"/>
              <a:ext cx="1029396" cy="1716159"/>
              <a:chOff x="6011754" y="1272161"/>
              <a:chExt cx="1029396" cy="1716159"/>
            </a:xfrm>
          </p:grpSpPr>
          <p:cxnSp>
            <p:nvCxnSpPr>
              <p:cNvPr id="38" name="Straight Connector 37">
                <a:extLst>
                  <a:ext uri="{FF2B5EF4-FFF2-40B4-BE49-F238E27FC236}">
                    <a16:creationId xmlns:a16="http://schemas.microsoft.com/office/drawing/2014/main" id="{756C73CA-9C67-1062-C793-09E54440CEC2}"/>
                  </a:ext>
                </a:extLst>
              </p:cNvPr>
              <p:cNvCxnSpPr>
                <a:cxnSpLocks/>
              </p:cNvCxnSpPr>
              <p:nvPr/>
            </p:nvCxnSpPr>
            <p:spPr>
              <a:xfrm rot="900000">
                <a:off x="6484465" y="1604330"/>
                <a:ext cx="0" cy="1080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706947B-FAD9-5B77-3107-08DE4B77C552}"/>
                  </a:ext>
                </a:extLst>
              </p:cNvPr>
              <p:cNvSpPr txBox="1"/>
              <p:nvPr/>
            </p:nvSpPr>
            <p:spPr>
              <a:xfrm>
                <a:off x="6652902" y="1272161"/>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46" name="TextBox 45">
                <a:extLst>
                  <a:ext uri="{FF2B5EF4-FFF2-40B4-BE49-F238E27FC236}">
                    <a16:creationId xmlns:a16="http://schemas.microsoft.com/office/drawing/2014/main" id="{C84DFC2B-C911-750A-CD26-D216AE675C48}"/>
                  </a:ext>
                </a:extLst>
              </p:cNvPr>
              <p:cNvSpPr txBox="1"/>
              <p:nvPr/>
            </p:nvSpPr>
            <p:spPr>
              <a:xfrm>
                <a:off x="6011754" y="2557433"/>
                <a:ext cx="388248" cy="430887"/>
              </a:xfrm>
              <a:prstGeom prst="rect">
                <a:avLst/>
              </a:prstGeom>
              <a:noFill/>
            </p:spPr>
            <p:txBody>
              <a:bodyPr wrap="none" rtlCol="0">
                <a:spAutoFit/>
              </a:bodyPr>
              <a:lstStyle/>
              <a:p>
                <a:pPr>
                  <a:buNone/>
                </a:pPr>
                <a:r>
                  <a:rPr lang="en-GB" sz="2200" dirty="0">
                    <a:solidFill>
                      <a:srgbClr val="00628C"/>
                    </a:solidFill>
                  </a:rPr>
                  <a:t>D</a:t>
                </a:r>
              </a:p>
            </p:txBody>
          </p:sp>
        </p:grpSp>
        <p:sp>
          <p:nvSpPr>
            <p:cNvPr id="37" name="Arc 36">
              <a:extLst>
                <a:ext uri="{FF2B5EF4-FFF2-40B4-BE49-F238E27FC236}">
                  <a16:creationId xmlns:a16="http://schemas.microsoft.com/office/drawing/2014/main" id="{D4D98870-B21E-D9DC-D57E-008D8865C0B0}"/>
                </a:ext>
              </a:extLst>
            </p:cNvPr>
            <p:cNvSpPr/>
            <p:nvPr/>
          </p:nvSpPr>
          <p:spPr>
            <a:xfrm>
              <a:off x="3171460" y="2100212"/>
              <a:ext cx="360000" cy="360000"/>
            </a:xfrm>
            <a:prstGeom prst="arc">
              <a:avLst>
                <a:gd name="adj1" fmla="val 5506155"/>
                <a:gd name="adj2" fmla="val 4613366"/>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grpSp>
      <p:grpSp>
        <p:nvGrpSpPr>
          <p:cNvPr id="6" name="Group 5">
            <a:extLst>
              <a:ext uri="{FF2B5EF4-FFF2-40B4-BE49-F238E27FC236}">
                <a16:creationId xmlns:a16="http://schemas.microsoft.com/office/drawing/2014/main" id="{83D84D03-BEC0-A93B-CC98-767FECB32157}"/>
              </a:ext>
            </a:extLst>
          </p:cNvPr>
          <p:cNvGrpSpPr/>
          <p:nvPr/>
        </p:nvGrpSpPr>
        <p:grpSpPr>
          <a:xfrm>
            <a:off x="3432801" y="2917297"/>
            <a:ext cx="604377" cy="2180405"/>
            <a:chOff x="6838559" y="2701581"/>
            <a:chExt cx="604377" cy="2180405"/>
          </a:xfrm>
        </p:grpSpPr>
        <p:cxnSp>
          <p:nvCxnSpPr>
            <p:cNvPr id="48" name="Straight Connector 47">
              <a:extLst>
                <a:ext uri="{FF2B5EF4-FFF2-40B4-BE49-F238E27FC236}">
                  <a16:creationId xmlns:a16="http://schemas.microsoft.com/office/drawing/2014/main" id="{3C7C0515-4A1F-F048-0190-10CC9766099D}"/>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5642AAF-2665-4BE5-8D55-358D5636F80D}"/>
                </a:ext>
              </a:extLst>
            </p:cNvPr>
            <p:cNvSpPr txBox="1"/>
            <p:nvPr/>
          </p:nvSpPr>
          <p:spPr>
            <a:xfrm>
              <a:off x="6838559" y="2701581"/>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50" name="TextBox 49">
              <a:extLst>
                <a:ext uri="{FF2B5EF4-FFF2-40B4-BE49-F238E27FC236}">
                  <a16:creationId xmlns:a16="http://schemas.microsoft.com/office/drawing/2014/main" id="{930C3979-9AA8-B403-DFA4-85F9D01A5E74}"/>
                </a:ext>
              </a:extLst>
            </p:cNvPr>
            <p:cNvSpPr txBox="1"/>
            <p:nvPr/>
          </p:nvSpPr>
          <p:spPr>
            <a:xfrm>
              <a:off x="7070718" y="4451099"/>
              <a:ext cx="372218" cy="430887"/>
            </a:xfrm>
            <a:prstGeom prst="rect">
              <a:avLst/>
            </a:prstGeom>
            <a:noFill/>
          </p:spPr>
          <p:txBody>
            <a:bodyPr wrap="none" rtlCol="0">
              <a:spAutoFit/>
            </a:bodyPr>
            <a:lstStyle/>
            <a:p>
              <a:pPr>
                <a:buNone/>
              </a:pPr>
              <a:r>
                <a:rPr lang="en-GB" sz="2200" dirty="0">
                  <a:solidFill>
                    <a:srgbClr val="00628C"/>
                  </a:solidFill>
                </a:rPr>
                <a:t>B</a:t>
              </a:r>
            </a:p>
          </p:txBody>
        </p:sp>
      </p:grpSp>
      <p:sp>
        <p:nvSpPr>
          <p:cNvPr id="47" name="TextBox 46">
            <a:extLst>
              <a:ext uri="{FF2B5EF4-FFF2-40B4-BE49-F238E27FC236}">
                <a16:creationId xmlns:a16="http://schemas.microsoft.com/office/drawing/2014/main" id="{F8CB0AA3-6315-ECCF-9A3D-22F473F834E2}"/>
              </a:ext>
            </a:extLst>
          </p:cNvPr>
          <p:cNvSpPr txBox="1"/>
          <p:nvPr/>
        </p:nvSpPr>
        <p:spPr>
          <a:xfrm>
            <a:off x="134594" y="6332075"/>
            <a:ext cx="8819843" cy="430887"/>
          </a:xfrm>
          <a:prstGeom prst="rect">
            <a:avLst/>
          </a:prstGeom>
          <a:noFill/>
        </p:spPr>
        <p:txBody>
          <a:bodyPr wrap="square" rtlCol="0">
            <a:spAutoFit/>
          </a:bodyPr>
          <a:lstStyle/>
          <a:p>
            <a:pPr>
              <a:buNone/>
            </a:pPr>
            <a:r>
              <a:rPr lang="en-GB" sz="2200" dirty="0"/>
              <a:t>*The same rationale can be applied to line segments EF and GH.</a:t>
            </a:r>
          </a:p>
        </p:txBody>
      </p:sp>
    </p:spTree>
    <p:extLst>
      <p:ext uri="{BB962C8B-B14F-4D97-AF65-F5344CB8AC3E}">
        <p14:creationId xmlns:p14="http://schemas.microsoft.com/office/powerpoint/2010/main" val="38468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3.33333E-6 L 0.00065 0.18172 " pathEditMode="relative" rAng="0" ptsTypes="AA">
                                      <p:cBhvr>
                                        <p:cTn id="6" dur="7000" fill="hold"/>
                                        <p:tgtEl>
                                          <p:spTgt spid="33"/>
                                        </p:tgtEl>
                                        <p:attrNameLst>
                                          <p:attrName>ppt_x</p:attrName>
                                          <p:attrName>ppt_y</p:attrName>
                                        </p:attrNameLst>
                                      </p:cBhvr>
                                      <p:rCtr x="26" y="9074"/>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3.54167E-6 -3.7037E-7 L -0.00026 -0.20185 " pathEditMode="relative" rAng="0" ptsTypes="AA">
                                      <p:cBhvr>
                                        <p:cTn id="10" dur="7000" fill="hold"/>
                                        <p:tgtEl>
                                          <p:spTgt spid="40"/>
                                        </p:tgtEl>
                                        <p:attrNameLst>
                                          <p:attrName>ppt_x</p:attrName>
                                          <p:attrName>ppt_y</p:attrName>
                                        </p:attrNameLst>
                                      </p:cBhvr>
                                      <p:rCtr x="-13" y="-1009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4F032C31-8696-69F2-7867-6A2BA2535445}"/>
              </a:ext>
            </a:extLst>
          </p:cNvPr>
          <p:cNvGrpSpPr/>
          <p:nvPr/>
        </p:nvGrpSpPr>
        <p:grpSpPr>
          <a:xfrm>
            <a:off x="553304" y="2623081"/>
            <a:ext cx="1952958" cy="861774"/>
            <a:chOff x="145680" y="2821431"/>
            <a:chExt cx="1952958" cy="861774"/>
          </a:xfrm>
        </p:grpSpPr>
        <p:grpSp>
          <p:nvGrpSpPr>
            <p:cNvPr id="52" name="Group 51">
              <a:extLst>
                <a:ext uri="{FF2B5EF4-FFF2-40B4-BE49-F238E27FC236}">
                  <a16:creationId xmlns:a16="http://schemas.microsoft.com/office/drawing/2014/main" id="{019484CD-1F92-3181-B52A-7289FDC90E3C}"/>
                </a:ext>
              </a:extLst>
            </p:cNvPr>
            <p:cNvGrpSpPr/>
            <p:nvPr/>
          </p:nvGrpSpPr>
          <p:grpSpPr>
            <a:xfrm>
              <a:off x="145680" y="2821431"/>
              <a:ext cx="1952958" cy="861774"/>
              <a:chOff x="9899645" y="2092926"/>
              <a:chExt cx="1952958" cy="861774"/>
            </a:xfrm>
          </p:grpSpPr>
          <p:cxnSp>
            <p:nvCxnSpPr>
              <p:cNvPr id="53" name="Straight Connector 52">
                <a:extLst>
                  <a:ext uri="{FF2B5EF4-FFF2-40B4-BE49-F238E27FC236}">
                    <a16:creationId xmlns:a16="http://schemas.microsoft.com/office/drawing/2014/main" id="{752DE6FB-263A-5C76-DE55-E04E96201294}"/>
                  </a:ext>
                </a:extLst>
              </p:cNvPr>
              <p:cNvCxnSpPr>
                <a:cxnSpLocks/>
              </p:cNvCxnSpPr>
              <p:nvPr/>
            </p:nvCxnSpPr>
            <p:spPr>
              <a:xfrm rot="4500000">
                <a:off x="10852982" y="1867176"/>
                <a:ext cx="0" cy="13289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833A4493-4492-A247-D203-3BF66C56EBDB}"/>
                  </a:ext>
                </a:extLst>
              </p:cNvPr>
              <p:cNvSpPr txBox="1"/>
              <p:nvPr/>
            </p:nvSpPr>
            <p:spPr>
              <a:xfrm>
                <a:off x="9899645" y="2523813"/>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55" name="TextBox 54">
                <a:extLst>
                  <a:ext uri="{FF2B5EF4-FFF2-40B4-BE49-F238E27FC236}">
                    <a16:creationId xmlns:a16="http://schemas.microsoft.com/office/drawing/2014/main" id="{888953ED-7D9B-973F-320C-B466698A8F21}"/>
                  </a:ext>
                </a:extLst>
              </p:cNvPr>
              <p:cNvSpPr txBox="1"/>
              <p:nvPr/>
            </p:nvSpPr>
            <p:spPr>
              <a:xfrm>
                <a:off x="11494813" y="2092926"/>
                <a:ext cx="357790" cy="430887"/>
              </a:xfrm>
              <a:prstGeom prst="rect">
                <a:avLst/>
              </a:prstGeom>
              <a:noFill/>
            </p:spPr>
            <p:txBody>
              <a:bodyPr wrap="none" rtlCol="0">
                <a:spAutoFit/>
              </a:bodyPr>
              <a:lstStyle/>
              <a:p>
                <a:pPr>
                  <a:buNone/>
                </a:pPr>
                <a:r>
                  <a:rPr lang="en-GB" sz="2200" dirty="0">
                    <a:solidFill>
                      <a:srgbClr val="00628C"/>
                    </a:solidFill>
                  </a:rPr>
                  <a:t>F</a:t>
                </a:r>
              </a:p>
            </p:txBody>
          </p:sp>
        </p:grpSp>
        <p:sp>
          <p:nvSpPr>
            <p:cNvPr id="80" name="Arc 79">
              <a:extLst>
                <a:ext uri="{FF2B5EF4-FFF2-40B4-BE49-F238E27FC236}">
                  <a16:creationId xmlns:a16="http://schemas.microsoft.com/office/drawing/2014/main" id="{B8F2F7C8-ED9F-ED20-86E4-5F87F9AD3D42}"/>
                </a:ext>
              </a:extLst>
            </p:cNvPr>
            <p:cNvSpPr/>
            <p:nvPr/>
          </p:nvSpPr>
          <p:spPr>
            <a:xfrm>
              <a:off x="680763" y="2927602"/>
              <a:ext cx="720000" cy="720000"/>
            </a:xfrm>
            <a:prstGeom prst="arc">
              <a:avLst>
                <a:gd name="adj1" fmla="val 5116716"/>
                <a:gd name="adj2" fmla="val 10194378"/>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rgbClr val="00628C"/>
                </a:solidFill>
              </a:endParaRPr>
            </a:p>
          </p:txBody>
        </p:sp>
      </p:grpSp>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4: Pairs of line segments (animated solutions for part b)</a:t>
            </a:r>
          </a:p>
        </p:txBody>
      </p:sp>
      <p:grpSp>
        <p:nvGrpSpPr>
          <p:cNvPr id="24" name="Group 23">
            <a:extLst>
              <a:ext uri="{FF2B5EF4-FFF2-40B4-BE49-F238E27FC236}">
                <a16:creationId xmlns:a16="http://schemas.microsoft.com/office/drawing/2014/main" id="{7DC1B22C-E1F4-5C4C-6263-16D9660C3253}"/>
              </a:ext>
            </a:extLst>
          </p:cNvPr>
          <p:cNvGrpSpPr/>
          <p:nvPr/>
        </p:nvGrpSpPr>
        <p:grpSpPr>
          <a:xfrm>
            <a:off x="1282191" y="2617851"/>
            <a:ext cx="372218" cy="2301774"/>
            <a:chOff x="6925936" y="2680974"/>
            <a:chExt cx="372218" cy="2301774"/>
          </a:xfrm>
        </p:grpSpPr>
        <p:cxnSp>
          <p:nvCxnSpPr>
            <p:cNvPr id="20" name="Straight Connector 19">
              <a:extLst>
                <a:ext uri="{FF2B5EF4-FFF2-40B4-BE49-F238E27FC236}">
                  <a16:creationId xmlns:a16="http://schemas.microsoft.com/office/drawing/2014/main" id="{C217AD23-C3FC-D653-1506-8A7C2EE73F73}"/>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55A52C2-CA27-17D1-4A51-A99F5D1A134D}"/>
                </a:ext>
              </a:extLst>
            </p:cNvPr>
            <p:cNvSpPr txBox="1"/>
            <p:nvPr/>
          </p:nvSpPr>
          <p:spPr>
            <a:xfrm>
              <a:off x="6925936" y="2680974"/>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22" name="TextBox 21">
              <a:extLst>
                <a:ext uri="{FF2B5EF4-FFF2-40B4-BE49-F238E27FC236}">
                  <a16:creationId xmlns:a16="http://schemas.microsoft.com/office/drawing/2014/main" id="{6F7B7311-1964-2700-896F-6257C972B0A6}"/>
                </a:ext>
              </a:extLst>
            </p:cNvPr>
            <p:cNvSpPr txBox="1"/>
            <p:nvPr/>
          </p:nvSpPr>
          <p:spPr>
            <a:xfrm>
              <a:off x="6925936" y="4551861"/>
              <a:ext cx="372218" cy="430887"/>
            </a:xfrm>
            <a:prstGeom prst="rect">
              <a:avLst/>
            </a:prstGeom>
            <a:noFill/>
          </p:spPr>
          <p:txBody>
            <a:bodyPr wrap="none" rtlCol="0">
              <a:spAutoFit/>
            </a:bodyPr>
            <a:lstStyle/>
            <a:p>
              <a:pPr>
                <a:buNone/>
              </a:pPr>
              <a:r>
                <a:rPr lang="en-GB" sz="2200" dirty="0">
                  <a:solidFill>
                    <a:srgbClr val="00628C"/>
                  </a:solidFill>
                </a:rPr>
                <a:t>B</a:t>
              </a:r>
            </a:p>
          </p:txBody>
        </p:sp>
      </p:grpSp>
      <p:sp>
        <p:nvSpPr>
          <p:cNvPr id="86" name="TextBox 85">
            <a:extLst>
              <a:ext uri="{FF2B5EF4-FFF2-40B4-BE49-F238E27FC236}">
                <a16:creationId xmlns:a16="http://schemas.microsoft.com/office/drawing/2014/main" id="{75BF7C9B-CD3D-0818-2CB3-B51A0363BA47}"/>
              </a:ext>
            </a:extLst>
          </p:cNvPr>
          <p:cNvSpPr txBox="1"/>
          <p:nvPr/>
        </p:nvSpPr>
        <p:spPr>
          <a:xfrm>
            <a:off x="145680" y="1080089"/>
            <a:ext cx="3938899" cy="430887"/>
          </a:xfrm>
          <a:prstGeom prst="rect">
            <a:avLst/>
          </a:prstGeom>
          <a:noFill/>
        </p:spPr>
        <p:txBody>
          <a:bodyPr wrap="none" rtlCol="0">
            <a:spAutoFit/>
          </a:bodyPr>
          <a:lstStyle/>
          <a:p>
            <a:pPr>
              <a:buNone/>
            </a:pPr>
            <a:r>
              <a:rPr lang="en-GB" sz="2200" dirty="0"/>
              <a:t>An 80° angle is created when:</a:t>
            </a:r>
          </a:p>
        </p:txBody>
      </p:sp>
      <p:sp>
        <p:nvSpPr>
          <p:cNvPr id="50" name="TextBox 49">
            <a:extLst>
              <a:ext uri="{FF2B5EF4-FFF2-40B4-BE49-F238E27FC236}">
                <a16:creationId xmlns:a16="http://schemas.microsoft.com/office/drawing/2014/main" id="{82BFCF70-F6E0-15AD-1142-82B2D7EB06D2}"/>
              </a:ext>
            </a:extLst>
          </p:cNvPr>
          <p:cNvSpPr txBox="1"/>
          <p:nvPr/>
        </p:nvSpPr>
        <p:spPr>
          <a:xfrm>
            <a:off x="553304" y="1658109"/>
            <a:ext cx="2740739" cy="430887"/>
          </a:xfrm>
          <a:prstGeom prst="rect">
            <a:avLst/>
          </a:prstGeom>
          <a:noFill/>
        </p:spPr>
        <p:txBody>
          <a:bodyPr wrap="square">
            <a:spAutoFit/>
          </a:bodyPr>
          <a:lstStyle/>
          <a:p>
            <a:pPr>
              <a:buNone/>
            </a:pPr>
            <a:r>
              <a:rPr lang="en-GB" sz="2200" dirty="0"/>
              <a:t>EF intersects AB</a:t>
            </a:r>
          </a:p>
        </p:txBody>
      </p:sp>
      <p:sp>
        <p:nvSpPr>
          <p:cNvPr id="57" name="TextBox 56">
            <a:extLst>
              <a:ext uri="{FF2B5EF4-FFF2-40B4-BE49-F238E27FC236}">
                <a16:creationId xmlns:a16="http://schemas.microsoft.com/office/drawing/2014/main" id="{FAB30174-2CFF-47EE-774F-EFEA1D3E9466}"/>
              </a:ext>
            </a:extLst>
          </p:cNvPr>
          <p:cNvSpPr txBox="1"/>
          <p:nvPr/>
        </p:nvSpPr>
        <p:spPr>
          <a:xfrm>
            <a:off x="3870738" y="1642331"/>
            <a:ext cx="3292873" cy="769441"/>
          </a:xfrm>
          <a:prstGeom prst="rect">
            <a:avLst/>
          </a:prstGeom>
          <a:noFill/>
        </p:spPr>
        <p:txBody>
          <a:bodyPr wrap="square">
            <a:spAutoFit/>
          </a:bodyPr>
          <a:lstStyle/>
          <a:p>
            <a:pPr>
              <a:buNone/>
            </a:pPr>
            <a:r>
              <a:rPr lang="en-GB" sz="2200" dirty="0"/>
              <a:t>E is placed anywhere along AB (except at A)</a:t>
            </a:r>
          </a:p>
        </p:txBody>
      </p:sp>
      <p:grpSp>
        <p:nvGrpSpPr>
          <p:cNvPr id="58" name="Group 57">
            <a:extLst>
              <a:ext uri="{FF2B5EF4-FFF2-40B4-BE49-F238E27FC236}">
                <a16:creationId xmlns:a16="http://schemas.microsoft.com/office/drawing/2014/main" id="{E0A860D1-4B88-E4AA-7398-429B8FFAC2E4}"/>
              </a:ext>
            </a:extLst>
          </p:cNvPr>
          <p:cNvGrpSpPr/>
          <p:nvPr/>
        </p:nvGrpSpPr>
        <p:grpSpPr>
          <a:xfrm>
            <a:off x="4591193" y="2617851"/>
            <a:ext cx="451250" cy="2266017"/>
            <a:chOff x="6846904" y="2716731"/>
            <a:chExt cx="451250" cy="2266017"/>
          </a:xfrm>
        </p:grpSpPr>
        <p:cxnSp>
          <p:nvCxnSpPr>
            <p:cNvPr id="59" name="Straight Connector 58">
              <a:extLst>
                <a:ext uri="{FF2B5EF4-FFF2-40B4-BE49-F238E27FC236}">
                  <a16:creationId xmlns:a16="http://schemas.microsoft.com/office/drawing/2014/main" id="{6AA4BCF2-B3F7-6D46-1266-383AF32F1CF4}"/>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D44A4D2-6C73-D1E0-ACE1-2D58B6CAECFA}"/>
                </a:ext>
              </a:extLst>
            </p:cNvPr>
            <p:cNvSpPr txBox="1"/>
            <p:nvPr/>
          </p:nvSpPr>
          <p:spPr>
            <a:xfrm>
              <a:off x="6846904" y="2716731"/>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61" name="TextBox 60">
              <a:extLst>
                <a:ext uri="{FF2B5EF4-FFF2-40B4-BE49-F238E27FC236}">
                  <a16:creationId xmlns:a16="http://schemas.microsoft.com/office/drawing/2014/main" id="{026F33A1-AA75-CB8F-98E4-B0FE1798D4DE}"/>
                </a:ext>
              </a:extLst>
            </p:cNvPr>
            <p:cNvSpPr txBox="1"/>
            <p:nvPr/>
          </p:nvSpPr>
          <p:spPr>
            <a:xfrm>
              <a:off x="6925936" y="4551861"/>
              <a:ext cx="372218" cy="430887"/>
            </a:xfrm>
            <a:prstGeom prst="rect">
              <a:avLst/>
            </a:prstGeom>
            <a:noFill/>
          </p:spPr>
          <p:txBody>
            <a:bodyPr wrap="none" rtlCol="0">
              <a:spAutoFit/>
            </a:bodyPr>
            <a:lstStyle/>
            <a:p>
              <a:pPr>
                <a:buNone/>
              </a:pPr>
              <a:r>
                <a:rPr lang="en-GB" sz="2200" dirty="0">
                  <a:solidFill>
                    <a:srgbClr val="00628C"/>
                  </a:solidFill>
                </a:rPr>
                <a:t>B</a:t>
              </a:r>
            </a:p>
          </p:txBody>
        </p:sp>
      </p:grpSp>
      <p:sp>
        <p:nvSpPr>
          <p:cNvPr id="63" name="TextBox 62">
            <a:extLst>
              <a:ext uri="{FF2B5EF4-FFF2-40B4-BE49-F238E27FC236}">
                <a16:creationId xmlns:a16="http://schemas.microsoft.com/office/drawing/2014/main" id="{545CF543-5B37-4BAC-1D4A-774ECC65C9DA}"/>
              </a:ext>
            </a:extLst>
          </p:cNvPr>
          <p:cNvSpPr txBox="1"/>
          <p:nvPr/>
        </p:nvSpPr>
        <p:spPr>
          <a:xfrm>
            <a:off x="8434761" y="1642331"/>
            <a:ext cx="3437263" cy="769441"/>
          </a:xfrm>
          <a:prstGeom prst="rect">
            <a:avLst/>
          </a:prstGeom>
          <a:noFill/>
        </p:spPr>
        <p:txBody>
          <a:bodyPr wrap="square">
            <a:spAutoFit/>
          </a:bodyPr>
          <a:lstStyle/>
          <a:p>
            <a:pPr>
              <a:buNone/>
            </a:pPr>
            <a:r>
              <a:rPr lang="en-GB" sz="2200" dirty="0"/>
              <a:t>F is placed anywhere along AB (except at B).</a:t>
            </a:r>
          </a:p>
        </p:txBody>
      </p:sp>
      <p:grpSp>
        <p:nvGrpSpPr>
          <p:cNvPr id="68" name="Group 67">
            <a:extLst>
              <a:ext uri="{FF2B5EF4-FFF2-40B4-BE49-F238E27FC236}">
                <a16:creationId xmlns:a16="http://schemas.microsoft.com/office/drawing/2014/main" id="{2C6508A2-9897-D8A5-B3FE-0B0354003A1E}"/>
              </a:ext>
            </a:extLst>
          </p:cNvPr>
          <p:cNvGrpSpPr/>
          <p:nvPr/>
        </p:nvGrpSpPr>
        <p:grpSpPr>
          <a:xfrm>
            <a:off x="10153393" y="2617851"/>
            <a:ext cx="372218" cy="2301774"/>
            <a:chOff x="6925936" y="2680974"/>
            <a:chExt cx="372218" cy="2301774"/>
          </a:xfrm>
        </p:grpSpPr>
        <p:cxnSp>
          <p:nvCxnSpPr>
            <p:cNvPr id="69" name="Straight Connector 68">
              <a:extLst>
                <a:ext uri="{FF2B5EF4-FFF2-40B4-BE49-F238E27FC236}">
                  <a16:creationId xmlns:a16="http://schemas.microsoft.com/office/drawing/2014/main" id="{F52D732A-7365-8375-FD47-7D784CB9DDAB}"/>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198CFAB6-83C5-8FF2-394B-CF980A6A3483}"/>
                </a:ext>
              </a:extLst>
            </p:cNvPr>
            <p:cNvSpPr txBox="1"/>
            <p:nvPr/>
          </p:nvSpPr>
          <p:spPr>
            <a:xfrm>
              <a:off x="6925936" y="2680974"/>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71" name="TextBox 70">
              <a:extLst>
                <a:ext uri="{FF2B5EF4-FFF2-40B4-BE49-F238E27FC236}">
                  <a16:creationId xmlns:a16="http://schemas.microsoft.com/office/drawing/2014/main" id="{8848DF9E-C491-6A88-E568-063201318699}"/>
                </a:ext>
              </a:extLst>
            </p:cNvPr>
            <p:cNvSpPr txBox="1"/>
            <p:nvPr/>
          </p:nvSpPr>
          <p:spPr>
            <a:xfrm>
              <a:off x="6925936" y="4551861"/>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85" name="Group 84">
            <a:extLst>
              <a:ext uri="{FF2B5EF4-FFF2-40B4-BE49-F238E27FC236}">
                <a16:creationId xmlns:a16="http://schemas.microsoft.com/office/drawing/2014/main" id="{6E0213CD-D946-4616-4EF3-8C0DF33E0E7B}"/>
              </a:ext>
            </a:extLst>
          </p:cNvPr>
          <p:cNvGrpSpPr/>
          <p:nvPr/>
        </p:nvGrpSpPr>
        <p:grpSpPr>
          <a:xfrm>
            <a:off x="4403176" y="2455893"/>
            <a:ext cx="2103484" cy="935443"/>
            <a:chOff x="4005688" y="2928500"/>
            <a:chExt cx="2103484" cy="935443"/>
          </a:xfrm>
        </p:grpSpPr>
        <p:grpSp>
          <p:nvGrpSpPr>
            <p:cNvPr id="72" name="Group 71">
              <a:extLst>
                <a:ext uri="{FF2B5EF4-FFF2-40B4-BE49-F238E27FC236}">
                  <a16:creationId xmlns:a16="http://schemas.microsoft.com/office/drawing/2014/main" id="{1F161987-4344-0342-E107-5A7F74B52A1F}"/>
                </a:ext>
              </a:extLst>
            </p:cNvPr>
            <p:cNvGrpSpPr/>
            <p:nvPr/>
          </p:nvGrpSpPr>
          <p:grpSpPr>
            <a:xfrm>
              <a:off x="4156214" y="2928500"/>
              <a:ext cx="1952958" cy="861774"/>
              <a:chOff x="9899645" y="2092926"/>
              <a:chExt cx="1952958" cy="861774"/>
            </a:xfrm>
          </p:grpSpPr>
          <p:cxnSp>
            <p:nvCxnSpPr>
              <p:cNvPr id="73" name="Straight Connector 72">
                <a:extLst>
                  <a:ext uri="{FF2B5EF4-FFF2-40B4-BE49-F238E27FC236}">
                    <a16:creationId xmlns:a16="http://schemas.microsoft.com/office/drawing/2014/main" id="{CC312D65-F42C-5D03-604E-33FF211B67D3}"/>
                  </a:ext>
                </a:extLst>
              </p:cNvPr>
              <p:cNvCxnSpPr>
                <a:cxnSpLocks/>
              </p:cNvCxnSpPr>
              <p:nvPr/>
            </p:nvCxnSpPr>
            <p:spPr>
              <a:xfrm rot="4500000">
                <a:off x="10852982" y="1867176"/>
                <a:ext cx="0" cy="13289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FFE6D392-4A9F-68FB-51B9-D613C4AA2641}"/>
                  </a:ext>
                </a:extLst>
              </p:cNvPr>
              <p:cNvSpPr txBox="1"/>
              <p:nvPr/>
            </p:nvSpPr>
            <p:spPr>
              <a:xfrm>
                <a:off x="9899645" y="2523813"/>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75" name="TextBox 74">
                <a:extLst>
                  <a:ext uri="{FF2B5EF4-FFF2-40B4-BE49-F238E27FC236}">
                    <a16:creationId xmlns:a16="http://schemas.microsoft.com/office/drawing/2014/main" id="{5ED7FECD-3C17-0450-414F-5B6BE7E138D7}"/>
                  </a:ext>
                </a:extLst>
              </p:cNvPr>
              <p:cNvSpPr txBox="1"/>
              <p:nvPr/>
            </p:nvSpPr>
            <p:spPr>
              <a:xfrm>
                <a:off x="11494813" y="2092926"/>
                <a:ext cx="357790" cy="430887"/>
              </a:xfrm>
              <a:prstGeom prst="rect">
                <a:avLst/>
              </a:prstGeom>
              <a:noFill/>
            </p:spPr>
            <p:txBody>
              <a:bodyPr wrap="none" rtlCol="0">
                <a:spAutoFit/>
              </a:bodyPr>
              <a:lstStyle/>
              <a:p>
                <a:pPr>
                  <a:buNone/>
                </a:pPr>
                <a:r>
                  <a:rPr lang="en-GB" sz="2200" dirty="0">
                    <a:solidFill>
                      <a:srgbClr val="00628C"/>
                    </a:solidFill>
                  </a:rPr>
                  <a:t>F</a:t>
                </a:r>
              </a:p>
            </p:txBody>
          </p:sp>
        </p:grpSp>
        <p:sp>
          <p:nvSpPr>
            <p:cNvPr id="81" name="Arc 80">
              <a:extLst>
                <a:ext uri="{FF2B5EF4-FFF2-40B4-BE49-F238E27FC236}">
                  <a16:creationId xmlns:a16="http://schemas.microsoft.com/office/drawing/2014/main" id="{3A0EC24C-71F1-A048-E50E-CAD01AF462F4}"/>
                </a:ext>
              </a:extLst>
            </p:cNvPr>
            <p:cNvSpPr/>
            <p:nvPr/>
          </p:nvSpPr>
          <p:spPr>
            <a:xfrm rot="16200000">
              <a:off x="4005688" y="3143943"/>
              <a:ext cx="720000" cy="720000"/>
            </a:xfrm>
            <a:prstGeom prst="arc">
              <a:avLst>
                <a:gd name="adj1" fmla="val 1001723"/>
                <a:gd name="adj2" fmla="val 4885084"/>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87" name="Group 86">
            <a:extLst>
              <a:ext uri="{FF2B5EF4-FFF2-40B4-BE49-F238E27FC236}">
                <a16:creationId xmlns:a16="http://schemas.microsoft.com/office/drawing/2014/main" id="{5649E61B-E6A3-ACC8-86B7-79EFB1D2611D}"/>
              </a:ext>
            </a:extLst>
          </p:cNvPr>
          <p:cNvGrpSpPr/>
          <p:nvPr/>
        </p:nvGrpSpPr>
        <p:grpSpPr>
          <a:xfrm>
            <a:off x="8770742" y="2744546"/>
            <a:ext cx="1952958" cy="897864"/>
            <a:chOff x="7451168" y="3072223"/>
            <a:chExt cx="1952958" cy="897864"/>
          </a:xfrm>
        </p:grpSpPr>
        <p:grpSp>
          <p:nvGrpSpPr>
            <p:cNvPr id="76" name="Group 75">
              <a:extLst>
                <a:ext uri="{FF2B5EF4-FFF2-40B4-BE49-F238E27FC236}">
                  <a16:creationId xmlns:a16="http://schemas.microsoft.com/office/drawing/2014/main" id="{57C859C4-D00B-AFFB-19A1-E23E8F38A160}"/>
                </a:ext>
              </a:extLst>
            </p:cNvPr>
            <p:cNvGrpSpPr/>
            <p:nvPr/>
          </p:nvGrpSpPr>
          <p:grpSpPr>
            <a:xfrm>
              <a:off x="7451168" y="3108313"/>
              <a:ext cx="1952958" cy="861774"/>
              <a:chOff x="9899645" y="2092926"/>
              <a:chExt cx="1952958" cy="861774"/>
            </a:xfrm>
          </p:grpSpPr>
          <p:cxnSp>
            <p:nvCxnSpPr>
              <p:cNvPr id="77" name="Straight Connector 76">
                <a:extLst>
                  <a:ext uri="{FF2B5EF4-FFF2-40B4-BE49-F238E27FC236}">
                    <a16:creationId xmlns:a16="http://schemas.microsoft.com/office/drawing/2014/main" id="{8281F514-7DE0-ADAF-F00B-B3D0C74F3172}"/>
                  </a:ext>
                </a:extLst>
              </p:cNvPr>
              <p:cNvCxnSpPr>
                <a:cxnSpLocks/>
              </p:cNvCxnSpPr>
              <p:nvPr/>
            </p:nvCxnSpPr>
            <p:spPr>
              <a:xfrm rot="4500000">
                <a:off x="10852982" y="1867176"/>
                <a:ext cx="0" cy="132894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E8402E9-1EEE-11B5-9D2F-11617595353A}"/>
                  </a:ext>
                </a:extLst>
              </p:cNvPr>
              <p:cNvSpPr txBox="1"/>
              <p:nvPr/>
            </p:nvSpPr>
            <p:spPr>
              <a:xfrm>
                <a:off x="9899645" y="2523813"/>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79" name="TextBox 78">
                <a:extLst>
                  <a:ext uri="{FF2B5EF4-FFF2-40B4-BE49-F238E27FC236}">
                    <a16:creationId xmlns:a16="http://schemas.microsoft.com/office/drawing/2014/main" id="{C4D48542-B4B0-0AB5-9A93-083AEF115663}"/>
                  </a:ext>
                </a:extLst>
              </p:cNvPr>
              <p:cNvSpPr txBox="1"/>
              <p:nvPr/>
            </p:nvSpPr>
            <p:spPr>
              <a:xfrm>
                <a:off x="11494813" y="2092926"/>
                <a:ext cx="357790" cy="430887"/>
              </a:xfrm>
              <a:prstGeom prst="rect">
                <a:avLst/>
              </a:prstGeom>
              <a:noFill/>
            </p:spPr>
            <p:txBody>
              <a:bodyPr wrap="none" rtlCol="0">
                <a:spAutoFit/>
              </a:bodyPr>
              <a:lstStyle/>
              <a:p>
                <a:pPr>
                  <a:buNone/>
                </a:pPr>
                <a:r>
                  <a:rPr lang="en-GB" sz="2200" dirty="0">
                    <a:solidFill>
                      <a:srgbClr val="00628C"/>
                    </a:solidFill>
                  </a:rPr>
                  <a:t>F</a:t>
                </a:r>
              </a:p>
            </p:txBody>
          </p:sp>
        </p:grpSp>
        <p:sp>
          <p:nvSpPr>
            <p:cNvPr id="82" name="Arc 81">
              <a:extLst>
                <a:ext uri="{FF2B5EF4-FFF2-40B4-BE49-F238E27FC236}">
                  <a16:creationId xmlns:a16="http://schemas.microsoft.com/office/drawing/2014/main" id="{11F55599-BE97-6E13-189D-F6B4A6F1B5D5}"/>
                </a:ext>
              </a:extLst>
            </p:cNvPr>
            <p:cNvSpPr/>
            <p:nvPr/>
          </p:nvSpPr>
          <p:spPr>
            <a:xfrm rot="16200000">
              <a:off x="8621921" y="3072223"/>
              <a:ext cx="720000" cy="720000"/>
            </a:xfrm>
            <a:prstGeom prst="arc">
              <a:avLst>
                <a:gd name="adj1" fmla="val 10621265"/>
                <a:gd name="adj2" fmla="val 15743817"/>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Tree>
    <p:extLst>
      <p:ext uri="{BB962C8B-B14F-4D97-AF65-F5344CB8AC3E}">
        <p14:creationId xmlns:p14="http://schemas.microsoft.com/office/powerpoint/2010/main" val="98427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autoRev="1" fill="hold" nodeType="clickEffect">
                                  <p:stCondLst>
                                    <p:cond delay="0"/>
                                  </p:stCondLst>
                                  <p:childTnLst>
                                    <p:animMotion origin="layout" path="M 8.33333E-7 7.40741E-7 L 8.33333E-7 0.1963 " pathEditMode="relative" rAng="0" ptsTypes="AA">
                                      <p:cBhvr>
                                        <p:cTn id="6" dur="3000" fill="hold"/>
                                        <p:tgtEl>
                                          <p:spTgt spid="87"/>
                                        </p:tgtEl>
                                        <p:attrNameLst>
                                          <p:attrName>ppt_x</p:attrName>
                                          <p:attrName>ppt_y</p:attrName>
                                        </p:attrNameLst>
                                      </p:cBhvr>
                                      <p:rCtr x="0" y="9815"/>
                                    </p:animMotion>
                                  </p:childTnLst>
                                </p:cTn>
                              </p:par>
                              <p:par>
                                <p:cTn id="7" presetID="42" presetClass="path" presetSubtype="0" repeatCount="indefinite" accel="50000" decel="50000" autoRev="1" fill="hold" nodeType="withEffect">
                                  <p:stCondLst>
                                    <p:cond delay="0"/>
                                  </p:stCondLst>
                                  <p:childTnLst>
                                    <p:animMotion origin="layout" path="M 4.16667E-6 2.59259E-6 L -0.00092 0.19815 " pathEditMode="relative" rAng="0" ptsTypes="AA">
                                      <p:cBhvr>
                                        <p:cTn id="8" dur="3000" fill="hold"/>
                                        <p:tgtEl>
                                          <p:spTgt spid="85"/>
                                        </p:tgtEl>
                                        <p:attrNameLst>
                                          <p:attrName>ppt_x</p:attrName>
                                          <p:attrName>ppt_y</p:attrName>
                                        </p:attrNameLst>
                                      </p:cBhvr>
                                      <p:rCtr x="-52" y="9907"/>
                                    </p:animMotion>
                                  </p:childTnLst>
                                </p:cTn>
                              </p:par>
                              <p:par>
                                <p:cTn id="9" presetID="42" presetClass="path" presetSubtype="0" repeatCount="indefinite" accel="50000" decel="50000" autoRev="1" fill="hold" nodeType="withEffect">
                                  <p:stCondLst>
                                    <p:cond delay="0"/>
                                  </p:stCondLst>
                                  <p:childTnLst>
                                    <p:animMotion origin="layout" path="M -8.33333E-7 1.11111E-6 L -8.33333E-7 0.19421 " pathEditMode="relative" rAng="0" ptsTypes="AA">
                                      <p:cBhvr>
                                        <p:cTn id="10" dur="3000" fill="hold"/>
                                        <p:tgtEl>
                                          <p:spTgt spid="84"/>
                                        </p:tgtEl>
                                        <p:attrNameLst>
                                          <p:attrName>ppt_x</p:attrName>
                                          <p:attrName>ppt_y</p:attrName>
                                        </p:attrNameLst>
                                      </p:cBhvr>
                                      <p:rCtr x="0"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599"/>
            <a:ext cx="9993351" cy="5471151"/>
          </a:xfrm>
        </p:spPr>
        <p:txBody>
          <a:bodyPr>
            <a:normAutofit fontScale="92500" lnSpcReduction="10000"/>
          </a:bodyPr>
          <a:lstStyle/>
          <a:p>
            <a:r>
              <a:rPr lang="en-GB" sz="2200" dirty="0"/>
              <a:t>This resource is designed to be used in the classroom with Year 8 students, although it may be useful for other students.</a:t>
            </a:r>
          </a:p>
          <a:p>
            <a:r>
              <a:rPr lang="en-GB" sz="2200" dirty="0"/>
              <a:t>The Checkpoints are grouped around the key ideas in the core concept documents, </a:t>
            </a:r>
            <a:r>
              <a:rPr lang="en-GB" sz="2200" dirty="0">
                <a:hlinkClick r:id="rId3"/>
              </a:rPr>
              <a:t>6.1 Geometrical properties</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57">
            <a:extLst>
              <a:ext uri="{FF2B5EF4-FFF2-40B4-BE49-F238E27FC236}">
                <a16:creationId xmlns:a16="http://schemas.microsoft.com/office/drawing/2014/main" id="{320021F0-221B-E9FE-C31F-6CC95F12201A}"/>
              </a:ext>
            </a:extLst>
          </p:cNvPr>
          <p:cNvSpPr>
            <a:spLocks noGrp="1"/>
          </p:cNvSpPr>
          <p:nvPr>
            <p:ph type="body" sz="quarter" idx="11"/>
          </p:nvPr>
        </p:nvSpPr>
        <p:spPr/>
        <p:txBody>
          <a:bodyPr/>
          <a:lstStyle/>
          <a:p>
            <a:r>
              <a:rPr lang="en-US" dirty="0"/>
              <a:t>Checkpoint 4: Pairs of line segments (animated solutions for part d)</a:t>
            </a:r>
          </a:p>
          <a:p>
            <a:endParaRPr lang="en-GB" sz="2200" dirty="0"/>
          </a:p>
        </p:txBody>
      </p:sp>
      <p:grpSp>
        <p:nvGrpSpPr>
          <p:cNvPr id="57" name="Group 56">
            <a:extLst>
              <a:ext uri="{FF2B5EF4-FFF2-40B4-BE49-F238E27FC236}">
                <a16:creationId xmlns:a16="http://schemas.microsoft.com/office/drawing/2014/main" id="{E17D1014-F324-6EE0-B3E0-27426545027C}"/>
              </a:ext>
            </a:extLst>
          </p:cNvPr>
          <p:cNvGrpSpPr/>
          <p:nvPr/>
        </p:nvGrpSpPr>
        <p:grpSpPr>
          <a:xfrm>
            <a:off x="3869078" y="1658231"/>
            <a:ext cx="1791322" cy="860541"/>
            <a:chOff x="12798870" y="1388798"/>
            <a:chExt cx="1791322" cy="860541"/>
          </a:xfrm>
        </p:grpSpPr>
        <p:cxnSp>
          <p:nvCxnSpPr>
            <p:cNvPr id="15" name="Straight Connector 14">
              <a:extLst>
                <a:ext uri="{FF2B5EF4-FFF2-40B4-BE49-F238E27FC236}">
                  <a16:creationId xmlns:a16="http://schemas.microsoft.com/office/drawing/2014/main" id="{A3F63BF4-FE44-DCB3-1B94-6119D175067B}"/>
                </a:ext>
              </a:extLst>
            </p:cNvPr>
            <p:cNvCxnSpPr>
              <a:cxnSpLocks/>
            </p:cNvCxnSpPr>
            <p:nvPr/>
          </p:nvCxnSpPr>
          <p:spPr>
            <a:xfrm rot="4500000">
              <a:off x="13756215" y="1297154"/>
              <a:ext cx="0" cy="108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A700CF3-8BB2-6D20-50B9-65F48896D283}"/>
                </a:ext>
              </a:extLst>
            </p:cNvPr>
            <p:cNvSpPr txBox="1"/>
            <p:nvPr/>
          </p:nvSpPr>
          <p:spPr>
            <a:xfrm>
              <a:off x="12798870" y="1818452"/>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10" name="TextBox 9">
              <a:extLst>
                <a:ext uri="{FF2B5EF4-FFF2-40B4-BE49-F238E27FC236}">
                  <a16:creationId xmlns:a16="http://schemas.microsoft.com/office/drawing/2014/main" id="{5C3342A4-6D1B-919F-9D2D-086C70014489}"/>
                </a:ext>
              </a:extLst>
            </p:cNvPr>
            <p:cNvSpPr txBox="1"/>
            <p:nvPr/>
          </p:nvSpPr>
          <p:spPr>
            <a:xfrm>
              <a:off x="14232402" y="1388798"/>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93" name="Group 92">
            <a:extLst>
              <a:ext uri="{FF2B5EF4-FFF2-40B4-BE49-F238E27FC236}">
                <a16:creationId xmlns:a16="http://schemas.microsoft.com/office/drawing/2014/main" id="{07385DC2-F7E1-05BA-CADD-0A5D68A7D842}"/>
              </a:ext>
            </a:extLst>
          </p:cNvPr>
          <p:cNvGrpSpPr/>
          <p:nvPr/>
        </p:nvGrpSpPr>
        <p:grpSpPr>
          <a:xfrm>
            <a:off x="8761112" y="4102359"/>
            <a:ext cx="1688769" cy="1017177"/>
            <a:chOff x="14884395" y="1308355"/>
            <a:chExt cx="1688769" cy="1017177"/>
          </a:xfrm>
        </p:grpSpPr>
        <p:cxnSp>
          <p:nvCxnSpPr>
            <p:cNvPr id="16" name="Straight Connector 15">
              <a:extLst>
                <a:ext uri="{FF2B5EF4-FFF2-40B4-BE49-F238E27FC236}">
                  <a16:creationId xmlns:a16="http://schemas.microsoft.com/office/drawing/2014/main" id="{1FE152A8-669C-1E2E-D30C-EE877D20544F}"/>
                </a:ext>
              </a:extLst>
            </p:cNvPr>
            <p:cNvCxnSpPr>
              <a:cxnSpLocks/>
            </p:cNvCxnSpPr>
            <p:nvPr/>
          </p:nvCxnSpPr>
          <p:spPr>
            <a:xfrm rot="7200000">
              <a:off x="15717261" y="1266062"/>
              <a:ext cx="0" cy="1080000"/>
            </a:xfrm>
            <a:prstGeom prst="line">
              <a:avLst/>
            </a:prstGeom>
            <a:ln w="38100">
              <a:solidFill>
                <a:srgbClr val="FC952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7B824FA-7195-4833-4727-B385F2D3D838}"/>
                </a:ext>
              </a:extLst>
            </p:cNvPr>
            <p:cNvSpPr txBox="1"/>
            <p:nvPr/>
          </p:nvSpPr>
          <p:spPr>
            <a:xfrm>
              <a:off x="14884395" y="1308355"/>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14" name="TextBox 13">
              <a:extLst>
                <a:ext uri="{FF2B5EF4-FFF2-40B4-BE49-F238E27FC236}">
                  <a16:creationId xmlns:a16="http://schemas.microsoft.com/office/drawing/2014/main" id="{3B7540F6-8A3F-927D-3059-3F066A15E53E}"/>
                </a:ext>
              </a:extLst>
            </p:cNvPr>
            <p:cNvSpPr txBox="1"/>
            <p:nvPr/>
          </p:nvSpPr>
          <p:spPr>
            <a:xfrm>
              <a:off x="16184916" y="1894645"/>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24" name="Group 23">
            <a:extLst>
              <a:ext uri="{FF2B5EF4-FFF2-40B4-BE49-F238E27FC236}">
                <a16:creationId xmlns:a16="http://schemas.microsoft.com/office/drawing/2014/main" id="{7DC1B22C-E1F4-5C4C-6263-16D9660C3253}"/>
              </a:ext>
            </a:extLst>
          </p:cNvPr>
          <p:cNvGrpSpPr/>
          <p:nvPr/>
        </p:nvGrpSpPr>
        <p:grpSpPr>
          <a:xfrm>
            <a:off x="343942" y="2484390"/>
            <a:ext cx="657901" cy="2162689"/>
            <a:chOff x="6911344" y="2794042"/>
            <a:chExt cx="657901" cy="2162689"/>
          </a:xfrm>
        </p:grpSpPr>
        <p:cxnSp>
          <p:nvCxnSpPr>
            <p:cNvPr id="20" name="Straight Connector 19">
              <a:extLst>
                <a:ext uri="{FF2B5EF4-FFF2-40B4-BE49-F238E27FC236}">
                  <a16:creationId xmlns:a16="http://schemas.microsoft.com/office/drawing/2014/main" id="{C217AD23-C3FC-D653-1506-8A7C2EE73F73}"/>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55A52C2-CA27-17D1-4A51-A99F5D1A134D}"/>
                </a:ext>
              </a:extLst>
            </p:cNvPr>
            <p:cNvSpPr txBox="1"/>
            <p:nvPr/>
          </p:nvSpPr>
          <p:spPr>
            <a:xfrm>
              <a:off x="7097470" y="2794042"/>
              <a:ext cx="471775" cy="430887"/>
            </a:xfrm>
            <a:prstGeom prst="rect">
              <a:avLst/>
            </a:prstGeom>
            <a:noFill/>
          </p:spPr>
          <p:txBody>
            <a:bodyPr wrap="square" rtlCol="0">
              <a:spAutoFit/>
            </a:bodyPr>
            <a:lstStyle/>
            <a:p>
              <a:pPr>
                <a:buNone/>
              </a:pPr>
              <a:r>
                <a:rPr lang="en-GB" sz="2200" dirty="0">
                  <a:solidFill>
                    <a:srgbClr val="00628C"/>
                  </a:solidFill>
                </a:rPr>
                <a:t>A</a:t>
              </a:r>
            </a:p>
          </p:txBody>
        </p:sp>
        <p:sp>
          <p:nvSpPr>
            <p:cNvPr id="22" name="TextBox 21">
              <a:extLst>
                <a:ext uri="{FF2B5EF4-FFF2-40B4-BE49-F238E27FC236}">
                  <a16:creationId xmlns:a16="http://schemas.microsoft.com/office/drawing/2014/main" id="{6F7B7311-1964-2700-896F-6257C972B0A6}"/>
                </a:ext>
              </a:extLst>
            </p:cNvPr>
            <p:cNvSpPr txBox="1"/>
            <p:nvPr/>
          </p:nvSpPr>
          <p:spPr>
            <a:xfrm>
              <a:off x="6911344" y="4525844"/>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29" name="Group 28">
            <a:extLst>
              <a:ext uri="{FF2B5EF4-FFF2-40B4-BE49-F238E27FC236}">
                <a16:creationId xmlns:a16="http://schemas.microsoft.com/office/drawing/2014/main" id="{B9675173-1C40-9099-F179-9DD31E5FA585}"/>
              </a:ext>
            </a:extLst>
          </p:cNvPr>
          <p:cNvGrpSpPr/>
          <p:nvPr/>
        </p:nvGrpSpPr>
        <p:grpSpPr>
          <a:xfrm>
            <a:off x="169433" y="1382540"/>
            <a:ext cx="912475" cy="1615311"/>
            <a:chOff x="4658372" y="1003940"/>
            <a:chExt cx="912475" cy="1615311"/>
          </a:xfrm>
        </p:grpSpPr>
        <p:cxnSp>
          <p:nvCxnSpPr>
            <p:cNvPr id="25" name="Straight Connector 24">
              <a:extLst>
                <a:ext uri="{FF2B5EF4-FFF2-40B4-BE49-F238E27FC236}">
                  <a16:creationId xmlns:a16="http://schemas.microsoft.com/office/drawing/2014/main" id="{F0CF838C-E623-CA65-054F-4A094938E64F}"/>
                </a:ext>
              </a:extLst>
            </p:cNvPr>
            <p:cNvCxnSpPr>
              <a:cxnSpLocks/>
            </p:cNvCxnSpPr>
            <p:nvPr/>
          </p:nvCxnSpPr>
          <p:spPr>
            <a:xfrm rot="900000">
              <a:off x="5174719" y="1375740"/>
              <a:ext cx="0" cy="1080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89CA10E-1702-F9E0-1706-6672FBD900B3}"/>
                </a:ext>
              </a:extLst>
            </p:cNvPr>
            <p:cNvSpPr txBox="1"/>
            <p:nvPr/>
          </p:nvSpPr>
          <p:spPr>
            <a:xfrm>
              <a:off x="5182599" y="1003940"/>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28" name="TextBox 27">
              <a:extLst>
                <a:ext uri="{FF2B5EF4-FFF2-40B4-BE49-F238E27FC236}">
                  <a16:creationId xmlns:a16="http://schemas.microsoft.com/office/drawing/2014/main" id="{5C2B08E1-AB12-ADBA-5C9C-2BBC95499770}"/>
                </a:ext>
              </a:extLst>
            </p:cNvPr>
            <p:cNvSpPr txBox="1"/>
            <p:nvPr/>
          </p:nvSpPr>
          <p:spPr>
            <a:xfrm>
              <a:off x="4658372" y="2188364"/>
              <a:ext cx="388248" cy="430887"/>
            </a:xfrm>
            <a:prstGeom prst="rect">
              <a:avLst/>
            </a:prstGeom>
            <a:noFill/>
          </p:spPr>
          <p:txBody>
            <a:bodyPr wrap="none" rtlCol="0">
              <a:spAutoFit/>
            </a:bodyPr>
            <a:lstStyle/>
            <a:p>
              <a:pPr>
                <a:buNone/>
              </a:pPr>
              <a:r>
                <a:rPr lang="en-GB" sz="2200" dirty="0">
                  <a:solidFill>
                    <a:srgbClr val="00628C"/>
                  </a:solidFill>
                </a:rPr>
                <a:t>D</a:t>
              </a:r>
            </a:p>
          </p:txBody>
        </p:sp>
      </p:grpSp>
      <p:sp>
        <p:nvSpPr>
          <p:cNvPr id="31" name="Arc 30">
            <a:extLst>
              <a:ext uri="{FF2B5EF4-FFF2-40B4-BE49-F238E27FC236}">
                <a16:creationId xmlns:a16="http://schemas.microsoft.com/office/drawing/2014/main" id="{24808295-A5AB-4217-9B21-8DBDCF9A46A4}"/>
              </a:ext>
            </a:extLst>
          </p:cNvPr>
          <p:cNvSpPr/>
          <p:nvPr/>
        </p:nvSpPr>
        <p:spPr>
          <a:xfrm>
            <a:off x="87443" y="2331337"/>
            <a:ext cx="914400" cy="914400"/>
          </a:xfrm>
          <a:prstGeom prst="arc">
            <a:avLst>
              <a:gd name="adj1" fmla="val 5396572"/>
              <a:gd name="adj2" fmla="val 17218606"/>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rgbClr val="00628C"/>
              </a:solidFill>
            </a:endParaRPr>
          </a:p>
        </p:txBody>
      </p:sp>
      <p:grpSp>
        <p:nvGrpSpPr>
          <p:cNvPr id="12" name="Group 11">
            <a:extLst>
              <a:ext uri="{FF2B5EF4-FFF2-40B4-BE49-F238E27FC236}">
                <a16:creationId xmlns:a16="http://schemas.microsoft.com/office/drawing/2014/main" id="{D6E8F767-8C2A-AD9F-D981-DBC8B482D800}"/>
              </a:ext>
            </a:extLst>
          </p:cNvPr>
          <p:cNvGrpSpPr/>
          <p:nvPr/>
        </p:nvGrpSpPr>
        <p:grpSpPr>
          <a:xfrm>
            <a:off x="776355" y="4305583"/>
            <a:ext cx="415843" cy="2280085"/>
            <a:chOff x="6900288" y="2631415"/>
            <a:chExt cx="415843" cy="2280085"/>
          </a:xfrm>
        </p:grpSpPr>
        <p:cxnSp>
          <p:nvCxnSpPr>
            <p:cNvPr id="17" name="Straight Connector 16">
              <a:extLst>
                <a:ext uri="{FF2B5EF4-FFF2-40B4-BE49-F238E27FC236}">
                  <a16:creationId xmlns:a16="http://schemas.microsoft.com/office/drawing/2014/main" id="{2F4165E1-760A-B7DF-A4D1-37A0AC1B019B}"/>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608FC11-4DAD-2F06-19E5-4E6C54ED4991}"/>
                </a:ext>
              </a:extLst>
            </p:cNvPr>
            <p:cNvSpPr txBox="1"/>
            <p:nvPr/>
          </p:nvSpPr>
          <p:spPr>
            <a:xfrm>
              <a:off x="6900288" y="263141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9" name="TextBox 18">
              <a:extLst>
                <a:ext uri="{FF2B5EF4-FFF2-40B4-BE49-F238E27FC236}">
                  <a16:creationId xmlns:a16="http://schemas.microsoft.com/office/drawing/2014/main" id="{38539DC9-B19E-2A70-1209-630D2ADAA778}"/>
                </a:ext>
              </a:extLst>
            </p:cNvPr>
            <p:cNvSpPr txBox="1"/>
            <p:nvPr/>
          </p:nvSpPr>
          <p:spPr>
            <a:xfrm>
              <a:off x="6943913" y="4480613"/>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23" name="Group 22">
            <a:extLst>
              <a:ext uri="{FF2B5EF4-FFF2-40B4-BE49-F238E27FC236}">
                <a16:creationId xmlns:a16="http://schemas.microsoft.com/office/drawing/2014/main" id="{91C3037E-9CF8-B185-061A-0BFAC991125A}"/>
              </a:ext>
            </a:extLst>
          </p:cNvPr>
          <p:cNvGrpSpPr/>
          <p:nvPr/>
        </p:nvGrpSpPr>
        <p:grpSpPr>
          <a:xfrm>
            <a:off x="549345" y="4786029"/>
            <a:ext cx="964965" cy="1586120"/>
            <a:chOff x="4605882" y="1003940"/>
            <a:chExt cx="964965" cy="1586120"/>
          </a:xfrm>
        </p:grpSpPr>
        <p:cxnSp>
          <p:nvCxnSpPr>
            <p:cNvPr id="26" name="Straight Connector 25">
              <a:extLst>
                <a:ext uri="{FF2B5EF4-FFF2-40B4-BE49-F238E27FC236}">
                  <a16:creationId xmlns:a16="http://schemas.microsoft.com/office/drawing/2014/main" id="{3399276E-96AE-1FE9-EF46-8ED89FB9CE6D}"/>
                </a:ext>
              </a:extLst>
            </p:cNvPr>
            <p:cNvCxnSpPr>
              <a:cxnSpLocks/>
            </p:cNvCxnSpPr>
            <p:nvPr/>
          </p:nvCxnSpPr>
          <p:spPr>
            <a:xfrm rot="900000">
              <a:off x="5185146" y="1382597"/>
              <a:ext cx="0" cy="1080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FD09D0C-F405-8A2F-C65B-517B3759C76A}"/>
                </a:ext>
              </a:extLst>
            </p:cNvPr>
            <p:cNvSpPr txBox="1"/>
            <p:nvPr/>
          </p:nvSpPr>
          <p:spPr>
            <a:xfrm>
              <a:off x="5182599" y="1003940"/>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32" name="TextBox 31">
              <a:extLst>
                <a:ext uri="{FF2B5EF4-FFF2-40B4-BE49-F238E27FC236}">
                  <a16:creationId xmlns:a16="http://schemas.microsoft.com/office/drawing/2014/main" id="{049C9D80-85B2-3DE3-A7E8-74FD7001BF67}"/>
                </a:ext>
              </a:extLst>
            </p:cNvPr>
            <p:cNvSpPr txBox="1"/>
            <p:nvPr/>
          </p:nvSpPr>
          <p:spPr>
            <a:xfrm>
              <a:off x="4605882" y="2159173"/>
              <a:ext cx="388248" cy="430887"/>
            </a:xfrm>
            <a:prstGeom prst="rect">
              <a:avLst/>
            </a:prstGeom>
            <a:noFill/>
          </p:spPr>
          <p:txBody>
            <a:bodyPr wrap="none" rtlCol="0">
              <a:spAutoFit/>
            </a:bodyPr>
            <a:lstStyle/>
            <a:p>
              <a:pPr>
                <a:buNone/>
              </a:pPr>
              <a:r>
                <a:rPr lang="en-GB" sz="2200" dirty="0">
                  <a:solidFill>
                    <a:srgbClr val="00628C"/>
                  </a:solidFill>
                </a:rPr>
                <a:t>D</a:t>
              </a:r>
            </a:p>
          </p:txBody>
        </p:sp>
      </p:grpSp>
      <p:sp>
        <p:nvSpPr>
          <p:cNvPr id="33" name="Arc 32">
            <a:extLst>
              <a:ext uri="{FF2B5EF4-FFF2-40B4-BE49-F238E27FC236}">
                <a16:creationId xmlns:a16="http://schemas.microsoft.com/office/drawing/2014/main" id="{8BB09743-376C-F803-0554-0DB4B0C799B4}"/>
              </a:ext>
            </a:extLst>
          </p:cNvPr>
          <p:cNvSpPr/>
          <p:nvPr/>
        </p:nvSpPr>
        <p:spPr>
          <a:xfrm>
            <a:off x="500781" y="5757174"/>
            <a:ext cx="914400" cy="914400"/>
          </a:xfrm>
          <a:prstGeom prst="arc">
            <a:avLst>
              <a:gd name="adj1" fmla="val 17369910"/>
              <a:gd name="adj2" fmla="val 16442292"/>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grpSp>
        <p:nvGrpSpPr>
          <p:cNvPr id="34" name="Group 33">
            <a:extLst>
              <a:ext uri="{FF2B5EF4-FFF2-40B4-BE49-F238E27FC236}">
                <a16:creationId xmlns:a16="http://schemas.microsoft.com/office/drawing/2014/main" id="{BFE52FB1-D651-6743-B92A-58FE817CE065}"/>
              </a:ext>
            </a:extLst>
          </p:cNvPr>
          <p:cNvGrpSpPr/>
          <p:nvPr/>
        </p:nvGrpSpPr>
        <p:grpSpPr>
          <a:xfrm>
            <a:off x="1902638" y="1474840"/>
            <a:ext cx="573209" cy="2127713"/>
            <a:chOff x="6900288" y="2920909"/>
            <a:chExt cx="573209" cy="2127713"/>
          </a:xfrm>
        </p:grpSpPr>
        <p:cxnSp>
          <p:nvCxnSpPr>
            <p:cNvPr id="35" name="Straight Connector 34">
              <a:extLst>
                <a:ext uri="{FF2B5EF4-FFF2-40B4-BE49-F238E27FC236}">
                  <a16:creationId xmlns:a16="http://schemas.microsoft.com/office/drawing/2014/main" id="{626EF6D4-BDC8-3C11-06D2-CD95D2A07FDE}"/>
                </a:ext>
              </a:extLst>
            </p:cNvPr>
            <p:cNvCxnSpPr>
              <a:cxnSpLocks/>
            </p:cNvCxnSpPr>
            <p:nvPr/>
          </p:nvCxnSpPr>
          <p:spPr>
            <a:xfrm>
              <a:off x="7112045" y="3376295"/>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751AE07-BD0C-000D-4929-49500D2EC5B0}"/>
                </a:ext>
              </a:extLst>
            </p:cNvPr>
            <p:cNvSpPr txBox="1"/>
            <p:nvPr/>
          </p:nvSpPr>
          <p:spPr>
            <a:xfrm>
              <a:off x="6900288" y="2920909"/>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37" name="TextBox 36">
              <a:extLst>
                <a:ext uri="{FF2B5EF4-FFF2-40B4-BE49-F238E27FC236}">
                  <a16:creationId xmlns:a16="http://schemas.microsoft.com/office/drawing/2014/main" id="{3BFB8D3F-D78D-06D5-6E25-A4EB8BC122B0}"/>
                </a:ext>
              </a:extLst>
            </p:cNvPr>
            <p:cNvSpPr txBox="1"/>
            <p:nvPr/>
          </p:nvSpPr>
          <p:spPr>
            <a:xfrm>
              <a:off x="7101279" y="4617735"/>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38" name="Group 37">
            <a:extLst>
              <a:ext uri="{FF2B5EF4-FFF2-40B4-BE49-F238E27FC236}">
                <a16:creationId xmlns:a16="http://schemas.microsoft.com/office/drawing/2014/main" id="{286E87F5-15E1-6823-EE02-726FEB79F7EB}"/>
              </a:ext>
            </a:extLst>
          </p:cNvPr>
          <p:cNvGrpSpPr/>
          <p:nvPr/>
        </p:nvGrpSpPr>
        <p:grpSpPr>
          <a:xfrm>
            <a:off x="1471020" y="3057410"/>
            <a:ext cx="731483" cy="1636286"/>
            <a:chOff x="4705581" y="1082500"/>
            <a:chExt cx="731483" cy="1636286"/>
          </a:xfrm>
        </p:grpSpPr>
        <p:cxnSp>
          <p:nvCxnSpPr>
            <p:cNvPr id="39" name="Straight Connector 38">
              <a:extLst>
                <a:ext uri="{FF2B5EF4-FFF2-40B4-BE49-F238E27FC236}">
                  <a16:creationId xmlns:a16="http://schemas.microsoft.com/office/drawing/2014/main" id="{CE805606-4E18-B955-A8F0-2D1D2D44ECA5}"/>
                </a:ext>
              </a:extLst>
            </p:cNvPr>
            <p:cNvCxnSpPr>
              <a:cxnSpLocks/>
            </p:cNvCxnSpPr>
            <p:nvPr/>
          </p:nvCxnSpPr>
          <p:spPr>
            <a:xfrm rot="900000">
              <a:off x="5214686" y="1370604"/>
              <a:ext cx="0" cy="1080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57620EF-C8F4-1003-27E6-33369610812E}"/>
                </a:ext>
              </a:extLst>
            </p:cNvPr>
            <p:cNvSpPr txBox="1"/>
            <p:nvPr/>
          </p:nvSpPr>
          <p:spPr>
            <a:xfrm>
              <a:off x="4916438" y="1082500"/>
              <a:ext cx="520626" cy="430887"/>
            </a:xfrm>
            <a:prstGeom prst="rect">
              <a:avLst/>
            </a:prstGeom>
            <a:noFill/>
          </p:spPr>
          <p:txBody>
            <a:bodyPr wrap="square" rtlCol="0">
              <a:spAutoFit/>
            </a:bodyPr>
            <a:lstStyle/>
            <a:p>
              <a:pPr>
                <a:buNone/>
              </a:pPr>
              <a:r>
                <a:rPr lang="en-GB" sz="2200" dirty="0">
                  <a:solidFill>
                    <a:srgbClr val="00628C"/>
                  </a:solidFill>
                </a:rPr>
                <a:t>C</a:t>
              </a:r>
            </a:p>
          </p:txBody>
        </p:sp>
        <p:sp>
          <p:nvSpPr>
            <p:cNvPr id="41" name="TextBox 40">
              <a:extLst>
                <a:ext uri="{FF2B5EF4-FFF2-40B4-BE49-F238E27FC236}">
                  <a16:creationId xmlns:a16="http://schemas.microsoft.com/office/drawing/2014/main" id="{1BA8CB1A-ADEC-F599-AD28-FB21CDB812B9}"/>
                </a:ext>
              </a:extLst>
            </p:cNvPr>
            <p:cNvSpPr txBox="1"/>
            <p:nvPr/>
          </p:nvSpPr>
          <p:spPr>
            <a:xfrm>
              <a:off x="4705581" y="2287899"/>
              <a:ext cx="388248" cy="430887"/>
            </a:xfrm>
            <a:prstGeom prst="rect">
              <a:avLst/>
            </a:prstGeom>
            <a:noFill/>
          </p:spPr>
          <p:txBody>
            <a:bodyPr wrap="none" rtlCol="0">
              <a:spAutoFit/>
            </a:bodyPr>
            <a:lstStyle/>
            <a:p>
              <a:pPr>
                <a:buNone/>
              </a:pPr>
              <a:r>
                <a:rPr lang="en-GB" sz="2200" dirty="0">
                  <a:solidFill>
                    <a:srgbClr val="00628C"/>
                  </a:solidFill>
                </a:rPr>
                <a:t>D</a:t>
              </a:r>
            </a:p>
          </p:txBody>
        </p:sp>
      </p:grpSp>
      <p:sp>
        <p:nvSpPr>
          <p:cNvPr id="42" name="Arc 41">
            <a:extLst>
              <a:ext uri="{FF2B5EF4-FFF2-40B4-BE49-F238E27FC236}">
                <a16:creationId xmlns:a16="http://schemas.microsoft.com/office/drawing/2014/main" id="{DFFF464F-284E-5B88-9768-D839B97B2984}"/>
              </a:ext>
            </a:extLst>
          </p:cNvPr>
          <p:cNvSpPr/>
          <p:nvPr/>
        </p:nvSpPr>
        <p:spPr>
          <a:xfrm>
            <a:off x="1677257" y="2821504"/>
            <a:ext cx="914400" cy="914400"/>
          </a:xfrm>
          <a:prstGeom prst="arc">
            <a:avLst>
              <a:gd name="adj1" fmla="val 16163875"/>
              <a:gd name="adj2" fmla="val 6360868"/>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grpSp>
        <p:nvGrpSpPr>
          <p:cNvPr id="43" name="Group 42">
            <a:extLst>
              <a:ext uri="{FF2B5EF4-FFF2-40B4-BE49-F238E27FC236}">
                <a16:creationId xmlns:a16="http://schemas.microsoft.com/office/drawing/2014/main" id="{13E6721C-171A-D406-E14A-49660165A0FC}"/>
              </a:ext>
            </a:extLst>
          </p:cNvPr>
          <p:cNvGrpSpPr/>
          <p:nvPr/>
        </p:nvGrpSpPr>
        <p:grpSpPr>
          <a:xfrm>
            <a:off x="2574878" y="4182023"/>
            <a:ext cx="437248" cy="2327348"/>
            <a:chOff x="6900288" y="2631415"/>
            <a:chExt cx="437248" cy="2327348"/>
          </a:xfrm>
        </p:grpSpPr>
        <p:cxnSp>
          <p:nvCxnSpPr>
            <p:cNvPr id="44" name="Straight Connector 43">
              <a:extLst>
                <a:ext uri="{FF2B5EF4-FFF2-40B4-BE49-F238E27FC236}">
                  <a16:creationId xmlns:a16="http://schemas.microsoft.com/office/drawing/2014/main" id="{66F95071-5C90-AECE-D378-0F1A3DDB8118}"/>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F1BE431-FC8E-65CC-5AA7-567B336DBB7A}"/>
                </a:ext>
              </a:extLst>
            </p:cNvPr>
            <p:cNvSpPr txBox="1"/>
            <p:nvPr/>
          </p:nvSpPr>
          <p:spPr>
            <a:xfrm>
              <a:off x="6900288" y="263141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46" name="TextBox 45">
              <a:extLst>
                <a:ext uri="{FF2B5EF4-FFF2-40B4-BE49-F238E27FC236}">
                  <a16:creationId xmlns:a16="http://schemas.microsoft.com/office/drawing/2014/main" id="{69C02ACB-0236-2966-F88C-7E422413E2F0}"/>
                </a:ext>
              </a:extLst>
            </p:cNvPr>
            <p:cNvSpPr txBox="1"/>
            <p:nvPr/>
          </p:nvSpPr>
          <p:spPr>
            <a:xfrm>
              <a:off x="6914022" y="4527876"/>
              <a:ext cx="423514" cy="430887"/>
            </a:xfrm>
            <a:prstGeom prst="rect">
              <a:avLst/>
            </a:prstGeom>
            <a:noFill/>
          </p:spPr>
          <p:txBody>
            <a:bodyPr wrap="square" rtlCol="0">
              <a:spAutoFit/>
            </a:bodyPr>
            <a:lstStyle/>
            <a:p>
              <a:pPr>
                <a:buNone/>
              </a:pPr>
              <a:r>
                <a:rPr lang="en-GB" sz="2200" dirty="0">
                  <a:solidFill>
                    <a:srgbClr val="00628C"/>
                  </a:solidFill>
                </a:rPr>
                <a:t>B</a:t>
              </a:r>
            </a:p>
          </p:txBody>
        </p:sp>
      </p:grpSp>
      <p:grpSp>
        <p:nvGrpSpPr>
          <p:cNvPr id="47" name="Group 46">
            <a:extLst>
              <a:ext uri="{FF2B5EF4-FFF2-40B4-BE49-F238E27FC236}">
                <a16:creationId xmlns:a16="http://schemas.microsoft.com/office/drawing/2014/main" id="{F3410693-6FBC-66EE-27BB-BB37C89FE07C}"/>
              </a:ext>
            </a:extLst>
          </p:cNvPr>
          <p:cNvGrpSpPr/>
          <p:nvPr/>
        </p:nvGrpSpPr>
        <p:grpSpPr>
          <a:xfrm>
            <a:off x="2159290" y="4407114"/>
            <a:ext cx="1022510" cy="1636534"/>
            <a:chOff x="4691366" y="1137321"/>
            <a:chExt cx="1022510" cy="1636534"/>
          </a:xfrm>
        </p:grpSpPr>
        <p:cxnSp>
          <p:nvCxnSpPr>
            <p:cNvPr id="48" name="Straight Connector 47">
              <a:extLst>
                <a:ext uri="{FF2B5EF4-FFF2-40B4-BE49-F238E27FC236}">
                  <a16:creationId xmlns:a16="http://schemas.microsoft.com/office/drawing/2014/main" id="{FCB030A7-4FC0-2CFF-640E-74A9265CB02A}"/>
                </a:ext>
              </a:extLst>
            </p:cNvPr>
            <p:cNvCxnSpPr>
              <a:cxnSpLocks/>
            </p:cNvCxnSpPr>
            <p:nvPr/>
          </p:nvCxnSpPr>
          <p:spPr>
            <a:xfrm rot="900000">
              <a:off x="5185146" y="1382597"/>
              <a:ext cx="0" cy="10800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87C0BA6-28FD-6738-8BC6-62AA06F07B3A}"/>
                </a:ext>
              </a:extLst>
            </p:cNvPr>
            <p:cNvSpPr txBox="1"/>
            <p:nvPr/>
          </p:nvSpPr>
          <p:spPr>
            <a:xfrm>
              <a:off x="5325628" y="1137321"/>
              <a:ext cx="388248" cy="430887"/>
            </a:xfrm>
            <a:prstGeom prst="rect">
              <a:avLst/>
            </a:prstGeom>
            <a:noFill/>
          </p:spPr>
          <p:txBody>
            <a:bodyPr wrap="none" rtlCol="0">
              <a:spAutoFit/>
            </a:bodyPr>
            <a:lstStyle/>
            <a:p>
              <a:pPr>
                <a:buNone/>
              </a:pPr>
              <a:r>
                <a:rPr lang="en-GB" sz="2200" dirty="0">
                  <a:solidFill>
                    <a:srgbClr val="00628C"/>
                  </a:solidFill>
                </a:rPr>
                <a:t>C</a:t>
              </a:r>
            </a:p>
          </p:txBody>
        </p:sp>
        <p:sp>
          <p:nvSpPr>
            <p:cNvPr id="50" name="TextBox 49">
              <a:extLst>
                <a:ext uri="{FF2B5EF4-FFF2-40B4-BE49-F238E27FC236}">
                  <a16:creationId xmlns:a16="http://schemas.microsoft.com/office/drawing/2014/main" id="{21280BBD-7BBC-DF8D-E6E4-2A137EC415D5}"/>
                </a:ext>
              </a:extLst>
            </p:cNvPr>
            <p:cNvSpPr txBox="1"/>
            <p:nvPr/>
          </p:nvSpPr>
          <p:spPr>
            <a:xfrm>
              <a:off x="4691366" y="2342968"/>
              <a:ext cx="388248" cy="430887"/>
            </a:xfrm>
            <a:prstGeom prst="rect">
              <a:avLst/>
            </a:prstGeom>
            <a:noFill/>
          </p:spPr>
          <p:txBody>
            <a:bodyPr wrap="none" rtlCol="0">
              <a:spAutoFit/>
            </a:bodyPr>
            <a:lstStyle/>
            <a:p>
              <a:pPr>
                <a:buNone/>
              </a:pPr>
              <a:r>
                <a:rPr lang="en-GB" sz="2200" dirty="0">
                  <a:solidFill>
                    <a:srgbClr val="00628C"/>
                  </a:solidFill>
                </a:rPr>
                <a:t>D</a:t>
              </a:r>
            </a:p>
          </p:txBody>
        </p:sp>
      </p:grpSp>
      <p:sp>
        <p:nvSpPr>
          <p:cNvPr id="51" name="Arc 50">
            <a:extLst>
              <a:ext uri="{FF2B5EF4-FFF2-40B4-BE49-F238E27FC236}">
                <a16:creationId xmlns:a16="http://schemas.microsoft.com/office/drawing/2014/main" id="{5ED3C906-BBAF-33AA-37E0-09435C98CB2E}"/>
              </a:ext>
            </a:extLst>
          </p:cNvPr>
          <p:cNvSpPr/>
          <p:nvPr/>
        </p:nvSpPr>
        <p:spPr>
          <a:xfrm>
            <a:off x="2329435" y="4191597"/>
            <a:ext cx="914400" cy="914400"/>
          </a:xfrm>
          <a:prstGeom prst="arc">
            <a:avLst>
              <a:gd name="adj1" fmla="val 6172195"/>
              <a:gd name="adj2" fmla="val 5383386"/>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52" name="TextBox 51">
            <a:extLst>
              <a:ext uri="{FF2B5EF4-FFF2-40B4-BE49-F238E27FC236}">
                <a16:creationId xmlns:a16="http://schemas.microsoft.com/office/drawing/2014/main" id="{5349F007-CB0A-C79C-49A9-AB652ECA1DAF}"/>
              </a:ext>
            </a:extLst>
          </p:cNvPr>
          <p:cNvSpPr txBox="1"/>
          <p:nvPr/>
        </p:nvSpPr>
        <p:spPr>
          <a:xfrm>
            <a:off x="36530" y="1009228"/>
            <a:ext cx="12598759" cy="430887"/>
          </a:xfrm>
          <a:prstGeom prst="rect">
            <a:avLst/>
          </a:prstGeom>
          <a:noFill/>
        </p:spPr>
        <p:txBody>
          <a:bodyPr wrap="square" rtlCol="0">
            <a:spAutoFit/>
          </a:bodyPr>
          <a:lstStyle/>
          <a:p>
            <a:pPr>
              <a:buNone/>
            </a:pPr>
            <a:r>
              <a:rPr lang="en-GB" sz="2200" dirty="0"/>
              <a:t>Each line segment can make four possible reflex angles. </a:t>
            </a:r>
          </a:p>
        </p:txBody>
      </p:sp>
      <p:grpSp>
        <p:nvGrpSpPr>
          <p:cNvPr id="53" name="Group 52">
            <a:extLst>
              <a:ext uri="{FF2B5EF4-FFF2-40B4-BE49-F238E27FC236}">
                <a16:creationId xmlns:a16="http://schemas.microsoft.com/office/drawing/2014/main" id="{A8667B8E-F879-52B5-32A5-03D2DFF55436}"/>
              </a:ext>
            </a:extLst>
          </p:cNvPr>
          <p:cNvGrpSpPr/>
          <p:nvPr/>
        </p:nvGrpSpPr>
        <p:grpSpPr>
          <a:xfrm>
            <a:off x="4105838" y="1762015"/>
            <a:ext cx="379647" cy="2297598"/>
            <a:chOff x="6900288" y="2631415"/>
            <a:chExt cx="379647" cy="2297598"/>
          </a:xfrm>
        </p:grpSpPr>
        <p:cxnSp>
          <p:nvCxnSpPr>
            <p:cNvPr id="54" name="Straight Connector 53">
              <a:extLst>
                <a:ext uri="{FF2B5EF4-FFF2-40B4-BE49-F238E27FC236}">
                  <a16:creationId xmlns:a16="http://schemas.microsoft.com/office/drawing/2014/main" id="{7C18EDB8-7903-60D8-F75B-80BDCFC7A9E1}"/>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6C92842-C31E-3816-EA61-7779AC435278}"/>
                </a:ext>
              </a:extLst>
            </p:cNvPr>
            <p:cNvSpPr txBox="1"/>
            <p:nvPr/>
          </p:nvSpPr>
          <p:spPr>
            <a:xfrm>
              <a:off x="6900288" y="263141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56" name="TextBox 55">
              <a:extLst>
                <a:ext uri="{FF2B5EF4-FFF2-40B4-BE49-F238E27FC236}">
                  <a16:creationId xmlns:a16="http://schemas.microsoft.com/office/drawing/2014/main" id="{D73B96F2-377D-25B1-471B-C48403FEA50F}"/>
                </a:ext>
              </a:extLst>
            </p:cNvPr>
            <p:cNvSpPr txBox="1"/>
            <p:nvPr/>
          </p:nvSpPr>
          <p:spPr>
            <a:xfrm>
              <a:off x="6944155" y="4498126"/>
              <a:ext cx="335780" cy="430887"/>
            </a:xfrm>
            <a:prstGeom prst="rect">
              <a:avLst/>
            </a:prstGeom>
            <a:noFill/>
          </p:spPr>
          <p:txBody>
            <a:bodyPr wrap="square" rtlCol="0">
              <a:spAutoFit/>
            </a:bodyPr>
            <a:lstStyle/>
            <a:p>
              <a:pPr>
                <a:buNone/>
              </a:pPr>
              <a:r>
                <a:rPr lang="en-GB" sz="2200" dirty="0">
                  <a:solidFill>
                    <a:srgbClr val="00628C"/>
                  </a:solidFill>
                </a:rPr>
                <a:t>B</a:t>
              </a:r>
            </a:p>
          </p:txBody>
        </p:sp>
      </p:grpSp>
      <p:grpSp>
        <p:nvGrpSpPr>
          <p:cNvPr id="61" name="Group 60">
            <a:extLst>
              <a:ext uri="{FF2B5EF4-FFF2-40B4-BE49-F238E27FC236}">
                <a16:creationId xmlns:a16="http://schemas.microsoft.com/office/drawing/2014/main" id="{E5601190-E28F-F4B6-02D9-4189A766BAB4}"/>
              </a:ext>
            </a:extLst>
          </p:cNvPr>
          <p:cNvGrpSpPr/>
          <p:nvPr/>
        </p:nvGrpSpPr>
        <p:grpSpPr>
          <a:xfrm>
            <a:off x="4605007" y="4011423"/>
            <a:ext cx="474293" cy="2307954"/>
            <a:chOff x="6900288" y="2631415"/>
            <a:chExt cx="474293" cy="2307954"/>
          </a:xfrm>
        </p:grpSpPr>
        <p:cxnSp>
          <p:nvCxnSpPr>
            <p:cNvPr id="62" name="Straight Connector 61">
              <a:extLst>
                <a:ext uri="{FF2B5EF4-FFF2-40B4-BE49-F238E27FC236}">
                  <a16:creationId xmlns:a16="http://schemas.microsoft.com/office/drawing/2014/main" id="{AF48A820-EFDA-6DA1-2C6C-2525B49543BD}"/>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8F438572-2BD3-156C-2F74-539309498150}"/>
                </a:ext>
              </a:extLst>
            </p:cNvPr>
            <p:cNvSpPr txBox="1"/>
            <p:nvPr/>
          </p:nvSpPr>
          <p:spPr>
            <a:xfrm>
              <a:off x="6900288" y="263141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64" name="TextBox 63">
              <a:extLst>
                <a:ext uri="{FF2B5EF4-FFF2-40B4-BE49-F238E27FC236}">
                  <a16:creationId xmlns:a16="http://schemas.microsoft.com/office/drawing/2014/main" id="{C0BE14E7-3071-772B-32A0-8A2A2FA0DD8E}"/>
                </a:ext>
              </a:extLst>
            </p:cNvPr>
            <p:cNvSpPr txBox="1"/>
            <p:nvPr/>
          </p:nvSpPr>
          <p:spPr>
            <a:xfrm>
              <a:off x="7002363" y="4508482"/>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65" name="Group 64">
            <a:extLst>
              <a:ext uri="{FF2B5EF4-FFF2-40B4-BE49-F238E27FC236}">
                <a16:creationId xmlns:a16="http://schemas.microsoft.com/office/drawing/2014/main" id="{38650A58-87E1-EDBB-2D66-1F497A713A8A}"/>
              </a:ext>
            </a:extLst>
          </p:cNvPr>
          <p:cNvGrpSpPr/>
          <p:nvPr/>
        </p:nvGrpSpPr>
        <p:grpSpPr>
          <a:xfrm>
            <a:off x="4461124" y="5344388"/>
            <a:ext cx="1694640" cy="797648"/>
            <a:chOff x="12895552" y="1388798"/>
            <a:chExt cx="1694640" cy="797648"/>
          </a:xfrm>
        </p:grpSpPr>
        <p:cxnSp>
          <p:nvCxnSpPr>
            <p:cNvPr id="66" name="Straight Connector 65">
              <a:extLst>
                <a:ext uri="{FF2B5EF4-FFF2-40B4-BE49-F238E27FC236}">
                  <a16:creationId xmlns:a16="http://schemas.microsoft.com/office/drawing/2014/main" id="{31C09C97-6593-A438-09EB-4765320946D6}"/>
                </a:ext>
              </a:extLst>
            </p:cNvPr>
            <p:cNvCxnSpPr>
              <a:cxnSpLocks/>
            </p:cNvCxnSpPr>
            <p:nvPr/>
          </p:nvCxnSpPr>
          <p:spPr>
            <a:xfrm rot="4500000">
              <a:off x="13756215" y="1297154"/>
              <a:ext cx="0" cy="108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D5F884B-A2CD-3E1D-42CC-B5EE32589858}"/>
                </a:ext>
              </a:extLst>
            </p:cNvPr>
            <p:cNvSpPr txBox="1"/>
            <p:nvPr/>
          </p:nvSpPr>
          <p:spPr>
            <a:xfrm>
              <a:off x="12895552" y="1755559"/>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68" name="TextBox 67">
              <a:extLst>
                <a:ext uri="{FF2B5EF4-FFF2-40B4-BE49-F238E27FC236}">
                  <a16:creationId xmlns:a16="http://schemas.microsoft.com/office/drawing/2014/main" id="{6AA2A98D-6A0C-0E30-0DE4-C31B23549626}"/>
                </a:ext>
              </a:extLst>
            </p:cNvPr>
            <p:cNvSpPr txBox="1"/>
            <p:nvPr/>
          </p:nvSpPr>
          <p:spPr>
            <a:xfrm>
              <a:off x="14232402" y="1388798"/>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73" name="Group 72">
            <a:extLst>
              <a:ext uri="{FF2B5EF4-FFF2-40B4-BE49-F238E27FC236}">
                <a16:creationId xmlns:a16="http://schemas.microsoft.com/office/drawing/2014/main" id="{2D1314AF-5489-DE9E-4433-1BFC00F9EB70}"/>
              </a:ext>
            </a:extLst>
          </p:cNvPr>
          <p:cNvGrpSpPr/>
          <p:nvPr/>
        </p:nvGrpSpPr>
        <p:grpSpPr>
          <a:xfrm>
            <a:off x="7373873" y="1090776"/>
            <a:ext cx="389447" cy="2343153"/>
            <a:chOff x="6900288" y="2631415"/>
            <a:chExt cx="389447" cy="2343153"/>
          </a:xfrm>
        </p:grpSpPr>
        <p:cxnSp>
          <p:nvCxnSpPr>
            <p:cNvPr id="74" name="Straight Connector 73">
              <a:extLst>
                <a:ext uri="{FF2B5EF4-FFF2-40B4-BE49-F238E27FC236}">
                  <a16:creationId xmlns:a16="http://schemas.microsoft.com/office/drawing/2014/main" id="{054D1A5A-F81B-059D-7851-68242BE1544D}"/>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9A5DDFB-DD02-3EC2-FA26-5DDE4391737F}"/>
                </a:ext>
              </a:extLst>
            </p:cNvPr>
            <p:cNvSpPr txBox="1"/>
            <p:nvPr/>
          </p:nvSpPr>
          <p:spPr>
            <a:xfrm>
              <a:off x="6900288" y="263141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76" name="TextBox 75">
              <a:extLst>
                <a:ext uri="{FF2B5EF4-FFF2-40B4-BE49-F238E27FC236}">
                  <a16:creationId xmlns:a16="http://schemas.microsoft.com/office/drawing/2014/main" id="{F0850B0D-9FB1-6B83-1F39-8E40475F5FE4}"/>
                </a:ext>
              </a:extLst>
            </p:cNvPr>
            <p:cNvSpPr txBox="1"/>
            <p:nvPr/>
          </p:nvSpPr>
          <p:spPr>
            <a:xfrm>
              <a:off x="6917517" y="4543681"/>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77" name="Group 76">
            <a:extLst>
              <a:ext uri="{FF2B5EF4-FFF2-40B4-BE49-F238E27FC236}">
                <a16:creationId xmlns:a16="http://schemas.microsoft.com/office/drawing/2014/main" id="{0A3AFDCC-960A-FCAD-1165-A074F1BE9F2D}"/>
              </a:ext>
            </a:extLst>
          </p:cNvPr>
          <p:cNvGrpSpPr/>
          <p:nvPr/>
        </p:nvGrpSpPr>
        <p:grpSpPr>
          <a:xfrm>
            <a:off x="6153711" y="2679658"/>
            <a:ext cx="1761857" cy="757396"/>
            <a:chOff x="12828335" y="1388798"/>
            <a:chExt cx="1761857" cy="757396"/>
          </a:xfrm>
        </p:grpSpPr>
        <p:cxnSp>
          <p:nvCxnSpPr>
            <p:cNvPr id="78" name="Straight Connector 77">
              <a:extLst>
                <a:ext uri="{FF2B5EF4-FFF2-40B4-BE49-F238E27FC236}">
                  <a16:creationId xmlns:a16="http://schemas.microsoft.com/office/drawing/2014/main" id="{2659D5F6-9B73-55BA-0CB2-C123F885A2B4}"/>
                </a:ext>
              </a:extLst>
            </p:cNvPr>
            <p:cNvCxnSpPr>
              <a:cxnSpLocks/>
            </p:cNvCxnSpPr>
            <p:nvPr/>
          </p:nvCxnSpPr>
          <p:spPr>
            <a:xfrm rot="4500000">
              <a:off x="13756215" y="1297154"/>
              <a:ext cx="0" cy="108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74C9FD0D-3041-9A53-7802-80F2137751E2}"/>
                </a:ext>
              </a:extLst>
            </p:cNvPr>
            <p:cNvSpPr txBox="1"/>
            <p:nvPr/>
          </p:nvSpPr>
          <p:spPr>
            <a:xfrm>
              <a:off x="12828335" y="1715307"/>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80" name="TextBox 79">
              <a:extLst>
                <a:ext uri="{FF2B5EF4-FFF2-40B4-BE49-F238E27FC236}">
                  <a16:creationId xmlns:a16="http://schemas.microsoft.com/office/drawing/2014/main" id="{DA4B07DB-6946-2060-F8B9-BE7B775DCC17}"/>
                </a:ext>
              </a:extLst>
            </p:cNvPr>
            <p:cNvSpPr txBox="1"/>
            <p:nvPr/>
          </p:nvSpPr>
          <p:spPr>
            <a:xfrm>
              <a:off x="14232402" y="1388798"/>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81" name="Group 80">
            <a:extLst>
              <a:ext uri="{FF2B5EF4-FFF2-40B4-BE49-F238E27FC236}">
                <a16:creationId xmlns:a16="http://schemas.microsoft.com/office/drawing/2014/main" id="{7DA71840-6B6A-35AE-9041-6DD02ABB5614}"/>
              </a:ext>
            </a:extLst>
          </p:cNvPr>
          <p:cNvGrpSpPr/>
          <p:nvPr/>
        </p:nvGrpSpPr>
        <p:grpSpPr>
          <a:xfrm>
            <a:off x="7531961" y="3920801"/>
            <a:ext cx="414226" cy="2201240"/>
            <a:chOff x="6900272" y="2715488"/>
            <a:chExt cx="414226" cy="2201240"/>
          </a:xfrm>
        </p:grpSpPr>
        <p:cxnSp>
          <p:nvCxnSpPr>
            <p:cNvPr id="82" name="Straight Connector 81">
              <a:extLst>
                <a:ext uri="{FF2B5EF4-FFF2-40B4-BE49-F238E27FC236}">
                  <a16:creationId xmlns:a16="http://schemas.microsoft.com/office/drawing/2014/main" id="{5A5C3617-180F-6944-D745-083D9460DCB1}"/>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860A013-A59F-E585-3E97-82AFC704B4F0}"/>
                </a:ext>
              </a:extLst>
            </p:cNvPr>
            <p:cNvSpPr txBox="1"/>
            <p:nvPr/>
          </p:nvSpPr>
          <p:spPr>
            <a:xfrm>
              <a:off x="6900272" y="2715488"/>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84" name="TextBox 83">
              <a:extLst>
                <a:ext uri="{FF2B5EF4-FFF2-40B4-BE49-F238E27FC236}">
                  <a16:creationId xmlns:a16="http://schemas.microsoft.com/office/drawing/2014/main" id="{F89435E1-00A8-2CAC-3789-D94A4D8D0C13}"/>
                </a:ext>
              </a:extLst>
            </p:cNvPr>
            <p:cNvSpPr txBox="1"/>
            <p:nvPr/>
          </p:nvSpPr>
          <p:spPr>
            <a:xfrm>
              <a:off x="6942280" y="4485841"/>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85" name="Group 84">
            <a:extLst>
              <a:ext uri="{FF2B5EF4-FFF2-40B4-BE49-F238E27FC236}">
                <a16:creationId xmlns:a16="http://schemas.microsoft.com/office/drawing/2014/main" id="{D8EF6398-5A2B-ABDB-3D64-92B489D8AE96}"/>
              </a:ext>
            </a:extLst>
          </p:cNvPr>
          <p:cNvGrpSpPr/>
          <p:nvPr/>
        </p:nvGrpSpPr>
        <p:grpSpPr>
          <a:xfrm>
            <a:off x="6297871" y="4114622"/>
            <a:ext cx="1821361" cy="711601"/>
            <a:chOff x="12812156" y="1495410"/>
            <a:chExt cx="1821361" cy="711601"/>
          </a:xfrm>
        </p:grpSpPr>
        <p:cxnSp>
          <p:nvCxnSpPr>
            <p:cNvPr id="86" name="Straight Connector 85">
              <a:extLst>
                <a:ext uri="{FF2B5EF4-FFF2-40B4-BE49-F238E27FC236}">
                  <a16:creationId xmlns:a16="http://schemas.microsoft.com/office/drawing/2014/main" id="{5185780F-7AAE-1BF2-64A0-5BD09A64355F}"/>
                </a:ext>
              </a:extLst>
            </p:cNvPr>
            <p:cNvCxnSpPr>
              <a:cxnSpLocks/>
            </p:cNvCxnSpPr>
            <p:nvPr/>
          </p:nvCxnSpPr>
          <p:spPr>
            <a:xfrm rot="4500000">
              <a:off x="13756215" y="1297154"/>
              <a:ext cx="0" cy="1080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B3A5A229-69BA-63D0-9018-F2431136F044}"/>
                </a:ext>
              </a:extLst>
            </p:cNvPr>
            <p:cNvSpPr txBox="1"/>
            <p:nvPr/>
          </p:nvSpPr>
          <p:spPr>
            <a:xfrm>
              <a:off x="12812156" y="1776124"/>
              <a:ext cx="372218" cy="430887"/>
            </a:xfrm>
            <a:prstGeom prst="rect">
              <a:avLst/>
            </a:prstGeom>
            <a:noFill/>
          </p:spPr>
          <p:txBody>
            <a:bodyPr wrap="none" rtlCol="0">
              <a:spAutoFit/>
            </a:bodyPr>
            <a:lstStyle/>
            <a:p>
              <a:pPr>
                <a:buNone/>
              </a:pPr>
              <a:r>
                <a:rPr lang="en-GB" sz="2200" dirty="0">
                  <a:solidFill>
                    <a:srgbClr val="00628C"/>
                  </a:solidFill>
                </a:rPr>
                <a:t>E</a:t>
              </a:r>
            </a:p>
          </p:txBody>
        </p:sp>
        <p:sp>
          <p:nvSpPr>
            <p:cNvPr id="88" name="TextBox 87">
              <a:extLst>
                <a:ext uri="{FF2B5EF4-FFF2-40B4-BE49-F238E27FC236}">
                  <a16:creationId xmlns:a16="http://schemas.microsoft.com/office/drawing/2014/main" id="{388E45CC-D06E-75B7-CAC4-B3F53E3BE2C0}"/>
                </a:ext>
              </a:extLst>
            </p:cNvPr>
            <p:cNvSpPr txBox="1"/>
            <p:nvPr/>
          </p:nvSpPr>
          <p:spPr>
            <a:xfrm>
              <a:off x="14275727" y="1495410"/>
              <a:ext cx="357790" cy="430887"/>
            </a:xfrm>
            <a:prstGeom prst="rect">
              <a:avLst/>
            </a:prstGeom>
            <a:noFill/>
          </p:spPr>
          <p:txBody>
            <a:bodyPr wrap="none" rtlCol="0">
              <a:spAutoFit/>
            </a:bodyPr>
            <a:lstStyle/>
            <a:p>
              <a:pPr>
                <a:buNone/>
              </a:pPr>
              <a:r>
                <a:rPr lang="en-GB" sz="2200" dirty="0">
                  <a:solidFill>
                    <a:srgbClr val="00628C"/>
                  </a:solidFill>
                </a:rPr>
                <a:t>F</a:t>
              </a:r>
            </a:p>
          </p:txBody>
        </p:sp>
      </p:grpSp>
      <p:grpSp>
        <p:nvGrpSpPr>
          <p:cNvPr id="89" name="Group 88">
            <a:extLst>
              <a:ext uri="{FF2B5EF4-FFF2-40B4-BE49-F238E27FC236}">
                <a16:creationId xmlns:a16="http://schemas.microsoft.com/office/drawing/2014/main" id="{B1A7E07E-CB5C-C52E-7A46-6B94DF47975E}"/>
              </a:ext>
            </a:extLst>
          </p:cNvPr>
          <p:cNvGrpSpPr/>
          <p:nvPr/>
        </p:nvGrpSpPr>
        <p:grpSpPr>
          <a:xfrm>
            <a:off x="10412798" y="1025625"/>
            <a:ext cx="449261" cy="2207471"/>
            <a:chOff x="6855601" y="2723769"/>
            <a:chExt cx="449261" cy="2207471"/>
          </a:xfrm>
        </p:grpSpPr>
        <p:cxnSp>
          <p:nvCxnSpPr>
            <p:cNvPr id="90" name="Straight Connector 89">
              <a:extLst>
                <a:ext uri="{FF2B5EF4-FFF2-40B4-BE49-F238E27FC236}">
                  <a16:creationId xmlns:a16="http://schemas.microsoft.com/office/drawing/2014/main" id="{F60D92A5-1EDF-5083-FB35-7983490F3F5A}"/>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C7F39BE1-79D1-3DDF-8728-604B72AEC18D}"/>
                </a:ext>
              </a:extLst>
            </p:cNvPr>
            <p:cNvSpPr txBox="1"/>
            <p:nvPr/>
          </p:nvSpPr>
          <p:spPr>
            <a:xfrm>
              <a:off x="6932644" y="2723769"/>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92" name="TextBox 91">
              <a:extLst>
                <a:ext uri="{FF2B5EF4-FFF2-40B4-BE49-F238E27FC236}">
                  <a16:creationId xmlns:a16="http://schemas.microsoft.com/office/drawing/2014/main" id="{540CD185-F6D7-89FD-549E-3D3F1DC2861B}"/>
                </a:ext>
              </a:extLst>
            </p:cNvPr>
            <p:cNvSpPr txBox="1"/>
            <p:nvPr/>
          </p:nvSpPr>
          <p:spPr>
            <a:xfrm>
              <a:off x="6855601" y="4500353"/>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94" name="Group 93">
            <a:extLst>
              <a:ext uri="{FF2B5EF4-FFF2-40B4-BE49-F238E27FC236}">
                <a16:creationId xmlns:a16="http://schemas.microsoft.com/office/drawing/2014/main" id="{6F5ACE61-4DE0-5C72-826D-CF730B4E1E33}"/>
              </a:ext>
            </a:extLst>
          </p:cNvPr>
          <p:cNvGrpSpPr/>
          <p:nvPr/>
        </p:nvGrpSpPr>
        <p:grpSpPr>
          <a:xfrm>
            <a:off x="10311645" y="2543094"/>
            <a:ext cx="1670187" cy="1080899"/>
            <a:chOff x="14902977" y="1244633"/>
            <a:chExt cx="1670187" cy="1080899"/>
          </a:xfrm>
        </p:grpSpPr>
        <p:cxnSp>
          <p:nvCxnSpPr>
            <p:cNvPr id="95" name="Straight Connector 94">
              <a:extLst>
                <a:ext uri="{FF2B5EF4-FFF2-40B4-BE49-F238E27FC236}">
                  <a16:creationId xmlns:a16="http://schemas.microsoft.com/office/drawing/2014/main" id="{4BA5A8CD-49D5-B8E0-A6B9-2FE26A31D4A6}"/>
                </a:ext>
              </a:extLst>
            </p:cNvPr>
            <p:cNvCxnSpPr>
              <a:cxnSpLocks/>
            </p:cNvCxnSpPr>
            <p:nvPr/>
          </p:nvCxnSpPr>
          <p:spPr>
            <a:xfrm rot="7200000">
              <a:off x="15717261" y="1266062"/>
              <a:ext cx="0" cy="1080000"/>
            </a:xfrm>
            <a:prstGeom prst="line">
              <a:avLst/>
            </a:prstGeom>
            <a:ln w="38100">
              <a:solidFill>
                <a:srgbClr val="FC9524"/>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EFA390A1-86BF-229E-0815-B1A05901EB48}"/>
                </a:ext>
              </a:extLst>
            </p:cNvPr>
            <p:cNvSpPr txBox="1"/>
            <p:nvPr/>
          </p:nvSpPr>
          <p:spPr>
            <a:xfrm>
              <a:off x="14902977" y="1244633"/>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97" name="TextBox 96">
              <a:extLst>
                <a:ext uri="{FF2B5EF4-FFF2-40B4-BE49-F238E27FC236}">
                  <a16:creationId xmlns:a16="http://schemas.microsoft.com/office/drawing/2014/main" id="{B539F8E8-836A-8A00-FE89-928176BED7DD}"/>
                </a:ext>
              </a:extLst>
            </p:cNvPr>
            <p:cNvSpPr txBox="1"/>
            <p:nvPr/>
          </p:nvSpPr>
          <p:spPr>
            <a:xfrm>
              <a:off x="16184916" y="1894645"/>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98" name="Group 97">
            <a:extLst>
              <a:ext uri="{FF2B5EF4-FFF2-40B4-BE49-F238E27FC236}">
                <a16:creationId xmlns:a16="http://schemas.microsoft.com/office/drawing/2014/main" id="{72CF0A5E-A6BC-33B2-E3D2-46D503DE2128}"/>
              </a:ext>
            </a:extLst>
          </p:cNvPr>
          <p:cNvGrpSpPr/>
          <p:nvPr/>
        </p:nvGrpSpPr>
        <p:grpSpPr>
          <a:xfrm>
            <a:off x="8937905" y="3916766"/>
            <a:ext cx="438104" cy="2330995"/>
            <a:chOff x="6915151" y="2711453"/>
            <a:chExt cx="438104" cy="2330995"/>
          </a:xfrm>
        </p:grpSpPr>
        <p:cxnSp>
          <p:nvCxnSpPr>
            <p:cNvPr id="99" name="Straight Connector 98">
              <a:extLst>
                <a:ext uri="{FF2B5EF4-FFF2-40B4-BE49-F238E27FC236}">
                  <a16:creationId xmlns:a16="http://schemas.microsoft.com/office/drawing/2014/main" id="{1E4A76C5-C355-7397-3A94-211E7772D0F6}"/>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3E95CB64-9314-BB77-DED0-5BB09C85137E}"/>
                </a:ext>
              </a:extLst>
            </p:cNvPr>
            <p:cNvSpPr txBox="1"/>
            <p:nvPr/>
          </p:nvSpPr>
          <p:spPr>
            <a:xfrm>
              <a:off x="7017476" y="2711453"/>
              <a:ext cx="335779" cy="430887"/>
            </a:xfrm>
            <a:prstGeom prst="rect">
              <a:avLst/>
            </a:prstGeom>
            <a:noFill/>
          </p:spPr>
          <p:txBody>
            <a:bodyPr wrap="square" rtlCol="0">
              <a:spAutoFit/>
            </a:bodyPr>
            <a:lstStyle/>
            <a:p>
              <a:pPr>
                <a:buNone/>
              </a:pPr>
              <a:r>
                <a:rPr lang="en-GB" sz="2200" dirty="0">
                  <a:solidFill>
                    <a:srgbClr val="00628C"/>
                  </a:solidFill>
                </a:rPr>
                <a:t>A</a:t>
              </a:r>
            </a:p>
          </p:txBody>
        </p:sp>
        <p:sp>
          <p:nvSpPr>
            <p:cNvPr id="101" name="TextBox 100">
              <a:extLst>
                <a:ext uri="{FF2B5EF4-FFF2-40B4-BE49-F238E27FC236}">
                  <a16:creationId xmlns:a16="http://schemas.microsoft.com/office/drawing/2014/main" id="{3E3E9B5B-FFB1-9F0C-F37C-D4CAE577F2B0}"/>
                </a:ext>
              </a:extLst>
            </p:cNvPr>
            <p:cNvSpPr txBox="1"/>
            <p:nvPr/>
          </p:nvSpPr>
          <p:spPr>
            <a:xfrm>
              <a:off x="6915151" y="4611561"/>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102" name="Group 101">
            <a:extLst>
              <a:ext uri="{FF2B5EF4-FFF2-40B4-BE49-F238E27FC236}">
                <a16:creationId xmlns:a16="http://schemas.microsoft.com/office/drawing/2014/main" id="{EAA67D2A-5366-A3D1-2454-6DE5F5AA7FDC}"/>
              </a:ext>
            </a:extLst>
          </p:cNvPr>
          <p:cNvGrpSpPr/>
          <p:nvPr/>
        </p:nvGrpSpPr>
        <p:grpSpPr>
          <a:xfrm>
            <a:off x="8272266" y="1090776"/>
            <a:ext cx="1778998" cy="1071893"/>
            <a:chOff x="14794166" y="1253639"/>
            <a:chExt cx="1778998" cy="1071893"/>
          </a:xfrm>
        </p:grpSpPr>
        <p:cxnSp>
          <p:nvCxnSpPr>
            <p:cNvPr id="103" name="Straight Connector 102">
              <a:extLst>
                <a:ext uri="{FF2B5EF4-FFF2-40B4-BE49-F238E27FC236}">
                  <a16:creationId xmlns:a16="http://schemas.microsoft.com/office/drawing/2014/main" id="{53165A23-0BEB-4FD6-87D7-A31D6BD769BC}"/>
                </a:ext>
              </a:extLst>
            </p:cNvPr>
            <p:cNvCxnSpPr>
              <a:cxnSpLocks/>
            </p:cNvCxnSpPr>
            <p:nvPr/>
          </p:nvCxnSpPr>
          <p:spPr>
            <a:xfrm rot="7200000">
              <a:off x="15717261" y="1266062"/>
              <a:ext cx="0" cy="1080000"/>
            </a:xfrm>
            <a:prstGeom prst="line">
              <a:avLst/>
            </a:prstGeom>
            <a:ln w="38100">
              <a:solidFill>
                <a:srgbClr val="FC9524"/>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BA2FDB51-2AED-CA53-4855-9162D8E833C9}"/>
                </a:ext>
              </a:extLst>
            </p:cNvPr>
            <p:cNvSpPr txBox="1"/>
            <p:nvPr/>
          </p:nvSpPr>
          <p:spPr>
            <a:xfrm>
              <a:off x="14794166" y="1253639"/>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105" name="TextBox 104">
              <a:extLst>
                <a:ext uri="{FF2B5EF4-FFF2-40B4-BE49-F238E27FC236}">
                  <a16:creationId xmlns:a16="http://schemas.microsoft.com/office/drawing/2014/main" id="{23D19875-EB55-A265-B5C1-F3EB03E05899}"/>
                </a:ext>
              </a:extLst>
            </p:cNvPr>
            <p:cNvSpPr txBox="1"/>
            <p:nvPr/>
          </p:nvSpPr>
          <p:spPr>
            <a:xfrm>
              <a:off x="16184916" y="1894645"/>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106" name="Group 105">
            <a:extLst>
              <a:ext uri="{FF2B5EF4-FFF2-40B4-BE49-F238E27FC236}">
                <a16:creationId xmlns:a16="http://schemas.microsoft.com/office/drawing/2014/main" id="{897F0E77-2EBA-442E-FB8C-CDBBB6F2449C}"/>
              </a:ext>
            </a:extLst>
          </p:cNvPr>
          <p:cNvGrpSpPr/>
          <p:nvPr/>
        </p:nvGrpSpPr>
        <p:grpSpPr>
          <a:xfrm>
            <a:off x="9440492" y="1417128"/>
            <a:ext cx="372218" cy="2604763"/>
            <a:chOff x="6900288" y="2631415"/>
            <a:chExt cx="372218" cy="2604763"/>
          </a:xfrm>
        </p:grpSpPr>
        <p:cxnSp>
          <p:nvCxnSpPr>
            <p:cNvPr id="107" name="Straight Connector 106">
              <a:extLst>
                <a:ext uri="{FF2B5EF4-FFF2-40B4-BE49-F238E27FC236}">
                  <a16:creationId xmlns:a16="http://schemas.microsoft.com/office/drawing/2014/main" id="{15933909-D8D2-1549-BAEB-A01C56F31B81}"/>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4F00D6DC-4417-A5F1-4AB4-89B9DA900A4C}"/>
                </a:ext>
              </a:extLst>
            </p:cNvPr>
            <p:cNvSpPr txBox="1"/>
            <p:nvPr/>
          </p:nvSpPr>
          <p:spPr>
            <a:xfrm>
              <a:off x="6900288" y="263141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09" name="TextBox 108">
              <a:extLst>
                <a:ext uri="{FF2B5EF4-FFF2-40B4-BE49-F238E27FC236}">
                  <a16:creationId xmlns:a16="http://schemas.microsoft.com/office/drawing/2014/main" id="{E7E78703-0214-E2E3-6B36-C82761205D76}"/>
                </a:ext>
              </a:extLst>
            </p:cNvPr>
            <p:cNvSpPr txBox="1"/>
            <p:nvPr/>
          </p:nvSpPr>
          <p:spPr>
            <a:xfrm>
              <a:off x="6900288" y="4805291"/>
              <a:ext cx="372218" cy="430887"/>
            </a:xfrm>
            <a:prstGeom prst="rect">
              <a:avLst/>
            </a:prstGeom>
            <a:noFill/>
          </p:spPr>
          <p:txBody>
            <a:bodyPr wrap="none" rtlCol="0">
              <a:spAutoFit/>
            </a:bodyPr>
            <a:lstStyle/>
            <a:p>
              <a:pPr>
                <a:buNone/>
              </a:pPr>
              <a:r>
                <a:rPr lang="en-GB" sz="2200" dirty="0">
                  <a:solidFill>
                    <a:srgbClr val="00628C"/>
                  </a:solidFill>
                </a:rPr>
                <a:t>B</a:t>
              </a:r>
            </a:p>
          </p:txBody>
        </p:sp>
      </p:grpSp>
      <p:grpSp>
        <p:nvGrpSpPr>
          <p:cNvPr id="110" name="Group 109">
            <a:extLst>
              <a:ext uri="{FF2B5EF4-FFF2-40B4-BE49-F238E27FC236}">
                <a16:creationId xmlns:a16="http://schemas.microsoft.com/office/drawing/2014/main" id="{BC04BD64-5D66-87DE-17F7-E06CC3AFA367}"/>
              </a:ext>
            </a:extLst>
          </p:cNvPr>
          <p:cNvGrpSpPr/>
          <p:nvPr/>
        </p:nvGrpSpPr>
        <p:grpSpPr>
          <a:xfrm>
            <a:off x="10094614" y="5180468"/>
            <a:ext cx="1782389" cy="919292"/>
            <a:chOff x="14773934" y="1045772"/>
            <a:chExt cx="1782389" cy="919292"/>
          </a:xfrm>
        </p:grpSpPr>
        <p:cxnSp>
          <p:nvCxnSpPr>
            <p:cNvPr id="111" name="Straight Connector 110">
              <a:extLst>
                <a:ext uri="{FF2B5EF4-FFF2-40B4-BE49-F238E27FC236}">
                  <a16:creationId xmlns:a16="http://schemas.microsoft.com/office/drawing/2014/main" id="{740CA17A-910C-6201-920F-19707F6255E6}"/>
                </a:ext>
              </a:extLst>
            </p:cNvPr>
            <p:cNvCxnSpPr>
              <a:cxnSpLocks/>
            </p:cNvCxnSpPr>
            <p:nvPr/>
          </p:nvCxnSpPr>
          <p:spPr>
            <a:xfrm rot="7200000">
              <a:off x="15700421" y="988747"/>
              <a:ext cx="0" cy="1080000"/>
            </a:xfrm>
            <a:prstGeom prst="line">
              <a:avLst/>
            </a:prstGeom>
            <a:ln w="38100">
              <a:solidFill>
                <a:srgbClr val="FC9524"/>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E2AFB3FE-35B6-9459-95ED-69BB1AF4152A}"/>
                </a:ext>
              </a:extLst>
            </p:cNvPr>
            <p:cNvSpPr txBox="1"/>
            <p:nvPr/>
          </p:nvSpPr>
          <p:spPr>
            <a:xfrm>
              <a:off x="14773934" y="1045772"/>
              <a:ext cx="404278" cy="430887"/>
            </a:xfrm>
            <a:prstGeom prst="rect">
              <a:avLst/>
            </a:prstGeom>
            <a:noFill/>
          </p:spPr>
          <p:txBody>
            <a:bodyPr wrap="none" rtlCol="0">
              <a:spAutoFit/>
            </a:bodyPr>
            <a:lstStyle/>
            <a:p>
              <a:pPr>
                <a:buNone/>
              </a:pPr>
              <a:r>
                <a:rPr lang="en-GB" sz="2200" dirty="0">
                  <a:solidFill>
                    <a:srgbClr val="00628C"/>
                  </a:solidFill>
                </a:rPr>
                <a:t>G</a:t>
              </a:r>
            </a:p>
          </p:txBody>
        </p:sp>
        <p:sp>
          <p:nvSpPr>
            <p:cNvPr id="113" name="TextBox 112">
              <a:extLst>
                <a:ext uri="{FF2B5EF4-FFF2-40B4-BE49-F238E27FC236}">
                  <a16:creationId xmlns:a16="http://schemas.microsoft.com/office/drawing/2014/main" id="{5B1A272C-7A72-C6AD-E638-8A846B96A42D}"/>
                </a:ext>
              </a:extLst>
            </p:cNvPr>
            <p:cNvSpPr txBox="1"/>
            <p:nvPr/>
          </p:nvSpPr>
          <p:spPr>
            <a:xfrm>
              <a:off x="16168075" y="1534177"/>
              <a:ext cx="388248" cy="430887"/>
            </a:xfrm>
            <a:prstGeom prst="rect">
              <a:avLst/>
            </a:prstGeom>
            <a:noFill/>
          </p:spPr>
          <p:txBody>
            <a:bodyPr wrap="none" rtlCol="0">
              <a:spAutoFit/>
            </a:bodyPr>
            <a:lstStyle/>
            <a:p>
              <a:pPr>
                <a:buNone/>
              </a:pPr>
              <a:r>
                <a:rPr lang="en-GB" sz="2200" dirty="0">
                  <a:solidFill>
                    <a:srgbClr val="00628C"/>
                  </a:solidFill>
                </a:rPr>
                <a:t>H</a:t>
              </a:r>
            </a:p>
          </p:txBody>
        </p:sp>
      </p:grpSp>
      <p:grpSp>
        <p:nvGrpSpPr>
          <p:cNvPr id="114" name="Group 113">
            <a:extLst>
              <a:ext uri="{FF2B5EF4-FFF2-40B4-BE49-F238E27FC236}">
                <a16:creationId xmlns:a16="http://schemas.microsoft.com/office/drawing/2014/main" id="{3BBF9F61-EF86-E455-C81C-B6D363BDBB99}"/>
              </a:ext>
            </a:extLst>
          </p:cNvPr>
          <p:cNvGrpSpPr/>
          <p:nvPr/>
        </p:nvGrpSpPr>
        <p:grpSpPr>
          <a:xfrm>
            <a:off x="11271932" y="4030524"/>
            <a:ext cx="372218" cy="2305599"/>
            <a:chOff x="6900288" y="2631415"/>
            <a:chExt cx="372218" cy="2305599"/>
          </a:xfrm>
        </p:grpSpPr>
        <p:cxnSp>
          <p:nvCxnSpPr>
            <p:cNvPr id="115" name="Straight Connector 114">
              <a:extLst>
                <a:ext uri="{FF2B5EF4-FFF2-40B4-BE49-F238E27FC236}">
                  <a16:creationId xmlns:a16="http://schemas.microsoft.com/office/drawing/2014/main" id="{0E242149-B16D-4C15-9EDC-92C4D4FFC44F}"/>
                </a:ext>
              </a:extLst>
            </p:cNvPr>
            <p:cNvCxnSpPr>
              <a:cxnSpLocks/>
            </p:cNvCxnSpPr>
            <p:nvPr/>
          </p:nvCxnSpPr>
          <p:spPr>
            <a:xfrm>
              <a:off x="7112045" y="3111861"/>
              <a:ext cx="0" cy="1440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291962E2-82E4-022F-D440-834C81D783A9}"/>
                </a:ext>
              </a:extLst>
            </p:cNvPr>
            <p:cNvSpPr txBox="1"/>
            <p:nvPr/>
          </p:nvSpPr>
          <p:spPr>
            <a:xfrm>
              <a:off x="6900288" y="2631415"/>
              <a:ext cx="372218" cy="430887"/>
            </a:xfrm>
            <a:prstGeom prst="rect">
              <a:avLst/>
            </a:prstGeom>
            <a:noFill/>
          </p:spPr>
          <p:txBody>
            <a:bodyPr wrap="none" rtlCol="0">
              <a:spAutoFit/>
            </a:bodyPr>
            <a:lstStyle/>
            <a:p>
              <a:pPr>
                <a:buNone/>
              </a:pPr>
              <a:r>
                <a:rPr lang="en-GB" sz="2200" dirty="0">
                  <a:solidFill>
                    <a:srgbClr val="00628C"/>
                  </a:solidFill>
                </a:rPr>
                <a:t>A</a:t>
              </a:r>
            </a:p>
          </p:txBody>
        </p:sp>
        <p:sp>
          <p:nvSpPr>
            <p:cNvPr id="117" name="TextBox 116">
              <a:extLst>
                <a:ext uri="{FF2B5EF4-FFF2-40B4-BE49-F238E27FC236}">
                  <a16:creationId xmlns:a16="http://schemas.microsoft.com/office/drawing/2014/main" id="{D79102CB-23D2-B542-8E6E-90473EE6D056}"/>
                </a:ext>
              </a:extLst>
            </p:cNvPr>
            <p:cNvSpPr txBox="1"/>
            <p:nvPr/>
          </p:nvSpPr>
          <p:spPr>
            <a:xfrm>
              <a:off x="6900288" y="4506127"/>
              <a:ext cx="372218" cy="430887"/>
            </a:xfrm>
            <a:prstGeom prst="rect">
              <a:avLst/>
            </a:prstGeom>
            <a:noFill/>
          </p:spPr>
          <p:txBody>
            <a:bodyPr wrap="none" rtlCol="0">
              <a:spAutoFit/>
            </a:bodyPr>
            <a:lstStyle/>
            <a:p>
              <a:pPr>
                <a:buNone/>
              </a:pPr>
              <a:r>
                <a:rPr lang="en-GB" sz="2200" dirty="0">
                  <a:solidFill>
                    <a:srgbClr val="00628C"/>
                  </a:solidFill>
                </a:rPr>
                <a:t>B</a:t>
              </a:r>
            </a:p>
          </p:txBody>
        </p:sp>
      </p:grpSp>
      <p:sp>
        <p:nvSpPr>
          <p:cNvPr id="118" name="Arc 117">
            <a:extLst>
              <a:ext uri="{FF2B5EF4-FFF2-40B4-BE49-F238E27FC236}">
                <a16:creationId xmlns:a16="http://schemas.microsoft.com/office/drawing/2014/main" id="{C7F66FEB-4846-43EB-A7EB-BFE775DBC027}"/>
              </a:ext>
            </a:extLst>
          </p:cNvPr>
          <p:cNvSpPr/>
          <p:nvPr/>
        </p:nvSpPr>
        <p:spPr>
          <a:xfrm>
            <a:off x="3831518" y="1747982"/>
            <a:ext cx="914400" cy="914400"/>
          </a:xfrm>
          <a:prstGeom prst="arc">
            <a:avLst>
              <a:gd name="adj1" fmla="val 5225721"/>
              <a:gd name="adj2" fmla="val 20951285"/>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119" name="Arc 118">
            <a:extLst>
              <a:ext uri="{FF2B5EF4-FFF2-40B4-BE49-F238E27FC236}">
                <a16:creationId xmlns:a16="http://schemas.microsoft.com/office/drawing/2014/main" id="{D17AEBB9-7112-F245-8C27-C1A666124C82}"/>
              </a:ext>
            </a:extLst>
          </p:cNvPr>
          <p:cNvSpPr/>
          <p:nvPr/>
        </p:nvSpPr>
        <p:spPr>
          <a:xfrm>
            <a:off x="7145659" y="2554200"/>
            <a:ext cx="914400" cy="914400"/>
          </a:xfrm>
          <a:prstGeom prst="arc">
            <a:avLst>
              <a:gd name="adj1" fmla="val 16117780"/>
              <a:gd name="adj2" fmla="val 9981008"/>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120" name="Arc 119">
            <a:extLst>
              <a:ext uri="{FF2B5EF4-FFF2-40B4-BE49-F238E27FC236}">
                <a16:creationId xmlns:a16="http://schemas.microsoft.com/office/drawing/2014/main" id="{C3C64F7C-F7BA-5039-1880-61EDE86E858F}"/>
              </a:ext>
            </a:extLst>
          </p:cNvPr>
          <p:cNvSpPr/>
          <p:nvPr/>
        </p:nvSpPr>
        <p:spPr>
          <a:xfrm>
            <a:off x="4348872" y="5469770"/>
            <a:ext cx="914400" cy="914400"/>
          </a:xfrm>
          <a:prstGeom prst="arc">
            <a:avLst>
              <a:gd name="adj1" fmla="val 20744661"/>
              <a:gd name="adj2" fmla="val 16191695"/>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121" name="Arc 120">
            <a:extLst>
              <a:ext uri="{FF2B5EF4-FFF2-40B4-BE49-F238E27FC236}">
                <a16:creationId xmlns:a16="http://schemas.microsoft.com/office/drawing/2014/main" id="{790A2E01-DF96-64D2-44B9-01AB9C6C0257}"/>
              </a:ext>
            </a:extLst>
          </p:cNvPr>
          <p:cNvSpPr/>
          <p:nvPr/>
        </p:nvSpPr>
        <p:spPr>
          <a:xfrm>
            <a:off x="7328280" y="3864402"/>
            <a:ext cx="914400" cy="914400"/>
          </a:xfrm>
          <a:prstGeom prst="arc">
            <a:avLst>
              <a:gd name="adj1" fmla="val 10139699"/>
              <a:gd name="adj2" fmla="val 5613697"/>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122" name="Arc 121">
            <a:extLst>
              <a:ext uri="{FF2B5EF4-FFF2-40B4-BE49-F238E27FC236}">
                <a16:creationId xmlns:a16="http://schemas.microsoft.com/office/drawing/2014/main" id="{977DF42C-4DD3-3605-0AF0-4F35E71D3E47}"/>
              </a:ext>
            </a:extLst>
          </p:cNvPr>
          <p:cNvSpPr/>
          <p:nvPr/>
        </p:nvSpPr>
        <p:spPr>
          <a:xfrm>
            <a:off x="9199442" y="1442601"/>
            <a:ext cx="914400" cy="914400"/>
          </a:xfrm>
          <a:prstGeom prst="arc">
            <a:avLst>
              <a:gd name="adj1" fmla="val 12554838"/>
              <a:gd name="adj2" fmla="val 5521300"/>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123" name="Arc 122">
            <a:extLst>
              <a:ext uri="{FF2B5EF4-FFF2-40B4-BE49-F238E27FC236}">
                <a16:creationId xmlns:a16="http://schemas.microsoft.com/office/drawing/2014/main" id="{A02AF0A3-D1CF-DC07-9A9E-137E96952D26}"/>
              </a:ext>
            </a:extLst>
          </p:cNvPr>
          <p:cNvSpPr/>
          <p:nvPr/>
        </p:nvSpPr>
        <p:spPr>
          <a:xfrm>
            <a:off x="8631971" y="3836878"/>
            <a:ext cx="914400" cy="914400"/>
          </a:xfrm>
          <a:prstGeom prst="arc">
            <a:avLst>
              <a:gd name="adj1" fmla="val 5068617"/>
              <a:gd name="adj2" fmla="val 1939674"/>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124" name="Arc 123">
            <a:extLst>
              <a:ext uri="{FF2B5EF4-FFF2-40B4-BE49-F238E27FC236}">
                <a16:creationId xmlns:a16="http://schemas.microsoft.com/office/drawing/2014/main" id="{2E1BEECF-2DEE-A83F-2259-0675ACAC69D1}"/>
              </a:ext>
            </a:extLst>
          </p:cNvPr>
          <p:cNvSpPr/>
          <p:nvPr/>
        </p:nvSpPr>
        <p:spPr>
          <a:xfrm>
            <a:off x="10218064" y="2455826"/>
            <a:ext cx="914400" cy="914400"/>
          </a:xfrm>
          <a:prstGeom prst="arc">
            <a:avLst>
              <a:gd name="adj1" fmla="val 1461836"/>
              <a:gd name="adj2" fmla="val 15941264"/>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
        <p:nvSpPr>
          <p:cNvPr id="125" name="Arc 124">
            <a:extLst>
              <a:ext uri="{FF2B5EF4-FFF2-40B4-BE49-F238E27FC236}">
                <a16:creationId xmlns:a16="http://schemas.microsoft.com/office/drawing/2014/main" id="{01EA62F5-C07E-8129-E984-EABEF7C4E70C}"/>
              </a:ext>
            </a:extLst>
          </p:cNvPr>
          <p:cNvSpPr/>
          <p:nvPr/>
        </p:nvSpPr>
        <p:spPr>
          <a:xfrm>
            <a:off x="11026489" y="5493770"/>
            <a:ext cx="914400" cy="914400"/>
          </a:xfrm>
          <a:prstGeom prst="arc">
            <a:avLst>
              <a:gd name="adj1" fmla="val 16117780"/>
              <a:gd name="adj2" fmla="val 12637900"/>
            </a:avLst>
          </a:prstGeom>
          <a:noFill/>
          <a:ln w="28575">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00" dirty="0">
              <a:solidFill>
                <a:schemeClr val="tx1"/>
              </a:solidFill>
            </a:endParaRPr>
          </a:p>
        </p:txBody>
      </p:sp>
    </p:spTree>
    <p:extLst>
      <p:ext uri="{BB962C8B-B14F-4D97-AF65-F5344CB8AC3E}">
        <p14:creationId xmlns:p14="http://schemas.microsoft.com/office/powerpoint/2010/main" val="319074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42" grpId="0" animBg="1"/>
      <p:bldP spid="51" grpId="0" animBg="1"/>
      <p:bldP spid="118" grpId="0" animBg="1"/>
      <p:bldP spid="119" grpId="0" animBg="1"/>
      <p:bldP spid="120" grpId="0" animBg="1"/>
      <p:bldP spid="121" grpId="0" animBg="1"/>
      <p:bldP spid="122" grpId="0" animBg="1"/>
      <p:bldP spid="123" grpId="0" animBg="1"/>
      <p:bldP spid="124" grpId="0" animBg="1"/>
      <p:bldP spid="1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744520317"/>
              </p:ext>
            </p:extLst>
          </p:nvPr>
        </p:nvGraphicFramePr>
        <p:xfrm>
          <a:off x="267128" y="764704"/>
          <a:ext cx="11766038" cy="5934720"/>
        </p:xfrm>
        <a:graphic>
          <a:graphicData uri="http://schemas.openxmlformats.org/drawingml/2006/table">
            <a:tbl>
              <a:tblPr firstRow="1" bandRow="1">
                <a:tableStyleId>{5940675A-B579-460E-94D1-54222C63F5DA}</a:tableStyleId>
              </a:tblPr>
              <a:tblGrid>
                <a:gridCol w="5924352">
                  <a:extLst>
                    <a:ext uri="{9D8B030D-6E8A-4147-A177-3AD203B41FA5}">
                      <a16:colId xmlns:a16="http://schemas.microsoft.com/office/drawing/2014/main" val="695237181"/>
                    </a:ext>
                  </a:extLst>
                </a:gridCol>
                <a:gridCol w="584168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Demonstrate how one line segment can translate/slide and intersect with the vertical to support students in visualising other translations. Cut out strips of paper to represent the line segments, or show the screen out of present mode: the line segments on the slide are individual images so can be manipulated (but take care not stretch or rotate the line segments).</a:t>
                      </a:r>
                    </a:p>
                    <a:p>
                      <a:r>
                        <a:rPr lang="en-GB" sz="1600" b="1" i="0" u="none" dirty="0"/>
                        <a:t>Challenge</a:t>
                      </a:r>
                    </a:p>
                    <a:p>
                      <a:pPr>
                        <a:spcAft>
                          <a:spcPts val="600"/>
                        </a:spcAft>
                      </a:pPr>
                      <a:r>
                        <a:rPr lang="en-GB" sz="1600" u="none" dirty="0"/>
                        <a:t>Ask students to think about the structure of the task. Ask, ‘What is the minimum number of line segments needed to be able to answer all of the questions a to d? Do you need to add any line segments? Can any of the existing line segments be deleted?’</a:t>
                      </a:r>
                    </a:p>
                    <a:p>
                      <a:r>
                        <a:rPr lang="en-GB" sz="1600" b="1" i="0" u="none" dirty="0"/>
                        <a:t>Representations</a:t>
                      </a:r>
                    </a:p>
                    <a:p>
                      <a:r>
                        <a:rPr lang="en-GB" sz="1600" b="0" i="0" u="none" dirty="0"/>
                        <a:t>This Checkpoint relies on the students being able to visualise line segments being translated, and so consider the angles created when they intersect. Dynamic images – whether physical or visual (see ‘Support’) – may be needed.</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6 offers a useful insight into how students are able to visualise and reason with angles. It looks at angles as formed by the intersection of two line segments and it is therefore important to be clear that the line segments in the task can move but </a:t>
                      </a:r>
                      <a:r>
                        <a:rPr lang="en-GB" sz="1600" b="1" dirty="0"/>
                        <a:t>not</a:t>
                      </a:r>
                      <a:r>
                        <a:rPr lang="en-GB" sz="1600" dirty="0"/>
                        <a:t> rotate, to avoid confusion.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Look for students who are familiar with the vocabulary of angles. Pay attention to the way that they work and the efficiency and elegance of their solutions – can they find a way that summarises all possible solutions? Are they aware of when there are exceptions, such as when a line segment is placed at the end of another, and so creates a reflex angle rather than a pair of obtuse/acute angles? Discussion might be had about how this angle can be measured.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By placing the line segments so that they intersect at different points, there are multiple solutions to many of these tasks. Sharing different solutions with the class, or encouraging students to find multiple solutions, is likely to provoke more discussion and reveal more about students’ understanding.</a:t>
                      </a:r>
                    </a:p>
                  </a:txBody>
                  <a:tcPr/>
                </a:tc>
                <a:extLst>
                  <a:ext uri="{0D108BD9-81ED-4DB2-BD59-A6C34878D82A}">
                    <a16:rowId xmlns:a16="http://schemas.microsoft.com/office/drawing/2014/main" val="1616516725"/>
                  </a:ext>
                </a:extLst>
              </a:tr>
              <a:tr h="936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For examples of how students build up their experience of angles at primary school, see Unit 3 of Year 3 and Unit 10 of Year 5 in </a:t>
                      </a:r>
                      <a:r>
                        <a:rPr lang="en-GB" sz="1600" dirty="0">
                          <a:hlinkClick r:id="rId3"/>
                        </a:rPr>
                        <a:t>Curriculum prioritisation in primary maths | NCETM</a:t>
                      </a:r>
                      <a:r>
                        <a:rPr lang="en-GB" sz="1600" dirty="0"/>
                        <a: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306368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5: Line segments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55575"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C2C8902-02E6-C05C-0BE4-319C6529FBFD}"/>
              </a:ext>
            </a:extLst>
          </p:cNvPr>
          <p:cNvSpPr txBox="1"/>
          <p:nvPr/>
        </p:nvSpPr>
        <p:spPr>
          <a:xfrm>
            <a:off x="4788573" y="1360034"/>
            <a:ext cx="6271910" cy="3748719"/>
          </a:xfrm>
          <a:prstGeom prst="rect">
            <a:avLst/>
          </a:prstGeom>
          <a:noFill/>
        </p:spPr>
        <p:txBody>
          <a:bodyPr wrap="square" rtlCol="0">
            <a:spAutoFit/>
          </a:bodyPr>
          <a:lstStyle/>
          <a:p>
            <a:pPr marL="457200" indent="-457200">
              <a:buFont typeface="+mj-lt"/>
              <a:buAutoNum type="alphaLcParenR"/>
            </a:pPr>
            <a:r>
              <a:rPr lang="en-GB" sz="2200" dirty="0"/>
              <a:t>Choose two letters and join them to make a line segment.</a:t>
            </a:r>
          </a:p>
          <a:p>
            <a:pPr marL="457200" indent="-457200">
              <a:buFont typeface="+mj-lt"/>
              <a:buAutoNum type="alphaLcParenR"/>
            </a:pPr>
            <a:r>
              <a:rPr lang="en-GB" sz="2200" dirty="0"/>
              <a:t>Can you pick two more letters to make another line segment that is:</a:t>
            </a:r>
          </a:p>
          <a:p>
            <a:pPr marL="540000" lvl="1" indent="457200"/>
            <a:r>
              <a:rPr lang="en-GB" sz="2200" dirty="0"/>
              <a:t>parallel to your original line segment</a:t>
            </a:r>
          </a:p>
          <a:p>
            <a:pPr marL="989013" lvl="1" indent="-450850"/>
            <a:r>
              <a:rPr lang="en-GB" sz="2200" dirty="0"/>
              <a:t>perpendicular to your original line segment?</a:t>
            </a:r>
          </a:p>
          <a:p>
            <a:pPr marL="457200" indent="-457200">
              <a:buFont typeface="+mj-lt"/>
              <a:buAutoNum type="alphaLcParenR" startAt="3"/>
            </a:pPr>
            <a:r>
              <a:rPr lang="en-GB" sz="2200" dirty="0"/>
              <a:t>Would part b be easier if you had chosen a different line segment in part a? Why or why not?</a:t>
            </a:r>
          </a:p>
        </p:txBody>
      </p:sp>
      <p:sp>
        <p:nvSpPr>
          <p:cNvPr id="16" name="TextBox 15">
            <a:extLst>
              <a:ext uri="{FF2B5EF4-FFF2-40B4-BE49-F238E27FC236}">
                <a16:creationId xmlns:a16="http://schemas.microsoft.com/office/drawing/2014/main" id="{4895ACAF-DF55-925C-E835-BEC340DBD2F4}"/>
              </a:ext>
            </a:extLst>
          </p:cNvPr>
          <p:cNvSpPr txBox="1"/>
          <p:nvPr/>
        </p:nvSpPr>
        <p:spPr>
          <a:xfrm>
            <a:off x="1263905" y="5478449"/>
            <a:ext cx="7013195" cy="769441"/>
          </a:xfrm>
          <a:prstGeom prst="rect">
            <a:avLst/>
          </a:prstGeom>
          <a:noFill/>
        </p:spPr>
        <p:txBody>
          <a:bodyPr wrap="square">
            <a:spAutoFit/>
          </a:bodyPr>
          <a:lstStyle/>
          <a:p>
            <a:pPr>
              <a:buNone/>
            </a:pPr>
            <a:r>
              <a:rPr lang="en-GB" sz="2200" dirty="0"/>
              <a:t>Mark another point so that there is a line segment perpendicular to the line segment joining B and D.</a:t>
            </a:r>
          </a:p>
        </p:txBody>
      </p:sp>
      <p:pic>
        <p:nvPicPr>
          <p:cNvPr id="1026" name="B7DD3E36-A90D-4CE8-B97C-D812D9BFB8F5">
            <a:extLst>
              <a:ext uri="{FF2B5EF4-FFF2-40B4-BE49-F238E27FC236}">
                <a16:creationId xmlns:a16="http://schemas.microsoft.com/office/drawing/2014/main" id="{0C360700-DE78-BD7A-235B-207C3642094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389" y="1010029"/>
            <a:ext cx="4199815" cy="430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27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uiExpand="1" build="p"/>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996105283"/>
              </p:ext>
            </p:extLst>
          </p:nvPr>
        </p:nvGraphicFramePr>
        <p:xfrm>
          <a:off x="158834" y="691844"/>
          <a:ext cx="11874332" cy="6141720"/>
        </p:xfrm>
        <a:graphic>
          <a:graphicData uri="http://schemas.openxmlformats.org/drawingml/2006/table">
            <a:tbl>
              <a:tblPr firstRow="1" bandRow="1">
                <a:tableStyleId>{5940675A-B579-460E-94D1-54222C63F5DA}</a:tableStyleId>
              </a:tblPr>
              <a:tblGrid>
                <a:gridCol w="4388114">
                  <a:extLst>
                    <a:ext uri="{9D8B030D-6E8A-4147-A177-3AD203B41FA5}">
                      <a16:colId xmlns:a16="http://schemas.microsoft.com/office/drawing/2014/main" val="695237181"/>
                    </a:ext>
                  </a:extLst>
                </a:gridCol>
                <a:gridCol w="7486218">
                  <a:extLst>
                    <a:ext uri="{9D8B030D-6E8A-4147-A177-3AD203B41FA5}">
                      <a16:colId xmlns:a16="http://schemas.microsoft.com/office/drawing/2014/main" val="300072507"/>
                    </a:ext>
                  </a:extLst>
                </a:gridCol>
              </a:tblGrid>
              <a:tr h="35311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10977">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Rather than students choosing a line segment for part a, provide a line segment for them: AE or BG would make a helpful starting point.</a:t>
                      </a:r>
                    </a:p>
                    <a:p>
                      <a:r>
                        <a:rPr lang="en-GB" sz="1600" b="1" i="0" u="none" dirty="0"/>
                        <a:t>Challenge</a:t>
                      </a:r>
                    </a:p>
                    <a:p>
                      <a:pPr>
                        <a:spcAft>
                          <a:spcPts val="600"/>
                        </a:spcAft>
                      </a:pPr>
                      <a:r>
                        <a:rPr lang="en-GB" sz="1600" u="none" dirty="0"/>
                        <a:t>Line segments that intersect (or don’t) can be considered boundary cases and raise interesting questions around definitions of angles. For example, are the line segments FB and BE parallel? How about FE and BE? Line segments AE and CB don’t meet – can they be considered to be perpendicular? See ‘Things to think about’ in the notes for Checkpoint 5 for more detail.</a:t>
                      </a:r>
                    </a:p>
                    <a:p>
                      <a:r>
                        <a:rPr lang="en-GB" sz="1600" b="1" i="0" u="none" dirty="0"/>
                        <a:t>Representations</a:t>
                      </a:r>
                    </a:p>
                    <a:p>
                      <a:r>
                        <a:rPr lang="en-GB" sz="1600" b="0" i="0" u="none" dirty="0"/>
                        <a:t>Use geoboard or square dotted paper to explore line segments further.</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5 checks students can use vocabulary associated with lines: parallel and perpendicular. Watch how they work with the given points to gain insight into how they understand these. For example, do they understand that line segments do not have to be the same length for them to be parallel?</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term ‘line segment’ is used throughout for accuracy, as this will be the vocabulary used in later Key Stage 3 work. It is likely that students called these ‘lines’ at primary school, so this may need to be clarified. Similarly, there is the potential to use two-letter notation: see answers in the notes for Checkpoint 5 for information about this.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hlinkClick r:id="rId3" action="ppaction://hlinksldjump"/>
                        </a:rPr>
                        <a:t>Printable</a:t>
                      </a:r>
                      <a:r>
                        <a:rPr lang="en-GB" sz="1600" dirty="0"/>
                        <a:t> versions of the image on the slide are available. Students who are able to visualise and reason before drawing the line segments are likely to have a better understanding. Similarly, those able to work with pairs of line segments that are not aligned to the vertical/horizontal axes are likely to be more secure.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Challenge students to explain how they know that the segments they’ve drawn are perpendicular or parallel to see whether they can reason beyond, ‘it looks like they are’. Check for vocabulary like horizontal and vertical, as well as an awareness of gradient.</a:t>
                      </a:r>
                    </a:p>
                  </a:txBody>
                  <a:tcPr/>
                </a:tc>
                <a:extLst>
                  <a:ext uri="{0D108BD9-81ED-4DB2-BD59-A6C34878D82A}">
                    <a16:rowId xmlns:a16="http://schemas.microsoft.com/office/drawing/2014/main" val="1616516725"/>
                  </a:ext>
                </a:extLst>
              </a:tr>
              <a:tr h="1044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B</a:t>
                      </a:r>
                      <a:r>
                        <a:rPr lang="en-GB" sz="1600" b="0" dirty="0"/>
                        <a:t> offers a more structured version of this task, to facilitate more focussed discussion.</a:t>
                      </a:r>
                    </a:p>
                    <a:p>
                      <a:pPr marL="285750" indent="-285750">
                        <a:buFont typeface="Arial" panose="020B0604020202020204" pitchFamily="34" charset="0"/>
                        <a:buChar char="•"/>
                      </a:pPr>
                      <a:r>
                        <a:rPr lang="en-GB" sz="1600" b="0" dirty="0"/>
                        <a:t>Additional activity </a:t>
                      </a:r>
                      <a:r>
                        <a:rPr lang="en-GB" sz="1600" b="0" dirty="0">
                          <a:hlinkClick r:id="rId5" action="ppaction://hlinksldjump"/>
                        </a:rPr>
                        <a:t>C</a:t>
                      </a:r>
                      <a:r>
                        <a:rPr lang="en-GB" sz="1600" b="0" dirty="0"/>
                        <a:t> offers another exploration of parallel line segments.</a:t>
                      </a:r>
                    </a:p>
                    <a:p>
                      <a:pPr marL="285750" indent="-285750">
                        <a:buFont typeface="Arial" panose="020B0604020202020204" pitchFamily="34" charset="0"/>
                        <a:buChar char="•"/>
                      </a:pPr>
                      <a:r>
                        <a:rPr lang="en-GB" sz="1600" b="0" dirty="0"/>
                        <a:t>Year 3 Unit 10 from </a:t>
                      </a:r>
                      <a:r>
                        <a:rPr lang="en-GB" sz="1600" dirty="0">
                          <a:hlinkClick r:id="rId6"/>
                        </a:rPr>
                        <a:t>Curriculum prioritisation in primary maths | NCETM</a:t>
                      </a:r>
                      <a:r>
                        <a:rPr lang="en-GB" sz="1600" dirty="0"/>
                        <a:t> demonstrates the first time students explore parallel and perpendicular line segments (slide 15 onwards). This might be of interest, particularly if students are very unclear.</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138688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6: Open books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559874" y="546698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6F9522D-7690-E265-4F2E-A92927E35D9B}"/>
              </a:ext>
            </a:extLst>
          </p:cNvPr>
          <p:cNvSpPr txBox="1"/>
          <p:nvPr/>
        </p:nvSpPr>
        <p:spPr>
          <a:xfrm>
            <a:off x="521150" y="3331265"/>
            <a:ext cx="8056794" cy="1920526"/>
          </a:xfrm>
          <a:prstGeom prst="rect">
            <a:avLst/>
          </a:prstGeom>
          <a:noFill/>
        </p:spPr>
        <p:txBody>
          <a:bodyPr wrap="square" rtlCol="0">
            <a:spAutoFit/>
          </a:bodyPr>
          <a:lstStyle/>
          <a:p>
            <a:pPr>
              <a:buNone/>
            </a:pPr>
            <a:r>
              <a:rPr lang="en-GB" sz="2200" dirty="0"/>
              <a:t>Five books are opened different amounts. Their covers are shown above.</a:t>
            </a:r>
          </a:p>
          <a:p>
            <a:pPr marL="457200" indent="-457200">
              <a:buFont typeface="+mj-lt"/>
              <a:buAutoNum type="alphaLcParenR"/>
            </a:pPr>
            <a:r>
              <a:rPr lang="en-GB" sz="2200" dirty="0"/>
              <a:t>Put the books in order from the most to the least open.</a:t>
            </a:r>
          </a:p>
          <a:p>
            <a:pPr marL="457200" indent="-457200">
              <a:buFont typeface="+mj-lt"/>
              <a:buAutoNum type="alphaLcParenR"/>
            </a:pPr>
            <a:r>
              <a:rPr lang="en-GB" sz="2200" dirty="0"/>
              <a:t>How does your order compare to others in your class? What is the same and what is different?</a:t>
            </a:r>
          </a:p>
        </p:txBody>
      </p:sp>
      <p:sp>
        <p:nvSpPr>
          <p:cNvPr id="2" name="TextBox 1">
            <a:extLst>
              <a:ext uri="{FF2B5EF4-FFF2-40B4-BE49-F238E27FC236}">
                <a16:creationId xmlns:a16="http://schemas.microsoft.com/office/drawing/2014/main" id="{B537E9C6-E003-0801-8770-5E7BEEF19ED6}"/>
              </a:ext>
            </a:extLst>
          </p:cNvPr>
          <p:cNvSpPr txBox="1"/>
          <p:nvPr/>
        </p:nvSpPr>
        <p:spPr>
          <a:xfrm>
            <a:off x="1013884" y="1130599"/>
            <a:ext cx="423514" cy="523220"/>
          </a:xfrm>
          <a:prstGeom prst="rect">
            <a:avLst/>
          </a:prstGeom>
          <a:noFill/>
        </p:spPr>
        <p:txBody>
          <a:bodyPr wrap="none" rtlCol="0">
            <a:spAutoFit/>
          </a:bodyPr>
          <a:lstStyle/>
          <a:p>
            <a:pPr>
              <a:buNone/>
            </a:pPr>
            <a:r>
              <a:rPr lang="en-GB" dirty="0">
                <a:solidFill>
                  <a:srgbClr val="00628C"/>
                </a:solidFill>
              </a:rPr>
              <a:t>A</a:t>
            </a:r>
          </a:p>
        </p:txBody>
      </p:sp>
      <p:sp>
        <p:nvSpPr>
          <p:cNvPr id="4" name="TextBox 3">
            <a:extLst>
              <a:ext uri="{FF2B5EF4-FFF2-40B4-BE49-F238E27FC236}">
                <a16:creationId xmlns:a16="http://schemas.microsoft.com/office/drawing/2014/main" id="{BA0D8CE7-911B-E160-0F44-7FBE95EE1C9E}"/>
              </a:ext>
            </a:extLst>
          </p:cNvPr>
          <p:cNvSpPr txBox="1"/>
          <p:nvPr/>
        </p:nvSpPr>
        <p:spPr>
          <a:xfrm>
            <a:off x="2953128" y="1144138"/>
            <a:ext cx="423514" cy="523220"/>
          </a:xfrm>
          <a:prstGeom prst="rect">
            <a:avLst/>
          </a:prstGeom>
          <a:noFill/>
        </p:spPr>
        <p:txBody>
          <a:bodyPr wrap="none" rtlCol="0">
            <a:spAutoFit/>
          </a:bodyPr>
          <a:lstStyle/>
          <a:p>
            <a:pPr>
              <a:buNone/>
            </a:pPr>
            <a:r>
              <a:rPr lang="en-GB" dirty="0">
                <a:solidFill>
                  <a:srgbClr val="00628C"/>
                </a:solidFill>
              </a:rPr>
              <a:t>B</a:t>
            </a:r>
          </a:p>
        </p:txBody>
      </p:sp>
      <p:sp>
        <p:nvSpPr>
          <p:cNvPr id="8" name="TextBox 7">
            <a:extLst>
              <a:ext uri="{FF2B5EF4-FFF2-40B4-BE49-F238E27FC236}">
                <a16:creationId xmlns:a16="http://schemas.microsoft.com/office/drawing/2014/main" id="{186281A8-6880-B28B-B7E5-192C56CFBD88}"/>
              </a:ext>
            </a:extLst>
          </p:cNvPr>
          <p:cNvSpPr txBox="1"/>
          <p:nvPr/>
        </p:nvSpPr>
        <p:spPr>
          <a:xfrm>
            <a:off x="4993842" y="1116698"/>
            <a:ext cx="444352" cy="523220"/>
          </a:xfrm>
          <a:prstGeom prst="rect">
            <a:avLst/>
          </a:prstGeom>
          <a:noFill/>
        </p:spPr>
        <p:txBody>
          <a:bodyPr wrap="none" rtlCol="0">
            <a:spAutoFit/>
          </a:bodyPr>
          <a:lstStyle/>
          <a:p>
            <a:pPr>
              <a:buNone/>
            </a:pPr>
            <a:r>
              <a:rPr lang="en-GB" dirty="0">
                <a:solidFill>
                  <a:srgbClr val="00628C"/>
                </a:solidFill>
              </a:rPr>
              <a:t>C</a:t>
            </a:r>
          </a:p>
        </p:txBody>
      </p:sp>
      <p:sp>
        <p:nvSpPr>
          <p:cNvPr id="10" name="TextBox 9">
            <a:extLst>
              <a:ext uri="{FF2B5EF4-FFF2-40B4-BE49-F238E27FC236}">
                <a16:creationId xmlns:a16="http://schemas.microsoft.com/office/drawing/2014/main" id="{A89F15DA-4212-07DD-D614-9979BBD886D7}"/>
              </a:ext>
            </a:extLst>
          </p:cNvPr>
          <p:cNvSpPr txBox="1"/>
          <p:nvPr/>
        </p:nvSpPr>
        <p:spPr>
          <a:xfrm>
            <a:off x="7622810" y="1131709"/>
            <a:ext cx="444352" cy="523220"/>
          </a:xfrm>
          <a:prstGeom prst="rect">
            <a:avLst/>
          </a:prstGeom>
          <a:noFill/>
        </p:spPr>
        <p:txBody>
          <a:bodyPr wrap="none" rtlCol="0">
            <a:spAutoFit/>
          </a:bodyPr>
          <a:lstStyle/>
          <a:p>
            <a:pPr>
              <a:buNone/>
            </a:pPr>
            <a:r>
              <a:rPr lang="en-GB" dirty="0">
                <a:solidFill>
                  <a:srgbClr val="00628C"/>
                </a:solidFill>
              </a:rPr>
              <a:t>D</a:t>
            </a:r>
          </a:p>
        </p:txBody>
      </p:sp>
      <p:sp>
        <p:nvSpPr>
          <p:cNvPr id="11" name="TextBox 10">
            <a:extLst>
              <a:ext uri="{FF2B5EF4-FFF2-40B4-BE49-F238E27FC236}">
                <a16:creationId xmlns:a16="http://schemas.microsoft.com/office/drawing/2014/main" id="{8AF84697-2290-32A0-3FC8-4415C9ED9C15}"/>
              </a:ext>
            </a:extLst>
          </p:cNvPr>
          <p:cNvSpPr txBox="1"/>
          <p:nvPr/>
        </p:nvSpPr>
        <p:spPr>
          <a:xfrm>
            <a:off x="10262670" y="1157742"/>
            <a:ext cx="423514" cy="523220"/>
          </a:xfrm>
          <a:prstGeom prst="rect">
            <a:avLst/>
          </a:prstGeom>
          <a:noFill/>
        </p:spPr>
        <p:txBody>
          <a:bodyPr wrap="none" rtlCol="0">
            <a:spAutoFit/>
          </a:bodyPr>
          <a:lstStyle/>
          <a:p>
            <a:pPr>
              <a:buNone/>
            </a:pPr>
            <a:r>
              <a:rPr lang="en-GB" dirty="0">
                <a:solidFill>
                  <a:srgbClr val="00628C"/>
                </a:solidFill>
              </a:rPr>
              <a:t>E</a:t>
            </a:r>
          </a:p>
        </p:txBody>
      </p:sp>
      <p:sp>
        <p:nvSpPr>
          <p:cNvPr id="13" name="TextBox 12">
            <a:extLst>
              <a:ext uri="{FF2B5EF4-FFF2-40B4-BE49-F238E27FC236}">
                <a16:creationId xmlns:a16="http://schemas.microsoft.com/office/drawing/2014/main" id="{B1AAE9A2-CB0D-E98B-1864-34C973468697}"/>
              </a:ext>
            </a:extLst>
          </p:cNvPr>
          <p:cNvSpPr txBox="1"/>
          <p:nvPr/>
        </p:nvSpPr>
        <p:spPr>
          <a:xfrm>
            <a:off x="1617051" y="5352684"/>
            <a:ext cx="6753582" cy="1107996"/>
          </a:xfrm>
          <a:prstGeom prst="rect">
            <a:avLst/>
          </a:prstGeom>
          <a:noFill/>
        </p:spPr>
        <p:txBody>
          <a:bodyPr wrap="square">
            <a:spAutoFit/>
          </a:bodyPr>
          <a:lstStyle/>
          <a:p>
            <a:pPr>
              <a:buNone/>
            </a:pPr>
            <a:r>
              <a:rPr lang="en-GB" sz="2200" dirty="0"/>
              <a:t>The largest angle that one of the books is open is 300°. Is this enough information to order the books? Why or why not?</a:t>
            </a:r>
          </a:p>
        </p:txBody>
      </p:sp>
      <p:pic>
        <p:nvPicPr>
          <p:cNvPr id="27" name="Picture 26">
            <a:extLst>
              <a:ext uri="{FF2B5EF4-FFF2-40B4-BE49-F238E27FC236}">
                <a16:creationId xmlns:a16="http://schemas.microsoft.com/office/drawing/2014/main" id="{FCB58041-295B-D2E5-8E9D-D7018D236A09}"/>
              </a:ext>
            </a:extLst>
          </p:cNvPr>
          <p:cNvPicPr>
            <a:picLocks noChangeAspect="1"/>
          </p:cNvPicPr>
          <p:nvPr/>
        </p:nvPicPr>
        <p:blipFill>
          <a:blip r:embed="rId3"/>
          <a:stretch>
            <a:fillRect/>
          </a:stretch>
        </p:blipFill>
        <p:spPr>
          <a:xfrm>
            <a:off x="4865835" y="1562007"/>
            <a:ext cx="670618" cy="1511939"/>
          </a:xfrm>
          <a:prstGeom prst="rect">
            <a:avLst/>
          </a:prstGeom>
        </p:spPr>
      </p:pic>
      <p:pic>
        <p:nvPicPr>
          <p:cNvPr id="29" name="Picture 28">
            <a:extLst>
              <a:ext uri="{FF2B5EF4-FFF2-40B4-BE49-F238E27FC236}">
                <a16:creationId xmlns:a16="http://schemas.microsoft.com/office/drawing/2014/main" id="{0AE0374B-ACD7-DF03-FB4F-D52C38678609}"/>
              </a:ext>
            </a:extLst>
          </p:cNvPr>
          <p:cNvPicPr>
            <a:picLocks noChangeAspect="1"/>
          </p:cNvPicPr>
          <p:nvPr/>
        </p:nvPicPr>
        <p:blipFill>
          <a:blip r:embed="rId4"/>
          <a:stretch>
            <a:fillRect/>
          </a:stretch>
        </p:blipFill>
        <p:spPr>
          <a:xfrm>
            <a:off x="3310377" y="1617471"/>
            <a:ext cx="213378" cy="1341236"/>
          </a:xfrm>
          <a:prstGeom prst="rect">
            <a:avLst/>
          </a:prstGeom>
        </p:spPr>
      </p:pic>
      <p:pic>
        <p:nvPicPr>
          <p:cNvPr id="31" name="Picture 30">
            <a:extLst>
              <a:ext uri="{FF2B5EF4-FFF2-40B4-BE49-F238E27FC236}">
                <a16:creationId xmlns:a16="http://schemas.microsoft.com/office/drawing/2014/main" id="{0B36B0F0-7372-052D-8560-F0B337A3F1FA}"/>
              </a:ext>
            </a:extLst>
          </p:cNvPr>
          <p:cNvPicPr>
            <a:picLocks noChangeAspect="1"/>
          </p:cNvPicPr>
          <p:nvPr/>
        </p:nvPicPr>
        <p:blipFill>
          <a:blip r:embed="rId5"/>
          <a:stretch>
            <a:fillRect/>
          </a:stretch>
        </p:blipFill>
        <p:spPr>
          <a:xfrm>
            <a:off x="6630744" y="1731430"/>
            <a:ext cx="2408129" cy="816935"/>
          </a:xfrm>
          <a:prstGeom prst="rect">
            <a:avLst/>
          </a:prstGeom>
        </p:spPr>
      </p:pic>
      <p:pic>
        <p:nvPicPr>
          <p:cNvPr id="33" name="Picture 32">
            <a:extLst>
              <a:ext uri="{FF2B5EF4-FFF2-40B4-BE49-F238E27FC236}">
                <a16:creationId xmlns:a16="http://schemas.microsoft.com/office/drawing/2014/main" id="{93BBD8D0-D9C9-0859-D593-A31DE4660DDA}"/>
              </a:ext>
            </a:extLst>
          </p:cNvPr>
          <p:cNvPicPr>
            <a:picLocks noChangeAspect="1"/>
          </p:cNvPicPr>
          <p:nvPr/>
        </p:nvPicPr>
        <p:blipFill>
          <a:blip r:embed="rId6"/>
          <a:stretch>
            <a:fillRect/>
          </a:stretch>
        </p:blipFill>
        <p:spPr>
          <a:xfrm>
            <a:off x="9191108" y="1900203"/>
            <a:ext cx="2566638" cy="268247"/>
          </a:xfrm>
          <a:prstGeom prst="rect">
            <a:avLst/>
          </a:prstGeom>
        </p:spPr>
      </p:pic>
      <p:pic>
        <p:nvPicPr>
          <p:cNvPr id="37" name="Picture 36">
            <a:extLst>
              <a:ext uri="{FF2B5EF4-FFF2-40B4-BE49-F238E27FC236}">
                <a16:creationId xmlns:a16="http://schemas.microsoft.com/office/drawing/2014/main" id="{38C96706-6432-7A1F-5196-17E02D098F66}"/>
              </a:ext>
            </a:extLst>
          </p:cNvPr>
          <p:cNvPicPr>
            <a:picLocks noChangeAspect="1"/>
          </p:cNvPicPr>
          <p:nvPr/>
        </p:nvPicPr>
        <p:blipFill>
          <a:blip r:embed="rId7"/>
          <a:stretch>
            <a:fillRect/>
          </a:stretch>
        </p:blipFill>
        <p:spPr>
          <a:xfrm>
            <a:off x="380068" y="1653819"/>
            <a:ext cx="1737511" cy="1237595"/>
          </a:xfrm>
          <a:prstGeom prst="rect">
            <a:avLst/>
          </a:prstGeom>
        </p:spPr>
      </p:pic>
    </p:spTree>
    <p:extLst>
      <p:ext uri="{BB962C8B-B14F-4D97-AF65-F5344CB8AC3E}">
        <p14:creationId xmlns:p14="http://schemas.microsoft.com/office/powerpoint/2010/main" val="37736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uiExpand="1" build="p"/>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6823859"/>
              </p:ext>
            </p:extLst>
          </p:nvPr>
        </p:nvGraphicFramePr>
        <p:xfrm>
          <a:off x="267128" y="764704"/>
          <a:ext cx="11766038" cy="4943369"/>
        </p:xfrm>
        <a:graphic>
          <a:graphicData uri="http://schemas.openxmlformats.org/drawingml/2006/table">
            <a:tbl>
              <a:tblPr firstRow="1" bandRow="1">
                <a:tableStyleId>{5940675A-B579-460E-94D1-54222C63F5DA}</a:tableStyleId>
              </a:tblPr>
              <a:tblGrid>
                <a:gridCol w="6862542">
                  <a:extLst>
                    <a:ext uri="{9D8B030D-6E8A-4147-A177-3AD203B41FA5}">
                      <a16:colId xmlns:a16="http://schemas.microsoft.com/office/drawing/2014/main" val="695237181"/>
                    </a:ext>
                  </a:extLst>
                </a:gridCol>
                <a:gridCol w="4903496">
                  <a:extLst>
                    <a:ext uri="{9D8B030D-6E8A-4147-A177-3AD203B41FA5}">
                      <a16:colId xmlns:a16="http://schemas.microsoft.com/office/drawing/2014/main" val="300072507"/>
                    </a:ext>
                  </a:extLst>
                </a:gridCol>
              </a:tblGrid>
              <a:tr h="352863">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635245">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Help students connect the context, which is dynamic, to the static representation on the board. Model the reflex angle both physically (for example, by opening an exercise book beyond 180</a:t>
                      </a:r>
                      <a:r>
                        <a:rPr lang="en-GB" sz="1600" u="none" dirty="0"/>
                        <a:t>˚) and pictorially (for example, by marking the reflex angle on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dirty="0"/>
                        <a:t>Challenge</a:t>
                      </a:r>
                    </a:p>
                    <a:p>
                      <a:pPr>
                        <a:spcAft>
                          <a:spcPts val="600"/>
                        </a:spcAft>
                      </a:pPr>
                      <a:r>
                        <a:rPr lang="en-GB" sz="1600" u="none" dirty="0"/>
                        <a:t>Ask students whether it’s possible to really have an angle of, say, 270˚ between the front and back cover? How about 360˚? Do the covers meet at a point? Can they think of other real-life contexts for angles: is there always a reflex angle?</a:t>
                      </a:r>
                    </a:p>
                    <a:p>
                      <a:r>
                        <a:rPr lang="en-GB" sz="1600" b="1" i="0" u="none" dirty="0"/>
                        <a:t>Representations</a:t>
                      </a:r>
                    </a:p>
                    <a:p>
                      <a:r>
                        <a:rPr lang="en-GB" sz="1600" b="0" i="0" u="none" dirty="0"/>
                        <a:t>Use online tools which show both the angle and a measure of its magnitude to represent the books. Various tools can be found using search terms such as ‘dynamic angle tool’ or ‘interactive angle maker’.</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who complete this task quickly may not have considered the complexity of it! Look for those who only consider the acute and obtuse angles, rather than also thinking about the reflex angles that might be present in this context.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order is difficult to judge. There’s no indication of whether the books have been folded back on themselves – you could model this with an exercise book. The intention is not to get to a specific answer, but to enable a discussion and hear the justifications that students offer. A prompt such as, ‘Is it true that the more open a book, the greater the angle between its covers?’ may generate some of this discussion.</a:t>
                      </a:r>
                    </a:p>
                  </a:txBody>
                  <a:tcPr/>
                </a:tc>
                <a:extLst>
                  <a:ext uri="{0D108BD9-81ED-4DB2-BD59-A6C34878D82A}">
                    <a16:rowId xmlns:a16="http://schemas.microsoft.com/office/drawing/2014/main" val="1616516725"/>
                  </a:ext>
                </a:extLst>
              </a:tr>
              <a:tr h="920009">
                <a:tc gridSpan="2">
                  <a:txBody>
                    <a:bodyPr/>
                    <a:lstStyle/>
                    <a:p>
                      <a:r>
                        <a:rPr lang="en-GB" sz="1600" b="1" dirty="0"/>
                        <a:t>Additional resources</a:t>
                      </a:r>
                    </a:p>
                    <a:p>
                      <a:pPr marL="285750" indent="-285750">
                        <a:buFont typeface="Arial" panose="020B0604020202020204" pitchFamily="34" charset="0"/>
                        <a:buChar char="•"/>
                      </a:pPr>
                      <a:r>
                        <a:rPr lang="en-GB" sz="1600" b="0" dirty="0"/>
                        <a:t>Examples of questions that require classifying angles can be found within the Key Stage 2 SATS papers (for example, question 13 of 2017 Paper 3 reasoning and question 7 of 2016 Paper 3 reasoning). Past papers can readily be found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85014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latin typeface="+mj-lt"/>
              </a:rPr>
              <a:t>Checkpoint 7: Angle (in)equalities </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69103" y="570867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mj-lt"/>
              <a:cs typeface="Arial" panose="020B0604020202020204" pitchFamily="34" charset="0"/>
            </a:endParaRPr>
          </a:p>
        </p:txBody>
      </p:sp>
      <p:sp>
        <p:nvSpPr>
          <p:cNvPr id="2" name="TextBox 1">
            <a:extLst>
              <a:ext uri="{FF2B5EF4-FFF2-40B4-BE49-F238E27FC236}">
                <a16:creationId xmlns:a16="http://schemas.microsoft.com/office/drawing/2014/main" id="{154E5F1A-4B33-95FA-C5FD-F6376D0BA6D6}"/>
              </a:ext>
            </a:extLst>
          </p:cNvPr>
          <p:cNvSpPr txBox="1"/>
          <p:nvPr/>
        </p:nvSpPr>
        <p:spPr>
          <a:xfrm>
            <a:off x="5895989" y="1047145"/>
            <a:ext cx="4921753" cy="1581972"/>
          </a:xfrm>
          <a:prstGeom prst="rect">
            <a:avLst/>
          </a:prstGeom>
          <a:noFill/>
        </p:spPr>
        <p:txBody>
          <a:bodyPr wrap="square" rtlCol="0">
            <a:spAutoFit/>
          </a:bodyPr>
          <a:lstStyle/>
          <a:p>
            <a:pPr>
              <a:buNone/>
            </a:pPr>
            <a:r>
              <a:rPr lang="en-GB" sz="2200" dirty="0">
                <a:latin typeface="+mj-lt"/>
              </a:rPr>
              <a:t>Which angle goes where? You can only use each angle once.</a:t>
            </a:r>
          </a:p>
          <a:p>
            <a:pPr>
              <a:buNone/>
            </a:pPr>
            <a:endParaRPr lang="en-GB" sz="2200" dirty="0">
              <a:latin typeface="+mj-lt"/>
            </a:endParaRPr>
          </a:p>
          <a:p>
            <a:pPr>
              <a:buNone/>
            </a:pPr>
            <a:r>
              <a:rPr lang="en-GB" sz="2200" dirty="0">
                <a:latin typeface="+mj-lt"/>
              </a:rPr>
              <a:t>		</a:t>
            </a:r>
          </a:p>
        </p:txBody>
      </p:sp>
      <p:cxnSp>
        <p:nvCxnSpPr>
          <p:cNvPr id="8" name="Straight Connector 7">
            <a:extLst>
              <a:ext uri="{FF2B5EF4-FFF2-40B4-BE49-F238E27FC236}">
                <a16:creationId xmlns:a16="http://schemas.microsoft.com/office/drawing/2014/main" id="{BC32D449-91CE-033D-9009-C1B718808779}"/>
              </a:ext>
            </a:extLst>
          </p:cNvPr>
          <p:cNvCxnSpPr>
            <a:cxnSpLocks/>
          </p:cNvCxnSpPr>
          <p:nvPr/>
        </p:nvCxnSpPr>
        <p:spPr>
          <a:xfrm>
            <a:off x="727924" y="3008086"/>
            <a:ext cx="449943" cy="84182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365CEF-7CA4-60A3-EED3-78EEECE2BA9A}"/>
              </a:ext>
            </a:extLst>
          </p:cNvPr>
          <p:cNvCxnSpPr>
            <a:cxnSpLocks/>
          </p:cNvCxnSpPr>
          <p:nvPr/>
        </p:nvCxnSpPr>
        <p:spPr>
          <a:xfrm flipV="1">
            <a:off x="1181704" y="2941721"/>
            <a:ext cx="943688" cy="91331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3824AF99-5DD8-136B-1445-C2335B798414}"/>
              </a:ext>
            </a:extLst>
          </p:cNvPr>
          <p:cNvSpPr/>
          <p:nvPr/>
        </p:nvSpPr>
        <p:spPr>
          <a:xfrm>
            <a:off x="807856" y="3440821"/>
            <a:ext cx="720000" cy="720000"/>
          </a:xfrm>
          <a:prstGeom prst="arc">
            <a:avLst>
              <a:gd name="adj1" fmla="val 14351694"/>
              <a:gd name="adj2" fmla="val 19425481"/>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mj-lt"/>
            </a:endParaRPr>
          </a:p>
        </p:txBody>
      </p:sp>
      <p:sp>
        <p:nvSpPr>
          <p:cNvPr id="15" name="TextBox 14">
            <a:extLst>
              <a:ext uri="{FF2B5EF4-FFF2-40B4-BE49-F238E27FC236}">
                <a16:creationId xmlns:a16="http://schemas.microsoft.com/office/drawing/2014/main" id="{0E7EF48E-C65E-1F56-B5CF-AD71A485884C}"/>
              </a:ext>
            </a:extLst>
          </p:cNvPr>
          <p:cNvSpPr txBox="1"/>
          <p:nvPr/>
        </p:nvSpPr>
        <p:spPr>
          <a:xfrm>
            <a:off x="1008790" y="3031433"/>
            <a:ext cx="388248" cy="430887"/>
          </a:xfrm>
          <a:prstGeom prst="rect">
            <a:avLst/>
          </a:prstGeom>
          <a:noFill/>
        </p:spPr>
        <p:txBody>
          <a:bodyPr wrap="none" rtlCol="0">
            <a:spAutoFit/>
          </a:bodyPr>
          <a:lstStyle/>
          <a:p>
            <a:pPr>
              <a:buNone/>
            </a:pPr>
            <a:r>
              <a:rPr lang="en-GB" sz="2200" i="1" dirty="0">
                <a:solidFill>
                  <a:srgbClr val="595959"/>
                </a:solidFill>
                <a:latin typeface="+mj-lt"/>
                <a:cs typeface="Times New Roman" panose="02020603050405020304" pitchFamily="18" charset="0"/>
              </a:rPr>
              <a:t>w</a:t>
            </a:r>
          </a:p>
        </p:txBody>
      </p:sp>
      <p:sp>
        <p:nvSpPr>
          <p:cNvPr id="16" name="Rectangle: Rounded Corners 15">
            <a:extLst>
              <a:ext uri="{FF2B5EF4-FFF2-40B4-BE49-F238E27FC236}">
                <a16:creationId xmlns:a16="http://schemas.microsoft.com/office/drawing/2014/main" id="{7189AA1B-1270-0B43-5A0D-994B775C897D}"/>
              </a:ext>
            </a:extLst>
          </p:cNvPr>
          <p:cNvSpPr/>
          <p:nvPr/>
        </p:nvSpPr>
        <p:spPr>
          <a:xfrm>
            <a:off x="6021730" y="1915018"/>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7" name="TextBox 16">
            <a:extLst>
              <a:ext uri="{FF2B5EF4-FFF2-40B4-BE49-F238E27FC236}">
                <a16:creationId xmlns:a16="http://schemas.microsoft.com/office/drawing/2014/main" id="{8688007A-C09B-14DF-867B-9AC5CC885BDE}"/>
              </a:ext>
            </a:extLst>
          </p:cNvPr>
          <p:cNvSpPr txBox="1"/>
          <p:nvPr/>
        </p:nvSpPr>
        <p:spPr>
          <a:xfrm>
            <a:off x="7278175" y="2112138"/>
            <a:ext cx="425116" cy="584775"/>
          </a:xfrm>
          <a:prstGeom prst="rect">
            <a:avLst/>
          </a:prstGeom>
          <a:noFill/>
        </p:spPr>
        <p:txBody>
          <a:bodyPr wrap="none" rtlCol="0">
            <a:spAutoFit/>
          </a:bodyPr>
          <a:lstStyle/>
          <a:p>
            <a:pPr>
              <a:buNone/>
            </a:pPr>
            <a:r>
              <a:rPr lang="en-GB" sz="3200" dirty="0">
                <a:latin typeface="+mj-lt"/>
              </a:rPr>
              <a:t>&gt;</a:t>
            </a:r>
          </a:p>
        </p:txBody>
      </p:sp>
      <p:sp>
        <p:nvSpPr>
          <p:cNvPr id="18" name="Rectangle: Rounded Corners 17">
            <a:extLst>
              <a:ext uri="{FF2B5EF4-FFF2-40B4-BE49-F238E27FC236}">
                <a16:creationId xmlns:a16="http://schemas.microsoft.com/office/drawing/2014/main" id="{34220A36-010F-6670-475B-707A9B8CAEF5}"/>
              </a:ext>
            </a:extLst>
          </p:cNvPr>
          <p:cNvSpPr/>
          <p:nvPr/>
        </p:nvSpPr>
        <p:spPr>
          <a:xfrm>
            <a:off x="7879736" y="1907805"/>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19" name="Rectangle: Rounded Corners 18">
            <a:extLst>
              <a:ext uri="{FF2B5EF4-FFF2-40B4-BE49-F238E27FC236}">
                <a16:creationId xmlns:a16="http://schemas.microsoft.com/office/drawing/2014/main" id="{DEBB6458-2E4D-CBDE-88EC-EFFC8D81A4BB}"/>
              </a:ext>
            </a:extLst>
          </p:cNvPr>
          <p:cNvSpPr/>
          <p:nvPr/>
        </p:nvSpPr>
        <p:spPr>
          <a:xfrm>
            <a:off x="6021730" y="3200452"/>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0" name="TextBox 19">
            <a:extLst>
              <a:ext uri="{FF2B5EF4-FFF2-40B4-BE49-F238E27FC236}">
                <a16:creationId xmlns:a16="http://schemas.microsoft.com/office/drawing/2014/main" id="{B7D5364E-F1BF-4D32-8101-38190B378D22}"/>
              </a:ext>
            </a:extLst>
          </p:cNvPr>
          <p:cNvSpPr txBox="1"/>
          <p:nvPr/>
        </p:nvSpPr>
        <p:spPr>
          <a:xfrm>
            <a:off x="7278175" y="3397572"/>
            <a:ext cx="425116" cy="584775"/>
          </a:xfrm>
          <a:prstGeom prst="rect">
            <a:avLst/>
          </a:prstGeom>
          <a:noFill/>
        </p:spPr>
        <p:txBody>
          <a:bodyPr wrap="none" rtlCol="0">
            <a:spAutoFit/>
          </a:bodyPr>
          <a:lstStyle/>
          <a:p>
            <a:pPr>
              <a:buNone/>
            </a:pPr>
            <a:r>
              <a:rPr lang="en-GB" sz="3200" dirty="0">
                <a:latin typeface="+mj-lt"/>
              </a:rPr>
              <a:t>&lt;</a:t>
            </a:r>
          </a:p>
        </p:txBody>
      </p:sp>
      <p:sp>
        <p:nvSpPr>
          <p:cNvPr id="21" name="Rectangle: Rounded Corners 20">
            <a:extLst>
              <a:ext uri="{FF2B5EF4-FFF2-40B4-BE49-F238E27FC236}">
                <a16:creationId xmlns:a16="http://schemas.microsoft.com/office/drawing/2014/main" id="{E7E211FA-5E96-9289-0B32-6E9A23C90B37}"/>
              </a:ext>
            </a:extLst>
          </p:cNvPr>
          <p:cNvSpPr/>
          <p:nvPr/>
        </p:nvSpPr>
        <p:spPr>
          <a:xfrm>
            <a:off x="7879736" y="3193239"/>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2" name="Rectangle: Rounded Corners 21">
            <a:extLst>
              <a:ext uri="{FF2B5EF4-FFF2-40B4-BE49-F238E27FC236}">
                <a16:creationId xmlns:a16="http://schemas.microsoft.com/office/drawing/2014/main" id="{FB052CB8-5047-BD58-E227-7982B7C35B9C}"/>
              </a:ext>
            </a:extLst>
          </p:cNvPr>
          <p:cNvSpPr/>
          <p:nvPr/>
        </p:nvSpPr>
        <p:spPr>
          <a:xfrm>
            <a:off x="7879736" y="4493099"/>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3" name="TextBox 22">
            <a:extLst>
              <a:ext uri="{FF2B5EF4-FFF2-40B4-BE49-F238E27FC236}">
                <a16:creationId xmlns:a16="http://schemas.microsoft.com/office/drawing/2014/main" id="{509712B4-AA29-C5A9-BBB3-F2565AB61B16}"/>
              </a:ext>
            </a:extLst>
          </p:cNvPr>
          <p:cNvSpPr txBox="1"/>
          <p:nvPr/>
        </p:nvSpPr>
        <p:spPr>
          <a:xfrm>
            <a:off x="9136181" y="4690219"/>
            <a:ext cx="425116" cy="584775"/>
          </a:xfrm>
          <a:prstGeom prst="rect">
            <a:avLst/>
          </a:prstGeom>
          <a:noFill/>
        </p:spPr>
        <p:txBody>
          <a:bodyPr wrap="none" rtlCol="0">
            <a:spAutoFit/>
          </a:bodyPr>
          <a:lstStyle/>
          <a:p>
            <a:pPr>
              <a:buNone/>
            </a:pPr>
            <a:r>
              <a:rPr lang="en-GB" sz="3200" dirty="0">
                <a:latin typeface="+mj-lt"/>
              </a:rPr>
              <a:t>+</a:t>
            </a:r>
          </a:p>
        </p:txBody>
      </p:sp>
      <p:sp>
        <p:nvSpPr>
          <p:cNvPr id="26" name="Rectangle: Rounded Corners 25">
            <a:extLst>
              <a:ext uri="{FF2B5EF4-FFF2-40B4-BE49-F238E27FC236}">
                <a16:creationId xmlns:a16="http://schemas.microsoft.com/office/drawing/2014/main" id="{BFCE9C07-EC95-D7F1-3863-7616A2262835}"/>
              </a:ext>
            </a:extLst>
          </p:cNvPr>
          <p:cNvSpPr/>
          <p:nvPr/>
        </p:nvSpPr>
        <p:spPr>
          <a:xfrm>
            <a:off x="9737742" y="4485886"/>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7" name="Rectangle: Rounded Corners 26">
            <a:extLst>
              <a:ext uri="{FF2B5EF4-FFF2-40B4-BE49-F238E27FC236}">
                <a16:creationId xmlns:a16="http://schemas.microsoft.com/office/drawing/2014/main" id="{B3514E6B-BB3A-E0D4-799A-38E3C7DB3816}"/>
              </a:ext>
            </a:extLst>
          </p:cNvPr>
          <p:cNvSpPr/>
          <p:nvPr/>
        </p:nvSpPr>
        <p:spPr>
          <a:xfrm>
            <a:off x="6021730" y="4485886"/>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j-lt"/>
            </a:endParaRPr>
          </a:p>
        </p:txBody>
      </p:sp>
      <p:sp>
        <p:nvSpPr>
          <p:cNvPr id="28" name="TextBox 27">
            <a:extLst>
              <a:ext uri="{FF2B5EF4-FFF2-40B4-BE49-F238E27FC236}">
                <a16:creationId xmlns:a16="http://schemas.microsoft.com/office/drawing/2014/main" id="{544003E7-7F82-CD2F-9867-5C9B611E8B28}"/>
              </a:ext>
            </a:extLst>
          </p:cNvPr>
          <p:cNvSpPr txBox="1"/>
          <p:nvPr/>
        </p:nvSpPr>
        <p:spPr>
          <a:xfrm>
            <a:off x="7278175" y="4683006"/>
            <a:ext cx="425116" cy="584775"/>
          </a:xfrm>
          <a:prstGeom prst="rect">
            <a:avLst/>
          </a:prstGeom>
          <a:noFill/>
        </p:spPr>
        <p:txBody>
          <a:bodyPr wrap="none" rtlCol="0">
            <a:spAutoFit/>
          </a:bodyPr>
          <a:lstStyle/>
          <a:p>
            <a:pPr>
              <a:buNone/>
            </a:pPr>
            <a:r>
              <a:rPr lang="en-GB" sz="3200" dirty="0">
                <a:latin typeface="+mj-lt"/>
              </a:rPr>
              <a:t>=</a:t>
            </a:r>
          </a:p>
        </p:txBody>
      </p:sp>
      <p:cxnSp>
        <p:nvCxnSpPr>
          <p:cNvPr id="31" name="Straight Connector 30">
            <a:extLst>
              <a:ext uri="{FF2B5EF4-FFF2-40B4-BE49-F238E27FC236}">
                <a16:creationId xmlns:a16="http://schemas.microsoft.com/office/drawing/2014/main" id="{08031F07-B400-FC34-AF67-5E601881F9EF}"/>
              </a:ext>
            </a:extLst>
          </p:cNvPr>
          <p:cNvCxnSpPr>
            <a:cxnSpLocks/>
          </p:cNvCxnSpPr>
          <p:nvPr/>
        </p:nvCxnSpPr>
        <p:spPr>
          <a:xfrm flipH="1">
            <a:off x="2993400" y="2728547"/>
            <a:ext cx="122995" cy="93905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355887-09C7-5857-C864-9EB4E54F93D0}"/>
              </a:ext>
            </a:extLst>
          </p:cNvPr>
          <p:cNvCxnSpPr>
            <a:cxnSpLocks/>
          </p:cNvCxnSpPr>
          <p:nvPr/>
        </p:nvCxnSpPr>
        <p:spPr>
          <a:xfrm>
            <a:off x="2983620" y="3676101"/>
            <a:ext cx="952902" cy="24312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BAB012A-A6CC-6CF9-6EE6-78B4F07819A3}"/>
              </a:ext>
            </a:extLst>
          </p:cNvPr>
          <p:cNvSpPr/>
          <p:nvPr/>
        </p:nvSpPr>
        <p:spPr>
          <a:xfrm>
            <a:off x="2623620" y="3235161"/>
            <a:ext cx="720000" cy="720000"/>
          </a:xfrm>
          <a:prstGeom prst="arc">
            <a:avLst>
              <a:gd name="adj1" fmla="val 16801704"/>
              <a:gd name="adj2" fmla="val 1578236"/>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mj-lt"/>
            </a:endParaRPr>
          </a:p>
        </p:txBody>
      </p:sp>
      <p:sp>
        <p:nvSpPr>
          <p:cNvPr id="34" name="TextBox 33">
            <a:extLst>
              <a:ext uri="{FF2B5EF4-FFF2-40B4-BE49-F238E27FC236}">
                <a16:creationId xmlns:a16="http://schemas.microsoft.com/office/drawing/2014/main" id="{97834607-B69F-B37E-E7BB-F05C610CC24E}"/>
              </a:ext>
            </a:extLst>
          </p:cNvPr>
          <p:cNvSpPr txBox="1"/>
          <p:nvPr/>
        </p:nvSpPr>
        <p:spPr>
          <a:xfrm>
            <a:off x="3252903" y="3001878"/>
            <a:ext cx="325730" cy="430887"/>
          </a:xfrm>
          <a:prstGeom prst="rect">
            <a:avLst/>
          </a:prstGeom>
          <a:noFill/>
        </p:spPr>
        <p:txBody>
          <a:bodyPr wrap="none" rtlCol="0">
            <a:spAutoFit/>
          </a:bodyPr>
          <a:lstStyle/>
          <a:p>
            <a:pPr>
              <a:buNone/>
            </a:pPr>
            <a:r>
              <a:rPr lang="en-GB" sz="2200" i="1" dirty="0">
                <a:solidFill>
                  <a:srgbClr val="595959"/>
                </a:solidFill>
                <a:latin typeface="+mj-lt"/>
                <a:cs typeface="Times New Roman" panose="02020603050405020304" pitchFamily="18" charset="0"/>
              </a:rPr>
              <a:t>x</a:t>
            </a:r>
          </a:p>
        </p:txBody>
      </p:sp>
      <p:cxnSp>
        <p:nvCxnSpPr>
          <p:cNvPr id="36" name="Straight Connector 35">
            <a:extLst>
              <a:ext uri="{FF2B5EF4-FFF2-40B4-BE49-F238E27FC236}">
                <a16:creationId xmlns:a16="http://schemas.microsoft.com/office/drawing/2014/main" id="{9D2AE208-F153-F1DD-EDDE-E34ECBF2AC12}"/>
              </a:ext>
            </a:extLst>
          </p:cNvPr>
          <p:cNvCxnSpPr>
            <a:cxnSpLocks/>
          </p:cNvCxnSpPr>
          <p:nvPr/>
        </p:nvCxnSpPr>
        <p:spPr>
          <a:xfrm flipH="1">
            <a:off x="749448" y="4290328"/>
            <a:ext cx="1229072" cy="67956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67134FD-E40C-211B-C330-87D3A535657C}"/>
              </a:ext>
            </a:extLst>
          </p:cNvPr>
          <p:cNvCxnSpPr>
            <a:cxnSpLocks/>
          </p:cNvCxnSpPr>
          <p:nvPr/>
        </p:nvCxnSpPr>
        <p:spPr>
          <a:xfrm flipV="1">
            <a:off x="749862" y="4954689"/>
            <a:ext cx="1361753" cy="2254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Arc 37">
            <a:extLst>
              <a:ext uri="{FF2B5EF4-FFF2-40B4-BE49-F238E27FC236}">
                <a16:creationId xmlns:a16="http://schemas.microsoft.com/office/drawing/2014/main" id="{C53DB4E9-3E04-0BA9-3810-4F723EA2E5BB}"/>
              </a:ext>
            </a:extLst>
          </p:cNvPr>
          <p:cNvSpPr/>
          <p:nvPr/>
        </p:nvSpPr>
        <p:spPr>
          <a:xfrm>
            <a:off x="376014" y="4563012"/>
            <a:ext cx="720000" cy="720000"/>
          </a:xfrm>
          <a:prstGeom prst="arc">
            <a:avLst>
              <a:gd name="adj1" fmla="val 20408516"/>
              <a:gd name="adj2" fmla="val 584419"/>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mj-lt"/>
            </a:endParaRPr>
          </a:p>
        </p:txBody>
      </p:sp>
      <p:sp>
        <p:nvSpPr>
          <p:cNvPr id="39" name="TextBox 38">
            <a:extLst>
              <a:ext uri="{FF2B5EF4-FFF2-40B4-BE49-F238E27FC236}">
                <a16:creationId xmlns:a16="http://schemas.microsoft.com/office/drawing/2014/main" id="{C9A7E045-3339-285B-451A-5E40009491AF}"/>
              </a:ext>
            </a:extLst>
          </p:cNvPr>
          <p:cNvSpPr txBox="1"/>
          <p:nvPr/>
        </p:nvSpPr>
        <p:spPr>
          <a:xfrm>
            <a:off x="1203872" y="4563012"/>
            <a:ext cx="341760" cy="430887"/>
          </a:xfrm>
          <a:prstGeom prst="rect">
            <a:avLst/>
          </a:prstGeom>
          <a:noFill/>
        </p:spPr>
        <p:txBody>
          <a:bodyPr wrap="square" rtlCol="0">
            <a:spAutoFit/>
          </a:bodyPr>
          <a:lstStyle/>
          <a:p>
            <a:pPr>
              <a:buNone/>
            </a:pPr>
            <a:r>
              <a:rPr lang="en-GB" sz="2200" i="1" dirty="0">
                <a:solidFill>
                  <a:srgbClr val="595959"/>
                </a:solidFill>
                <a:latin typeface="+mj-lt"/>
                <a:cs typeface="Times New Roman" panose="02020603050405020304" pitchFamily="18" charset="0"/>
              </a:rPr>
              <a:t>y</a:t>
            </a:r>
          </a:p>
        </p:txBody>
      </p:sp>
      <p:cxnSp>
        <p:nvCxnSpPr>
          <p:cNvPr id="43" name="Straight Connector 42">
            <a:extLst>
              <a:ext uri="{FF2B5EF4-FFF2-40B4-BE49-F238E27FC236}">
                <a16:creationId xmlns:a16="http://schemas.microsoft.com/office/drawing/2014/main" id="{67B7B127-FDC6-B4E9-4EDC-629FE4A11004}"/>
              </a:ext>
            </a:extLst>
          </p:cNvPr>
          <p:cNvCxnSpPr>
            <a:cxnSpLocks/>
          </p:cNvCxnSpPr>
          <p:nvPr/>
        </p:nvCxnSpPr>
        <p:spPr>
          <a:xfrm>
            <a:off x="2702214" y="4808356"/>
            <a:ext cx="759680" cy="47195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F90FB0A-9E8A-714F-2021-F442A0665F20}"/>
              </a:ext>
            </a:extLst>
          </p:cNvPr>
          <p:cNvCxnSpPr>
            <a:cxnSpLocks/>
          </p:cNvCxnSpPr>
          <p:nvPr/>
        </p:nvCxnSpPr>
        <p:spPr>
          <a:xfrm flipV="1">
            <a:off x="3436662" y="4120372"/>
            <a:ext cx="773938" cy="11626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Arc 44">
            <a:extLst>
              <a:ext uri="{FF2B5EF4-FFF2-40B4-BE49-F238E27FC236}">
                <a16:creationId xmlns:a16="http://schemas.microsoft.com/office/drawing/2014/main" id="{51C400E0-7633-E949-FADA-50FFF1535B9A}"/>
              </a:ext>
            </a:extLst>
          </p:cNvPr>
          <p:cNvSpPr/>
          <p:nvPr/>
        </p:nvSpPr>
        <p:spPr>
          <a:xfrm>
            <a:off x="3092114" y="4847868"/>
            <a:ext cx="720000" cy="720000"/>
          </a:xfrm>
          <a:prstGeom prst="arc">
            <a:avLst>
              <a:gd name="adj1" fmla="val 18601719"/>
              <a:gd name="adj2" fmla="val 12207768"/>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mj-lt"/>
            </a:endParaRPr>
          </a:p>
        </p:txBody>
      </p:sp>
      <p:sp>
        <p:nvSpPr>
          <p:cNvPr id="46" name="TextBox 45">
            <a:extLst>
              <a:ext uri="{FF2B5EF4-FFF2-40B4-BE49-F238E27FC236}">
                <a16:creationId xmlns:a16="http://schemas.microsoft.com/office/drawing/2014/main" id="{C7EEDE15-AF92-726F-112B-47C7A5F1027C}"/>
              </a:ext>
            </a:extLst>
          </p:cNvPr>
          <p:cNvSpPr txBox="1"/>
          <p:nvPr/>
        </p:nvSpPr>
        <p:spPr>
          <a:xfrm>
            <a:off x="3789305" y="4926404"/>
            <a:ext cx="325730" cy="430887"/>
          </a:xfrm>
          <a:prstGeom prst="rect">
            <a:avLst/>
          </a:prstGeom>
          <a:noFill/>
        </p:spPr>
        <p:txBody>
          <a:bodyPr wrap="none" rtlCol="0">
            <a:spAutoFit/>
          </a:bodyPr>
          <a:lstStyle/>
          <a:p>
            <a:pPr>
              <a:buNone/>
            </a:pPr>
            <a:r>
              <a:rPr lang="en-GB" sz="2200" i="1" dirty="0">
                <a:solidFill>
                  <a:srgbClr val="595959"/>
                </a:solidFill>
                <a:latin typeface="+mj-lt"/>
                <a:cs typeface="Times New Roman" panose="02020603050405020304" pitchFamily="18" charset="0"/>
              </a:rPr>
              <a:t>z</a:t>
            </a:r>
          </a:p>
        </p:txBody>
      </p:sp>
      <p:cxnSp>
        <p:nvCxnSpPr>
          <p:cNvPr id="29" name="Straight Connector 28">
            <a:extLst>
              <a:ext uri="{FF2B5EF4-FFF2-40B4-BE49-F238E27FC236}">
                <a16:creationId xmlns:a16="http://schemas.microsoft.com/office/drawing/2014/main" id="{A3C6DB7B-C743-EBCB-84B8-7A821B35C923}"/>
              </a:ext>
            </a:extLst>
          </p:cNvPr>
          <p:cNvCxnSpPr>
            <a:cxnSpLocks/>
          </p:cNvCxnSpPr>
          <p:nvPr/>
        </p:nvCxnSpPr>
        <p:spPr>
          <a:xfrm>
            <a:off x="736014" y="1318728"/>
            <a:ext cx="449943" cy="84182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41D944D-01A4-83F0-E31E-E305353BCCE9}"/>
              </a:ext>
            </a:extLst>
          </p:cNvPr>
          <p:cNvCxnSpPr>
            <a:cxnSpLocks/>
          </p:cNvCxnSpPr>
          <p:nvPr/>
        </p:nvCxnSpPr>
        <p:spPr>
          <a:xfrm flipV="1">
            <a:off x="1189794" y="1495023"/>
            <a:ext cx="774169" cy="6706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E8DF726-3F61-6714-9ACF-84DC83963C0C}"/>
              </a:ext>
            </a:extLst>
          </p:cNvPr>
          <p:cNvSpPr txBox="1"/>
          <p:nvPr/>
        </p:nvSpPr>
        <p:spPr>
          <a:xfrm>
            <a:off x="1145517" y="1339966"/>
            <a:ext cx="263214" cy="430887"/>
          </a:xfrm>
          <a:prstGeom prst="rect">
            <a:avLst/>
          </a:prstGeom>
          <a:noFill/>
        </p:spPr>
        <p:txBody>
          <a:bodyPr wrap="none" rtlCol="0">
            <a:spAutoFit/>
          </a:bodyPr>
          <a:lstStyle/>
          <a:p>
            <a:pPr>
              <a:buNone/>
            </a:pPr>
            <a:r>
              <a:rPr lang="en-GB" sz="2200" i="1" dirty="0">
                <a:solidFill>
                  <a:srgbClr val="595959"/>
                </a:solidFill>
                <a:latin typeface="+mj-lt"/>
                <a:cs typeface="Times New Roman" panose="02020603050405020304" pitchFamily="18" charset="0"/>
              </a:rPr>
              <a:t>t</a:t>
            </a:r>
          </a:p>
        </p:txBody>
      </p:sp>
      <p:sp>
        <p:nvSpPr>
          <p:cNvPr id="40" name="Arc 39">
            <a:extLst>
              <a:ext uri="{FF2B5EF4-FFF2-40B4-BE49-F238E27FC236}">
                <a16:creationId xmlns:a16="http://schemas.microsoft.com/office/drawing/2014/main" id="{75647A7D-9C47-6755-0B8F-7BF945E9FB5B}"/>
              </a:ext>
            </a:extLst>
          </p:cNvPr>
          <p:cNvSpPr/>
          <p:nvPr/>
        </p:nvSpPr>
        <p:spPr>
          <a:xfrm>
            <a:off x="827876" y="1738262"/>
            <a:ext cx="720000" cy="720000"/>
          </a:xfrm>
          <a:prstGeom prst="arc">
            <a:avLst>
              <a:gd name="adj1" fmla="val 14351694"/>
              <a:gd name="adj2" fmla="val 19755089"/>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mj-lt"/>
            </a:endParaRPr>
          </a:p>
        </p:txBody>
      </p:sp>
      <p:cxnSp>
        <p:nvCxnSpPr>
          <p:cNvPr id="41" name="Straight Connector 40">
            <a:extLst>
              <a:ext uri="{FF2B5EF4-FFF2-40B4-BE49-F238E27FC236}">
                <a16:creationId xmlns:a16="http://schemas.microsoft.com/office/drawing/2014/main" id="{3AF12F22-B3E7-497C-1D74-E5AC0824029D}"/>
              </a:ext>
            </a:extLst>
          </p:cNvPr>
          <p:cNvCxnSpPr>
            <a:cxnSpLocks/>
          </p:cNvCxnSpPr>
          <p:nvPr/>
        </p:nvCxnSpPr>
        <p:spPr>
          <a:xfrm flipV="1">
            <a:off x="1196916" y="1570627"/>
            <a:ext cx="1113011" cy="58409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603879D-1DD7-2C8C-6C75-3F4F4EC6F127}"/>
              </a:ext>
            </a:extLst>
          </p:cNvPr>
          <p:cNvCxnSpPr>
            <a:cxnSpLocks/>
          </p:cNvCxnSpPr>
          <p:nvPr/>
        </p:nvCxnSpPr>
        <p:spPr>
          <a:xfrm>
            <a:off x="2900316" y="1689812"/>
            <a:ext cx="732008" cy="2136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897FD52-BC53-5A0D-F49F-4E8E37A4EF75}"/>
              </a:ext>
            </a:extLst>
          </p:cNvPr>
          <p:cNvCxnSpPr>
            <a:cxnSpLocks/>
          </p:cNvCxnSpPr>
          <p:nvPr/>
        </p:nvCxnSpPr>
        <p:spPr>
          <a:xfrm>
            <a:off x="3632743" y="1903332"/>
            <a:ext cx="821001" cy="1168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Arc 50">
            <a:extLst>
              <a:ext uri="{FF2B5EF4-FFF2-40B4-BE49-F238E27FC236}">
                <a16:creationId xmlns:a16="http://schemas.microsoft.com/office/drawing/2014/main" id="{5FF46563-746E-B733-7124-16643D60E378}"/>
              </a:ext>
            </a:extLst>
          </p:cNvPr>
          <p:cNvSpPr/>
          <p:nvPr/>
        </p:nvSpPr>
        <p:spPr>
          <a:xfrm>
            <a:off x="3275118" y="1468188"/>
            <a:ext cx="720000" cy="720000"/>
          </a:xfrm>
          <a:prstGeom prst="arc">
            <a:avLst>
              <a:gd name="adj1" fmla="val 760957"/>
              <a:gd name="adj2" fmla="val 11113999"/>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mj-lt"/>
            </a:endParaRPr>
          </a:p>
        </p:txBody>
      </p:sp>
      <p:sp>
        <p:nvSpPr>
          <p:cNvPr id="52" name="TextBox 51">
            <a:extLst>
              <a:ext uri="{FF2B5EF4-FFF2-40B4-BE49-F238E27FC236}">
                <a16:creationId xmlns:a16="http://schemas.microsoft.com/office/drawing/2014/main" id="{B2FCFCEE-0F2B-FED2-29E0-536EA955E4EA}"/>
              </a:ext>
            </a:extLst>
          </p:cNvPr>
          <p:cNvSpPr txBox="1"/>
          <p:nvPr/>
        </p:nvSpPr>
        <p:spPr>
          <a:xfrm>
            <a:off x="3632743" y="2098142"/>
            <a:ext cx="293670" cy="430887"/>
          </a:xfrm>
          <a:prstGeom prst="rect">
            <a:avLst/>
          </a:prstGeom>
          <a:noFill/>
        </p:spPr>
        <p:txBody>
          <a:bodyPr wrap="square" rtlCol="0">
            <a:spAutoFit/>
          </a:bodyPr>
          <a:lstStyle/>
          <a:p>
            <a:pPr>
              <a:buNone/>
            </a:pPr>
            <a:r>
              <a:rPr lang="en-GB" sz="2200" i="1" dirty="0">
                <a:solidFill>
                  <a:srgbClr val="595959"/>
                </a:solidFill>
                <a:latin typeface="+mj-lt"/>
                <a:cs typeface="Times New Roman" panose="02020603050405020304" pitchFamily="18" charset="0"/>
              </a:rPr>
              <a:t>v</a:t>
            </a:r>
          </a:p>
        </p:txBody>
      </p:sp>
      <p:sp>
        <p:nvSpPr>
          <p:cNvPr id="56" name="TextBox 55">
            <a:extLst>
              <a:ext uri="{FF2B5EF4-FFF2-40B4-BE49-F238E27FC236}">
                <a16:creationId xmlns:a16="http://schemas.microsoft.com/office/drawing/2014/main" id="{A3D47F9E-89C8-CB14-3125-BECAB65DC862}"/>
              </a:ext>
            </a:extLst>
          </p:cNvPr>
          <p:cNvSpPr txBox="1"/>
          <p:nvPr/>
        </p:nvSpPr>
        <p:spPr>
          <a:xfrm>
            <a:off x="1750433" y="1407700"/>
            <a:ext cx="341760" cy="430887"/>
          </a:xfrm>
          <a:prstGeom prst="rect">
            <a:avLst/>
          </a:prstGeom>
          <a:noFill/>
        </p:spPr>
        <p:txBody>
          <a:bodyPr wrap="none" rtlCol="0">
            <a:spAutoFit/>
          </a:bodyPr>
          <a:lstStyle/>
          <a:p>
            <a:pPr>
              <a:buNone/>
            </a:pPr>
            <a:r>
              <a:rPr lang="en-GB" sz="2200" i="1" dirty="0">
                <a:solidFill>
                  <a:srgbClr val="595959"/>
                </a:solidFill>
                <a:latin typeface="+mj-lt"/>
                <a:cs typeface="Times New Roman" panose="02020603050405020304" pitchFamily="18" charset="0"/>
              </a:rPr>
              <a:t>u</a:t>
            </a:r>
          </a:p>
        </p:txBody>
      </p:sp>
      <p:sp>
        <p:nvSpPr>
          <p:cNvPr id="58" name="TextBox 57">
            <a:extLst>
              <a:ext uri="{FF2B5EF4-FFF2-40B4-BE49-F238E27FC236}">
                <a16:creationId xmlns:a16="http://schemas.microsoft.com/office/drawing/2014/main" id="{6D8ADEBA-73C9-88DB-FAFF-930263799300}"/>
              </a:ext>
            </a:extLst>
          </p:cNvPr>
          <p:cNvSpPr txBox="1"/>
          <p:nvPr/>
        </p:nvSpPr>
        <p:spPr>
          <a:xfrm>
            <a:off x="1363985" y="5703971"/>
            <a:ext cx="6515752" cy="769441"/>
          </a:xfrm>
          <a:prstGeom prst="rect">
            <a:avLst/>
          </a:prstGeom>
          <a:noFill/>
        </p:spPr>
        <p:txBody>
          <a:bodyPr wrap="square" rtlCol="0">
            <a:spAutoFit/>
          </a:bodyPr>
          <a:lstStyle/>
          <a:p>
            <a:pPr>
              <a:buNone/>
            </a:pPr>
            <a:r>
              <a:rPr lang="en-GB" sz="2200" dirty="0">
                <a:latin typeface="+mj-lt"/>
              </a:rPr>
              <a:t>Create some more angle inequalities and equations with the given angles.</a:t>
            </a:r>
          </a:p>
        </p:txBody>
      </p:sp>
      <p:sp>
        <p:nvSpPr>
          <p:cNvPr id="4" name="Arc 3">
            <a:extLst>
              <a:ext uri="{FF2B5EF4-FFF2-40B4-BE49-F238E27FC236}">
                <a16:creationId xmlns:a16="http://schemas.microsoft.com/office/drawing/2014/main" id="{FCDD11EC-AA02-C8D5-6372-39DA93CBCCC8}"/>
              </a:ext>
            </a:extLst>
          </p:cNvPr>
          <p:cNvSpPr/>
          <p:nvPr/>
        </p:nvSpPr>
        <p:spPr>
          <a:xfrm>
            <a:off x="635060" y="1545345"/>
            <a:ext cx="1044000" cy="1044000"/>
          </a:xfrm>
          <a:prstGeom prst="arc">
            <a:avLst>
              <a:gd name="adj1" fmla="val 19738903"/>
              <a:gd name="adj2" fmla="val 20738565"/>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mj-lt"/>
            </a:endParaRPr>
          </a:p>
        </p:txBody>
      </p:sp>
    </p:spTree>
    <p:extLst>
      <p:ext uri="{BB962C8B-B14F-4D97-AF65-F5344CB8AC3E}">
        <p14:creationId xmlns:p14="http://schemas.microsoft.com/office/powerpoint/2010/main" val="1873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216575213"/>
              </p:ext>
            </p:extLst>
          </p:nvPr>
        </p:nvGraphicFramePr>
        <p:xfrm>
          <a:off x="267128" y="764705"/>
          <a:ext cx="11766038" cy="6065520"/>
        </p:xfrm>
        <a:graphic>
          <a:graphicData uri="http://schemas.openxmlformats.org/drawingml/2006/table">
            <a:tbl>
              <a:tblPr firstRow="1" bandRow="1">
                <a:tableStyleId>{5940675A-B579-460E-94D1-54222C63F5DA}</a:tableStyleId>
              </a:tblPr>
              <a:tblGrid>
                <a:gridCol w="6895672">
                  <a:extLst>
                    <a:ext uri="{9D8B030D-6E8A-4147-A177-3AD203B41FA5}">
                      <a16:colId xmlns:a16="http://schemas.microsoft.com/office/drawing/2014/main" val="695237181"/>
                    </a:ext>
                  </a:extLst>
                </a:gridCol>
                <a:gridCol w="4870366">
                  <a:extLst>
                    <a:ext uri="{9D8B030D-6E8A-4147-A177-3AD203B41FA5}">
                      <a16:colId xmlns:a16="http://schemas.microsoft.com/office/drawing/2014/main" val="300072507"/>
                    </a:ext>
                  </a:extLst>
                </a:gridCol>
              </a:tblGrid>
              <a:tr h="351388">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18904">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If students find it hard to order and compare angles, start by sorting the angles into categories (acute, right, obtuse etc) and then use this information to compare them using the inequality symbols. </a:t>
                      </a:r>
                    </a:p>
                    <a:p>
                      <a:r>
                        <a:rPr lang="en-GB" sz="1600" b="1" i="0" u="none" dirty="0"/>
                        <a:t>Challenge</a:t>
                      </a:r>
                    </a:p>
                    <a:p>
                      <a:pPr>
                        <a:spcAft>
                          <a:spcPts val="600"/>
                        </a:spcAft>
                      </a:pPr>
                      <a:r>
                        <a:rPr lang="en-GB" sz="1600" u="none" dirty="0"/>
                        <a:t>The further thinking question asks students to create their own calculations. Add restraints to add challenge, such as specifying that the calculation must start with 3 × __ = __.</a:t>
                      </a:r>
                    </a:p>
                    <a:p>
                      <a:r>
                        <a:rPr lang="en-GB" sz="1600" b="1" i="0" u="none" dirty="0"/>
                        <a:t>Representations</a:t>
                      </a:r>
                    </a:p>
                    <a:p>
                      <a:r>
                        <a:rPr lang="en-GB" sz="1600" b="0" i="0" u="none" dirty="0"/>
                        <a:t>Students should be familiar with ordering/comparing angles, but may not have represented the angles within inequalities and equation; consider how this might support their work on calculating missing angles. </a:t>
                      </a:r>
                      <a:r>
                        <a:rPr lang="en-GB" sz="1600" i="0" u="none" dirty="0"/>
                        <a:t>You could trace the angles onto a translucent or transparent material (such as tracing paper, acetate sheets or plastic wallets). Then students can overlay the angles to help them to compare;</a:t>
                      </a:r>
                      <a:r>
                        <a:rPr lang="en-GB" sz="1600" b="0" i="0" u="none" dirty="0"/>
                        <a:t> being able to manipulate drawn angles in this way may help students’ appreciation of angles as </a:t>
                      </a:r>
                      <a:r>
                        <a:rPr lang="en-GB" sz="1600" kern="1200" dirty="0">
                          <a:solidFill>
                            <a:schemeClr val="tx1"/>
                          </a:solidFill>
                          <a:effectLst/>
                          <a:latin typeface="+mn-lt"/>
                          <a:ea typeface="+mn-ea"/>
                          <a:cs typeface="+mn-cs"/>
                        </a:rPr>
                        <a:t>geometric figures formed by intersecting line segments.</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 with Checkpoint 6, the focus here is on angles formed by two line segments meeting at a point and being able to compare the size of these figures.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may realise that there are a number of different options for arranging the angles in the two inequalities, but only one solution for the addition. Placing three angles in the calculation first is therefore key to successfully completing this task. While it is helpful to observe this logical reasoning, it is not the main focus. Instead, the intention is to listen to students’ reasoning and justifications. Do they classify their angles into groups using angle terminology? Do they use estimation? Those who are able to estimate or select reference points, such as comparing how close angles are to a right angle or half a right angle, are likely to have a more secure understanding.</a:t>
                      </a:r>
                    </a:p>
                  </a:txBody>
                  <a:tcPr/>
                </a:tc>
                <a:extLst>
                  <a:ext uri="{0D108BD9-81ED-4DB2-BD59-A6C34878D82A}">
                    <a16:rowId xmlns:a16="http://schemas.microsoft.com/office/drawing/2014/main" val="1616516725"/>
                  </a:ext>
                </a:extLst>
              </a:tr>
              <a:tr h="125914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D</a:t>
                      </a:r>
                      <a:r>
                        <a:rPr lang="en-GB" sz="1600" b="0" dirty="0"/>
                        <a:t> offers a version of this task with fewer angles but the same number of blanks, so students can focus on the comparison rather than completion to find a specific solution.</a:t>
                      </a:r>
                    </a:p>
                    <a:p>
                      <a:pPr marL="285750" indent="-285750">
                        <a:buFont typeface="Arial" panose="020B0604020202020204" pitchFamily="34" charset="0"/>
                        <a:buChar char="•"/>
                      </a:pPr>
                      <a:r>
                        <a:rPr lang="en-GB" sz="1600" b="0" dirty="0"/>
                        <a:t>An example of a question with similar reasoning is in the Key Stage 2 SATs papers (question 13 of 2019 Paper 3 reasoning). Past papers can be found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117932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F59B3-A3B2-E5CE-257B-A940481793CE}"/>
              </a:ext>
            </a:extLst>
          </p:cNvPr>
          <p:cNvSpPr>
            <a:spLocks noGrp="1"/>
          </p:cNvSpPr>
          <p:nvPr>
            <p:ph type="body" sz="quarter" idx="11"/>
          </p:nvPr>
        </p:nvSpPr>
        <p:spPr/>
        <p:txBody>
          <a:bodyPr/>
          <a:lstStyle/>
          <a:p>
            <a:r>
              <a:rPr lang="en-US" dirty="0"/>
              <a:t>Checkpoint 8: Seating plan</a:t>
            </a: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300250" y="514945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592E028-C8C2-B1B8-D1EA-BED99CCF2C8A}"/>
              </a:ext>
            </a:extLst>
          </p:cNvPr>
          <p:cNvSpPr txBox="1"/>
          <p:nvPr/>
        </p:nvSpPr>
        <p:spPr>
          <a:xfrm>
            <a:off x="5254388" y="1144368"/>
            <a:ext cx="5909373" cy="3139321"/>
          </a:xfrm>
          <a:prstGeom prst="rect">
            <a:avLst/>
          </a:prstGeom>
          <a:noFill/>
        </p:spPr>
        <p:txBody>
          <a:bodyPr wrap="square" rtlCol="0">
            <a:spAutoFit/>
          </a:bodyPr>
          <a:lstStyle/>
          <a:p>
            <a:pPr>
              <a:buNone/>
            </a:pPr>
            <a:r>
              <a:rPr lang="en-US" sz="2200" dirty="0"/>
              <a:t>Eight chairs are equally spaced around a circular table.</a:t>
            </a:r>
          </a:p>
          <a:p>
            <a:pPr>
              <a:buNone/>
            </a:pPr>
            <a:r>
              <a:rPr lang="en-US" sz="2200" dirty="0"/>
              <a:t>Imagine a line segment is drawn from each person to the centre of the table. </a:t>
            </a:r>
          </a:p>
          <a:p>
            <a:pPr>
              <a:buNone/>
            </a:pPr>
            <a:r>
              <a:rPr lang="en-US" sz="2200" dirty="0"/>
              <a:t>What would be the angle between:</a:t>
            </a:r>
          </a:p>
          <a:p>
            <a:pPr marL="457200" indent="-457200">
              <a:buFont typeface="+mj-lt"/>
              <a:buAutoNum type="alphaLcParenR"/>
            </a:pPr>
            <a:r>
              <a:rPr lang="en-US" sz="2200" dirty="0"/>
              <a:t>Jake’s and Jodie’s line segments</a:t>
            </a:r>
          </a:p>
          <a:p>
            <a:pPr marL="457200" indent="-457200">
              <a:buFont typeface="+mj-lt"/>
              <a:buAutoNum type="alphaLcParenR"/>
            </a:pPr>
            <a:r>
              <a:rPr lang="en-US" sz="2200" dirty="0"/>
              <a:t>Jake’s and Vanessa’s line segments</a:t>
            </a:r>
          </a:p>
          <a:p>
            <a:pPr marL="457200" indent="-457200">
              <a:buFont typeface="+mj-lt"/>
              <a:buAutoNum type="alphaLcParenR"/>
            </a:pPr>
            <a:r>
              <a:rPr lang="en-US" sz="2200" dirty="0"/>
              <a:t>Vanessa’s and Jodie’s line segments?</a:t>
            </a:r>
          </a:p>
        </p:txBody>
      </p:sp>
      <p:grpSp>
        <p:nvGrpSpPr>
          <p:cNvPr id="10" name="Group 9">
            <a:extLst>
              <a:ext uri="{FF2B5EF4-FFF2-40B4-BE49-F238E27FC236}">
                <a16:creationId xmlns:a16="http://schemas.microsoft.com/office/drawing/2014/main" id="{3EE72507-4F4D-148E-2FFF-897F18A771A6}"/>
              </a:ext>
            </a:extLst>
          </p:cNvPr>
          <p:cNvGrpSpPr/>
          <p:nvPr/>
        </p:nvGrpSpPr>
        <p:grpSpPr>
          <a:xfrm>
            <a:off x="300250" y="1268851"/>
            <a:ext cx="4828399" cy="3391544"/>
            <a:chOff x="143340" y="1490527"/>
            <a:chExt cx="5326504" cy="3666088"/>
          </a:xfrm>
        </p:grpSpPr>
        <p:pic>
          <p:nvPicPr>
            <p:cNvPr id="4" name="Picture 3">
              <a:extLst>
                <a:ext uri="{FF2B5EF4-FFF2-40B4-BE49-F238E27FC236}">
                  <a16:creationId xmlns:a16="http://schemas.microsoft.com/office/drawing/2014/main" id="{0AC3E52D-2F43-A7FC-923A-DC9AF101CB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340" y="1490527"/>
              <a:ext cx="5326504" cy="3666088"/>
            </a:xfrm>
            <a:prstGeom prst="rect">
              <a:avLst/>
            </a:prstGeom>
            <a:ln w="57150">
              <a:noFill/>
            </a:ln>
          </p:spPr>
        </p:pic>
        <p:sp>
          <p:nvSpPr>
            <p:cNvPr id="7" name="TextBox 6">
              <a:extLst>
                <a:ext uri="{FF2B5EF4-FFF2-40B4-BE49-F238E27FC236}">
                  <a16:creationId xmlns:a16="http://schemas.microsoft.com/office/drawing/2014/main" id="{9CADF7D2-CDCD-E069-31FF-039F22160667}"/>
                </a:ext>
              </a:extLst>
            </p:cNvPr>
            <p:cNvSpPr txBox="1"/>
            <p:nvPr/>
          </p:nvSpPr>
          <p:spPr>
            <a:xfrm>
              <a:off x="946429" y="3109424"/>
              <a:ext cx="1041924" cy="565574"/>
            </a:xfrm>
            <a:prstGeom prst="rect">
              <a:avLst/>
            </a:prstGeom>
            <a:noFill/>
            <a:ln>
              <a:noFill/>
            </a:ln>
          </p:spPr>
          <p:txBody>
            <a:bodyPr wrap="none" rtlCol="0">
              <a:spAutoFit/>
            </a:bodyPr>
            <a:lstStyle/>
            <a:p>
              <a:pPr>
                <a:buNone/>
              </a:pPr>
              <a:r>
                <a:rPr lang="en-US" dirty="0">
                  <a:solidFill>
                    <a:schemeClr val="bg1"/>
                  </a:solidFill>
                </a:rPr>
                <a:t>Jake</a:t>
              </a:r>
            </a:p>
          </p:txBody>
        </p:sp>
        <p:sp>
          <p:nvSpPr>
            <p:cNvPr id="8" name="TextBox 7">
              <a:extLst>
                <a:ext uri="{FF2B5EF4-FFF2-40B4-BE49-F238E27FC236}">
                  <a16:creationId xmlns:a16="http://schemas.microsoft.com/office/drawing/2014/main" id="{28480B40-EEC1-85CA-FCFF-838D8FA83241}"/>
                </a:ext>
              </a:extLst>
            </p:cNvPr>
            <p:cNvSpPr txBox="1"/>
            <p:nvPr/>
          </p:nvSpPr>
          <p:spPr>
            <a:xfrm>
              <a:off x="2851562" y="3508736"/>
              <a:ext cx="1557414" cy="523220"/>
            </a:xfrm>
            <a:prstGeom prst="rect">
              <a:avLst/>
            </a:prstGeom>
            <a:noFill/>
            <a:ln>
              <a:noFill/>
            </a:ln>
          </p:spPr>
          <p:txBody>
            <a:bodyPr wrap="none" rtlCol="0">
              <a:spAutoFit/>
            </a:bodyPr>
            <a:lstStyle/>
            <a:p>
              <a:pPr>
                <a:buNone/>
              </a:pPr>
              <a:r>
                <a:rPr lang="en-US" dirty="0">
                  <a:solidFill>
                    <a:schemeClr val="bg1"/>
                  </a:solidFill>
                </a:rPr>
                <a:t>Vanessa</a:t>
              </a:r>
            </a:p>
          </p:txBody>
        </p:sp>
        <p:sp>
          <p:nvSpPr>
            <p:cNvPr id="9" name="TextBox 8">
              <a:extLst>
                <a:ext uri="{FF2B5EF4-FFF2-40B4-BE49-F238E27FC236}">
                  <a16:creationId xmlns:a16="http://schemas.microsoft.com/office/drawing/2014/main" id="{21711D14-F59D-3602-9B1A-455FF04B1238}"/>
                </a:ext>
              </a:extLst>
            </p:cNvPr>
            <p:cNvSpPr txBox="1"/>
            <p:nvPr/>
          </p:nvSpPr>
          <p:spPr>
            <a:xfrm>
              <a:off x="3509622" y="2122465"/>
              <a:ext cx="1045479" cy="523220"/>
            </a:xfrm>
            <a:prstGeom prst="rect">
              <a:avLst/>
            </a:prstGeom>
            <a:noFill/>
            <a:ln>
              <a:noFill/>
            </a:ln>
          </p:spPr>
          <p:txBody>
            <a:bodyPr wrap="none" rtlCol="0">
              <a:spAutoFit/>
            </a:bodyPr>
            <a:lstStyle/>
            <a:p>
              <a:pPr>
                <a:buNone/>
              </a:pPr>
              <a:r>
                <a:rPr lang="en-US" dirty="0">
                  <a:solidFill>
                    <a:schemeClr val="bg1"/>
                  </a:solidFill>
                </a:rPr>
                <a:t>Jodie</a:t>
              </a:r>
            </a:p>
          </p:txBody>
        </p:sp>
      </p:grpSp>
      <p:sp>
        <p:nvSpPr>
          <p:cNvPr id="2" name="TextBox 1">
            <a:extLst>
              <a:ext uri="{FF2B5EF4-FFF2-40B4-BE49-F238E27FC236}">
                <a16:creationId xmlns:a16="http://schemas.microsoft.com/office/drawing/2014/main" id="{E928FD95-5397-E08F-F41B-A1AF791CC188}"/>
              </a:ext>
            </a:extLst>
          </p:cNvPr>
          <p:cNvSpPr txBox="1"/>
          <p:nvPr/>
        </p:nvSpPr>
        <p:spPr>
          <a:xfrm>
            <a:off x="1303418" y="5117620"/>
            <a:ext cx="7650461" cy="1514261"/>
          </a:xfrm>
          <a:prstGeom prst="rect">
            <a:avLst/>
          </a:prstGeom>
          <a:noFill/>
        </p:spPr>
        <p:txBody>
          <a:bodyPr wrap="square" rtlCol="0">
            <a:spAutoFit/>
          </a:bodyPr>
          <a:lstStyle/>
          <a:p>
            <a:pPr>
              <a:buNone/>
            </a:pPr>
            <a:r>
              <a:rPr lang="en-US" sz="2200" dirty="0"/>
              <a:t>Two extra chairs are placed between Jake and Vanessa, and all the chairs are adjusted so the spacing is equal. </a:t>
            </a:r>
          </a:p>
          <a:p>
            <a:pPr>
              <a:buNone/>
            </a:pPr>
            <a:r>
              <a:rPr lang="en-US" sz="2200" dirty="0"/>
              <a:t>Are Jake and Jodie still opposite each other? What is the angle between Jake’s and Vanessa’s line segments now?</a:t>
            </a:r>
          </a:p>
        </p:txBody>
      </p:sp>
    </p:spTree>
    <p:extLst>
      <p:ext uri="{BB962C8B-B14F-4D97-AF65-F5344CB8AC3E}">
        <p14:creationId xmlns:p14="http://schemas.microsoft.com/office/powerpoint/2010/main" val="22236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505611226"/>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4947423">
                  <a:extLst>
                    <a:ext uri="{9D8B030D-6E8A-4147-A177-3AD203B41FA5}">
                      <a16:colId xmlns:a16="http://schemas.microsoft.com/office/drawing/2014/main" val="695237181"/>
                    </a:ext>
                  </a:extLst>
                </a:gridCol>
                <a:gridCol w="6818615">
                  <a:extLst>
                    <a:ext uri="{9D8B030D-6E8A-4147-A177-3AD203B41FA5}">
                      <a16:colId xmlns:a16="http://schemas.microsoft.com/office/drawing/2014/main" val="300072507"/>
                    </a:ext>
                  </a:extLst>
                </a:gridCol>
              </a:tblGrid>
              <a:tr h="346189">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5426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Sketch out a circle and mark the positions of the chairs. The 3D nature of the image reduces the possibility of estimating as a method and so a sketch may support with this as well as offering a way to annotate the image with known angle facts.</a:t>
                      </a:r>
                    </a:p>
                    <a:p>
                      <a:r>
                        <a:rPr lang="en-GB" sz="1600" b="1" i="0" u="none" dirty="0"/>
                        <a:t>Challenge</a:t>
                      </a:r>
                    </a:p>
                    <a:p>
                      <a:pPr>
                        <a:spcAft>
                          <a:spcPts val="600"/>
                        </a:spcAft>
                      </a:pPr>
                      <a:r>
                        <a:rPr lang="en-GB" sz="1600" u="none" dirty="0"/>
                        <a:t>Extend the further thinking question by placing just one additional chair around the table. If all the chairs are adjusted so they are equally spaced, how would that affect students’ answers to parts a, b and c? Would it matter where the extra chair was placed? </a:t>
                      </a:r>
                    </a:p>
                    <a:p>
                      <a:pPr>
                        <a:spcAft>
                          <a:spcPts val="0"/>
                        </a:spcAft>
                      </a:pPr>
                      <a:r>
                        <a:rPr lang="en-GB" sz="1600" b="1" i="0" u="none" dirty="0"/>
                        <a:t>Representations</a:t>
                      </a:r>
                    </a:p>
                    <a:p>
                      <a:r>
                        <a:rPr lang="en-GB" sz="1600" b="0" i="0" u="none" dirty="0"/>
                        <a:t>An eight-pin circular geoboard or printout may be helpful. There are templates for this and other divisions of circles readily available online.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8 gives insight into students’ understanding of angles as an intersection of two line segments, and the use of degrees as a measure of this. It is important that students are clear that the angle is created at the centre, where two line segments extending from different people meet. Do not accept inaccurate statements such as, ‘The angle between Jodie and Jake’.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may shift in their reasoning between the questions. For example, in part a they may state that they ‘just know’ the angle between Jake, the centre and Jodie as 180˚ rather than relying on dividing the circle into equal segments. This familiarity suggests the beginnings of real fluency with angle facts, so ask if there are any other angles that they ‘just know’.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task lends itself to finding multiple ways to reach the solution; seeing the different methods used may prove. Students might, for example, divide 180˚ by four to find the angle between Jake, the centre and Vanessa, rather than dividing 360˚ by eight. Ask students to describe, for example, three different ways to find an answer to part c.</a:t>
                      </a:r>
                    </a:p>
                  </a:txBody>
                  <a:tcPr/>
                </a:tc>
                <a:extLst>
                  <a:ext uri="{0D108BD9-81ED-4DB2-BD59-A6C34878D82A}">
                    <a16:rowId xmlns:a16="http://schemas.microsoft.com/office/drawing/2014/main" val="1616516725"/>
                  </a:ext>
                </a:extLst>
              </a:tr>
              <a:tr h="1056125">
                <a:tc gridSpan="2">
                  <a:txBody>
                    <a:bodyPr/>
                    <a:lstStyle/>
                    <a:p>
                      <a:r>
                        <a:rPr lang="en-GB" sz="1600" b="1" dirty="0"/>
                        <a:t>Additional resources</a:t>
                      </a:r>
                    </a:p>
                    <a:p>
                      <a:pPr marL="285750" indent="-285750">
                        <a:buFont typeface="Arial" panose="020B0604020202020204" pitchFamily="34" charset="0"/>
                        <a:buChar char="•"/>
                      </a:pPr>
                      <a:r>
                        <a:rPr lang="en-GB" sz="1600" b="0" dirty="0"/>
                        <a:t>Checkpoint </a:t>
                      </a:r>
                      <a:r>
                        <a:rPr lang="en-GB" sz="1600" b="0" dirty="0">
                          <a:hlinkClick r:id="rId3" action="ppaction://hlinksldjump"/>
                        </a:rPr>
                        <a:t>16</a:t>
                      </a:r>
                      <a:r>
                        <a:rPr lang="en-GB" sz="1600" b="0" dirty="0"/>
                        <a:t> offers the same context, but models using the representation to explore properties of triangles instead.</a:t>
                      </a:r>
                    </a:p>
                    <a:p>
                      <a:pPr marL="285750" indent="-285750">
                        <a:buFont typeface="Arial" panose="020B0604020202020204" pitchFamily="34" charset="0"/>
                        <a:buChar char="•"/>
                      </a:pPr>
                      <a:r>
                        <a:rPr lang="en-GB" sz="1600" b="0" dirty="0"/>
                        <a:t>The task on p26 of the Year 5 </a:t>
                      </a:r>
                      <a:r>
                        <a:rPr lang="en-GB" sz="1600" dirty="0">
                          <a:hlinkClick r:id="rId4"/>
                        </a:rPr>
                        <a:t>Primary Assessment Materials | NCETM</a:t>
                      </a:r>
                      <a:r>
                        <a:rPr lang="en-GB" sz="1600" dirty="0"/>
                        <a:t> also uses a structure of angles created at the centre of a circle and might be a more accessible starting point.</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27752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sz="3200" dirty="0"/>
              <a:t>Using these Checkpoints </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72781" y="1163758"/>
            <a:ext cx="10077850" cy="5099256"/>
          </a:xfrm>
        </p:spPr>
        <p:txBody>
          <a:bodyPr vert="horz" lIns="91440" tIns="45720" rIns="91440" bIns="45720" rtlCol="0" anchor="t">
            <a:normAutofit/>
          </a:bodyPr>
          <a:lstStyle/>
          <a:p>
            <a:r>
              <a:rPr lang="en-GB" sz="2000" dirty="0"/>
              <a:t>This deck is split into two sections: the first explores students’ understanding of the definitions of angles, and the second explores angle rules.</a:t>
            </a:r>
          </a:p>
          <a:p>
            <a:r>
              <a:rPr lang="en-GB" sz="2000" dirty="0"/>
              <a:t>The angle rules section of the deck starts with rules that are part of the primary curriculum and leads into the pre-requisite knowledge needed for new rules taught at Key Stage 3. While no Checkpoint uses knowledge beyond Key Stage 2 teaching, some tasks (for example Checkpoints 23 and 24) might be used both to assess understanding and also as a starting point for introducing new content.</a:t>
            </a:r>
          </a:p>
          <a:p>
            <a:r>
              <a:rPr lang="en-GB" sz="2000" dirty="0"/>
              <a:t>Angle rules are not explored in depth in the NCETM’s Curriculum Prioritisation Materials, which may affect the depth to which students have explored them. We have therefore included a wide range of tasks to support teachers to assess the extent of students’ experience and recall. Further supplementary tasks can be found in the Additional activities.</a:t>
            </a:r>
          </a:p>
          <a:p>
            <a:r>
              <a:rPr lang="en-GB" sz="2000" dirty="0"/>
              <a:t>The notes for each slide make it clear how it is best used, and the guidance at the start of each section gives more detail about students’ experience at primary school. </a:t>
            </a:r>
            <a:r>
              <a:rPr lang="en-GB" sz="2000" b="1" dirty="0"/>
              <a:t>We strongly recommend you read each of these first before attempting any tasks with your students.</a:t>
            </a:r>
            <a:endParaRPr lang="en-GB" sz="2000" dirty="0"/>
          </a:p>
        </p:txBody>
      </p:sp>
    </p:spTree>
    <p:extLst>
      <p:ext uri="{BB962C8B-B14F-4D97-AF65-F5344CB8AC3E}">
        <p14:creationId xmlns:p14="http://schemas.microsoft.com/office/powerpoint/2010/main" val="376207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Placeholder 2052">
            <a:extLst>
              <a:ext uri="{FF2B5EF4-FFF2-40B4-BE49-F238E27FC236}">
                <a16:creationId xmlns:a16="http://schemas.microsoft.com/office/drawing/2014/main" id="{D5A449B1-15F4-4B33-0DFA-004EB8FA04B9}"/>
              </a:ext>
            </a:extLst>
          </p:cNvPr>
          <p:cNvSpPr>
            <a:spLocks noGrp="1"/>
          </p:cNvSpPr>
          <p:nvPr>
            <p:ph type="body" sz="quarter" idx="11"/>
          </p:nvPr>
        </p:nvSpPr>
        <p:spPr/>
        <p:txBody>
          <a:bodyPr/>
          <a:lstStyle/>
          <a:p>
            <a:r>
              <a:rPr lang="en-US" sz="2400" dirty="0">
                <a:latin typeface="Arial" panose="020B0604020202020204" pitchFamily="34" charset="0"/>
                <a:cs typeface="Arial" panose="020B0604020202020204" pitchFamily="34" charset="0"/>
              </a:rPr>
              <a:t>Checkpoint 9: Perranporth compass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164649" y="562432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0A3375-27D1-910F-68CB-5C52AF311ECF}"/>
              </a:ext>
            </a:extLst>
          </p:cNvPr>
          <p:cNvSpPr txBox="1"/>
          <p:nvPr/>
        </p:nvSpPr>
        <p:spPr>
          <a:xfrm>
            <a:off x="174466" y="1063076"/>
            <a:ext cx="7457900" cy="4222694"/>
          </a:xfrm>
          <a:prstGeom prst="rect">
            <a:avLst/>
          </a:prstGeom>
          <a:noFill/>
        </p:spPr>
        <p:txBody>
          <a:bodyPr wrap="square" rtlCol="0">
            <a:spAutoFit/>
          </a:bodyPr>
          <a:lstStyle/>
          <a:p>
            <a:pPr>
              <a:buNone/>
            </a:pPr>
            <a:r>
              <a:rPr lang="en-GB" sz="2200" dirty="0"/>
              <a:t>This picture shows a big compass that people can move around. </a:t>
            </a:r>
          </a:p>
          <a:p>
            <a:pPr>
              <a:buNone/>
            </a:pPr>
            <a:r>
              <a:rPr lang="en-GB" sz="2200" dirty="0"/>
              <a:t>Imagine Billy and his friends are playing on and around the compass. Billy’s position is shown on the diagram. </a:t>
            </a:r>
          </a:p>
          <a:p>
            <a:pPr>
              <a:buNone/>
            </a:pPr>
            <a:r>
              <a:rPr lang="en-GB" sz="2200" dirty="0"/>
              <a:t>The angle between Billy, the centre and Tom is 90°.</a:t>
            </a:r>
          </a:p>
          <a:p>
            <a:pPr marL="457200" indent="-457200">
              <a:buAutoNum type="alphaLcParenR"/>
            </a:pPr>
            <a:r>
              <a:rPr lang="en-GB" sz="2200" dirty="0"/>
              <a:t>Mark four different positions where Tom could be standing.</a:t>
            </a:r>
          </a:p>
          <a:p>
            <a:pPr>
              <a:buNone/>
            </a:pPr>
            <a:r>
              <a:rPr lang="en-GB" sz="2200" dirty="0"/>
              <a:t>The angle between Tom, the centre and Oscar is also 90°. </a:t>
            </a:r>
          </a:p>
          <a:p>
            <a:pPr marL="457200" indent="-457200">
              <a:buFont typeface="+mj-lt"/>
              <a:buAutoNum type="alphaLcParenR" startAt="2"/>
            </a:pPr>
            <a:r>
              <a:rPr lang="en-GB" sz="2200" dirty="0"/>
              <a:t>Mark four different positions where Oscar could be standing.</a:t>
            </a:r>
          </a:p>
          <a:p>
            <a:pPr marL="457200" indent="-457200">
              <a:buFont typeface="+mj-lt"/>
              <a:buAutoNum type="alphaLcParenR" startAt="2"/>
            </a:pPr>
            <a:r>
              <a:rPr lang="en-GB" sz="2200" dirty="0"/>
              <a:t>What is the angle between Billy, the centre and Oscar?</a:t>
            </a:r>
          </a:p>
        </p:txBody>
      </p:sp>
      <p:grpSp>
        <p:nvGrpSpPr>
          <p:cNvPr id="2" name="Group 1">
            <a:extLst>
              <a:ext uri="{FF2B5EF4-FFF2-40B4-BE49-F238E27FC236}">
                <a16:creationId xmlns:a16="http://schemas.microsoft.com/office/drawing/2014/main" id="{575707A0-8416-287F-B797-D6F5BD45AA6C}"/>
              </a:ext>
            </a:extLst>
          </p:cNvPr>
          <p:cNvGrpSpPr/>
          <p:nvPr/>
        </p:nvGrpSpPr>
        <p:grpSpPr>
          <a:xfrm>
            <a:off x="7937067" y="3083304"/>
            <a:ext cx="3845166" cy="3416920"/>
            <a:chOff x="7937067" y="3083304"/>
            <a:chExt cx="3845166" cy="3416920"/>
          </a:xfrm>
        </p:grpSpPr>
        <p:sp>
          <p:nvSpPr>
            <p:cNvPr id="2054" name="Rectangle 2053">
              <a:extLst>
                <a:ext uri="{FF2B5EF4-FFF2-40B4-BE49-F238E27FC236}">
                  <a16:creationId xmlns:a16="http://schemas.microsoft.com/office/drawing/2014/main" id="{A4EBB03E-AFC2-D950-B4C6-188B2BE2F476}"/>
                </a:ext>
              </a:extLst>
            </p:cNvPr>
            <p:cNvSpPr/>
            <p:nvPr/>
          </p:nvSpPr>
          <p:spPr>
            <a:xfrm>
              <a:off x="7937067" y="3083304"/>
              <a:ext cx="3845166" cy="33991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9" name="Picture 2048">
              <a:extLst>
                <a:ext uri="{FF2B5EF4-FFF2-40B4-BE49-F238E27FC236}">
                  <a16:creationId xmlns:a16="http://schemas.microsoft.com/office/drawing/2014/main" id="{791B855B-0EC7-30D2-89E3-2DC80317D6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96883" y="3101039"/>
              <a:ext cx="3280649" cy="3399185"/>
            </a:xfrm>
            <a:prstGeom prst="rect">
              <a:avLst/>
            </a:prstGeom>
          </p:spPr>
        </p:pic>
      </p:grpSp>
      <p:sp>
        <p:nvSpPr>
          <p:cNvPr id="2051" name="TextBox 2050">
            <a:extLst>
              <a:ext uri="{FF2B5EF4-FFF2-40B4-BE49-F238E27FC236}">
                <a16:creationId xmlns:a16="http://schemas.microsoft.com/office/drawing/2014/main" id="{D4C69448-3C99-D081-61E4-169BA4E4C26F}"/>
              </a:ext>
            </a:extLst>
          </p:cNvPr>
          <p:cNvSpPr txBox="1"/>
          <p:nvPr/>
        </p:nvSpPr>
        <p:spPr>
          <a:xfrm>
            <a:off x="1180068" y="5510023"/>
            <a:ext cx="6389785" cy="1107996"/>
          </a:xfrm>
          <a:prstGeom prst="rect">
            <a:avLst/>
          </a:prstGeom>
          <a:noFill/>
        </p:spPr>
        <p:txBody>
          <a:bodyPr wrap="square" rtlCol="0">
            <a:spAutoFit/>
          </a:bodyPr>
          <a:lstStyle/>
          <a:p>
            <a:pPr>
              <a:buNone/>
            </a:pPr>
            <a:r>
              <a:rPr lang="en-GB" sz="2200" dirty="0"/>
              <a:t>Hannah comes to stand on the line through east and west. What might the angle be between her, the centre, and each of the other children?</a:t>
            </a:r>
          </a:p>
        </p:txBody>
      </p:sp>
      <p:pic>
        <p:nvPicPr>
          <p:cNvPr id="3" name="Picture 2">
            <a:extLst>
              <a:ext uri="{FF2B5EF4-FFF2-40B4-BE49-F238E27FC236}">
                <a16:creationId xmlns:a16="http://schemas.microsoft.com/office/drawing/2014/main" id="{F1B6C6DF-09FD-318E-7A00-9D2A0AC80C7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938757" y="1063076"/>
            <a:ext cx="3796900" cy="185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4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p:bldP spid="20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CC0A374-4395-D23D-9C8D-F8F8581ADFF2}"/>
              </a:ext>
            </a:extLst>
          </p:cNvPr>
          <p:cNvSpPr/>
          <p:nvPr/>
        </p:nvSpPr>
        <p:spPr>
          <a:xfrm>
            <a:off x="3965074" y="1658119"/>
            <a:ext cx="4320000" cy="432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84EDBCED-359C-656D-3553-FE439A1E5081}"/>
              </a:ext>
            </a:extLst>
          </p:cNvPr>
          <p:cNvSpPr/>
          <p:nvPr/>
        </p:nvSpPr>
        <p:spPr>
          <a:xfrm>
            <a:off x="6017074" y="3733473"/>
            <a:ext cx="108000" cy="10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C4F55CED-E3F4-3677-784B-88C15348FC21}"/>
              </a:ext>
            </a:extLst>
          </p:cNvPr>
          <p:cNvSpPr/>
          <p:nvPr/>
        </p:nvSpPr>
        <p:spPr>
          <a:xfrm>
            <a:off x="7514970" y="2144279"/>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6FE34F9D-6E7D-B87A-7203-9B3FF0C20D39}"/>
              </a:ext>
            </a:extLst>
          </p:cNvPr>
          <p:cNvSpPr/>
          <p:nvPr/>
        </p:nvSpPr>
        <p:spPr>
          <a:xfrm>
            <a:off x="7974034" y="287785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F37B6115-EBDF-0827-44CB-127B2521FB23}"/>
              </a:ext>
            </a:extLst>
          </p:cNvPr>
          <p:cNvSpPr/>
          <p:nvPr/>
        </p:nvSpPr>
        <p:spPr>
          <a:xfrm>
            <a:off x="7493287" y="5142709"/>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F0CE2F77-9178-2897-B45A-35AE12F6CFA0}"/>
              </a:ext>
            </a:extLst>
          </p:cNvPr>
          <p:cNvSpPr/>
          <p:nvPr/>
        </p:nvSpPr>
        <p:spPr>
          <a:xfrm>
            <a:off x="4416903" y="520620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4AAC658D-00E3-86D7-FA3F-EEEDA243DF69}"/>
              </a:ext>
            </a:extLst>
          </p:cNvPr>
          <p:cNvSpPr/>
          <p:nvPr/>
        </p:nvSpPr>
        <p:spPr>
          <a:xfrm>
            <a:off x="5158420" y="5664523"/>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3AF3236D-BC85-19A2-BD2A-F9B096419972}"/>
              </a:ext>
            </a:extLst>
          </p:cNvPr>
          <p:cNvSpPr/>
          <p:nvPr/>
        </p:nvSpPr>
        <p:spPr>
          <a:xfrm>
            <a:off x="6738020" y="1658119"/>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8B0ECAB2-87A9-6D1E-8D7B-B5A3588634BB}"/>
              </a:ext>
            </a:extLst>
          </p:cNvPr>
          <p:cNvSpPr/>
          <p:nvPr/>
        </p:nvSpPr>
        <p:spPr>
          <a:xfrm>
            <a:off x="5218273" y="1680789"/>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57288233-19A1-8564-58F6-16D3702058DF}"/>
              </a:ext>
            </a:extLst>
          </p:cNvPr>
          <p:cNvSpPr/>
          <p:nvPr/>
        </p:nvSpPr>
        <p:spPr>
          <a:xfrm>
            <a:off x="4488396" y="215965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5C7E55EF-71E6-E8D3-F1FC-F0D5F35030EA}"/>
              </a:ext>
            </a:extLst>
          </p:cNvPr>
          <p:cNvSpPr/>
          <p:nvPr/>
        </p:nvSpPr>
        <p:spPr>
          <a:xfrm>
            <a:off x="3963218" y="285333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9F97E99D-FBE9-D19E-6606-2CF8E1AC824E}"/>
              </a:ext>
            </a:extLst>
          </p:cNvPr>
          <p:cNvSpPr/>
          <p:nvPr/>
        </p:nvSpPr>
        <p:spPr>
          <a:xfrm>
            <a:off x="7945676" y="4484391"/>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FDD8E6CE-FDA3-B174-7E3D-7BF77C1F0ECA}"/>
              </a:ext>
            </a:extLst>
          </p:cNvPr>
          <p:cNvSpPr/>
          <p:nvPr/>
        </p:nvSpPr>
        <p:spPr>
          <a:xfrm>
            <a:off x="6773453" y="5681568"/>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C1AC06AE-177F-CDD5-41CE-0F60B6BFDF04}"/>
              </a:ext>
            </a:extLst>
          </p:cNvPr>
          <p:cNvSpPr/>
          <p:nvPr/>
        </p:nvSpPr>
        <p:spPr>
          <a:xfrm>
            <a:off x="5929044" y="1461240"/>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255A3481-0826-F2E3-B722-ABE655E0AC0A}"/>
              </a:ext>
            </a:extLst>
          </p:cNvPr>
          <p:cNvSpPr/>
          <p:nvPr/>
        </p:nvSpPr>
        <p:spPr>
          <a:xfrm>
            <a:off x="5909074" y="5772523"/>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3714C54-5024-82D3-D7BB-C49572B666D9}"/>
              </a:ext>
            </a:extLst>
          </p:cNvPr>
          <p:cNvSpPr/>
          <p:nvPr/>
        </p:nvSpPr>
        <p:spPr>
          <a:xfrm>
            <a:off x="8063013" y="3616344"/>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655BCED5-7A1B-5B34-96C3-ED5C2E584D96}"/>
              </a:ext>
            </a:extLst>
          </p:cNvPr>
          <p:cNvSpPr/>
          <p:nvPr/>
        </p:nvSpPr>
        <p:spPr>
          <a:xfrm>
            <a:off x="3751936" y="3661030"/>
            <a:ext cx="324000" cy="3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A674BFCE-4F65-3E20-29FB-F56D6DAE5173}"/>
              </a:ext>
            </a:extLst>
          </p:cNvPr>
          <p:cNvSpPr/>
          <p:nvPr/>
        </p:nvSpPr>
        <p:spPr>
          <a:xfrm>
            <a:off x="3939403" y="4488150"/>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27D6A0D3-9128-052A-A0F3-26FFE90A7B9B}"/>
              </a:ext>
            </a:extLst>
          </p:cNvPr>
          <p:cNvSpPr txBox="1"/>
          <p:nvPr/>
        </p:nvSpPr>
        <p:spPr>
          <a:xfrm>
            <a:off x="5868868" y="938020"/>
            <a:ext cx="444352" cy="523220"/>
          </a:xfrm>
          <a:prstGeom prst="rect">
            <a:avLst/>
          </a:prstGeom>
          <a:noFill/>
        </p:spPr>
        <p:txBody>
          <a:bodyPr wrap="none" rtlCol="0">
            <a:spAutoFit/>
          </a:bodyPr>
          <a:lstStyle/>
          <a:p>
            <a:pPr>
              <a:buNone/>
            </a:pPr>
            <a:r>
              <a:rPr lang="en-GB" dirty="0"/>
              <a:t>N</a:t>
            </a:r>
          </a:p>
        </p:txBody>
      </p:sp>
      <p:sp>
        <p:nvSpPr>
          <p:cNvPr id="25" name="TextBox 24">
            <a:extLst>
              <a:ext uri="{FF2B5EF4-FFF2-40B4-BE49-F238E27FC236}">
                <a16:creationId xmlns:a16="http://schemas.microsoft.com/office/drawing/2014/main" id="{D90273DD-23E8-98B6-955E-95FB732CC216}"/>
              </a:ext>
            </a:extLst>
          </p:cNvPr>
          <p:cNvSpPr txBox="1"/>
          <p:nvPr/>
        </p:nvSpPr>
        <p:spPr>
          <a:xfrm>
            <a:off x="8360840" y="3553197"/>
            <a:ext cx="359800" cy="523220"/>
          </a:xfrm>
          <a:prstGeom prst="rect">
            <a:avLst/>
          </a:prstGeom>
          <a:noFill/>
        </p:spPr>
        <p:txBody>
          <a:bodyPr wrap="square" rtlCol="0">
            <a:spAutoFit/>
          </a:bodyPr>
          <a:lstStyle/>
          <a:p>
            <a:pPr>
              <a:buNone/>
            </a:pPr>
            <a:r>
              <a:rPr lang="en-GB" dirty="0"/>
              <a:t>E</a:t>
            </a:r>
          </a:p>
        </p:txBody>
      </p:sp>
      <p:sp>
        <p:nvSpPr>
          <p:cNvPr id="26" name="TextBox 25">
            <a:extLst>
              <a:ext uri="{FF2B5EF4-FFF2-40B4-BE49-F238E27FC236}">
                <a16:creationId xmlns:a16="http://schemas.microsoft.com/office/drawing/2014/main" id="{1A3430D1-EA9A-E30E-9519-FDD3E7E3E1BA}"/>
              </a:ext>
            </a:extLst>
          </p:cNvPr>
          <p:cNvSpPr txBox="1"/>
          <p:nvPr/>
        </p:nvSpPr>
        <p:spPr>
          <a:xfrm>
            <a:off x="5880340" y="6129040"/>
            <a:ext cx="359800" cy="523220"/>
          </a:xfrm>
          <a:prstGeom prst="rect">
            <a:avLst/>
          </a:prstGeom>
          <a:noFill/>
        </p:spPr>
        <p:txBody>
          <a:bodyPr wrap="square" rtlCol="0">
            <a:spAutoFit/>
          </a:bodyPr>
          <a:lstStyle/>
          <a:p>
            <a:pPr>
              <a:buNone/>
            </a:pPr>
            <a:r>
              <a:rPr lang="en-GB" dirty="0"/>
              <a:t>S</a:t>
            </a:r>
          </a:p>
        </p:txBody>
      </p:sp>
      <p:sp>
        <p:nvSpPr>
          <p:cNvPr id="27" name="TextBox 26">
            <a:extLst>
              <a:ext uri="{FF2B5EF4-FFF2-40B4-BE49-F238E27FC236}">
                <a16:creationId xmlns:a16="http://schemas.microsoft.com/office/drawing/2014/main" id="{903EA407-FC81-C1C2-3C52-73F38CA638FB}"/>
              </a:ext>
            </a:extLst>
          </p:cNvPr>
          <p:cNvSpPr txBox="1"/>
          <p:nvPr/>
        </p:nvSpPr>
        <p:spPr>
          <a:xfrm>
            <a:off x="3293236" y="3561420"/>
            <a:ext cx="359800" cy="523220"/>
          </a:xfrm>
          <a:prstGeom prst="rect">
            <a:avLst/>
          </a:prstGeom>
          <a:noFill/>
        </p:spPr>
        <p:txBody>
          <a:bodyPr wrap="square" rtlCol="0">
            <a:spAutoFit/>
          </a:bodyPr>
          <a:lstStyle/>
          <a:p>
            <a:pPr>
              <a:buNone/>
            </a:pPr>
            <a:r>
              <a:rPr lang="en-GB" dirty="0"/>
              <a:t>W</a:t>
            </a:r>
          </a:p>
        </p:txBody>
      </p:sp>
      <p:sp>
        <p:nvSpPr>
          <p:cNvPr id="28" name="TextBox 27">
            <a:extLst>
              <a:ext uri="{FF2B5EF4-FFF2-40B4-BE49-F238E27FC236}">
                <a16:creationId xmlns:a16="http://schemas.microsoft.com/office/drawing/2014/main" id="{A4C79045-DC63-71CE-CFCD-47FCB8831DAA}"/>
              </a:ext>
            </a:extLst>
          </p:cNvPr>
          <p:cNvSpPr txBox="1"/>
          <p:nvPr/>
        </p:nvSpPr>
        <p:spPr>
          <a:xfrm>
            <a:off x="6638039" y="1351863"/>
            <a:ext cx="1326004" cy="584775"/>
          </a:xfrm>
          <a:prstGeom prst="rect">
            <a:avLst/>
          </a:prstGeom>
          <a:noFill/>
        </p:spPr>
        <p:txBody>
          <a:bodyPr wrap="none" rtlCol="0">
            <a:spAutoFit/>
          </a:bodyPr>
          <a:lstStyle/>
          <a:p>
            <a:pPr>
              <a:buNone/>
            </a:pPr>
            <a:r>
              <a:rPr lang="en-GB" sz="3200" dirty="0">
                <a:solidFill>
                  <a:srgbClr val="00628C"/>
                </a:solidFill>
              </a:rPr>
              <a:t>X Billy</a:t>
            </a:r>
          </a:p>
        </p:txBody>
      </p:sp>
      <p:sp>
        <p:nvSpPr>
          <p:cNvPr id="4" name="Text Placeholder 3">
            <a:extLst>
              <a:ext uri="{FF2B5EF4-FFF2-40B4-BE49-F238E27FC236}">
                <a16:creationId xmlns:a16="http://schemas.microsoft.com/office/drawing/2014/main" id="{3D283CF1-AA60-4D6B-7BEA-AB46424BE10B}"/>
              </a:ext>
            </a:extLst>
          </p:cNvPr>
          <p:cNvSpPr>
            <a:spLocks noGrp="1"/>
          </p:cNvSpPr>
          <p:nvPr>
            <p:ph type="body" sz="quarter" idx="11"/>
          </p:nvPr>
        </p:nvSpPr>
        <p:spPr/>
        <p:txBody>
          <a:bodyPr/>
          <a:lstStyle/>
          <a:p>
            <a:r>
              <a:rPr lang="en-US" sz="2400" dirty="0">
                <a:latin typeface="Arial" panose="020B0604020202020204" pitchFamily="34" charset="0"/>
                <a:cs typeface="Arial" panose="020B0604020202020204" pitchFamily="34" charset="0"/>
              </a:rPr>
              <a:t>Checkpoint 9: Perranporth compass (solutions)</a:t>
            </a:r>
          </a:p>
          <a:p>
            <a:endParaRPr lang="en-GB" dirty="0"/>
          </a:p>
        </p:txBody>
      </p:sp>
      <p:cxnSp>
        <p:nvCxnSpPr>
          <p:cNvPr id="6" name="Straight Connector 5">
            <a:extLst>
              <a:ext uri="{FF2B5EF4-FFF2-40B4-BE49-F238E27FC236}">
                <a16:creationId xmlns:a16="http://schemas.microsoft.com/office/drawing/2014/main" id="{A02C89DC-38E5-D534-CFF4-51E81E8FC720}"/>
              </a:ext>
            </a:extLst>
          </p:cNvPr>
          <p:cNvCxnSpPr>
            <a:cxnSpLocks/>
          </p:cNvCxnSpPr>
          <p:nvPr/>
        </p:nvCxnSpPr>
        <p:spPr>
          <a:xfrm flipH="1" flipV="1">
            <a:off x="33057" y="1228733"/>
            <a:ext cx="12119526" cy="5110258"/>
          </a:xfrm>
          <a:prstGeom prst="line">
            <a:avLst/>
          </a:prstGeom>
          <a:ln w="38100">
            <a:solidFill>
              <a:srgbClr val="00628C"/>
            </a:solidFill>
            <a:prstDash val="soli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4076F33-943B-C526-1BBC-F75ED597AF41}"/>
              </a:ext>
            </a:extLst>
          </p:cNvPr>
          <p:cNvSpPr txBox="1"/>
          <p:nvPr/>
        </p:nvSpPr>
        <p:spPr>
          <a:xfrm>
            <a:off x="9806410" y="4250713"/>
            <a:ext cx="2938713" cy="1107996"/>
          </a:xfrm>
          <a:prstGeom prst="rect">
            <a:avLst/>
          </a:prstGeom>
          <a:noFill/>
        </p:spPr>
        <p:txBody>
          <a:bodyPr wrap="square" rtlCol="0">
            <a:spAutoFit/>
          </a:bodyPr>
          <a:lstStyle/>
          <a:p>
            <a:pPr>
              <a:buNone/>
            </a:pPr>
            <a:r>
              <a:rPr lang="en-GB" sz="2200" dirty="0"/>
              <a:t>Tom could be anywhere on this solid line.</a:t>
            </a:r>
          </a:p>
        </p:txBody>
      </p:sp>
      <p:cxnSp>
        <p:nvCxnSpPr>
          <p:cNvPr id="34" name="Straight Connector 33">
            <a:extLst>
              <a:ext uri="{FF2B5EF4-FFF2-40B4-BE49-F238E27FC236}">
                <a16:creationId xmlns:a16="http://schemas.microsoft.com/office/drawing/2014/main" id="{084A18F1-5E7E-AA6B-CC6A-94B4A94DDB63}"/>
              </a:ext>
            </a:extLst>
          </p:cNvPr>
          <p:cNvCxnSpPr>
            <a:cxnSpLocks/>
          </p:cNvCxnSpPr>
          <p:nvPr/>
        </p:nvCxnSpPr>
        <p:spPr>
          <a:xfrm rot="16080000" flipH="1" flipV="1">
            <a:off x="-796030" y="3388111"/>
            <a:ext cx="12119526" cy="5110258"/>
          </a:xfrm>
          <a:prstGeom prst="line">
            <a:avLst/>
          </a:prstGeom>
          <a:ln w="38100">
            <a:solidFill>
              <a:srgbClr val="00628C"/>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57F2052-71D8-9E13-C818-602914D40C62}"/>
              </a:ext>
            </a:extLst>
          </p:cNvPr>
          <p:cNvSpPr txBox="1"/>
          <p:nvPr/>
        </p:nvSpPr>
        <p:spPr>
          <a:xfrm>
            <a:off x="1670607" y="5918085"/>
            <a:ext cx="3404313" cy="769441"/>
          </a:xfrm>
          <a:prstGeom prst="rect">
            <a:avLst/>
          </a:prstGeom>
          <a:noFill/>
        </p:spPr>
        <p:txBody>
          <a:bodyPr wrap="square" rtlCol="0">
            <a:spAutoFit/>
          </a:bodyPr>
          <a:lstStyle/>
          <a:p>
            <a:pPr>
              <a:buNone/>
            </a:pPr>
            <a:r>
              <a:rPr lang="en-GB" sz="2200" dirty="0"/>
              <a:t>Oscar could be anywhere on this dashed line.</a:t>
            </a:r>
          </a:p>
        </p:txBody>
      </p:sp>
      <p:cxnSp>
        <p:nvCxnSpPr>
          <p:cNvPr id="3" name="Straight Connector 2">
            <a:extLst>
              <a:ext uri="{FF2B5EF4-FFF2-40B4-BE49-F238E27FC236}">
                <a16:creationId xmlns:a16="http://schemas.microsoft.com/office/drawing/2014/main" id="{C2B5CC00-07A2-6D92-061A-71D51B785F7F}"/>
              </a:ext>
            </a:extLst>
          </p:cNvPr>
          <p:cNvCxnSpPr>
            <a:cxnSpLocks/>
          </p:cNvCxnSpPr>
          <p:nvPr/>
        </p:nvCxnSpPr>
        <p:spPr>
          <a:xfrm flipH="1" flipV="1">
            <a:off x="-34397" y="3758095"/>
            <a:ext cx="12318941" cy="62054"/>
          </a:xfrm>
          <a:prstGeom prst="line">
            <a:avLst/>
          </a:prstGeom>
          <a:ln w="38100">
            <a:solidFill>
              <a:srgbClr val="00628C"/>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90C0FCF-E0A0-3D1A-5406-E3A9DBFD7328}"/>
              </a:ext>
            </a:extLst>
          </p:cNvPr>
          <p:cNvSpPr txBox="1"/>
          <p:nvPr/>
        </p:nvSpPr>
        <p:spPr>
          <a:xfrm>
            <a:off x="573905" y="3774870"/>
            <a:ext cx="2997060" cy="1107996"/>
          </a:xfrm>
          <a:prstGeom prst="rect">
            <a:avLst/>
          </a:prstGeom>
          <a:noFill/>
        </p:spPr>
        <p:txBody>
          <a:bodyPr wrap="square" rtlCol="0">
            <a:spAutoFit/>
          </a:bodyPr>
          <a:lstStyle/>
          <a:p>
            <a:pPr>
              <a:buNone/>
            </a:pPr>
            <a:r>
              <a:rPr lang="en-GB" sz="2200" dirty="0"/>
              <a:t>Hannah could be anywhere on this dotted line.</a:t>
            </a:r>
          </a:p>
        </p:txBody>
      </p:sp>
      <p:sp>
        <p:nvSpPr>
          <p:cNvPr id="32" name="Action Button: Help 31">
            <a:hlinkClick r:id="" action="ppaction://noaction" highlightClick="1"/>
            <a:extLst>
              <a:ext uri="{FF2B5EF4-FFF2-40B4-BE49-F238E27FC236}">
                <a16:creationId xmlns:a16="http://schemas.microsoft.com/office/drawing/2014/main" id="{2A2ADD88-657D-0904-6B32-F24047087E92}"/>
              </a:ext>
            </a:extLst>
          </p:cNvPr>
          <p:cNvSpPr/>
          <p:nvPr/>
        </p:nvSpPr>
        <p:spPr>
          <a:xfrm>
            <a:off x="87421" y="3938251"/>
            <a:ext cx="516120" cy="620577"/>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4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10937075"/>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5625672">
                  <a:extLst>
                    <a:ext uri="{9D8B030D-6E8A-4147-A177-3AD203B41FA5}">
                      <a16:colId xmlns:a16="http://schemas.microsoft.com/office/drawing/2014/main" val="695237181"/>
                    </a:ext>
                  </a:extLst>
                </a:gridCol>
                <a:gridCol w="61403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At primary school, students may have made 90° angles by folding a piece of paper and then folding it along the crease. Placing folded paper on a </a:t>
                      </a:r>
                      <a:r>
                        <a:rPr lang="en-GB" sz="1600" i="0" u="none" dirty="0">
                          <a:hlinkClick r:id="rId3" action="ppaction://hlinksldjump"/>
                        </a:rPr>
                        <a:t>printed</a:t>
                      </a:r>
                      <a:r>
                        <a:rPr lang="en-GB" sz="1600" i="0" u="none" dirty="0"/>
                        <a:t> compass may support them to ‘see’ the right angle and understand that the length of the lines does not determine the angle.</a:t>
                      </a:r>
                    </a:p>
                    <a:p>
                      <a:r>
                        <a:rPr lang="en-GB" sz="1600" b="1" i="0" u="none" dirty="0"/>
                        <a:t>Challenge</a:t>
                      </a:r>
                    </a:p>
                    <a:p>
                      <a:pPr>
                        <a:spcAft>
                          <a:spcPts val="600"/>
                        </a:spcAft>
                      </a:pPr>
                      <a:r>
                        <a:rPr lang="en-GB" sz="1600" u="none" dirty="0"/>
                        <a:t>Although the 16-point compass references in the answers are for teacher reference only, you could offer them to students and ask them to reason about what they might mean.</a:t>
                      </a:r>
                    </a:p>
                    <a:p>
                      <a:r>
                        <a:rPr lang="en-GB" sz="1600" b="1" i="0" u="none" dirty="0"/>
                        <a:t>Representations</a:t>
                      </a:r>
                    </a:p>
                    <a:p>
                      <a:r>
                        <a:rPr lang="en-GB" sz="1600" b="0" i="0" u="none" dirty="0"/>
                        <a:t>A compass is a key representation for angles; exploring the eight-point compass is specified in the Key Stage 2 geography curriculum, although not explicitly in the mathematics curriculum. Later work such as bearings at Key Stage 4 relies on students being able to connect their understanding of the compass with angles.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like 8 and 16, uses a circle to explore understanding of angles. The language is explicit to ensure students are clear that the angle is created by two ‘lines’ connecting three points, and that in each case the middle point is the centre of the circle. Do not accept inaccurate statements, such as, ‘The angle between Billy and Tom’.</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 fact for assessment is that the angles around a point total 360°. Consider how you will respond to statements such as, ‘The angles in a circle total 360°’, which may show incomplete understanding. Are students clear that the angles are created at the centre point?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A further assessment point, which goes further than Checkpoint 8 did, is that the length of the </a:t>
                      </a:r>
                      <a:r>
                        <a:rPr lang="en-GB" sz="1600" b="1" i="0" dirty="0"/>
                        <a:t>lines</a:t>
                      </a:r>
                      <a:r>
                        <a:rPr lang="en-GB" sz="1600" dirty="0"/>
                        <a:t> is irrelevant: what matters is the position of the </a:t>
                      </a:r>
                      <a:r>
                        <a:rPr lang="en-GB" sz="1600" b="1" i="0" dirty="0"/>
                        <a:t>points</a:t>
                      </a:r>
                      <a:r>
                        <a:rPr lang="en-GB" sz="1600" i="0" dirty="0"/>
                        <a:t> relative to the centre. Students are likely to suggest points on the circumference (for example, NNW or ENE for part a). Some might suggest that it is impossible to find more than two points. Those who have the most secure understanding might draw lines from the centre through NNW and ENE and reason that Tom could be standing anywhere along those lines.</a:t>
                      </a:r>
                      <a:endParaRPr lang="en-GB" sz="1600" dirty="0"/>
                    </a:p>
                  </a:txBody>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indent="-285750">
                        <a:buFont typeface="Arial" panose="020B0604020202020204" pitchFamily="34" charset="0"/>
                        <a:buChar char="•"/>
                      </a:pPr>
                      <a:r>
                        <a:rPr lang="en-GB" sz="1600" b="0" dirty="0"/>
                        <a:t>2022 Paper 3 reasoning, question 15, from the Key Stage 2 SATs materials, uses a compass structure but no compass directions to assess understanding of turn. Past papers can readily be found online. </a:t>
                      </a:r>
                    </a:p>
                    <a:p>
                      <a:pPr marL="285750" indent="-285750">
                        <a:buFont typeface="Arial" panose="020B0604020202020204" pitchFamily="34" charset="0"/>
                        <a:buChar char="•"/>
                      </a:pPr>
                      <a:r>
                        <a:rPr lang="en-GB" sz="1600" b="0" dirty="0"/>
                        <a:t>Page 26 of the Year 5 </a:t>
                      </a:r>
                      <a:r>
                        <a:rPr lang="en-GB" sz="1600" dirty="0">
                          <a:hlinkClick r:id="rId4"/>
                        </a:rPr>
                        <a:t>Primary Assessment Materials | NCETM</a:t>
                      </a:r>
                      <a:r>
                        <a:rPr lang="en-GB" sz="1600" dirty="0"/>
                        <a:t> also uses the context of a compass.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698543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10: About time</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521149" y="549454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6F9522D-7690-E265-4F2E-A92927E35D9B}"/>
              </a:ext>
            </a:extLst>
          </p:cNvPr>
          <p:cNvSpPr txBox="1"/>
          <p:nvPr/>
        </p:nvSpPr>
        <p:spPr>
          <a:xfrm>
            <a:off x="4716679" y="1885180"/>
            <a:ext cx="6419408" cy="1988237"/>
          </a:xfrm>
          <a:prstGeom prst="rect">
            <a:avLst/>
          </a:prstGeom>
          <a:noFill/>
        </p:spPr>
        <p:txBody>
          <a:bodyPr wrap="square" rtlCol="0">
            <a:spAutoFit/>
          </a:bodyPr>
          <a:lstStyle/>
          <a:p>
            <a:pPr marL="457200" indent="-457200">
              <a:buFont typeface="+mj-lt"/>
              <a:buAutoNum type="alphaLcParenR"/>
            </a:pPr>
            <a:r>
              <a:rPr lang="en-GB" sz="2200" dirty="0"/>
              <a:t>What angles can you see on this clock?</a:t>
            </a:r>
          </a:p>
          <a:p>
            <a:pPr marL="457200" indent="-457200">
              <a:buFont typeface="+mj-lt"/>
              <a:buAutoNum type="alphaLcParenR"/>
            </a:pPr>
            <a:r>
              <a:rPr lang="en-GB" sz="2200" dirty="0"/>
              <a:t>What is the angle between the minute and hour hands of this clock?</a:t>
            </a:r>
          </a:p>
          <a:p>
            <a:pPr marL="457200" indent="-457200">
              <a:buFont typeface="+mj-lt"/>
              <a:buAutoNum type="alphaLcParenR"/>
            </a:pPr>
            <a:r>
              <a:rPr lang="en-GB" sz="2200" dirty="0"/>
              <a:t>What other times would have the same angle?</a:t>
            </a:r>
          </a:p>
          <a:p>
            <a:pPr marL="457200" indent="-457200">
              <a:buFont typeface="+mj-lt"/>
              <a:buAutoNum type="alphaLcParenR"/>
            </a:pPr>
            <a:endParaRPr lang="en-GB" sz="2200" dirty="0"/>
          </a:p>
        </p:txBody>
      </p:sp>
      <p:cxnSp>
        <p:nvCxnSpPr>
          <p:cNvPr id="18" name="Straight Connector 17">
            <a:extLst>
              <a:ext uri="{FF2B5EF4-FFF2-40B4-BE49-F238E27FC236}">
                <a16:creationId xmlns:a16="http://schemas.microsoft.com/office/drawing/2014/main" id="{353BE094-6CB2-C1EC-30C6-10EA8BF8080C}"/>
              </a:ext>
            </a:extLst>
          </p:cNvPr>
          <p:cNvCxnSpPr>
            <a:cxnSpLocks/>
          </p:cNvCxnSpPr>
          <p:nvPr/>
        </p:nvCxnSpPr>
        <p:spPr>
          <a:xfrm flipH="1" flipV="1">
            <a:off x="975159" y="3333950"/>
            <a:ext cx="1451628" cy="381"/>
          </a:xfrm>
          <a:prstGeom prst="line">
            <a:avLst/>
          </a:prstGeom>
          <a:ln w="28575">
            <a:solidFill>
              <a:srgbClr val="61616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1D6D864-0211-9F00-501E-4733AE013534}"/>
              </a:ext>
            </a:extLst>
          </p:cNvPr>
          <p:cNvSpPr txBox="1"/>
          <p:nvPr/>
        </p:nvSpPr>
        <p:spPr>
          <a:xfrm>
            <a:off x="1596571" y="5559928"/>
            <a:ext cx="6511109" cy="769441"/>
          </a:xfrm>
          <a:prstGeom prst="rect">
            <a:avLst/>
          </a:prstGeom>
          <a:noFill/>
        </p:spPr>
        <p:txBody>
          <a:bodyPr wrap="square">
            <a:spAutoFit/>
          </a:bodyPr>
          <a:lstStyle/>
          <a:p>
            <a:pPr>
              <a:buNone/>
            </a:pPr>
            <a:r>
              <a:rPr lang="en-GB" sz="2200" dirty="0"/>
              <a:t>The angle between two hands is 180°. What might the time be? How about if the angle is 120°?</a:t>
            </a:r>
          </a:p>
        </p:txBody>
      </p:sp>
      <p:pic>
        <p:nvPicPr>
          <p:cNvPr id="4" name="Picture 3">
            <a:extLst>
              <a:ext uri="{FF2B5EF4-FFF2-40B4-BE49-F238E27FC236}">
                <a16:creationId xmlns:a16="http://schemas.microsoft.com/office/drawing/2014/main" id="{687D7253-F1BF-26FC-6116-EAC7CADF3021}"/>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600" y="1353950"/>
            <a:ext cx="3960000" cy="3960000"/>
          </a:xfrm>
          <a:prstGeom prst="rect">
            <a:avLst/>
          </a:prstGeom>
        </p:spPr>
      </p:pic>
      <p:cxnSp>
        <p:nvCxnSpPr>
          <p:cNvPr id="8" name="Straight Arrow Connector 7">
            <a:extLst>
              <a:ext uri="{FF2B5EF4-FFF2-40B4-BE49-F238E27FC236}">
                <a16:creationId xmlns:a16="http://schemas.microsoft.com/office/drawing/2014/main" id="{A0109B4A-5B62-C80F-583F-18FE2E9329D4}"/>
              </a:ext>
            </a:extLst>
          </p:cNvPr>
          <p:cNvCxnSpPr>
            <a:cxnSpLocks/>
          </p:cNvCxnSpPr>
          <p:nvPr/>
        </p:nvCxnSpPr>
        <p:spPr>
          <a:xfrm flipV="1">
            <a:off x="2387600" y="2672862"/>
            <a:ext cx="1357095" cy="661088"/>
          </a:xfrm>
          <a:prstGeom prst="straightConnector1">
            <a:avLst/>
          </a:prstGeom>
          <a:ln w="57150">
            <a:solidFill>
              <a:srgbClr val="61616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D930A61-4E6F-E1A9-4B03-4BB9E750987C}"/>
              </a:ext>
            </a:extLst>
          </p:cNvPr>
          <p:cNvCxnSpPr>
            <a:cxnSpLocks/>
          </p:cNvCxnSpPr>
          <p:nvPr/>
        </p:nvCxnSpPr>
        <p:spPr>
          <a:xfrm flipH="1" flipV="1">
            <a:off x="1847678" y="2426677"/>
            <a:ext cx="550808" cy="908034"/>
          </a:xfrm>
          <a:prstGeom prst="straightConnector1">
            <a:avLst/>
          </a:prstGeom>
          <a:ln w="57150">
            <a:solidFill>
              <a:srgbClr val="6161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08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uiExpand="1" build="p"/>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006489957"/>
              </p:ext>
            </p:extLst>
          </p:nvPr>
        </p:nvGraphicFramePr>
        <p:xfrm>
          <a:off x="267128" y="764704"/>
          <a:ext cx="11766038" cy="6038351"/>
        </p:xfrm>
        <a:graphic>
          <a:graphicData uri="http://schemas.openxmlformats.org/drawingml/2006/table">
            <a:tbl>
              <a:tblPr firstRow="1" bandRow="1">
                <a:tableStyleId>{5940675A-B579-460E-94D1-54222C63F5DA}</a:tableStyleId>
              </a:tblPr>
              <a:tblGrid>
                <a:gridCol w="7070932">
                  <a:extLst>
                    <a:ext uri="{9D8B030D-6E8A-4147-A177-3AD203B41FA5}">
                      <a16:colId xmlns:a16="http://schemas.microsoft.com/office/drawing/2014/main" val="695237181"/>
                    </a:ext>
                  </a:extLst>
                </a:gridCol>
                <a:gridCol w="469510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Give students clocks to manipulate; if you do not have these in your department, then use </a:t>
                      </a:r>
                      <a:r>
                        <a:rPr lang="en-GB" sz="1600" i="0" u="none" dirty="0">
                          <a:hlinkClick r:id="rId3" action="ppaction://hlinksldjump"/>
                        </a:rPr>
                        <a:t>printed</a:t>
                      </a:r>
                      <a:r>
                        <a:rPr lang="en-GB" sz="1600" i="0" u="none" dirty="0"/>
                        <a:t> blank clock faces to allow them to draw the hands and then measure the angles.</a:t>
                      </a:r>
                    </a:p>
                    <a:p>
                      <a:r>
                        <a:rPr lang="en-GB" sz="1600" b="1" i="0" u="none" dirty="0"/>
                        <a:t>Challenge</a:t>
                      </a:r>
                    </a:p>
                    <a:p>
                      <a:pPr>
                        <a:spcAft>
                          <a:spcPts val="600"/>
                        </a:spcAft>
                      </a:pPr>
                      <a:r>
                        <a:rPr lang="en-GB" sz="1600" u="none" dirty="0"/>
                        <a:t>Asking students to find other times with the same angles offers a good degree of challenge, as there are so many possible answers. Take this further by asking them to be more precise, giving the exact time, including seconds.</a:t>
                      </a:r>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Analogue clocks are a context in which students might see angles in everyday life, but they may not think about them. Here, students are asked to consider the angles made between the hands of a clock: this conflates both the idea of angles as a measure of turn (as the hands rotate) and as the figure formed by two line segments (as we consider ‘snapshots’ of the hands’ positions). Use a physical clock, or search online for interactive simulations of analogue clocks, to support your explanations.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first two questions are deliberately accessible. For part a, look to see whether students can identify that there are several different angles formed at the centre and what language they use to describe them. If students use terms like ‘acute’ and ‘obtuse’, encourage them to estimate the size of the angle as well. Listen out for whether students identify the reflex angles – these are often less well understood.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choice of context means there is a secondary assessment point of checking that students are familiar with the analogue clock. You may uncover some students who are still not confident with telling the time, and will need further teaching to secure this concept. If this is the case, parts a and b should still be accessible but you may wish to ask students to draw right angles on the clock rather than identifying times for part c. </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E</a:t>
                      </a:r>
                      <a:r>
                        <a:rPr lang="en-GB" sz="1600" b="0" dirty="0"/>
                        <a:t> offers a more straightforward and structured version of this task.</a:t>
                      </a:r>
                    </a:p>
                    <a:p>
                      <a:pPr marL="285750" indent="-285750">
                        <a:buFont typeface="Arial" panose="020B0604020202020204" pitchFamily="34" charset="0"/>
                        <a:buChar char="•"/>
                      </a:pPr>
                      <a:r>
                        <a:rPr lang="en-GB" sz="1600" b="0" dirty="0"/>
                        <a:t>If students struggle with analogue time, this </a:t>
                      </a:r>
                      <a:r>
                        <a:rPr lang="en-GB" sz="1600" b="0" dirty="0">
                          <a:hlinkClick r:id="rId5"/>
                        </a:rPr>
                        <a:t>article</a:t>
                      </a:r>
                      <a:r>
                        <a:rPr lang="en-GB" sz="1600" b="0" dirty="0"/>
                        <a:t> from the NCETM website suggests an alternative approach. </a:t>
                      </a:r>
                    </a:p>
                    <a:p>
                      <a:pPr marL="285750" indent="-285750">
                        <a:buFont typeface="Arial" panose="020B0604020202020204" pitchFamily="34" charset="0"/>
                        <a:buChar char="•"/>
                      </a:pPr>
                      <a:r>
                        <a:rPr lang="en-GB" sz="1600" b="0" dirty="0"/>
                        <a:t>There are also time units throughout </a:t>
                      </a:r>
                      <a:r>
                        <a:rPr lang="en-GB" sz="1600" dirty="0">
                          <a:hlinkClick r:id="rId6"/>
                        </a:rPr>
                        <a:t>Curriculum prioritisation in primary maths | NCETM</a:t>
                      </a:r>
                      <a:r>
                        <a:rPr lang="en-GB" sz="1600" dirty="0"/>
                        <a:t>: unit 11 of Years 1, 2, 3 and 4.</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892427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sz="2200" dirty="0"/>
              <a:t>Checkpoint 11: Slice of pie</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51320" y="549454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5EF9B1B-59FF-8E19-D803-441D9AED7A9B}"/>
              </a:ext>
            </a:extLst>
          </p:cNvPr>
          <p:cNvSpPr txBox="1"/>
          <p:nvPr/>
        </p:nvSpPr>
        <p:spPr>
          <a:xfrm>
            <a:off x="3694916" y="1315391"/>
            <a:ext cx="7772400" cy="3274743"/>
          </a:xfrm>
          <a:prstGeom prst="rect">
            <a:avLst/>
          </a:prstGeom>
          <a:noFill/>
        </p:spPr>
        <p:txBody>
          <a:bodyPr wrap="square" rtlCol="0">
            <a:spAutoFit/>
          </a:bodyPr>
          <a:lstStyle/>
          <a:p>
            <a:pPr>
              <a:buNone/>
            </a:pPr>
            <a:r>
              <a:rPr lang="en-GB" sz="2200" dirty="0"/>
              <a:t>There are four sectors in this pie chart.</a:t>
            </a:r>
          </a:p>
          <a:p>
            <a:pPr>
              <a:buNone/>
            </a:pPr>
            <a:r>
              <a:rPr lang="en-GB" sz="2200" dirty="0"/>
              <a:t>Sector B is twice the size of sector A.</a:t>
            </a:r>
          </a:p>
          <a:p>
            <a:pPr>
              <a:buNone/>
            </a:pPr>
            <a:r>
              <a:rPr lang="en-GB" sz="2200" dirty="0"/>
              <a:t>Sector C is one-fifth of the size of sector D.</a:t>
            </a:r>
          </a:p>
          <a:p>
            <a:pPr marL="514350" indent="-514350">
              <a:buFont typeface="+mj-lt"/>
              <a:buAutoNum type="alphaLcParenR"/>
            </a:pPr>
            <a:r>
              <a:rPr lang="en-GB" sz="2200" dirty="0"/>
              <a:t>What are the sizes of the angles of each sector?</a:t>
            </a:r>
          </a:p>
          <a:p>
            <a:pPr marL="514350" indent="-514350">
              <a:buFont typeface="+mj-lt"/>
              <a:buAutoNum type="alphaLcParenR"/>
            </a:pPr>
            <a:r>
              <a:rPr lang="en-GB" sz="2200" dirty="0"/>
              <a:t>Use your angles to complete these sentences.</a:t>
            </a:r>
          </a:p>
          <a:p>
            <a:pPr lvl="2">
              <a:buNone/>
            </a:pPr>
            <a:r>
              <a:rPr lang="en-GB" sz="2200" dirty="0"/>
              <a:t>Angle __ is one-and-a-half times the size of angle __.</a:t>
            </a:r>
          </a:p>
          <a:p>
            <a:pPr lvl="2">
              <a:buNone/>
            </a:pPr>
            <a:r>
              <a:rPr lang="en-GB" sz="2200" dirty="0"/>
              <a:t>Angle C is ____________ the size of angle B.</a:t>
            </a:r>
          </a:p>
          <a:p>
            <a:pPr lvl="2">
              <a:buNone/>
            </a:pPr>
            <a:r>
              <a:rPr lang="en-GB" sz="2200" dirty="0"/>
              <a:t>Angle D is  ____________ the size of angle ___.</a:t>
            </a:r>
          </a:p>
        </p:txBody>
      </p:sp>
      <p:sp>
        <p:nvSpPr>
          <p:cNvPr id="7" name="TextBox 6">
            <a:extLst>
              <a:ext uri="{FF2B5EF4-FFF2-40B4-BE49-F238E27FC236}">
                <a16:creationId xmlns:a16="http://schemas.microsoft.com/office/drawing/2014/main" id="{5C25974C-4D72-E315-168F-33EC66F09E49}"/>
              </a:ext>
            </a:extLst>
          </p:cNvPr>
          <p:cNvSpPr txBox="1"/>
          <p:nvPr/>
        </p:nvSpPr>
        <p:spPr>
          <a:xfrm>
            <a:off x="1506254" y="5473065"/>
            <a:ext cx="6093912" cy="769441"/>
          </a:xfrm>
          <a:prstGeom prst="rect">
            <a:avLst/>
          </a:prstGeom>
          <a:noFill/>
        </p:spPr>
        <p:txBody>
          <a:bodyPr wrap="square">
            <a:spAutoFit/>
          </a:bodyPr>
          <a:lstStyle/>
          <a:p>
            <a:pPr>
              <a:buNone/>
            </a:pPr>
            <a:r>
              <a:rPr lang="en-GB" sz="2200" dirty="0"/>
              <a:t>Create your own pie chart with comparison sentences about the sizes of the sectors.</a:t>
            </a:r>
          </a:p>
        </p:txBody>
      </p:sp>
      <p:pic>
        <p:nvPicPr>
          <p:cNvPr id="2" name="Picture 1">
            <a:extLst>
              <a:ext uri="{FF2B5EF4-FFF2-40B4-BE49-F238E27FC236}">
                <a16:creationId xmlns:a16="http://schemas.microsoft.com/office/drawing/2014/main" id="{55163B6B-DC67-505A-EC1E-E162CF0F63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471" y="1315391"/>
            <a:ext cx="3274743" cy="3274743"/>
          </a:xfrm>
          <a:prstGeom prst="rect">
            <a:avLst/>
          </a:prstGeom>
        </p:spPr>
      </p:pic>
    </p:spTree>
    <p:extLst>
      <p:ext uri="{BB962C8B-B14F-4D97-AF65-F5344CB8AC3E}">
        <p14:creationId xmlns:p14="http://schemas.microsoft.com/office/powerpoint/2010/main" val="7243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656772602"/>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4663687">
                  <a:extLst>
                    <a:ext uri="{9D8B030D-6E8A-4147-A177-3AD203B41FA5}">
                      <a16:colId xmlns:a16="http://schemas.microsoft.com/office/drawing/2014/main" val="695237181"/>
                    </a:ext>
                  </a:extLst>
                </a:gridCol>
                <a:gridCol w="7102351">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Build on primary experience of using the circle as a representation for the whole: cut out a sector the same size as A and iterate it over B, modelling that there are two As that are equivalent to B; repeat for other pairs of sectors.</a:t>
                      </a:r>
                      <a:endParaRPr lang="en-GB" sz="1600" i="1" u="none" dirty="0"/>
                    </a:p>
                    <a:p>
                      <a:r>
                        <a:rPr lang="en-GB" sz="1600" b="1" i="0" u="none" dirty="0"/>
                        <a:t>Challenge</a:t>
                      </a:r>
                    </a:p>
                    <a:p>
                      <a:pPr>
                        <a:spcAft>
                          <a:spcPts val="600"/>
                        </a:spcAft>
                      </a:pPr>
                      <a:r>
                        <a:rPr lang="en-GB" sz="1600" u="none" dirty="0"/>
                        <a:t>Encourage students to make links to their work on algebra by asking if they can represent the size of the sectors as equations.</a:t>
                      </a:r>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dirty="0"/>
                        <a:t>Consider which other representations of multiplicative relationships students might use to help them make connections. For example, representing 90</a:t>
                      </a:r>
                      <a:r>
                        <a:rPr lang="en-GB" sz="1600" dirty="0"/>
                        <a:t>° on a bar model that is split into two parts (one twice the size of the other) might help students to recognise the division by three. </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11 has been included as the final Checkpoint in the sequence relating to angles around a point and the size and measurement of angles. It is important to include a context for angles that will be familiar from primary school: the sectors of a pie chart.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Pie charts, while an example of an application of angles, rely more heavily upon students’ multiplicative reasoning skills. The angle facts required here are simple: students need only to recognise that A + B forms a right angle and therefore deduce that C + D forms 270°.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multiplicative reasoning is more challenging but builds gradually in difficulty, so that you can identify easily where students come unstuck. If students cannot recognise, for part a, that B being twice the size of A requires dividing 90° by three, they may need more support in multiplicative thinking, including recognising ratios and multiplicative relationships in context. Part b is significantly more challenging, particularly the last sentence, and it might be that the majority of students do not complete it. Consider how you will further stretch and deepen the understanding of those that do.</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The two ‘Multiplicative relationships’ </a:t>
                      </a:r>
                      <a:r>
                        <a:rPr lang="en-GB" sz="1600" dirty="0">
                          <a:hlinkClick r:id="rId3"/>
                        </a:rPr>
                        <a:t>Checkpoints | NCETM</a:t>
                      </a:r>
                      <a:r>
                        <a:rPr lang="en-GB" sz="1600" dirty="0"/>
                        <a:t> decks offer more opportunities to explore students’ understanding, including more tasks involving pie charts.</a:t>
                      </a:r>
                    </a:p>
                    <a:p>
                      <a:pPr marL="285750" indent="-285750">
                        <a:buFont typeface="Arial" panose="020B0604020202020204" pitchFamily="34" charset="0"/>
                        <a:buChar char="•"/>
                      </a:pPr>
                      <a:r>
                        <a:rPr lang="en-GB" sz="1600" b="0" dirty="0"/>
                        <a:t>In the Key Stage 2 SATs materials, question 6 of 2018 Paper 3 reasoning also explores pie charts. Past papers can be readily found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69238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7FF4D217-FB80-4F1A-95D3-98005EA2AA19">
            <a:extLst>
              <a:ext uri="{FF2B5EF4-FFF2-40B4-BE49-F238E27FC236}">
                <a16:creationId xmlns:a16="http://schemas.microsoft.com/office/drawing/2014/main" id="{BF3911AF-0A5E-FB91-7BF5-36E048DDC9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989" y="4362727"/>
            <a:ext cx="3932257" cy="2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7FF4D217-FB80-4F1A-95D3-98005EA2AA19">
            <a:extLst>
              <a:ext uri="{FF2B5EF4-FFF2-40B4-BE49-F238E27FC236}">
                <a16:creationId xmlns:a16="http://schemas.microsoft.com/office/drawing/2014/main" id="{4570BAB1-437B-A704-C9EA-A5C2CACB41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8490220">
            <a:off x="3344237" y="4361579"/>
            <a:ext cx="3932257" cy="2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7FF4D217-FB80-4F1A-95D3-98005EA2AA19">
            <a:extLst>
              <a:ext uri="{FF2B5EF4-FFF2-40B4-BE49-F238E27FC236}">
                <a16:creationId xmlns:a16="http://schemas.microsoft.com/office/drawing/2014/main" id="{D66FA9E6-6526-C40A-C543-FB52E1D5873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66962">
            <a:off x="5267725" y="1260674"/>
            <a:ext cx="3932257" cy="2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7FF4D217-FB80-4F1A-95D3-98005EA2AA19">
            <a:extLst>
              <a:ext uri="{FF2B5EF4-FFF2-40B4-BE49-F238E27FC236}">
                <a16:creationId xmlns:a16="http://schemas.microsoft.com/office/drawing/2014/main" id="{955F33F6-44AD-2834-71BB-CB53B748FB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66962">
            <a:off x="382253" y="1213329"/>
            <a:ext cx="3932257" cy="2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D38D501B-BDE4-5D8E-338E-2A49EDFF349E}"/>
              </a:ext>
            </a:extLst>
          </p:cNvPr>
          <p:cNvSpPr>
            <a:spLocks noGrp="1"/>
          </p:cNvSpPr>
          <p:nvPr>
            <p:ph type="body" sz="quarter" idx="11"/>
          </p:nvPr>
        </p:nvSpPr>
        <p:spPr/>
        <p:txBody>
          <a:bodyPr/>
          <a:lstStyle/>
          <a:p>
            <a:r>
              <a:rPr lang="en-US" sz="2400" dirty="0"/>
              <a:t>Checkpoint 12: Protractor placement</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9156285" y="163241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4F4C8707-96C3-9A7B-CBEB-AD9D0F9154E2}"/>
              </a:ext>
            </a:extLst>
          </p:cNvPr>
          <p:cNvGrpSpPr/>
          <p:nvPr/>
        </p:nvGrpSpPr>
        <p:grpSpPr>
          <a:xfrm>
            <a:off x="102455" y="1233726"/>
            <a:ext cx="2094149" cy="2137327"/>
            <a:chOff x="102455" y="1233726"/>
            <a:chExt cx="2094149" cy="2137327"/>
          </a:xfrm>
        </p:grpSpPr>
        <p:cxnSp>
          <p:nvCxnSpPr>
            <p:cNvPr id="5" name="Straight Connector 4">
              <a:extLst>
                <a:ext uri="{FF2B5EF4-FFF2-40B4-BE49-F238E27FC236}">
                  <a16:creationId xmlns:a16="http://schemas.microsoft.com/office/drawing/2014/main" id="{18497E13-5CB8-6E39-566C-A636A74A67E8}"/>
                </a:ext>
              </a:extLst>
            </p:cNvPr>
            <p:cNvCxnSpPr>
              <a:cxnSpLocks/>
            </p:cNvCxnSpPr>
            <p:nvPr/>
          </p:nvCxnSpPr>
          <p:spPr>
            <a:xfrm flipH="1">
              <a:off x="102455" y="1233726"/>
              <a:ext cx="1814286" cy="14552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B4791D-B81D-5CB7-9ECE-9CC4CAB85B3C}"/>
                </a:ext>
              </a:extLst>
            </p:cNvPr>
            <p:cNvCxnSpPr>
              <a:cxnSpLocks/>
            </p:cNvCxnSpPr>
            <p:nvPr/>
          </p:nvCxnSpPr>
          <p:spPr>
            <a:xfrm flipH="1" flipV="1">
              <a:off x="102455" y="2688969"/>
              <a:ext cx="2094149" cy="682084"/>
            </a:xfrm>
            <a:prstGeom prst="line">
              <a:avLst/>
            </a:prstGeom>
            <a:ln w="57150"/>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id="{387F9A47-BE8C-D9DE-F639-99BFE340A235}"/>
              </a:ext>
            </a:extLst>
          </p:cNvPr>
          <p:cNvCxnSpPr>
            <a:cxnSpLocks/>
          </p:cNvCxnSpPr>
          <p:nvPr/>
        </p:nvCxnSpPr>
        <p:spPr>
          <a:xfrm flipH="1">
            <a:off x="6799942" y="1839499"/>
            <a:ext cx="1814286" cy="14552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21E84-33F0-8F38-371A-CE5A0DA4374E}"/>
              </a:ext>
            </a:extLst>
          </p:cNvPr>
          <p:cNvCxnSpPr>
            <a:cxnSpLocks/>
          </p:cNvCxnSpPr>
          <p:nvPr/>
        </p:nvCxnSpPr>
        <p:spPr>
          <a:xfrm flipH="1" flipV="1">
            <a:off x="6799942" y="3294742"/>
            <a:ext cx="2094149" cy="6820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45FEDAF-F85B-BCA4-792E-66C919F30E9C}"/>
              </a:ext>
            </a:extLst>
          </p:cNvPr>
          <p:cNvCxnSpPr>
            <a:cxnSpLocks/>
          </p:cNvCxnSpPr>
          <p:nvPr/>
        </p:nvCxnSpPr>
        <p:spPr>
          <a:xfrm flipH="1">
            <a:off x="4727832" y="3303398"/>
            <a:ext cx="1814286" cy="145524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C8BC71-1A77-BD38-DCFC-B604EDD5FD97}"/>
              </a:ext>
            </a:extLst>
          </p:cNvPr>
          <p:cNvCxnSpPr>
            <a:cxnSpLocks/>
          </p:cNvCxnSpPr>
          <p:nvPr/>
        </p:nvCxnSpPr>
        <p:spPr>
          <a:xfrm flipH="1" flipV="1">
            <a:off x="4727832" y="4758641"/>
            <a:ext cx="2094149" cy="68208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091E210-A06C-3710-5232-619BE075BD41}"/>
              </a:ext>
            </a:extLst>
          </p:cNvPr>
          <p:cNvCxnSpPr>
            <a:cxnSpLocks/>
          </p:cNvCxnSpPr>
          <p:nvPr/>
        </p:nvCxnSpPr>
        <p:spPr>
          <a:xfrm flipH="1">
            <a:off x="9795126" y="4878199"/>
            <a:ext cx="1863474" cy="145524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E58838D-A6FC-4F7A-3165-43AA79002335}"/>
              </a:ext>
            </a:extLst>
          </p:cNvPr>
          <p:cNvSpPr txBox="1"/>
          <p:nvPr/>
        </p:nvSpPr>
        <p:spPr>
          <a:xfrm>
            <a:off x="31639" y="3897736"/>
            <a:ext cx="3907019" cy="2259080"/>
          </a:xfrm>
          <a:prstGeom prst="rect">
            <a:avLst/>
          </a:prstGeom>
          <a:noFill/>
        </p:spPr>
        <p:txBody>
          <a:bodyPr wrap="square" rtlCol="0">
            <a:spAutoFit/>
          </a:bodyPr>
          <a:lstStyle/>
          <a:p>
            <a:pPr marL="457200" indent="-457200">
              <a:buFont typeface="+mj-lt"/>
              <a:buAutoNum type="alphaLcParenR"/>
            </a:pPr>
            <a:r>
              <a:rPr lang="en-GB" sz="2200" dirty="0"/>
              <a:t>Whose protractor do you need to move to measure the angle?</a:t>
            </a:r>
          </a:p>
          <a:p>
            <a:pPr marL="457200" indent="-457200">
              <a:buFont typeface="+mj-lt"/>
              <a:buAutoNum type="alphaLcParenR"/>
            </a:pPr>
            <a:r>
              <a:rPr lang="en-GB" sz="2200" dirty="0"/>
              <a:t>What is the size of the angle? </a:t>
            </a:r>
          </a:p>
          <a:p>
            <a:pPr marL="457200" indent="-457200">
              <a:buFont typeface="+mj-lt"/>
              <a:buAutoNum type="alphaLcParenR"/>
            </a:pPr>
            <a:endParaRPr lang="en-GB" sz="2200" dirty="0"/>
          </a:p>
        </p:txBody>
      </p:sp>
      <p:cxnSp>
        <p:nvCxnSpPr>
          <p:cNvPr id="4" name="Straight Connector 3">
            <a:extLst>
              <a:ext uri="{FF2B5EF4-FFF2-40B4-BE49-F238E27FC236}">
                <a16:creationId xmlns:a16="http://schemas.microsoft.com/office/drawing/2014/main" id="{6506159C-CCE4-CA62-D76A-5667AF3CEAEA}"/>
              </a:ext>
            </a:extLst>
          </p:cNvPr>
          <p:cNvCxnSpPr>
            <a:cxnSpLocks/>
          </p:cNvCxnSpPr>
          <p:nvPr/>
        </p:nvCxnSpPr>
        <p:spPr>
          <a:xfrm flipH="1" flipV="1">
            <a:off x="7683527" y="5660503"/>
            <a:ext cx="2135013" cy="6729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5BBEE97-8E92-460E-F775-6AD8871244B5}"/>
              </a:ext>
            </a:extLst>
          </p:cNvPr>
          <p:cNvSpPr txBox="1"/>
          <p:nvPr/>
        </p:nvSpPr>
        <p:spPr>
          <a:xfrm>
            <a:off x="102455" y="1094589"/>
            <a:ext cx="723275" cy="461665"/>
          </a:xfrm>
          <a:prstGeom prst="rect">
            <a:avLst/>
          </a:prstGeom>
          <a:noFill/>
        </p:spPr>
        <p:txBody>
          <a:bodyPr wrap="square" rtlCol="0">
            <a:spAutoFit/>
          </a:bodyPr>
          <a:lstStyle/>
          <a:p>
            <a:pPr>
              <a:buNone/>
            </a:pPr>
            <a:r>
              <a:rPr lang="en-GB" sz="2400" b="1" dirty="0">
                <a:solidFill>
                  <a:srgbClr val="00628C"/>
                </a:solidFill>
              </a:rPr>
              <a:t>Pat</a:t>
            </a:r>
          </a:p>
        </p:txBody>
      </p:sp>
      <p:sp>
        <p:nvSpPr>
          <p:cNvPr id="22" name="TextBox 21">
            <a:extLst>
              <a:ext uri="{FF2B5EF4-FFF2-40B4-BE49-F238E27FC236}">
                <a16:creationId xmlns:a16="http://schemas.microsoft.com/office/drawing/2014/main" id="{0FD4138C-21E4-29B7-83C1-280F2DABDDD4}"/>
              </a:ext>
            </a:extLst>
          </p:cNvPr>
          <p:cNvSpPr txBox="1"/>
          <p:nvPr/>
        </p:nvSpPr>
        <p:spPr>
          <a:xfrm>
            <a:off x="4578664" y="1298991"/>
            <a:ext cx="748923" cy="461665"/>
          </a:xfrm>
          <a:prstGeom prst="rect">
            <a:avLst/>
          </a:prstGeom>
          <a:noFill/>
        </p:spPr>
        <p:txBody>
          <a:bodyPr wrap="none" rtlCol="0">
            <a:spAutoFit/>
          </a:bodyPr>
          <a:lstStyle/>
          <a:p>
            <a:pPr>
              <a:buNone/>
            </a:pPr>
            <a:r>
              <a:rPr lang="en-GB" sz="2400" b="1" dirty="0">
                <a:solidFill>
                  <a:srgbClr val="00628C"/>
                </a:solidFill>
              </a:rPr>
              <a:t>Sim</a:t>
            </a:r>
          </a:p>
        </p:txBody>
      </p:sp>
      <p:sp>
        <p:nvSpPr>
          <p:cNvPr id="21" name="TextBox 20">
            <a:extLst>
              <a:ext uri="{FF2B5EF4-FFF2-40B4-BE49-F238E27FC236}">
                <a16:creationId xmlns:a16="http://schemas.microsoft.com/office/drawing/2014/main" id="{FB9D408F-3EE9-4032-D88F-93C37FECB8FE}"/>
              </a:ext>
            </a:extLst>
          </p:cNvPr>
          <p:cNvSpPr txBox="1"/>
          <p:nvPr/>
        </p:nvSpPr>
        <p:spPr>
          <a:xfrm>
            <a:off x="9103293" y="2682579"/>
            <a:ext cx="3075079" cy="1446550"/>
          </a:xfrm>
          <a:prstGeom prst="rect">
            <a:avLst/>
          </a:prstGeom>
          <a:noFill/>
        </p:spPr>
        <p:txBody>
          <a:bodyPr wrap="square">
            <a:spAutoFit/>
          </a:bodyPr>
          <a:lstStyle/>
          <a:p>
            <a:pPr>
              <a:buNone/>
            </a:pPr>
            <a:r>
              <a:rPr lang="en-GB" sz="2200" dirty="0"/>
              <a:t>Do you need to move Bea’s protractor to know the size of the angle below ?</a:t>
            </a:r>
          </a:p>
        </p:txBody>
      </p:sp>
      <p:sp>
        <p:nvSpPr>
          <p:cNvPr id="23" name="TextBox 22">
            <a:extLst>
              <a:ext uri="{FF2B5EF4-FFF2-40B4-BE49-F238E27FC236}">
                <a16:creationId xmlns:a16="http://schemas.microsoft.com/office/drawing/2014/main" id="{19441EAF-86CE-2270-232A-F56BFBB713AD}"/>
              </a:ext>
            </a:extLst>
          </p:cNvPr>
          <p:cNvSpPr txBox="1"/>
          <p:nvPr/>
        </p:nvSpPr>
        <p:spPr>
          <a:xfrm>
            <a:off x="4216883" y="3969950"/>
            <a:ext cx="1272002" cy="461665"/>
          </a:xfrm>
          <a:prstGeom prst="rect">
            <a:avLst/>
          </a:prstGeom>
          <a:noFill/>
        </p:spPr>
        <p:txBody>
          <a:bodyPr wrap="square" rtlCol="0">
            <a:spAutoFit/>
          </a:bodyPr>
          <a:lstStyle/>
          <a:p>
            <a:pPr>
              <a:buNone/>
            </a:pPr>
            <a:r>
              <a:rPr lang="en-GB" sz="2400" b="1" dirty="0">
                <a:solidFill>
                  <a:srgbClr val="00628C"/>
                </a:solidFill>
              </a:rPr>
              <a:t>Wes</a:t>
            </a:r>
          </a:p>
        </p:txBody>
      </p:sp>
      <p:sp>
        <p:nvSpPr>
          <p:cNvPr id="9" name="TextBox 8">
            <a:extLst>
              <a:ext uri="{FF2B5EF4-FFF2-40B4-BE49-F238E27FC236}">
                <a16:creationId xmlns:a16="http://schemas.microsoft.com/office/drawing/2014/main" id="{C2CBCACB-7F9C-F527-A47A-84BFFBFD4C5E}"/>
              </a:ext>
            </a:extLst>
          </p:cNvPr>
          <p:cNvSpPr txBox="1"/>
          <p:nvPr/>
        </p:nvSpPr>
        <p:spPr>
          <a:xfrm>
            <a:off x="7683527" y="4416534"/>
            <a:ext cx="1272002" cy="461665"/>
          </a:xfrm>
          <a:prstGeom prst="rect">
            <a:avLst/>
          </a:prstGeom>
          <a:noFill/>
        </p:spPr>
        <p:txBody>
          <a:bodyPr wrap="square" rtlCol="0">
            <a:spAutoFit/>
          </a:bodyPr>
          <a:lstStyle/>
          <a:p>
            <a:pPr>
              <a:buNone/>
            </a:pPr>
            <a:r>
              <a:rPr lang="en-GB" sz="2400" b="1" dirty="0">
                <a:solidFill>
                  <a:srgbClr val="00628C"/>
                </a:solidFill>
              </a:rPr>
              <a:t>Bea</a:t>
            </a:r>
          </a:p>
        </p:txBody>
      </p:sp>
    </p:spTree>
    <p:extLst>
      <p:ext uri="{BB962C8B-B14F-4D97-AF65-F5344CB8AC3E}">
        <p14:creationId xmlns:p14="http://schemas.microsoft.com/office/powerpoint/2010/main" val="386082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2" grpId="0"/>
      <p:bldP spid="21" grpId="0"/>
      <p:bldP spid="23"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8472205"/>
              </p:ext>
            </p:extLst>
          </p:nvPr>
        </p:nvGraphicFramePr>
        <p:xfrm>
          <a:off x="267128" y="716280"/>
          <a:ext cx="11766038" cy="5821680"/>
        </p:xfrm>
        <a:graphic>
          <a:graphicData uri="http://schemas.openxmlformats.org/drawingml/2006/table">
            <a:tbl>
              <a:tblPr firstRow="1" bandRow="1">
                <a:tableStyleId>{5940675A-B579-460E-94D1-54222C63F5DA}</a:tableStyleId>
              </a:tblPr>
              <a:tblGrid>
                <a:gridCol w="5041472">
                  <a:extLst>
                    <a:ext uri="{9D8B030D-6E8A-4147-A177-3AD203B41FA5}">
                      <a16:colId xmlns:a16="http://schemas.microsoft.com/office/drawing/2014/main" val="695237181"/>
                    </a:ext>
                  </a:extLst>
                </a:gridCol>
                <a:gridCol w="6724566">
                  <a:extLst>
                    <a:ext uri="{9D8B030D-6E8A-4147-A177-3AD203B41FA5}">
                      <a16:colId xmlns:a16="http://schemas.microsoft.com/office/drawing/2014/main" val="300072507"/>
                    </a:ext>
                  </a:extLst>
                </a:gridCol>
              </a:tblGrid>
              <a:tr h="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Give students protractors and a </a:t>
                      </a:r>
                      <a:r>
                        <a:rPr lang="en-GB" sz="1600" b="0" i="0" u="none" dirty="0">
                          <a:hlinkClick r:id="rId3" action="ppaction://hlinksldjump"/>
                        </a:rPr>
                        <a:t>printable</a:t>
                      </a:r>
                      <a:r>
                        <a:rPr lang="en-GB" sz="1600" b="0" i="0" u="none" dirty="0"/>
                        <a:t> version of the angle. Ask them to replicate each incorrect placement then physically move the protractor to correct it.</a:t>
                      </a:r>
                      <a:endParaRPr lang="en-GB" sz="1600" i="1" u="none" dirty="0"/>
                    </a:p>
                    <a:p>
                      <a:r>
                        <a:rPr lang="en-GB" sz="1600" b="1" i="0" u="none" dirty="0"/>
                        <a:t>Challenge</a:t>
                      </a:r>
                    </a:p>
                    <a:p>
                      <a:pPr>
                        <a:spcAft>
                          <a:spcPts val="600"/>
                        </a:spcAft>
                      </a:pPr>
                      <a:r>
                        <a:rPr lang="en-GB" sz="1600" b="0" i="0" u="none" dirty="0"/>
                        <a:t>Ask students to suggest pairs of values that the line segments of an angle might point to on a protractor, with various constraints such as, ‘The angle is reflex,’ or, ‘The angle is in an equilateral triangle’.</a:t>
                      </a:r>
                    </a:p>
                    <a:p>
                      <a:r>
                        <a:rPr lang="en-GB" sz="1600" b="1" i="0" u="none" dirty="0"/>
                        <a:t>Representations</a:t>
                      </a:r>
                    </a:p>
                    <a:p>
                      <a:r>
                        <a:rPr lang="en-GB" sz="1600" b="0" i="0" u="none" dirty="0"/>
                        <a:t>A protractor brings together two ways of thinking about angles. The scale relies on an understanding of angles as a measure of turn, while the positioning of the protractor relies on an understanding of the angle being created by the intersection of two line segments. Thinking about one line segment as a rotation of the other line can help: represent using two thin pieces of cardboard connected using a split pin. </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Checkpoint deals with some common misconceptions around using a protractor, particularly its position in relation to the angle. Students may have first used protractors to measure angles from Year 4, and by Year 6 are expected to draw shapes accurately.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who replicate Pat’s error may be less secure in their understanding of what an angle is, and be attempting to apply their knowledge of rulers. Revisit the definition of what an angle is to support their understanding (see ‘Representations’).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Wes’s correctly placed protractor is positioned to use a different scale from those Pat and Sim are attempting to use. Draw attention to this and discuss that protractors can be read both clockwise and anti-clockwise.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further thinking question offers an opportunity to deepen students’ understanding. Although neither of the angle’s line segments are aligned with the 0 line on the protractor, it is still possible to measure the angle. This stresses that measurement scales are about difference. Use it as a springboard to discuss what is </a:t>
                      </a:r>
                      <a:r>
                        <a:rPr lang="en-GB" sz="1600" i="0" dirty="0"/>
                        <a:t>necessary</a:t>
                      </a:r>
                      <a:r>
                        <a:rPr lang="en-GB" sz="1600" i="1" dirty="0"/>
                        <a:t> </a:t>
                      </a:r>
                      <a:r>
                        <a:rPr lang="en-GB" sz="1600" i="0" dirty="0"/>
                        <a:t>to read an angle (i.e. the vertex aligning with the centre point) and what is not necessary, but is helpful (i.e. one line segment aligning with the 0 line).</a:t>
                      </a:r>
                      <a:endParaRPr lang="en-GB" sz="1600" dirty="0"/>
                    </a:p>
                  </a:txBody>
                  <a:tcPr/>
                </a:tc>
                <a:extLst>
                  <a:ext uri="{0D108BD9-81ED-4DB2-BD59-A6C34878D82A}">
                    <a16:rowId xmlns:a16="http://schemas.microsoft.com/office/drawing/2014/main" val="1616516725"/>
                  </a:ext>
                </a:extLst>
              </a:tr>
              <a:tr h="478465">
                <a:tc gridSpan="2">
                  <a:txBody>
                    <a:bodyPr/>
                    <a:lstStyle/>
                    <a:p>
                      <a:r>
                        <a:rPr lang="en-GB" sz="1600" b="1" dirty="0"/>
                        <a:t>Additional resources</a:t>
                      </a:r>
                    </a:p>
                    <a:p>
                      <a:pPr marL="285750" indent="-285750">
                        <a:buFont typeface="Arial" panose="020B0604020202020204" pitchFamily="34" charset="0"/>
                        <a:buChar char="•"/>
                      </a:pPr>
                      <a:r>
                        <a:rPr lang="en-GB" sz="1600" b="0" dirty="0"/>
                        <a:t>Students need to use a protractor in the Key Stage 2 2019 Paper 2 reasoning, question 13. Past papers are available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633814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Angle rules</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596903" y="2778180"/>
            <a:ext cx="6062463" cy="1152130"/>
          </a:xfrm>
        </p:spPr>
        <p:txBody>
          <a:bodyPr>
            <a:normAutofit/>
          </a:bodyPr>
          <a:lstStyle/>
          <a:p>
            <a:r>
              <a:rPr lang="en-GB" sz="1800" dirty="0">
                <a:latin typeface="Century Gothic" panose="020B0502020202020204" pitchFamily="34" charset="0"/>
              </a:rPr>
              <a:t>Checkpoints 13–29</a:t>
            </a:r>
          </a:p>
        </p:txBody>
      </p:sp>
    </p:spTree>
    <p:extLst>
      <p:ext uri="{BB962C8B-B14F-4D97-AF65-F5344CB8AC3E}">
        <p14:creationId xmlns:p14="http://schemas.microsoft.com/office/powerpoint/2010/main" val="3288206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1–10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257706012"/>
              </p:ext>
            </p:extLst>
          </p:nvPr>
        </p:nvGraphicFramePr>
        <p:xfrm>
          <a:off x="643393" y="1100543"/>
          <a:ext cx="10947572" cy="4463950"/>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 400 degrees</a:t>
                      </a:r>
                      <a:endParaRPr lang="en-GB" dirty="0"/>
                    </a:p>
                  </a:txBody>
                  <a:tcPr anchor="ctr"/>
                </a:tc>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an angle?</a:t>
                      </a:r>
                    </a:p>
                  </a:txBody>
                  <a:tcPr anchor="ctr"/>
                </a:tc>
                <a:tc rowSpan="10">
                  <a:txBody>
                    <a:bodyPr/>
                    <a:lstStyle/>
                    <a:p>
                      <a:r>
                        <a:rPr lang="en-GB" dirty="0"/>
                        <a:t>6.1.1</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 Bottled up</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What is an angle?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extLst>
                  <a:ext uri="{0D108BD9-81ED-4DB2-BD59-A6C34878D82A}">
                    <a16:rowId xmlns:a16="http://schemas.microsoft.com/office/drawing/2014/main" val="26301908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4: Pairs of line segments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5: Line segments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Open books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7: Angle (in)equalities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8: Seating plan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9: Perranporth compass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38211494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2" action="ppaction://hlinksldjump"/>
                        </a:rPr>
                        <a:t>10: About time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524921033"/>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3"/>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24137"/>
            <a:ext cx="9505831" cy="584775"/>
          </a:xfrm>
          <a:prstGeom prst="rect">
            <a:avLst/>
          </a:prstGeom>
          <a:noFill/>
        </p:spPr>
        <p:txBody>
          <a:bodyPr wrap="square" rtlCol="0">
            <a:spAutoFit/>
          </a:bodyPr>
          <a:lstStyle/>
          <a:p>
            <a:pPr>
              <a:buNone/>
            </a:pPr>
            <a:r>
              <a:rPr lang="en-GB" sz="3200" b="1" dirty="0">
                <a:latin typeface="Century Gothic" panose="020B0502020202020204" pitchFamily="34" charset="0"/>
              </a:rPr>
              <a:t>Angle rules</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240532357"/>
              </p:ext>
            </p:extLst>
          </p:nvPr>
        </p:nvGraphicFramePr>
        <p:xfrm>
          <a:off x="417815" y="929454"/>
          <a:ext cx="11426013" cy="5887289"/>
        </p:xfrm>
        <a:graphic>
          <a:graphicData uri="http://schemas.openxmlformats.org/drawingml/2006/table">
            <a:tbl>
              <a:tblPr firstRow="1" bandRow="1">
                <a:tableStyleId>{5940675A-B579-460E-94D1-54222C63F5DA}</a:tableStyleId>
              </a:tblPr>
              <a:tblGrid>
                <a:gridCol w="5059158">
                  <a:extLst>
                    <a:ext uri="{9D8B030D-6E8A-4147-A177-3AD203B41FA5}">
                      <a16:colId xmlns:a16="http://schemas.microsoft.com/office/drawing/2014/main" val="4178532543"/>
                    </a:ext>
                  </a:extLst>
                </a:gridCol>
                <a:gridCol w="6366855">
                  <a:extLst>
                    <a:ext uri="{9D8B030D-6E8A-4147-A177-3AD203B41FA5}">
                      <a16:colId xmlns:a16="http://schemas.microsoft.com/office/drawing/2014/main" val="864547500"/>
                    </a:ext>
                  </a:extLst>
                </a:gridCol>
              </a:tblGrid>
              <a:tr h="492329">
                <a:tc>
                  <a:txBody>
                    <a:bodyPr/>
                    <a:lstStyle/>
                    <a:p>
                      <a:r>
                        <a:rPr lang="en-GB" sz="1800" b="1" dirty="0">
                          <a:solidFill>
                            <a:schemeClr val="bg1"/>
                          </a:solidFill>
                        </a:rPr>
                        <a:t>Previous learning</a:t>
                      </a:r>
                    </a:p>
                  </a:txBody>
                  <a:tcPr anchor="ctr">
                    <a:solidFill>
                      <a:schemeClr val="accent2"/>
                    </a:solidFill>
                  </a:tcPr>
                </a:tc>
                <a:tc>
                  <a:txBody>
                    <a:bodyPr/>
                    <a:lstStyle/>
                    <a:p>
                      <a:r>
                        <a:rPr lang="en-GB" sz="18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4199762">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compare and classify geometric shapes based on their properties and sizes and find unknown angles in any triangles, quadrilaterals and regular polygons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6: recognise angles where they meet at a point, are on a straight line, or are vertically opposite and find missing angles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a:t>
                      </a:r>
                      <a:r>
                        <a:rPr lang="en-GB" sz="1600" b="0" i="0" dirty="0"/>
                        <a:t>6G–1 Draw, compose and decompose shapes according to given properties including dimensions, angles and area and solve related problems (pp 322–26*). Note that the Ready to progress criteria do not focus on finding missing angles so angle rules may not have been looked at in depth, but may have used been as a context for addition and subtraction.</a:t>
                      </a:r>
                      <a:endParaRPr lang="en-GB" sz="1600" b="0" i="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 Page numbers reference the complete Years 1–6 document</a:t>
                      </a:r>
                      <a:endParaRPr lang="en-GB" sz="1200" i="1" kern="1200" dirty="0">
                        <a:solidFill>
                          <a:schemeClr val="tx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Use the fact that vertically opposite angles are equal (learned in Key Stage 2) to deduce that a translation of one of the lines will create a second, equivalent pair of vertically opposite angles.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kern="120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Use this knowledge to identify pairs of equal angles (some of which are named alternate or corresponding) and other relationships, such as pairs of supplementary angles (i.e. with a sum of 180</a:t>
                      </a:r>
                      <a:r>
                        <a:rPr lang="en-GB" sz="1600" kern="1200" dirty="0">
                          <a:solidFill>
                            <a:schemeClr val="tx1"/>
                          </a:solidFill>
                          <a:effectLst/>
                          <a:latin typeface="+mn-lt"/>
                          <a:ea typeface="+mn-ea"/>
                          <a:cs typeface="+mn-cs"/>
                          <a:sym typeface="Symbol" panose="05050102010706020507" pitchFamily="18" charset="2"/>
                        </a:rPr>
                        <a:t></a:t>
                      </a:r>
                      <a:r>
                        <a:rPr lang="en-GB" sz="1600" kern="1200" dirty="0">
                          <a:solidFill>
                            <a:schemeClr val="tx1"/>
                          </a:solidFill>
                          <a:effectLst/>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Use what they know to construct a logical argument and deduce other facts; reason and construct proofs for why such facts and properties hold.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Know and understand proofs for finding the interior and exterior angle of any regular polygon.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effectLst/>
                          <a:latin typeface="Arial" panose="020B0604020202020204" pitchFamily="34" charset="0"/>
                          <a:ea typeface="Calibri" panose="020F0502020204030204" pitchFamily="34" charset="0"/>
                          <a:cs typeface="Times New Roman" panose="02020603050405020304" pitchFamily="18" charset="0"/>
                        </a:rPr>
                        <a:t>Solve problems that require use of a combination of angle facts to identify values of missing angles, providing explanations of reasoning and logic used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817851487"/>
                  </a:ext>
                </a:extLst>
              </a:tr>
            </a:tbl>
          </a:graphicData>
        </a:graphic>
      </p:graphicFrame>
      <p:grpSp>
        <p:nvGrpSpPr>
          <p:cNvPr id="8" name="Group 7">
            <a:extLst>
              <a:ext uri="{FF2B5EF4-FFF2-40B4-BE49-F238E27FC236}">
                <a16:creationId xmlns:a16="http://schemas.microsoft.com/office/drawing/2014/main" id="{61CFB357-C83C-A13F-C32A-D64D383D2C74}"/>
              </a:ext>
            </a:extLst>
          </p:cNvPr>
          <p:cNvGrpSpPr/>
          <p:nvPr/>
        </p:nvGrpSpPr>
        <p:grpSpPr>
          <a:xfrm>
            <a:off x="6672479" y="2247655"/>
            <a:ext cx="3329126" cy="1442623"/>
            <a:chOff x="6672479" y="2247655"/>
            <a:chExt cx="3329126" cy="1442623"/>
          </a:xfrm>
        </p:grpSpPr>
        <p:pic>
          <p:nvPicPr>
            <p:cNvPr id="4" name="Picture 3">
              <a:extLst>
                <a:ext uri="{FF2B5EF4-FFF2-40B4-BE49-F238E27FC236}">
                  <a16:creationId xmlns:a16="http://schemas.microsoft.com/office/drawing/2014/main" id="{57BE650A-19C9-7CD8-4297-14284B15B7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5181" t="-5178" r="24567" b="1"/>
            <a:stretch/>
          </p:blipFill>
          <p:spPr>
            <a:xfrm>
              <a:off x="6672479" y="2247655"/>
              <a:ext cx="3329126" cy="1442623"/>
            </a:xfrm>
            <a:prstGeom prst="rect">
              <a:avLst/>
            </a:prstGeom>
          </p:spPr>
        </p:pic>
        <p:cxnSp>
          <p:nvCxnSpPr>
            <p:cNvPr id="6" name="Straight Arrow Connector 5">
              <a:extLst>
                <a:ext uri="{FF2B5EF4-FFF2-40B4-BE49-F238E27FC236}">
                  <a16:creationId xmlns:a16="http://schemas.microsoft.com/office/drawing/2014/main" id="{8656D274-6CDB-24FD-A5EB-5E780B0CDE66}"/>
                </a:ext>
              </a:extLst>
            </p:cNvPr>
            <p:cNvCxnSpPr/>
            <p:nvPr/>
          </p:nvCxnSpPr>
          <p:spPr>
            <a:xfrm>
              <a:off x="8567161" y="3494779"/>
              <a:ext cx="113526" cy="53667"/>
            </a:xfrm>
            <a:prstGeom prst="straightConnector1">
              <a:avLst/>
            </a:prstGeom>
            <a:ln w="12700">
              <a:solidFill>
                <a:srgbClr val="1E1E1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79EF315-84D9-5AC4-42E4-9E6E5A4FAEAD}"/>
                </a:ext>
              </a:extLst>
            </p:cNvPr>
            <p:cNvCxnSpPr/>
            <p:nvPr/>
          </p:nvCxnSpPr>
          <p:spPr>
            <a:xfrm>
              <a:off x="9526046" y="3082068"/>
              <a:ext cx="113526" cy="53667"/>
            </a:xfrm>
            <a:prstGeom prst="straightConnector1">
              <a:avLst/>
            </a:prstGeom>
            <a:ln w="12700">
              <a:solidFill>
                <a:srgbClr val="1E1E1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3534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F59B3-A3B2-E5CE-257B-A940481793CE}"/>
              </a:ext>
            </a:extLst>
          </p:cNvPr>
          <p:cNvSpPr>
            <a:spLocks noGrp="1"/>
          </p:cNvSpPr>
          <p:nvPr>
            <p:ph type="body" sz="quarter" idx="11"/>
          </p:nvPr>
        </p:nvSpPr>
        <p:spPr/>
        <p:txBody>
          <a:bodyPr/>
          <a:lstStyle/>
          <a:p>
            <a:r>
              <a:rPr lang="en-US" dirty="0"/>
              <a:t>Checkpoint 13: Two line segments </a:t>
            </a: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320633" y="551014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592E028-C8C2-B1B8-D1EA-BED99CCF2C8A}"/>
              </a:ext>
            </a:extLst>
          </p:cNvPr>
          <p:cNvSpPr txBox="1"/>
          <p:nvPr/>
        </p:nvSpPr>
        <p:spPr>
          <a:xfrm>
            <a:off x="320633" y="1347851"/>
            <a:ext cx="10105901" cy="2462213"/>
          </a:xfrm>
          <a:prstGeom prst="rect">
            <a:avLst/>
          </a:prstGeom>
          <a:noFill/>
        </p:spPr>
        <p:txBody>
          <a:bodyPr wrap="square" rtlCol="0">
            <a:spAutoFit/>
          </a:bodyPr>
          <a:lstStyle/>
          <a:p>
            <a:pPr>
              <a:buNone/>
            </a:pPr>
            <a:r>
              <a:rPr lang="en-US" sz="2200" dirty="0"/>
              <a:t>Two straight line segments intersect.</a:t>
            </a:r>
          </a:p>
          <a:p>
            <a:pPr>
              <a:buNone/>
            </a:pPr>
            <a:endParaRPr lang="en-US" sz="2200" dirty="0"/>
          </a:p>
          <a:p>
            <a:pPr>
              <a:buNone/>
            </a:pPr>
            <a:r>
              <a:rPr lang="en-US" sz="2200" dirty="0"/>
              <a:t>Is it always, sometimes or never true that the two line segments form:</a:t>
            </a:r>
          </a:p>
          <a:p>
            <a:pPr marL="514350" indent="-514350">
              <a:buFont typeface="+mj-lt"/>
              <a:buAutoNum type="alphaLcParenR"/>
            </a:pPr>
            <a:r>
              <a:rPr lang="en-US" sz="2200" dirty="0"/>
              <a:t>four angles</a:t>
            </a:r>
          </a:p>
          <a:p>
            <a:pPr marL="514350" indent="-514350">
              <a:buFont typeface="+mj-lt"/>
              <a:buAutoNum type="alphaLcParenR"/>
            </a:pPr>
            <a:r>
              <a:rPr lang="en-US" sz="2200" dirty="0"/>
              <a:t>four different angles</a:t>
            </a:r>
          </a:p>
          <a:p>
            <a:pPr marL="514350" indent="-514350">
              <a:buFont typeface="+mj-lt"/>
              <a:buAutoNum type="alphaLcParenR"/>
            </a:pPr>
            <a:r>
              <a:rPr lang="en-US" sz="2200" dirty="0"/>
              <a:t>four equal angles?</a:t>
            </a:r>
          </a:p>
        </p:txBody>
      </p:sp>
      <p:sp>
        <p:nvSpPr>
          <p:cNvPr id="4" name="TextBox 3">
            <a:extLst>
              <a:ext uri="{FF2B5EF4-FFF2-40B4-BE49-F238E27FC236}">
                <a16:creationId xmlns:a16="http://schemas.microsoft.com/office/drawing/2014/main" id="{C2DFDC6F-5F64-0EDE-756F-12B2EB18A607}"/>
              </a:ext>
            </a:extLst>
          </p:cNvPr>
          <p:cNvSpPr txBox="1"/>
          <p:nvPr/>
        </p:nvSpPr>
        <p:spPr>
          <a:xfrm>
            <a:off x="1383190" y="5395846"/>
            <a:ext cx="6926283" cy="1107996"/>
          </a:xfrm>
          <a:prstGeom prst="rect">
            <a:avLst/>
          </a:prstGeom>
          <a:noFill/>
        </p:spPr>
        <p:txBody>
          <a:bodyPr wrap="square">
            <a:spAutoFit/>
          </a:bodyPr>
          <a:lstStyle/>
          <a:p>
            <a:pPr>
              <a:buNone/>
            </a:pPr>
            <a:r>
              <a:rPr lang="en-US" sz="2200" dirty="0"/>
              <a:t>A line is parallel to one of the line segments. What can you say about the angles it forms with the other line segments? </a:t>
            </a:r>
            <a:endParaRPr lang="en-GB" sz="2200" dirty="0"/>
          </a:p>
        </p:txBody>
      </p:sp>
    </p:spTree>
    <p:extLst>
      <p:ext uri="{BB962C8B-B14F-4D97-AF65-F5344CB8AC3E}">
        <p14:creationId xmlns:p14="http://schemas.microsoft.com/office/powerpoint/2010/main" val="22400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638012755"/>
              </p:ext>
            </p:extLst>
          </p:nvPr>
        </p:nvGraphicFramePr>
        <p:xfrm>
          <a:off x="267128" y="711695"/>
          <a:ext cx="11766038" cy="6213517"/>
        </p:xfrm>
        <a:graphic>
          <a:graphicData uri="http://schemas.openxmlformats.org/drawingml/2006/table">
            <a:tbl>
              <a:tblPr firstRow="1" bandRow="1">
                <a:tableStyleId>{5940675A-B579-460E-94D1-54222C63F5DA}</a:tableStyleId>
              </a:tblPr>
              <a:tblGrid>
                <a:gridCol w="5307407">
                  <a:extLst>
                    <a:ext uri="{9D8B030D-6E8A-4147-A177-3AD203B41FA5}">
                      <a16:colId xmlns:a16="http://schemas.microsoft.com/office/drawing/2014/main" val="695237181"/>
                    </a:ext>
                  </a:extLst>
                </a:gridCol>
                <a:gridCol w="6458631">
                  <a:extLst>
                    <a:ext uri="{9D8B030D-6E8A-4147-A177-3AD203B41FA5}">
                      <a16:colId xmlns:a16="http://schemas.microsoft.com/office/drawing/2014/main" val="300072507"/>
                    </a:ext>
                  </a:extLst>
                </a:gridCol>
              </a:tblGrid>
              <a:tr h="402554">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63684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Give students two straight sticks, or very thin strips of card, to physically create the situation and explore the possibilities. Consider when to do this – is there a value in some productive struggle? See also ‘Representations’.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1" i="0" u="none" dirty="0"/>
                        <a:t>Challenge</a:t>
                      </a:r>
                    </a:p>
                    <a:p>
                      <a:pPr>
                        <a:spcAft>
                          <a:spcPts val="600"/>
                        </a:spcAft>
                      </a:pPr>
                      <a:r>
                        <a:rPr lang="en-GB" sz="1600" u="none" dirty="0"/>
                        <a:t>Ask students to create their own ‘always, sometimes, never’ statements for other angle rules. Can they create three statements that use all three answers? </a:t>
                      </a:r>
                    </a:p>
                    <a:p>
                      <a:r>
                        <a:rPr lang="en-GB" sz="1600" b="1" i="0" u="none" dirty="0"/>
                        <a:t>Representations</a:t>
                      </a:r>
                    </a:p>
                    <a:p>
                      <a:r>
                        <a:rPr lang="en-GB" sz="1600" b="0" i="0" u="none" dirty="0"/>
                        <a:t>This task is presented without a representation, so that the assessment focus is on students’ reasoning and visualisation. It would be helpful to know whether students need to sketch the situation to support their reasoning. It is no bad thing if they do – indeed, those students that struggle and do not reach for a pencil to help them visualise might need encouragement to try.</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‘Always, sometimes, never’ questions are a great way to challenge students to explore the ‘edges’ of their own mathematical definitions. This Checkpoint checks students’ understanding of vertically opposite angles without mentioning them by name. Listen out for those students who identify this.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is some ambiguity with part a, in that ‘intersect’ can be interpreted as ‘meet’ as well as ‘cross’. If students suggest it is ‘always’ true, then check whether they are taking ‘intersect’ to mean ‘cross’. Exploring how language can be ambiguous, even in mathematics, is a useful teaching point.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For part b, never true, ask students who are not convinced to try to draw a counter example: can they create four different angles? Part c is a special case and might require some prompting for students to consider this. For those that quickly recognise that the lines could meet at 90°, consider deepening their thinking by asking them to relate this to properties of shapes. Imagine connecting the ends of the lines with four straight lines. What shape have they made? Is there more than one possible answer? (Yes: rhombus and kite.)</a:t>
                      </a:r>
                    </a:p>
                  </a:txBody>
                  <a:tcPr/>
                </a:tc>
                <a:extLst>
                  <a:ext uri="{0D108BD9-81ED-4DB2-BD59-A6C34878D82A}">
                    <a16:rowId xmlns:a16="http://schemas.microsoft.com/office/drawing/2014/main" val="1616516725"/>
                  </a:ext>
                </a:extLst>
              </a:tr>
              <a:tr h="1174117">
                <a:tc gridSpan="2">
                  <a:txBody>
                    <a:bodyPr/>
                    <a:lstStyle/>
                    <a:p>
                      <a:r>
                        <a:rPr lang="en-GB" sz="1600" b="1" dirty="0"/>
                        <a:t>Additional resources</a:t>
                      </a:r>
                    </a:p>
                    <a:p>
                      <a:pPr marL="285750" indent="-285750">
                        <a:buFont typeface="Arial" panose="020B0604020202020204" pitchFamily="34" charset="0"/>
                        <a:buChar char="•"/>
                      </a:pPr>
                      <a:r>
                        <a:rPr lang="en-GB" sz="1600" b="0" dirty="0"/>
                        <a:t>2016 Paper 2 reasoning, question 17, from the Key Stage 2 SATs materials, uses vertically opposite angles. Past papers can readily be found online.</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G</a:t>
                      </a:r>
                      <a:r>
                        <a:rPr lang="en-GB" sz="1600" b="0" dirty="0"/>
                        <a:t> discusses vertically opposite angles; activity </a:t>
                      </a:r>
                      <a:r>
                        <a:rPr lang="en-GB" sz="1600" b="0" dirty="0">
                          <a:hlinkClick r:id="rId4" action="ppaction://hlinksldjump"/>
                        </a:rPr>
                        <a:t>F</a:t>
                      </a:r>
                      <a:r>
                        <a:rPr lang="en-GB" sz="1600" b="0" dirty="0"/>
                        <a:t> explores misconceptions with angles on a straight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717914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BA0FBF-CA03-EF6E-D128-F618D84C6B40}"/>
              </a:ext>
            </a:extLst>
          </p:cNvPr>
          <p:cNvSpPr>
            <a:spLocks noGrp="1"/>
          </p:cNvSpPr>
          <p:nvPr>
            <p:ph type="body" sz="quarter" idx="10"/>
          </p:nvPr>
        </p:nvSpPr>
        <p:spPr>
          <a:xfrm>
            <a:off x="347136" y="1502378"/>
            <a:ext cx="6516802" cy="3844821"/>
          </a:xfrm>
        </p:spPr>
        <p:txBody>
          <a:bodyPr>
            <a:normAutofit/>
          </a:bodyPr>
          <a:lstStyle/>
          <a:p>
            <a:r>
              <a:rPr lang="en-US" sz="2200" dirty="0"/>
              <a:t>Hidaayah and Alex are waiting for a train.</a:t>
            </a:r>
          </a:p>
          <a:p>
            <a:r>
              <a:rPr lang="en-US" sz="2200" dirty="0"/>
              <a:t>Hidaayah notices two metal bars crossing between two vertical pillars.</a:t>
            </a:r>
          </a:p>
          <a:p>
            <a:r>
              <a:rPr lang="en-US" sz="2200" dirty="0"/>
              <a:t>She points and says, ‘Those two angles are equal, and those two angles are equal.’</a:t>
            </a:r>
          </a:p>
          <a:p>
            <a:pPr marL="514350" indent="-514350">
              <a:buFont typeface="+mj-lt"/>
              <a:buAutoNum type="alphaLcParenR"/>
            </a:pPr>
            <a:r>
              <a:rPr lang="en-US" sz="2200" dirty="0"/>
              <a:t>Which angles do you think Hidaayah is pointing at?</a:t>
            </a:r>
          </a:p>
          <a:p>
            <a:r>
              <a:rPr lang="en-US" sz="2200" dirty="0"/>
              <a:t>Alex says, ‘I don’t think they are equal.’</a:t>
            </a:r>
          </a:p>
          <a:p>
            <a:pPr marL="457200" indent="-457200">
              <a:buFont typeface="+mj-lt"/>
              <a:buAutoNum type="alphaLcParenR" startAt="2"/>
            </a:pPr>
            <a:r>
              <a:rPr lang="en-US" sz="2200" dirty="0"/>
              <a:t>How could you convince him that they are?</a:t>
            </a:r>
          </a:p>
        </p:txBody>
      </p:sp>
      <p:sp>
        <p:nvSpPr>
          <p:cNvPr id="3" name="Text Placeholder 2">
            <a:extLst>
              <a:ext uri="{FF2B5EF4-FFF2-40B4-BE49-F238E27FC236}">
                <a16:creationId xmlns:a16="http://schemas.microsoft.com/office/drawing/2014/main" id="{9A8D5A8A-81DB-82F1-8D3F-EF142D6A385C}"/>
              </a:ext>
            </a:extLst>
          </p:cNvPr>
          <p:cNvSpPr>
            <a:spLocks noGrp="1"/>
          </p:cNvSpPr>
          <p:nvPr>
            <p:ph type="body" sz="quarter" idx="11"/>
          </p:nvPr>
        </p:nvSpPr>
        <p:spPr/>
        <p:txBody>
          <a:bodyPr/>
          <a:lstStyle/>
          <a:p>
            <a:r>
              <a:rPr lang="en-US" dirty="0"/>
              <a:t>Checkpoint 14: New Street Station </a:t>
            </a:r>
          </a:p>
        </p:txBody>
      </p:sp>
      <p:pic>
        <p:nvPicPr>
          <p:cNvPr id="5" name="Picture 4">
            <a:extLst>
              <a:ext uri="{FF2B5EF4-FFF2-40B4-BE49-F238E27FC236}">
                <a16:creationId xmlns:a16="http://schemas.microsoft.com/office/drawing/2014/main" id="{6C1B91B2-DA58-7D25-F014-B50BC814D5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80243" y="1502378"/>
            <a:ext cx="3419061" cy="3366052"/>
          </a:xfrm>
          <a:prstGeom prst="rect">
            <a:avLst/>
          </a:prstGeom>
          <a:ln w="57150">
            <a:noFill/>
          </a:ln>
        </p:spPr>
      </p:pic>
      <p:sp>
        <p:nvSpPr>
          <p:cNvPr id="4" name="Action Button: Help 3">
            <a:hlinkClick r:id="" action="ppaction://noaction" highlightClick="1"/>
            <a:extLst>
              <a:ext uri="{FF2B5EF4-FFF2-40B4-BE49-F238E27FC236}">
                <a16:creationId xmlns:a16="http://schemas.microsoft.com/office/drawing/2014/main" id="{980A7D02-8566-CCDE-51A3-0B9A0F9D17DD}"/>
              </a:ext>
            </a:extLst>
          </p:cNvPr>
          <p:cNvSpPr/>
          <p:nvPr/>
        </p:nvSpPr>
        <p:spPr>
          <a:xfrm>
            <a:off x="492912" y="551014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3C72342-1A0F-24FE-E585-CF45C4FEFFF2}"/>
              </a:ext>
            </a:extLst>
          </p:cNvPr>
          <p:cNvSpPr txBox="1"/>
          <p:nvPr/>
        </p:nvSpPr>
        <p:spPr>
          <a:xfrm>
            <a:off x="1520203" y="5426765"/>
            <a:ext cx="7531032" cy="1107996"/>
          </a:xfrm>
          <a:prstGeom prst="rect">
            <a:avLst/>
          </a:prstGeom>
          <a:noFill/>
        </p:spPr>
        <p:txBody>
          <a:bodyPr wrap="square">
            <a:spAutoFit/>
          </a:bodyPr>
          <a:lstStyle/>
          <a:p>
            <a:pPr>
              <a:buNone/>
            </a:pPr>
            <a:r>
              <a:rPr lang="en-US" sz="2200" dirty="0"/>
              <a:t>One of the angles at the centre is three times the size of another angle at the centre. Which angle must this be? Can you work out the values of any of the angles now?</a:t>
            </a:r>
            <a:endParaRPr lang="en-GB" sz="2200" dirty="0"/>
          </a:p>
        </p:txBody>
      </p:sp>
    </p:spTree>
    <p:extLst>
      <p:ext uri="{BB962C8B-B14F-4D97-AF65-F5344CB8AC3E}">
        <p14:creationId xmlns:p14="http://schemas.microsoft.com/office/powerpoint/2010/main" val="308973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8D5A8A-81DB-82F1-8D3F-EF142D6A385C}"/>
              </a:ext>
            </a:extLst>
          </p:cNvPr>
          <p:cNvSpPr>
            <a:spLocks noGrp="1"/>
          </p:cNvSpPr>
          <p:nvPr>
            <p:ph type="body" sz="quarter" idx="11"/>
          </p:nvPr>
        </p:nvSpPr>
        <p:spPr/>
        <p:txBody>
          <a:bodyPr/>
          <a:lstStyle/>
          <a:p>
            <a:r>
              <a:rPr lang="en-US" dirty="0"/>
              <a:t>Checkpoint 14: New Street (solutions) </a:t>
            </a:r>
          </a:p>
        </p:txBody>
      </p:sp>
      <p:grpSp>
        <p:nvGrpSpPr>
          <p:cNvPr id="18" name="Group 17">
            <a:extLst>
              <a:ext uri="{FF2B5EF4-FFF2-40B4-BE49-F238E27FC236}">
                <a16:creationId xmlns:a16="http://schemas.microsoft.com/office/drawing/2014/main" id="{D663DFA1-F226-8DB4-2596-7277FBC4B0BB}"/>
              </a:ext>
            </a:extLst>
          </p:cNvPr>
          <p:cNvGrpSpPr/>
          <p:nvPr/>
        </p:nvGrpSpPr>
        <p:grpSpPr>
          <a:xfrm>
            <a:off x="861176" y="1094381"/>
            <a:ext cx="5566128" cy="5479831"/>
            <a:chOff x="861176" y="1094381"/>
            <a:chExt cx="5566128" cy="5479831"/>
          </a:xfrm>
        </p:grpSpPr>
        <p:pic>
          <p:nvPicPr>
            <p:cNvPr id="4" name="Picture 3">
              <a:extLst>
                <a:ext uri="{FF2B5EF4-FFF2-40B4-BE49-F238E27FC236}">
                  <a16:creationId xmlns:a16="http://schemas.microsoft.com/office/drawing/2014/main" id="{17D7F41D-8F58-4687-BCF2-6700FFC072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1176" y="1094381"/>
              <a:ext cx="5566128" cy="5479831"/>
            </a:xfrm>
            <a:prstGeom prst="rect">
              <a:avLst/>
            </a:prstGeom>
            <a:ln w="57150">
              <a:noFill/>
            </a:ln>
          </p:spPr>
        </p:pic>
        <p:sp>
          <p:nvSpPr>
            <p:cNvPr id="7" name="TextBox 6">
              <a:extLst>
                <a:ext uri="{FF2B5EF4-FFF2-40B4-BE49-F238E27FC236}">
                  <a16:creationId xmlns:a16="http://schemas.microsoft.com/office/drawing/2014/main" id="{1C84A746-E517-7491-A002-0F34413AAF64}"/>
                </a:ext>
              </a:extLst>
            </p:cNvPr>
            <p:cNvSpPr txBox="1"/>
            <p:nvPr/>
          </p:nvSpPr>
          <p:spPr>
            <a:xfrm>
              <a:off x="3335554" y="2914418"/>
              <a:ext cx="385042" cy="523220"/>
            </a:xfrm>
            <a:prstGeom prst="rect">
              <a:avLst/>
            </a:prstGeom>
            <a:noFill/>
          </p:spPr>
          <p:txBody>
            <a:bodyPr wrap="none" rtlCol="0">
              <a:spAutoFit/>
            </a:bodyPr>
            <a:lstStyle/>
            <a:p>
              <a:pPr>
                <a:buNone/>
              </a:pPr>
              <a:r>
                <a:rPr lang="en-GB" i="1" dirty="0">
                  <a:solidFill>
                    <a:srgbClr val="FFFFCC"/>
                  </a:solidFill>
                </a:rPr>
                <a:t>a</a:t>
              </a:r>
            </a:p>
          </p:txBody>
        </p:sp>
        <p:sp>
          <p:nvSpPr>
            <p:cNvPr id="8" name="TextBox 7">
              <a:extLst>
                <a:ext uri="{FF2B5EF4-FFF2-40B4-BE49-F238E27FC236}">
                  <a16:creationId xmlns:a16="http://schemas.microsoft.com/office/drawing/2014/main" id="{8B01EA7A-15B7-16E5-C309-3C5E7C1EDD08}"/>
                </a:ext>
              </a:extLst>
            </p:cNvPr>
            <p:cNvSpPr txBox="1"/>
            <p:nvPr/>
          </p:nvSpPr>
          <p:spPr>
            <a:xfrm>
              <a:off x="4235543" y="2927875"/>
              <a:ext cx="385042" cy="523220"/>
            </a:xfrm>
            <a:prstGeom prst="rect">
              <a:avLst/>
            </a:prstGeom>
            <a:noFill/>
          </p:spPr>
          <p:txBody>
            <a:bodyPr wrap="none" rtlCol="0">
              <a:spAutoFit/>
            </a:bodyPr>
            <a:lstStyle/>
            <a:p>
              <a:pPr>
                <a:buNone/>
              </a:pPr>
              <a:r>
                <a:rPr lang="en-GB" i="1" dirty="0">
                  <a:solidFill>
                    <a:srgbClr val="FFFFCC"/>
                  </a:solidFill>
                </a:rPr>
                <a:t>a</a:t>
              </a:r>
            </a:p>
          </p:txBody>
        </p:sp>
        <p:sp>
          <p:nvSpPr>
            <p:cNvPr id="9" name="TextBox 8">
              <a:extLst>
                <a:ext uri="{FF2B5EF4-FFF2-40B4-BE49-F238E27FC236}">
                  <a16:creationId xmlns:a16="http://schemas.microsoft.com/office/drawing/2014/main" id="{F69BA3E8-90A7-783F-51FF-0F6B63935DAC}"/>
                </a:ext>
              </a:extLst>
            </p:cNvPr>
            <p:cNvSpPr txBox="1"/>
            <p:nvPr/>
          </p:nvSpPr>
          <p:spPr>
            <a:xfrm>
              <a:off x="5405044" y="2423914"/>
              <a:ext cx="385042" cy="523220"/>
            </a:xfrm>
            <a:prstGeom prst="rect">
              <a:avLst/>
            </a:prstGeom>
            <a:noFill/>
          </p:spPr>
          <p:txBody>
            <a:bodyPr wrap="none" rtlCol="0">
              <a:spAutoFit/>
            </a:bodyPr>
            <a:lstStyle/>
            <a:p>
              <a:pPr>
                <a:buNone/>
              </a:pPr>
              <a:r>
                <a:rPr lang="en-GB" i="1" dirty="0">
                  <a:solidFill>
                    <a:srgbClr val="FFFFCC"/>
                  </a:solidFill>
                </a:rPr>
                <a:t>d</a:t>
              </a:r>
            </a:p>
          </p:txBody>
        </p:sp>
        <p:sp>
          <p:nvSpPr>
            <p:cNvPr id="10" name="TextBox 9">
              <a:extLst>
                <a:ext uri="{FF2B5EF4-FFF2-40B4-BE49-F238E27FC236}">
                  <a16:creationId xmlns:a16="http://schemas.microsoft.com/office/drawing/2014/main" id="{D7D9EC2C-532E-14E9-B288-E58C4AAD2047}"/>
                </a:ext>
              </a:extLst>
            </p:cNvPr>
            <p:cNvSpPr txBox="1"/>
            <p:nvPr/>
          </p:nvSpPr>
          <p:spPr>
            <a:xfrm>
              <a:off x="3774301" y="2623099"/>
              <a:ext cx="385042" cy="523220"/>
            </a:xfrm>
            <a:prstGeom prst="rect">
              <a:avLst/>
            </a:prstGeom>
            <a:noFill/>
          </p:spPr>
          <p:txBody>
            <a:bodyPr wrap="none" rtlCol="0">
              <a:spAutoFit/>
            </a:bodyPr>
            <a:lstStyle/>
            <a:p>
              <a:pPr>
                <a:buNone/>
              </a:pPr>
              <a:r>
                <a:rPr lang="en-GB" i="1" dirty="0">
                  <a:solidFill>
                    <a:srgbClr val="FFFFCC"/>
                  </a:solidFill>
                </a:rPr>
                <a:t>b</a:t>
              </a:r>
            </a:p>
          </p:txBody>
        </p:sp>
        <p:sp>
          <p:nvSpPr>
            <p:cNvPr id="11" name="TextBox 10">
              <a:extLst>
                <a:ext uri="{FF2B5EF4-FFF2-40B4-BE49-F238E27FC236}">
                  <a16:creationId xmlns:a16="http://schemas.microsoft.com/office/drawing/2014/main" id="{F497EE2F-6CAB-2A5D-6E4D-6E553E9C331E}"/>
                </a:ext>
              </a:extLst>
            </p:cNvPr>
            <p:cNvSpPr txBox="1"/>
            <p:nvPr/>
          </p:nvSpPr>
          <p:spPr>
            <a:xfrm>
              <a:off x="3720596" y="3311077"/>
              <a:ext cx="385042" cy="523220"/>
            </a:xfrm>
            <a:prstGeom prst="rect">
              <a:avLst/>
            </a:prstGeom>
            <a:noFill/>
          </p:spPr>
          <p:txBody>
            <a:bodyPr wrap="none" rtlCol="0">
              <a:spAutoFit/>
            </a:bodyPr>
            <a:lstStyle/>
            <a:p>
              <a:pPr>
                <a:buNone/>
              </a:pPr>
              <a:r>
                <a:rPr lang="en-GB" i="1" dirty="0">
                  <a:solidFill>
                    <a:srgbClr val="FFFFCC"/>
                  </a:solidFill>
                </a:rPr>
                <a:t>b</a:t>
              </a:r>
            </a:p>
          </p:txBody>
        </p:sp>
        <p:sp>
          <p:nvSpPr>
            <p:cNvPr id="12" name="TextBox 11">
              <a:extLst>
                <a:ext uri="{FF2B5EF4-FFF2-40B4-BE49-F238E27FC236}">
                  <a16:creationId xmlns:a16="http://schemas.microsoft.com/office/drawing/2014/main" id="{A2F50E39-8D3A-A487-26E6-764DE6143B2F}"/>
                </a:ext>
              </a:extLst>
            </p:cNvPr>
            <p:cNvSpPr txBox="1"/>
            <p:nvPr/>
          </p:nvSpPr>
          <p:spPr>
            <a:xfrm>
              <a:off x="5452798" y="3619020"/>
              <a:ext cx="385042" cy="523220"/>
            </a:xfrm>
            <a:prstGeom prst="rect">
              <a:avLst/>
            </a:prstGeom>
            <a:noFill/>
          </p:spPr>
          <p:txBody>
            <a:bodyPr wrap="none" rtlCol="0">
              <a:spAutoFit/>
            </a:bodyPr>
            <a:lstStyle/>
            <a:p>
              <a:pPr>
                <a:buNone/>
              </a:pPr>
              <a:r>
                <a:rPr lang="en-GB" i="1" dirty="0">
                  <a:solidFill>
                    <a:srgbClr val="FFFFCC"/>
                  </a:solidFill>
                </a:rPr>
                <a:t>d</a:t>
              </a:r>
            </a:p>
          </p:txBody>
        </p:sp>
        <p:sp>
          <p:nvSpPr>
            <p:cNvPr id="13" name="TextBox 12">
              <a:extLst>
                <a:ext uri="{FF2B5EF4-FFF2-40B4-BE49-F238E27FC236}">
                  <a16:creationId xmlns:a16="http://schemas.microsoft.com/office/drawing/2014/main" id="{3F65A90C-F602-9883-5FCC-5B864FF309F8}"/>
                </a:ext>
              </a:extLst>
            </p:cNvPr>
            <p:cNvSpPr txBox="1"/>
            <p:nvPr/>
          </p:nvSpPr>
          <p:spPr>
            <a:xfrm>
              <a:off x="1509014" y="2052254"/>
              <a:ext cx="385042" cy="523220"/>
            </a:xfrm>
            <a:prstGeom prst="rect">
              <a:avLst/>
            </a:prstGeom>
            <a:noFill/>
          </p:spPr>
          <p:txBody>
            <a:bodyPr wrap="none" rtlCol="0">
              <a:spAutoFit/>
            </a:bodyPr>
            <a:lstStyle/>
            <a:p>
              <a:pPr>
                <a:buNone/>
              </a:pPr>
              <a:r>
                <a:rPr lang="en-GB" i="1" dirty="0">
                  <a:solidFill>
                    <a:srgbClr val="FFFFCC"/>
                  </a:solidFill>
                </a:rPr>
                <a:t>d</a:t>
              </a:r>
            </a:p>
          </p:txBody>
        </p:sp>
        <p:sp>
          <p:nvSpPr>
            <p:cNvPr id="14" name="TextBox 13">
              <a:extLst>
                <a:ext uri="{FF2B5EF4-FFF2-40B4-BE49-F238E27FC236}">
                  <a16:creationId xmlns:a16="http://schemas.microsoft.com/office/drawing/2014/main" id="{B7F297D2-58A9-D732-141F-9C92FA4451C3}"/>
                </a:ext>
              </a:extLst>
            </p:cNvPr>
            <p:cNvSpPr txBox="1"/>
            <p:nvPr/>
          </p:nvSpPr>
          <p:spPr>
            <a:xfrm>
              <a:off x="1476742" y="3834296"/>
              <a:ext cx="385042" cy="523220"/>
            </a:xfrm>
            <a:prstGeom prst="rect">
              <a:avLst/>
            </a:prstGeom>
            <a:noFill/>
          </p:spPr>
          <p:txBody>
            <a:bodyPr wrap="none" rtlCol="0">
              <a:spAutoFit/>
            </a:bodyPr>
            <a:lstStyle/>
            <a:p>
              <a:pPr>
                <a:buNone/>
              </a:pPr>
              <a:r>
                <a:rPr lang="en-GB" i="1" dirty="0">
                  <a:solidFill>
                    <a:srgbClr val="FFFFCC"/>
                  </a:solidFill>
                </a:rPr>
                <a:t>d</a:t>
              </a:r>
            </a:p>
          </p:txBody>
        </p:sp>
        <p:sp>
          <p:nvSpPr>
            <p:cNvPr id="15" name="TextBox 14">
              <a:extLst>
                <a:ext uri="{FF2B5EF4-FFF2-40B4-BE49-F238E27FC236}">
                  <a16:creationId xmlns:a16="http://schemas.microsoft.com/office/drawing/2014/main" id="{89A57160-21B2-6F3D-8BBE-F2B6EAD11590}"/>
                </a:ext>
              </a:extLst>
            </p:cNvPr>
            <p:cNvSpPr txBox="1"/>
            <p:nvPr/>
          </p:nvSpPr>
          <p:spPr>
            <a:xfrm>
              <a:off x="2359987" y="3834297"/>
              <a:ext cx="364202" cy="523220"/>
            </a:xfrm>
            <a:prstGeom prst="rect">
              <a:avLst/>
            </a:prstGeom>
            <a:noFill/>
          </p:spPr>
          <p:txBody>
            <a:bodyPr wrap="none" rtlCol="0">
              <a:spAutoFit/>
            </a:bodyPr>
            <a:lstStyle/>
            <a:p>
              <a:pPr>
                <a:buNone/>
              </a:pPr>
              <a:r>
                <a:rPr lang="en-GB" i="1" dirty="0">
                  <a:solidFill>
                    <a:srgbClr val="FFFFCC"/>
                  </a:solidFill>
                </a:rPr>
                <a:t>c</a:t>
              </a:r>
            </a:p>
          </p:txBody>
        </p:sp>
        <p:sp>
          <p:nvSpPr>
            <p:cNvPr id="16" name="TextBox 15">
              <a:extLst>
                <a:ext uri="{FF2B5EF4-FFF2-40B4-BE49-F238E27FC236}">
                  <a16:creationId xmlns:a16="http://schemas.microsoft.com/office/drawing/2014/main" id="{A83E3FE5-2D7E-9D2B-5E3A-F9869AAA1589}"/>
                </a:ext>
              </a:extLst>
            </p:cNvPr>
            <p:cNvSpPr txBox="1"/>
            <p:nvPr/>
          </p:nvSpPr>
          <p:spPr>
            <a:xfrm>
              <a:off x="2456714" y="1990599"/>
              <a:ext cx="364202" cy="523220"/>
            </a:xfrm>
            <a:prstGeom prst="rect">
              <a:avLst/>
            </a:prstGeom>
            <a:noFill/>
          </p:spPr>
          <p:txBody>
            <a:bodyPr wrap="none" rtlCol="0">
              <a:spAutoFit/>
            </a:bodyPr>
            <a:lstStyle/>
            <a:p>
              <a:pPr>
                <a:buNone/>
              </a:pPr>
              <a:r>
                <a:rPr lang="en-GB" i="1" dirty="0">
                  <a:solidFill>
                    <a:srgbClr val="FFFFCC"/>
                  </a:solidFill>
                </a:rPr>
                <a:t>c</a:t>
              </a:r>
            </a:p>
          </p:txBody>
        </p:sp>
        <p:sp>
          <p:nvSpPr>
            <p:cNvPr id="17" name="TextBox 16">
              <a:extLst>
                <a:ext uri="{FF2B5EF4-FFF2-40B4-BE49-F238E27FC236}">
                  <a16:creationId xmlns:a16="http://schemas.microsoft.com/office/drawing/2014/main" id="{206A86FF-42C8-C36C-5031-33E2CEB1FAD7}"/>
                </a:ext>
              </a:extLst>
            </p:cNvPr>
            <p:cNvSpPr txBox="1"/>
            <p:nvPr/>
          </p:nvSpPr>
          <p:spPr>
            <a:xfrm>
              <a:off x="4631839" y="2324323"/>
              <a:ext cx="364202" cy="523220"/>
            </a:xfrm>
            <a:prstGeom prst="rect">
              <a:avLst/>
            </a:prstGeom>
            <a:noFill/>
          </p:spPr>
          <p:txBody>
            <a:bodyPr wrap="none" rtlCol="0">
              <a:spAutoFit/>
            </a:bodyPr>
            <a:lstStyle/>
            <a:p>
              <a:pPr>
                <a:buNone/>
              </a:pPr>
              <a:r>
                <a:rPr lang="en-GB" i="1" dirty="0">
                  <a:solidFill>
                    <a:srgbClr val="FFFFCC"/>
                  </a:solidFill>
                </a:rPr>
                <a:t>c</a:t>
              </a:r>
            </a:p>
          </p:txBody>
        </p:sp>
      </p:grpSp>
      <p:sp>
        <p:nvSpPr>
          <p:cNvPr id="2" name="Action Button: Help 1">
            <a:hlinkClick r:id="" action="ppaction://noaction" highlightClick="1"/>
            <a:extLst>
              <a:ext uri="{FF2B5EF4-FFF2-40B4-BE49-F238E27FC236}">
                <a16:creationId xmlns:a16="http://schemas.microsoft.com/office/drawing/2014/main" id="{29867D50-53F3-1C6D-3AFD-453ED2BB4DDD}"/>
              </a:ext>
            </a:extLst>
          </p:cNvPr>
          <p:cNvSpPr/>
          <p:nvPr/>
        </p:nvSpPr>
        <p:spPr>
          <a:xfrm>
            <a:off x="8015395" y="124870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036148BB-0B93-3FC4-46DB-6FA152326BC7}"/>
              </a:ext>
            </a:extLst>
          </p:cNvPr>
          <p:cNvSpPr txBox="1"/>
          <p:nvPr/>
        </p:nvSpPr>
        <p:spPr>
          <a:xfrm>
            <a:off x="9023227" y="1223702"/>
            <a:ext cx="2883469" cy="2074414"/>
          </a:xfrm>
          <a:prstGeom prst="rect">
            <a:avLst/>
          </a:prstGeom>
          <a:noFill/>
        </p:spPr>
        <p:txBody>
          <a:bodyPr wrap="square">
            <a:spAutoFit/>
          </a:bodyPr>
          <a:lstStyle/>
          <a:p>
            <a:pPr>
              <a:buNone/>
            </a:pPr>
            <a:r>
              <a:rPr lang="en-GB" i="1" dirty="0"/>
              <a:t>a </a:t>
            </a:r>
            <a:r>
              <a:rPr lang="en-GB" dirty="0"/>
              <a:t>= 45</a:t>
            </a:r>
            <a:r>
              <a:rPr lang="en-GB" b="0" dirty="0"/>
              <a:t>°</a:t>
            </a:r>
          </a:p>
          <a:p>
            <a:pPr>
              <a:buNone/>
            </a:pPr>
            <a:r>
              <a:rPr lang="en-GB" i="1" dirty="0"/>
              <a:t>b </a:t>
            </a:r>
            <a:r>
              <a:rPr lang="en-GB" dirty="0"/>
              <a:t>= 135</a:t>
            </a:r>
            <a:r>
              <a:rPr lang="en-GB" b="0" dirty="0"/>
              <a:t>°</a:t>
            </a:r>
          </a:p>
          <a:p>
            <a:pPr>
              <a:buNone/>
            </a:pPr>
            <a:r>
              <a:rPr lang="en-GB" i="1" dirty="0"/>
              <a:t>c </a:t>
            </a:r>
            <a:r>
              <a:rPr lang="en-GB" dirty="0"/>
              <a:t>= 2</a:t>
            </a:r>
            <a:r>
              <a:rPr lang="en-GB" b="0" dirty="0"/>
              <a:t>2.5°</a:t>
            </a:r>
          </a:p>
          <a:p>
            <a:pPr>
              <a:buNone/>
            </a:pPr>
            <a:r>
              <a:rPr lang="en-GB" i="1" dirty="0"/>
              <a:t>d </a:t>
            </a:r>
            <a:r>
              <a:rPr lang="en-GB" dirty="0"/>
              <a:t>= 67.5</a:t>
            </a:r>
            <a:r>
              <a:rPr lang="en-GB" b="0" dirty="0"/>
              <a:t>°  </a:t>
            </a:r>
            <a:endParaRPr lang="en-GB" dirty="0"/>
          </a:p>
        </p:txBody>
      </p:sp>
      <p:sp>
        <p:nvSpPr>
          <p:cNvPr id="5" name="TextBox 4">
            <a:extLst>
              <a:ext uri="{FF2B5EF4-FFF2-40B4-BE49-F238E27FC236}">
                <a16:creationId xmlns:a16="http://schemas.microsoft.com/office/drawing/2014/main" id="{CC2DB8CB-CDA4-AECE-460A-AA775EADEF59}"/>
              </a:ext>
            </a:extLst>
          </p:cNvPr>
          <p:cNvSpPr txBox="1"/>
          <p:nvPr/>
        </p:nvSpPr>
        <p:spPr>
          <a:xfrm>
            <a:off x="4863334" y="3834296"/>
            <a:ext cx="364202" cy="523220"/>
          </a:xfrm>
          <a:prstGeom prst="rect">
            <a:avLst/>
          </a:prstGeom>
          <a:noFill/>
        </p:spPr>
        <p:txBody>
          <a:bodyPr wrap="none" rtlCol="0">
            <a:spAutoFit/>
          </a:bodyPr>
          <a:lstStyle/>
          <a:p>
            <a:pPr>
              <a:buNone/>
            </a:pPr>
            <a:r>
              <a:rPr lang="en-GB" i="1" dirty="0">
                <a:solidFill>
                  <a:srgbClr val="FFFFCC"/>
                </a:solidFill>
              </a:rPr>
              <a:t>c</a:t>
            </a:r>
          </a:p>
        </p:txBody>
      </p:sp>
    </p:spTree>
    <p:extLst>
      <p:ext uri="{BB962C8B-B14F-4D97-AF65-F5344CB8AC3E}">
        <p14:creationId xmlns:p14="http://schemas.microsoft.com/office/powerpoint/2010/main" val="18503347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439520601"/>
              </p:ext>
            </p:extLst>
          </p:nvPr>
        </p:nvGraphicFramePr>
        <p:xfrm>
          <a:off x="234618" y="735767"/>
          <a:ext cx="11766038" cy="6065520"/>
        </p:xfrm>
        <a:graphic>
          <a:graphicData uri="http://schemas.openxmlformats.org/drawingml/2006/table">
            <a:tbl>
              <a:tblPr firstRow="1" bandRow="1">
                <a:tableStyleId>{5940675A-B579-460E-94D1-54222C63F5DA}</a:tableStyleId>
              </a:tblPr>
              <a:tblGrid>
                <a:gridCol w="4968753">
                  <a:extLst>
                    <a:ext uri="{9D8B030D-6E8A-4147-A177-3AD203B41FA5}">
                      <a16:colId xmlns:a16="http://schemas.microsoft.com/office/drawing/2014/main" val="695237181"/>
                    </a:ext>
                  </a:extLst>
                </a:gridCol>
                <a:gridCol w="6797285">
                  <a:extLst>
                    <a:ext uri="{9D8B030D-6E8A-4147-A177-3AD203B41FA5}">
                      <a16:colId xmlns:a16="http://schemas.microsoft.com/office/drawing/2014/main" val="300072507"/>
                    </a:ext>
                  </a:extLst>
                </a:gridCol>
              </a:tblGrid>
              <a:tr h="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Encourage students to sketch a diagram to annotate, first identifying the rectangle and its parallel sides to support them. Then they can identify and discuss with a partner any sets of angles that they think might be equal, or know to not be equal.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dirty="0"/>
                        <a:t>Challenge</a:t>
                      </a:r>
                    </a:p>
                    <a:p>
                      <a:pPr>
                        <a:spcAft>
                          <a:spcPts val="600"/>
                        </a:spcAft>
                      </a:pPr>
                      <a:r>
                        <a:rPr lang="en-GB" sz="1600" u="none" dirty="0"/>
                        <a:t>Students could consider the 3D element of the situation; ask whether the rods are intersecting or just next to each other. Is it possible for the two metal rods to make an angle? Would they still make an angle if viewed from a different direction?</a:t>
                      </a:r>
                    </a:p>
                    <a:p>
                      <a:r>
                        <a:rPr lang="en-GB" sz="1600" b="1" i="0" u="none" dirty="0"/>
                        <a:t>Representations</a:t>
                      </a:r>
                    </a:p>
                    <a:p>
                      <a:r>
                        <a:rPr lang="en-GB" sz="1600" b="0" i="0" u="none" dirty="0"/>
                        <a:t>Sketching a diagram may help. It can be tempting to measure to ‘prove’ that a pair of angles are equal. Consider whether this is a legitimate demonstration, or whether reasoning using known facts is more valid.</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14 explores which angle facts students already know, and gives a context to discuss angles in two or three dimensions. While the angle rules referenced are within the primary curriculum, they are not explicitly referenced in the NCETM’s Curriculum Prioritisation Materials so some students may not have looked at them in depth.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are likely to know that the angles at the intersection of the two diagonal lines are equal; they should have used the term ‘vertically opposite angles’ to describe this relationship. If they have not remembered this from primary school, they may be able to reason that they are using their understanding of straight lines.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might also suggest that some of the angles made between the frame or floor and the diagonal bars are equal, possibly using their knowledge of isosceles triangles and/or symmetry. Discuss boundary cases for angle facts, for example, are the ceiling and floor parallel? Students may also notice that the ends of the diagonals are slightly different from the bars: check that students are aware that they cannot make assumptions in geometric problems, and must always use the information given.</a:t>
                      </a:r>
                    </a:p>
                  </a:txBody>
                  <a:tcPr/>
                </a:tc>
                <a:extLst>
                  <a:ext uri="{0D108BD9-81ED-4DB2-BD59-A6C34878D82A}">
                    <a16:rowId xmlns:a16="http://schemas.microsoft.com/office/drawing/2014/main" val="1616516725"/>
                  </a:ext>
                </a:extLst>
              </a:tr>
              <a:tr h="0">
                <a:tc gridSpan="2">
                  <a:txBody>
                    <a:bodyPr/>
                    <a:lstStyle/>
                    <a:p>
                      <a:r>
                        <a:rPr lang="en-GB" sz="1600" b="1" dirty="0"/>
                        <a:t>Additional resources</a:t>
                      </a:r>
                    </a:p>
                    <a:p>
                      <a:pPr marL="285750" indent="-285750">
                        <a:buFont typeface="Arial" panose="020B0604020202020204" pitchFamily="34" charset="0"/>
                        <a:buChar char="•"/>
                      </a:pPr>
                      <a:r>
                        <a:rPr lang="en-GB" sz="1600" b="0" dirty="0"/>
                        <a:t>2016 Paper 2 reasoning, question 17, from the Key Stage 2 SATs materials, uses vertically opposite angles. Past papers can readily be found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3" action="ppaction://hlinksldjump"/>
                        </a:rPr>
                        <a:t>G</a:t>
                      </a:r>
                      <a:r>
                        <a:rPr lang="en-GB" sz="1600" b="0" dirty="0"/>
                        <a:t> discusses vertically opposite angles; activity </a:t>
                      </a:r>
                      <a:r>
                        <a:rPr lang="en-GB" sz="1600" b="0" dirty="0">
                          <a:hlinkClick r:id="rId4" action="ppaction://hlinksldjump"/>
                        </a:rPr>
                        <a:t>F</a:t>
                      </a:r>
                      <a:r>
                        <a:rPr lang="en-GB" sz="1600" b="0" dirty="0"/>
                        <a:t> explores misconceptions with angles on a straight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5866789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53C761E-3A56-5382-87A2-70A46892C6A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363" y="1257355"/>
            <a:ext cx="10510415" cy="3657917"/>
          </a:xfrm>
          <a:prstGeom prst="rect">
            <a:avLst/>
          </a:prstGeom>
        </p:spPr>
      </p:pic>
      <p:sp>
        <p:nvSpPr>
          <p:cNvPr id="13" name="Text Placeholder 12">
            <a:extLst>
              <a:ext uri="{FF2B5EF4-FFF2-40B4-BE49-F238E27FC236}">
                <a16:creationId xmlns:a16="http://schemas.microsoft.com/office/drawing/2014/main" id="{E702CF38-76C6-B816-1D62-78CF439E6415}"/>
              </a:ext>
            </a:extLst>
          </p:cNvPr>
          <p:cNvSpPr>
            <a:spLocks noGrp="1"/>
          </p:cNvSpPr>
          <p:nvPr>
            <p:ph type="body" sz="quarter" idx="11"/>
          </p:nvPr>
        </p:nvSpPr>
        <p:spPr/>
        <p:txBody>
          <a:bodyPr/>
          <a:lstStyle/>
          <a:p>
            <a:r>
              <a:rPr lang="en-US" dirty="0"/>
              <a:t>Checkpoint 15: Big and red</a:t>
            </a: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6476437" y="529882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EA3D36CC-6430-57B5-AB4D-010186ED181D}"/>
              </a:ext>
            </a:extLst>
          </p:cNvPr>
          <p:cNvSpPr txBox="1"/>
          <p:nvPr/>
        </p:nvSpPr>
        <p:spPr>
          <a:xfrm>
            <a:off x="326023" y="4776981"/>
            <a:ext cx="5335768" cy="1852815"/>
          </a:xfrm>
          <a:prstGeom prst="rect">
            <a:avLst/>
          </a:prstGeom>
          <a:noFill/>
        </p:spPr>
        <p:txBody>
          <a:bodyPr wrap="square" rtlCol="0">
            <a:spAutoFit/>
          </a:bodyPr>
          <a:lstStyle/>
          <a:p>
            <a:pPr>
              <a:buNone/>
            </a:pPr>
            <a:r>
              <a:rPr lang="en-US" sz="2200" dirty="0"/>
              <a:t>Another line is drawn in. The yellow angle (</a:t>
            </a:r>
            <a:r>
              <a:rPr lang="en-US" sz="2200" i="1" dirty="0"/>
              <a:t>y</a:t>
            </a:r>
            <a:r>
              <a:rPr lang="en-US" sz="2200" dirty="0"/>
              <a:t>) is a little bigger than the red angle (</a:t>
            </a:r>
            <a:r>
              <a:rPr lang="en-US" sz="2200" i="1" dirty="0"/>
              <a:t>r</a:t>
            </a:r>
            <a:r>
              <a:rPr lang="en-US" sz="2200" dirty="0"/>
              <a:t>). </a:t>
            </a:r>
          </a:p>
          <a:p>
            <a:pPr marL="514350" indent="-514350">
              <a:buFont typeface="+mj-lt"/>
              <a:buAutoNum type="alphaLcParenR" startAt="2"/>
            </a:pPr>
            <a:r>
              <a:rPr lang="en-US" sz="2200" dirty="0"/>
              <a:t>Is the green angle (</a:t>
            </a:r>
            <a:r>
              <a:rPr lang="en-US" sz="2200" i="1" dirty="0"/>
              <a:t>g</a:t>
            </a:r>
            <a:r>
              <a:rPr lang="en-US" sz="2200" dirty="0"/>
              <a:t>) larger or smaller than the red angle (</a:t>
            </a:r>
            <a:r>
              <a:rPr lang="en-US" sz="2200" i="1" dirty="0"/>
              <a:t>r</a:t>
            </a:r>
            <a:r>
              <a:rPr lang="en-US" sz="2200" dirty="0"/>
              <a:t>)?</a:t>
            </a:r>
          </a:p>
        </p:txBody>
      </p:sp>
      <p:sp>
        <p:nvSpPr>
          <p:cNvPr id="15" name="TextBox 14">
            <a:extLst>
              <a:ext uri="{FF2B5EF4-FFF2-40B4-BE49-F238E27FC236}">
                <a16:creationId xmlns:a16="http://schemas.microsoft.com/office/drawing/2014/main" id="{F04B7B3C-3067-9486-BB03-37BBB9AB036E}"/>
              </a:ext>
            </a:extLst>
          </p:cNvPr>
          <p:cNvSpPr txBox="1"/>
          <p:nvPr/>
        </p:nvSpPr>
        <p:spPr>
          <a:xfrm>
            <a:off x="7662140" y="5182882"/>
            <a:ext cx="4055259" cy="1107996"/>
          </a:xfrm>
          <a:prstGeom prst="rect">
            <a:avLst/>
          </a:prstGeom>
          <a:noFill/>
        </p:spPr>
        <p:txBody>
          <a:bodyPr wrap="square">
            <a:spAutoFit/>
          </a:bodyPr>
          <a:lstStyle/>
          <a:p>
            <a:pPr>
              <a:buNone/>
            </a:pPr>
            <a:r>
              <a:rPr lang="en-US" sz="2200" dirty="0"/>
              <a:t>Do you think the lines are parallel? If not, will they meet above the screen or below it?</a:t>
            </a:r>
          </a:p>
        </p:txBody>
      </p:sp>
      <p:pic>
        <p:nvPicPr>
          <p:cNvPr id="23" name="Picture 22" descr="A picture containing text&#10;&#10;Description automatically generated">
            <a:extLst>
              <a:ext uri="{FF2B5EF4-FFF2-40B4-BE49-F238E27FC236}">
                <a16:creationId xmlns:a16="http://schemas.microsoft.com/office/drawing/2014/main" id="{8F6D2B1F-11B9-DA46-A30B-63F48B5462F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638785" y="1253339"/>
            <a:ext cx="10407536" cy="3512625"/>
          </a:xfrm>
          <a:prstGeom prst="rect">
            <a:avLst/>
          </a:prstGeom>
        </p:spPr>
      </p:pic>
      <p:sp>
        <p:nvSpPr>
          <p:cNvPr id="3" name="TextBox 2">
            <a:extLst>
              <a:ext uri="{FF2B5EF4-FFF2-40B4-BE49-F238E27FC236}">
                <a16:creationId xmlns:a16="http://schemas.microsoft.com/office/drawing/2014/main" id="{C2CC8265-2D9B-D1A3-8FD0-0B20AEF6F17B}"/>
              </a:ext>
            </a:extLst>
          </p:cNvPr>
          <p:cNvSpPr txBox="1"/>
          <p:nvPr/>
        </p:nvSpPr>
        <p:spPr>
          <a:xfrm>
            <a:off x="4990517" y="2836733"/>
            <a:ext cx="334087" cy="523220"/>
          </a:xfrm>
          <a:prstGeom prst="rect">
            <a:avLst/>
          </a:prstGeom>
          <a:noFill/>
        </p:spPr>
        <p:txBody>
          <a:bodyPr wrap="square" rtlCol="0">
            <a:spAutoFit/>
          </a:bodyPr>
          <a:lstStyle/>
          <a:p>
            <a:pPr>
              <a:buNone/>
            </a:pPr>
            <a:r>
              <a:rPr lang="en-GB" i="1" dirty="0">
                <a:solidFill>
                  <a:srgbClr val="585858"/>
                </a:solidFill>
              </a:rPr>
              <a:t>r</a:t>
            </a:r>
          </a:p>
        </p:txBody>
      </p:sp>
      <p:sp>
        <p:nvSpPr>
          <p:cNvPr id="14" name="TextBox 13">
            <a:extLst>
              <a:ext uri="{FF2B5EF4-FFF2-40B4-BE49-F238E27FC236}">
                <a16:creationId xmlns:a16="http://schemas.microsoft.com/office/drawing/2014/main" id="{A5B20ACF-1C20-6334-3E88-E3C7485668EA}"/>
              </a:ext>
            </a:extLst>
          </p:cNvPr>
          <p:cNvSpPr txBox="1"/>
          <p:nvPr/>
        </p:nvSpPr>
        <p:spPr>
          <a:xfrm>
            <a:off x="1516534" y="3184734"/>
            <a:ext cx="385042" cy="523220"/>
          </a:xfrm>
          <a:prstGeom prst="rect">
            <a:avLst/>
          </a:prstGeom>
          <a:noFill/>
        </p:spPr>
        <p:txBody>
          <a:bodyPr wrap="none" rtlCol="0">
            <a:spAutoFit/>
          </a:bodyPr>
          <a:lstStyle/>
          <a:p>
            <a:pPr>
              <a:buNone/>
            </a:pPr>
            <a:r>
              <a:rPr lang="en-GB" i="1" dirty="0">
                <a:solidFill>
                  <a:srgbClr val="585858"/>
                </a:solidFill>
              </a:rPr>
              <a:t>b</a:t>
            </a:r>
          </a:p>
        </p:txBody>
      </p:sp>
      <p:sp>
        <p:nvSpPr>
          <p:cNvPr id="16" name="TextBox 15">
            <a:extLst>
              <a:ext uri="{FF2B5EF4-FFF2-40B4-BE49-F238E27FC236}">
                <a16:creationId xmlns:a16="http://schemas.microsoft.com/office/drawing/2014/main" id="{0CD31BA4-37D3-79CA-481E-FD91572BB368}"/>
              </a:ext>
            </a:extLst>
          </p:cNvPr>
          <p:cNvSpPr txBox="1"/>
          <p:nvPr/>
        </p:nvSpPr>
        <p:spPr>
          <a:xfrm>
            <a:off x="9091141" y="3632773"/>
            <a:ext cx="364202" cy="523220"/>
          </a:xfrm>
          <a:prstGeom prst="rect">
            <a:avLst/>
          </a:prstGeom>
          <a:noFill/>
        </p:spPr>
        <p:txBody>
          <a:bodyPr wrap="none" rtlCol="0">
            <a:spAutoFit/>
          </a:bodyPr>
          <a:lstStyle/>
          <a:p>
            <a:pPr>
              <a:buNone/>
            </a:pPr>
            <a:r>
              <a:rPr lang="en-GB" i="1" dirty="0">
                <a:solidFill>
                  <a:srgbClr val="585858"/>
                </a:solidFill>
              </a:rPr>
              <a:t>y</a:t>
            </a:r>
          </a:p>
        </p:txBody>
      </p:sp>
      <p:sp>
        <p:nvSpPr>
          <p:cNvPr id="17" name="TextBox 16">
            <a:extLst>
              <a:ext uri="{FF2B5EF4-FFF2-40B4-BE49-F238E27FC236}">
                <a16:creationId xmlns:a16="http://schemas.microsoft.com/office/drawing/2014/main" id="{EC440590-73E6-F5A0-DF84-94492E07BCBD}"/>
              </a:ext>
            </a:extLst>
          </p:cNvPr>
          <p:cNvSpPr txBox="1"/>
          <p:nvPr/>
        </p:nvSpPr>
        <p:spPr>
          <a:xfrm>
            <a:off x="5611776" y="3934721"/>
            <a:ext cx="385042" cy="523220"/>
          </a:xfrm>
          <a:prstGeom prst="rect">
            <a:avLst/>
          </a:prstGeom>
          <a:noFill/>
        </p:spPr>
        <p:txBody>
          <a:bodyPr wrap="none" rtlCol="0">
            <a:spAutoFit/>
          </a:bodyPr>
          <a:lstStyle/>
          <a:p>
            <a:pPr>
              <a:buNone/>
            </a:pPr>
            <a:r>
              <a:rPr lang="en-GB" i="1" dirty="0">
                <a:solidFill>
                  <a:srgbClr val="585858"/>
                </a:solidFill>
              </a:rPr>
              <a:t>g</a:t>
            </a:r>
          </a:p>
        </p:txBody>
      </p:sp>
      <p:sp>
        <p:nvSpPr>
          <p:cNvPr id="19" name="TextBox 18">
            <a:extLst>
              <a:ext uri="{FF2B5EF4-FFF2-40B4-BE49-F238E27FC236}">
                <a16:creationId xmlns:a16="http://schemas.microsoft.com/office/drawing/2014/main" id="{6AC38014-9605-9144-9203-514321A813CF}"/>
              </a:ext>
            </a:extLst>
          </p:cNvPr>
          <p:cNvSpPr txBox="1"/>
          <p:nvPr/>
        </p:nvSpPr>
        <p:spPr>
          <a:xfrm>
            <a:off x="145679" y="1247846"/>
            <a:ext cx="4723775" cy="769441"/>
          </a:xfrm>
          <a:prstGeom prst="rect">
            <a:avLst/>
          </a:prstGeom>
          <a:noFill/>
        </p:spPr>
        <p:txBody>
          <a:bodyPr wrap="square" rtlCol="0">
            <a:spAutoFit/>
          </a:bodyPr>
          <a:lstStyle/>
          <a:p>
            <a:pPr marL="457200" indent="-457200">
              <a:buFont typeface="+mj-lt"/>
              <a:buAutoNum type="alphaLcParenR"/>
            </a:pPr>
            <a:r>
              <a:rPr lang="en-US" sz="2200" dirty="0"/>
              <a:t>Which is larger, the red angle (</a:t>
            </a:r>
            <a:r>
              <a:rPr lang="en-US" sz="2200" i="1" dirty="0"/>
              <a:t>r)</a:t>
            </a:r>
            <a:r>
              <a:rPr lang="en-US" sz="2200" dirty="0"/>
              <a:t> or the blue angle (</a:t>
            </a:r>
            <a:r>
              <a:rPr lang="en-US" sz="2200" i="1" dirty="0"/>
              <a:t>b</a:t>
            </a:r>
            <a:r>
              <a:rPr lang="en-US" sz="2200" dirty="0"/>
              <a:t>)?</a:t>
            </a:r>
          </a:p>
        </p:txBody>
      </p:sp>
    </p:spTree>
    <p:extLst>
      <p:ext uri="{BB962C8B-B14F-4D97-AF65-F5344CB8AC3E}">
        <p14:creationId xmlns:p14="http://schemas.microsoft.com/office/powerpoint/2010/main" val="8902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5" grpId="0"/>
      <p:bldP spid="16"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367578589"/>
              </p:ext>
            </p:extLst>
          </p:nvPr>
        </p:nvGraphicFramePr>
        <p:xfrm>
          <a:off x="267128" y="764705"/>
          <a:ext cx="11844000" cy="5950217"/>
        </p:xfrm>
        <a:graphic>
          <a:graphicData uri="http://schemas.openxmlformats.org/drawingml/2006/table">
            <a:tbl>
              <a:tblPr firstRow="1" bandRow="1">
                <a:tableStyleId>{5940675A-B579-460E-94D1-54222C63F5DA}</a:tableStyleId>
              </a:tblPr>
              <a:tblGrid>
                <a:gridCol w="6036690">
                  <a:extLst>
                    <a:ext uri="{9D8B030D-6E8A-4147-A177-3AD203B41FA5}">
                      <a16:colId xmlns:a16="http://schemas.microsoft.com/office/drawing/2014/main" val="695237181"/>
                    </a:ext>
                  </a:extLst>
                </a:gridCol>
                <a:gridCol w="5807310">
                  <a:extLst>
                    <a:ext uri="{9D8B030D-6E8A-4147-A177-3AD203B41FA5}">
                      <a16:colId xmlns:a16="http://schemas.microsoft.com/office/drawing/2014/main" val="300072507"/>
                    </a:ext>
                  </a:extLst>
                </a:gridCol>
              </a:tblGrid>
              <a:tr h="356657">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517657">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Work with students to identify straight lines and the angles at a point on those lines. You might cover the blue angle and ask students to estimate or otherwise label the angles they can see. Giving them a sketch of the diagram to write on to support them in building a chain of reasoning.</a:t>
                      </a:r>
                    </a:p>
                    <a:p>
                      <a:r>
                        <a:rPr lang="en-GB" sz="1600" b="1" i="0" u="none" dirty="0"/>
                        <a:t>Challenge</a:t>
                      </a:r>
                    </a:p>
                    <a:p>
                      <a:pPr>
                        <a:spcAft>
                          <a:spcPts val="600"/>
                        </a:spcAft>
                      </a:pPr>
                      <a:r>
                        <a:rPr lang="en-GB" sz="1600" u="none" dirty="0"/>
                        <a:t>Ask students to imagine the angles change so that the red/yellow angles are equal, and to consider what happens to the lines. Where will they meet? Can they be sure of their answer?</a:t>
                      </a:r>
                    </a:p>
                    <a:p>
                      <a:r>
                        <a:rPr lang="en-GB" sz="1600" b="1" i="0" u="none" dirty="0"/>
                        <a:t>Representations</a:t>
                      </a:r>
                    </a:p>
                    <a:p>
                      <a:r>
                        <a:rPr lang="en-GB" sz="1600" b="0" i="0" u="none" dirty="0"/>
                        <a:t>Representing the angles in this way focuses students’ attention on what is important when thinking about the size of the angle. Something that is irrelevant (the circumference of the arc marking the angle) is made really big to encourage students to recognise that this doesn’t matter, but the size of the turn (if one line is rotated onto the other) does.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15 reveals whether students hold misconceptions that a larger arc or longer lines mean a greater angle.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Look for students who can explain how they know that the red and blue angles are the same size, and for those who use vocabulary such as ‘vertically opposite’. Explore with students whether the use of this vocabulary is an indicator of understanding, or whether it’s a learnt phrase. This might be indicated if students know the terminology but do not recognise the angles as equal (because they are distracted by the different sizes of arc).</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task doesn’t give an opportunity for students to say that the angles are equal. The intention is to give an indication of students’ confidence with their reasoning. It might be argued that a student who states that the angles are equal using this prompt is more confident than a student who decides that they are equal having been offered the prompt, ‘Which is larger, the red angle or the blue angle, or are they the same size?’</a:t>
                      </a:r>
                    </a:p>
                  </a:txBody>
                  <a:tcPr/>
                </a:tc>
                <a:extLst>
                  <a:ext uri="{0D108BD9-81ED-4DB2-BD59-A6C34878D82A}">
                    <a16:rowId xmlns:a16="http://schemas.microsoft.com/office/drawing/2014/main" val="1616516725"/>
                  </a:ext>
                </a:extLst>
              </a:tr>
              <a:tr h="1055119">
                <a:tc gridSpan="2">
                  <a:txBody>
                    <a:bodyPr/>
                    <a:lstStyle/>
                    <a:p>
                      <a:r>
                        <a:rPr lang="en-GB" sz="1600" b="1" dirty="0"/>
                        <a:t>Additional resources</a:t>
                      </a:r>
                    </a:p>
                    <a:p>
                      <a:pPr marL="285750" indent="-285750">
                        <a:buFont typeface="Arial" panose="020B0604020202020204" pitchFamily="34" charset="0"/>
                        <a:buChar char="•"/>
                      </a:pPr>
                      <a:r>
                        <a:rPr lang="en-GB" sz="1600" b="0" dirty="0"/>
                        <a:t>The potential misconception around angle size is also explored in Checkpoint </a:t>
                      </a:r>
                      <a:r>
                        <a:rPr lang="en-GB" sz="1600" b="0" dirty="0">
                          <a:hlinkClick r:id="rId3" action="ppaction://hlinksldjump"/>
                        </a:rPr>
                        <a:t>20</a:t>
                      </a:r>
                      <a:r>
                        <a:rPr lang="en-GB" sz="1600" b="0" dirty="0"/>
                        <a:t>.</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G</a:t>
                      </a:r>
                      <a:r>
                        <a:rPr lang="en-GB" sz="1600" b="0" dirty="0"/>
                        <a:t> explicitly discusses vertically opposite angles; activity </a:t>
                      </a:r>
                      <a:r>
                        <a:rPr lang="en-GB" sz="1600" b="0" dirty="0">
                          <a:hlinkClick r:id="rId5" action="ppaction://hlinksldjump"/>
                        </a:rPr>
                        <a:t>F</a:t>
                      </a:r>
                      <a:r>
                        <a:rPr lang="en-GB" sz="1600" b="0" dirty="0"/>
                        <a:t> explores misconceptions with angles on a straight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71011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F59B3-A3B2-E5CE-257B-A940481793CE}"/>
              </a:ext>
            </a:extLst>
          </p:cNvPr>
          <p:cNvSpPr>
            <a:spLocks noGrp="1"/>
          </p:cNvSpPr>
          <p:nvPr>
            <p:ph type="body" sz="quarter" idx="11"/>
          </p:nvPr>
        </p:nvSpPr>
        <p:spPr/>
        <p:txBody>
          <a:bodyPr/>
          <a:lstStyle/>
          <a:p>
            <a:r>
              <a:rPr lang="en-US" dirty="0"/>
              <a:t>Checkpoint 16: Seating plan 2</a:t>
            </a: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145680" y="492562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592E028-C8C2-B1B8-D1EA-BED99CCF2C8A}"/>
              </a:ext>
            </a:extLst>
          </p:cNvPr>
          <p:cNvSpPr txBox="1"/>
          <p:nvPr/>
        </p:nvSpPr>
        <p:spPr>
          <a:xfrm>
            <a:off x="5254388" y="1071797"/>
            <a:ext cx="6182238" cy="3748719"/>
          </a:xfrm>
          <a:prstGeom prst="rect">
            <a:avLst/>
          </a:prstGeom>
          <a:noFill/>
        </p:spPr>
        <p:txBody>
          <a:bodyPr wrap="square" rtlCol="0">
            <a:spAutoFit/>
          </a:bodyPr>
          <a:lstStyle/>
          <a:p>
            <a:pPr>
              <a:buNone/>
            </a:pPr>
            <a:r>
              <a:rPr lang="en-US" sz="2200" dirty="0"/>
              <a:t>Eight chairs are equally spaced around a circular table. Three people sit on the chairs.</a:t>
            </a:r>
          </a:p>
          <a:p>
            <a:pPr>
              <a:buNone/>
            </a:pPr>
            <a:r>
              <a:rPr lang="en-US" sz="2200" dirty="0"/>
              <a:t>Imagine three line segments join the three people. </a:t>
            </a:r>
          </a:p>
          <a:p>
            <a:pPr marL="457200" indent="-457200">
              <a:buAutoNum type="alphaLcParenR"/>
            </a:pPr>
            <a:r>
              <a:rPr lang="en-US" sz="2200" dirty="0"/>
              <a:t>What type of triangle would the line segments form?</a:t>
            </a:r>
          </a:p>
          <a:p>
            <a:pPr marL="457200" indent="-457200">
              <a:buAutoNum type="alphaLcParenR"/>
            </a:pPr>
            <a:r>
              <a:rPr lang="en-US" sz="2200" dirty="0"/>
              <a:t>Is it possible for the people to move so that they form an isosceles triangle?</a:t>
            </a:r>
          </a:p>
          <a:p>
            <a:pPr marL="457200" indent="-457200">
              <a:buAutoNum type="alphaLcParenR"/>
            </a:pPr>
            <a:r>
              <a:rPr lang="en-US" sz="2200" dirty="0"/>
              <a:t>Is it possible for the people to move so that they form an equilateral triangle?</a:t>
            </a:r>
          </a:p>
        </p:txBody>
      </p:sp>
      <p:grpSp>
        <p:nvGrpSpPr>
          <p:cNvPr id="10" name="Group 9">
            <a:extLst>
              <a:ext uri="{FF2B5EF4-FFF2-40B4-BE49-F238E27FC236}">
                <a16:creationId xmlns:a16="http://schemas.microsoft.com/office/drawing/2014/main" id="{3EE72507-4F4D-148E-2FFF-897F18A771A6}"/>
              </a:ext>
            </a:extLst>
          </p:cNvPr>
          <p:cNvGrpSpPr/>
          <p:nvPr/>
        </p:nvGrpSpPr>
        <p:grpSpPr>
          <a:xfrm>
            <a:off x="300250" y="1268851"/>
            <a:ext cx="4828399" cy="3391544"/>
            <a:chOff x="143340" y="1490527"/>
            <a:chExt cx="5326504" cy="3666088"/>
          </a:xfrm>
        </p:grpSpPr>
        <p:pic>
          <p:nvPicPr>
            <p:cNvPr id="4" name="Picture 3">
              <a:extLst>
                <a:ext uri="{FF2B5EF4-FFF2-40B4-BE49-F238E27FC236}">
                  <a16:creationId xmlns:a16="http://schemas.microsoft.com/office/drawing/2014/main" id="{0AC3E52D-2F43-A7FC-923A-DC9AF101CB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3340" y="1490527"/>
              <a:ext cx="5326504" cy="3666088"/>
            </a:xfrm>
            <a:prstGeom prst="rect">
              <a:avLst/>
            </a:prstGeom>
            <a:ln w="57150">
              <a:noFill/>
            </a:ln>
          </p:spPr>
        </p:pic>
        <p:sp>
          <p:nvSpPr>
            <p:cNvPr id="7" name="TextBox 6">
              <a:extLst>
                <a:ext uri="{FF2B5EF4-FFF2-40B4-BE49-F238E27FC236}">
                  <a16:creationId xmlns:a16="http://schemas.microsoft.com/office/drawing/2014/main" id="{9CADF7D2-CDCD-E069-31FF-039F22160667}"/>
                </a:ext>
              </a:extLst>
            </p:cNvPr>
            <p:cNvSpPr txBox="1"/>
            <p:nvPr/>
          </p:nvSpPr>
          <p:spPr>
            <a:xfrm>
              <a:off x="946429" y="3109424"/>
              <a:ext cx="1041924" cy="565574"/>
            </a:xfrm>
            <a:prstGeom prst="rect">
              <a:avLst/>
            </a:prstGeom>
            <a:noFill/>
            <a:ln>
              <a:noFill/>
            </a:ln>
          </p:spPr>
          <p:txBody>
            <a:bodyPr wrap="none" rtlCol="0">
              <a:spAutoFit/>
            </a:bodyPr>
            <a:lstStyle/>
            <a:p>
              <a:pPr>
                <a:buNone/>
              </a:pPr>
              <a:r>
                <a:rPr lang="en-US" dirty="0">
                  <a:solidFill>
                    <a:schemeClr val="bg1"/>
                  </a:solidFill>
                </a:rPr>
                <a:t>Jake</a:t>
              </a:r>
            </a:p>
          </p:txBody>
        </p:sp>
        <p:sp>
          <p:nvSpPr>
            <p:cNvPr id="8" name="TextBox 7">
              <a:extLst>
                <a:ext uri="{FF2B5EF4-FFF2-40B4-BE49-F238E27FC236}">
                  <a16:creationId xmlns:a16="http://schemas.microsoft.com/office/drawing/2014/main" id="{28480B40-EEC1-85CA-FCFF-838D8FA83241}"/>
                </a:ext>
              </a:extLst>
            </p:cNvPr>
            <p:cNvSpPr txBox="1"/>
            <p:nvPr/>
          </p:nvSpPr>
          <p:spPr>
            <a:xfrm>
              <a:off x="2851562" y="3508736"/>
              <a:ext cx="1557414" cy="523220"/>
            </a:xfrm>
            <a:prstGeom prst="rect">
              <a:avLst/>
            </a:prstGeom>
            <a:noFill/>
            <a:ln>
              <a:noFill/>
            </a:ln>
          </p:spPr>
          <p:txBody>
            <a:bodyPr wrap="none" rtlCol="0">
              <a:spAutoFit/>
            </a:bodyPr>
            <a:lstStyle/>
            <a:p>
              <a:pPr>
                <a:buNone/>
              </a:pPr>
              <a:r>
                <a:rPr lang="en-US" dirty="0">
                  <a:solidFill>
                    <a:schemeClr val="bg1"/>
                  </a:solidFill>
                </a:rPr>
                <a:t>Vanessa</a:t>
              </a:r>
            </a:p>
          </p:txBody>
        </p:sp>
        <p:sp>
          <p:nvSpPr>
            <p:cNvPr id="9" name="TextBox 8">
              <a:extLst>
                <a:ext uri="{FF2B5EF4-FFF2-40B4-BE49-F238E27FC236}">
                  <a16:creationId xmlns:a16="http://schemas.microsoft.com/office/drawing/2014/main" id="{21711D14-F59D-3602-9B1A-455FF04B1238}"/>
                </a:ext>
              </a:extLst>
            </p:cNvPr>
            <p:cNvSpPr txBox="1"/>
            <p:nvPr/>
          </p:nvSpPr>
          <p:spPr>
            <a:xfrm>
              <a:off x="3264256" y="2102449"/>
              <a:ext cx="1045479" cy="523220"/>
            </a:xfrm>
            <a:prstGeom prst="rect">
              <a:avLst/>
            </a:prstGeom>
            <a:noFill/>
            <a:ln>
              <a:noFill/>
            </a:ln>
          </p:spPr>
          <p:txBody>
            <a:bodyPr wrap="none" rtlCol="0">
              <a:spAutoFit/>
            </a:bodyPr>
            <a:lstStyle/>
            <a:p>
              <a:pPr>
                <a:buNone/>
              </a:pPr>
              <a:r>
                <a:rPr lang="en-US" dirty="0">
                  <a:solidFill>
                    <a:schemeClr val="bg1"/>
                  </a:solidFill>
                </a:rPr>
                <a:t>Jodie</a:t>
              </a:r>
            </a:p>
          </p:txBody>
        </p:sp>
      </p:grpSp>
      <p:sp>
        <p:nvSpPr>
          <p:cNvPr id="2" name="TextBox 1">
            <a:extLst>
              <a:ext uri="{FF2B5EF4-FFF2-40B4-BE49-F238E27FC236}">
                <a16:creationId xmlns:a16="http://schemas.microsoft.com/office/drawing/2014/main" id="{E928FD95-5397-E08F-F41B-A1AF791CC188}"/>
              </a:ext>
            </a:extLst>
          </p:cNvPr>
          <p:cNvSpPr txBox="1"/>
          <p:nvPr/>
        </p:nvSpPr>
        <p:spPr>
          <a:xfrm>
            <a:off x="1179440" y="4902482"/>
            <a:ext cx="6912373" cy="1785104"/>
          </a:xfrm>
          <a:prstGeom prst="rect">
            <a:avLst/>
          </a:prstGeom>
          <a:noFill/>
        </p:spPr>
        <p:txBody>
          <a:bodyPr wrap="square" rtlCol="0">
            <a:spAutoFit/>
          </a:bodyPr>
          <a:lstStyle/>
          <a:p>
            <a:pPr>
              <a:buNone/>
            </a:pPr>
            <a:r>
              <a:rPr lang="en-US" sz="2200" dirty="0"/>
              <a:t>Two extra chairs are placed at the table, and all the chairs are adjusted so the spacing is equal. How many different isosceles triangles can the line segments form now? How many chairs would need to be around the table to form an equilateral triangle?</a:t>
            </a:r>
          </a:p>
        </p:txBody>
      </p:sp>
    </p:spTree>
    <p:extLst>
      <p:ext uri="{BB962C8B-B14F-4D97-AF65-F5344CB8AC3E}">
        <p14:creationId xmlns:p14="http://schemas.microsoft.com/office/powerpoint/2010/main" val="412515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43296763"/>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5009952">
                  <a:extLst>
                    <a:ext uri="{9D8B030D-6E8A-4147-A177-3AD203B41FA5}">
                      <a16:colId xmlns:a16="http://schemas.microsoft.com/office/drawing/2014/main" val="695237181"/>
                    </a:ext>
                  </a:extLst>
                </a:gridCol>
                <a:gridCol w="675608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Sketch a circle and mark the positions of the chairs. The 3D nature of the image reduces the possibility of estimating as a method and so a sketch may support with this as well as offering a way to annotate the image with known angle facts.</a:t>
                      </a:r>
                    </a:p>
                    <a:p>
                      <a:r>
                        <a:rPr lang="en-GB" sz="1600" b="1" i="0" u="none" dirty="0"/>
                        <a:t>Challenge</a:t>
                      </a:r>
                    </a:p>
                    <a:p>
                      <a:pPr>
                        <a:spcAft>
                          <a:spcPts val="600"/>
                        </a:spcAft>
                      </a:pPr>
                      <a:r>
                        <a:rPr lang="en-GB" sz="1600" u="none" dirty="0"/>
                        <a:t>Extend the further thinking question by discussing the placing of just one additional chair at the table. If all the chairs are adjusted so they are equally spaced, how would that affect their answers to parts a, b and c? Would it matter where the extra chair was placed? </a:t>
                      </a:r>
                    </a:p>
                    <a:p>
                      <a:pPr>
                        <a:spcAft>
                          <a:spcPts val="0"/>
                        </a:spcAft>
                      </a:pPr>
                      <a:r>
                        <a:rPr lang="en-GB" sz="1600" b="1" i="0" u="none" dirty="0"/>
                        <a:t>Representations</a:t>
                      </a:r>
                    </a:p>
                    <a:p>
                      <a:r>
                        <a:rPr lang="en-GB" sz="1600" b="0" i="0" u="none" dirty="0"/>
                        <a:t>An eight-pin circular geoboard or printout may be helpful. There are templates for this and other divisions of circles readily available online.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16 uses the same image as Checkpoint 8, but explores the angle properties of triangles. If you use both Checkpoints in quick succession, clarify with students the different ways that the angles are constructed. In Checkpoint 8, the line segments connect to the centre, and so the angles are formed there. In this Checkpoint, the line segments do not necessarily even pass through the centre, so the angles are formed at the circumference.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task checks if students know the names for different types of triangle and can reason with their properties. Listen for their reasoning – are they as comfortable discussing the relationships between the angles of triangles as their lengths? Of particular interest are the multiple solutions for part b – can students identify different isosceles triangles?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c is not possible, but students’ may need some support with their reasoning around this. Offer images of circles with different numbers of divisions (for example, 8, 9 and 10) and ask which would be possible to help them to articulate and model their thinking.</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indent="-285750">
                        <a:buFont typeface="Arial" panose="020B0604020202020204" pitchFamily="34" charset="0"/>
                        <a:buChar char="•"/>
                      </a:pPr>
                      <a:r>
                        <a:rPr lang="en-GB" sz="1600" b="0" dirty="0"/>
                        <a:t>For examples of students’ experience of triangles at Key Stage 2, look at the </a:t>
                      </a:r>
                      <a:r>
                        <a:rPr lang="en-GB" sz="1600" dirty="0">
                          <a:hlinkClick r:id="rId3"/>
                        </a:rPr>
                        <a:t>Primary Assessment Materials | NCETM</a:t>
                      </a:r>
                      <a:r>
                        <a:rPr lang="en-GB" sz="1600" dirty="0"/>
                        <a:t>: from Year 3 (p27) through to Year 6 (p35).</a:t>
                      </a:r>
                    </a:p>
                    <a:p>
                      <a:pPr marL="285750" indent="-285750">
                        <a:buFont typeface="Arial" panose="020B0604020202020204" pitchFamily="34" charset="0"/>
                        <a:buChar char="•"/>
                      </a:pPr>
                      <a:r>
                        <a:rPr lang="en-GB" sz="1600" b="0" dirty="0"/>
                        <a:t>There are questions relating to properties of triangles in the Key Stage 2 SATs papers, including 2022 Paper 2 reasoning, question 24 and 2018 Paper 3 reasoning, question 14. Past papers can readily be found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1942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11–20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77147964"/>
              </p:ext>
            </p:extLst>
          </p:nvPr>
        </p:nvGraphicFramePr>
        <p:xfrm>
          <a:off x="643393" y="1100543"/>
          <a:ext cx="10947572" cy="4463950"/>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r>
                        <a:rPr lang="en-GB" dirty="0">
                          <a:hlinkClick r:id="rId3" action="ppaction://hlinksldjump"/>
                        </a:rPr>
                        <a:t>11: Slice of pie</a:t>
                      </a:r>
                      <a:endParaRPr lang="en-GB"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an angle?</a:t>
                      </a:r>
                    </a:p>
                  </a:txBody>
                  <a:tcPr anchor="ctr"/>
                </a:tc>
                <a:tc rowSpan="2">
                  <a:txBody>
                    <a:bodyPr/>
                    <a:lstStyle/>
                    <a:p>
                      <a:r>
                        <a:rPr lang="en-GB" dirty="0"/>
                        <a:t>6.1.1</a:t>
                      </a:r>
                    </a:p>
                  </a:txBody>
                  <a:tcPr anchor="ctr"/>
                </a:tc>
                <a:extLst>
                  <a:ext uri="{0D108BD9-81ED-4DB2-BD59-A6C34878D82A}">
                    <a16:rowId xmlns:a16="http://schemas.microsoft.com/office/drawing/2014/main" val="1209749094"/>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12: Protractor placement</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13: Two line segments</a:t>
                      </a:r>
                      <a:endParaRPr lang="en-GB" dirty="0"/>
                    </a:p>
                  </a:txBody>
                  <a:tcPr anchor="ctr"/>
                </a:tc>
                <a:tc row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Angle rules</a:t>
                      </a:r>
                    </a:p>
                  </a:txBody>
                  <a:tcPr anchor="ctr"/>
                </a:tc>
                <a:tc rowSpan="8">
                  <a:txBody>
                    <a:bodyPr/>
                    <a:lstStyle/>
                    <a:p>
                      <a:r>
                        <a:rPr lang="en-GB" dirty="0"/>
                        <a:t>6.1.1</a:t>
                      </a:r>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14: New Street Station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15: Big and red</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16: Seating plan 2</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38211494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17: Triangle flowers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18253938"/>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18: Paper cuts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3416135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19: Triangle tiles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511580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2" action="ppaction://hlinksldjump"/>
                        </a:rPr>
                        <a:t>20: Isosceles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524921033"/>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3"/>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120481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E2CA49-9CA6-54DD-825B-41BEBB8E77D9}"/>
              </a:ext>
            </a:extLst>
          </p:cNvPr>
          <p:cNvSpPr>
            <a:spLocks noGrp="1"/>
          </p:cNvSpPr>
          <p:nvPr>
            <p:ph type="body" sz="quarter" idx="11"/>
          </p:nvPr>
        </p:nvSpPr>
        <p:spPr/>
        <p:txBody>
          <a:bodyPr/>
          <a:lstStyle/>
          <a:p>
            <a:r>
              <a:rPr lang="en-GB" dirty="0"/>
              <a:t> </a:t>
            </a:r>
          </a:p>
        </p:txBody>
      </p:sp>
      <p:sp>
        <p:nvSpPr>
          <p:cNvPr id="4" name="Text Placeholder 51">
            <a:extLst>
              <a:ext uri="{FF2B5EF4-FFF2-40B4-BE49-F238E27FC236}">
                <a16:creationId xmlns:a16="http://schemas.microsoft.com/office/drawing/2014/main" id="{213B000D-F708-36C6-1543-E2DDFA54A7BF}"/>
              </a:ext>
            </a:extLst>
          </p:cNvPr>
          <p:cNvSpPr txBox="1">
            <a:spLocks/>
          </p:cNvSpPr>
          <p:nvPr/>
        </p:nvSpPr>
        <p:spPr>
          <a:xfrm>
            <a:off x="145680" y="441100"/>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Century Gothic" panose="020B0502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r>
              <a:rPr lang="en-US" dirty="0"/>
              <a:t>Checkpoint 17: Triangle flowers </a:t>
            </a:r>
            <a:r>
              <a:rPr lang="en-US" dirty="0">
                <a:solidFill>
                  <a:srgbClr val="FF0000"/>
                </a:solidFill>
              </a:rPr>
              <a:t> </a:t>
            </a:r>
          </a:p>
        </p:txBody>
      </p:sp>
      <p:sp>
        <p:nvSpPr>
          <p:cNvPr id="5" name="Action Button: Help 4">
            <a:hlinkClick r:id="" action="ppaction://noaction" highlightClick="1"/>
            <a:extLst>
              <a:ext uri="{FF2B5EF4-FFF2-40B4-BE49-F238E27FC236}">
                <a16:creationId xmlns:a16="http://schemas.microsoft.com/office/drawing/2014/main" id="{24FACB1A-9B69-F4D1-994E-1D38547B1BC8}"/>
              </a:ext>
            </a:extLst>
          </p:cNvPr>
          <p:cNvSpPr/>
          <p:nvPr/>
        </p:nvSpPr>
        <p:spPr>
          <a:xfrm>
            <a:off x="403156" y="577969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F79D105-BCF1-F38B-66EB-1E116A7EE715}"/>
              </a:ext>
            </a:extLst>
          </p:cNvPr>
          <p:cNvSpPr txBox="1"/>
          <p:nvPr/>
        </p:nvSpPr>
        <p:spPr>
          <a:xfrm>
            <a:off x="160799" y="1022478"/>
            <a:ext cx="2688772" cy="1446550"/>
          </a:xfrm>
          <a:prstGeom prst="rect">
            <a:avLst/>
          </a:prstGeom>
          <a:noFill/>
        </p:spPr>
        <p:txBody>
          <a:bodyPr wrap="square">
            <a:spAutoFit/>
          </a:bodyPr>
          <a:lstStyle/>
          <a:p>
            <a:pPr>
              <a:buNone/>
            </a:pPr>
            <a:r>
              <a:rPr lang="en-US" sz="2200" dirty="0"/>
              <a:t>Nicola has a stack of identical triangular tiles, like this one.</a:t>
            </a:r>
          </a:p>
        </p:txBody>
      </p:sp>
      <p:sp>
        <p:nvSpPr>
          <p:cNvPr id="7" name="TextBox 6">
            <a:extLst>
              <a:ext uri="{FF2B5EF4-FFF2-40B4-BE49-F238E27FC236}">
                <a16:creationId xmlns:a16="http://schemas.microsoft.com/office/drawing/2014/main" id="{F4392033-53D0-1D9C-7BD6-EAACB07DB1F0}"/>
              </a:ext>
            </a:extLst>
          </p:cNvPr>
          <p:cNvSpPr txBox="1"/>
          <p:nvPr/>
        </p:nvSpPr>
        <p:spPr>
          <a:xfrm>
            <a:off x="3014516" y="1061065"/>
            <a:ext cx="3960000" cy="1446550"/>
          </a:xfrm>
          <a:prstGeom prst="rect">
            <a:avLst/>
          </a:prstGeom>
          <a:noFill/>
        </p:spPr>
        <p:txBody>
          <a:bodyPr wrap="square">
            <a:spAutoFit/>
          </a:bodyPr>
          <a:lstStyle/>
          <a:p>
            <a:pPr marL="457200" indent="-457200">
              <a:buFont typeface="+mj-lt"/>
              <a:buAutoNum type="alphaLcParenR"/>
            </a:pPr>
            <a:r>
              <a:rPr lang="en-US" sz="2200" dirty="0"/>
              <a:t>If she arranges them to make a flower like the one below, do you know any of the angles in the tiles?</a:t>
            </a:r>
          </a:p>
        </p:txBody>
      </p:sp>
      <p:sp>
        <p:nvSpPr>
          <p:cNvPr id="9" name="TextBox 8">
            <a:extLst>
              <a:ext uri="{FF2B5EF4-FFF2-40B4-BE49-F238E27FC236}">
                <a16:creationId xmlns:a16="http://schemas.microsoft.com/office/drawing/2014/main" id="{5E3F7F8B-CF1C-50A0-4286-02118822E086}"/>
              </a:ext>
            </a:extLst>
          </p:cNvPr>
          <p:cNvSpPr txBox="1"/>
          <p:nvPr/>
        </p:nvSpPr>
        <p:spPr>
          <a:xfrm>
            <a:off x="1389858" y="5855049"/>
            <a:ext cx="5845829" cy="769441"/>
          </a:xfrm>
          <a:prstGeom prst="rect">
            <a:avLst/>
          </a:prstGeom>
          <a:noFill/>
        </p:spPr>
        <p:txBody>
          <a:bodyPr wrap="square">
            <a:spAutoFit/>
          </a:bodyPr>
          <a:lstStyle/>
          <a:p>
            <a:pPr>
              <a:buNone/>
            </a:pPr>
            <a:r>
              <a:rPr lang="en-US" sz="2200" dirty="0"/>
              <a:t>Can Nicola arrange her triangular tiles to make another flower? How do you know?</a:t>
            </a:r>
          </a:p>
        </p:txBody>
      </p:sp>
      <p:grpSp>
        <p:nvGrpSpPr>
          <p:cNvPr id="10" name="Group 9">
            <a:extLst>
              <a:ext uri="{FF2B5EF4-FFF2-40B4-BE49-F238E27FC236}">
                <a16:creationId xmlns:a16="http://schemas.microsoft.com/office/drawing/2014/main" id="{E7174715-16BE-3B99-D5D4-76BF9046B33A}"/>
              </a:ext>
            </a:extLst>
          </p:cNvPr>
          <p:cNvGrpSpPr/>
          <p:nvPr/>
        </p:nvGrpSpPr>
        <p:grpSpPr>
          <a:xfrm>
            <a:off x="240801" y="2212178"/>
            <a:ext cx="1501443" cy="1879466"/>
            <a:chOff x="5190460" y="1082754"/>
            <a:chExt cx="1501443" cy="1879466"/>
          </a:xfrm>
        </p:grpSpPr>
        <p:pic>
          <p:nvPicPr>
            <p:cNvPr id="11" name="Picture 10">
              <a:extLst>
                <a:ext uri="{FF2B5EF4-FFF2-40B4-BE49-F238E27FC236}">
                  <a16:creationId xmlns:a16="http://schemas.microsoft.com/office/drawing/2014/main" id="{D8EE34F5-5423-EE4B-F05B-B05D246F04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12" name="TextBox 11">
              <a:extLst>
                <a:ext uri="{FF2B5EF4-FFF2-40B4-BE49-F238E27FC236}">
                  <a16:creationId xmlns:a16="http://schemas.microsoft.com/office/drawing/2014/main" id="{59B94EBF-09FE-3C0F-C5C0-360E51C2F7E3}"/>
                </a:ext>
              </a:extLst>
            </p:cNvPr>
            <p:cNvSpPr txBox="1"/>
            <p:nvPr/>
          </p:nvSpPr>
          <p:spPr>
            <a:xfrm>
              <a:off x="5467532" y="2170395"/>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3" name="TextBox 12">
              <a:extLst>
                <a:ext uri="{FF2B5EF4-FFF2-40B4-BE49-F238E27FC236}">
                  <a16:creationId xmlns:a16="http://schemas.microsoft.com/office/drawing/2014/main" id="{E3A05A33-5C24-7A6D-45A0-40445764786F}"/>
                </a:ext>
              </a:extLst>
            </p:cNvPr>
            <p:cNvSpPr txBox="1"/>
            <p:nvPr/>
          </p:nvSpPr>
          <p:spPr>
            <a:xfrm>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4" name="TextBox 13">
              <a:extLst>
                <a:ext uri="{FF2B5EF4-FFF2-40B4-BE49-F238E27FC236}">
                  <a16:creationId xmlns:a16="http://schemas.microsoft.com/office/drawing/2014/main" id="{9E17B031-23F6-E20C-7006-DA61AABFE3F6}"/>
                </a:ext>
              </a:extLst>
            </p:cNvPr>
            <p:cNvSpPr txBox="1"/>
            <p:nvPr/>
          </p:nvSpPr>
          <p:spPr>
            <a:xfrm>
              <a:off x="6151870" y="2320840"/>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15" name="Group 14">
            <a:extLst>
              <a:ext uri="{FF2B5EF4-FFF2-40B4-BE49-F238E27FC236}">
                <a16:creationId xmlns:a16="http://schemas.microsoft.com/office/drawing/2014/main" id="{DB95AC7E-C3B1-9F99-7DF6-1DC772B53A70}"/>
              </a:ext>
            </a:extLst>
          </p:cNvPr>
          <p:cNvGrpSpPr/>
          <p:nvPr/>
        </p:nvGrpSpPr>
        <p:grpSpPr>
          <a:xfrm>
            <a:off x="3595186" y="2695780"/>
            <a:ext cx="2723922" cy="2835787"/>
            <a:chOff x="758990" y="2356254"/>
            <a:chExt cx="2723922" cy="2835787"/>
          </a:xfrm>
        </p:grpSpPr>
        <p:pic>
          <p:nvPicPr>
            <p:cNvPr id="16" name="Picture 15">
              <a:extLst>
                <a:ext uri="{FF2B5EF4-FFF2-40B4-BE49-F238E27FC236}">
                  <a16:creationId xmlns:a16="http://schemas.microsoft.com/office/drawing/2014/main" id="{855CE029-8AC9-7B91-1341-5B170EF0B8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990" y="2356254"/>
              <a:ext cx="2723922" cy="2835787"/>
            </a:xfrm>
            <a:prstGeom prst="rect">
              <a:avLst/>
            </a:prstGeom>
          </p:spPr>
        </p:pic>
        <p:sp>
          <p:nvSpPr>
            <p:cNvPr id="17" name="TextBox 16">
              <a:extLst>
                <a:ext uri="{FF2B5EF4-FFF2-40B4-BE49-F238E27FC236}">
                  <a16:creationId xmlns:a16="http://schemas.microsoft.com/office/drawing/2014/main" id="{D3912414-CDA5-93DD-508F-85B5762AA4A3}"/>
                </a:ext>
              </a:extLst>
            </p:cNvPr>
            <p:cNvSpPr txBox="1"/>
            <p:nvPr/>
          </p:nvSpPr>
          <p:spPr>
            <a:xfrm>
              <a:off x="2141892" y="3337859"/>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8" name="TextBox 17">
              <a:extLst>
                <a:ext uri="{FF2B5EF4-FFF2-40B4-BE49-F238E27FC236}">
                  <a16:creationId xmlns:a16="http://schemas.microsoft.com/office/drawing/2014/main" id="{C8666164-C37B-7DD1-D222-7635582CEFFD}"/>
                </a:ext>
              </a:extLst>
            </p:cNvPr>
            <p:cNvSpPr txBox="1"/>
            <p:nvPr/>
          </p:nvSpPr>
          <p:spPr>
            <a:xfrm>
              <a:off x="2520262" y="2608207"/>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9" name="TextBox 18">
              <a:extLst>
                <a:ext uri="{FF2B5EF4-FFF2-40B4-BE49-F238E27FC236}">
                  <a16:creationId xmlns:a16="http://schemas.microsoft.com/office/drawing/2014/main" id="{F3DA8F25-D3F3-1F61-C106-8C8D2212C120}"/>
                </a:ext>
              </a:extLst>
            </p:cNvPr>
            <p:cNvSpPr txBox="1"/>
            <p:nvPr/>
          </p:nvSpPr>
          <p:spPr>
            <a:xfrm>
              <a:off x="2862022" y="3855660"/>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20" name="TextBox 19">
              <a:extLst>
                <a:ext uri="{FF2B5EF4-FFF2-40B4-BE49-F238E27FC236}">
                  <a16:creationId xmlns:a16="http://schemas.microsoft.com/office/drawing/2014/main" id="{D63F76E0-95F9-E7D8-9514-F9F088AEEED2}"/>
                </a:ext>
              </a:extLst>
            </p:cNvPr>
            <p:cNvSpPr txBox="1"/>
            <p:nvPr/>
          </p:nvSpPr>
          <p:spPr>
            <a:xfrm>
              <a:off x="1914446" y="4551436"/>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21" name="TextBox 20">
              <a:extLst>
                <a:ext uri="{FF2B5EF4-FFF2-40B4-BE49-F238E27FC236}">
                  <a16:creationId xmlns:a16="http://schemas.microsoft.com/office/drawing/2014/main" id="{C33AB702-926A-C403-E1B2-E4DA20E52CE3}"/>
                </a:ext>
              </a:extLst>
            </p:cNvPr>
            <p:cNvSpPr txBox="1"/>
            <p:nvPr/>
          </p:nvSpPr>
          <p:spPr>
            <a:xfrm>
              <a:off x="880480" y="3782232"/>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22" name="TextBox 21">
              <a:extLst>
                <a:ext uri="{FF2B5EF4-FFF2-40B4-BE49-F238E27FC236}">
                  <a16:creationId xmlns:a16="http://schemas.microsoft.com/office/drawing/2014/main" id="{FAE7B821-3E72-C930-483F-59DCE3FBE4AC}"/>
                </a:ext>
              </a:extLst>
            </p:cNvPr>
            <p:cNvSpPr txBox="1"/>
            <p:nvPr/>
          </p:nvSpPr>
          <p:spPr>
            <a:xfrm>
              <a:off x="1255878" y="2638356"/>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23" name="TextBox 22">
              <a:extLst>
                <a:ext uri="{FF2B5EF4-FFF2-40B4-BE49-F238E27FC236}">
                  <a16:creationId xmlns:a16="http://schemas.microsoft.com/office/drawing/2014/main" id="{F6EE746F-02B4-285C-14D7-7E94643BA523}"/>
                </a:ext>
              </a:extLst>
            </p:cNvPr>
            <p:cNvSpPr txBox="1"/>
            <p:nvPr/>
          </p:nvSpPr>
          <p:spPr>
            <a:xfrm>
              <a:off x="2074754" y="3659380"/>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24" name="TextBox 23">
              <a:extLst>
                <a:ext uri="{FF2B5EF4-FFF2-40B4-BE49-F238E27FC236}">
                  <a16:creationId xmlns:a16="http://schemas.microsoft.com/office/drawing/2014/main" id="{72C73C3C-A8DE-9B15-49FB-5713E2E4C1AA}"/>
                </a:ext>
              </a:extLst>
            </p:cNvPr>
            <p:cNvSpPr txBox="1"/>
            <p:nvPr/>
          </p:nvSpPr>
          <p:spPr>
            <a:xfrm>
              <a:off x="1765575" y="3666284"/>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25" name="TextBox 24">
              <a:extLst>
                <a:ext uri="{FF2B5EF4-FFF2-40B4-BE49-F238E27FC236}">
                  <a16:creationId xmlns:a16="http://schemas.microsoft.com/office/drawing/2014/main" id="{6A4E129D-E1B8-52B7-C357-78488D031C99}"/>
                </a:ext>
              </a:extLst>
            </p:cNvPr>
            <p:cNvSpPr txBox="1"/>
            <p:nvPr/>
          </p:nvSpPr>
          <p:spPr>
            <a:xfrm>
              <a:off x="1669710" y="3412422"/>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26" name="TextBox 25">
              <a:extLst>
                <a:ext uri="{FF2B5EF4-FFF2-40B4-BE49-F238E27FC236}">
                  <a16:creationId xmlns:a16="http://schemas.microsoft.com/office/drawing/2014/main" id="{C4151D37-AC08-B9EC-9364-F9179DF9D3EF}"/>
                </a:ext>
              </a:extLst>
            </p:cNvPr>
            <p:cNvSpPr txBox="1"/>
            <p:nvPr/>
          </p:nvSpPr>
          <p:spPr>
            <a:xfrm>
              <a:off x="1869279" y="3257095"/>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27" name="TextBox 26">
              <a:extLst>
                <a:ext uri="{FF2B5EF4-FFF2-40B4-BE49-F238E27FC236}">
                  <a16:creationId xmlns:a16="http://schemas.microsoft.com/office/drawing/2014/main" id="{DB042949-DD6B-F42F-00D0-BDCB0C14D3F2}"/>
                </a:ext>
              </a:extLst>
            </p:cNvPr>
            <p:cNvSpPr txBox="1"/>
            <p:nvPr/>
          </p:nvSpPr>
          <p:spPr>
            <a:xfrm>
              <a:off x="2878052" y="3549066"/>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28" name="TextBox 27">
              <a:extLst>
                <a:ext uri="{FF2B5EF4-FFF2-40B4-BE49-F238E27FC236}">
                  <a16:creationId xmlns:a16="http://schemas.microsoft.com/office/drawing/2014/main" id="{8CAA56B8-8A4B-F5C2-B556-5C37F71D4360}"/>
                </a:ext>
              </a:extLst>
            </p:cNvPr>
            <p:cNvSpPr txBox="1"/>
            <p:nvPr/>
          </p:nvSpPr>
          <p:spPr>
            <a:xfrm>
              <a:off x="2149907" y="4330402"/>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29" name="TextBox 28">
              <a:extLst>
                <a:ext uri="{FF2B5EF4-FFF2-40B4-BE49-F238E27FC236}">
                  <a16:creationId xmlns:a16="http://schemas.microsoft.com/office/drawing/2014/main" id="{6F0696A8-5FF2-08EF-F700-EBC4EDF50D25}"/>
                </a:ext>
              </a:extLst>
            </p:cNvPr>
            <p:cNvSpPr txBox="1"/>
            <p:nvPr/>
          </p:nvSpPr>
          <p:spPr>
            <a:xfrm>
              <a:off x="1091998" y="3967277"/>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30" name="TextBox 29">
              <a:extLst>
                <a:ext uri="{FF2B5EF4-FFF2-40B4-BE49-F238E27FC236}">
                  <a16:creationId xmlns:a16="http://schemas.microsoft.com/office/drawing/2014/main" id="{34ECAD89-118E-93C6-2ABF-1D64D82CC51A}"/>
                </a:ext>
              </a:extLst>
            </p:cNvPr>
            <p:cNvSpPr txBox="1"/>
            <p:nvPr/>
          </p:nvSpPr>
          <p:spPr>
            <a:xfrm>
              <a:off x="1151031" y="2873534"/>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31" name="TextBox 30">
              <a:extLst>
                <a:ext uri="{FF2B5EF4-FFF2-40B4-BE49-F238E27FC236}">
                  <a16:creationId xmlns:a16="http://schemas.microsoft.com/office/drawing/2014/main" id="{DC42088C-EF66-F3CA-7E19-EA77174ED4F3}"/>
                </a:ext>
              </a:extLst>
            </p:cNvPr>
            <p:cNvSpPr txBox="1"/>
            <p:nvPr/>
          </p:nvSpPr>
          <p:spPr>
            <a:xfrm>
              <a:off x="2211039" y="2600378"/>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33" name="Group 32">
            <a:extLst>
              <a:ext uri="{FF2B5EF4-FFF2-40B4-BE49-F238E27FC236}">
                <a16:creationId xmlns:a16="http://schemas.microsoft.com/office/drawing/2014/main" id="{29F1DDD8-457B-26DB-3D34-4BAF0A393160}"/>
              </a:ext>
            </a:extLst>
          </p:cNvPr>
          <p:cNvGrpSpPr/>
          <p:nvPr/>
        </p:nvGrpSpPr>
        <p:grpSpPr>
          <a:xfrm>
            <a:off x="8017573" y="2677157"/>
            <a:ext cx="3031132" cy="3020365"/>
            <a:chOff x="7294047" y="1962622"/>
            <a:chExt cx="3031132" cy="3020365"/>
          </a:xfrm>
        </p:grpSpPr>
        <p:pic>
          <p:nvPicPr>
            <p:cNvPr id="34" name="Picture 33">
              <a:extLst>
                <a:ext uri="{FF2B5EF4-FFF2-40B4-BE49-F238E27FC236}">
                  <a16:creationId xmlns:a16="http://schemas.microsoft.com/office/drawing/2014/main" id="{F2DA8064-3234-917A-FADD-D9FE397D1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4047" y="1962622"/>
              <a:ext cx="3031132" cy="3020365"/>
            </a:xfrm>
            <a:prstGeom prst="rect">
              <a:avLst/>
            </a:prstGeom>
          </p:spPr>
        </p:pic>
        <p:sp>
          <p:nvSpPr>
            <p:cNvPr id="35" name="TextBox 34">
              <a:extLst>
                <a:ext uri="{FF2B5EF4-FFF2-40B4-BE49-F238E27FC236}">
                  <a16:creationId xmlns:a16="http://schemas.microsoft.com/office/drawing/2014/main" id="{4C8D942A-821D-C131-21E1-0E2B8AFEFD8B}"/>
                </a:ext>
              </a:extLst>
            </p:cNvPr>
            <p:cNvSpPr txBox="1"/>
            <p:nvPr/>
          </p:nvSpPr>
          <p:spPr>
            <a:xfrm>
              <a:off x="8420535" y="2373662"/>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36" name="TextBox 35">
              <a:extLst>
                <a:ext uri="{FF2B5EF4-FFF2-40B4-BE49-F238E27FC236}">
                  <a16:creationId xmlns:a16="http://schemas.microsoft.com/office/drawing/2014/main" id="{73A91EAB-9E7F-33FC-238D-AA91AA24233D}"/>
                </a:ext>
              </a:extLst>
            </p:cNvPr>
            <p:cNvSpPr txBox="1"/>
            <p:nvPr/>
          </p:nvSpPr>
          <p:spPr>
            <a:xfrm>
              <a:off x="9280949" y="2657605"/>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37" name="TextBox 36">
              <a:extLst>
                <a:ext uri="{FF2B5EF4-FFF2-40B4-BE49-F238E27FC236}">
                  <a16:creationId xmlns:a16="http://schemas.microsoft.com/office/drawing/2014/main" id="{ABFDF1E0-2B9B-C57D-FED2-5C4C8CC52A25}"/>
                </a:ext>
              </a:extLst>
            </p:cNvPr>
            <p:cNvSpPr txBox="1"/>
            <p:nvPr/>
          </p:nvSpPr>
          <p:spPr>
            <a:xfrm>
              <a:off x="9420182" y="3644495"/>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38" name="TextBox 37">
              <a:extLst>
                <a:ext uri="{FF2B5EF4-FFF2-40B4-BE49-F238E27FC236}">
                  <a16:creationId xmlns:a16="http://schemas.microsoft.com/office/drawing/2014/main" id="{89B003FA-F754-251A-A885-B65A8ADBB613}"/>
                </a:ext>
              </a:extLst>
            </p:cNvPr>
            <p:cNvSpPr txBox="1"/>
            <p:nvPr/>
          </p:nvSpPr>
          <p:spPr>
            <a:xfrm>
              <a:off x="7774858" y="2882774"/>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39" name="TextBox 38">
              <a:extLst>
                <a:ext uri="{FF2B5EF4-FFF2-40B4-BE49-F238E27FC236}">
                  <a16:creationId xmlns:a16="http://schemas.microsoft.com/office/drawing/2014/main" id="{9279042B-9ACE-0D4E-7246-DD0B748D3D37}"/>
                </a:ext>
              </a:extLst>
            </p:cNvPr>
            <p:cNvSpPr txBox="1"/>
            <p:nvPr/>
          </p:nvSpPr>
          <p:spPr>
            <a:xfrm>
              <a:off x="8718427" y="4183777"/>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40" name="TextBox 39">
              <a:extLst>
                <a:ext uri="{FF2B5EF4-FFF2-40B4-BE49-F238E27FC236}">
                  <a16:creationId xmlns:a16="http://schemas.microsoft.com/office/drawing/2014/main" id="{B0C5ACBF-D8DF-F8D2-9156-244A52E0156F}"/>
                </a:ext>
              </a:extLst>
            </p:cNvPr>
            <p:cNvSpPr txBox="1"/>
            <p:nvPr/>
          </p:nvSpPr>
          <p:spPr>
            <a:xfrm>
              <a:off x="7849730" y="3840829"/>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41" name="TextBox 40">
              <a:extLst>
                <a:ext uri="{FF2B5EF4-FFF2-40B4-BE49-F238E27FC236}">
                  <a16:creationId xmlns:a16="http://schemas.microsoft.com/office/drawing/2014/main" id="{5BFB91F1-8C31-E737-655E-9A92E687D461}"/>
                </a:ext>
              </a:extLst>
            </p:cNvPr>
            <p:cNvSpPr txBox="1"/>
            <p:nvPr/>
          </p:nvSpPr>
          <p:spPr>
            <a:xfrm>
              <a:off x="8646748" y="3032696"/>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42" name="TextBox 41">
              <a:extLst>
                <a:ext uri="{FF2B5EF4-FFF2-40B4-BE49-F238E27FC236}">
                  <a16:creationId xmlns:a16="http://schemas.microsoft.com/office/drawing/2014/main" id="{913D37B3-5DD1-CB41-F4D2-4DCF34F0B470}"/>
                </a:ext>
              </a:extLst>
            </p:cNvPr>
            <p:cNvSpPr txBox="1"/>
            <p:nvPr/>
          </p:nvSpPr>
          <p:spPr>
            <a:xfrm>
              <a:off x="8873713" y="3201756"/>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43" name="TextBox 42">
              <a:extLst>
                <a:ext uri="{FF2B5EF4-FFF2-40B4-BE49-F238E27FC236}">
                  <a16:creationId xmlns:a16="http://schemas.microsoft.com/office/drawing/2014/main" id="{99FC28AC-1777-AD71-46B8-BD5F55CF75B1}"/>
                </a:ext>
              </a:extLst>
            </p:cNvPr>
            <p:cNvSpPr txBox="1"/>
            <p:nvPr/>
          </p:nvSpPr>
          <p:spPr>
            <a:xfrm>
              <a:off x="8800984" y="3448633"/>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44" name="TextBox 43">
              <a:extLst>
                <a:ext uri="{FF2B5EF4-FFF2-40B4-BE49-F238E27FC236}">
                  <a16:creationId xmlns:a16="http://schemas.microsoft.com/office/drawing/2014/main" id="{C81AFD8D-5D00-6AB5-C39B-82A3D8911E43}"/>
                </a:ext>
              </a:extLst>
            </p:cNvPr>
            <p:cNvSpPr txBox="1"/>
            <p:nvPr/>
          </p:nvSpPr>
          <p:spPr>
            <a:xfrm>
              <a:off x="8541168" y="3529357"/>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45" name="TextBox 44">
              <a:extLst>
                <a:ext uri="{FF2B5EF4-FFF2-40B4-BE49-F238E27FC236}">
                  <a16:creationId xmlns:a16="http://schemas.microsoft.com/office/drawing/2014/main" id="{A294A5EC-8B2B-439E-8B40-416359232F5E}"/>
                </a:ext>
              </a:extLst>
            </p:cNvPr>
            <p:cNvSpPr txBox="1"/>
            <p:nvPr/>
          </p:nvSpPr>
          <p:spPr>
            <a:xfrm>
              <a:off x="8337149" y="3361084"/>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46" name="TextBox 45">
              <a:extLst>
                <a:ext uri="{FF2B5EF4-FFF2-40B4-BE49-F238E27FC236}">
                  <a16:creationId xmlns:a16="http://schemas.microsoft.com/office/drawing/2014/main" id="{8D543161-29E9-DCDF-71AB-54045C15BBCC}"/>
                </a:ext>
              </a:extLst>
            </p:cNvPr>
            <p:cNvSpPr txBox="1"/>
            <p:nvPr/>
          </p:nvSpPr>
          <p:spPr>
            <a:xfrm>
              <a:off x="8369837" y="3098217"/>
              <a:ext cx="325730" cy="430887"/>
            </a:xfrm>
            <a:prstGeom prst="rect">
              <a:avLst/>
            </a:prstGeom>
            <a:noFill/>
          </p:spPr>
          <p:txBody>
            <a:bodyPr wrap="none" rtlCol="0">
              <a:spAutoFit/>
            </a:bodyPr>
            <a:lstStyle/>
            <a:p>
              <a:pPr>
                <a:buNone/>
              </a:pPr>
              <a:r>
                <a:rPr lang="en-GB" sz="2200" i="1" dirty="0">
                  <a:solidFill>
                    <a:srgbClr val="00628C"/>
                  </a:solidFill>
                </a:rPr>
                <a:t>c</a:t>
              </a:r>
            </a:p>
          </p:txBody>
        </p:sp>
        <p:sp>
          <p:nvSpPr>
            <p:cNvPr id="47" name="TextBox 46">
              <a:extLst>
                <a:ext uri="{FF2B5EF4-FFF2-40B4-BE49-F238E27FC236}">
                  <a16:creationId xmlns:a16="http://schemas.microsoft.com/office/drawing/2014/main" id="{602702A3-5F43-7F36-1298-3AE22DBCFDB3}"/>
                </a:ext>
              </a:extLst>
            </p:cNvPr>
            <p:cNvSpPr txBox="1"/>
            <p:nvPr/>
          </p:nvSpPr>
          <p:spPr>
            <a:xfrm>
              <a:off x="8078775" y="2263258"/>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48" name="TextBox 47">
              <a:extLst>
                <a:ext uri="{FF2B5EF4-FFF2-40B4-BE49-F238E27FC236}">
                  <a16:creationId xmlns:a16="http://schemas.microsoft.com/office/drawing/2014/main" id="{EAE51502-4FDC-9F74-0193-40C9B9FDCAC0}"/>
                </a:ext>
              </a:extLst>
            </p:cNvPr>
            <p:cNvSpPr txBox="1"/>
            <p:nvPr/>
          </p:nvSpPr>
          <p:spPr>
            <a:xfrm>
              <a:off x="9119787" y="237816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49" name="TextBox 48">
              <a:extLst>
                <a:ext uri="{FF2B5EF4-FFF2-40B4-BE49-F238E27FC236}">
                  <a16:creationId xmlns:a16="http://schemas.microsoft.com/office/drawing/2014/main" id="{4EBA0157-7385-9CAC-7132-E3C07C229C10}"/>
                </a:ext>
              </a:extLst>
            </p:cNvPr>
            <p:cNvSpPr txBox="1"/>
            <p:nvPr/>
          </p:nvSpPr>
          <p:spPr>
            <a:xfrm>
              <a:off x="9078422" y="428827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50" name="TextBox 49">
              <a:extLst>
                <a:ext uri="{FF2B5EF4-FFF2-40B4-BE49-F238E27FC236}">
                  <a16:creationId xmlns:a16="http://schemas.microsoft.com/office/drawing/2014/main" id="{042ECCCA-D5FD-74C9-D9E6-F504138A4C27}"/>
                </a:ext>
              </a:extLst>
            </p:cNvPr>
            <p:cNvSpPr txBox="1"/>
            <p:nvPr/>
          </p:nvSpPr>
          <p:spPr>
            <a:xfrm>
              <a:off x="8038845" y="420266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51" name="TextBox 50">
              <a:extLst>
                <a:ext uri="{FF2B5EF4-FFF2-40B4-BE49-F238E27FC236}">
                  <a16:creationId xmlns:a16="http://schemas.microsoft.com/office/drawing/2014/main" id="{35D2849B-BD18-7BA0-A5E8-3B35F66F8C55}"/>
                </a:ext>
              </a:extLst>
            </p:cNvPr>
            <p:cNvSpPr txBox="1"/>
            <p:nvPr/>
          </p:nvSpPr>
          <p:spPr>
            <a:xfrm>
              <a:off x="7467103" y="3231009"/>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52" name="TextBox 51">
              <a:extLst>
                <a:ext uri="{FF2B5EF4-FFF2-40B4-BE49-F238E27FC236}">
                  <a16:creationId xmlns:a16="http://schemas.microsoft.com/office/drawing/2014/main" id="{31F442C7-D05B-79D8-1FC3-DADAD5DA4DD2}"/>
                </a:ext>
              </a:extLst>
            </p:cNvPr>
            <p:cNvSpPr txBox="1"/>
            <p:nvPr/>
          </p:nvSpPr>
          <p:spPr>
            <a:xfrm>
              <a:off x="9753379" y="3372021"/>
              <a:ext cx="341760" cy="430887"/>
            </a:xfrm>
            <a:prstGeom prst="rect">
              <a:avLst/>
            </a:prstGeom>
            <a:noFill/>
          </p:spPr>
          <p:txBody>
            <a:bodyPr wrap="none" rtlCol="0">
              <a:spAutoFit/>
            </a:bodyPr>
            <a:lstStyle/>
            <a:p>
              <a:pPr>
                <a:buNone/>
              </a:pPr>
              <a:r>
                <a:rPr lang="en-GB" sz="2200" i="1" dirty="0">
                  <a:solidFill>
                    <a:srgbClr val="00628C"/>
                  </a:solidFill>
                </a:rPr>
                <a:t>b</a:t>
              </a:r>
            </a:p>
          </p:txBody>
        </p:sp>
      </p:grpSp>
      <p:sp>
        <p:nvSpPr>
          <p:cNvPr id="53" name="TextBox 52">
            <a:extLst>
              <a:ext uri="{FF2B5EF4-FFF2-40B4-BE49-F238E27FC236}">
                <a16:creationId xmlns:a16="http://schemas.microsoft.com/office/drawing/2014/main" id="{AA46B046-2128-83C2-A115-00FF8576F698}"/>
              </a:ext>
            </a:extLst>
          </p:cNvPr>
          <p:cNvSpPr txBox="1"/>
          <p:nvPr/>
        </p:nvSpPr>
        <p:spPr>
          <a:xfrm>
            <a:off x="7553139" y="1061065"/>
            <a:ext cx="4281052" cy="1446550"/>
          </a:xfrm>
          <a:prstGeom prst="rect">
            <a:avLst/>
          </a:prstGeom>
          <a:noFill/>
        </p:spPr>
        <p:txBody>
          <a:bodyPr wrap="square">
            <a:spAutoFit/>
          </a:bodyPr>
          <a:lstStyle/>
          <a:p>
            <a:pPr marL="457200" indent="-457200">
              <a:buFont typeface="+mj-lt"/>
              <a:buAutoNum type="alphaLcParenR" startAt="2"/>
            </a:pPr>
            <a:r>
              <a:rPr lang="en-US" sz="2200" dirty="0"/>
              <a:t>She can also arrange them to make a flower like this one – do you know any more of the angles in the tiles now?</a:t>
            </a:r>
          </a:p>
        </p:txBody>
      </p:sp>
    </p:spTree>
    <p:extLst>
      <p:ext uri="{BB962C8B-B14F-4D97-AF65-F5344CB8AC3E}">
        <p14:creationId xmlns:p14="http://schemas.microsoft.com/office/powerpoint/2010/main" val="31841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p:bldP spid="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434A1A7C-34F2-DEA5-6455-1B33F09781F6}"/>
              </a:ext>
            </a:extLst>
          </p:cNvPr>
          <p:cNvGrpSpPr/>
          <p:nvPr/>
        </p:nvGrpSpPr>
        <p:grpSpPr>
          <a:xfrm rot="10046546">
            <a:off x="1297894" y="2275102"/>
            <a:ext cx="1501443" cy="1879466"/>
            <a:chOff x="5190460" y="1082754"/>
            <a:chExt cx="1501443" cy="1879466"/>
          </a:xfrm>
        </p:grpSpPr>
        <p:pic>
          <p:nvPicPr>
            <p:cNvPr id="79" name="Picture 78">
              <a:extLst>
                <a:ext uri="{FF2B5EF4-FFF2-40B4-BE49-F238E27FC236}">
                  <a16:creationId xmlns:a16="http://schemas.microsoft.com/office/drawing/2014/main" id="{D7DA71E0-180B-F94F-254D-16DC398E9E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80" name="TextBox 79">
              <a:extLst>
                <a:ext uri="{FF2B5EF4-FFF2-40B4-BE49-F238E27FC236}">
                  <a16:creationId xmlns:a16="http://schemas.microsoft.com/office/drawing/2014/main" id="{01B62807-0C55-9060-923B-FE6200506426}"/>
                </a:ext>
              </a:extLst>
            </p:cNvPr>
            <p:cNvSpPr txBox="1"/>
            <p:nvPr/>
          </p:nvSpPr>
          <p:spPr>
            <a:xfrm rot="11553454">
              <a:off x="5453074" y="2232984"/>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81" name="TextBox 80">
              <a:extLst>
                <a:ext uri="{FF2B5EF4-FFF2-40B4-BE49-F238E27FC236}">
                  <a16:creationId xmlns:a16="http://schemas.microsoft.com/office/drawing/2014/main" id="{74DB756D-3BED-2EB7-2793-416FC894D63C}"/>
                </a:ext>
              </a:extLst>
            </p:cNvPr>
            <p:cNvSpPr txBox="1"/>
            <p:nvPr/>
          </p:nvSpPr>
          <p:spPr>
            <a:xfrm rot="11553454">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82" name="TextBox 81">
              <a:extLst>
                <a:ext uri="{FF2B5EF4-FFF2-40B4-BE49-F238E27FC236}">
                  <a16:creationId xmlns:a16="http://schemas.microsoft.com/office/drawing/2014/main" id="{B10BFDD5-8A22-9B91-626E-01C1D336384B}"/>
                </a:ext>
              </a:extLst>
            </p:cNvPr>
            <p:cNvSpPr txBox="1"/>
            <p:nvPr/>
          </p:nvSpPr>
          <p:spPr>
            <a:xfrm rot="11553454">
              <a:off x="6119113" y="2357635"/>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62" name="Group 61">
            <a:extLst>
              <a:ext uri="{FF2B5EF4-FFF2-40B4-BE49-F238E27FC236}">
                <a16:creationId xmlns:a16="http://schemas.microsoft.com/office/drawing/2014/main" id="{29264909-6DF8-21B7-906E-FB42FCEA4379}"/>
              </a:ext>
            </a:extLst>
          </p:cNvPr>
          <p:cNvGrpSpPr/>
          <p:nvPr/>
        </p:nvGrpSpPr>
        <p:grpSpPr>
          <a:xfrm rot="5750708">
            <a:off x="734188" y="2757210"/>
            <a:ext cx="1501443" cy="1879466"/>
            <a:chOff x="5189780" y="1076114"/>
            <a:chExt cx="1501443" cy="1879466"/>
          </a:xfrm>
        </p:grpSpPr>
        <p:pic>
          <p:nvPicPr>
            <p:cNvPr id="63" name="Picture 62">
              <a:extLst>
                <a:ext uri="{FF2B5EF4-FFF2-40B4-BE49-F238E27FC236}">
                  <a16:creationId xmlns:a16="http://schemas.microsoft.com/office/drawing/2014/main" id="{4AE02BDF-FED9-47B3-2222-85DD6D3ECC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9780" y="1076114"/>
              <a:ext cx="1501443" cy="1879466"/>
            </a:xfrm>
            <a:prstGeom prst="rect">
              <a:avLst/>
            </a:prstGeom>
          </p:spPr>
        </p:pic>
        <p:sp>
          <p:nvSpPr>
            <p:cNvPr id="64" name="TextBox 63">
              <a:extLst>
                <a:ext uri="{FF2B5EF4-FFF2-40B4-BE49-F238E27FC236}">
                  <a16:creationId xmlns:a16="http://schemas.microsoft.com/office/drawing/2014/main" id="{72CB7B5E-0A08-4DBC-15A3-B318A3E58CA4}"/>
                </a:ext>
              </a:extLst>
            </p:cNvPr>
            <p:cNvSpPr txBox="1"/>
            <p:nvPr/>
          </p:nvSpPr>
          <p:spPr>
            <a:xfrm rot="15849292">
              <a:off x="5414888" y="2210435"/>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65" name="TextBox 64">
              <a:extLst>
                <a:ext uri="{FF2B5EF4-FFF2-40B4-BE49-F238E27FC236}">
                  <a16:creationId xmlns:a16="http://schemas.microsoft.com/office/drawing/2014/main" id="{7228B398-9A81-F46D-2E1D-576FA10649BB}"/>
                </a:ext>
              </a:extLst>
            </p:cNvPr>
            <p:cNvSpPr txBox="1"/>
            <p:nvPr/>
          </p:nvSpPr>
          <p:spPr>
            <a:xfrm rot="15849292">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66" name="TextBox 65">
              <a:extLst>
                <a:ext uri="{FF2B5EF4-FFF2-40B4-BE49-F238E27FC236}">
                  <a16:creationId xmlns:a16="http://schemas.microsoft.com/office/drawing/2014/main" id="{AEDC1F65-5419-25BD-4ABD-0B42C93733E2}"/>
                </a:ext>
              </a:extLst>
            </p:cNvPr>
            <p:cNvSpPr txBox="1"/>
            <p:nvPr/>
          </p:nvSpPr>
          <p:spPr>
            <a:xfrm rot="15849292">
              <a:off x="6075962" y="2340016"/>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57" name="Group 56">
            <a:extLst>
              <a:ext uri="{FF2B5EF4-FFF2-40B4-BE49-F238E27FC236}">
                <a16:creationId xmlns:a16="http://schemas.microsoft.com/office/drawing/2014/main" id="{F3E540C6-EFD5-3848-0734-D5292578C737}"/>
              </a:ext>
            </a:extLst>
          </p:cNvPr>
          <p:cNvGrpSpPr/>
          <p:nvPr/>
        </p:nvGrpSpPr>
        <p:grpSpPr>
          <a:xfrm rot="2878962">
            <a:off x="824122" y="3256499"/>
            <a:ext cx="1501443" cy="1879466"/>
            <a:chOff x="5190460" y="1082754"/>
            <a:chExt cx="1501443" cy="1879466"/>
          </a:xfrm>
        </p:grpSpPr>
        <p:pic>
          <p:nvPicPr>
            <p:cNvPr id="58" name="Picture 57">
              <a:extLst>
                <a:ext uri="{FF2B5EF4-FFF2-40B4-BE49-F238E27FC236}">
                  <a16:creationId xmlns:a16="http://schemas.microsoft.com/office/drawing/2014/main" id="{735D6EA4-B70C-D5FD-4981-61F57E35D7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59" name="TextBox 58">
              <a:extLst>
                <a:ext uri="{FF2B5EF4-FFF2-40B4-BE49-F238E27FC236}">
                  <a16:creationId xmlns:a16="http://schemas.microsoft.com/office/drawing/2014/main" id="{A5303E30-DD87-4E61-34F7-6C71087318BA}"/>
                </a:ext>
              </a:extLst>
            </p:cNvPr>
            <p:cNvSpPr txBox="1"/>
            <p:nvPr/>
          </p:nvSpPr>
          <p:spPr>
            <a:xfrm rot="18721038">
              <a:off x="5405852" y="2220446"/>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60" name="TextBox 59">
              <a:extLst>
                <a:ext uri="{FF2B5EF4-FFF2-40B4-BE49-F238E27FC236}">
                  <a16:creationId xmlns:a16="http://schemas.microsoft.com/office/drawing/2014/main" id="{ADD05BD5-FC24-7F12-3B9C-1BC64AE9DCCB}"/>
                </a:ext>
              </a:extLst>
            </p:cNvPr>
            <p:cNvSpPr txBox="1"/>
            <p:nvPr/>
          </p:nvSpPr>
          <p:spPr>
            <a:xfrm rot="18721038">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61" name="TextBox 60">
              <a:extLst>
                <a:ext uri="{FF2B5EF4-FFF2-40B4-BE49-F238E27FC236}">
                  <a16:creationId xmlns:a16="http://schemas.microsoft.com/office/drawing/2014/main" id="{3B389953-8DF1-969C-E3D3-B8F241D54429}"/>
                </a:ext>
              </a:extLst>
            </p:cNvPr>
            <p:cNvSpPr txBox="1"/>
            <p:nvPr/>
          </p:nvSpPr>
          <p:spPr>
            <a:xfrm rot="18721038">
              <a:off x="6129701" y="2346280"/>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73" name="Group 72">
            <a:extLst>
              <a:ext uri="{FF2B5EF4-FFF2-40B4-BE49-F238E27FC236}">
                <a16:creationId xmlns:a16="http://schemas.microsoft.com/office/drawing/2014/main" id="{CAE17093-6F4B-DF8E-2FCC-A0DB204EAFB6}"/>
              </a:ext>
            </a:extLst>
          </p:cNvPr>
          <p:cNvGrpSpPr/>
          <p:nvPr/>
        </p:nvGrpSpPr>
        <p:grpSpPr>
          <a:xfrm rot="12963799">
            <a:off x="1774889" y="2431875"/>
            <a:ext cx="1501443" cy="1879466"/>
            <a:chOff x="5190460" y="1082754"/>
            <a:chExt cx="1501443" cy="1879466"/>
          </a:xfrm>
        </p:grpSpPr>
        <p:pic>
          <p:nvPicPr>
            <p:cNvPr id="74" name="Picture 73">
              <a:extLst>
                <a:ext uri="{FF2B5EF4-FFF2-40B4-BE49-F238E27FC236}">
                  <a16:creationId xmlns:a16="http://schemas.microsoft.com/office/drawing/2014/main" id="{07C1A807-80B1-D358-2BCE-A6625D09F6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75" name="TextBox 74">
              <a:extLst>
                <a:ext uri="{FF2B5EF4-FFF2-40B4-BE49-F238E27FC236}">
                  <a16:creationId xmlns:a16="http://schemas.microsoft.com/office/drawing/2014/main" id="{84D28E12-8101-F67E-E2F6-16ED0F762B0D}"/>
                </a:ext>
              </a:extLst>
            </p:cNvPr>
            <p:cNvSpPr txBox="1"/>
            <p:nvPr/>
          </p:nvSpPr>
          <p:spPr>
            <a:xfrm rot="8636201">
              <a:off x="5465523" y="2241203"/>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76" name="TextBox 75">
              <a:extLst>
                <a:ext uri="{FF2B5EF4-FFF2-40B4-BE49-F238E27FC236}">
                  <a16:creationId xmlns:a16="http://schemas.microsoft.com/office/drawing/2014/main" id="{F7695D24-D79F-51F2-DB29-142FA3B48CE2}"/>
                </a:ext>
              </a:extLst>
            </p:cNvPr>
            <p:cNvSpPr txBox="1"/>
            <p:nvPr/>
          </p:nvSpPr>
          <p:spPr>
            <a:xfrm rot="8636201">
              <a:off x="5854105" y="1563283"/>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77" name="TextBox 76">
              <a:extLst>
                <a:ext uri="{FF2B5EF4-FFF2-40B4-BE49-F238E27FC236}">
                  <a16:creationId xmlns:a16="http://schemas.microsoft.com/office/drawing/2014/main" id="{83D1D83A-C0DF-9D8E-F2AA-4F8E0F087F7B}"/>
                </a:ext>
              </a:extLst>
            </p:cNvPr>
            <p:cNvSpPr txBox="1"/>
            <p:nvPr/>
          </p:nvSpPr>
          <p:spPr>
            <a:xfrm rot="8636201">
              <a:off x="6128428" y="2365729"/>
              <a:ext cx="325730" cy="430887"/>
            </a:xfrm>
            <a:prstGeom prst="rect">
              <a:avLst/>
            </a:prstGeom>
            <a:noFill/>
          </p:spPr>
          <p:txBody>
            <a:bodyPr wrap="none" rtlCol="0">
              <a:spAutoFit/>
            </a:bodyPr>
            <a:lstStyle/>
            <a:p>
              <a:pPr>
                <a:buNone/>
              </a:pPr>
              <a:r>
                <a:rPr lang="en-GB" sz="2200" i="1" dirty="0">
                  <a:solidFill>
                    <a:srgbClr val="00628C"/>
                  </a:solidFill>
                </a:rPr>
                <a:t>c</a:t>
              </a:r>
            </a:p>
          </p:txBody>
        </p:sp>
      </p:grpSp>
      <p:sp>
        <p:nvSpPr>
          <p:cNvPr id="165" name="Text Placeholder 164">
            <a:extLst>
              <a:ext uri="{FF2B5EF4-FFF2-40B4-BE49-F238E27FC236}">
                <a16:creationId xmlns:a16="http://schemas.microsoft.com/office/drawing/2014/main" id="{CC3D7FBF-0405-C199-77FB-DA7EF5E176EE}"/>
              </a:ext>
            </a:extLst>
          </p:cNvPr>
          <p:cNvSpPr>
            <a:spLocks noGrp="1"/>
          </p:cNvSpPr>
          <p:nvPr>
            <p:ph type="body" sz="quarter" idx="11"/>
          </p:nvPr>
        </p:nvSpPr>
        <p:spPr/>
        <p:txBody>
          <a:bodyPr/>
          <a:lstStyle/>
          <a:p>
            <a:r>
              <a:rPr lang="en-US" dirty="0"/>
              <a:t>Checkpoint 17: Triangle flowers (solution to further thinking question)</a:t>
            </a: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208806" y="118650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633845C-A3C9-EA51-F7F6-60ABFCC56E29}"/>
              </a:ext>
            </a:extLst>
          </p:cNvPr>
          <p:cNvSpPr txBox="1"/>
          <p:nvPr/>
        </p:nvSpPr>
        <p:spPr>
          <a:xfrm>
            <a:off x="1156231" y="1314553"/>
            <a:ext cx="5205412" cy="707886"/>
          </a:xfrm>
          <a:prstGeom prst="rect">
            <a:avLst/>
          </a:prstGeom>
          <a:noFill/>
        </p:spPr>
        <p:txBody>
          <a:bodyPr wrap="square">
            <a:spAutoFit/>
          </a:bodyPr>
          <a:lstStyle/>
          <a:p>
            <a:pPr>
              <a:buNone/>
            </a:pPr>
            <a:r>
              <a:rPr lang="en-US" sz="2000" dirty="0"/>
              <a:t>Can Nicola arrange her triangular tiles to make another flower? How do you know?</a:t>
            </a:r>
          </a:p>
        </p:txBody>
      </p:sp>
      <p:grpSp>
        <p:nvGrpSpPr>
          <p:cNvPr id="108" name="Group 107">
            <a:extLst>
              <a:ext uri="{FF2B5EF4-FFF2-40B4-BE49-F238E27FC236}">
                <a16:creationId xmlns:a16="http://schemas.microsoft.com/office/drawing/2014/main" id="{23DF6513-736E-0B8A-191B-7F61F09231FB}"/>
              </a:ext>
            </a:extLst>
          </p:cNvPr>
          <p:cNvGrpSpPr/>
          <p:nvPr/>
        </p:nvGrpSpPr>
        <p:grpSpPr>
          <a:xfrm rot="5763180">
            <a:off x="5058495" y="2280359"/>
            <a:ext cx="1501443" cy="1879466"/>
            <a:chOff x="5190460" y="1082755"/>
            <a:chExt cx="1501443" cy="1879466"/>
          </a:xfrm>
        </p:grpSpPr>
        <p:pic>
          <p:nvPicPr>
            <p:cNvPr id="109" name="Picture 108">
              <a:extLst>
                <a:ext uri="{FF2B5EF4-FFF2-40B4-BE49-F238E27FC236}">
                  <a16:creationId xmlns:a16="http://schemas.microsoft.com/office/drawing/2014/main" id="{C7E9C412-5133-443D-574E-8C9A5679A4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5"/>
              <a:ext cx="1501443" cy="1879466"/>
            </a:xfrm>
            <a:prstGeom prst="rect">
              <a:avLst/>
            </a:prstGeom>
          </p:spPr>
        </p:pic>
        <p:sp>
          <p:nvSpPr>
            <p:cNvPr id="110" name="TextBox 109">
              <a:extLst>
                <a:ext uri="{FF2B5EF4-FFF2-40B4-BE49-F238E27FC236}">
                  <a16:creationId xmlns:a16="http://schemas.microsoft.com/office/drawing/2014/main" id="{8FEFADB5-3699-9EC9-B62C-7CA664CEB6B6}"/>
                </a:ext>
              </a:extLst>
            </p:cNvPr>
            <p:cNvSpPr txBox="1"/>
            <p:nvPr/>
          </p:nvSpPr>
          <p:spPr>
            <a:xfrm rot="15836820">
              <a:off x="5428248" y="2208358"/>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11" name="TextBox 110">
              <a:extLst>
                <a:ext uri="{FF2B5EF4-FFF2-40B4-BE49-F238E27FC236}">
                  <a16:creationId xmlns:a16="http://schemas.microsoft.com/office/drawing/2014/main" id="{19C7678B-2FF5-6031-0561-52D7169BFC24}"/>
                </a:ext>
              </a:extLst>
            </p:cNvPr>
            <p:cNvSpPr txBox="1"/>
            <p:nvPr/>
          </p:nvSpPr>
          <p:spPr>
            <a:xfrm rot="15836820">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12" name="TextBox 111">
              <a:extLst>
                <a:ext uri="{FF2B5EF4-FFF2-40B4-BE49-F238E27FC236}">
                  <a16:creationId xmlns:a16="http://schemas.microsoft.com/office/drawing/2014/main" id="{17608378-60DA-184E-3FA2-4F37C39FB32A}"/>
                </a:ext>
              </a:extLst>
            </p:cNvPr>
            <p:cNvSpPr txBox="1"/>
            <p:nvPr/>
          </p:nvSpPr>
          <p:spPr>
            <a:xfrm rot="15836820">
              <a:off x="6088477" y="2361135"/>
              <a:ext cx="325730" cy="430887"/>
            </a:xfrm>
            <a:prstGeom prst="rect">
              <a:avLst/>
            </a:prstGeom>
            <a:noFill/>
          </p:spPr>
          <p:txBody>
            <a:bodyPr wrap="none" rtlCol="0">
              <a:spAutoFit/>
            </a:bodyPr>
            <a:lstStyle/>
            <a:p>
              <a:pPr>
                <a:buNone/>
              </a:pPr>
              <a:r>
                <a:rPr lang="en-GB" sz="2200" i="1" dirty="0">
                  <a:solidFill>
                    <a:srgbClr val="00628C"/>
                  </a:solidFill>
                </a:rPr>
                <a:t>c</a:t>
              </a:r>
            </a:p>
          </p:txBody>
        </p:sp>
      </p:grpSp>
      <p:sp>
        <p:nvSpPr>
          <p:cNvPr id="113" name="TextBox 112">
            <a:extLst>
              <a:ext uri="{FF2B5EF4-FFF2-40B4-BE49-F238E27FC236}">
                <a16:creationId xmlns:a16="http://schemas.microsoft.com/office/drawing/2014/main" id="{BA3BEE4C-0C18-5FA0-3F91-19949010FD85}"/>
              </a:ext>
            </a:extLst>
          </p:cNvPr>
          <p:cNvSpPr txBox="1"/>
          <p:nvPr/>
        </p:nvSpPr>
        <p:spPr>
          <a:xfrm>
            <a:off x="505561" y="5382991"/>
            <a:ext cx="3747226" cy="1015663"/>
          </a:xfrm>
          <a:prstGeom prst="rect">
            <a:avLst/>
          </a:prstGeom>
          <a:noFill/>
        </p:spPr>
        <p:txBody>
          <a:bodyPr wrap="square">
            <a:spAutoFit/>
          </a:bodyPr>
          <a:lstStyle/>
          <a:p>
            <a:pPr>
              <a:buNone/>
            </a:pPr>
            <a:r>
              <a:rPr lang="en-US" sz="2000" dirty="0"/>
              <a:t>Nicola cannot arrange her triangle tiles with </a:t>
            </a:r>
            <a:r>
              <a:rPr lang="en-US" sz="2000" i="1" dirty="0"/>
              <a:t>b</a:t>
            </a:r>
            <a:r>
              <a:rPr lang="en-US" sz="2000" dirty="0"/>
              <a:t> at the centre.</a:t>
            </a:r>
          </a:p>
        </p:txBody>
      </p:sp>
      <p:sp>
        <p:nvSpPr>
          <p:cNvPr id="114" name="TextBox 113">
            <a:extLst>
              <a:ext uri="{FF2B5EF4-FFF2-40B4-BE49-F238E27FC236}">
                <a16:creationId xmlns:a16="http://schemas.microsoft.com/office/drawing/2014/main" id="{5DD7146D-3859-EA8F-8C0A-F74AFEF3F05C}"/>
              </a:ext>
            </a:extLst>
          </p:cNvPr>
          <p:cNvSpPr txBox="1"/>
          <p:nvPr/>
        </p:nvSpPr>
        <p:spPr>
          <a:xfrm>
            <a:off x="4599126" y="5115069"/>
            <a:ext cx="6550762" cy="1323439"/>
          </a:xfrm>
          <a:prstGeom prst="rect">
            <a:avLst/>
          </a:prstGeom>
          <a:noFill/>
        </p:spPr>
        <p:txBody>
          <a:bodyPr wrap="square">
            <a:spAutoFit/>
          </a:bodyPr>
          <a:lstStyle/>
          <a:p>
            <a:pPr>
              <a:buNone/>
            </a:pPr>
            <a:r>
              <a:rPr lang="en-US" sz="2000" dirty="0"/>
              <a:t>Nicola can arrange her triangle tiles with different combinations of </a:t>
            </a:r>
            <a:r>
              <a:rPr lang="en-US" sz="2000" i="1" dirty="0"/>
              <a:t>a</a:t>
            </a:r>
            <a:r>
              <a:rPr lang="en-US" sz="2000" dirty="0"/>
              <a:t>, </a:t>
            </a:r>
            <a:r>
              <a:rPr lang="en-US" sz="2000" i="1" dirty="0"/>
              <a:t>b</a:t>
            </a:r>
            <a:r>
              <a:rPr lang="en-US" sz="2000" dirty="0"/>
              <a:t> and </a:t>
            </a:r>
            <a:r>
              <a:rPr lang="en-US" sz="2000" i="1" dirty="0"/>
              <a:t>c</a:t>
            </a:r>
            <a:r>
              <a:rPr lang="en-US" sz="2000" dirty="0"/>
              <a:t> at the centre, as in the examples above, so long as they total 360°. The order of the tiles does not matter.</a:t>
            </a:r>
          </a:p>
        </p:txBody>
      </p:sp>
      <p:grpSp>
        <p:nvGrpSpPr>
          <p:cNvPr id="67" name="Group 66">
            <a:extLst>
              <a:ext uri="{FF2B5EF4-FFF2-40B4-BE49-F238E27FC236}">
                <a16:creationId xmlns:a16="http://schemas.microsoft.com/office/drawing/2014/main" id="{96F82276-DDD6-3AAD-A355-749695CA5861}"/>
              </a:ext>
            </a:extLst>
          </p:cNvPr>
          <p:cNvGrpSpPr/>
          <p:nvPr/>
        </p:nvGrpSpPr>
        <p:grpSpPr>
          <a:xfrm rot="15847999">
            <a:off x="1965280" y="2915757"/>
            <a:ext cx="1501443" cy="1879466"/>
            <a:chOff x="5190460" y="1082754"/>
            <a:chExt cx="1501443" cy="1879466"/>
          </a:xfrm>
        </p:grpSpPr>
        <p:pic>
          <p:nvPicPr>
            <p:cNvPr id="68" name="Picture 67">
              <a:extLst>
                <a:ext uri="{FF2B5EF4-FFF2-40B4-BE49-F238E27FC236}">
                  <a16:creationId xmlns:a16="http://schemas.microsoft.com/office/drawing/2014/main" id="{850FE1B6-CA50-E303-D9D1-8D23599BF4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69" name="TextBox 68">
              <a:extLst>
                <a:ext uri="{FF2B5EF4-FFF2-40B4-BE49-F238E27FC236}">
                  <a16:creationId xmlns:a16="http://schemas.microsoft.com/office/drawing/2014/main" id="{F2CF2F83-1190-7FA2-112E-61C9BDA092EB}"/>
                </a:ext>
              </a:extLst>
            </p:cNvPr>
            <p:cNvSpPr txBox="1"/>
            <p:nvPr/>
          </p:nvSpPr>
          <p:spPr>
            <a:xfrm rot="5752001">
              <a:off x="5482068" y="2228412"/>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70" name="TextBox 69">
              <a:extLst>
                <a:ext uri="{FF2B5EF4-FFF2-40B4-BE49-F238E27FC236}">
                  <a16:creationId xmlns:a16="http://schemas.microsoft.com/office/drawing/2014/main" id="{55D89F9A-B8D9-2A1C-F1DD-EB4BF436140D}"/>
                </a:ext>
              </a:extLst>
            </p:cNvPr>
            <p:cNvSpPr txBox="1"/>
            <p:nvPr/>
          </p:nvSpPr>
          <p:spPr>
            <a:xfrm rot="5752001">
              <a:off x="5831670" y="1551535"/>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71" name="TextBox 70">
              <a:extLst>
                <a:ext uri="{FF2B5EF4-FFF2-40B4-BE49-F238E27FC236}">
                  <a16:creationId xmlns:a16="http://schemas.microsoft.com/office/drawing/2014/main" id="{96DAAA4A-59E6-7548-6242-7275258C1CA4}"/>
                </a:ext>
              </a:extLst>
            </p:cNvPr>
            <p:cNvSpPr txBox="1"/>
            <p:nvPr/>
          </p:nvSpPr>
          <p:spPr>
            <a:xfrm rot="5752001">
              <a:off x="6129841" y="2328276"/>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52" name="Group 51">
            <a:extLst>
              <a:ext uri="{FF2B5EF4-FFF2-40B4-BE49-F238E27FC236}">
                <a16:creationId xmlns:a16="http://schemas.microsoft.com/office/drawing/2014/main" id="{10C4E128-04A1-EF08-1E44-B3B7442697CE}"/>
              </a:ext>
            </a:extLst>
          </p:cNvPr>
          <p:cNvGrpSpPr/>
          <p:nvPr/>
        </p:nvGrpSpPr>
        <p:grpSpPr>
          <a:xfrm rot="18726354">
            <a:off x="1746912" y="3374855"/>
            <a:ext cx="1501443" cy="1879466"/>
            <a:chOff x="5190460" y="1082754"/>
            <a:chExt cx="1501443" cy="1879466"/>
          </a:xfrm>
        </p:grpSpPr>
        <p:pic>
          <p:nvPicPr>
            <p:cNvPr id="53" name="Picture 52">
              <a:extLst>
                <a:ext uri="{FF2B5EF4-FFF2-40B4-BE49-F238E27FC236}">
                  <a16:creationId xmlns:a16="http://schemas.microsoft.com/office/drawing/2014/main" id="{A9B0AC97-C460-7642-0742-0627852C82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54" name="TextBox 53">
              <a:extLst>
                <a:ext uri="{FF2B5EF4-FFF2-40B4-BE49-F238E27FC236}">
                  <a16:creationId xmlns:a16="http://schemas.microsoft.com/office/drawing/2014/main" id="{52E6C41D-E7FA-9D3C-0F6F-FF5C876AE729}"/>
                </a:ext>
              </a:extLst>
            </p:cNvPr>
            <p:cNvSpPr txBox="1"/>
            <p:nvPr/>
          </p:nvSpPr>
          <p:spPr>
            <a:xfrm rot="2873646">
              <a:off x="5467532" y="2170396"/>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55" name="TextBox 54">
              <a:extLst>
                <a:ext uri="{FF2B5EF4-FFF2-40B4-BE49-F238E27FC236}">
                  <a16:creationId xmlns:a16="http://schemas.microsoft.com/office/drawing/2014/main" id="{CC9116D9-8A3E-BED3-EBAE-FB5331AA7D91}"/>
                </a:ext>
              </a:extLst>
            </p:cNvPr>
            <p:cNvSpPr txBox="1"/>
            <p:nvPr/>
          </p:nvSpPr>
          <p:spPr>
            <a:xfrm rot="2873646">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56" name="TextBox 55">
              <a:extLst>
                <a:ext uri="{FF2B5EF4-FFF2-40B4-BE49-F238E27FC236}">
                  <a16:creationId xmlns:a16="http://schemas.microsoft.com/office/drawing/2014/main" id="{5FE90B93-71AE-2EFA-ECC1-EC74A7CAB32E}"/>
                </a:ext>
              </a:extLst>
            </p:cNvPr>
            <p:cNvSpPr txBox="1"/>
            <p:nvPr/>
          </p:nvSpPr>
          <p:spPr>
            <a:xfrm rot="2873646">
              <a:off x="6128388" y="2343033"/>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25" name="Group 24">
            <a:extLst>
              <a:ext uri="{FF2B5EF4-FFF2-40B4-BE49-F238E27FC236}">
                <a16:creationId xmlns:a16="http://schemas.microsoft.com/office/drawing/2014/main" id="{CD991B40-079F-4A68-2E1A-57966E8428E4}"/>
              </a:ext>
            </a:extLst>
          </p:cNvPr>
          <p:cNvGrpSpPr/>
          <p:nvPr/>
        </p:nvGrpSpPr>
        <p:grpSpPr>
          <a:xfrm>
            <a:off x="1258904" y="3519276"/>
            <a:ext cx="1501443" cy="1879466"/>
            <a:chOff x="5190460" y="1082754"/>
            <a:chExt cx="1501443" cy="1879466"/>
          </a:xfrm>
        </p:grpSpPr>
        <p:pic>
          <p:nvPicPr>
            <p:cNvPr id="2" name="Picture 1">
              <a:extLst>
                <a:ext uri="{FF2B5EF4-FFF2-40B4-BE49-F238E27FC236}">
                  <a16:creationId xmlns:a16="http://schemas.microsoft.com/office/drawing/2014/main" id="{C39E7AD7-2693-9551-9E4B-8873A7B9AD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4" name="TextBox 3">
              <a:extLst>
                <a:ext uri="{FF2B5EF4-FFF2-40B4-BE49-F238E27FC236}">
                  <a16:creationId xmlns:a16="http://schemas.microsoft.com/office/drawing/2014/main" id="{DA1667C0-0E9F-5426-CB33-207F23BBD093}"/>
                </a:ext>
              </a:extLst>
            </p:cNvPr>
            <p:cNvSpPr txBox="1"/>
            <p:nvPr/>
          </p:nvSpPr>
          <p:spPr>
            <a:xfrm>
              <a:off x="5467532" y="2170395"/>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6" name="TextBox 5">
              <a:extLst>
                <a:ext uri="{FF2B5EF4-FFF2-40B4-BE49-F238E27FC236}">
                  <a16:creationId xmlns:a16="http://schemas.microsoft.com/office/drawing/2014/main" id="{AD13EF39-BD3E-2395-91CA-5E3C69B3BBB9}"/>
                </a:ext>
              </a:extLst>
            </p:cNvPr>
            <p:cNvSpPr txBox="1"/>
            <p:nvPr/>
          </p:nvSpPr>
          <p:spPr>
            <a:xfrm>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0" name="TextBox 9">
              <a:extLst>
                <a:ext uri="{FF2B5EF4-FFF2-40B4-BE49-F238E27FC236}">
                  <a16:creationId xmlns:a16="http://schemas.microsoft.com/office/drawing/2014/main" id="{180D9824-CED1-6B96-FA27-43C272E6EC26}"/>
                </a:ext>
              </a:extLst>
            </p:cNvPr>
            <p:cNvSpPr txBox="1"/>
            <p:nvPr/>
          </p:nvSpPr>
          <p:spPr>
            <a:xfrm>
              <a:off x="6151870" y="2320840"/>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103" name="Group 102">
            <a:extLst>
              <a:ext uri="{FF2B5EF4-FFF2-40B4-BE49-F238E27FC236}">
                <a16:creationId xmlns:a16="http://schemas.microsoft.com/office/drawing/2014/main" id="{F50A5F87-B8E2-1B0E-B2DA-FFFC6C29CD7E}"/>
              </a:ext>
            </a:extLst>
          </p:cNvPr>
          <p:cNvGrpSpPr/>
          <p:nvPr/>
        </p:nvGrpSpPr>
        <p:grpSpPr>
          <a:xfrm rot="9360205">
            <a:off x="5381664" y="3115703"/>
            <a:ext cx="1501443" cy="1879466"/>
            <a:chOff x="5190460" y="1082754"/>
            <a:chExt cx="1501443" cy="1879466"/>
          </a:xfrm>
        </p:grpSpPr>
        <p:pic>
          <p:nvPicPr>
            <p:cNvPr id="104" name="Picture 103">
              <a:extLst>
                <a:ext uri="{FF2B5EF4-FFF2-40B4-BE49-F238E27FC236}">
                  <a16:creationId xmlns:a16="http://schemas.microsoft.com/office/drawing/2014/main" id="{A460C371-BB92-4FE9-B5CE-477BA78795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105" name="TextBox 104">
              <a:extLst>
                <a:ext uri="{FF2B5EF4-FFF2-40B4-BE49-F238E27FC236}">
                  <a16:creationId xmlns:a16="http://schemas.microsoft.com/office/drawing/2014/main" id="{5FE54277-612B-0486-5479-0E56EA468DF1}"/>
                </a:ext>
              </a:extLst>
            </p:cNvPr>
            <p:cNvSpPr txBox="1"/>
            <p:nvPr/>
          </p:nvSpPr>
          <p:spPr>
            <a:xfrm rot="12239795">
              <a:off x="5435683" y="2242647"/>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06" name="TextBox 105">
              <a:extLst>
                <a:ext uri="{FF2B5EF4-FFF2-40B4-BE49-F238E27FC236}">
                  <a16:creationId xmlns:a16="http://schemas.microsoft.com/office/drawing/2014/main" id="{F12C6F78-6815-6960-2956-085D7E8327D1}"/>
                </a:ext>
              </a:extLst>
            </p:cNvPr>
            <p:cNvSpPr txBox="1"/>
            <p:nvPr/>
          </p:nvSpPr>
          <p:spPr>
            <a:xfrm rot="12239795">
              <a:off x="5809292" y="1538303"/>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07" name="TextBox 106">
              <a:extLst>
                <a:ext uri="{FF2B5EF4-FFF2-40B4-BE49-F238E27FC236}">
                  <a16:creationId xmlns:a16="http://schemas.microsoft.com/office/drawing/2014/main" id="{37198B9A-BCCD-D204-0F6D-14A6E8B0E803}"/>
                </a:ext>
              </a:extLst>
            </p:cNvPr>
            <p:cNvSpPr txBox="1"/>
            <p:nvPr/>
          </p:nvSpPr>
          <p:spPr>
            <a:xfrm rot="12239795">
              <a:off x="6128210" y="2373789"/>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98" name="Group 97">
            <a:extLst>
              <a:ext uri="{FF2B5EF4-FFF2-40B4-BE49-F238E27FC236}">
                <a16:creationId xmlns:a16="http://schemas.microsoft.com/office/drawing/2014/main" id="{1C4AF703-03A7-FA0E-B15A-CB48D2A49785}"/>
              </a:ext>
            </a:extLst>
          </p:cNvPr>
          <p:cNvGrpSpPr/>
          <p:nvPr/>
        </p:nvGrpSpPr>
        <p:grpSpPr>
          <a:xfrm rot="20145801">
            <a:off x="5848942" y="3041692"/>
            <a:ext cx="1501443" cy="1879466"/>
            <a:chOff x="5190460" y="1082754"/>
            <a:chExt cx="1501443" cy="1879466"/>
          </a:xfrm>
        </p:grpSpPr>
        <p:pic>
          <p:nvPicPr>
            <p:cNvPr id="99" name="Picture 98">
              <a:extLst>
                <a:ext uri="{FF2B5EF4-FFF2-40B4-BE49-F238E27FC236}">
                  <a16:creationId xmlns:a16="http://schemas.microsoft.com/office/drawing/2014/main" id="{31DCCD93-D505-74A5-8D43-0B49B193A9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100" name="TextBox 99">
              <a:extLst>
                <a:ext uri="{FF2B5EF4-FFF2-40B4-BE49-F238E27FC236}">
                  <a16:creationId xmlns:a16="http://schemas.microsoft.com/office/drawing/2014/main" id="{61994B0D-48B3-5CB9-8D2F-2CE95AA4953D}"/>
                </a:ext>
              </a:extLst>
            </p:cNvPr>
            <p:cNvSpPr txBox="1"/>
            <p:nvPr/>
          </p:nvSpPr>
          <p:spPr>
            <a:xfrm rot="1454199">
              <a:off x="5467532" y="2170395"/>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01" name="TextBox 100">
              <a:extLst>
                <a:ext uri="{FF2B5EF4-FFF2-40B4-BE49-F238E27FC236}">
                  <a16:creationId xmlns:a16="http://schemas.microsoft.com/office/drawing/2014/main" id="{CE723264-BC54-DF2D-FFC1-F44D72A97FAF}"/>
                </a:ext>
              </a:extLst>
            </p:cNvPr>
            <p:cNvSpPr txBox="1"/>
            <p:nvPr/>
          </p:nvSpPr>
          <p:spPr>
            <a:xfrm rot="1454199">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02" name="TextBox 101">
              <a:extLst>
                <a:ext uri="{FF2B5EF4-FFF2-40B4-BE49-F238E27FC236}">
                  <a16:creationId xmlns:a16="http://schemas.microsoft.com/office/drawing/2014/main" id="{5822022B-3488-3364-9B72-FBF1A32C6061}"/>
                </a:ext>
              </a:extLst>
            </p:cNvPr>
            <p:cNvSpPr txBox="1"/>
            <p:nvPr/>
          </p:nvSpPr>
          <p:spPr>
            <a:xfrm rot="1454199">
              <a:off x="6128235" y="2347108"/>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88" name="Group 87">
            <a:extLst>
              <a:ext uri="{FF2B5EF4-FFF2-40B4-BE49-F238E27FC236}">
                <a16:creationId xmlns:a16="http://schemas.microsoft.com/office/drawing/2014/main" id="{EDBE429F-15E2-ECF7-26F4-A1AC6E9D8538}"/>
              </a:ext>
            </a:extLst>
          </p:cNvPr>
          <p:cNvGrpSpPr/>
          <p:nvPr/>
        </p:nvGrpSpPr>
        <p:grpSpPr>
          <a:xfrm rot="16580856">
            <a:off x="5224425" y="1838902"/>
            <a:ext cx="1501443" cy="1879466"/>
            <a:chOff x="5190460" y="1082754"/>
            <a:chExt cx="1501443" cy="1879466"/>
          </a:xfrm>
        </p:grpSpPr>
        <p:pic>
          <p:nvPicPr>
            <p:cNvPr id="89" name="Picture 88">
              <a:extLst>
                <a:ext uri="{FF2B5EF4-FFF2-40B4-BE49-F238E27FC236}">
                  <a16:creationId xmlns:a16="http://schemas.microsoft.com/office/drawing/2014/main" id="{9E032E30-5FDB-4BC9-A901-D119D17441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90" name="TextBox 89">
              <a:extLst>
                <a:ext uri="{FF2B5EF4-FFF2-40B4-BE49-F238E27FC236}">
                  <a16:creationId xmlns:a16="http://schemas.microsoft.com/office/drawing/2014/main" id="{622936D3-423D-D8D6-2BC6-17D3D05694E4}"/>
                </a:ext>
              </a:extLst>
            </p:cNvPr>
            <p:cNvSpPr txBox="1"/>
            <p:nvPr/>
          </p:nvSpPr>
          <p:spPr>
            <a:xfrm rot="5019144">
              <a:off x="5471470" y="2203691"/>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91" name="TextBox 90">
              <a:extLst>
                <a:ext uri="{FF2B5EF4-FFF2-40B4-BE49-F238E27FC236}">
                  <a16:creationId xmlns:a16="http://schemas.microsoft.com/office/drawing/2014/main" id="{41391FE0-09B8-821D-C405-1AEE5B06DF03}"/>
                </a:ext>
              </a:extLst>
            </p:cNvPr>
            <p:cNvSpPr txBox="1"/>
            <p:nvPr/>
          </p:nvSpPr>
          <p:spPr>
            <a:xfrm rot="5019144">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92" name="TextBox 91">
              <a:extLst>
                <a:ext uri="{FF2B5EF4-FFF2-40B4-BE49-F238E27FC236}">
                  <a16:creationId xmlns:a16="http://schemas.microsoft.com/office/drawing/2014/main" id="{BF39F3E8-1E29-082A-3ECC-1A39DBFA21B0}"/>
                </a:ext>
              </a:extLst>
            </p:cNvPr>
            <p:cNvSpPr txBox="1"/>
            <p:nvPr/>
          </p:nvSpPr>
          <p:spPr>
            <a:xfrm rot="5019144">
              <a:off x="6151870" y="2320840"/>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83" name="Group 82">
            <a:extLst>
              <a:ext uri="{FF2B5EF4-FFF2-40B4-BE49-F238E27FC236}">
                <a16:creationId xmlns:a16="http://schemas.microsoft.com/office/drawing/2014/main" id="{D57AA34A-BC62-CA7C-3521-9EFE33C2ECD8}"/>
              </a:ext>
            </a:extLst>
          </p:cNvPr>
          <p:cNvGrpSpPr/>
          <p:nvPr/>
        </p:nvGrpSpPr>
        <p:grpSpPr>
          <a:xfrm rot="12963799">
            <a:off x="6106932" y="1976513"/>
            <a:ext cx="1501443" cy="1879466"/>
            <a:chOff x="5190460" y="1082754"/>
            <a:chExt cx="1501443" cy="1879466"/>
          </a:xfrm>
        </p:grpSpPr>
        <p:pic>
          <p:nvPicPr>
            <p:cNvPr id="84" name="Picture 83">
              <a:extLst>
                <a:ext uri="{FF2B5EF4-FFF2-40B4-BE49-F238E27FC236}">
                  <a16:creationId xmlns:a16="http://schemas.microsoft.com/office/drawing/2014/main" id="{08C7B2E6-1613-7DE6-0629-2699A69B33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85" name="TextBox 84">
              <a:extLst>
                <a:ext uri="{FF2B5EF4-FFF2-40B4-BE49-F238E27FC236}">
                  <a16:creationId xmlns:a16="http://schemas.microsoft.com/office/drawing/2014/main" id="{93D84D30-F04E-3F1A-7B6E-17E8DA9C77BA}"/>
                </a:ext>
              </a:extLst>
            </p:cNvPr>
            <p:cNvSpPr txBox="1"/>
            <p:nvPr/>
          </p:nvSpPr>
          <p:spPr>
            <a:xfrm rot="8636201">
              <a:off x="5477013" y="2202558"/>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86" name="TextBox 85">
              <a:extLst>
                <a:ext uri="{FF2B5EF4-FFF2-40B4-BE49-F238E27FC236}">
                  <a16:creationId xmlns:a16="http://schemas.microsoft.com/office/drawing/2014/main" id="{C1ACDE96-14B5-9565-2C36-6EB1A19E493D}"/>
                </a:ext>
              </a:extLst>
            </p:cNvPr>
            <p:cNvSpPr txBox="1"/>
            <p:nvPr/>
          </p:nvSpPr>
          <p:spPr>
            <a:xfrm rot="8636201">
              <a:off x="5842317" y="1543549"/>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87" name="TextBox 86">
              <a:extLst>
                <a:ext uri="{FF2B5EF4-FFF2-40B4-BE49-F238E27FC236}">
                  <a16:creationId xmlns:a16="http://schemas.microsoft.com/office/drawing/2014/main" id="{584A6733-52BF-3370-A802-4AC8EDE36B68}"/>
                </a:ext>
              </a:extLst>
            </p:cNvPr>
            <p:cNvSpPr txBox="1"/>
            <p:nvPr/>
          </p:nvSpPr>
          <p:spPr>
            <a:xfrm rot="8636201">
              <a:off x="6144975" y="2366542"/>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93" name="Group 92">
            <a:extLst>
              <a:ext uri="{FF2B5EF4-FFF2-40B4-BE49-F238E27FC236}">
                <a16:creationId xmlns:a16="http://schemas.microsoft.com/office/drawing/2014/main" id="{E46ACA11-5922-741F-B0E8-323CB247BE21}"/>
              </a:ext>
            </a:extLst>
          </p:cNvPr>
          <p:cNvGrpSpPr/>
          <p:nvPr/>
        </p:nvGrpSpPr>
        <p:grpSpPr>
          <a:xfrm rot="2155642">
            <a:off x="6406417" y="2346074"/>
            <a:ext cx="1501443" cy="1879466"/>
            <a:chOff x="5190460" y="1082754"/>
            <a:chExt cx="1501443" cy="1879466"/>
          </a:xfrm>
        </p:grpSpPr>
        <p:pic>
          <p:nvPicPr>
            <p:cNvPr id="94" name="Picture 93">
              <a:extLst>
                <a:ext uri="{FF2B5EF4-FFF2-40B4-BE49-F238E27FC236}">
                  <a16:creationId xmlns:a16="http://schemas.microsoft.com/office/drawing/2014/main" id="{D10C216E-304F-3E29-F7CD-CD482FD4C4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95" name="TextBox 94">
              <a:extLst>
                <a:ext uri="{FF2B5EF4-FFF2-40B4-BE49-F238E27FC236}">
                  <a16:creationId xmlns:a16="http://schemas.microsoft.com/office/drawing/2014/main" id="{DF57EAA6-7E14-6862-9CAC-2677F6933608}"/>
                </a:ext>
              </a:extLst>
            </p:cNvPr>
            <p:cNvSpPr txBox="1"/>
            <p:nvPr/>
          </p:nvSpPr>
          <p:spPr>
            <a:xfrm rot="19444358">
              <a:off x="5467532" y="2170395"/>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96" name="TextBox 95">
              <a:extLst>
                <a:ext uri="{FF2B5EF4-FFF2-40B4-BE49-F238E27FC236}">
                  <a16:creationId xmlns:a16="http://schemas.microsoft.com/office/drawing/2014/main" id="{57E1B7D3-219C-746E-3A77-A75A5B2FA151}"/>
                </a:ext>
              </a:extLst>
            </p:cNvPr>
            <p:cNvSpPr txBox="1"/>
            <p:nvPr/>
          </p:nvSpPr>
          <p:spPr>
            <a:xfrm rot="19444358">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97" name="TextBox 96">
              <a:extLst>
                <a:ext uri="{FF2B5EF4-FFF2-40B4-BE49-F238E27FC236}">
                  <a16:creationId xmlns:a16="http://schemas.microsoft.com/office/drawing/2014/main" id="{0B921C5A-2FAE-C794-2B37-67DE22CF7BBD}"/>
                </a:ext>
              </a:extLst>
            </p:cNvPr>
            <p:cNvSpPr txBox="1"/>
            <p:nvPr/>
          </p:nvSpPr>
          <p:spPr>
            <a:xfrm rot="19444358">
              <a:off x="6148349" y="2334900"/>
              <a:ext cx="325730" cy="430887"/>
            </a:xfrm>
            <a:prstGeom prst="rect">
              <a:avLst/>
            </a:prstGeom>
            <a:noFill/>
          </p:spPr>
          <p:txBody>
            <a:bodyPr wrap="square" rtlCol="0">
              <a:spAutoFit/>
            </a:bodyPr>
            <a:lstStyle/>
            <a:p>
              <a:pPr>
                <a:buNone/>
              </a:pPr>
              <a:r>
                <a:rPr lang="en-GB" sz="2200" i="1" dirty="0">
                  <a:solidFill>
                    <a:srgbClr val="00628C"/>
                  </a:solidFill>
                </a:rPr>
                <a:t>c</a:t>
              </a:r>
            </a:p>
          </p:txBody>
        </p:sp>
      </p:grpSp>
      <p:grpSp>
        <p:nvGrpSpPr>
          <p:cNvPr id="160" name="Group 159">
            <a:extLst>
              <a:ext uri="{FF2B5EF4-FFF2-40B4-BE49-F238E27FC236}">
                <a16:creationId xmlns:a16="http://schemas.microsoft.com/office/drawing/2014/main" id="{25387856-B821-7C48-08F3-12B186263736}"/>
              </a:ext>
            </a:extLst>
          </p:cNvPr>
          <p:cNvGrpSpPr/>
          <p:nvPr/>
        </p:nvGrpSpPr>
        <p:grpSpPr>
          <a:xfrm rot="5763180">
            <a:off x="8399692" y="2258201"/>
            <a:ext cx="1501443" cy="1879466"/>
            <a:chOff x="5190460" y="1082754"/>
            <a:chExt cx="1501443" cy="1879466"/>
          </a:xfrm>
        </p:grpSpPr>
        <p:pic>
          <p:nvPicPr>
            <p:cNvPr id="161" name="Picture 160">
              <a:extLst>
                <a:ext uri="{FF2B5EF4-FFF2-40B4-BE49-F238E27FC236}">
                  <a16:creationId xmlns:a16="http://schemas.microsoft.com/office/drawing/2014/main" id="{09103723-2FE6-7A46-BEC8-7408EE3C02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162" name="TextBox 161">
              <a:extLst>
                <a:ext uri="{FF2B5EF4-FFF2-40B4-BE49-F238E27FC236}">
                  <a16:creationId xmlns:a16="http://schemas.microsoft.com/office/drawing/2014/main" id="{83C65371-4DF1-29E7-8B89-1F4E42F7251A}"/>
                </a:ext>
              </a:extLst>
            </p:cNvPr>
            <p:cNvSpPr txBox="1"/>
            <p:nvPr/>
          </p:nvSpPr>
          <p:spPr>
            <a:xfrm rot="15836820">
              <a:off x="5415663" y="2221182"/>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63" name="TextBox 162">
              <a:extLst>
                <a:ext uri="{FF2B5EF4-FFF2-40B4-BE49-F238E27FC236}">
                  <a16:creationId xmlns:a16="http://schemas.microsoft.com/office/drawing/2014/main" id="{5D2DEBEC-BA95-9AD9-C98C-FF92B08B24A6}"/>
                </a:ext>
              </a:extLst>
            </p:cNvPr>
            <p:cNvSpPr txBox="1"/>
            <p:nvPr/>
          </p:nvSpPr>
          <p:spPr>
            <a:xfrm rot="15836820">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64" name="TextBox 163">
              <a:extLst>
                <a:ext uri="{FF2B5EF4-FFF2-40B4-BE49-F238E27FC236}">
                  <a16:creationId xmlns:a16="http://schemas.microsoft.com/office/drawing/2014/main" id="{A9417925-371B-0A7D-F18E-A1B42F652C55}"/>
                </a:ext>
              </a:extLst>
            </p:cNvPr>
            <p:cNvSpPr txBox="1"/>
            <p:nvPr/>
          </p:nvSpPr>
          <p:spPr>
            <a:xfrm rot="15836820">
              <a:off x="6124183" y="2379573"/>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140" name="Group 139">
            <a:extLst>
              <a:ext uri="{FF2B5EF4-FFF2-40B4-BE49-F238E27FC236}">
                <a16:creationId xmlns:a16="http://schemas.microsoft.com/office/drawing/2014/main" id="{A1645E24-14AD-DFE2-0CE1-176AEB5E46F9}"/>
              </a:ext>
            </a:extLst>
          </p:cNvPr>
          <p:cNvGrpSpPr/>
          <p:nvPr/>
        </p:nvGrpSpPr>
        <p:grpSpPr>
          <a:xfrm rot="16580856">
            <a:off x="8565621" y="1816744"/>
            <a:ext cx="1501443" cy="1879466"/>
            <a:chOff x="5190460" y="1082754"/>
            <a:chExt cx="1501443" cy="1879466"/>
          </a:xfrm>
        </p:grpSpPr>
        <p:pic>
          <p:nvPicPr>
            <p:cNvPr id="141" name="Picture 140">
              <a:extLst>
                <a:ext uri="{FF2B5EF4-FFF2-40B4-BE49-F238E27FC236}">
                  <a16:creationId xmlns:a16="http://schemas.microsoft.com/office/drawing/2014/main" id="{1B25B3A3-0A5A-3A0F-7C58-88BAAAC278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142" name="TextBox 141">
              <a:extLst>
                <a:ext uri="{FF2B5EF4-FFF2-40B4-BE49-F238E27FC236}">
                  <a16:creationId xmlns:a16="http://schemas.microsoft.com/office/drawing/2014/main" id="{9D99CF59-AB7F-077E-F11C-347783C82942}"/>
                </a:ext>
              </a:extLst>
            </p:cNvPr>
            <p:cNvSpPr txBox="1"/>
            <p:nvPr/>
          </p:nvSpPr>
          <p:spPr>
            <a:xfrm rot="5019144">
              <a:off x="5492428" y="2211817"/>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43" name="TextBox 142">
              <a:extLst>
                <a:ext uri="{FF2B5EF4-FFF2-40B4-BE49-F238E27FC236}">
                  <a16:creationId xmlns:a16="http://schemas.microsoft.com/office/drawing/2014/main" id="{7696D85B-F95E-C348-7120-127CB53800A8}"/>
                </a:ext>
              </a:extLst>
            </p:cNvPr>
            <p:cNvSpPr txBox="1"/>
            <p:nvPr/>
          </p:nvSpPr>
          <p:spPr>
            <a:xfrm rot="5019144">
              <a:off x="5829621" y="155931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44" name="TextBox 143">
              <a:extLst>
                <a:ext uri="{FF2B5EF4-FFF2-40B4-BE49-F238E27FC236}">
                  <a16:creationId xmlns:a16="http://schemas.microsoft.com/office/drawing/2014/main" id="{82E42A69-CED2-5BB5-F295-396E1D585ED3}"/>
                </a:ext>
              </a:extLst>
            </p:cNvPr>
            <p:cNvSpPr txBox="1"/>
            <p:nvPr/>
          </p:nvSpPr>
          <p:spPr>
            <a:xfrm rot="5019144">
              <a:off x="6151870" y="2320840"/>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155" name="Group 154">
            <a:extLst>
              <a:ext uri="{FF2B5EF4-FFF2-40B4-BE49-F238E27FC236}">
                <a16:creationId xmlns:a16="http://schemas.microsoft.com/office/drawing/2014/main" id="{16F4A570-8A7C-A7DD-1D6F-BB9731F1E40E}"/>
              </a:ext>
            </a:extLst>
          </p:cNvPr>
          <p:cNvGrpSpPr/>
          <p:nvPr/>
        </p:nvGrpSpPr>
        <p:grpSpPr>
          <a:xfrm rot="9360205">
            <a:off x="8722860" y="3093544"/>
            <a:ext cx="1501443" cy="1879466"/>
            <a:chOff x="5190460" y="1082753"/>
            <a:chExt cx="1501443" cy="1879466"/>
          </a:xfrm>
        </p:grpSpPr>
        <p:pic>
          <p:nvPicPr>
            <p:cNvPr id="156" name="Picture 155">
              <a:extLst>
                <a:ext uri="{FF2B5EF4-FFF2-40B4-BE49-F238E27FC236}">
                  <a16:creationId xmlns:a16="http://schemas.microsoft.com/office/drawing/2014/main" id="{D1532A96-3651-7C54-BE13-ACF8E0E0A9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3"/>
              <a:ext cx="1501443" cy="1879466"/>
            </a:xfrm>
            <a:prstGeom prst="rect">
              <a:avLst/>
            </a:prstGeom>
          </p:spPr>
        </p:pic>
        <p:sp>
          <p:nvSpPr>
            <p:cNvPr id="157" name="TextBox 156">
              <a:extLst>
                <a:ext uri="{FF2B5EF4-FFF2-40B4-BE49-F238E27FC236}">
                  <a16:creationId xmlns:a16="http://schemas.microsoft.com/office/drawing/2014/main" id="{EBA65AFE-3382-4260-97A4-4D41D5C418A7}"/>
                </a:ext>
              </a:extLst>
            </p:cNvPr>
            <p:cNvSpPr txBox="1"/>
            <p:nvPr/>
          </p:nvSpPr>
          <p:spPr>
            <a:xfrm rot="12239795">
              <a:off x="5479303" y="2223738"/>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58" name="TextBox 157">
              <a:extLst>
                <a:ext uri="{FF2B5EF4-FFF2-40B4-BE49-F238E27FC236}">
                  <a16:creationId xmlns:a16="http://schemas.microsoft.com/office/drawing/2014/main" id="{5157B31B-0CB8-7D68-9776-1EEF16E6D747}"/>
                </a:ext>
              </a:extLst>
            </p:cNvPr>
            <p:cNvSpPr txBox="1"/>
            <p:nvPr/>
          </p:nvSpPr>
          <p:spPr>
            <a:xfrm rot="12239795">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59" name="TextBox 158">
              <a:extLst>
                <a:ext uri="{FF2B5EF4-FFF2-40B4-BE49-F238E27FC236}">
                  <a16:creationId xmlns:a16="http://schemas.microsoft.com/office/drawing/2014/main" id="{029D5B2C-3EF3-6DED-49AA-69F834C33A9D}"/>
                </a:ext>
              </a:extLst>
            </p:cNvPr>
            <p:cNvSpPr txBox="1"/>
            <p:nvPr/>
          </p:nvSpPr>
          <p:spPr>
            <a:xfrm rot="12239795">
              <a:off x="6119752" y="2367345"/>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150" name="Group 149">
            <a:extLst>
              <a:ext uri="{FF2B5EF4-FFF2-40B4-BE49-F238E27FC236}">
                <a16:creationId xmlns:a16="http://schemas.microsoft.com/office/drawing/2014/main" id="{B9F9B442-7BC3-B284-3072-85C512807C03}"/>
              </a:ext>
            </a:extLst>
          </p:cNvPr>
          <p:cNvGrpSpPr/>
          <p:nvPr/>
        </p:nvGrpSpPr>
        <p:grpSpPr>
          <a:xfrm rot="20145801">
            <a:off x="9190138" y="3019534"/>
            <a:ext cx="1501443" cy="1879466"/>
            <a:chOff x="5190460" y="1082754"/>
            <a:chExt cx="1501443" cy="1879466"/>
          </a:xfrm>
        </p:grpSpPr>
        <p:pic>
          <p:nvPicPr>
            <p:cNvPr id="151" name="Picture 150">
              <a:extLst>
                <a:ext uri="{FF2B5EF4-FFF2-40B4-BE49-F238E27FC236}">
                  <a16:creationId xmlns:a16="http://schemas.microsoft.com/office/drawing/2014/main" id="{4D040F68-37A2-DC08-91BB-215AE6F97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152" name="TextBox 151">
              <a:extLst>
                <a:ext uri="{FF2B5EF4-FFF2-40B4-BE49-F238E27FC236}">
                  <a16:creationId xmlns:a16="http://schemas.microsoft.com/office/drawing/2014/main" id="{4B2C4BFA-3CCD-4F6B-B240-57893E0A3894}"/>
                </a:ext>
              </a:extLst>
            </p:cNvPr>
            <p:cNvSpPr txBox="1"/>
            <p:nvPr/>
          </p:nvSpPr>
          <p:spPr>
            <a:xfrm rot="1454199">
              <a:off x="5467532" y="2170395"/>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53" name="TextBox 152">
              <a:extLst>
                <a:ext uri="{FF2B5EF4-FFF2-40B4-BE49-F238E27FC236}">
                  <a16:creationId xmlns:a16="http://schemas.microsoft.com/office/drawing/2014/main" id="{4EBB4D6E-D459-0DDA-6C97-6EA903439012}"/>
                </a:ext>
              </a:extLst>
            </p:cNvPr>
            <p:cNvSpPr txBox="1"/>
            <p:nvPr/>
          </p:nvSpPr>
          <p:spPr>
            <a:xfrm rot="1454199">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54" name="TextBox 153">
              <a:extLst>
                <a:ext uri="{FF2B5EF4-FFF2-40B4-BE49-F238E27FC236}">
                  <a16:creationId xmlns:a16="http://schemas.microsoft.com/office/drawing/2014/main" id="{758A0132-4D51-3765-9D93-7C2E5D74F842}"/>
                </a:ext>
              </a:extLst>
            </p:cNvPr>
            <p:cNvSpPr txBox="1"/>
            <p:nvPr/>
          </p:nvSpPr>
          <p:spPr>
            <a:xfrm rot="1655922">
              <a:off x="6125304" y="2355624"/>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145" name="Group 144">
            <a:extLst>
              <a:ext uri="{FF2B5EF4-FFF2-40B4-BE49-F238E27FC236}">
                <a16:creationId xmlns:a16="http://schemas.microsoft.com/office/drawing/2014/main" id="{AA45769D-EECB-8CCF-6FDC-A10C2152D917}"/>
              </a:ext>
            </a:extLst>
          </p:cNvPr>
          <p:cNvGrpSpPr/>
          <p:nvPr/>
        </p:nvGrpSpPr>
        <p:grpSpPr>
          <a:xfrm rot="9414969">
            <a:off x="9779798" y="2854325"/>
            <a:ext cx="1501443" cy="1845012"/>
            <a:chOff x="5190460" y="1082754"/>
            <a:chExt cx="1501443" cy="1879466"/>
          </a:xfrm>
        </p:grpSpPr>
        <p:pic>
          <p:nvPicPr>
            <p:cNvPr id="146" name="Picture 145">
              <a:extLst>
                <a:ext uri="{FF2B5EF4-FFF2-40B4-BE49-F238E27FC236}">
                  <a16:creationId xmlns:a16="http://schemas.microsoft.com/office/drawing/2014/main" id="{FE37C345-B227-FB2D-F2DB-18B105D8F0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147" name="TextBox 146">
              <a:extLst>
                <a:ext uri="{FF2B5EF4-FFF2-40B4-BE49-F238E27FC236}">
                  <a16:creationId xmlns:a16="http://schemas.microsoft.com/office/drawing/2014/main" id="{EA5C164C-FB8A-7BBF-E344-9986514F3919}"/>
                </a:ext>
              </a:extLst>
            </p:cNvPr>
            <p:cNvSpPr txBox="1"/>
            <p:nvPr/>
          </p:nvSpPr>
          <p:spPr>
            <a:xfrm rot="12185031">
              <a:off x="5437600" y="2241218"/>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48" name="TextBox 147">
              <a:extLst>
                <a:ext uri="{FF2B5EF4-FFF2-40B4-BE49-F238E27FC236}">
                  <a16:creationId xmlns:a16="http://schemas.microsoft.com/office/drawing/2014/main" id="{68D1D760-A5D8-E5D8-D6A8-D8697DC595F1}"/>
                </a:ext>
              </a:extLst>
            </p:cNvPr>
            <p:cNvSpPr txBox="1"/>
            <p:nvPr/>
          </p:nvSpPr>
          <p:spPr>
            <a:xfrm rot="12185031">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49" name="TextBox 148">
              <a:extLst>
                <a:ext uri="{FF2B5EF4-FFF2-40B4-BE49-F238E27FC236}">
                  <a16:creationId xmlns:a16="http://schemas.microsoft.com/office/drawing/2014/main" id="{E4E17C4C-FF8F-F8FC-01F4-6DFEE2D6877D}"/>
                </a:ext>
              </a:extLst>
            </p:cNvPr>
            <p:cNvSpPr txBox="1"/>
            <p:nvPr/>
          </p:nvSpPr>
          <p:spPr>
            <a:xfrm rot="12185031">
              <a:off x="6093383" y="2344063"/>
              <a:ext cx="325730" cy="430887"/>
            </a:xfrm>
            <a:prstGeom prst="rect">
              <a:avLst/>
            </a:prstGeom>
            <a:noFill/>
          </p:spPr>
          <p:txBody>
            <a:bodyPr wrap="none" rtlCol="0">
              <a:spAutoFit/>
            </a:bodyPr>
            <a:lstStyle/>
            <a:p>
              <a:pPr>
                <a:buNone/>
              </a:pPr>
              <a:r>
                <a:rPr lang="en-GB" sz="2200" i="1" dirty="0">
                  <a:solidFill>
                    <a:srgbClr val="00628C"/>
                  </a:solidFill>
                </a:rPr>
                <a:t>c</a:t>
              </a:r>
            </a:p>
          </p:txBody>
        </p:sp>
      </p:grpSp>
      <p:grpSp>
        <p:nvGrpSpPr>
          <p:cNvPr id="135" name="Group 134">
            <a:extLst>
              <a:ext uri="{FF2B5EF4-FFF2-40B4-BE49-F238E27FC236}">
                <a16:creationId xmlns:a16="http://schemas.microsoft.com/office/drawing/2014/main" id="{12011B52-50F5-463A-CD9D-FD3EA8C8BF7B}"/>
              </a:ext>
            </a:extLst>
          </p:cNvPr>
          <p:cNvGrpSpPr/>
          <p:nvPr/>
        </p:nvGrpSpPr>
        <p:grpSpPr>
          <a:xfrm rot="5781173">
            <a:off x="9790870" y="1948136"/>
            <a:ext cx="1501443" cy="1879466"/>
            <a:chOff x="5190460" y="1082754"/>
            <a:chExt cx="1501443" cy="1879466"/>
          </a:xfrm>
        </p:grpSpPr>
        <p:pic>
          <p:nvPicPr>
            <p:cNvPr id="136" name="Picture 135">
              <a:extLst>
                <a:ext uri="{FF2B5EF4-FFF2-40B4-BE49-F238E27FC236}">
                  <a16:creationId xmlns:a16="http://schemas.microsoft.com/office/drawing/2014/main" id="{DC09D2AA-9813-AD4B-B8F2-AD732EDEC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0460" y="1082754"/>
              <a:ext cx="1501443" cy="1879466"/>
            </a:xfrm>
            <a:prstGeom prst="rect">
              <a:avLst/>
            </a:prstGeom>
          </p:spPr>
        </p:pic>
        <p:sp>
          <p:nvSpPr>
            <p:cNvPr id="137" name="TextBox 136">
              <a:extLst>
                <a:ext uri="{FF2B5EF4-FFF2-40B4-BE49-F238E27FC236}">
                  <a16:creationId xmlns:a16="http://schemas.microsoft.com/office/drawing/2014/main" id="{AA23B9A8-9F66-8396-A5EE-712824EBA05D}"/>
                </a:ext>
              </a:extLst>
            </p:cNvPr>
            <p:cNvSpPr txBox="1"/>
            <p:nvPr/>
          </p:nvSpPr>
          <p:spPr>
            <a:xfrm rot="15818827">
              <a:off x="5415167" y="2197612"/>
              <a:ext cx="341760" cy="430887"/>
            </a:xfrm>
            <a:prstGeom prst="rect">
              <a:avLst/>
            </a:prstGeom>
            <a:noFill/>
          </p:spPr>
          <p:txBody>
            <a:bodyPr wrap="none" rtlCol="0">
              <a:spAutoFit/>
            </a:bodyPr>
            <a:lstStyle/>
            <a:p>
              <a:pPr>
                <a:buNone/>
              </a:pPr>
              <a:r>
                <a:rPr lang="en-GB" sz="2200" i="1" dirty="0">
                  <a:solidFill>
                    <a:srgbClr val="00628C"/>
                  </a:solidFill>
                </a:rPr>
                <a:t>a</a:t>
              </a:r>
            </a:p>
          </p:txBody>
        </p:sp>
        <p:sp>
          <p:nvSpPr>
            <p:cNvPr id="138" name="TextBox 137">
              <a:extLst>
                <a:ext uri="{FF2B5EF4-FFF2-40B4-BE49-F238E27FC236}">
                  <a16:creationId xmlns:a16="http://schemas.microsoft.com/office/drawing/2014/main" id="{0051A3ED-972B-4947-32DD-8D0E6667C5C2}"/>
                </a:ext>
              </a:extLst>
            </p:cNvPr>
            <p:cNvSpPr txBox="1"/>
            <p:nvPr/>
          </p:nvSpPr>
          <p:spPr>
            <a:xfrm rot="15818827">
              <a:off x="5809292" y="1538304"/>
              <a:ext cx="341760" cy="430887"/>
            </a:xfrm>
            <a:prstGeom prst="rect">
              <a:avLst/>
            </a:prstGeom>
            <a:noFill/>
          </p:spPr>
          <p:txBody>
            <a:bodyPr wrap="none" rtlCol="0">
              <a:spAutoFit/>
            </a:bodyPr>
            <a:lstStyle/>
            <a:p>
              <a:pPr>
                <a:buNone/>
              </a:pPr>
              <a:r>
                <a:rPr lang="en-GB" sz="2200" i="1" dirty="0">
                  <a:solidFill>
                    <a:srgbClr val="00628C"/>
                  </a:solidFill>
                </a:rPr>
                <a:t>b</a:t>
              </a:r>
            </a:p>
          </p:txBody>
        </p:sp>
        <p:sp>
          <p:nvSpPr>
            <p:cNvPr id="139" name="TextBox 138">
              <a:extLst>
                <a:ext uri="{FF2B5EF4-FFF2-40B4-BE49-F238E27FC236}">
                  <a16:creationId xmlns:a16="http://schemas.microsoft.com/office/drawing/2014/main" id="{EFF10E8B-4274-DC9C-AA4C-3067379240B9}"/>
                </a:ext>
              </a:extLst>
            </p:cNvPr>
            <p:cNvSpPr txBox="1"/>
            <p:nvPr/>
          </p:nvSpPr>
          <p:spPr>
            <a:xfrm rot="15818827">
              <a:off x="6073725" y="2328790"/>
              <a:ext cx="325730" cy="430887"/>
            </a:xfrm>
            <a:prstGeom prst="rect">
              <a:avLst/>
            </a:prstGeom>
            <a:noFill/>
          </p:spPr>
          <p:txBody>
            <a:bodyPr wrap="none" rtlCol="0">
              <a:spAutoFit/>
            </a:bodyPr>
            <a:lstStyle/>
            <a:p>
              <a:pPr>
                <a:buNone/>
              </a:pPr>
              <a:r>
                <a:rPr lang="en-GB" sz="2200" i="1" dirty="0">
                  <a:solidFill>
                    <a:srgbClr val="00628C"/>
                  </a:solidFill>
                </a:rPr>
                <a:t>c</a:t>
              </a:r>
            </a:p>
          </p:txBody>
        </p:sp>
      </p:grpSp>
    </p:spTree>
    <p:extLst>
      <p:ext uri="{BB962C8B-B14F-4D97-AF65-F5344CB8AC3E}">
        <p14:creationId xmlns:p14="http://schemas.microsoft.com/office/powerpoint/2010/main" val="75082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766279143"/>
              </p:ext>
            </p:extLst>
          </p:nvPr>
        </p:nvGraphicFramePr>
        <p:xfrm>
          <a:off x="158834" y="726067"/>
          <a:ext cx="11874332" cy="6106560"/>
        </p:xfrm>
        <a:graphic>
          <a:graphicData uri="http://schemas.openxmlformats.org/drawingml/2006/table">
            <a:tbl>
              <a:tblPr firstRow="1" bandRow="1">
                <a:tableStyleId>{5940675A-B579-460E-94D1-54222C63F5DA}</a:tableStyleId>
              </a:tblPr>
              <a:tblGrid>
                <a:gridCol w="5435142">
                  <a:extLst>
                    <a:ext uri="{9D8B030D-6E8A-4147-A177-3AD203B41FA5}">
                      <a16:colId xmlns:a16="http://schemas.microsoft.com/office/drawing/2014/main" val="695237181"/>
                    </a:ext>
                  </a:extLst>
                </a:gridCol>
                <a:gridCol w="643919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Discuss with students which angle facts they know or can see within the diagram. Draw attention to any that they might have missed, flagging the point where the triangles all meet. Do they know that a full turn around this point is 360°? If needed, link back to their understanding of 90° as a right angle and that four of these make a full turn. </a:t>
                      </a:r>
                      <a:endParaRPr lang="en-GB" sz="1600" i="1" u="none" dirty="0"/>
                    </a:p>
                    <a:p>
                      <a:r>
                        <a:rPr lang="en-GB" sz="1600" b="1" i="0" u="none" dirty="0"/>
                        <a:t>Challenge</a:t>
                      </a:r>
                    </a:p>
                    <a:p>
                      <a:pPr>
                        <a:spcAft>
                          <a:spcPts val="600"/>
                        </a:spcAft>
                      </a:pPr>
                      <a:r>
                        <a:rPr lang="en-GB" sz="1600" u="none" dirty="0"/>
                        <a:t>Can all triangles be arranged so that they make three ‘flowers’ in this way? Are there any others? If so, what angles would they have? How many can you find?</a:t>
                      </a:r>
                    </a:p>
                    <a:p>
                      <a:r>
                        <a:rPr lang="en-GB" sz="1600" b="1" i="0" u="none" dirty="0"/>
                        <a:t>Representations</a:t>
                      </a:r>
                    </a:p>
                    <a:p>
                      <a:r>
                        <a:rPr lang="en-GB" sz="1600" b="0" i="0" u="none" dirty="0"/>
                        <a:t>Triangle tiles are included in the </a:t>
                      </a:r>
                      <a:r>
                        <a:rPr lang="en-GB" sz="1600" b="0" i="0" u="none" dirty="0">
                          <a:hlinkClick r:id="rId3" action="ppaction://hlinksldjump"/>
                        </a:rPr>
                        <a:t>printable resources</a:t>
                      </a:r>
                      <a:r>
                        <a:rPr lang="en-GB" sz="1600" b="0" i="0" u="none" dirty="0"/>
                        <a:t> section. Consider at what stage these might be useful. Having a physical resource to manipulate may help to convince students that the flowers ‘work’, but will they also support them to use the angle rules required? They might be of most use to help generate solutions for the further thinking question.</a:t>
                      </a:r>
                    </a:p>
                  </a:txBody>
                  <a:tcPr>
                    <a:no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17 gives insight into whether students understand and can reason with the fact that angles at a point sum to 360˚, and also that angles in a triangle sum to 180˚. While the angle rules referenced are within the primary curriculum, they are not in the NCETM’s Curriculum Prioritisation Materials so some students may not have looked at them in depth.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animation revealing parts a and b is intended to scaffold the reasoning for students, building through finding each of the interior angles individually. Depending on your class, you could remove this scaffolding and reveal the whole task, allowing students more freedom to construct their own chain of reasoning.</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Listen to whether students know which angle facts are helpful and which are not, to understand how well they can apply their knowledge to solve problems. </a:t>
                      </a:r>
                      <a:r>
                        <a:rPr lang="en-GB" sz="1600" i="0" u="none" dirty="0"/>
                        <a:t>Students might, for example, use the angle sum in a triangle to deduce that the angles in all five of the triangles sum to 900˚ which, while true, will not lead towards a solution. Listen out for inaccurate or incomplete recall of angle facts, such as, ‘Angles in a circle add to 360°’, and address these misconceptions in your teaching.</a:t>
                      </a:r>
                      <a:endParaRPr lang="en-GB" sz="1600" dirty="0"/>
                    </a:p>
                  </a:txBody>
                  <a:tcPr/>
                </a:tc>
                <a:extLst>
                  <a:ext uri="{0D108BD9-81ED-4DB2-BD59-A6C34878D82A}">
                    <a16:rowId xmlns:a16="http://schemas.microsoft.com/office/drawing/2014/main" val="1616516725"/>
                  </a:ext>
                </a:extLst>
              </a:tr>
              <a:tr h="864000">
                <a:tc gridSpan="2">
                  <a:txBody>
                    <a:bodyPr/>
                    <a:lstStyle/>
                    <a:p>
                      <a:r>
                        <a:rPr lang="en-GB" sz="1600" b="1" dirty="0"/>
                        <a:t>Additional resources</a:t>
                      </a:r>
                    </a:p>
                    <a:p>
                      <a:pPr marL="285750" indent="-285750">
                        <a:buFont typeface="Arial" panose="020B0604020202020204" pitchFamily="34" charset="0"/>
                        <a:buChar char="•"/>
                      </a:pPr>
                      <a:r>
                        <a:rPr lang="en-GB" sz="1600" b="0" dirty="0"/>
                        <a:t>Key idea 6.1.1.2 from the </a:t>
                      </a:r>
                      <a:r>
                        <a:rPr lang="en-GB" sz="1600" dirty="0">
                          <a:hlinkClick r:id="rId4"/>
                        </a:rPr>
                        <a:t>Secondary Mastery Professional Development | NCETM</a:t>
                      </a:r>
                      <a:r>
                        <a:rPr lang="en-GB" sz="1600" dirty="0"/>
                        <a:t> looks at deepening students’ understanding of ‘</a:t>
                      </a:r>
                      <a:r>
                        <a:rPr lang="en-GB" sz="1600" dirty="0">
                          <a:hlinkClick r:id="rId5"/>
                        </a:rPr>
                        <a:t>proving the interior angle sum of a triangle</a:t>
                      </a:r>
                      <a:r>
                        <a:rPr lang="en-GB" sz="1600" dirty="0"/>
                        <a:t>’ by connecting it to their new learning on parallel lines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526059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B41597-EDC0-55DE-166E-6D9695CB5630}"/>
              </a:ext>
            </a:extLst>
          </p:cNvPr>
          <p:cNvSpPr>
            <a:spLocks noGrp="1"/>
          </p:cNvSpPr>
          <p:nvPr>
            <p:ph type="body" sz="quarter" idx="11"/>
          </p:nvPr>
        </p:nvSpPr>
        <p:spPr/>
        <p:txBody>
          <a:bodyPr/>
          <a:lstStyle/>
          <a:p>
            <a:r>
              <a:rPr lang="en-US" sz="2400" dirty="0"/>
              <a:t>Checkpoint 18: Paper cuts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92100" y="4466149"/>
            <a:ext cx="1016000"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D3AA21E-3AC9-4779-BC77-4E3E13D3EE7C}"/>
              </a:ext>
            </a:extLst>
          </p:cNvPr>
          <p:cNvSpPr txBox="1"/>
          <p:nvPr/>
        </p:nvSpPr>
        <p:spPr>
          <a:xfrm>
            <a:off x="4481703" y="1129358"/>
            <a:ext cx="5944687" cy="1514261"/>
          </a:xfrm>
          <a:prstGeom prst="rect">
            <a:avLst/>
          </a:prstGeom>
          <a:noFill/>
        </p:spPr>
        <p:txBody>
          <a:bodyPr wrap="square" rtlCol="0">
            <a:spAutoFit/>
          </a:bodyPr>
          <a:lstStyle/>
          <a:p>
            <a:pPr>
              <a:buNone/>
            </a:pPr>
            <a:r>
              <a:rPr lang="en-GB" sz="2200" dirty="0"/>
              <a:t>Josie cuts a rectangular piece of paper into two pieces with a diagonal cut. </a:t>
            </a:r>
          </a:p>
          <a:p>
            <a:pPr>
              <a:buNone/>
            </a:pPr>
            <a:r>
              <a:rPr lang="en-GB" sz="2200" dirty="0"/>
              <a:t>She then cuts the pieces in two again with a single vertical cut.</a:t>
            </a:r>
          </a:p>
        </p:txBody>
      </p:sp>
      <p:sp>
        <p:nvSpPr>
          <p:cNvPr id="33" name="TextBox 32">
            <a:extLst>
              <a:ext uri="{FF2B5EF4-FFF2-40B4-BE49-F238E27FC236}">
                <a16:creationId xmlns:a16="http://schemas.microsoft.com/office/drawing/2014/main" id="{B733CF00-F73F-F849-336D-E65390B5EF69}"/>
              </a:ext>
            </a:extLst>
          </p:cNvPr>
          <p:cNvSpPr txBox="1"/>
          <p:nvPr/>
        </p:nvSpPr>
        <p:spPr>
          <a:xfrm>
            <a:off x="4481704" y="2804065"/>
            <a:ext cx="6859086" cy="837152"/>
          </a:xfrm>
          <a:prstGeom prst="rect">
            <a:avLst/>
          </a:prstGeom>
          <a:noFill/>
        </p:spPr>
        <p:txBody>
          <a:bodyPr wrap="square" rtlCol="0">
            <a:spAutoFit/>
          </a:bodyPr>
          <a:lstStyle/>
          <a:p>
            <a:pPr>
              <a:buNone/>
            </a:pPr>
            <a:r>
              <a:rPr lang="en-GB" sz="2200" dirty="0"/>
              <a:t>She measures one of the angles she has created. </a:t>
            </a:r>
          </a:p>
          <a:p>
            <a:pPr>
              <a:buNone/>
            </a:pPr>
            <a:r>
              <a:rPr lang="en-GB" sz="2200" dirty="0"/>
              <a:t>What other angles do you know?</a:t>
            </a:r>
          </a:p>
        </p:txBody>
      </p:sp>
      <p:sp>
        <p:nvSpPr>
          <p:cNvPr id="52" name="TextBox 51">
            <a:extLst>
              <a:ext uri="{FF2B5EF4-FFF2-40B4-BE49-F238E27FC236}">
                <a16:creationId xmlns:a16="http://schemas.microsoft.com/office/drawing/2014/main" id="{551105B8-D486-CDB9-3400-96E53D810A12}"/>
              </a:ext>
            </a:extLst>
          </p:cNvPr>
          <p:cNvSpPr txBox="1"/>
          <p:nvPr/>
        </p:nvSpPr>
        <p:spPr>
          <a:xfrm>
            <a:off x="1424248" y="4347921"/>
            <a:ext cx="5771681" cy="1920526"/>
          </a:xfrm>
          <a:prstGeom prst="rect">
            <a:avLst/>
          </a:prstGeom>
          <a:noFill/>
        </p:spPr>
        <p:txBody>
          <a:bodyPr wrap="square" rtlCol="0">
            <a:spAutoFit/>
          </a:bodyPr>
          <a:lstStyle/>
          <a:p>
            <a:pPr>
              <a:buNone/>
            </a:pPr>
            <a:r>
              <a:rPr lang="en-GB" sz="2200" dirty="0"/>
              <a:t>Paul cuts his paper vertically first, then uses a different diagonal cut on each piece. </a:t>
            </a:r>
          </a:p>
          <a:p>
            <a:pPr>
              <a:buNone/>
            </a:pPr>
            <a:r>
              <a:rPr lang="en-GB" sz="2200" dirty="0"/>
              <a:t>He also measures one angle to be 110°. </a:t>
            </a:r>
          </a:p>
          <a:p>
            <a:pPr>
              <a:buNone/>
            </a:pPr>
            <a:r>
              <a:rPr lang="en-GB" sz="2200" dirty="0"/>
              <a:t>What other angles do you know for his shapes? </a:t>
            </a:r>
          </a:p>
        </p:txBody>
      </p:sp>
      <p:pic>
        <p:nvPicPr>
          <p:cNvPr id="4" name="Picture 3">
            <a:extLst>
              <a:ext uri="{FF2B5EF4-FFF2-40B4-BE49-F238E27FC236}">
                <a16:creationId xmlns:a16="http://schemas.microsoft.com/office/drawing/2014/main" id="{D3311813-2735-1E1A-EBF4-CAF677149662}"/>
              </a:ext>
            </a:extLst>
          </p:cNvPr>
          <p:cNvPicPr>
            <a:picLocks noChangeAspect="1"/>
          </p:cNvPicPr>
          <p:nvPr/>
        </p:nvPicPr>
        <p:blipFill>
          <a:blip r:embed="rId3"/>
          <a:stretch>
            <a:fillRect/>
          </a:stretch>
        </p:blipFill>
        <p:spPr>
          <a:xfrm>
            <a:off x="452871" y="1259707"/>
            <a:ext cx="3639627" cy="2767824"/>
          </a:xfrm>
          <a:prstGeom prst="rect">
            <a:avLst/>
          </a:prstGeom>
        </p:spPr>
      </p:pic>
      <p:pic>
        <p:nvPicPr>
          <p:cNvPr id="5" name="Picture 4">
            <a:extLst>
              <a:ext uri="{FF2B5EF4-FFF2-40B4-BE49-F238E27FC236}">
                <a16:creationId xmlns:a16="http://schemas.microsoft.com/office/drawing/2014/main" id="{24F8DA55-4E7A-4D00-72C7-8B563290D048}"/>
              </a:ext>
            </a:extLst>
          </p:cNvPr>
          <p:cNvPicPr>
            <a:picLocks noChangeAspect="1"/>
          </p:cNvPicPr>
          <p:nvPr/>
        </p:nvPicPr>
        <p:blipFill>
          <a:blip r:embed="rId4"/>
          <a:stretch>
            <a:fillRect/>
          </a:stretch>
        </p:blipFill>
        <p:spPr>
          <a:xfrm>
            <a:off x="7343354" y="3961628"/>
            <a:ext cx="3639627" cy="2767824"/>
          </a:xfrm>
          <a:prstGeom prst="rect">
            <a:avLst/>
          </a:prstGeom>
        </p:spPr>
      </p:pic>
    </p:spTree>
    <p:extLst>
      <p:ext uri="{BB962C8B-B14F-4D97-AF65-F5344CB8AC3E}">
        <p14:creationId xmlns:p14="http://schemas.microsoft.com/office/powerpoint/2010/main" val="70034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3" grpId="0" uiExpand="1" build="p"/>
      <p:bldP spid="52"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331755364"/>
              </p:ext>
            </p:extLst>
          </p:nvPr>
        </p:nvGraphicFramePr>
        <p:xfrm>
          <a:off x="267128" y="677643"/>
          <a:ext cx="11766038" cy="5897880"/>
        </p:xfrm>
        <a:graphic>
          <a:graphicData uri="http://schemas.openxmlformats.org/drawingml/2006/table">
            <a:tbl>
              <a:tblPr firstRow="1" bandRow="1">
                <a:tableStyleId>{5940675A-B579-460E-94D1-54222C63F5DA}</a:tableStyleId>
              </a:tblPr>
              <a:tblGrid>
                <a:gridCol w="3776838">
                  <a:extLst>
                    <a:ext uri="{9D8B030D-6E8A-4147-A177-3AD203B41FA5}">
                      <a16:colId xmlns:a16="http://schemas.microsoft.com/office/drawing/2014/main" val="695237181"/>
                    </a:ext>
                  </a:extLst>
                </a:gridCol>
                <a:gridCol w="7989200">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Ask students to first identify and label all the right angles to get them started.</a:t>
                      </a:r>
                    </a:p>
                    <a:p>
                      <a:r>
                        <a:rPr lang="en-GB" sz="1600" b="1" i="0" u="none" dirty="0"/>
                        <a:t>Challenge</a:t>
                      </a:r>
                    </a:p>
                    <a:p>
                      <a:pPr>
                        <a:spcAft>
                          <a:spcPts val="600"/>
                        </a:spcAft>
                      </a:pPr>
                      <a:r>
                        <a:rPr lang="en-GB" sz="1600" u="none" dirty="0"/>
                        <a:t>Ask students to consider further cuts to the paper. When will they know the angles? When will they not know? Asking them to articulate the information that they need may consolidate and even deepen their understanding of angle rules.</a:t>
                      </a:r>
                    </a:p>
                    <a:p>
                      <a:r>
                        <a:rPr lang="en-GB" sz="1600" b="1" i="0" u="none" dirty="0"/>
                        <a:t>Representations</a:t>
                      </a:r>
                    </a:p>
                    <a:p>
                      <a:r>
                        <a:rPr lang="en-GB" sz="1600" b="0" i="0" u="none" dirty="0"/>
                        <a:t>Cutting paper is offered as a simple representation of angles that is easy to replicate in the classroom. You could easily cut a piece of paper in this way, stick it on the board and annotate it as students generate their answers.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18 explores several key angle rules covered at primary school: angles meeting on a straight line; angles in a quadrilateral; and vertically opposite angles. While these angle rules are in the primary curriculum, they are not explicitly in the NCETM’s Curriculum Prioritisation Materials so some students may not have looked at them in depth.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Do students recognise that, in cutting the paper like this, vertically opposite angles have been created? Prompt them to associate this situation with the diagrams they are more accustomed to.</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 key role for the teacher here is probing understanding. Students may have an instinctive sense of when angles are equal without having the mathematical reasoning to back this up. Encourage students to justify their answers and prompt beyond simplistic answers such as, ‘Because it looks the same’. Listen out for the mathematical language they use and how precisely they refer to the angle rules that they do know.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may be surprised that all the angles can be calculated in the main task, given that only one is marked. Not making assumptions is a key principle in geometry, so make sure they are clear that, although the right angles are not marked, we can be certain that they exist because the cut is vertical and the overall shape is a rectangle.</a:t>
                      </a:r>
                    </a:p>
                  </a:txBody>
                  <a:tcPr/>
                </a:tc>
                <a:extLst>
                  <a:ext uri="{0D108BD9-81ED-4DB2-BD59-A6C34878D82A}">
                    <a16:rowId xmlns:a16="http://schemas.microsoft.com/office/drawing/2014/main" val="1616516725"/>
                  </a:ext>
                </a:extLst>
              </a:tr>
              <a:tr h="590746">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3" action="ppaction://hlinksldjump"/>
                        </a:rPr>
                        <a:t>G</a:t>
                      </a:r>
                      <a:r>
                        <a:rPr lang="en-GB" sz="1600" b="0" dirty="0"/>
                        <a:t> offers a chance to explicitly discuss vertically opposite angles; activity </a:t>
                      </a:r>
                      <a:r>
                        <a:rPr lang="en-GB" sz="1600" b="0" dirty="0">
                          <a:hlinkClick r:id="rId4" action="ppaction://hlinksldjump"/>
                        </a:rPr>
                        <a:t>F</a:t>
                      </a:r>
                      <a:r>
                        <a:rPr lang="en-GB" sz="1600" b="0" dirty="0"/>
                        <a:t> explores misconceptions with angles on a straight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1527397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Checkpoint 19: Triangle tiles </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415108" y="56374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pic>
        <p:nvPicPr>
          <p:cNvPr id="1027" name="Picture 3">
            <a:extLst>
              <a:ext uri="{FF2B5EF4-FFF2-40B4-BE49-F238E27FC236}">
                <a16:creationId xmlns:a16="http://schemas.microsoft.com/office/drawing/2014/main" id="{3B102109-1239-CFE6-2385-7037A21EB2B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942416" y="1148081"/>
            <a:ext cx="4654499" cy="420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82BF5C2-1CEE-3B4D-AEA5-99F00DD45441}"/>
              </a:ext>
            </a:extLst>
          </p:cNvPr>
          <p:cNvSpPr txBox="1"/>
          <p:nvPr/>
        </p:nvSpPr>
        <p:spPr>
          <a:xfrm>
            <a:off x="182880" y="1334893"/>
            <a:ext cx="5604603" cy="3003899"/>
          </a:xfrm>
          <a:prstGeom prst="rect">
            <a:avLst/>
          </a:prstGeom>
          <a:noFill/>
        </p:spPr>
        <p:txBody>
          <a:bodyPr wrap="square" rtlCol="0">
            <a:spAutoFit/>
          </a:bodyPr>
          <a:lstStyle/>
          <a:p>
            <a:pPr>
              <a:buNone/>
            </a:pPr>
            <a:r>
              <a:rPr lang="en-GB" sz="2200" dirty="0"/>
              <a:t>Ollie is making a shape with identically sized isosceles triangle tiles.</a:t>
            </a:r>
          </a:p>
          <a:p>
            <a:pPr marL="457200" indent="-457200">
              <a:buFont typeface="+mj-lt"/>
              <a:buAutoNum type="alphaLcParenR"/>
            </a:pPr>
            <a:r>
              <a:rPr lang="en-GB" sz="2200" dirty="0"/>
              <a:t>What do you know about the angle marked </a:t>
            </a:r>
            <a:r>
              <a:rPr lang="en-GB" sz="2200" i="1" dirty="0"/>
              <a:t>a</a:t>
            </a:r>
            <a:r>
              <a:rPr lang="en-GB" sz="2200" dirty="0"/>
              <a:t>? What do you not know?</a:t>
            </a:r>
          </a:p>
          <a:p>
            <a:pPr marL="457200" indent="-457200">
              <a:buFont typeface="+mj-lt"/>
              <a:buAutoNum type="alphaLcParenR"/>
            </a:pPr>
            <a:r>
              <a:rPr lang="en-GB" sz="2200" dirty="0"/>
              <a:t>Ollie says that the angle marked </a:t>
            </a:r>
            <a:r>
              <a:rPr lang="en-GB" sz="2200" i="1" dirty="0"/>
              <a:t>b</a:t>
            </a:r>
            <a:r>
              <a:rPr lang="en-GB" sz="2200" dirty="0"/>
              <a:t> could be 70°. Is he correct?</a:t>
            </a:r>
          </a:p>
          <a:p>
            <a:pPr marL="457200" indent="-457200">
              <a:buFont typeface="+mj-lt"/>
              <a:buAutoNum type="alphaLcParenR"/>
            </a:pPr>
            <a:r>
              <a:rPr lang="en-GB" sz="2200" dirty="0"/>
              <a:t>The missing angle, </a:t>
            </a:r>
            <a:r>
              <a:rPr lang="en-GB" sz="2200" i="1" dirty="0"/>
              <a:t>c</a:t>
            </a:r>
            <a:r>
              <a:rPr lang="en-GB" sz="2200" dirty="0"/>
              <a:t>, is 12°. What must the size of angles a and b be now?</a:t>
            </a:r>
          </a:p>
        </p:txBody>
      </p:sp>
      <p:sp>
        <p:nvSpPr>
          <p:cNvPr id="9" name="TextBox 8">
            <a:extLst>
              <a:ext uri="{FF2B5EF4-FFF2-40B4-BE49-F238E27FC236}">
                <a16:creationId xmlns:a16="http://schemas.microsoft.com/office/drawing/2014/main" id="{48C41247-3851-3911-CFC7-DF1425D85B13}"/>
              </a:ext>
            </a:extLst>
          </p:cNvPr>
          <p:cNvSpPr txBox="1"/>
          <p:nvPr/>
        </p:nvSpPr>
        <p:spPr>
          <a:xfrm>
            <a:off x="1481910" y="5523107"/>
            <a:ext cx="6305902" cy="769441"/>
          </a:xfrm>
          <a:prstGeom prst="rect">
            <a:avLst/>
          </a:prstGeom>
          <a:noFill/>
        </p:spPr>
        <p:txBody>
          <a:bodyPr wrap="square" rtlCol="0">
            <a:spAutoFit/>
          </a:bodyPr>
          <a:lstStyle/>
          <a:p>
            <a:pPr>
              <a:buNone/>
            </a:pPr>
            <a:r>
              <a:rPr lang="en-GB" sz="2200" dirty="0"/>
              <a:t>What other values could the missing angle take if angles </a:t>
            </a:r>
            <a:r>
              <a:rPr lang="en-GB" sz="2200" i="1" dirty="0"/>
              <a:t>a</a:t>
            </a:r>
            <a:r>
              <a:rPr lang="en-GB" sz="2200" dirty="0"/>
              <a:t> and </a:t>
            </a:r>
            <a:r>
              <a:rPr lang="en-GB" sz="2200" i="1" dirty="0"/>
              <a:t>b</a:t>
            </a:r>
            <a:r>
              <a:rPr lang="en-GB" sz="2200" dirty="0"/>
              <a:t> are integers?</a:t>
            </a:r>
          </a:p>
        </p:txBody>
      </p:sp>
      <p:sp>
        <p:nvSpPr>
          <p:cNvPr id="2" name="TextBox 1">
            <a:extLst>
              <a:ext uri="{FF2B5EF4-FFF2-40B4-BE49-F238E27FC236}">
                <a16:creationId xmlns:a16="http://schemas.microsoft.com/office/drawing/2014/main" id="{9FD32141-CC9D-DB5A-A623-2800D2F8E68D}"/>
              </a:ext>
            </a:extLst>
          </p:cNvPr>
          <p:cNvSpPr txBox="1"/>
          <p:nvPr/>
        </p:nvSpPr>
        <p:spPr>
          <a:xfrm>
            <a:off x="10004132" y="1855012"/>
            <a:ext cx="385042" cy="523220"/>
          </a:xfrm>
          <a:prstGeom prst="rect">
            <a:avLst/>
          </a:prstGeom>
          <a:noFill/>
        </p:spPr>
        <p:txBody>
          <a:bodyPr wrap="none" rtlCol="0">
            <a:spAutoFit/>
          </a:bodyPr>
          <a:lstStyle/>
          <a:p>
            <a:pPr>
              <a:buNone/>
            </a:pPr>
            <a:r>
              <a:rPr lang="en-GB" i="1" dirty="0">
                <a:solidFill>
                  <a:schemeClr val="bg1"/>
                </a:solidFill>
              </a:rPr>
              <a:t>a</a:t>
            </a:r>
          </a:p>
        </p:txBody>
      </p:sp>
      <p:sp>
        <p:nvSpPr>
          <p:cNvPr id="5" name="Arc 4">
            <a:extLst>
              <a:ext uri="{FF2B5EF4-FFF2-40B4-BE49-F238E27FC236}">
                <a16:creationId xmlns:a16="http://schemas.microsoft.com/office/drawing/2014/main" id="{23B08CB2-C7EB-2439-E370-BDDB55CF09E0}"/>
              </a:ext>
            </a:extLst>
          </p:cNvPr>
          <p:cNvSpPr/>
          <p:nvPr/>
        </p:nvSpPr>
        <p:spPr>
          <a:xfrm>
            <a:off x="9694160" y="4600402"/>
            <a:ext cx="838579" cy="837152"/>
          </a:xfrm>
          <a:prstGeom prst="arc">
            <a:avLst>
              <a:gd name="adj1" fmla="val 14727869"/>
              <a:gd name="adj2" fmla="val 2055194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dirty="0"/>
          </a:p>
        </p:txBody>
      </p:sp>
      <p:sp>
        <p:nvSpPr>
          <p:cNvPr id="7" name="TextBox 6">
            <a:extLst>
              <a:ext uri="{FF2B5EF4-FFF2-40B4-BE49-F238E27FC236}">
                <a16:creationId xmlns:a16="http://schemas.microsoft.com/office/drawing/2014/main" id="{B676B908-6415-BD2A-FFED-C043C4A4099E}"/>
              </a:ext>
            </a:extLst>
          </p:cNvPr>
          <p:cNvSpPr txBox="1"/>
          <p:nvPr/>
        </p:nvSpPr>
        <p:spPr>
          <a:xfrm>
            <a:off x="7488959" y="3382604"/>
            <a:ext cx="364202" cy="523220"/>
          </a:xfrm>
          <a:prstGeom prst="rect">
            <a:avLst/>
          </a:prstGeom>
          <a:noFill/>
        </p:spPr>
        <p:txBody>
          <a:bodyPr wrap="none" rtlCol="0">
            <a:spAutoFit/>
          </a:bodyPr>
          <a:lstStyle/>
          <a:p>
            <a:pPr>
              <a:buNone/>
            </a:pPr>
            <a:r>
              <a:rPr lang="en-GB" i="1" dirty="0">
                <a:solidFill>
                  <a:schemeClr val="bg1"/>
                </a:solidFill>
              </a:rPr>
              <a:t>c</a:t>
            </a:r>
          </a:p>
        </p:txBody>
      </p:sp>
      <p:sp>
        <p:nvSpPr>
          <p:cNvPr id="10" name="Arc 9">
            <a:extLst>
              <a:ext uri="{FF2B5EF4-FFF2-40B4-BE49-F238E27FC236}">
                <a16:creationId xmlns:a16="http://schemas.microsoft.com/office/drawing/2014/main" id="{EADF97F5-6889-8A70-26AB-671419539CB3}"/>
              </a:ext>
            </a:extLst>
          </p:cNvPr>
          <p:cNvSpPr/>
          <p:nvPr/>
        </p:nvSpPr>
        <p:spPr>
          <a:xfrm>
            <a:off x="9358074" y="2239180"/>
            <a:ext cx="838579" cy="837152"/>
          </a:xfrm>
          <a:prstGeom prst="arc">
            <a:avLst>
              <a:gd name="adj1" fmla="val 16200000"/>
              <a:gd name="adj2" fmla="val 2055194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dirty="0"/>
          </a:p>
        </p:txBody>
      </p:sp>
      <p:sp>
        <p:nvSpPr>
          <p:cNvPr id="11" name="TextBox 10">
            <a:extLst>
              <a:ext uri="{FF2B5EF4-FFF2-40B4-BE49-F238E27FC236}">
                <a16:creationId xmlns:a16="http://schemas.microsoft.com/office/drawing/2014/main" id="{E4B0D1B5-2D87-B21F-089F-CE1572E41404}"/>
              </a:ext>
            </a:extLst>
          </p:cNvPr>
          <p:cNvSpPr txBox="1"/>
          <p:nvPr/>
        </p:nvSpPr>
        <p:spPr>
          <a:xfrm>
            <a:off x="10012332" y="4077182"/>
            <a:ext cx="385042" cy="523220"/>
          </a:xfrm>
          <a:prstGeom prst="rect">
            <a:avLst/>
          </a:prstGeom>
          <a:noFill/>
        </p:spPr>
        <p:txBody>
          <a:bodyPr wrap="none" rtlCol="0">
            <a:spAutoFit/>
          </a:bodyPr>
          <a:lstStyle/>
          <a:p>
            <a:pPr>
              <a:buNone/>
            </a:pPr>
            <a:r>
              <a:rPr lang="en-GB" i="1" dirty="0">
                <a:solidFill>
                  <a:schemeClr val="bg1"/>
                </a:solidFill>
              </a:rPr>
              <a:t>b</a:t>
            </a:r>
          </a:p>
        </p:txBody>
      </p:sp>
      <p:sp>
        <p:nvSpPr>
          <p:cNvPr id="12" name="Arc 11">
            <a:extLst>
              <a:ext uri="{FF2B5EF4-FFF2-40B4-BE49-F238E27FC236}">
                <a16:creationId xmlns:a16="http://schemas.microsoft.com/office/drawing/2014/main" id="{DC55BCFA-C1FA-414E-0AB1-B87C9B13F092}"/>
              </a:ext>
            </a:extLst>
          </p:cNvPr>
          <p:cNvSpPr/>
          <p:nvPr/>
        </p:nvSpPr>
        <p:spPr>
          <a:xfrm rot="13645251">
            <a:off x="7801855" y="3159012"/>
            <a:ext cx="924749" cy="761390"/>
          </a:xfrm>
          <a:prstGeom prst="arc">
            <a:avLst>
              <a:gd name="adj1" fmla="val 16892372"/>
              <a:gd name="adj2" fmla="val 1984653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dirty="0"/>
          </a:p>
        </p:txBody>
      </p:sp>
    </p:spTree>
    <p:extLst>
      <p:ext uri="{BB962C8B-B14F-4D97-AF65-F5344CB8AC3E}">
        <p14:creationId xmlns:p14="http://schemas.microsoft.com/office/powerpoint/2010/main" val="41081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uiExpand="1" build="p"/>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19: Guidance</a:t>
            </a:r>
          </a:p>
        </p:txBody>
      </p:sp>
      <mc:AlternateContent xmlns:mc="http://schemas.openxmlformats.org/markup-compatibility/2006" xmlns:a14="http://schemas.microsoft.com/office/drawing/2010/main">
        <mc:Choice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62355370"/>
                  </p:ext>
                </p:extLst>
              </p:nvPr>
            </p:nvGraphicFramePr>
            <p:xfrm>
              <a:off x="267128" y="764704"/>
              <a:ext cx="11766038" cy="5501640"/>
            </p:xfrm>
            <a:graphic>
              <a:graphicData uri="http://schemas.openxmlformats.org/drawingml/2006/table">
                <a:tbl>
                  <a:tblPr firstRow="1" bandRow="1">
                    <a:tableStyleId>{5940675A-B579-460E-94D1-54222C63F5DA}</a:tableStyleId>
                  </a:tblPr>
                  <a:tblGrid>
                    <a:gridCol w="5290990">
                      <a:extLst>
                        <a:ext uri="{9D8B030D-6E8A-4147-A177-3AD203B41FA5}">
                          <a16:colId xmlns:a16="http://schemas.microsoft.com/office/drawing/2014/main" val="695237181"/>
                        </a:ext>
                      </a:extLst>
                    </a:gridCol>
                    <a:gridCol w="6475048">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If students struggle to get started, start with just one triangle and identify the relationships they know because it is isosceles. Break ‘What do you know?’ down into more specific questions, such as, ‘What type of angle is __?’ or, ‘Is __ more or less than a right angle?’.</a:t>
                          </a:r>
                        </a:p>
                        <a:p>
                          <a:r>
                            <a:rPr lang="en-GB" sz="1600" b="1" i="0" u="none" dirty="0"/>
                            <a:t>Challenge</a:t>
                          </a:r>
                        </a:p>
                        <a:p>
                          <a:pPr>
                            <a:spcAft>
                              <a:spcPts val="600"/>
                            </a:spcAft>
                          </a:pPr>
                          <a:r>
                            <a:rPr lang="en-GB" sz="1600" u="none" dirty="0"/>
                            <a:t>Part c offers a potential answer for the missing angle </a:t>
                          </a:r>
                          <a:r>
                            <a:rPr lang="en-GB" sz="1600" i="1" u="none" dirty="0"/>
                            <a:t>c</a:t>
                          </a:r>
                          <a:r>
                            <a:rPr lang="en-GB" sz="1600" u="none" dirty="0"/>
                            <a:t>. Ask students to suggest their own alternative angles: what is the biggest this angle could reasonably be? What is the smallest?</a:t>
                          </a:r>
                        </a:p>
                        <a:p>
                          <a:r>
                            <a:rPr lang="en-GB" sz="1600" b="1" i="0" u="none" dirty="0"/>
                            <a:t>Representations</a:t>
                          </a:r>
                        </a:p>
                        <a:p>
                          <a:r>
                            <a:rPr lang="en-GB" sz="1600" b="0" i="0" u="none" dirty="0"/>
                            <a:t>Physical tiles are used to represent a situation that students are likely to have only seen drawn. This comes with some limitations – see the notes on slide 55 for how to handle questions about the hole in the centre!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19 asks</a:t>
                          </a:r>
                          <a:r>
                            <a:rPr lang="en-GB" sz="1600" baseline="0" dirty="0"/>
                            <a:t> students to </a:t>
                          </a:r>
                          <a:r>
                            <a:rPr lang="en-GB" sz="1600" dirty="0"/>
                            <a:t>reason with angle rules, rather than ‘rushing in’ to calculate them. Part a</a:t>
                          </a:r>
                          <a:r>
                            <a:rPr lang="en-GB" sz="1600" baseline="0" dirty="0"/>
                            <a:t> is </a:t>
                          </a:r>
                          <a:r>
                            <a:rPr lang="en-GB" sz="1600" dirty="0"/>
                            <a:t>an open question</a:t>
                          </a:r>
                          <a:r>
                            <a:rPr lang="en-GB" sz="1600" baseline="0" dirty="0"/>
                            <a:t> </a:t>
                          </a:r>
                          <a:r>
                            <a:rPr lang="en-GB" sz="1600" dirty="0"/>
                            <a:t>so that students can offer any relevant knowledge.</a:t>
                          </a:r>
                          <a:r>
                            <a:rPr lang="en-GB" sz="1600" baseline="0" dirty="0"/>
                            <a:t> P</a:t>
                          </a:r>
                          <a:r>
                            <a:rPr lang="en-GB" sz="1600" dirty="0"/>
                            <a:t>robe this by asking, ‘Is there anything else we know?’ Students might offer a description of the angle, an estimate based on the image, or a comparison with other angles. Those who are more confident at applying angle rules might be able to use the total of all angles at the centre to recognise that the angle must be less than 360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r>
                            <a:rPr lang="en-GB" sz="1600" dirty="0"/>
                            <a:t> 12 as the</a:t>
                          </a:r>
                          <a:r>
                            <a:rPr lang="en-GB" sz="1600" baseline="0" dirty="0"/>
                            <a:t> 12 angles at the centre total less than 360.</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aseline="0" dirty="0"/>
                            <a:t>Parts b and c rely more on students being able to complete the necessary angle calculations. Those who do not offer more than a descriptive answer to part a might suggest that Ollie could be correct, as the angle ‘looks about right’. Remember, the purpose of this task is to assess what prior learning students’ bring with them: if it will require a lot of time to explain part a in order to access parts b and c, then revisit basic angle rules and return to this Checkpoint after some time has passed, to check if students’ understanding has moved on.</a:t>
                          </a:r>
                        </a:p>
                      </a:txBody>
                      <a:tcPr/>
                    </a:tc>
                    <a:extLst>
                      <a:ext uri="{0D108BD9-81ED-4DB2-BD59-A6C34878D82A}">
                        <a16:rowId xmlns:a16="http://schemas.microsoft.com/office/drawing/2014/main" val="1616516725"/>
                      </a:ext>
                    </a:extLst>
                  </a:tr>
                  <a:tr h="792000">
                    <a:tc gridSpan="2">
                      <a:txBody>
                        <a:bodyPr/>
                        <a:lstStyle/>
                        <a:p>
                          <a:r>
                            <a:rPr lang="en-GB" sz="1600" b="1" dirty="0"/>
                            <a:t>Additional resources</a:t>
                          </a:r>
                        </a:p>
                        <a:p>
                          <a:pPr marL="285750" indent="-285750">
                            <a:buFont typeface="Arial" panose="020B0604020202020204" pitchFamily="34" charset="0"/>
                            <a:buChar char="•"/>
                          </a:pPr>
                          <a:r>
                            <a:rPr lang="en-GB" sz="1600" b="0" dirty="0"/>
                            <a:t>Checkpoint </a:t>
                          </a:r>
                          <a:r>
                            <a:rPr lang="en-GB" sz="1600" b="0" dirty="0">
                              <a:hlinkClick r:id="rId3" action="ppaction://hlinksldjump"/>
                            </a:rPr>
                            <a:t>27</a:t>
                          </a:r>
                          <a:r>
                            <a:rPr lang="en-GB" sz="1600" b="0" dirty="0"/>
                            <a:t> also uses triangle tiles to explore angle concepts.</a:t>
                          </a:r>
                        </a:p>
                        <a:p>
                          <a:pPr marL="285750" indent="-285750">
                            <a:buFont typeface="Arial" panose="020B0604020202020204" pitchFamily="34" charset="0"/>
                            <a:buChar char="•"/>
                          </a:pPr>
                          <a:r>
                            <a:rPr lang="en-GB" sz="1600" b="0" dirty="0"/>
                            <a:t>Page 35 of the </a:t>
                          </a:r>
                          <a:r>
                            <a:rPr lang="en-GB" sz="1600" dirty="0">
                              <a:hlinkClick r:id="rId4"/>
                            </a:rPr>
                            <a:t>Primary Assessment Materials | NCETM</a:t>
                          </a:r>
                          <a:r>
                            <a:rPr lang="en-GB" sz="1600" dirty="0"/>
                            <a:t> looks at properties of isosceles triangles.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xmlns="">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62355370"/>
                  </p:ext>
                </p:extLst>
              </p:nvPr>
            </p:nvGraphicFramePr>
            <p:xfrm>
              <a:off x="267128" y="764704"/>
              <a:ext cx="11766038" cy="5501640"/>
            </p:xfrm>
            <a:graphic>
              <a:graphicData uri="http://schemas.openxmlformats.org/drawingml/2006/table">
                <a:tbl>
                  <a:tblPr firstRow="1" bandRow="1">
                    <a:tableStyleId>{5940675A-B579-460E-94D1-54222C63F5DA}</a:tableStyleId>
                  </a:tblPr>
                  <a:tblGrid>
                    <a:gridCol w="5290990">
                      <a:extLst>
                        <a:ext uri="{9D8B030D-6E8A-4147-A177-3AD203B41FA5}">
                          <a16:colId xmlns:a16="http://schemas.microsoft.com/office/drawing/2014/main" val="695237181"/>
                        </a:ext>
                      </a:extLst>
                    </a:gridCol>
                    <a:gridCol w="6475048">
                      <a:extLst>
                        <a:ext uri="{9D8B030D-6E8A-4147-A177-3AD203B41FA5}">
                          <a16:colId xmlns:a16="http://schemas.microsoft.com/office/drawing/2014/main" val="300072507"/>
                        </a:ext>
                      </a:extLst>
                    </a:gridCol>
                  </a:tblGrid>
                  <a:tr h="365760">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312920">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If students struggle to get started, start with just one triangle and identify the relationships they know because it is isosceles. Break ‘What do you know?’ down into more specific questions, such as, ‘What type of angle is __?’ or, ‘Is __ more or less than a right angle?’.</a:t>
                          </a:r>
                        </a:p>
                        <a:p>
                          <a:r>
                            <a:rPr lang="en-GB" sz="1600" b="1" i="0" u="none" dirty="0"/>
                            <a:t>Challenge</a:t>
                          </a:r>
                        </a:p>
                        <a:p>
                          <a:pPr>
                            <a:spcAft>
                              <a:spcPts val="600"/>
                            </a:spcAft>
                          </a:pPr>
                          <a:r>
                            <a:rPr lang="en-GB" sz="1600" u="none" dirty="0"/>
                            <a:t>Part c offers a potential answer for the missing angle </a:t>
                          </a:r>
                          <a:r>
                            <a:rPr lang="en-GB" sz="1600" i="1" u="none" dirty="0"/>
                            <a:t>c</a:t>
                          </a:r>
                          <a:r>
                            <a:rPr lang="en-GB" sz="1600" u="none" dirty="0"/>
                            <a:t>. Ask students to suggest their own alternative angles: what is the biggest this angle could reasonably be? What is the smallest?</a:t>
                          </a:r>
                        </a:p>
                        <a:p>
                          <a:r>
                            <a:rPr lang="en-GB" sz="1600" b="1" i="0" u="none" dirty="0"/>
                            <a:t>Representations</a:t>
                          </a:r>
                        </a:p>
                        <a:p>
                          <a:r>
                            <a:rPr lang="en-GB" sz="1600" b="0" i="0" u="none" dirty="0"/>
                            <a:t>Physical tiles are used to represent a situation that students are likely to have only seen drawn. This comes with some limitations – see the notes on slide 55 for how to handle questions about the hole in the centre!</a:t>
                          </a:r>
                        </a:p>
                      </a:txBody>
                      <a:tcPr/>
                    </a:tc>
                    <a:tc>
                      <a:txBody>
                        <a:bodyPr/>
                        <a:lstStyle/>
                        <a:p>
                          <a:endParaRPr lang="en-US"/>
                        </a:p>
                      </a:txBody>
                      <a:tcPr>
                        <a:blipFill>
                          <a:blip r:embed="rId5"/>
                          <a:stretch>
                            <a:fillRect l="-81750" t="-9181" r="-282" b="-20904"/>
                          </a:stretch>
                        </a:blipFill>
                      </a:tcPr>
                    </a:tc>
                    <a:extLst>
                      <a:ext uri="{0D108BD9-81ED-4DB2-BD59-A6C34878D82A}">
                        <a16:rowId xmlns:a16="http://schemas.microsoft.com/office/drawing/2014/main" val="1616516725"/>
                      </a:ext>
                    </a:extLst>
                  </a:tr>
                  <a:tr h="822960">
                    <a:tc gridSpan="2">
                      <a:txBody>
                        <a:bodyPr/>
                        <a:lstStyle/>
                        <a:p>
                          <a:r>
                            <a:rPr lang="en-GB" sz="1600" b="1" dirty="0"/>
                            <a:t>Additional resources</a:t>
                          </a:r>
                        </a:p>
                        <a:p>
                          <a:pPr marL="285750" indent="-285750">
                            <a:buFont typeface="Arial" panose="020B0604020202020204" pitchFamily="34" charset="0"/>
                            <a:buChar char="•"/>
                          </a:pPr>
                          <a:r>
                            <a:rPr lang="en-GB" sz="1600" b="0" dirty="0"/>
                            <a:t>Checkpoint </a:t>
                          </a:r>
                          <a:r>
                            <a:rPr lang="en-GB" sz="1600" b="0" dirty="0">
                              <a:hlinkClick r:id="rId6" action="ppaction://hlinksldjump"/>
                            </a:rPr>
                            <a:t>27</a:t>
                          </a:r>
                          <a:r>
                            <a:rPr lang="en-GB" sz="1600" b="0" dirty="0"/>
                            <a:t> also uses triangle tiles to explore angle concepts.</a:t>
                          </a:r>
                        </a:p>
                        <a:p>
                          <a:pPr marL="285750" indent="-285750">
                            <a:buFont typeface="Arial" panose="020B0604020202020204" pitchFamily="34" charset="0"/>
                            <a:buChar char="•"/>
                          </a:pPr>
                          <a:r>
                            <a:rPr lang="en-GB" sz="1600" b="0" dirty="0"/>
                            <a:t>Page 35 of the </a:t>
                          </a:r>
                          <a:r>
                            <a:rPr lang="en-GB" sz="1600" dirty="0">
                              <a:hlinkClick r:id="rId7"/>
                            </a:rPr>
                            <a:t>Primary Assessment Materials | NCETM</a:t>
                          </a:r>
                          <a:r>
                            <a:rPr lang="en-GB" sz="1600" dirty="0"/>
                            <a:t> looks at properties of isosceles triangles.</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10302964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A4FEA6-016A-9C2E-C324-1B24A979E7A5}"/>
              </a:ext>
            </a:extLst>
          </p:cNvPr>
          <p:cNvSpPr>
            <a:spLocks noGrp="1"/>
          </p:cNvSpPr>
          <p:nvPr>
            <p:ph type="body" sz="quarter" idx="11"/>
          </p:nvPr>
        </p:nvSpPr>
        <p:spPr/>
        <p:txBody>
          <a:bodyPr/>
          <a:lstStyle/>
          <a:p>
            <a:r>
              <a:rPr lang="en-US" dirty="0"/>
              <a:t>Checkpoint 20: Isosceles</a:t>
            </a:r>
          </a:p>
          <a:p>
            <a:endParaRPr lang="en-GB" dirty="0"/>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68068" y="5766336"/>
            <a:ext cx="1016000"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DD3AA21E-3AC9-4779-BC77-4E3E13D3EE7C}"/>
              </a:ext>
            </a:extLst>
          </p:cNvPr>
          <p:cNvSpPr txBox="1"/>
          <p:nvPr/>
        </p:nvSpPr>
        <p:spPr>
          <a:xfrm>
            <a:off x="4659086" y="1146660"/>
            <a:ext cx="5700397" cy="4850559"/>
          </a:xfrm>
          <a:prstGeom prst="rect">
            <a:avLst/>
          </a:prstGeom>
          <a:noFill/>
        </p:spPr>
        <p:txBody>
          <a:bodyPr wrap="square" rtlCol="0">
            <a:spAutoFit/>
          </a:bodyPr>
          <a:lstStyle/>
          <a:p>
            <a:pPr>
              <a:buNone/>
            </a:pPr>
            <a:r>
              <a:rPr lang="en-GB" sz="2200" dirty="0"/>
              <a:t>Helen cuts out an isosceles triangle.</a:t>
            </a:r>
          </a:p>
          <a:p>
            <a:pPr marL="457200" indent="-457200">
              <a:spcAft>
                <a:spcPts val="1200"/>
              </a:spcAft>
              <a:buAutoNum type="alphaLcParenR"/>
            </a:pPr>
            <a:r>
              <a:rPr lang="en-GB" sz="2200" dirty="0"/>
              <a:t>What are the missing angles </a:t>
            </a:r>
            <a:r>
              <a:rPr lang="en-GB" sz="2200" i="1" dirty="0"/>
              <a:t>a </a:t>
            </a:r>
            <a:r>
              <a:rPr lang="en-GB" sz="2200" dirty="0"/>
              <a:t>and </a:t>
            </a:r>
            <a:r>
              <a:rPr lang="en-GB" sz="2200" i="1" dirty="0"/>
              <a:t>b</a:t>
            </a:r>
            <a:r>
              <a:rPr lang="en-GB" sz="2200" dirty="0"/>
              <a:t>?</a:t>
            </a:r>
          </a:p>
          <a:p>
            <a:pPr>
              <a:buNone/>
            </a:pPr>
            <a:r>
              <a:rPr lang="en-GB" sz="2200" dirty="0"/>
              <a:t>Helen makes her triangle smaller with a horizontal cut.</a:t>
            </a:r>
          </a:p>
          <a:p>
            <a:pPr marL="457200" indent="-457200">
              <a:buFont typeface="+mj-lt"/>
              <a:buAutoNum type="alphaLcParenR" startAt="2"/>
            </a:pPr>
            <a:r>
              <a:rPr lang="en-GB" sz="2200" dirty="0"/>
              <a:t>What are the missing angles </a:t>
            </a:r>
            <a:r>
              <a:rPr lang="en-GB" sz="2200" i="1" dirty="0"/>
              <a:t>c </a:t>
            </a:r>
            <a:r>
              <a:rPr lang="en-GB" sz="2200" dirty="0"/>
              <a:t>and </a:t>
            </a:r>
            <a:r>
              <a:rPr lang="en-GB" sz="2200" i="1" dirty="0"/>
              <a:t>d</a:t>
            </a:r>
            <a:r>
              <a:rPr lang="en-GB" sz="2200" dirty="0"/>
              <a:t>?</a:t>
            </a:r>
          </a:p>
          <a:p>
            <a:pPr marL="457200" indent="-457200">
              <a:buFont typeface="+mj-lt"/>
              <a:buAutoNum type="alphaLcParenR" startAt="2"/>
            </a:pPr>
            <a:endParaRPr lang="en-GB" sz="2200" dirty="0"/>
          </a:p>
          <a:p>
            <a:pPr>
              <a:buNone/>
            </a:pPr>
            <a:r>
              <a:rPr lang="en-GB" sz="2200" dirty="0"/>
              <a:t>Helen repeats this with another triangle but makes her horizontal cut in a different place. </a:t>
            </a:r>
          </a:p>
          <a:p>
            <a:pPr>
              <a:buNone/>
            </a:pPr>
            <a:r>
              <a:rPr lang="en-GB" sz="2200" dirty="0"/>
              <a:t>She says, ‘My triangle is smaller so my angles are smaller too.’</a:t>
            </a:r>
          </a:p>
          <a:p>
            <a:pPr marL="457200" indent="-457200">
              <a:buFont typeface="+mj-lt"/>
              <a:buAutoNum type="alphaLcParenR" startAt="3"/>
            </a:pPr>
            <a:r>
              <a:rPr lang="en-GB" sz="2200" dirty="0"/>
              <a:t>Is she correct? Why or why not?</a:t>
            </a:r>
          </a:p>
          <a:p>
            <a:pPr>
              <a:buNone/>
            </a:pPr>
            <a:r>
              <a:rPr lang="en-GB" sz="2200" dirty="0"/>
              <a:t> </a:t>
            </a:r>
          </a:p>
        </p:txBody>
      </p:sp>
      <p:sp>
        <p:nvSpPr>
          <p:cNvPr id="28" name="Isosceles Triangle 27">
            <a:extLst>
              <a:ext uri="{FF2B5EF4-FFF2-40B4-BE49-F238E27FC236}">
                <a16:creationId xmlns:a16="http://schemas.microsoft.com/office/drawing/2014/main" id="{6E8C55BE-DFE0-1CA5-C258-91C6679BB112}"/>
              </a:ext>
            </a:extLst>
          </p:cNvPr>
          <p:cNvSpPr/>
          <p:nvPr/>
        </p:nvSpPr>
        <p:spPr>
          <a:xfrm>
            <a:off x="274416" y="3470335"/>
            <a:ext cx="4078226" cy="204782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TextBox 51">
            <a:extLst>
              <a:ext uri="{FF2B5EF4-FFF2-40B4-BE49-F238E27FC236}">
                <a16:creationId xmlns:a16="http://schemas.microsoft.com/office/drawing/2014/main" id="{551105B8-D486-CDB9-3400-96E53D810A12}"/>
              </a:ext>
            </a:extLst>
          </p:cNvPr>
          <p:cNvSpPr txBox="1"/>
          <p:nvPr/>
        </p:nvSpPr>
        <p:spPr>
          <a:xfrm>
            <a:off x="1322402" y="5771905"/>
            <a:ext cx="9911248" cy="769441"/>
          </a:xfrm>
          <a:prstGeom prst="rect">
            <a:avLst/>
          </a:prstGeom>
          <a:noFill/>
        </p:spPr>
        <p:txBody>
          <a:bodyPr wrap="square" rtlCol="0">
            <a:spAutoFit/>
          </a:bodyPr>
          <a:lstStyle/>
          <a:p>
            <a:pPr>
              <a:buNone/>
            </a:pPr>
            <a:r>
              <a:rPr lang="en-GB" sz="2200" dirty="0"/>
              <a:t>What is the shape of the other piece remaining in part b? What are the angles in this shape? Are your answers the same or different for other piece in part c?</a:t>
            </a:r>
          </a:p>
        </p:txBody>
      </p:sp>
      <p:sp>
        <p:nvSpPr>
          <p:cNvPr id="4" name="TextBox 3">
            <a:extLst>
              <a:ext uri="{FF2B5EF4-FFF2-40B4-BE49-F238E27FC236}">
                <a16:creationId xmlns:a16="http://schemas.microsoft.com/office/drawing/2014/main" id="{AF3507CF-37D5-EDD6-2164-A6508A37CE10}"/>
              </a:ext>
            </a:extLst>
          </p:cNvPr>
          <p:cNvSpPr txBox="1"/>
          <p:nvPr/>
        </p:nvSpPr>
        <p:spPr>
          <a:xfrm>
            <a:off x="2020754" y="3619709"/>
            <a:ext cx="574225" cy="400110"/>
          </a:xfrm>
          <a:prstGeom prst="rect">
            <a:avLst/>
          </a:prstGeom>
          <a:noFill/>
        </p:spPr>
        <p:txBody>
          <a:bodyPr wrap="square" rtlCol="0">
            <a:spAutoFit/>
          </a:bodyPr>
          <a:lstStyle/>
          <a:p>
            <a:pPr>
              <a:buNone/>
            </a:pPr>
            <a:r>
              <a:rPr lang="en-GB" sz="2000" dirty="0"/>
              <a:t>80°</a:t>
            </a:r>
          </a:p>
        </p:txBody>
      </p:sp>
      <p:sp>
        <p:nvSpPr>
          <p:cNvPr id="5" name="TextBox 4">
            <a:extLst>
              <a:ext uri="{FF2B5EF4-FFF2-40B4-BE49-F238E27FC236}">
                <a16:creationId xmlns:a16="http://schemas.microsoft.com/office/drawing/2014/main" id="{BEB20AC2-A220-46A5-C9BD-854D67ECA7DD}"/>
              </a:ext>
            </a:extLst>
          </p:cNvPr>
          <p:cNvSpPr txBox="1"/>
          <p:nvPr/>
        </p:nvSpPr>
        <p:spPr>
          <a:xfrm>
            <a:off x="698251" y="5146215"/>
            <a:ext cx="341760" cy="430887"/>
          </a:xfrm>
          <a:prstGeom prst="rect">
            <a:avLst/>
          </a:prstGeom>
          <a:noFill/>
        </p:spPr>
        <p:txBody>
          <a:bodyPr wrap="none" rtlCol="0">
            <a:spAutoFit/>
          </a:bodyPr>
          <a:lstStyle/>
          <a:p>
            <a:pPr>
              <a:buNone/>
            </a:pPr>
            <a:r>
              <a:rPr lang="en-GB" sz="2200" i="1" dirty="0"/>
              <a:t>a</a:t>
            </a:r>
          </a:p>
        </p:txBody>
      </p:sp>
      <p:sp>
        <p:nvSpPr>
          <p:cNvPr id="7" name="TextBox 6">
            <a:extLst>
              <a:ext uri="{FF2B5EF4-FFF2-40B4-BE49-F238E27FC236}">
                <a16:creationId xmlns:a16="http://schemas.microsoft.com/office/drawing/2014/main" id="{058FC99D-0F14-825C-426F-063005A7C912}"/>
              </a:ext>
            </a:extLst>
          </p:cNvPr>
          <p:cNvSpPr txBox="1"/>
          <p:nvPr/>
        </p:nvSpPr>
        <p:spPr>
          <a:xfrm>
            <a:off x="3552724" y="5150828"/>
            <a:ext cx="341760" cy="430887"/>
          </a:xfrm>
          <a:prstGeom prst="rect">
            <a:avLst/>
          </a:prstGeom>
          <a:noFill/>
        </p:spPr>
        <p:txBody>
          <a:bodyPr wrap="none" rtlCol="0">
            <a:spAutoFit/>
          </a:bodyPr>
          <a:lstStyle/>
          <a:p>
            <a:pPr>
              <a:buNone/>
            </a:pPr>
            <a:r>
              <a:rPr lang="en-GB" sz="2200" i="1" dirty="0"/>
              <a:t>b</a:t>
            </a:r>
          </a:p>
        </p:txBody>
      </p:sp>
      <p:sp>
        <p:nvSpPr>
          <p:cNvPr id="8" name="TextBox 7">
            <a:extLst>
              <a:ext uri="{FF2B5EF4-FFF2-40B4-BE49-F238E27FC236}">
                <a16:creationId xmlns:a16="http://schemas.microsoft.com/office/drawing/2014/main" id="{1D87C069-4619-5EB1-B861-74735F611F44}"/>
              </a:ext>
            </a:extLst>
          </p:cNvPr>
          <p:cNvSpPr txBox="1"/>
          <p:nvPr/>
        </p:nvSpPr>
        <p:spPr>
          <a:xfrm>
            <a:off x="1804574" y="3978332"/>
            <a:ext cx="325730" cy="430887"/>
          </a:xfrm>
          <a:prstGeom prst="rect">
            <a:avLst/>
          </a:prstGeom>
          <a:noFill/>
        </p:spPr>
        <p:txBody>
          <a:bodyPr wrap="none" rtlCol="0">
            <a:spAutoFit/>
          </a:bodyPr>
          <a:lstStyle/>
          <a:p>
            <a:pPr>
              <a:buNone/>
            </a:pPr>
            <a:r>
              <a:rPr lang="en-GB" sz="2200" i="1" dirty="0"/>
              <a:t>c</a:t>
            </a:r>
          </a:p>
        </p:txBody>
      </p:sp>
      <p:sp>
        <p:nvSpPr>
          <p:cNvPr id="9" name="TextBox 8">
            <a:extLst>
              <a:ext uri="{FF2B5EF4-FFF2-40B4-BE49-F238E27FC236}">
                <a16:creationId xmlns:a16="http://schemas.microsoft.com/office/drawing/2014/main" id="{092E9E8C-F643-0326-B669-8DB9857E5422}"/>
              </a:ext>
            </a:extLst>
          </p:cNvPr>
          <p:cNvSpPr txBox="1"/>
          <p:nvPr/>
        </p:nvSpPr>
        <p:spPr>
          <a:xfrm>
            <a:off x="2522921" y="3984266"/>
            <a:ext cx="341760" cy="430887"/>
          </a:xfrm>
          <a:prstGeom prst="rect">
            <a:avLst/>
          </a:prstGeom>
          <a:noFill/>
        </p:spPr>
        <p:txBody>
          <a:bodyPr wrap="none" rtlCol="0">
            <a:spAutoFit/>
          </a:bodyPr>
          <a:lstStyle/>
          <a:p>
            <a:pPr>
              <a:buNone/>
            </a:pPr>
            <a:r>
              <a:rPr lang="en-GB" sz="2200" i="1" dirty="0"/>
              <a:t>d</a:t>
            </a:r>
          </a:p>
        </p:txBody>
      </p:sp>
      <p:sp>
        <p:nvSpPr>
          <p:cNvPr id="12" name="Arc 11">
            <a:extLst>
              <a:ext uri="{FF2B5EF4-FFF2-40B4-BE49-F238E27FC236}">
                <a16:creationId xmlns:a16="http://schemas.microsoft.com/office/drawing/2014/main" id="{2943DB40-1689-DBE5-3873-40B51F0C3A72}"/>
              </a:ext>
            </a:extLst>
          </p:cNvPr>
          <p:cNvSpPr/>
          <p:nvPr/>
        </p:nvSpPr>
        <p:spPr>
          <a:xfrm>
            <a:off x="-194111" y="5067125"/>
            <a:ext cx="914400" cy="914400"/>
          </a:xfrm>
          <a:prstGeom prst="arc">
            <a:avLst>
              <a:gd name="adj1" fmla="val 18917313"/>
              <a:gd name="adj2" fmla="val 21508370"/>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3" name="Arc 12">
            <a:extLst>
              <a:ext uri="{FF2B5EF4-FFF2-40B4-BE49-F238E27FC236}">
                <a16:creationId xmlns:a16="http://schemas.microsoft.com/office/drawing/2014/main" id="{BB87DDF5-5B17-D9D3-DA5B-D74AAC8CB5E4}"/>
              </a:ext>
            </a:extLst>
          </p:cNvPr>
          <p:cNvSpPr/>
          <p:nvPr/>
        </p:nvSpPr>
        <p:spPr>
          <a:xfrm>
            <a:off x="917910" y="3957953"/>
            <a:ext cx="914400" cy="914400"/>
          </a:xfrm>
          <a:prstGeom prst="arc">
            <a:avLst>
              <a:gd name="adj1" fmla="val 19007311"/>
              <a:gd name="adj2" fmla="val 21551135"/>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4" name="Arc 13">
            <a:extLst>
              <a:ext uri="{FF2B5EF4-FFF2-40B4-BE49-F238E27FC236}">
                <a16:creationId xmlns:a16="http://schemas.microsoft.com/office/drawing/2014/main" id="{12490F02-71AF-9D91-8E64-A4E1F12C15C7}"/>
              </a:ext>
            </a:extLst>
          </p:cNvPr>
          <p:cNvSpPr/>
          <p:nvPr/>
        </p:nvSpPr>
        <p:spPr>
          <a:xfrm flipH="1">
            <a:off x="3895727" y="5048620"/>
            <a:ext cx="914400" cy="914400"/>
          </a:xfrm>
          <a:prstGeom prst="arc">
            <a:avLst>
              <a:gd name="adj1" fmla="val 19007311"/>
              <a:gd name="adj2" fmla="val 92812"/>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Arc 14">
            <a:extLst>
              <a:ext uri="{FF2B5EF4-FFF2-40B4-BE49-F238E27FC236}">
                <a16:creationId xmlns:a16="http://schemas.microsoft.com/office/drawing/2014/main" id="{19A2C93A-A660-1FCB-30CF-915F00CDDEFD}"/>
              </a:ext>
            </a:extLst>
          </p:cNvPr>
          <p:cNvSpPr/>
          <p:nvPr/>
        </p:nvSpPr>
        <p:spPr>
          <a:xfrm flipH="1">
            <a:off x="2831648" y="3971587"/>
            <a:ext cx="914400" cy="914400"/>
          </a:xfrm>
          <a:prstGeom prst="arc">
            <a:avLst>
              <a:gd name="adj1" fmla="val 19007311"/>
              <a:gd name="adj2" fmla="val 21551135"/>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 name="Isosceles Triangle 17">
            <a:extLst>
              <a:ext uri="{FF2B5EF4-FFF2-40B4-BE49-F238E27FC236}">
                <a16:creationId xmlns:a16="http://schemas.microsoft.com/office/drawing/2014/main" id="{5100CB69-87EA-25E0-6675-DC0DB3BBCBD3}"/>
              </a:ext>
            </a:extLst>
          </p:cNvPr>
          <p:cNvSpPr/>
          <p:nvPr/>
        </p:nvSpPr>
        <p:spPr>
          <a:xfrm>
            <a:off x="274416" y="1042970"/>
            <a:ext cx="4078226" cy="2047825"/>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1BE891BF-3CEC-495F-7A6C-EBF541E54378}"/>
              </a:ext>
            </a:extLst>
          </p:cNvPr>
          <p:cNvSpPr txBox="1"/>
          <p:nvPr/>
        </p:nvSpPr>
        <p:spPr>
          <a:xfrm>
            <a:off x="2043236" y="1205083"/>
            <a:ext cx="574225" cy="400110"/>
          </a:xfrm>
          <a:prstGeom prst="rect">
            <a:avLst/>
          </a:prstGeom>
          <a:noFill/>
        </p:spPr>
        <p:txBody>
          <a:bodyPr wrap="square" rtlCol="0">
            <a:spAutoFit/>
          </a:bodyPr>
          <a:lstStyle/>
          <a:p>
            <a:pPr>
              <a:buNone/>
            </a:pPr>
            <a:r>
              <a:rPr lang="en-GB" sz="2000" dirty="0"/>
              <a:t>80°</a:t>
            </a:r>
          </a:p>
        </p:txBody>
      </p:sp>
      <p:sp>
        <p:nvSpPr>
          <p:cNvPr id="21" name="TextBox 20">
            <a:extLst>
              <a:ext uri="{FF2B5EF4-FFF2-40B4-BE49-F238E27FC236}">
                <a16:creationId xmlns:a16="http://schemas.microsoft.com/office/drawing/2014/main" id="{E11D9CC6-387F-D99F-9E6B-C695B15211C3}"/>
              </a:ext>
            </a:extLst>
          </p:cNvPr>
          <p:cNvSpPr txBox="1"/>
          <p:nvPr/>
        </p:nvSpPr>
        <p:spPr>
          <a:xfrm>
            <a:off x="698251" y="2718850"/>
            <a:ext cx="341760" cy="430887"/>
          </a:xfrm>
          <a:prstGeom prst="rect">
            <a:avLst/>
          </a:prstGeom>
          <a:noFill/>
        </p:spPr>
        <p:txBody>
          <a:bodyPr wrap="none" rtlCol="0">
            <a:spAutoFit/>
          </a:bodyPr>
          <a:lstStyle/>
          <a:p>
            <a:pPr>
              <a:buNone/>
            </a:pPr>
            <a:r>
              <a:rPr lang="en-GB" sz="2200" i="1" dirty="0"/>
              <a:t>a</a:t>
            </a:r>
          </a:p>
        </p:txBody>
      </p:sp>
      <p:sp>
        <p:nvSpPr>
          <p:cNvPr id="22" name="TextBox 21">
            <a:extLst>
              <a:ext uri="{FF2B5EF4-FFF2-40B4-BE49-F238E27FC236}">
                <a16:creationId xmlns:a16="http://schemas.microsoft.com/office/drawing/2014/main" id="{3E507C80-1920-AF96-6813-9C15C32E06B4}"/>
              </a:ext>
            </a:extLst>
          </p:cNvPr>
          <p:cNvSpPr txBox="1"/>
          <p:nvPr/>
        </p:nvSpPr>
        <p:spPr>
          <a:xfrm>
            <a:off x="3552724" y="2723463"/>
            <a:ext cx="341760" cy="430887"/>
          </a:xfrm>
          <a:prstGeom prst="rect">
            <a:avLst/>
          </a:prstGeom>
          <a:noFill/>
        </p:spPr>
        <p:txBody>
          <a:bodyPr wrap="none" rtlCol="0">
            <a:spAutoFit/>
          </a:bodyPr>
          <a:lstStyle/>
          <a:p>
            <a:pPr>
              <a:buNone/>
            </a:pPr>
            <a:r>
              <a:rPr lang="en-GB" sz="2200" i="1" dirty="0"/>
              <a:t>b</a:t>
            </a:r>
          </a:p>
        </p:txBody>
      </p:sp>
      <p:sp>
        <p:nvSpPr>
          <p:cNvPr id="23" name="TextBox 22">
            <a:extLst>
              <a:ext uri="{FF2B5EF4-FFF2-40B4-BE49-F238E27FC236}">
                <a16:creationId xmlns:a16="http://schemas.microsoft.com/office/drawing/2014/main" id="{88D33668-4967-C0AA-DA1C-B9F8EC9A1681}"/>
              </a:ext>
            </a:extLst>
          </p:cNvPr>
          <p:cNvSpPr txBox="1"/>
          <p:nvPr/>
        </p:nvSpPr>
        <p:spPr>
          <a:xfrm>
            <a:off x="1288856" y="2001041"/>
            <a:ext cx="325730" cy="430887"/>
          </a:xfrm>
          <a:prstGeom prst="rect">
            <a:avLst/>
          </a:prstGeom>
          <a:noFill/>
        </p:spPr>
        <p:txBody>
          <a:bodyPr wrap="none" rtlCol="0">
            <a:spAutoFit/>
          </a:bodyPr>
          <a:lstStyle/>
          <a:p>
            <a:pPr>
              <a:buNone/>
            </a:pPr>
            <a:r>
              <a:rPr lang="en-GB" sz="2200" i="1" dirty="0"/>
              <a:t>c</a:t>
            </a:r>
          </a:p>
        </p:txBody>
      </p:sp>
      <p:sp>
        <p:nvSpPr>
          <p:cNvPr id="24" name="TextBox 23">
            <a:extLst>
              <a:ext uri="{FF2B5EF4-FFF2-40B4-BE49-F238E27FC236}">
                <a16:creationId xmlns:a16="http://schemas.microsoft.com/office/drawing/2014/main" id="{A8219BBC-1729-A9BB-B8E4-338663604F50}"/>
              </a:ext>
            </a:extLst>
          </p:cNvPr>
          <p:cNvSpPr txBox="1"/>
          <p:nvPr/>
        </p:nvSpPr>
        <p:spPr>
          <a:xfrm>
            <a:off x="2909011" y="1991329"/>
            <a:ext cx="341760" cy="430887"/>
          </a:xfrm>
          <a:prstGeom prst="rect">
            <a:avLst/>
          </a:prstGeom>
          <a:noFill/>
        </p:spPr>
        <p:txBody>
          <a:bodyPr wrap="none" rtlCol="0">
            <a:spAutoFit/>
          </a:bodyPr>
          <a:lstStyle/>
          <a:p>
            <a:pPr>
              <a:buNone/>
            </a:pPr>
            <a:r>
              <a:rPr lang="en-GB" sz="2200" i="1" dirty="0"/>
              <a:t>d</a:t>
            </a:r>
          </a:p>
        </p:txBody>
      </p:sp>
      <p:sp>
        <p:nvSpPr>
          <p:cNvPr id="27" name="Arc 26">
            <a:extLst>
              <a:ext uri="{FF2B5EF4-FFF2-40B4-BE49-F238E27FC236}">
                <a16:creationId xmlns:a16="http://schemas.microsoft.com/office/drawing/2014/main" id="{EC12EA2F-21B0-7977-BD6D-B1F6A5189EED}"/>
              </a:ext>
            </a:extLst>
          </p:cNvPr>
          <p:cNvSpPr/>
          <p:nvPr/>
        </p:nvSpPr>
        <p:spPr>
          <a:xfrm>
            <a:off x="-194111" y="2639760"/>
            <a:ext cx="914400" cy="914400"/>
          </a:xfrm>
          <a:prstGeom prst="arc">
            <a:avLst>
              <a:gd name="adj1" fmla="val 19007311"/>
              <a:gd name="adj2" fmla="val 21551135"/>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Arc 28">
            <a:extLst>
              <a:ext uri="{FF2B5EF4-FFF2-40B4-BE49-F238E27FC236}">
                <a16:creationId xmlns:a16="http://schemas.microsoft.com/office/drawing/2014/main" id="{7C21E53D-AB3C-3388-108C-056ADA7FC014}"/>
              </a:ext>
            </a:extLst>
          </p:cNvPr>
          <p:cNvSpPr/>
          <p:nvPr/>
        </p:nvSpPr>
        <p:spPr>
          <a:xfrm>
            <a:off x="420654" y="2011409"/>
            <a:ext cx="914400" cy="914400"/>
          </a:xfrm>
          <a:prstGeom prst="arc">
            <a:avLst>
              <a:gd name="adj1" fmla="val 19007311"/>
              <a:gd name="adj2" fmla="val 21551135"/>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Arc 29">
            <a:extLst>
              <a:ext uri="{FF2B5EF4-FFF2-40B4-BE49-F238E27FC236}">
                <a16:creationId xmlns:a16="http://schemas.microsoft.com/office/drawing/2014/main" id="{66A5870D-87EB-6045-20D2-47337E8E735F}"/>
              </a:ext>
            </a:extLst>
          </p:cNvPr>
          <p:cNvSpPr/>
          <p:nvPr/>
        </p:nvSpPr>
        <p:spPr>
          <a:xfrm flipH="1">
            <a:off x="3895727" y="2621255"/>
            <a:ext cx="914400" cy="914400"/>
          </a:xfrm>
          <a:prstGeom prst="arc">
            <a:avLst>
              <a:gd name="adj1" fmla="val 19007311"/>
              <a:gd name="adj2" fmla="val 21551135"/>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1" name="Arc 30">
            <a:extLst>
              <a:ext uri="{FF2B5EF4-FFF2-40B4-BE49-F238E27FC236}">
                <a16:creationId xmlns:a16="http://schemas.microsoft.com/office/drawing/2014/main" id="{5701C9B5-A3A8-6739-FF88-A237C7CACE04}"/>
              </a:ext>
            </a:extLst>
          </p:cNvPr>
          <p:cNvSpPr/>
          <p:nvPr/>
        </p:nvSpPr>
        <p:spPr>
          <a:xfrm flipH="1">
            <a:off x="3287785" y="2011960"/>
            <a:ext cx="914400" cy="914400"/>
          </a:xfrm>
          <a:prstGeom prst="arc">
            <a:avLst>
              <a:gd name="adj1" fmla="val 19007311"/>
              <a:gd name="adj2" fmla="val 21551135"/>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cxnSp>
        <p:nvCxnSpPr>
          <p:cNvPr id="36" name="Straight Connector 35">
            <a:extLst>
              <a:ext uri="{FF2B5EF4-FFF2-40B4-BE49-F238E27FC236}">
                <a16:creationId xmlns:a16="http://schemas.microsoft.com/office/drawing/2014/main" id="{5DEF9D2D-9161-8FDB-B946-7AAC36E890A0}"/>
              </a:ext>
            </a:extLst>
          </p:cNvPr>
          <p:cNvCxnSpPr>
            <a:cxnSpLocks/>
          </p:cNvCxnSpPr>
          <p:nvPr/>
        </p:nvCxnSpPr>
        <p:spPr>
          <a:xfrm>
            <a:off x="907152" y="2465946"/>
            <a:ext cx="2828138"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36CFBF3-08C6-646B-3EC2-AF0FA154C9B7}"/>
              </a:ext>
            </a:extLst>
          </p:cNvPr>
          <p:cNvCxnSpPr>
            <a:cxnSpLocks/>
          </p:cNvCxnSpPr>
          <p:nvPr/>
        </p:nvCxnSpPr>
        <p:spPr>
          <a:xfrm>
            <a:off x="1411982" y="4409219"/>
            <a:ext cx="1828031"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1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uiExpand="1" build="p"/>
      <p:bldP spid="28" grpId="0" animBg="1"/>
      <p:bldP spid="52" grpId="0"/>
      <p:bldP spid="4" grpId="0"/>
      <p:bldP spid="5" grpId="0"/>
      <p:bldP spid="7" grpId="0"/>
      <p:bldP spid="8" grpId="0"/>
      <p:bldP spid="9" grpId="0"/>
      <p:bldP spid="12" grpId="0" animBg="1"/>
      <p:bldP spid="13" grpId="0" animBg="1"/>
      <p:bldP spid="14" grpId="0" animBg="1"/>
      <p:bldP spid="15" grpId="0" animBg="1"/>
      <p:bldP spid="23" grpId="0"/>
      <p:bldP spid="24" grpId="0"/>
      <p:bldP spid="29" grpId="0" animBg="1"/>
      <p:bldP spid="3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20: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365257005"/>
              </p:ext>
            </p:extLst>
          </p:nvPr>
        </p:nvGraphicFramePr>
        <p:xfrm>
          <a:off x="267128" y="740755"/>
          <a:ext cx="11766038" cy="5829862"/>
        </p:xfrm>
        <a:graphic>
          <a:graphicData uri="http://schemas.openxmlformats.org/drawingml/2006/table">
            <a:tbl>
              <a:tblPr firstRow="1" bandRow="1">
                <a:tableStyleId>{5940675A-B579-460E-94D1-54222C63F5DA}</a:tableStyleId>
              </a:tblPr>
              <a:tblGrid>
                <a:gridCol w="4108929">
                  <a:extLst>
                    <a:ext uri="{9D8B030D-6E8A-4147-A177-3AD203B41FA5}">
                      <a16:colId xmlns:a16="http://schemas.microsoft.com/office/drawing/2014/main" val="695237181"/>
                    </a:ext>
                  </a:extLst>
                </a:gridCol>
                <a:gridCol w="7657109">
                  <a:extLst>
                    <a:ext uri="{9D8B030D-6E8A-4147-A177-3AD203B41FA5}">
                      <a16:colId xmlns:a16="http://schemas.microsoft.com/office/drawing/2014/main" val="300072507"/>
                    </a:ext>
                  </a:extLst>
                </a:gridCol>
              </a:tblGrid>
              <a:tr h="356724">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641142">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Students may be unconvinced that the angles are the same in both diagrams, given the different sizes of the triangles. Cut out an angle of 50° and model how it fits exactly into the base angles each time.</a:t>
                      </a:r>
                    </a:p>
                    <a:p>
                      <a:r>
                        <a:rPr lang="en-GB" sz="1600" b="1" i="0" u="none" dirty="0"/>
                        <a:t>Challenge</a:t>
                      </a:r>
                    </a:p>
                    <a:p>
                      <a:pPr>
                        <a:spcAft>
                          <a:spcPts val="600"/>
                        </a:spcAft>
                      </a:pPr>
                      <a:r>
                        <a:rPr lang="en-GB" sz="1600" u="none" dirty="0"/>
                        <a:t>Ask students to consider a different triangle (for example, a scalene) and repeat the same process of cutting parallel to the base. What is the same and what is different about the angles?</a:t>
                      </a:r>
                    </a:p>
                    <a:p>
                      <a:r>
                        <a:rPr lang="en-GB" sz="1600" b="1" i="0" u="none" dirty="0"/>
                        <a:t>Representations</a:t>
                      </a:r>
                    </a:p>
                    <a:p>
                      <a:r>
                        <a:rPr lang="en-GB" sz="1600" b="0" i="0" u="none" dirty="0"/>
                        <a:t>This Checkpoint uses a pictorial representation but states that Helen physically cuts her triangle. This may be clearer to students if you model it physically as well.</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There are two assessment purposes to Checkpoint 20. Part a assesses students’ understanding of missing angles in isosceles triangles; parts b and c reinforce this but also look at how they reason around angles. How do they justify that angles c and d are the same as angles a and b? Part c particularly explores a common misconception around smaller shapes not having smaller angles.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It may be counter-intuitive for some that the angles are preserved in all three triangles, which links to later learning on angles on parallel lines. Those who particularly struggle with this concept may find it easier to access further work on angle rules if they have some more support with understanding the basic concept of angles first.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further thinking task explores the trapezium left at the base of the original triangle. Pay attention to how students calculate the missing angles – do they use the properties of a quadrilateral (specifically one with symmetry such as this) or the properties of a straight line? Can they recognise the alternative approach if you prompt them? Be careful that students do not associate the term ‘trapezium’ just with an isosceles trapezium (which can happen as it is the most common image of this shape). Clarify that the trapezia here are special cases of the more general shape.</a:t>
                      </a:r>
                    </a:p>
                  </a:txBody>
                  <a:tcPr/>
                </a:tc>
                <a:extLst>
                  <a:ext uri="{0D108BD9-81ED-4DB2-BD59-A6C34878D82A}">
                    <a16:rowId xmlns:a16="http://schemas.microsoft.com/office/drawing/2014/main" val="1616516725"/>
                  </a:ext>
                </a:extLst>
              </a:tr>
              <a:tr h="524165">
                <a:tc gridSpan="2">
                  <a:txBody>
                    <a:bodyPr/>
                    <a:lstStyle/>
                    <a:p>
                      <a:r>
                        <a:rPr lang="en-GB" sz="1600" b="1" dirty="0"/>
                        <a:t>Additional resources</a:t>
                      </a:r>
                    </a:p>
                    <a:p>
                      <a:pPr marL="285750" indent="-285750">
                        <a:buFont typeface="Arial" panose="020B0604020202020204" pitchFamily="34" charset="0"/>
                        <a:buChar char="•"/>
                      </a:pPr>
                      <a:r>
                        <a:rPr lang="en-GB" sz="1600" b="0" dirty="0"/>
                        <a:t>The ‘Perimeter, area and volume’ deck from </a:t>
                      </a:r>
                      <a:r>
                        <a:rPr lang="en-GB" sz="1600" dirty="0">
                          <a:hlinkClick r:id="rId3"/>
                        </a:rPr>
                        <a:t>Checkpoints | NCETM</a:t>
                      </a:r>
                      <a:r>
                        <a:rPr lang="en-GB" sz="1600" dirty="0"/>
                        <a:t> has tasks that explore trapezia.</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G</a:t>
                      </a:r>
                      <a:r>
                        <a:rPr lang="en-GB" sz="1600" b="0" dirty="0"/>
                        <a:t> discusses vertically opposite angles; activity </a:t>
                      </a:r>
                      <a:r>
                        <a:rPr lang="en-GB" sz="1600" b="0" dirty="0">
                          <a:hlinkClick r:id="rId5" action="ppaction://hlinksldjump"/>
                        </a:rPr>
                        <a:t>F</a:t>
                      </a:r>
                      <a:r>
                        <a:rPr lang="en-GB" sz="1600" b="0" dirty="0"/>
                        <a:t> explores misconceptions with angles on a straight 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425822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AB14D-5194-7625-5AAE-D0BD21E79C71}"/>
              </a:ext>
            </a:extLst>
          </p:cNvPr>
          <p:cNvSpPr>
            <a:spLocks noGrp="1"/>
          </p:cNvSpPr>
          <p:nvPr>
            <p:ph type="body" sz="quarter" idx="10"/>
          </p:nvPr>
        </p:nvSpPr>
        <p:spPr>
          <a:xfrm>
            <a:off x="240288" y="1124744"/>
            <a:ext cx="11717238" cy="788993"/>
          </a:xfrm>
        </p:spPr>
        <p:txBody>
          <a:bodyPr>
            <a:normAutofit/>
          </a:bodyPr>
          <a:lstStyle/>
          <a:p>
            <a:r>
              <a:rPr lang="en-GB" sz="2200" dirty="0"/>
              <a:t>How many angles can you work out if you know the values of:</a:t>
            </a:r>
          </a:p>
        </p:txBody>
      </p:sp>
      <p:sp>
        <p:nvSpPr>
          <p:cNvPr id="3" name="Text Placeholder 2">
            <a:extLst>
              <a:ext uri="{FF2B5EF4-FFF2-40B4-BE49-F238E27FC236}">
                <a16:creationId xmlns:a16="http://schemas.microsoft.com/office/drawing/2014/main" id="{BF1126E9-C264-8FE7-530D-E24C0347F393}"/>
              </a:ext>
            </a:extLst>
          </p:cNvPr>
          <p:cNvSpPr>
            <a:spLocks noGrp="1"/>
          </p:cNvSpPr>
          <p:nvPr>
            <p:ph type="body" sz="quarter" idx="11"/>
          </p:nvPr>
        </p:nvSpPr>
        <p:spPr/>
        <p:txBody>
          <a:bodyPr/>
          <a:lstStyle/>
          <a:p>
            <a:r>
              <a:rPr lang="en-GB" dirty="0"/>
              <a:t>Checkpoint 21: Angle tangle</a:t>
            </a:r>
          </a:p>
        </p:txBody>
      </p:sp>
      <p:sp>
        <p:nvSpPr>
          <p:cNvPr id="4" name="Isosceles Triangle 3">
            <a:extLst>
              <a:ext uri="{FF2B5EF4-FFF2-40B4-BE49-F238E27FC236}">
                <a16:creationId xmlns:a16="http://schemas.microsoft.com/office/drawing/2014/main" id="{6D3BF91B-B939-37C0-BB12-34E8F95ADE40}"/>
              </a:ext>
            </a:extLst>
          </p:cNvPr>
          <p:cNvSpPr/>
          <p:nvPr/>
        </p:nvSpPr>
        <p:spPr>
          <a:xfrm>
            <a:off x="667656" y="1774315"/>
            <a:ext cx="7271657" cy="3196829"/>
          </a:xfrm>
          <a:prstGeom prst="triangle">
            <a:avLst>
              <a:gd name="adj" fmla="val 29515"/>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595959"/>
              </a:solidFill>
            </a:endParaRPr>
          </a:p>
        </p:txBody>
      </p:sp>
      <p:cxnSp>
        <p:nvCxnSpPr>
          <p:cNvPr id="6" name="Straight Connector 5">
            <a:extLst>
              <a:ext uri="{FF2B5EF4-FFF2-40B4-BE49-F238E27FC236}">
                <a16:creationId xmlns:a16="http://schemas.microsoft.com/office/drawing/2014/main" id="{CAAD056A-E5CB-7C94-53C8-84B58F09C09B}"/>
              </a:ext>
            </a:extLst>
          </p:cNvPr>
          <p:cNvCxnSpPr>
            <a:stCxn id="4" idx="1"/>
            <a:endCxn id="4" idx="4"/>
          </p:cNvCxnSpPr>
          <p:nvPr/>
        </p:nvCxnSpPr>
        <p:spPr>
          <a:xfrm>
            <a:off x="1740771" y="3372730"/>
            <a:ext cx="6198542" cy="15984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F5DF1DD-DAA5-D36D-79D8-E9DE937A9FB2}"/>
              </a:ext>
            </a:extLst>
          </p:cNvPr>
          <p:cNvCxnSpPr>
            <a:cxnSpLocks/>
          </p:cNvCxnSpPr>
          <p:nvPr/>
        </p:nvCxnSpPr>
        <p:spPr>
          <a:xfrm flipV="1">
            <a:off x="3155914" y="2931886"/>
            <a:ext cx="1517686" cy="203925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CFEF49-ADBA-CF71-C401-7A6199ACC669}"/>
              </a:ext>
            </a:extLst>
          </p:cNvPr>
          <p:cNvSpPr txBox="1"/>
          <p:nvPr/>
        </p:nvSpPr>
        <p:spPr>
          <a:xfrm>
            <a:off x="1029776" y="4405580"/>
            <a:ext cx="341760" cy="430887"/>
          </a:xfrm>
          <a:prstGeom prst="rect">
            <a:avLst/>
          </a:prstGeom>
          <a:noFill/>
        </p:spPr>
        <p:txBody>
          <a:bodyPr wrap="none" rtlCol="0">
            <a:spAutoFit/>
          </a:bodyPr>
          <a:lstStyle/>
          <a:p>
            <a:pPr>
              <a:buNone/>
            </a:pPr>
            <a:r>
              <a:rPr lang="en-GB" sz="2200" i="1" dirty="0">
                <a:solidFill>
                  <a:srgbClr val="595959"/>
                </a:solidFill>
              </a:rPr>
              <a:t>a</a:t>
            </a:r>
          </a:p>
        </p:txBody>
      </p:sp>
      <p:sp>
        <p:nvSpPr>
          <p:cNvPr id="13" name="TextBox 12">
            <a:extLst>
              <a:ext uri="{FF2B5EF4-FFF2-40B4-BE49-F238E27FC236}">
                <a16:creationId xmlns:a16="http://schemas.microsoft.com/office/drawing/2014/main" id="{0C42664F-30E8-0756-5D88-FCD9E3F53ED4}"/>
              </a:ext>
            </a:extLst>
          </p:cNvPr>
          <p:cNvSpPr txBox="1"/>
          <p:nvPr/>
        </p:nvSpPr>
        <p:spPr>
          <a:xfrm>
            <a:off x="1903772" y="3817365"/>
            <a:ext cx="341760" cy="430887"/>
          </a:xfrm>
          <a:prstGeom prst="rect">
            <a:avLst/>
          </a:prstGeom>
          <a:noFill/>
        </p:spPr>
        <p:txBody>
          <a:bodyPr wrap="none" rtlCol="0">
            <a:spAutoFit/>
          </a:bodyPr>
          <a:lstStyle/>
          <a:p>
            <a:pPr>
              <a:buNone/>
            </a:pPr>
            <a:r>
              <a:rPr lang="en-GB" sz="2200" i="1" dirty="0">
                <a:solidFill>
                  <a:srgbClr val="595959"/>
                </a:solidFill>
              </a:rPr>
              <a:t>b</a:t>
            </a:r>
          </a:p>
        </p:txBody>
      </p:sp>
      <p:sp>
        <p:nvSpPr>
          <p:cNvPr id="14" name="TextBox 13">
            <a:extLst>
              <a:ext uri="{FF2B5EF4-FFF2-40B4-BE49-F238E27FC236}">
                <a16:creationId xmlns:a16="http://schemas.microsoft.com/office/drawing/2014/main" id="{A87CCC7D-D1AC-40BA-7E6E-7D3BE75F91AA}"/>
              </a:ext>
            </a:extLst>
          </p:cNvPr>
          <p:cNvSpPr txBox="1"/>
          <p:nvPr/>
        </p:nvSpPr>
        <p:spPr>
          <a:xfrm>
            <a:off x="2059758" y="2886761"/>
            <a:ext cx="325730" cy="430887"/>
          </a:xfrm>
          <a:prstGeom prst="rect">
            <a:avLst/>
          </a:prstGeom>
          <a:noFill/>
        </p:spPr>
        <p:txBody>
          <a:bodyPr wrap="none" rtlCol="0">
            <a:spAutoFit/>
          </a:bodyPr>
          <a:lstStyle/>
          <a:p>
            <a:pPr>
              <a:buNone/>
            </a:pPr>
            <a:r>
              <a:rPr lang="en-GB" sz="2200" i="1" dirty="0">
                <a:solidFill>
                  <a:srgbClr val="595959"/>
                </a:solidFill>
              </a:rPr>
              <a:t>c</a:t>
            </a:r>
          </a:p>
        </p:txBody>
      </p:sp>
      <p:sp>
        <p:nvSpPr>
          <p:cNvPr id="15" name="TextBox 14">
            <a:extLst>
              <a:ext uri="{FF2B5EF4-FFF2-40B4-BE49-F238E27FC236}">
                <a16:creationId xmlns:a16="http://schemas.microsoft.com/office/drawing/2014/main" id="{5C38CAAF-F1D6-51F7-9456-D6F7B8F76376}"/>
              </a:ext>
            </a:extLst>
          </p:cNvPr>
          <p:cNvSpPr txBox="1"/>
          <p:nvPr/>
        </p:nvSpPr>
        <p:spPr>
          <a:xfrm>
            <a:off x="2803569" y="2183908"/>
            <a:ext cx="247955" cy="430887"/>
          </a:xfrm>
          <a:prstGeom prst="rect">
            <a:avLst/>
          </a:prstGeom>
          <a:noFill/>
        </p:spPr>
        <p:txBody>
          <a:bodyPr wrap="square" rtlCol="0">
            <a:spAutoFit/>
          </a:bodyPr>
          <a:lstStyle/>
          <a:p>
            <a:pPr>
              <a:buNone/>
            </a:pPr>
            <a:r>
              <a:rPr lang="en-GB" sz="2200" i="1" dirty="0">
                <a:solidFill>
                  <a:srgbClr val="595959"/>
                </a:solidFill>
              </a:rPr>
              <a:t>d</a:t>
            </a:r>
          </a:p>
        </p:txBody>
      </p:sp>
      <p:sp>
        <p:nvSpPr>
          <p:cNvPr id="16" name="TextBox 15">
            <a:extLst>
              <a:ext uri="{FF2B5EF4-FFF2-40B4-BE49-F238E27FC236}">
                <a16:creationId xmlns:a16="http://schemas.microsoft.com/office/drawing/2014/main" id="{798A8C21-B5F9-3E58-242C-84DEF00CCC1D}"/>
              </a:ext>
            </a:extLst>
          </p:cNvPr>
          <p:cNvSpPr txBox="1"/>
          <p:nvPr/>
        </p:nvSpPr>
        <p:spPr>
          <a:xfrm>
            <a:off x="2695682" y="4498971"/>
            <a:ext cx="341760" cy="430887"/>
          </a:xfrm>
          <a:prstGeom prst="rect">
            <a:avLst/>
          </a:prstGeom>
          <a:noFill/>
        </p:spPr>
        <p:txBody>
          <a:bodyPr wrap="none" rtlCol="0">
            <a:spAutoFit/>
          </a:bodyPr>
          <a:lstStyle/>
          <a:p>
            <a:pPr>
              <a:buNone/>
            </a:pPr>
            <a:r>
              <a:rPr lang="en-GB" sz="2200" i="1" dirty="0">
                <a:solidFill>
                  <a:srgbClr val="595959"/>
                </a:solidFill>
              </a:rPr>
              <a:t>e</a:t>
            </a:r>
          </a:p>
        </p:txBody>
      </p:sp>
      <p:sp>
        <p:nvSpPr>
          <p:cNvPr id="17" name="TextBox 16">
            <a:extLst>
              <a:ext uri="{FF2B5EF4-FFF2-40B4-BE49-F238E27FC236}">
                <a16:creationId xmlns:a16="http://schemas.microsoft.com/office/drawing/2014/main" id="{0E516928-2004-BA05-159D-FBB3E3DD91ED}"/>
              </a:ext>
            </a:extLst>
          </p:cNvPr>
          <p:cNvSpPr txBox="1"/>
          <p:nvPr/>
        </p:nvSpPr>
        <p:spPr>
          <a:xfrm>
            <a:off x="3203790" y="3791578"/>
            <a:ext cx="263214" cy="430887"/>
          </a:xfrm>
          <a:prstGeom prst="rect">
            <a:avLst/>
          </a:prstGeom>
          <a:noFill/>
        </p:spPr>
        <p:txBody>
          <a:bodyPr wrap="none" rtlCol="0">
            <a:spAutoFit/>
          </a:bodyPr>
          <a:lstStyle/>
          <a:p>
            <a:pPr>
              <a:buNone/>
            </a:pPr>
            <a:r>
              <a:rPr lang="en-GB" sz="2200" i="1" dirty="0">
                <a:solidFill>
                  <a:srgbClr val="595959"/>
                </a:solidFill>
              </a:rPr>
              <a:t>f</a:t>
            </a:r>
          </a:p>
        </p:txBody>
      </p:sp>
      <p:sp>
        <p:nvSpPr>
          <p:cNvPr id="18" name="TextBox 17">
            <a:extLst>
              <a:ext uri="{FF2B5EF4-FFF2-40B4-BE49-F238E27FC236}">
                <a16:creationId xmlns:a16="http://schemas.microsoft.com/office/drawing/2014/main" id="{E1367E55-004C-AE44-F37A-82288E8E204A}"/>
              </a:ext>
            </a:extLst>
          </p:cNvPr>
          <p:cNvSpPr txBox="1"/>
          <p:nvPr/>
        </p:nvSpPr>
        <p:spPr>
          <a:xfrm>
            <a:off x="3338418" y="3164906"/>
            <a:ext cx="341760" cy="430887"/>
          </a:xfrm>
          <a:prstGeom prst="rect">
            <a:avLst/>
          </a:prstGeom>
          <a:noFill/>
        </p:spPr>
        <p:txBody>
          <a:bodyPr wrap="none" rtlCol="0">
            <a:spAutoFit/>
          </a:bodyPr>
          <a:lstStyle/>
          <a:p>
            <a:pPr>
              <a:buNone/>
            </a:pPr>
            <a:r>
              <a:rPr lang="en-GB" sz="2200" i="1" dirty="0">
                <a:solidFill>
                  <a:srgbClr val="595959"/>
                </a:solidFill>
              </a:rPr>
              <a:t>g</a:t>
            </a:r>
          </a:p>
        </p:txBody>
      </p:sp>
      <p:sp>
        <p:nvSpPr>
          <p:cNvPr id="19" name="TextBox 18">
            <a:extLst>
              <a:ext uri="{FF2B5EF4-FFF2-40B4-BE49-F238E27FC236}">
                <a16:creationId xmlns:a16="http://schemas.microsoft.com/office/drawing/2014/main" id="{67137EF9-371A-CDBB-B376-347E48B0A8B8}"/>
              </a:ext>
            </a:extLst>
          </p:cNvPr>
          <p:cNvSpPr txBox="1"/>
          <p:nvPr/>
        </p:nvSpPr>
        <p:spPr>
          <a:xfrm>
            <a:off x="3854672" y="2550314"/>
            <a:ext cx="341760" cy="430887"/>
          </a:xfrm>
          <a:prstGeom prst="rect">
            <a:avLst/>
          </a:prstGeom>
          <a:noFill/>
        </p:spPr>
        <p:txBody>
          <a:bodyPr wrap="none" rtlCol="0">
            <a:spAutoFit/>
          </a:bodyPr>
          <a:lstStyle/>
          <a:p>
            <a:pPr>
              <a:buNone/>
            </a:pPr>
            <a:r>
              <a:rPr lang="en-GB" sz="2200" i="1" dirty="0">
                <a:solidFill>
                  <a:srgbClr val="595959"/>
                </a:solidFill>
              </a:rPr>
              <a:t>h</a:t>
            </a:r>
          </a:p>
        </p:txBody>
      </p:sp>
      <p:sp>
        <p:nvSpPr>
          <p:cNvPr id="20" name="TextBox 19">
            <a:extLst>
              <a:ext uri="{FF2B5EF4-FFF2-40B4-BE49-F238E27FC236}">
                <a16:creationId xmlns:a16="http://schemas.microsoft.com/office/drawing/2014/main" id="{7E863ECB-0497-5D18-3699-98A2D411DA30}"/>
              </a:ext>
            </a:extLst>
          </p:cNvPr>
          <p:cNvSpPr txBox="1"/>
          <p:nvPr/>
        </p:nvSpPr>
        <p:spPr>
          <a:xfrm>
            <a:off x="3563742" y="4451765"/>
            <a:ext cx="247184" cy="430887"/>
          </a:xfrm>
          <a:prstGeom prst="rect">
            <a:avLst/>
          </a:prstGeom>
          <a:noFill/>
        </p:spPr>
        <p:txBody>
          <a:bodyPr wrap="none" rtlCol="0">
            <a:spAutoFit/>
          </a:bodyPr>
          <a:lstStyle/>
          <a:p>
            <a:pPr>
              <a:buNone/>
            </a:pPr>
            <a:r>
              <a:rPr lang="en-GB" sz="2200" i="1" dirty="0">
                <a:solidFill>
                  <a:srgbClr val="595959"/>
                </a:solidFill>
              </a:rPr>
              <a:t>i</a:t>
            </a:r>
          </a:p>
        </p:txBody>
      </p:sp>
      <p:sp>
        <p:nvSpPr>
          <p:cNvPr id="21" name="TextBox 20">
            <a:extLst>
              <a:ext uri="{FF2B5EF4-FFF2-40B4-BE49-F238E27FC236}">
                <a16:creationId xmlns:a16="http://schemas.microsoft.com/office/drawing/2014/main" id="{4F70C50F-B862-6CD3-6FEF-31A66DAAC3C8}"/>
              </a:ext>
            </a:extLst>
          </p:cNvPr>
          <p:cNvSpPr txBox="1"/>
          <p:nvPr/>
        </p:nvSpPr>
        <p:spPr>
          <a:xfrm>
            <a:off x="3899917" y="3892012"/>
            <a:ext cx="65055" cy="430887"/>
          </a:xfrm>
          <a:prstGeom prst="rect">
            <a:avLst/>
          </a:prstGeom>
          <a:noFill/>
        </p:spPr>
        <p:txBody>
          <a:bodyPr wrap="square" rtlCol="0">
            <a:spAutoFit/>
          </a:bodyPr>
          <a:lstStyle/>
          <a:p>
            <a:pPr>
              <a:buNone/>
            </a:pPr>
            <a:r>
              <a:rPr lang="en-GB" sz="2200" i="1" dirty="0">
                <a:solidFill>
                  <a:srgbClr val="595959"/>
                </a:solidFill>
              </a:rPr>
              <a:t>j</a:t>
            </a:r>
          </a:p>
        </p:txBody>
      </p:sp>
      <p:sp>
        <p:nvSpPr>
          <p:cNvPr id="22" name="TextBox 21">
            <a:extLst>
              <a:ext uri="{FF2B5EF4-FFF2-40B4-BE49-F238E27FC236}">
                <a16:creationId xmlns:a16="http://schemas.microsoft.com/office/drawing/2014/main" id="{B05F7CD4-3B9A-482E-71D6-7ADC8265CA56}"/>
              </a:ext>
            </a:extLst>
          </p:cNvPr>
          <p:cNvSpPr txBox="1"/>
          <p:nvPr/>
        </p:nvSpPr>
        <p:spPr>
          <a:xfrm>
            <a:off x="4468698" y="3616374"/>
            <a:ext cx="65055" cy="430887"/>
          </a:xfrm>
          <a:prstGeom prst="rect">
            <a:avLst/>
          </a:prstGeom>
          <a:noFill/>
        </p:spPr>
        <p:txBody>
          <a:bodyPr wrap="square" rtlCol="0">
            <a:spAutoFit/>
          </a:bodyPr>
          <a:lstStyle/>
          <a:p>
            <a:pPr>
              <a:buNone/>
            </a:pPr>
            <a:r>
              <a:rPr lang="en-GB" sz="2200" i="1" dirty="0">
                <a:solidFill>
                  <a:srgbClr val="595959"/>
                </a:solidFill>
              </a:rPr>
              <a:t>k</a:t>
            </a:r>
          </a:p>
        </p:txBody>
      </p:sp>
      <p:sp>
        <p:nvSpPr>
          <p:cNvPr id="23" name="TextBox 22">
            <a:extLst>
              <a:ext uri="{FF2B5EF4-FFF2-40B4-BE49-F238E27FC236}">
                <a16:creationId xmlns:a16="http://schemas.microsoft.com/office/drawing/2014/main" id="{1DE049C7-D9C9-D5A3-550F-D75C1BD66A13}"/>
              </a:ext>
            </a:extLst>
          </p:cNvPr>
          <p:cNvSpPr txBox="1"/>
          <p:nvPr/>
        </p:nvSpPr>
        <p:spPr>
          <a:xfrm>
            <a:off x="4847532" y="3237878"/>
            <a:ext cx="390605" cy="430887"/>
          </a:xfrm>
          <a:prstGeom prst="rect">
            <a:avLst/>
          </a:prstGeom>
          <a:noFill/>
        </p:spPr>
        <p:txBody>
          <a:bodyPr wrap="square" rtlCol="0">
            <a:spAutoFit/>
          </a:bodyPr>
          <a:lstStyle/>
          <a:p>
            <a:pPr>
              <a:buNone/>
            </a:pPr>
            <a:r>
              <a:rPr lang="en-GB" sz="2200" i="1" dirty="0">
                <a:solidFill>
                  <a:srgbClr val="595959"/>
                </a:solidFill>
              </a:rPr>
              <a:t>l</a:t>
            </a:r>
          </a:p>
        </p:txBody>
      </p:sp>
      <p:sp>
        <p:nvSpPr>
          <p:cNvPr id="24" name="TextBox 23">
            <a:extLst>
              <a:ext uri="{FF2B5EF4-FFF2-40B4-BE49-F238E27FC236}">
                <a16:creationId xmlns:a16="http://schemas.microsoft.com/office/drawing/2014/main" id="{BC53BA77-9A82-C129-CF08-2FE5164E82D0}"/>
              </a:ext>
            </a:extLst>
          </p:cNvPr>
          <p:cNvSpPr txBox="1"/>
          <p:nvPr/>
        </p:nvSpPr>
        <p:spPr>
          <a:xfrm>
            <a:off x="6736727" y="4618604"/>
            <a:ext cx="390605" cy="430887"/>
          </a:xfrm>
          <a:prstGeom prst="rect">
            <a:avLst/>
          </a:prstGeom>
          <a:noFill/>
        </p:spPr>
        <p:txBody>
          <a:bodyPr wrap="square" rtlCol="0">
            <a:spAutoFit/>
          </a:bodyPr>
          <a:lstStyle/>
          <a:p>
            <a:pPr>
              <a:buNone/>
            </a:pPr>
            <a:r>
              <a:rPr lang="en-GB" sz="2200" i="1" dirty="0">
                <a:solidFill>
                  <a:srgbClr val="595959"/>
                </a:solidFill>
              </a:rPr>
              <a:t>m</a:t>
            </a:r>
          </a:p>
        </p:txBody>
      </p:sp>
      <p:sp>
        <p:nvSpPr>
          <p:cNvPr id="25" name="TextBox 24">
            <a:extLst>
              <a:ext uri="{FF2B5EF4-FFF2-40B4-BE49-F238E27FC236}">
                <a16:creationId xmlns:a16="http://schemas.microsoft.com/office/drawing/2014/main" id="{B940FF37-FB5B-DCBB-8432-14EE9C567F04}"/>
              </a:ext>
            </a:extLst>
          </p:cNvPr>
          <p:cNvSpPr txBox="1"/>
          <p:nvPr/>
        </p:nvSpPr>
        <p:spPr>
          <a:xfrm>
            <a:off x="6880846" y="4347006"/>
            <a:ext cx="390605" cy="430887"/>
          </a:xfrm>
          <a:prstGeom prst="rect">
            <a:avLst/>
          </a:prstGeom>
          <a:noFill/>
        </p:spPr>
        <p:txBody>
          <a:bodyPr wrap="square" rtlCol="0">
            <a:spAutoFit/>
          </a:bodyPr>
          <a:lstStyle/>
          <a:p>
            <a:pPr>
              <a:buNone/>
            </a:pPr>
            <a:r>
              <a:rPr lang="en-GB" sz="2200" i="1" dirty="0">
                <a:solidFill>
                  <a:srgbClr val="595959"/>
                </a:solidFill>
              </a:rPr>
              <a:t>n</a:t>
            </a:r>
          </a:p>
        </p:txBody>
      </p:sp>
      <p:sp>
        <p:nvSpPr>
          <p:cNvPr id="26" name="Text Placeholder 1">
            <a:extLst>
              <a:ext uri="{FF2B5EF4-FFF2-40B4-BE49-F238E27FC236}">
                <a16:creationId xmlns:a16="http://schemas.microsoft.com/office/drawing/2014/main" id="{443D06D2-13CD-8EA9-2BAD-96CC8508E335}"/>
              </a:ext>
            </a:extLst>
          </p:cNvPr>
          <p:cNvSpPr txBox="1">
            <a:spLocks/>
          </p:cNvSpPr>
          <p:nvPr/>
        </p:nvSpPr>
        <p:spPr>
          <a:xfrm>
            <a:off x="7271451" y="2110705"/>
            <a:ext cx="3786215" cy="1940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a:pPr>
            <a:r>
              <a:rPr lang="en-GB" sz="2200" dirty="0"/>
              <a:t>angle </a:t>
            </a:r>
            <a:r>
              <a:rPr lang="en-GB" sz="2200" i="1" dirty="0"/>
              <a:t>b</a:t>
            </a:r>
          </a:p>
          <a:p>
            <a:pPr marL="457200" indent="-457200" fontAlgn="auto">
              <a:spcAft>
                <a:spcPts val="0"/>
              </a:spcAft>
              <a:buFont typeface="+mj-lt"/>
              <a:buAutoNum type="alphaLcParenR"/>
            </a:pPr>
            <a:r>
              <a:rPr lang="en-GB" sz="2200" dirty="0"/>
              <a:t>angles </a:t>
            </a:r>
            <a:r>
              <a:rPr lang="en-GB" sz="2200" i="1" dirty="0"/>
              <a:t>b</a:t>
            </a:r>
            <a:r>
              <a:rPr lang="en-GB" sz="2200" dirty="0"/>
              <a:t> and </a:t>
            </a:r>
            <a:r>
              <a:rPr lang="en-GB" sz="2200" i="1" dirty="0"/>
              <a:t>f</a:t>
            </a:r>
          </a:p>
          <a:p>
            <a:pPr marL="457200" indent="-457200" fontAlgn="auto">
              <a:spcAft>
                <a:spcPts val="0"/>
              </a:spcAft>
              <a:buFont typeface="+mj-lt"/>
              <a:buAutoNum type="alphaLcParenR"/>
            </a:pPr>
            <a:r>
              <a:rPr lang="en-GB" sz="2200" dirty="0"/>
              <a:t>angles </a:t>
            </a:r>
            <a:r>
              <a:rPr lang="en-GB" sz="2200" i="1" dirty="0"/>
              <a:t>b</a:t>
            </a:r>
            <a:r>
              <a:rPr lang="en-GB" sz="2200" dirty="0"/>
              <a:t>, </a:t>
            </a:r>
            <a:r>
              <a:rPr lang="en-GB" sz="2200" i="1" dirty="0"/>
              <a:t>f </a:t>
            </a:r>
            <a:r>
              <a:rPr lang="en-GB" sz="2200" dirty="0"/>
              <a:t>and </a:t>
            </a:r>
            <a:r>
              <a:rPr lang="en-GB" sz="2200" i="1" dirty="0"/>
              <a:t>e</a:t>
            </a:r>
            <a:r>
              <a:rPr lang="en-GB" sz="2200" dirty="0"/>
              <a:t>?</a:t>
            </a:r>
          </a:p>
        </p:txBody>
      </p:sp>
      <p:sp>
        <p:nvSpPr>
          <p:cNvPr id="27" name="Action Button: Help 26">
            <a:hlinkClick r:id="" action="ppaction://noaction" highlightClick="1"/>
            <a:extLst>
              <a:ext uri="{FF2B5EF4-FFF2-40B4-BE49-F238E27FC236}">
                <a16:creationId xmlns:a16="http://schemas.microsoft.com/office/drawing/2014/main" id="{B8DB7BE3-7621-D989-A3AF-5613874D90FE}"/>
              </a:ext>
            </a:extLst>
          </p:cNvPr>
          <p:cNvSpPr/>
          <p:nvPr/>
        </p:nvSpPr>
        <p:spPr>
          <a:xfrm>
            <a:off x="252911" y="559594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260A037B-A4B4-0EE1-25FB-DFF8351CD71D}"/>
              </a:ext>
            </a:extLst>
          </p:cNvPr>
          <p:cNvSpPr txBox="1"/>
          <p:nvPr/>
        </p:nvSpPr>
        <p:spPr>
          <a:xfrm>
            <a:off x="1290118" y="5445252"/>
            <a:ext cx="6649196" cy="1107996"/>
          </a:xfrm>
          <a:prstGeom prst="rect">
            <a:avLst/>
          </a:prstGeom>
          <a:noFill/>
        </p:spPr>
        <p:txBody>
          <a:bodyPr wrap="square">
            <a:spAutoFit/>
          </a:bodyPr>
          <a:lstStyle/>
          <a:p>
            <a:pPr>
              <a:buNone/>
            </a:pPr>
            <a:r>
              <a:rPr lang="en-GB" sz="2200" dirty="0"/>
              <a:t>After part c, you want to work out all the angles in the diagram. Which of the unknown angles do you ask for next? Why?</a:t>
            </a:r>
            <a:endParaRPr lang="en-GB" sz="2200" i="1" dirty="0">
              <a:latin typeface="Times New Roman" panose="02020603050405020304" pitchFamily="18" charset="0"/>
              <a:cs typeface="Times New Roman" panose="02020603050405020304" pitchFamily="18" charset="0"/>
            </a:endParaRPr>
          </a:p>
        </p:txBody>
      </p:sp>
      <p:sp>
        <p:nvSpPr>
          <p:cNvPr id="8" name="Arc 7">
            <a:extLst>
              <a:ext uri="{FF2B5EF4-FFF2-40B4-BE49-F238E27FC236}">
                <a16:creationId xmlns:a16="http://schemas.microsoft.com/office/drawing/2014/main" id="{4763B076-BB12-5FE2-4FCC-6146BDDED4AC}"/>
              </a:ext>
            </a:extLst>
          </p:cNvPr>
          <p:cNvSpPr/>
          <p:nvPr/>
        </p:nvSpPr>
        <p:spPr>
          <a:xfrm>
            <a:off x="240288" y="4538399"/>
            <a:ext cx="914400" cy="914400"/>
          </a:xfrm>
          <a:prstGeom prst="arc">
            <a:avLst>
              <a:gd name="adj1" fmla="val 18067348"/>
              <a:gd name="adj2" fmla="val 21483512"/>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Arc 8">
            <a:extLst>
              <a:ext uri="{FF2B5EF4-FFF2-40B4-BE49-F238E27FC236}">
                <a16:creationId xmlns:a16="http://schemas.microsoft.com/office/drawing/2014/main" id="{26B009D3-9840-789D-072A-9FF9BF4AC0BE}"/>
              </a:ext>
            </a:extLst>
          </p:cNvPr>
          <p:cNvSpPr/>
          <p:nvPr/>
        </p:nvSpPr>
        <p:spPr>
          <a:xfrm>
            <a:off x="1245764" y="2992651"/>
            <a:ext cx="914400" cy="914400"/>
          </a:xfrm>
          <a:prstGeom prst="arc">
            <a:avLst>
              <a:gd name="adj1" fmla="val 18067348"/>
              <a:gd name="adj2" fmla="val 221499"/>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0" name="Arc 9">
            <a:extLst>
              <a:ext uri="{FF2B5EF4-FFF2-40B4-BE49-F238E27FC236}">
                <a16:creationId xmlns:a16="http://schemas.microsoft.com/office/drawing/2014/main" id="{167D75BB-F290-1851-7ADD-56A87632CE79}"/>
              </a:ext>
            </a:extLst>
          </p:cNvPr>
          <p:cNvSpPr/>
          <p:nvPr/>
        </p:nvSpPr>
        <p:spPr>
          <a:xfrm>
            <a:off x="3465643" y="3568515"/>
            <a:ext cx="914400" cy="914400"/>
          </a:xfrm>
          <a:prstGeom prst="arc">
            <a:avLst>
              <a:gd name="adj1" fmla="val 18067348"/>
              <a:gd name="adj2" fmla="val 221499"/>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Arc 10">
            <a:extLst>
              <a:ext uri="{FF2B5EF4-FFF2-40B4-BE49-F238E27FC236}">
                <a16:creationId xmlns:a16="http://schemas.microsoft.com/office/drawing/2014/main" id="{0E6A2CD5-2981-5EE3-048D-22F713B7802D}"/>
              </a:ext>
            </a:extLst>
          </p:cNvPr>
          <p:cNvSpPr/>
          <p:nvPr/>
        </p:nvSpPr>
        <p:spPr>
          <a:xfrm>
            <a:off x="2656454" y="4495348"/>
            <a:ext cx="914400" cy="914400"/>
          </a:xfrm>
          <a:prstGeom prst="arc">
            <a:avLst>
              <a:gd name="adj1" fmla="val 18801350"/>
              <a:gd name="adj2" fmla="val 221499"/>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Arc 28">
            <a:extLst>
              <a:ext uri="{FF2B5EF4-FFF2-40B4-BE49-F238E27FC236}">
                <a16:creationId xmlns:a16="http://schemas.microsoft.com/office/drawing/2014/main" id="{29E93354-7FAC-5AC3-52ED-E1DB1B816BD4}"/>
              </a:ext>
            </a:extLst>
          </p:cNvPr>
          <p:cNvSpPr/>
          <p:nvPr/>
        </p:nvSpPr>
        <p:spPr>
          <a:xfrm>
            <a:off x="3520214" y="3519546"/>
            <a:ext cx="914400" cy="914400"/>
          </a:xfrm>
          <a:prstGeom prst="arc">
            <a:avLst>
              <a:gd name="adj1" fmla="val 8129996"/>
              <a:gd name="adj2" fmla="val 11942913"/>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Arc 29">
            <a:extLst>
              <a:ext uri="{FF2B5EF4-FFF2-40B4-BE49-F238E27FC236}">
                <a16:creationId xmlns:a16="http://schemas.microsoft.com/office/drawing/2014/main" id="{6075B27C-FE46-FEA5-6300-4052C29B7A30}"/>
              </a:ext>
            </a:extLst>
          </p:cNvPr>
          <p:cNvSpPr/>
          <p:nvPr/>
        </p:nvSpPr>
        <p:spPr>
          <a:xfrm>
            <a:off x="7341016" y="4479406"/>
            <a:ext cx="914400" cy="914400"/>
          </a:xfrm>
          <a:prstGeom prst="arc">
            <a:avLst>
              <a:gd name="adj1" fmla="val 10498464"/>
              <a:gd name="adj2" fmla="val 11782373"/>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1" name="Arc 30">
            <a:extLst>
              <a:ext uri="{FF2B5EF4-FFF2-40B4-BE49-F238E27FC236}">
                <a16:creationId xmlns:a16="http://schemas.microsoft.com/office/drawing/2014/main" id="{E29F9BE3-3554-8D40-02FF-BE27EFD3E329}"/>
              </a:ext>
            </a:extLst>
          </p:cNvPr>
          <p:cNvSpPr/>
          <p:nvPr/>
        </p:nvSpPr>
        <p:spPr>
          <a:xfrm>
            <a:off x="4194526" y="2518166"/>
            <a:ext cx="914400" cy="914400"/>
          </a:xfrm>
          <a:prstGeom prst="arc">
            <a:avLst>
              <a:gd name="adj1" fmla="val 7761552"/>
              <a:gd name="adj2" fmla="val 13209218"/>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Arc 31">
            <a:extLst>
              <a:ext uri="{FF2B5EF4-FFF2-40B4-BE49-F238E27FC236}">
                <a16:creationId xmlns:a16="http://schemas.microsoft.com/office/drawing/2014/main" id="{FCD25F08-B58A-108E-7ACF-29E60D8F7140}"/>
              </a:ext>
            </a:extLst>
          </p:cNvPr>
          <p:cNvSpPr/>
          <p:nvPr/>
        </p:nvSpPr>
        <p:spPr>
          <a:xfrm>
            <a:off x="1274570" y="2979666"/>
            <a:ext cx="936000" cy="936000"/>
          </a:xfrm>
          <a:prstGeom prst="arc">
            <a:avLst>
              <a:gd name="adj1" fmla="val 484239"/>
              <a:gd name="adj2" fmla="val 7700788"/>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Arc 33">
            <a:extLst>
              <a:ext uri="{FF2B5EF4-FFF2-40B4-BE49-F238E27FC236}">
                <a16:creationId xmlns:a16="http://schemas.microsoft.com/office/drawing/2014/main" id="{F34A82A3-D859-44E7-5EBF-9C41CA6B55A6}"/>
              </a:ext>
            </a:extLst>
          </p:cNvPr>
          <p:cNvSpPr/>
          <p:nvPr/>
        </p:nvSpPr>
        <p:spPr>
          <a:xfrm>
            <a:off x="2328061" y="1351747"/>
            <a:ext cx="936000" cy="936000"/>
          </a:xfrm>
          <a:prstGeom prst="arc">
            <a:avLst>
              <a:gd name="adj1" fmla="val 1544210"/>
              <a:gd name="adj2" fmla="val 7680820"/>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Arc 34">
            <a:extLst>
              <a:ext uri="{FF2B5EF4-FFF2-40B4-BE49-F238E27FC236}">
                <a16:creationId xmlns:a16="http://schemas.microsoft.com/office/drawing/2014/main" id="{44270628-7730-56CE-1E77-DAEFF2B3A944}"/>
              </a:ext>
            </a:extLst>
          </p:cNvPr>
          <p:cNvSpPr/>
          <p:nvPr/>
        </p:nvSpPr>
        <p:spPr>
          <a:xfrm>
            <a:off x="3450872" y="3462938"/>
            <a:ext cx="1008000" cy="1008000"/>
          </a:xfrm>
          <a:prstGeom prst="arc">
            <a:avLst>
              <a:gd name="adj1" fmla="val 806820"/>
              <a:gd name="adj2" fmla="val 7700788"/>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6" name="Arc 35">
            <a:extLst>
              <a:ext uri="{FF2B5EF4-FFF2-40B4-BE49-F238E27FC236}">
                <a16:creationId xmlns:a16="http://schemas.microsoft.com/office/drawing/2014/main" id="{35AB7B34-F39F-9B9A-75A9-330D422E5A75}"/>
              </a:ext>
            </a:extLst>
          </p:cNvPr>
          <p:cNvSpPr/>
          <p:nvPr/>
        </p:nvSpPr>
        <p:spPr>
          <a:xfrm>
            <a:off x="3419723" y="3464341"/>
            <a:ext cx="1008000" cy="1008000"/>
          </a:xfrm>
          <a:prstGeom prst="arc">
            <a:avLst>
              <a:gd name="adj1" fmla="val 11938123"/>
              <a:gd name="adj2" fmla="val 18313525"/>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7" name="Arc 36">
            <a:extLst>
              <a:ext uri="{FF2B5EF4-FFF2-40B4-BE49-F238E27FC236}">
                <a16:creationId xmlns:a16="http://schemas.microsoft.com/office/drawing/2014/main" id="{CC1C9EF4-FD0C-01E7-80F6-76B9F62CD739}"/>
              </a:ext>
            </a:extLst>
          </p:cNvPr>
          <p:cNvSpPr/>
          <p:nvPr/>
        </p:nvSpPr>
        <p:spPr>
          <a:xfrm>
            <a:off x="4198087" y="2467874"/>
            <a:ext cx="914400" cy="914400"/>
          </a:xfrm>
          <a:prstGeom prst="arc">
            <a:avLst>
              <a:gd name="adj1" fmla="val 1909843"/>
              <a:gd name="adj2" fmla="val 7412809"/>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8" name="Arc 37">
            <a:extLst>
              <a:ext uri="{FF2B5EF4-FFF2-40B4-BE49-F238E27FC236}">
                <a16:creationId xmlns:a16="http://schemas.microsoft.com/office/drawing/2014/main" id="{D1F796D8-651B-7930-A244-ED688571406C}"/>
              </a:ext>
            </a:extLst>
          </p:cNvPr>
          <p:cNvSpPr/>
          <p:nvPr/>
        </p:nvSpPr>
        <p:spPr>
          <a:xfrm>
            <a:off x="7168216" y="4335992"/>
            <a:ext cx="1368000" cy="1368000"/>
          </a:xfrm>
          <a:prstGeom prst="arc">
            <a:avLst>
              <a:gd name="adj1" fmla="val 12050250"/>
              <a:gd name="adj2" fmla="val 13252931"/>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9" name="Arc 38">
            <a:extLst>
              <a:ext uri="{FF2B5EF4-FFF2-40B4-BE49-F238E27FC236}">
                <a16:creationId xmlns:a16="http://schemas.microsoft.com/office/drawing/2014/main" id="{23BB385F-8FB4-E597-B0CA-9C66AEAAEB22}"/>
              </a:ext>
            </a:extLst>
          </p:cNvPr>
          <p:cNvSpPr/>
          <p:nvPr/>
        </p:nvSpPr>
        <p:spPr>
          <a:xfrm>
            <a:off x="2929304" y="4650294"/>
            <a:ext cx="648000" cy="648000"/>
          </a:xfrm>
          <a:prstGeom prst="arc">
            <a:avLst>
              <a:gd name="adj1" fmla="val 10892025"/>
              <a:gd name="adj2" fmla="val 17539559"/>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255661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dirty="0"/>
              <a:t>Checkpoints 21–29  </a:t>
            </a:r>
            <a:br>
              <a:rPr lang="en-GB" dirty="0"/>
            </a:b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1727728674"/>
              </p:ext>
            </p:extLst>
          </p:nvPr>
        </p:nvGraphicFramePr>
        <p:xfrm>
          <a:off x="643393" y="1100543"/>
          <a:ext cx="10947572" cy="4054131"/>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01542">
                <a:tc>
                  <a:txBody>
                    <a:bodyPr/>
                    <a:lstStyle/>
                    <a:p>
                      <a:r>
                        <a:rPr lang="en-GB" b="1" dirty="0">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ction="ppaction://hlinksldjump"/>
                        </a:rPr>
                        <a:t>21: Angle tangle</a:t>
                      </a:r>
                      <a:endParaRPr lang="en-GB" dirty="0"/>
                    </a:p>
                  </a:txBody>
                  <a:tcPr anchor="ctr"/>
                </a:tc>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Angle rules</a:t>
                      </a:r>
                    </a:p>
                  </a:txBody>
                  <a:tcPr anchor="ctr"/>
                </a:tc>
                <a:tc rowSpan="9">
                  <a:txBody>
                    <a:bodyPr/>
                    <a:lstStyle/>
                    <a:p>
                      <a:r>
                        <a:rPr lang="en-GB" dirty="0"/>
                        <a:t>6.1.1</a:t>
                      </a:r>
                    </a:p>
                  </a:txBody>
                  <a:tcPr anchor="ctr"/>
                </a:tc>
                <a:extLst>
                  <a:ext uri="{0D108BD9-81ED-4DB2-BD59-A6C34878D82A}">
                    <a16:rowId xmlns:a16="http://schemas.microsoft.com/office/drawing/2014/main" val="131423563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22: Initial reaction</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184494815"/>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23: Parallel pencils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398192220"/>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24: Sketchy</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38211494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25: Sliding lines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018253938"/>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26: Decagon diagonals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34161352"/>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27: More triangle tiles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51158016"/>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0" action="ppaction://hlinksldjump"/>
                        </a:rPr>
                        <a:t>28: External an(t)gles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nchor="ctr"/>
                </a:tc>
                <a:tc vMerge="1">
                  <a:txBody>
                    <a:bodyPr/>
                    <a:lstStyle/>
                    <a:p>
                      <a:endParaRPr lang="en-GB"/>
                    </a:p>
                  </a:txBody>
                  <a:tcPr anchor="ctr"/>
                </a:tc>
                <a:extLst>
                  <a:ext uri="{0D108BD9-81ED-4DB2-BD59-A6C34878D82A}">
                    <a16:rowId xmlns:a16="http://schemas.microsoft.com/office/drawing/2014/main" val="2524921033"/>
                  </a:ext>
                </a:extLst>
              </a:tr>
              <a:tr h="4098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11" action="ppaction://hlinksldjump"/>
                        </a:rPr>
                        <a:t>29: Is it a shape?</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endParaRPr lang="en-GB" dirty="0"/>
                    </a:p>
                  </a:txBody>
                  <a:tcPr anchor="ctr"/>
                </a:tc>
                <a:extLst>
                  <a:ext uri="{0D108BD9-81ED-4DB2-BD59-A6C34878D82A}">
                    <a16:rowId xmlns:a16="http://schemas.microsoft.com/office/drawing/2014/main" val="1279390938"/>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2"/>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758463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21: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740314621"/>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6026096">
                  <a:extLst>
                    <a:ext uri="{9D8B030D-6E8A-4147-A177-3AD203B41FA5}">
                      <a16:colId xmlns:a16="http://schemas.microsoft.com/office/drawing/2014/main" val="695237181"/>
                    </a:ext>
                  </a:extLst>
                </a:gridCol>
                <a:gridCol w="5739942">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If students need help isolating specific parts of the complex diagram, highlight the line segments involved on the </a:t>
                      </a:r>
                      <a:r>
                        <a:rPr lang="en-GB" sz="1600" i="0" u="none" dirty="0">
                          <a:hlinkClick r:id="rId3" action="ppaction://hlinksldjump"/>
                        </a:rPr>
                        <a:t>printable version</a:t>
                      </a:r>
                      <a:r>
                        <a:rPr lang="en-GB" sz="1600" i="0" u="none" dirty="0"/>
                        <a:t>, and then re-draw just that part. Or use a piece of paper to cover over aspects of the diagram to focus on specific parts. </a:t>
                      </a:r>
                    </a:p>
                    <a:p>
                      <a:r>
                        <a:rPr lang="en-GB" sz="1600" b="1" i="0" u="none" dirty="0"/>
                        <a:t>Challenge</a:t>
                      </a:r>
                    </a:p>
                    <a:p>
                      <a:pPr>
                        <a:spcAft>
                          <a:spcPts val="600"/>
                        </a:spcAft>
                      </a:pPr>
                      <a:r>
                        <a:rPr lang="en-GB" sz="1600" u="none" dirty="0"/>
                        <a:t>Ask students to create their own complex angle-chasing diagram. What is the minimum information they need to give to make their problem solvable?</a:t>
                      </a:r>
                    </a:p>
                    <a:p>
                      <a:r>
                        <a:rPr lang="en-GB" sz="1600" b="1" i="0" u="none" dirty="0"/>
                        <a:t>Representations</a:t>
                      </a:r>
                    </a:p>
                    <a:p>
                      <a:r>
                        <a:rPr lang="en-GB" sz="1600" b="0" i="0" u="none" dirty="0"/>
                        <a:t>Students can become accustomed to simple representations of angle rules (such as seeing a horizontal line segment split into two angles more than other representations of angles on a straight line). Over Key Stages 3 and 4, they will experience many more complex problems such as this, and need to build familiarity with identifying angle rules from within them.</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21 does not give any angles: we are not preoccupied here with the calculations, but with students’ recognition of what information is necessary to do the calculations. Like Checkpoint 22, this task assesses whether students can isolate simple instances of angle rules from within a bigger and more complex diagram.</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All the angle rules here are in the primary curriculum, but the complexity of the diagram is likely beyond what they have seen. See how well they cope with identifying angle rules, to understand how much teaching is needed to support them to separate ‘basic graphics’ from within complex diagrams.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It may be helpful to use a different colour pen for each stage of the question so that you can mark which angles you now know each time. Ask students if they are surprised by how many angles you can discover each time – would they have found more or less with a different given angle?</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 </a:t>
                      </a:r>
                    </a:p>
                    <a:p>
                      <a:pPr marL="285750" indent="-285750">
                        <a:buFont typeface="Arial" panose="020B0604020202020204" pitchFamily="34" charset="0"/>
                        <a:buChar char="•"/>
                      </a:pPr>
                      <a:r>
                        <a:rPr lang="en-GB" sz="1600" b="0" dirty="0"/>
                        <a:t>Additional activity </a:t>
                      </a:r>
                      <a:r>
                        <a:rPr lang="en-GB" sz="1600" b="0" dirty="0">
                          <a:hlinkClick r:id="rId4" action="ppaction://hlinksldjump"/>
                        </a:rPr>
                        <a:t>H</a:t>
                      </a:r>
                      <a:r>
                        <a:rPr lang="en-GB" sz="1600" b="0" dirty="0"/>
                        <a:t> is a simpler version of this task.</a:t>
                      </a:r>
                    </a:p>
                    <a:p>
                      <a:pPr marL="285750" indent="-285750">
                        <a:buFont typeface="Arial" panose="020B0604020202020204" pitchFamily="34" charset="0"/>
                        <a:buChar char="•"/>
                      </a:pPr>
                      <a:r>
                        <a:rPr lang="en-GB" sz="1600" b="0" dirty="0"/>
                        <a:t>Examples of more complex angle problems encountered within the Key Stage 2 assessments can be found in question 24 of 2022 Paper 2 reasoning and question 17 of 2016 Paper 2 reasoning. Past papers are readily available online.</a:t>
                      </a:r>
                    </a:p>
                    <a:p>
                      <a:pPr marL="285750" indent="-285750">
                        <a:buFont typeface="Arial" panose="020B0604020202020204" pitchFamily="34" charset="0"/>
                        <a:buChar char="•"/>
                      </a:pPr>
                      <a:r>
                        <a:rPr lang="en-GB" sz="1600" b="0" dirty="0"/>
                        <a:t>The ‘mastery with greater depth’ question on p35 of the Year 6 </a:t>
                      </a:r>
                      <a:r>
                        <a:rPr lang="en-GB" sz="1600" dirty="0">
                          <a:hlinkClick r:id="rId5"/>
                        </a:rPr>
                        <a:t>Primary Assessment Materials | NCETM</a:t>
                      </a:r>
                      <a:r>
                        <a:rPr lang="en-GB" sz="1600" dirty="0"/>
                        <a:t> demonstrates a more challenging example of a complex angle problem for Key Stage 2.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005201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7CACB8B-B0BA-1162-42C6-A601524ECB17}"/>
              </a:ext>
            </a:extLst>
          </p:cNvPr>
          <p:cNvGrpSpPr/>
          <p:nvPr/>
        </p:nvGrpSpPr>
        <p:grpSpPr>
          <a:xfrm>
            <a:off x="145680" y="1169170"/>
            <a:ext cx="6126480" cy="3861995"/>
            <a:chOff x="145680" y="1169170"/>
            <a:chExt cx="6126480" cy="3861995"/>
          </a:xfrm>
        </p:grpSpPr>
        <p:cxnSp>
          <p:nvCxnSpPr>
            <p:cNvPr id="7" name="Straight Connector 6">
              <a:extLst>
                <a:ext uri="{FF2B5EF4-FFF2-40B4-BE49-F238E27FC236}">
                  <a16:creationId xmlns:a16="http://schemas.microsoft.com/office/drawing/2014/main" id="{5D78C544-0765-C6D7-0FE9-5A308B50DAB1}"/>
                </a:ext>
              </a:extLst>
            </p:cNvPr>
            <p:cNvCxnSpPr>
              <a:cxnSpLocks/>
            </p:cNvCxnSpPr>
            <p:nvPr/>
          </p:nvCxnSpPr>
          <p:spPr>
            <a:xfrm flipV="1">
              <a:off x="145680" y="1630660"/>
              <a:ext cx="6126480" cy="1325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BB4BE7-5A30-E946-6AE7-745E87AB4751}"/>
                </a:ext>
              </a:extLst>
            </p:cNvPr>
            <p:cNvCxnSpPr>
              <a:cxnSpLocks/>
            </p:cNvCxnSpPr>
            <p:nvPr/>
          </p:nvCxnSpPr>
          <p:spPr>
            <a:xfrm flipV="1">
              <a:off x="622448" y="2023500"/>
              <a:ext cx="5448300" cy="24917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2DC512-A268-C94E-9E75-A36087F3AED3}"/>
                </a:ext>
              </a:extLst>
            </p:cNvPr>
            <p:cNvCxnSpPr>
              <a:cxnSpLocks/>
            </p:cNvCxnSpPr>
            <p:nvPr/>
          </p:nvCxnSpPr>
          <p:spPr>
            <a:xfrm flipV="1">
              <a:off x="3298102" y="2386165"/>
              <a:ext cx="2772646" cy="2645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D002FB-971C-E043-C121-714F405EBE42}"/>
                </a:ext>
              </a:extLst>
            </p:cNvPr>
            <p:cNvCxnSpPr>
              <a:cxnSpLocks/>
            </p:cNvCxnSpPr>
            <p:nvPr/>
          </p:nvCxnSpPr>
          <p:spPr>
            <a:xfrm>
              <a:off x="1389196" y="116917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4BCBE2-7D45-71AE-42D4-4A685F45402E}"/>
                </a:ext>
              </a:extLst>
            </p:cNvPr>
            <p:cNvCxnSpPr>
              <a:cxnSpLocks/>
            </p:cNvCxnSpPr>
            <p:nvPr/>
          </p:nvCxnSpPr>
          <p:spPr>
            <a:xfrm>
              <a:off x="660520" y="215743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F033AD-CBFD-E378-188E-1FA5EC5D2643}"/>
                </a:ext>
              </a:extLst>
            </p:cNvPr>
            <p:cNvCxnSpPr>
              <a:cxnSpLocks/>
            </p:cNvCxnSpPr>
            <p:nvPr/>
          </p:nvCxnSpPr>
          <p:spPr>
            <a:xfrm>
              <a:off x="3373699" y="3708665"/>
              <a:ext cx="202901" cy="11102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1A56058-6151-AF16-51BF-57C7E6CB85A9}"/>
                </a:ext>
              </a:extLst>
            </p:cNvPr>
            <p:cNvCxnSpPr>
              <a:cxnSpLocks/>
            </p:cNvCxnSpPr>
            <p:nvPr/>
          </p:nvCxnSpPr>
          <p:spPr>
            <a:xfrm>
              <a:off x="4473828" y="2925519"/>
              <a:ext cx="201424" cy="117266"/>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DF6706F3-67FD-3F76-29C1-E1ABEDC3C01C}"/>
              </a:ext>
            </a:extLst>
          </p:cNvPr>
          <p:cNvSpPr>
            <a:spLocks noGrp="1"/>
          </p:cNvSpPr>
          <p:nvPr>
            <p:ph type="body" sz="quarter" idx="11"/>
          </p:nvPr>
        </p:nvSpPr>
        <p:spPr/>
        <p:txBody>
          <a:bodyPr/>
          <a:lstStyle/>
          <a:p>
            <a:r>
              <a:rPr lang="en-GB" dirty="0"/>
              <a:t>Checkpoint 22: Initial reaction</a:t>
            </a:r>
          </a:p>
        </p:txBody>
      </p:sp>
      <p:sp>
        <p:nvSpPr>
          <p:cNvPr id="16" name="TextBox 15">
            <a:extLst>
              <a:ext uri="{FF2B5EF4-FFF2-40B4-BE49-F238E27FC236}">
                <a16:creationId xmlns:a16="http://schemas.microsoft.com/office/drawing/2014/main" id="{42F3EA43-3CFE-47DF-869F-B5E656DDE4F1}"/>
              </a:ext>
            </a:extLst>
          </p:cNvPr>
          <p:cNvSpPr txBox="1"/>
          <p:nvPr/>
        </p:nvSpPr>
        <p:spPr>
          <a:xfrm>
            <a:off x="6463338" y="1110645"/>
            <a:ext cx="5353524" cy="4223355"/>
          </a:xfrm>
          <a:prstGeom prst="rect">
            <a:avLst/>
          </a:prstGeom>
          <a:noFill/>
        </p:spPr>
        <p:txBody>
          <a:bodyPr wrap="square" rtlCol="0">
            <a:noAutofit/>
          </a:bodyPr>
          <a:lstStyle/>
          <a:p>
            <a:pPr>
              <a:spcBef>
                <a:spcPts val="0"/>
              </a:spcBef>
              <a:spcAft>
                <a:spcPts val="1800"/>
              </a:spcAft>
              <a:buNone/>
            </a:pPr>
            <a:r>
              <a:rPr lang="en-GB" sz="2200" dirty="0"/>
              <a:t>Thomas and Fiona are looking for their initials in this diagram. They might be upside-down, back to front or even a bit wonky!</a:t>
            </a:r>
          </a:p>
          <a:p>
            <a:pPr>
              <a:buNone/>
            </a:pPr>
            <a:r>
              <a:rPr lang="en-GB" sz="2200" dirty="0"/>
              <a:t>Thomas says, ‘I can find my initial once.’</a:t>
            </a:r>
          </a:p>
          <a:p>
            <a:pPr marL="457200" indent="-457200">
              <a:spcBef>
                <a:spcPts val="0"/>
              </a:spcBef>
              <a:spcAft>
                <a:spcPts val="1800"/>
              </a:spcAft>
              <a:buAutoNum type="alphaLcParenR"/>
            </a:pPr>
            <a:r>
              <a:rPr lang="en-GB" sz="2200" dirty="0"/>
              <a:t>How many times can you find it? </a:t>
            </a:r>
          </a:p>
          <a:p>
            <a:pPr>
              <a:buNone/>
            </a:pPr>
            <a:r>
              <a:rPr lang="en-GB" sz="2200" dirty="0"/>
              <a:t>Fiona says, ‘I can find my initial twice.’ </a:t>
            </a:r>
          </a:p>
          <a:p>
            <a:pPr marL="457200" indent="-457200">
              <a:spcBef>
                <a:spcPts val="0"/>
              </a:spcBef>
              <a:spcAft>
                <a:spcPts val="1800"/>
              </a:spcAft>
              <a:buFont typeface="+mj-lt"/>
              <a:buAutoNum type="alphaLcParenR" startAt="2"/>
            </a:pPr>
            <a:r>
              <a:rPr lang="en-GB" sz="2200" dirty="0"/>
              <a:t>How many times can you find it?</a:t>
            </a:r>
          </a:p>
          <a:p>
            <a:pPr marL="457200" indent="-457200">
              <a:buFont typeface="+mj-lt"/>
              <a:buAutoNum type="alphaLcParenR" startAt="2"/>
            </a:pPr>
            <a:r>
              <a:rPr lang="en-GB" sz="2200" dirty="0"/>
              <a:t>What other letters can you find?</a:t>
            </a:r>
          </a:p>
        </p:txBody>
      </p:sp>
      <p:sp>
        <p:nvSpPr>
          <p:cNvPr id="19" name="Action Button: Help 18">
            <a:hlinkClick r:id="" action="ppaction://noaction" highlightClick="1"/>
            <a:extLst>
              <a:ext uri="{FF2B5EF4-FFF2-40B4-BE49-F238E27FC236}">
                <a16:creationId xmlns:a16="http://schemas.microsoft.com/office/drawing/2014/main" id="{5914B27E-E975-3936-A8E7-B786E99038B9}"/>
              </a:ext>
            </a:extLst>
          </p:cNvPr>
          <p:cNvSpPr/>
          <p:nvPr/>
        </p:nvSpPr>
        <p:spPr>
          <a:xfrm>
            <a:off x="386857" y="547006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BEE11523-F082-05A9-1AD4-4C839E94FB0C}"/>
              </a:ext>
            </a:extLst>
          </p:cNvPr>
          <p:cNvSpPr txBox="1"/>
          <p:nvPr/>
        </p:nvSpPr>
        <p:spPr>
          <a:xfrm>
            <a:off x="1389196" y="5470065"/>
            <a:ext cx="6126480" cy="1107996"/>
          </a:xfrm>
          <a:prstGeom prst="rect">
            <a:avLst/>
          </a:prstGeom>
          <a:noFill/>
        </p:spPr>
        <p:txBody>
          <a:bodyPr wrap="square">
            <a:spAutoFit/>
          </a:bodyPr>
          <a:lstStyle/>
          <a:p>
            <a:pPr>
              <a:buNone/>
            </a:pPr>
            <a:r>
              <a:rPr lang="en-US" sz="2200" dirty="0"/>
              <a:t>What do you notice about the angles in the letters you found for parts a and b? Are any of them the same?</a:t>
            </a:r>
            <a:endParaRPr lang="en-GB" sz="2200" dirty="0"/>
          </a:p>
        </p:txBody>
      </p:sp>
      <p:grpSp>
        <p:nvGrpSpPr>
          <p:cNvPr id="14" name="Group 13">
            <a:extLst>
              <a:ext uri="{FF2B5EF4-FFF2-40B4-BE49-F238E27FC236}">
                <a16:creationId xmlns:a16="http://schemas.microsoft.com/office/drawing/2014/main" id="{2BF1161F-CB26-FFF4-5AD0-A36B0CC64197}"/>
              </a:ext>
            </a:extLst>
          </p:cNvPr>
          <p:cNvGrpSpPr/>
          <p:nvPr/>
        </p:nvGrpSpPr>
        <p:grpSpPr>
          <a:xfrm>
            <a:off x="265471" y="1516135"/>
            <a:ext cx="3032631" cy="1409384"/>
            <a:chOff x="265471" y="1516135"/>
            <a:chExt cx="3032631" cy="1409384"/>
          </a:xfrm>
        </p:grpSpPr>
        <p:cxnSp>
          <p:nvCxnSpPr>
            <p:cNvPr id="4" name="Straight Connector 3">
              <a:extLst>
                <a:ext uri="{FF2B5EF4-FFF2-40B4-BE49-F238E27FC236}">
                  <a16:creationId xmlns:a16="http://schemas.microsoft.com/office/drawing/2014/main" id="{5CC194BB-9364-13A8-D7FD-477C796D76F6}"/>
                </a:ext>
              </a:extLst>
            </p:cNvPr>
            <p:cNvCxnSpPr/>
            <p:nvPr/>
          </p:nvCxnSpPr>
          <p:spPr>
            <a:xfrm flipV="1">
              <a:off x="265471" y="2271252"/>
              <a:ext cx="3032631" cy="65426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BB02465-4AFA-4700-556A-33309E2592B2}"/>
                </a:ext>
              </a:extLst>
            </p:cNvPr>
            <p:cNvCxnSpPr>
              <a:cxnSpLocks/>
            </p:cNvCxnSpPr>
            <p:nvPr/>
          </p:nvCxnSpPr>
          <p:spPr>
            <a:xfrm>
              <a:off x="753574" y="2151070"/>
              <a:ext cx="866769" cy="542669"/>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6D899E9-866F-D19E-F37C-3D07C8D31935}"/>
                </a:ext>
              </a:extLst>
            </p:cNvPr>
            <p:cNvCxnSpPr>
              <a:cxnSpLocks/>
            </p:cNvCxnSpPr>
            <p:nvPr/>
          </p:nvCxnSpPr>
          <p:spPr>
            <a:xfrm>
              <a:off x="1960938" y="1516135"/>
              <a:ext cx="1330501" cy="77038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F03924B5-C0BD-400C-D59E-84438860FF62}"/>
              </a:ext>
            </a:extLst>
          </p:cNvPr>
          <p:cNvGrpSpPr/>
          <p:nvPr/>
        </p:nvGrpSpPr>
        <p:grpSpPr>
          <a:xfrm>
            <a:off x="1781786" y="2980351"/>
            <a:ext cx="2202172" cy="1039460"/>
            <a:chOff x="1461376" y="1255464"/>
            <a:chExt cx="2202172" cy="1039460"/>
          </a:xfrm>
        </p:grpSpPr>
        <p:cxnSp>
          <p:nvCxnSpPr>
            <p:cNvPr id="34" name="Straight Connector 33">
              <a:extLst>
                <a:ext uri="{FF2B5EF4-FFF2-40B4-BE49-F238E27FC236}">
                  <a16:creationId xmlns:a16="http://schemas.microsoft.com/office/drawing/2014/main" id="{35C2FBFC-BFCE-997B-F99A-2AD91A041AF2}"/>
                </a:ext>
              </a:extLst>
            </p:cNvPr>
            <p:cNvCxnSpPr>
              <a:cxnSpLocks/>
            </p:cNvCxnSpPr>
            <p:nvPr/>
          </p:nvCxnSpPr>
          <p:spPr>
            <a:xfrm flipV="1">
              <a:off x="1461376" y="1255464"/>
              <a:ext cx="2164100" cy="975942"/>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32CEF2-8723-F226-D983-03B9A6BB795A}"/>
                </a:ext>
              </a:extLst>
            </p:cNvPr>
            <p:cNvCxnSpPr>
              <a:cxnSpLocks/>
            </p:cNvCxnSpPr>
            <p:nvPr/>
          </p:nvCxnSpPr>
          <p:spPr>
            <a:xfrm>
              <a:off x="2525718" y="1706369"/>
              <a:ext cx="1137830" cy="588555"/>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DE8A3D0B-C67C-814D-732D-0159B26D7A20}"/>
              </a:ext>
            </a:extLst>
          </p:cNvPr>
          <p:cNvGrpSpPr/>
          <p:nvPr/>
        </p:nvGrpSpPr>
        <p:grpSpPr>
          <a:xfrm>
            <a:off x="3524995" y="3298949"/>
            <a:ext cx="2195232" cy="1578956"/>
            <a:chOff x="3524995" y="3298949"/>
            <a:chExt cx="2195232" cy="1578956"/>
          </a:xfrm>
        </p:grpSpPr>
        <p:cxnSp>
          <p:nvCxnSpPr>
            <p:cNvPr id="2" name="Straight Connector 1">
              <a:extLst>
                <a:ext uri="{FF2B5EF4-FFF2-40B4-BE49-F238E27FC236}">
                  <a16:creationId xmlns:a16="http://schemas.microsoft.com/office/drawing/2014/main" id="{47E368BA-0D16-77FD-A545-FF37D460E09A}"/>
                </a:ext>
              </a:extLst>
            </p:cNvPr>
            <p:cNvCxnSpPr>
              <a:cxnSpLocks/>
            </p:cNvCxnSpPr>
            <p:nvPr/>
          </p:nvCxnSpPr>
          <p:spPr>
            <a:xfrm flipV="1">
              <a:off x="3524995" y="3314117"/>
              <a:ext cx="1616343" cy="156378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C59CF30-518C-B5BD-168A-EBEE3E6D9162}"/>
                </a:ext>
              </a:extLst>
            </p:cNvPr>
            <p:cNvCxnSpPr>
              <a:cxnSpLocks/>
            </p:cNvCxnSpPr>
            <p:nvPr/>
          </p:nvCxnSpPr>
          <p:spPr>
            <a:xfrm flipH="1" flipV="1">
              <a:off x="5113687" y="3298949"/>
              <a:ext cx="606540" cy="339749"/>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72F3429-4552-9E96-F762-DAAA7EBB7500}"/>
                </a:ext>
              </a:extLst>
            </p:cNvPr>
            <p:cNvCxnSpPr>
              <a:cxnSpLocks/>
            </p:cNvCxnSpPr>
            <p:nvPr/>
          </p:nvCxnSpPr>
          <p:spPr>
            <a:xfrm flipH="1" flipV="1">
              <a:off x="4255896" y="4175491"/>
              <a:ext cx="722780" cy="43109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51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9" grpId="0" animBg="1"/>
      <p:bldP spid="20"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84CF645-CBF6-E725-F91B-6DBC76638B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6435" y="1123205"/>
            <a:ext cx="4171807" cy="2642007"/>
          </a:xfrm>
          <a:prstGeom prst="rect">
            <a:avLst/>
          </a:prstGeom>
        </p:spPr>
      </p:pic>
      <p:sp>
        <p:nvSpPr>
          <p:cNvPr id="31" name="Text Placeholder 30">
            <a:extLst>
              <a:ext uri="{FF2B5EF4-FFF2-40B4-BE49-F238E27FC236}">
                <a16:creationId xmlns:a16="http://schemas.microsoft.com/office/drawing/2014/main" id="{428E3AA9-2B23-E38B-A951-367369745546}"/>
              </a:ext>
            </a:extLst>
          </p:cNvPr>
          <p:cNvSpPr>
            <a:spLocks noGrp="1"/>
          </p:cNvSpPr>
          <p:nvPr>
            <p:ph type="body" sz="quarter" idx="11"/>
          </p:nvPr>
        </p:nvSpPr>
        <p:spPr/>
        <p:txBody>
          <a:bodyPr>
            <a:normAutofit/>
          </a:bodyPr>
          <a:lstStyle/>
          <a:p>
            <a:r>
              <a:rPr lang="en-GB" dirty="0"/>
              <a:t>Checkpoint 22: Initial reaction (animated solutions to part a)</a:t>
            </a:r>
          </a:p>
          <a:p>
            <a:endParaRPr lang="en-GB" dirty="0"/>
          </a:p>
        </p:txBody>
      </p:sp>
      <p:pic>
        <p:nvPicPr>
          <p:cNvPr id="100" name="Picture 99">
            <a:extLst>
              <a:ext uri="{FF2B5EF4-FFF2-40B4-BE49-F238E27FC236}">
                <a16:creationId xmlns:a16="http://schemas.microsoft.com/office/drawing/2014/main" id="{34A509F6-3562-2B0B-51F4-B19C09B9EC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428" y="1107409"/>
            <a:ext cx="4171807" cy="2642007"/>
          </a:xfrm>
          <a:prstGeom prst="rect">
            <a:avLst/>
          </a:prstGeom>
        </p:spPr>
      </p:pic>
      <p:pic>
        <p:nvPicPr>
          <p:cNvPr id="101" name="Picture 100">
            <a:extLst>
              <a:ext uri="{FF2B5EF4-FFF2-40B4-BE49-F238E27FC236}">
                <a16:creationId xmlns:a16="http://schemas.microsoft.com/office/drawing/2014/main" id="{B8EBF7B5-8F30-8666-7BAC-21CCCADA03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302" y="3816581"/>
            <a:ext cx="4171807" cy="2642007"/>
          </a:xfrm>
          <a:prstGeom prst="rect">
            <a:avLst/>
          </a:prstGeom>
        </p:spPr>
      </p:pic>
      <p:grpSp>
        <p:nvGrpSpPr>
          <p:cNvPr id="9" name="Group 8">
            <a:extLst>
              <a:ext uri="{FF2B5EF4-FFF2-40B4-BE49-F238E27FC236}">
                <a16:creationId xmlns:a16="http://schemas.microsoft.com/office/drawing/2014/main" id="{22ACA2E0-6F4D-9C2D-5400-95D68AC9985C}"/>
              </a:ext>
            </a:extLst>
          </p:cNvPr>
          <p:cNvGrpSpPr/>
          <p:nvPr/>
        </p:nvGrpSpPr>
        <p:grpSpPr>
          <a:xfrm>
            <a:off x="839426" y="2080580"/>
            <a:ext cx="1567812" cy="501388"/>
            <a:chOff x="359384" y="2042769"/>
            <a:chExt cx="1567812" cy="501388"/>
          </a:xfrm>
        </p:grpSpPr>
        <p:cxnSp>
          <p:nvCxnSpPr>
            <p:cNvPr id="2" name="Straight Connector 1">
              <a:extLst>
                <a:ext uri="{FF2B5EF4-FFF2-40B4-BE49-F238E27FC236}">
                  <a16:creationId xmlns:a16="http://schemas.microsoft.com/office/drawing/2014/main" id="{3EDE0351-3A35-E1A5-9345-50394CF306E2}"/>
                </a:ext>
              </a:extLst>
            </p:cNvPr>
            <p:cNvCxnSpPr>
              <a:cxnSpLocks/>
            </p:cNvCxnSpPr>
            <p:nvPr/>
          </p:nvCxnSpPr>
          <p:spPr>
            <a:xfrm flipH="1">
              <a:off x="359384" y="2042769"/>
              <a:ext cx="1259411" cy="24124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2B9B9DD-CA8D-E6AE-C4AB-F99B41268133}"/>
                </a:ext>
              </a:extLst>
            </p:cNvPr>
            <p:cNvCxnSpPr>
              <a:cxnSpLocks/>
            </p:cNvCxnSpPr>
            <p:nvPr/>
          </p:nvCxnSpPr>
          <p:spPr>
            <a:xfrm flipH="1" flipV="1">
              <a:off x="1259645" y="2133002"/>
              <a:ext cx="667551" cy="41115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56735AAD-D44E-994F-4C0A-6E7BAC4E5B39}"/>
              </a:ext>
            </a:extLst>
          </p:cNvPr>
          <p:cNvGrpSpPr/>
          <p:nvPr/>
        </p:nvGrpSpPr>
        <p:grpSpPr>
          <a:xfrm>
            <a:off x="2309446" y="1674895"/>
            <a:ext cx="1481042" cy="469045"/>
            <a:chOff x="651117" y="1855833"/>
            <a:chExt cx="1481042" cy="521749"/>
          </a:xfrm>
          <a:effectLst/>
        </p:grpSpPr>
        <p:cxnSp>
          <p:nvCxnSpPr>
            <p:cNvPr id="11" name="Straight Connector 10">
              <a:extLst>
                <a:ext uri="{FF2B5EF4-FFF2-40B4-BE49-F238E27FC236}">
                  <a16:creationId xmlns:a16="http://schemas.microsoft.com/office/drawing/2014/main" id="{DBCB61E9-211A-B55D-F40D-B6C07162F8FE}"/>
                </a:ext>
              </a:extLst>
            </p:cNvPr>
            <p:cNvCxnSpPr>
              <a:cxnSpLocks/>
            </p:cNvCxnSpPr>
            <p:nvPr/>
          </p:nvCxnSpPr>
          <p:spPr>
            <a:xfrm flipH="1">
              <a:off x="651117" y="1855833"/>
              <a:ext cx="1481042" cy="341198"/>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EC0813C-57A3-4C9E-0AFB-6B5D977CE066}"/>
                </a:ext>
              </a:extLst>
            </p:cNvPr>
            <p:cNvCxnSpPr>
              <a:cxnSpLocks/>
            </p:cNvCxnSpPr>
            <p:nvPr/>
          </p:nvCxnSpPr>
          <p:spPr>
            <a:xfrm flipH="1" flipV="1">
              <a:off x="1187379" y="2050151"/>
              <a:ext cx="498277" cy="327431"/>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33BBF04-C77A-3024-DA9A-1A8A5182FB60}"/>
              </a:ext>
            </a:extLst>
          </p:cNvPr>
          <p:cNvGrpSpPr/>
          <p:nvPr/>
        </p:nvGrpSpPr>
        <p:grpSpPr>
          <a:xfrm>
            <a:off x="1571352" y="2369902"/>
            <a:ext cx="1772633" cy="787944"/>
            <a:chOff x="136977" y="1726247"/>
            <a:chExt cx="1772633" cy="787944"/>
          </a:xfrm>
        </p:grpSpPr>
        <p:cxnSp>
          <p:nvCxnSpPr>
            <p:cNvPr id="16" name="Straight Connector 15">
              <a:extLst>
                <a:ext uri="{FF2B5EF4-FFF2-40B4-BE49-F238E27FC236}">
                  <a16:creationId xmlns:a16="http://schemas.microsoft.com/office/drawing/2014/main" id="{3CBE4BA1-D999-9FA7-48C3-A2B314E597DC}"/>
                </a:ext>
              </a:extLst>
            </p:cNvPr>
            <p:cNvCxnSpPr>
              <a:cxnSpLocks/>
            </p:cNvCxnSpPr>
            <p:nvPr/>
          </p:nvCxnSpPr>
          <p:spPr>
            <a:xfrm flipH="1">
              <a:off x="136977" y="1726247"/>
              <a:ext cx="1695574" cy="787944"/>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0A41264-1ADA-3A77-5274-29C336A184DF}"/>
                </a:ext>
              </a:extLst>
            </p:cNvPr>
            <p:cNvCxnSpPr>
              <a:cxnSpLocks/>
            </p:cNvCxnSpPr>
            <p:nvPr/>
          </p:nvCxnSpPr>
          <p:spPr>
            <a:xfrm flipH="1" flipV="1">
              <a:off x="1187379" y="2050151"/>
              <a:ext cx="722231" cy="398924"/>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12A14A2-F313-1BF7-61DB-933F8CB27E4A}"/>
              </a:ext>
            </a:extLst>
          </p:cNvPr>
          <p:cNvGrpSpPr/>
          <p:nvPr/>
        </p:nvGrpSpPr>
        <p:grpSpPr>
          <a:xfrm flipH="1">
            <a:off x="3332278" y="2012316"/>
            <a:ext cx="747832" cy="452510"/>
            <a:chOff x="1128439" y="1951911"/>
            <a:chExt cx="2046369" cy="452510"/>
          </a:xfrm>
        </p:grpSpPr>
        <p:cxnSp>
          <p:nvCxnSpPr>
            <p:cNvPr id="27" name="Straight Connector 26">
              <a:extLst>
                <a:ext uri="{FF2B5EF4-FFF2-40B4-BE49-F238E27FC236}">
                  <a16:creationId xmlns:a16="http://schemas.microsoft.com/office/drawing/2014/main" id="{6B2E0D18-C8BE-85B6-E2F7-93DE6D57473F}"/>
                </a:ext>
              </a:extLst>
            </p:cNvPr>
            <p:cNvCxnSpPr>
              <a:cxnSpLocks/>
            </p:cNvCxnSpPr>
            <p:nvPr/>
          </p:nvCxnSpPr>
          <p:spPr>
            <a:xfrm flipV="1">
              <a:off x="1464455" y="2187526"/>
              <a:ext cx="882503" cy="21689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D49DE5-CD16-BA70-238B-40114397607D}"/>
                </a:ext>
              </a:extLst>
            </p:cNvPr>
            <p:cNvCxnSpPr>
              <a:cxnSpLocks/>
            </p:cNvCxnSpPr>
            <p:nvPr/>
          </p:nvCxnSpPr>
          <p:spPr>
            <a:xfrm flipH="1" flipV="1">
              <a:off x="1128439" y="1951911"/>
              <a:ext cx="2046369" cy="37576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6911D945-FD3D-366B-D555-B7B8A59906AE}"/>
              </a:ext>
            </a:extLst>
          </p:cNvPr>
          <p:cNvGrpSpPr/>
          <p:nvPr/>
        </p:nvGrpSpPr>
        <p:grpSpPr>
          <a:xfrm>
            <a:off x="7484296" y="2380106"/>
            <a:ext cx="1396948" cy="711863"/>
            <a:chOff x="330559" y="1813685"/>
            <a:chExt cx="1396948" cy="711863"/>
          </a:xfrm>
        </p:grpSpPr>
        <p:cxnSp>
          <p:nvCxnSpPr>
            <p:cNvPr id="38" name="Straight Connector 37">
              <a:extLst>
                <a:ext uri="{FF2B5EF4-FFF2-40B4-BE49-F238E27FC236}">
                  <a16:creationId xmlns:a16="http://schemas.microsoft.com/office/drawing/2014/main" id="{57B3A9E9-8F28-43F6-FA54-662BF0B34528}"/>
                </a:ext>
              </a:extLst>
            </p:cNvPr>
            <p:cNvCxnSpPr>
              <a:cxnSpLocks/>
            </p:cNvCxnSpPr>
            <p:nvPr/>
          </p:nvCxnSpPr>
          <p:spPr>
            <a:xfrm flipH="1">
              <a:off x="330559" y="2083320"/>
              <a:ext cx="945641" cy="44222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9EEFC34-C45B-4F93-DD06-13013858BE77}"/>
                </a:ext>
              </a:extLst>
            </p:cNvPr>
            <p:cNvCxnSpPr>
              <a:cxnSpLocks/>
            </p:cNvCxnSpPr>
            <p:nvPr/>
          </p:nvCxnSpPr>
          <p:spPr>
            <a:xfrm flipH="1" flipV="1">
              <a:off x="693726" y="1813685"/>
              <a:ext cx="1033781" cy="54927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8E69C93-3D2F-C50B-CD67-D9F930A40491}"/>
              </a:ext>
            </a:extLst>
          </p:cNvPr>
          <p:cNvGrpSpPr/>
          <p:nvPr/>
        </p:nvGrpSpPr>
        <p:grpSpPr>
          <a:xfrm>
            <a:off x="7630040" y="1466399"/>
            <a:ext cx="1359911" cy="594371"/>
            <a:chOff x="359384" y="1689643"/>
            <a:chExt cx="1359911" cy="594371"/>
          </a:xfrm>
        </p:grpSpPr>
        <p:cxnSp>
          <p:nvCxnSpPr>
            <p:cNvPr id="51" name="Straight Connector 50">
              <a:extLst>
                <a:ext uri="{FF2B5EF4-FFF2-40B4-BE49-F238E27FC236}">
                  <a16:creationId xmlns:a16="http://schemas.microsoft.com/office/drawing/2014/main" id="{32ADC853-DA54-1634-3C98-0C6E6E5E1512}"/>
                </a:ext>
              </a:extLst>
            </p:cNvPr>
            <p:cNvCxnSpPr>
              <a:cxnSpLocks/>
            </p:cNvCxnSpPr>
            <p:nvPr/>
          </p:nvCxnSpPr>
          <p:spPr>
            <a:xfrm flipH="1">
              <a:off x="359384" y="2083320"/>
              <a:ext cx="916816" cy="20069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2F10886-0883-ACA8-3BC9-47C0700B1F66}"/>
                </a:ext>
              </a:extLst>
            </p:cNvPr>
            <p:cNvCxnSpPr>
              <a:cxnSpLocks/>
            </p:cNvCxnSpPr>
            <p:nvPr/>
          </p:nvCxnSpPr>
          <p:spPr>
            <a:xfrm flipH="1" flipV="1">
              <a:off x="662819" y="1689643"/>
              <a:ext cx="1056476" cy="594371"/>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pic>
        <p:nvPicPr>
          <p:cNvPr id="56" name="Picture 55">
            <a:extLst>
              <a:ext uri="{FF2B5EF4-FFF2-40B4-BE49-F238E27FC236}">
                <a16:creationId xmlns:a16="http://schemas.microsoft.com/office/drawing/2014/main" id="{F81FAA62-6D91-2ADF-9F02-30577EE726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0182" y="3770751"/>
            <a:ext cx="4171807" cy="2642007"/>
          </a:xfrm>
          <a:prstGeom prst="rect">
            <a:avLst/>
          </a:prstGeom>
        </p:spPr>
      </p:pic>
      <p:grpSp>
        <p:nvGrpSpPr>
          <p:cNvPr id="57" name="Group 56">
            <a:extLst>
              <a:ext uri="{FF2B5EF4-FFF2-40B4-BE49-F238E27FC236}">
                <a16:creationId xmlns:a16="http://schemas.microsoft.com/office/drawing/2014/main" id="{15BCA06B-A04F-73C0-B2AC-B23B10D7E054}"/>
              </a:ext>
            </a:extLst>
          </p:cNvPr>
          <p:cNvGrpSpPr/>
          <p:nvPr/>
        </p:nvGrpSpPr>
        <p:grpSpPr>
          <a:xfrm>
            <a:off x="6362137" y="1815830"/>
            <a:ext cx="1404004" cy="538960"/>
            <a:chOff x="237062" y="1019709"/>
            <a:chExt cx="1404004" cy="538960"/>
          </a:xfrm>
        </p:grpSpPr>
        <p:cxnSp>
          <p:nvCxnSpPr>
            <p:cNvPr id="58" name="Straight Connector 57">
              <a:extLst>
                <a:ext uri="{FF2B5EF4-FFF2-40B4-BE49-F238E27FC236}">
                  <a16:creationId xmlns:a16="http://schemas.microsoft.com/office/drawing/2014/main" id="{E9E25048-3A06-283F-7B0E-6E8818D7F3B2}"/>
                </a:ext>
              </a:extLst>
            </p:cNvPr>
            <p:cNvCxnSpPr>
              <a:cxnSpLocks/>
            </p:cNvCxnSpPr>
            <p:nvPr/>
          </p:nvCxnSpPr>
          <p:spPr>
            <a:xfrm flipH="1">
              <a:off x="237062" y="1324095"/>
              <a:ext cx="950317" cy="212975"/>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97A2F0E-7EFA-65DF-5104-3DF2AD22C4FB}"/>
                </a:ext>
              </a:extLst>
            </p:cNvPr>
            <p:cNvCxnSpPr>
              <a:cxnSpLocks/>
            </p:cNvCxnSpPr>
            <p:nvPr/>
          </p:nvCxnSpPr>
          <p:spPr>
            <a:xfrm flipH="1" flipV="1">
              <a:off x="685905" y="1019709"/>
              <a:ext cx="955161" cy="53896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BE349530-D9D0-1507-75C6-9499E333ED1B}"/>
              </a:ext>
            </a:extLst>
          </p:cNvPr>
          <p:cNvGrpSpPr/>
          <p:nvPr/>
        </p:nvGrpSpPr>
        <p:grpSpPr>
          <a:xfrm>
            <a:off x="881895" y="4497167"/>
            <a:ext cx="1307025" cy="481422"/>
            <a:chOff x="-364759" y="1888302"/>
            <a:chExt cx="1307025" cy="496948"/>
          </a:xfrm>
        </p:grpSpPr>
        <p:cxnSp>
          <p:nvCxnSpPr>
            <p:cNvPr id="73" name="Straight Connector 72">
              <a:extLst>
                <a:ext uri="{FF2B5EF4-FFF2-40B4-BE49-F238E27FC236}">
                  <a16:creationId xmlns:a16="http://schemas.microsoft.com/office/drawing/2014/main" id="{C7349AF9-734B-F505-A1E3-DF357D5EE738}"/>
                </a:ext>
              </a:extLst>
            </p:cNvPr>
            <p:cNvCxnSpPr>
              <a:cxnSpLocks/>
            </p:cNvCxnSpPr>
            <p:nvPr/>
          </p:nvCxnSpPr>
          <p:spPr>
            <a:xfrm flipH="1">
              <a:off x="-364759" y="2072407"/>
              <a:ext cx="1307025" cy="31284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CBC2256-BDF9-591F-1D91-828D6263D58F}"/>
                </a:ext>
              </a:extLst>
            </p:cNvPr>
            <p:cNvCxnSpPr>
              <a:cxnSpLocks/>
            </p:cNvCxnSpPr>
            <p:nvPr/>
          </p:nvCxnSpPr>
          <p:spPr>
            <a:xfrm>
              <a:off x="-282863" y="1888302"/>
              <a:ext cx="576640" cy="32261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C4C43DCC-C9E0-7BD5-F8AA-D0F8083F019A}"/>
              </a:ext>
            </a:extLst>
          </p:cNvPr>
          <p:cNvGrpSpPr/>
          <p:nvPr/>
        </p:nvGrpSpPr>
        <p:grpSpPr>
          <a:xfrm>
            <a:off x="3019305" y="4646440"/>
            <a:ext cx="1060805" cy="507075"/>
            <a:chOff x="641031" y="1756244"/>
            <a:chExt cx="1060805" cy="507075"/>
          </a:xfrm>
        </p:grpSpPr>
        <p:cxnSp>
          <p:nvCxnSpPr>
            <p:cNvPr id="79" name="Straight Connector 78">
              <a:extLst>
                <a:ext uri="{FF2B5EF4-FFF2-40B4-BE49-F238E27FC236}">
                  <a16:creationId xmlns:a16="http://schemas.microsoft.com/office/drawing/2014/main" id="{6030C98A-8206-E737-8374-2619FEF3841D}"/>
                </a:ext>
              </a:extLst>
            </p:cNvPr>
            <p:cNvCxnSpPr>
              <a:cxnSpLocks/>
            </p:cNvCxnSpPr>
            <p:nvPr/>
          </p:nvCxnSpPr>
          <p:spPr>
            <a:xfrm flipH="1">
              <a:off x="712401" y="1756244"/>
              <a:ext cx="989435" cy="50707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B12D856-CAEE-9B0B-254F-6DFECA2DF42F}"/>
                </a:ext>
              </a:extLst>
            </p:cNvPr>
            <p:cNvCxnSpPr>
              <a:cxnSpLocks/>
            </p:cNvCxnSpPr>
            <p:nvPr/>
          </p:nvCxnSpPr>
          <p:spPr>
            <a:xfrm flipH="1" flipV="1">
              <a:off x="641031" y="1774064"/>
              <a:ext cx="586300" cy="29390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980E530A-F207-57C4-9EBF-A9370CA44975}"/>
              </a:ext>
            </a:extLst>
          </p:cNvPr>
          <p:cNvGrpSpPr/>
          <p:nvPr/>
        </p:nvGrpSpPr>
        <p:grpSpPr>
          <a:xfrm>
            <a:off x="2090378" y="4121801"/>
            <a:ext cx="1796988" cy="542491"/>
            <a:chOff x="36239" y="1783538"/>
            <a:chExt cx="1796988" cy="542491"/>
          </a:xfrm>
          <a:effectLst/>
        </p:grpSpPr>
        <p:cxnSp>
          <p:nvCxnSpPr>
            <p:cNvPr id="92" name="Straight Connector 91">
              <a:extLst>
                <a:ext uri="{FF2B5EF4-FFF2-40B4-BE49-F238E27FC236}">
                  <a16:creationId xmlns:a16="http://schemas.microsoft.com/office/drawing/2014/main" id="{3DA1C0FD-01E4-DADC-CE24-032A454D9556}"/>
                </a:ext>
              </a:extLst>
            </p:cNvPr>
            <p:cNvCxnSpPr>
              <a:cxnSpLocks/>
            </p:cNvCxnSpPr>
            <p:nvPr/>
          </p:nvCxnSpPr>
          <p:spPr>
            <a:xfrm flipH="1">
              <a:off x="195831" y="1967541"/>
              <a:ext cx="1637396" cy="358488"/>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FE36F75-CE90-28D6-C3A0-B3E3F3C375FF}"/>
                </a:ext>
              </a:extLst>
            </p:cNvPr>
            <p:cNvCxnSpPr>
              <a:cxnSpLocks/>
            </p:cNvCxnSpPr>
            <p:nvPr/>
          </p:nvCxnSpPr>
          <p:spPr>
            <a:xfrm flipH="1" flipV="1">
              <a:off x="36239" y="1783538"/>
              <a:ext cx="745219" cy="37536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97" name="Group 96">
            <a:extLst>
              <a:ext uri="{FF2B5EF4-FFF2-40B4-BE49-F238E27FC236}">
                <a16:creationId xmlns:a16="http://schemas.microsoft.com/office/drawing/2014/main" id="{9EC687DF-1F3B-00EE-28F0-D409881D2BB0}"/>
              </a:ext>
            </a:extLst>
          </p:cNvPr>
          <p:cNvGrpSpPr/>
          <p:nvPr/>
        </p:nvGrpSpPr>
        <p:grpSpPr>
          <a:xfrm>
            <a:off x="1778657" y="4957624"/>
            <a:ext cx="1278741" cy="765730"/>
            <a:chOff x="330414" y="1629442"/>
            <a:chExt cx="1278741" cy="765730"/>
          </a:xfrm>
          <a:effectLst/>
        </p:grpSpPr>
        <p:cxnSp>
          <p:nvCxnSpPr>
            <p:cNvPr id="98" name="Straight Connector 97">
              <a:extLst>
                <a:ext uri="{FF2B5EF4-FFF2-40B4-BE49-F238E27FC236}">
                  <a16:creationId xmlns:a16="http://schemas.microsoft.com/office/drawing/2014/main" id="{AA44D282-7596-0173-6004-42FB9DA6C7A1}"/>
                </a:ext>
              </a:extLst>
            </p:cNvPr>
            <p:cNvCxnSpPr>
              <a:cxnSpLocks/>
            </p:cNvCxnSpPr>
            <p:nvPr/>
          </p:nvCxnSpPr>
          <p:spPr>
            <a:xfrm flipH="1">
              <a:off x="330414" y="1851272"/>
              <a:ext cx="1278741" cy="54390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71A7D10-09C5-B47D-1529-0352F992CED0}"/>
                </a:ext>
              </a:extLst>
            </p:cNvPr>
            <p:cNvCxnSpPr>
              <a:cxnSpLocks/>
            </p:cNvCxnSpPr>
            <p:nvPr/>
          </p:nvCxnSpPr>
          <p:spPr>
            <a:xfrm flipH="1" flipV="1">
              <a:off x="335407" y="1629442"/>
              <a:ext cx="790145" cy="46816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033BA454-4031-F906-4DE4-7F9C045607E1}"/>
              </a:ext>
            </a:extLst>
          </p:cNvPr>
          <p:cNvGrpSpPr/>
          <p:nvPr/>
        </p:nvGrpSpPr>
        <p:grpSpPr>
          <a:xfrm flipH="1">
            <a:off x="3108552" y="2797515"/>
            <a:ext cx="873891" cy="797045"/>
            <a:chOff x="472824" y="1529586"/>
            <a:chExt cx="2391317" cy="797045"/>
          </a:xfrm>
        </p:grpSpPr>
        <p:cxnSp>
          <p:nvCxnSpPr>
            <p:cNvPr id="46" name="Straight Connector 45">
              <a:extLst>
                <a:ext uri="{FF2B5EF4-FFF2-40B4-BE49-F238E27FC236}">
                  <a16:creationId xmlns:a16="http://schemas.microsoft.com/office/drawing/2014/main" id="{9ADB2CCF-CD11-1304-F08A-E825F179B1EC}"/>
                </a:ext>
              </a:extLst>
            </p:cNvPr>
            <p:cNvCxnSpPr>
              <a:cxnSpLocks/>
            </p:cNvCxnSpPr>
            <p:nvPr/>
          </p:nvCxnSpPr>
          <p:spPr>
            <a:xfrm flipV="1">
              <a:off x="472824" y="1965054"/>
              <a:ext cx="1237171" cy="229911"/>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B147FA0-8513-DCE1-BB42-90BBC557DCEF}"/>
                </a:ext>
              </a:extLst>
            </p:cNvPr>
            <p:cNvCxnSpPr>
              <a:cxnSpLocks/>
            </p:cNvCxnSpPr>
            <p:nvPr/>
          </p:nvCxnSpPr>
          <p:spPr>
            <a:xfrm flipH="1" flipV="1">
              <a:off x="805502" y="1529586"/>
              <a:ext cx="2058639" cy="79704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E3DC9013-1592-E060-455C-19F390E72B2F}"/>
              </a:ext>
            </a:extLst>
          </p:cNvPr>
          <p:cNvGrpSpPr/>
          <p:nvPr/>
        </p:nvGrpSpPr>
        <p:grpSpPr>
          <a:xfrm>
            <a:off x="3887366" y="1996762"/>
            <a:ext cx="784040" cy="767112"/>
            <a:chOff x="196950" y="1762586"/>
            <a:chExt cx="784040" cy="767112"/>
          </a:xfrm>
        </p:grpSpPr>
        <p:cxnSp>
          <p:nvCxnSpPr>
            <p:cNvPr id="64" name="Straight Connector 63">
              <a:extLst>
                <a:ext uri="{FF2B5EF4-FFF2-40B4-BE49-F238E27FC236}">
                  <a16:creationId xmlns:a16="http://schemas.microsoft.com/office/drawing/2014/main" id="{1DA1F85B-3872-B73F-08F0-26FCFA782C03}"/>
                </a:ext>
              </a:extLst>
            </p:cNvPr>
            <p:cNvCxnSpPr>
              <a:cxnSpLocks/>
            </p:cNvCxnSpPr>
            <p:nvPr/>
          </p:nvCxnSpPr>
          <p:spPr>
            <a:xfrm flipH="1">
              <a:off x="196950" y="1762586"/>
              <a:ext cx="784040" cy="74247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361331E-9666-F048-199E-E9C5BB8AE366}"/>
                </a:ext>
              </a:extLst>
            </p:cNvPr>
            <p:cNvCxnSpPr>
              <a:cxnSpLocks/>
            </p:cNvCxnSpPr>
            <p:nvPr/>
          </p:nvCxnSpPr>
          <p:spPr>
            <a:xfrm flipH="1" flipV="1">
              <a:off x="453462" y="2330236"/>
              <a:ext cx="343962" cy="199462"/>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096CD4A0-9A46-C526-B6BC-0151491D81F8}"/>
              </a:ext>
            </a:extLst>
          </p:cNvPr>
          <p:cNvGrpSpPr/>
          <p:nvPr/>
        </p:nvGrpSpPr>
        <p:grpSpPr>
          <a:xfrm flipH="1">
            <a:off x="2882494" y="5482865"/>
            <a:ext cx="881496" cy="797045"/>
            <a:chOff x="805502" y="1529586"/>
            <a:chExt cx="2412127" cy="797045"/>
          </a:xfrm>
        </p:grpSpPr>
        <p:cxnSp>
          <p:nvCxnSpPr>
            <p:cNvPr id="83" name="Straight Connector 82">
              <a:extLst>
                <a:ext uri="{FF2B5EF4-FFF2-40B4-BE49-F238E27FC236}">
                  <a16:creationId xmlns:a16="http://schemas.microsoft.com/office/drawing/2014/main" id="{3CDC951E-79CE-9E68-F4DB-EF383F49B1EE}"/>
                </a:ext>
              </a:extLst>
            </p:cNvPr>
            <p:cNvCxnSpPr>
              <a:cxnSpLocks/>
            </p:cNvCxnSpPr>
            <p:nvPr/>
          </p:nvCxnSpPr>
          <p:spPr>
            <a:xfrm flipV="1">
              <a:off x="1980458" y="1644318"/>
              <a:ext cx="1237171" cy="229911"/>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31AC00E-4A13-8472-6EF3-79AF928AA832}"/>
                </a:ext>
              </a:extLst>
            </p:cNvPr>
            <p:cNvCxnSpPr>
              <a:cxnSpLocks/>
            </p:cNvCxnSpPr>
            <p:nvPr/>
          </p:nvCxnSpPr>
          <p:spPr>
            <a:xfrm flipH="1" flipV="1">
              <a:off x="805502" y="1529586"/>
              <a:ext cx="2058639" cy="79704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BC010195-221F-7B50-B774-670022D1BB24}"/>
              </a:ext>
            </a:extLst>
          </p:cNvPr>
          <p:cNvGrpSpPr/>
          <p:nvPr/>
        </p:nvGrpSpPr>
        <p:grpSpPr>
          <a:xfrm>
            <a:off x="3706194" y="4682112"/>
            <a:ext cx="868334" cy="742477"/>
            <a:chOff x="112656" y="1762586"/>
            <a:chExt cx="868334" cy="742477"/>
          </a:xfrm>
        </p:grpSpPr>
        <p:cxnSp>
          <p:nvCxnSpPr>
            <p:cNvPr id="86" name="Straight Connector 85">
              <a:extLst>
                <a:ext uri="{FF2B5EF4-FFF2-40B4-BE49-F238E27FC236}">
                  <a16:creationId xmlns:a16="http://schemas.microsoft.com/office/drawing/2014/main" id="{AEBCE37E-FBE5-08D3-A749-23C074B056C8}"/>
                </a:ext>
              </a:extLst>
            </p:cNvPr>
            <p:cNvCxnSpPr>
              <a:cxnSpLocks/>
            </p:cNvCxnSpPr>
            <p:nvPr/>
          </p:nvCxnSpPr>
          <p:spPr>
            <a:xfrm flipH="1">
              <a:off x="196950" y="1762586"/>
              <a:ext cx="784040" cy="74247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A544350-4003-4FDE-1F70-6E80F222AFE7}"/>
                </a:ext>
              </a:extLst>
            </p:cNvPr>
            <p:cNvCxnSpPr>
              <a:cxnSpLocks/>
            </p:cNvCxnSpPr>
            <p:nvPr/>
          </p:nvCxnSpPr>
          <p:spPr>
            <a:xfrm>
              <a:off x="112656" y="2133824"/>
              <a:ext cx="340806" cy="196412"/>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F34855CB-F235-A8C0-08FA-CA2E8652FD8D}"/>
              </a:ext>
            </a:extLst>
          </p:cNvPr>
          <p:cNvGrpSpPr/>
          <p:nvPr/>
        </p:nvGrpSpPr>
        <p:grpSpPr>
          <a:xfrm>
            <a:off x="9317880" y="2354792"/>
            <a:ext cx="955161" cy="695755"/>
            <a:chOff x="684474" y="1878716"/>
            <a:chExt cx="1043033" cy="687347"/>
          </a:xfrm>
        </p:grpSpPr>
        <p:cxnSp>
          <p:nvCxnSpPr>
            <p:cNvPr id="103" name="Straight Connector 102">
              <a:extLst>
                <a:ext uri="{FF2B5EF4-FFF2-40B4-BE49-F238E27FC236}">
                  <a16:creationId xmlns:a16="http://schemas.microsoft.com/office/drawing/2014/main" id="{5CDCD2E6-9DBE-A691-36D6-F68A0C563572}"/>
                </a:ext>
              </a:extLst>
            </p:cNvPr>
            <p:cNvCxnSpPr>
              <a:cxnSpLocks/>
            </p:cNvCxnSpPr>
            <p:nvPr/>
          </p:nvCxnSpPr>
          <p:spPr>
            <a:xfrm flipH="1">
              <a:off x="684474" y="2060565"/>
              <a:ext cx="570254" cy="50549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7BB20078-8411-CDFF-370F-E68C558C75C3}"/>
                </a:ext>
              </a:extLst>
            </p:cNvPr>
            <p:cNvCxnSpPr>
              <a:cxnSpLocks/>
            </p:cNvCxnSpPr>
            <p:nvPr/>
          </p:nvCxnSpPr>
          <p:spPr>
            <a:xfrm flipH="1" flipV="1">
              <a:off x="859104" y="1878716"/>
              <a:ext cx="868403" cy="48424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6D7C0479-2C8B-4639-ACFE-B04FCE8BC23B}"/>
              </a:ext>
            </a:extLst>
          </p:cNvPr>
          <p:cNvGrpSpPr/>
          <p:nvPr/>
        </p:nvGrpSpPr>
        <p:grpSpPr>
          <a:xfrm>
            <a:off x="8554202" y="2025324"/>
            <a:ext cx="987312" cy="574529"/>
            <a:chOff x="495769" y="1087810"/>
            <a:chExt cx="987312" cy="574529"/>
          </a:xfrm>
        </p:grpSpPr>
        <p:cxnSp>
          <p:nvCxnSpPr>
            <p:cNvPr id="109" name="Straight Connector 108">
              <a:extLst>
                <a:ext uri="{FF2B5EF4-FFF2-40B4-BE49-F238E27FC236}">
                  <a16:creationId xmlns:a16="http://schemas.microsoft.com/office/drawing/2014/main" id="{C1CD7BA5-E509-A35E-F5EE-E611CE8A3E29}"/>
                </a:ext>
              </a:extLst>
            </p:cNvPr>
            <p:cNvCxnSpPr>
              <a:cxnSpLocks/>
            </p:cNvCxnSpPr>
            <p:nvPr/>
          </p:nvCxnSpPr>
          <p:spPr>
            <a:xfrm flipH="1">
              <a:off x="495769" y="1324095"/>
              <a:ext cx="691610" cy="338244"/>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7A5501A-4231-C4C0-0EE7-6E334D57F008}"/>
                </a:ext>
              </a:extLst>
            </p:cNvPr>
            <p:cNvCxnSpPr>
              <a:cxnSpLocks/>
            </p:cNvCxnSpPr>
            <p:nvPr/>
          </p:nvCxnSpPr>
          <p:spPr>
            <a:xfrm flipH="1" flipV="1">
              <a:off x="791221" y="1087810"/>
              <a:ext cx="691860" cy="39826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53893FDC-0846-829C-FB44-E271DEE75A54}"/>
              </a:ext>
            </a:extLst>
          </p:cNvPr>
          <p:cNvGrpSpPr/>
          <p:nvPr/>
        </p:nvGrpSpPr>
        <p:grpSpPr>
          <a:xfrm>
            <a:off x="8546856" y="2943562"/>
            <a:ext cx="1060845" cy="832490"/>
            <a:chOff x="467169" y="977971"/>
            <a:chExt cx="1216860" cy="1060129"/>
          </a:xfrm>
        </p:grpSpPr>
        <p:cxnSp>
          <p:nvCxnSpPr>
            <p:cNvPr id="115" name="Straight Connector 114">
              <a:extLst>
                <a:ext uri="{FF2B5EF4-FFF2-40B4-BE49-F238E27FC236}">
                  <a16:creationId xmlns:a16="http://schemas.microsoft.com/office/drawing/2014/main" id="{A6E56420-8F94-627F-097C-DCF302B0F814}"/>
                </a:ext>
              </a:extLst>
            </p:cNvPr>
            <p:cNvCxnSpPr>
              <a:cxnSpLocks/>
            </p:cNvCxnSpPr>
            <p:nvPr/>
          </p:nvCxnSpPr>
          <p:spPr>
            <a:xfrm flipH="1">
              <a:off x="467169" y="1324095"/>
              <a:ext cx="720210" cy="714005"/>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FFE9651-62CF-893D-FF94-AA95C7E13ECF}"/>
                </a:ext>
              </a:extLst>
            </p:cNvPr>
            <p:cNvCxnSpPr>
              <a:cxnSpLocks/>
            </p:cNvCxnSpPr>
            <p:nvPr/>
          </p:nvCxnSpPr>
          <p:spPr>
            <a:xfrm flipH="1" flipV="1">
              <a:off x="728869" y="977971"/>
              <a:ext cx="955160" cy="53896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A9B186BC-FFE5-7F93-2DC0-DA280A8A2147}"/>
              </a:ext>
            </a:extLst>
          </p:cNvPr>
          <p:cNvGrpSpPr/>
          <p:nvPr/>
        </p:nvGrpSpPr>
        <p:grpSpPr>
          <a:xfrm>
            <a:off x="7741222" y="4990338"/>
            <a:ext cx="1193699" cy="611355"/>
            <a:chOff x="693726" y="1751603"/>
            <a:chExt cx="1193699" cy="611355"/>
          </a:xfrm>
        </p:grpSpPr>
        <p:cxnSp>
          <p:nvCxnSpPr>
            <p:cNvPr id="122" name="Straight Connector 121">
              <a:extLst>
                <a:ext uri="{FF2B5EF4-FFF2-40B4-BE49-F238E27FC236}">
                  <a16:creationId xmlns:a16="http://schemas.microsoft.com/office/drawing/2014/main" id="{C58CB9D5-C4A0-CAE8-BBF4-1FC62DAF9D66}"/>
                </a:ext>
              </a:extLst>
            </p:cNvPr>
            <p:cNvCxnSpPr>
              <a:cxnSpLocks/>
            </p:cNvCxnSpPr>
            <p:nvPr/>
          </p:nvCxnSpPr>
          <p:spPr>
            <a:xfrm flipH="1">
              <a:off x="1061173" y="1751603"/>
              <a:ext cx="826252" cy="364050"/>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34079AD-02CA-D6C9-F4D9-A9FB0F10B811}"/>
                </a:ext>
              </a:extLst>
            </p:cNvPr>
            <p:cNvCxnSpPr>
              <a:cxnSpLocks/>
            </p:cNvCxnSpPr>
            <p:nvPr/>
          </p:nvCxnSpPr>
          <p:spPr>
            <a:xfrm flipH="1" flipV="1">
              <a:off x="693726" y="1813685"/>
              <a:ext cx="1033781" cy="54927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C99DA5EB-218E-0501-F00B-7747344DA354}"/>
              </a:ext>
            </a:extLst>
          </p:cNvPr>
          <p:cNvGrpSpPr/>
          <p:nvPr/>
        </p:nvGrpSpPr>
        <p:grpSpPr>
          <a:xfrm>
            <a:off x="7827234" y="4138713"/>
            <a:ext cx="1569963" cy="594371"/>
            <a:chOff x="662819" y="1689643"/>
            <a:chExt cx="1569963" cy="594371"/>
          </a:xfrm>
        </p:grpSpPr>
        <p:cxnSp>
          <p:nvCxnSpPr>
            <p:cNvPr id="126" name="Straight Connector 125">
              <a:extLst>
                <a:ext uri="{FF2B5EF4-FFF2-40B4-BE49-F238E27FC236}">
                  <a16:creationId xmlns:a16="http://schemas.microsoft.com/office/drawing/2014/main" id="{278CDF27-071A-BAE0-46A6-00C23F82515F}"/>
                </a:ext>
              </a:extLst>
            </p:cNvPr>
            <p:cNvCxnSpPr>
              <a:cxnSpLocks/>
            </p:cNvCxnSpPr>
            <p:nvPr/>
          </p:nvCxnSpPr>
          <p:spPr>
            <a:xfrm flipH="1">
              <a:off x="1315966" y="1884856"/>
              <a:ext cx="916816" cy="20069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CCAA100-B13F-43DA-1749-8B1ADA01676D}"/>
                </a:ext>
              </a:extLst>
            </p:cNvPr>
            <p:cNvCxnSpPr>
              <a:cxnSpLocks/>
            </p:cNvCxnSpPr>
            <p:nvPr/>
          </p:nvCxnSpPr>
          <p:spPr>
            <a:xfrm flipH="1" flipV="1">
              <a:off x="662819" y="1689643"/>
              <a:ext cx="1056476" cy="594371"/>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28" name="Group 127">
            <a:extLst>
              <a:ext uri="{FF2B5EF4-FFF2-40B4-BE49-F238E27FC236}">
                <a16:creationId xmlns:a16="http://schemas.microsoft.com/office/drawing/2014/main" id="{ABC7B4AC-9B1A-EA08-FCB2-8ECBFB631AC5}"/>
              </a:ext>
            </a:extLst>
          </p:cNvPr>
          <p:cNvGrpSpPr/>
          <p:nvPr/>
        </p:nvGrpSpPr>
        <p:grpSpPr>
          <a:xfrm>
            <a:off x="6763605" y="4465125"/>
            <a:ext cx="1462383" cy="538960"/>
            <a:chOff x="685905" y="1019709"/>
            <a:chExt cx="1462383" cy="538960"/>
          </a:xfrm>
        </p:grpSpPr>
        <p:cxnSp>
          <p:nvCxnSpPr>
            <p:cNvPr id="129" name="Straight Connector 128">
              <a:extLst>
                <a:ext uri="{FF2B5EF4-FFF2-40B4-BE49-F238E27FC236}">
                  <a16:creationId xmlns:a16="http://schemas.microsoft.com/office/drawing/2014/main" id="{6A4E2380-5118-76DD-CAA5-94D256695219}"/>
                </a:ext>
              </a:extLst>
            </p:cNvPr>
            <p:cNvCxnSpPr>
              <a:cxnSpLocks/>
            </p:cNvCxnSpPr>
            <p:nvPr/>
          </p:nvCxnSpPr>
          <p:spPr>
            <a:xfrm flipH="1">
              <a:off x="1197971" y="1136775"/>
              <a:ext cx="950317" cy="212975"/>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F1AE418-DC5B-0D0A-3F13-090B043B6CFD}"/>
                </a:ext>
              </a:extLst>
            </p:cNvPr>
            <p:cNvCxnSpPr>
              <a:cxnSpLocks/>
            </p:cNvCxnSpPr>
            <p:nvPr/>
          </p:nvCxnSpPr>
          <p:spPr>
            <a:xfrm flipH="1" flipV="1">
              <a:off x="685905" y="1019709"/>
              <a:ext cx="955161" cy="53896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32" name="Group 131">
            <a:extLst>
              <a:ext uri="{FF2B5EF4-FFF2-40B4-BE49-F238E27FC236}">
                <a16:creationId xmlns:a16="http://schemas.microsoft.com/office/drawing/2014/main" id="{CC9D580D-6208-B466-CE89-6E449009DA09}"/>
              </a:ext>
            </a:extLst>
          </p:cNvPr>
          <p:cNvGrpSpPr/>
          <p:nvPr/>
        </p:nvGrpSpPr>
        <p:grpSpPr>
          <a:xfrm>
            <a:off x="9371557" y="4719526"/>
            <a:ext cx="824486" cy="797748"/>
            <a:chOff x="859104" y="1574852"/>
            <a:chExt cx="900336" cy="788107"/>
          </a:xfrm>
        </p:grpSpPr>
        <p:cxnSp>
          <p:nvCxnSpPr>
            <p:cNvPr id="133" name="Straight Connector 132">
              <a:extLst>
                <a:ext uri="{FF2B5EF4-FFF2-40B4-BE49-F238E27FC236}">
                  <a16:creationId xmlns:a16="http://schemas.microsoft.com/office/drawing/2014/main" id="{28D015B3-8074-F627-83FA-BE57D4B58C7A}"/>
                </a:ext>
              </a:extLst>
            </p:cNvPr>
            <p:cNvCxnSpPr>
              <a:cxnSpLocks/>
            </p:cNvCxnSpPr>
            <p:nvPr/>
          </p:nvCxnSpPr>
          <p:spPr>
            <a:xfrm flipH="1">
              <a:off x="1189186" y="1574852"/>
              <a:ext cx="570254" cy="50549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6319BAF-15D2-A8F5-5AB4-744E5A098203}"/>
                </a:ext>
              </a:extLst>
            </p:cNvPr>
            <p:cNvCxnSpPr>
              <a:cxnSpLocks/>
            </p:cNvCxnSpPr>
            <p:nvPr/>
          </p:nvCxnSpPr>
          <p:spPr>
            <a:xfrm flipH="1" flipV="1">
              <a:off x="859104" y="1878716"/>
              <a:ext cx="868403" cy="48424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35" name="Group 134">
            <a:extLst>
              <a:ext uri="{FF2B5EF4-FFF2-40B4-BE49-F238E27FC236}">
                <a16:creationId xmlns:a16="http://schemas.microsoft.com/office/drawing/2014/main" id="{FDDA8492-F20C-39A2-4A5C-3C5B879C0340}"/>
              </a:ext>
            </a:extLst>
          </p:cNvPr>
          <p:cNvGrpSpPr/>
          <p:nvPr/>
        </p:nvGrpSpPr>
        <p:grpSpPr>
          <a:xfrm>
            <a:off x="8743413" y="4569696"/>
            <a:ext cx="1057361" cy="526209"/>
            <a:chOff x="791221" y="959868"/>
            <a:chExt cx="1057361" cy="526209"/>
          </a:xfrm>
        </p:grpSpPr>
        <p:cxnSp>
          <p:nvCxnSpPr>
            <p:cNvPr id="136" name="Straight Connector 135">
              <a:extLst>
                <a:ext uri="{FF2B5EF4-FFF2-40B4-BE49-F238E27FC236}">
                  <a16:creationId xmlns:a16="http://schemas.microsoft.com/office/drawing/2014/main" id="{1B11B506-6F67-832F-714C-1C644B9DDDFA}"/>
                </a:ext>
              </a:extLst>
            </p:cNvPr>
            <p:cNvCxnSpPr>
              <a:cxnSpLocks/>
            </p:cNvCxnSpPr>
            <p:nvPr/>
          </p:nvCxnSpPr>
          <p:spPr>
            <a:xfrm flipH="1">
              <a:off x="1156972" y="959868"/>
              <a:ext cx="691610" cy="338244"/>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6BD530C9-11A3-41D2-AD52-36DE0F97FE02}"/>
                </a:ext>
              </a:extLst>
            </p:cNvPr>
            <p:cNvCxnSpPr>
              <a:cxnSpLocks/>
            </p:cNvCxnSpPr>
            <p:nvPr/>
          </p:nvCxnSpPr>
          <p:spPr>
            <a:xfrm flipH="1" flipV="1">
              <a:off x="791221" y="1087810"/>
              <a:ext cx="691860" cy="39826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38" name="Group 137">
            <a:extLst>
              <a:ext uri="{FF2B5EF4-FFF2-40B4-BE49-F238E27FC236}">
                <a16:creationId xmlns:a16="http://schemas.microsoft.com/office/drawing/2014/main" id="{7192757F-B1AA-428F-E73D-AD65E0E675E1}"/>
              </a:ext>
            </a:extLst>
          </p:cNvPr>
          <p:cNvGrpSpPr/>
          <p:nvPr/>
        </p:nvGrpSpPr>
        <p:grpSpPr>
          <a:xfrm>
            <a:off x="8668762" y="5291077"/>
            <a:ext cx="949060" cy="748029"/>
            <a:chOff x="728869" y="564358"/>
            <a:chExt cx="1088635" cy="952573"/>
          </a:xfrm>
        </p:grpSpPr>
        <p:cxnSp>
          <p:nvCxnSpPr>
            <p:cNvPr id="139" name="Straight Connector 138">
              <a:extLst>
                <a:ext uri="{FF2B5EF4-FFF2-40B4-BE49-F238E27FC236}">
                  <a16:creationId xmlns:a16="http://schemas.microsoft.com/office/drawing/2014/main" id="{F18BEA7E-EA10-EA60-DA48-529A837D96F1}"/>
                </a:ext>
              </a:extLst>
            </p:cNvPr>
            <p:cNvCxnSpPr>
              <a:cxnSpLocks/>
            </p:cNvCxnSpPr>
            <p:nvPr/>
          </p:nvCxnSpPr>
          <p:spPr>
            <a:xfrm flipH="1">
              <a:off x="1097294" y="564358"/>
              <a:ext cx="720210" cy="714005"/>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22D9CA4-FD4D-1512-9276-A0E7CA58DFD1}"/>
                </a:ext>
              </a:extLst>
            </p:cNvPr>
            <p:cNvCxnSpPr>
              <a:cxnSpLocks/>
            </p:cNvCxnSpPr>
            <p:nvPr/>
          </p:nvCxnSpPr>
          <p:spPr>
            <a:xfrm flipH="1" flipV="1">
              <a:off x="728869" y="977971"/>
              <a:ext cx="955160" cy="53896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39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3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3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428E3AA9-2B23-E38B-A951-367369745546}"/>
              </a:ext>
            </a:extLst>
          </p:cNvPr>
          <p:cNvSpPr>
            <a:spLocks noGrp="1"/>
          </p:cNvSpPr>
          <p:nvPr>
            <p:ph type="body" sz="quarter" idx="11"/>
          </p:nvPr>
        </p:nvSpPr>
        <p:spPr/>
        <p:txBody>
          <a:bodyPr>
            <a:normAutofit/>
          </a:bodyPr>
          <a:lstStyle/>
          <a:p>
            <a:r>
              <a:rPr lang="en-GB" dirty="0"/>
              <a:t>Checkpoint 22: Initial reaction (animated partial solutions to part b)</a:t>
            </a:r>
          </a:p>
          <a:p>
            <a:endParaRPr lang="en-GB" dirty="0"/>
          </a:p>
        </p:txBody>
      </p:sp>
      <p:pic>
        <p:nvPicPr>
          <p:cNvPr id="100" name="Picture 99">
            <a:extLst>
              <a:ext uri="{FF2B5EF4-FFF2-40B4-BE49-F238E27FC236}">
                <a16:creationId xmlns:a16="http://schemas.microsoft.com/office/drawing/2014/main" id="{34A509F6-3562-2B0B-51F4-B19C09B9EC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838" y="1071839"/>
            <a:ext cx="3968016" cy="2512946"/>
          </a:xfrm>
          <a:prstGeom prst="rect">
            <a:avLst/>
          </a:prstGeom>
        </p:spPr>
      </p:pic>
      <p:grpSp>
        <p:nvGrpSpPr>
          <p:cNvPr id="14" name="Group 13">
            <a:extLst>
              <a:ext uri="{FF2B5EF4-FFF2-40B4-BE49-F238E27FC236}">
                <a16:creationId xmlns:a16="http://schemas.microsoft.com/office/drawing/2014/main" id="{4904E5C7-F9A9-E615-BF49-8D84722FB485}"/>
              </a:ext>
            </a:extLst>
          </p:cNvPr>
          <p:cNvGrpSpPr/>
          <p:nvPr/>
        </p:nvGrpSpPr>
        <p:grpSpPr>
          <a:xfrm>
            <a:off x="15125" y="1681738"/>
            <a:ext cx="1869243" cy="1344145"/>
            <a:chOff x="359384" y="1767274"/>
            <a:chExt cx="1869243" cy="1344145"/>
          </a:xfrm>
        </p:grpSpPr>
        <p:cxnSp>
          <p:nvCxnSpPr>
            <p:cNvPr id="34" name="Straight Connector 33">
              <a:extLst>
                <a:ext uri="{FF2B5EF4-FFF2-40B4-BE49-F238E27FC236}">
                  <a16:creationId xmlns:a16="http://schemas.microsoft.com/office/drawing/2014/main" id="{479E5E21-BEA8-4BA9-64ED-CA2B3A78EA43}"/>
                </a:ext>
              </a:extLst>
            </p:cNvPr>
            <p:cNvCxnSpPr>
              <a:cxnSpLocks/>
            </p:cNvCxnSpPr>
            <p:nvPr/>
          </p:nvCxnSpPr>
          <p:spPr>
            <a:xfrm flipH="1">
              <a:off x="359384" y="2083320"/>
              <a:ext cx="916816" cy="20069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89AFF67-EB2C-9C62-A97B-B38F0B6B201A}"/>
                </a:ext>
              </a:extLst>
            </p:cNvPr>
            <p:cNvCxnSpPr>
              <a:cxnSpLocks/>
            </p:cNvCxnSpPr>
            <p:nvPr/>
          </p:nvCxnSpPr>
          <p:spPr>
            <a:xfrm flipH="1" flipV="1">
              <a:off x="705600" y="1767274"/>
              <a:ext cx="1523027" cy="84829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3666EB6-2A37-E67D-118E-3C5EAF40B2B2}"/>
                </a:ext>
              </a:extLst>
            </p:cNvPr>
            <p:cNvCxnSpPr>
              <a:cxnSpLocks/>
            </p:cNvCxnSpPr>
            <p:nvPr/>
          </p:nvCxnSpPr>
          <p:spPr>
            <a:xfrm flipH="1">
              <a:off x="1173594" y="2631791"/>
              <a:ext cx="1026795" cy="47962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85AFCEAF-2292-D125-E202-0CC3D980288E}"/>
              </a:ext>
            </a:extLst>
          </p:cNvPr>
          <p:cNvGrpSpPr/>
          <p:nvPr/>
        </p:nvGrpSpPr>
        <p:grpSpPr>
          <a:xfrm>
            <a:off x="1126408" y="1255620"/>
            <a:ext cx="1664548" cy="1340563"/>
            <a:chOff x="535841" y="1722325"/>
            <a:chExt cx="1664548" cy="1340563"/>
          </a:xfrm>
        </p:grpSpPr>
        <p:cxnSp>
          <p:nvCxnSpPr>
            <p:cNvPr id="105" name="Straight Connector 104">
              <a:extLst>
                <a:ext uri="{FF2B5EF4-FFF2-40B4-BE49-F238E27FC236}">
                  <a16:creationId xmlns:a16="http://schemas.microsoft.com/office/drawing/2014/main" id="{057E2ED9-32C2-5193-CE45-544E3E200064}"/>
                </a:ext>
              </a:extLst>
            </p:cNvPr>
            <p:cNvCxnSpPr>
              <a:cxnSpLocks/>
            </p:cNvCxnSpPr>
            <p:nvPr/>
          </p:nvCxnSpPr>
          <p:spPr>
            <a:xfrm flipH="1">
              <a:off x="535841" y="2224384"/>
              <a:ext cx="916816" cy="20069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F8B9632-3608-27BD-1160-5BDD41FC7D40}"/>
                </a:ext>
              </a:extLst>
            </p:cNvPr>
            <p:cNvCxnSpPr>
              <a:cxnSpLocks/>
            </p:cNvCxnSpPr>
            <p:nvPr/>
          </p:nvCxnSpPr>
          <p:spPr>
            <a:xfrm flipH="1" flipV="1">
              <a:off x="605808" y="1722325"/>
              <a:ext cx="1585942" cy="92840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1083252-DA9D-6510-011A-BDFA8C71B657}"/>
                </a:ext>
              </a:extLst>
            </p:cNvPr>
            <p:cNvCxnSpPr>
              <a:cxnSpLocks/>
            </p:cNvCxnSpPr>
            <p:nvPr/>
          </p:nvCxnSpPr>
          <p:spPr>
            <a:xfrm flipH="1">
              <a:off x="1393113" y="2631791"/>
              <a:ext cx="807276" cy="43109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88786CB3-3D52-6FB4-FD3C-0BB13BC7802D}"/>
              </a:ext>
            </a:extLst>
          </p:cNvPr>
          <p:cNvGrpSpPr/>
          <p:nvPr/>
        </p:nvGrpSpPr>
        <p:grpSpPr>
          <a:xfrm>
            <a:off x="1349945" y="2205726"/>
            <a:ext cx="1463039" cy="1442046"/>
            <a:chOff x="608588" y="1683459"/>
            <a:chExt cx="1463039" cy="1442046"/>
          </a:xfrm>
        </p:grpSpPr>
        <p:cxnSp>
          <p:nvCxnSpPr>
            <p:cNvPr id="110" name="Straight Connector 109">
              <a:extLst>
                <a:ext uri="{FF2B5EF4-FFF2-40B4-BE49-F238E27FC236}">
                  <a16:creationId xmlns:a16="http://schemas.microsoft.com/office/drawing/2014/main" id="{E1A7705E-6202-E9A9-A942-0389004C5CB4}"/>
                </a:ext>
              </a:extLst>
            </p:cNvPr>
            <p:cNvCxnSpPr>
              <a:cxnSpLocks/>
            </p:cNvCxnSpPr>
            <p:nvPr/>
          </p:nvCxnSpPr>
          <p:spPr>
            <a:xfrm flipH="1">
              <a:off x="652468" y="2010795"/>
              <a:ext cx="620088" cy="27029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3317090-8ECC-CF8A-5487-46E19FC478A7}"/>
                </a:ext>
              </a:extLst>
            </p:cNvPr>
            <p:cNvCxnSpPr>
              <a:cxnSpLocks/>
            </p:cNvCxnSpPr>
            <p:nvPr/>
          </p:nvCxnSpPr>
          <p:spPr>
            <a:xfrm flipH="1" flipV="1">
              <a:off x="608588" y="1683459"/>
              <a:ext cx="1463039" cy="83529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70FBE49-4BBD-17E9-74B3-DFC018A4FDB2}"/>
                </a:ext>
              </a:extLst>
            </p:cNvPr>
            <p:cNvCxnSpPr>
              <a:cxnSpLocks/>
            </p:cNvCxnSpPr>
            <p:nvPr/>
          </p:nvCxnSpPr>
          <p:spPr>
            <a:xfrm flipH="1">
              <a:off x="1340409" y="2479996"/>
              <a:ext cx="718524" cy="645509"/>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98E6737B-2613-F62D-CE36-35CE555B63E3}"/>
              </a:ext>
            </a:extLst>
          </p:cNvPr>
          <p:cNvGrpSpPr/>
          <p:nvPr/>
        </p:nvGrpSpPr>
        <p:grpSpPr>
          <a:xfrm>
            <a:off x="2247840" y="1864876"/>
            <a:ext cx="1140490" cy="1073652"/>
            <a:chOff x="622918" y="1762559"/>
            <a:chExt cx="1140490" cy="1073652"/>
          </a:xfrm>
        </p:grpSpPr>
        <p:cxnSp>
          <p:nvCxnSpPr>
            <p:cNvPr id="140" name="Straight Connector 139">
              <a:extLst>
                <a:ext uri="{FF2B5EF4-FFF2-40B4-BE49-F238E27FC236}">
                  <a16:creationId xmlns:a16="http://schemas.microsoft.com/office/drawing/2014/main" id="{9BB2E62F-6B6B-1915-8B10-DA10E7F72EE1}"/>
                </a:ext>
              </a:extLst>
            </p:cNvPr>
            <p:cNvCxnSpPr>
              <a:cxnSpLocks/>
            </p:cNvCxnSpPr>
            <p:nvPr/>
          </p:nvCxnSpPr>
          <p:spPr>
            <a:xfrm flipH="1">
              <a:off x="662123" y="2010795"/>
              <a:ext cx="610433" cy="22936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F1C8578-5F88-9E7C-4539-239116B41A34}"/>
                </a:ext>
              </a:extLst>
            </p:cNvPr>
            <p:cNvCxnSpPr>
              <a:cxnSpLocks/>
            </p:cNvCxnSpPr>
            <p:nvPr/>
          </p:nvCxnSpPr>
          <p:spPr>
            <a:xfrm flipH="1" flipV="1">
              <a:off x="622918" y="1762559"/>
              <a:ext cx="1140490" cy="619265"/>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590AB92-FC95-0D39-E122-0194718790EC}"/>
                </a:ext>
              </a:extLst>
            </p:cNvPr>
            <p:cNvCxnSpPr>
              <a:cxnSpLocks/>
            </p:cNvCxnSpPr>
            <p:nvPr/>
          </p:nvCxnSpPr>
          <p:spPr>
            <a:xfrm flipH="1">
              <a:off x="1188316" y="2322235"/>
              <a:ext cx="507402" cy="51397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pic>
        <p:nvPicPr>
          <p:cNvPr id="154" name="Picture 153">
            <a:extLst>
              <a:ext uri="{FF2B5EF4-FFF2-40B4-BE49-F238E27FC236}">
                <a16:creationId xmlns:a16="http://schemas.microsoft.com/office/drawing/2014/main" id="{102430B4-B3E2-F450-A8A1-AECCBE4C16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5605" y="986224"/>
            <a:ext cx="3968016" cy="2512946"/>
          </a:xfrm>
          <a:prstGeom prst="rect">
            <a:avLst/>
          </a:prstGeom>
        </p:spPr>
      </p:pic>
      <p:pic>
        <p:nvPicPr>
          <p:cNvPr id="155" name="Picture 154">
            <a:extLst>
              <a:ext uri="{FF2B5EF4-FFF2-40B4-BE49-F238E27FC236}">
                <a16:creationId xmlns:a16="http://schemas.microsoft.com/office/drawing/2014/main" id="{5174C857-EF21-5020-37A6-9EB4103D2B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251" y="974344"/>
            <a:ext cx="3968016" cy="2512946"/>
          </a:xfrm>
          <a:prstGeom prst="rect">
            <a:avLst/>
          </a:prstGeom>
        </p:spPr>
      </p:pic>
      <p:grpSp>
        <p:nvGrpSpPr>
          <p:cNvPr id="156" name="Group 155">
            <a:extLst>
              <a:ext uri="{FF2B5EF4-FFF2-40B4-BE49-F238E27FC236}">
                <a16:creationId xmlns:a16="http://schemas.microsoft.com/office/drawing/2014/main" id="{960CA607-5429-CD41-0876-DAF9DE485A88}"/>
              </a:ext>
            </a:extLst>
          </p:cNvPr>
          <p:cNvGrpSpPr/>
          <p:nvPr/>
        </p:nvGrpSpPr>
        <p:grpSpPr>
          <a:xfrm>
            <a:off x="4390228" y="1631260"/>
            <a:ext cx="2208986" cy="864517"/>
            <a:chOff x="705600" y="1767274"/>
            <a:chExt cx="2208986" cy="864517"/>
          </a:xfrm>
        </p:grpSpPr>
        <p:cxnSp>
          <p:nvCxnSpPr>
            <p:cNvPr id="157" name="Straight Connector 156">
              <a:extLst>
                <a:ext uri="{FF2B5EF4-FFF2-40B4-BE49-F238E27FC236}">
                  <a16:creationId xmlns:a16="http://schemas.microsoft.com/office/drawing/2014/main" id="{3989DE0B-8153-47D0-9690-2A24D720C7C3}"/>
                </a:ext>
              </a:extLst>
            </p:cNvPr>
            <p:cNvCxnSpPr>
              <a:cxnSpLocks/>
            </p:cNvCxnSpPr>
            <p:nvPr/>
          </p:nvCxnSpPr>
          <p:spPr>
            <a:xfrm flipV="1">
              <a:off x="1276200" y="1902816"/>
              <a:ext cx="714415" cy="18050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ACC6BB3-EF16-9DDC-C280-CF9808411805}"/>
                </a:ext>
              </a:extLst>
            </p:cNvPr>
            <p:cNvCxnSpPr>
              <a:cxnSpLocks/>
            </p:cNvCxnSpPr>
            <p:nvPr/>
          </p:nvCxnSpPr>
          <p:spPr>
            <a:xfrm flipH="1" flipV="1">
              <a:off x="705600" y="1767274"/>
              <a:ext cx="1523027" cy="84829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3C5BF51-1DA0-10F2-861E-EFC025B66D33}"/>
                </a:ext>
              </a:extLst>
            </p:cNvPr>
            <p:cNvCxnSpPr>
              <a:cxnSpLocks/>
            </p:cNvCxnSpPr>
            <p:nvPr/>
          </p:nvCxnSpPr>
          <p:spPr>
            <a:xfrm flipV="1">
              <a:off x="2200389" y="2301100"/>
              <a:ext cx="714197" cy="330691"/>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A459A929-216B-B4AC-81EA-002E594A1796}"/>
              </a:ext>
            </a:extLst>
          </p:cNvPr>
          <p:cNvGrpSpPr/>
          <p:nvPr/>
        </p:nvGrpSpPr>
        <p:grpSpPr>
          <a:xfrm>
            <a:off x="5225262" y="1205142"/>
            <a:ext cx="2199434" cy="928406"/>
            <a:chOff x="605808" y="1722325"/>
            <a:chExt cx="2199434" cy="928406"/>
          </a:xfrm>
        </p:grpSpPr>
        <p:cxnSp>
          <p:nvCxnSpPr>
            <p:cNvPr id="161" name="Straight Connector 160">
              <a:extLst>
                <a:ext uri="{FF2B5EF4-FFF2-40B4-BE49-F238E27FC236}">
                  <a16:creationId xmlns:a16="http://schemas.microsoft.com/office/drawing/2014/main" id="{72BCFD77-D4D0-2A51-EBD2-7171F36E8F1F}"/>
                </a:ext>
              </a:extLst>
            </p:cNvPr>
            <p:cNvCxnSpPr>
              <a:cxnSpLocks/>
            </p:cNvCxnSpPr>
            <p:nvPr/>
          </p:nvCxnSpPr>
          <p:spPr>
            <a:xfrm flipV="1">
              <a:off x="1452657" y="1991434"/>
              <a:ext cx="971073" cy="232950"/>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D2A58A6-F220-912F-0CD5-D5DCAFEAAD11}"/>
                </a:ext>
              </a:extLst>
            </p:cNvPr>
            <p:cNvCxnSpPr>
              <a:cxnSpLocks/>
            </p:cNvCxnSpPr>
            <p:nvPr/>
          </p:nvCxnSpPr>
          <p:spPr>
            <a:xfrm flipH="1" flipV="1">
              <a:off x="605808" y="1722325"/>
              <a:ext cx="1585942" cy="92840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218BD6B-8DA5-C938-BDB1-7595E967B940}"/>
                </a:ext>
              </a:extLst>
            </p:cNvPr>
            <p:cNvCxnSpPr>
              <a:cxnSpLocks/>
            </p:cNvCxnSpPr>
            <p:nvPr/>
          </p:nvCxnSpPr>
          <p:spPr>
            <a:xfrm flipV="1">
              <a:off x="2170045" y="2257734"/>
              <a:ext cx="635197" cy="339631"/>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1ED75C45-6F47-6A7A-6250-65AEAB3561DF}"/>
              </a:ext>
            </a:extLst>
          </p:cNvPr>
          <p:cNvGrpSpPr/>
          <p:nvPr/>
        </p:nvGrpSpPr>
        <p:grpSpPr>
          <a:xfrm>
            <a:off x="5378832" y="2155248"/>
            <a:ext cx="1769430" cy="835296"/>
            <a:chOff x="608588" y="1683459"/>
            <a:chExt cx="1769430" cy="835296"/>
          </a:xfrm>
        </p:grpSpPr>
        <p:cxnSp>
          <p:nvCxnSpPr>
            <p:cNvPr id="165" name="Straight Connector 164">
              <a:extLst>
                <a:ext uri="{FF2B5EF4-FFF2-40B4-BE49-F238E27FC236}">
                  <a16:creationId xmlns:a16="http://schemas.microsoft.com/office/drawing/2014/main" id="{1278C0A2-E080-7C7C-451C-E2BAED8AD2E4}"/>
                </a:ext>
              </a:extLst>
            </p:cNvPr>
            <p:cNvCxnSpPr>
              <a:cxnSpLocks/>
            </p:cNvCxnSpPr>
            <p:nvPr/>
          </p:nvCxnSpPr>
          <p:spPr>
            <a:xfrm flipV="1">
              <a:off x="1215630" y="1786750"/>
              <a:ext cx="395590" cy="213494"/>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B2EFB02-7A78-913E-9710-2F8865D50589}"/>
                </a:ext>
              </a:extLst>
            </p:cNvPr>
            <p:cNvCxnSpPr>
              <a:cxnSpLocks/>
            </p:cNvCxnSpPr>
            <p:nvPr/>
          </p:nvCxnSpPr>
          <p:spPr>
            <a:xfrm flipH="1" flipV="1">
              <a:off x="608588" y="1683459"/>
              <a:ext cx="1463039" cy="83529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F4F9B491-D03A-BDAB-3462-76C51EEFBAA9}"/>
                </a:ext>
              </a:extLst>
            </p:cNvPr>
            <p:cNvCxnSpPr>
              <a:cxnSpLocks/>
            </p:cNvCxnSpPr>
            <p:nvPr/>
          </p:nvCxnSpPr>
          <p:spPr>
            <a:xfrm flipV="1">
              <a:off x="1944749" y="2068940"/>
              <a:ext cx="433269" cy="44617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0614D6A1-BE29-2E11-06F5-C9C155C38849}"/>
              </a:ext>
            </a:extLst>
          </p:cNvPr>
          <p:cNvGrpSpPr/>
          <p:nvPr/>
        </p:nvGrpSpPr>
        <p:grpSpPr>
          <a:xfrm>
            <a:off x="6276727" y="1814398"/>
            <a:ext cx="1561885" cy="619265"/>
            <a:chOff x="622918" y="1762559"/>
            <a:chExt cx="1561885" cy="619265"/>
          </a:xfrm>
        </p:grpSpPr>
        <p:cxnSp>
          <p:nvCxnSpPr>
            <p:cNvPr id="169" name="Straight Connector 168">
              <a:extLst>
                <a:ext uri="{FF2B5EF4-FFF2-40B4-BE49-F238E27FC236}">
                  <a16:creationId xmlns:a16="http://schemas.microsoft.com/office/drawing/2014/main" id="{8C14F0A5-A49F-41B3-9B0F-AE79268FFF94}"/>
                </a:ext>
              </a:extLst>
            </p:cNvPr>
            <p:cNvCxnSpPr>
              <a:cxnSpLocks/>
            </p:cNvCxnSpPr>
            <p:nvPr/>
          </p:nvCxnSpPr>
          <p:spPr>
            <a:xfrm flipV="1">
              <a:off x="1181712" y="1844247"/>
              <a:ext cx="368010" cy="200432"/>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A3988D2-4D6F-1824-C097-06B1AFE75A6C}"/>
                </a:ext>
              </a:extLst>
            </p:cNvPr>
            <p:cNvCxnSpPr>
              <a:cxnSpLocks/>
            </p:cNvCxnSpPr>
            <p:nvPr/>
          </p:nvCxnSpPr>
          <p:spPr>
            <a:xfrm flipH="1" flipV="1">
              <a:off x="622918" y="1762559"/>
              <a:ext cx="1140490" cy="619265"/>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1A48231A-960A-F173-5BAD-EDA1CDE79C46}"/>
                </a:ext>
              </a:extLst>
            </p:cNvPr>
            <p:cNvCxnSpPr>
              <a:cxnSpLocks/>
            </p:cNvCxnSpPr>
            <p:nvPr/>
          </p:nvCxnSpPr>
          <p:spPr>
            <a:xfrm flipV="1">
              <a:off x="1659553" y="1813037"/>
              <a:ext cx="525250" cy="50329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84" name="Group 183">
            <a:extLst>
              <a:ext uri="{FF2B5EF4-FFF2-40B4-BE49-F238E27FC236}">
                <a16:creationId xmlns:a16="http://schemas.microsoft.com/office/drawing/2014/main" id="{ED7F14CF-0C17-33AC-B1B3-7851BC1A1AD0}"/>
              </a:ext>
            </a:extLst>
          </p:cNvPr>
          <p:cNvGrpSpPr/>
          <p:nvPr/>
        </p:nvGrpSpPr>
        <p:grpSpPr>
          <a:xfrm>
            <a:off x="8447093" y="1659460"/>
            <a:ext cx="2632466" cy="1321882"/>
            <a:chOff x="705600" y="1767274"/>
            <a:chExt cx="2632466" cy="1321882"/>
          </a:xfrm>
        </p:grpSpPr>
        <p:cxnSp>
          <p:nvCxnSpPr>
            <p:cNvPr id="185" name="Straight Connector 184">
              <a:extLst>
                <a:ext uri="{FF2B5EF4-FFF2-40B4-BE49-F238E27FC236}">
                  <a16:creationId xmlns:a16="http://schemas.microsoft.com/office/drawing/2014/main" id="{1FDFC545-F2C8-A785-2C1C-4E57295B431C}"/>
                </a:ext>
              </a:extLst>
            </p:cNvPr>
            <p:cNvCxnSpPr>
              <a:cxnSpLocks/>
            </p:cNvCxnSpPr>
            <p:nvPr/>
          </p:nvCxnSpPr>
          <p:spPr>
            <a:xfrm flipV="1">
              <a:off x="1276200" y="1902816"/>
              <a:ext cx="714415" cy="18050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56FBBF50-1A47-03E9-BEEB-66A089EBB929}"/>
                </a:ext>
              </a:extLst>
            </p:cNvPr>
            <p:cNvCxnSpPr>
              <a:cxnSpLocks/>
            </p:cNvCxnSpPr>
            <p:nvPr/>
          </p:nvCxnSpPr>
          <p:spPr>
            <a:xfrm flipH="1" flipV="1">
              <a:off x="705600" y="1767274"/>
              <a:ext cx="2275367" cy="1321882"/>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3419CFDE-B8FB-C67B-587A-A3FEEAE5D78C}"/>
                </a:ext>
              </a:extLst>
            </p:cNvPr>
            <p:cNvCxnSpPr>
              <a:cxnSpLocks/>
            </p:cNvCxnSpPr>
            <p:nvPr/>
          </p:nvCxnSpPr>
          <p:spPr>
            <a:xfrm flipV="1">
              <a:off x="2980967" y="2714392"/>
              <a:ext cx="357099" cy="32989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88" name="Group 187">
            <a:extLst>
              <a:ext uri="{FF2B5EF4-FFF2-40B4-BE49-F238E27FC236}">
                <a16:creationId xmlns:a16="http://schemas.microsoft.com/office/drawing/2014/main" id="{BED2ABBB-3FB2-FFA1-A15C-D5895FE195B5}"/>
              </a:ext>
            </a:extLst>
          </p:cNvPr>
          <p:cNvGrpSpPr/>
          <p:nvPr/>
        </p:nvGrpSpPr>
        <p:grpSpPr>
          <a:xfrm>
            <a:off x="9405375" y="1211548"/>
            <a:ext cx="2477430" cy="1140178"/>
            <a:chOff x="605808" y="1722325"/>
            <a:chExt cx="2477430" cy="1140178"/>
          </a:xfrm>
        </p:grpSpPr>
        <p:cxnSp>
          <p:nvCxnSpPr>
            <p:cNvPr id="189" name="Straight Connector 188">
              <a:extLst>
                <a:ext uri="{FF2B5EF4-FFF2-40B4-BE49-F238E27FC236}">
                  <a16:creationId xmlns:a16="http://schemas.microsoft.com/office/drawing/2014/main" id="{9FDC3DD0-3203-6C34-0386-460540D901CD}"/>
                </a:ext>
              </a:extLst>
            </p:cNvPr>
            <p:cNvCxnSpPr>
              <a:cxnSpLocks/>
            </p:cNvCxnSpPr>
            <p:nvPr/>
          </p:nvCxnSpPr>
          <p:spPr>
            <a:xfrm flipV="1">
              <a:off x="1452657" y="1991434"/>
              <a:ext cx="971073" cy="232950"/>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CF89D72-F903-FAB7-9DCA-AD5B85701248}"/>
                </a:ext>
              </a:extLst>
            </p:cNvPr>
            <p:cNvCxnSpPr>
              <a:cxnSpLocks/>
            </p:cNvCxnSpPr>
            <p:nvPr/>
          </p:nvCxnSpPr>
          <p:spPr>
            <a:xfrm flipH="1" flipV="1">
              <a:off x="605808" y="1722325"/>
              <a:ext cx="1936809" cy="114017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08C3F1D-88D2-A180-4C2E-A2767E8C3D72}"/>
                </a:ext>
              </a:extLst>
            </p:cNvPr>
            <p:cNvCxnSpPr>
              <a:cxnSpLocks/>
            </p:cNvCxnSpPr>
            <p:nvPr/>
          </p:nvCxnSpPr>
          <p:spPr>
            <a:xfrm flipV="1">
              <a:off x="2545639" y="2298764"/>
              <a:ext cx="537599" cy="54032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92" name="Group 191">
            <a:extLst>
              <a:ext uri="{FF2B5EF4-FFF2-40B4-BE49-F238E27FC236}">
                <a16:creationId xmlns:a16="http://schemas.microsoft.com/office/drawing/2014/main" id="{2E44D81A-2121-C381-A013-1565F3A0002C}"/>
              </a:ext>
            </a:extLst>
          </p:cNvPr>
          <p:cNvGrpSpPr/>
          <p:nvPr/>
        </p:nvGrpSpPr>
        <p:grpSpPr>
          <a:xfrm>
            <a:off x="10085142" y="1480657"/>
            <a:ext cx="1679147" cy="1103969"/>
            <a:chOff x="605566" y="1533874"/>
            <a:chExt cx="1679147" cy="1103969"/>
          </a:xfrm>
        </p:grpSpPr>
        <p:cxnSp>
          <p:nvCxnSpPr>
            <p:cNvPr id="193" name="Straight Connector 192">
              <a:extLst>
                <a:ext uri="{FF2B5EF4-FFF2-40B4-BE49-F238E27FC236}">
                  <a16:creationId xmlns:a16="http://schemas.microsoft.com/office/drawing/2014/main" id="{8B38A1A1-DAD2-706A-38EA-1B6DAC33D48D}"/>
                </a:ext>
              </a:extLst>
            </p:cNvPr>
            <p:cNvCxnSpPr>
              <a:cxnSpLocks/>
            </p:cNvCxnSpPr>
            <p:nvPr/>
          </p:nvCxnSpPr>
          <p:spPr>
            <a:xfrm flipV="1">
              <a:off x="605566" y="1533874"/>
              <a:ext cx="824064" cy="178803"/>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34D1CE00-A026-702B-6A56-8073B7D65F4C}"/>
                </a:ext>
              </a:extLst>
            </p:cNvPr>
            <p:cNvCxnSpPr>
              <a:cxnSpLocks/>
            </p:cNvCxnSpPr>
            <p:nvPr/>
          </p:nvCxnSpPr>
          <p:spPr>
            <a:xfrm flipH="1" flipV="1">
              <a:off x="608588" y="1683459"/>
              <a:ext cx="1676125" cy="954384"/>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3CC70348-A096-9B4D-00B6-1410B196F8B6}"/>
                </a:ext>
              </a:extLst>
            </p:cNvPr>
            <p:cNvCxnSpPr>
              <a:cxnSpLocks/>
            </p:cNvCxnSpPr>
            <p:nvPr/>
          </p:nvCxnSpPr>
          <p:spPr>
            <a:xfrm flipV="1">
              <a:off x="1842863" y="2149735"/>
              <a:ext cx="339447" cy="291508"/>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96" name="Group 195">
            <a:extLst>
              <a:ext uri="{FF2B5EF4-FFF2-40B4-BE49-F238E27FC236}">
                <a16:creationId xmlns:a16="http://schemas.microsoft.com/office/drawing/2014/main" id="{95B98D92-895D-63F6-A733-1B9A1C1A287D}"/>
              </a:ext>
            </a:extLst>
          </p:cNvPr>
          <p:cNvGrpSpPr/>
          <p:nvPr/>
        </p:nvGrpSpPr>
        <p:grpSpPr>
          <a:xfrm>
            <a:off x="8959865" y="1878706"/>
            <a:ext cx="2117641" cy="1254459"/>
            <a:chOff x="465545" y="747232"/>
            <a:chExt cx="2117641" cy="1254459"/>
          </a:xfrm>
        </p:grpSpPr>
        <p:cxnSp>
          <p:nvCxnSpPr>
            <p:cNvPr id="197" name="Straight Connector 196">
              <a:extLst>
                <a:ext uri="{FF2B5EF4-FFF2-40B4-BE49-F238E27FC236}">
                  <a16:creationId xmlns:a16="http://schemas.microsoft.com/office/drawing/2014/main" id="{390090B5-01E6-B27B-A4A2-69F17E94D6C8}"/>
                </a:ext>
              </a:extLst>
            </p:cNvPr>
            <p:cNvCxnSpPr>
              <a:cxnSpLocks/>
            </p:cNvCxnSpPr>
            <p:nvPr/>
          </p:nvCxnSpPr>
          <p:spPr>
            <a:xfrm flipV="1">
              <a:off x="2222604" y="1588916"/>
              <a:ext cx="250262" cy="227039"/>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C11A869B-DDF9-5956-EB4B-839EE52245BF}"/>
                </a:ext>
              </a:extLst>
            </p:cNvPr>
            <p:cNvCxnSpPr>
              <a:cxnSpLocks/>
            </p:cNvCxnSpPr>
            <p:nvPr/>
          </p:nvCxnSpPr>
          <p:spPr>
            <a:xfrm flipH="1" flipV="1">
              <a:off x="465545" y="815033"/>
              <a:ext cx="2117641" cy="1186658"/>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CABBAEFA-2BF1-4B6A-7ACF-E497C92840EC}"/>
                </a:ext>
              </a:extLst>
            </p:cNvPr>
            <p:cNvCxnSpPr>
              <a:cxnSpLocks/>
            </p:cNvCxnSpPr>
            <p:nvPr/>
          </p:nvCxnSpPr>
          <p:spPr>
            <a:xfrm flipV="1">
              <a:off x="481759" y="747232"/>
              <a:ext cx="492361" cy="75238"/>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pic>
        <p:nvPicPr>
          <p:cNvPr id="215" name="Picture 214">
            <a:extLst>
              <a:ext uri="{FF2B5EF4-FFF2-40B4-BE49-F238E27FC236}">
                <a16:creationId xmlns:a16="http://schemas.microsoft.com/office/drawing/2014/main" id="{378B974E-8622-8EF6-E89B-C9C86CF3F1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6535" y="3827671"/>
            <a:ext cx="4204389" cy="2662641"/>
          </a:xfrm>
          <a:prstGeom prst="rect">
            <a:avLst/>
          </a:prstGeom>
        </p:spPr>
      </p:pic>
      <p:pic>
        <p:nvPicPr>
          <p:cNvPr id="216" name="Picture 215">
            <a:extLst>
              <a:ext uri="{FF2B5EF4-FFF2-40B4-BE49-F238E27FC236}">
                <a16:creationId xmlns:a16="http://schemas.microsoft.com/office/drawing/2014/main" id="{7BE1E48D-340C-6098-C621-CE6EDDD3A6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9232" y="3742056"/>
            <a:ext cx="4204389" cy="2662641"/>
          </a:xfrm>
          <a:prstGeom prst="rect">
            <a:avLst/>
          </a:prstGeom>
        </p:spPr>
      </p:pic>
      <p:pic>
        <p:nvPicPr>
          <p:cNvPr id="217" name="Picture 216">
            <a:extLst>
              <a:ext uri="{FF2B5EF4-FFF2-40B4-BE49-F238E27FC236}">
                <a16:creationId xmlns:a16="http://schemas.microsoft.com/office/drawing/2014/main" id="{E7E6CA35-0C5F-A8AB-3C3A-847973449D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6878" y="3730176"/>
            <a:ext cx="4204389" cy="2662641"/>
          </a:xfrm>
          <a:prstGeom prst="rect">
            <a:avLst/>
          </a:prstGeom>
        </p:spPr>
      </p:pic>
      <p:grpSp>
        <p:nvGrpSpPr>
          <p:cNvPr id="218" name="Group 217">
            <a:extLst>
              <a:ext uri="{FF2B5EF4-FFF2-40B4-BE49-F238E27FC236}">
                <a16:creationId xmlns:a16="http://schemas.microsoft.com/office/drawing/2014/main" id="{610C777D-80D1-9A4F-1141-5E0B0098CBF5}"/>
              </a:ext>
            </a:extLst>
          </p:cNvPr>
          <p:cNvGrpSpPr/>
          <p:nvPr/>
        </p:nvGrpSpPr>
        <p:grpSpPr>
          <a:xfrm>
            <a:off x="42543" y="4759570"/>
            <a:ext cx="2478033" cy="1044127"/>
            <a:chOff x="296100" y="2003504"/>
            <a:chExt cx="2439843" cy="985426"/>
          </a:xfrm>
        </p:grpSpPr>
        <p:cxnSp>
          <p:nvCxnSpPr>
            <p:cNvPr id="219" name="Straight Connector 218">
              <a:extLst>
                <a:ext uri="{FF2B5EF4-FFF2-40B4-BE49-F238E27FC236}">
                  <a16:creationId xmlns:a16="http://schemas.microsoft.com/office/drawing/2014/main" id="{8D4BC684-7462-B37F-B0B4-184E10BAEE5A}"/>
                </a:ext>
              </a:extLst>
            </p:cNvPr>
            <p:cNvCxnSpPr>
              <a:cxnSpLocks/>
            </p:cNvCxnSpPr>
            <p:nvPr/>
          </p:nvCxnSpPr>
          <p:spPr>
            <a:xfrm flipH="1">
              <a:off x="296100" y="2041769"/>
              <a:ext cx="916816" cy="20069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EED03C17-8484-C8BB-2E28-9757A926187C}"/>
                </a:ext>
              </a:extLst>
            </p:cNvPr>
            <p:cNvCxnSpPr>
              <a:cxnSpLocks/>
            </p:cNvCxnSpPr>
            <p:nvPr/>
          </p:nvCxnSpPr>
          <p:spPr>
            <a:xfrm flipH="1" flipV="1">
              <a:off x="1212916" y="2003504"/>
              <a:ext cx="1523027" cy="84829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17EBD1A3-C09B-1511-4401-B2B45D1C1AE1}"/>
                </a:ext>
              </a:extLst>
            </p:cNvPr>
            <p:cNvCxnSpPr>
              <a:cxnSpLocks/>
            </p:cNvCxnSpPr>
            <p:nvPr/>
          </p:nvCxnSpPr>
          <p:spPr>
            <a:xfrm flipH="1">
              <a:off x="1068360" y="2509302"/>
              <a:ext cx="1026795" cy="47962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22" name="Group 221">
            <a:extLst>
              <a:ext uri="{FF2B5EF4-FFF2-40B4-BE49-F238E27FC236}">
                <a16:creationId xmlns:a16="http://schemas.microsoft.com/office/drawing/2014/main" id="{A6D56C66-9C6C-628B-D93A-94B31A809F7A}"/>
              </a:ext>
            </a:extLst>
          </p:cNvPr>
          <p:cNvGrpSpPr/>
          <p:nvPr/>
        </p:nvGrpSpPr>
        <p:grpSpPr>
          <a:xfrm>
            <a:off x="1307848" y="4494021"/>
            <a:ext cx="2263510" cy="898828"/>
            <a:chOff x="507317" y="2003504"/>
            <a:chExt cx="2228626" cy="848296"/>
          </a:xfrm>
        </p:grpSpPr>
        <p:cxnSp>
          <p:nvCxnSpPr>
            <p:cNvPr id="223" name="Straight Connector 222">
              <a:extLst>
                <a:ext uri="{FF2B5EF4-FFF2-40B4-BE49-F238E27FC236}">
                  <a16:creationId xmlns:a16="http://schemas.microsoft.com/office/drawing/2014/main" id="{6D832026-F2A8-60FE-1FD7-65DC2A4E5D37}"/>
                </a:ext>
              </a:extLst>
            </p:cNvPr>
            <p:cNvCxnSpPr>
              <a:cxnSpLocks/>
            </p:cNvCxnSpPr>
            <p:nvPr/>
          </p:nvCxnSpPr>
          <p:spPr>
            <a:xfrm flipH="1">
              <a:off x="507317" y="2041769"/>
              <a:ext cx="705599" cy="137462"/>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C9E78DF8-5ABF-AAB8-F5D9-5D99AA7E9536}"/>
                </a:ext>
              </a:extLst>
            </p:cNvPr>
            <p:cNvCxnSpPr>
              <a:cxnSpLocks/>
            </p:cNvCxnSpPr>
            <p:nvPr/>
          </p:nvCxnSpPr>
          <p:spPr>
            <a:xfrm flipH="1" flipV="1">
              <a:off x="1212916" y="2003504"/>
              <a:ext cx="1523027" cy="84829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68C67C4D-D9E6-CD13-2F75-A50B431E6DC0}"/>
                </a:ext>
              </a:extLst>
            </p:cNvPr>
            <p:cNvCxnSpPr>
              <a:cxnSpLocks/>
            </p:cNvCxnSpPr>
            <p:nvPr/>
          </p:nvCxnSpPr>
          <p:spPr>
            <a:xfrm flipH="1">
              <a:off x="1412425" y="2430168"/>
              <a:ext cx="464651" cy="25038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29" name="Group 228">
            <a:extLst>
              <a:ext uri="{FF2B5EF4-FFF2-40B4-BE49-F238E27FC236}">
                <a16:creationId xmlns:a16="http://schemas.microsoft.com/office/drawing/2014/main" id="{0AA329BA-3774-9545-CE5B-904A1C6320A8}"/>
              </a:ext>
            </a:extLst>
          </p:cNvPr>
          <p:cNvGrpSpPr/>
          <p:nvPr/>
        </p:nvGrpSpPr>
        <p:grpSpPr>
          <a:xfrm>
            <a:off x="1245353" y="5259218"/>
            <a:ext cx="2015847" cy="1187218"/>
            <a:chOff x="652468" y="2005033"/>
            <a:chExt cx="1984780" cy="1120472"/>
          </a:xfrm>
        </p:grpSpPr>
        <p:cxnSp>
          <p:nvCxnSpPr>
            <p:cNvPr id="230" name="Straight Connector 229">
              <a:extLst>
                <a:ext uri="{FF2B5EF4-FFF2-40B4-BE49-F238E27FC236}">
                  <a16:creationId xmlns:a16="http://schemas.microsoft.com/office/drawing/2014/main" id="{9D071D14-0185-FAE5-A73D-627F0554C633}"/>
                </a:ext>
              </a:extLst>
            </p:cNvPr>
            <p:cNvCxnSpPr>
              <a:cxnSpLocks/>
            </p:cNvCxnSpPr>
            <p:nvPr/>
          </p:nvCxnSpPr>
          <p:spPr>
            <a:xfrm flipH="1">
              <a:off x="652468" y="2010795"/>
              <a:ext cx="620088" cy="27029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CC49A14-5C2B-4766-ECBA-9A060300B13F}"/>
                </a:ext>
              </a:extLst>
            </p:cNvPr>
            <p:cNvCxnSpPr>
              <a:cxnSpLocks/>
            </p:cNvCxnSpPr>
            <p:nvPr/>
          </p:nvCxnSpPr>
          <p:spPr>
            <a:xfrm flipH="1" flipV="1">
              <a:off x="1174209" y="2005033"/>
              <a:ext cx="1463039" cy="83529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692B0A8-D83A-A60C-D569-E4DDAA416E18}"/>
                </a:ext>
              </a:extLst>
            </p:cNvPr>
            <p:cNvCxnSpPr>
              <a:cxnSpLocks/>
            </p:cNvCxnSpPr>
            <p:nvPr/>
          </p:nvCxnSpPr>
          <p:spPr>
            <a:xfrm flipH="1">
              <a:off x="1340409" y="2479996"/>
              <a:ext cx="718524" cy="645509"/>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33" name="Group 232">
            <a:extLst>
              <a:ext uri="{FF2B5EF4-FFF2-40B4-BE49-F238E27FC236}">
                <a16:creationId xmlns:a16="http://schemas.microsoft.com/office/drawing/2014/main" id="{94E2C5F3-3C7D-FDF7-5E7E-90C45486BB3D}"/>
              </a:ext>
            </a:extLst>
          </p:cNvPr>
          <p:cNvGrpSpPr/>
          <p:nvPr/>
        </p:nvGrpSpPr>
        <p:grpSpPr>
          <a:xfrm>
            <a:off x="2326604" y="4912569"/>
            <a:ext cx="1396578" cy="690547"/>
            <a:chOff x="750333" y="1996812"/>
            <a:chExt cx="1375055" cy="651724"/>
          </a:xfrm>
        </p:grpSpPr>
        <p:cxnSp>
          <p:nvCxnSpPr>
            <p:cNvPr id="234" name="Straight Connector 233">
              <a:extLst>
                <a:ext uri="{FF2B5EF4-FFF2-40B4-BE49-F238E27FC236}">
                  <a16:creationId xmlns:a16="http://schemas.microsoft.com/office/drawing/2014/main" id="{8E53FB6C-5D19-DA30-079E-60E7CACEE32F}"/>
                </a:ext>
              </a:extLst>
            </p:cNvPr>
            <p:cNvCxnSpPr>
              <a:cxnSpLocks/>
            </p:cNvCxnSpPr>
            <p:nvPr/>
          </p:nvCxnSpPr>
          <p:spPr>
            <a:xfrm flipH="1">
              <a:off x="750333" y="2010795"/>
              <a:ext cx="522223" cy="192992"/>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97451104-6BC1-7599-EF36-90419A362F24}"/>
                </a:ext>
              </a:extLst>
            </p:cNvPr>
            <p:cNvCxnSpPr>
              <a:cxnSpLocks/>
            </p:cNvCxnSpPr>
            <p:nvPr/>
          </p:nvCxnSpPr>
          <p:spPr>
            <a:xfrm flipH="1" flipV="1">
              <a:off x="1154967" y="1996812"/>
              <a:ext cx="970421" cy="51789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1F1957C4-D3BC-2FDE-62ED-446BCE05D816}"/>
                </a:ext>
              </a:extLst>
            </p:cNvPr>
            <p:cNvCxnSpPr>
              <a:cxnSpLocks/>
            </p:cNvCxnSpPr>
            <p:nvPr/>
          </p:nvCxnSpPr>
          <p:spPr>
            <a:xfrm flipH="1">
              <a:off x="1299685" y="2267337"/>
              <a:ext cx="396033" cy="381199"/>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40" name="Group 239">
            <a:extLst>
              <a:ext uri="{FF2B5EF4-FFF2-40B4-BE49-F238E27FC236}">
                <a16:creationId xmlns:a16="http://schemas.microsoft.com/office/drawing/2014/main" id="{30D4E44B-758B-DC7B-5657-B0CBC1AD786D}"/>
              </a:ext>
            </a:extLst>
          </p:cNvPr>
          <p:cNvGrpSpPr/>
          <p:nvPr/>
        </p:nvGrpSpPr>
        <p:grpSpPr>
          <a:xfrm>
            <a:off x="4426869" y="4414702"/>
            <a:ext cx="2172346" cy="898828"/>
            <a:chOff x="1212916" y="2003504"/>
            <a:chExt cx="2138867" cy="848296"/>
          </a:xfrm>
        </p:grpSpPr>
        <p:cxnSp>
          <p:nvCxnSpPr>
            <p:cNvPr id="241" name="Straight Connector 240">
              <a:extLst>
                <a:ext uri="{FF2B5EF4-FFF2-40B4-BE49-F238E27FC236}">
                  <a16:creationId xmlns:a16="http://schemas.microsoft.com/office/drawing/2014/main" id="{0DCC4442-A2DA-A87E-CBEB-B884D9757352}"/>
                </a:ext>
              </a:extLst>
            </p:cNvPr>
            <p:cNvCxnSpPr>
              <a:cxnSpLocks/>
            </p:cNvCxnSpPr>
            <p:nvPr/>
          </p:nvCxnSpPr>
          <p:spPr>
            <a:xfrm flipH="1">
              <a:off x="1672993" y="2111426"/>
              <a:ext cx="916816" cy="20069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1E2D64A-F92E-2E31-6C59-0B37331C598A}"/>
                </a:ext>
              </a:extLst>
            </p:cNvPr>
            <p:cNvCxnSpPr>
              <a:cxnSpLocks/>
            </p:cNvCxnSpPr>
            <p:nvPr/>
          </p:nvCxnSpPr>
          <p:spPr>
            <a:xfrm flipH="1" flipV="1">
              <a:off x="1212916" y="2003504"/>
              <a:ext cx="1523027" cy="84829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21F8ED50-81D2-E9BB-D0BD-C377786B2D57}"/>
                </a:ext>
              </a:extLst>
            </p:cNvPr>
            <p:cNvCxnSpPr>
              <a:cxnSpLocks/>
            </p:cNvCxnSpPr>
            <p:nvPr/>
          </p:nvCxnSpPr>
          <p:spPr>
            <a:xfrm flipH="1">
              <a:off x="2616530" y="2486985"/>
              <a:ext cx="735253" cy="344351"/>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45" name="Group 244">
            <a:extLst>
              <a:ext uri="{FF2B5EF4-FFF2-40B4-BE49-F238E27FC236}">
                <a16:creationId xmlns:a16="http://schemas.microsoft.com/office/drawing/2014/main" id="{84AAE4F6-E06A-88C3-C37C-EE9C6619AAC9}"/>
              </a:ext>
            </a:extLst>
          </p:cNvPr>
          <p:cNvGrpSpPr/>
          <p:nvPr/>
        </p:nvGrpSpPr>
        <p:grpSpPr>
          <a:xfrm>
            <a:off x="5324835" y="3965503"/>
            <a:ext cx="2172346" cy="898828"/>
            <a:chOff x="1212916" y="2003504"/>
            <a:chExt cx="2138867" cy="848296"/>
          </a:xfrm>
        </p:grpSpPr>
        <p:cxnSp>
          <p:nvCxnSpPr>
            <p:cNvPr id="246" name="Straight Connector 245">
              <a:extLst>
                <a:ext uri="{FF2B5EF4-FFF2-40B4-BE49-F238E27FC236}">
                  <a16:creationId xmlns:a16="http://schemas.microsoft.com/office/drawing/2014/main" id="{F9DDD990-64D2-EFC1-DE8F-3527E4C04963}"/>
                </a:ext>
              </a:extLst>
            </p:cNvPr>
            <p:cNvCxnSpPr>
              <a:cxnSpLocks/>
            </p:cNvCxnSpPr>
            <p:nvPr/>
          </p:nvCxnSpPr>
          <p:spPr>
            <a:xfrm flipH="1">
              <a:off x="1895317" y="2289742"/>
              <a:ext cx="916816" cy="20069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61EA164D-B7FD-D677-1A9B-AC5035C3E94F}"/>
                </a:ext>
              </a:extLst>
            </p:cNvPr>
            <p:cNvCxnSpPr>
              <a:cxnSpLocks/>
            </p:cNvCxnSpPr>
            <p:nvPr/>
          </p:nvCxnSpPr>
          <p:spPr>
            <a:xfrm flipH="1" flipV="1">
              <a:off x="1212916" y="2003504"/>
              <a:ext cx="1523027" cy="84829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72BF95F5-28C8-B873-E194-DE98AFAA726B}"/>
                </a:ext>
              </a:extLst>
            </p:cNvPr>
            <p:cNvCxnSpPr>
              <a:cxnSpLocks/>
            </p:cNvCxnSpPr>
            <p:nvPr/>
          </p:nvCxnSpPr>
          <p:spPr>
            <a:xfrm flipH="1">
              <a:off x="2616530" y="2486985"/>
              <a:ext cx="735253" cy="344351"/>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49" name="Group 248">
            <a:extLst>
              <a:ext uri="{FF2B5EF4-FFF2-40B4-BE49-F238E27FC236}">
                <a16:creationId xmlns:a16="http://schemas.microsoft.com/office/drawing/2014/main" id="{7E35D9F1-2B3E-B0CE-0219-F18B9F139DFB}"/>
              </a:ext>
            </a:extLst>
          </p:cNvPr>
          <p:cNvGrpSpPr/>
          <p:nvPr/>
        </p:nvGrpSpPr>
        <p:grpSpPr>
          <a:xfrm>
            <a:off x="5255568" y="4898183"/>
            <a:ext cx="1922414" cy="885054"/>
            <a:chOff x="1174209" y="2005033"/>
            <a:chExt cx="1892787" cy="835296"/>
          </a:xfrm>
        </p:grpSpPr>
        <p:cxnSp>
          <p:nvCxnSpPr>
            <p:cNvPr id="250" name="Straight Connector 249">
              <a:extLst>
                <a:ext uri="{FF2B5EF4-FFF2-40B4-BE49-F238E27FC236}">
                  <a16:creationId xmlns:a16="http://schemas.microsoft.com/office/drawing/2014/main" id="{8AC5783B-BAC3-4A0B-C6EE-B32095A092C0}"/>
                </a:ext>
              </a:extLst>
            </p:cNvPr>
            <p:cNvCxnSpPr>
              <a:cxnSpLocks/>
            </p:cNvCxnSpPr>
            <p:nvPr/>
          </p:nvCxnSpPr>
          <p:spPr>
            <a:xfrm flipH="1">
              <a:off x="1736931" y="2129899"/>
              <a:ext cx="515032" cy="250181"/>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20E27CE0-C120-CD84-6353-1A3B7E2573C9}"/>
                </a:ext>
              </a:extLst>
            </p:cNvPr>
            <p:cNvCxnSpPr>
              <a:cxnSpLocks/>
            </p:cNvCxnSpPr>
            <p:nvPr/>
          </p:nvCxnSpPr>
          <p:spPr>
            <a:xfrm flipH="1" flipV="1">
              <a:off x="1174209" y="2005033"/>
              <a:ext cx="1463039" cy="83529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3396F41D-F6F8-5670-FDC7-163E5BD2F0E1}"/>
                </a:ext>
              </a:extLst>
            </p:cNvPr>
            <p:cNvCxnSpPr>
              <a:cxnSpLocks/>
            </p:cNvCxnSpPr>
            <p:nvPr/>
          </p:nvCxnSpPr>
          <p:spPr>
            <a:xfrm flipH="1">
              <a:off x="2549279" y="2349384"/>
              <a:ext cx="517717" cy="48712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55" name="Group 254">
            <a:extLst>
              <a:ext uri="{FF2B5EF4-FFF2-40B4-BE49-F238E27FC236}">
                <a16:creationId xmlns:a16="http://schemas.microsoft.com/office/drawing/2014/main" id="{365C1D00-2717-700A-85D3-B330907F097C}"/>
              </a:ext>
            </a:extLst>
          </p:cNvPr>
          <p:cNvGrpSpPr/>
          <p:nvPr/>
        </p:nvGrpSpPr>
        <p:grpSpPr>
          <a:xfrm>
            <a:off x="5891040" y="4313205"/>
            <a:ext cx="1922414" cy="885054"/>
            <a:chOff x="1174209" y="2005033"/>
            <a:chExt cx="1892787" cy="835296"/>
          </a:xfrm>
        </p:grpSpPr>
        <p:cxnSp>
          <p:nvCxnSpPr>
            <p:cNvPr id="256" name="Straight Connector 255">
              <a:extLst>
                <a:ext uri="{FF2B5EF4-FFF2-40B4-BE49-F238E27FC236}">
                  <a16:creationId xmlns:a16="http://schemas.microsoft.com/office/drawing/2014/main" id="{AF361DDF-B0B0-8CF4-3A37-846FF935C35E}"/>
                </a:ext>
              </a:extLst>
            </p:cNvPr>
            <p:cNvCxnSpPr>
              <a:cxnSpLocks/>
            </p:cNvCxnSpPr>
            <p:nvPr/>
          </p:nvCxnSpPr>
          <p:spPr>
            <a:xfrm flipH="1">
              <a:off x="1916492" y="2291070"/>
              <a:ext cx="541177" cy="26984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01F971E2-282C-600E-3A6A-9FE5735754BA}"/>
                </a:ext>
              </a:extLst>
            </p:cNvPr>
            <p:cNvCxnSpPr>
              <a:cxnSpLocks/>
            </p:cNvCxnSpPr>
            <p:nvPr/>
          </p:nvCxnSpPr>
          <p:spPr>
            <a:xfrm flipH="1" flipV="1">
              <a:off x="1174209" y="2005033"/>
              <a:ext cx="1463039" cy="83529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6F16A155-C2B4-3C07-F490-E9592554CADB}"/>
                </a:ext>
              </a:extLst>
            </p:cNvPr>
            <p:cNvCxnSpPr>
              <a:cxnSpLocks/>
            </p:cNvCxnSpPr>
            <p:nvPr/>
          </p:nvCxnSpPr>
          <p:spPr>
            <a:xfrm flipH="1">
              <a:off x="2549279" y="2349384"/>
              <a:ext cx="517717" cy="48712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60" name="Group 259">
            <a:extLst>
              <a:ext uri="{FF2B5EF4-FFF2-40B4-BE49-F238E27FC236}">
                <a16:creationId xmlns:a16="http://schemas.microsoft.com/office/drawing/2014/main" id="{2107EC0E-CC36-3C05-972B-63A47B13D246}"/>
              </a:ext>
            </a:extLst>
          </p:cNvPr>
          <p:cNvGrpSpPr/>
          <p:nvPr/>
        </p:nvGrpSpPr>
        <p:grpSpPr>
          <a:xfrm>
            <a:off x="9054601" y="3733512"/>
            <a:ext cx="2332397" cy="1950437"/>
            <a:chOff x="1114417" y="1902118"/>
            <a:chExt cx="1776678" cy="1295999"/>
          </a:xfrm>
        </p:grpSpPr>
        <p:cxnSp>
          <p:nvCxnSpPr>
            <p:cNvPr id="261" name="Straight Connector 260">
              <a:extLst>
                <a:ext uri="{FF2B5EF4-FFF2-40B4-BE49-F238E27FC236}">
                  <a16:creationId xmlns:a16="http://schemas.microsoft.com/office/drawing/2014/main" id="{2F1CC201-CE3B-8D1B-BCDB-B288E3442929}"/>
                </a:ext>
              </a:extLst>
            </p:cNvPr>
            <p:cNvCxnSpPr>
              <a:cxnSpLocks/>
            </p:cNvCxnSpPr>
            <p:nvPr/>
          </p:nvCxnSpPr>
          <p:spPr>
            <a:xfrm flipH="1">
              <a:off x="1332703" y="2385415"/>
              <a:ext cx="635996" cy="15815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69B27015-FB51-4912-8140-DF1C8C38139B}"/>
                </a:ext>
              </a:extLst>
            </p:cNvPr>
            <p:cNvCxnSpPr>
              <a:cxnSpLocks/>
            </p:cNvCxnSpPr>
            <p:nvPr/>
          </p:nvCxnSpPr>
          <p:spPr>
            <a:xfrm flipH="1" flipV="1">
              <a:off x="1114417" y="1902118"/>
              <a:ext cx="1776678" cy="98125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57855831-520A-5047-5431-B1AB276679F3}"/>
                </a:ext>
              </a:extLst>
            </p:cNvPr>
            <p:cNvCxnSpPr>
              <a:cxnSpLocks/>
            </p:cNvCxnSpPr>
            <p:nvPr/>
          </p:nvCxnSpPr>
          <p:spPr>
            <a:xfrm flipH="1">
              <a:off x="2491959" y="2851800"/>
              <a:ext cx="378541" cy="34631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69" name="Group 268">
            <a:extLst>
              <a:ext uri="{FF2B5EF4-FFF2-40B4-BE49-F238E27FC236}">
                <a16:creationId xmlns:a16="http://schemas.microsoft.com/office/drawing/2014/main" id="{B2F61949-4CE3-437C-EA7F-B357B1D6BE81}"/>
              </a:ext>
            </a:extLst>
          </p:cNvPr>
          <p:cNvGrpSpPr/>
          <p:nvPr/>
        </p:nvGrpSpPr>
        <p:grpSpPr>
          <a:xfrm>
            <a:off x="8270019" y="4332083"/>
            <a:ext cx="2525581" cy="1950437"/>
            <a:chOff x="967261" y="1902118"/>
            <a:chExt cx="1923834" cy="1295999"/>
          </a:xfrm>
        </p:grpSpPr>
        <p:cxnSp>
          <p:nvCxnSpPr>
            <p:cNvPr id="270" name="Straight Connector 269">
              <a:extLst>
                <a:ext uri="{FF2B5EF4-FFF2-40B4-BE49-F238E27FC236}">
                  <a16:creationId xmlns:a16="http://schemas.microsoft.com/office/drawing/2014/main" id="{D86955DF-BFDF-2B1B-8B34-738CABD43563}"/>
                </a:ext>
              </a:extLst>
            </p:cNvPr>
            <p:cNvCxnSpPr>
              <a:cxnSpLocks/>
            </p:cNvCxnSpPr>
            <p:nvPr/>
          </p:nvCxnSpPr>
          <p:spPr>
            <a:xfrm flipH="1">
              <a:off x="967261" y="2134911"/>
              <a:ext cx="680303" cy="13728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210B8077-EEE9-DE86-EF0F-91B2DC11BD60}"/>
                </a:ext>
              </a:extLst>
            </p:cNvPr>
            <p:cNvCxnSpPr>
              <a:cxnSpLocks/>
            </p:cNvCxnSpPr>
            <p:nvPr/>
          </p:nvCxnSpPr>
          <p:spPr>
            <a:xfrm flipH="1" flipV="1">
              <a:off x="1114417" y="1902118"/>
              <a:ext cx="1776678" cy="98125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A28A5183-B93E-5BBA-0D83-F3663B3C3C75}"/>
                </a:ext>
              </a:extLst>
            </p:cNvPr>
            <p:cNvCxnSpPr>
              <a:cxnSpLocks/>
            </p:cNvCxnSpPr>
            <p:nvPr/>
          </p:nvCxnSpPr>
          <p:spPr>
            <a:xfrm flipH="1">
              <a:off x="2491959" y="2851800"/>
              <a:ext cx="378541" cy="34631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75" name="Group 274">
            <a:extLst>
              <a:ext uri="{FF2B5EF4-FFF2-40B4-BE49-F238E27FC236}">
                <a16:creationId xmlns:a16="http://schemas.microsoft.com/office/drawing/2014/main" id="{42F20DF1-7C9C-58DB-CF0A-BA6549F4D2D7}"/>
              </a:ext>
            </a:extLst>
          </p:cNvPr>
          <p:cNvGrpSpPr/>
          <p:nvPr/>
        </p:nvGrpSpPr>
        <p:grpSpPr>
          <a:xfrm>
            <a:off x="8516039" y="4662057"/>
            <a:ext cx="2711265" cy="1453798"/>
            <a:chOff x="-2539" y="1595590"/>
            <a:chExt cx="2639787" cy="1372065"/>
          </a:xfrm>
        </p:grpSpPr>
        <p:cxnSp>
          <p:nvCxnSpPr>
            <p:cNvPr id="276" name="Straight Connector 275">
              <a:extLst>
                <a:ext uri="{FF2B5EF4-FFF2-40B4-BE49-F238E27FC236}">
                  <a16:creationId xmlns:a16="http://schemas.microsoft.com/office/drawing/2014/main" id="{224D30AB-4448-551F-951E-664EC8736B80}"/>
                </a:ext>
              </a:extLst>
            </p:cNvPr>
            <p:cNvCxnSpPr>
              <a:cxnSpLocks/>
            </p:cNvCxnSpPr>
            <p:nvPr/>
          </p:nvCxnSpPr>
          <p:spPr>
            <a:xfrm flipH="1">
              <a:off x="-2539" y="1595590"/>
              <a:ext cx="501064" cy="131278"/>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52815B3C-B3F2-8710-143C-DEB4886A7B17}"/>
                </a:ext>
              </a:extLst>
            </p:cNvPr>
            <p:cNvCxnSpPr>
              <a:cxnSpLocks/>
            </p:cNvCxnSpPr>
            <p:nvPr/>
          </p:nvCxnSpPr>
          <p:spPr>
            <a:xfrm flipH="1" flipV="1">
              <a:off x="444782" y="1622280"/>
              <a:ext cx="2192466" cy="1218049"/>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9E64CB18-D050-C9C9-B145-B9F91D1F18B6}"/>
                </a:ext>
              </a:extLst>
            </p:cNvPr>
            <p:cNvCxnSpPr>
              <a:cxnSpLocks/>
            </p:cNvCxnSpPr>
            <p:nvPr/>
          </p:nvCxnSpPr>
          <p:spPr>
            <a:xfrm flipH="1">
              <a:off x="1793217" y="2583957"/>
              <a:ext cx="424680" cy="383698"/>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285" name="Group 284">
            <a:extLst>
              <a:ext uri="{FF2B5EF4-FFF2-40B4-BE49-F238E27FC236}">
                <a16:creationId xmlns:a16="http://schemas.microsoft.com/office/drawing/2014/main" id="{0339C1A4-14EB-DA54-09AE-9ED2DAD29DD9}"/>
              </a:ext>
            </a:extLst>
          </p:cNvPr>
          <p:cNvGrpSpPr/>
          <p:nvPr/>
        </p:nvGrpSpPr>
        <p:grpSpPr>
          <a:xfrm>
            <a:off x="9688524" y="4408660"/>
            <a:ext cx="2105111" cy="1115730"/>
            <a:chOff x="587635" y="1914652"/>
            <a:chExt cx="2049613" cy="1053003"/>
          </a:xfrm>
        </p:grpSpPr>
        <p:cxnSp>
          <p:nvCxnSpPr>
            <p:cNvPr id="286" name="Straight Connector 285">
              <a:extLst>
                <a:ext uri="{FF2B5EF4-FFF2-40B4-BE49-F238E27FC236}">
                  <a16:creationId xmlns:a16="http://schemas.microsoft.com/office/drawing/2014/main" id="{0140EEC8-6EB7-18C3-1776-C13C9F6F7537}"/>
                </a:ext>
              </a:extLst>
            </p:cNvPr>
            <p:cNvCxnSpPr>
              <a:cxnSpLocks/>
            </p:cNvCxnSpPr>
            <p:nvPr/>
          </p:nvCxnSpPr>
          <p:spPr>
            <a:xfrm flipH="1">
              <a:off x="587635" y="1939936"/>
              <a:ext cx="439953" cy="77012"/>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451D868F-8EE2-E437-1359-CAE78B259242}"/>
                </a:ext>
              </a:extLst>
            </p:cNvPr>
            <p:cNvCxnSpPr>
              <a:cxnSpLocks/>
            </p:cNvCxnSpPr>
            <p:nvPr/>
          </p:nvCxnSpPr>
          <p:spPr>
            <a:xfrm flipH="1" flipV="1">
              <a:off x="1005636" y="1914652"/>
              <a:ext cx="1631612" cy="92567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AB801427-3156-8E85-16D8-532A0D42ABE1}"/>
                </a:ext>
              </a:extLst>
            </p:cNvPr>
            <p:cNvCxnSpPr>
              <a:cxnSpLocks/>
            </p:cNvCxnSpPr>
            <p:nvPr/>
          </p:nvCxnSpPr>
          <p:spPr>
            <a:xfrm flipH="1">
              <a:off x="1793217" y="2583957"/>
              <a:ext cx="424680" cy="383698"/>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92" name="TextBox 291">
            <a:extLst>
              <a:ext uri="{FF2B5EF4-FFF2-40B4-BE49-F238E27FC236}">
                <a16:creationId xmlns:a16="http://schemas.microsoft.com/office/drawing/2014/main" id="{F4383723-E98B-E4EF-BCA1-DA51E29E08FE}"/>
              </a:ext>
            </a:extLst>
          </p:cNvPr>
          <p:cNvSpPr txBox="1"/>
          <p:nvPr/>
        </p:nvSpPr>
        <p:spPr>
          <a:xfrm>
            <a:off x="5808569" y="6423068"/>
            <a:ext cx="6418247" cy="430887"/>
          </a:xfrm>
          <a:prstGeom prst="rect">
            <a:avLst/>
          </a:prstGeom>
          <a:noFill/>
        </p:spPr>
        <p:txBody>
          <a:bodyPr wrap="square">
            <a:spAutoFit/>
          </a:bodyPr>
          <a:lstStyle/>
          <a:p>
            <a:pPr>
              <a:buNone/>
            </a:pPr>
            <a:r>
              <a:rPr lang="en-GB" sz="2200" dirty="0"/>
              <a:t>There are also 12 more F shapes (see </a:t>
            </a:r>
            <a:r>
              <a:rPr lang="en-GB" sz="2200" dirty="0">
                <a:hlinkClick r:id="rId4" action="ppaction://hlinksldjump"/>
              </a:rPr>
              <a:t>next slide</a:t>
            </a:r>
            <a:r>
              <a:rPr lang="en-GB" sz="2200" dirty="0"/>
              <a:t>).</a:t>
            </a:r>
          </a:p>
        </p:txBody>
      </p:sp>
    </p:spTree>
    <p:extLst>
      <p:ext uri="{BB962C8B-B14F-4D97-AF65-F5344CB8AC3E}">
        <p14:creationId xmlns:p14="http://schemas.microsoft.com/office/powerpoint/2010/main" val="2712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4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6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6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7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30">
            <a:extLst>
              <a:ext uri="{FF2B5EF4-FFF2-40B4-BE49-F238E27FC236}">
                <a16:creationId xmlns:a16="http://schemas.microsoft.com/office/drawing/2014/main" id="{428E3AA9-2B23-E38B-A951-367369745546}"/>
              </a:ext>
            </a:extLst>
          </p:cNvPr>
          <p:cNvSpPr>
            <a:spLocks noGrp="1"/>
          </p:cNvSpPr>
          <p:nvPr>
            <p:ph type="body" sz="quarter" idx="11"/>
          </p:nvPr>
        </p:nvSpPr>
        <p:spPr/>
        <p:txBody>
          <a:bodyPr>
            <a:noAutofit/>
          </a:bodyPr>
          <a:lstStyle/>
          <a:p>
            <a:r>
              <a:rPr lang="en-GB" sz="2050" dirty="0"/>
              <a:t>Checkpoint 22: Initial reaction (further solutions to part b and the further thinking question)</a:t>
            </a:r>
          </a:p>
          <a:p>
            <a:endParaRPr lang="en-GB" sz="2050" dirty="0"/>
          </a:p>
        </p:txBody>
      </p:sp>
      <p:pic>
        <p:nvPicPr>
          <p:cNvPr id="103" name="Picture 102">
            <a:extLst>
              <a:ext uri="{FF2B5EF4-FFF2-40B4-BE49-F238E27FC236}">
                <a16:creationId xmlns:a16="http://schemas.microsoft.com/office/drawing/2014/main" id="{061A63C1-0F3F-14E6-2C31-0E2FD84907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2940" y="3984170"/>
            <a:ext cx="4171807" cy="2642007"/>
          </a:xfrm>
          <a:prstGeom prst="rect">
            <a:avLst/>
          </a:prstGeom>
        </p:spPr>
      </p:pic>
      <p:sp>
        <p:nvSpPr>
          <p:cNvPr id="92" name="TextBox 91">
            <a:extLst>
              <a:ext uri="{FF2B5EF4-FFF2-40B4-BE49-F238E27FC236}">
                <a16:creationId xmlns:a16="http://schemas.microsoft.com/office/drawing/2014/main" id="{B249D993-1656-A1E9-DBC3-FD01EB99DCD6}"/>
              </a:ext>
            </a:extLst>
          </p:cNvPr>
          <p:cNvSpPr txBox="1"/>
          <p:nvPr/>
        </p:nvSpPr>
        <p:spPr>
          <a:xfrm>
            <a:off x="142723" y="2285083"/>
            <a:ext cx="3075554" cy="2123658"/>
          </a:xfrm>
          <a:prstGeom prst="rect">
            <a:avLst/>
          </a:prstGeom>
          <a:noFill/>
        </p:spPr>
        <p:txBody>
          <a:bodyPr wrap="square" rtlCol="0">
            <a:spAutoFit/>
          </a:bodyPr>
          <a:lstStyle/>
          <a:p>
            <a:pPr>
              <a:buNone/>
            </a:pPr>
            <a:r>
              <a:rPr lang="en-GB" sz="2200" dirty="0"/>
              <a:t>Where the top and bottom ‘bars’ of the F are formed by parallel line segments, two equal angles are formed. </a:t>
            </a:r>
          </a:p>
        </p:txBody>
      </p:sp>
      <p:pic>
        <p:nvPicPr>
          <p:cNvPr id="14" name="Picture 13">
            <a:extLst>
              <a:ext uri="{FF2B5EF4-FFF2-40B4-BE49-F238E27FC236}">
                <a16:creationId xmlns:a16="http://schemas.microsoft.com/office/drawing/2014/main" id="{D5DD96F2-E66F-9E73-1A8E-94C6D5273D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3146" y="1139304"/>
            <a:ext cx="4171807" cy="2642007"/>
          </a:xfrm>
          <a:prstGeom prst="rect">
            <a:avLst/>
          </a:prstGeom>
        </p:spPr>
      </p:pic>
      <p:pic>
        <p:nvPicPr>
          <p:cNvPr id="34" name="Picture 33">
            <a:extLst>
              <a:ext uri="{FF2B5EF4-FFF2-40B4-BE49-F238E27FC236}">
                <a16:creationId xmlns:a16="http://schemas.microsoft.com/office/drawing/2014/main" id="{A7417943-4722-BBE1-BBF4-C0BF70D541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0344" y="1128551"/>
            <a:ext cx="4171807" cy="2642007"/>
          </a:xfrm>
          <a:prstGeom prst="rect">
            <a:avLst/>
          </a:prstGeom>
        </p:spPr>
      </p:pic>
      <p:sp>
        <p:nvSpPr>
          <p:cNvPr id="107" name="Action Button: Help 106">
            <a:hlinkClick r:id="" action="ppaction://noaction" highlightClick="1"/>
            <a:extLst>
              <a:ext uri="{FF2B5EF4-FFF2-40B4-BE49-F238E27FC236}">
                <a16:creationId xmlns:a16="http://schemas.microsoft.com/office/drawing/2014/main" id="{576946D1-FA7F-CF2A-D498-230E5BCD8E3E}"/>
              </a:ext>
            </a:extLst>
          </p:cNvPr>
          <p:cNvSpPr/>
          <p:nvPr/>
        </p:nvSpPr>
        <p:spPr>
          <a:xfrm>
            <a:off x="153918" y="107941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pic>
        <p:nvPicPr>
          <p:cNvPr id="110" name="Picture 109">
            <a:extLst>
              <a:ext uri="{FF2B5EF4-FFF2-40B4-BE49-F238E27FC236}">
                <a16:creationId xmlns:a16="http://schemas.microsoft.com/office/drawing/2014/main" id="{1208BB1A-A32B-64A9-51B2-6EF0B1CA5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0564" y="4043592"/>
            <a:ext cx="4171807" cy="2642007"/>
          </a:xfrm>
          <a:prstGeom prst="rect">
            <a:avLst/>
          </a:prstGeom>
        </p:spPr>
      </p:pic>
      <p:grpSp>
        <p:nvGrpSpPr>
          <p:cNvPr id="314" name="Group 313">
            <a:extLst>
              <a:ext uri="{FF2B5EF4-FFF2-40B4-BE49-F238E27FC236}">
                <a16:creationId xmlns:a16="http://schemas.microsoft.com/office/drawing/2014/main" id="{D9AB201B-AAC9-D776-AB9E-EB40CC7C53BD}"/>
              </a:ext>
            </a:extLst>
          </p:cNvPr>
          <p:cNvGrpSpPr/>
          <p:nvPr/>
        </p:nvGrpSpPr>
        <p:grpSpPr>
          <a:xfrm>
            <a:off x="3808324" y="1407934"/>
            <a:ext cx="2017636" cy="969766"/>
            <a:chOff x="3593146" y="4245870"/>
            <a:chExt cx="2017636" cy="969766"/>
          </a:xfrm>
        </p:grpSpPr>
        <p:grpSp>
          <p:nvGrpSpPr>
            <p:cNvPr id="208" name="Group 207">
              <a:extLst>
                <a:ext uri="{FF2B5EF4-FFF2-40B4-BE49-F238E27FC236}">
                  <a16:creationId xmlns:a16="http://schemas.microsoft.com/office/drawing/2014/main" id="{C4893251-FEC4-D2A5-A3ED-BFFD7C879A8D}"/>
                </a:ext>
              </a:extLst>
            </p:cNvPr>
            <p:cNvGrpSpPr/>
            <p:nvPr/>
          </p:nvGrpSpPr>
          <p:grpSpPr>
            <a:xfrm>
              <a:off x="3593146" y="4245870"/>
              <a:ext cx="2017636" cy="969766"/>
              <a:chOff x="77519" y="2003504"/>
              <a:chExt cx="2017636" cy="969766"/>
            </a:xfrm>
          </p:grpSpPr>
          <p:cxnSp>
            <p:nvCxnSpPr>
              <p:cNvPr id="209" name="Straight Connector 208">
                <a:extLst>
                  <a:ext uri="{FF2B5EF4-FFF2-40B4-BE49-F238E27FC236}">
                    <a16:creationId xmlns:a16="http://schemas.microsoft.com/office/drawing/2014/main" id="{3B0791F9-A2F9-DBDF-5FF2-BCAD842D3D37}"/>
                  </a:ext>
                </a:extLst>
              </p:cNvPr>
              <p:cNvCxnSpPr>
                <a:cxnSpLocks/>
              </p:cNvCxnSpPr>
              <p:nvPr/>
            </p:nvCxnSpPr>
            <p:spPr>
              <a:xfrm flipH="1" flipV="1">
                <a:off x="296100" y="2474490"/>
                <a:ext cx="542056" cy="31374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0FD811E8-D00D-666D-5CD2-774810344A04}"/>
                  </a:ext>
                </a:extLst>
              </p:cNvPr>
              <p:cNvCxnSpPr>
                <a:cxnSpLocks/>
              </p:cNvCxnSpPr>
              <p:nvPr/>
            </p:nvCxnSpPr>
            <p:spPr>
              <a:xfrm flipH="1" flipV="1">
                <a:off x="1212916" y="2003504"/>
                <a:ext cx="882239" cy="52840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6DFBD93-A8BF-C7F8-D98A-6A1A7527B030}"/>
                  </a:ext>
                </a:extLst>
              </p:cNvPr>
              <p:cNvCxnSpPr>
                <a:cxnSpLocks/>
              </p:cNvCxnSpPr>
              <p:nvPr/>
            </p:nvCxnSpPr>
            <p:spPr>
              <a:xfrm flipH="1">
                <a:off x="77519" y="2509302"/>
                <a:ext cx="2017636" cy="46396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16" name="TextBox 215">
              <a:extLst>
                <a:ext uri="{FF2B5EF4-FFF2-40B4-BE49-F238E27FC236}">
                  <a16:creationId xmlns:a16="http://schemas.microsoft.com/office/drawing/2014/main" id="{5488780D-3E60-266F-0674-5C11977D5180}"/>
                </a:ext>
              </a:extLst>
            </p:cNvPr>
            <p:cNvSpPr txBox="1"/>
            <p:nvPr/>
          </p:nvSpPr>
          <p:spPr>
            <a:xfrm>
              <a:off x="4855949" y="4469190"/>
              <a:ext cx="312906" cy="369332"/>
            </a:xfrm>
            <a:prstGeom prst="rect">
              <a:avLst/>
            </a:prstGeom>
            <a:noFill/>
          </p:spPr>
          <p:txBody>
            <a:bodyPr wrap="none" rtlCol="0">
              <a:spAutoFit/>
            </a:bodyPr>
            <a:lstStyle/>
            <a:p>
              <a:pPr>
                <a:buNone/>
              </a:pPr>
              <a:r>
                <a:rPr lang="en-GB" sz="1800" i="1" dirty="0">
                  <a:solidFill>
                    <a:srgbClr val="00628C"/>
                  </a:solidFill>
                </a:rPr>
                <a:t>a</a:t>
              </a:r>
            </a:p>
          </p:txBody>
        </p:sp>
        <p:sp>
          <p:nvSpPr>
            <p:cNvPr id="217" name="TextBox 216">
              <a:extLst>
                <a:ext uri="{FF2B5EF4-FFF2-40B4-BE49-F238E27FC236}">
                  <a16:creationId xmlns:a16="http://schemas.microsoft.com/office/drawing/2014/main" id="{95983232-E97C-698B-5993-E203DAA898A2}"/>
                </a:ext>
              </a:extLst>
            </p:cNvPr>
            <p:cNvSpPr txBox="1"/>
            <p:nvPr/>
          </p:nvSpPr>
          <p:spPr>
            <a:xfrm>
              <a:off x="3852383" y="4742795"/>
              <a:ext cx="312906" cy="369332"/>
            </a:xfrm>
            <a:prstGeom prst="rect">
              <a:avLst/>
            </a:prstGeom>
            <a:noFill/>
          </p:spPr>
          <p:txBody>
            <a:bodyPr wrap="none" rtlCol="0">
              <a:spAutoFit/>
            </a:bodyPr>
            <a:lstStyle/>
            <a:p>
              <a:pPr>
                <a:buNone/>
              </a:pPr>
              <a:r>
                <a:rPr lang="en-GB" sz="1800" i="1" dirty="0">
                  <a:solidFill>
                    <a:srgbClr val="00628C"/>
                  </a:solidFill>
                </a:rPr>
                <a:t>a</a:t>
              </a:r>
            </a:p>
          </p:txBody>
        </p:sp>
      </p:grpSp>
      <p:grpSp>
        <p:nvGrpSpPr>
          <p:cNvPr id="315" name="Group 314">
            <a:extLst>
              <a:ext uri="{FF2B5EF4-FFF2-40B4-BE49-F238E27FC236}">
                <a16:creationId xmlns:a16="http://schemas.microsoft.com/office/drawing/2014/main" id="{590A3F82-A91A-B2B7-850C-A731C17D1CC2}"/>
              </a:ext>
            </a:extLst>
          </p:cNvPr>
          <p:cNvGrpSpPr/>
          <p:nvPr/>
        </p:nvGrpSpPr>
        <p:grpSpPr>
          <a:xfrm>
            <a:off x="4459747" y="1975518"/>
            <a:ext cx="1926781" cy="1107093"/>
            <a:chOff x="4353783" y="4884192"/>
            <a:chExt cx="1926781" cy="1107093"/>
          </a:xfrm>
        </p:grpSpPr>
        <p:grpSp>
          <p:nvGrpSpPr>
            <p:cNvPr id="218" name="Group 217">
              <a:extLst>
                <a:ext uri="{FF2B5EF4-FFF2-40B4-BE49-F238E27FC236}">
                  <a16:creationId xmlns:a16="http://schemas.microsoft.com/office/drawing/2014/main" id="{D4656E96-F57B-3F03-2DFA-8B40F4D2A53D}"/>
                </a:ext>
              </a:extLst>
            </p:cNvPr>
            <p:cNvGrpSpPr/>
            <p:nvPr/>
          </p:nvGrpSpPr>
          <p:grpSpPr>
            <a:xfrm>
              <a:off x="4353783" y="4884192"/>
              <a:ext cx="1926781" cy="1107093"/>
              <a:chOff x="79935" y="2164925"/>
              <a:chExt cx="1926781" cy="1107093"/>
            </a:xfrm>
          </p:grpSpPr>
          <p:cxnSp>
            <p:nvCxnSpPr>
              <p:cNvPr id="219" name="Straight Connector 218">
                <a:extLst>
                  <a:ext uri="{FF2B5EF4-FFF2-40B4-BE49-F238E27FC236}">
                    <a16:creationId xmlns:a16="http://schemas.microsoft.com/office/drawing/2014/main" id="{83071531-5AF2-1B51-FD91-7E8BAEA71FAA}"/>
                  </a:ext>
                </a:extLst>
              </p:cNvPr>
              <p:cNvCxnSpPr>
                <a:cxnSpLocks/>
              </p:cNvCxnSpPr>
              <p:nvPr/>
            </p:nvCxnSpPr>
            <p:spPr>
              <a:xfrm flipH="1" flipV="1">
                <a:off x="507561" y="2563214"/>
                <a:ext cx="542056" cy="31374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937E4C1-CEF5-6C2A-4368-635CB4DF5682}"/>
                  </a:ext>
                </a:extLst>
              </p:cNvPr>
              <p:cNvCxnSpPr>
                <a:cxnSpLocks/>
              </p:cNvCxnSpPr>
              <p:nvPr/>
            </p:nvCxnSpPr>
            <p:spPr>
              <a:xfrm flipH="1" flipV="1">
                <a:off x="1491887" y="2164925"/>
                <a:ext cx="514829" cy="30956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787E9DBE-A6C7-1BFC-A661-5DB6CE49E217}"/>
                  </a:ext>
                </a:extLst>
              </p:cNvPr>
              <p:cNvCxnSpPr>
                <a:cxnSpLocks/>
              </p:cNvCxnSpPr>
              <p:nvPr/>
            </p:nvCxnSpPr>
            <p:spPr>
              <a:xfrm flipH="1">
                <a:off x="79935" y="2474490"/>
                <a:ext cx="1911143" cy="79752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22" name="TextBox 221">
              <a:extLst>
                <a:ext uri="{FF2B5EF4-FFF2-40B4-BE49-F238E27FC236}">
                  <a16:creationId xmlns:a16="http://schemas.microsoft.com/office/drawing/2014/main" id="{5D089A8C-BFF2-DDA0-61C3-7E7DAD9927B0}"/>
                </a:ext>
              </a:extLst>
            </p:cNvPr>
            <p:cNvSpPr txBox="1"/>
            <p:nvPr/>
          </p:nvSpPr>
          <p:spPr>
            <a:xfrm>
              <a:off x="5614170" y="4946091"/>
              <a:ext cx="312906" cy="369332"/>
            </a:xfrm>
            <a:prstGeom prst="rect">
              <a:avLst/>
            </a:prstGeom>
            <a:noFill/>
          </p:spPr>
          <p:txBody>
            <a:bodyPr wrap="none" rtlCol="0">
              <a:spAutoFit/>
            </a:bodyPr>
            <a:lstStyle/>
            <a:p>
              <a:pPr>
                <a:buNone/>
              </a:pPr>
              <a:r>
                <a:rPr lang="en-GB" sz="1800" i="1" dirty="0">
                  <a:solidFill>
                    <a:srgbClr val="00628C"/>
                  </a:solidFill>
                </a:rPr>
                <a:t>b</a:t>
              </a:r>
            </a:p>
          </p:txBody>
        </p:sp>
        <p:sp>
          <p:nvSpPr>
            <p:cNvPr id="223" name="TextBox 222">
              <a:extLst>
                <a:ext uri="{FF2B5EF4-FFF2-40B4-BE49-F238E27FC236}">
                  <a16:creationId xmlns:a16="http://schemas.microsoft.com/office/drawing/2014/main" id="{A9485CFC-3699-6550-19D4-60A286DDB828}"/>
                </a:ext>
              </a:extLst>
            </p:cNvPr>
            <p:cNvSpPr txBox="1"/>
            <p:nvPr/>
          </p:nvSpPr>
          <p:spPr>
            <a:xfrm>
              <a:off x="4732785" y="5332563"/>
              <a:ext cx="312906" cy="369332"/>
            </a:xfrm>
            <a:prstGeom prst="rect">
              <a:avLst/>
            </a:prstGeom>
            <a:noFill/>
          </p:spPr>
          <p:txBody>
            <a:bodyPr wrap="none" rtlCol="0">
              <a:spAutoFit/>
            </a:bodyPr>
            <a:lstStyle/>
            <a:p>
              <a:pPr>
                <a:buNone/>
              </a:pPr>
              <a:r>
                <a:rPr lang="en-GB" sz="1800" i="1" dirty="0">
                  <a:solidFill>
                    <a:srgbClr val="00628C"/>
                  </a:solidFill>
                </a:rPr>
                <a:t>b</a:t>
              </a:r>
            </a:p>
          </p:txBody>
        </p:sp>
      </p:grpSp>
      <p:grpSp>
        <p:nvGrpSpPr>
          <p:cNvPr id="316" name="Group 315">
            <a:extLst>
              <a:ext uri="{FF2B5EF4-FFF2-40B4-BE49-F238E27FC236}">
                <a16:creationId xmlns:a16="http://schemas.microsoft.com/office/drawing/2014/main" id="{FFE18F49-E9A3-4646-08CD-22E745586FC8}"/>
              </a:ext>
            </a:extLst>
          </p:cNvPr>
          <p:cNvGrpSpPr/>
          <p:nvPr/>
        </p:nvGrpSpPr>
        <p:grpSpPr>
          <a:xfrm>
            <a:off x="5764930" y="2299467"/>
            <a:ext cx="1294223" cy="1438662"/>
            <a:chOff x="5673080" y="5203965"/>
            <a:chExt cx="1294223" cy="1438662"/>
          </a:xfrm>
        </p:grpSpPr>
        <p:grpSp>
          <p:nvGrpSpPr>
            <p:cNvPr id="228" name="Group 227">
              <a:extLst>
                <a:ext uri="{FF2B5EF4-FFF2-40B4-BE49-F238E27FC236}">
                  <a16:creationId xmlns:a16="http://schemas.microsoft.com/office/drawing/2014/main" id="{8D26F84B-B43B-86C5-2DDA-04E2C5E8CFEB}"/>
                </a:ext>
              </a:extLst>
            </p:cNvPr>
            <p:cNvGrpSpPr/>
            <p:nvPr/>
          </p:nvGrpSpPr>
          <p:grpSpPr>
            <a:xfrm>
              <a:off x="5673080" y="5203965"/>
              <a:ext cx="1294223" cy="1438662"/>
              <a:chOff x="712493" y="2164925"/>
              <a:chExt cx="1294223" cy="1438662"/>
            </a:xfrm>
          </p:grpSpPr>
          <p:cxnSp>
            <p:nvCxnSpPr>
              <p:cNvPr id="229" name="Straight Connector 228">
                <a:extLst>
                  <a:ext uri="{FF2B5EF4-FFF2-40B4-BE49-F238E27FC236}">
                    <a16:creationId xmlns:a16="http://schemas.microsoft.com/office/drawing/2014/main" id="{D9A02797-456E-A381-9F08-A26B4D8FD420}"/>
                  </a:ext>
                </a:extLst>
              </p:cNvPr>
              <p:cNvCxnSpPr>
                <a:cxnSpLocks/>
              </p:cNvCxnSpPr>
              <p:nvPr/>
            </p:nvCxnSpPr>
            <p:spPr>
              <a:xfrm flipH="1" flipV="1">
                <a:off x="762283" y="2752778"/>
                <a:ext cx="542056" cy="31374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9D95BB3-460D-1284-EA42-A545D7C442B8}"/>
                  </a:ext>
                </a:extLst>
              </p:cNvPr>
              <p:cNvCxnSpPr>
                <a:cxnSpLocks/>
              </p:cNvCxnSpPr>
              <p:nvPr/>
            </p:nvCxnSpPr>
            <p:spPr>
              <a:xfrm flipH="1" flipV="1">
                <a:off x="1491887" y="2164925"/>
                <a:ext cx="514829" cy="30956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E64B9035-596C-8D85-3313-3BCA74F1B9A2}"/>
                  </a:ext>
                </a:extLst>
              </p:cNvPr>
              <p:cNvCxnSpPr>
                <a:cxnSpLocks/>
              </p:cNvCxnSpPr>
              <p:nvPr/>
            </p:nvCxnSpPr>
            <p:spPr>
              <a:xfrm flipH="1">
                <a:off x="712493" y="2363976"/>
                <a:ext cx="1188726" cy="1239611"/>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34" name="TextBox 233">
              <a:extLst>
                <a:ext uri="{FF2B5EF4-FFF2-40B4-BE49-F238E27FC236}">
                  <a16:creationId xmlns:a16="http://schemas.microsoft.com/office/drawing/2014/main" id="{4B364E53-DFF8-66CF-FBA5-D1788DBDA461}"/>
                </a:ext>
              </a:extLst>
            </p:cNvPr>
            <p:cNvSpPr txBox="1"/>
            <p:nvPr/>
          </p:nvSpPr>
          <p:spPr>
            <a:xfrm>
              <a:off x="6392250" y="5322873"/>
              <a:ext cx="300082" cy="369332"/>
            </a:xfrm>
            <a:prstGeom prst="rect">
              <a:avLst/>
            </a:prstGeom>
            <a:noFill/>
          </p:spPr>
          <p:txBody>
            <a:bodyPr wrap="none" rtlCol="0">
              <a:spAutoFit/>
            </a:bodyPr>
            <a:lstStyle/>
            <a:p>
              <a:pPr>
                <a:buNone/>
              </a:pPr>
              <a:r>
                <a:rPr lang="en-GB" sz="1800" i="1" dirty="0">
                  <a:solidFill>
                    <a:srgbClr val="00628C"/>
                  </a:solidFill>
                </a:rPr>
                <a:t>c</a:t>
              </a:r>
            </a:p>
          </p:txBody>
        </p:sp>
        <p:sp>
          <p:nvSpPr>
            <p:cNvPr id="235" name="TextBox 234">
              <a:extLst>
                <a:ext uri="{FF2B5EF4-FFF2-40B4-BE49-F238E27FC236}">
                  <a16:creationId xmlns:a16="http://schemas.microsoft.com/office/drawing/2014/main" id="{6248D6AE-11E2-03A2-B51C-87B0046D87B8}"/>
                </a:ext>
              </a:extLst>
            </p:cNvPr>
            <p:cNvSpPr txBox="1"/>
            <p:nvPr/>
          </p:nvSpPr>
          <p:spPr>
            <a:xfrm>
              <a:off x="5734401" y="5917415"/>
              <a:ext cx="300082" cy="369332"/>
            </a:xfrm>
            <a:prstGeom prst="rect">
              <a:avLst/>
            </a:prstGeom>
            <a:noFill/>
          </p:spPr>
          <p:txBody>
            <a:bodyPr wrap="none" rtlCol="0">
              <a:spAutoFit/>
            </a:bodyPr>
            <a:lstStyle/>
            <a:p>
              <a:pPr>
                <a:buNone/>
              </a:pPr>
              <a:r>
                <a:rPr lang="en-GB" sz="1800" i="1" dirty="0">
                  <a:solidFill>
                    <a:srgbClr val="00628C"/>
                  </a:solidFill>
                </a:rPr>
                <a:t>c</a:t>
              </a:r>
            </a:p>
          </p:txBody>
        </p:sp>
      </p:grpSp>
      <p:grpSp>
        <p:nvGrpSpPr>
          <p:cNvPr id="317" name="Group 316">
            <a:extLst>
              <a:ext uri="{FF2B5EF4-FFF2-40B4-BE49-F238E27FC236}">
                <a16:creationId xmlns:a16="http://schemas.microsoft.com/office/drawing/2014/main" id="{2B9E2A9D-42D1-3A40-5EE6-236623C54A09}"/>
              </a:ext>
            </a:extLst>
          </p:cNvPr>
          <p:cNvGrpSpPr/>
          <p:nvPr/>
        </p:nvGrpSpPr>
        <p:grpSpPr>
          <a:xfrm>
            <a:off x="4054188" y="4372531"/>
            <a:ext cx="2246163" cy="666443"/>
            <a:chOff x="4146087" y="4409028"/>
            <a:chExt cx="2246163" cy="666443"/>
          </a:xfrm>
        </p:grpSpPr>
        <p:sp>
          <p:nvSpPr>
            <p:cNvPr id="236" name="TextBox 235">
              <a:extLst>
                <a:ext uri="{FF2B5EF4-FFF2-40B4-BE49-F238E27FC236}">
                  <a16:creationId xmlns:a16="http://schemas.microsoft.com/office/drawing/2014/main" id="{AEAEB87C-E628-E6F7-3B53-781E49F67A28}"/>
                </a:ext>
              </a:extLst>
            </p:cNvPr>
            <p:cNvSpPr txBox="1"/>
            <p:nvPr/>
          </p:nvSpPr>
          <p:spPr>
            <a:xfrm>
              <a:off x="4246707" y="4646808"/>
              <a:ext cx="312906" cy="369332"/>
            </a:xfrm>
            <a:prstGeom prst="rect">
              <a:avLst/>
            </a:prstGeom>
            <a:noFill/>
          </p:spPr>
          <p:txBody>
            <a:bodyPr wrap="none" rtlCol="0">
              <a:spAutoFit/>
            </a:bodyPr>
            <a:lstStyle/>
            <a:p>
              <a:pPr>
                <a:buNone/>
              </a:pPr>
              <a:r>
                <a:rPr lang="en-GB" sz="1800" i="1" dirty="0">
                  <a:solidFill>
                    <a:srgbClr val="00628C"/>
                  </a:solidFill>
                </a:rPr>
                <a:t>d</a:t>
              </a:r>
            </a:p>
          </p:txBody>
        </p:sp>
        <p:sp>
          <p:nvSpPr>
            <p:cNvPr id="237" name="TextBox 236">
              <a:extLst>
                <a:ext uri="{FF2B5EF4-FFF2-40B4-BE49-F238E27FC236}">
                  <a16:creationId xmlns:a16="http://schemas.microsoft.com/office/drawing/2014/main" id="{EC0C51C3-93C7-2F5F-9A55-1B53F694753E}"/>
                </a:ext>
              </a:extLst>
            </p:cNvPr>
            <p:cNvSpPr txBox="1"/>
            <p:nvPr/>
          </p:nvSpPr>
          <p:spPr>
            <a:xfrm>
              <a:off x="5570936" y="4409028"/>
              <a:ext cx="312906" cy="369332"/>
            </a:xfrm>
            <a:prstGeom prst="rect">
              <a:avLst/>
            </a:prstGeom>
            <a:noFill/>
          </p:spPr>
          <p:txBody>
            <a:bodyPr wrap="none" rtlCol="0">
              <a:spAutoFit/>
            </a:bodyPr>
            <a:lstStyle/>
            <a:p>
              <a:pPr>
                <a:buNone/>
              </a:pPr>
              <a:r>
                <a:rPr lang="en-GB" sz="1800" i="1" dirty="0">
                  <a:solidFill>
                    <a:srgbClr val="00628C"/>
                  </a:solidFill>
                </a:rPr>
                <a:t>d</a:t>
              </a:r>
            </a:p>
          </p:txBody>
        </p:sp>
        <p:grpSp>
          <p:nvGrpSpPr>
            <p:cNvPr id="242" name="Group 241">
              <a:extLst>
                <a:ext uri="{FF2B5EF4-FFF2-40B4-BE49-F238E27FC236}">
                  <a16:creationId xmlns:a16="http://schemas.microsoft.com/office/drawing/2014/main" id="{78CE683D-31C1-6E8A-78DE-8A31366C330F}"/>
                </a:ext>
              </a:extLst>
            </p:cNvPr>
            <p:cNvGrpSpPr/>
            <p:nvPr/>
          </p:nvGrpSpPr>
          <p:grpSpPr>
            <a:xfrm>
              <a:off x="4146087" y="4547441"/>
              <a:ext cx="2246163" cy="528030"/>
              <a:chOff x="1477597" y="3749482"/>
              <a:chExt cx="1640804" cy="553764"/>
            </a:xfrm>
          </p:grpSpPr>
          <p:cxnSp>
            <p:nvCxnSpPr>
              <p:cNvPr id="243" name="Straight Connector 242">
                <a:extLst>
                  <a:ext uri="{FF2B5EF4-FFF2-40B4-BE49-F238E27FC236}">
                    <a16:creationId xmlns:a16="http://schemas.microsoft.com/office/drawing/2014/main" id="{0589507E-3DC5-B360-B3F3-BD3F52A1CC1B}"/>
                  </a:ext>
                </a:extLst>
              </p:cNvPr>
              <p:cNvCxnSpPr>
                <a:cxnSpLocks/>
              </p:cNvCxnSpPr>
              <p:nvPr/>
            </p:nvCxnSpPr>
            <p:spPr>
              <a:xfrm>
                <a:off x="1477597" y="4159385"/>
                <a:ext cx="193104" cy="143861"/>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9B2CEE0C-9A1D-7394-4F8C-F74DD064BB45}"/>
                  </a:ext>
                </a:extLst>
              </p:cNvPr>
              <p:cNvCxnSpPr>
                <a:cxnSpLocks/>
              </p:cNvCxnSpPr>
              <p:nvPr/>
            </p:nvCxnSpPr>
            <p:spPr>
              <a:xfrm flipH="1">
                <a:off x="1637986" y="3819786"/>
                <a:ext cx="1480415" cy="47347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44C6B984-E3D6-DFB9-C1CF-3DC273308E91}"/>
                  </a:ext>
                </a:extLst>
              </p:cNvPr>
              <p:cNvCxnSpPr>
                <a:cxnSpLocks/>
              </p:cNvCxnSpPr>
              <p:nvPr/>
            </p:nvCxnSpPr>
            <p:spPr>
              <a:xfrm>
                <a:off x="2201152" y="3749482"/>
                <a:ext cx="329945" cy="22629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grpSp>
        <p:nvGrpSpPr>
          <p:cNvPr id="318" name="Group 317">
            <a:extLst>
              <a:ext uri="{FF2B5EF4-FFF2-40B4-BE49-F238E27FC236}">
                <a16:creationId xmlns:a16="http://schemas.microsoft.com/office/drawing/2014/main" id="{FDD360F3-E63E-6A03-FB37-10F38AFF9E48}"/>
              </a:ext>
            </a:extLst>
          </p:cNvPr>
          <p:cNvGrpSpPr/>
          <p:nvPr/>
        </p:nvGrpSpPr>
        <p:grpSpPr>
          <a:xfrm>
            <a:off x="4993653" y="4736074"/>
            <a:ext cx="1890292" cy="849438"/>
            <a:chOff x="4993653" y="4736074"/>
            <a:chExt cx="1890292" cy="849438"/>
          </a:xfrm>
        </p:grpSpPr>
        <p:sp>
          <p:nvSpPr>
            <p:cNvPr id="238" name="TextBox 237">
              <a:extLst>
                <a:ext uri="{FF2B5EF4-FFF2-40B4-BE49-F238E27FC236}">
                  <a16:creationId xmlns:a16="http://schemas.microsoft.com/office/drawing/2014/main" id="{938723C7-E13B-BA4C-3103-4378D9273FE8}"/>
                </a:ext>
              </a:extLst>
            </p:cNvPr>
            <p:cNvSpPr txBox="1"/>
            <p:nvPr/>
          </p:nvSpPr>
          <p:spPr>
            <a:xfrm>
              <a:off x="5159437" y="5186579"/>
              <a:ext cx="312906" cy="369332"/>
            </a:xfrm>
            <a:prstGeom prst="rect">
              <a:avLst/>
            </a:prstGeom>
            <a:noFill/>
          </p:spPr>
          <p:txBody>
            <a:bodyPr wrap="none" rtlCol="0">
              <a:spAutoFit/>
            </a:bodyPr>
            <a:lstStyle/>
            <a:p>
              <a:pPr>
                <a:buNone/>
              </a:pPr>
              <a:r>
                <a:rPr lang="en-GB" sz="1800" i="1" dirty="0">
                  <a:solidFill>
                    <a:srgbClr val="00628C"/>
                  </a:solidFill>
                </a:rPr>
                <a:t>e</a:t>
              </a:r>
            </a:p>
          </p:txBody>
        </p:sp>
        <p:sp>
          <p:nvSpPr>
            <p:cNvPr id="239" name="TextBox 238">
              <a:extLst>
                <a:ext uri="{FF2B5EF4-FFF2-40B4-BE49-F238E27FC236}">
                  <a16:creationId xmlns:a16="http://schemas.microsoft.com/office/drawing/2014/main" id="{93846B60-86A3-F21D-0A2B-473236FAF6E3}"/>
                </a:ext>
              </a:extLst>
            </p:cNvPr>
            <p:cNvSpPr txBox="1"/>
            <p:nvPr/>
          </p:nvSpPr>
          <p:spPr>
            <a:xfrm>
              <a:off x="6195307" y="4736074"/>
              <a:ext cx="312906" cy="369332"/>
            </a:xfrm>
            <a:prstGeom prst="rect">
              <a:avLst/>
            </a:prstGeom>
            <a:noFill/>
          </p:spPr>
          <p:txBody>
            <a:bodyPr wrap="none" rtlCol="0">
              <a:spAutoFit/>
            </a:bodyPr>
            <a:lstStyle/>
            <a:p>
              <a:pPr>
                <a:buNone/>
              </a:pPr>
              <a:r>
                <a:rPr lang="en-GB" sz="1800" i="1" dirty="0">
                  <a:solidFill>
                    <a:srgbClr val="00628C"/>
                  </a:solidFill>
                </a:rPr>
                <a:t>e</a:t>
              </a:r>
            </a:p>
          </p:txBody>
        </p:sp>
        <p:grpSp>
          <p:nvGrpSpPr>
            <p:cNvPr id="249" name="Group 248">
              <a:extLst>
                <a:ext uri="{FF2B5EF4-FFF2-40B4-BE49-F238E27FC236}">
                  <a16:creationId xmlns:a16="http://schemas.microsoft.com/office/drawing/2014/main" id="{B04190B8-1271-6884-9BE7-8881BC4BA648}"/>
                </a:ext>
              </a:extLst>
            </p:cNvPr>
            <p:cNvGrpSpPr/>
            <p:nvPr/>
          </p:nvGrpSpPr>
          <p:grpSpPr>
            <a:xfrm>
              <a:off x="4993653" y="4906163"/>
              <a:ext cx="1890292" cy="679349"/>
              <a:chOff x="1430732" y="3580804"/>
              <a:chExt cx="1380843" cy="712458"/>
            </a:xfrm>
          </p:grpSpPr>
          <p:cxnSp>
            <p:nvCxnSpPr>
              <p:cNvPr id="250" name="Straight Connector 249">
                <a:extLst>
                  <a:ext uri="{FF2B5EF4-FFF2-40B4-BE49-F238E27FC236}">
                    <a16:creationId xmlns:a16="http://schemas.microsoft.com/office/drawing/2014/main" id="{B9D368BA-5098-E9B0-8A1B-B58C028A56C5}"/>
                  </a:ext>
                </a:extLst>
              </p:cNvPr>
              <p:cNvCxnSpPr>
                <a:cxnSpLocks/>
              </p:cNvCxnSpPr>
              <p:nvPr/>
            </p:nvCxnSpPr>
            <p:spPr>
              <a:xfrm>
                <a:off x="1430732" y="4108576"/>
                <a:ext cx="253996" cy="183305"/>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E8342091-0C41-D85B-15EA-18023CC89ACA}"/>
                  </a:ext>
                </a:extLst>
              </p:cNvPr>
              <p:cNvCxnSpPr>
                <a:cxnSpLocks/>
              </p:cNvCxnSpPr>
              <p:nvPr/>
            </p:nvCxnSpPr>
            <p:spPr>
              <a:xfrm flipH="1">
                <a:off x="1637986" y="3580804"/>
                <a:ext cx="1173589" cy="712458"/>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46C8FC60-CD05-CAA4-6730-FEE772059A24}"/>
                  </a:ext>
                </a:extLst>
              </p:cNvPr>
              <p:cNvCxnSpPr>
                <a:cxnSpLocks/>
              </p:cNvCxnSpPr>
              <p:nvPr/>
            </p:nvCxnSpPr>
            <p:spPr>
              <a:xfrm>
                <a:off x="2102760" y="3655921"/>
                <a:ext cx="329945" cy="226297"/>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grpSp>
        <p:nvGrpSpPr>
          <p:cNvPr id="319" name="Group 318">
            <a:extLst>
              <a:ext uri="{FF2B5EF4-FFF2-40B4-BE49-F238E27FC236}">
                <a16:creationId xmlns:a16="http://schemas.microsoft.com/office/drawing/2014/main" id="{084DA238-2745-6550-453D-5D01F17BB6A6}"/>
              </a:ext>
            </a:extLst>
          </p:cNvPr>
          <p:cNvGrpSpPr/>
          <p:nvPr/>
        </p:nvGrpSpPr>
        <p:grpSpPr>
          <a:xfrm>
            <a:off x="5904766" y="5103226"/>
            <a:ext cx="1288761" cy="968202"/>
            <a:chOff x="5904766" y="5103226"/>
            <a:chExt cx="1288761" cy="968202"/>
          </a:xfrm>
        </p:grpSpPr>
        <p:sp>
          <p:nvSpPr>
            <p:cNvPr id="240" name="TextBox 239">
              <a:extLst>
                <a:ext uri="{FF2B5EF4-FFF2-40B4-BE49-F238E27FC236}">
                  <a16:creationId xmlns:a16="http://schemas.microsoft.com/office/drawing/2014/main" id="{D2348CBB-6A7C-B3FB-C248-7DA4B2BDA526}"/>
                </a:ext>
              </a:extLst>
            </p:cNvPr>
            <p:cNvSpPr txBox="1"/>
            <p:nvPr/>
          </p:nvSpPr>
          <p:spPr>
            <a:xfrm>
              <a:off x="6049596" y="5654282"/>
              <a:ext cx="248786" cy="369332"/>
            </a:xfrm>
            <a:prstGeom prst="rect">
              <a:avLst/>
            </a:prstGeom>
            <a:noFill/>
          </p:spPr>
          <p:txBody>
            <a:bodyPr wrap="none" rtlCol="0">
              <a:spAutoFit/>
            </a:bodyPr>
            <a:lstStyle/>
            <a:p>
              <a:pPr>
                <a:buNone/>
              </a:pPr>
              <a:r>
                <a:rPr lang="en-GB" sz="1800" i="1" dirty="0">
                  <a:solidFill>
                    <a:srgbClr val="00628C"/>
                  </a:solidFill>
                </a:rPr>
                <a:t>f</a:t>
              </a:r>
            </a:p>
          </p:txBody>
        </p:sp>
        <p:sp>
          <p:nvSpPr>
            <p:cNvPr id="241" name="TextBox 240">
              <a:extLst>
                <a:ext uri="{FF2B5EF4-FFF2-40B4-BE49-F238E27FC236}">
                  <a16:creationId xmlns:a16="http://schemas.microsoft.com/office/drawing/2014/main" id="{36A7C344-B632-460A-5696-D9C7F684F037}"/>
                </a:ext>
              </a:extLst>
            </p:cNvPr>
            <p:cNvSpPr txBox="1"/>
            <p:nvPr/>
          </p:nvSpPr>
          <p:spPr>
            <a:xfrm>
              <a:off x="6759553" y="5103226"/>
              <a:ext cx="248786" cy="369332"/>
            </a:xfrm>
            <a:prstGeom prst="rect">
              <a:avLst/>
            </a:prstGeom>
            <a:noFill/>
          </p:spPr>
          <p:txBody>
            <a:bodyPr wrap="none" rtlCol="0">
              <a:spAutoFit/>
            </a:bodyPr>
            <a:lstStyle/>
            <a:p>
              <a:pPr>
                <a:buNone/>
              </a:pPr>
              <a:r>
                <a:rPr lang="en-GB" sz="1800" i="1" dirty="0">
                  <a:solidFill>
                    <a:srgbClr val="00628C"/>
                  </a:solidFill>
                </a:rPr>
                <a:t>f</a:t>
              </a:r>
            </a:p>
          </p:txBody>
        </p:sp>
        <p:grpSp>
          <p:nvGrpSpPr>
            <p:cNvPr id="255" name="Group 254">
              <a:extLst>
                <a:ext uri="{FF2B5EF4-FFF2-40B4-BE49-F238E27FC236}">
                  <a16:creationId xmlns:a16="http://schemas.microsoft.com/office/drawing/2014/main" id="{6022B907-46F7-9FAD-CF54-D4836A5BBD7E}"/>
                </a:ext>
              </a:extLst>
            </p:cNvPr>
            <p:cNvGrpSpPr/>
            <p:nvPr/>
          </p:nvGrpSpPr>
          <p:grpSpPr>
            <a:xfrm>
              <a:off x="5904766" y="5130757"/>
              <a:ext cx="1288761" cy="940671"/>
              <a:chOff x="1430732" y="3306746"/>
              <a:chExt cx="941430" cy="986516"/>
            </a:xfrm>
          </p:grpSpPr>
          <p:cxnSp>
            <p:nvCxnSpPr>
              <p:cNvPr id="256" name="Straight Connector 255">
                <a:extLst>
                  <a:ext uri="{FF2B5EF4-FFF2-40B4-BE49-F238E27FC236}">
                    <a16:creationId xmlns:a16="http://schemas.microsoft.com/office/drawing/2014/main" id="{681CE6C2-AC59-E76B-80BC-26BA2B756F77}"/>
                  </a:ext>
                </a:extLst>
              </p:cNvPr>
              <p:cNvCxnSpPr>
                <a:cxnSpLocks/>
              </p:cNvCxnSpPr>
              <p:nvPr/>
            </p:nvCxnSpPr>
            <p:spPr>
              <a:xfrm>
                <a:off x="1430732" y="4108576"/>
                <a:ext cx="253996" cy="183305"/>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C418C82B-8E97-BD42-4858-B70BC8CDAF41}"/>
                  </a:ext>
                </a:extLst>
              </p:cNvPr>
              <p:cNvCxnSpPr>
                <a:cxnSpLocks/>
              </p:cNvCxnSpPr>
              <p:nvPr/>
            </p:nvCxnSpPr>
            <p:spPr>
              <a:xfrm flipH="1">
                <a:off x="1637986" y="3306746"/>
                <a:ext cx="734176" cy="98651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A8ACE281-E7AA-CD99-899D-8F0B3647AF11}"/>
                  </a:ext>
                </a:extLst>
              </p:cNvPr>
              <p:cNvCxnSpPr>
                <a:cxnSpLocks/>
              </p:cNvCxnSpPr>
              <p:nvPr/>
            </p:nvCxnSpPr>
            <p:spPr>
              <a:xfrm>
                <a:off x="1947199" y="3538534"/>
                <a:ext cx="151853" cy="137601"/>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grpSp>
        <p:nvGrpSpPr>
          <p:cNvPr id="320" name="Group 319">
            <a:extLst>
              <a:ext uri="{FF2B5EF4-FFF2-40B4-BE49-F238E27FC236}">
                <a16:creationId xmlns:a16="http://schemas.microsoft.com/office/drawing/2014/main" id="{ED6D4C6B-92F9-8F46-28FF-C1247A8A602B}"/>
              </a:ext>
            </a:extLst>
          </p:cNvPr>
          <p:cNvGrpSpPr/>
          <p:nvPr/>
        </p:nvGrpSpPr>
        <p:grpSpPr>
          <a:xfrm>
            <a:off x="8682945" y="1695884"/>
            <a:ext cx="2017636" cy="768499"/>
            <a:chOff x="8765639" y="4554374"/>
            <a:chExt cx="2017636" cy="768499"/>
          </a:xfrm>
        </p:grpSpPr>
        <p:grpSp>
          <p:nvGrpSpPr>
            <p:cNvPr id="273" name="Group 272">
              <a:extLst>
                <a:ext uri="{FF2B5EF4-FFF2-40B4-BE49-F238E27FC236}">
                  <a16:creationId xmlns:a16="http://schemas.microsoft.com/office/drawing/2014/main" id="{7491DAFB-3889-99FA-9B76-75BED3504D0A}"/>
                </a:ext>
              </a:extLst>
            </p:cNvPr>
            <p:cNvGrpSpPr/>
            <p:nvPr/>
          </p:nvGrpSpPr>
          <p:grpSpPr>
            <a:xfrm>
              <a:off x="8765639" y="4554374"/>
              <a:ext cx="2017636" cy="768499"/>
              <a:chOff x="77519" y="2509302"/>
              <a:chExt cx="2017636" cy="768499"/>
            </a:xfrm>
          </p:grpSpPr>
          <p:cxnSp>
            <p:nvCxnSpPr>
              <p:cNvPr id="274" name="Straight Connector 273">
                <a:extLst>
                  <a:ext uri="{FF2B5EF4-FFF2-40B4-BE49-F238E27FC236}">
                    <a16:creationId xmlns:a16="http://schemas.microsoft.com/office/drawing/2014/main" id="{DCD724FF-2A1B-2768-0804-D31E2C3972A4}"/>
                  </a:ext>
                </a:extLst>
              </p:cNvPr>
              <p:cNvCxnSpPr>
                <a:cxnSpLocks/>
              </p:cNvCxnSpPr>
              <p:nvPr/>
            </p:nvCxnSpPr>
            <p:spPr>
              <a:xfrm flipH="1" flipV="1">
                <a:off x="207773" y="2964055"/>
                <a:ext cx="542056" cy="31374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FDF61D61-5F84-62A8-BAAD-C4D35D4232F8}"/>
                  </a:ext>
                </a:extLst>
              </p:cNvPr>
              <p:cNvCxnSpPr>
                <a:cxnSpLocks/>
              </p:cNvCxnSpPr>
              <p:nvPr/>
            </p:nvCxnSpPr>
            <p:spPr>
              <a:xfrm flipH="1" flipV="1">
                <a:off x="1312598" y="2634733"/>
                <a:ext cx="493047" cy="28312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A6BBC65C-CF21-AD52-509A-515FFCE6EAB6}"/>
                  </a:ext>
                </a:extLst>
              </p:cNvPr>
              <p:cNvCxnSpPr>
                <a:cxnSpLocks/>
              </p:cNvCxnSpPr>
              <p:nvPr/>
            </p:nvCxnSpPr>
            <p:spPr>
              <a:xfrm flipH="1">
                <a:off x="77519" y="2509302"/>
                <a:ext cx="2017636" cy="46396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61" name="TextBox 260">
              <a:extLst>
                <a:ext uri="{FF2B5EF4-FFF2-40B4-BE49-F238E27FC236}">
                  <a16:creationId xmlns:a16="http://schemas.microsoft.com/office/drawing/2014/main" id="{F22F4722-8CDF-6098-4A28-E9FA9A50ABB4}"/>
                </a:ext>
              </a:extLst>
            </p:cNvPr>
            <p:cNvSpPr txBox="1"/>
            <p:nvPr/>
          </p:nvSpPr>
          <p:spPr>
            <a:xfrm>
              <a:off x="9004841" y="4854431"/>
              <a:ext cx="312906" cy="369332"/>
            </a:xfrm>
            <a:prstGeom prst="rect">
              <a:avLst/>
            </a:prstGeom>
            <a:noFill/>
          </p:spPr>
          <p:txBody>
            <a:bodyPr wrap="none" rtlCol="0">
              <a:spAutoFit/>
            </a:bodyPr>
            <a:lstStyle/>
            <a:p>
              <a:pPr>
                <a:buNone/>
              </a:pPr>
              <a:r>
                <a:rPr lang="en-GB" sz="1800" i="1" dirty="0">
                  <a:solidFill>
                    <a:srgbClr val="00628C"/>
                  </a:solidFill>
                </a:rPr>
                <a:t>a</a:t>
              </a:r>
            </a:p>
          </p:txBody>
        </p:sp>
        <p:sp>
          <p:nvSpPr>
            <p:cNvPr id="262" name="TextBox 261">
              <a:extLst>
                <a:ext uri="{FF2B5EF4-FFF2-40B4-BE49-F238E27FC236}">
                  <a16:creationId xmlns:a16="http://schemas.microsoft.com/office/drawing/2014/main" id="{F93BC089-616F-AA92-DE97-00F44CA31632}"/>
                </a:ext>
              </a:extLst>
            </p:cNvPr>
            <p:cNvSpPr txBox="1"/>
            <p:nvPr/>
          </p:nvSpPr>
          <p:spPr>
            <a:xfrm>
              <a:off x="10266570" y="4578557"/>
              <a:ext cx="312906" cy="369332"/>
            </a:xfrm>
            <a:prstGeom prst="rect">
              <a:avLst/>
            </a:prstGeom>
            <a:noFill/>
          </p:spPr>
          <p:txBody>
            <a:bodyPr wrap="none" rtlCol="0">
              <a:spAutoFit/>
            </a:bodyPr>
            <a:lstStyle/>
            <a:p>
              <a:pPr>
                <a:buNone/>
              </a:pPr>
              <a:r>
                <a:rPr lang="en-GB" sz="1800" i="1" dirty="0">
                  <a:solidFill>
                    <a:srgbClr val="00628C"/>
                  </a:solidFill>
                </a:rPr>
                <a:t>a</a:t>
              </a:r>
            </a:p>
          </p:txBody>
        </p:sp>
      </p:grpSp>
      <p:grpSp>
        <p:nvGrpSpPr>
          <p:cNvPr id="321" name="Group 320">
            <a:extLst>
              <a:ext uri="{FF2B5EF4-FFF2-40B4-BE49-F238E27FC236}">
                <a16:creationId xmlns:a16="http://schemas.microsoft.com/office/drawing/2014/main" id="{64AB10BA-D474-58F2-6E96-4554F035B117}"/>
              </a:ext>
            </a:extLst>
          </p:cNvPr>
          <p:cNvGrpSpPr/>
          <p:nvPr/>
        </p:nvGrpSpPr>
        <p:grpSpPr>
          <a:xfrm>
            <a:off x="9755230" y="1983302"/>
            <a:ext cx="1618014" cy="1012626"/>
            <a:chOff x="9769194" y="4829193"/>
            <a:chExt cx="1618014" cy="1012626"/>
          </a:xfrm>
        </p:grpSpPr>
        <p:grpSp>
          <p:nvGrpSpPr>
            <p:cNvPr id="278" name="Group 277">
              <a:extLst>
                <a:ext uri="{FF2B5EF4-FFF2-40B4-BE49-F238E27FC236}">
                  <a16:creationId xmlns:a16="http://schemas.microsoft.com/office/drawing/2014/main" id="{C57EA72C-4EC3-714B-1F1A-B6CE367A8468}"/>
                </a:ext>
              </a:extLst>
            </p:cNvPr>
            <p:cNvGrpSpPr/>
            <p:nvPr/>
          </p:nvGrpSpPr>
          <p:grpSpPr>
            <a:xfrm>
              <a:off x="9769194" y="4829193"/>
              <a:ext cx="1618014" cy="1012626"/>
              <a:chOff x="175096" y="2265175"/>
              <a:chExt cx="1618014" cy="1012626"/>
            </a:xfrm>
          </p:grpSpPr>
          <p:cxnSp>
            <p:nvCxnSpPr>
              <p:cNvPr id="279" name="Straight Connector 278">
                <a:extLst>
                  <a:ext uri="{FF2B5EF4-FFF2-40B4-BE49-F238E27FC236}">
                    <a16:creationId xmlns:a16="http://schemas.microsoft.com/office/drawing/2014/main" id="{41CE3189-413C-DCD8-5C0A-3C80054E6D93}"/>
                  </a:ext>
                </a:extLst>
              </p:cNvPr>
              <p:cNvCxnSpPr>
                <a:cxnSpLocks/>
              </p:cNvCxnSpPr>
              <p:nvPr/>
            </p:nvCxnSpPr>
            <p:spPr>
              <a:xfrm flipH="1" flipV="1">
                <a:off x="207773" y="2964055"/>
                <a:ext cx="542056" cy="31374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5534915E-5CD7-06CB-C999-102C3F5F8F06}"/>
                  </a:ext>
                </a:extLst>
              </p:cNvPr>
              <p:cNvCxnSpPr>
                <a:cxnSpLocks/>
              </p:cNvCxnSpPr>
              <p:nvPr/>
            </p:nvCxnSpPr>
            <p:spPr>
              <a:xfrm flipH="1" flipV="1">
                <a:off x="1100560" y="2511579"/>
                <a:ext cx="392468" cy="22957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9CEE8B6B-711C-1E5C-5FCC-806B2803EAFC}"/>
                  </a:ext>
                </a:extLst>
              </p:cNvPr>
              <p:cNvCxnSpPr>
                <a:cxnSpLocks/>
                <a:endCxn id="269" idx="0"/>
              </p:cNvCxnSpPr>
              <p:nvPr/>
            </p:nvCxnSpPr>
            <p:spPr>
              <a:xfrm flipH="1">
                <a:off x="175096" y="2265175"/>
                <a:ext cx="1618014" cy="690362"/>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63" name="TextBox 262">
              <a:extLst>
                <a:ext uri="{FF2B5EF4-FFF2-40B4-BE49-F238E27FC236}">
                  <a16:creationId xmlns:a16="http://schemas.microsoft.com/office/drawing/2014/main" id="{1AB8EB2E-A5EC-0A60-B7D6-A01AF36B4B9A}"/>
                </a:ext>
              </a:extLst>
            </p:cNvPr>
            <p:cNvSpPr txBox="1"/>
            <p:nvPr/>
          </p:nvSpPr>
          <p:spPr>
            <a:xfrm>
              <a:off x="9925647" y="5354012"/>
              <a:ext cx="312906" cy="369332"/>
            </a:xfrm>
            <a:prstGeom prst="rect">
              <a:avLst/>
            </a:prstGeom>
            <a:noFill/>
          </p:spPr>
          <p:txBody>
            <a:bodyPr wrap="none" rtlCol="0">
              <a:spAutoFit/>
            </a:bodyPr>
            <a:lstStyle/>
            <a:p>
              <a:pPr>
                <a:buNone/>
              </a:pPr>
              <a:r>
                <a:rPr lang="en-GB" sz="1800" i="1" dirty="0">
                  <a:solidFill>
                    <a:srgbClr val="00628C"/>
                  </a:solidFill>
                </a:rPr>
                <a:t>b</a:t>
              </a:r>
            </a:p>
          </p:txBody>
        </p:sp>
        <p:sp>
          <p:nvSpPr>
            <p:cNvPr id="264" name="TextBox 263">
              <a:extLst>
                <a:ext uri="{FF2B5EF4-FFF2-40B4-BE49-F238E27FC236}">
                  <a16:creationId xmlns:a16="http://schemas.microsoft.com/office/drawing/2014/main" id="{0CB3D487-0B2F-CDB1-3F94-C5CB32CD7C3E}"/>
                </a:ext>
              </a:extLst>
            </p:cNvPr>
            <p:cNvSpPr txBox="1"/>
            <p:nvPr/>
          </p:nvSpPr>
          <p:spPr>
            <a:xfrm>
              <a:off x="10860020" y="4927460"/>
              <a:ext cx="312906" cy="369332"/>
            </a:xfrm>
            <a:prstGeom prst="rect">
              <a:avLst/>
            </a:prstGeom>
            <a:noFill/>
          </p:spPr>
          <p:txBody>
            <a:bodyPr wrap="none" rtlCol="0">
              <a:spAutoFit/>
            </a:bodyPr>
            <a:lstStyle/>
            <a:p>
              <a:pPr>
                <a:buNone/>
              </a:pPr>
              <a:r>
                <a:rPr lang="en-GB" sz="1800" i="1" dirty="0">
                  <a:solidFill>
                    <a:srgbClr val="00628C"/>
                  </a:solidFill>
                </a:rPr>
                <a:t>b</a:t>
              </a:r>
            </a:p>
          </p:txBody>
        </p:sp>
      </p:grpSp>
      <p:grpSp>
        <p:nvGrpSpPr>
          <p:cNvPr id="322" name="Group 321">
            <a:extLst>
              <a:ext uri="{FF2B5EF4-FFF2-40B4-BE49-F238E27FC236}">
                <a16:creationId xmlns:a16="http://schemas.microsoft.com/office/drawing/2014/main" id="{18CCF7D2-1555-8B55-A981-A708B17B6413}"/>
              </a:ext>
            </a:extLst>
          </p:cNvPr>
          <p:cNvGrpSpPr/>
          <p:nvPr/>
        </p:nvGrpSpPr>
        <p:grpSpPr>
          <a:xfrm>
            <a:off x="10642430" y="2167804"/>
            <a:ext cx="1095267" cy="1300970"/>
            <a:chOff x="10623186" y="5028242"/>
            <a:chExt cx="1095267" cy="1300970"/>
          </a:xfrm>
        </p:grpSpPr>
        <p:grpSp>
          <p:nvGrpSpPr>
            <p:cNvPr id="287" name="Group 286">
              <a:extLst>
                <a:ext uri="{FF2B5EF4-FFF2-40B4-BE49-F238E27FC236}">
                  <a16:creationId xmlns:a16="http://schemas.microsoft.com/office/drawing/2014/main" id="{3BD91E5A-2349-396B-4E97-8D47A308707A}"/>
                </a:ext>
              </a:extLst>
            </p:cNvPr>
            <p:cNvGrpSpPr/>
            <p:nvPr/>
          </p:nvGrpSpPr>
          <p:grpSpPr>
            <a:xfrm>
              <a:off x="10623186" y="5028242"/>
              <a:ext cx="1095267" cy="1300970"/>
              <a:chOff x="175096" y="1976831"/>
              <a:chExt cx="1095267" cy="1300970"/>
            </a:xfrm>
          </p:grpSpPr>
          <p:cxnSp>
            <p:nvCxnSpPr>
              <p:cNvPr id="288" name="Straight Connector 287">
                <a:extLst>
                  <a:ext uri="{FF2B5EF4-FFF2-40B4-BE49-F238E27FC236}">
                    <a16:creationId xmlns:a16="http://schemas.microsoft.com/office/drawing/2014/main" id="{15DB72D8-ACFA-3205-B40B-9EDB029A4D03}"/>
                  </a:ext>
                </a:extLst>
              </p:cNvPr>
              <p:cNvCxnSpPr>
                <a:cxnSpLocks/>
              </p:cNvCxnSpPr>
              <p:nvPr/>
            </p:nvCxnSpPr>
            <p:spPr>
              <a:xfrm flipH="1" flipV="1">
                <a:off x="207773" y="2964055"/>
                <a:ext cx="542056" cy="31374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A3FB8614-A72B-FD1D-6F88-F8603315E684}"/>
                  </a:ext>
                </a:extLst>
              </p:cNvPr>
              <p:cNvCxnSpPr>
                <a:cxnSpLocks/>
              </p:cNvCxnSpPr>
              <p:nvPr/>
            </p:nvCxnSpPr>
            <p:spPr>
              <a:xfrm flipH="1" flipV="1">
                <a:off x="854489" y="2411218"/>
                <a:ext cx="375198" cy="21270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A75C6BDB-F235-C0E6-9667-07E37721C24E}"/>
                  </a:ext>
                </a:extLst>
              </p:cNvPr>
              <p:cNvCxnSpPr>
                <a:cxnSpLocks/>
              </p:cNvCxnSpPr>
              <p:nvPr/>
            </p:nvCxnSpPr>
            <p:spPr>
              <a:xfrm flipH="1">
                <a:off x="175096" y="1976831"/>
                <a:ext cx="1095267" cy="97870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65" name="TextBox 264">
              <a:extLst>
                <a:ext uri="{FF2B5EF4-FFF2-40B4-BE49-F238E27FC236}">
                  <a16:creationId xmlns:a16="http://schemas.microsoft.com/office/drawing/2014/main" id="{D7F15C14-9FC4-0EEC-1E66-9A8D680E340D}"/>
                </a:ext>
              </a:extLst>
            </p:cNvPr>
            <p:cNvSpPr txBox="1"/>
            <p:nvPr/>
          </p:nvSpPr>
          <p:spPr>
            <a:xfrm>
              <a:off x="10739673" y="5806619"/>
              <a:ext cx="300082" cy="369332"/>
            </a:xfrm>
            <a:prstGeom prst="rect">
              <a:avLst/>
            </a:prstGeom>
            <a:noFill/>
          </p:spPr>
          <p:txBody>
            <a:bodyPr wrap="none" rtlCol="0">
              <a:spAutoFit/>
            </a:bodyPr>
            <a:lstStyle/>
            <a:p>
              <a:pPr>
                <a:buNone/>
              </a:pPr>
              <a:r>
                <a:rPr lang="en-GB" sz="1800" i="1" dirty="0">
                  <a:solidFill>
                    <a:srgbClr val="00628C"/>
                  </a:solidFill>
                </a:rPr>
                <a:t>c</a:t>
              </a:r>
            </a:p>
          </p:txBody>
        </p:sp>
        <p:sp>
          <p:nvSpPr>
            <p:cNvPr id="266" name="TextBox 265">
              <a:extLst>
                <a:ext uri="{FF2B5EF4-FFF2-40B4-BE49-F238E27FC236}">
                  <a16:creationId xmlns:a16="http://schemas.microsoft.com/office/drawing/2014/main" id="{A0FB6D5B-229D-5848-78D1-2B9A28B3E809}"/>
                </a:ext>
              </a:extLst>
            </p:cNvPr>
            <p:cNvSpPr txBox="1"/>
            <p:nvPr/>
          </p:nvSpPr>
          <p:spPr>
            <a:xfrm>
              <a:off x="11348772" y="5203965"/>
              <a:ext cx="300082" cy="369332"/>
            </a:xfrm>
            <a:prstGeom prst="rect">
              <a:avLst/>
            </a:prstGeom>
            <a:noFill/>
          </p:spPr>
          <p:txBody>
            <a:bodyPr wrap="none" rtlCol="0">
              <a:spAutoFit/>
            </a:bodyPr>
            <a:lstStyle/>
            <a:p>
              <a:pPr>
                <a:buNone/>
              </a:pPr>
              <a:r>
                <a:rPr lang="en-GB" sz="1800" i="1" dirty="0">
                  <a:solidFill>
                    <a:srgbClr val="00628C"/>
                  </a:solidFill>
                </a:rPr>
                <a:t>c</a:t>
              </a:r>
            </a:p>
          </p:txBody>
        </p:sp>
      </p:grpSp>
      <p:grpSp>
        <p:nvGrpSpPr>
          <p:cNvPr id="323" name="Group 322">
            <a:extLst>
              <a:ext uri="{FF2B5EF4-FFF2-40B4-BE49-F238E27FC236}">
                <a16:creationId xmlns:a16="http://schemas.microsoft.com/office/drawing/2014/main" id="{46296292-6E90-E68C-C40A-E289479F098C}"/>
              </a:ext>
            </a:extLst>
          </p:cNvPr>
          <p:cNvGrpSpPr/>
          <p:nvPr/>
        </p:nvGrpSpPr>
        <p:grpSpPr>
          <a:xfrm>
            <a:off x="8034115" y="4689063"/>
            <a:ext cx="2272185" cy="669684"/>
            <a:chOff x="8034115" y="4689063"/>
            <a:chExt cx="2272185" cy="669684"/>
          </a:xfrm>
        </p:grpSpPr>
        <p:grpSp>
          <p:nvGrpSpPr>
            <p:cNvPr id="293" name="Group 292">
              <a:extLst>
                <a:ext uri="{FF2B5EF4-FFF2-40B4-BE49-F238E27FC236}">
                  <a16:creationId xmlns:a16="http://schemas.microsoft.com/office/drawing/2014/main" id="{FD0F1E94-FBD7-F856-4AB6-2AA3F320538C}"/>
                </a:ext>
              </a:extLst>
            </p:cNvPr>
            <p:cNvGrpSpPr/>
            <p:nvPr/>
          </p:nvGrpSpPr>
          <p:grpSpPr>
            <a:xfrm>
              <a:off x="8034115" y="4722140"/>
              <a:ext cx="2272185" cy="451473"/>
              <a:chOff x="1637986" y="3819786"/>
              <a:chExt cx="1659813" cy="473476"/>
            </a:xfrm>
          </p:grpSpPr>
          <p:cxnSp>
            <p:nvCxnSpPr>
              <p:cNvPr id="294" name="Straight Connector 293">
                <a:extLst>
                  <a:ext uri="{FF2B5EF4-FFF2-40B4-BE49-F238E27FC236}">
                    <a16:creationId xmlns:a16="http://schemas.microsoft.com/office/drawing/2014/main" id="{C0F90903-95FA-66C6-C991-47C6F153E705}"/>
                  </a:ext>
                </a:extLst>
              </p:cNvPr>
              <p:cNvCxnSpPr>
                <a:cxnSpLocks/>
              </p:cNvCxnSpPr>
              <p:nvPr/>
            </p:nvCxnSpPr>
            <p:spPr>
              <a:xfrm>
                <a:off x="2249247" y="4136760"/>
                <a:ext cx="193104" cy="143861"/>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95" name="Straight Connector 294">
                <a:extLst>
                  <a:ext uri="{FF2B5EF4-FFF2-40B4-BE49-F238E27FC236}">
                    <a16:creationId xmlns:a16="http://schemas.microsoft.com/office/drawing/2014/main" id="{56952E46-466F-C8FE-B5B1-5BA447F22E4C}"/>
                  </a:ext>
                </a:extLst>
              </p:cNvPr>
              <p:cNvCxnSpPr>
                <a:cxnSpLocks/>
              </p:cNvCxnSpPr>
              <p:nvPr/>
            </p:nvCxnSpPr>
            <p:spPr>
              <a:xfrm flipH="1">
                <a:off x="1637986" y="3819786"/>
                <a:ext cx="1480415" cy="473476"/>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B866D92B-E9D8-E071-6CD8-CC790DA4905D}"/>
                  </a:ext>
                </a:extLst>
              </p:cNvPr>
              <p:cNvCxnSpPr>
                <a:cxnSpLocks/>
              </p:cNvCxnSpPr>
              <p:nvPr/>
            </p:nvCxnSpPr>
            <p:spPr>
              <a:xfrm>
                <a:off x="3063057" y="3819786"/>
                <a:ext cx="234742" cy="18402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67" name="TextBox 266">
              <a:extLst>
                <a:ext uri="{FF2B5EF4-FFF2-40B4-BE49-F238E27FC236}">
                  <a16:creationId xmlns:a16="http://schemas.microsoft.com/office/drawing/2014/main" id="{C4A0E722-7777-AF58-7EF3-9BF2C51E3225}"/>
                </a:ext>
              </a:extLst>
            </p:cNvPr>
            <p:cNvSpPr txBox="1"/>
            <p:nvPr/>
          </p:nvSpPr>
          <p:spPr>
            <a:xfrm>
              <a:off x="8679928" y="4989415"/>
              <a:ext cx="312906" cy="369332"/>
            </a:xfrm>
            <a:prstGeom prst="rect">
              <a:avLst/>
            </a:prstGeom>
            <a:noFill/>
          </p:spPr>
          <p:txBody>
            <a:bodyPr wrap="none" rtlCol="0">
              <a:spAutoFit/>
            </a:bodyPr>
            <a:lstStyle/>
            <a:p>
              <a:pPr>
                <a:buNone/>
              </a:pPr>
              <a:r>
                <a:rPr lang="en-GB" sz="1800" i="1" dirty="0">
                  <a:solidFill>
                    <a:srgbClr val="00628C"/>
                  </a:solidFill>
                </a:rPr>
                <a:t>d</a:t>
              </a:r>
            </a:p>
          </p:txBody>
        </p:sp>
        <p:sp>
          <p:nvSpPr>
            <p:cNvPr id="268" name="TextBox 267">
              <a:extLst>
                <a:ext uri="{FF2B5EF4-FFF2-40B4-BE49-F238E27FC236}">
                  <a16:creationId xmlns:a16="http://schemas.microsoft.com/office/drawing/2014/main" id="{40955249-D17F-BC3B-5CCD-0ADA9A6AC0D0}"/>
                </a:ext>
              </a:extLst>
            </p:cNvPr>
            <p:cNvSpPr txBox="1"/>
            <p:nvPr/>
          </p:nvSpPr>
          <p:spPr>
            <a:xfrm>
              <a:off x="9870622" y="4689063"/>
              <a:ext cx="312906" cy="369332"/>
            </a:xfrm>
            <a:prstGeom prst="rect">
              <a:avLst/>
            </a:prstGeom>
            <a:noFill/>
          </p:spPr>
          <p:txBody>
            <a:bodyPr wrap="none" rtlCol="0">
              <a:spAutoFit/>
            </a:bodyPr>
            <a:lstStyle/>
            <a:p>
              <a:pPr>
                <a:buNone/>
              </a:pPr>
              <a:r>
                <a:rPr lang="en-GB" sz="1800" i="1" dirty="0">
                  <a:solidFill>
                    <a:srgbClr val="00628C"/>
                  </a:solidFill>
                </a:rPr>
                <a:t>d</a:t>
              </a:r>
            </a:p>
          </p:txBody>
        </p:sp>
      </p:grpSp>
      <p:grpSp>
        <p:nvGrpSpPr>
          <p:cNvPr id="324" name="Group 323">
            <a:extLst>
              <a:ext uri="{FF2B5EF4-FFF2-40B4-BE49-F238E27FC236}">
                <a16:creationId xmlns:a16="http://schemas.microsoft.com/office/drawing/2014/main" id="{523C3ABC-1566-481C-F0EB-AA7A388C7870}"/>
              </a:ext>
            </a:extLst>
          </p:cNvPr>
          <p:cNvGrpSpPr/>
          <p:nvPr/>
        </p:nvGrpSpPr>
        <p:grpSpPr>
          <a:xfrm>
            <a:off x="8930520" y="5058395"/>
            <a:ext cx="2061178" cy="885565"/>
            <a:chOff x="8930520" y="5058395"/>
            <a:chExt cx="2061178" cy="885565"/>
          </a:xfrm>
        </p:grpSpPr>
        <p:grpSp>
          <p:nvGrpSpPr>
            <p:cNvPr id="298" name="Group 297">
              <a:extLst>
                <a:ext uri="{FF2B5EF4-FFF2-40B4-BE49-F238E27FC236}">
                  <a16:creationId xmlns:a16="http://schemas.microsoft.com/office/drawing/2014/main" id="{15727B06-AB49-7817-317E-415C7B878232}"/>
                </a:ext>
              </a:extLst>
            </p:cNvPr>
            <p:cNvGrpSpPr/>
            <p:nvPr/>
          </p:nvGrpSpPr>
          <p:grpSpPr>
            <a:xfrm>
              <a:off x="8930520" y="5098814"/>
              <a:ext cx="2061178" cy="845146"/>
              <a:chOff x="1792125" y="3808760"/>
              <a:chExt cx="1505674" cy="886335"/>
            </a:xfrm>
          </p:grpSpPr>
          <p:cxnSp>
            <p:nvCxnSpPr>
              <p:cNvPr id="299" name="Straight Connector 298">
                <a:extLst>
                  <a:ext uri="{FF2B5EF4-FFF2-40B4-BE49-F238E27FC236}">
                    <a16:creationId xmlns:a16="http://schemas.microsoft.com/office/drawing/2014/main" id="{3DC48726-9DCB-907B-5585-64A4B72D13CA}"/>
                  </a:ext>
                </a:extLst>
              </p:cNvPr>
              <p:cNvCxnSpPr>
                <a:cxnSpLocks/>
              </p:cNvCxnSpPr>
              <p:nvPr/>
            </p:nvCxnSpPr>
            <p:spPr>
              <a:xfrm>
                <a:off x="2444202" y="4299811"/>
                <a:ext cx="193104" cy="143861"/>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F8E305C-CEDE-7502-3D2F-BDD04734CD89}"/>
                  </a:ext>
                </a:extLst>
              </p:cNvPr>
              <p:cNvCxnSpPr>
                <a:cxnSpLocks/>
              </p:cNvCxnSpPr>
              <p:nvPr/>
            </p:nvCxnSpPr>
            <p:spPr>
              <a:xfrm flipH="1">
                <a:off x="1792125" y="3808760"/>
                <a:ext cx="1351571" cy="886335"/>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DE417F63-EEEB-A189-EE28-1D516CFF34BF}"/>
                  </a:ext>
                </a:extLst>
              </p:cNvPr>
              <p:cNvCxnSpPr>
                <a:cxnSpLocks/>
              </p:cNvCxnSpPr>
              <p:nvPr/>
            </p:nvCxnSpPr>
            <p:spPr>
              <a:xfrm>
                <a:off x="3063057" y="3819786"/>
                <a:ext cx="234742" cy="18402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69" name="TextBox 268">
              <a:extLst>
                <a:ext uri="{FF2B5EF4-FFF2-40B4-BE49-F238E27FC236}">
                  <a16:creationId xmlns:a16="http://schemas.microsoft.com/office/drawing/2014/main" id="{108A542E-3ABB-C5DB-D810-2D0685FC598A}"/>
                </a:ext>
              </a:extLst>
            </p:cNvPr>
            <p:cNvSpPr txBox="1"/>
            <p:nvPr/>
          </p:nvSpPr>
          <p:spPr>
            <a:xfrm>
              <a:off x="9612741" y="5519555"/>
              <a:ext cx="312906" cy="369332"/>
            </a:xfrm>
            <a:prstGeom prst="rect">
              <a:avLst/>
            </a:prstGeom>
            <a:noFill/>
          </p:spPr>
          <p:txBody>
            <a:bodyPr wrap="none" rtlCol="0">
              <a:spAutoFit/>
            </a:bodyPr>
            <a:lstStyle/>
            <a:p>
              <a:pPr>
                <a:buNone/>
              </a:pPr>
              <a:r>
                <a:rPr lang="en-GB" sz="1800" i="1" dirty="0">
                  <a:solidFill>
                    <a:srgbClr val="00628C"/>
                  </a:solidFill>
                </a:rPr>
                <a:t>e</a:t>
              </a:r>
            </a:p>
          </p:txBody>
        </p:sp>
        <p:sp>
          <p:nvSpPr>
            <p:cNvPr id="270" name="TextBox 269">
              <a:extLst>
                <a:ext uri="{FF2B5EF4-FFF2-40B4-BE49-F238E27FC236}">
                  <a16:creationId xmlns:a16="http://schemas.microsoft.com/office/drawing/2014/main" id="{860E5BA7-D274-878D-2C27-163326A82B5F}"/>
                </a:ext>
              </a:extLst>
            </p:cNvPr>
            <p:cNvSpPr txBox="1"/>
            <p:nvPr/>
          </p:nvSpPr>
          <p:spPr>
            <a:xfrm>
              <a:off x="10538010" y="5058395"/>
              <a:ext cx="312906" cy="369332"/>
            </a:xfrm>
            <a:prstGeom prst="rect">
              <a:avLst/>
            </a:prstGeom>
            <a:noFill/>
          </p:spPr>
          <p:txBody>
            <a:bodyPr wrap="none" rtlCol="0">
              <a:spAutoFit/>
            </a:bodyPr>
            <a:lstStyle/>
            <a:p>
              <a:pPr>
                <a:buNone/>
              </a:pPr>
              <a:r>
                <a:rPr lang="en-GB" sz="1800" i="1" dirty="0">
                  <a:solidFill>
                    <a:srgbClr val="00628C"/>
                  </a:solidFill>
                </a:rPr>
                <a:t>e</a:t>
              </a:r>
            </a:p>
          </p:txBody>
        </p:sp>
      </p:grpSp>
      <p:grpSp>
        <p:nvGrpSpPr>
          <p:cNvPr id="325" name="Group 324">
            <a:extLst>
              <a:ext uri="{FF2B5EF4-FFF2-40B4-BE49-F238E27FC236}">
                <a16:creationId xmlns:a16="http://schemas.microsoft.com/office/drawing/2014/main" id="{A8D61D47-EFAF-3CDB-607E-AA70DD586EE9}"/>
              </a:ext>
            </a:extLst>
          </p:cNvPr>
          <p:cNvGrpSpPr/>
          <p:nvPr/>
        </p:nvGrpSpPr>
        <p:grpSpPr>
          <a:xfrm>
            <a:off x="10246690" y="5430056"/>
            <a:ext cx="1318641" cy="995459"/>
            <a:chOff x="10246690" y="5430056"/>
            <a:chExt cx="1318641" cy="995459"/>
          </a:xfrm>
        </p:grpSpPr>
        <p:grpSp>
          <p:nvGrpSpPr>
            <p:cNvPr id="303" name="Group 302">
              <a:extLst>
                <a:ext uri="{FF2B5EF4-FFF2-40B4-BE49-F238E27FC236}">
                  <a16:creationId xmlns:a16="http://schemas.microsoft.com/office/drawing/2014/main" id="{4B0BDC25-4AC9-B6CA-1380-04AE782F0550}"/>
                </a:ext>
              </a:extLst>
            </p:cNvPr>
            <p:cNvGrpSpPr/>
            <p:nvPr/>
          </p:nvGrpSpPr>
          <p:grpSpPr>
            <a:xfrm>
              <a:off x="10246690" y="5453469"/>
              <a:ext cx="1318641" cy="972046"/>
              <a:chOff x="2334542" y="3819786"/>
              <a:chExt cx="963257" cy="1019420"/>
            </a:xfrm>
          </p:grpSpPr>
          <p:cxnSp>
            <p:nvCxnSpPr>
              <p:cNvPr id="304" name="Straight Connector 303">
                <a:extLst>
                  <a:ext uri="{FF2B5EF4-FFF2-40B4-BE49-F238E27FC236}">
                    <a16:creationId xmlns:a16="http://schemas.microsoft.com/office/drawing/2014/main" id="{C41CFEAE-9768-EC10-1BB3-6FB7B59EAAD1}"/>
                  </a:ext>
                </a:extLst>
              </p:cNvPr>
              <p:cNvCxnSpPr>
                <a:cxnSpLocks/>
              </p:cNvCxnSpPr>
              <p:nvPr/>
            </p:nvCxnSpPr>
            <p:spPr>
              <a:xfrm>
                <a:off x="2642976" y="4475861"/>
                <a:ext cx="193104" cy="143861"/>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2E8A4BF0-6DC4-1695-5241-B186EFEDCFB2}"/>
                  </a:ext>
                </a:extLst>
              </p:cNvPr>
              <p:cNvCxnSpPr>
                <a:cxnSpLocks/>
              </p:cNvCxnSpPr>
              <p:nvPr/>
            </p:nvCxnSpPr>
            <p:spPr>
              <a:xfrm flipH="1">
                <a:off x="2334542" y="3819786"/>
                <a:ext cx="783859" cy="101942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E01C90DF-AF97-DD2A-637F-66842FF5AE0C}"/>
                  </a:ext>
                </a:extLst>
              </p:cNvPr>
              <p:cNvCxnSpPr>
                <a:cxnSpLocks/>
              </p:cNvCxnSpPr>
              <p:nvPr/>
            </p:nvCxnSpPr>
            <p:spPr>
              <a:xfrm>
                <a:off x="3063057" y="3819786"/>
                <a:ext cx="234742" cy="184020"/>
              </a:xfrm>
              <a:prstGeom prst="line">
                <a:avLst/>
              </a:prstGeom>
              <a:ln w="127000">
                <a:solidFill>
                  <a:srgbClr val="FC9524">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sp>
          <p:nvSpPr>
            <p:cNvPr id="271" name="TextBox 270">
              <a:extLst>
                <a:ext uri="{FF2B5EF4-FFF2-40B4-BE49-F238E27FC236}">
                  <a16:creationId xmlns:a16="http://schemas.microsoft.com/office/drawing/2014/main" id="{2CC7D430-9EC7-8622-7950-4B29F7D70618}"/>
                </a:ext>
              </a:extLst>
            </p:cNvPr>
            <p:cNvSpPr txBox="1"/>
            <p:nvPr/>
          </p:nvSpPr>
          <p:spPr>
            <a:xfrm>
              <a:off x="10506365" y="6025895"/>
              <a:ext cx="248786" cy="369332"/>
            </a:xfrm>
            <a:prstGeom prst="rect">
              <a:avLst/>
            </a:prstGeom>
            <a:noFill/>
          </p:spPr>
          <p:txBody>
            <a:bodyPr wrap="none" rtlCol="0">
              <a:spAutoFit/>
            </a:bodyPr>
            <a:lstStyle/>
            <a:p>
              <a:pPr>
                <a:buNone/>
              </a:pPr>
              <a:r>
                <a:rPr lang="en-GB" sz="1800" i="1" dirty="0">
                  <a:solidFill>
                    <a:srgbClr val="00628C"/>
                  </a:solidFill>
                </a:rPr>
                <a:t>f</a:t>
              </a:r>
            </a:p>
          </p:txBody>
        </p:sp>
        <p:sp>
          <p:nvSpPr>
            <p:cNvPr id="272" name="TextBox 271">
              <a:extLst>
                <a:ext uri="{FF2B5EF4-FFF2-40B4-BE49-F238E27FC236}">
                  <a16:creationId xmlns:a16="http://schemas.microsoft.com/office/drawing/2014/main" id="{7F71BB3E-8087-5ACA-987C-83D8A9A33DF6}"/>
                </a:ext>
              </a:extLst>
            </p:cNvPr>
            <p:cNvSpPr txBox="1"/>
            <p:nvPr/>
          </p:nvSpPr>
          <p:spPr>
            <a:xfrm>
              <a:off x="11171809" y="5430056"/>
              <a:ext cx="248786" cy="369332"/>
            </a:xfrm>
            <a:prstGeom prst="rect">
              <a:avLst/>
            </a:prstGeom>
            <a:noFill/>
          </p:spPr>
          <p:txBody>
            <a:bodyPr wrap="none" rtlCol="0">
              <a:spAutoFit/>
            </a:bodyPr>
            <a:lstStyle/>
            <a:p>
              <a:pPr>
                <a:buNone/>
              </a:pPr>
              <a:r>
                <a:rPr lang="en-GB" sz="1800" i="1" dirty="0">
                  <a:solidFill>
                    <a:srgbClr val="00628C"/>
                  </a:solidFill>
                </a:rPr>
                <a:t>f</a:t>
              </a:r>
            </a:p>
          </p:txBody>
        </p:sp>
      </p:grpSp>
    </p:spTree>
    <p:extLst>
      <p:ext uri="{BB962C8B-B14F-4D97-AF65-F5344CB8AC3E}">
        <p14:creationId xmlns:p14="http://schemas.microsoft.com/office/powerpoint/2010/main" val="388217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2516019557"/>
              </p:ext>
            </p:extLst>
          </p:nvPr>
        </p:nvGraphicFramePr>
        <p:xfrm>
          <a:off x="267128" y="740268"/>
          <a:ext cx="11766038" cy="6065520"/>
        </p:xfrm>
        <a:graphic>
          <a:graphicData uri="http://schemas.openxmlformats.org/drawingml/2006/table">
            <a:tbl>
              <a:tblPr firstRow="1" bandRow="1">
                <a:tableStyleId>{5940675A-B579-460E-94D1-54222C63F5DA}</a:tableStyleId>
              </a:tblPr>
              <a:tblGrid>
                <a:gridCol w="6016441">
                  <a:extLst>
                    <a:ext uri="{9D8B030D-6E8A-4147-A177-3AD203B41FA5}">
                      <a16:colId xmlns:a16="http://schemas.microsoft.com/office/drawing/2014/main" val="695237181"/>
                    </a:ext>
                  </a:extLst>
                </a:gridCol>
                <a:gridCol w="574959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Give students a </a:t>
                      </a:r>
                      <a:r>
                        <a:rPr lang="en-GB" sz="1600" i="0" u="none" dirty="0">
                          <a:hlinkClick r:id="rId3" action="ppaction://hlinksldjump"/>
                        </a:rPr>
                        <a:t>printable version</a:t>
                      </a:r>
                      <a:r>
                        <a:rPr lang="en-GB" sz="1600" i="0" u="none" dirty="0"/>
                        <a:t> to highlight, with multiple copies and colours as the diagram can get confusing. Or simplify additional activity </a:t>
                      </a:r>
                      <a:r>
                        <a:rPr lang="en-GB" sz="1600" i="0" u="none" dirty="0">
                          <a:hlinkClick r:id="rId4" action="ppaction://hlinksldjump"/>
                        </a:rPr>
                        <a:t>J</a:t>
                      </a:r>
                      <a:r>
                        <a:rPr lang="en-GB" sz="1600" i="0" u="none" dirty="0"/>
                        <a:t> further by drawing an example with two (non-parallel) line segments intersected by a third line segment. </a:t>
                      </a:r>
                    </a:p>
                    <a:p>
                      <a:r>
                        <a:rPr lang="en-GB" sz="1600" b="1" i="0" u="none" dirty="0"/>
                        <a:t>Challenge</a:t>
                      </a:r>
                    </a:p>
                    <a:p>
                      <a:pPr>
                        <a:spcAft>
                          <a:spcPts val="600"/>
                        </a:spcAft>
                      </a:pPr>
                      <a:r>
                        <a:rPr lang="en-GB" sz="1600" u="none" dirty="0"/>
                        <a:t>Ask students to draw their own intersecting line segments to deepen understanding of the geometric figures being created. Can they create exactly two or six T shapes? How about two F shapes? Why is it not possible to create exactly three F shapes?</a:t>
                      </a:r>
                    </a:p>
                    <a:p>
                      <a:r>
                        <a:rPr lang="en-GB" sz="1600" b="1" i="0" u="none" dirty="0"/>
                        <a:t>Representations</a:t>
                      </a:r>
                    </a:p>
                    <a:p>
                      <a:r>
                        <a:rPr lang="en-GB" sz="1600" b="0" i="0" u="none" dirty="0"/>
                        <a:t>Consider how you intend to introduce and represent the angle relationships that are alluded to. Will students always see alternate and corresponding angles represented on parallel lines? They may benefit from seeing these relationships represented on non-parallel lines, so that they understand the equality when the lines are parallel as a special feature connected to the relationship between the lines.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22 isolates a particular skill needed for students to work with angles: identifying a ‘basic graphic’ from within a more complex one. Here, we use the idea of finding letter shapes within intersecting lines to assess how readily students can do this (note that letter names are not used to describe the angles – see </a:t>
                      </a:r>
                      <a:r>
                        <a:rPr lang="en-GB" sz="1600" b="0" dirty="0"/>
                        <a:t>‘things to think about’ on slide 61).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The focus is on whether students can recognise these shapes in different orientations; whilst there is no expectation that students will find all of the examples of each letter, you should notice which students can only find a few. If students find this challenging, that may be a barrier to teaching angles on parallel lines and you will need to think about how to support students to identify these relationships as part of your planning. The inclusion of three non-parallel lines offers the opportunity to think about relationships between the positions of the angles, without considering their values. The further thinking question considers when the angles formed are equal; this might offer a starting point for new teaching.</a:t>
                      </a:r>
                    </a:p>
                  </a:txBody>
                  <a:tcPr/>
                </a:tc>
                <a:extLst>
                  <a:ext uri="{0D108BD9-81ED-4DB2-BD59-A6C34878D82A}">
                    <a16:rowId xmlns:a16="http://schemas.microsoft.com/office/drawing/2014/main" val="1616516725"/>
                  </a:ext>
                </a:extLst>
              </a:tr>
              <a:tr h="756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i="0" u="none" dirty="0">
                          <a:hlinkClick r:id="rId4" action="ppaction://hlinksldjump"/>
                        </a:rPr>
                        <a:t>J</a:t>
                      </a:r>
                      <a:r>
                        <a:rPr lang="en-GB" sz="1600" b="0" dirty="0"/>
                        <a:t> offers a simpler version of this task, with fewer intersecting line segments.</a:t>
                      </a:r>
                    </a:p>
                    <a:p>
                      <a:pPr marL="285750" indent="-285750">
                        <a:buFont typeface="Arial" panose="020B0604020202020204" pitchFamily="34" charset="0"/>
                        <a:buChar char="•"/>
                      </a:pPr>
                      <a:r>
                        <a:rPr lang="en-GB" sz="1600" b="0" dirty="0"/>
                        <a:t>Key idea 6.1.1.1 from the </a:t>
                      </a:r>
                      <a:r>
                        <a:rPr lang="en-GB" sz="1600" dirty="0">
                          <a:hlinkClick r:id="rId5"/>
                        </a:rPr>
                        <a:t>Secondary Mastery Professional Development | NCETM</a:t>
                      </a:r>
                      <a:r>
                        <a:rPr lang="en-GB" sz="1600" dirty="0"/>
                        <a:t> gives ideas for how you might go on to explore ‘</a:t>
                      </a:r>
                      <a:r>
                        <a:rPr lang="en-GB" sz="1600" dirty="0">
                          <a:hlinkClick r:id="rId6"/>
                        </a:rPr>
                        <a:t>equal and supplementary angles in parallel lines</a:t>
                      </a:r>
                      <a:r>
                        <a:rPr lang="en-GB" sz="1600" dirty="0"/>
                        <a:t>’ at Key Stage 3.</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441845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8C8227-48D2-7EBC-CDB5-31BFB94CBDC4}"/>
              </a:ext>
            </a:extLst>
          </p:cNvPr>
          <p:cNvSpPr>
            <a:spLocks noGrp="1"/>
          </p:cNvSpPr>
          <p:nvPr>
            <p:ph type="body" sz="quarter" idx="11"/>
          </p:nvPr>
        </p:nvSpPr>
        <p:spPr/>
        <p:txBody>
          <a:bodyPr/>
          <a:lstStyle/>
          <a:p>
            <a:r>
              <a:rPr lang="en-US" dirty="0">
                <a:latin typeface="+mj-lt"/>
              </a:rPr>
              <a:t>Checkpoint 23: Parallel pencils </a:t>
            </a:r>
          </a:p>
        </p:txBody>
      </p:sp>
      <p:sp>
        <p:nvSpPr>
          <p:cNvPr id="12" name="TextBox 11">
            <a:extLst>
              <a:ext uri="{FF2B5EF4-FFF2-40B4-BE49-F238E27FC236}">
                <a16:creationId xmlns:a16="http://schemas.microsoft.com/office/drawing/2014/main" id="{E15CFA4C-1A44-5C7C-BF37-00C5825CA278}"/>
              </a:ext>
            </a:extLst>
          </p:cNvPr>
          <p:cNvSpPr txBox="1"/>
          <p:nvPr/>
        </p:nvSpPr>
        <p:spPr>
          <a:xfrm>
            <a:off x="3720422" y="4868788"/>
            <a:ext cx="364202" cy="523220"/>
          </a:xfrm>
          <a:prstGeom prst="rect">
            <a:avLst/>
          </a:prstGeom>
          <a:noFill/>
        </p:spPr>
        <p:txBody>
          <a:bodyPr wrap="none" rtlCol="0">
            <a:spAutoFit/>
          </a:bodyPr>
          <a:lstStyle/>
          <a:p>
            <a:pPr>
              <a:buNone/>
            </a:pPr>
            <a:r>
              <a:rPr lang="en-GB" i="1" dirty="0">
                <a:latin typeface="+mj-lt"/>
                <a:cs typeface="Times New Roman" panose="02020603050405020304" pitchFamily="18" charset="0"/>
              </a:rPr>
              <a:t>x</a:t>
            </a:r>
          </a:p>
        </p:txBody>
      </p:sp>
      <p:sp>
        <p:nvSpPr>
          <p:cNvPr id="32" name="TextBox 31">
            <a:extLst>
              <a:ext uri="{FF2B5EF4-FFF2-40B4-BE49-F238E27FC236}">
                <a16:creationId xmlns:a16="http://schemas.microsoft.com/office/drawing/2014/main" id="{8564148F-4CC4-5A67-EE15-5A7BF3BB01FF}"/>
              </a:ext>
            </a:extLst>
          </p:cNvPr>
          <p:cNvSpPr txBox="1"/>
          <p:nvPr/>
        </p:nvSpPr>
        <p:spPr>
          <a:xfrm>
            <a:off x="5905536" y="1360138"/>
            <a:ext cx="5810668" cy="3071610"/>
          </a:xfrm>
          <a:prstGeom prst="rect">
            <a:avLst/>
          </a:prstGeom>
          <a:noFill/>
        </p:spPr>
        <p:txBody>
          <a:bodyPr wrap="square" lIns="91440" tIns="45720" rIns="91440" bIns="45720" rtlCol="0" anchor="t">
            <a:spAutoFit/>
          </a:bodyPr>
          <a:lstStyle/>
          <a:p>
            <a:pPr>
              <a:buNone/>
            </a:pPr>
            <a:r>
              <a:rPr lang="en-GB" sz="2200" dirty="0">
                <a:latin typeface="+mj-lt"/>
                <a:cs typeface="Arial"/>
              </a:rPr>
              <a:t>Millie arranges some pencils on their desk.</a:t>
            </a:r>
          </a:p>
          <a:p>
            <a:pPr marL="457200" indent="-457200">
              <a:buFont typeface="+mj-lt"/>
              <a:buAutoNum type="alphaLcParenR"/>
            </a:pPr>
            <a:r>
              <a:rPr lang="en-GB" sz="2200" dirty="0">
                <a:latin typeface="+mj-lt"/>
              </a:rPr>
              <a:t>What angles do you notice?</a:t>
            </a:r>
          </a:p>
          <a:p>
            <a:pPr marL="457200" indent="-457200">
              <a:buFont typeface="+mj-lt"/>
              <a:buAutoNum type="alphaLcParenR"/>
            </a:pPr>
            <a:r>
              <a:rPr lang="en-GB" sz="2200" dirty="0">
                <a:latin typeface="+mj-lt"/>
              </a:rPr>
              <a:t>Fill the gap to compare the angles: angle </a:t>
            </a:r>
            <a:r>
              <a:rPr lang="en-GB" sz="2200" i="1" dirty="0">
                <a:latin typeface="+mj-lt"/>
                <a:cs typeface="Times New Roman" panose="02020603050405020304" pitchFamily="18" charset="0"/>
              </a:rPr>
              <a:t>x</a:t>
            </a:r>
            <a:r>
              <a:rPr lang="en-GB" sz="2200" dirty="0">
                <a:latin typeface="+mj-lt"/>
              </a:rPr>
              <a:t> is ______ than angle </a:t>
            </a:r>
            <a:r>
              <a:rPr lang="en-GB" sz="2200" i="1" dirty="0">
                <a:latin typeface="+mj-lt"/>
                <a:cs typeface="Times New Roman" panose="02020603050405020304" pitchFamily="18" charset="0"/>
              </a:rPr>
              <a:t>y</a:t>
            </a:r>
            <a:r>
              <a:rPr lang="en-GB" sz="2200" dirty="0">
                <a:latin typeface="+mj-lt"/>
              </a:rPr>
              <a:t>.</a:t>
            </a:r>
          </a:p>
          <a:p>
            <a:pPr marL="457200" indent="-457200">
              <a:buFont typeface="+mj-lt"/>
              <a:buAutoNum type="alphaLcParenR"/>
            </a:pPr>
            <a:r>
              <a:rPr lang="en-GB" sz="2200" dirty="0">
                <a:latin typeface="+mj-lt"/>
              </a:rPr>
              <a:t>How could you move the pencils so that angle </a:t>
            </a:r>
            <a:r>
              <a:rPr lang="en-GB" sz="2200" i="1" dirty="0">
                <a:latin typeface="+mj-lt"/>
                <a:cs typeface="Times New Roman" panose="02020603050405020304" pitchFamily="18" charset="0"/>
              </a:rPr>
              <a:t>x</a:t>
            </a:r>
            <a:r>
              <a:rPr lang="en-GB" sz="2200" dirty="0">
                <a:latin typeface="+mj-lt"/>
              </a:rPr>
              <a:t> is bigger than angle </a:t>
            </a:r>
            <a:r>
              <a:rPr lang="en-GB" sz="2200" i="1" dirty="0">
                <a:latin typeface="+mj-lt"/>
                <a:cs typeface="Times New Roman" panose="02020603050405020304" pitchFamily="18" charset="0"/>
              </a:rPr>
              <a:t>y</a:t>
            </a:r>
            <a:r>
              <a:rPr lang="en-GB" sz="2200" dirty="0">
                <a:latin typeface="+mj-lt"/>
              </a:rPr>
              <a:t>?</a:t>
            </a:r>
          </a:p>
          <a:p>
            <a:pPr marL="457200" indent="-457200">
              <a:buFont typeface="+mj-lt"/>
              <a:buAutoNum type="alphaLcParenR"/>
            </a:pPr>
            <a:r>
              <a:rPr lang="en-GB" sz="2200" dirty="0">
                <a:latin typeface="+mj-lt"/>
              </a:rPr>
              <a:t>How could you move the pencils so that angle</a:t>
            </a:r>
            <a:r>
              <a:rPr lang="en-GB" sz="2200" i="1" dirty="0">
                <a:latin typeface="+mj-lt"/>
                <a:cs typeface="Times New Roman" panose="02020603050405020304" pitchFamily="18" charset="0"/>
              </a:rPr>
              <a:t> x </a:t>
            </a:r>
            <a:r>
              <a:rPr lang="en-GB" sz="2200" dirty="0">
                <a:latin typeface="+mj-lt"/>
              </a:rPr>
              <a:t>is equal to angle </a:t>
            </a:r>
            <a:r>
              <a:rPr lang="en-GB" sz="2200" i="1" dirty="0">
                <a:latin typeface="+mj-lt"/>
                <a:cs typeface="Times New Roman" panose="02020603050405020304" pitchFamily="18" charset="0"/>
              </a:rPr>
              <a:t>y</a:t>
            </a:r>
            <a:r>
              <a:rPr lang="en-GB" sz="2200" dirty="0">
                <a:latin typeface="+mj-lt"/>
              </a:rPr>
              <a:t>?</a:t>
            </a:r>
          </a:p>
        </p:txBody>
      </p:sp>
      <p:sp>
        <p:nvSpPr>
          <p:cNvPr id="33" name="TextBox 32">
            <a:extLst>
              <a:ext uri="{FF2B5EF4-FFF2-40B4-BE49-F238E27FC236}">
                <a16:creationId xmlns:a16="http://schemas.microsoft.com/office/drawing/2014/main" id="{7311ACEF-2967-921A-5944-ED21F483251F}"/>
              </a:ext>
            </a:extLst>
          </p:cNvPr>
          <p:cNvSpPr txBox="1"/>
          <p:nvPr/>
        </p:nvSpPr>
        <p:spPr>
          <a:xfrm>
            <a:off x="2827463" y="4051474"/>
            <a:ext cx="364202" cy="523220"/>
          </a:xfrm>
          <a:prstGeom prst="rect">
            <a:avLst/>
          </a:prstGeom>
          <a:noFill/>
        </p:spPr>
        <p:txBody>
          <a:bodyPr wrap="none" rtlCol="0">
            <a:spAutoFit/>
          </a:bodyPr>
          <a:lstStyle/>
          <a:p>
            <a:pPr>
              <a:buNone/>
            </a:pPr>
            <a:r>
              <a:rPr lang="en-GB" i="1" dirty="0">
                <a:latin typeface="+mj-lt"/>
                <a:cs typeface="Times New Roman" panose="02020603050405020304" pitchFamily="18" charset="0"/>
              </a:rPr>
              <a:t>z</a:t>
            </a:r>
          </a:p>
        </p:txBody>
      </p:sp>
      <p:sp>
        <p:nvSpPr>
          <p:cNvPr id="34" name="Action Button: Help 33">
            <a:hlinkClick r:id="" action="ppaction://noaction" highlightClick="1"/>
            <a:extLst>
              <a:ext uri="{FF2B5EF4-FFF2-40B4-BE49-F238E27FC236}">
                <a16:creationId xmlns:a16="http://schemas.microsoft.com/office/drawing/2014/main" id="{AC070265-2D1D-04FB-AB35-788B522D104F}"/>
              </a:ext>
            </a:extLst>
          </p:cNvPr>
          <p:cNvSpPr/>
          <p:nvPr/>
        </p:nvSpPr>
        <p:spPr>
          <a:xfrm>
            <a:off x="6048556" y="478381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mj-lt"/>
              <a:ea typeface="+mn-ea"/>
              <a:cs typeface="Arial" panose="020B0604020202020204" pitchFamily="34" charset="0"/>
            </a:endParaRPr>
          </a:p>
        </p:txBody>
      </p:sp>
      <p:sp>
        <p:nvSpPr>
          <p:cNvPr id="36" name="TextBox 35">
            <a:extLst>
              <a:ext uri="{FF2B5EF4-FFF2-40B4-BE49-F238E27FC236}">
                <a16:creationId xmlns:a16="http://schemas.microsoft.com/office/drawing/2014/main" id="{CD8CAD6F-778F-3656-AE75-04E10668944E}"/>
              </a:ext>
            </a:extLst>
          </p:cNvPr>
          <p:cNvSpPr txBox="1"/>
          <p:nvPr/>
        </p:nvSpPr>
        <p:spPr>
          <a:xfrm>
            <a:off x="7116894" y="4723445"/>
            <a:ext cx="4859516" cy="769441"/>
          </a:xfrm>
          <a:prstGeom prst="rect">
            <a:avLst/>
          </a:prstGeom>
          <a:noFill/>
        </p:spPr>
        <p:txBody>
          <a:bodyPr wrap="square">
            <a:spAutoFit/>
          </a:bodyPr>
          <a:lstStyle/>
          <a:p>
            <a:pPr>
              <a:buNone/>
            </a:pPr>
            <a:r>
              <a:rPr lang="en-GB" sz="2200" dirty="0">
                <a:latin typeface="+mj-lt"/>
              </a:rPr>
              <a:t>Repeat parts a to c, but replace angle </a:t>
            </a:r>
            <a:r>
              <a:rPr lang="en-GB" sz="2200" i="1" dirty="0">
                <a:latin typeface="+mj-lt"/>
                <a:cs typeface="Times New Roman" panose="02020603050405020304" pitchFamily="18" charset="0"/>
              </a:rPr>
              <a:t>x</a:t>
            </a:r>
            <a:r>
              <a:rPr lang="en-GB" sz="2200" dirty="0">
                <a:latin typeface="+mj-lt"/>
              </a:rPr>
              <a:t> with angle </a:t>
            </a:r>
            <a:r>
              <a:rPr lang="en-GB" sz="2200" i="1" dirty="0">
                <a:latin typeface="+mj-lt"/>
                <a:cs typeface="Times New Roman" panose="02020603050405020304" pitchFamily="18" charset="0"/>
              </a:rPr>
              <a:t>z. </a:t>
            </a:r>
            <a:r>
              <a:rPr lang="en-GB" sz="2200" dirty="0">
                <a:latin typeface="+mj-lt"/>
                <a:cs typeface="Times New Roman" panose="02020603050405020304" pitchFamily="18" charset="0"/>
              </a:rPr>
              <a:t>What do you notice?</a:t>
            </a:r>
            <a:endParaRPr lang="en-GB" sz="2200" i="1" dirty="0">
              <a:latin typeface="+mj-lt"/>
              <a:cs typeface="Times New Roman" panose="02020603050405020304" pitchFamily="18" charset="0"/>
            </a:endParaRPr>
          </a:p>
        </p:txBody>
      </p:sp>
      <p:grpSp>
        <p:nvGrpSpPr>
          <p:cNvPr id="13" name="Group 12">
            <a:extLst>
              <a:ext uri="{FF2B5EF4-FFF2-40B4-BE49-F238E27FC236}">
                <a16:creationId xmlns:a16="http://schemas.microsoft.com/office/drawing/2014/main" id="{E47BCCD3-F5D4-3934-64B2-8FA2B00E7835}"/>
              </a:ext>
            </a:extLst>
          </p:cNvPr>
          <p:cNvGrpSpPr/>
          <p:nvPr/>
        </p:nvGrpSpPr>
        <p:grpSpPr>
          <a:xfrm>
            <a:off x="581805" y="1359049"/>
            <a:ext cx="4894366" cy="2220791"/>
            <a:chOff x="581805" y="1359049"/>
            <a:chExt cx="4894366" cy="2220791"/>
          </a:xfrm>
        </p:grpSpPr>
        <p:pic>
          <p:nvPicPr>
            <p:cNvPr id="9" name="Picture 8">
              <a:extLst>
                <a:ext uri="{FF2B5EF4-FFF2-40B4-BE49-F238E27FC236}">
                  <a16:creationId xmlns:a16="http://schemas.microsoft.com/office/drawing/2014/main" id="{3C0BE428-5530-ECE5-86B3-523D582FC3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1606666">
              <a:off x="581805" y="1359049"/>
              <a:ext cx="4894366" cy="2220791"/>
            </a:xfrm>
            <a:prstGeom prst="rect">
              <a:avLst/>
            </a:prstGeom>
          </p:spPr>
        </p:pic>
        <p:sp>
          <p:nvSpPr>
            <p:cNvPr id="2" name="TextBox 1">
              <a:extLst>
                <a:ext uri="{FF2B5EF4-FFF2-40B4-BE49-F238E27FC236}">
                  <a16:creationId xmlns:a16="http://schemas.microsoft.com/office/drawing/2014/main" id="{819FECAF-D2EB-2900-6126-F1F8D32539A0}"/>
                </a:ext>
              </a:extLst>
            </p:cNvPr>
            <p:cNvSpPr txBox="1"/>
            <p:nvPr/>
          </p:nvSpPr>
          <p:spPr>
            <a:xfrm rot="20988247">
              <a:off x="630921" y="2530394"/>
              <a:ext cx="1335815" cy="400110"/>
            </a:xfrm>
            <a:prstGeom prst="rect">
              <a:avLst/>
            </a:prstGeom>
            <a:noFill/>
          </p:spPr>
          <p:txBody>
            <a:bodyPr wrap="none" rtlCol="0">
              <a:spAutoFit/>
            </a:bodyPr>
            <a:lstStyle/>
            <a:p>
              <a:pPr>
                <a:buNone/>
              </a:pPr>
              <a:r>
                <a:rPr lang="en-GB" sz="2000" b="1" dirty="0">
                  <a:ln>
                    <a:solidFill>
                      <a:srgbClr val="000000"/>
                    </a:solidFill>
                  </a:ln>
                  <a:solidFill>
                    <a:schemeClr val="bg1"/>
                  </a:solidFill>
                  <a:latin typeface="+mj-lt"/>
                </a:rPr>
                <a:t>PENCIL 1</a:t>
              </a:r>
            </a:p>
          </p:txBody>
        </p:sp>
      </p:grpSp>
      <p:grpSp>
        <p:nvGrpSpPr>
          <p:cNvPr id="16" name="Group 15">
            <a:extLst>
              <a:ext uri="{FF2B5EF4-FFF2-40B4-BE49-F238E27FC236}">
                <a16:creationId xmlns:a16="http://schemas.microsoft.com/office/drawing/2014/main" id="{97D98549-3AB2-9A27-3E57-60EA3E5FAC84}"/>
              </a:ext>
            </a:extLst>
          </p:cNvPr>
          <p:cNvGrpSpPr/>
          <p:nvPr/>
        </p:nvGrpSpPr>
        <p:grpSpPr>
          <a:xfrm>
            <a:off x="636955" y="3537350"/>
            <a:ext cx="4894366" cy="2220791"/>
            <a:chOff x="636955" y="3537350"/>
            <a:chExt cx="4894366" cy="2220791"/>
          </a:xfrm>
        </p:grpSpPr>
        <p:pic>
          <p:nvPicPr>
            <p:cNvPr id="11" name="Picture 10">
              <a:extLst>
                <a:ext uri="{FF2B5EF4-FFF2-40B4-BE49-F238E27FC236}">
                  <a16:creationId xmlns:a16="http://schemas.microsoft.com/office/drawing/2014/main" id="{C7AA1D43-0C92-D04B-401F-43078B739B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5136">
              <a:off x="636955" y="3537350"/>
              <a:ext cx="4894366" cy="2220791"/>
            </a:xfrm>
            <a:prstGeom prst="rect">
              <a:avLst/>
            </a:prstGeom>
          </p:spPr>
        </p:pic>
        <p:sp>
          <p:nvSpPr>
            <p:cNvPr id="5" name="TextBox 4">
              <a:extLst>
                <a:ext uri="{FF2B5EF4-FFF2-40B4-BE49-F238E27FC236}">
                  <a16:creationId xmlns:a16="http://schemas.microsoft.com/office/drawing/2014/main" id="{7E74B912-EDD1-DCA5-1779-C15530778B04}"/>
                </a:ext>
              </a:extLst>
            </p:cNvPr>
            <p:cNvSpPr txBox="1"/>
            <p:nvPr/>
          </p:nvSpPr>
          <p:spPr>
            <a:xfrm rot="481105">
              <a:off x="4096444" y="4764645"/>
              <a:ext cx="1335815" cy="400110"/>
            </a:xfrm>
            <a:prstGeom prst="rect">
              <a:avLst/>
            </a:prstGeom>
            <a:noFill/>
          </p:spPr>
          <p:txBody>
            <a:bodyPr wrap="none" rtlCol="0">
              <a:spAutoFit/>
            </a:bodyPr>
            <a:lstStyle/>
            <a:p>
              <a:pPr>
                <a:buNone/>
              </a:pPr>
              <a:r>
                <a:rPr lang="en-GB" sz="2000" b="1" dirty="0">
                  <a:ln>
                    <a:solidFill>
                      <a:srgbClr val="000000"/>
                    </a:solidFill>
                  </a:ln>
                  <a:solidFill>
                    <a:schemeClr val="bg1"/>
                  </a:solidFill>
                  <a:latin typeface="+mj-lt"/>
                </a:rPr>
                <a:t>PENCIL 3</a:t>
              </a:r>
            </a:p>
          </p:txBody>
        </p:sp>
      </p:grpSp>
      <p:sp>
        <p:nvSpPr>
          <p:cNvPr id="21" name="TextBox 20">
            <a:extLst>
              <a:ext uri="{FF2B5EF4-FFF2-40B4-BE49-F238E27FC236}">
                <a16:creationId xmlns:a16="http://schemas.microsoft.com/office/drawing/2014/main" id="{45B8B261-5CC6-AB83-77F2-BA690182ABBD}"/>
              </a:ext>
            </a:extLst>
          </p:cNvPr>
          <p:cNvSpPr txBox="1"/>
          <p:nvPr/>
        </p:nvSpPr>
        <p:spPr>
          <a:xfrm>
            <a:off x="3225115" y="2468323"/>
            <a:ext cx="364202" cy="523220"/>
          </a:xfrm>
          <a:prstGeom prst="rect">
            <a:avLst/>
          </a:prstGeom>
          <a:noFill/>
        </p:spPr>
        <p:txBody>
          <a:bodyPr wrap="none" rtlCol="0">
            <a:spAutoFit/>
          </a:bodyPr>
          <a:lstStyle/>
          <a:p>
            <a:pPr>
              <a:buNone/>
            </a:pPr>
            <a:r>
              <a:rPr lang="en-GB" i="1" dirty="0">
                <a:latin typeface="+mj-lt"/>
                <a:cs typeface="Times New Roman" panose="02020603050405020304" pitchFamily="18" charset="0"/>
              </a:rPr>
              <a:t>y</a:t>
            </a:r>
          </a:p>
        </p:txBody>
      </p:sp>
      <p:grpSp>
        <p:nvGrpSpPr>
          <p:cNvPr id="14" name="Group 13">
            <a:extLst>
              <a:ext uri="{FF2B5EF4-FFF2-40B4-BE49-F238E27FC236}">
                <a16:creationId xmlns:a16="http://schemas.microsoft.com/office/drawing/2014/main" id="{119CF665-86D0-A29B-9BC5-25E5B55833B4}"/>
              </a:ext>
            </a:extLst>
          </p:cNvPr>
          <p:cNvGrpSpPr/>
          <p:nvPr/>
        </p:nvGrpSpPr>
        <p:grpSpPr>
          <a:xfrm>
            <a:off x="2114719" y="1407573"/>
            <a:ext cx="2220791" cy="4894366"/>
            <a:chOff x="2114719" y="1407573"/>
            <a:chExt cx="2220791" cy="4894366"/>
          </a:xfrm>
        </p:grpSpPr>
        <p:pic>
          <p:nvPicPr>
            <p:cNvPr id="10" name="Picture 9">
              <a:extLst>
                <a:ext uri="{FF2B5EF4-FFF2-40B4-BE49-F238E27FC236}">
                  <a16:creationId xmlns:a16="http://schemas.microsoft.com/office/drawing/2014/main" id="{A559CB79-A7D4-196D-5809-C65BBAE305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798100">
              <a:off x="777932" y="2744360"/>
              <a:ext cx="4894366" cy="2220791"/>
            </a:xfrm>
            <a:prstGeom prst="rect">
              <a:avLst/>
            </a:prstGeom>
          </p:spPr>
        </p:pic>
        <p:sp>
          <p:nvSpPr>
            <p:cNvPr id="4" name="TextBox 3">
              <a:extLst>
                <a:ext uri="{FF2B5EF4-FFF2-40B4-BE49-F238E27FC236}">
                  <a16:creationId xmlns:a16="http://schemas.microsoft.com/office/drawing/2014/main" id="{D4C905DF-37DB-7717-6B8F-1E111CEB43E6}"/>
                </a:ext>
              </a:extLst>
            </p:cNvPr>
            <p:cNvSpPr txBox="1"/>
            <p:nvPr/>
          </p:nvSpPr>
          <p:spPr>
            <a:xfrm rot="4620748">
              <a:off x="2195985" y="1942408"/>
              <a:ext cx="1335815" cy="400110"/>
            </a:xfrm>
            <a:prstGeom prst="rect">
              <a:avLst/>
            </a:prstGeom>
            <a:noFill/>
          </p:spPr>
          <p:txBody>
            <a:bodyPr wrap="none" rtlCol="0">
              <a:spAutoFit/>
            </a:bodyPr>
            <a:lstStyle/>
            <a:p>
              <a:pPr>
                <a:buNone/>
              </a:pPr>
              <a:r>
                <a:rPr lang="en-GB" sz="2000" b="1" dirty="0">
                  <a:ln>
                    <a:solidFill>
                      <a:srgbClr val="000000"/>
                    </a:solidFill>
                  </a:ln>
                  <a:solidFill>
                    <a:schemeClr val="bg1"/>
                  </a:solidFill>
                  <a:latin typeface="+mj-lt"/>
                </a:rPr>
                <a:t>PENCIL 2</a:t>
              </a:r>
            </a:p>
          </p:txBody>
        </p:sp>
      </p:grpSp>
    </p:spTree>
    <p:extLst>
      <p:ext uri="{BB962C8B-B14F-4D97-AF65-F5344CB8AC3E}">
        <p14:creationId xmlns:p14="http://schemas.microsoft.com/office/powerpoint/2010/main" val="243767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2" grpId="0" uiExpand="1" build="p"/>
      <p:bldP spid="33" grpId="0"/>
      <p:bldP spid="34" grpId="0" animBg="1"/>
      <p:bldP spid="36" grpId="0"/>
      <p:bldP spid="21" grpId="0"/>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340353133"/>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5580779">
                  <a:extLst>
                    <a:ext uri="{9D8B030D-6E8A-4147-A177-3AD203B41FA5}">
                      <a16:colId xmlns:a16="http://schemas.microsoft.com/office/drawing/2014/main" val="695237181"/>
                    </a:ext>
                  </a:extLst>
                </a:gridCol>
                <a:gridCol w="6185259">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Spend time playing with the representation. Can students position the pencils so that </a:t>
                      </a:r>
                      <a:r>
                        <a:rPr lang="en-GB" sz="1600" i="1" u="none" dirty="0"/>
                        <a:t>y</a:t>
                      </a:r>
                      <a:r>
                        <a:rPr lang="en-GB" sz="1600" i="0" u="none" dirty="0"/>
                        <a:t> is greater than </a:t>
                      </a:r>
                      <a:r>
                        <a:rPr lang="en-GB" sz="1600" i="1" u="none" dirty="0"/>
                        <a:t>x</a:t>
                      </a:r>
                      <a:r>
                        <a:rPr lang="en-GB" sz="1600" i="0" u="none" dirty="0"/>
                        <a:t>? How many different positions are there where this is the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u="none" dirty="0"/>
                        <a:t>Challenge</a:t>
                      </a:r>
                    </a:p>
                    <a:p>
                      <a:pPr>
                        <a:spcAft>
                          <a:spcPts val="600"/>
                        </a:spcAft>
                      </a:pPr>
                      <a:r>
                        <a:rPr lang="en-GB" sz="1600" u="none" dirty="0"/>
                        <a:t>Offer constraints that test students’ estimation skills: can they position the pencils so that angle </a:t>
                      </a:r>
                      <a:r>
                        <a:rPr lang="en-GB" sz="1600" i="1" u="none" dirty="0"/>
                        <a:t>y</a:t>
                      </a:r>
                      <a:r>
                        <a:rPr lang="en-GB" sz="1600" u="none" dirty="0"/>
                        <a:t> is three times the size of angle </a:t>
                      </a:r>
                      <a:r>
                        <a:rPr lang="en-GB" sz="1600" i="1" u="none" dirty="0"/>
                        <a:t>x</a:t>
                      </a:r>
                      <a:r>
                        <a:rPr lang="en-GB" sz="1600" u="none" dirty="0"/>
                        <a:t>? How about three-quarters of the size?</a:t>
                      </a:r>
                    </a:p>
                    <a:p>
                      <a:r>
                        <a:rPr lang="en-GB" sz="1600" b="1" i="0" u="none" dirty="0"/>
                        <a:t>Representations</a:t>
                      </a:r>
                    </a:p>
                    <a:p>
                      <a:r>
                        <a:rPr lang="en-GB" sz="1600" b="0" i="0" u="none" dirty="0"/>
                        <a:t>Dynamic representations can be useful for exploring geometric structures. Students could recreate and manipulate the image shown to recognise the conditions where corresponding and alternate angles are equal. Other options may be readily available online, but using items readily to hand has the advantage of being easy to create again if students need future reminders.</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23 offers an easily created context to explore the relationships between angles created by a transversal. The static image shown in the Checkpoint does not start with any parallel lines. Start by seeing what observations students offer more generally, and then begin to focus in on the relationship between angles </a:t>
                      </a:r>
                      <a:r>
                        <a:rPr lang="en-GB" sz="1600" i="1" dirty="0"/>
                        <a:t>x </a:t>
                      </a:r>
                      <a:r>
                        <a:rPr lang="en-GB" sz="1600" dirty="0"/>
                        <a:t>and </a:t>
                      </a:r>
                      <a:r>
                        <a:rPr lang="en-GB" sz="1600" i="1" dirty="0"/>
                        <a:t>y</a:t>
                      </a:r>
                      <a:r>
                        <a:rPr lang="en-GB" sz="1600" dirty="0"/>
                        <a: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Assess whether students can confidently compare angles, but also reason about how a change to a diagram will affect the angles shown. Can they predict their answer to part b without moving the pencils?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While the task does not require any knowledge beyond Key Stage 2, part d could act as a springboard for new learning on equal angles. If you choose to do this, ask students what they notice as the questions build towards angles </a:t>
                      </a:r>
                      <a:r>
                        <a:rPr lang="en-GB" sz="1600" i="1" dirty="0"/>
                        <a:t>x</a:t>
                      </a:r>
                      <a:r>
                        <a:rPr lang="en-GB" sz="1600" dirty="0"/>
                        <a:t> and </a:t>
                      </a:r>
                      <a:r>
                        <a:rPr lang="en-GB" sz="1600" i="1" dirty="0"/>
                        <a:t>y</a:t>
                      </a:r>
                      <a:r>
                        <a:rPr lang="en-GB" sz="1600" dirty="0"/>
                        <a:t> being equal. How can they describe the position of the pencils for part c? Will this still be the case if the transversal pencil is tilted differently? </a:t>
                      </a:r>
                    </a:p>
                  </a:txBody>
                  <a:tcPr/>
                </a:tc>
                <a:extLst>
                  <a:ext uri="{0D108BD9-81ED-4DB2-BD59-A6C34878D82A}">
                    <a16:rowId xmlns:a16="http://schemas.microsoft.com/office/drawing/2014/main" val="1616516725"/>
                  </a:ext>
                </a:extLst>
              </a:tr>
              <a:tr h="90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6.1.1.1 from the </a:t>
                      </a:r>
                      <a:r>
                        <a:rPr lang="en-GB" sz="1600" dirty="0">
                          <a:hlinkClick r:id="rId3"/>
                        </a:rPr>
                        <a:t>Secondary Mastery Professional Development | NCETM</a:t>
                      </a:r>
                      <a:r>
                        <a:rPr lang="en-GB" sz="1600" dirty="0"/>
                        <a:t> gives ideas for how you might go on to explore ‘</a:t>
                      </a:r>
                      <a:r>
                        <a:rPr lang="en-GB" sz="1600" dirty="0">
                          <a:hlinkClick r:id="rId4"/>
                        </a:rPr>
                        <a:t>equal and supplementary angles in parallel lines</a:t>
                      </a:r>
                      <a:r>
                        <a:rPr lang="en-GB" sz="1600" dirty="0"/>
                        <a:t>’ at Key Stage 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The questions on p42 of the </a:t>
                      </a:r>
                      <a:r>
                        <a:rPr lang="en-GB" sz="1600" dirty="0">
                          <a:hlinkClick r:id="rId5"/>
                        </a:rPr>
                        <a:t>Secondary Assessment Materials | NCETM</a:t>
                      </a:r>
                      <a:r>
                        <a:rPr lang="en-GB" sz="1600" dirty="0"/>
                        <a:t> offer some examples of where you might go next in Key Stage 3 and how you might check understanding of this topic after some teaching.</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8241616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855CC6-9265-8F52-2FA7-78740F94AC83}"/>
              </a:ext>
            </a:extLst>
          </p:cNvPr>
          <p:cNvSpPr>
            <a:spLocks noGrp="1"/>
          </p:cNvSpPr>
          <p:nvPr>
            <p:ph type="body" sz="quarter" idx="11"/>
          </p:nvPr>
        </p:nvSpPr>
        <p:spPr>
          <a:xfrm>
            <a:off x="155643" y="461389"/>
            <a:ext cx="15117656" cy="417927"/>
          </a:xfrm>
        </p:spPr>
        <p:txBody>
          <a:bodyPr>
            <a:normAutofit lnSpcReduction="10000"/>
          </a:bodyPr>
          <a:lstStyle/>
          <a:p>
            <a:r>
              <a:rPr lang="en-US" dirty="0"/>
              <a:t>Checkpoint 24: Sketchy </a:t>
            </a:r>
          </a:p>
          <a:p>
            <a:endParaRPr lang="en-GB" dirty="0"/>
          </a:p>
        </p:txBody>
      </p:sp>
      <p:sp>
        <p:nvSpPr>
          <p:cNvPr id="15" name="TextBox 14">
            <a:extLst>
              <a:ext uri="{FF2B5EF4-FFF2-40B4-BE49-F238E27FC236}">
                <a16:creationId xmlns:a16="http://schemas.microsoft.com/office/drawing/2014/main" id="{D1DA0AB7-9326-B366-22C5-210A4CD16675}"/>
              </a:ext>
            </a:extLst>
          </p:cNvPr>
          <p:cNvSpPr txBox="1"/>
          <p:nvPr/>
        </p:nvSpPr>
        <p:spPr>
          <a:xfrm>
            <a:off x="6109172" y="1085458"/>
            <a:ext cx="5687744" cy="4087273"/>
          </a:xfrm>
          <a:prstGeom prst="rect">
            <a:avLst/>
          </a:prstGeom>
          <a:noFill/>
        </p:spPr>
        <p:txBody>
          <a:bodyPr wrap="square" rtlCol="0">
            <a:spAutoFit/>
          </a:bodyPr>
          <a:lstStyle/>
          <a:p>
            <a:pPr>
              <a:buNone/>
            </a:pPr>
            <a:r>
              <a:rPr lang="en-US" sz="2200" dirty="0"/>
              <a:t>Sarah sketches a diagram. She says, ‘I think these line segments would be parallel if I drew this accurately.’</a:t>
            </a:r>
          </a:p>
          <a:p>
            <a:pPr marL="457200" indent="-457200">
              <a:buFont typeface="+mj-lt"/>
              <a:buAutoNum type="alphaLcParenR"/>
            </a:pPr>
            <a:r>
              <a:rPr lang="en-US" sz="2200" dirty="0"/>
              <a:t>Can you be certain that the line segments are parallel? What assumptions have you made?</a:t>
            </a:r>
          </a:p>
          <a:p>
            <a:pPr>
              <a:buNone/>
            </a:pPr>
            <a:r>
              <a:rPr lang="en-US" sz="2200" dirty="0"/>
              <a:t>Sarah sketches another diagram.</a:t>
            </a:r>
          </a:p>
          <a:p>
            <a:pPr marL="457200" indent="-457200">
              <a:buFont typeface="+mj-lt"/>
              <a:buAutoNum type="alphaLcParenR" startAt="2"/>
            </a:pPr>
            <a:r>
              <a:rPr lang="en-US" sz="2200" dirty="0"/>
              <a:t>Can you be certain that these new line segments are parallel? How do you know?</a:t>
            </a:r>
          </a:p>
          <a:p>
            <a:pPr marL="457200" indent="-457200">
              <a:buFont typeface="+mj-lt"/>
              <a:buAutoNum type="alphaLcParenR" startAt="2"/>
            </a:pPr>
            <a:endParaRPr lang="en-US" sz="2200" dirty="0"/>
          </a:p>
        </p:txBody>
      </p:sp>
      <p:sp>
        <p:nvSpPr>
          <p:cNvPr id="2" name="Action Button: Help 1">
            <a:hlinkClick r:id="" action="ppaction://noaction" highlightClick="1"/>
            <a:extLst>
              <a:ext uri="{FF2B5EF4-FFF2-40B4-BE49-F238E27FC236}">
                <a16:creationId xmlns:a16="http://schemas.microsoft.com/office/drawing/2014/main" id="{9DAAB7D0-968C-18C1-763D-5549E3BAFD4B}"/>
              </a:ext>
            </a:extLst>
          </p:cNvPr>
          <p:cNvSpPr/>
          <p:nvPr/>
        </p:nvSpPr>
        <p:spPr>
          <a:xfrm>
            <a:off x="6283406" y="520111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64990CA-D225-A2E9-E6FA-74F1D28A22FB}"/>
              </a:ext>
            </a:extLst>
          </p:cNvPr>
          <p:cNvSpPr txBox="1"/>
          <p:nvPr/>
        </p:nvSpPr>
        <p:spPr>
          <a:xfrm>
            <a:off x="7249503" y="5116376"/>
            <a:ext cx="4351947" cy="1107996"/>
          </a:xfrm>
          <a:prstGeom prst="rect">
            <a:avLst/>
          </a:prstGeom>
          <a:noFill/>
        </p:spPr>
        <p:txBody>
          <a:bodyPr wrap="square">
            <a:spAutoFit/>
          </a:bodyPr>
          <a:lstStyle/>
          <a:p>
            <a:pPr>
              <a:buNone/>
            </a:pPr>
            <a:r>
              <a:rPr lang="en-GB" sz="2200" dirty="0"/>
              <a:t>How would the diagram for part b be different if the angle was 80°? How about 10°?</a:t>
            </a:r>
          </a:p>
        </p:txBody>
      </p:sp>
      <p:pic>
        <p:nvPicPr>
          <p:cNvPr id="8" name="Picture 7">
            <a:extLst>
              <a:ext uri="{FF2B5EF4-FFF2-40B4-BE49-F238E27FC236}">
                <a16:creationId xmlns:a16="http://schemas.microsoft.com/office/drawing/2014/main" id="{C9DB6080-9057-ED01-1FC6-0B15EEFA4155}"/>
              </a:ext>
            </a:extLst>
          </p:cNvPr>
          <p:cNvPicPr>
            <a:picLocks noChangeAspect="1"/>
          </p:cNvPicPr>
          <p:nvPr/>
        </p:nvPicPr>
        <p:blipFill rotWithShape="1">
          <a:blip r:embed="rId3"/>
          <a:srcRect/>
          <a:stretch/>
        </p:blipFill>
        <p:spPr>
          <a:xfrm>
            <a:off x="395085" y="1352176"/>
            <a:ext cx="5269945" cy="3888266"/>
          </a:xfrm>
          <a:prstGeom prst="rect">
            <a:avLst/>
          </a:prstGeom>
        </p:spPr>
      </p:pic>
      <p:sp>
        <p:nvSpPr>
          <p:cNvPr id="9" name="Rectangle 8">
            <a:extLst>
              <a:ext uri="{FF2B5EF4-FFF2-40B4-BE49-F238E27FC236}">
                <a16:creationId xmlns:a16="http://schemas.microsoft.com/office/drawing/2014/main" id="{D7436125-4596-36D6-808B-4BF673A2C66D}"/>
              </a:ext>
            </a:extLst>
          </p:cNvPr>
          <p:cNvSpPr/>
          <p:nvPr/>
        </p:nvSpPr>
        <p:spPr>
          <a:xfrm rot="21123099">
            <a:off x="343398" y="3287146"/>
            <a:ext cx="5607427" cy="1839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2F517FA5-FB57-4FDE-5193-90313E02A16C}"/>
              </a:ext>
            </a:extLst>
          </p:cNvPr>
          <p:cNvPicPr>
            <a:picLocks noChangeAspect="1"/>
          </p:cNvPicPr>
          <p:nvPr/>
        </p:nvPicPr>
        <p:blipFill rotWithShape="1">
          <a:blip r:embed="rId3"/>
          <a:srcRect/>
          <a:stretch/>
        </p:blipFill>
        <p:spPr>
          <a:xfrm>
            <a:off x="395085" y="1352175"/>
            <a:ext cx="5269945" cy="3888266"/>
          </a:xfrm>
          <a:prstGeom prst="rect">
            <a:avLst/>
          </a:prstGeom>
        </p:spPr>
      </p:pic>
    </p:spTree>
    <p:extLst>
      <p:ext uri="{BB962C8B-B14F-4D97-AF65-F5344CB8AC3E}">
        <p14:creationId xmlns:p14="http://schemas.microsoft.com/office/powerpoint/2010/main" val="322416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2" grpId="0" animBg="1"/>
      <p:bldP spid="6" grpId="0"/>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24: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472061352"/>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7048072">
                  <a:extLst>
                    <a:ext uri="{9D8B030D-6E8A-4147-A177-3AD203B41FA5}">
                      <a16:colId xmlns:a16="http://schemas.microsoft.com/office/drawing/2014/main" val="695237181"/>
                    </a:ext>
                  </a:extLst>
                </a:gridCol>
                <a:gridCol w="4717966">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This task explores students' understanding of parallel lines; any support should not make assumptions around this. If you offer an assumption to start a discussion, use something that does not close down an opportunity for exposing understanding. For example, ‘I assumed that the 10 cm measurements are accurate – how would this help me decide whether the line segments are parallel?’</a:t>
                      </a:r>
                    </a:p>
                    <a:p>
                      <a:r>
                        <a:rPr lang="en-GB" sz="1600" b="1" i="0" u="none" dirty="0"/>
                        <a:t>Challenge</a:t>
                      </a:r>
                    </a:p>
                    <a:p>
                      <a:pPr>
                        <a:spcAft>
                          <a:spcPts val="600"/>
                        </a:spcAft>
                      </a:pPr>
                      <a:r>
                        <a:rPr lang="en-GB" sz="1600" u="none" dirty="0"/>
                        <a:t>The reasoning involved in the second task is challenging, and the prompts in the further thinking question move towards a generalisation. Ask what could change in the diagram (for example, the angle of the transversal, the orientation of the parallel line segments or the lengths of the line segments shown) while still giving enough information to decide whether the line segments are parallel or will challenge this generalisation.</a:t>
                      </a:r>
                    </a:p>
                    <a:p>
                      <a:r>
                        <a:rPr lang="en-GB" sz="1600" b="1" i="0" u="none" dirty="0"/>
                        <a:t>Representations</a:t>
                      </a:r>
                    </a:p>
                    <a:p>
                      <a:pPr lvl="0">
                        <a:buNone/>
                      </a:pPr>
                      <a:r>
                        <a:rPr lang="en-GB" sz="1600" b="0" i="0" u="none" dirty="0"/>
                        <a:t>Students should feel happy to sketch and annotate diagrams to support their thinking in mathematics – give permission to not use a ruler to focus them on reasoning rather than precision drawing. </a:t>
                      </a:r>
                    </a:p>
                  </a:txBody>
                  <a:tcPr/>
                </a:tc>
                <a:tc>
                  <a:txBody>
                    <a:bodyPr/>
                    <a:lstStyle/>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Checkpoint 24 gives an opportunity for students to reason with parallel lines. Although non-statutory, conventional markings for parallel lines and right angles are a part of the Year 5 Programme of Study. As well as notation, look for students' understanding of 'parallel'. Is their understanding that parallel lines must be straight? That the distance between parallel lines should be constant? </a:t>
                      </a:r>
                      <a:r>
                        <a:rPr lang="en-GB" sz="1600" b="0" i="0" u="none" dirty="0"/>
                        <a:t>Encourage students to annotate with as much information as they are able to as this will offer insight into their current understanding.</a:t>
                      </a:r>
                      <a:endParaRPr lang="en-GB" sz="1600" dirty="0"/>
                    </a:p>
                    <a:p>
                      <a:pPr marL="0" marR="0" lvl="0" indent="0" algn="l">
                        <a:lnSpc>
                          <a:spcPct val="100000"/>
                        </a:lnSpc>
                        <a:spcBef>
                          <a:spcPts val="0"/>
                        </a:spcBef>
                        <a:spcAft>
                          <a:spcPts val="0"/>
                        </a:spcAft>
                        <a:buClrTx/>
                        <a:buSzTx/>
                        <a:buFont typeface="Arial" panose="020B0604020202020204" pitchFamily="34" charset="0"/>
                        <a:buNone/>
                      </a:pPr>
                      <a:r>
                        <a:rPr lang="en-GB" sz="1600" dirty="0"/>
                        <a:t>The further thinking question focuses on imagining how the diagram changes with different angles of transversal – at this stage, the focus here is on their visualisation and reasoning (for example, around how the line segment lengths will change) rather than leading into angle rules on parallel lines.</a:t>
                      </a:r>
                    </a:p>
                  </a:txBody>
                  <a:tcPr/>
                </a:tc>
                <a:extLst>
                  <a:ext uri="{0D108BD9-81ED-4DB2-BD59-A6C34878D82A}">
                    <a16:rowId xmlns:a16="http://schemas.microsoft.com/office/drawing/2014/main" val="1616516725"/>
                  </a:ext>
                </a:extLst>
              </a:tr>
              <a:tr h="828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3" action="ppaction://hlinksldjump"/>
                        </a:rPr>
                        <a:t>C</a:t>
                      </a:r>
                      <a:r>
                        <a:rPr lang="en-GB" sz="1600" b="0" dirty="0"/>
                        <a:t> offers a prompt to discuss definitions of parallel 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6.1.1.1 from the </a:t>
                      </a:r>
                      <a:r>
                        <a:rPr lang="en-GB" sz="1600" dirty="0">
                          <a:hlinkClick r:id="rId4"/>
                        </a:rPr>
                        <a:t>Secondary Mastery Professional Development | NCETM</a:t>
                      </a:r>
                      <a:r>
                        <a:rPr lang="en-GB" sz="1600" dirty="0"/>
                        <a:t> gives ideas for how you might go on to explore ‘</a:t>
                      </a:r>
                      <a:r>
                        <a:rPr lang="en-GB" sz="1600" dirty="0">
                          <a:hlinkClick r:id="rId5"/>
                        </a:rPr>
                        <a:t>equal and supplementary angles in parallel lines</a:t>
                      </a:r>
                      <a:r>
                        <a:rPr lang="en-GB" sz="1600" dirty="0"/>
                        <a:t>’ at Key Stage 3.</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51718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sz="3200"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559430048"/>
              </p:ext>
            </p:extLst>
          </p:nvPr>
        </p:nvGraphicFramePr>
        <p:xfrm>
          <a:off x="618165" y="1230119"/>
          <a:ext cx="10450239" cy="3720705"/>
        </p:xfrm>
        <a:graphic>
          <a:graphicData uri="http://schemas.openxmlformats.org/drawingml/2006/table">
            <a:tbl>
              <a:tblPr firstRow="1" bandRow="1">
                <a:tableStyleId>{5940675A-B579-460E-94D1-54222C63F5DA}</a:tableStyleId>
              </a:tblPr>
              <a:tblGrid>
                <a:gridCol w="9082486">
                  <a:extLst>
                    <a:ext uri="{9D8B030D-6E8A-4147-A177-3AD203B41FA5}">
                      <a16:colId xmlns:a16="http://schemas.microsoft.com/office/drawing/2014/main" val="4162930053"/>
                    </a:ext>
                  </a:extLst>
                </a:gridCol>
                <a:gridCol w="1367753">
                  <a:extLst>
                    <a:ext uri="{9D8B030D-6E8A-4147-A177-3AD203B41FA5}">
                      <a16:colId xmlns:a16="http://schemas.microsoft.com/office/drawing/2014/main" val="3250428731"/>
                    </a:ext>
                  </a:extLst>
                </a:gridCol>
              </a:tblGrid>
              <a:tr h="5126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Understand and use angle properties</a:t>
                      </a:r>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bg1"/>
                          </a:solidFill>
                        </a:rPr>
                        <a:t>Code</a:t>
                      </a:r>
                    </a:p>
                  </a:txBody>
                  <a:tcPr anchor="ctr">
                    <a:solidFill>
                      <a:schemeClr val="accent2"/>
                    </a:solidFill>
                  </a:tcPr>
                </a:tc>
                <a:extLst>
                  <a:ext uri="{0D108BD9-81ED-4DB2-BD59-A6C34878D82A}">
                    <a16:rowId xmlns:a16="http://schemas.microsoft.com/office/drawing/2014/main" val="979699445"/>
                  </a:ext>
                </a:extLst>
              </a:tr>
              <a:tr h="802011">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Understand that a pair of parallel lines traversed by a straight line produces sets of equal and supplementary angles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6.1.1.1*</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9749094"/>
                  </a:ext>
                </a:extLst>
              </a:tr>
              <a:tr h="802011">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Know and understand proofs that in a triangle, the sum of interior angles is 180 degrees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6.1.1.2*</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30190816"/>
                  </a:ext>
                </a:extLst>
              </a:tr>
              <a:tr h="802011">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Know and understand proofs for finding the interior and exterior angle of any regular polygon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6.1.1.3</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55695"/>
                  </a:ext>
                </a:extLst>
              </a:tr>
              <a:tr h="802011">
                <a:tc>
                  <a: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Solve problems that require use of a combination of angle facts to identify values of missing angles, providing explanations of reasoning and logic used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800" b="0" dirty="0">
                          <a:effectLst/>
                          <a:latin typeface="Arial" panose="020B0604020202020204" pitchFamily="34" charset="0"/>
                          <a:ea typeface="Calibri" panose="020F0502020204030204" pitchFamily="34" charset="0"/>
                          <a:cs typeface="Times New Roman" panose="02020603050405020304" pitchFamily="18" charset="0"/>
                        </a:rPr>
                        <a:t>6.1.1.4</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2739072"/>
                  </a:ext>
                </a:extLst>
              </a:tr>
            </a:tbl>
          </a:graphicData>
        </a:graphic>
      </p:graphicFrame>
      <p:sp>
        <p:nvSpPr>
          <p:cNvPr id="5" name="TextBox 4">
            <a:extLst>
              <a:ext uri="{FF2B5EF4-FFF2-40B4-BE49-F238E27FC236}">
                <a16:creationId xmlns:a16="http://schemas.microsoft.com/office/drawing/2014/main" id="{C997200E-231E-4CC3-9351-85AA93FE9F5F}"/>
              </a:ext>
            </a:extLst>
          </p:cNvPr>
          <p:cNvSpPr txBox="1"/>
          <p:nvPr/>
        </p:nvSpPr>
        <p:spPr>
          <a:xfrm>
            <a:off x="289932" y="6297792"/>
            <a:ext cx="8967819" cy="276999"/>
          </a:xfrm>
          <a:prstGeom prst="rect">
            <a:avLst/>
          </a:prstGeom>
          <a:noFill/>
        </p:spPr>
        <p:txBody>
          <a:bodyPr wrap="square" rtlCol="0">
            <a:spAutoFit/>
          </a:bodyPr>
          <a:lstStyle/>
          <a:p>
            <a:pPr>
              <a:buNone/>
            </a:pPr>
            <a:r>
              <a:rPr lang="en-GB" sz="1200" dirty="0"/>
              <a:t>*There are additional resources exemplifying these key ideas in the </a:t>
            </a:r>
            <a:r>
              <a:rPr lang="en-GB" sz="1200" dirty="0">
                <a:hlinkClick r:id="rId3"/>
              </a:rPr>
              <a:t>Secondary Mastery Professional Development | NCETM</a:t>
            </a:r>
            <a:r>
              <a:rPr lang="en-GB" sz="1200" dirty="0"/>
              <a:t>.</a:t>
            </a:r>
          </a:p>
        </p:txBody>
      </p:sp>
    </p:spTree>
    <p:extLst>
      <p:ext uri="{BB962C8B-B14F-4D97-AF65-F5344CB8AC3E}">
        <p14:creationId xmlns:p14="http://schemas.microsoft.com/office/powerpoint/2010/main" val="38601835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0454FC1-7444-60EF-2A44-0130C84CFE8E}"/>
              </a:ext>
            </a:extLst>
          </p:cNvPr>
          <p:cNvGrpSpPr/>
          <p:nvPr/>
        </p:nvGrpSpPr>
        <p:grpSpPr>
          <a:xfrm>
            <a:off x="129874" y="1930910"/>
            <a:ext cx="2693438" cy="1598118"/>
            <a:chOff x="472440" y="1304252"/>
            <a:chExt cx="2693438" cy="1598118"/>
          </a:xfrm>
        </p:grpSpPr>
        <p:cxnSp>
          <p:nvCxnSpPr>
            <p:cNvPr id="8" name="Straight Connector 7">
              <a:extLst>
                <a:ext uri="{FF2B5EF4-FFF2-40B4-BE49-F238E27FC236}">
                  <a16:creationId xmlns:a16="http://schemas.microsoft.com/office/drawing/2014/main" id="{766A04C8-3397-CF0E-CCFC-F4928E4D0966}"/>
                </a:ext>
              </a:extLst>
            </p:cNvPr>
            <p:cNvCxnSpPr>
              <a:cxnSpLocks/>
            </p:cNvCxnSpPr>
            <p:nvPr/>
          </p:nvCxnSpPr>
          <p:spPr>
            <a:xfrm>
              <a:off x="472440" y="1304252"/>
              <a:ext cx="2693438" cy="159811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297FF0-6A64-01BF-5800-DAC1F018A513}"/>
                </a:ext>
              </a:extLst>
            </p:cNvPr>
            <p:cNvSpPr txBox="1"/>
            <p:nvPr/>
          </p:nvSpPr>
          <p:spPr>
            <a:xfrm>
              <a:off x="979403" y="1694321"/>
              <a:ext cx="385042" cy="523220"/>
            </a:xfrm>
            <a:prstGeom prst="rect">
              <a:avLst/>
            </a:prstGeom>
            <a:noFill/>
          </p:spPr>
          <p:txBody>
            <a:bodyPr wrap="none" rtlCol="0">
              <a:spAutoFit/>
            </a:bodyPr>
            <a:lstStyle/>
            <a:p>
              <a:pPr>
                <a:buNone/>
              </a:pPr>
              <a:r>
                <a:rPr lang="en-US" i="1" dirty="0"/>
                <a:t>a</a:t>
              </a:r>
            </a:p>
          </p:txBody>
        </p:sp>
        <p:sp>
          <p:nvSpPr>
            <p:cNvPr id="14" name="TextBox 13">
              <a:extLst>
                <a:ext uri="{FF2B5EF4-FFF2-40B4-BE49-F238E27FC236}">
                  <a16:creationId xmlns:a16="http://schemas.microsoft.com/office/drawing/2014/main" id="{FA6B0889-4C8F-D9EC-E96F-33F64C51B6C3}"/>
                </a:ext>
              </a:extLst>
            </p:cNvPr>
            <p:cNvSpPr txBox="1"/>
            <p:nvPr/>
          </p:nvSpPr>
          <p:spPr>
            <a:xfrm>
              <a:off x="2211357" y="1879635"/>
              <a:ext cx="385042" cy="523220"/>
            </a:xfrm>
            <a:prstGeom prst="rect">
              <a:avLst/>
            </a:prstGeom>
            <a:noFill/>
          </p:spPr>
          <p:txBody>
            <a:bodyPr wrap="none" rtlCol="0">
              <a:spAutoFit/>
            </a:bodyPr>
            <a:lstStyle/>
            <a:p>
              <a:pPr>
                <a:buNone/>
              </a:pPr>
              <a:r>
                <a:rPr lang="en-US" i="1" dirty="0"/>
                <a:t>b</a:t>
              </a:r>
            </a:p>
          </p:txBody>
        </p:sp>
      </p:grpSp>
      <p:sp>
        <p:nvSpPr>
          <p:cNvPr id="7" name="Text Placeholder 6">
            <a:extLst>
              <a:ext uri="{FF2B5EF4-FFF2-40B4-BE49-F238E27FC236}">
                <a16:creationId xmlns:a16="http://schemas.microsoft.com/office/drawing/2014/main" id="{F4A6C39E-F667-0FF3-27FE-7D1C62C6447A}"/>
              </a:ext>
            </a:extLst>
          </p:cNvPr>
          <p:cNvSpPr>
            <a:spLocks noGrp="1"/>
          </p:cNvSpPr>
          <p:nvPr>
            <p:ph type="body" sz="quarter" idx="11"/>
          </p:nvPr>
        </p:nvSpPr>
        <p:spPr/>
        <p:txBody>
          <a:bodyPr/>
          <a:lstStyle/>
          <a:p>
            <a:r>
              <a:rPr lang="en-US" dirty="0"/>
              <a:t>Checkpoint 25: Sliding lines </a:t>
            </a:r>
          </a:p>
        </p:txBody>
      </p:sp>
      <p:cxnSp>
        <p:nvCxnSpPr>
          <p:cNvPr id="5" name="Straight Connector 4">
            <a:extLst>
              <a:ext uri="{FF2B5EF4-FFF2-40B4-BE49-F238E27FC236}">
                <a16:creationId xmlns:a16="http://schemas.microsoft.com/office/drawing/2014/main" id="{8DD37578-B4D2-DC8C-504B-139F53FC2831}"/>
              </a:ext>
            </a:extLst>
          </p:cNvPr>
          <p:cNvCxnSpPr/>
          <p:nvPr/>
        </p:nvCxnSpPr>
        <p:spPr>
          <a:xfrm>
            <a:off x="648034" y="1633824"/>
            <a:ext cx="0" cy="353568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107321-D050-DE22-7EA7-391AB5679DCE}"/>
              </a:ext>
            </a:extLst>
          </p:cNvPr>
          <p:cNvCxnSpPr/>
          <p:nvPr/>
        </p:nvCxnSpPr>
        <p:spPr>
          <a:xfrm>
            <a:off x="2232994" y="1633824"/>
            <a:ext cx="0" cy="353568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7C4AB06-917D-022F-F08C-6778164CD9B5}"/>
              </a:ext>
            </a:extLst>
          </p:cNvPr>
          <p:cNvSpPr/>
          <p:nvPr/>
        </p:nvSpPr>
        <p:spPr>
          <a:xfrm>
            <a:off x="-1" y="1346142"/>
            <a:ext cx="251795" cy="502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561B05FA-55D2-9142-F805-EA213F340D28}"/>
              </a:ext>
            </a:extLst>
          </p:cNvPr>
          <p:cNvCxnSpPr>
            <a:cxnSpLocks/>
          </p:cNvCxnSpPr>
          <p:nvPr/>
        </p:nvCxnSpPr>
        <p:spPr>
          <a:xfrm>
            <a:off x="3057887" y="2844199"/>
            <a:ext cx="2710425" cy="162147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A5846D-E98B-4B58-7339-873344E622BD}"/>
              </a:ext>
            </a:extLst>
          </p:cNvPr>
          <p:cNvSpPr txBox="1"/>
          <p:nvPr/>
        </p:nvSpPr>
        <p:spPr>
          <a:xfrm>
            <a:off x="3215216" y="3012507"/>
            <a:ext cx="364202" cy="523220"/>
          </a:xfrm>
          <a:prstGeom prst="rect">
            <a:avLst/>
          </a:prstGeom>
          <a:noFill/>
        </p:spPr>
        <p:txBody>
          <a:bodyPr wrap="square" rtlCol="0">
            <a:spAutoFit/>
          </a:bodyPr>
          <a:lstStyle/>
          <a:p>
            <a:pPr>
              <a:buNone/>
            </a:pPr>
            <a:r>
              <a:rPr lang="en-US" i="1" dirty="0"/>
              <a:t>c</a:t>
            </a:r>
          </a:p>
        </p:txBody>
      </p:sp>
      <p:sp>
        <p:nvSpPr>
          <p:cNvPr id="24" name="TextBox 23">
            <a:extLst>
              <a:ext uri="{FF2B5EF4-FFF2-40B4-BE49-F238E27FC236}">
                <a16:creationId xmlns:a16="http://schemas.microsoft.com/office/drawing/2014/main" id="{312174A2-46F3-98BB-4F5C-09CCF6B5C7F1}"/>
              </a:ext>
            </a:extLst>
          </p:cNvPr>
          <p:cNvSpPr txBox="1"/>
          <p:nvPr/>
        </p:nvSpPr>
        <p:spPr>
          <a:xfrm>
            <a:off x="4428749" y="3274117"/>
            <a:ext cx="385042" cy="523220"/>
          </a:xfrm>
          <a:prstGeom prst="rect">
            <a:avLst/>
          </a:prstGeom>
          <a:noFill/>
        </p:spPr>
        <p:txBody>
          <a:bodyPr wrap="square" rtlCol="0">
            <a:spAutoFit/>
          </a:bodyPr>
          <a:lstStyle/>
          <a:p>
            <a:pPr>
              <a:buNone/>
            </a:pPr>
            <a:r>
              <a:rPr lang="en-US" i="1" dirty="0"/>
              <a:t>d</a:t>
            </a:r>
          </a:p>
        </p:txBody>
      </p:sp>
      <p:cxnSp>
        <p:nvCxnSpPr>
          <p:cNvPr id="25" name="Straight Connector 24">
            <a:extLst>
              <a:ext uri="{FF2B5EF4-FFF2-40B4-BE49-F238E27FC236}">
                <a16:creationId xmlns:a16="http://schemas.microsoft.com/office/drawing/2014/main" id="{A6061C97-16BE-4D71-CCE8-0003F970FC15}"/>
              </a:ext>
            </a:extLst>
          </p:cNvPr>
          <p:cNvCxnSpPr>
            <a:cxnSpLocks/>
          </p:cNvCxnSpPr>
          <p:nvPr/>
        </p:nvCxnSpPr>
        <p:spPr>
          <a:xfrm>
            <a:off x="3207992" y="1646275"/>
            <a:ext cx="0" cy="3535680"/>
          </a:xfrm>
          <a:prstGeom prst="line">
            <a:avLst/>
          </a:prstGeom>
          <a:ln w="3810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CEAFCC-E72B-B10D-5439-01156BE563FD}"/>
              </a:ext>
            </a:extLst>
          </p:cNvPr>
          <p:cNvCxnSpPr>
            <a:cxnSpLocks/>
          </p:cNvCxnSpPr>
          <p:nvPr/>
        </p:nvCxnSpPr>
        <p:spPr>
          <a:xfrm>
            <a:off x="4792952" y="1646275"/>
            <a:ext cx="0" cy="3535680"/>
          </a:xfrm>
          <a:prstGeom prst="line">
            <a:avLst/>
          </a:prstGeom>
          <a:ln w="38100">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ED44B36-293A-23CC-84C5-BB21663CBF2E}"/>
              </a:ext>
            </a:extLst>
          </p:cNvPr>
          <p:cNvSpPr/>
          <p:nvPr/>
        </p:nvSpPr>
        <p:spPr>
          <a:xfrm>
            <a:off x="2503340" y="1664192"/>
            <a:ext cx="470452" cy="502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FAAF382-BC0B-84A8-DB7E-9EA8B4A55310}"/>
              </a:ext>
            </a:extLst>
          </p:cNvPr>
          <p:cNvSpPr/>
          <p:nvPr/>
        </p:nvSpPr>
        <p:spPr>
          <a:xfrm>
            <a:off x="5063298" y="1664192"/>
            <a:ext cx="1219197" cy="502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0773963-2EC0-8607-F929-7B4EC70E7410}"/>
              </a:ext>
            </a:extLst>
          </p:cNvPr>
          <p:cNvSpPr txBox="1"/>
          <p:nvPr/>
        </p:nvSpPr>
        <p:spPr>
          <a:xfrm>
            <a:off x="5269982" y="1034498"/>
            <a:ext cx="6837555" cy="2394502"/>
          </a:xfrm>
          <a:prstGeom prst="rect">
            <a:avLst/>
          </a:prstGeom>
          <a:noFill/>
        </p:spPr>
        <p:txBody>
          <a:bodyPr wrap="square" rtlCol="0">
            <a:spAutoFit/>
          </a:bodyPr>
          <a:lstStyle/>
          <a:p>
            <a:pPr>
              <a:buNone/>
            </a:pPr>
            <a:r>
              <a:rPr lang="en-US" sz="2200" dirty="0"/>
              <a:t>The red lines in diagram A are parallel.</a:t>
            </a:r>
          </a:p>
          <a:p>
            <a:pPr>
              <a:buNone/>
            </a:pPr>
            <a:r>
              <a:rPr lang="en-US" sz="2200" dirty="0"/>
              <a:t>What happens to the angles </a:t>
            </a:r>
            <a:r>
              <a:rPr lang="en-US" sz="2200" i="1" dirty="0"/>
              <a:t>a</a:t>
            </a:r>
            <a:r>
              <a:rPr lang="en-US" sz="2200" dirty="0"/>
              <a:t> and </a:t>
            </a:r>
            <a:r>
              <a:rPr lang="en-US" sz="2200" i="1" dirty="0"/>
              <a:t>b</a:t>
            </a:r>
            <a:r>
              <a:rPr lang="en-US" sz="2200" dirty="0"/>
              <a:t> as the line moves?</a:t>
            </a:r>
          </a:p>
          <a:p>
            <a:pPr marL="457200" indent="-457200">
              <a:buFont typeface="+mj-lt"/>
              <a:buAutoNum type="alphaLcParenR"/>
            </a:pPr>
            <a:r>
              <a:rPr lang="en-US" sz="2200" dirty="0"/>
              <a:t>Does the size of </a:t>
            </a:r>
            <a:r>
              <a:rPr lang="en-US" sz="2200" i="1" dirty="0"/>
              <a:t>a</a:t>
            </a:r>
            <a:r>
              <a:rPr lang="en-US" sz="2200" dirty="0"/>
              <a:t> change? </a:t>
            </a:r>
          </a:p>
          <a:p>
            <a:pPr marL="457200" indent="-457200">
              <a:buFont typeface="+mj-lt"/>
              <a:buAutoNum type="alphaLcParenR"/>
            </a:pPr>
            <a:r>
              <a:rPr lang="en-US" sz="2200" dirty="0"/>
              <a:t>Does the size of </a:t>
            </a:r>
            <a:r>
              <a:rPr lang="en-US" sz="2200" i="1" dirty="0"/>
              <a:t>b</a:t>
            </a:r>
            <a:r>
              <a:rPr lang="en-US" sz="2200" dirty="0"/>
              <a:t> change?</a:t>
            </a:r>
          </a:p>
          <a:p>
            <a:pPr marL="457200" indent="-457200">
              <a:buFont typeface="+mj-lt"/>
              <a:buAutoNum type="alphaLcParenR"/>
            </a:pPr>
            <a:r>
              <a:rPr lang="en-US" sz="2200" dirty="0"/>
              <a:t>Is one bigger than the other? Does that change?</a:t>
            </a:r>
          </a:p>
        </p:txBody>
      </p:sp>
      <p:sp>
        <p:nvSpPr>
          <p:cNvPr id="30" name="TextBox 29">
            <a:extLst>
              <a:ext uri="{FF2B5EF4-FFF2-40B4-BE49-F238E27FC236}">
                <a16:creationId xmlns:a16="http://schemas.microsoft.com/office/drawing/2014/main" id="{51C17D57-4A38-0A44-1315-17D7E5010194}"/>
              </a:ext>
            </a:extLst>
          </p:cNvPr>
          <p:cNvSpPr txBox="1"/>
          <p:nvPr/>
        </p:nvSpPr>
        <p:spPr>
          <a:xfrm>
            <a:off x="5269982" y="3508362"/>
            <a:ext cx="6922018" cy="2394502"/>
          </a:xfrm>
          <a:prstGeom prst="rect">
            <a:avLst/>
          </a:prstGeom>
          <a:solidFill>
            <a:schemeClr val="bg1"/>
          </a:solidFill>
        </p:spPr>
        <p:txBody>
          <a:bodyPr wrap="square" rtlCol="0">
            <a:spAutoFit/>
          </a:bodyPr>
          <a:lstStyle/>
          <a:p>
            <a:pPr>
              <a:buNone/>
            </a:pPr>
            <a:r>
              <a:rPr lang="en-US" sz="2200" dirty="0"/>
              <a:t>The blue lines in diagram B are parallel.</a:t>
            </a:r>
          </a:p>
          <a:p>
            <a:pPr>
              <a:buNone/>
            </a:pPr>
            <a:r>
              <a:rPr lang="en-US" sz="2200" dirty="0"/>
              <a:t>What happens to the angles </a:t>
            </a:r>
            <a:r>
              <a:rPr lang="en-US" sz="2200" i="1" dirty="0"/>
              <a:t>c</a:t>
            </a:r>
            <a:r>
              <a:rPr lang="en-US" sz="2200" dirty="0"/>
              <a:t> and </a:t>
            </a:r>
            <a:r>
              <a:rPr lang="en-US" sz="2200" i="1" dirty="0"/>
              <a:t>d</a:t>
            </a:r>
            <a:r>
              <a:rPr lang="en-US" sz="2200" dirty="0"/>
              <a:t> as the line moves?</a:t>
            </a:r>
          </a:p>
          <a:p>
            <a:pPr marL="457200" indent="-457200">
              <a:buFont typeface="+mj-lt"/>
              <a:buAutoNum type="alphaLcParenR" startAt="4"/>
            </a:pPr>
            <a:r>
              <a:rPr lang="en-US" sz="2200" dirty="0"/>
              <a:t>Does the size of </a:t>
            </a:r>
            <a:r>
              <a:rPr lang="en-US" sz="2200" i="1" dirty="0"/>
              <a:t>c</a:t>
            </a:r>
            <a:r>
              <a:rPr lang="en-US" sz="2200" dirty="0"/>
              <a:t> change? </a:t>
            </a:r>
          </a:p>
          <a:p>
            <a:pPr marL="457200" indent="-457200">
              <a:buFont typeface="+mj-lt"/>
              <a:buAutoNum type="alphaLcParenR" startAt="4"/>
            </a:pPr>
            <a:r>
              <a:rPr lang="en-US" sz="2200" dirty="0"/>
              <a:t>Does the size of </a:t>
            </a:r>
            <a:r>
              <a:rPr lang="en-US" sz="2200" i="1" dirty="0"/>
              <a:t>d</a:t>
            </a:r>
            <a:r>
              <a:rPr lang="en-US" sz="2200" dirty="0"/>
              <a:t> change?</a:t>
            </a:r>
          </a:p>
          <a:p>
            <a:pPr marL="457200" indent="-457200">
              <a:buFont typeface="+mj-lt"/>
              <a:buAutoNum type="alphaLcParenR" startAt="4"/>
            </a:pPr>
            <a:r>
              <a:rPr lang="en-US" sz="2200" dirty="0"/>
              <a:t>Is one bigger than the other? Does that change?</a:t>
            </a:r>
          </a:p>
        </p:txBody>
      </p:sp>
      <p:sp>
        <p:nvSpPr>
          <p:cNvPr id="2" name="Action Button: Help 1">
            <a:hlinkClick r:id="" action="ppaction://noaction" highlightClick="1"/>
            <a:extLst>
              <a:ext uri="{FF2B5EF4-FFF2-40B4-BE49-F238E27FC236}">
                <a16:creationId xmlns:a16="http://schemas.microsoft.com/office/drawing/2014/main" id="{FF63DCF0-93B2-4703-8872-84124D3213A3}"/>
              </a:ext>
            </a:extLst>
          </p:cNvPr>
          <p:cNvSpPr/>
          <p:nvPr/>
        </p:nvSpPr>
        <p:spPr>
          <a:xfrm>
            <a:off x="333615" y="583583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5693F94-B3FE-D9D0-0D89-BFEB74D56826}"/>
              </a:ext>
            </a:extLst>
          </p:cNvPr>
          <p:cNvSpPr txBox="1"/>
          <p:nvPr/>
        </p:nvSpPr>
        <p:spPr>
          <a:xfrm>
            <a:off x="1317106" y="5945788"/>
            <a:ext cx="6191986" cy="769441"/>
          </a:xfrm>
          <a:prstGeom prst="rect">
            <a:avLst/>
          </a:prstGeom>
          <a:noFill/>
        </p:spPr>
        <p:txBody>
          <a:bodyPr wrap="square">
            <a:spAutoFit/>
          </a:bodyPr>
          <a:lstStyle/>
          <a:p>
            <a:pPr>
              <a:buNone/>
            </a:pPr>
            <a:r>
              <a:rPr lang="en-GB" sz="2200" dirty="0"/>
              <a:t>How would your answers be different if it was one of the vertical lines that moved each time?</a:t>
            </a:r>
          </a:p>
        </p:txBody>
      </p:sp>
      <p:sp>
        <p:nvSpPr>
          <p:cNvPr id="9" name="TextBox 8">
            <a:extLst>
              <a:ext uri="{FF2B5EF4-FFF2-40B4-BE49-F238E27FC236}">
                <a16:creationId xmlns:a16="http://schemas.microsoft.com/office/drawing/2014/main" id="{628D3A62-53F0-EC7D-3B95-EAA75D70DEDA}"/>
              </a:ext>
            </a:extLst>
          </p:cNvPr>
          <p:cNvSpPr txBox="1"/>
          <p:nvPr/>
        </p:nvSpPr>
        <p:spPr>
          <a:xfrm>
            <a:off x="1182299" y="1098372"/>
            <a:ext cx="534205" cy="523220"/>
          </a:xfrm>
          <a:prstGeom prst="rect">
            <a:avLst/>
          </a:prstGeom>
          <a:noFill/>
        </p:spPr>
        <p:txBody>
          <a:bodyPr wrap="square">
            <a:spAutoFit/>
          </a:bodyPr>
          <a:lstStyle/>
          <a:p>
            <a:pPr algn="ctr">
              <a:buNone/>
            </a:pPr>
            <a:r>
              <a:rPr lang="en-US" sz="2800" dirty="0">
                <a:solidFill>
                  <a:srgbClr val="00628C"/>
                </a:solidFill>
              </a:rPr>
              <a:t>A</a:t>
            </a:r>
            <a:endParaRPr lang="en-GB" dirty="0">
              <a:solidFill>
                <a:srgbClr val="00628C"/>
              </a:solidFill>
            </a:endParaRPr>
          </a:p>
        </p:txBody>
      </p:sp>
      <p:sp>
        <p:nvSpPr>
          <p:cNvPr id="10" name="TextBox 9">
            <a:extLst>
              <a:ext uri="{FF2B5EF4-FFF2-40B4-BE49-F238E27FC236}">
                <a16:creationId xmlns:a16="http://schemas.microsoft.com/office/drawing/2014/main" id="{AC90B24C-0A98-AC34-832A-B867554C8D08}"/>
              </a:ext>
            </a:extLst>
          </p:cNvPr>
          <p:cNvSpPr txBox="1"/>
          <p:nvPr/>
        </p:nvSpPr>
        <p:spPr>
          <a:xfrm>
            <a:off x="3704782" y="1098372"/>
            <a:ext cx="534205" cy="523220"/>
          </a:xfrm>
          <a:prstGeom prst="rect">
            <a:avLst/>
          </a:prstGeom>
          <a:noFill/>
        </p:spPr>
        <p:txBody>
          <a:bodyPr wrap="square">
            <a:spAutoFit/>
          </a:bodyPr>
          <a:lstStyle/>
          <a:p>
            <a:pPr algn="ctr">
              <a:buNone/>
            </a:pPr>
            <a:r>
              <a:rPr lang="en-US" sz="2800" dirty="0">
                <a:solidFill>
                  <a:srgbClr val="00628C"/>
                </a:solidFill>
              </a:rPr>
              <a:t>B</a:t>
            </a:r>
            <a:endParaRPr lang="en-GB" dirty="0">
              <a:solidFill>
                <a:srgbClr val="00628C"/>
              </a:solidFill>
            </a:endParaRPr>
          </a:p>
        </p:txBody>
      </p:sp>
    </p:spTree>
    <p:extLst>
      <p:ext uri="{BB962C8B-B14F-4D97-AF65-F5344CB8AC3E}">
        <p14:creationId xmlns:p14="http://schemas.microsoft.com/office/powerpoint/2010/main" val="41107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remove" nodeType="afterEffect">
                                  <p:stCondLst>
                                    <p:cond delay="0"/>
                                  </p:stCondLst>
                                  <p:endCondLst>
                                    <p:cond evt="onNext" delay="0">
                                      <p:tgtEl>
                                        <p:sldTgt/>
                                      </p:tgtEl>
                                    </p:cond>
                                  </p:endCondLst>
                                  <p:childTnLst>
                                    <p:animMotion origin="layout" path="M -3.75E-6 3.33333E-6 L -3.75E-6 0.23634 " pathEditMode="relative" rAng="0" ptsTypes="AA">
                                      <p:cBhvr>
                                        <p:cTn id="6" dur="3000" fill="hold"/>
                                        <p:tgtEl>
                                          <p:spTgt spid="15"/>
                                        </p:tgtEl>
                                        <p:attrNameLst>
                                          <p:attrName>ppt_x</p:attrName>
                                          <p:attrName>ppt_y</p:attrName>
                                        </p:attrNameLst>
                                      </p:cBhvr>
                                      <p:rCtr x="0" y="1180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par>
                          <p:cTn id="25" fill="hold">
                            <p:stCondLst>
                              <p:cond delay="0"/>
                            </p:stCondLst>
                            <p:childTnLst>
                              <p:par>
                                <p:cTn id="26" presetID="8" presetClass="emph" presetSubtype="0" repeatCount="indefinite" autoRev="1" fill="hold" nodeType="afterEffect">
                                  <p:stCondLst>
                                    <p:cond delay="0"/>
                                  </p:stCondLst>
                                  <p:endCondLst>
                                    <p:cond evt="onNext" delay="0">
                                      <p:tgtEl>
                                        <p:sldTgt/>
                                      </p:tgtEl>
                                    </p:cond>
                                  </p:endCondLst>
                                  <p:childTnLst>
                                    <p:animRot by="-3600000">
                                      <p:cBhvr>
                                        <p:cTn id="27" dur="3000" fill="hold"/>
                                        <p:tgtEl>
                                          <p:spTgt spid="22"/>
                                        </p:tgtEl>
                                        <p:attrNameLst>
                                          <p:attrName>r</p:attrName>
                                        </p:attrNameLst>
                                      </p:cBhvr>
                                    </p:animRot>
                                  </p:childTnLst>
                                </p:cTn>
                              </p:par>
                              <p:par>
                                <p:cTn id="28" presetID="42" presetClass="path" presetSubtype="0" repeatCount="indefinite" autoRev="1" fill="hold" grpId="0" nodeType="withEffect">
                                  <p:stCondLst>
                                    <p:cond delay="0"/>
                                  </p:stCondLst>
                                  <p:endCondLst>
                                    <p:cond evt="onNext" delay="0">
                                      <p:tgtEl>
                                        <p:sldTgt/>
                                      </p:tgtEl>
                                    </p:cond>
                                  </p:endCondLst>
                                  <p:childTnLst>
                                    <p:animMotion origin="layout" path="M 4.16667E-6 -4.81481E-6 L 4.16667E-6 0.15325 " pathEditMode="relative" rAng="0" ptsTypes="AA">
                                      <p:cBhvr>
                                        <p:cTn id="29" dur="3000" fill="hold"/>
                                        <p:tgtEl>
                                          <p:spTgt spid="23"/>
                                        </p:tgtEl>
                                        <p:attrNameLst>
                                          <p:attrName>ppt_x</p:attrName>
                                          <p:attrName>ppt_y</p:attrName>
                                        </p:attrNameLst>
                                      </p:cBhvr>
                                      <p:rCtr x="0" y="7662"/>
                                    </p:animMotion>
                                  </p:childTnLst>
                                </p:cTn>
                              </p:par>
                              <p:par>
                                <p:cTn id="30" presetID="64" presetClass="path" presetSubtype="0" repeatCount="indefinite" autoRev="1" fill="hold" grpId="0" nodeType="withEffect">
                                  <p:stCondLst>
                                    <p:cond delay="0"/>
                                  </p:stCondLst>
                                  <p:endCondLst>
                                    <p:cond evt="onNext" delay="0">
                                      <p:tgtEl>
                                        <p:sldTgt/>
                                      </p:tgtEl>
                                    </p:cond>
                                  </p:endCondLst>
                                  <p:childTnLst>
                                    <p:animMotion origin="layout" path="M 3.54167E-6 7.40741E-7 L -0.00521 -0.03796 " pathEditMode="relative" rAng="0" ptsTypes="AA">
                                      <p:cBhvr>
                                        <p:cTn id="31" dur="3000" fill="hold"/>
                                        <p:tgtEl>
                                          <p:spTgt spid="24"/>
                                        </p:tgtEl>
                                        <p:attrNameLst>
                                          <p:attrName>ppt_x</p:attrName>
                                          <p:attrName>ppt_y</p:attrName>
                                        </p:attrNameLst>
                                      </p:cBhvr>
                                      <p:rCtr x="-260" y="-1898"/>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8" grpId="0" animBg="1"/>
      <p:bldP spid="30" grpId="0" animBg="1"/>
      <p:bldP spid="2" grpId="0" animBg="1"/>
      <p:bldP spid="4"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56515885"/>
              </p:ext>
            </p:extLst>
          </p:nvPr>
        </p:nvGraphicFramePr>
        <p:xfrm>
          <a:off x="267128" y="764704"/>
          <a:ext cx="11766037" cy="5685507"/>
        </p:xfrm>
        <a:graphic>
          <a:graphicData uri="http://schemas.openxmlformats.org/drawingml/2006/table">
            <a:tbl>
              <a:tblPr firstRow="1" bandRow="1">
                <a:tableStyleId>{5940675A-B579-460E-94D1-54222C63F5DA}</a:tableStyleId>
              </a:tblPr>
              <a:tblGrid>
                <a:gridCol w="5732228">
                  <a:extLst>
                    <a:ext uri="{9D8B030D-6E8A-4147-A177-3AD203B41FA5}">
                      <a16:colId xmlns:a16="http://schemas.microsoft.com/office/drawing/2014/main" val="695237181"/>
                    </a:ext>
                  </a:extLst>
                </a:gridCol>
                <a:gridCol w="6033809">
                  <a:extLst>
                    <a:ext uri="{9D8B030D-6E8A-4147-A177-3AD203B41FA5}">
                      <a16:colId xmlns:a16="http://schemas.microsoft.com/office/drawing/2014/main" val="300072507"/>
                    </a:ext>
                  </a:extLst>
                </a:gridCol>
              </a:tblGrid>
              <a:tr h="374609">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The slide is animated to help students understand the general situation rather than focus on one particular case. However, you could work on a static situation first before starting the animation, asking students to compare the sizes of angles </a:t>
                      </a:r>
                      <a:r>
                        <a:rPr lang="en-GB" sz="1600" i="1" u="none" dirty="0"/>
                        <a:t>a</a:t>
                      </a:r>
                      <a:r>
                        <a:rPr lang="en-GB" sz="1600" i="0" u="none" dirty="0"/>
                        <a:t> and </a:t>
                      </a:r>
                      <a:r>
                        <a:rPr lang="en-GB" sz="1600" i="1" u="none" dirty="0"/>
                        <a:t>b</a:t>
                      </a:r>
                      <a:r>
                        <a:rPr lang="en-GB" sz="1600" i="0" u="none" dirty="0"/>
                        <a:t>, so that they are more familiar with the context when the animation is started.</a:t>
                      </a:r>
                    </a:p>
                    <a:p>
                      <a:r>
                        <a:rPr lang="en-GB" sz="1600" b="1" i="0" u="none" dirty="0"/>
                        <a:t>Challenge</a:t>
                      </a:r>
                    </a:p>
                    <a:p>
                      <a:pPr>
                        <a:spcAft>
                          <a:spcPts val="600"/>
                        </a:spcAft>
                      </a:pPr>
                      <a:r>
                        <a:rPr lang="en-GB" sz="1600" u="none" dirty="0"/>
                        <a:t>Challenge students by asking them to consider the situation if the lines were not parallel. How would their answers change? What assumptions would they need to make?</a:t>
                      </a:r>
                    </a:p>
                    <a:p>
                      <a:r>
                        <a:rPr lang="en-GB" sz="1600" b="1" i="0" u="none" dirty="0"/>
                        <a:t>Representations</a:t>
                      </a:r>
                    </a:p>
                    <a:p>
                      <a:pPr lvl="0">
                        <a:buNone/>
                      </a:pPr>
                      <a:r>
                        <a:rPr lang="en-GB" sz="1600" b="0" i="0" u="none" dirty="0"/>
                        <a:t>Although a diagram is offered, students may find it helpful (particularly for questions d–f) to sketch a diagram and annotate it to support their reasoning.</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25 can be used to inform teaching of angles on parallel lines, which is new learning at Key Stage 3. Students will have met parallel lines as early as Year 3, and vertically opposite angles are a part of the Year 6 Programme of Study. This Checkpoint offers a context in which understanding of these can be bought together. Some students may not have looked at angle rules in depth as they are not explicitly referenced in the NCETM’s curriculum prioritisation materials. </a:t>
                      </a:r>
                    </a:p>
                    <a:p>
                      <a:pPr marL="0" marR="0" lvl="0" indent="0" algn="l">
                        <a:lnSpc>
                          <a:spcPct val="100000"/>
                        </a:lnSpc>
                        <a:spcBef>
                          <a:spcPts val="0"/>
                        </a:spcBef>
                        <a:spcAft>
                          <a:spcPts val="600"/>
                        </a:spcAft>
                        <a:buClrTx/>
                        <a:buSzTx/>
                        <a:buFont typeface="Arial" panose="020B0604020202020204" pitchFamily="34" charset="0"/>
                        <a:buNone/>
                      </a:pPr>
                      <a:r>
                        <a:rPr lang="en-GB" sz="1600" dirty="0"/>
                        <a:t>The animation supports students in generalising rather than working on one particular static case; familiarise students with the static image before starting the animation.</a:t>
                      </a:r>
                    </a:p>
                    <a:p>
                      <a:pPr marL="0" marR="0" lvl="0" indent="0" algn="l">
                        <a:lnSpc>
                          <a:spcPct val="100000"/>
                        </a:lnSpc>
                        <a:spcBef>
                          <a:spcPts val="0"/>
                        </a:spcBef>
                        <a:spcAft>
                          <a:spcPts val="600"/>
                        </a:spcAft>
                        <a:buClrTx/>
                        <a:buSzTx/>
                        <a:buFont typeface="Arial" panose="020B0604020202020204" pitchFamily="34" charset="0"/>
                        <a:buNone/>
                      </a:pPr>
                      <a:r>
                        <a:rPr lang="en-GB" sz="1600" dirty="0"/>
                        <a:t>Ask students, ‘How do you know that's true for the whole animation?’ when they offer an answer, for insight into how deeply they have understood the key ideas covered in the primary curriculum.</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endParaRPr lang="en-GB" sz="1600" b="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Additional activity </a:t>
                      </a:r>
                      <a:r>
                        <a:rPr lang="en-GB" sz="1600" b="0" dirty="0">
                          <a:hlinkClick r:id="rId3" action="ppaction://hlinksldjump"/>
                        </a:rPr>
                        <a:t>I</a:t>
                      </a:r>
                      <a:r>
                        <a:rPr lang="en-GB" sz="1600" b="0" dirty="0"/>
                        <a:t> is identical to this task, but draws attention to the corresponding rather than alternate angles in the diagram.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Key idea 6.1.1.1 from the </a:t>
                      </a:r>
                      <a:r>
                        <a:rPr lang="en-GB" sz="1600" dirty="0">
                          <a:hlinkClick r:id="rId4"/>
                        </a:rPr>
                        <a:t>Secondary Mastery Professional Development | NCETM</a:t>
                      </a:r>
                      <a:r>
                        <a:rPr lang="en-GB" sz="1600" dirty="0"/>
                        <a:t> gives ideas for how you might go on to explore ‘</a:t>
                      </a:r>
                      <a:r>
                        <a:rPr lang="en-GB" sz="1600" dirty="0">
                          <a:hlinkClick r:id="rId5"/>
                        </a:rPr>
                        <a:t>equal and supplementary angles in parallel lines</a:t>
                      </a:r>
                      <a:r>
                        <a:rPr lang="en-GB" sz="1600" dirty="0"/>
                        <a:t>’ at Key Stage 3.</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7707273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A1D9BA-8DC2-7DE1-854B-2CFE54E16709}"/>
              </a:ext>
            </a:extLst>
          </p:cNvPr>
          <p:cNvSpPr>
            <a:spLocks noGrp="1"/>
          </p:cNvSpPr>
          <p:nvPr>
            <p:ph type="body" sz="quarter" idx="10"/>
          </p:nvPr>
        </p:nvSpPr>
        <p:spPr>
          <a:xfrm>
            <a:off x="240288" y="1124744"/>
            <a:ext cx="5855712" cy="4477403"/>
          </a:xfrm>
        </p:spPr>
        <p:txBody>
          <a:bodyPr>
            <a:normAutofit/>
          </a:bodyPr>
          <a:lstStyle/>
          <a:p>
            <a:r>
              <a:rPr lang="en-GB" sz="2200" dirty="0"/>
              <a:t>Jessie draws a diagonal from one vertex of her decagon. </a:t>
            </a:r>
          </a:p>
          <a:p>
            <a:pPr marL="457200" indent="-457200">
              <a:buAutoNum type="alphaLcParenR"/>
            </a:pPr>
            <a:r>
              <a:rPr lang="en-GB" sz="2200" dirty="0"/>
              <a:t>How many different diagonals can she draw from this vertex?</a:t>
            </a:r>
          </a:p>
          <a:p>
            <a:pPr marL="457200" indent="-457200">
              <a:buAutoNum type="alphaLcParenR"/>
            </a:pPr>
            <a:r>
              <a:rPr lang="en-GB" sz="2200" dirty="0"/>
              <a:t>How would your answer change if the shape was a nonagon?</a:t>
            </a:r>
          </a:p>
          <a:p>
            <a:r>
              <a:rPr lang="en-GB" sz="2200" dirty="0"/>
              <a:t>Jessie draws another shape. She draws every possible diagonal from one vertex.</a:t>
            </a:r>
          </a:p>
          <a:p>
            <a:pPr marL="457200" indent="-457200">
              <a:buFont typeface="+mj-lt"/>
              <a:buAutoNum type="alphaLcParenR" startAt="3"/>
            </a:pPr>
            <a:r>
              <a:rPr lang="en-GB" sz="2200" dirty="0"/>
              <a:t>If there were four diagonals, what shape did she draw?</a:t>
            </a:r>
          </a:p>
          <a:p>
            <a:pPr marL="457200" indent="-457200">
              <a:buFont typeface="+mj-lt"/>
              <a:buAutoNum type="alphaLcParenR" startAt="3"/>
            </a:pPr>
            <a:r>
              <a:rPr lang="en-GB" sz="2200" dirty="0"/>
              <a:t>How about if there was only one diagonal?</a:t>
            </a:r>
          </a:p>
        </p:txBody>
      </p:sp>
      <p:sp>
        <p:nvSpPr>
          <p:cNvPr id="3" name="Text Placeholder 2">
            <a:extLst>
              <a:ext uri="{FF2B5EF4-FFF2-40B4-BE49-F238E27FC236}">
                <a16:creationId xmlns:a16="http://schemas.microsoft.com/office/drawing/2014/main" id="{159C2F88-0FBB-52CE-E8E4-AD6E26721389}"/>
              </a:ext>
            </a:extLst>
          </p:cNvPr>
          <p:cNvSpPr>
            <a:spLocks noGrp="1"/>
          </p:cNvSpPr>
          <p:nvPr>
            <p:ph type="body" sz="quarter" idx="11"/>
          </p:nvPr>
        </p:nvSpPr>
        <p:spPr/>
        <p:txBody>
          <a:bodyPr/>
          <a:lstStyle/>
          <a:p>
            <a:r>
              <a:rPr lang="en-GB" dirty="0"/>
              <a:t>Checkpoint 26: Decagon diagonals</a:t>
            </a:r>
          </a:p>
        </p:txBody>
      </p:sp>
      <p:sp>
        <p:nvSpPr>
          <p:cNvPr id="4" name="Decagon 3">
            <a:extLst>
              <a:ext uri="{FF2B5EF4-FFF2-40B4-BE49-F238E27FC236}">
                <a16:creationId xmlns:a16="http://schemas.microsoft.com/office/drawing/2014/main" id="{2D91BC8E-F28A-FA58-4F09-CC6A29879228}"/>
              </a:ext>
            </a:extLst>
          </p:cNvPr>
          <p:cNvSpPr/>
          <p:nvPr/>
        </p:nvSpPr>
        <p:spPr>
          <a:xfrm>
            <a:off x="6967959" y="1323657"/>
            <a:ext cx="4722472" cy="3865945"/>
          </a:xfrm>
          <a:prstGeom prst="decagon">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Connector 5">
            <a:extLst>
              <a:ext uri="{FF2B5EF4-FFF2-40B4-BE49-F238E27FC236}">
                <a16:creationId xmlns:a16="http://schemas.microsoft.com/office/drawing/2014/main" id="{5DA12F41-AAAE-8DBA-C304-D91530F604CC}"/>
              </a:ext>
            </a:extLst>
          </p:cNvPr>
          <p:cNvCxnSpPr>
            <a:cxnSpLocks/>
            <a:stCxn id="4" idx="8"/>
            <a:endCxn id="4" idx="4"/>
          </p:cNvCxnSpPr>
          <p:nvPr/>
        </p:nvCxnSpPr>
        <p:spPr>
          <a:xfrm>
            <a:off x="8599533" y="1323661"/>
            <a:ext cx="0" cy="3865937"/>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sp>
        <p:nvSpPr>
          <p:cNvPr id="9" name="Action Button: Help 8">
            <a:hlinkClick r:id="" action="ppaction://noaction" highlightClick="1"/>
            <a:extLst>
              <a:ext uri="{FF2B5EF4-FFF2-40B4-BE49-F238E27FC236}">
                <a16:creationId xmlns:a16="http://schemas.microsoft.com/office/drawing/2014/main" id="{50D867CD-5A07-AD62-815F-B686B37ACFA2}"/>
              </a:ext>
            </a:extLst>
          </p:cNvPr>
          <p:cNvSpPr/>
          <p:nvPr/>
        </p:nvSpPr>
        <p:spPr>
          <a:xfrm>
            <a:off x="484103"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1C434B-182F-FFE5-5370-36C513F31D4D}"/>
              </a:ext>
            </a:extLst>
          </p:cNvPr>
          <p:cNvSpPr txBox="1"/>
          <p:nvPr/>
        </p:nvSpPr>
        <p:spPr>
          <a:xfrm>
            <a:off x="1444399" y="5473005"/>
            <a:ext cx="5993464" cy="1107996"/>
          </a:xfrm>
          <a:prstGeom prst="rect">
            <a:avLst/>
          </a:prstGeom>
          <a:noFill/>
        </p:spPr>
        <p:txBody>
          <a:bodyPr wrap="square" rtlCol="0">
            <a:spAutoFit/>
          </a:bodyPr>
          <a:lstStyle/>
          <a:p>
            <a:pPr>
              <a:buNone/>
            </a:pPr>
            <a:r>
              <a:rPr lang="en-GB" sz="2200" dirty="0"/>
              <a:t>What do you notice about the shapes created by the diagonals? What might this mean for the total angles?</a:t>
            </a:r>
          </a:p>
        </p:txBody>
      </p:sp>
      <p:sp>
        <p:nvSpPr>
          <p:cNvPr id="5" name="Oval 4">
            <a:extLst>
              <a:ext uri="{FF2B5EF4-FFF2-40B4-BE49-F238E27FC236}">
                <a16:creationId xmlns:a16="http://schemas.microsoft.com/office/drawing/2014/main" id="{EE52ABCA-F887-62EC-4929-EB02CF45FB72}"/>
              </a:ext>
            </a:extLst>
          </p:cNvPr>
          <p:cNvSpPr/>
          <p:nvPr/>
        </p:nvSpPr>
        <p:spPr>
          <a:xfrm>
            <a:off x="8509533" y="1233659"/>
            <a:ext cx="180000" cy="180000"/>
          </a:xfrm>
          <a:prstGeom prst="ellipse">
            <a:avLst/>
          </a:prstGeom>
          <a:solidFill>
            <a:srgbClr val="00628C"/>
          </a:solid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10871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516413241"/>
              </p:ext>
            </p:extLst>
          </p:nvPr>
        </p:nvGraphicFramePr>
        <p:xfrm>
          <a:off x="267128" y="764704"/>
          <a:ext cx="11766038" cy="5821680"/>
        </p:xfrm>
        <a:graphic>
          <a:graphicData uri="http://schemas.openxmlformats.org/drawingml/2006/table">
            <a:tbl>
              <a:tblPr firstRow="1" bandRow="1">
                <a:tableStyleId>{5940675A-B579-460E-94D1-54222C63F5DA}</a:tableStyleId>
              </a:tblPr>
              <a:tblGrid>
                <a:gridCol w="5453734">
                  <a:extLst>
                    <a:ext uri="{9D8B030D-6E8A-4147-A177-3AD203B41FA5}">
                      <a16:colId xmlns:a16="http://schemas.microsoft.com/office/drawing/2014/main" val="695237181"/>
                    </a:ext>
                  </a:extLst>
                </a:gridCol>
                <a:gridCol w="6312304">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i="0" u="none" dirty="0"/>
                        <a:t>Give students a </a:t>
                      </a:r>
                      <a:r>
                        <a:rPr lang="en-GB" sz="1600" i="0" u="none" dirty="0">
                          <a:hlinkClick r:id="rId3" action="ppaction://hlinksldjump"/>
                        </a:rPr>
                        <a:t>printed</a:t>
                      </a:r>
                      <a:r>
                        <a:rPr lang="en-GB" sz="1600" i="0" u="none" dirty="0"/>
                        <a:t> decagon to draw their diagonals on. Consider using a hexagon for part a and a pentagon for part b, leading more directly to parts c and d.</a:t>
                      </a:r>
                    </a:p>
                    <a:p>
                      <a:r>
                        <a:rPr lang="en-GB" sz="1600" b="1" i="0" u="none" dirty="0"/>
                        <a:t>Challenge</a:t>
                      </a:r>
                    </a:p>
                    <a:p>
                      <a:pPr>
                        <a:spcAft>
                          <a:spcPts val="600"/>
                        </a:spcAft>
                      </a:pPr>
                      <a:r>
                        <a:rPr lang="en-GB" sz="1600" u="none" dirty="0"/>
                        <a:t>Extend students’ understanding of diagonals by considering irregular polygons with reflex interior angles. Can they still identify the seven diagonals from one vertex of, for example, a star-shaped decagon, like on slide </a:t>
                      </a:r>
                      <a:r>
                        <a:rPr lang="en-GB" sz="1600" u="none" dirty="0">
                          <a:hlinkClick r:id="rId4" action="ppaction://hlinksldjump"/>
                        </a:rPr>
                        <a:t>79</a:t>
                      </a:r>
                      <a:r>
                        <a:rPr lang="en-GB" sz="1600" u="none" dirty="0"/>
                        <a:t>?</a:t>
                      </a:r>
                    </a:p>
                    <a:p>
                      <a:r>
                        <a:rPr lang="en-GB" sz="1600" b="1" i="0" u="none" dirty="0"/>
                        <a:t>Representations</a:t>
                      </a:r>
                    </a:p>
                    <a:p>
                      <a:r>
                        <a:rPr lang="en-GB" sz="1600" b="0" i="0" u="none" dirty="0"/>
                        <a:t>Be aware of the range of examples that students see and how this can limit their understanding of the definitions of a shape. A regular decagon is used here – do students understand that it is representative of all decagons? Consider re-presenting part a with an irregular decagon to show that the number of diagonals will be the same.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26 checks some basic understanding for teaching interior angles of polygons. None of the main part of the task uses knowledge beyond Key Stage 2. The intention is that the focus is narrow so be careful not to stray beyond the scope of the task.</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Primarily, check that students understand the terminology of diagonals and vertices, as well as the names of some polygons, and that they are able to follow the instruction of drawing a diagonals from a single vertex. Parts c and d offer them the opportunity to generalise – can they identify that there is a relationship between the number of possible diagonals and the number of sides? This understanding will support the later use of angles in a triangle to find the interior angle sum of polygons.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further thinking question strays into new teaching: do not dwell on this, but do notice if there are students who find it straightforward. These students might need some extra challenge when you do come to teach angles in polygons.</a:t>
                      </a:r>
                    </a:p>
                  </a:txBody>
                  <a:tcPr/>
                </a:tc>
                <a:extLst>
                  <a:ext uri="{0D108BD9-81ED-4DB2-BD59-A6C34878D82A}">
                    <a16:rowId xmlns:a16="http://schemas.microsoft.com/office/drawing/2014/main" val="1616516725"/>
                  </a:ext>
                </a:extLst>
              </a:tr>
              <a:tr h="720000">
                <a:tc gridSpan="2">
                  <a:txBody>
                    <a:bodyPr/>
                    <a:lstStyle/>
                    <a:p>
                      <a:r>
                        <a:rPr lang="en-GB" sz="1600" b="1" dirty="0"/>
                        <a:t>Additional resources</a:t>
                      </a:r>
                    </a:p>
                    <a:p>
                      <a:pPr marL="285750" indent="-285750">
                        <a:buFont typeface="Arial" panose="020B0604020202020204" pitchFamily="34" charset="0"/>
                        <a:buChar char="•"/>
                      </a:pPr>
                      <a:r>
                        <a:rPr lang="en-GB" sz="1600" b="0" dirty="0"/>
                        <a:t>Additional activity </a:t>
                      </a:r>
                      <a:r>
                        <a:rPr lang="en-GB" sz="1600" b="0" dirty="0">
                          <a:hlinkClick r:id="rId5" action="ppaction://hlinksldjump"/>
                        </a:rPr>
                        <a:t>K</a:t>
                      </a:r>
                      <a:r>
                        <a:rPr lang="en-GB" sz="1600" b="0" dirty="0"/>
                        <a:t> offers a more structured version of this task, exploring some specific misconceptions around diagonals.</a:t>
                      </a:r>
                    </a:p>
                    <a:p>
                      <a:pPr marL="285750" indent="-285750">
                        <a:buFont typeface="Arial" panose="020B0604020202020204" pitchFamily="34" charset="0"/>
                        <a:buChar char="•"/>
                      </a:pPr>
                      <a:r>
                        <a:rPr lang="en-GB" sz="1600" b="0" dirty="0"/>
                        <a:t>Additional activity </a:t>
                      </a:r>
                      <a:r>
                        <a:rPr lang="en-GB" sz="1600" b="0" dirty="0">
                          <a:hlinkClick r:id="rId6" action="ppaction://hlinksldjump"/>
                        </a:rPr>
                        <a:t>L</a:t>
                      </a:r>
                      <a:r>
                        <a:rPr lang="en-GB" sz="1600" b="0" dirty="0"/>
                        <a:t> explores diagonals further, particularly their properties in quadrilaterals.</a:t>
                      </a:r>
                    </a:p>
                    <a:p>
                      <a:pPr marL="285750" indent="-285750">
                        <a:buFont typeface="Arial" panose="020B0604020202020204" pitchFamily="34" charset="0"/>
                        <a:buChar char="•"/>
                      </a:pPr>
                      <a:r>
                        <a:rPr lang="en-GB" sz="1600" b="0" dirty="0"/>
                        <a:t>Diagonal properties of quadrilaterals is assessed in the Key Stage 2 SATs papers, for example question 18 of 2016 Paper 3 reasoning. Past papers are readily found online.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2236845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71CAC7-4429-145A-4C5B-683648EE2F54}"/>
              </a:ext>
            </a:extLst>
          </p:cNvPr>
          <p:cNvSpPr>
            <a:spLocks noGrp="1"/>
          </p:cNvSpPr>
          <p:nvPr>
            <p:ph type="body" sz="quarter" idx="10"/>
          </p:nvPr>
        </p:nvSpPr>
        <p:spPr>
          <a:xfrm>
            <a:off x="240289" y="1124744"/>
            <a:ext cx="7745310" cy="4464495"/>
          </a:xfrm>
        </p:spPr>
        <p:txBody>
          <a:bodyPr>
            <a:noAutofit/>
          </a:bodyPr>
          <a:lstStyle/>
          <a:p>
            <a:r>
              <a:rPr lang="en-GB" sz="2200" dirty="0"/>
              <a:t>Bashaar is making shapes with identically sized triangle tiles.</a:t>
            </a:r>
          </a:p>
          <a:p>
            <a:r>
              <a:rPr lang="en-GB" sz="2200" dirty="0"/>
              <a:t>He puts two together like the top picture on the right, matching the vertices with the same angles.</a:t>
            </a:r>
          </a:p>
          <a:p>
            <a:pPr marL="457200" indent="-457200">
              <a:buAutoNum type="alphaLcParenR"/>
            </a:pPr>
            <a:r>
              <a:rPr lang="en-GB" sz="2200" dirty="0"/>
              <a:t>What shape has he made? What do you know about its properties?</a:t>
            </a:r>
          </a:p>
          <a:p>
            <a:r>
              <a:rPr lang="en-GB" sz="2200" dirty="0"/>
              <a:t>He adds another triangle in the same way.</a:t>
            </a:r>
          </a:p>
          <a:p>
            <a:pPr marL="457200" indent="-457200">
              <a:buFont typeface="+mj-lt"/>
              <a:buAutoNum type="alphaLcParenR" startAt="2"/>
            </a:pPr>
            <a:r>
              <a:rPr lang="en-GB" sz="2200" dirty="0"/>
              <a:t>What shape has he made now? </a:t>
            </a:r>
          </a:p>
          <a:p>
            <a:pPr marL="457200" indent="-457200">
              <a:buAutoNum type="alphaLcParenR" startAt="2"/>
            </a:pPr>
            <a:r>
              <a:rPr lang="en-GB" sz="2200" dirty="0"/>
              <a:t>What shape would be made if he added another triangle?</a:t>
            </a:r>
          </a:p>
          <a:p>
            <a:pPr marL="457200" indent="-457200">
              <a:buAutoNum type="alphaLcParenR" startAt="2"/>
            </a:pPr>
            <a:r>
              <a:rPr lang="en-GB" sz="2200" dirty="0"/>
              <a:t>How many triangles would he need to create an octagon?</a:t>
            </a:r>
          </a:p>
        </p:txBody>
      </p:sp>
      <p:sp>
        <p:nvSpPr>
          <p:cNvPr id="3" name="Text Placeholder 2">
            <a:extLst>
              <a:ext uri="{FF2B5EF4-FFF2-40B4-BE49-F238E27FC236}">
                <a16:creationId xmlns:a16="http://schemas.microsoft.com/office/drawing/2014/main" id="{2B145D80-9AE2-22C2-7827-F31B4F2A1C7D}"/>
              </a:ext>
            </a:extLst>
          </p:cNvPr>
          <p:cNvSpPr>
            <a:spLocks noGrp="1"/>
          </p:cNvSpPr>
          <p:nvPr>
            <p:ph type="body" sz="quarter" idx="11"/>
          </p:nvPr>
        </p:nvSpPr>
        <p:spPr/>
        <p:txBody>
          <a:bodyPr/>
          <a:lstStyle/>
          <a:p>
            <a:r>
              <a:rPr lang="en-GB" dirty="0"/>
              <a:t>Checkpoint 27: More triangle tiles</a:t>
            </a:r>
          </a:p>
        </p:txBody>
      </p:sp>
      <p:sp>
        <p:nvSpPr>
          <p:cNvPr id="4" name="Isosceles Triangle 3">
            <a:extLst>
              <a:ext uri="{FF2B5EF4-FFF2-40B4-BE49-F238E27FC236}">
                <a16:creationId xmlns:a16="http://schemas.microsoft.com/office/drawing/2014/main" id="{E0545469-E620-9781-2E87-D4388241C427}"/>
              </a:ext>
            </a:extLst>
          </p:cNvPr>
          <p:cNvSpPr/>
          <p:nvPr/>
        </p:nvSpPr>
        <p:spPr>
          <a:xfrm rot="12357074">
            <a:off x="8887791" y="1203240"/>
            <a:ext cx="1297459" cy="2038865"/>
          </a:xfrm>
          <a:prstGeom prst="triangl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Isosceles Triangle 4">
            <a:extLst>
              <a:ext uri="{FF2B5EF4-FFF2-40B4-BE49-F238E27FC236}">
                <a16:creationId xmlns:a16="http://schemas.microsoft.com/office/drawing/2014/main" id="{548E060F-4A4F-B230-B403-3009C180F2A1}"/>
              </a:ext>
            </a:extLst>
          </p:cNvPr>
          <p:cNvSpPr/>
          <p:nvPr/>
        </p:nvSpPr>
        <p:spPr>
          <a:xfrm rot="14471701">
            <a:off x="9341134" y="1623502"/>
            <a:ext cx="1297459" cy="2038865"/>
          </a:xfrm>
          <a:prstGeom prst="triangl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Isosceles Triangle 5">
            <a:extLst>
              <a:ext uri="{FF2B5EF4-FFF2-40B4-BE49-F238E27FC236}">
                <a16:creationId xmlns:a16="http://schemas.microsoft.com/office/drawing/2014/main" id="{3DCA373E-AD90-0F7A-085E-11C90936FF70}"/>
              </a:ext>
            </a:extLst>
          </p:cNvPr>
          <p:cNvSpPr/>
          <p:nvPr/>
        </p:nvSpPr>
        <p:spPr>
          <a:xfrm rot="12357074">
            <a:off x="9384912" y="3606347"/>
            <a:ext cx="1297459" cy="2038865"/>
          </a:xfrm>
          <a:prstGeom prst="triangl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a:extLst>
              <a:ext uri="{FF2B5EF4-FFF2-40B4-BE49-F238E27FC236}">
                <a16:creationId xmlns:a16="http://schemas.microsoft.com/office/drawing/2014/main" id="{8758B3DD-1554-5CBE-8488-2CCD0D418417}"/>
              </a:ext>
            </a:extLst>
          </p:cNvPr>
          <p:cNvSpPr/>
          <p:nvPr/>
        </p:nvSpPr>
        <p:spPr>
          <a:xfrm rot="14489931">
            <a:off x="9833476" y="4037143"/>
            <a:ext cx="1297459" cy="2038865"/>
          </a:xfrm>
          <a:prstGeom prst="triangl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Isosceles Triangle 7">
            <a:extLst>
              <a:ext uri="{FF2B5EF4-FFF2-40B4-BE49-F238E27FC236}">
                <a16:creationId xmlns:a16="http://schemas.microsoft.com/office/drawing/2014/main" id="{F28B597D-A4A8-7111-07AB-6CD4A4FD1BA3}"/>
              </a:ext>
            </a:extLst>
          </p:cNvPr>
          <p:cNvSpPr/>
          <p:nvPr/>
        </p:nvSpPr>
        <p:spPr>
          <a:xfrm rot="10201168">
            <a:off x="8777044" y="3531804"/>
            <a:ext cx="1297459" cy="2038865"/>
          </a:xfrm>
          <a:prstGeom prst="triangle">
            <a:avLst/>
          </a:prstGeom>
          <a:solidFill>
            <a:srgbClr val="FFC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ction Button: Help 8">
            <a:hlinkClick r:id="" action="ppaction://noaction" highlightClick="1"/>
            <a:extLst>
              <a:ext uri="{FF2B5EF4-FFF2-40B4-BE49-F238E27FC236}">
                <a16:creationId xmlns:a16="http://schemas.microsoft.com/office/drawing/2014/main" id="{4DFF311A-0A95-AF60-8E6F-749ABA82375B}"/>
              </a:ext>
            </a:extLst>
          </p:cNvPr>
          <p:cNvSpPr/>
          <p:nvPr/>
        </p:nvSpPr>
        <p:spPr>
          <a:xfrm>
            <a:off x="498044" y="540138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9088B828-BE76-746B-2E1E-439E5E5EC83E}"/>
              </a:ext>
            </a:extLst>
          </p:cNvPr>
          <p:cNvSpPr txBox="1"/>
          <p:nvPr/>
        </p:nvSpPr>
        <p:spPr>
          <a:xfrm>
            <a:off x="1406065" y="5348113"/>
            <a:ext cx="6973569" cy="1175706"/>
          </a:xfrm>
          <a:prstGeom prst="rect">
            <a:avLst/>
          </a:prstGeom>
          <a:noFill/>
        </p:spPr>
        <p:txBody>
          <a:bodyPr wrap="square">
            <a:spAutoFit/>
          </a:bodyPr>
          <a:lstStyle/>
          <a:p>
            <a:pPr>
              <a:buNone/>
            </a:pPr>
            <a:r>
              <a:rPr lang="en-GB" sz="2200" dirty="0"/>
              <a:t>Could he carry on adding triangles like this to make a shape with 14 sides? Why or why not? </a:t>
            </a:r>
          </a:p>
          <a:p>
            <a:pPr>
              <a:buNone/>
            </a:pPr>
            <a:endParaRPr lang="en-GB"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69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7" grpId="0" animBg="1"/>
      <p:bldP spid="8" grpId="0" animBg="1"/>
      <p:bldP spid="9" grpId="0" animBg="1"/>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71087419"/>
              </p:ext>
            </p:extLst>
          </p:nvPr>
        </p:nvGraphicFramePr>
        <p:xfrm>
          <a:off x="267128" y="764704"/>
          <a:ext cx="11766038" cy="6065520"/>
        </p:xfrm>
        <a:graphic>
          <a:graphicData uri="http://schemas.openxmlformats.org/drawingml/2006/table">
            <a:tbl>
              <a:tblPr firstRow="1" bandRow="1">
                <a:tableStyleId>{5940675A-B579-460E-94D1-54222C63F5DA}</a:tableStyleId>
              </a:tblPr>
              <a:tblGrid>
                <a:gridCol w="6358261">
                  <a:extLst>
                    <a:ext uri="{9D8B030D-6E8A-4147-A177-3AD203B41FA5}">
                      <a16:colId xmlns:a16="http://schemas.microsoft.com/office/drawing/2014/main" val="695237181"/>
                    </a:ext>
                  </a:extLst>
                </a:gridCol>
                <a:gridCol w="540777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Ensure that students are not looking for a regular pentagon (part b) or octagon (part d) but understand that these terms refer to any five- or eight-sided polygon. For part b, for example, you could offer an image of a regular pentagon and ask what is the same and what is different.</a:t>
                      </a:r>
                    </a:p>
                    <a:p>
                      <a:r>
                        <a:rPr lang="en-GB" sz="1600" b="1" i="0" u="none" dirty="0"/>
                        <a:t>Challenge</a:t>
                      </a:r>
                    </a:p>
                    <a:p>
                      <a:pPr>
                        <a:spcAft>
                          <a:spcPts val="600"/>
                        </a:spcAft>
                      </a:pPr>
                      <a:r>
                        <a:rPr lang="en-GB" sz="1600" u="none" dirty="0"/>
                        <a:t>Ask students how the task would change if you did not have to use identical triangles each time. When would your answers be the same? When would they be different?</a:t>
                      </a:r>
                    </a:p>
                    <a:p>
                      <a:r>
                        <a:rPr lang="en-GB" sz="1600" b="1" i="0" u="none" dirty="0"/>
                        <a:t>Representations</a:t>
                      </a:r>
                    </a:p>
                    <a:p>
                      <a:pPr lvl="0">
                        <a:buNone/>
                      </a:pPr>
                      <a:r>
                        <a:rPr lang="en-GB" sz="1600" b="0" i="0" u="none" dirty="0"/>
                        <a:t>Manipulate physical or virtual tiles to support students in accessing and reasoning with the task. W</a:t>
                      </a:r>
                      <a:r>
                        <a:rPr lang="en-GB" sz="1600" dirty="0"/>
                        <a:t>e do not suggest this representation is used to introduce interior angles in a polygon: the formula, (</a:t>
                      </a:r>
                      <a:r>
                        <a:rPr lang="en-GB" sz="1600" i="1" dirty="0"/>
                        <a:t>n</a:t>
                      </a:r>
                      <a:r>
                        <a:rPr lang="en-GB" sz="1600" dirty="0"/>
                        <a:t> – 2) × 180, relies upon an awareness that any polygon can be split into triangles from a common vertex. This representation only replicates this in the specific circumstance that the acute angles add together to form a single vertex </a:t>
                      </a:r>
                      <a:r>
                        <a:rPr lang="en-GB" sz="1600" b="0" dirty="0"/>
                        <a:t>and so may lead to misconceptions</a:t>
                      </a:r>
                      <a:r>
                        <a:rPr lang="en-GB" sz="1600" dirty="0"/>
                        <a:t>. See ‘Things to think about’ in the notes on slide </a:t>
                      </a:r>
                      <a:r>
                        <a:rPr lang="en-GB" sz="1600" dirty="0">
                          <a:hlinkClick r:id="rId3" action="ppaction://hlinksldjump"/>
                        </a:rPr>
                        <a:t>74</a:t>
                      </a:r>
                      <a:r>
                        <a:rPr lang="en-GB" sz="1600" dirty="0"/>
                        <a:t> for more information</a:t>
                      </a:r>
                      <a:r>
                        <a:rPr lang="en-GB" sz="1600" b="0" dirty="0"/>
                        <a:t>. </a:t>
                      </a:r>
                      <a:endParaRPr lang="en-GB" sz="1600" b="0" i="0" u="none" dirty="0"/>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By exploring how students visualise triangles used to create a polygon, Checkpoint 27 begins an exploration of interior angles of polygons, new learning at Key Stage 3. </a:t>
                      </a:r>
                      <a:r>
                        <a:rPr lang="en-GB" sz="1600" b="0" dirty="0"/>
                        <a:t>This task might be used to assess prior learning around polygons and begin to explore the ways in which polygons can be constructed and deconstructed. </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Look for students who struggle to recognise and name polygons: they may need more support before embarking on this topic. </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A common misconception for part d might be to answer eight tiles rather than six (confusing the number of sides for the number of triangles). Model how eight triangles would make a ten-sided shape. More confident students might realise that it is in fact possible to make a regular octagon with different isosceles triangles, if they each have a single acute angle of 45°. Be aware of this special case before you introduce the task. Of course, if students then were to draw triangles from a single vertex of their octagon, there would only be six.</a:t>
                      </a:r>
                    </a:p>
                  </a:txBody>
                  <a:tcPr/>
                </a:tc>
                <a:extLst>
                  <a:ext uri="{0D108BD9-81ED-4DB2-BD59-A6C34878D82A}">
                    <a16:rowId xmlns:a16="http://schemas.microsoft.com/office/drawing/2014/main" val="1616516725"/>
                  </a:ext>
                </a:extLst>
              </a:tr>
              <a:tr h="684000">
                <a:tc gridSpan="2">
                  <a:txBody>
                    <a:bodyPr/>
                    <a:lstStyle/>
                    <a:p>
                      <a:r>
                        <a:rPr lang="en-GB" sz="1600" b="1" dirty="0"/>
                        <a:t>Additional resources</a:t>
                      </a:r>
                    </a:p>
                    <a:p>
                      <a:pPr marL="285750" indent="-285750">
                        <a:buFont typeface="Arial" panose="020B0604020202020204" pitchFamily="34" charset="0"/>
                        <a:buChar char="•"/>
                      </a:pPr>
                      <a:r>
                        <a:rPr lang="en-GB" sz="1600" b="0" dirty="0"/>
                        <a:t>The questions on p43 of the </a:t>
                      </a:r>
                      <a:r>
                        <a:rPr lang="en-GB" sz="1600" dirty="0">
                          <a:hlinkClick r:id="rId4"/>
                        </a:rPr>
                        <a:t>Secondary Assessment Materials | NCETM</a:t>
                      </a:r>
                      <a:r>
                        <a:rPr lang="en-GB" sz="1600" dirty="0"/>
                        <a:t> offer examples of where you might go next in Key Stage 3 and how you might check understanding of this topic after some teaching.</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6387352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F59B3-A3B2-E5CE-257B-A940481793CE}"/>
              </a:ext>
            </a:extLst>
          </p:cNvPr>
          <p:cNvSpPr>
            <a:spLocks noGrp="1"/>
          </p:cNvSpPr>
          <p:nvPr>
            <p:ph type="body" sz="quarter" idx="11"/>
          </p:nvPr>
        </p:nvSpPr>
        <p:spPr/>
        <p:txBody>
          <a:bodyPr/>
          <a:lstStyle/>
          <a:p>
            <a:r>
              <a:rPr lang="en-US" dirty="0"/>
              <a:t>Checkpoint 28: External an(t)gles </a:t>
            </a: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340644" y="521392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592E028-C8C2-B1B8-D1EA-BED99CCF2C8A}"/>
              </a:ext>
            </a:extLst>
          </p:cNvPr>
          <p:cNvSpPr txBox="1"/>
          <p:nvPr/>
        </p:nvSpPr>
        <p:spPr>
          <a:xfrm>
            <a:off x="340644" y="1360490"/>
            <a:ext cx="6608793" cy="2733056"/>
          </a:xfrm>
          <a:prstGeom prst="rect">
            <a:avLst/>
          </a:prstGeom>
          <a:noFill/>
        </p:spPr>
        <p:txBody>
          <a:bodyPr wrap="square" rtlCol="0">
            <a:spAutoFit/>
          </a:bodyPr>
          <a:lstStyle/>
          <a:p>
            <a:pPr>
              <a:buNone/>
            </a:pPr>
            <a:r>
              <a:rPr lang="en-US" sz="2200" dirty="0"/>
              <a:t>An ant walks along the dotted red line to point O.</a:t>
            </a:r>
          </a:p>
          <a:p>
            <a:pPr>
              <a:buNone/>
            </a:pPr>
            <a:r>
              <a:rPr lang="en-US" sz="2200" dirty="0"/>
              <a:t>It then turns 30˚and continues walking to a new point.</a:t>
            </a:r>
          </a:p>
          <a:p>
            <a:pPr marL="457200" indent="-457200">
              <a:buFont typeface="+mj-lt"/>
              <a:buAutoNum type="alphaLcParenR"/>
            </a:pPr>
            <a:r>
              <a:rPr lang="en-US" sz="2200" dirty="0"/>
              <a:t>Which of the points A, B, C or D might it reach?</a:t>
            </a:r>
          </a:p>
          <a:p>
            <a:pPr marL="457200" indent="-457200">
              <a:buFont typeface="+mj-lt"/>
              <a:buAutoNum type="alphaLcParenR"/>
            </a:pPr>
            <a:r>
              <a:rPr lang="en-US" sz="2200" dirty="0"/>
              <a:t>To reach the other points, what angle would the ant have turned?</a:t>
            </a:r>
          </a:p>
          <a:p>
            <a:pPr>
              <a:buNone/>
            </a:pPr>
            <a:endParaRPr lang="en-US" sz="2200" dirty="0"/>
          </a:p>
        </p:txBody>
      </p:sp>
      <p:cxnSp>
        <p:nvCxnSpPr>
          <p:cNvPr id="4" name="Straight Connector 3">
            <a:extLst>
              <a:ext uri="{FF2B5EF4-FFF2-40B4-BE49-F238E27FC236}">
                <a16:creationId xmlns:a16="http://schemas.microsoft.com/office/drawing/2014/main" id="{4BEC9753-99B8-D53D-628F-4A13F43CA239}"/>
              </a:ext>
            </a:extLst>
          </p:cNvPr>
          <p:cNvCxnSpPr>
            <a:cxnSpLocks/>
          </p:cNvCxnSpPr>
          <p:nvPr/>
        </p:nvCxnSpPr>
        <p:spPr>
          <a:xfrm>
            <a:off x="8791594" y="2663519"/>
            <a:ext cx="0" cy="2833991"/>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CE3E5F-D59F-E24A-0C5B-FA6264B62FFC}"/>
              </a:ext>
            </a:extLst>
          </p:cNvPr>
          <p:cNvGrpSpPr/>
          <p:nvPr/>
        </p:nvGrpSpPr>
        <p:grpSpPr>
          <a:xfrm>
            <a:off x="8083096" y="1436365"/>
            <a:ext cx="1416996" cy="2454309"/>
            <a:chOff x="5026387" y="1848838"/>
            <a:chExt cx="1416996" cy="2454309"/>
          </a:xfrm>
        </p:grpSpPr>
        <p:cxnSp>
          <p:nvCxnSpPr>
            <p:cNvPr id="14" name="Straight Connector 13">
              <a:extLst>
                <a:ext uri="{FF2B5EF4-FFF2-40B4-BE49-F238E27FC236}">
                  <a16:creationId xmlns:a16="http://schemas.microsoft.com/office/drawing/2014/main" id="{4F5BACBE-46E7-A973-4353-AD56419489C7}"/>
                </a:ext>
              </a:extLst>
            </p:cNvPr>
            <p:cNvCxnSpPr>
              <a:cxnSpLocks/>
            </p:cNvCxnSpPr>
            <p:nvPr/>
          </p:nvCxnSpPr>
          <p:spPr>
            <a:xfrm>
              <a:off x="5734885" y="3075993"/>
              <a:ext cx="708498" cy="122715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38757A9-5882-049B-7525-0A496557CA63}"/>
                </a:ext>
              </a:extLst>
            </p:cNvPr>
            <p:cNvCxnSpPr>
              <a:cxnSpLocks/>
            </p:cNvCxnSpPr>
            <p:nvPr/>
          </p:nvCxnSpPr>
          <p:spPr>
            <a:xfrm>
              <a:off x="5026387" y="1848838"/>
              <a:ext cx="708498" cy="122715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B0C1AEF-7468-A0C1-5BBF-AC9DE3EA6E90}"/>
              </a:ext>
            </a:extLst>
          </p:cNvPr>
          <p:cNvGrpSpPr/>
          <p:nvPr/>
        </p:nvGrpSpPr>
        <p:grpSpPr>
          <a:xfrm flipH="1">
            <a:off x="8078416" y="1448515"/>
            <a:ext cx="1416996" cy="2454309"/>
            <a:chOff x="5026387" y="1848838"/>
            <a:chExt cx="1416996" cy="2454309"/>
          </a:xfrm>
        </p:grpSpPr>
        <p:cxnSp>
          <p:nvCxnSpPr>
            <p:cNvPr id="17" name="Straight Connector 16">
              <a:extLst>
                <a:ext uri="{FF2B5EF4-FFF2-40B4-BE49-F238E27FC236}">
                  <a16:creationId xmlns:a16="http://schemas.microsoft.com/office/drawing/2014/main" id="{FCC610D0-903F-BC6B-3A37-D0C56F7AA3DF}"/>
                </a:ext>
              </a:extLst>
            </p:cNvPr>
            <p:cNvCxnSpPr>
              <a:cxnSpLocks/>
            </p:cNvCxnSpPr>
            <p:nvPr/>
          </p:nvCxnSpPr>
          <p:spPr>
            <a:xfrm>
              <a:off x="5026387" y="1848838"/>
              <a:ext cx="708498" cy="122715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D8098A-C14A-31DF-49EC-C6E1C145E83D}"/>
                </a:ext>
              </a:extLst>
            </p:cNvPr>
            <p:cNvCxnSpPr>
              <a:cxnSpLocks/>
            </p:cNvCxnSpPr>
            <p:nvPr/>
          </p:nvCxnSpPr>
          <p:spPr>
            <a:xfrm>
              <a:off x="5734885" y="3075993"/>
              <a:ext cx="708498" cy="122715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3CDA422-E2D9-9FA4-7C0A-CA304192CEF5}"/>
              </a:ext>
            </a:extLst>
          </p:cNvPr>
          <p:cNvSpPr txBox="1"/>
          <p:nvPr/>
        </p:nvSpPr>
        <p:spPr>
          <a:xfrm>
            <a:off x="1342983" y="5029264"/>
            <a:ext cx="6097978" cy="1446550"/>
          </a:xfrm>
          <a:prstGeom prst="rect">
            <a:avLst/>
          </a:prstGeom>
          <a:noFill/>
        </p:spPr>
        <p:txBody>
          <a:bodyPr wrap="square">
            <a:spAutoFit/>
          </a:bodyPr>
          <a:lstStyle/>
          <a:p>
            <a:pPr>
              <a:buNone/>
            </a:pPr>
            <a:r>
              <a:rPr lang="en-US" sz="2200" dirty="0"/>
              <a:t>If the ant continues to walk and then turns 30˚, how many turns would it need to take to be facing in the same direction as it originally started? Would it be back in its starting point?</a:t>
            </a:r>
            <a:endParaRPr lang="en-GB" sz="2200" dirty="0"/>
          </a:p>
        </p:txBody>
      </p:sp>
      <p:sp>
        <p:nvSpPr>
          <p:cNvPr id="7" name="TextBox 6">
            <a:extLst>
              <a:ext uri="{FF2B5EF4-FFF2-40B4-BE49-F238E27FC236}">
                <a16:creationId xmlns:a16="http://schemas.microsoft.com/office/drawing/2014/main" id="{24360DF0-AFEF-7B38-DF86-C606C4BAB922}"/>
              </a:ext>
            </a:extLst>
          </p:cNvPr>
          <p:cNvSpPr txBox="1"/>
          <p:nvPr/>
        </p:nvSpPr>
        <p:spPr>
          <a:xfrm>
            <a:off x="8778305" y="2473250"/>
            <a:ext cx="406400" cy="400110"/>
          </a:xfrm>
          <a:prstGeom prst="rect">
            <a:avLst/>
          </a:prstGeom>
          <a:noFill/>
        </p:spPr>
        <p:txBody>
          <a:bodyPr wrap="square">
            <a:spAutoFit/>
          </a:bodyPr>
          <a:lstStyle/>
          <a:p>
            <a:pPr>
              <a:buNone/>
            </a:pPr>
            <a:r>
              <a:rPr lang="en-US" sz="2000" dirty="0"/>
              <a:t>O</a:t>
            </a:r>
          </a:p>
        </p:txBody>
      </p:sp>
      <p:sp>
        <p:nvSpPr>
          <p:cNvPr id="9" name="TextBox 8">
            <a:extLst>
              <a:ext uri="{FF2B5EF4-FFF2-40B4-BE49-F238E27FC236}">
                <a16:creationId xmlns:a16="http://schemas.microsoft.com/office/drawing/2014/main" id="{F3AF6C1C-7E5B-892E-9D80-C207B7BB2756}"/>
              </a:ext>
            </a:extLst>
          </p:cNvPr>
          <p:cNvSpPr txBox="1"/>
          <p:nvPr/>
        </p:nvSpPr>
        <p:spPr>
          <a:xfrm>
            <a:off x="7770143" y="1131407"/>
            <a:ext cx="406400" cy="400110"/>
          </a:xfrm>
          <a:prstGeom prst="rect">
            <a:avLst/>
          </a:prstGeom>
          <a:noFill/>
        </p:spPr>
        <p:txBody>
          <a:bodyPr wrap="square">
            <a:spAutoFit/>
          </a:bodyPr>
          <a:lstStyle/>
          <a:p>
            <a:pPr>
              <a:buNone/>
            </a:pPr>
            <a:r>
              <a:rPr lang="en-US" sz="2000" dirty="0"/>
              <a:t>A</a:t>
            </a:r>
          </a:p>
        </p:txBody>
      </p:sp>
      <p:sp>
        <p:nvSpPr>
          <p:cNvPr id="10" name="TextBox 9">
            <a:extLst>
              <a:ext uri="{FF2B5EF4-FFF2-40B4-BE49-F238E27FC236}">
                <a16:creationId xmlns:a16="http://schemas.microsoft.com/office/drawing/2014/main" id="{9E2B1A3C-0167-ED17-EADD-10B37B2E2396}"/>
              </a:ext>
            </a:extLst>
          </p:cNvPr>
          <p:cNvSpPr txBox="1"/>
          <p:nvPr/>
        </p:nvSpPr>
        <p:spPr>
          <a:xfrm>
            <a:off x="9423612" y="1139017"/>
            <a:ext cx="406400" cy="400110"/>
          </a:xfrm>
          <a:prstGeom prst="rect">
            <a:avLst/>
          </a:prstGeom>
          <a:noFill/>
        </p:spPr>
        <p:txBody>
          <a:bodyPr wrap="square">
            <a:spAutoFit/>
          </a:bodyPr>
          <a:lstStyle/>
          <a:p>
            <a:pPr>
              <a:buNone/>
            </a:pPr>
            <a:r>
              <a:rPr lang="en-US" sz="2000" dirty="0"/>
              <a:t>B</a:t>
            </a:r>
          </a:p>
        </p:txBody>
      </p:sp>
      <p:sp>
        <p:nvSpPr>
          <p:cNvPr id="11" name="TextBox 10">
            <a:extLst>
              <a:ext uri="{FF2B5EF4-FFF2-40B4-BE49-F238E27FC236}">
                <a16:creationId xmlns:a16="http://schemas.microsoft.com/office/drawing/2014/main" id="{7A3A1BE7-AE66-31C8-1BB8-94D2D05C08B2}"/>
              </a:ext>
            </a:extLst>
          </p:cNvPr>
          <p:cNvSpPr txBox="1"/>
          <p:nvPr/>
        </p:nvSpPr>
        <p:spPr>
          <a:xfrm>
            <a:off x="7770143" y="3849496"/>
            <a:ext cx="406400" cy="400110"/>
          </a:xfrm>
          <a:prstGeom prst="rect">
            <a:avLst/>
          </a:prstGeom>
          <a:noFill/>
        </p:spPr>
        <p:txBody>
          <a:bodyPr wrap="square">
            <a:spAutoFit/>
          </a:bodyPr>
          <a:lstStyle/>
          <a:p>
            <a:pPr>
              <a:buNone/>
            </a:pPr>
            <a:r>
              <a:rPr lang="en-US" sz="2000" dirty="0"/>
              <a:t>D</a:t>
            </a:r>
          </a:p>
        </p:txBody>
      </p:sp>
      <p:sp>
        <p:nvSpPr>
          <p:cNvPr id="13" name="TextBox 12">
            <a:extLst>
              <a:ext uri="{FF2B5EF4-FFF2-40B4-BE49-F238E27FC236}">
                <a16:creationId xmlns:a16="http://schemas.microsoft.com/office/drawing/2014/main" id="{49A38B13-CC11-497D-F885-0D69AA1015E8}"/>
              </a:ext>
            </a:extLst>
          </p:cNvPr>
          <p:cNvSpPr txBox="1"/>
          <p:nvPr/>
        </p:nvSpPr>
        <p:spPr>
          <a:xfrm>
            <a:off x="9423612" y="3857106"/>
            <a:ext cx="406400" cy="400110"/>
          </a:xfrm>
          <a:prstGeom prst="rect">
            <a:avLst/>
          </a:prstGeom>
          <a:noFill/>
        </p:spPr>
        <p:txBody>
          <a:bodyPr wrap="square">
            <a:spAutoFit/>
          </a:bodyPr>
          <a:lstStyle/>
          <a:p>
            <a:pPr>
              <a:buNone/>
            </a:pPr>
            <a:r>
              <a:rPr lang="en-US" sz="2000" dirty="0"/>
              <a:t>C</a:t>
            </a:r>
          </a:p>
        </p:txBody>
      </p:sp>
      <p:pic>
        <p:nvPicPr>
          <p:cNvPr id="1026" name="Picture 2">
            <a:extLst>
              <a:ext uri="{FF2B5EF4-FFF2-40B4-BE49-F238E27FC236}">
                <a16:creationId xmlns:a16="http://schemas.microsoft.com/office/drawing/2014/main" id="{E9DCAA67-0DCD-E78C-B4FC-B677ACF367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5118959">
            <a:off x="8621633" y="5175926"/>
            <a:ext cx="533768" cy="39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12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1.85185E-6 L -0.00131 -0.39954 " pathEditMode="relative" rAng="0" ptsTypes="AA">
                                      <p:cBhvr>
                                        <p:cTn id="6" dur="3000" fill="hold"/>
                                        <p:tgtEl>
                                          <p:spTgt spid="1026"/>
                                        </p:tgtEl>
                                        <p:attrNameLst>
                                          <p:attrName>ppt_x</p:attrName>
                                          <p:attrName>ppt_y</p:attrName>
                                        </p:attrNameLst>
                                      </p:cBhvr>
                                      <p:rCtr x="-65" y="-1997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latin typeface="Century Gothic"/>
                <a:cs typeface="Arial"/>
              </a:rPr>
              <a:t>Checkpoint 28: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110949938"/>
              </p:ext>
            </p:extLst>
          </p:nvPr>
        </p:nvGraphicFramePr>
        <p:xfrm>
          <a:off x="267128" y="707552"/>
          <a:ext cx="11766038" cy="6065520"/>
        </p:xfrm>
        <a:graphic>
          <a:graphicData uri="http://schemas.openxmlformats.org/drawingml/2006/table">
            <a:tbl>
              <a:tblPr firstRow="1" bandRow="1">
                <a:tableStyleId>{5940675A-B579-460E-94D1-54222C63F5DA}</a:tableStyleId>
              </a:tblPr>
              <a:tblGrid>
                <a:gridCol w="4862085">
                  <a:extLst>
                    <a:ext uri="{9D8B030D-6E8A-4147-A177-3AD203B41FA5}">
                      <a16:colId xmlns:a16="http://schemas.microsoft.com/office/drawing/2014/main" val="695237181"/>
                    </a:ext>
                  </a:extLst>
                </a:gridCol>
                <a:gridCol w="6903953">
                  <a:extLst>
                    <a:ext uri="{9D8B030D-6E8A-4147-A177-3AD203B41FA5}">
                      <a16:colId xmlns:a16="http://schemas.microsoft.com/office/drawing/2014/main" val="300072507"/>
                    </a:ext>
                  </a:extLst>
                </a:gridCol>
              </a:tblGrid>
              <a:tr h="33122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22904">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b="0" i="0" u="none" dirty="0"/>
                        <a:t>Ask students to turn an angle of 30˚ (or to imagine themselves doing so) and use this to visualise the path that the ant will take. The difference in language between ‘turning’ and ‘making’ an angle might be useful to explore. Do students interpret these terms differently? Does a preference for one term over another indicate a narrower understanding of angles?</a:t>
                      </a:r>
                      <a:endParaRPr lang="en-GB" sz="1600" b="1" i="0" u="none" dirty="0"/>
                    </a:p>
                    <a:p>
                      <a:r>
                        <a:rPr lang="en-GB" sz="1600" b="1" i="0" u="none" dirty="0"/>
                        <a:t>Challenge</a:t>
                      </a:r>
                    </a:p>
                    <a:p>
                      <a:pPr>
                        <a:spcAft>
                          <a:spcPts val="600"/>
                        </a:spcAft>
                      </a:pPr>
                      <a:r>
                        <a:rPr lang="en-GB" sz="1600" u="none" dirty="0"/>
                        <a:t>Extend the further thinking question by asking how their answer would be different if the ant turned 45˚ or 90˚. Will it be the same no matter how many degrees the ant turns? </a:t>
                      </a:r>
                    </a:p>
                    <a:p>
                      <a:r>
                        <a:rPr lang="en-GB" sz="1600" b="1" i="0" u="none" dirty="0"/>
                        <a:t>Representations</a:t>
                      </a:r>
                    </a:p>
                    <a:p>
                      <a:pPr lvl="0" algn="l">
                        <a:lnSpc>
                          <a:spcPct val="100000"/>
                        </a:lnSpc>
                        <a:spcBef>
                          <a:spcPts val="0"/>
                        </a:spcBef>
                        <a:spcAft>
                          <a:spcPts val="0"/>
                        </a:spcAft>
                        <a:buNone/>
                      </a:pPr>
                      <a:r>
                        <a:rPr lang="en-GB" sz="1600" b="0" i="0" u="none" strike="noStrike" noProof="0" dirty="0">
                          <a:latin typeface="Arial"/>
                        </a:rPr>
                        <a:t>The use of dynamic geometry software (readily available online) will help with the exploration and visualisation of the ant’s journey. You might also invite a student to walk the ant's journey in the classroom to get a sense of the angles involved.</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28 gives insight into how students interpret angle, and to expose misconceptions and misunderstanding around turning from a given direction. This is important prerequisite knowledge for the exterior angles that they will be taught at Key Stage 3.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Students are likely to suggest that the ant will turn towards C or D, making a 30˚ angle with the line, rather than the correct option of making a 30˚ turn towards A or B.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This gives an opportunity for you and the students to explore whether there is an implicit direction of turn when angles are discussed. Some students may have previously engaged with work on bearings, where angles are always assumed to be clockwise. Understanding turn in this way is key for students to understand external angle as a property of shape as well as for them to fully understand bearings.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b="0" dirty="0"/>
                        <a:t>This is an example of the dual understanding of </a:t>
                      </a:r>
                      <a:r>
                        <a:rPr lang="en-GB" sz="1600" kern="1200" dirty="0">
                          <a:solidFill>
                            <a:schemeClr val="tx1"/>
                          </a:solidFill>
                          <a:effectLst/>
                          <a:latin typeface="+mn-lt"/>
                          <a:ea typeface="+mn-ea"/>
                          <a:cs typeface="+mn-cs"/>
                        </a:rPr>
                        <a:t>angles as a measure of turn and as a geometric figure formed by intersecting lines – and where it can become confusing. The ant has turned </a:t>
                      </a:r>
                      <a:r>
                        <a:rPr lang="en-GB" sz="1600" dirty="0"/>
                        <a:t>30˚ (as it is measured from an imaginary line in the direction it is facing) but the angle between the vertical line and path OA or OB is 150˚. Students who find this hard may need more support in future work on external angles and bearings.</a:t>
                      </a:r>
                      <a:endParaRPr lang="en-GB" sz="1600" b="0" dirty="0"/>
                    </a:p>
                  </a:txBody>
                  <a:tcPr/>
                </a:tc>
                <a:extLst>
                  <a:ext uri="{0D108BD9-81ED-4DB2-BD59-A6C34878D82A}">
                    <a16:rowId xmlns:a16="http://schemas.microsoft.com/office/drawing/2014/main" val="1616516725"/>
                  </a:ext>
                </a:extLst>
              </a:tr>
              <a:tr h="540000">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41 of the </a:t>
                      </a:r>
                      <a:r>
                        <a:rPr lang="en-GB" sz="1600" dirty="0">
                          <a:hlinkClick r:id="rId3"/>
                        </a:rPr>
                        <a:t>Secondary Assessment Materials | NCETM</a:t>
                      </a:r>
                      <a:r>
                        <a:rPr lang="en-GB" sz="1600" dirty="0"/>
                        <a:t> offers another, similar question.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14939385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F59B3-A3B2-E5CE-257B-A940481793CE}"/>
              </a:ext>
            </a:extLst>
          </p:cNvPr>
          <p:cNvSpPr>
            <a:spLocks noGrp="1"/>
          </p:cNvSpPr>
          <p:nvPr>
            <p:ph type="body" sz="quarter" idx="11"/>
          </p:nvPr>
        </p:nvSpPr>
        <p:spPr/>
        <p:txBody>
          <a:bodyPr/>
          <a:lstStyle/>
          <a:p>
            <a:r>
              <a:rPr lang="en-US" dirty="0"/>
              <a:t>Checkpoint 29: Is it a shape?</a:t>
            </a: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273133" y="519593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4592E028-C8C2-B1B8-D1EA-BED99CCF2C8A}"/>
              </a:ext>
            </a:extLst>
          </p:cNvPr>
          <p:cNvSpPr txBox="1"/>
          <p:nvPr/>
        </p:nvSpPr>
        <p:spPr>
          <a:xfrm>
            <a:off x="273133" y="1108575"/>
            <a:ext cx="8633361" cy="3600986"/>
          </a:xfrm>
          <a:prstGeom prst="rect">
            <a:avLst/>
          </a:prstGeom>
          <a:noFill/>
        </p:spPr>
        <p:txBody>
          <a:bodyPr wrap="square" rtlCol="0">
            <a:spAutoFit/>
          </a:bodyPr>
          <a:lstStyle/>
          <a:p>
            <a:pPr>
              <a:spcBef>
                <a:spcPts val="0"/>
              </a:spcBef>
              <a:spcAft>
                <a:spcPts val="1200"/>
              </a:spcAft>
              <a:buNone/>
            </a:pPr>
            <a:r>
              <a:rPr lang="en-US" sz="2200" dirty="0"/>
              <a:t>Draw a line segment 10 cm long in the middle of a blank page. Imagine an ant walking along your line segment. </a:t>
            </a:r>
          </a:p>
          <a:p>
            <a:pPr>
              <a:spcBef>
                <a:spcPts val="0"/>
              </a:spcBef>
              <a:spcAft>
                <a:spcPts val="1200"/>
              </a:spcAft>
              <a:buNone/>
            </a:pPr>
            <a:r>
              <a:rPr lang="en-US" sz="2200" dirty="0"/>
              <a:t>When it reaches the end, it turns 144˚ clockwise, then walks 10 cm in a straight line. When it reaches the end, it turns 144˚ clockwise, then walks 10 cm in a straight line again. It keeps walking and turning like this.</a:t>
            </a:r>
          </a:p>
          <a:p>
            <a:pPr marL="457200" indent="-457200">
              <a:spcBef>
                <a:spcPts val="0"/>
              </a:spcBef>
              <a:spcAft>
                <a:spcPts val="1200"/>
              </a:spcAft>
              <a:buAutoNum type="alphaLcParenR"/>
            </a:pPr>
            <a:r>
              <a:rPr lang="en-US" sz="2200" dirty="0"/>
              <a:t>Try to imagine the ant’s path. What shape do you think it will be?</a:t>
            </a:r>
          </a:p>
          <a:p>
            <a:pPr marL="457200" indent="-457200">
              <a:spcBef>
                <a:spcPts val="0"/>
              </a:spcBef>
              <a:spcAft>
                <a:spcPts val="1200"/>
              </a:spcAft>
              <a:buAutoNum type="alphaLcParenR"/>
            </a:pPr>
            <a:r>
              <a:rPr lang="en-US" sz="2200" dirty="0"/>
              <a:t>Draw the ant’s path. What do you notice? What can you say about the angles inside the shape?</a:t>
            </a:r>
          </a:p>
        </p:txBody>
      </p:sp>
      <p:sp>
        <p:nvSpPr>
          <p:cNvPr id="7" name="TextBox 6">
            <a:extLst>
              <a:ext uri="{FF2B5EF4-FFF2-40B4-BE49-F238E27FC236}">
                <a16:creationId xmlns:a16="http://schemas.microsoft.com/office/drawing/2014/main" id="{4E401FD7-5C11-8AEF-2A02-528DFB92D52F}"/>
              </a:ext>
            </a:extLst>
          </p:cNvPr>
          <p:cNvSpPr txBox="1"/>
          <p:nvPr/>
        </p:nvSpPr>
        <p:spPr>
          <a:xfrm>
            <a:off x="1326119" y="5127716"/>
            <a:ext cx="7088744" cy="1243417"/>
          </a:xfrm>
          <a:prstGeom prst="rect">
            <a:avLst/>
          </a:prstGeom>
          <a:noFill/>
        </p:spPr>
        <p:txBody>
          <a:bodyPr wrap="square">
            <a:spAutoFit/>
          </a:bodyPr>
          <a:lstStyle/>
          <a:p>
            <a:pPr>
              <a:buNone/>
            </a:pPr>
            <a:r>
              <a:rPr lang="en-US" sz="2200" dirty="0"/>
              <a:t>What would happen if the ant turned 36˚ each time? </a:t>
            </a:r>
          </a:p>
          <a:p>
            <a:pPr>
              <a:buNone/>
            </a:pPr>
            <a:r>
              <a:rPr lang="en-US" sz="2200" dirty="0"/>
              <a:t>How about 45˚ each time?</a:t>
            </a:r>
          </a:p>
          <a:p>
            <a:pPr>
              <a:buNone/>
            </a:pPr>
            <a:r>
              <a:rPr lang="en-US" sz="2200" dirty="0"/>
              <a:t>Will any given angle always form a shape eventually?</a:t>
            </a:r>
          </a:p>
        </p:txBody>
      </p:sp>
    </p:spTree>
    <p:extLst>
      <p:ext uri="{BB962C8B-B14F-4D97-AF65-F5344CB8AC3E}">
        <p14:creationId xmlns:p14="http://schemas.microsoft.com/office/powerpoint/2010/main" val="394892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71980C-EE6D-0C08-FDFC-CFC96B5C72B1}"/>
              </a:ext>
            </a:extLst>
          </p:cNvPr>
          <p:cNvSpPr>
            <a:spLocks noGrp="1"/>
          </p:cNvSpPr>
          <p:nvPr>
            <p:ph type="body" sz="quarter" idx="11"/>
          </p:nvPr>
        </p:nvSpPr>
        <p:spPr/>
        <p:txBody>
          <a:bodyPr/>
          <a:lstStyle/>
          <a:p>
            <a:r>
              <a:rPr lang="en-US" dirty="0"/>
              <a:t>Checkpoint 29: Is it a shape? (animated solution)</a:t>
            </a:r>
          </a:p>
        </p:txBody>
      </p:sp>
      <p:cxnSp>
        <p:nvCxnSpPr>
          <p:cNvPr id="5" name="Straight Connector 4">
            <a:extLst>
              <a:ext uri="{FF2B5EF4-FFF2-40B4-BE49-F238E27FC236}">
                <a16:creationId xmlns:a16="http://schemas.microsoft.com/office/drawing/2014/main" id="{9AF4128B-75D8-6930-7E4E-E135A26598A0}"/>
              </a:ext>
            </a:extLst>
          </p:cNvPr>
          <p:cNvCxnSpPr/>
          <p:nvPr/>
        </p:nvCxnSpPr>
        <p:spPr>
          <a:xfrm>
            <a:off x="334536" y="3024872"/>
            <a:ext cx="36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118A039-EA1A-8EBF-5E62-F289AC0B3F67}"/>
              </a:ext>
            </a:extLst>
          </p:cNvPr>
          <p:cNvCxnSpPr>
            <a:cxnSpLocks/>
          </p:cNvCxnSpPr>
          <p:nvPr/>
        </p:nvCxnSpPr>
        <p:spPr>
          <a:xfrm rot="8640000">
            <a:off x="678304" y="4082887"/>
            <a:ext cx="36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489FB1A-3085-142F-B825-C1C471961B96}"/>
              </a:ext>
            </a:extLst>
          </p:cNvPr>
          <p:cNvCxnSpPr>
            <a:cxnSpLocks/>
          </p:cNvCxnSpPr>
          <p:nvPr/>
        </p:nvCxnSpPr>
        <p:spPr>
          <a:xfrm rot="17280000">
            <a:off x="-221694" y="3428999"/>
            <a:ext cx="36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F3FAB45-A195-40C4-DBA1-D553EAC704EE}"/>
              </a:ext>
            </a:extLst>
          </p:cNvPr>
          <p:cNvCxnSpPr>
            <a:cxnSpLocks/>
          </p:cNvCxnSpPr>
          <p:nvPr/>
        </p:nvCxnSpPr>
        <p:spPr>
          <a:xfrm rot="25920000">
            <a:off x="890767" y="3428999"/>
            <a:ext cx="36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17B2CFB-703A-AA3C-F5DF-72655883E40E}"/>
              </a:ext>
            </a:extLst>
          </p:cNvPr>
          <p:cNvCxnSpPr>
            <a:cxnSpLocks/>
          </p:cNvCxnSpPr>
          <p:nvPr/>
        </p:nvCxnSpPr>
        <p:spPr>
          <a:xfrm rot="34560000">
            <a:off x="-9233" y="4082888"/>
            <a:ext cx="360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Action Button: Help 9">
            <a:hlinkClick r:id="" action="ppaction://noaction" highlightClick="1"/>
            <a:extLst>
              <a:ext uri="{FF2B5EF4-FFF2-40B4-BE49-F238E27FC236}">
                <a16:creationId xmlns:a16="http://schemas.microsoft.com/office/drawing/2014/main" id="{424EC1FB-270B-8957-BC6F-5E1896627ACA}"/>
              </a:ext>
            </a:extLst>
          </p:cNvPr>
          <p:cNvSpPr/>
          <p:nvPr/>
        </p:nvSpPr>
        <p:spPr>
          <a:xfrm>
            <a:off x="5529027" y="1070326"/>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cxnSp>
        <p:nvCxnSpPr>
          <p:cNvPr id="12" name="Straight Connector 11">
            <a:extLst>
              <a:ext uri="{FF2B5EF4-FFF2-40B4-BE49-F238E27FC236}">
                <a16:creationId xmlns:a16="http://schemas.microsoft.com/office/drawing/2014/main" id="{279FB647-7151-069E-F897-DEB7DF622618}"/>
              </a:ext>
            </a:extLst>
          </p:cNvPr>
          <p:cNvCxnSpPr/>
          <p:nvPr/>
        </p:nvCxnSpPr>
        <p:spPr>
          <a:xfrm>
            <a:off x="7771894" y="1070327"/>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9CE7AA3-A71C-DF99-400B-EDC5BAAD281A}"/>
              </a:ext>
            </a:extLst>
          </p:cNvPr>
          <p:cNvCxnSpPr>
            <a:cxnSpLocks/>
          </p:cNvCxnSpPr>
          <p:nvPr/>
        </p:nvCxnSpPr>
        <p:spPr>
          <a:xfrm rot="2160000">
            <a:off x="9400009" y="1599334"/>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72D665-8201-4DD7-4D4C-311712A3F848}"/>
              </a:ext>
            </a:extLst>
          </p:cNvPr>
          <p:cNvCxnSpPr>
            <a:cxnSpLocks/>
          </p:cNvCxnSpPr>
          <p:nvPr/>
        </p:nvCxnSpPr>
        <p:spPr>
          <a:xfrm rot="4320000">
            <a:off x="10388860" y="2972538"/>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344758D-CF5A-32CA-07C7-CBF02BF943D8}"/>
              </a:ext>
            </a:extLst>
          </p:cNvPr>
          <p:cNvCxnSpPr>
            <a:cxnSpLocks/>
          </p:cNvCxnSpPr>
          <p:nvPr/>
        </p:nvCxnSpPr>
        <p:spPr>
          <a:xfrm rot="6480000">
            <a:off x="10388861" y="4684441"/>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E9E4C7-201C-406C-E943-1363DA6B15CD}"/>
              </a:ext>
            </a:extLst>
          </p:cNvPr>
          <p:cNvCxnSpPr>
            <a:cxnSpLocks/>
          </p:cNvCxnSpPr>
          <p:nvPr/>
        </p:nvCxnSpPr>
        <p:spPr>
          <a:xfrm rot="8640000">
            <a:off x="9382629" y="6069400"/>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B801FA3-E8C7-1281-AC65-A40AEAE44099}"/>
              </a:ext>
            </a:extLst>
          </p:cNvPr>
          <p:cNvCxnSpPr>
            <a:cxnSpLocks/>
          </p:cNvCxnSpPr>
          <p:nvPr/>
        </p:nvCxnSpPr>
        <p:spPr>
          <a:xfrm rot="10800000">
            <a:off x="7771893" y="6587256"/>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B53223-2FA5-26E5-E219-25C657DBB7BB}"/>
              </a:ext>
            </a:extLst>
          </p:cNvPr>
          <p:cNvCxnSpPr>
            <a:cxnSpLocks/>
          </p:cNvCxnSpPr>
          <p:nvPr/>
        </p:nvCxnSpPr>
        <p:spPr>
          <a:xfrm rot="19440000" flipH="1">
            <a:off x="6182105" y="1599334"/>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2BCA7DD-04FA-284D-1886-3F2F5AFB7D34}"/>
              </a:ext>
            </a:extLst>
          </p:cNvPr>
          <p:cNvCxnSpPr>
            <a:cxnSpLocks/>
          </p:cNvCxnSpPr>
          <p:nvPr/>
        </p:nvCxnSpPr>
        <p:spPr>
          <a:xfrm rot="17280000" flipH="1">
            <a:off x="5175873" y="2972538"/>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A85FEAB-8998-D8A3-4782-441BC45D9AA2}"/>
              </a:ext>
            </a:extLst>
          </p:cNvPr>
          <p:cNvCxnSpPr>
            <a:cxnSpLocks/>
          </p:cNvCxnSpPr>
          <p:nvPr/>
        </p:nvCxnSpPr>
        <p:spPr>
          <a:xfrm rot="15120000" flipH="1">
            <a:off x="5175874" y="4684441"/>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CBB355-517B-5D60-1714-1CBED41C7F07}"/>
              </a:ext>
            </a:extLst>
          </p:cNvPr>
          <p:cNvCxnSpPr>
            <a:cxnSpLocks/>
          </p:cNvCxnSpPr>
          <p:nvPr/>
        </p:nvCxnSpPr>
        <p:spPr>
          <a:xfrm rot="12960000" flipH="1">
            <a:off x="6164725" y="6069400"/>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2D7885-A844-0F1A-1C17-F4DF45300582}"/>
              </a:ext>
            </a:extLst>
          </p:cNvPr>
          <p:cNvCxnSpPr/>
          <p:nvPr/>
        </p:nvCxnSpPr>
        <p:spPr>
          <a:xfrm>
            <a:off x="7846231" y="1609387"/>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1570613-8792-755F-4F47-890CB8085452}"/>
              </a:ext>
            </a:extLst>
          </p:cNvPr>
          <p:cNvCxnSpPr>
            <a:cxnSpLocks/>
          </p:cNvCxnSpPr>
          <p:nvPr/>
        </p:nvCxnSpPr>
        <p:spPr>
          <a:xfrm rot="2700000">
            <a:off x="9382626" y="2257399"/>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B0453E-0F89-E588-96C0-42C038E1F002}"/>
              </a:ext>
            </a:extLst>
          </p:cNvPr>
          <p:cNvCxnSpPr/>
          <p:nvPr/>
        </p:nvCxnSpPr>
        <p:spPr>
          <a:xfrm>
            <a:off x="7846231" y="5944287"/>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EFB9CB-8771-1342-2D3F-4D966059C5C6}"/>
              </a:ext>
            </a:extLst>
          </p:cNvPr>
          <p:cNvCxnSpPr>
            <a:cxnSpLocks/>
          </p:cNvCxnSpPr>
          <p:nvPr/>
        </p:nvCxnSpPr>
        <p:spPr>
          <a:xfrm rot="16200000">
            <a:off x="10000400" y="3782645"/>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2F0E8EE-CA89-3893-DB42-3F134DD9FCB4}"/>
              </a:ext>
            </a:extLst>
          </p:cNvPr>
          <p:cNvCxnSpPr>
            <a:cxnSpLocks/>
          </p:cNvCxnSpPr>
          <p:nvPr/>
        </p:nvCxnSpPr>
        <p:spPr>
          <a:xfrm rot="18900000" flipV="1">
            <a:off x="9382627" y="5319041"/>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1F8FAFC-E8BB-E453-86A4-F1E7F82A60B1}"/>
              </a:ext>
            </a:extLst>
          </p:cNvPr>
          <p:cNvCxnSpPr>
            <a:cxnSpLocks/>
          </p:cNvCxnSpPr>
          <p:nvPr/>
        </p:nvCxnSpPr>
        <p:spPr>
          <a:xfrm rot="16200000">
            <a:off x="5685126" y="3782644"/>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BF6EDE5-49A4-97C8-303B-BD357C0269D2}"/>
              </a:ext>
            </a:extLst>
          </p:cNvPr>
          <p:cNvCxnSpPr>
            <a:cxnSpLocks/>
          </p:cNvCxnSpPr>
          <p:nvPr/>
        </p:nvCxnSpPr>
        <p:spPr>
          <a:xfrm rot="18900000" flipH="1">
            <a:off x="6321523" y="2257401"/>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CC13ED-91BC-17D8-C17F-06385FA4896B}"/>
              </a:ext>
            </a:extLst>
          </p:cNvPr>
          <p:cNvCxnSpPr>
            <a:cxnSpLocks/>
          </p:cNvCxnSpPr>
          <p:nvPr/>
        </p:nvCxnSpPr>
        <p:spPr>
          <a:xfrm rot="2700000" flipH="1" flipV="1">
            <a:off x="6321524" y="5319043"/>
            <a:ext cx="1800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28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par>
                          <p:cTn id="8" fill="hold">
                            <p:stCondLst>
                              <p:cond delay="1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1500"/>
                                        <p:tgtEl>
                                          <p:spTgt spid="6"/>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500"/>
                                        <p:tgtEl>
                                          <p:spTgt spid="7"/>
                                        </p:tgtEl>
                                      </p:cBhvr>
                                    </p:animEffect>
                                  </p:childTnLst>
                                </p:cTn>
                              </p:par>
                            </p:childTnLst>
                          </p:cTn>
                        </p:par>
                        <p:par>
                          <p:cTn id="16" fill="hold">
                            <p:stCondLst>
                              <p:cond delay="4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500"/>
                                        <p:tgtEl>
                                          <p:spTgt spid="8"/>
                                        </p:tgtEl>
                                      </p:cBhvr>
                                    </p:animEffect>
                                  </p:childTnLst>
                                </p:cTn>
                              </p:par>
                            </p:childTnLst>
                          </p:cTn>
                        </p:par>
                        <p:par>
                          <p:cTn id="20" fill="hold">
                            <p:stCondLst>
                              <p:cond delay="6000"/>
                            </p:stCondLst>
                            <p:childTnLst>
                              <p:par>
                                <p:cTn id="21" presetID="22" presetClass="entr" presetSubtype="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1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500"/>
                                        <p:tgtEl>
                                          <p:spTgt spid="1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1500"/>
                                        <p:tgtEl>
                                          <p:spTgt spid="13"/>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1500"/>
                                        <p:tgtEl>
                                          <p:spTgt spid="14"/>
                                        </p:tgtEl>
                                      </p:cBhvr>
                                    </p:animEffect>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1500"/>
                                        <p:tgtEl>
                                          <p:spTgt spid="15"/>
                                        </p:tgtEl>
                                      </p:cBhvr>
                                    </p:animEffect>
                                  </p:childTnLst>
                                </p:cTn>
                              </p:par>
                            </p:childTnLst>
                          </p:cTn>
                        </p:par>
                        <p:par>
                          <p:cTn id="43" fill="hold">
                            <p:stCondLst>
                              <p:cond delay="6000"/>
                            </p:stCondLst>
                            <p:childTnLst>
                              <p:par>
                                <p:cTn id="44" presetID="22" presetClass="entr" presetSubtype="2"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right)">
                                      <p:cBhvr>
                                        <p:cTn id="46" dur="1500"/>
                                        <p:tgtEl>
                                          <p:spTgt spid="16"/>
                                        </p:tgtEl>
                                      </p:cBhvr>
                                    </p:animEffect>
                                  </p:childTnLst>
                                </p:cTn>
                              </p:par>
                            </p:childTnLst>
                          </p:cTn>
                        </p:par>
                        <p:par>
                          <p:cTn id="47" fill="hold">
                            <p:stCondLst>
                              <p:cond delay="7500"/>
                            </p:stCondLst>
                            <p:childTnLst>
                              <p:par>
                                <p:cTn id="48" presetID="22" presetClass="entr" presetSubtype="2"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right)">
                                      <p:cBhvr>
                                        <p:cTn id="50" dur="1500"/>
                                        <p:tgtEl>
                                          <p:spTgt spid="17"/>
                                        </p:tgtEl>
                                      </p:cBhvr>
                                    </p:animEffect>
                                  </p:childTnLst>
                                </p:cTn>
                              </p:par>
                            </p:childTnLst>
                          </p:cTn>
                        </p:par>
                        <p:par>
                          <p:cTn id="51" fill="hold">
                            <p:stCondLst>
                              <p:cond delay="9000"/>
                            </p:stCondLst>
                            <p:childTnLst>
                              <p:par>
                                <p:cTn id="52" presetID="22" presetClass="entr" presetSubtype="2" fill="hold"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1500"/>
                                        <p:tgtEl>
                                          <p:spTgt spid="21"/>
                                        </p:tgtEl>
                                      </p:cBhvr>
                                    </p:animEffect>
                                  </p:childTnLst>
                                </p:cTn>
                              </p:par>
                            </p:childTnLst>
                          </p:cTn>
                        </p:par>
                        <p:par>
                          <p:cTn id="55" fill="hold">
                            <p:stCondLst>
                              <p:cond delay="10500"/>
                            </p:stCondLst>
                            <p:childTnLst>
                              <p:par>
                                <p:cTn id="56" presetID="22" presetClass="entr" presetSubtype="2"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1500"/>
                                        <p:tgtEl>
                                          <p:spTgt spid="20"/>
                                        </p:tgtEl>
                                      </p:cBhvr>
                                    </p:animEffect>
                                  </p:childTnLst>
                                </p:cTn>
                              </p:par>
                            </p:childTnLst>
                          </p:cTn>
                        </p:par>
                        <p:par>
                          <p:cTn id="59" fill="hold">
                            <p:stCondLst>
                              <p:cond delay="12000"/>
                            </p:stCondLst>
                            <p:childTnLst>
                              <p:par>
                                <p:cTn id="60" presetID="22" presetClass="entr" presetSubtype="4"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1500"/>
                                        <p:tgtEl>
                                          <p:spTgt spid="19"/>
                                        </p:tgtEl>
                                      </p:cBhvr>
                                    </p:animEffect>
                                  </p:childTnLst>
                                </p:cTn>
                              </p:par>
                            </p:childTnLst>
                          </p:cTn>
                        </p:par>
                        <p:par>
                          <p:cTn id="63" fill="hold">
                            <p:stCondLst>
                              <p:cond delay="13500"/>
                            </p:stCondLst>
                            <p:childTnLst>
                              <p:par>
                                <p:cTn id="64" presetID="22" presetClass="entr" presetSubtype="4"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1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left)">
                                      <p:cBhvr>
                                        <p:cTn id="71" dur="1500"/>
                                        <p:tgtEl>
                                          <p:spTgt spid="23"/>
                                        </p:tgtEl>
                                      </p:cBhvr>
                                    </p:animEffect>
                                  </p:childTnLst>
                                </p:cTn>
                              </p:par>
                            </p:childTnLst>
                          </p:cTn>
                        </p:par>
                        <p:par>
                          <p:cTn id="72" fill="hold">
                            <p:stCondLst>
                              <p:cond delay="1500"/>
                            </p:stCondLst>
                            <p:childTnLst>
                              <p:par>
                                <p:cTn id="73" presetID="22" presetClass="entr" presetSubtype="8" fill="hold"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left)">
                                      <p:cBhvr>
                                        <p:cTn id="75" dur="1500"/>
                                        <p:tgtEl>
                                          <p:spTgt spid="24"/>
                                        </p:tgtEl>
                                      </p:cBhvr>
                                    </p:animEffect>
                                  </p:childTnLst>
                                </p:cTn>
                              </p:par>
                            </p:childTnLst>
                          </p:cTn>
                        </p:par>
                        <p:par>
                          <p:cTn id="76" fill="hold">
                            <p:stCondLst>
                              <p:cond delay="3000"/>
                            </p:stCondLst>
                            <p:childTnLst>
                              <p:par>
                                <p:cTn id="77" presetID="22" presetClass="entr" presetSubtype="1"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up)">
                                      <p:cBhvr>
                                        <p:cTn id="79" dur="1500"/>
                                        <p:tgtEl>
                                          <p:spTgt spid="26"/>
                                        </p:tgtEl>
                                      </p:cBhvr>
                                    </p:animEffect>
                                  </p:childTnLst>
                                </p:cTn>
                              </p:par>
                            </p:childTnLst>
                          </p:cTn>
                        </p:par>
                        <p:par>
                          <p:cTn id="80" fill="hold">
                            <p:stCondLst>
                              <p:cond delay="4500"/>
                            </p:stCondLst>
                            <p:childTnLst>
                              <p:par>
                                <p:cTn id="81" presetID="22" presetClass="entr" presetSubtype="2"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right)">
                                      <p:cBhvr>
                                        <p:cTn id="83" dur="1500"/>
                                        <p:tgtEl>
                                          <p:spTgt spid="27"/>
                                        </p:tgtEl>
                                      </p:cBhvr>
                                    </p:animEffect>
                                  </p:childTnLst>
                                </p:cTn>
                              </p:par>
                            </p:childTnLst>
                          </p:cTn>
                        </p:par>
                        <p:par>
                          <p:cTn id="84" fill="hold">
                            <p:stCondLst>
                              <p:cond delay="6000"/>
                            </p:stCondLst>
                            <p:childTnLst>
                              <p:par>
                                <p:cTn id="85" presetID="22" presetClass="entr" presetSubtype="2"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right)">
                                      <p:cBhvr>
                                        <p:cTn id="87" dur="1500"/>
                                        <p:tgtEl>
                                          <p:spTgt spid="25"/>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right)">
                                      <p:cBhvr>
                                        <p:cTn id="91" dur="1500"/>
                                        <p:tgtEl>
                                          <p:spTgt spid="30"/>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down)">
                                      <p:cBhvr>
                                        <p:cTn id="95" dur="1500"/>
                                        <p:tgtEl>
                                          <p:spTgt spid="28"/>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a:bodyPr>
          <a:lstStyle/>
          <a:p>
            <a:r>
              <a:rPr lang="en-GB" sz="3200" dirty="0"/>
              <a:t>What is an angle?</a:t>
            </a:r>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2852935"/>
            <a:ext cx="6062463" cy="1152130"/>
          </a:xfrm>
        </p:spPr>
        <p:txBody>
          <a:bodyPr>
            <a:normAutofit/>
          </a:bodyPr>
          <a:lstStyle/>
          <a:p>
            <a:r>
              <a:rPr lang="en-GB" sz="1800" dirty="0">
                <a:latin typeface="Century Gothic" panose="020B0502020202020204" pitchFamily="34" charset="0"/>
              </a:rPr>
              <a:t>Checkpoints 1–12</a:t>
            </a:r>
          </a:p>
        </p:txBody>
      </p:sp>
    </p:spTree>
    <p:extLst>
      <p:ext uri="{BB962C8B-B14F-4D97-AF65-F5344CB8AC3E}">
        <p14:creationId xmlns:p14="http://schemas.microsoft.com/office/powerpoint/2010/main" val="1219114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29: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521251937"/>
              </p:ext>
            </p:extLst>
          </p:nvPr>
        </p:nvGraphicFramePr>
        <p:xfrm>
          <a:off x="267128" y="764704"/>
          <a:ext cx="11766038" cy="5383031"/>
        </p:xfrm>
        <a:graphic>
          <a:graphicData uri="http://schemas.openxmlformats.org/drawingml/2006/table">
            <a:tbl>
              <a:tblPr firstRow="1" bandRow="1">
                <a:tableStyleId>{5940675A-B579-460E-94D1-54222C63F5DA}</a:tableStyleId>
              </a:tblPr>
              <a:tblGrid>
                <a:gridCol w="6491481">
                  <a:extLst>
                    <a:ext uri="{9D8B030D-6E8A-4147-A177-3AD203B41FA5}">
                      <a16:colId xmlns:a16="http://schemas.microsoft.com/office/drawing/2014/main" val="695237181"/>
                    </a:ext>
                  </a:extLst>
                </a:gridCol>
                <a:gridCol w="5274557">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dirty="0">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591232">
                <a:tc>
                  <a:txBody>
                    <a:bodyPr/>
                    <a:lstStyle/>
                    <a:p>
                      <a:r>
                        <a:rPr lang="en-GB" sz="1600" b="1" i="0" u="none" dirty="0"/>
                        <a:t>Support</a:t>
                      </a:r>
                    </a:p>
                    <a:p>
                      <a:pPr marL="0" marR="0" lvl="0" indent="0" algn="l" rtl="0" eaLnBrk="1" fontAlgn="auto" latinLnBrk="0" hangingPunct="1">
                        <a:lnSpc>
                          <a:spcPct val="100000"/>
                        </a:lnSpc>
                        <a:spcBef>
                          <a:spcPts val="0"/>
                        </a:spcBef>
                        <a:spcAft>
                          <a:spcPts val="600"/>
                        </a:spcAft>
                        <a:buClrTx/>
                        <a:buSzTx/>
                        <a:buFontTx/>
                        <a:buNone/>
                      </a:pPr>
                      <a:r>
                        <a:rPr lang="en-GB" sz="1600" i="0" u="none" dirty="0"/>
                        <a:t>A scaffold that includes the first 10 cm line segment and the start of the second line segment at the correct angle might encourage students to start, while not diminishing the opportunity to assess their understanding of angle.</a:t>
                      </a:r>
                    </a:p>
                    <a:p>
                      <a:r>
                        <a:rPr lang="en-GB" sz="1600" b="1" i="0" u="none" dirty="0"/>
                        <a:t>Challenge</a:t>
                      </a:r>
                    </a:p>
                    <a:p>
                      <a:pPr>
                        <a:spcAft>
                          <a:spcPts val="600"/>
                        </a:spcAft>
                      </a:pPr>
                      <a:r>
                        <a:rPr lang="en-GB" sz="1600" u="none" dirty="0"/>
                        <a:t>Students might understand that a ‘regular shape’ means that all sides are of equal length and all angles are equal. Invite students to explain why some people might consider the shapes drawn in the task to be ‘regular’ and others that they are not. What do your students think?</a:t>
                      </a:r>
                    </a:p>
                    <a:p>
                      <a:r>
                        <a:rPr lang="en-GB" sz="1600" b="1" i="0" u="none" dirty="0"/>
                        <a:t>Representations</a:t>
                      </a:r>
                    </a:p>
                    <a:p>
                      <a:pPr marL="0" marR="0" lvl="0" indent="0" algn="l" rtl="0" eaLnBrk="1" fontAlgn="auto" latinLnBrk="0" hangingPunct="1">
                        <a:lnSpc>
                          <a:spcPct val="100000"/>
                        </a:lnSpc>
                        <a:spcBef>
                          <a:spcPts val="0"/>
                        </a:spcBef>
                        <a:spcAft>
                          <a:spcPts val="0"/>
                        </a:spcAft>
                        <a:buClrTx/>
                        <a:buSzTx/>
                        <a:buFontTx/>
                        <a:buNone/>
                      </a:pPr>
                      <a:r>
                        <a:rPr lang="en-GB" sz="1600" b="0" i="0" u="none" dirty="0"/>
                        <a:t>The use of dynamic geometry software (readily available online) will help with the exploration and visualisation of the ant’s journey. You could invite a student to walk the ant's journey to get a sense of the shape that might be made.</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27 is a useful complement or follow-on from Checkpoint 26.</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600" dirty="0"/>
                        <a:t>Checkpoint 26 focuses on students’ understanding of angle as a measure of turn. Checkpoint 27 uses this </a:t>
                      </a:r>
                      <a:r>
                        <a:rPr lang="en-GB" sz="1600"/>
                        <a:t>idea to allow </a:t>
                      </a:r>
                      <a:r>
                        <a:rPr lang="en-GB" sz="1600" dirty="0"/>
                        <a:t>them to show that they can accurately and efficiently use a protractor to draw an angle.</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Accurate use of a protractor is also likely to include a ‘sense’ of angle, and whether a drawing is reasonable. Structuring the task so that students visualise and predict the pattern before drawing it may support the development of this habit.</a:t>
                      </a:r>
                    </a:p>
                    <a:p>
                      <a:pPr marL="0" marR="0" lvl="0" indent="0" algn="l" rtl="0" eaLnBrk="1" fontAlgn="auto" latinLnBrk="0" hangingPunct="1">
                        <a:lnSpc>
                          <a:spcPct val="100000"/>
                        </a:lnSpc>
                        <a:spcBef>
                          <a:spcPts val="0"/>
                        </a:spcBef>
                        <a:spcAft>
                          <a:spcPts val="600"/>
                        </a:spcAft>
                        <a:buClrTx/>
                        <a:buSzTx/>
                        <a:buFont typeface="Arial" panose="020B0604020202020204" pitchFamily="34" charset="0"/>
                        <a:buNone/>
                      </a:pPr>
                      <a:r>
                        <a:rPr lang="en-GB" sz="1600" dirty="0"/>
                        <a:t>Students will need to use a blank page and, ideally, start just above the middle of the page to ensure the shape will fit!</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A context where students are asked to use a protractor in the Key Stage 2 SATs papers can be found in 2019 Paper 2 reasoning, question 13. Past papers are readily available online.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t>Page 41 of the </a:t>
                      </a:r>
                      <a:r>
                        <a:rPr lang="en-GB" sz="1600" dirty="0">
                          <a:hlinkClick r:id="rId3"/>
                        </a:rPr>
                        <a:t>Secondary Assessment Materials | NCETM</a:t>
                      </a:r>
                      <a:r>
                        <a:rPr lang="en-GB" sz="1600" dirty="0"/>
                        <a:t> offers another, similar question. </a:t>
                      </a:r>
                      <a:endParaRPr lang="en-GB" sz="1600" b="0" dirty="0"/>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708773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Additional activities </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2927691"/>
            <a:ext cx="6062463" cy="1152130"/>
          </a:xfrm>
        </p:spPr>
        <p:txBody>
          <a:bodyPr>
            <a:normAutofit/>
          </a:bodyPr>
          <a:lstStyle/>
          <a:p>
            <a:r>
              <a:rPr lang="en-GB" sz="1800" dirty="0">
                <a:latin typeface="Century Gothic" panose="020B0502020202020204" pitchFamily="34" charset="0"/>
              </a:rPr>
              <a:t>Activities A–K </a:t>
            </a:r>
          </a:p>
        </p:txBody>
      </p:sp>
    </p:spTree>
    <p:extLst>
      <p:ext uri="{BB962C8B-B14F-4D97-AF65-F5344CB8AC3E}">
        <p14:creationId xmlns:p14="http://schemas.microsoft.com/office/powerpoint/2010/main" val="520311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94B158-9FBB-3BB5-8A60-98313168C9BB}"/>
              </a:ext>
            </a:extLst>
          </p:cNvPr>
          <p:cNvSpPr>
            <a:spLocks noGrp="1"/>
          </p:cNvSpPr>
          <p:nvPr>
            <p:ph type="body" sz="quarter" idx="11"/>
          </p:nvPr>
        </p:nvSpPr>
        <p:spPr/>
        <p:txBody>
          <a:bodyPr/>
          <a:lstStyle/>
          <a:p>
            <a:r>
              <a:rPr lang="en-GB" dirty="0"/>
              <a:t>Activity A: About turn</a:t>
            </a:r>
          </a:p>
        </p:txBody>
      </p:sp>
      <p:sp>
        <p:nvSpPr>
          <p:cNvPr id="11" name="TextBox 10">
            <a:extLst>
              <a:ext uri="{FF2B5EF4-FFF2-40B4-BE49-F238E27FC236}">
                <a16:creationId xmlns:a16="http://schemas.microsoft.com/office/drawing/2014/main" id="{6457B8D1-8CDB-289E-4BE1-B4177A2C3F3E}"/>
              </a:ext>
            </a:extLst>
          </p:cNvPr>
          <p:cNvSpPr txBox="1"/>
          <p:nvPr/>
        </p:nvSpPr>
        <p:spPr>
          <a:xfrm>
            <a:off x="7041252" y="1074437"/>
            <a:ext cx="1325528" cy="430887"/>
          </a:xfrm>
          <a:prstGeom prst="rect">
            <a:avLst/>
          </a:prstGeom>
          <a:noFill/>
        </p:spPr>
        <p:txBody>
          <a:bodyPr wrap="square" rtlCol="0">
            <a:spAutoFit/>
          </a:bodyPr>
          <a:lstStyle/>
          <a:p>
            <a:pPr algn="ctr">
              <a:buNone/>
            </a:pPr>
            <a:r>
              <a:rPr lang="en-GB" sz="2200" dirty="0">
                <a:solidFill>
                  <a:srgbClr val="00628C"/>
                </a:solidFill>
              </a:rPr>
              <a:t>Amin</a:t>
            </a:r>
          </a:p>
        </p:txBody>
      </p:sp>
      <p:sp>
        <p:nvSpPr>
          <p:cNvPr id="12" name="TextBox 11">
            <a:extLst>
              <a:ext uri="{FF2B5EF4-FFF2-40B4-BE49-F238E27FC236}">
                <a16:creationId xmlns:a16="http://schemas.microsoft.com/office/drawing/2014/main" id="{C3B4CAD6-A4C3-0654-0B52-BF89E43381E0}"/>
              </a:ext>
            </a:extLst>
          </p:cNvPr>
          <p:cNvSpPr txBox="1"/>
          <p:nvPr/>
        </p:nvSpPr>
        <p:spPr>
          <a:xfrm>
            <a:off x="9874176" y="1074438"/>
            <a:ext cx="1099935" cy="430887"/>
          </a:xfrm>
          <a:prstGeom prst="rect">
            <a:avLst/>
          </a:prstGeom>
          <a:noFill/>
        </p:spPr>
        <p:txBody>
          <a:bodyPr wrap="square" rtlCol="0">
            <a:spAutoFit/>
          </a:bodyPr>
          <a:lstStyle/>
          <a:p>
            <a:pPr algn="ctr">
              <a:buNone/>
            </a:pPr>
            <a:r>
              <a:rPr lang="en-GB" sz="2200" dirty="0">
                <a:solidFill>
                  <a:srgbClr val="00628C"/>
                </a:solidFill>
              </a:rPr>
              <a:t>Bella</a:t>
            </a:r>
          </a:p>
        </p:txBody>
      </p:sp>
      <p:sp>
        <p:nvSpPr>
          <p:cNvPr id="16" name="TextBox 15">
            <a:extLst>
              <a:ext uri="{FF2B5EF4-FFF2-40B4-BE49-F238E27FC236}">
                <a16:creationId xmlns:a16="http://schemas.microsoft.com/office/drawing/2014/main" id="{6814380F-A704-C457-ABA3-B2E7AF560AE1}"/>
              </a:ext>
            </a:extLst>
          </p:cNvPr>
          <p:cNvSpPr txBox="1"/>
          <p:nvPr/>
        </p:nvSpPr>
        <p:spPr>
          <a:xfrm>
            <a:off x="8146788" y="3354322"/>
            <a:ext cx="1744676" cy="430887"/>
          </a:xfrm>
          <a:prstGeom prst="rect">
            <a:avLst/>
          </a:prstGeom>
          <a:noFill/>
        </p:spPr>
        <p:txBody>
          <a:bodyPr wrap="square" rtlCol="0">
            <a:spAutoFit/>
          </a:bodyPr>
          <a:lstStyle/>
          <a:p>
            <a:pPr algn="ctr">
              <a:buNone/>
            </a:pPr>
            <a:r>
              <a:rPr lang="en-GB" sz="2200" dirty="0">
                <a:solidFill>
                  <a:srgbClr val="00628C"/>
                </a:solidFill>
              </a:rPr>
              <a:t>Charlie</a:t>
            </a:r>
          </a:p>
        </p:txBody>
      </p:sp>
      <p:sp>
        <p:nvSpPr>
          <p:cNvPr id="18" name="TextBox 17">
            <a:extLst>
              <a:ext uri="{FF2B5EF4-FFF2-40B4-BE49-F238E27FC236}">
                <a16:creationId xmlns:a16="http://schemas.microsoft.com/office/drawing/2014/main" id="{CF77ACA1-0C4E-ACEF-4588-F6A2C99F01E2}"/>
              </a:ext>
            </a:extLst>
          </p:cNvPr>
          <p:cNvSpPr txBox="1"/>
          <p:nvPr/>
        </p:nvSpPr>
        <p:spPr>
          <a:xfrm>
            <a:off x="293563" y="1343111"/>
            <a:ext cx="5701830" cy="1175706"/>
          </a:xfrm>
          <a:prstGeom prst="rect">
            <a:avLst/>
          </a:prstGeom>
          <a:noFill/>
        </p:spPr>
        <p:txBody>
          <a:bodyPr wrap="square" rtlCol="0">
            <a:spAutoFit/>
          </a:bodyPr>
          <a:lstStyle/>
          <a:p>
            <a:pPr>
              <a:buNone/>
            </a:pPr>
            <a:r>
              <a:rPr lang="en-GB" sz="2200" dirty="0"/>
              <a:t>Amin and Bella each turn the lid of a bottle.</a:t>
            </a:r>
          </a:p>
          <a:p>
            <a:pPr marL="457200" indent="-457200">
              <a:buFont typeface="+mj-lt"/>
              <a:buAutoNum type="alphaLcParenR"/>
            </a:pPr>
            <a:r>
              <a:rPr lang="en-GB" sz="2200" dirty="0"/>
              <a:t>What is the same and what is different about Amin and Bella’s turns?</a:t>
            </a:r>
          </a:p>
        </p:txBody>
      </p:sp>
      <p:sp>
        <p:nvSpPr>
          <p:cNvPr id="19" name="TextBox 18">
            <a:extLst>
              <a:ext uri="{FF2B5EF4-FFF2-40B4-BE49-F238E27FC236}">
                <a16:creationId xmlns:a16="http://schemas.microsoft.com/office/drawing/2014/main" id="{9513D781-629B-0E0E-E1C4-FDE60786E30D}"/>
              </a:ext>
            </a:extLst>
          </p:cNvPr>
          <p:cNvSpPr txBox="1"/>
          <p:nvPr/>
        </p:nvSpPr>
        <p:spPr>
          <a:xfrm>
            <a:off x="394170" y="3751331"/>
            <a:ext cx="5701830" cy="1175706"/>
          </a:xfrm>
          <a:prstGeom prst="rect">
            <a:avLst/>
          </a:prstGeom>
          <a:noFill/>
        </p:spPr>
        <p:txBody>
          <a:bodyPr wrap="square" rtlCol="0">
            <a:spAutoFit/>
          </a:bodyPr>
          <a:lstStyle/>
          <a:p>
            <a:pPr>
              <a:buNone/>
            </a:pPr>
            <a:r>
              <a:rPr lang="en-GB" sz="2200" dirty="0"/>
              <a:t>Charlie also turns the lid.</a:t>
            </a:r>
          </a:p>
          <a:p>
            <a:pPr marL="457200" indent="-457200">
              <a:buFont typeface="+mj-lt"/>
              <a:buAutoNum type="alphaLcParenR" startAt="2"/>
            </a:pPr>
            <a:r>
              <a:rPr lang="en-GB" sz="2200" dirty="0"/>
              <a:t>What is the same and what is different about Charlie’s turn?</a:t>
            </a:r>
          </a:p>
        </p:txBody>
      </p:sp>
      <p:sp>
        <p:nvSpPr>
          <p:cNvPr id="20" name="Action Button: Help 19">
            <a:hlinkClick r:id="" action="ppaction://noaction" highlightClick="1"/>
            <a:extLst>
              <a:ext uri="{FF2B5EF4-FFF2-40B4-BE49-F238E27FC236}">
                <a16:creationId xmlns:a16="http://schemas.microsoft.com/office/drawing/2014/main" id="{6B73C692-546D-888B-80EE-F4640CE586F4}"/>
              </a:ext>
            </a:extLst>
          </p:cNvPr>
          <p:cNvSpPr/>
          <p:nvPr/>
        </p:nvSpPr>
        <p:spPr>
          <a:xfrm>
            <a:off x="336861" y="569733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8C9B495D-989D-7BBC-28A9-A2CC09756AE9}"/>
              </a:ext>
            </a:extLst>
          </p:cNvPr>
          <p:cNvSpPr txBox="1"/>
          <p:nvPr/>
        </p:nvSpPr>
        <p:spPr>
          <a:xfrm>
            <a:off x="1396374" y="5752307"/>
            <a:ext cx="7621983" cy="769441"/>
          </a:xfrm>
          <a:prstGeom prst="rect">
            <a:avLst/>
          </a:prstGeom>
          <a:noFill/>
        </p:spPr>
        <p:txBody>
          <a:bodyPr wrap="square" rtlCol="0">
            <a:spAutoFit/>
          </a:bodyPr>
          <a:lstStyle/>
          <a:p>
            <a:pPr>
              <a:buNone/>
            </a:pPr>
            <a:r>
              <a:rPr lang="en-US" sz="2200" dirty="0"/>
              <a:t>How could you draw the angles created by each turn? What would be the same and different about the drawings?</a:t>
            </a:r>
          </a:p>
        </p:txBody>
      </p:sp>
      <p:pic>
        <p:nvPicPr>
          <p:cNvPr id="2" name="Picture 1">
            <a:extLst>
              <a:ext uri="{FF2B5EF4-FFF2-40B4-BE49-F238E27FC236}">
                <a16:creationId xmlns:a16="http://schemas.microsoft.com/office/drawing/2014/main" id="{C4317A42-1AE6-B69F-F41C-F8A931011F40}"/>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60457" y="1646702"/>
            <a:ext cx="1887118" cy="1835552"/>
          </a:xfrm>
          <a:prstGeom prst="ellipse">
            <a:avLst/>
          </a:prstGeom>
        </p:spPr>
      </p:pic>
      <p:pic>
        <p:nvPicPr>
          <p:cNvPr id="5" name="Picture 4">
            <a:extLst>
              <a:ext uri="{FF2B5EF4-FFF2-40B4-BE49-F238E27FC236}">
                <a16:creationId xmlns:a16="http://schemas.microsoft.com/office/drawing/2014/main" id="{042E8C43-5777-D993-C22C-8CC55A12FEB1}"/>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176134" y="2026204"/>
            <a:ext cx="1066089" cy="1040646"/>
          </a:xfrm>
          <a:prstGeom prst="ellipse">
            <a:avLst/>
          </a:prstGeom>
        </p:spPr>
      </p:pic>
      <p:pic>
        <p:nvPicPr>
          <p:cNvPr id="17" name="Picture 16">
            <a:extLst>
              <a:ext uri="{FF2B5EF4-FFF2-40B4-BE49-F238E27FC236}">
                <a16:creationId xmlns:a16="http://schemas.microsoft.com/office/drawing/2014/main" id="{C2F026A7-CEF0-471D-FAEA-E28D4197E5C4}"/>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80584" y="1628751"/>
            <a:ext cx="1887118" cy="1835552"/>
          </a:xfrm>
          <a:prstGeom prst="ellipse">
            <a:avLst/>
          </a:prstGeom>
        </p:spPr>
      </p:pic>
      <p:pic>
        <p:nvPicPr>
          <p:cNvPr id="22" name="Picture 21">
            <a:extLst>
              <a:ext uri="{FF2B5EF4-FFF2-40B4-BE49-F238E27FC236}">
                <a16:creationId xmlns:a16="http://schemas.microsoft.com/office/drawing/2014/main" id="{BDD8D15E-4417-4A7B-BEE8-FCD70F13DC38}"/>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906271" y="1986405"/>
            <a:ext cx="1066089" cy="1040646"/>
          </a:xfrm>
          <a:prstGeom prst="ellipse">
            <a:avLst/>
          </a:prstGeom>
        </p:spPr>
      </p:pic>
      <p:pic>
        <p:nvPicPr>
          <p:cNvPr id="25" name="Picture 24">
            <a:extLst>
              <a:ext uri="{FF2B5EF4-FFF2-40B4-BE49-F238E27FC236}">
                <a16:creationId xmlns:a16="http://schemas.microsoft.com/office/drawing/2014/main" id="{1787CBEA-AD6A-8715-7070-55F4198F350F}"/>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146788" y="3834846"/>
            <a:ext cx="1887118" cy="1835552"/>
          </a:xfrm>
          <a:prstGeom prst="ellipse">
            <a:avLst/>
          </a:prstGeom>
        </p:spPr>
      </p:pic>
      <p:pic>
        <p:nvPicPr>
          <p:cNvPr id="26" name="Picture 25">
            <a:extLst>
              <a:ext uri="{FF2B5EF4-FFF2-40B4-BE49-F238E27FC236}">
                <a16:creationId xmlns:a16="http://schemas.microsoft.com/office/drawing/2014/main" id="{ADCF8D84-A3CA-F9F6-0D7B-D0FD5CDEA0E0}"/>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562465" y="4214348"/>
            <a:ext cx="1066089" cy="1040646"/>
          </a:xfrm>
          <a:prstGeom prst="ellipse">
            <a:avLst/>
          </a:prstGeom>
        </p:spPr>
      </p:pic>
    </p:spTree>
    <p:extLst>
      <p:ext uri="{BB962C8B-B14F-4D97-AF65-F5344CB8AC3E}">
        <p14:creationId xmlns:p14="http://schemas.microsoft.com/office/powerpoint/2010/main" val="47375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000000">
                                      <p:cBhvr>
                                        <p:cTn id="6" dur="81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9600000">
                                      <p:cBhvr>
                                        <p:cTn id="10" dur="8100" fill="hold"/>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33600000">
                                      <p:cBhvr>
                                        <p:cTn id="24" dur="8100" fill="hold"/>
                                        <p:tgtEl>
                                          <p:spTgt spid="2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animBg="1"/>
      <p:bldP spid="2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B: Line segments</a:t>
            </a:r>
          </a:p>
        </p:txBody>
      </p:sp>
      <p:sp>
        <p:nvSpPr>
          <p:cNvPr id="4" name="TextBox 3">
            <a:extLst>
              <a:ext uri="{FF2B5EF4-FFF2-40B4-BE49-F238E27FC236}">
                <a16:creationId xmlns:a16="http://schemas.microsoft.com/office/drawing/2014/main" id="{C2F7C9FF-7095-F649-997B-6925CEA7A659}"/>
              </a:ext>
            </a:extLst>
          </p:cNvPr>
          <p:cNvSpPr txBox="1"/>
          <p:nvPr/>
        </p:nvSpPr>
        <p:spPr>
          <a:xfrm>
            <a:off x="182880" y="944881"/>
            <a:ext cx="11865781" cy="837152"/>
          </a:xfrm>
          <a:prstGeom prst="rect">
            <a:avLst/>
          </a:prstGeom>
          <a:noFill/>
        </p:spPr>
        <p:txBody>
          <a:bodyPr wrap="square" rtlCol="0">
            <a:spAutoFit/>
          </a:bodyPr>
          <a:lstStyle/>
          <a:p>
            <a:pPr>
              <a:buNone/>
            </a:pPr>
            <a:endParaRPr lang="en-US" sz="2200" dirty="0">
              <a:cs typeface="Arial" panose="020B0604020202020204" pitchFamily="34" charset="0"/>
            </a:endParaRPr>
          </a:p>
          <a:p>
            <a:pPr>
              <a:buNone/>
            </a:pPr>
            <a:endParaRPr lang="en-US" sz="2200" dirty="0">
              <a:cs typeface="Arial" panose="020B0604020202020204" pitchFamily="34" charset="0"/>
            </a:endParaRP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255575" y="553750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C2C8902-02E6-C05C-0BE4-319C6529FBFD}"/>
              </a:ext>
            </a:extLst>
          </p:cNvPr>
          <p:cNvSpPr txBox="1"/>
          <p:nvPr/>
        </p:nvSpPr>
        <p:spPr>
          <a:xfrm>
            <a:off x="4627063" y="1530382"/>
            <a:ext cx="6959325" cy="3545586"/>
          </a:xfrm>
          <a:prstGeom prst="rect">
            <a:avLst/>
          </a:prstGeom>
          <a:noFill/>
        </p:spPr>
        <p:txBody>
          <a:bodyPr wrap="square" rtlCol="0">
            <a:spAutoFit/>
          </a:bodyPr>
          <a:lstStyle/>
          <a:p>
            <a:pPr>
              <a:buNone/>
            </a:pPr>
            <a:r>
              <a:rPr lang="en-GB" sz="2200" dirty="0"/>
              <a:t>Becky joins point A to point E to make a line segment.</a:t>
            </a:r>
          </a:p>
          <a:p>
            <a:pPr>
              <a:buNone/>
            </a:pPr>
            <a:r>
              <a:rPr lang="en-GB" sz="2200" dirty="0"/>
              <a:t>She then joins point B to point C.</a:t>
            </a:r>
          </a:p>
          <a:p>
            <a:pPr marL="457200" indent="-457200">
              <a:buFont typeface="+mj-lt"/>
              <a:buAutoNum type="alphaLcParenR"/>
            </a:pPr>
            <a:r>
              <a:rPr lang="en-GB" sz="2200" dirty="0"/>
              <a:t>Are her line segments perpendicular to each other?</a:t>
            </a:r>
          </a:p>
          <a:p>
            <a:pPr>
              <a:buNone/>
            </a:pPr>
            <a:endParaRPr lang="en-GB" sz="2200" dirty="0"/>
          </a:p>
          <a:p>
            <a:pPr>
              <a:buNone/>
            </a:pPr>
            <a:r>
              <a:rPr lang="en-GB" sz="2200" dirty="0"/>
              <a:t>Richard joins point C to point E to make a line segment.</a:t>
            </a:r>
          </a:p>
          <a:p>
            <a:pPr>
              <a:buNone/>
            </a:pPr>
            <a:r>
              <a:rPr lang="en-GB" sz="2200" dirty="0"/>
              <a:t>He then joins point F to point A.</a:t>
            </a:r>
          </a:p>
          <a:p>
            <a:pPr marL="457200" indent="-457200">
              <a:buFont typeface="+mj-lt"/>
              <a:buAutoNum type="alphaLcParenR" startAt="2"/>
            </a:pPr>
            <a:r>
              <a:rPr lang="en-GB" sz="2200" dirty="0"/>
              <a:t>Are his line segments parallel to each other?</a:t>
            </a:r>
          </a:p>
        </p:txBody>
      </p:sp>
      <p:sp>
        <p:nvSpPr>
          <p:cNvPr id="16" name="TextBox 15">
            <a:extLst>
              <a:ext uri="{FF2B5EF4-FFF2-40B4-BE49-F238E27FC236}">
                <a16:creationId xmlns:a16="http://schemas.microsoft.com/office/drawing/2014/main" id="{4895ACAF-DF55-925C-E835-BEC340DBD2F4}"/>
              </a:ext>
            </a:extLst>
          </p:cNvPr>
          <p:cNvSpPr txBox="1"/>
          <p:nvPr/>
        </p:nvSpPr>
        <p:spPr>
          <a:xfrm>
            <a:off x="1296957" y="5580345"/>
            <a:ext cx="6139430" cy="769441"/>
          </a:xfrm>
          <a:prstGeom prst="rect">
            <a:avLst/>
          </a:prstGeom>
          <a:noFill/>
        </p:spPr>
        <p:txBody>
          <a:bodyPr wrap="square">
            <a:spAutoFit/>
          </a:bodyPr>
          <a:lstStyle/>
          <a:p>
            <a:pPr>
              <a:buNone/>
            </a:pPr>
            <a:r>
              <a:rPr lang="en-GB" sz="2200" dirty="0"/>
              <a:t>Find other pairs of line segments that are parallel and perpendicular.</a:t>
            </a:r>
          </a:p>
        </p:txBody>
      </p:sp>
      <p:pic>
        <p:nvPicPr>
          <p:cNvPr id="2" name="B7DD3E36-A90D-4CE8-B97C-D812D9BFB8F5">
            <a:extLst>
              <a:ext uri="{FF2B5EF4-FFF2-40B4-BE49-F238E27FC236}">
                <a16:creationId xmlns:a16="http://schemas.microsoft.com/office/drawing/2014/main" id="{E535E9E6-3263-A8EF-CB1B-04F1C890622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9389" y="1010029"/>
            <a:ext cx="4199815" cy="4309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41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B0FF83-67FC-3D0F-B788-9E95391A6BA9}"/>
              </a:ext>
            </a:extLst>
          </p:cNvPr>
          <p:cNvSpPr>
            <a:spLocks noGrp="1"/>
          </p:cNvSpPr>
          <p:nvPr>
            <p:ph type="body" sz="quarter" idx="11"/>
          </p:nvPr>
        </p:nvSpPr>
        <p:spPr/>
        <p:txBody>
          <a:bodyPr/>
          <a:lstStyle/>
          <a:p>
            <a:r>
              <a:rPr lang="en-US" dirty="0"/>
              <a:t>Activity C: Keeping track</a:t>
            </a:r>
          </a:p>
        </p:txBody>
      </p:sp>
      <p:sp>
        <p:nvSpPr>
          <p:cNvPr id="16" name="TextBox 15">
            <a:extLst>
              <a:ext uri="{FF2B5EF4-FFF2-40B4-BE49-F238E27FC236}">
                <a16:creationId xmlns:a16="http://schemas.microsoft.com/office/drawing/2014/main" id="{924D952E-342D-9205-A2A4-ADA692AA0FBB}"/>
              </a:ext>
            </a:extLst>
          </p:cNvPr>
          <p:cNvSpPr txBox="1"/>
          <p:nvPr/>
        </p:nvSpPr>
        <p:spPr>
          <a:xfrm>
            <a:off x="145680" y="996010"/>
            <a:ext cx="9690473" cy="430887"/>
          </a:xfrm>
          <a:prstGeom prst="rect">
            <a:avLst/>
          </a:prstGeom>
          <a:noFill/>
        </p:spPr>
        <p:txBody>
          <a:bodyPr wrap="none" rtlCol="0">
            <a:spAutoFit/>
          </a:bodyPr>
          <a:lstStyle/>
          <a:p>
            <a:pPr marL="457200" indent="-457200">
              <a:buFont typeface="+mj-lt"/>
              <a:buAutoNum type="alphaLcParenR"/>
            </a:pPr>
            <a:r>
              <a:rPr lang="en-US" sz="2200" dirty="0"/>
              <a:t>Do you agree that these three pictures of train tracks show parallel lines?</a:t>
            </a:r>
          </a:p>
        </p:txBody>
      </p:sp>
      <p:sp>
        <p:nvSpPr>
          <p:cNvPr id="13" name="TextBox 12">
            <a:extLst>
              <a:ext uri="{FF2B5EF4-FFF2-40B4-BE49-F238E27FC236}">
                <a16:creationId xmlns:a16="http://schemas.microsoft.com/office/drawing/2014/main" id="{B21FA1B3-50F7-7A29-7FEE-1037293F5F47}"/>
              </a:ext>
            </a:extLst>
          </p:cNvPr>
          <p:cNvSpPr txBox="1"/>
          <p:nvPr/>
        </p:nvSpPr>
        <p:spPr>
          <a:xfrm>
            <a:off x="4266386" y="4129986"/>
            <a:ext cx="7027048" cy="769441"/>
          </a:xfrm>
          <a:prstGeom prst="rect">
            <a:avLst/>
          </a:prstGeom>
          <a:noFill/>
        </p:spPr>
        <p:txBody>
          <a:bodyPr wrap="square" rtlCol="0">
            <a:spAutoFit/>
          </a:bodyPr>
          <a:lstStyle/>
          <a:p>
            <a:pPr marL="457200" indent="-457200">
              <a:buFont typeface="+mj-lt"/>
              <a:buAutoNum type="alphaLcParenR" startAt="2"/>
            </a:pPr>
            <a:r>
              <a:rPr lang="en-US" sz="2200" dirty="0"/>
              <a:t>How many sets of parallel lines can you identify in the picture on the left?</a:t>
            </a:r>
          </a:p>
        </p:txBody>
      </p:sp>
      <p:sp>
        <p:nvSpPr>
          <p:cNvPr id="17" name="TextBox 16">
            <a:extLst>
              <a:ext uri="{FF2B5EF4-FFF2-40B4-BE49-F238E27FC236}">
                <a16:creationId xmlns:a16="http://schemas.microsoft.com/office/drawing/2014/main" id="{74E1517F-EAF4-41AE-B8AC-B2B61A5B0C1C}"/>
              </a:ext>
            </a:extLst>
          </p:cNvPr>
          <p:cNvSpPr txBox="1"/>
          <p:nvPr/>
        </p:nvSpPr>
        <p:spPr>
          <a:xfrm>
            <a:off x="5274404" y="5147635"/>
            <a:ext cx="5864651" cy="769441"/>
          </a:xfrm>
          <a:prstGeom prst="rect">
            <a:avLst/>
          </a:prstGeom>
          <a:noFill/>
        </p:spPr>
        <p:txBody>
          <a:bodyPr wrap="square">
            <a:spAutoFit/>
          </a:bodyPr>
          <a:lstStyle/>
          <a:p>
            <a:pPr>
              <a:buNone/>
            </a:pPr>
            <a:r>
              <a:rPr lang="en-US" sz="2200" dirty="0"/>
              <a:t>What other line relationships can you see in the image on the left?</a:t>
            </a:r>
          </a:p>
        </p:txBody>
      </p:sp>
      <p:sp>
        <p:nvSpPr>
          <p:cNvPr id="2" name="Action Button: Help 1">
            <a:hlinkClick r:id="" action="ppaction://noaction" highlightClick="1"/>
            <a:extLst>
              <a:ext uri="{FF2B5EF4-FFF2-40B4-BE49-F238E27FC236}">
                <a16:creationId xmlns:a16="http://schemas.microsoft.com/office/drawing/2014/main" id="{1ADA9A9B-4858-3573-1807-7B258294DB54}"/>
              </a:ext>
            </a:extLst>
          </p:cNvPr>
          <p:cNvSpPr/>
          <p:nvPr/>
        </p:nvSpPr>
        <p:spPr>
          <a:xfrm>
            <a:off x="4266386" y="4982599"/>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pic>
        <p:nvPicPr>
          <p:cNvPr id="5" name="Picture 4" descr="Two sets of train tracks, parallel to each other, viewed from above.">
            <a:extLst>
              <a:ext uri="{FF2B5EF4-FFF2-40B4-BE49-F238E27FC236}">
                <a16:creationId xmlns:a16="http://schemas.microsoft.com/office/drawing/2014/main" id="{BF8BEBDD-A486-74B6-826A-41F9F24A01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737" y="1446987"/>
            <a:ext cx="3458304" cy="2592000"/>
          </a:xfrm>
          <a:prstGeom prst="rect">
            <a:avLst/>
          </a:prstGeom>
        </p:spPr>
      </p:pic>
      <p:pic>
        <p:nvPicPr>
          <p:cNvPr id="6" name="Picture 5" descr="Train tracks curving to the left and out of sight in a forest">
            <a:extLst>
              <a:ext uri="{FF2B5EF4-FFF2-40B4-BE49-F238E27FC236}">
                <a16:creationId xmlns:a16="http://schemas.microsoft.com/office/drawing/2014/main" id="{435CB959-B821-9840-11F8-74BBE9B57D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42352" y="1446987"/>
            <a:ext cx="3882456" cy="2592000"/>
          </a:xfrm>
          <a:prstGeom prst="rect">
            <a:avLst/>
          </a:prstGeom>
        </p:spPr>
      </p:pic>
      <p:pic>
        <p:nvPicPr>
          <p:cNvPr id="7" name="Picture 6" descr="Train tracks disappearing into a vanishing point in the distance.">
            <a:extLst>
              <a:ext uri="{FF2B5EF4-FFF2-40B4-BE49-F238E27FC236}">
                <a16:creationId xmlns:a16="http://schemas.microsoft.com/office/drawing/2014/main" id="{F1F27D73-67DF-4CE2-9B34-849ED3B9AF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79196" y="1446987"/>
            <a:ext cx="3888000" cy="2592000"/>
          </a:xfrm>
          <a:prstGeom prst="rect">
            <a:avLst/>
          </a:prstGeom>
        </p:spPr>
      </p:pic>
      <p:pic>
        <p:nvPicPr>
          <p:cNvPr id="14" name="Picture 13" descr="8 sets of train tracks meeting at a junction, viewed from above.">
            <a:extLst>
              <a:ext uri="{FF2B5EF4-FFF2-40B4-BE49-F238E27FC236}">
                <a16:creationId xmlns:a16="http://schemas.microsoft.com/office/drawing/2014/main" id="{8A3E9FF2-CF4B-086F-F096-2CA6749021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5303" y="4179426"/>
            <a:ext cx="3888000" cy="2563591"/>
          </a:xfrm>
          <a:prstGeom prst="rect">
            <a:avLst/>
          </a:prstGeom>
        </p:spPr>
      </p:pic>
    </p:spTree>
    <p:extLst>
      <p:ext uri="{BB962C8B-B14F-4D97-AF65-F5344CB8AC3E}">
        <p14:creationId xmlns:p14="http://schemas.microsoft.com/office/powerpoint/2010/main" val="12390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D: Angle (in)equalities</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16940" y="5842227"/>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54E5F1A-4B33-95FA-C5FD-F6376D0BA6D6}"/>
              </a:ext>
            </a:extLst>
          </p:cNvPr>
          <p:cNvSpPr txBox="1"/>
          <p:nvPr/>
        </p:nvSpPr>
        <p:spPr>
          <a:xfrm>
            <a:off x="5674036" y="960431"/>
            <a:ext cx="5285896" cy="1581972"/>
          </a:xfrm>
          <a:prstGeom prst="rect">
            <a:avLst/>
          </a:prstGeom>
          <a:noFill/>
        </p:spPr>
        <p:txBody>
          <a:bodyPr wrap="square" rtlCol="0">
            <a:spAutoFit/>
          </a:bodyPr>
          <a:lstStyle/>
          <a:p>
            <a:pPr>
              <a:buNone/>
            </a:pPr>
            <a:r>
              <a:rPr lang="en-GB" sz="2200" dirty="0"/>
              <a:t>Which angle goes where? Is there more than one possible answer each time?</a:t>
            </a:r>
          </a:p>
          <a:p>
            <a:pPr>
              <a:buNone/>
            </a:pPr>
            <a:endParaRPr lang="en-GB" sz="2200" dirty="0"/>
          </a:p>
          <a:p>
            <a:pPr>
              <a:buNone/>
            </a:pPr>
            <a:r>
              <a:rPr lang="en-GB" sz="2200" dirty="0"/>
              <a:t>		</a:t>
            </a:r>
          </a:p>
        </p:txBody>
      </p:sp>
      <p:cxnSp>
        <p:nvCxnSpPr>
          <p:cNvPr id="8" name="Straight Connector 7">
            <a:extLst>
              <a:ext uri="{FF2B5EF4-FFF2-40B4-BE49-F238E27FC236}">
                <a16:creationId xmlns:a16="http://schemas.microsoft.com/office/drawing/2014/main" id="{BC32D449-91CE-033D-9009-C1B718808779}"/>
              </a:ext>
            </a:extLst>
          </p:cNvPr>
          <p:cNvCxnSpPr>
            <a:cxnSpLocks/>
          </p:cNvCxnSpPr>
          <p:nvPr/>
        </p:nvCxnSpPr>
        <p:spPr>
          <a:xfrm>
            <a:off x="607373" y="2003733"/>
            <a:ext cx="449943" cy="841828"/>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3365CEF-7CA4-60A3-EED3-78EEECE2BA9A}"/>
              </a:ext>
            </a:extLst>
          </p:cNvPr>
          <p:cNvCxnSpPr>
            <a:cxnSpLocks/>
          </p:cNvCxnSpPr>
          <p:nvPr/>
        </p:nvCxnSpPr>
        <p:spPr>
          <a:xfrm flipV="1">
            <a:off x="1061153" y="1937368"/>
            <a:ext cx="943688" cy="91331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3824AF99-5DD8-136B-1445-C2335B798414}"/>
              </a:ext>
            </a:extLst>
          </p:cNvPr>
          <p:cNvSpPr/>
          <p:nvPr/>
        </p:nvSpPr>
        <p:spPr>
          <a:xfrm>
            <a:off x="687305" y="2436468"/>
            <a:ext cx="720000" cy="720000"/>
          </a:xfrm>
          <a:prstGeom prst="arc">
            <a:avLst>
              <a:gd name="adj1" fmla="val 14351694"/>
              <a:gd name="adj2" fmla="val 19425481"/>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i="1" dirty="0">
              <a:latin typeface="+mj-lt"/>
            </a:endParaRPr>
          </a:p>
        </p:txBody>
      </p:sp>
      <p:sp>
        <p:nvSpPr>
          <p:cNvPr id="15" name="TextBox 14">
            <a:extLst>
              <a:ext uri="{FF2B5EF4-FFF2-40B4-BE49-F238E27FC236}">
                <a16:creationId xmlns:a16="http://schemas.microsoft.com/office/drawing/2014/main" id="{0E7EF48E-C65E-1F56-B5CF-AD71A485884C}"/>
              </a:ext>
            </a:extLst>
          </p:cNvPr>
          <p:cNvSpPr txBox="1"/>
          <p:nvPr/>
        </p:nvSpPr>
        <p:spPr>
          <a:xfrm>
            <a:off x="888239" y="2027080"/>
            <a:ext cx="388248" cy="430887"/>
          </a:xfrm>
          <a:prstGeom prst="rect">
            <a:avLst/>
          </a:prstGeom>
          <a:noFill/>
        </p:spPr>
        <p:txBody>
          <a:bodyPr wrap="none" rtlCol="0">
            <a:spAutoFit/>
          </a:bodyPr>
          <a:lstStyle/>
          <a:p>
            <a:pPr>
              <a:buNone/>
            </a:pPr>
            <a:r>
              <a:rPr lang="en-GB" sz="2200" i="1" dirty="0">
                <a:solidFill>
                  <a:srgbClr val="595959"/>
                </a:solidFill>
                <a:latin typeface="+mj-lt"/>
                <a:cs typeface="Times New Roman" panose="02020603050405020304" pitchFamily="18" charset="0"/>
              </a:rPr>
              <a:t>w</a:t>
            </a:r>
          </a:p>
        </p:txBody>
      </p:sp>
      <p:sp>
        <p:nvSpPr>
          <p:cNvPr id="16" name="Rectangle: Rounded Corners 15">
            <a:extLst>
              <a:ext uri="{FF2B5EF4-FFF2-40B4-BE49-F238E27FC236}">
                <a16:creationId xmlns:a16="http://schemas.microsoft.com/office/drawing/2014/main" id="{7189AA1B-1270-0B43-5A0D-994B775C897D}"/>
              </a:ext>
            </a:extLst>
          </p:cNvPr>
          <p:cNvSpPr/>
          <p:nvPr/>
        </p:nvSpPr>
        <p:spPr>
          <a:xfrm>
            <a:off x="6021730" y="1915018"/>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8688007A-C09B-14DF-867B-9AC5CC885BDE}"/>
              </a:ext>
            </a:extLst>
          </p:cNvPr>
          <p:cNvSpPr txBox="1"/>
          <p:nvPr/>
        </p:nvSpPr>
        <p:spPr>
          <a:xfrm>
            <a:off x="7278175" y="2112138"/>
            <a:ext cx="425116" cy="584775"/>
          </a:xfrm>
          <a:prstGeom prst="rect">
            <a:avLst/>
          </a:prstGeom>
          <a:noFill/>
        </p:spPr>
        <p:txBody>
          <a:bodyPr wrap="none" rtlCol="0">
            <a:spAutoFit/>
          </a:bodyPr>
          <a:lstStyle/>
          <a:p>
            <a:pPr>
              <a:buNone/>
            </a:pPr>
            <a:r>
              <a:rPr lang="en-GB" sz="3200" dirty="0"/>
              <a:t>&gt;</a:t>
            </a:r>
          </a:p>
        </p:txBody>
      </p:sp>
      <p:sp>
        <p:nvSpPr>
          <p:cNvPr id="18" name="Rectangle: Rounded Corners 17">
            <a:extLst>
              <a:ext uri="{FF2B5EF4-FFF2-40B4-BE49-F238E27FC236}">
                <a16:creationId xmlns:a16="http://schemas.microsoft.com/office/drawing/2014/main" id="{34220A36-010F-6670-475B-707A9B8CAEF5}"/>
              </a:ext>
            </a:extLst>
          </p:cNvPr>
          <p:cNvSpPr/>
          <p:nvPr/>
        </p:nvSpPr>
        <p:spPr>
          <a:xfrm>
            <a:off x="7879736" y="1907805"/>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DEBB6458-2E4D-CBDE-88EC-EFFC8D81A4BB}"/>
              </a:ext>
            </a:extLst>
          </p:cNvPr>
          <p:cNvSpPr/>
          <p:nvPr/>
        </p:nvSpPr>
        <p:spPr>
          <a:xfrm>
            <a:off x="6021730" y="3200452"/>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B7D5364E-F1BF-4D32-8101-38190B378D22}"/>
              </a:ext>
            </a:extLst>
          </p:cNvPr>
          <p:cNvSpPr txBox="1"/>
          <p:nvPr/>
        </p:nvSpPr>
        <p:spPr>
          <a:xfrm>
            <a:off x="7278175" y="3397572"/>
            <a:ext cx="425116" cy="584775"/>
          </a:xfrm>
          <a:prstGeom prst="rect">
            <a:avLst/>
          </a:prstGeom>
          <a:noFill/>
        </p:spPr>
        <p:txBody>
          <a:bodyPr wrap="none" rtlCol="0">
            <a:spAutoFit/>
          </a:bodyPr>
          <a:lstStyle/>
          <a:p>
            <a:pPr>
              <a:buNone/>
            </a:pPr>
            <a:r>
              <a:rPr lang="en-GB" sz="3200" dirty="0"/>
              <a:t>&lt;</a:t>
            </a:r>
          </a:p>
        </p:txBody>
      </p:sp>
      <p:sp>
        <p:nvSpPr>
          <p:cNvPr id="21" name="Rectangle: Rounded Corners 20">
            <a:extLst>
              <a:ext uri="{FF2B5EF4-FFF2-40B4-BE49-F238E27FC236}">
                <a16:creationId xmlns:a16="http://schemas.microsoft.com/office/drawing/2014/main" id="{E7E211FA-5E96-9289-0B32-6E9A23C90B37}"/>
              </a:ext>
            </a:extLst>
          </p:cNvPr>
          <p:cNvSpPr/>
          <p:nvPr/>
        </p:nvSpPr>
        <p:spPr>
          <a:xfrm>
            <a:off x="7879736" y="3193239"/>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Rounded Corners 21">
            <a:extLst>
              <a:ext uri="{FF2B5EF4-FFF2-40B4-BE49-F238E27FC236}">
                <a16:creationId xmlns:a16="http://schemas.microsoft.com/office/drawing/2014/main" id="{FB052CB8-5047-BD58-E227-7982B7C35B9C}"/>
              </a:ext>
            </a:extLst>
          </p:cNvPr>
          <p:cNvSpPr/>
          <p:nvPr/>
        </p:nvSpPr>
        <p:spPr>
          <a:xfrm>
            <a:off x="7879736" y="4493099"/>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509712B4-AA29-C5A9-BBB3-F2565AB61B16}"/>
              </a:ext>
            </a:extLst>
          </p:cNvPr>
          <p:cNvSpPr txBox="1"/>
          <p:nvPr/>
        </p:nvSpPr>
        <p:spPr>
          <a:xfrm>
            <a:off x="9136181" y="4690219"/>
            <a:ext cx="425116" cy="584775"/>
          </a:xfrm>
          <a:prstGeom prst="rect">
            <a:avLst/>
          </a:prstGeom>
          <a:noFill/>
        </p:spPr>
        <p:txBody>
          <a:bodyPr wrap="none" rtlCol="0">
            <a:spAutoFit/>
          </a:bodyPr>
          <a:lstStyle/>
          <a:p>
            <a:pPr>
              <a:buNone/>
            </a:pPr>
            <a:r>
              <a:rPr lang="en-GB" sz="3200" dirty="0"/>
              <a:t>+</a:t>
            </a:r>
          </a:p>
        </p:txBody>
      </p:sp>
      <p:sp>
        <p:nvSpPr>
          <p:cNvPr id="26" name="Rectangle: Rounded Corners 25">
            <a:extLst>
              <a:ext uri="{FF2B5EF4-FFF2-40B4-BE49-F238E27FC236}">
                <a16:creationId xmlns:a16="http://schemas.microsoft.com/office/drawing/2014/main" id="{BFCE9C07-EC95-D7F1-3863-7616A2262835}"/>
              </a:ext>
            </a:extLst>
          </p:cNvPr>
          <p:cNvSpPr/>
          <p:nvPr/>
        </p:nvSpPr>
        <p:spPr>
          <a:xfrm>
            <a:off x="9737742" y="4485886"/>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B3514E6B-BB3A-E0D4-799A-38E3C7DB3816}"/>
              </a:ext>
            </a:extLst>
          </p:cNvPr>
          <p:cNvSpPr/>
          <p:nvPr/>
        </p:nvSpPr>
        <p:spPr>
          <a:xfrm>
            <a:off x="6021730" y="4485886"/>
            <a:ext cx="1080000" cy="10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544003E7-7F82-CD2F-9867-5C9B611E8B28}"/>
              </a:ext>
            </a:extLst>
          </p:cNvPr>
          <p:cNvSpPr txBox="1"/>
          <p:nvPr/>
        </p:nvSpPr>
        <p:spPr>
          <a:xfrm>
            <a:off x="7278175" y="4683006"/>
            <a:ext cx="425116" cy="584775"/>
          </a:xfrm>
          <a:prstGeom prst="rect">
            <a:avLst/>
          </a:prstGeom>
          <a:noFill/>
        </p:spPr>
        <p:txBody>
          <a:bodyPr wrap="none" rtlCol="0">
            <a:spAutoFit/>
          </a:bodyPr>
          <a:lstStyle/>
          <a:p>
            <a:pPr>
              <a:buNone/>
            </a:pPr>
            <a:r>
              <a:rPr lang="en-GB" sz="3200" dirty="0"/>
              <a:t>=</a:t>
            </a:r>
          </a:p>
        </p:txBody>
      </p:sp>
      <p:cxnSp>
        <p:nvCxnSpPr>
          <p:cNvPr id="31" name="Straight Connector 30">
            <a:extLst>
              <a:ext uri="{FF2B5EF4-FFF2-40B4-BE49-F238E27FC236}">
                <a16:creationId xmlns:a16="http://schemas.microsoft.com/office/drawing/2014/main" id="{08031F07-B400-FC34-AF67-5E601881F9EF}"/>
              </a:ext>
            </a:extLst>
          </p:cNvPr>
          <p:cNvCxnSpPr>
            <a:cxnSpLocks/>
          </p:cNvCxnSpPr>
          <p:nvPr/>
        </p:nvCxnSpPr>
        <p:spPr>
          <a:xfrm flipH="1">
            <a:off x="2872849" y="1724194"/>
            <a:ext cx="122995" cy="939054"/>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4355887-09C7-5857-C864-9EB4E54F93D0}"/>
              </a:ext>
            </a:extLst>
          </p:cNvPr>
          <p:cNvCxnSpPr>
            <a:cxnSpLocks/>
          </p:cNvCxnSpPr>
          <p:nvPr/>
        </p:nvCxnSpPr>
        <p:spPr>
          <a:xfrm>
            <a:off x="2863069" y="2671748"/>
            <a:ext cx="1788890" cy="42760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BAB012A-A6CC-6CF9-6EE6-78B4F07819A3}"/>
              </a:ext>
            </a:extLst>
          </p:cNvPr>
          <p:cNvSpPr/>
          <p:nvPr/>
        </p:nvSpPr>
        <p:spPr>
          <a:xfrm>
            <a:off x="2503069" y="2230808"/>
            <a:ext cx="720000" cy="720000"/>
          </a:xfrm>
          <a:prstGeom prst="arc">
            <a:avLst>
              <a:gd name="adj1" fmla="val 16801704"/>
              <a:gd name="adj2" fmla="val 1578236"/>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i="1" dirty="0">
              <a:latin typeface="+mj-lt"/>
            </a:endParaRPr>
          </a:p>
        </p:txBody>
      </p:sp>
      <p:sp>
        <p:nvSpPr>
          <p:cNvPr id="34" name="TextBox 33">
            <a:extLst>
              <a:ext uri="{FF2B5EF4-FFF2-40B4-BE49-F238E27FC236}">
                <a16:creationId xmlns:a16="http://schemas.microsoft.com/office/drawing/2014/main" id="{97834607-B69F-B37E-E7BB-F05C610CC24E}"/>
              </a:ext>
            </a:extLst>
          </p:cNvPr>
          <p:cNvSpPr txBox="1"/>
          <p:nvPr/>
        </p:nvSpPr>
        <p:spPr>
          <a:xfrm>
            <a:off x="3132352" y="1997525"/>
            <a:ext cx="325730" cy="430887"/>
          </a:xfrm>
          <a:prstGeom prst="rect">
            <a:avLst/>
          </a:prstGeom>
          <a:noFill/>
        </p:spPr>
        <p:txBody>
          <a:bodyPr wrap="none" rtlCol="0">
            <a:spAutoFit/>
          </a:bodyPr>
          <a:lstStyle/>
          <a:p>
            <a:pPr>
              <a:buNone/>
            </a:pPr>
            <a:r>
              <a:rPr lang="en-GB" sz="2200" i="1" dirty="0">
                <a:solidFill>
                  <a:srgbClr val="595959"/>
                </a:solidFill>
                <a:latin typeface="+mj-lt"/>
                <a:cs typeface="Times New Roman" panose="02020603050405020304" pitchFamily="18" charset="0"/>
              </a:rPr>
              <a:t>x</a:t>
            </a:r>
          </a:p>
        </p:txBody>
      </p:sp>
      <p:cxnSp>
        <p:nvCxnSpPr>
          <p:cNvPr id="36" name="Straight Connector 35">
            <a:extLst>
              <a:ext uri="{FF2B5EF4-FFF2-40B4-BE49-F238E27FC236}">
                <a16:creationId xmlns:a16="http://schemas.microsoft.com/office/drawing/2014/main" id="{9D2AE208-F153-F1DD-EDDE-E34ECBF2AC12}"/>
              </a:ext>
            </a:extLst>
          </p:cNvPr>
          <p:cNvCxnSpPr>
            <a:cxnSpLocks/>
          </p:cNvCxnSpPr>
          <p:nvPr/>
        </p:nvCxnSpPr>
        <p:spPr>
          <a:xfrm flipH="1">
            <a:off x="615463" y="3299645"/>
            <a:ext cx="1229072" cy="679568"/>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67134FD-E40C-211B-C330-87D3A535657C}"/>
              </a:ext>
            </a:extLst>
          </p:cNvPr>
          <p:cNvCxnSpPr>
            <a:cxnSpLocks/>
          </p:cNvCxnSpPr>
          <p:nvPr/>
        </p:nvCxnSpPr>
        <p:spPr>
          <a:xfrm flipV="1">
            <a:off x="629311" y="3950336"/>
            <a:ext cx="1361753" cy="22542"/>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38" name="Arc 37">
            <a:extLst>
              <a:ext uri="{FF2B5EF4-FFF2-40B4-BE49-F238E27FC236}">
                <a16:creationId xmlns:a16="http://schemas.microsoft.com/office/drawing/2014/main" id="{C53DB4E9-3E04-0BA9-3810-4F723EA2E5BB}"/>
              </a:ext>
            </a:extLst>
          </p:cNvPr>
          <p:cNvSpPr/>
          <p:nvPr/>
        </p:nvSpPr>
        <p:spPr>
          <a:xfrm>
            <a:off x="255463" y="3558659"/>
            <a:ext cx="720000" cy="720000"/>
          </a:xfrm>
          <a:prstGeom prst="arc">
            <a:avLst>
              <a:gd name="adj1" fmla="val 20408516"/>
              <a:gd name="adj2" fmla="val 607948"/>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i="1" dirty="0">
              <a:latin typeface="+mj-lt"/>
            </a:endParaRPr>
          </a:p>
        </p:txBody>
      </p:sp>
      <p:sp>
        <p:nvSpPr>
          <p:cNvPr id="39" name="TextBox 38">
            <a:extLst>
              <a:ext uri="{FF2B5EF4-FFF2-40B4-BE49-F238E27FC236}">
                <a16:creationId xmlns:a16="http://schemas.microsoft.com/office/drawing/2014/main" id="{C9A7E045-3339-285B-451A-5E40009491AF}"/>
              </a:ext>
            </a:extLst>
          </p:cNvPr>
          <p:cNvSpPr txBox="1"/>
          <p:nvPr/>
        </p:nvSpPr>
        <p:spPr>
          <a:xfrm>
            <a:off x="1083321" y="3558659"/>
            <a:ext cx="341760" cy="430887"/>
          </a:xfrm>
          <a:prstGeom prst="rect">
            <a:avLst/>
          </a:prstGeom>
          <a:noFill/>
        </p:spPr>
        <p:txBody>
          <a:bodyPr wrap="square" rtlCol="0">
            <a:spAutoFit/>
          </a:bodyPr>
          <a:lstStyle/>
          <a:p>
            <a:pPr>
              <a:buNone/>
            </a:pPr>
            <a:r>
              <a:rPr lang="en-GB" sz="2200" i="1" dirty="0">
                <a:solidFill>
                  <a:srgbClr val="595959"/>
                </a:solidFill>
                <a:latin typeface="+mj-lt"/>
                <a:cs typeface="Times New Roman" panose="02020603050405020304" pitchFamily="18" charset="0"/>
              </a:rPr>
              <a:t>y</a:t>
            </a:r>
          </a:p>
        </p:txBody>
      </p:sp>
      <p:cxnSp>
        <p:nvCxnSpPr>
          <p:cNvPr id="43" name="Straight Connector 42">
            <a:extLst>
              <a:ext uri="{FF2B5EF4-FFF2-40B4-BE49-F238E27FC236}">
                <a16:creationId xmlns:a16="http://schemas.microsoft.com/office/drawing/2014/main" id="{67B7B127-FDC6-B4E9-4EDC-629FE4A11004}"/>
              </a:ext>
            </a:extLst>
          </p:cNvPr>
          <p:cNvCxnSpPr>
            <a:cxnSpLocks/>
          </p:cNvCxnSpPr>
          <p:nvPr/>
        </p:nvCxnSpPr>
        <p:spPr>
          <a:xfrm>
            <a:off x="2731183" y="4079542"/>
            <a:ext cx="759680" cy="471952"/>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F90FB0A-9E8A-714F-2021-F442A0665F20}"/>
              </a:ext>
            </a:extLst>
          </p:cNvPr>
          <p:cNvCxnSpPr>
            <a:cxnSpLocks/>
          </p:cNvCxnSpPr>
          <p:nvPr/>
        </p:nvCxnSpPr>
        <p:spPr>
          <a:xfrm flipV="1">
            <a:off x="3465631" y="3391558"/>
            <a:ext cx="773938" cy="116264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45" name="Arc 44">
            <a:extLst>
              <a:ext uri="{FF2B5EF4-FFF2-40B4-BE49-F238E27FC236}">
                <a16:creationId xmlns:a16="http://schemas.microsoft.com/office/drawing/2014/main" id="{51C400E0-7633-E949-FADA-50FFF1535B9A}"/>
              </a:ext>
            </a:extLst>
          </p:cNvPr>
          <p:cNvSpPr/>
          <p:nvPr/>
        </p:nvSpPr>
        <p:spPr>
          <a:xfrm>
            <a:off x="3121083" y="4119054"/>
            <a:ext cx="720000" cy="720000"/>
          </a:xfrm>
          <a:prstGeom prst="arc">
            <a:avLst>
              <a:gd name="adj1" fmla="val 18683116"/>
              <a:gd name="adj2" fmla="val 12207768"/>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i="1" dirty="0">
              <a:latin typeface="+mj-lt"/>
            </a:endParaRPr>
          </a:p>
        </p:txBody>
      </p:sp>
      <p:sp>
        <p:nvSpPr>
          <p:cNvPr id="46" name="TextBox 45">
            <a:extLst>
              <a:ext uri="{FF2B5EF4-FFF2-40B4-BE49-F238E27FC236}">
                <a16:creationId xmlns:a16="http://schemas.microsoft.com/office/drawing/2014/main" id="{C7EEDE15-AF92-726F-112B-47C7A5F1027C}"/>
              </a:ext>
            </a:extLst>
          </p:cNvPr>
          <p:cNvSpPr txBox="1"/>
          <p:nvPr/>
        </p:nvSpPr>
        <p:spPr>
          <a:xfrm>
            <a:off x="3844452" y="4479054"/>
            <a:ext cx="325730" cy="430887"/>
          </a:xfrm>
          <a:prstGeom prst="rect">
            <a:avLst/>
          </a:prstGeom>
          <a:noFill/>
        </p:spPr>
        <p:txBody>
          <a:bodyPr wrap="none" rtlCol="0">
            <a:spAutoFit/>
          </a:bodyPr>
          <a:lstStyle/>
          <a:p>
            <a:pPr>
              <a:buNone/>
            </a:pPr>
            <a:r>
              <a:rPr lang="en-GB" sz="2200" i="1" dirty="0">
                <a:solidFill>
                  <a:srgbClr val="595959"/>
                </a:solidFill>
                <a:latin typeface="+mj-lt"/>
                <a:cs typeface="Times New Roman" panose="02020603050405020304" pitchFamily="18" charset="0"/>
              </a:rPr>
              <a:t>z</a:t>
            </a:r>
          </a:p>
        </p:txBody>
      </p:sp>
      <p:sp>
        <p:nvSpPr>
          <p:cNvPr id="4" name="TextBox 3">
            <a:extLst>
              <a:ext uri="{FF2B5EF4-FFF2-40B4-BE49-F238E27FC236}">
                <a16:creationId xmlns:a16="http://schemas.microsoft.com/office/drawing/2014/main" id="{47B0C8D2-181B-A1D6-1258-FD869F46F4DD}"/>
              </a:ext>
            </a:extLst>
          </p:cNvPr>
          <p:cNvSpPr txBox="1"/>
          <p:nvPr/>
        </p:nvSpPr>
        <p:spPr>
          <a:xfrm>
            <a:off x="5508861" y="2232361"/>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5" name="TextBox 4">
            <a:extLst>
              <a:ext uri="{FF2B5EF4-FFF2-40B4-BE49-F238E27FC236}">
                <a16:creationId xmlns:a16="http://schemas.microsoft.com/office/drawing/2014/main" id="{D062EB3F-1F71-810B-A268-AA35E9AF50A0}"/>
              </a:ext>
            </a:extLst>
          </p:cNvPr>
          <p:cNvSpPr txBox="1"/>
          <p:nvPr/>
        </p:nvSpPr>
        <p:spPr>
          <a:xfrm>
            <a:off x="5508861" y="3541765"/>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7" name="TextBox 6">
            <a:extLst>
              <a:ext uri="{FF2B5EF4-FFF2-40B4-BE49-F238E27FC236}">
                <a16:creationId xmlns:a16="http://schemas.microsoft.com/office/drawing/2014/main" id="{3C9FA364-93D7-4923-54B6-9674703F75C4}"/>
              </a:ext>
            </a:extLst>
          </p:cNvPr>
          <p:cNvSpPr txBox="1"/>
          <p:nvPr/>
        </p:nvSpPr>
        <p:spPr>
          <a:xfrm>
            <a:off x="5508861" y="4767162"/>
            <a:ext cx="436338" cy="430887"/>
          </a:xfrm>
          <a:prstGeom prst="rect">
            <a:avLst/>
          </a:prstGeom>
          <a:noFill/>
        </p:spPr>
        <p:txBody>
          <a:bodyPr wrap="none" rtlCol="0">
            <a:spAutoFit/>
          </a:bodyPr>
          <a:lstStyle/>
          <a:p>
            <a:pPr>
              <a:buNone/>
            </a:pPr>
            <a:r>
              <a:rPr lang="en-GB" sz="2200" dirty="0">
                <a:solidFill>
                  <a:srgbClr val="00628C"/>
                </a:solidFill>
              </a:rPr>
              <a:t>c)</a:t>
            </a:r>
          </a:p>
        </p:txBody>
      </p:sp>
      <p:sp>
        <p:nvSpPr>
          <p:cNvPr id="9" name="TextBox 8">
            <a:extLst>
              <a:ext uri="{FF2B5EF4-FFF2-40B4-BE49-F238E27FC236}">
                <a16:creationId xmlns:a16="http://schemas.microsoft.com/office/drawing/2014/main" id="{9A9231DE-5C2D-C683-C2DD-BA9CC4907434}"/>
              </a:ext>
            </a:extLst>
          </p:cNvPr>
          <p:cNvSpPr txBox="1"/>
          <p:nvPr/>
        </p:nvSpPr>
        <p:spPr>
          <a:xfrm>
            <a:off x="1254202" y="5961375"/>
            <a:ext cx="5285896" cy="769441"/>
          </a:xfrm>
          <a:prstGeom prst="rect">
            <a:avLst/>
          </a:prstGeom>
          <a:noFill/>
        </p:spPr>
        <p:txBody>
          <a:bodyPr wrap="square" rtlCol="0">
            <a:spAutoFit/>
          </a:bodyPr>
          <a:lstStyle/>
          <a:p>
            <a:pPr>
              <a:buNone/>
            </a:pPr>
            <a:r>
              <a:rPr lang="en-GB" sz="2200" dirty="0"/>
              <a:t>Draw your own set of angles and arrange them in the boxes.</a:t>
            </a:r>
          </a:p>
        </p:txBody>
      </p:sp>
    </p:spTree>
    <p:extLst>
      <p:ext uri="{BB962C8B-B14F-4D97-AF65-F5344CB8AC3E}">
        <p14:creationId xmlns:p14="http://schemas.microsoft.com/office/powerpoint/2010/main" val="73406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p:bldP spid="18" grpId="0" animBg="1"/>
      <p:bldP spid="19" grpId="0" animBg="1"/>
      <p:bldP spid="20" grpId="0"/>
      <p:bldP spid="21" grpId="0" animBg="1"/>
      <p:bldP spid="22" grpId="0" animBg="1"/>
      <p:bldP spid="23" grpId="0"/>
      <p:bldP spid="26" grpId="0" animBg="1"/>
      <p:bldP spid="27" grpId="0" animBg="1"/>
      <p:bldP spid="28" grpId="0"/>
      <p:bldP spid="4" grpId="0"/>
      <p:bldP spid="5" grpId="0"/>
      <p:bldP spid="7" grpId="0"/>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E: About time 2</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506635" y="5639090"/>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6F9522D-7690-E265-4F2E-A92927E35D9B}"/>
              </a:ext>
            </a:extLst>
          </p:cNvPr>
          <p:cNvSpPr txBox="1"/>
          <p:nvPr/>
        </p:nvSpPr>
        <p:spPr>
          <a:xfrm>
            <a:off x="4916677" y="1495931"/>
            <a:ext cx="5780351" cy="2800767"/>
          </a:xfrm>
          <a:prstGeom prst="rect">
            <a:avLst/>
          </a:prstGeom>
          <a:noFill/>
        </p:spPr>
        <p:txBody>
          <a:bodyPr wrap="square" rtlCol="0">
            <a:spAutoFit/>
          </a:bodyPr>
          <a:lstStyle/>
          <a:p>
            <a:pPr marL="457200" indent="-457200">
              <a:buFont typeface="+mj-lt"/>
              <a:buAutoNum type="alphaLcParenR"/>
            </a:pPr>
            <a:r>
              <a:rPr lang="en-GB" sz="2200" dirty="0"/>
              <a:t>What is the angle between the hands at each of these times?</a:t>
            </a:r>
          </a:p>
          <a:p>
            <a:pPr marL="914400" lvl="1" indent="-457200"/>
            <a:r>
              <a:rPr lang="en-GB" sz="2200" dirty="0"/>
              <a:t>3 o’clock</a:t>
            </a:r>
          </a:p>
          <a:p>
            <a:pPr marL="914400" lvl="1" indent="-457200"/>
            <a:r>
              <a:rPr lang="en-GB" sz="2200" dirty="0"/>
              <a:t>1 o’clock</a:t>
            </a:r>
          </a:p>
          <a:p>
            <a:pPr marL="914400" lvl="1" indent="-457200"/>
            <a:r>
              <a:rPr lang="en-GB" sz="2200" dirty="0"/>
              <a:t>2 o’clock</a:t>
            </a:r>
          </a:p>
          <a:p>
            <a:pPr marL="914400" lvl="1" indent="-457200"/>
            <a:r>
              <a:rPr lang="en-GB" sz="2200" dirty="0"/>
              <a:t>5 o’clock</a:t>
            </a:r>
          </a:p>
          <a:p>
            <a:pPr marL="457200" indent="-457200">
              <a:buFont typeface="+mj-lt"/>
              <a:buAutoNum type="alphaLcParenR"/>
            </a:pPr>
            <a:r>
              <a:rPr lang="en-GB" sz="2200" dirty="0"/>
              <a:t>How did you work this out each time?</a:t>
            </a:r>
          </a:p>
        </p:txBody>
      </p:sp>
      <p:sp>
        <p:nvSpPr>
          <p:cNvPr id="12" name="TextBox 11">
            <a:extLst>
              <a:ext uri="{FF2B5EF4-FFF2-40B4-BE49-F238E27FC236}">
                <a16:creationId xmlns:a16="http://schemas.microsoft.com/office/drawing/2014/main" id="{D2D52685-246F-483D-635C-49C01D06306F}"/>
              </a:ext>
            </a:extLst>
          </p:cNvPr>
          <p:cNvSpPr txBox="1"/>
          <p:nvPr/>
        </p:nvSpPr>
        <p:spPr>
          <a:xfrm>
            <a:off x="1650963" y="5676278"/>
            <a:ext cx="6096000" cy="769441"/>
          </a:xfrm>
          <a:prstGeom prst="rect">
            <a:avLst/>
          </a:prstGeom>
          <a:noFill/>
        </p:spPr>
        <p:txBody>
          <a:bodyPr wrap="square">
            <a:spAutoFit/>
          </a:bodyPr>
          <a:lstStyle/>
          <a:p>
            <a:pPr>
              <a:buNone/>
            </a:pPr>
            <a:r>
              <a:rPr lang="en-GB" sz="2200" dirty="0"/>
              <a:t>What other times would have the same angle as each of your answers to parts a to d?</a:t>
            </a:r>
          </a:p>
        </p:txBody>
      </p:sp>
      <p:pic>
        <p:nvPicPr>
          <p:cNvPr id="5" name="Picture 4">
            <a:extLst>
              <a:ext uri="{FF2B5EF4-FFF2-40B4-BE49-F238E27FC236}">
                <a16:creationId xmlns:a16="http://schemas.microsoft.com/office/drawing/2014/main" id="{71F7E33F-687D-4823-79EF-6F23086F7AB9}"/>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7600" y="1353950"/>
            <a:ext cx="3960000" cy="3960000"/>
          </a:xfrm>
          <a:prstGeom prst="rect">
            <a:avLst/>
          </a:prstGeom>
        </p:spPr>
      </p:pic>
      <p:cxnSp>
        <p:nvCxnSpPr>
          <p:cNvPr id="7" name="Straight Arrow Connector 6">
            <a:extLst>
              <a:ext uri="{FF2B5EF4-FFF2-40B4-BE49-F238E27FC236}">
                <a16:creationId xmlns:a16="http://schemas.microsoft.com/office/drawing/2014/main" id="{E27DE8B9-F47B-81A1-A23D-15D205BC34E6}"/>
              </a:ext>
            </a:extLst>
          </p:cNvPr>
          <p:cNvCxnSpPr>
            <a:cxnSpLocks/>
          </p:cNvCxnSpPr>
          <p:nvPr/>
        </p:nvCxnSpPr>
        <p:spPr>
          <a:xfrm flipV="1">
            <a:off x="2387600" y="1925782"/>
            <a:ext cx="0" cy="1408168"/>
          </a:xfrm>
          <a:prstGeom prst="straightConnector1">
            <a:avLst/>
          </a:prstGeom>
          <a:ln w="57150">
            <a:solidFill>
              <a:srgbClr val="61616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3AD4EEF-9D6F-E270-D3D6-058A6D9A4820}"/>
              </a:ext>
            </a:extLst>
          </p:cNvPr>
          <p:cNvCxnSpPr>
            <a:cxnSpLocks/>
          </p:cNvCxnSpPr>
          <p:nvPr/>
        </p:nvCxnSpPr>
        <p:spPr>
          <a:xfrm flipV="1">
            <a:off x="2398486" y="3333950"/>
            <a:ext cx="982023" cy="761"/>
          </a:xfrm>
          <a:prstGeom prst="straightConnector1">
            <a:avLst/>
          </a:prstGeom>
          <a:ln w="57150">
            <a:solidFill>
              <a:srgbClr val="6161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93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build="p"/>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AD7FA-C2FC-5B4A-B284-2C227A443B29}"/>
              </a:ext>
            </a:extLst>
          </p:cNvPr>
          <p:cNvSpPr>
            <a:spLocks noGrp="1"/>
          </p:cNvSpPr>
          <p:nvPr>
            <p:ph type="body" sz="quarter" idx="11"/>
          </p:nvPr>
        </p:nvSpPr>
        <p:spPr/>
        <p:txBody>
          <a:bodyPr>
            <a:normAutofit/>
          </a:bodyPr>
          <a:lstStyle/>
          <a:p>
            <a:r>
              <a:rPr lang="en-US" dirty="0"/>
              <a:t>Activity F: Angles on a straight line</a:t>
            </a:r>
          </a:p>
        </p:txBody>
      </p:sp>
      <p:sp>
        <p:nvSpPr>
          <p:cNvPr id="6" name="Action Button: Help 5">
            <a:hlinkClick r:id="" action="ppaction://noaction" highlightClick="1"/>
            <a:extLst>
              <a:ext uri="{FF2B5EF4-FFF2-40B4-BE49-F238E27FC236}">
                <a16:creationId xmlns:a16="http://schemas.microsoft.com/office/drawing/2014/main" id="{D64EA744-1477-0048-8831-40A0DAAF8DD4}"/>
              </a:ext>
            </a:extLst>
          </p:cNvPr>
          <p:cNvSpPr/>
          <p:nvPr/>
        </p:nvSpPr>
        <p:spPr>
          <a:xfrm>
            <a:off x="370908" y="547672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2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07D6DE4-8906-E550-4E81-0170B979938B}"/>
              </a:ext>
            </a:extLst>
          </p:cNvPr>
          <p:cNvCxnSpPr/>
          <p:nvPr/>
        </p:nvCxnSpPr>
        <p:spPr>
          <a:xfrm flipV="1">
            <a:off x="1084289" y="2557727"/>
            <a:ext cx="4368800" cy="9724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12C7F08-9200-4146-952D-0F1815E86490}"/>
              </a:ext>
            </a:extLst>
          </p:cNvPr>
          <p:cNvCxnSpPr>
            <a:cxnSpLocks/>
          </p:cNvCxnSpPr>
          <p:nvPr/>
        </p:nvCxnSpPr>
        <p:spPr>
          <a:xfrm>
            <a:off x="703496" y="2625964"/>
            <a:ext cx="2086222" cy="5232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2AF3738-3160-50C1-5EF5-18B794F33151}"/>
              </a:ext>
            </a:extLst>
          </p:cNvPr>
          <p:cNvCxnSpPr>
            <a:cxnSpLocks/>
          </p:cNvCxnSpPr>
          <p:nvPr/>
        </p:nvCxnSpPr>
        <p:spPr>
          <a:xfrm flipV="1">
            <a:off x="3747660" y="1324214"/>
            <a:ext cx="473081" cy="161451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4A54D44-09C0-6E7C-92C5-D756A7C1FDA5}"/>
              </a:ext>
            </a:extLst>
          </p:cNvPr>
          <p:cNvSpPr txBox="1"/>
          <p:nvPr/>
        </p:nvSpPr>
        <p:spPr>
          <a:xfrm>
            <a:off x="1508328" y="2887574"/>
            <a:ext cx="729687" cy="523220"/>
          </a:xfrm>
          <a:prstGeom prst="rect">
            <a:avLst/>
          </a:prstGeom>
          <a:noFill/>
        </p:spPr>
        <p:txBody>
          <a:bodyPr wrap="none" rtlCol="0">
            <a:spAutoFit/>
          </a:bodyPr>
          <a:lstStyle/>
          <a:p>
            <a:pPr>
              <a:buNone/>
            </a:pPr>
            <a:r>
              <a:rPr lang="en-GB" dirty="0"/>
              <a:t>30°</a:t>
            </a:r>
          </a:p>
        </p:txBody>
      </p:sp>
      <p:sp>
        <p:nvSpPr>
          <p:cNvPr id="18" name="TextBox 17">
            <a:extLst>
              <a:ext uri="{FF2B5EF4-FFF2-40B4-BE49-F238E27FC236}">
                <a16:creationId xmlns:a16="http://schemas.microsoft.com/office/drawing/2014/main" id="{54B970DC-94BC-D1FA-C869-E97C9DFCA62C}"/>
              </a:ext>
            </a:extLst>
          </p:cNvPr>
          <p:cNvSpPr txBox="1"/>
          <p:nvPr/>
        </p:nvSpPr>
        <p:spPr>
          <a:xfrm>
            <a:off x="2501535" y="2646636"/>
            <a:ext cx="385042" cy="523220"/>
          </a:xfrm>
          <a:prstGeom prst="rect">
            <a:avLst/>
          </a:prstGeom>
          <a:noFill/>
        </p:spPr>
        <p:txBody>
          <a:bodyPr wrap="none" rtlCol="0">
            <a:spAutoFit/>
          </a:bodyPr>
          <a:lstStyle/>
          <a:p>
            <a:pPr>
              <a:buNone/>
            </a:pPr>
            <a:r>
              <a:rPr lang="en-GB" i="1" dirty="0"/>
              <a:t>a</a:t>
            </a:r>
          </a:p>
        </p:txBody>
      </p:sp>
      <p:sp>
        <p:nvSpPr>
          <p:cNvPr id="19" name="TextBox 18">
            <a:extLst>
              <a:ext uri="{FF2B5EF4-FFF2-40B4-BE49-F238E27FC236}">
                <a16:creationId xmlns:a16="http://schemas.microsoft.com/office/drawing/2014/main" id="{1FC47286-7C5D-C176-9DE4-84470BF82724}"/>
              </a:ext>
            </a:extLst>
          </p:cNvPr>
          <p:cNvSpPr txBox="1"/>
          <p:nvPr/>
        </p:nvSpPr>
        <p:spPr>
          <a:xfrm>
            <a:off x="3342478" y="2446411"/>
            <a:ext cx="385042" cy="523220"/>
          </a:xfrm>
          <a:prstGeom prst="rect">
            <a:avLst/>
          </a:prstGeom>
          <a:noFill/>
        </p:spPr>
        <p:txBody>
          <a:bodyPr wrap="none" rtlCol="0">
            <a:spAutoFit/>
          </a:bodyPr>
          <a:lstStyle/>
          <a:p>
            <a:pPr>
              <a:buNone/>
            </a:pPr>
            <a:r>
              <a:rPr lang="en-GB" i="1" dirty="0"/>
              <a:t>b</a:t>
            </a:r>
          </a:p>
        </p:txBody>
      </p:sp>
      <p:sp>
        <p:nvSpPr>
          <p:cNvPr id="20" name="TextBox 19">
            <a:extLst>
              <a:ext uri="{FF2B5EF4-FFF2-40B4-BE49-F238E27FC236}">
                <a16:creationId xmlns:a16="http://schemas.microsoft.com/office/drawing/2014/main" id="{7A833035-3722-DBED-8DE1-2BB765104FBF}"/>
              </a:ext>
            </a:extLst>
          </p:cNvPr>
          <p:cNvSpPr txBox="1"/>
          <p:nvPr/>
        </p:nvSpPr>
        <p:spPr>
          <a:xfrm>
            <a:off x="3835241" y="2389981"/>
            <a:ext cx="364202" cy="523220"/>
          </a:xfrm>
          <a:prstGeom prst="rect">
            <a:avLst/>
          </a:prstGeom>
          <a:noFill/>
        </p:spPr>
        <p:txBody>
          <a:bodyPr wrap="none" rtlCol="0">
            <a:spAutoFit/>
          </a:bodyPr>
          <a:lstStyle/>
          <a:p>
            <a:pPr>
              <a:buNone/>
            </a:pPr>
            <a:r>
              <a:rPr lang="en-GB" i="1" dirty="0"/>
              <a:t>c</a:t>
            </a:r>
          </a:p>
        </p:txBody>
      </p:sp>
      <p:sp>
        <p:nvSpPr>
          <p:cNvPr id="17" name="Speech Bubble: Oval 16">
            <a:extLst>
              <a:ext uri="{FF2B5EF4-FFF2-40B4-BE49-F238E27FC236}">
                <a16:creationId xmlns:a16="http://schemas.microsoft.com/office/drawing/2014/main" id="{B8A4CEDD-6B6C-8889-D6B4-CD3A1D2609FC}"/>
              </a:ext>
            </a:extLst>
          </p:cNvPr>
          <p:cNvSpPr/>
          <p:nvPr/>
        </p:nvSpPr>
        <p:spPr>
          <a:xfrm>
            <a:off x="6390891" y="1176242"/>
            <a:ext cx="5448472" cy="1514007"/>
          </a:xfrm>
          <a:prstGeom prst="wedgeEllipseCallout">
            <a:avLst>
              <a:gd name="adj1" fmla="val -42677"/>
              <a:gd name="adj2" fmla="val 61324"/>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200" dirty="0"/>
              <a:t>Angle </a:t>
            </a:r>
            <a:r>
              <a:rPr lang="en-GB" sz="2200" i="1" dirty="0"/>
              <a:t>c</a:t>
            </a:r>
            <a:r>
              <a:rPr lang="en-GB" sz="2200" dirty="0"/>
              <a:t> must be 150° because angles on a straight line add up to 180°.</a:t>
            </a:r>
          </a:p>
        </p:txBody>
      </p:sp>
      <p:sp>
        <p:nvSpPr>
          <p:cNvPr id="21" name="TextBox 20">
            <a:extLst>
              <a:ext uri="{FF2B5EF4-FFF2-40B4-BE49-F238E27FC236}">
                <a16:creationId xmlns:a16="http://schemas.microsoft.com/office/drawing/2014/main" id="{F28834E8-9392-70E4-977C-8997514CF0B9}"/>
              </a:ext>
            </a:extLst>
          </p:cNvPr>
          <p:cNvSpPr txBox="1"/>
          <p:nvPr/>
        </p:nvSpPr>
        <p:spPr>
          <a:xfrm>
            <a:off x="5970390" y="2979907"/>
            <a:ext cx="1090235" cy="430887"/>
          </a:xfrm>
          <a:prstGeom prst="rect">
            <a:avLst/>
          </a:prstGeom>
          <a:noFill/>
        </p:spPr>
        <p:txBody>
          <a:bodyPr wrap="none" rtlCol="0">
            <a:spAutoFit/>
          </a:bodyPr>
          <a:lstStyle/>
          <a:p>
            <a:pPr>
              <a:buNone/>
            </a:pPr>
            <a:r>
              <a:rPr lang="en-GB" sz="2200" b="1" dirty="0">
                <a:solidFill>
                  <a:schemeClr val="tx2"/>
                </a:solidFill>
              </a:rPr>
              <a:t>Tyrhys</a:t>
            </a:r>
          </a:p>
        </p:txBody>
      </p:sp>
      <p:sp>
        <p:nvSpPr>
          <p:cNvPr id="24" name="TextBox 23">
            <a:extLst>
              <a:ext uri="{FF2B5EF4-FFF2-40B4-BE49-F238E27FC236}">
                <a16:creationId xmlns:a16="http://schemas.microsoft.com/office/drawing/2014/main" id="{427AA7B0-CEB4-A2AD-D996-EC8F6D9B5E75}"/>
              </a:ext>
            </a:extLst>
          </p:cNvPr>
          <p:cNvSpPr txBox="1"/>
          <p:nvPr/>
        </p:nvSpPr>
        <p:spPr>
          <a:xfrm>
            <a:off x="406358" y="3753569"/>
            <a:ext cx="9268027" cy="1649682"/>
          </a:xfrm>
          <a:prstGeom prst="rect">
            <a:avLst/>
          </a:prstGeom>
          <a:noFill/>
        </p:spPr>
        <p:txBody>
          <a:bodyPr wrap="square" rtlCol="0">
            <a:spAutoFit/>
          </a:bodyPr>
          <a:lstStyle/>
          <a:p>
            <a:pPr marL="457200" indent="-457200">
              <a:buAutoNum type="alphaLcParenR"/>
            </a:pPr>
            <a:r>
              <a:rPr lang="en-GB" sz="2200" dirty="0"/>
              <a:t>Do you agree with Tyrhys? Why or why not?</a:t>
            </a:r>
          </a:p>
          <a:p>
            <a:pPr marL="457200" indent="-457200">
              <a:buAutoNum type="alphaLcParenR"/>
            </a:pPr>
            <a:r>
              <a:rPr lang="en-GB" sz="2200" dirty="0"/>
              <a:t>Which angles do you have enough information to calculate?</a:t>
            </a:r>
          </a:p>
          <a:p>
            <a:pPr marL="457200" indent="-457200">
              <a:buAutoNum type="alphaLcParenR"/>
            </a:pPr>
            <a:r>
              <a:rPr lang="en-GB" sz="2200" dirty="0"/>
              <a:t>Estimate the angles that you do not know.</a:t>
            </a:r>
          </a:p>
          <a:p>
            <a:pPr>
              <a:buNone/>
            </a:pPr>
            <a:endParaRPr lang="en-GB" sz="2200" dirty="0"/>
          </a:p>
        </p:txBody>
      </p:sp>
      <p:sp>
        <p:nvSpPr>
          <p:cNvPr id="26" name="TextBox 25">
            <a:extLst>
              <a:ext uri="{FF2B5EF4-FFF2-40B4-BE49-F238E27FC236}">
                <a16:creationId xmlns:a16="http://schemas.microsoft.com/office/drawing/2014/main" id="{20BAA0B0-53E3-3E63-AEB4-AC57808C905C}"/>
              </a:ext>
            </a:extLst>
          </p:cNvPr>
          <p:cNvSpPr txBox="1"/>
          <p:nvPr/>
        </p:nvSpPr>
        <p:spPr>
          <a:xfrm>
            <a:off x="1289264" y="5402188"/>
            <a:ext cx="7007243" cy="1107996"/>
          </a:xfrm>
          <a:prstGeom prst="rect">
            <a:avLst/>
          </a:prstGeom>
          <a:noFill/>
        </p:spPr>
        <p:txBody>
          <a:bodyPr wrap="square">
            <a:spAutoFit/>
          </a:bodyPr>
          <a:lstStyle/>
          <a:p>
            <a:pPr>
              <a:buNone/>
            </a:pPr>
            <a:r>
              <a:rPr lang="en-GB" sz="2200" dirty="0"/>
              <a:t>The diagram is redrawn so that angle </a:t>
            </a:r>
            <a:r>
              <a:rPr lang="en-GB" sz="2200" i="1" dirty="0"/>
              <a:t>b</a:t>
            </a:r>
            <a:r>
              <a:rPr lang="en-GB" sz="2200" dirty="0"/>
              <a:t> is now three times bigger than angle </a:t>
            </a:r>
            <a:r>
              <a:rPr lang="en-GB" sz="2200" i="1" dirty="0"/>
              <a:t>c</a:t>
            </a:r>
            <a:r>
              <a:rPr lang="en-GB" sz="2200" dirty="0"/>
              <a:t>. How will the diagram change? What are the sizes of angles </a:t>
            </a:r>
            <a:r>
              <a:rPr lang="en-GB" sz="2200" i="1" dirty="0"/>
              <a:t>b</a:t>
            </a:r>
            <a:r>
              <a:rPr lang="en-GB" sz="2200" dirty="0"/>
              <a:t> and </a:t>
            </a:r>
            <a:r>
              <a:rPr lang="en-GB" sz="2200" i="1" dirty="0"/>
              <a:t>c</a:t>
            </a:r>
            <a:r>
              <a:rPr lang="en-GB" sz="2200" dirty="0"/>
              <a:t> now?</a:t>
            </a:r>
          </a:p>
        </p:txBody>
      </p:sp>
      <p:sp>
        <p:nvSpPr>
          <p:cNvPr id="2" name="Arc 1">
            <a:extLst>
              <a:ext uri="{FF2B5EF4-FFF2-40B4-BE49-F238E27FC236}">
                <a16:creationId xmlns:a16="http://schemas.microsoft.com/office/drawing/2014/main" id="{D4738633-61C3-30D3-6386-5033111D389C}"/>
              </a:ext>
            </a:extLst>
          </p:cNvPr>
          <p:cNvSpPr/>
          <p:nvPr/>
        </p:nvSpPr>
        <p:spPr>
          <a:xfrm rot="20870094">
            <a:off x="2197351" y="2739815"/>
            <a:ext cx="936000" cy="936000"/>
          </a:xfrm>
          <a:prstGeom prst="arc">
            <a:avLst>
              <a:gd name="adj1" fmla="val 13048994"/>
              <a:gd name="adj2" fmla="val 21510096"/>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 name="Arc 3">
            <a:extLst>
              <a:ext uri="{FF2B5EF4-FFF2-40B4-BE49-F238E27FC236}">
                <a16:creationId xmlns:a16="http://schemas.microsoft.com/office/drawing/2014/main" id="{B153670D-FCC1-11B1-0AC8-C233426CB291}"/>
              </a:ext>
            </a:extLst>
          </p:cNvPr>
          <p:cNvSpPr/>
          <p:nvPr/>
        </p:nvSpPr>
        <p:spPr>
          <a:xfrm rot="21003871">
            <a:off x="3353762" y="2423047"/>
            <a:ext cx="1080000" cy="1080000"/>
          </a:xfrm>
          <a:prstGeom prst="arc">
            <a:avLst>
              <a:gd name="adj1" fmla="val 16917326"/>
              <a:gd name="adj2" fmla="val 21037036"/>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Arc 6">
            <a:extLst>
              <a:ext uri="{FF2B5EF4-FFF2-40B4-BE49-F238E27FC236}">
                <a16:creationId xmlns:a16="http://schemas.microsoft.com/office/drawing/2014/main" id="{0B2310AF-2684-AB16-8960-721B1D152B53}"/>
              </a:ext>
            </a:extLst>
          </p:cNvPr>
          <p:cNvSpPr/>
          <p:nvPr/>
        </p:nvSpPr>
        <p:spPr>
          <a:xfrm rot="21003871">
            <a:off x="3213852" y="2311363"/>
            <a:ext cx="1332000" cy="1332000"/>
          </a:xfrm>
          <a:prstGeom prst="arc">
            <a:avLst>
              <a:gd name="adj1" fmla="val 10884088"/>
              <a:gd name="adj2" fmla="val 17041477"/>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32990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21" grpId="0"/>
      <p:bldP spid="24" grpId="0" build="p"/>
      <p:bldP spid="2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1F59B3-A3B2-E5CE-257B-A940481793CE}"/>
              </a:ext>
            </a:extLst>
          </p:cNvPr>
          <p:cNvSpPr>
            <a:spLocks noGrp="1"/>
          </p:cNvSpPr>
          <p:nvPr>
            <p:ph type="body" sz="quarter" idx="11"/>
          </p:nvPr>
        </p:nvSpPr>
        <p:spPr/>
        <p:txBody>
          <a:bodyPr/>
          <a:lstStyle/>
          <a:p>
            <a:r>
              <a:rPr lang="en-US" dirty="0"/>
              <a:t>Activity G: Who’s wrong?</a:t>
            </a:r>
          </a:p>
        </p:txBody>
      </p:sp>
      <p:sp>
        <p:nvSpPr>
          <p:cNvPr id="5" name="Action Button: Help 4">
            <a:hlinkClick r:id="" action="ppaction://noaction" highlightClick="1"/>
            <a:extLst>
              <a:ext uri="{FF2B5EF4-FFF2-40B4-BE49-F238E27FC236}">
                <a16:creationId xmlns:a16="http://schemas.microsoft.com/office/drawing/2014/main" id="{199C478B-850C-E52A-668F-42F7EEEA0530}"/>
              </a:ext>
            </a:extLst>
          </p:cNvPr>
          <p:cNvSpPr/>
          <p:nvPr/>
        </p:nvSpPr>
        <p:spPr>
          <a:xfrm>
            <a:off x="362095" y="566821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CB119957-A6A4-A8F8-0479-55B4276F2BDA}"/>
              </a:ext>
            </a:extLst>
          </p:cNvPr>
          <p:cNvSpPr txBox="1"/>
          <p:nvPr/>
        </p:nvSpPr>
        <p:spPr>
          <a:xfrm>
            <a:off x="243700" y="1071605"/>
            <a:ext cx="6688441" cy="769441"/>
          </a:xfrm>
          <a:prstGeom prst="rect">
            <a:avLst/>
          </a:prstGeom>
          <a:noFill/>
        </p:spPr>
        <p:txBody>
          <a:bodyPr wrap="square" rtlCol="0">
            <a:spAutoFit/>
          </a:bodyPr>
          <a:lstStyle/>
          <a:p>
            <a:pPr>
              <a:buNone/>
            </a:pPr>
            <a:r>
              <a:rPr lang="en-GB" sz="2200" dirty="0"/>
              <a:t>Four students are practising using a protractor. They each measure a different angle in this diagram.</a:t>
            </a:r>
          </a:p>
        </p:txBody>
      </p:sp>
      <p:sp>
        <p:nvSpPr>
          <p:cNvPr id="4" name="TextBox 3">
            <a:extLst>
              <a:ext uri="{FF2B5EF4-FFF2-40B4-BE49-F238E27FC236}">
                <a16:creationId xmlns:a16="http://schemas.microsoft.com/office/drawing/2014/main" id="{B7628E4C-C45F-5056-27BD-291EE3F47E68}"/>
              </a:ext>
            </a:extLst>
          </p:cNvPr>
          <p:cNvSpPr txBox="1"/>
          <p:nvPr/>
        </p:nvSpPr>
        <p:spPr>
          <a:xfrm>
            <a:off x="243702" y="4429102"/>
            <a:ext cx="7238766" cy="1175706"/>
          </a:xfrm>
          <a:prstGeom prst="rect">
            <a:avLst/>
          </a:prstGeom>
          <a:noFill/>
        </p:spPr>
        <p:txBody>
          <a:bodyPr wrap="square" rtlCol="0">
            <a:spAutoFit/>
          </a:bodyPr>
          <a:lstStyle/>
          <a:p>
            <a:pPr marL="457200" indent="-457200">
              <a:buAutoNum type="alphaLcParenR"/>
            </a:pPr>
            <a:r>
              <a:rPr lang="en-GB" sz="2200" dirty="0"/>
              <a:t>Without measuring, say which one of the students you think needs help with using a protractor.</a:t>
            </a:r>
          </a:p>
          <a:p>
            <a:pPr marL="457200" indent="-457200">
              <a:buAutoNum type="alphaLcParenR"/>
            </a:pPr>
            <a:r>
              <a:rPr lang="en-GB" sz="2200" dirty="0"/>
              <a:t>Explain how you know.</a:t>
            </a:r>
          </a:p>
        </p:txBody>
      </p:sp>
      <p:cxnSp>
        <p:nvCxnSpPr>
          <p:cNvPr id="8" name="Straight Connector 7">
            <a:extLst>
              <a:ext uri="{FF2B5EF4-FFF2-40B4-BE49-F238E27FC236}">
                <a16:creationId xmlns:a16="http://schemas.microsoft.com/office/drawing/2014/main" id="{1AAE4558-AACE-94D2-0E3B-E018BCD8AC05}"/>
              </a:ext>
            </a:extLst>
          </p:cNvPr>
          <p:cNvCxnSpPr>
            <a:cxnSpLocks/>
          </p:cNvCxnSpPr>
          <p:nvPr/>
        </p:nvCxnSpPr>
        <p:spPr>
          <a:xfrm>
            <a:off x="758283" y="2108294"/>
            <a:ext cx="3468029" cy="2049825"/>
          </a:xfrm>
          <a:prstGeom prst="line">
            <a:avLst/>
          </a:prstGeom>
          <a:ln w="28575">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E342236-4733-16BF-3F11-9235D2ECF022}"/>
              </a:ext>
            </a:extLst>
          </p:cNvPr>
          <p:cNvCxnSpPr>
            <a:cxnSpLocks/>
          </p:cNvCxnSpPr>
          <p:nvPr/>
        </p:nvCxnSpPr>
        <p:spPr>
          <a:xfrm flipV="1">
            <a:off x="758283" y="3133206"/>
            <a:ext cx="3948457" cy="816286"/>
          </a:xfrm>
          <a:prstGeom prst="line">
            <a:avLst/>
          </a:prstGeom>
          <a:ln w="28575">
            <a:solidFill>
              <a:srgbClr val="00628C"/>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F710BF-0A67-2263-89C1-1C8CAD5AAD95}"/>
              </a:ext>
            </a:extLst>
          </p:cNvPr>
          <p:cNvSpPr txBox="1"/>
          <p:nvPr/>
        </p:nvSpPr>
        <p:spPr>
          <a:xfrm>
            <a:off x="5583922" y="2366899"/>
            <a:ext cx="4362092" cy="1649682"/>
          </a:xfrm>
          <a:prstGeom prst="rect">
            <a:avLst/>
          </a:prstGeom>
          <a:noFill/>
        </p:spPr>
        <p:txBody>
          <a:bodyPr wrap="none" rtlCol="0">
            <a:spAutoFit/>
          </a:bodyPr>
          <a:lstStyle/>
          <a:p>
            <a:pPr>
              <a:buNone/>
            </a:pPr>
            <a:r>
              <a:rPr lang="en-GB" sz="2200" dirty="0"/>
              <a:t>Aled says, ‘My angle is 42°.’</a:t>
            </a:r>
          </a:p>
          <a:p>
            <a:pPr>
              <a:buNone/>
            </a:pPr>
            <a:r>
              <a:rPr lang="en-GB" sz="2200" dirty="0"/>
              <a:t>Ben says, ‘My angle is 40°.’</a:t>
            </a:r>
          </a:p>
          <a:p>
            <a:pPr>
              <a:buNone/>
            </a:pPr>
            <a:r>
              <a:rPr lang="en-GB" sz="2200" dirty="0"/>
              <a:t>Cassidy says, ‘My angle is 107°.’</a:t>
            </a:r>
          </a:p>
          <a:p>
            <a:pPr>
              <a:buNone/>
            </a:pPr>
            <a:r>
              <a:rPr lang="en-GB" sz="2200" dirty="0"/>
              <a:t>Dietmar says, ‘My angle is 140°.’</a:t>
            </a:r>
          </a:p>
        </p:txBody>
      </p:sp>
      <p:sp>
        <p:nvSpPr>
          <p:cNvPr id="15" name="TextBox 14">
            <a:extLst>
              <a:ext uri="{FF2B5EF4-FFF2-40B4-BE49-F238E27FC236}">
                <a16:creationId xmlns:a16="http://schemas.microsoft.com/office/drawing/2014/main" id="{DFA3C336-9F82-4045-B13C-DFDEA9EB1EA1}"/>
              </a:ext>
            </a:extLst>
          </p:cNvPr>
          <p:cNvSpPr txBox="1"/>
          <p:nvPr/>
        </p:nvSpPr>
        <p:spPr>
          <a:xfrm>
            <a:off x="1358625" y="5679659"/>
            <a:ext cx="6231998" cy="769441"/>
          </a:xfrm>
          <a:prstGeom prst="rect">
            <a:avLst/>
          </a:prstGeom>
          <a:noFill/>
        </p:spPr>
        <p:txBody>
          <a:bodyPr wrap="square" rtlCol="0">
            <a:spAutoFit/>
          </a:bodyPr>
          <a:lstStyle/>
          <a:p>
            <a:pPr>
              <a:buNone/>
            </a:pPr>
            <a:r>
              <a:rPr lang="en-GB" sz="2200" dirty="0"/>
              <a:t>Create your own version of this task using a different angle rule.</a:t>
            </a:r>
          </a:p>
        </p:txBody>
      </p:sp>
    </p:spTree>
    <p:extLst>
      <p:ext uri="{BB962C8B-B14F-4D97-AF65-F5344CB8AC3E}">
        <p14:creationId xmlns:p14="http://schemas.microsoft.com/office/powerpoint/2010/main" val="33194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build="p"/>
      <p:bldP spid="13" grpId="0" build="p"/>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AB14D-5194-7625-5AAE-D0BD21E79C71}"/>
              </a:ext>
            </a:extLst>
          </p:cNvPr>
          <p:cNvSpPr>
            <a:spLocks noGrp="1"/>
          </p:cNvSpPr>
          <p:nvPr>
            <p:ph type="body" sz="quarter" idx="10"/>
          </p:nvPr>
        </p:nvSpPr>
        <p:spPr>
          <a:xfrm>
            <a:off x="240288" y="1124744"/>
            <a:ext cx="11717238" cy="788993"/>
          </a:xfrm>
        </p:spPr>
        <p:txBody>
          <a:bodyPr>
            <a:normAutofit/>
          </a:bodyPr>
          <a:lstStyle/>
          <a:p>
            <a:r>
              <a:rPr lang="en-GB" sz="2200" dirty="0"/>
              <a:t>How many angles can you work out if you know the value of:</a:t>
            </a:r>
          </a:p>
        </p:txBody>
      </p:sp>
      <p:sp>
        <p:nvSpPr>
          <p:cNvPr id="3" name="Text Placeholder 2">
            <a:extLst>
              <a:ext uri="{FF2B5EF4-FFF2-40B4-BE49-F238E27FC236}">
                <a16:creationId xmlns:a16="http://schemas.microsoft.com/office/drawing/2014/main" id="{BF1126E9-C264-8FE7-530D-E24C0347F393}"/>
              </a:ext>
            </a:extLst>
          </p:cNvPr>
          <p:cNvSpPr>
            <a:spLocks noGrp="1"/>
          </p:cNvSpPr>
          <p:nvPr>
            <p:ph type="body" sz="quarter" idx="11"/>
          </p:nvPr>
        </p:nvSpPr>
        <p:spPr/>
        <p:txBody>
          <a:bodyPr/>
          <a:lstStyle/>
          <a:p>
            <a:r>
              <a:rPr lang="en-GB" dirty="0"/>
              <a:t>Activity H: Angle tangle 2</a:t>
            </a:r>
          </a:p>
        </p:txBody>
      </p:sp>
      <p:cxnSp>
        <p:nvCxnSpPr>
          <p:cNvPr id="7" name="Straight Connector 6">
            <a:extLst>
              <a:ext uri="{FF2B5EF4-FFF2-40B4-BE49-F238E27FC236}">
                <a16:creationId xmlns:a16="http://schemas.microsoft.com/office/drawing/2014/main" id="{FF5DF1DD-DAA5-D36D-79D8-E9DE937A9FB2}"/>
              </a:ext>
            </a:extLst>
          </p:cNvPr>
          <p:cNvCxnSpPr>
            <a:cxnSpLocks/>
          </p:cNvCxnSpPr>
          <p:nvPr/>
        </p:nvCxnSpPr>
        <p:spPr>
          <a:xfrm flipH="1" flipV="1">
            <a:off x="2492025" y="1940627"/>
            <a:ext cx="3097460" cy="33858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CFEF49-ADBA-CF71-C401-7A6199ACC669}"/>
              </a:ext>
            </a:extLst>
          </p:cNvPr>
          <p:cNvSpPr txBox="1"/>
          <p:nvPr/>
        </p:nvSpPr>
        <p:spPr>
          <a:xfrm>
            <a:off x="991967" y="4517154"/>
            <a:ext cx="341760" cy="430887"/>
          </a:xfrm>
          <a:prstGeom prst="rect">
            <a:avLst/>
          </a:prstGeom>
          <a:noFill/>
        </p:spPr>
        <p:txBody>
          <a:bodyPr wrap="none" rtlCol="0">
            <a:spAutoFit/>
          </a:bodyPr>
          <a:lstStyle/>
          <a:p>
            <a:pPr>
              <a:buNone/>
            </a:pPr>
            <a:r>
              <a:rPr lang="en-GB" sz="2200" i="1" dirty="0">
                <a:solidFill>
                  <a:srgbClr val="595959"/>
                </a:solidFill>
              </a:rPr>
              <a:t>a</a:t>
            </a:r>
          </a:p>
        </p:txBody>
      </p:sp>
      <p:sp>
        <p:nvSpPr>
          <p:cNvPr id="13" name="TextBox 12">
            <a:extLst>
              <a:ext uri="{FF2B5EF4-FFF2-40B4-BE49-F238E27FC236}">
                <a16:creationId xmlns:a16="http://schemas.microsoft.com/office/drawing/2014/main" id="{0C42664F-30E8-0756-5D88-FCD9E3F53ED4}"/>
              </a:ext>
            </a:extLst>
          </p:cNvPr>
          <p:cNvSpPr txBox="1"/>
          <p:nvPr/>
        </p:nvSpPr>
        <p:spPr>
          <a:xfrm>
            <a:off x="2410447" y="2012996"/>
            <a:ext cx="341760" cy="430887"/>
          </a:xfrm>
          <a:prstGeom prst="rect">
            <a:avLst/>
          </a:prstGeom>
          <a:noFill/>
        </p:spPr>
        <p:txBody>
          <a:bodyPr wrap="none" rtlCol="0">
            <a:spAutoFit/>
          </a:bodyPr>
          <a:lstStyle/>
          <a:p>
            <a:pPr>
              <a:buNone/>
            </a:pPr>
            <a:r>
              <a:rPr lang="en-GB" sz="2200" i="1" dirty="0">
                <a:solidFill>
                  <a:srgbClr val="595959"/>
                </a:solidFill>
              </a:rPr>
              <a:t>b</a:t>
            </a:r>
          </a:p>
        </p:txBody>
      </p:sp>
      <p:sp>
        <p:nvSpPr>
          <p:cNvPr id="14" name="TextBox 13">
            <a:extLst>
              <a:ext uri="{FF2B5EF4-FFF2-40B4-BE49-F238E27FC236}">
                <a16:creationId xmlns:a16="http://schemas.microsoft.com/office/drawing/2014/main" id="{A87CCC7D-D1AC-40BA-7E6E-7D3BE75F91AA}"/>
              </a:ext>
            </a:extLst>
          </p:cNvPr>
          <p:cNvSpPr txBox="1"/>
          <p:nvPr/>
        </p:nvSpPr>
        <p:spPr>
          <a:xfrm>
            <a:off x="3010140" y="1910380"/>
            <a:ext cx="325730" cy="430887"/>
          </a:xfrm>
          <a:prstGeom prst="rect">
            <a:avLst/>
          </a:prstGeom>
          <a:noFill/>
        </p:spPr>
        <p:txBody>
          <a:bodyPr wrap="none" rtlCol="0">
            <a:spAutoFit/>
          </a:bodyPr>
          <a:lstStyle/>
          <a:p>
            <a:pPr>
              <a:buNone/>
            </a:pPr>
            <a:r>
              <a:rPr lang="en-GB" sz="2200" i="1" dirty="0">
                <a:solidFill>
                  <a:srgbClr val="595959"/>
                </a:solidFill>
              </a:rPr>
              <a:t>c</a:t>
            </a:r>
          </a:p>
        </p:txBody>
      </p:sp>
      <p:sp>
        <p:nvSpPr>
          <p:cNvPr id="15" name="TextBox 14">
            <a:extLst>
              <a:ext uri="{FF2B5EF4-FFF2-40B4-BE49-F238E27FC236}">
                <a16:creationId xmlns:a16="http://schemas.microsoft.com/office/drawing/2014/main" id="{5C38CAAF-F1D6-51F7-9456-D6F7B8F76376}"/>
              </a:ext>
            </a:extLst>
          </p:cNvPr>
          <p:cNvSpPr txBox="1"/>
          <p:nvPr/>
        </p:nvSpPr>
        <p:spPr>
          <a:xfrm>
            <a:off x="5258994" y="2267246"/>
            <a:ext cx="247955" cy="430887"/>
          </a:xfrm>
          <a:prstGeom prst="rect">
            <a:avLst/>
          </a:prstGeom>
          <a:noFill/>
        </p:spPr>
        <p:txBody>
          <a:bodyPr wrap="square" rtlCol="0">
            <a:spAutoFit/>
          </a:bodyPr>
          <a:lstStyle/>
          <a:p>
            <a:pPr>
              <a:buNone/>
            </a:pPr>
            <a:r>
              <a:rPr lang="en-GB" sz="2200" i="1" dirty="0">
                <a:solidFill>
                  <a:srgbClr val="595959"/>
                </a:solidFill>
              </a:rPr>
              <a:t>d</a:t>
            </a:r>
          </a:p>
        </p:txBody>
      </p:sp>
      <p:sp>
        <p:nvSpPr>
          <p:cNvPr id="16" name="TextBox 15">
            <a:extLst>
              <a:ext uri="{FF2B5EF4-FFF2-40B4-BE49-F238E27FC236}">
                <a16:creationId xmlns:a16="http://schemas.microsoft.com/office/drawing/2014/main" id="{798A8C21-B5F9-3E58-242C-84DEF00CCC1D}"/>
              </a:ext>
            </a:extLst>
          </p:cNvPr>
          <p:cNvSpPr txBox="1"/>
          <p:nvPr/>
        </p:nvSpPr>
        <p:spPr>
          <a:xfrm>
            <a:off x="6708248" y="4177378"/>
            <a:ext cx="341760" cy="430887"/>
          </a:xfrm>
          <a:prstGeom prst="rect">
            <a:avLst/>
          </a:prstGeom>
          <a:noFill/>
        </p:spPr>
        <p:txBody>
          <a:bodyPr wrap="none" rtlCol="0">
            <a:spAutoFit/>
          </a:bodyPr>
          <a:lstStyle/>
          <a:p>
            <a:pPr>
              <a:buNone/>
            </a:pPr>
            <a:r>
              <a:rPr lang="en-GB" sz="2200" i="1" dirty="0">
                <a:solidFill>
                  <a:srgbClr val="595959"/>
                </a:solidFill>
              </a:rPr>
              <a:t>e</a:t>
            </a:r>
          </a:p>
        </p:txBody>
      </p:sp>
      <p:sp>
        <p:nvSpPr>
          <p:cNvPr id="17" name="TextBox 16">
            <a:extLst>
              <a:ext uri="{FF2B5EF4-FFF2-40B4-BE49-F238E27FC236}">
                <a16:creationId xmlns:a16="http://schemas.microsoft.com/office/drawing/2014/main" id="{0E516928-2004-BA05-159D-FBB3E3DD91ED}"/>
              </a:ext>
            </a:extLst>
          </p:cNvPr>
          <p:cNvSpPr txBox="1"/>
          <p:nvPr/>
        </p:nvSpPr>
        <p:spPr>
          <a:xfrm>
            <a:off x="6403766" y="4417447"/>
            <a:ext cx="263214" cy="430887"/>
          </a:xfrm>
          <a:prstGeom prst="rect">
            <a:avLst/>
          </a:prstGeom>
          <a:noFill/>
        </p:spPr>
        <p:txBody>
          <a:bodyPr wrap="none" rtlCol="0">
            <a:spAutoFit/>
          </a:bodyPr>
          <a:lstStyle/>
          <a:p>
            <a:pPr>
              <a:buNone/>
            </a:pPr>
            <a:r>
              <a:rPr lang="en-GB" sz="2200" i="1" dirty="0">
                <a:solidFill>
                  <a:srgbClr val="595959"/>
                </a:solidFill>
              </a:rPr>
              <a:t>f</a:t>
            </a:r>
          </a:p>
        </p:txBody>
      </p:sp>
      <p:sp>
        <p:nvSpPr>
          <p:cNvPr id="26" name="Text Placeholder 1">
            <a:extLst>
              <a:ext uri="{FF2B5EF4-FFF2-40B4-BE49-F238E27FC236}">
                <a16:creationId xmlns:a16="http://schemas.microsoft.com/office/drawing/2014/main" id="{443D06D2-13CD-8EA9-2BAD-96CC8508E335}"/>
              </a:ext>
            </a:extLst>
          </p:cNvPr>
          <p:cNvSpPr txBox="1">
            <a:spLocks/>
          </p:cNvSpPr>
          <p:nvPr/>
        </p:nvSpPr>
        <p:spPr>
          <a:xfrm>
            <a:off x="7271451" y="2110705"/>
            <a:ext cx="3786215" cy="194076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Font typeface="+mj-lt"/>
              <a:buAutoNum type="alphaLcParenR"/>
            </a:pPr>
            <a:r>
              <a:rPr lang="en-GB" sz="2200" dirty="0"/>
              <a:t>angle </a:t>
            </a:r>
            <a:r>
              <a:rPr lang="en-GB" sz="2200" i="1" dirty="0"/>
              <a:t>b</a:t>
            </a:r>
          </a:p>
          <a:p>
            <a:pPr marL="457200" indent="-457200" fontAlgn="auto">
              <a:spcAft>
                <a:spcPts val="0"/>
              </a:spcAft>
              <a:buFont typeface="+mj-lt"/>
              <a:buAutoNum type="alphaLcParenR"/>
            </a:pPr>
            <a:r>
              <a:rPr lang="en-GB" sz="2200" dirty="0"/>
              <a:t>angles </a:t>
            </a:r>
            <a:r>
              <a:rPr lang="en-GB" sz="2200" i="1" dirty="0"/>
              <a:t>b</a:t>
            </a:r>
            <a:r>
              <a:rPr lang="en-GB" sz="2200" dirty="0"/>
              <a:t> and </a:t>
            </a:r>
            <a:r>
              <a:rPr lang="en-GB" sz="2200" i="1" dirty="0"/>
              <a:t>f</a:t>
            </a:r>
          </a:p>
          <a:p>
            <a:pPr marL="457200" indent="-457200" fontAlgn="auto">
              <a:spcAft>
                <a:spcPts val="0"/>
              </a:spcAft>
              <a:buFont typeface="+mj-lt"/>
              <a:buAutoNum type="alphaLcParenR"/>
            </a:pPr>
            <a:r>
              <a:rPr lang="en-GB" sz="2200" dirty="0"/>
              <a:t>angles </a:t>
            </a:r>
            <a:r>
              <a:rPr lang="en-GB" sz="2200" i="1" dirty="0"/>
              <a:t>b</a:t>
            </a:r>
            <a:r>
              <a:rPr lang="en-GB" sz="2200" dirty="0"/>
              <a:t>, </a:t>
            </a:r>
            <a:r>
              <a:rPr lang="en-GB" sz="2200" i="1" dirty="0"/>
              <a:t>f</a:t>
            </a:r>
            <a:r>
              <a:rPr lang="en-GB" sz="2200" dirty="0"/>
              <a:t> and </a:t>
            </a:r>
            <a:r>
              <a:rPr lang="en-GB" sz="2200" i="1" dirty="0"/>
              <a:t>e</a:t>
            </a:r>
            <a:r>
              <a:rPr lang="en-GB" sz="2200" dirty="0"/>
              <a:t>?</a:t>
            </a:r>
          </a:p>
        </p:txBody>
      </p:sp>
      <p:sp>
        <p:nvSpPr>
          <p:cNvPr id="27" name="Action Button: Help 26">
            <a:hlinkClick r:id="" action="ppaction://noaction" highlightClick="1"/>
            <a:extLst>
              <a:ext uri="{FF2B5EF4-FFF2-40B4-BE49-F238E27FC236}">
                <a16:creationId xmlns:a16="http://schemas.microsoft.com/office/drawing/2014/main" id="{B8DB7BE3-7621-D989-A3AF-5613874D90FE}"/>
              </a:ext>
            </a:extLst>
          </p:cNvPr>
          <p:cNvSpPr/>
          <p:nvPr/>
        </p:nvSpPr>
        <p:spPr>
          <a:xfrm>
            <a:off x="252911" y="5595948"/>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260A037B-A4B4-0EE1-25FB-DFF8351CD71D}"/>
              </a:ext>
            </a:extLst>
          </p:cNvPr>
          <p:cNvSpPr txBox="1"/>
          <p:nvPr/>
        </p:nvSpPr>
        <p:spPr>
          <a:xfrm>
            <a:off x="1333727" y="5595948"/>
            <a:ext cx="7050109" cy="769441"/>
          </a:xfrm>
          <a:prstGeom prst="rect">
            <a:avLst/>
          </a:prstGeom>
          <a:noFill/>
        </p:spPr>
        <p:txBody>
          <a:bodyPr wrap="square">
            <a:spAutoFit/>
          </a:bodyPr>
          <a:lstStyle/>
          <a:p>
            <a:pPr>
              <a:buNone/>
            </a:pPr>
            <a:r>
              <a:rPr lang="en-GB" sz="2200" dirty="0"/>
              <a:t>You want to work out all the angles in the diagram. Which unknown angles do you ask for next?</a:t>
            </a:r>
            <a:endParaRPr lang="en-GB" sz="2200" i="1" dirty="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DC02354E-3C35-DFE6-09C1-FF465A8730D2}"/>
              </a:ext>
            </a:extLst>
          </p:cNvPr>
          <p:cNvCxnSpPr>
            <a:cxnSpLocks/>
          </p:cNvCxnSpPr>
          <p:nvPr/>
        </p:nvCxnSpPr>
        <p:spPr>
          <a:xfrm flipV="1">
            <a:off x="753912" y="1935612"/>
            <a:ext cx="1745374" cy="31060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DF3AE0-DC09-E383-17D6-C0BA6CA69E03}"/>
              </a:ext>
            </a:extLst>
          </p:cNvPr>
          <p:cNvCxnSpPr>
            <a:cxnSpLocks/>
          </p:cNvCxnSpPr>
          <p:nvPr/>
        </p:nvCxnSpPr>
        <p:spPr>
          <a:xfrm flipH="1">
            <a:off x="753912" y="4827944"/>
            <a:ext cx="6517539" cy="21012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D4388A1-038F-371F-0AC7-59A8FE9D31F8}"/>
              </a:ext>
            </a:extLst>
          </p:cNvPr>
          <p:cNvCxnSpPr>
            <a:cxnSpLocks/>
          </p:cNvCxnSpPr>
          <p:nvPr/>
        </p:nvCxnSpPr>
        <p:spPr>
          <a:xfrm flipH="1" flipV="1">
            <a:off x="5589485" y="2267246"/>
            <a:ext cx="1681966" cy="25570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A6E8E41-1771-1804-1ED7-08C088662379}"/>
              </a:ext>
            </a:extLst>
          </p:cNvPr>
          <p:cNvCxnSpPr>
            <a:cxnSpLocks/>
          </p:cNvCxnSpPr>
          <p:nvPr/>
        </p:nvCxnSpPr>
        <p:spPr>
          <a:xfrm flipH="1" flipV="1">
            <a:off x="2492025" y="1940627"/>
            <a:ext cx="4779426" cy="288369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Arc 23">
            <a:extLst>
              <a:ext uri="{FF2B5EF4-FFF2-40B4-BE49-F238E27FC236}">
                <a16:creationId xmlns:a16="http://schemas.microsoft.com/office/drawing/2014/main" id="{65D85054-AEF8-9802-0D9E-62B906318497}"/>
              </a:ext>
            </a:extLst>
          </p:cNvPr>
          <p:cNvSpPr/>
          <p:nvPr/>
        </p:nvSpPr>
        <p:spPr>
          <a:xfrm>
            <a:off x="361589" y="4402608"/>
            <a:ext cx="1160737" cy="1193339"/>
          </a:xfrm>
          <a:prstGeom prst="arc">
            <a:avLst>
              <a:gd name="adj1" fmla="val 17112041"/>
              <a:gd name="adj2" fmla="val 112671"/>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9" name="Arc 28">
            <a:extLst>
              <a:ext uri="{FF2B5EF4-FFF2-40B4-BE49-F238E27FC236}">
                <a16:creationId xmlns:a16="http://schemas.microsoft.com/office/drawing/2014/main" id="{E338D952-03BE-21AA-8B2B-2D183CBC74A2}"/>
              </a:ext>
            </a:extLst>
          </p:cNvPr>
          <p:cNvSpPr/>
          <p:nvPr/>
        </p:nvSpPr>
        <p:spPr>
          <a:xfrm rot="7316468">
            <a:off x="1966822" y="1354551"/>
            <a:ext cx="1160737" cy="1193339"/>
          </a:xfrm>
          <a:prstGeom prst="arc">
            <a:avLst>
              <a:gd name="adj1" fmla="val 16237639"/>
              <a:gd name="adj2" fmla="val 112671"/>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1" name="Arc 30">
            <a:extLst>
              <a:ext uri="{FF2B5EF4-FFF2-40B4-BE49-F238E27FC236}">
                <a16:creationId xmlns:a16="http://schemas.microsoft.com/office/drawing/2014/main" id="{2EA0E62E-65FF-970A-7811-32328F49B38E}"/>
              </a:ext>
            </a:extLst>
          </p:cNvPr>
          <p:cNvSpPr/>
          <p:nvPr/>
        </p:nvSpPr>
        <p:spPr>
          <a:xfrm rot="3089400">
            <a:off x="2201706" y="1351408"/>
            <a:ext cx="1159931" cy="1203971"/>
          </a:xfrm>
          <a:prstGeom prst="arc">
            <a:avLst>
              <a:gd name="adj1" fmla="val 19106103"/>
              <a:gd name="adj2" fmla="val 21140891"/>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3" name="Arc 32">
            <a:extLst>
              <a:ext uri="{FF2B5EF4-FFF2-40B4-BE49-F238E27FC236}">
                <a16:creationId xmlns:a16="http://schemas.microsoft.com/office/drawing/2014/main" id="{8F125C19-0081-6EA0-9FB2-DA56AC2790FC}"/>
              </a:ext>
            </a:extLst>
          </p:cNvPr>
          <p:cNvSpPr/>
          <p:nvPr/>
        </p:nvSpPr>
        <p:spPr>
          <a:xfrm rot="2331287">
            <a:off x="4995979" y="1641808"/>
            <a:ext cx="1224000" cy="1223986"/>
          </a:xfrm>
          <a:prstGeom prst="arc">
            <a:avLst>
              <a:gd name="adj1" fmla="val 1177219"/>
              <a:gd name="adj2" fmla="val 8783373"/>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Arc 34">
            <a:extLst>
              <a:ext uri="{FF2B5EF4-FFF2-40B4-BE49-F238E27FC236}">
                <a16:creationId xmlns:a16="http://schemas.microsoft.com/office/drawing/2014/main" id="{B47D1009-8C66-B8B1-7C9D-6F71F49AB49D}"/>
              </a:ext>
            </a:extLst>
          </p:cNvPr>
          <p:cNvSpPr/>
          <p:nvPr/>
        </p:nvSpPr>
        <p:spPr>
          <a:xfrm rot="15820201">
            <a:off x="6574240" y="4043079"/>
            <a:ext cx="1476000" cy="1476000"/>
          </a:xfrm>
          <a:prstGeom prst="arc">
            <a:avLst>
              <a:gd name="adj1" fmla="val 18217811"/>
              <a:gd name="adj2" fmla="val 19782863"/>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7" name="Arc 36">
            <a:extLst>
              <a:ext uri="{FF2B5EF4-FFF2-40B4-BE49-F238E27FC236}">
                <a16:creationId xmlns:a16="http://schemas.microsoft.com/office/drawing/2014/main" id="{950A7D58-BE55-853C-9D3B-4FC435D0B42E}"/>
              </a:ext>
            </a:extLst>
          </p:cNvPr>
          <p:cNvSpPr/>
          <p:nvPr/>
        </p:nvSpPr>
        <p:spPr>
          <a:xfrm rot="15820201">
            <a:off x="6300328" y="3953079"/>
            <a:ext cx="1656000" cy="1656000"/>
          </a:xfrm>
          <a:prstGeom prst="arc">
            <a:avLst>
              <a:gd name="adj1" fmla="val 16336405"/>
              <a:gd name="adj2" fmla="val 18567740"/>
            </a:avLst>
          </a:prstGeom>
          <a:ln w="28575">
            <a:solidFill>
              <a:srgbClr val="00628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Tree>
    <p:extLst>
      <p:ext uri="{BB962C8B-B14F-4D97-AF65-F5344CB8AC3E}">
        <p14:creationId xmlns:p14="http://schemas.microsoft.com/office/powerpoint/2010/main" val="181000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9505831" cy="584775"/>
          </a:xfrm>
          <a:prstGeom prst="rect">
            <a:avLst/>
          </a:prstGeom>
          <a:noFill/>
        </p:spPr>
        <p:txBody>
          <a:bodyPr wrap="square" rtlCol="0">
            <a:spAutoFit/>
          </a:bodyPr>
          <a:lstStyle/>
          <a:p>
            <a:pPr>
              <a:buNone/>
            </a:pPr>
            <a:r>
              <a:rPr lang="en-GB" sz="3200" b="1" dirty="0"/>
              <a:t>What is an angle?</a:t>
            </a: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029584610"/>
              </p:ext>
            </p:extLst>
          </p:nvPr>
        </p:nvGraphicFramePr>
        <p:xfrm>
          <a:off x="417815" y="962408"/>
          <a:ext cx="11426013" cy="5730240"/>
        </p:xfrm>
        <a:graphic>
          <a:graphicData uri="http://schemas.openxmlformats.org/drawingml/2006/table">
            <a:tbl>
              <a:tblPr firstRow="1" bandRow="1">
                <a:tableStyleId>{5940675A-B579-460E-94D1-54222C63F5DA}</a:tableStyleId>
              </a:tblPr>
              <a:tblGrid>
                <a:gridCol w="8497585">
                  <a:extLst>
                    <a:ext uri="{9D8B030D-6E8A-4147-A177-3AD203B41FA5}">
                      <a16:colId xmlns:a16="http://schemas.microsoft.com/office/drawing/2014/main" val="4178532543"/>
                    </a:ext>
                  </a:extLst>
                </a:gridCol>
                <a:gridCol w="2928428">
                  <a:extLst>
                    <a:ext uri="{9D8B030D-6E8A-4147-A177-3AD203B41FA5}">
                      <a16:colId xmlns:a16="http://schemas.microsoft.com/office/drawing/2014/main" val="864547500"/>
                    </a:ext>
                  </a:extLst>
                </a:gridCol>
              </a:tblGrid>
              <a:tr h="460930">
                <a:tc>
                  <a:txBody>
                    <a:bodyPr/>
                    <a:lstStyle/>
                    <a:p>
                      <a:pPr lvl="0"/>
                      <a:r>
                        <a:rPr lang="en-GB" sz="1600" b="1" dirty="0">
                          <a:solidFill>
                            <a:schemeClr val="bg1"/>
                          </a:solidFill>
                        </a:rPr>
                        <a:t>Previous learning</a:t>
                      </a:r>
                    </a:p>
                  </a:txBody>
                  <a:tcPr anchor="ctr">
                    <a:solidFill>
                      <a:schemeClr val="accent2"/>
                    </a:solidFill>
                  </a:tcPr>
                </a:tc>
                <a:tc>
                  <a:txBody>
                    <a:bodyPr/>
                    <a:lstStyle/>
                    <a:p>
                      <a:r>
                        <a:rPr lang="en-GB" sz="1600" b="1" dirty="0">
                          <a:solidFill>
                            <a:schemeClr val="bg1"/>
                          </a:solidFill>
                        </a:rPr>
                        <a:t>In Key Stage 3 students need to</a:t>
                      </a:r>
                    </a:p>
                  </a:txBody>
                  <a:tcPr anchor="ctr">
                    <a:solidFill>
                      <a:schemeClr val="accent2"/>
                    </a:solidFill>
                  </a:tcPr>
                </a:tc>
                <a:extLst>
                  <a:ext uri="{0D108BD9-81ED-4DB2-BD59-A6C34878D82A}">
                    <a16:rowId xmlns:a16="http://schemas.microsoft.com/office/drawing/2014/main" val="1994315794"/>
                  </a:ext>
                </a:extLst>
              </a:tr>
              <a:tr h="2622471">
                <a:tc>
                  <a:txBody>
                    <a:bodyPr/>
                    <a:lstStyle/>
                    <a:p>
                      <a:pPr marL="0" indent="0">
                        <a:buFont typeface="Arial" panose="020B0604020202020204" pitchFamily="34" charset="0"/>
                        <a:buNone/>
                      </a:pPr>
                      <a:r>
                        <a:rPr lang="en-GB" sz="1600" i="0" dirty="0"/>
                        <a:t>Key Stage 2 curriculum: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3: recognise angles as a property of shape or a description of turn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3: identify right angles, recognise that two right angles make a half-turn, three make three-quarters of a turn; identify whether angles are greater than or less than a right angle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4: identify acute and obtuse angles and compare and order angles up to two right angles by size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know angles are measured in degrees: estimate and compare acute, obtuse and reflex angles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draw given angles and measure them in degrees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dirty="0"/>
                        <a:t>Year 5: identify angles at a point and one whole turn (total 360°); angles at a point on a straight line and half a turn (total 180°); other multiples of 90°.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i="0" baseline="0" dirty="0">
                          <a:hlinkClick r:id="rId3"/>
                        </a:rPr>
                        <a:t>Teaching mathematics in primary schools</a:t>
                      </a:r>
                      <a:r>
                        <a:rPr lang="en-GB" sz="1600" i="0" baseline="0" dirty="0"/>
                        <a:t>, </a:t>
                      </a:r>
                      <a:r>
                        <a:rPr lang="en-GB" sz="1600" b="0" i="0" dirty="0"/>
                        <a:t>3G–1 recognise right angles as a property of shape or a description of a turn (pp134–37*); 5G–1 compare angles, estimate and measure angles in degrees and draw angles of a given size (pp265–68); 6G–1 draw, compose and decompose shapes according to given properties including dimensions, angles and area and solve related problems (pp322–26).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latin typeface="+mn-lt"/>
                          <a:ea typeface="+mn-ea"/>
                          <a:cs typeface="+mn-cs"/>
                        </a:rPr>
                        <a:t>* Page numbers reference the complete Years 1–6 document</a:t>
                      </a:r>
                      <a:endParaRPr lang="en-GB" sz="1200" i="1" kern="1200" dirty="0">
                        <a:solidFill>
                          <a:schemeClr val="tx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Further develop the spatial awareness and geometrical intuition that was explored in Key Stage 2 through situations involving angles and similar shapes. </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600" kern="1200" dirty="0">
                          <a:solidFill>
                            <a:schemeClr val="tx1"/>
                          </a:solidFill>
                          <a:effectLst/>
                          <a:latin typeface="+mn-lt"/>
                          <a:ea typeface="+mn-ea"/>
                          <a:cs typeface="+mn-cs"/>
                        </a:rPr>
                        <a:t>Understand angles both as a measure of turn and as a geometric figure formed by intersecting lines.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Begin to develop a narrative (leading to proof) by connecting and combining known facts in order to generate further mathematical truths.</a:t>
                      </a:r>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3015668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0454FC1-7444-60EF-2A44-0130C84CFE8E}"/>
              </a:ext>
            </a:extLst>
          </p:cNvPr>
          <p:cNvGrpSpPr/>
          <p:nvPr/>
        </p:nvGrpSpPr>
        <p:grpSpPr>
          <a:xfrm>
            <a:off x="147128" y="1694184"/>
            <a:ext cx="2693438" cy="1652848"/>
            <a:chOff x="472440" y="1304252"/>
            <a:chExt cx="2693438" cy="1652848"/>
          </a:xfrm>
        </p:grpSpPr>
        <p:cxnSp>
          <p:nvCxnSpPr>
            <p:cNvPr id="8" name="Straight Connector 7">
              <a:extLst>
                <a:ext uri="{FF2B5EF4-FFF2-40B4-BE49-F238E27FC236}">
                  <a16:creationId xmlns:a16="http://schemas.microsoft.com/office/drawing/2014/main" id="{766A04C8-3397-CF0E-CCFC-F4928E4D0966}"/>
                </a:ext>
              </a:extLst>
            </p:cNvPr>
            <p:cNvCxnSpPr>
              <a:cxnSpLocks/>
            </p:cNvCxnSpPr>
            <p:nvPr/>
          </p:nvCxnSpPr>
          <p:spPr>
            <a:xfrm>
              <a:off x="472440" y="1304252"/>
              <a:ext cx="2693438" cy="159811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5297FF0-6A64-01BF-5800-DAC1F018A513}"/>
                </a:ext>
              </a:extLst>
            </p:cNvPr>
            <p:cNvSpPr txBox="1"/>
            <p:nvPr/>
          </p:nvSpPr>
          <p:spPr>
            <a:xfrm>
              <a:off x="584720" y="1458955"/>
              <a:ext cx="385042" cy="523220"/>
            </a:xfrm>
            <a:prstGeom prst="rect">
              <a:avLst/>
            </a:prstGeom>
            <a:noFill/>
          </p:spPr>
          <p:txBody>
            <a:bodyPr wrap="none" rtlCol="0">
              <a:spAutoFit/>
            </a:bodyPr>
            <a:lstStyle/>
            <a:p>
              <a:pPr>
                <a:buNone/>
              </a:pPr>
              <a:r>
                <a:rPr lang="en-US" i="1" dirty="0"/>
                <a:t>a</a:t>
              </a:r>
            </a:p>
          </p:txBody>
        </p:sp>
        <p:sp>
          <p:nvSpPr>
            <p:cNvPr id="14" name="TextBox 13">
              <a:extLst>
                <a:ext uri="{FF2B5EF4-FFF2-40B4-BE49-F238E27FC236}">
                  <a16:creationId xmlns:a16="http://schemas.microsoft.com/office/drawing/2014/main" id="{FA6B0889-4C8F-D9EC-E96F-33F64C51B6C3}"/>
                </a:ext>
              </a:extLst>
            </p:cNvPr>
            <p:cNvSpPr txBox="1"/>
            <p:nvPr/>
          </p:nvSpPr>
          <p:spPr>
            <a:xfrm>
              <a:off x="2186907" y="2433880"/>
              <a:ext cx="385042" cy="523220"/>
            </a:xfrm>
            <a:prstGeom prst="rect">
              <a:avLst/>
            </a:prstGeom>
            <a:noFill/>
          </p:spPr>
          <p:txBody>
            <a:bodyPr wrap="none" rtlCol="0">
              <a:spAutoFit/>
            </a:bodyPr>
            <a:lstStyle/>
            <a:p>
              <a:pPr>
                <a:buNone/>
              </a:pPr>
              <a:r>
                <a:rPr lang="en-US" i="1" dirty="0"/>
                <a:t>b</a:t>
              </a:r>
            </a:p>
          </p:txBody>
        </p:sp>
      </p:grpSp>
      <p:sp>
        <p:nvSpPr>
          <p:cNvPr id="9" name="Text Placeholder 8">
            <a:extLst>
              <a:ext uri="{FF2B5EF4-FFF2-40B4-BE49-F238E27FC236}">
                <a16:creationId xmlns:a16="http://schemas.microsoft.com/office/drawing/2014/main" id="{CC1892F6-357A-9663-1B07-DD873AEDB78C}"/>
              </a:ext>
            </a:extLst>
          </p:cNvPr>
          <p:cNvSpPr>
            <a:spLocks noGrp="1"/>
          </p:cNvSpPr>
          <p:nvPr>
            <p:ph type="body" sz="quarter" idx="11"/>
          </p:nvPr>
        </p:nvSpPr>
        <p:spPr/>
        <p:txBody>
          <a:bodyPr/>
          <a:lstStyle/>
          <a:p>
            <a:r>
              <a:rPr lang="en-US" dirty="0"/>
              <a:t>Activity I: Sliding lines 2</a:t>
            </a:r>
          </a:p>
        </p:txBody>
      </p:sp>
      <p:cxnSp>
        <p:nvCxnSpPr>
          <p:cNvPr id="5" name="Straight Connector 4">
            <a:extLst>
              <a:ext uri="{FF2B5EF4-FFF2-40B4-BE49-F238E27FC236}">
                <a16:creationId xmlns:a16="http://schemas.microsoft.com/office/drawing/2014/main" id="{8DD37578-B4D2-DC8C-504B-139F53FC2831}"/>
              </a:ext>
            </a:extLst>
          </p:cNvPr>
          <p:cNvCxnSpPr/>
          <p:nvPr/>
        </p:nvCxnSpPr>
        <p:spPr>
          <a:xfrm>
            <a:off x="665288" y="1397098"/>
            <a:ext cx="0" cy="3535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107321-D050-DE22-7EA7-391AB5679DCE}"/>
              </a:ext>
            </a:extLst>
          </p:cNvPr>
          <p:cNvCxnSpPr/>
          <p:nvPr/>
        </p:nvCxnSpPr>
        <p:spPr>
          <a:xfrm>
            <a:off x="2250248" y="1397098"/>
            <a:ext cx="0" cy="35356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7C4AB06-917D-022F-F08C-6778164CD9B5}"/>
              </a:ext>
            </a:extLst>
          </p:cNvPr>
          <p:cNvSpPr/>
          <p:nvPr/>
        </p:nvSpPr>
        <p:spPr>
          <a:xfrm>
            <a:off x="79043" y="1034498"/>
            <a:ext cx="190005" cy="47207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561B05FA-55D2-9142-F805-EA213F340D28}"/>
              </a:ext>
            </a:extLst>
          </p:cNvPr>
          <p:cNvCxnSpPr>
            <a:cxnSpLocks/>
          </p:cNvCxnSpPr>
          <p:nvPr/>
        </p:nvCxnSpPr>
        <p:spPr>
          <a:xfrm>
            <a:off x="3075141" y="2607473"/>
            <a:ext cx="2710425" cy="1621476"/>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A5846D-E98B-4B58-7339-873344E622BD}"/>
              </a:ext>
            </a:extLst>
          </p:cNvPr>
          <p:cNvSpPr txBox="1"/>
          <p:nvPr/>
        </p:nvSpPr>
        <p:spPr>
          <a:xfrm>
            <a:off x="3268843" y="2372107"/>
            <a:ext cx="364202" cy="523220"/>
          </a:xfrm>
          <a:prstGeom prst="rect">
            <a:avLst/>
          </a:prstGeom>
          <a:noFill/>
        </p:spPr>
        <p:txBody>
          <a:bodyPr wrap="square" rtlCol="0">
            <a:spAutoFit/>
          </a:bodyPr>
          <a:lstStyle/>
          <a:p>
            <a:pPr>
              <a:buNone/>
            </a:pPr>
            <a:r>
              <a:rPr lang="en-US" i="1" dirty="0"/>
              <a:t>c</a:t>
            </a:r>
          </a:p>
        </p:txBody>
      </p:sp>
      <p:sp>
        <p:nvSpPr>
          <p:cNvPr id="24" name="TextBox 23">
            <a:extLst>
              <a:ext uri="{FF2B5EF4-FFF2-40B4-BE49-F238E27FC236}">
                <a16:creationId xmlns:a16="http://schemas.microsoft.com/office/drawing/2014/main" id="{312174A2-46F3-98BB-4F5C-09CCF6B5C7F1}"/>
              </a:ext>
            </a:extLst>
          </p:cNvPr>
          <p:cNvSpPr txBox="1"/>
          <p:nvPr/>
        </p:nvSpPr>
        <p:spPr>
          <a:xfrm>
            <a:off x="4878292" y="3242561"/>
            <a:ext cx="452127" cy="523220"/>
          </a:xfrm>
          <a:prstGeom prst="rect">
            <a:avLst/>
          </a:prstGeom>
          <a:noFill/>
        </p:spPr>
        <p:txBody>
          <a:bodyPr wrap="square" rtlCol="0">
            <a:spAutoFit/>
          </a:bodyPr>
          <a:lstStyle/>
          <a:p>
            <a:pPr>
              <a:buNone/>
            </a:pPr>
            <a:r>
              <a:rPr lang="en-US" i="1" dirty="0"/>
              <a:t>d</a:t>
            </a:r>
          </a:p>
        </p:txBody>
      </p:sp>
      <p:cxnSp>
        <p:nvCxnSpPr>
          <p:cNvPr id="25" name="Straight Connector 24">
            <a:extLst>
              <a:ext uri="{FF2B5EF4-FFF2-40B4-BE49-F238E27FC236}">
                <a16:creationId xmlns:a16="http://schemas.microsoft.com/office/drawing/2014/main" id="{A6061C97-16BE-4D71-CCE8-0003F970FC15}"/>
              </a:ext>
            </a:extLst>
          </p:cNvPr>
          <p:cNvCxnSpPr>
            <a:cxnSpLocks/>
          </p:cNvCxnSpPr>
          <p:nvPr/>
        </p:nvCxnSpPr>
        <p:spPr>
          <a:xfrm>
            <a:off x="3225246" y="1409549"/>
            <a:ext cx="0" cy="353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CEAFCC-E72B-B10D-5439-01156BE563FD}"/>
              </a:ext>
            </a:extLst>
          </p:cNvPr>
          <p:cNvCxnSpPr>
            <a:cxnSpLocks/>
          </p:cNvCxnSpPr>
          <p:nvPr/>
        </p:nvCxnSpPr>
        <p:spPr>
          <a:xfrm>
            <a:off x="4810206" y="1409549"/>
            <a:ext cx="0" cy="353568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0ED44B36-293A-23CC-84C5-BB21663CBF2E}"/>
              </a:ext>
            </a:extLst>
          </p:cNvPr>
          <p:cNvSpPr/>
          <p:nvPr/>
        </p:nvSpPr>
        <p:spPr>
          <a:xfrm>
            <a:off x="2503340" y="1391478"/>
            <a:ext cx="470452" cy="502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FAAF382-BC0B-84A8-DB7E-9EA8B4A55310}"/>
              </a:ext>
            </a:extLst>
          </p:cNvPr>
          <p:cNvSpPr/>
          <p:nvPr/>
        </p:nvSpPr>
        <p:spPr>
          <a:xfrm>
            <a:off x="5201897" y="1391478"/>
            <a:ext cx="1219197" cy="502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0773963-2EC0-8607-F929-7B4EC70E7410}"/>
              </a:ext>
            </a:extLst>
          </p:cNvPr>
          <p:cNvSpPr txBox="1"/>
          <p:nvPr/>
        </p:nvSpPr>
        <p:spPr>
          <a:xfrm>
            <a:off x="5269982" y="1034498"/>
            <a:ext cx="6763959" cy="2394502"/>
          </a:xfrm>
          <a:prstGeom prst="rect">
            <a:avLst/>
          </a:prstGeom>
          <a:noFill/>
        </p:spPr>
        <p:txBody>
          <a:bodyPr wrap="square" rtlCol="0">
            <a:spAutoFit/>
          </a:bodyPr>
          <a:lstStyle/>
          <a:p>
            <a:pPr>
              <a:buNone/>
            </a:pPr>
            <a:r>
              <a:rPr lang="en-US" sz="2200" dirty="0"/>
              <a:t>The red lines in diagram A are parallel.</a:t>
            </a:r>
          </a:p>
          <a:p>
            <a:pPr>
              <a:buNone/>
            </a:pPr>
            <a:r>
              <a:rPr lang="en-US" sz="2200" dirty="0"/>
              <a:t>What happens to the angles at </a:t>
            </a:r>
            <a:r>
              <a:rPr lang="en-US" sz="2200" i="1" dirty="0"/>
              <a:t>a</a:t>
            </a:r>
            <a:r>
              <a:rPr lang="en-US" sz="2200" dirty="0"/>
              <a:t> and </a:t>
            </a:r>
            <a:r>
              <a:rPr lang="en-US" sz="2200" i="1" dirty="0"/>
              <a:t>b</a:t>
            </a:r>
            <a:r>
              <a:rPr lang="en-US" sz="2200" dirty="0"/>
              <a:t> as the line moves?</a:t>
            </a:r>
          </a:p>
          <a:p>
            <a:pPr marL="457200" indent="-457200">
              <a:buFont typeface="+mj-lt"/>
              <a:buAutoNum type="alphaLcParenR"/>
            </a:pPr>
            <a:r>
              <a:rPr lang="en-US" sz="2200" dirty="0"/>
              <a:t>Does the size of </a:t>
            </a:r>
            <a:r>
              <a:rPr lang="en-US" sz="2200" i="1" dirty="0"/>
              <a:t>a</a:t>
            </a:r>
            <a:r>
              <a:rPr lang="en-US" sz="2200" dirty="0"/>
              <a:t> change? </a:t>
            </a:r>
          </a:p>
          <a:p>
            <a:pPr marL="457200" indent="-457200">
              <a:buFont typeface="+mj-lt"/>
              <a:buAutoNum type="alphaLcParenR"/>
            </a:pPr>
            <a:r>
              <a:rPr lang="en-US" sz="2200" dirty="0"/>
              <a:t>Does the size of </a:t>
            </a:r>
            <a:r>
              <a:rPr lang="en-US" sz="2200" i="1" dirty="0"/>
              <a:t>b</a:t>
            </a:r>
            <a:r>
              <a:rPr lang="en-US" sz="2200" dirty="0"/>
              <a:t> change?</a:t>
            </a:r>
          </a:p>
          <a:p>
            <a:pPr marL="457200" indent="-457200">
              <a:buFont typeface="+mj-lt"/>
              <a:buAutoNum type="alphaLcParenR"/>
            </a:pPr>
            <a:r>
              <a:rPr lang="en-US" sz="2200" dirty="0"/>
              <a:t>Is one bigger than the other? Does that change?</a:t>
            </a:r>
          </a:p>
        </p:txBody>
      </p:sp>
      <p:sp>
        <p:nvSpPr>
          <p:cNvPr id="30" name="TextBox 29">
            <a:extLst>
              <a:ext uri="{FF2B5EF4-FFF2-40B4-BE49-F238E27FC236}">
                <a16:creationId xmlns:a16="http://schemas.microsoft.com/office/drawing/2014/main" id="{51C17D57-4A38-0A44-1315-17D7E5010194}"/>
              </a:ext>
            </a:extLst>
          </p:cNvPr>
          <p:cNvSpPr txBox="1"/>
          <p:nvPr/>
        </p:nvSpPr>
        <p:spPr>
          <a:xfrm>
            <a:off x="5313165" y="3429673"/>
            <a:ext cx="6922018" cy="2394502"/>
          </a:xfrm>
          <a:prstGeom prst="rect">
            <a:avLst/>
          </a:prstGeom>
          <a:solidFill>
            <a:schemeClr val="bg1"/>
          </a:solidFill>
        </p:spPr>
        <p:txBody>
          <a:bodyPr wrap="square" rtlCol="0">
            <a:spAutoFit/>
          </a:bodyPr>
          <a:lstStyle/>
          <a:p>
            <a:pPr>
              <a:buNone/>
            </a:pPr>
            <a:r>
              <a:rPr lang="en-US" sz="2200" dirty="0"/>
              <a:t>The blue lines in diagram B are parallel.</a:t>
            </a:r>
          </a:p>
          <a:p>
            <a:pPr>
              <a:buNone/>
            </a:pPr>
            <a:r>
              <a:rPr lang="en-US" sz="2200" dirty="0"/>
              <a:t>What happens to the angles at </a:t>
            </a:r>
            <a:r>
              <a:rPr lang="en-US" sz="2200" i="1" dirty="0"/>
              <a:t>c</a:t>
            </a:r>
            <a:r>
              <a:rPr lang="en-US" sz="2200" dirty="0"/>
              <a:t> and </a:t>
            </a:r>
            <a:r>
              <a:rPr lang="en-US" sz="2200" i="1" dirty="0"/>
              <a:t>d</a:t>
            </a:r>
            <a:r>
              <a:rPr lang="en-US" sz="2200" dirty="0"/>
              <a:t> as the line moves?</a:t>
            </a:r>
          </a:p>
          <a:p>
            <a:pPr marL="457200" indent="-457200">
              <a:buFont typeface="+mj-lt"/>
              <a:buAutoNum type="alphaLcParenR" startAt="4"/>
            </a:pPr>
            <a:r>
              <a:rPr lang="en-US" sz="2200" dirty="0"/>
              <a:t>Does the size of </a:t>
            </a:r>
            <a:r>
              <a:rPr lang="en-US" sz="2200" i="1" dirty="0"/>
              <a:t>c</a:t>
            </a:r>
            <a:r>
              <a:rPr lang="en-US" sz="2200" dirty="0"/>
              <a:t> change? </a:t>
            </a:r>
          </a:p>
          <a:p>
            <a:pPr marL="457200" indent="-457200">
              <a:buFont typeface="+mj-lt"/>
              <a:buAutoNum type="alphaLcParenR" startAt="4"/>
            </a:pPr>
            <a:r>
              <a:rPr lang="en-US" sz="2200" dirty="0"/>
              <a:t>Does the size of </a:t>
            </a:r>
            <a:r>
              <a:rPr lang="en-US" sz="2200" i="1" dirty="0"/>
              <a:t>d</a:t>
            </a:r>
            <a:r>
              <a:rPr lang="en-US" sz="2200" dirty="0"/>
              <a:t> change?</a:t>
            </a:r>
          </a:p>
          <a:p>
            <a:pPr marL="457200" indent="-457200">
              <a:buFont typeface="+mj-lt"/>
              <a:buAutoNum type="alphaLcParenR" startAt="4"/>
            </a:pPr>
            <a:r>
              <a:rPr lang="en-US" sz="2200" dirty="0"/>
              <a:t>Is one bigger than the other? Does that change?</a:t>
            </a:r>
          </a:p>
        </p:txBody>
      </p:sp>
      <p:sp>
        <p:nvSpPr>
          <p:cNvPr id="2" name="Action Button: Help 1">
            <a:hlinkClick r:id="" action="ppaction://noaction" highlightClick="1"/>
            <a:extLst>
              <a:ext uri="{FF2B5EF4-FFF2-40B4-BE49-F238E27FC236}">
                <a16:creationId xmlns:a16="http://schemas.microsoft.com/office/drawing/2014/main" id="{78B42F90-45C7-19FB-3A7C-9BA054888F80}"/>
              </a:ext>
            </a:extLst>
          </p:cNvPr>
          <p:cNvSpPr/>
          <p:nvPr/>
        </p:nvSpPr>
        <p:spPr>
          <a:xfrm>
            <a:off x="334372" y="575176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34533CAC-BF78-47B4-E3E2-0B92EEEA9088}"/>
              </a:ext>
            </a:extLst>
          </p:cNvPr>
          <p:cNvSpPr txBox="1"/>
          <p:nvPr/>
        </p:nvSpPr>
        <p:spPr>
          <a:xfrm>
            <a:off x="1323936" y="5855969"/>
            <a:ext cx="5980241" cy="769441"/>
          </a:xfrm>
          <a:prstGeom prst="rect">
            <a:avLst/>
          </a:prstGeom>
          <a:noFill/>
        </p:spPr>
        <p:txBody>
          <a:bodyPr wrap="square">
            <a:spAutoFit/>
          </a:bodyPr>
          <a:lstStyle/>
          <a:p>
            <a:pPr>
              <a:buNone/>
            </a:pPr>
            <a:r>
              <a:rPr lang="en-GB" sz="2200" dirty="0"/>
              <a:t>How would your answers be different if it was one of the vertical lines that moved each time?</a:t>
            </a:r>
          </a:p>
        </p:txBody>
      </p:sp>
      <p:sp>
        <p:nvSpPr>
          <p:cNvPr id="3" name="TextBox 2">
            <a:extLst>
              <a:ext uri="{FF2B5EF4-FFF2-40B4-BE49-F238E27FC236}">
                <a16:creationId xmlns:a16="http://schemas.microsoft.com/office/drawing/2014/main" id="{F47581D6-63E5-6106-B40E-34624020BF08}"/>
              </a:ext>
            </a:extLst>
          </p:cNvPr>
          <p:cNvSpPr txBox="1"/>
          <p:nvPr/>
        </p:nvSpPr>
        <p:spPr>
          <a:xfrm>
            <a:off x="1182299" y="1098372"/>
            <a:ext cx="534205" cy="523220"/>
          </a:xfrm>
          <a:prstGeom prst="rect">
            <a:avLst/>
          </a:prstGeom>
          <a:noFill/>
        </p:spPr>
        <p:txBody>
          <a:bodyPr wrap="square">
            <a:spAutoFit/>
          </a:bodyPr>
          <a:lstStyle/>
          <a:p>
            <a:pPr algn="ctr">
              <a:buNone/>
            </a:pPr>
            <a:r>
              <a:rPr lang="en-US" sz="2800" dirty="0">
                <a:solidFill>
                  <a:srgbClr val="00628C"/>
                </a:solidFill>
              </a:rPr>
              <a:t>A</a:t>
            </a:r>
            <a:endParaRPr lang="en-GB" dirty="0">
              <a:solidFill>
                <a:srgbClr val="00628C"/>
              </a:solidFill>
            </a:endParaRPr>
          </a:p>
        </p:txBody>
      </p:sp>
      <p:sp>
        <p:nvSpPr>
          <p:cNvPr id="4" name="TextBox 3">
            <a:extLst>
              <a:ext uri="{FF2B5EF4-FFF2-40B4-BE49-F238E27FC236}">
                <a16:creationId xmlns:a16="http://schemas.microsoft.com/office/drawing/2014/main" id="{0DBE8A44-B494-EFED-3818-F3B6380FA50A}"/>
              </a:ext>
            </a:extLst>
          </p:cNvPr>
          <p:cNvSpPr txBox="1"/>
          <p:nvPr/>
        </p:nvSpPr>
        <p:spPr>
          <a:xfrm>
            <a:off x="3704782" y="1098372"/>
            <a:ext cx="534205" cy="523220"/>
          </a:xfrm>
          <a:prstGeom prst="rect">
            <a:avLst/>
          </a:prstGeom>
          <a:noFill/>
        </p:spPr>
        <p:txBody>
          <a:bodyPr wrap="square">
            <a:spAutoFit/>
          </a:bodyPr>
          <a:lstStyle/>
          <a:p>
            <a:pPr algn="ctr">
              <a:buNone/>
            </a:pPr>
            <a:r>
              <a:rPr lang="en-US" sz="2800" dirty="0">
                <a:solidFill>
                  <a:srgbClr val="00628C"/>
                </a:solidFill>
              </a:rPr>
              <a:t>B</a:t>
            </a:r>
            <a:endParaRPr lang="en-GB" dirty="0">
              <a:solidFill>
                <a:srgbClr val="00628C"/>
              </a:solidFill>
            </a:endParaRPr>
          </a:p>
        </p:txBody>
      </p:sp>
    </p:spTree>
    <p:extLst>
      <p:ext uri="{BB962C8B-B14F-4D97-AF65-F5344CB8AC3E}">
        <p14:creationId xmlns:p14="http://schemas.microsoft.com/office/powerpoint/2010/main" val="140142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xEl>
                                              <p:pRg st="4" end="4"/>
                                            </p:txEl>
                                          </p:spTgt>
                                        </p:tgtEl>
                                        <p:attrNameLst>
                                          <p:attrName>style.visibility</p:attrName>
                                        </p:attrNameLst>
                                      </p:cBhvr>
                                      <p:to>
                                        <p:strVal val="visible"/>
                                      </p:to>
                                    </p:set>
                                  </p:childTnLst>
                                </p:cTn>
                              </p:par>
                              <p:par>
                                <p:cTn id="13" presetID="42" presetClass="path" presetSubtype="0" repeatCount="indefinite" autoRev="1" fill="remove" nodeType="withEffect">
                                  <p:stCondLst>
                                    <p:cond delay="0"/>
                                  </p:stCondLst>
                                  <p:endCondLst>
                                    <p:cond evt="onNext" delay="0">
                                      <p:tgtEl>
                                        <p:sldTgt/>
                                      </p:tgtEl>
                                    </p:cond>
                                  </p:endCondLst>
                                  <p:childTnLst>
                                    <p:animMotion origin="layout" path="M 3.95833E-6 -1.11111E-6 L 3.95833E-6 0.23634 " pathEditMode="relative" rAng="0" ptsTypes="AA">
                                      <p:cBhvr>
                                        <p:cTn id="14" dur="3000" fill="hold"/>
                                        <p:tgtEl>
                                          <p:spTgt spid="15"/>
                                        </p:tgtEl>
                                        <p:attrNameLst>
                                          <p:attrName>ppt_x</p:attrName>
                                          <p:attrName>ppt_y</p:attrName>
                                        </p:attrNameLst>
                                      </p:cBhvr>
                                      <p:rCtr x="0" y="1180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par>
                          <p:cTn id="43" fill="hold">
                            <p:stCondLst>
                              <p:cond delay="0"/>
                            </p:stCondLst>
                            <p:childTnLst>
                              <p:par>
                                <p:cTn id="44" presetID="8" presetClass="emph" presetSubtype="0" repeatCount="indefinite" autoRev="1" fill="hold" nodeType="afterEffect">
                                  <p:stCondLst>
                                    <p:cond delay="0"/>
                                  </p:stCondLst>
                                  <p:endCondLst>
                                    <p:cond evt="onNext" delay="0">
                                      <p:tgtEl>
                                        <p:sldTgt/>
                                      </p:tgtEl>
                                    </p:cond>
                                  </p:endCondLst>
                                  <p:childTnLst>
                                    <p:animRot by="-3600000">
                                      <p:cBhvr>
                                        <p:cTn id="45" dur="3000" fill="hold"/>
                                        <p:tgtEl>
                                          <p:spTgt spid="22"/>
                                        </p:tgtEl>
                                        <p:attrNameLst>
                                          <p:attrName>r</p:attrName>
                                        </p:attrNameLst>
                                      </p:cBhvr>
                                    </p:animRot>
                                  </p:childTnLst>
                                </p:cTn>
                              </p:par>
                              <p:par>
                                <p:cTn id="46" presetID="42" presetClass="path" presetSubtype="0" repeatCount="indefinite" autoRev="1" fill="hold" grpId="0" nodeType="withEffect">
                                  <p:stCondLst>
                                    <p:cond delay="0"/>
                                  </p:stCondLst>
                                  <p:endCondLst>
                                    <p:cond evt="onNext" delay="0">
                                      <p:tgtEl>
                                        <p:sldTgt/>
                                      </p:tgtEl>
                                    </p:cond>
                                  </p:endCondLst>
                                  <p:childTnLst>
                                    <p:animMotion origin="layout" path="M -2.91667E-6 2.22222E-6 L -2.91667E-6 0.15324 " pathEditMode="relative" rAng="0" ptsTypes="AA">
                                      <p:cBhvr>
                                        <p:cTn id="47" dur="3000" fill="hold"/>
                                        <p:tgtEl>
                                          <p:spTgt spid="23"/>
                                        </p:tgtEl>
                                        <p:attrNameLst>
                                          <p:attrName>ppt_x</p:attrName>
                                          <p:attrName>ppt_y</p:attrName>
                                        </p:attrNameLst>
                                      </p:cBhvr>
                                      <p:rCtr x="0" y="7662"/>
                                    </p:animMotion>
                                  </p:childTnLst>
                                </p:cTn>
                              </p:par>
                              <p:par>
                                <p:cTn id="48" presetID="64" presetClass="path" presetSubtype="0" repeatCount="indefinite" autoRev="1" fill="hold" grpId="0" nodeType="withEffect">
                                  <p:stCondLst>
                                    <p:cond delay="0"/>
                                  </p:stCondLst>
                                  <p:endCondLst>
                                    <p:cond evt="onNext" delay="0">
                                      <p:tgtEl>
                                        <p:sldTgt/>
                                      </p:tgtEl>
                                    </p:cond>
                                  </p:endCondLst>
                                  <p:childTnLst>
                                    <p:animMotion origin="layout" path="M 2.08333E-7 3.7037E-7 L -0.00977 -0.07454 " pathEditMode="relative" rAng="0" ptsTypes="AA">
                                      <p:cBhvr>
                                        <p:cTn id="49" dur="3000" fill="hold"/>
                                        <p:tgtEl>
                                          <p:spTgt spid="24"/>
                                        </p:tgtEl>
                                        <p:attrNameLst>
                                          <p:attrName>ppt_x</p:attrName>
                                          <p:attrName>ppt_y</p:attrName>
                                        </p:attrNameLst>
                                      </p:cBhvr>
                                      <p:rCtr x="-495" y="-3727"/>
                                    </p:animMotion>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8" grpId="0" animBg="1"/>
      <p:bldP spid="29" grpId="0" uiExpand="1" build="p"/>
      <p:bldP spid="30" grpId="0" uiExpand="1" build="p" animBg="1"/>
      <p:bldP spid="2" grpId="0" animBg="1"/>
      <p:bldP spid="7" grpId="0"/>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7CACB8B-B0BA-1162-42C6-A601524ECB17}"/>
              </a:ext>
            </a:extLst>
          </p:cNvPr>
          <p:cNvGrpSpPr/>
          <p:nvPr/>
        </p:nvGrpSpPr>
        <p:grpSpPr>
          <a:xfrm>
            <a:off x="145680" y="1169170"/>
            <a:ext cx="6126480" cy="3422250"/>
            <a:chOff x="145680" y="1169170"/>
            <a:chExt cx="6126480" cy="3422250"/>
          </a:xfrm>
        </p:grpSpPr>
        <p:cxnSp>
          <p:nvCxnSpPr>
            <p:cNvPr id="7" name="Straight Connector 6">
              <a:extLst>
                <a:ext uri="{FF2B5EF4-FFF2-40B4-BE49-F238E27FC236}">
                  <a16:creationId xmlns:a16="http://schemas.microsoft.com/office/drawing/2014/main" id="{5D78C544-0765-C6D7-0FE9-5A308B50DAB1}"/>
                </a:ext>
              </a:extLst>
            </p:cNvPr>
            <p:cNvCxnSpPr>
              <a:cxnSpLocks/>
            </p:cNvCxnSpPr>
            <p:nvPr/>
          </p:nvCxnSpPr>
          <p:spPr>
            <a:xfrm flipV="1">
              <a:off x="145680" y="1630660"/>
              <a:ext cx="6126480" cy="13258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0BB4BE7-5A30-E946-6AE7-745E87AB4751}"/>
                </a:ext>
              </a:extLst>
            </p:cNvPr>
            <p:cNvCxnSpPr>
              <a:cxnSpLocks/>
            </p:cNvCxnSpPr>
            <p:nvPr/>
          </p:nvCxnSpPr>
          <p:spPr>
            <a:xfrm flipV="1">
              <a:off x="622448" y="2023500"/>
              <a:ext cx="5448300" cy="249174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CD002FB-971C-E043-C121-714F405EBE42}"/>
                </a:ext>
              </a:extLst>
            </p:cNvPr>
            <p:cNvCxnSpPr>
              <a:cxnSpLocks/>
            </p:cNvCxnSpPr>
            <p:nvPr/>
          </p:nvCxnSpPr>
          <p:spPr>
            <a:xfrm>
              <a:off x="1389196" y="116917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94BCBE2-7D45-71AE-42D4-4A685F45402E}"/>
                </a:ext>
              </a:extLst>
            </p:cNvPr>
            <p:cNvCxnSpPr>
              <a:cxnSpLocks/>
            </p:cNvCxnSpPr>
            <p:nvPr/>
          </p:nvCxnSpPr>
          <p:spPr>
            <a:xfrm>
              <a:off x="660520" y="2157430"/>
              <a:ext cx="4280084" cy="24339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0F033AD-CBFD-E378-188E-1FA5EC5D2643}"/>
                </a:ext>
              </a:extLst>
            </p:cNvPr>
            <p:cNvCxnSpPr>
              <a:cxnSpLocks/>
            </p:cNvCxnSpPr>
            <p:nvPr/>
          </p:nvCxnSpPr>
          <p:spPr>
            <a:xfrm>
              <a:off x="3373699" y="3708665"/>
              <a:ext cx="202901" cy="111021"/>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1A56058-6151-AF16-51BF-57C7E6CB85A9}"/>
                </a:ext>
              </a:extLst>
            </p:cNvPr>
            <p:cNvCxnSpPr>
              <a:cxnSpLocks/>
            </p:cNvCxnSpPr>
            <p:nvPr/>
          </p:nvCxnSpPr>
          <p:spPr>
            <a:xfrm>
              <a:off x="4473828" y="2925519"/>
              <a:ext cx="201424" cy="117266"/>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DF6706F3-67FD-3F76-29C1-E1ABEDC3C01C}"/>
              </a:ext>
            </a:extLst>
          </p:cNvPr>
          <p:cNvSpPr>
            <a:spLocks noGrp="1"/>
          </p:cNvSpPr>
          <p:nvPr>
            <p:ph type="body" sz="quarter" idx="11"/>
          </p:nvPr>
        </p:nvSpPr>
        <p:spPr/>
        <p:txBody>
          <a:bodyPr/>
          <a:lstStyle/>
          <a:p>
            <a:r>
              <a:rPr lang="en-GB" dirty="0"/>
              <a:t>Activity J: Initial reaction 2</a:t>
            </a:r>
          </a:p>
        </p:txBody>
      </p:sp>
      <p:sp>
        <p:nvSpPr>
          <p:cNvPr id="16" name="TextBox 15">
            <a:extLst>
              <a:ext uri="{FF2B5EF4-FFF2-40B4-BE49-F238E27FC236}">
                <a16:creationId xmlns:a16="http://schemas.microsoft.com/office/drawing/2014/main" id="{42F3EA43-3CFE-47DF-869F-B5E656DDE4F1}"/>
              </a:ext>
            </a:extLst>
          </p:cNvPr>
          <p:cNvSpPr txBox="1"/>
          <p:nvPr/>
        </p:nvSpPr>
        <p:spPr>
          <a:xfrm>
            <a:off x="6590160" y="1327300"/>
            <a:ext cx="5601840" cy="3619452"/>
          </a:xfrm>
          <a:prstGeom prst="rect">
            <a:avLst/>
          </a:prstGeom>
          <a:noFill/>
        </p:spPr>
        <p:txBody>
          <a:bodyPr wrap="square" rtlCol="0">
            <a:spAutoFit/>
          </a:bodyPr>
          <a:lstStyle/>
          <a:p>
            <a:pPr>
              <a:spcBef>
                <a:spcPts val="0"/>
              </a:spcBef>
              <a:spcAft>
                <a:spcPts val="1800"/>
              </a:spcAft>
              <a:buNone/>
            </a:pPr>
            <a:r>
              <a:rPr lang="en-GB" sz="2200" dirty="0"/>
              <a:t>Tina and Freddie are looking for their initials in this diagram. They might be upside-down, back to front or a bit wonky!</a:t>
            </a:r>
          </a:p>
          <a:p>
            <a:pPr>
              <a:buNone/>
            </a:pPr>
            <a:r>
              <a:rPr lang="en-GB" sz="2200" dirty="0"/>
              <a:t>Tina says, ‘I can find my initial once.’</a:t>
            </a:r>
          </a:p>
          <a:p>
            <a:pPr marL="457200" indent="-457200">
              <a:spcBef>
                <a:spcPts val="0"/>
              </a:spcBef>
              <a:spcAft>
                <a:spcPts val="1800"/>
              </a:spcAft>
              <a:buAutoNum type="alphaLcParenR"/>
            </a:pPr>
            <a:r>
              <a:rPr lang="en-GB" sz="2200" dirty="0"/>
              <a:t>How many times can you find it? </a:t>
            </a:r>
          </a:p>
          <a:p>
            <a:pPr>
              <a:buNone/>
            </a:pPr>
            <a:r>
              <a:rPr lang="en-GB" sz="2200" dirty="0"/>
              <a:t>Freddie says, ‘I can find my initial once.’ </a:t>
            </a:r>
          </a:p>
          <a:p>
            <a:pPr marL="457200" indent="-457200">
              <a:spcBef>
                <a:spcPts val="0"/>
              </a:spcBef>
              <a:spcAft>
                <a:spcPts val="1200"/>
              </a:spcAft>
              <a:buFont typeface="+mj-lt"/>
              <a:buAutoNum type="alphaLcParenR" startAt="2"/>
            </a:pPr>
            <a:r>
              <a:rPr lang="en-GB" sz="2200" dirty="0"/>
              <a:t>How many times can you find it?</a:t>
            </a:r>
          </a:p>
          <a:p>
            <a:pPr marL="457200" indent="-457200">
              <a:buFont typeface="+mj-lt"/>
              <a:buAutoNum type="alphaLcParenR" startAt="2"/>
            </a:pPr>
            <a:r>
              <a:rPr lang="en-GB" sz="2200" dirty="0"/>
              <a:t>What other letters can you find?</a:t>
            </a:r>
          </a:p>
        </p:txBody>
      </p:sp>
      <p:sp>
        <p:nvSpPr>
          <p:cNvPr id="19" name="Action Button: Help 18">
            <a:hlinkClick r:id="" action="ppaction://noaction" highlightClick="1"/>
            <a:extLst>
              <a:ext uri="{FF2B5EF4-FFF2-40B4-BE49-F238E27FC236}">
                <a16:creationId xmlns:a16="http://schemas.microsoft.com/office/drawing/2014/main" id="{5914B27E-E975-3936-A8E7-B786E99038B9}"/>
              </a:ext>
            </a:extLst>
          </p:cNvPr>
          <p:cNvSpPr/>
          <p:nvPr/>
        </p:nvSpPr>
        <p:spPr>
          <a:xfrm>
            <a:off x="386857" y="5470065"/>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BEE11523-F082-05A9-1AD4-4C839E94FB0C}"/>
              </a:ext>
            </a:extLst>
          </p:cNvPr>
          <p:cNvSpPr txBox="1"/>
          <p:nvPr/>
        </p:nvSpPr>
        <p:spPr>
          <a:xfrm>
            <a:off x="1389196" y="5470065"/>
            <a:ext cx="5705667" cy="1107996"/>
          </a:xfrm>
          <a:prstGeom prst="rect">
            <a:avLst/>
          </a:prstGeom>
          <a:noFill/>
        </p:spPr>
        <p:txBody>
          <a:bodyPr wrap="square">
            <a:spAutoFit/>
          </a:bodyPr>
          <a:lstStyle/>
          <a:p>
            <a:pPr>
              <a:buNone/>
            </a:pPr>
            <a:r>
              <a:rPr lang="en-US" sz="2200" dirty="0"/>
              <a:t>What do you notice about the angles in the letters you found for parts a and b? Are any of them the same?</a:t>
            </a:r>
            <a:endParaRPr lang="en-GB" sz="2200" dirty="0"/>
          </a:p>
        </p:txBody>
      </p:sp>
      <p:grpSp>
        <p:nvGrpSpPr>
          <p:cNvPr id="22" name="Group 21">
            <a:extLst>
              <a:ext uri="{FF2B5EF4-FFF2-40B4-BE49-F238E27FC236}">
                <a16:creationId xmlns:a16="http://schemas.microsoft.com/office/drawing/2014/main" id="{58B720A8-3A25-09AE-A297-DC646BAC0D3A}"/>
              </a:ext>
            </a:extLst>
          </p:cNvPr>
          <p:cNvGrpSpPr/>
          <p:nvPr/>
        </p:nvGrpSpPr>
        <p:grpSpPr>
          <a:xfrm>
            <a:off x="265471" y="1516135"/>
            <a:ext cx="3032631" cy="1409384"/>
            <a:chOff x="265471" y="1516135"/>
            <a:chExt cx="3032631" cy="1409384"/>
          </a:xfrm>
        </p:grpSpPr>
        <p:cxnSp>
          <p:nvCxnSpPr>
            <p:cNvPr id="23" name="Straight Connector 22">
              <a:extLst>
                <a:ext uri="{FF2B5EF4-FFF2-40B4-BE49-F238E27FC236}">
                  <a16:creationId xmlns:a16="http://schemas.microsoft.com/office/drawing/2014/main" id="{2A3DFE76-B6BF-F574-1539-6A34B21AFA7F}"/>
                </a:ext>
              </a:extLst>
            </p:cNvPr>
            <p:cNvCxnSpPr/>
            <p:nvPr/>
          </p:nvCxnSpPr>
          <p:spPr>
            <a:xfrm flipV="1">
              <a:off x="265471" y="2271252"/>
              <a:ext cx="3032631" cy="65426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658BD2E-F980-0DBC-4A3C-5FE990745690}"/>
                </a:ext>
              </a:extLst>
            </p:cNvPr>
            <p:cNvCxnSpPr>
              <a:cxnSpLocks/>
            </p:cNvCxnSpPr>
            <p:nvPr/>
          </p:nvCxnSpPr>
          <p:spPr>
            <a:xfrm>
              <a:off x="753574" y="2151070"/>
              <a:ext cx="866769" cy="542669"/>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31978D4-E860-A9EB-D6EE-E5CA18CCE5AC}"/>
                </a:ext>
              </a:extLst>
            </p:cNvPr>
            <p:cNvCxnSpPr>
              <a:cxnSpLocks/>
            </p:cNvCxnSpPr>
            <p:nvPr/>
          </p:nvCxnSpPr>
          <p:spPr>
            <a:xfrm>
              <a:off x="1960938" y="1516135"/>
              <a:ext cx="1330501" cy="77038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E6B87410-E9E7-9817-821E-A547A87FF9BE}"/>
              </a:ext>
            </a:extLst>
          </p:cNvPr>
          <p:cNvGrpSpPr/>
          <p:nvPr/>
        </p:nvGrpSpPr>
        <p:grpSpPr>
          <a:xfrm>
            <a:off x="1828800" y="2820318"/>
            <a:ext cx="2743200" cy="1586429"/>
            <a:chOff x="674466" y="2179023"/>
            <a:chExt cx="2743200" cy="1586429"/>
          </a:xfrm>
        </p:grpSpPr>
        <p:cxnSp>
          <p:nvCxnSpPr>
            <p:cNvPr id="31" name="Straight Connector 30">
              <a:extLst>
                <a:ext uri="{FF2B5EF4-FFF2-40B4-BE49-F238E27FC236}">
                  <a16:creationId xmlns:a16="http://schemas.microsoft.com/office/drawing/2014/main" id="{2D97D1D7-683F-6C78-10D7-F01BC542FECF}"/>
                </a:ext>
              </a:extLst>
            </p:cNvPr>
            <p:cNvCxnSpPr>
              <a:cxnSpLocks/>
            </p:cNvCxnSpPr>
            <p:nvPr/>
          </p:nvCxnSpPr>
          <p:spPr>
            <a:xfrm>
              <a:off x="1825546" y="2847893"/>
              <a:ext cx="1592120" cy="917559"/>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2036F97-EFF0-9689-B2F0-2F867D483918}"/>
                </a:ext>
              </a:extLst>
            </p:cNvPr>
            <p:cNvCxnSpPr>
              <a:cxnSpLocks/>
            </p:cNvCxnSpPr>
            <p:nvPr/>
          </p:nvCxnSpPr>
          <p:spPr>
            <a:xfrm flipV="1">
              <a:off x="674466" y="2179023"/>
              <a:ext cx="2456761" cy="1123721"/>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653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19" grpId="0" animBg="1"/>
      <p:bldP spid="20"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DF9A12-BACC-1042-940B-11EB4EE6F2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6360" y="943551"/>
            <a:ext cx="4693284" cy="2642007"/>
          </a:xfrm>
          <a:prstGeom prst="rect">
            <a:avLst/>
          </a:prstGeom>
        </p:spPr>
      </p:pic>
      <p:pic>
        <p:nvPicPr>
          <p:cNvPr id="5" name="Picture 4">
            <a:extLst>
              <a:ext uri="{FF2B5EF4-FFF2-40B4-BE49-F238E27FC236}">
                <a16:creationId xmlns:a16="http://schemas.microsoft.com/office/drawing/2014/main" id="{06B97853-5CA0-BA3D-7227-04CDF6B9A8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8271" y="3854788"/>
            <a:ext cx="4693284" cy="2642007"/>
          </a:xfrm>
          <a:prstGeom prst="rect">
            <a:avLst/>
          </a:prstGeom>
        </p:spPr>
      </p:pic>
      <p:pic>
        <p:nvPicPr>
          <p:cNvPr id="3" name="Picture 2">
            <a:extLst>
              <a:ext uri="{FF2B5EF4-FFF2-40B4-BE49-F238E27FC236}">
                <a16:creationId xmlns:a16="http://schemas.microsoft.com/office/drawing/2014/main" id="{19B34DF5-724D-1E8D-5AD8-E2DB606DD1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06" y="3610052"/>
            <a:ext cx="4693284" cy="2642007"/>
          </a:xfrm>
          <a:prstGeom prst="rect">
            <a:avLst/>
          </a:prstGeom>
        </p:spPr>
      </p:pic>
      <p:pic>
        <p:nvPicPr>
          <p:cNvPr id="2" name="Picture 1">
            <a:extLst>
              <a:ext uri="{FF2B5EF4-FFF2-40B4-BE49-F238E27FC236}">
                <a16:creationId xmlns:a16="http://schemas.microsoft.com/office/drawing/2014/main" id="{45D2B016-E790-A94F-124D-5CF5BA0AAD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69" y="968045"/>
            <a:ext cx="4693284" cy="2642007"/>
          </a:xfrm>
          <a:prstGeom prst="rect">
            <a:avLst/>
          </a:prstGeom>
        </p:spPr>
      </p:pic>
      <p:sp>
        <p:nvSpPr>
          <p:cNvPr id="31" name="Text Placeholder 30">
            <a:extLst>
              <a:ext uri="{FF2B5EF4-FFF2-40B4-BE49-F238E27FC236}">
                <a16:creationId xmlns:a16="http://schemas.microsoft.com/office/drawing/2014/main" id="{428E3AA9-2B23-E38B-A951-367369745546}"/>
              </a:ext>
            </a:extLst>
          </p:cNvPr>
          <p:cNvSpPr>
            <a:spLocks noGrp="1"/>
          </p:cNvSpPr>
          <p:nvPr>
            <p:ph type="body" sz="quarter" idx="11"/>
          </p:nvPr>
        </p:nvSpPr>
        <p:spPr/>
        <p:txBody>
          <a:bodyPr/>
          <a:lstStyle/>
          <a:p>
            <a:r>
              <a:rPr lang="en-GB" dirty="0"/>
              <a:t>Activity J: Initial reaction 2 (animated solutions to part a)</a:t>
            </a:r>
          </a:p>
          <a:p>
            <a:endParaRPr lang="en-GB" dirty="0"/>
          </a:p>
        </p:txBody>
      </p:sp>
      <p:grpSp>
        <p:nvGrpSpPr>
          <p:cNvPr id="7" name="Group 6">
            <a:extLst>
              <a:ext uri="{FF2B5EF4-FFF2-40B4-BE49-F238E27FC236}">
                <a16:creationId xmlns:a16="http://schemas.microsoft.com/office/drawing/2014/main" id="{EA1BDC77-6253-0812-B749-70C1D70E258F}"/>
              </a:ext>
            </a:extLst>
          </p:cNvPr>
          <p:cNvGrpSpPr/>
          <p:nvPr/>
        </p:nvGrpSpPr>
        <p:grpSpPr>
          <a:xfrm>
            <a:off x="224188" y="1924347"/>
            <a:ext cx="1960652" cy="791606"/>
            <a:chOff x="500572" y="2449934"/>
            <a:chExt cx="2056099" cy="791606"/>
          </a:xfrm>
        </p:grpSpPr>
        <p:cxnSp>
          <p:nvCxnSpPr>
            <p:cNvPr id="8" name="Straight Connector 7">
              <a:extLst>
                <a:ext uri="{FF2B5EF4-FFF2-40B4-BE49-F238E27FC236}">
                  <a16:creationId xmlns:a16="http://schemas.microsoft.com/office/drawing/2014/main" id="{B1932030-7DF5-04CC-690A-B7FDBA1BCFF1}"/>
                </a:ext>
              </a:extLst>
            </p:cNvPr>
            <p:cNvCxnSpPr>
              <a:cxnSpLocks/>
            </p:cNvCxnSpPr>
            <p:nvPr/>
          </p:nvCxnSpPr>
          <p:spPr>
            <a:xfrm flipV="1">
              <a:off x="500572" y="2449934"/>
              <a:ext cx="1653669" cy="34020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81067D-F7C8-59A7-720D-EBE988F7C0AA}"/>
                </a:ext>
              </a:extLst>
            </p:cNvPr>
            <p:cNvCxnSpPr>
              <a:cxnSpLocks/>
            </p:cNvCxnSpPr>
            <p:nvPr/>
          </p:nvCxnSpPr>
          <p:spPr>
            <a:xfrm>
              <a:off x="1388052" y="2604835"/>
              <a:ext cx="1168619" cy="63670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F2F2BF53-6E17-B3C2-4B32-6920A261E8E6}"/>
              </a:ext>
            </a:extLst>
          </p:cNvPr>
          <p:cNvGrpSpPr/>
          <p:nvPr/>
        </p:nvGrpSpPr>
        <p:grpSpPr>
          <a:xfrm>
            <a:off x="2639003" y="1924347"/>
            <a:ext cx="1502549" cy="823719"/>
            <a:chOff x="1557568" y="2719878"/>
            <a:chExt cx="1575695" cy="823719"/>
          </a:xfrm>
        </p:grpSpPr>
        <p:cxnSp>
          <p:nvCxnSpPr>
            <p:cNvPr id="18" name="Straight Connector 17">
              <a:extLst>
                <a:ext uri="{FF2B5EF4-FFF2-40B4-BE49-F238E27FC236}">
                  <a16:creationId xmlns:a16="http://schemas.microsoft.com/office/drawing/2014/main" id="{5E7A5A71-E50F-1A90-DBEE-D7B03BCB1832}"/>
                </a:ext>
              </a:extLst>
            </p:cNvPr>
            <p:cNvCxnSpPr>
              <a:cxnSpLocks/>
            </p:cNvCxnSpPr>
            <p:nvPr/>
          </p:nvCxnSpPr>
          <p:spPr>
            <a:xfrm flipV="1">
              <a:off x="1557568" y="2719878"/>
              <a:ext cx="1381551" cy="62578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AF5F98-0E21-AEA6-F70F-3A038647DB02}"/>
                </a:ext>
              </a:extLst>
            </p:cNvPr>
            <p:cNvCxnSpPr>
              <a:cxnSpLocks/>
            </p:cNvCxnSpPr>
            <p:nvPr/>
          </p:nvCxnSpPr>
          <p:spPr>
            <a:xfrm>
              <a:off x="2274950" y="3079141"/>
              <a:ext cx="858313" cy="46445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00740259-CB73-3DE9-3D4A-27E853148CB3}"/>
              </a:ext>
            </a:extLst>
          </p:cNvPr>
          <p:cNvGrpSpPr/>
          <p:nvPr/>
        </p:nvGrpSpPr>
        <p:grpSpPr>
          <a:xfrm>
            <a:off x="6096000" y="1354407"/>
            <a:ext cx="1638008" cy="713978"/>
            <a:chOff x="933890" y="2604835"/>
            <a:chExt cx="1717748" cy="713978"/>
          </a:xfrm>
        </p:grpSpPr>
        <p:cxnSp>
          <p:nvCxnSpPr>
            <p:cNvPr id="32" name="Straight Connector 31">
              <a:extLst>
                <a:ext uri="{FF2B5EF4-FFF2-40B4-BE49-F238E27FC236}">
                  <a16:creationId xmlns:a16="http://schemas.microsoft.com/office/drawing/2014/main" id="{94745C05-5CF3-1343-0611-E8B1DD6A7E34}"/>
                </a:ext>
              </a:extLst>
            </p:cNvPr>
            <p:cNvCxnSpPr>
              <a:cxnSpLocks/>
            </p:cNvCxnSpPr>
            <p:nvPr/>
          </p:nvCxnSpPr>
          <p:spPr>
            <a:xfrm flipV="1">
              <a:off x="933890" y="3044530"/>
              <a:ext cx="1152097" cy="27428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1B03E8C-2D60-1F6B-E446-01BA9BB0D957}"/>
                </a:ext>
              </a:extLst>
            </p:cNvPr>
            <p:cNvCxnSpPr>
              <a:cxnSpLocks/>
            </p:cNvCxnSpPr>
            <p:nvPr/>
          </p:nvCxnSpPr>
          <p:spPr>
            <a:xfrm>
              <a:off x="1388052" y="2604835"/>
              <a:ext cx="1263586" cy="685792"/>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4FD0696A-E47F-54CD-E621-B13F2A668DB0}"/>
              </a:ext>
            </a:extLst>
          </p:cNvPr>
          <p:cNvGrpSpPr/>
          <p:nvPr/>
        </p:nvGrpSpPr>
        <p:grpSpPr>
          <a:xfrm>
            <a:off x="6011780" y="2440332"/>
            <a:ext cx="1525093" cy="773279"/>
            <a:chOff x="1131268" y="2722070"/>
            <a:chExt cx="1599337" cy="773279"/>
          </a:xfrm>
        </p:grpSpPr>
        <p:cxnSp>
          <p:nvCxnSpPr>
            <p:cNvPr id="38" name="Straight Connector 37">
              <a:extLst>
                <a:ext uri="{FF2B5EF4-FFF2-40B4-BE49-F238E27FC236}">
                  <a16:creationId xmlns:a16="http://schemas.microsoft.com/office/drawing/2014/main" id="{46BE58E1-2146-67BC-DEF1-8D280BF1DBD1}"/>
                </a:ext>
              </a:extLst>
            </p:cNvPr>
            <p:cNvCxnSpPr>
              <a:cxnSpLocks/>
            </p:cNvCxnSpPr>
            <p:nvPr/>
          </p:nvCxnSpPr>
          <p:spPr>
            <a:xfrm flipV="1">
              <a:off x="1131268" y="3019213"/>
              <a:ext cx="1092542" cy="47613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E56B2B-5AD4-B1C1-72BD-A47D3BBFF192}"/>
                </a:ext>
              </a:extLst>
            </p:cNvPr>
            <p:cNvCxnSpPr>
              <a:cxnSpLocks/>
            </p:cNvCxnSpPr>
            <p:nvPr/>
          </p:nvCxnSpPr>
          <p:spPr>
            <a:xfrm>
              <a:off x="1677539" y="2722070"/>
              <a:ext cx="1053066" cy="559529"/>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D6C0A613-42AF-02BA-D55C-A397C8F7307C}"/>
              </a:ext>
            </a:extLst>
          </p:cNvPr>
          <p:cNvGrpSpPr/>
          <p:nvPr/>
        </p:nvGrpSpPr>
        <p:grpSpPr>
          <a:xfrm>
            <a:off x="1448408" y="2535344"/>
            <a:ext cx="1539659" cy="625539"/>
            <a:chOff x="1507624" y="1426088"/>
            <a:chExt cx="1444314" cy="683862"/>
          </a:xfrm>
        </p:grpSpPr>
        <p:cxnSp>
          <p:nvCxnSpPr>
            <p:cNvPr id="16" name="Straight Connector 15">
              <a:extLst>
                <a:ext uri="{FF2B5EF4-FFF2-40B4-BE49-F238E27FC236}">
                  <a16:creationId xmlns:a16="http://schemas.microsoft.com/office/drawing/2014/main" id="{4B8F12CF-E148-CADB-ED20-1551608FA93D}"/>
                </a:ext>
              </a:extLst>
            </p:cNvPr>
            <p:cNvCxnSpPr>
              <a:cxnSpLocks/>
            </p:cNvCxnSpPr>
            <p:nvPr/>
          </p:nvCxnSpPr>
          <p:spPr>
            <a:xfrm flipV="1">
              <a:off x="1507624" y="1426088"/>
              <a:ext cx="1116866" cy="601803"/>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51FB8-291F-0952-ED89-B1CD7ECABF7A}"/>
                </a:ext>
              </a:extLst>
            </p:cNvPr>
            <p:cNvCxnSpPr>
              <a:cxnSpLocks/>
            </p:cNvCxnSpPr>
            <p:nvPr/>
          </p:nvCxnSpPr>
          <p:spPr>
            <a:xfrm>
              <a:off x="2205394" y="1644140"/>
              <a:ext cx="746544" cy="465810"/>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48C3A95E-4E9C-5D25-8A31-05AF7ABBD1FE}"/>
              </a:ext>
            </a:extLst>
          </p:cNvPr>
          <p:cNvGrpSpPr/>
          <p:nvPr/>
        </p:nvGrpSpPr>
        <p:grpSpPr>
          <a:xfrm>
            <a:off x="2015254" y="1675260"/>
            <a:ext cx="1240633" cy="553805"/>
            <a:chOff x="1694669" y="1424830"/>
            <a:chExt cx="1163806" cy="605439"/>
          </a:xfrm>
        </p:grpSpPr>
        <p:cxnSp>
          <p:nvCxnSpPr>
            <p:cNvPr id="42" name="Straight Connector 41">
              <a:extLst>
                <a:ext uri="{FF2B5EF4-FFF2-40B4-BE49-F238E27FC236}">
                  <a16:creationId xmlns:a16="http://schemas.microsoft.com/office/drawing/2014/main" id="{2431A3F0-11DF-FBBB-2C88-CFE793F2533C}"/>
                </a:ext>
              </a:extLst>
            </p:cNvPr>
            <p:cNvCxnSpPr>
              <a:cxnSpLocks/>
            </p:cNvCxnSpPr>
            <p:nvPr/>
          </p:nvCxnSpPr>
          <p:spPr>
            <a:xfrm flipV="1">
              <a:off x="1694669" y="1424830"/>
              <a:ext cx="1121452" cy="272311"/>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89C031-67A0-FC1A-E7ED-0E975508429F}"/>
                </a:ext>
              </a:extLst>
            </p:cNvPr>
            <p:cNvCxnSpPr>
              <a:cxnSpLocks/>
            </p:cNvCxnSpPr>
            <p:nvPr/>
          </p:nvCxnSpPr>
          <p:spPr>
            <a:xfrm>
              <a:off x="2111931" y="1564459"/>
              <a:ext cx="746544" cy="465810"/>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C52173CE-E363-97E9-B13B-7600620F7105}"/>
              </a:ext>
            </a:extLst>
          </p:cNvPr>
          <p:cNvGrpSpPr/>
          <p:nvPr/>
        </p:nvGrpSpPr>
        <p:grpSpPr>
          <a:xfrm>
            <a:off x="249592" y="4431320"/>
            <a:ext cx="1576903" cy="553071"/>
            <a:chOff x="500572" y="2237070"/>
            <a:chExt cx="1653669" cy="553071"/>
          </a:xfrm>
        </p:grpSpPr>
        <p:cxnSp>
          <p:nvCxnSpPr>
            <p:cNvPr id="63" name="Straight Connector 62">
              <a:extLst>
                <a:ext uri="{FF2B5EF4-FFF2-40B4-BE49-F238E27FC236}">
                  <a16:creationId xmlns:a16="http://schemas.microsoft.com/office/drawing/2014/main" id="{1F59F8E8-4DBC-08E2-9DFD-BD05C0E9A5F4}"/>
                </a:ext>
              </a:extLst>
            </p:cNvPr>
            <p:cNvCxnSpPr>
              <a:cxnSpLocks/>
            </p:cNvCxnSpPr>
            <p:nvPr/>
          </p:nvCxnSpPr>
          <p:spPr>
            <a:xfrm flipV="1">
              <a:off x="500572" y="2449934"/>
              <a:ext cx="1653669" cy="34020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B732120-F851-C87E-0BDA-1C6DA6321792}"/>
                </a:ext>
              </a:extLst>
            </p:cNvPr>
            <p:cNvCxnSpPr>
              <a:cxnSpLocks/>
            </p:cNvCxnSpPr>
            <p:nvPr/>
          </p:nvCxnSpPr>
          <p:spPr>
            <a:xfrm flipH="1" flipV="1">
              <a:off x="804466" y="2237070"/>
              <a:ext cx="583586" cy="367765"/>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8BC71D31-7743-0971-89FF-EADDE3B9B456}"/>
              </a:ext>
            </a:extLst>
          </p:cNvPr>
          <p:cNvGrpSpPr/>
          <p:nvPr/>
        </p:nvGrpSpPr>
        <p:grpSpPr>
          <a:xfrm>
            <a:off x="2664407" y="4644184"/>
            <a:ext cx="1317417" cy="625788"/>
            <a:chOff x="1557568" y="2719878"/>
            <a:chExt cx="1381551" cy="625788"/>
          </a:xfrm>
        </p:grpSpPr>
        <p:cxnSp>
          <p:nvCxnSpPr>
            <p:cNvPr id="66" name="Straight Connector 65">
              <a:extLst>
                <a:ext uri="{FF2B5EF4-FFF2-40B4-BE49-F238E27FC236}">
                  <a16:creationId xmlns:a16="http://schemas.microsoft.com/office/drawing/2014/main" id="{9905D4F8-E856-12D7-1CC1-EC5CA01EE21D}"/>
                </a:ext>
              </a:extLst>
            </p:cNvPr>
            <p:cNvCxnSpPr>
              <a:cxnSpLocks/>
            </p:cNvCxnSpPr>
            <p:nvPr/>
          </p:nvCxnSpPr>
          <p:spPr>
            <a:xfrm flipV="1">
              <a:off x="1557568" y="2719878"/>
              <a:ext cx="1381551" cy="62578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68E1B5F-740E-FE8E-89CB-057CD2481A5A}"/>
                </a:ext>
              </a:extLst>
            </p:cNvPr>
            <p:cNvCxnSpPr>
              <a:cxnSpLocks/>
            </p:cNvCxnSpPr>
            <p:nvPr/>
          </p:nvCxnSpPr>
          <p:spPr>
            <a:xfrm flipH="1" flipV="1">
              <a:off x="1726558" y="2745663"/>
              <a:ext cx="548392" cy="33347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89FCF4BD-259D-82AB-147A-C9009A9633B4}"/>
              </a:ext>
            </a:extLst>
          </p:cNvPr>
          <p:cNvGrpSpPr/>
          <p:nvPr/>
        </p:nvGrpSpPr>
        <p:grpSpPr>
          <a:xfrm>
            <a:off x="1402624" y="5093354"/>
            <a:ext cx="1190595" cy="677962"/>
            <a:chOff x="1507624" y="1286718"/>
            <a:chExt cx="1116866" cy="741173"/>
          </a:xfrm>
        </p:grpSpPr>
        <p:cxnSp>
          <p:nvCxnSpPr>
            <p:cNvPr id="69" name="Straight Connector 68">
              <a:extLst>
                <a:ext uri="{FF2B5EF4-FFF2-40B4-BE49-F238E27FC236}">
                  <a16:creationId xmlns:a16="http://schemas.microsoft.com/office/drawing/2014/main" id="{207BC8B2-4D50-8796-C35D-000A4B89CC1B}"/>
                </a:ext>
              </a:extLst>
            </p:cNvPr>
            <p:cNvCxnSpPr>
              <a:cxnSpLocks/>
            </p:cNvCxnSpPr>
            <p:nvPr/>
          </p:nvCxnSpPr>
          <p:spPr>
            <a:xfrm flipV="1">
              <a:off x="1507624" y="1426088"/>
              <a:ext cx="1116866" cy="601803"/>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9682FB2-BC93-ED3B-E9C3-7A46462CD4CA}"/>
                </a:ext>
              </a:extLst>
            </p:cNvPr>
            <p:cNvCxnSpPr>
              <a:cxnSpLocks/>
            </p:cNvCxnSpPr>
            <p:nvPr/>
          </p:nvCxnSpPr>
          <p:spPr>
            <a:xfrm flipH="1" flipV="1">
              <a:off x="1692783" y="1286718"/>
              <a:ext cx="512611" cy="357422"/>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9A5B019-5F9B-040F-085F-AD4CB301A2F3}"/>
              </a:ext>
            </a:extLst>
          </p:cNvPr>
          <p:cNvGrpSpPr/>
          <p:nvPr/>
        </p:nvGrpSpPr>
        <p:grpSpPr>
          <a:xfrm>
            <a:off x="1767261" y="4066148"/>
            <a:ext cx="1468879" cy="578037"/>
            <a:chOff x="1438203" y="1065211"/>
            <a:chExt cx="1377918" cy="631930"/>
          </a:xfrm>
        </p:grpSpPr>
        <p:cxnSp>
          <p:nvCxnSpPr>
            <p:cNvPr id="72" name="Straight Connector 71">
              <a:extLst>
                <a:ext uri="{FF2B5EF4-FFF2-40B4-BE49-F238E27FC236}">
                  <a16:creationId xmlns:a16="http://schemas.microsoft.com/office/drawing/2014/main" id="{53ECF110-80AC-EA41-3E3D-BA47360CC983}"/>
                </a:ext>
              </a:extLst>
            </p:cNvPr>
            <p:cNvCxnSpPr>
              <a:cxnSpLocks/>
            </p:cNvCxnSpPr>
            <p:nvPr/>
          </p:nvCxnSpPr>
          <p:spPr>
            <a:xfrm flipV="1">
              <a:off x="1694669" y="1424830"/>
              <a:ext cx="1121452" cy="272311"/>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F1921AA-79FE-CDEB-C7D5-9B204A953D23}"/>
                </a:ext>
              </a:extLst>
            </p:cNvPr>
            <p:cNvCxnSpPr>
              <a:cxnSpLocks/>
            </p:cNvCxnSpPr>
            <p:nvPr/>
          </p:nvCxnSpPr>
          <p:spPr>
            <a:xfrm flipH="1" flipV="1">
              <a:off x="1438203" y="1065211"/>
              <a:ext cx="673728" cy="499248"/>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A95A8835-8E75-E7CA-D98C-7C5FA197DA95}"/>
              </a:ext>
            </a:extLst>
          </p:cNvPr>
          <p:cNvGrpSpPr/>
          <p:nvPr/>
        </p:nvGrpSpPr>
        <p:grpSpPr>
          <a:xfrm>
            <a:off x="7194612" y="2063021"/>
            <a:ext cx="1393568" cy="532959"/>
            <a:chOff x="1551204" y="1564459"/>
            <a:chExt cx="1307271" cy="582650"/>
          </a:xfrm>
        </p:grpSpPr>
        <p:cxnSp>
          <p:nvCxnSpPr>
            <p:cNvPr id="82" name="Straight Connector 81">
              <a:extLst>
                <a:ext uri="{FF2B5EF4-FFF2-40B4-BE49-F238E27FC236}">
                  <a16:creationId xmlns:a16="http://schemas.microsoft.com/office/drawing/2014/main" id="{FE4BFBC1-B5C5-D606-179B-E9538719E7F2}"/>
                </a:ext>
              </a:extLst>
            </p:cNvPr>
            <p:cNvCxnSpPr>
              <a:cxnSpLocks/>
            </p:cNvCxnSpPr>
            <p:nvPr/>
          </p:nvCxnSpPr>
          <p:spPr>
            <a:xfrm flipV="1">
              <a:off x="1551204" y="1769090"/>
              <a:ext cx="933999" cy="378019"/>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F9EE95A-D55D-45EF-7453-400F53FD6EEC}"/>
                </a:ext>
              </a:extLst>
            </p:cNvPr>
            <p:cNvCxnSpPr>
              <a:cxnSpLocks/>
            </p:cNvCxnSpPr>
            <p:nvPr/>
          </p:nvCxnSpPr>
          <p:spPr>
            <a:xfrm>
              <a:off x="2111931" y="1564459"/>
              <a:ext cx="746544" cy="465810"/>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9062F4E-BB1F-2FBE-8273-AE5B61840E4A}"/>
              </a:ext>
            </a:extLst>
          </p:cNvPr>
          <p:cNvGrpSpPr/>
          <p:nvPr/>
        </p:nvGrpSpPr>
        <p:grpSpPr>
          <a:xfrm>
            <a:off x="4896360" y="1869971"/>
            <a:ext cx="1513144" cy="426084"/>
            <a:chOff x="1439033" y="1564459"/>
            <a:chExt cx="1419442" cy="465810"/>
          </a:xfrm>
        </p:grpSpPr>
        <p:cxnSp>
          <p:nvCxnSpPr>
            <p:cNvPr id="86" name="Straight Connector 85">
              <a:extLst>
                <a:ext uri="{FF2B5EF4-FFF2-40B4-BE49-F238E27FC236}">
                  <a16:creationId xmlns:a16="http://schemas.microsoft.com/office/drawing/2014/main" id="{FCD65958-D428-0E15-4CDD-36F4EFBD1EBC}"/>
                </a:ext>
              </a:extLst>
            </p:cNvPr>
            <p:cNvCxnSpPr>
              <a:cxnSpLocks/>
              <a:stCxn id="4" idx="1"/>
            </p:cNvCxnSpPr>
            <p:nvPr/>
          </p:nvCxnSpPr>
          <p:spPr>
            <a:xfrm flipV="1">
              <a:off x="1439033" y="1769090"/>
              <a:ext cx="1046170" cy="226742"/>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431D6A2-E239-27B9-B26A-3065635037B9}"/>
                </a:ext>
              </a:extLst>
            </p:cNvPr>
            <p:cNvCxnSpPr>
              <a:cxnSpLocks/>
            </p:cNvCxnSpPr>
            <p:nvPr/>
          </p:nvCxnSpPr>
          <p:spPr>
            <a:xfrm>
              <a:off x="2111931" y="1564459"/>
              <a:ext cx="746544" cy="465810"/>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D81B6202-0553-B275-EC8D-2663D2AB9DBE}"/>
              </a:ext>
            </a:extLst>
          </p:cNvPr>
          <p:cNvGrpSpPr/>
          <p:nvPr/>
        </p:nvGrpSpPr>
        <p:grpSpPr>
          <a:xfrm>
            <a:off x="6283831" y="4281693"/>
            <a:ext cx="1854122" cy="685792"/>
            <a:chOff x="1388052" y="2604835"/>
            <a:chExt cx="1944383" cy="685792"/>
          </a:xfrm>
        </p:grpSpPr>
        <p:cxnSp>
          <p:nvCxnSpPr>
            <p:cNvPr id="90" name="Straight Connector 89">
              <a:extLst>
                <a:ext uri="{FF2B5EF4-FFF2-40B4-BE49-F238E27FC236}">
                  <a16:creationId xmlns:a16="http://schemas.microsoft.com/office/drawing/2014/main" id="{3B35230A-CA2B-79DD-C183-83E16751DDA4}"/>
                </a:ext>
              </a:extLst>
            </p:cNvPr>
            <p:cNvCxnSpPr>
              <a:cxnSpLocks/>
            </p:cNvCxnSpPr>
            <p:nvPr/>
          </p:nvCxnSpPr>
          <p:spPr>
            <a:xfrm flipV="1">
              <a:off x="2180338" y="2767411"/>
              <a:ext cx="1152097" cy="27428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DD5056F-1014-CC9D-1161-C653CB1A7D14}"/>
                </a:ext>
              </a:extLst>
            </p:cNvPr>
            <p:cNvCxnSpPr>
              <a:cxnSpLocks/>
            </p:cNvCxnSpPr>
            <p:nvPr/>
          </p:nvCxnSpPr>
          <p:spPr>
            <a:xfrm>
              <a:off x="1388052" y="2604835"/>
              <a:ext cx="1263586" cy="685792"/>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2E35B439-90FF-EC41-0619-067952C095F6}"/>
              </a:ext>
            </a:extLst>
          </p:cNvPr>
          <p:cNvGrpSpPr/>
          <p:nvPr/>
        </p:nvGrpSpPr>
        <p:grpSpPr>
          <a:xfrm>
            <a:off x="6287444" y="5178324"/>
            <a:ext cx="1446564" cy="748823"/>
            <a:chOff x="1677539" y="2532776"/>
            <a:chExt cx="1516985" cy="748823"/>
          </a:xfrm>
        </p:grpSpPr>
        <p:cxnSp>
          <p:nvCxnSpPr>
            <p:cNvPr id="93" name="Straight Connector 92">
              <a:extLst>
                <a:ext uri="{FF2B5EF4-FFF2-40B4-BE49-F238E27FC236}">
                  <a16:creationId xmlns:a16="http://schemas.microsoft.com/office/drawing/2014/main" id="{A19BA8A0-B362-C9A4-3B21-2270137A9717}"/>
                </a:ext>
              </a:extLst>
            </p:cNvPr>
            <p:cNvCxnSpPr>
              <a:cxnSpLocks/>
            </p:cNvCxnSpPr>
            <p:nvPr/>
          </p:nvCxnSpPr>
          <p:spPr>
            <a:xfrm flipV="1">
              <a:off x="2101982" y="2532776"/>
              <a:ext cx="1092542" cy="476136"/>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0088FE7-BE76-F17A-E46C-8BFF9C9CF8FA}"/>
                </a:ext>
              </a:extLst>
            </p:cNvPr>
            <p:cNvCxnSpPr>
              <a:cxnSpLocks/>
            </p:cNvCxnSpPr>
            <p:nvPr/>
          </p:nvCxnSpPr>
          <p:spPr>
            <a:xfrm>
              <a:off x="1677539" y="2722070"/>
              <a:ext cx="1053066" cy="559529"/>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C105A50F-4538-2492-4B18-FEE9B0B798D8}"/>
              </a:ext>
            </a:extLst>
          </p:cNvPr>
          <p:cNvGrpSpPr/>
          <p:nvPr/>
        </p:nvGrpSpPr>
        <p:grpSpPr>
          <a:xfrm>
            <a:off x="7547106" y="4622658"/>
            <a:ext cx="1324504" cy="793734"/>
            <a:chOff x="2111931" y="1162531"/>
            <a:chExt cx="1242484" cy="867738"/>
          </a:xfrm>
        </p:grpSpPr>
        <p:cxnSp>
          <p:nvCxnSpPr>
            <p:cNvPr id="96" name="Straight Connector 95">
              <a:extLst>
                <a:ext uri="{FF2B5EF4-FFF2-40B4-BE49-F238E27FC236}">
                  <a16:creationId xmlns:a16="http://schemas.microsoft.com/office/drawing/2014/main" id="{2F581F91-CF99-B91E-8D9F-F785C03145CF}"/>
                </a:ext>
              </a:extLst>
            </p:cNvPr>
            <p:cNvCxnSpPr>
              <a:cxnSpLocks/>
            </p:cNvCxnSpPr>
            <p:nvPr/>
          </p:nvCxnSpPr>
          <p:spPr>
            <a:xfrm flipV="1">
              <a:off x="2435684" y="1162531"/>
              <a:ext cx="918731" cy="511636"/>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4F95B38-A0B5-BF50-6B25-8268118FABE7}"/>
                </a:ext>
              </a:extLst>
            </p:cNvPr>
            <p:cNvCxnSpPr>
              <a:cxnSpLocks/>
            </p:cNvCxnSpPr>
            <p:nvPr/>
          </p:nvCxnSpPr>
          <p:spPr>
            <a:xfrm>
              <a:off x="2111931" y="1564459"/>
              <a:ext cx="746544" cy="465810"/>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E6E324CF-711C-7702-92BB-FBB4403AB442}"/>
              </a:ext>
            </a:extLst>
          </p:cNvPr>
          <p:cNvGrpSpPr/>
          <p:nvPr/>
        </p:nvGrpSpPr>
        <p:grpSpPr>
          <a:xfrm>
            <a:off x="5368431" y="4776986"/>
            <a:ext cx="1423935" cy="446355"/>
            <a:chOff x="2111931" y="1542298"/>
            <a:chExt cx="1335757" cy="487971"/>
          </a:xfrm>
        </p:grpSpPr>
        <p:cxnSp>
          <p:nvCxnSpPr>
            <p:cNvPr id="99" name="Straight Connector 98">
              <a:extLst>
                <a:ext uri="{FF2B5EF4-FFF2-40B4-BE49-F238E27FC236}">
                  <a16:creationId xmlns:a16="http://schemas.microsoft.com/office/drawing/2014/main" id="{73C758EB-9140-6296-3073-E99AB300132D}"/>
                </a:ext>
              </a:extLst>
            </p:cNvPr>
            <p:cNvCxnSpPr>
              <a:cxnSpLocks/>
            </p:cNvCxnSpPr>
            <p:nvPr/>
          </p:nvCxnSpPr>
          <p:spPr>
            <a:xfrm flipV="1">
              <a:off x="2401518" y="1542298"/>
              <a:ext cx="1046170" cy="226742"/>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88B8B96-B0F6-1B59-5A52-539874013232}"/>
                </a:ext>
              </a:extLst>
            </p:cNvPr>
            <p:cNvCxnSpPr>
              <a:cxnSpLocks/>
            </p:cNvCxnSpPr>
            <p:nvPr/>
          </p:nvCxnSpPr>
          <p:spPr>
            <a:xfrm>
              <a:off x="2111931" y="1564459"/>
              <a:ext cx="746544" cy="465810"/>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262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2F518C4-04BD-A05E-3DDD-BB604EAD4D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69" y="968045"/>
            <a:ext cx="4693284" cy="2642007"/>
          </a:xfrm>
          <a:prstGeom prst="rect">
            <a:avLst/>
          </a:prstGeom>
        </p:spPr>
      </p:pic>
      <p:pic>
        <p:nvPicPr>
          <p:cNvPr id="43" name="Picture 42">
            <a:extLst>
              <a:ext uri="{FF2B5EF4-FFF2-40B4-BE49-F238E27FC236}">
                <a16:creationId xmlns:a16="http://schemas.microsoft.com/office/drawing/2014/main" id="{F091952A-4F7A-B592-8341-DF0B4652E2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110" y="3660812"/>
            <a:ext cx="4693284" cy="2642007"/>
          </a:xfrm>
          <a:prstGeom prst="rect">
            <a:avLst/>
          </a:prstGeom>
        </p:spPr>
      </p:pic>
      <p:pic>
        <p:nvPicPr>
          <p:cNvPr id="44" name="Picture 43">
            <a:extLst>
              <a:ext uri="{FF2B5EF4-FFF2-40B4-BE49-F238E27FC236}">
                <a16:creationId xmlns:a16="http://schemas.microsoft.com/office/drawing/2014/main" id="{C5EFE3C5-94C4-BB2E-4389-1333B947D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22276" y="4018897"/>
            <a:ext cx="4693284" cy="2642007"/>
          </a:xfrm>
          <a:prstGeom prst="rect">
            <a:avLst/>
          </a:prstGeom>
        </p:spPr>
      </p:pic>
      <p:sp>
        <p:nvSpPr>
          <p:cNvPr id="31" name="Text Placeholder 30">
            <a:extLst>
              <a:ext uri="{FF2B5EF4-FFF2-40B4-BE49-F238E27FC236}">
                <a16:creationId xmlns:a16="http://schemas.microsoft.com/office/drawing/2014/main" id="{428E3AA9-2B23-E38B-A951-367369745546}"/>
              </a:ext>
            </a:extLst>
          </p:cNvPr>
          <p:cNvSpPr>
            <a:spLocks noGrp="1"/>
          </p:cNvSpPr>
          <p:nvPr>
            <p:ph type="body" sz="quarter" idx="11"/>
          </p:nvPr>
        </p:nvSpPr>
        <p:spPr/>
        <p:txBody>
          <a:bodyPr/>
          <a:lstStyle/>
          <a:p>
            <a:r>
              <a:rPr lang="en-GB" dirty="0"/>
              <a:t>Activity J: Initial reaction 2 (animated solutions to part b and further thinking)</a:t>
            </a:r>
          </a:p>
          <a:p>
            <a:endParaRPr lang="en-GB" dirty="0"/>
          </a:p>
        </p:txBody>
      </p:sp>
      <p:sp>
        <p:nvSpPr>
          <p:cNvPr id="91" name="Action Button: Help 90">
            <a:hlinkClick r:id="" action="ppaction://noaction" highlightClick="1"/>
            <a:extLst>
              <a:ext uri="{FF2B5EF4-FFF2-40B4-BE49-F238E27FC236}">
                <a16:creationId xmlns:a16="http://schemas.microsoft.com/office/drawing/2014/main" id="{E7D9DF40-9283-8FCA-33C8-5CAF77F3CB4F}"/>
              </a:ext>
            </a:extLst>
          </p:cNvPr>
          <p:cNvSpPr/>
          <p:nvPr/>
        </p:nvSpPr>
        <p:spPr>
          <a:xfrm>
            <a:off x="9795272" y="1459092"/>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p:txBody>
      </p:sp>
      <p:sp>
        <p:nvSpPr>
          <p:cNvPr id="92" name="TextBox 91">
            <a:extLst>
              <a:ext uri="{FF2B5EF4-FFF2-40B4-BE49-F238E27FC236}">
                <a16:creationId xmlns:a16="http://schemas.microsoft.com/office/drawing/2014/main" id="{B249D993-1656-A1E9-DBC3-FD01EB99DCD6}"/>
              </a:ext>
            </a:extLst>
          </p:cNvPr>
          <p:cNvSpPr txBox="1"/>
          <p:nvPr/>
        </p:nvSpPr>
        <p:spPr>
          <a:xfrm>
            <a:off x="9715560" y="2384049"/>
            <a:ext cx="2357104" cy="2800767"/>
          </a:xfrm>
          <a:prstGeom prst="rect">
            <a:avLst/>
          </a:prstGeom>
          <a:noFill/>
        </p:spPr>
        <p:txBody>
          <a:bodyPr wrap="square" rtlCol="0">
            <a:spAutoFit/>
          </a:bodyPr>
          <a:lstStyle/>
          <a:p>
            <a:pPr>
              <a:buNone/>
            </a:pPr>
            <a:r>
              <a:rPr lang="en-GB" sz="2200" dirty="0"/>
              <a:t>Where the top and bottom ‘bars’ of the F shape are formed by parallel line segments, two equal angles are formed. </a:t>
            </a:r>
          </a:p>
        </p:txBody>
      </p:sp>
      <p:grpSp>
        <p:nvGrpSpPr>
          <p:cNvPr id="6" name="Group 5">
            <a:extLst>
              <a:ext uri="{FF2B5EF4-FFF2-40B4-BE49-F238E27FC236}">
                <a16:creationId xmlns:a16="http://schemas.microsoft.com/office/drawing/2014/main" id="{F39924A5-4D13-E7FD-2355-C6C6AE24529B}"/>
              </a:ext>
            </a:extLst>
          </p:cNvPr>
          <p:cNvGrpSpPr/>
          <p:nvPr/>
        </p:nvGrpSpPr>
        <p:grpSpPr>
          <a:xfrm>
            <a:off x="409316" y="1872799"/>
            <a:ext cx="1950017" cy="1269799"/>
            <a:chOff x="1348085" y="1422017"/>
            <a:chExt cx="1950017" cy="1269799"/>
          </a:xfrm>
        </p:grpSpPr>
        <p:cxnSp>
          <p:nvCxnSpPr>
            <p:cNvPr id="7" name="Straight Connector 6">
              <a:extLst>
                <a:ext uri="{FF2B5EF4-FFF2-40B4-BE49-F238E27FC236}">
                  <a16:creationId xmlns:a16="http://schemas.microsoft.com/office/drawing/2014/main" id="{7FBF405C-762F-30F5-B8A4-2D39FFE503EE}"/>
                </a:ext>
              </a:extLst>
            </p:cNvPr>
            <p:cNvCxnSpPr>
              <a:cxnSpLocks/>
            </p:cNvCxnSpPr>
            <p:nvPr/>
          </p:nvCxnSpPr>
          <p:spPr>
            <a:xfrm flipV="1">
              <a:off x="2254876" y="2271252"/>
              <a:ext cx="1043226" cy="42056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5520232-CC4F-BBC4-8631-D0EB843C0094}"/>
                </a:ext>
              </a:extLst>
            </p:cNvPr>
            <p:cNvCxnSpPr>
              <a:cxnSpLocks/>
            </p:cNvCxnSpPr>
            <p:nvPr/>
          </p:nvCxnSpPr>
          <p:spPr>
            <a:xfrm flipV="1">
              <a:off x="1348085" y="1640384"/>
              <a:ext cx="780908" cy="19071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BE3BC0-8BFF-93A2-110F-E5C8CE233A7D}"/>
                </a:ext>
              </a:extLst>
            </p:cNvPr>
            <p:cNvCxnSpPr>
              <a:cxnSpLocks/>
            </p:cNvCxnSpPr>
            <p:nvPr/>
          </p:nvCxnSpPr>
          <p:spPr>
            <a:xfrm>
              <a:off x="1660021" y="1422017"/>
              <a:ext cx="1631418" cy="86450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CE7E6EC0-B6A2-043E-F420-0566E0B698B5}"/>
              </a:ext>
            </a:extLst>
          </p:cNvPr>
          <p:cNvGrpSpPr/>
          <p:nvPr/>
        </p:nvGrpSpPr>
        <p:grpSpPr>
          <a:xfrm>
            <a:off x="1110732" y="1996022"/>
            <a:ext cx="1708788" cy="1049876"/>
            <a:chOff x="2111931" y="1424830"/>
            <a:chExt cx="1602971" cy="1147761"/>
          </a:xfrm>
        </p:grpSpPr>
        <p:cxnSp>
          <p:nvCxnSpPr>
            <p:cNvPr id="17" name="Straight Connector 16">
              <a:extLst>
                <a:ext uri="{FF2B5EF4-FFF2-40B4-BE49-F238E27FC236}">
                  <a16:creationId xmlns:a16="http://schemas.microsoft.com/office/drawing/2014/main" id="{0F2E9603-89C5-9CD3-4B1C-49ECD8A33A61}"/>
                </a:ext>
              </a:extLst>
            </p:cNvPr>
            <p:cNvCxnSpPr>
              <a:cxnSpLocks/>
            </p:cNvCxnSpPr>
            <p:nvPr/>
          </p:nvCxnSpPr>
          <p:spPr>
            <a:xfrm flipV="1">
              <a:off x="3240364" y="2006197"/>
              <a:ext cx="308049" cy="142521"/>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92AB31-25AE-2D0A-58FF-51B721A3659D}"/>
                </a:ext>
              </a:extLst>
            </p:cNvPr>
            <p:cNvCxnSpPr>
              <a:cxnSpLocks/>
            </p:cNvCxnSpPr>
            <p:nvPr/>
          </p:nvCxnSpPr>
          <p:spPr>
            <a:xfrm flipV="1">
              <a:off x="2192264" y="1424830"/>
              <a:ext cx="623856" cy="191966"/>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C8CBA9-CFE5-C953-3ADC-4C1F8E77BDDD}"/>
                </a:ext>
              </a:extLst>
            </p:cNvPr>
            <p:cNvCxnSpPr>
              <a:cxnSpLocks/>
            </p:cNvCxnSpPr>
            <p:nvPr/>
          </p:nvCxnSpPr>
          <p:spPr>
            <a:xfrm>
              <a:off x="2111931" y="1564459"/>
              <a:ext cx="1602971" cy="1008132"/>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593EEF00-77A6-22A6-4615-DBBAAE3D18C3}"/>
              </a:ext>
            </a:extLst>
          </p:cNvPr>
          <p:cNvGrpSpPr/>
          <p:nvPr/>
        </p:nvGrpSpPr>
        <p:grpSpPr>
          <a:xfrm>
            <a:off x="1622370" y="1382856"/>
            <a:ext cx="1638081" cy="1067734"/>
            <a:chOff x="1660021" y="1422017"/>
            <a:chExt cx="1638081" cy="1067734"/>
          </a:xfrm>
        </p:grpSpPr>
        <p:cxnSp>
          <p:nvCxnSpPr>
            <p:cNvPr id="47" name="Straight Connector 46">
              <a:extLst>
                <a:ext uri="{FF2B5EF4-FFF2-40B4-BE49-F238E27FC236}">
                  <a16:creationId xmlns:a16="http://schemas.microsoft.com/office/drawing/2014/main" id="{21A8455F-3676-E5A6-0A14-178D515985AC}"/>
                </a:ext>
              </a:extLst>
            </p:cNvPr>
            <p:cNvCxnSpPr>
              <a:cxnSpLocks/>
            </p:cNvCxnSpPr>
            <p:nvPr/>
          </p:nvCxnSpPr>
          <p:spPr>
            <a:xfrm flipV="1">
              <a:off x="2788424" y="2271252"/>
              <a:ext cx="509678" cy="218499"/>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B7A66AD-3444-4B56-3CD3-4C95250CF5B2}"/>
                </a:ext>
              </a:extLst>
            </p:cNvPr>
            <p:cNvCxnSpPr>
              <a:cxnSpLocks/>
            </p:cNvCxnSpPr>
            <p:nvPr/>
          </p:nvCxnSpPr>
          <p:spPr>
            <a:xfrm flipV="1">
              <a:off x="1991417" y="1882456"/>
              <a:ext cx="585135" cy="7745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7F6F7E0-436B-F17A-D59A-7DFBC627F5EC}"/>
                </a:ext>
              </a:extLst>
            </p:cNvPr>
            <p:cNvCxnSpPr>
              <a:cxnSpLocks/>
            </p:cNvCxnSpPr>
            <p:nvPr/>
          </p:nvCxnSpPr>
          <p:spPr>
            <a:xfrm>
              <a:off x="1660021" y="1422017"/>
              <a:ext cx="1631418" cy="86450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7211052D-6000-667C-77A0-E4BEA40815F4}"/>
              </a:ext>
            </a:extLst>
          </p:cNvPr>
          <p:cNvGrpSpPr/>
          <p:nvPr/>
        </p:nvGrpSpPr>
        <p:grpSpPr>
          <a:xfrm>
            <a:off x="2376770" y="1695525"/>
            <a:ext cx="1708788" cy="1049876"/>
            <a:chOff x="2111931" y="1424830"/>
            <a:chExt cx="1602971" cy="1147761"/>
          </a:xfrm>
        </p:grpSpPr>
        <p:cxnSp>
          <p:nvCxnSpPr>
            <p:cNvPr id="55" name="Straight Connector 54">
              <a:extLst>
                <a:ext uri="{FF2B5EF4-FFF2-40B4-BE49-F238E27FC236}">
                  <a16:creationId xmlns:a16="http://schemas.microsoft.com/office/drawing/2014/main" id="{DF462ED0-E10E-496A-CE11-6913C6FA439D}"/>
                </a:ext>
              </a:extLst>
            </p:cNvPr>
            <p:cNvCxnSpPr>
              <a:cxnSpLocks/>
            </p:cNvCxnSpPr>
            <p:nvPr/>
          </p:nvCxnSpPr>
          <p:spPr>
            <a:xfrm flipV="1">
              <a:off x="2961022" y="1857489"/>
              <a:ext cx="308049" cy="142521"/>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1068C15-60D4-57F2-3506-6B5066124692}"/>
                </a:ext>
              </a:extLst>
            </p:cNvPr>
            <p:cNvCxnSpPr>
              <a:cxnSpLocks/>
            </p:cNvCxnSpPr>
            <p:nvPr/>
          </p:nvCxnSpPr>
          <p:spPr>
            <a:xfrm flipV="1">
              <a:off x="2192264" y="1424830"/>
              <a:ext cx="623856" cy="191966"/>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F91EC02-27F5-8445-C941-267192E2DA9B}"/>
                </a:ext>
              </a:extLst>
            </p:cNvPr>
            <p:cNvCxnSpPr>
              <a:cxnSpLocks/>
            </p:cNvCxnSpPr>
            <p:nvPr/>
          </p:nvCxnSpPr>
          <p:spPr>
            <a:xfrm>
              <a:off x="2111931" y="1564459"/>
              <a:ext cx="1602971" cy="1008132"/>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D56C28B7-1EBB-8F41-F216-7A5AD7D746F8}"/>
              </a:ext>
            </a:extLst>
          </p:cNvPr>
          <p:cNvGrpSpPr/>
          <p:nvPr/>
        </p:nvGrpSpPr>
        <p:grpSpPr>
          <a:xfrm>
            <a:off x="421798" y="4791255"/>
            <a:ext cx="2373102" cy="1051432"/>
            <a:chOff x="1348085" y="1640384"/>
            <a:chExt cx="2373102" cy="1051432"/>
          </a:xfrm>
        </p:grpSpPr>
        <p:cxnSp>
          <p:nvCxnSpPr>
            <p:cNvPr id="73" name="Straight Connector 72">
              <a:extLst>
                <a:ext uri="{FF2B5EF4-FFF2-40B4-BE49-F238E27FC236}">
                  <a16:creationId xmlns:a16="http://schemas.microsoft.com/office/drawing/2014/main" id="{103B81D9-7806-62CE-9F78-E1DD60371533}"/>
                </a:ext>
              </a:extLst>
            </p:cNvPr>
            <p:cNvCxnSpPr>
              <a:cxnSpLocks/>
            </p:cNvCxnSpPr>
            <p:nvPr/>
          </p:nvCxnSpPr>
          <p:spPr>
            <a:xfrm flipV="1">
              <a:off x="2254876" y="2271252"/>
              <a:ext cx="1043226" cy="42056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624851D-E0A3-B18C-35C3-C1142295631D}"/>
                </a:ext>
              </a:extLst>
            </p:cNvPr>
            <p:cNvCxnSpPr>
              <a:cxnSpLocks/>
            </p:cNvCxnSpPr>
            <p:nvPr/>
          </p:nvCxnSpPr>
          <p:spPr>
            <a:xfrm flipV="1">
              <a:off x="1348085" y="1640384"/>
              <a:ext cx="780908" cy="19071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FE0EEF2F-BE5F-BEEA-DB11-750093AE9A04}"/>
                </a:ext>
              </a:extLst>
            </p:cNvPr>
            <p:cNvCxnSpPr>
              <a:cxnSpLocks/>
            </p:cNvCxnSpPr>
            <p:nvPr/>
          </p:nvCxnSpPr>
          <p:spPr>
            <a:xfrm>
              <a:off x="2089769" y="1685358"/>
              <a:ext cx="1631418" cy="86450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0C659E2F-7AF8-5396-DC1D-085D7571B66E}"/>
              </a:ext>
            </a:extLst>
          </p:cNvPr>
          <p:cNvGrpSpPr/>
          <p:nvPr/>
        </p:nvGrpSpPr>
        <p:grpSpPr>
          <a:xfrm>
            <a:off x="604155" y="4492797"/>
            <a:ext cx="2017110" cy="922155"/>
            <a:chOff x="1656213" y="1201401"/>
            <a:chExt cx="1892200" cy="1008132"/>
          </a:xfrm>
        </p:grpSpPr>
        <p:cxnSp>
          <p:nvCxnSpPr>
            <p:cNvPr id="79" name="Straight Connector 78">
              <a:extLst>
                <a:ext uri="{FF2B5EF4-FFF2-40B4-BE49-F238E27FC236}">
                  <a16:creationId xmlns:a16="http://schemas.microsoft.com/office/drawing/2014/main" id="{4694A426-35BE-2E04-9E85-FAF20608C5A5}"/>
                </a:ext>
              </a:extLst>
            </p:cNvPr>
            <p:cNvCxnSpPr>
              <a:cxnSpLocks/>
            </p:cNvCxnSpPr>
            <p:nvPr/>
          </p:nvCxnSpPr>
          <p:spPr>
            <a:xfrm flipV="1">
              <a:off x="3240364" y="2006197"/>
              <a:ext cx="308049" cy="142521"/>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82152D2-26E9-FD8F-8541-2DC92F60F2A2}"/>
                </a:ext>
              </a:extLst>
            </p:cNvPr>
            <p:cNvCxnSpPr>
              <a:cxnSpLocks/>
            </p:cNvCxnSpPr>
            <p:nvPr/>
          </p:nvCxnSpPr>
          <p:spPr>
            <a:xfrm flipV="1">
              <a:off x="2192264" y="1424830"/>
              <a:ext cx="623856" cy="191966"/>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339722B-AE8E-726E-8842-363F3CE82D7C}"/>
                </a:ext>
              </a:extLst>
            </p:cNvPr>
            <p:cNvCxnSpPr>
              <a:cxnSpLocks/>
            </p:cNvCxnSpPr>
            <p:nvPr/>
          </p:nvCxnSpPr>
          <p:spPr>
            <a:xfrm>
              <a:off x="1656213" y="1201401"/>
              <a:ext cx="1602971" cy="1008132"/>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EF13AACE-2CCB-D488-2E85-7779295CAC53}"/>
              </a:ext>
            </a:extLst>
          </p:cNvPr>
          <p:cNvGrpSpPr/>
          <p:nvPr/>
        </p:nvGrpSpPr>
        <p:grpSpPr>
          <a:xfrm>
            <a:off x="1728426" y="4456099"/>
            <a:ext cx="2373102" cy="909478"/>
            <a:chOff x="1348085" y="1640384"/>
            <a:chExt cx="2373102" cy="909478"/>
          </a:xfrm>
        </p:grpSpPr>
        <p:cxnSp>
          <p:nvCxnSpPr>
            <p:cNvPr id="89" name="Straight Connector 88">
              <a:extLst>
                <a:ext uri="{FF2B5EF4-FFF2-40B4-BE49-F238E27FC236}">
                  <a16:creationId xmlns:a16="http://schemas.microsoft.com/office/drawing/2014/main" id="{8591DDC1-412E-E82D-C04B-0589F39C6039}"/>
                </a:ext>
              </a:extLst>
            </p:cNvPr>
            <p:cNvCxnSpPr>
              <a:cxnSpLocks/>
            </p:cNvCxnSpPr>
            <p:nvPr/>
          </p:nvCxnSpPr>
          <p:spPr>
            <a:xfrm flipV="1">
              <a:off x="2402631" y="2129026"/>
              <a:ext cx="476744" cy="214140"/>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EF10173-20CA-82C3-6141-43F780536067}"/>
                </a:ext>
              </a:extLst>
            </p:cNvPr>
            <p:cNvCxnSpPr>
              <a:cxnSpLocks/>
            </p:cNvCxnSpPr>
            <p:nvPr/>
          </p:nvCxnSpPr>
          <p:spPr>
            <a:xfrm flipV="1">
              <a:off x="1348085" y="1640384"/>
              <a:ext cx="780908" cy="190713"/>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97E4F25-7689-8CE0-D6C1-6B1B77B07CF1}"/>
                </a:ext>
              </a:extLst>
            </p:cNvPr>
            <p:cNvCxnSpPr>
              <a:cxnSpLocks/>
            </p:cNvCxnSpPr>
            <p:nvPr/>
          </p:nvCxnSpPr>
          <p:spPr>
            <a:xfrm>
              <a:off x="2089769" y="1685358"/>
              <a:ext cx="1631418" cy="86450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A1B6DDA5-D2B8-8B28-9EC2-5676E192FE13}"/>
              </a:ext>
            </a:extLst>
          </p:cNvPr>
          <p:cNvGrpSpPr/>
          <p:nvPr/>
        </p:nvGrpSpPr>
        <p:grpSpPr>
          <a:xfrm>
            <a:off x="1550995" y="4018897"/>
            <a:ext cx="2017110" cy="922155"/>
            <a:chOff x="1656213" y="1201401"/>
            <a:chExt cx="1892200" cy="1008132"/>
          </a:xfrm>
        </p:grpSpPr>
        <p:cxnSp>
          <p:nvCxnSpPr>
            <p:cNvPr id="96" name="Straight Connector 95">
              <a:extLst>
                <a:ext uri="{FF2B5EF4-FFF2-40B4-BE49-F238E27FC236}">
                  <a16:creationId xmlns:a16="http://schemas.microsoft.com/office/drawing/2014/main" id="{C64B05BC-CC3D-F4E8-29D1-225369B6C6AB}"/>
                </a:ext>
              </a:extLst>
            </p:cNvPr>
            <p:cNvCxnSpPr>
              <a:cxnSpLocks/>
            </p:cNvCxnSpPr>
            <p:nvPr/>
          </p:nvCxnSpPr>
          <p:spPr>
            <a:xfrm flipV="1">
              <a:off x="3240364" y="2006197"/>
              <a:ext cx="308049" cy="142521"/>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F1473C5-B2B0-A2DB-EAAA-3404FB3A9094}"/>
                </a:ext>
              </a:extLst>
            </p:cNvPr>
            <p:cNvCxnSpPr>
              <a:cxnSpLocks/>
            </p:cNvCxnSpPr>
            <p:nvPr/>
          </p:nvCxnSpPr>
          <p:spPr>
            <a:xfrm flipV="1">
              <a:off x="2378673" y="1617378"/>
              <a:ext cx="623856" cy="191965"/>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85208A5-8F90-EC5A-8F71-950687DA49BE}"/>
                </a:ext>
              </a:extLst>
            </p:cNvPr>
            <p:cNvCxnSpPr>
              <a:cxnSpLocks/>
            </p:cNvCxnSpPr>
            <p:nvPr/>
          </p:nvCxnSpPr>
          <p:spPr>
            <a:xfrm>
              <a:off x="1656213" y="1201401"/>
              <a:ext cx="1602971" cy="1008132"/>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6277D3D4-F98B-0AB4-B6C0-308B1CC74711}"/>
              </a:ext>
            </a:extLst>
          </p:cNvPr>
          <p:cNvGrpSpPr/>
          <p:nvPr/>
        </p:nvGrpSpPr>
        <p:grpSpPr>
          <a:xfrm>
            <a:off x="5484245" y="4370791"/>
            <a:ext cx="2985406" cy="770787"/>
            <a:chOff x="1747471" y="2051188"/>
            <a:chExt cx="2985406" cy="770787"/>
          </a:xfrm>
        </p:grpSpPr>
        <p:cxnSp>
          <p:nvCxnSpPr>
            <p:cNvPr id="105" name="Straight Connector 104">
              <a:extLst>
                <a:ext uri="{FF2B5EF4-FFF2-40B4-BE49-F238E27FC236}">
                  <a16:creationId xmlns:a16="http://schemas.microsoft.com/office/drawing/2014/main" id="{01624E42-5387-8FB6-6926-F28A11667130}"/>
                </a:ext>
              </a:extLst>
            </p:cNvPr>
            <p:cNvCxnSpPr>
              <a:cxnSpLocks/>
            </p:cNvCxnSpPr>
            <p:nvPr/>
          </p:nvCxnSpPr>
          <p:spPr>
            <a:xfrm flipV="1">
              <a:off x="2375132" y="2337756"/>
              <a:ext cx="2357745" cy="484219"/>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983AFF8-AE93-4ED3-2BD2-42D565DA4617}"/>
                </a:ext>
              </a:extLst>
            </p:cNvPr>
            <p:cNvCxnSpPr>
              <a:cxnSpLocks/>
            </p:cNvCxnSpPr>
            <p:nvPr/>
          </p:nvCxnSpPr>
          <p:spPr>
            <a:xfrm>
              <a:off x="1747471" y="2526621"/>
              <a:ext cx="563557" cy="28248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C536EC0-C23E-A292-0A7F-C636E6DEF8E4}"/>
                </a:ext>
              </a:extLst>
            </p:cNvPr>
            <p:cNvCxnSpPr>
              <a:cxnSpLocks/>
            </p:cNvCxnSpPr>
            <p:nvPr/>
          </p:nvCxnSpPr>
          <p:spPr>
            <a:xfrm>
              <a:off x="2785879" y="2051188"/>
              <a:ext cx="935308" cy="49867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11" name="Group 110">
            <a:extLst>
              <a:ext uri="{FF2B5EF4-FFF2-40B4-BE49-F238E27FC236}">
                <a16:creationId xmlns:a16="http://schemas.microsoft.com/office/drawing/2014/main" id="{B9E458DC-B025-1494-EEF6-E1950F65A601}"/>
              </a:ext>
            </a:extLst>
          </p:cNvPr>
          <p:cNvGrpSpPr/>
          <p:nvPr/>
        </p:nvGrpSpPr>
        <p:grpSpPr>
          <a:xfrm>
            <a:off x="5271998" y="4802830"/>
            <a:ext cx="2560832" cy="647575"/>
            <a:chOff x="677042" y="1809188"/>
            <a:chExt cx="2402252" cy="707952"/>
          </a:xfrm>
        </p:grpSpPr>
        <p:cxnSp>
          <p:nvCxnSpPr>
            <p:cNvPr id="112" name="Straight Connector 111">
              <a:extLst>
                <a:ext uri="{FF2B5EF4-FFF2-40B4-BE49-F238E27FC236}">
                  <a16:creationId xmlns:a16="http://schemas.microsoft.com/office/drawing/2014/main" id="{B9DD6B3B-704E-C60E-77B0-CE1716209726}"/>
                </a:ext>
              </a:extLst>
            </p:cNvPr>
            <p:cNvCxnSpPr>
              <a:cxnSpLocks/>
            </p:cNvCxnSpPr>
            <p:nvPr/>
          </p:nvCxnSpPr>
          <p:spPr>
            <a:xfrm flipV="1">
              <a:off x="677042" y="1863673"/>
              <a:ext cx="1901294" cy="513185"/>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490365D-5A31-5325-A2A5-ADA325E65493}"/>
                </a:ext>
              </a:extLst>
            </p:cNvPr>
            <p:cNvCxnSpPr>
              <a:cxnSpLocks/>
            </p:cNvCxnSpPr>
            <p:nvPr/>
          </p:nvCxnSpPr>
          <p:spPr>
            <a:xfrm>
              <a:off x="2570810" y="1809188"/>
              <a:ext cx="508484" cy="359599"/>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9D32284-35F3-E109-8D7A-1F0F168B9B82}"/>
                </a:ext>
              </a:extLst>
            </p:cNvPr>
            <p:cNvCxnSpPr>
              <a:cxnSpLocks/>
            </p:cNvCxnSpPr>
            <p:nvPr/>
          </p:nvCxnSpPr>
          <p:spPr>
            <a:xfrm>
              <a:off x="1313205" y="2188191"/>
              <a:ext cx="613162" cy="328949"/>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89AAB453-8F5B-08F8-FD1B-BF19CED7027F}"/>
              </a:ext>
            </a:extLst>
          </p:cNvPr>
          <p:cNvGrpSpPr/>
          <p:nvPr/>
        </p:nvGrpSpPr>
        <p:grpSpPr>
          <a:xfrm>
            <a:off x="6612890" y="4887356"/>
            <a:ext cx="2600424" cy="936937"/>
            <a:chOff x="2046393" y="2051174"/>
            <a:chExt cx="2600424" cy="936937"/>
          </a:xfrm>
        </p:grpSpPr>
        <p:cxnSp>
          <p:nvCxnSpPr>
            <p:cNvPr id="119" name="Straight Connector 118">
              <a:extLst>
                <a:ext uri="{FF2B5EF4-FFF2-40B4-BE49-F238E27FC236}">
                  <a16:creationId xmlns:a16="http://schemas.microsoft.com/office/drawing/2014/main" id="{F4503484-CF05-3614-C6FB-F3A773283417}"/>
                </a:ext>
              </a:extLst>
            </p:cNvPr>
            <p:cNvCxnSpPr>
              <a:cxnSpLocks/>
            </p:cNvCxnSpPr>
            <p:nvPr/>
          </p:nvCxnSpPr>
          <p:spPr>
            <a:xfrm flipV="1">
              <a:off x="2387229" y="2051174"/>
              <a:ext cx="2259588" cy="93693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72B86B5-970C-77F4-54CC-DCF19FD3D468}"/>
                </a:ext>
              </a:extLst>
            </p:cNvPr>
            <p:cNvCxnSpPr>
              <a:cxnSpLocks/>
            </p:cNvCxnSpPr>
            <p:nvPr/>
          </p:nvCxnSpPr>
          <p:spPr>
            <a:xfrm>
              <a:off x="2046393" y="2703109"/>
              <a:ext cx="563557" cy="28248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33F708F-9E94-F18E-A494-F710A371D221}"/>
                </a:ext>
              </a:extLst>
            </p:cNvPr>
            <p:cNvCxnSpPr>
              <a:cxnSpLocks/>
            </p:cNvCxnSpPr>
            <p:nvPr/>
          </p:nvCxnSpPr>
          <p:spPr>
            <a:xfrm>
              <a:off x="3251817" y="2309634"/>
              <a:ext cx="469370" cy="24022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22" name="Group 121">
            <a:extLst>
              <a:ext uri="{FF2B5EF4-FFF2-40B4-BE49-F238E27FC236}">
                <a16:creationId xmlns:a16="http://schemas.microsoft.com/office/drawing/2014/main" id="{E96EA2D2-65A6-0C0B-B101-73DBBB42A455}"/>
              </a:ext>
            </a:extLst>
          </p:cNvPr>
          <p:cNvGrpSpPr/>
          <p:nvPr/>
        </p:nvGrpSpPr>
        <p:grpSpPr>
          <a:xfrm>
            <a:off x="6365890" y="5304294"/>
            <a:ext cx="2402842" cy="858259"/>
            <a:chOff x="677042" y="1518715"/>
            <a:chExt cx="2254046" cy="938279"/>
          </a:xfrm>
        </p:grpSpPr>
        <p:cxnSp>
          <p:nvCxnSpPr>
            <p:cNvPr id="123" name="Straight Connector 122">
              <a:extLst>
                <a:ext uri="{FF2B5EF4-FFF2-40B4-BE49-F238E27FC236}">
                  <a16:creationId xmlns:a16="http://schemas.microsoft.com/office/drawing/2014/main" id="{01260093-F6D7-D06A-1891-3A853E80AABB}"/>
                </a:ext>
              </a:extLst>
            </p:cNvPr>
            <p:cNvCxnSpPr>
              <a:cxnSpLocks/>
            </p:cNvCxnSpPr>
            <p:nvPr/>
          </p:nvCxnSpPr>
          <p:spPr>
            <a:xfrm flipV="1">
              <a:off x="677042" y="1518715"/>
              <a:ext cx="1750760" cy="858143"/>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76A963B-4536-76EB-BB56-FB8ADFA6BBB4}"/>
                </a:ext>
              </a:extLst>
            </p:cNvPr>
            <p:cNvCxnSpPr>
              <a:cxnSpLocks/>
            </p:cNvCxnSpPr>
            <p:nvPr/>
          </p:nvCxnSpPr>
          <p:spPr>
            <a:xfrm>
              <a:off x="2422604" y="1518715"/>
              <a:ext cx="508484" cy="359599"/>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7F4D221-DB18-22A4-C9E9-ED4701341371}"/>
                </a:ext>
              </a:extLst>
            </p:cNvPr>
            <p:cNvCxnSpPr>
              <a:cxnSpLocks/>
            </p:cNvCxnSpPr>
            <p:nvPr/>
          </p:nvCxnSpPr>
          <p:spPr>
            <a:xfrm>
              <a:off x="1497068" y="2128045"/>
              <a:ext cx="613162" cy="328949"/>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pic>
        <p:nvPicPr>
          <p:cNvPr id="180" name="Picture 179">
            <a:extLst>
              <a:ext uri="{FF2B5EF4-FFF2-40B4-BE49-F238E27FC236}">
                <a16:creationId xmlns:a16="http://schemas.microsoft.com/office/drawing/2014/main" id="{02CD83C2-02C8-61F1-AAEA-D8F32641B2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43353" y="1003301"/>
            <a:ext cx="4693284" cy="2642007"/>
          </a:xfrm>
          <a:prstGeom prst="rect">
            <a:avLst/>
          </a:prstGeom>
        </p:spPr>
      </p:pic>
      <p:grpSp>
        <p:nvGrpSpPr>
          <p:cNvPr id="181" name="Group 180">
            <a:extLst>
              <a:ext uri="{FF2B5EF4-FFF2-40B4-BE49-F238E27FC236}">
                <a16:creationId xmlns:a16="http://schemas.microsoft.com/office/drawing/2014/main" id="{4536F2FB-4481-B215-A16C-F8E2FAEA8914}"/>
              </a:ext>
            </a:extLst>
          </p:cNvPr>
          <p:cNvGrpSpPr/>
          <p:nvPr/>
        </p:nvGrpSpPr>
        <p:grpSpPr>
          <a:xfrm>
            <a:off x="4916209" y="1435558"/>
            <a:ext cx="2435685" cy="969110"/>
            <a:chOff x="1285502" y="2051188"/>
            <a:chExt cx="2435685" cy="969110"/>
          </a:xfrm>
        </p:grpSpPr>
        <p:cxnSp>
          <p:nvCxnSpPr>
            <p:cNvPr id="182" name="Straight Connector 181">
              <a:extLst>
                <a:ext uri="{FF2B5EF4-FFF2-40B4-BE49-F238E27FC236}">
                  <a16:creationId xmlns:a16="http://schemas.microsoft.com/office/drawing/2014/main" id="{F9C2ECC0-6FC7-6ED3-5363-C40823316D00}"/>
                </a:ext>
              </a:extLst>
            </p:cNvPr>
            <p:cNvCxnSpPr>
              <a:cxnSpLocks/>
            </p:cNvCxnSpPr>
            <p:nvPr/>
          </p:nvCxnSpPr>
          <p:spPr>
            <a:xfrm flipV="1">
              <a:off x="1285502" y="2536079"/>
              <a:ext cx="2357745" cy="484219"/>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7E591E7E-D917-7579-75BF-3196F331AEBC}"/>
                </a:ext>
              </a:extLst>
            </p:cNvPr>
            <p:cNvCxnSpPr>
              <a:cxnSpLocks/>
            </p:cNvCxnSpPr>
            <p:nvPr/>
          </p:nvCxnSpPr>
          <p:spPr>
            <a:xfrm>
              <a:off x="1747471" y="2526621"/>
              <a:ext cx="563557" cy="28248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7E06D1B-1414-C0C8-D2E4-5043DC08377A}"/>
                </a:ext>
              </a:extLst>
            </p:cNvPr>
            <p:cNvCxnSpPr>
              <a:cxnSpLocks/>
            </p:cNvCxnSpPr>
            <p:nvPr/>
          </p:nvCxnSpPr>
          <p:spPr>
            <a:xfrm>
              <a:off x="2785879" y="2051188"/>
              <a:ext cx="935308" cy="498674"/>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85" name="Group 184">
            <a:extLst>
              <a:ext uri="{FF2B5EF4-FFF2-40B4-BE49-F238E27FC236}">
                <a16:creationId xmlns:a16="http://schemas.microsoft.com/office/drawing/2014/main" id="{FB1F0C14-431E-94DD-B72E-0EEA4F3EC320}"/>
              </a:ext>
            </a:extLst>
          </p:cNvPr>
          <p:cNvGrpSpPr/>
          <p:nvPr/>
        </p:nvGrpSpPr>
        <p:grpSpPr>
          <a:xfrm>
            <a:off x="5844089" y="1707425"/>
            <a:ext cx="2058752" cy="696067"/>
            <a:chOff x="1313205" y="1634084"/>
            <a:chExt cx="1931263" cy="760966"/>
          </a:xfrm>
        </p:grpSpPr>
        <p:cxnSp>
          <p:nvCxnSpPr>
            <p:cNvPr id="186" name="Straight Connector 185">
              <a:extLst>
                <a:ext uri="{FF2B5EF4-FFF2-40B4-BE49-F238E27FC236}">
                  <a16:creationId xmlns:a16="http://schemas.microsoft.com/office/drawing/2014/main" id="{BAEF0B9E-4AFF-24B4-3FC8-8B0A8222C426}"/>
                </a:ext>
              </a:extLst>
            </p:cNvPr>
            <p:cNvCxnSpPr>
              <a:cxnSpLocks/>
            </p:cNvCxnSpPr>
            <p:nvPr/>
          </p:nvCxnSpPr>
          <p:spPr>
            <a:xfrm flipV="1">
              <a:off x="1343174" y="1634084"/>
              <a:ext cx="1901294" cy="513186"/>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A1F610B3-323A-BBA7-9037-EF2A3075AF22}"/>
                </a:ext>
              </a:extLst>
            </p:cNvPr>
            <p:cNvCxnSpPr>
              <a:cxnSpLocks/>
            </p:cNvCxnSpPr>
            <p:nvPr/>
          </p:nvCxnSpPr>
          <p:spPr>
            <a:xfrm>
              <a:off x="2570810" y="1809188"/>
              <a:ext cx="431248" cy="284546"/>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7881B098-CD20-368C-717C-E90A6EBF3731}"/>
                </a:ext>
              </a:extLst>
            </p:cNvPr>
            <p:cNvCxnSpPr>
              <a:cxnSpLocks/>
            </p:cNvCxnSpPr>
            <p:nvPr/>
          </p:nvCxnSpPr>
          <p:spPr>
            <a:xfrm>
              <a:off x="1313205" y="2188191"/>
              <a:ext cx="522681" cy="206859"/>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89" name="Group 188">
            <a:extLst>
              <a:ext uri="{FF2B5EF4-FFF2-40B4-BE49-F238E27FC236}">
                <a16:creationId xmlns:a16="http://schemas.microsoft.com/office/drawing/2014/main" id="{C204361A-9F54-8A9C-2D63-34E3148983C6}"/>
              </a:ext>
            </a:extLst>
          </p:cNvPr>
          <p:cNvGrpSpPr/>
          <p:nvPr/>
        </p:nvGrpSpPr>
        <p:grpSpPr>
          <a:xfrm>
            <a:off x="5711414" y="2055221"/>
            <a:ext cx="2259588" cy="1187418"/>
            <a:chOff x="1294016" y="2166764"/>
            <a:chExt cx="2259588" cy="1187418"/>
          </a:xfrm>
        </p:grpSpPr>
        <p:cxnSp>
          <p:nvCxnSpPr>
            <p:cNvPr id="190" name="Straight Connector 189">
              <a:extLst>
                <a:ext uri="{FF2B5EF4-FFF2-40B4-BE49-F238E27FC236}">
                  <a16:creationId xmlns:a16="http://schemas.microsoft.com/office/drawing/2014/main" id="{E85E1056-53F9-14C7-0A17-D6EC720AE765}"/>
                </a:ext>
              </a:extLst>
            </p:cNvPr>
            <p:cNvCxnSpPr>
              <a:cxnSpLocks/>
            </p:cNvCxnSpPr>
            <p:nvPr/>
          </p:nvCxnSpPr>
          <p:spPr>
            <a:xfrm flipV="1">
              <a:off x="1294016" y="2417245"/>
              <a:ext cx="2259588" cy="93693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CEFDAD8-0771-F97A-2417-FCA11255BE38}"/>
                </a:ext>
              </a:extLst>
            </p:cNvPr>
            <p:cNvCxnSpPr>
              <a:cxnSpLocks/>
            </p:cNvCxnSpPr>
            <p:nvPr/>
          </p:nvCxnSpPr>
          <p:spPr>
            <a:xfrm>
              <a:off x="1692435" y="2465540"/>
              <a:ext cx="816491" cy="438277"/>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11443230-E905-B7E1-2A83-0502FF168ABC}"/>
                </a:ext>
              </a:extLst>
            </p:cNvPr>
            <p:cNvCxnSpPr>
              <a:cxnSpLocks/>
            </p:cNvCxnSpPr>
            <p:nvPr/>
          </p:nvCxnSpPr>
          <p:spPr>
            <a:xfrm>
              <a:off x="3021185" y="2166764"/>
              <a:ext cx="469370" cy="240228"/>
            </a:xfrm>
            <a:prstGeom prst="line">
              <a:avLst/>
            </a:prstGeom>
            <a:ln w="127000">
              <a:solidFill>
                <a:srgbClr val="92D050">
                  <a:alpha val="45000"/>
                </a:srgbClr>
              </a:solidFill>
            </a:ln>
            <a:effectLst>
              <a:glow rad="101600">
                <a:srgbClr val="92D050">
                  <a:alpha val="60000"/>
                </a:srgbClr>
              </a:glow>
            </a:effectLst>
          </p:spPr>
          <p:style>
            <a:lnRef idx="1">
              <a:schemeClr val="accent1"/>
            </a:lnRef>
            <a:fillRef idx="0">
              <a:schemeClr val="accent1"/>
            </a:fillRef>
            <a:effectRef idx="0">
              <a:schemeClr val="accent1"/>
            </a:effectRef>
            <a:fontRef idx="minor">
              <a:schemeClr val="tx1"/>
            </a:fontRef>
          </p:style>
        </p:cxnSp>
      </p:grpSp>
      <p:grpSp>
        <p:nvGrpSpPr>
          <p:cNvPr id="193" name="Group 192">
            <a:extLst>
              <a:ext uri="{FF2B5EF4-FFF2-40B4-BE49-F238E27FC236}">
                <a16:creationId xmlns:a16="http://schemas.microsoft.com/office/drawing/2014/main" id="{DE4BFD85-5251-9FE8-811E-123D22910BDA}"/>
              </a:ext>
            </a:extLst>
          </p:cNvPr>
          <p:cNvGrpSpPr/>
          <p:nvPr/>
        </p:nvGrpSpPr>
        <p:grpSpPr>
          <a:xfrm>
            <a:off x="6743562" y="2001791"/>
            <a:ext cx="1866333" cy="1216857"/>
            <a:chOff x="1278641" y="1241145"/>
            <a:chExt cx="1750760" cy="1330311"/>
          </a:xfrm>
        </p:grpSpPr>
        <p:cxnSp>
          <p:nvCxnSpPr>
            <p:cNvPr id="194" name="Straight Connector 193">
              <a:extLst>
                <a:ext uri="{FF2B5EF4-FFF2-40B4-BE49-F238E27FC236}">
                  <a16:creationId xmlns:a16="http://schemas.microsoft.com/office/drawing/2014/main" id="{684B1B8B-080B-EBE4-4074-3A89FC59B722}"/>
                </a:ext>
              </a:extLst>
            </p:cNvPr>
            <p:cNvCxnSpPr>
              <a:cxnSpLocks/>
            </p:cNvCxnSpPr>
            <p:nvPr/>
          </p:nvCxnSpPr>
          <p:spPr>
            <a:xfrm flipV="1">
              <a:off x="1278641" y="1241145"/>
              <a:ext cx="1750760" cy="858143"/>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65CEF90B-9312-296E-2649-2309C7D9B426}"/>
                </a:ext>
              </a:extLst>
            </p:cNvPr>
            <p:cNvCxnSpPr>
              <a:cxnSpLocks/>
            </p:cNvCxnSpPr>
            <p:nvPr/>
          </p:nvCxnSpPr>
          <p:spPr>
            <a:xfrm>
              <a:off x="2422604" y="1518715"/>
              <a:ext cx="508484" cy="359599"/>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37DFD3A9-B960-DFB5-55F2-8566B91339D6}"/>
                </a:ext>
              </a:extLst>
            </p:cNvPr>
            <p:cNvCxnSpPr>
              <a:cxnSpLocks/>
            </p:cNvCxnSpPr>
            <p:nvPr/>
          </p:nvCxnSpPr>
          <p:spPr>
            <a:xfrm>
              <a:off x="1385779" y="2113245"/>
              <a:ext cx="719784" cy="458211"/>
            </a:xfrm>
            <a:prstGeom prst="line">
              <a:avLst/>
            </a:prstGeom>
            <a:ln w="127000">
              <a:solidFill>
                <a:srgbClr val="FFC000">
                  <a:alpha val="45000"/>
                </a:srgbClr>
              </a:solidFill>
            </a:ln>
            <a:effectLst>
              <a:glow rad="101600">
                <a:srgbClr val="FFC000">
                  <a:alpha val="60000"/>
                </a:srgbClr>
              </a:glow>
            </a:effectLst>
          </p:spPr>
          <p:style>
            <a:lnRef idx="1">
              <a:schemeClr val="accent1"/>
            </a:lnRef>
            <a:fillRef idx="0">
              <a:schemeClr val="accent1"/>
            </a:fillRef>
            <a:effectRef idx="0">
              <a:schemeClr val="accent1"/>
            </a:effectRef>
            <a:fontRef idx="minor">
              <a:schemeClr val="tx1"/>
            </a:fontRef>
          </p:style>
        </p:cxnSp>
      </p:grpSp>
      <p:sp>
        <p:nvSpPr>
          <p:cNvPr id="197" name="TextBox 196">
            <a:extLst>
              <a:ext uri="{FF2B5EF4-FFF2-40B4-BE49-F238E27FC236}">
                <a16:creationId xmlns:a16="http://schemas.microsoft.com/office/drawing/2014/main" id="{72AD4FA1-62F2-9A51-6462-405B7065573E}"/>
              </a:ext>
            </a:extLst>
          </p:cNvPr>
          <p:cNvSpPr txBox="1"/>
          <p:nvPr/>
        </p:nvSpPr>
        <p:spPr>
          <a:xfrm>
            <a:off x="6613418" y="1605577"/>
            <a:ext cx="312906" cy="369332"/>
          </a:xfrm>
          <a:prstGeom prst="rect">
            <a:avLst/>
          </a:prstGeom>
          <a:noFill/>
        </p:spPr>
        <p:txBody>
          <a:bodyPr wrap="none" rtlCol="0">
            <a:spAutoFit/>
          </a:bodyPr>
          <a:lstStyle/>
          <a:p>
            <a:pPr>
              <a:buNone/>
            </a:pPr>
            <a:r>
              <a:rPr lang="en-GB" sz="1800" i="1" dirty="0">
                <a:solidFill>
                  <a:srgbClr val="00628C"/>
                </a:solidFill>
              </a:rPr>
              <a:t>a</a:t>
            </a:r>
          </a:p>
        </p:txBody>
      </p:sp>
      <p:sp>
        <p:nvSpPr>
          <p:cNvPr id="198" name="TextBox 197">
            <a:extLst>
              <a:ext uri="{FF2B5EF4-FFF2-40B4-BE49-F238E27FC236}">
                <a16:creationId xmlns:a16="http://schemas.microsoft.com/office/drawing/2014/main" id="{E9FA64D3-EF55-E76E-435E-4E0D2B7B38A8}"/>
              </a:ext>
            </a:extLst>
          </p:cNvPr>
          <p:cNvSpPr txBox="1"/>
          <p:nvPr/>
        </p:nvSpPr>
        <p:spPr>
          <a:xfrm>
            <a:off x="5325738" y="1888690"/>
            <a:ext cx="312906" cy="369332"/>
          </a:xfrm>
          <a:prstGeom prst="rect">
            <a:avLst/>
          </a:prstGeom>
          <a:noFill/>
        </p:spPr>
        <p:txBody>
          <a:bodyPr wrap="none" rtlCol="0">
            <a:spAutoFit/>
          </a:bodyPr>
          <a:lstStyle/>
          <a:p>
            <a:pPr>
              <a:buNone/>
            </a:pPr>
            <a:r>
              <a:rPr lang="en-GB" sz="1800" i="1" dirty="0">
                <a:solidFill>
                  <a:srgbClr val="00628C"/>
                </a:solidFill>
              </a:rPr>
              <a:t>a</a:t>
            </a:r>
          </a:p>
        </p:txBody>
      </p:sp>
      <p:sp>
        <p:nvSpPr>
          <p:cNvPr id="199" name="TextBox 198">
            <a:extLst>
              <a:ext uri="{FF2B5EF4-FFF2-40B4-BE49-F238E27FC236}">
                <a16:creationId xmlns:a16="http://schemas.microsoft.com/office/drawing/2014/main" id="{0DF1E804-72D0-CBCA-EC10-2BA753C9D7DB}"/>
              </a:ext>
            </a:extLst>
          </p:cNvPr>
          <p:cNvSpPr txBox="1"/>
          <p:nvPr/>
        </p:nvSpPr>
        <p:spPr>
          <a:xfrm>
            <a:off x="8146049" y="2121036"/>
            <a:ext cx="312906" cy="369332"/>
          </a:xfrm>
          <a:prstGeom prst="rect">
            <a:avLst/>
          </a:prstGeom>
          <a:noFill/>
        </p:spPr>
        <p:txBody>
          <a:bodyPr wrap="none" rtlCol="0">
            <a:spAutoFit/>
          </a:bodyPr>
          <a:lstStyle/>
          <a:p>
            <a:pPr>
              <a:buNone/>
            </a:pPr>
            <a:r>
              <a:rPr lang="en-GB" sz="1800" i="1" dirty="0">
                <a:solidFill>
                  <a:srgbClr val="00628C"/>
                </a:solidFill>
              </a:rPr>
              <a:t>b</a:t>
            </a:r>
          </a:p>
        </p:txBody>
      </p:sp>
      <p:sp>
        <p:nvSpPr>
          <p:cNvPr id="200" name="TextBox 199">
            <a:extLst>
              <a:ext uri="{FF2B5EF4-FFF2-40B4-BE49-F238E27FC236}">
                <a16:creationId xmlns:a16="http://schemas.microsoft.com/office/drawing/2014/main" id="{7845A59C-5FE4-3D91-2501-98E8E6E04EAC}"/>
              </a:ext>
            </a:extLst>
          </p:cNvPr>
          <p:cNvSpPr txBox="1"/>
          <p:nvPr/>
        </p:nvSpPr>
        <p:spPr>
          <a:xfrm>
            <a:off x="7119245" y="2626992"/>
            <a:ext cx="312906" cy="369332"/>
          </a:xfrm>
          <a:prstGeom prst="rect">
            <a:avLst/>
          </a:prstGeom>
          <a:noFill/>
        </p:spPr>
        <p:txBody>
          <a:bodyPr wrap="none" rtlCol="0">
            <a:spAutoFit/>
          </a:bodyPr>
          <a:lstStyle/>
          <a:p>
            <a:pPr>
              <a:buNone/>
            </a:pPr>
            <a:r>
              <a:rPr lang="en-GB" sz="1800" i="1" dirty="0">
                <a:solidFill>
                  <a:srgbClr val="00628C"/>
                </a:solidFill>
              </a:rPr>
              <a:t>b</a:t>
            </a:r>
          </a:p>
        </p:txBody>
      </p:sp>
      <p:sp>
        <p:nvSpPr>
          <p:cNvPr id="201" name="TextBox 200">
            <a:extLst>
              <a:ext uri="{FF2B5EF4-FFF2-40B4-BE49-F238E27FC236}">
                <a16:creationId xmlns:a16="http://schemas.microsoft.com/office/drawing/2014/main" id="{B699DFFC-972D-D542-DEFF-8DF809C2A10E}"/>
              </a:ext>
            </a:extLst>
          </p:cNvPr>
          <p:cNvSpPr txBox="1"/>
          <p:nvPr/>
        </p:nvSpPr>
        <p:spPr>
          <a:xfrm>
            <a:off x="7046467" y="1844943"/>
            <a:ext cx="312906" cy="369332"/>
          </a:xfrm>
          <a:prstGeom prst="rect">
            <a:avLst/>
          </a:prstGeom>
          <a:noFill/>
        </p:spPr>
        <p:txBody>
          <a:bodyPr wrap="none" rtlCol="0">
            <a:spAutoFit/>
          </a:bodyPr>
          <a:lstStyle/>
          <a:p>
            <a:pPr>
              <a:buNone/>
            </a:pPr>
            <a:r>
              <a:rPr lang="en-GB" sz="1800" i="1" dirty="0">
                <a:solidFill>
                  <a:srgbClr val="00628C"/>
                </a:solidFill>
              </a:rPr>
              <a:t>a</a:t>
            </a:r>
          </a:p>
        </p:txBody>
      </p:sp>
      <p:sp>
        <p:nvSpPr>
          <p:cNvPr id="202" name="TextBox 201">
            <a:extLst>
              <a:ext uri="{FF2B5EF4-FFF2-40B4-BE49-F238E27FC236}">
                <a16:creationId xmlns:a16="http://schemas.microsoft.com/office/drawing/2014/main" id="{21ACB882-069A-296F-929E-EAC9244F1E5F}"/>
              </a:ext>
            </a:extLst>
          </p:cNvPr>
          <p:cNvSpPr txBox="1"/>
          <p:nvPr/>
        </p:nvSpPr>
        <p:spPr>
          <a:xfrm>
            <a:off x="6111923" y="2022368"/>
            <a:ext cx="312906" cy="369332"/>
          </a:xfrm>
          <a:prstGeom prst="rect">
            <a:avLst/>
          </a:prstGeom>
          <a:noFill/>
        </p:spPr>
        <p:txBody>
          <a:bodyPr wrap="none" rtlCol="0">
            <a:spAutoFit/>
          </a:bodyPr>
          <a:lstStyle/>
          <a:p>
            <a:pPr>
              <a:buNone/>
            </a:pPr>
            <a:r>
              <a:rPr lang="en-GB" sz="1800" i="1" dirty="0">
                <a:solidFill>
                  <a:srgbClr val="00628C"/>
                </a:solidFill>
              </a:rPr>
              <a:t>a</a:t>
            </a:r>
          </a:p>
        </p:txBody>
      </p:sp>
      <p:sp>
        <p:nvSpPr>
          <p:cNvPr id="203" name="TextBox 202">
            <a:extLst>
              <a:ext uri="{FF2B5EF4-FFF2-40B4-BE49-F238E27FC236}">
                <a16:creationId xmlns:a16="http://schemas.microsoft.com/office/drawing/2014/main" id="{FFE1372E-1FFA-3872-BEF4-891B94A95470}"/>
              </a:ext>
            </a:extLst>
          </p:cNvPr>
          <p:cNvSpPr txBox="1"/>
          <p:nvPr/>
        </p:nvSpPr>
        <p:spPr>
          <a:xfrm>
            <a:off x="7390278" y="2103340"/>
            <a:ext cx="312906" cy="369332"/>
          </a:xfrm>
          <a:prstGeom prst="rect">
            <a:avLst/>
          </a:prstGeom>
          <a:noFill/>
        </p:spPr>
        <p:txBody>
          <a:bodyPr wrap="none" rtlCol="0">
            <a:spAutoFit/>
          </a:bodyPr>
          <a:lstStyle/>
          <a:p>
            <a:pPr>
              <a:buNone/>
            </a:pPr>
            <a:r>
              <a:rPr lang="en-GB" sz="1800" i="1" dirty="0">
                <a:solidFill>
                  <a:srgbClr val="00628C"/>
                </a:solidFill>
              </a:rPr>
              <a:t>b</a:t>
            </a:r>
          </a:p>
        </p:txBody>
      </p:sp>
      <p:sp>
        <p:nvSpPr>
          <p:cNvPr id="204" name="TextBox 203">
            <a:extLst>
              <a:ext uri="{FF2B5EF4-FFF2-40B4-BE49-F238E27FC236}">
                <a16:creationId xmlns:a16="http://schemas.microsoft.com/office/drawing/2014/main" id="{FB21EEBA-BCB3-1ABA-9158-C1AEDF74D4C7}"/>
              </a:ext>
            </a:extLst>
          </p:cNvPr>
          <p:cNvSpPr txBox="1"/>
          <p:nvPr/>
        </p:nvSpPr>
        <p:spPr>
          <a:xfrm>
            <a:off x="6300512" y="2531823"/>
            <a:ext cx="312906" cy="369332"/>
          </a:xfrm>
          <a:prstGeom prst="rect">
            <a:avLst/>
          </a:prstGeom>
          <a:noFill/>
        </p:spPr>
        <p:txBody>
          <a:bodyPr wrap="none" rtlCol="0">
            <a:spAutoFit/>
          </a:bodyPr>
          <a:lstStyle/>
          <a:p>
            <a:pPr>
              <a:buNone/>
            </a:pPr>
            <a:r>
              <a:rPr lang="en-GB" sz="1800" i="1" dirty="0">
                <a:solidFill>
                  <a:srgbClr val="00628C"/>
                </a:solidFill>
              </a:rPr>
              <a:t>b</a:t>
            </a:r>
          </a:p>
        </p:txBody>
      </p:sp>
      <p:sp>
        <p:nvSpPr>
          <p:cNvPr id="205" name="TextBox 204">
            <a:extLst>
              <a:ext uri="{FF2B5EF4-FFF2-40B4-BE49-F238E27FC236}">
                <a16:creationId xmlns:a16="http://schemas.microsoft.com/office/drawing/2014/main" id="{1F71F9A5-ED12-22D7-58A4-ED6735E4E5B1}"/>
              </a:ext>
            </a:extLst>
          </p:cNvPr>
          <p:cNvSpPr txBox="1"/>
          <p:nvPr/>
        </p:nvSpPr>
        <p:spPr>
          <a:xfrm>
            <a:off x="7332489" y="4455448"/>
            <a:ext cx="300082" cy="369332"/>
          </a:xfrm>
          <a:prstGeom prst="rect">
            <a:avLst/>
          </a:prstGeom>
          <a:noFill/>
        </p:spPr>
        <p:txBody>
          <a:bodyPr wrap="none" rtlCol="0">
            <a:spAutoFit/>
          </a:bodyPr>
          <a:lstStyle/>
          <a:p>
            <a:pPr>
              <a:buNone/>
            </a:pPr>
            <a:r>
              <a:rPr lang="en-GB" sz="1800" i="1" dirty="0">
                <a:solidFill>
                  <a:srgbClr val="00628C"/>
                </a:solidFill>
              </a:rPr>
              <a:t>c</a:t>
            </a:r>
          </a:p>
        </p:txBody>
      </p:sp>
      <p:sp>
        <p:nvSpPr>
          <p:cNvPr id="206" name="TextBox 205">
            <a:extLst>
              <a:ext uri="{FF2B5EF4-FFF2-40B4-BE49-F238E27FC236}">
                <a16:creationId xmlns:a16="http://schemas.microsoft.com/office/drawing/2014/main" id="{7A474329-D4FE-747D-327B-C658DE3A394E}"/>
              </a:ext>
            </a:extLst>
          </p:cNvPr>
          <p:cNvSpPr txBox="1"/>
          <p:nvPr/>
        </p:nvSpPr>
        <p:spPr>
          <a:xfrm>
            <a:off x="5932207" y="4747640"/>
            <a:ext cx="300082" cy="369332"/>
          </a:xfrm>
          <a:prstGeom prst="rect">
            <a:avLst/>
          </a:prstGeom>
          <a:noFill/>
        </p:spPr>
        <p:txBody>
          <a:bodyPr wrap="none" rtlCol="0">
            <a:spAutoFit/>
          </a:bodyPr>
          <a:lstStyle/>
          <a:p>
            <a:pPr>
              <a:buNone/>
            </a:pPr>
            <a:r>
              <a:rPr lang="en-GB" sz="1800" i="1" dirty="0">
                <a:solidFill>
                  <a:srgbClr val="00628C"/>
                </a:solidFill>
              </a:rPr>
              <a:t>c</a:t>
            </a:r>
          </a:p>
        </p:txBody>
      </p:sp>
      <p:sp>
        <p:nvSpPr>
          <p:cNvPr id="207" name="TextBox 206">
            <a:extLst>
              <a:ext uri="{FF2B5EF4-FFF2-40B4-BE49-F238E27FC236}">
                <a16:creationId xmlns:a16="http://schemas.microsoft.com/office/drawing/2014/main" id="{3AE43BBB-30C8-2F2D-D688-E10961E2BCD6}"/>
              </a:ext>
            </a:extLst>
          </p:cNvPr>
          <p:cNvSpPr txBox="1"/>
          <p:nvPr/>
        </p:nvSpPr>
        <p:spPr>
          <a:xfrm>
            <a:off x="5864693" y="5141578"/>
            <a:ext cx="300082" cy="369332"/>
          </a:xfrm>
          <a:prstGeom prst="rect">
            <a:avLst/>
          </a:prstGeom>
          <a:noFill/>
        </p:spPr>
        <p:txBody>
          <a:bodyPr wrap="none" rtlCol="0">
            <a:spAutoFit/>
          </a:bodyPr>
          <a:lstStyle/>
          <a:p>
            <a:pPr>
              <a:buNone/>
            </a:pPr>
            <a:r>
              <a:rPr lang="en-GB" sz="1800" i="1" dirty="0">
                <a:solidFill>
                  <a:srgbClr val="00628C"/>
                </a:solidFill>
              </a:rPr>
              <a:t>c</a:t>
            </a:r>
          </a:p>
        </p:txBody>
      </p:sp>
      <p:sp>
        <p:nvSpPr>
          <p:cNvPr id="208" name="TextBox 207">
            <a:extLst>
              <a:ext uri="{FF2B5EF4-FFF2-40B4-BE49-F238E27FC236}">
                <a16:creationId xmlns:a16="http://schemas.microsoft.com/office/drawing/2014/main" id="{5B3CFA78-FB33-6451-92A5-C84D4673B622}"/>
              </a:ext>
            </a:extLst>
          </p:cNvPr>
          <p:cNvSpPr txBox="1"/>
          <p:nvPr/>
        </p:nvSpPr>
        <p:spPr>
          <a:xfrm>
            <a:off x="7240307" y="4842025"/>
            <a:ext cx="300082" cy="369332"/>
          </a:xfrm>
          <a:prstGeom prst="rect">
            <a:avLst/>
          </a:prstGeom>
          <a:noFill/>
        </p:spPr>
        <p:txBody>
          <a:bodyPr wrap="none" rtlCol="0">
            <a:spAutoFit/>
          </a:bodyPr>
          <a:lstStyle/>
          <a:p>
            <a:pPr>
              <a:buNone/>
            </a:pPr>
            <a:r>
              <a:rPr lang="en-GB" sz="1800" i="1" dirty="0">
                <a:solidFill>
                  <a:srgbClr val="00628C"/>
                </a:solidFill>
              </a:rPr>
              <a:t>c</a:t>
            </a:r>
          </a:p>
        </p:txBody>
      </p:sp>
      <p:sp>
        <p:nvSpPr>
          <p:cNvPr id="209" name="TextBox 208">
            <a:extLst>
              <a:ext uri="{FF2B5EF4-FFF2-40B4-BE49-F238E27FC236}">
                <a16:creationId xmlns:a16="http://schemas.microsoft.com/office/drawing/2014/main" id="{D39371FD-D9F6-19EA-1EEC-11FC4423B7D1}"/>
              </a:ext>
            </a:extLst>
          </p:cNvPr>
          <p:cNvSpPr txBox="1"/>
          <p:nvPr/>
        </p:nvSpPr>
        <p:spPr>
          <a:xfrm>
            <a:off x="6939966" y="5853656"/>
            <a:ext cx="312906" cy="369332"/>
          </a:xfrm>
          <a:prstGeom prst="rect">
            <a:avLst/>
          </a:prstGeom>
          <a:noFill/>
        </p:spPr>
        <p:txBody>
          <a:bodyPr wrap="none" rtlCol="0">
            <a:spAutoFit/>
          </a:bodyPr>
          <a:lstStyle/>
          <a:p>
            <a:pPr>
              <a:buNone/>
            </a:pPr>
            <a:r>
              <a:rPr lang="en-GB" sz="1800" i="1" dirty="0">
                <a:solidFill>
                  <a:srgbClr val="00628C"/>
                </a:solidFill>
              </a:rPr>
              <a:t>d</a:t>
            </a:r>
          </a:p>
        </p:txBody>
      </p:sp>
      <p:sp>
        <p:nvSpPr>
          <p:cNvPr id="210" name="TextBox 209">
            <a:extLst>
              <a:ext uri="{FF2B5EF4-FFF2-40B4-BE49-F238E27FC236}">
                <a16:creationId xmlns:a16="http://schemas.microsoft.com/office/drawing/2014/main" id="{5EC195F2-7E84-38EF-15B5-C2C3641837D3}"/>
              </a:ext>
            </a:extLst>
          </p:cNvPr>
          <p:cNvSpPr txBox="1"/>
          <p:nvPr/>
        </p:nvSpPr>
        <p:spPr>
          <a:xfrm>
            <a:off x="6937887" y="5356296"/>
            <a:ext cx="312906" cy="369332"/>
          </a:xfrm>
          <a:prstGeom prst="rect">
            <a:avLst/>
          </a:prstGeom>
          <a:noFill/>
        </p:spPr>
        <p:txBody>
          <a:bodyPr wrap="none" rtlCol="0">
            <a:spAutoFit/>
          </a:bodyPr>
          <a:lstStyle/>
          <a:p>
            <a:pPr>
              <a:buNone/>
            </a:pPr>
            <a:r>
              <a:rPr lang="en-GB" sz="1800" i="1" dirty="0">
                <a:solidFill>
                  <a:srgbClr val="00628C"/>
                </a:solidFill>
              </a:rPr>
              <a:t>d</a:t>
            </a:r>
          </a:p>
        </p:txBody>
      </p:sp>
      <p:sp>
        <p:nvSpPr>
          <p:cNvPr id="211" name="TextBox 210">
            <a:extLst>
              <a:ext uri="{FF2B5EF4-FFF2-40B4-BE49-F238E27FC236}">
                <a16:creationId xmlns:a16="http://schemas.microsoft.com/office/drawing/2014/main" id="{2B67A07F-B1CC-15BC-E3B8-EF2286E6A7AC}"/>
              </a:ext>
            </a:extLst>
          </p:cNvPr>
          <p:cNvSpPr txBox="1"/>
          <p:nvPr/>
        </p:nvSpPr>
        <p:spPr>
          <a:xfrm>
            <a:off x="8138710" y="4871971"/>
            <a:ext cx="312906" cy="369332"/>
          </a:xfrm>
          <a:prstGeom prst="rect">
            <a:avLst/>
          </a:prstGeom>
          <a:noFill/>
        </p:spPr>
        <p:txBody>
          <a:bodyPr wrap="none" rtlCol="0">
            <a:spAutoFit/>
          </a:bodyPr>
          <a:lstStyle/>
          <a:p>
            <a:pPr>
              <a:buNone/>
            </a:pPr>
            <a:r>
              <a:rPr lang="en-GB" sz="1800" i="1" dirty="0">
                <a:solidFill>
                  <a:srgbClr val="00628C"/>
                </a:solidFill>
              </a:rPr>
              <a:t>d</a:t>
            </a:r>
          </a:p>
        </p:txBody>
      </p:sp>
      <p:sp>
        <p:nvSpPr>
          <p:cNvPr id="212" name="TextBox 211">
            <a:extLst>
              <a:ext uri="{FF2B5EF4-FFF2-40B4-BE49-F238E27FC236}">
                <a16:creationId xmlns:a16="http://schemas.microsoft.com/office/drawing/2014/main" id="{FDCD6491-A279-A9B3-4E23-77E4D304D4AA}"/>
              </a:ext>
            </a:extLst>
          </p:cNvPr>
          <p:cNvSpPr txBox="1"/>
          <p:nvPr/>
        </p:nvSpPr>
        <p:spPr>
          <a:xfrm>
            <a:off x="8103501" y="5342463"/>
            <a:ext cx="312906" cy="369332"/>
          </a:xfrm>
          <a:prstGeom prst="rect">
            <a:avLst/>
          </a:prstGeom>
          <a:noFill/>
        </p:spPr>
        <p:txBody>
          <a:bodyPr wrap="none" rtlCol="0">
            <a:spAutoFit/>
          </a:bodyPr>
          <a:lstStyle/>
          <a:p>
            <a:pPr>
              <a:buNone/>
            </a:pPr>
            <a:r>
              <a:rPr lang="en-GB" sz="1800" i="1" dirty="0">
                <a:solidFill>
                  <a:srgbClr val="00628C"/>
                </a:solidFill>
              </a:rPr>
              <a:t>d</a:t>
            </a:r>
          </a:p>
        </p:txBody>
      </p:sp>
    </p:spTree>
    <p:extLst>
      <p:ext uri="{BB962C8B-B14F-4D97-AF65-F5344CB8AC3E}">
        <p14:creationId xmlns:p14="http://schemas.microsoft.com/office/powerpoint/2010/main" val="34809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0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0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9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0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1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1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0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0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0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197" grpId="0"/>
      <p:bldP spid="198" grpId="0"/>
      <p:bldP spid="199" grpId="0"/>
      <p:bldP spid="200" grpId="0"/>
      <p:bldP spid="201" grpId="0"/>
      <p:bldP spid="202" grpId="0"/>
      <p:bldP spid="203" grpId="0"/>
      <p:bldP spid="204" grpId="0"/>
      <p:bldP spid="205" grpId="0"/>
      <p:bldP spid="206" grpId="0"/>
      <p:bldP spid="207" grpId="0"/>
      <p:bldP spid="208" grpId="0"/>
      <p:bldP spid="209" grpId="0"/>
      <p:bldP spid="210" grpId="0"/>
      <p:bldP spid="211" grpId="0"/>
      <p:bldP spid="2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A1D9BA-8DC2-7DE1-854B-2CFE54E16709}"/>
              </a:ext>
            </a:extLst>
          </p:cNvPr>
          <p:cNvSpPr>
            <a:spLocks noGrp="1"/>
          </p:cNvSpPr>
          <p:nvPr>
            <p:ph type="body" sz="quarter" idx="10"/>
          </p:nvPr>
        </p:nvSpPr>
        <p:spPr>
          <a:xfrm>
            <a:off x="240288" y="1124744"/>
            <a:ext cx="5770219" cy="5292156"/>
          </a:xfrm>
        </p:spPr>
        <p:txBody>
          <a:bodyPr>
            <a:normAutofit/>
          </a:bodyPr>
          <a:lstStyle/>
          <a:p>
            <a:r>
              <a:rPr lang="en-GB" sz="2200" dirty="0"/>
              <a:t>Darrell draws a line segment from vertex A of his hexagon. </a:t>
            </a:r>
          </a:p>
          <a:p>
            <a:r>
              <a:rPr lang="en-GB" sz="2200" dirty="0"/>
              <a:t>He says, ‘I’ve drawn a diagonal.’</a:t>
            </a:r>
          </a:p>
          <a:p>
            <a:r>
              <a:rPr lang="en-GB" sz="2200" dirty="0"/>
              <a:t>Gorka says, ‘That’s not a diagonal line – it’s a vertical line.’</a:t>
            </a:r>
          </a:p>
          <a:p>
            <a:pPr marL="457200" indent="-457200">
              <a:buAutoNum type="alphaLcParenR"/>
            </a:pPr>
            <a:r>
              <a:rPr lang="en-GB" sz="2200" dirty="0"/>
              <a:t>Why are they both right?</a:t>
            </a:r>
          </a:p>
          <a:p>
            <a:pPr marL="457200" indent="-457200">
              <a:buFont typeface="Arial" panose="020B0604020202020204" pitchFamily="34" charset="0"/>
              <a:buAutoNum type="alphaLcParenR"/>
            </a:pPr>
            <a:r>
              <a:rPr lang="en-GB" sz="2200" dirty="0"/>
              <a:t>How many other diagonals can you draw from vertex A?</a:t>
            </a:r>
          </a:p>
          <a:p>
            <a:pPr marL="457200" indent="-457200">
              <a:buAutoNum type="alphaLcParenR"/>
            </a:pPr>
            <a:r>
              <a:rPr lang="en-GB" sz="2200" dirty="0"/>
              <a:t>How many other diagonals can you draw from different vertices in this shape?</a:t>
            </a:r>
          </a:p>
        </p:txBody>
      </p:sp>
      <p:sp>
        <p:nvSpPr>
          <p:cNvPr id="3" name="Text Placeholder 2">
            <a:extLst>
              <a:ext uri="{FF2B5EF4-FFF2-40B4-BE49-F238E27FC236}">
                <a16:creationId xmlns:a16="http://schemas.microsoft.com/office/drawing/2014/main" id="{159C2F88-0FBB-52CE-E8E4-AD6E26721389}"/>
              </a:ext>
            </a:extLst>
          </p:cNvPr>
          <p:cNvSpPr>
            <a:spLocks noGrp="1"/>
          </p:cNvSpPr>
          <p:nvPr>
            <p:ph type="body" sz="quarter" idx="11"/>
          </p:nvPr>
        </p:nvSpPr>
        <p:spPr/>
        <p:txBody>
          <a:bodyPr/>
          <a:lstStyle/>
          <a:p>
            <a:r>
              <a:rPr lang="en-GB" dirty="0"/>
              <a:t>Activity K: Diagonal</a:t>
            </a:r>
          </a:p>
        </p:txBody>
      </p:sp>
      <p:sp>
        <p:nvSpPr>
          <p:cNvPr id="4" name="Hexagon 3">
            <a:extLst>
              <a:ext uri="{FF2B5EF4-FFF2-40B4-BE49-F238E27FC236}">
                <a16:creationId xmlns:a16="http://schemas.microsoft.com/office/drawing/2014/main" id="{2D91BC8E-F28A-FA58-4F09-CC6A29879228}"/>
              </a:ext>
            </a:extLst>
          </p:cNvPr>
          <p:cNvSpPr/>
          <p:nvPr/>
        </p:nvSpPr>
        <p:spPr>
          <a:xfrm>
            <a:off x="6967959" y="1424018"/>
            <a:ext cx="4722472" cy="3865945"/>
          </a:xfrm>
          <a:prstGeom prst="hexagon">
            <a:avLst>
              <a:gd name="adj" fmla="val 18618"/>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628C"/>
              </a:solidFill>
            </a:endParaRPr>
          </a:p>
        </p:txBody>
      </p:sp>
      <p:cxnSp>
        <p:nvCxnSpPr>
          <p:cNvPr id="6" name="Straight Connector 5">
            <a:extLst>
              <a:ext uri="{FF2B5EF4-FFF2-40B4-BE49-F238E27FC236}">
                <a16:creationId xmlns:a16="http://schemas.microsoft.com/office/drawing/2014/main" id="{5DA12F41-AAAE-8DBA-C304-D91530F604CC}"/>
              </a:ext>
            </a:extLst>
          </p:cNvPr>
          <p:cNvCxnSpPr>
            <a:cxnSpLocks/>
          </p:cNvCxnSpPr>
          <p:nvPr/>
        </p:nvCxnSpPr>
        <p:spPr>
          <a:xfrm>
            <a:off x="7687924" y="1424018"/>
            <a:ext cx="0" cy="3852000"/>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sp>
        <p:nvSpPr>
          <p:cNvPr id="9" name="Action Button: Help 8">
            <a:hlinkClick r:id="" action="ppaction://noaction" highlightClick="1"/>
            <a:extLst>
              <a:ext uri="{FF2B5EF4-FFF2-40B4-BE49-F238E27FC236}">
                <a16:creationId xmlns:a16="http://schemas.microsoft.com/office/drawing/2014/main" id="{50D867CD-5A07-AD62-815F-B686B37ACFA2}"/>
              </a:ext>
            </a:extLst>
          </p:cNvPr>
          <p:cNvSpPr/>
          <p:nvPr/>
        </p:nvSpPr>
        <p:spPr>
          <a:xfrm>
            <a:off x="315132" y="5359423"/>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01C434B-182F-FFE5-5370-36C513F31D4D}"/>
              </a:ext>
            </a:extLst>
          </p:cNvPr>
          <p:cNvSpPr txBox="1"/>
          <p:nvPr/>
        </p:nvSpPr>
        <p:spPr>
          <a:xfrm>
            <a:off x="1297997" y="5275899"/>
            <a:ext cx="5650726" cy="1446550"/>
          </a:xfrm>
          <a:prstGeom prst="rect">
            <a:avLst/>
          </a:prstGeom>
          <a:noFill/>
        </p:spPr>
        <p:txBody>
          <a:bodyPr wrap="square" rtlCol="0">
            <a:spAutoFit/>
          </a:bodyPr>
          <a:lstStyle/>
          <a:p>
            <a:pPr>
              <a:buNone/>
            </a:pPr>
            <a:r>
              <a:rPr lang="en-GB" sz="2200" dirty="0"/>
              <a:t>The hexagon has a vertical and a horizontal line of symmetry. The obtuse angle at F is 140°. Use this to work out the other angles in the hexagon.</a:t>
            </a:r>
          </a:p>
        </p:txBody>
      </p:sp>
      <p:sp>
        <p:nvSpPr>
          <p:cNvPr id="5" name="TextBox 4">
            <a:extLst>
              <a:ext uri="{FF2B5EF4-FFF2-40B4-BE49-F238E27FC236}">
                <a16:creationId xmlns:a16="http://schemas.microsoft.com/office/drawing/2014/main" id="{43F7B408-0AFA-BE3B-9807-DB672D665B68}"/>
              </a:ext>
            </a:extLst>
          </p:cNvPr>
          <p:cNvSpPr txBox="1"/>
          <p:nvPr/>
        </p:nvSpPr>
        <p:spPr>
          <a:xfrm>
            <a:off x="7537390" y="979366"/>
            <a:ext cx="423514" cy="523220"/>
          </a:xfrm>
          <a:prstGeom prst="rect">
            <a:avLst/>
          </a:prstGeom>
          <a:noFill/>
        </p:spPr>
        <p:txBody>
          <a:bodyPr wrap="none" rtlCol="0">
            <a:spAutoFit/>
          </a:bodyPr>
          <a:lstStyle/>
          <a:p>
            <a:pPr>
              <a:buNone/>
            </a:pPr>
            <a:r>
              <a:rPr lang="en-GB" dirty="0">
                <a:solidFill>
                  <a:srgbClr val="00628C"/>
                </a:solidFill>
              </a:rPr>
              <a:t>A</a:t>
            </a:r>
          </a:p>
        </p:txBody>
      </p:sp>
      <p:sp>
        <p:nvSpPr>
          <p:cNvPr id="7" name="TextBox 6">
            <a:extLst>
              <a:ext uri="{FF2B5EF4-FFF2-40B4-BE49-F238E27FC236}">
                <a16:creationId xmlns:a16="http://schemas.microsoft.com/office/drawing/2014/main" id="{B0352BE7-BA7E-2168-EB48-7A373E3F12BF}"/>
              </a:ext>
            </a:extLst>
          </p:cNvPr>
          <p:cNvSpPr txBox="1"/>
          <p:nvPr/>
        </p:nvSpPr>
        <p:spPr>
          <a:xfrm>
            <a:off x="10592648" y="940082"/>
            <a:ext cx="423514" cy="523220"/>
          </a:xfrm>
          <a:prstGeom prst="rect">
            <a:avLst/>
          </a:prstGeom>
          <a:noFill/>
        </p:spPr>
        <p:txBody>
          <a:bodyPr wrap="none" rtlCol="0">
            <a:spAutoFit/>
          </a:bodyPr>
          <a:lstStyle/>
          <a:p>
            <a:pPr>
              <a:buNone/>
            </a:pPr>
            <a:r>
              <a:rPr lang="en-GB" dirty="0">
                <a:solidFill>
                  <a:srgbClr val="00628C"/>
                </a:solidFill>
              </a:rPr>
              <a:t>B</a:t>
            </a:r>
          </a:p>
        </p:txBody>
      </p:sp>
      <p:sp>
        <p:nvSpPr>
          <p:cNvPr id="8" name="TextBox 7">
            <a:extLst>
              <a:ext uri="{FF2B5EF4-FFF2-40B4-BE49-F238E27FC236}">
                <a16:creationId xmlns:a16="http://schemas.microsoft.com/office/drawing/2014/main" id="{E8E9C1CD-1954-D355-1F5E-6FAE16E71A92}"/>
              </a:ext>
            </a:extLst>
          </p:cNvPr>
          <p:cNvSpPr txBox="1"/>
          <p:nvPr/>
        </p:nvSpPr>
        <p:spPr>
          <a:xfrm>
            <a:off x="11649150" y="3095380"/>
            <a:ext cx="444352" cy="523220"/>
          </a:xfrm>
          <a:prstGeom prst="rect">
            <a:avLst/>
          </a:prstGeom>
          <a:noFill/>
        </p:spPr>
        <p:txBody>
          <a:bodyPr wrap="none" rtlCol="0">
            <a:spAutoFit/>
          </a:bodyPr>
          <a:lstStyle/>
          <a:p>
            <a:pPr>
              <a:buNone/>
            </a:pPr>
            <a:r>
              <a:rPr lang="en-GB" dirty="0">
                <a:solidFill>
                  <a:srgbClr val="00628C"/>
                </a:solidFill>
              </a:rPr>
              <a:t>C</a:t>
            </a:r>
          </a:p>
        </p:txBody>
      </p:sp>
      <p:sp>
        <p:nvSpPr>
          <p:cNvPr id="11" name="TextBox 10">
            <a:extLst>
              <a:ext uri="{FF2B5EF4-FFF2-40B4-BE49-F238E27FC236}">
                <a16:creationId xmlns:a16="http://schemas.microsoft.com/office/drawing/2014/main" id="{5F595842-DEAE-4342-80CD-68CF41AA6E88}"/>
              </a:ext>
            </a:extLst>
          </p:cNvPr>
          <p:cNvSpPr txBox="1"/>
          <p:nvPr/>
        </p:nvSpPr>
        <p:spPr>
          <a:xfrm>
            <a:off x="10592648" y="5275899"/>
            <a:ext cx="444352" cy="523220"/>
          </a:xfrm>
          <a:prstGeom prst="rect">
            <a:avLst/>
          </a:prstGeom>
          <a:noFill/>
        </p:spPr>
        <p:txBody>
          <a:bodyPr wrap="none" rtlCol="0">
            <a:spAutoFit/>
          </a:bodyPr>
          <a:lstStyle/>
          <a:p>
            <a:pPr>
              <a:buNone/>
            </a:pPr>
            <a:r>
              <a:rPr lang="en-GB" dirty="0">
                <a:solidFill>
                  <a:srgbClr val="00628C"/>
                </a:solidFill>
              </a:rPr>
              <a:t>D</a:t>
            </a:r>
          </a:p>
        </p:txBody>
      </p:sp>
      <p:sp>
        <p:nvSpPr>
          <p:cNvPr id="12" name="TextBox 11">
            <a:extLst>
              <a:ext uri="{FF2B5EF4-FFF2-40B4-BE49-F238E27FC236}">
                <a16:creationId xmlns:a16="http://schemas.microsoft.com/office/drawing/2014/main" id="{7B0794BF-D2BC-5E8F-A4D7-44A6478359F0}"/>
              </a:ext>
            </a:extLst>
          </p:cNvPr>
          <p:cNvSpPr txBox="1"/>
          <p:nvPr/>
        </p:nvSpPr>
        <p:spPr>
          <a:xfrm>
            <a:off x="7341054" y="5261390"/>
            <a:ext cx="423514" cy="523220"/>
          </a:xfrm>
          <a:prstGeom prst="rect">
            <a:avLst/>
          </a:prstGeom>
          <a:noFill/>
        </p:spPr>
        <p:txBody>
          <a:bodyPr wrap="none" rtlCol="0">
            <a:spAutoFit/>
          </a:bodyPr>
          <a:lstStyle/>
          <a:p>
            <a:pPr>
              <a:buNone/>
            </a:pPr>
            <a:r>
              <a:rPr lang="en-GB" dirty="0">
                <a:solidFill>
                  <a:srgbClr val="00628C"/>
                </a:solidFill>
              </a:rPr>
              <a:t>E</a:t>
            </a:r>
          </a:p>
        </p:txBody>
      </p:sp>
      <p:sp>
        <p:nvSpPr>
          <p:cNvPr id="13" name="TextBox 12">
            <a:extLst>
              <a:ext uri="{FF2B5EF4-FFF2-40B4-BE49-F238E27FC236}">
                <a16:creationId xmlns:a16="http://schemas.microsoft.com/office/drawing/2014/main" id="{EC8DA58B-DB05-8D14-479F-03E7C859CD46}"/>
              </a:ext>
            </a:extLst>
          </p:cNvPr>
          <p:cNvSpPr txBox="1"/>
          <p:nvPr/>
        </p:nvSpPr>
        <p:spPr>
          <a:xfrm>
            <a:off x="6544445" y="3095380"/>
            <a:ext cx="404278" cy="523220"/>
          </a:xfrm>
          <a:prstGeom prst="rect">
            <a:avLst/>
          </a:prstGeom>
          <a:noFill/>
        </p:spPr>
        <p:txBody>
          <a:bodyPr wrap="none" rtlCol="0">
            <a:spAutoFit/>
          </a:bodyPr>
          <a:lstStyle/>
          <a:p>
            <a:pPr>
              <a:buNone/>
            </a:pPr>
            <a:r>
              <a:rPr lang="en-GB" dirty="0">
                <a:solidFill>
                  <a:srgbClr val="00628C"/>
                </a:solidFill>
              </a:rPr>
              <a:t>F</a:t>
            </a:r>
          </a:p>
        </p:txBody>
      </p:sp>
    </p:spTree>
    <p:extLst>
      <p:ext uri="{BB962C8B-B14F-4D97-AF65-F5344CB8AC3E}">
        <p14:creationId xmlns:p14="http://schemas.microsoft.com/office/powerpoint/2010/main" val="344092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P spid="10"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C166C-D7FB-0922-0E00-504E4F7925F9}"/>
              </a:ext>
            </a:extLst>
          </p:cNvPr>
          <p:cNvSpPr>
            <a:spLocks noGrp="1"/>
          </p:cNvSpPr>
          <p:nvPr>
            <p:ph type="body" sz="quarter" idx="10"/>
          </p:nvPr>
        </p:nvSpPr>
        <p:spPr>
          <a:xfrm>
            <a:off x="240288" y="1124744"/>
            <a:ext cx="6261722" cy="4464495"/>
          </a:xfrm>
        </p:spPr>
        <p:txBody>
          <a:bodyPr vert="horz" lIns="91440" tIns="45720" rIns="91440" bIns="45720" rtlCol="0" anchor="t">
            <a:normAutofit/>
          </a:bodyPr>
          <a:lstStyle/>
          <a:p>
            <a:r>
              <a:rPr lang="en-GB" sz="2200" dirty="0">
                <a:latin typeface="Arial"/>
                <a:cs typeface="Arial"/>
              </a:rPr>
              <a:t>What shapes are created by diagonals in parts a to g? How do you know?</a:t>
            </a:r>
          </a:p>
        </p:txBody>
      </p:sp>
      <p:sp>
        <p:nvSpPr>
          <p:cNvPr id="3" name="Text Placeholder 2">
            <a:extLst>
              <a:ext uri="{FF2B5EF4-FFF2-40B4-BE49-F238E27FC236}">
                <a16:creationId xmlns:a16="http://schemas.microsoft.com/office/drawing/2014/main" id="{33A539D9-759C-E43D-5523-2C475CF8D920}"/>
              </a:ext>
            </a:extLst>
          </p:cNvPr>
          <p:cNvSpPr>
            <a:spLocks noGrp="1"/>
          </p:cNvSpPr>
          <p:nvPr>
            <p:ph type="body" sz="quarter" idx="11"/>
          </p:nvPr>
        </p:nvSpPr>
        <p:spPr/>
        <p:txBody>
          <a:bodyPr/>
          <a:lstStyle/>
          <a:p>
            <a:r>
              <a:rPr lang="en-GB" dirty="0"/>
              <a:t>Activity L: More diagonals</a:t>
            </a:r>
          </a:p>
        </p:txBody>
      </p:sp>
      <p:grpSp>
        <p:nvGrpSpPr>
          <p:cNvPr id="79" name="Group 78">
            <a:extLst>
              <a:ext uri="{FF2B5EF4-FFF2-40B4-BE49-F238E27FC236}">
                <a16:creationId xmlns:a16="http://schemas.microsoft.com/office/drawing/2014/main" id="{D79DE56D-4244-571C-5481-069E6DD010D3}"/>
              </a:ext>
            </a:extLst>
          </p:cNvPr>
          <p:cNvGrpSpPr/>
          <p:nvPr/>
        </p:nvGrpSpPr>
        <p:grpSpPr>
          <a:xfrm>
            <a:off x="539430" y="2691402"/>
            <a:ext cx="973015" cy="2209598"/>
            <a:chOff x="1137139" y="1870033"/>
            <a:chExt cx="973015" cy="2209598"/>
          </a:xfrm>
        </p:grpSpPr>
        <p:cxnSp>
          <p:nvCxnSpPr>
            <p:cNvPr id="5" name="Straight Connector 4">
              <a:extLst>
                <a:ext uri="{FF2B5EF4-FFF2-40B4-BE49-F238E27FC236}">
                  <a16:creationId xmlns:a16="http://schemas.microsoft.com/office/drawing/2014/main" id="{86450201-F551-5139-4624-5D7B605B10A9}"/>
                </a:ext>
              </a:extLst>
            </p:cNvPr>
            <p:cNvCxnSpPr>
              <a:cxnSpLocks/>
            </p:cNvCxnSpPr>
            <p:nvPr/>
          </p:nvCxnSpPr>
          <p:spPr>
            <a:xfrm flipV="1">
              <a:off x="1137139" y="1870033"/>
              <a:ext cx="973015" cy="2209598"/>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441F80-9BA6-4EAD-BE2E-0538A7D17877}"/>
                </a:ext>
              </a:extLst>
            </p:cNvPr>
            <p:cNvCxnSpPr>
              <a:cxnSpLocks/>
            </p:cNvCxnSpPr>
            <p:nvPr/>
          </p:nvCxnSpPr>
          <p:spPr>
            <a:xfrm flipH="1" flipV="1">
              <a:off x="1137139" y="1870033"/>
              <a:ext cx="973015" cy="2209597"/>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id="{94728F9C-2F02-3E65-DF3C-68995F94AB38}"/>
              </a:ext>
            </a:extLst>
          </p:cNvPr>
          <p:cNvCxnSpPr>
            <a:cxnSpLocks/>
          </p:cNvCxnSpPr>
          <p:nvPr/>
        </p:nvCxnSpPr>
        <p:spPr>
          <a:xfrm>
            <a:off x="3587664" y="3765306"/>
            <a:ext cx="1342292" cy="902394"/>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21" name="Action Button: Help 20">
            <a:hlinkClick r:id="" action="ppaction://noaction" highlightClick="1"/>
            <a:extLst>
              <a:ext uri="{FF2B5EF4-FFF2-40B4-BE49-F238E27FC236}">
                <a16:creationId xmlns:a16="http://schemas.microsoft.com/office/drawing/2014/main" id="{DAABAF80-E762-D9A4-5D8B-15C6DB0DC4EA}"/>
              </a:ext>
            </a:extLst>
          </p:cNvPr>
          <p:cNvSpPr/>
          <p:nvPr/>
        </p:nvSpPr>
        <p:spPr>
          <a:xfrm>
            <a:off x="336957" y="5344914"/>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6EEE32D-59FD-D7DE-B1D2-ECD3D51F5C16}"/>
              </a:ext>
            </a:extLst>
          </p:cNvPr>
          <p:cNvSpPr txBox="1"/>
          <p:nvPr/>
        </p:nvSpPr>
        <p:spPr>
          <a:xfrm>
            <a:off x="1297997" y="5275899"/>
            <a:ext cx="4052791" cy="1107996"/>
          </a:xfrm>
          <a:prstGeom prst="rect">
            <a:avLst/>
          </a:prstGeom>
          <a:noFill/>
        </p:spPr>
        <p:txBody>
          <a:bodyPr wrap="square" rtlCol="0">
            <a:spAutoFit/>
          </a:bodyPr>
          <a:lstStyle/>
          <a:p>
            <a:pPr>
              <a:buNone/>
            </a:pPr>
            <a:r>
              <a:rPr lang="en-GB" sz="2200" dirty="0"/>
              <a:t>The diagonals on the right are all drawn from one vertex. What might the shapes be?</a:t>
            </a:r>
          </a:p>
        </p:txBody>
      </p:sp>
      <p:cxnSp>
        <p:nvCxnSpPr>
          <p:cNvPr id="23" name="Straight Connector 22">
            <a:extLst>
              <a:ext uri="{FF2B5EF4-FFF2-40B4-BE49-F238E27FC236}">
                <a16:creationId xmlns:a16="http://schemas.microsoft.com/office/drawing/2014/main" id="{3AF1ED4D-B0BB-4B77-C001-033F7A873203}"/>
              </a:ext>
            </a:extLst>
          </p:cNvPr>
          <p:cNvCxnSpPr>
            <a:cxnSpLocks/>
          </p:cNvCxnSpPr>
          <p:nvPr/>
        </p:nvCxnSpPr>
        <p:spPr>
          <a:xfrm flipV="1">
            <a:off x="7202918" y="5567888"/>
            <a:ext cx="1420015" cy="947693"/>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4FB6F8-4908-8A71-CB70-FF063BECE98B}"/>
              </a:ext>
            </a:extLst>
          </p:cNvPr>
          <p:cNvCxnSpPr>
            <a:cxnSpLocks/>
          </p:cNvCxnSpPr>
          <p:nvPr/>
        </p:nvCxnSpPr>
        <p:spPr>
          <a:xfrm flipV="1">
            <a:off x="7202918" y="5163644"/>
            <a:ext cx="336739" cy="1351937"/>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1972BB0-6487-F734-A885-96ED61C3AD0C}"/>
              </a:ext>
            </a:extLst>
          </p:cNvPr>
          <p:cNvCxnSpPr>
            <a:cxnSpLocks/>
          </p:cNvCxnSpPr>
          <p:nvPr/>
        </p:nvCxnSpPr>
        <p:spPr>
          <a:xfrm flipH="1" flipV="1">
            <a:off x="6997763" y="5567888"/>
            <a:ext cx="205155" cy="956747"/>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5F66B7-6AD2-1078-73A4-FAC564398B35}"/>
              </a:ext>
            </a:extLst>
          </p:cNvPr>
          <p:cNvCxnSpPr>
            <a:cxnSpLocks/>
          </p:cNvCxnSpPr>
          <p:nvPr/>
        </p:nvCxnSpPr>
        <p:spPr>
          <a:xfrm>
            <a:off x="7217009" y="6504018"/>
            <a:ext cx="1405924"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1CA684E-A76A-801A-4468-56ED786ADD4C}"/>
              </a:ext>
            </a:extLst>
          </p:cNvPr>
          <p:cNvCxnSpPr>
            <a:cxnSpLocks/>
          </p:cNvCxnSpPr>
          <p:nvPr/>
        </p:nvCxnSpPr>
        <p:spPr>
          <a:xfrm flipV="1">
            <a:off x="9113202" y="5276612"/>
            <a:ext cx="1420015" cy="947693"/>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079266-F202-15B9-8DEF-7F4F7F1231C6}"/>
              </a:ext>
            </a:extLst>
          </p:cNvPr>
          <p:cNvCxnSpPr>
            <a:cxnSpLocks/>
          </p:cNvCxnSpPr>
          <p:nvPr/>
        </p:nvCxnSpPr>
        <p:spPr>
          <a:xfrm flipV="1">
            <a:off x="10196478" y="5286920"/>
            <a:ext cx="336738" cy="1263976"/>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024F50-73D9-07CC-4772-A6D1BA10F6A9}"/>
              </a:ext>
            </a:extLst>
          </p:cNvPr>
          <p:cNvCxnSpPr>
            <a:cxnSpLocks/>
          </p:cNvCxnSpPr>
          <p:nvPr/>
        </p:nvCxnSpPr>
        <p:spPr>
          <a:xfrm flipH="1" flipV="1">
            <a:off x="10533216" y="5276612"/>
            <a:ext cx="250523" cy="1104386"/>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B953C6-FE25-A836-1962-506DB8504427}"/>
              </a:ext>
            </a:extLst>
          </p:cNvPr>
          <p:cNvCxnSpPr>
            <a:cxnSpLocks/>
          </p:cNvCxnSpPr>
          <p:nvPr/>
        </p:nvCxnSpPr>
        <p:spPr>
          <a:xfrm flipH="1" flipV="1">
            <a:off x="10533215" y="5286920"/>
            <a:ext cx="605902" cy="741044"/>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B9DF3B-5980-C1DA-EECB-A8FC6BF499D5}"/>
              </a:ext>
            </a:extLst>
          </p:cNvPr>
          <p:cNvCxnSpPr>
            <a:cxnSpLocks/>
          </p:cNvCxnSpPr>
          <p:nvPr/>
        </p:nvCxnSpPr>
        <p:spPr>
          <a:xfrm flipH="1" flipV="1">
            <a:off x="10533215" y="5286920"/>
            <a:ext cx="951432" cy="27342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BFFBD7B-1147-FB6D-A7D7-070A8A9E0FF5}"/>
              </a:ext>
            </a:extLst>
          </p:cNvPr>
          <p:cNvCxnSpPr>
            <a:cxnSpLocks/>
          </p:cNvCxnSpPr>
          <p:nvPr/>
        </p:nvCxnSpPr>
        <p:spPr>
          <a:xfrm flipH="1">
            <a:off x="10255376" y="5286920"/>
            <a:ext cx="269432" cy="370522"/>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87614322-89B6-62CF-D2E6-8847AE111DED}"/>
              </a:ext>
            </a:extLst>
          </p:cNvPr>
          <p:cNvGrpSpPr/>
          <p:nvPr/>
        </p:nvGrpSpPr>
        <p:grpSpPr>
          <a:xfrm>
            <a:off x="6802318" y="1811255"/>
            <a:ext cx="2137154" cy="1512000"/>
            <a:chOff x="7541373" y="1468609"/>
            <a:chExt cx="2137154" cy="1512000"/>
          </a:xfrm>
        </p:grpSpPr>
        <p:cxnSp>
          <p:nvCxnSpPr>
            <p:cNvPr id="44" name="Straight Connector 43">
              <a:extLst>
                <a:ext uri="{FF2B5EF4-FFF2-40B4-BE49-F238E27FC236}">
                  <a16:creationId xmlns:a16="http://schemas.microsoft.com/office/drawing/2014/main" id="{D50A2A6D-D78F-5B2E-D28B-D49BE5DF3080}"/>
                </a:ext>
              </a:extLst>
            </p:cNvPr>
            <p:cNvCxnSpPr>
              <a:cxnSpLocks/>
            </p:cNvCxnSpPr>
            <p:nvPr/>
          </p:nvCxnSpPr>
          <p:spPr>
            <a:xfrm flipH="1">
              <a:off x="7541373" y="2216837"/>
              <a:ext cx="2137154"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B9D369-9FFA-643E-77F3-CB93ED13A83A}"/>
                </a:ext>
              </a:extLst>
            </p:cNvPr>
            <p:cNvCxnSpPr>
              <a:cxnSpLocks/>
            </p:cNvCxnSpPr>
            <p:nvPr/>
          </p:nvCxnSpPr>
          <p:spPr>
            <a:xfrm rot="5400000">
              <a:off x="8427753" y="2224609"/>
              <a:ext cx="1512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2017B6B-ADA0-FFB0-D65A-2486D4CE7C50}"/>
                </a:ext>
              </a:extLst>
            </p:cNvPr>
            <p:cNvSpPr/>
            <p:nvPr/>
          </p:nvSpPr>
          <p:spPr>
            <a:xfrm>
              <a:off x="9075753" y="2105067"/>
              <a:ext cx="216000" cy="216000"/>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1" name="Group 90">
            <a:extLst>
              <a:ext uri="{FF2B5EF4-FFF2-40B4-BE49-F238E27FC236}">
                <a16:creationId xmlns:a16="http://schemas.microsoft.com/office/drawing/2014/main" id="{1A1CD2C1-3ABB-831C-25E6-90FC7D83F14C}"/>
              </a:ext>
            </a:extLst>
          </p:cNvPr>
          <p:cNvGrpSpPr/>
          <p:nvPr/>
        </p:nvGrpSpPr>
        <p:grpSpPr>
          <a:xfrm>
            <a:off x="9578259" y="2273365"/>
            <a:ext cx="1590252" cy="1581046"/>
            <a:chOff x="9795330" y="2395381"/>
            <a:chExt cx="1976817" cy="2096883"/>
          </a:xfrm>
        </p:grpSpPr>
        <p:cxnSp>
          <p:nvCxnSpPr>
            <p:cNvPr id="54" name="Straight Connector 53">
              <a:extLst>
                <a:ext uri="{FF2B5EF4-FFF2-40B4-BE49-F238E27FC236}">
                  <a16:creationId xmlns:a16="http://schemas.microsoft.com/office/drawing/2014/main" id="{293F1627-8A51-FFD1-8211-0A0DC9CC3CE3}"/>
                </a:ext>
              </a:extLst>
            </p:cNvPr>
            <p:cNvCxnSpPr>
              <a:cxnSpLocks/>
            </p:cNvCxnSpPr>
            <p:nvPr/>
          </p:nvCxnSpPr>
          <p:spPr>
            <a:xfrm>
              <a:off x="9801181" y="3191857"/>
              <a:ext cx="1601691" cy="129533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62F2F11-FC77-0AE0-2D28-89D19595FA95}"/>
                </a:ext>
              </a:extLst>
            </p:cNvPr>
            <p:cNvCxnSpPr>
              <a:cxnSpLocks/>
            </p:cNvCxnSpPr>
            <p:nvPr/>
          </p:nvCxnSpPr>
          <p:spPr>
            <a:xfrm flipV="1">
              <a:off x="10171487" y="3187290"/>
              <a:ext cx="1600660" cy="127468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AEF9B1-21FC-7462-7973-F4ACE30FBEB5}"/>
                </a:ext>
              </a:extLst>
            </p:cNvPr>
            <p:cNvCxnSpPr>
              <a:cxnSpLocks/>
            </p:cNvCxnSpPr>
            <p:nvPr/>
          </p:nvCxnSpPr>
          <p:spPr>
            <a:xfrm flipV="1">
              <a:off x="10174198" y="2395381"/>
              <a:ext cx="612467" cy="207325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DFF61B9-6A8D-AA0D-ABB7-C2BB58DFC698}"/>
                </a:ext>
              </a:extLst>
            </p:cNvPr>
            <p:cNvCxnSpPr>
              <a:cxnSpLocks/>
            </p:cNvCxnSpPr>
            <p:nvPr/>
          </p:nvCxnSpPr>
          <p:spPr>
            <a:xfrm flipH="1" flipV="1">
              <a:off x="10786665" y="2395381"/>
              <a:ext cx="616207" cy="2096883"/>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E8B4F5A-315D-08F4-353A-CE2A23D993D4}"/>
                </a:ext>
              </a:extLst>
            </p:cNvPr>
            <p:cNvCxnSpPr>
              <a:cxnSpLocks/>
            </p:cNvCxnSpPr>
            <p:nvPr/>
          </p:nvCxnSpPr>
          <p:spPr>
            <a:xfrm flipV="1">
              <a:off x="9795330" y="3187290"/>
              <a:ext cx="1976817" cy="800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6999934F-6D74-C2FF-9D88-472266AA58B3}"/>
              </a:ext>
            </a:extLst>
          </p:cNvPr>
          <p:cNvGrpSpPr/>
          <p:nvPr/>
        </p:nvGrpSpPr>
        <p:grpSpPr>
          <a:xfrm rot="1047833">
            <a:off x="2004678" y="2052268"/>
            <a:ext cx="1512000" cy="1512000"/>
            <a:chOff x="3325483" y="1752863"/>
            <a:chExt cx="1512000" cy="1512000"/>
          </a:xfrm>
        </p:grpSpPr>
        <p:cxnSp>
          <p:nvCxnSpPr>
            <p:cNvPr id="66" name="Straight Connector 65">
              <a:extLst>
                <a:ext uri="{FF2B5EF4-FFF2-40B4-BE49-F238E27FC236}">
                  <a16:creationId xmlns:a16="http://schemas.microsoft.com/office/drawing/2014/main" id="{82DDFB75-9BCD-4052-6A9E-F011804B4362}"/>
                </a:ext>
              </a:extLst>
            </p:cNvPr>
            <p:cNvCxnSpPr>
              <a:cxnSpLocks/>
            </p:cNvCxnSpPr>
            <p:nvPr/>
          </p:nvCxnSpPr>
          <p:spPr>
            <a:xfrm flipH="1">
              <a:off x="3325483" y="2504207"/>
              <a:ext cx="1512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4D611F5-48E6-E756-766B-0301203F1BA7}"/>
                </a:ext>
              </a:extLst>
            </p:cNvPr>
            <p:cNvCxnSpPr>
              <a:cxnSpLocks/>
            </p:cNvCxnSpPr>
            <p:nvPr/>
          </p:nvCxnSpPr>
          <p:spPr>
            <a:xfrm rot="5400000">
              <a:off x="3325483" y="2508863"/>
              <a:ext cx="1512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1A121607-F73C-DE43-E21F-D1A0C22C04A5}"/>
                </a:ext>
              </a:extLst>
            </p:cNvPr>
            <p:cNvSpPr/>
            <p:nvPr/>
          </p:nvSpPr>
          <p:spPr>
            <a:xfrm>
              <a:off x="3973483" y="2389321"/>
              <a:ext cx="216000" cy="216000"/>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72" name="Straight Connector 71">
            <a:extLst>
              <a:ext uri="{FF2B5EF4-FFF2-40B4-BE49-F238E27FC236}">
                <a16:creationId xmlns:a16="http://schemas.microsoft.com/office/drawing/2014/main" id="{CE29DE43-204C-C4D1-F2D3-5D321ACD98F3}"/>
              </a:ext>
            </a:extLst>
          </p:cNvPr>
          <p:cNvCxnSpPr>
            <a:cxnSpLocks/>
          </p:cNvCxnSpPr>
          <p:nvPr/>
        </p:nvCxnSpPr>
        <p:spPr>
          <a:xfrm flipH="1">
            <a:off x="5350789" y="3323255"/>
            <a:ext cx="900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ABD3748-7AA5-2007-BD31-2B0212D15B68}"/>
              </a:ext>
            </a:extLst>
          </p:cNvPr>
          <p:cNvCxnSpPr>
            <a:cxnSpLocks/>
          </p:cNvCxnSpPr>
          <p:nvPr/>
        </p:nvCxnSpPr>
        <p:spPr>
          <a:xfrm>
            <a:off x="5800789" y="2260705"/>
            <a:ext cx="0" cy="216000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7763300B-E96C-A495-B586-D7C36DAFEAB1}"/>
              </a:ext>
            </a:extLst>
          </p:cNvPr>
          <p:cNvSpPr/>
          <p:nvPr/>
        </p:nvSpPr>
        <p:spPr>
          <a:xfrm>
            <a:off x="5692790" y="3215255"/>
            <a:ext cx="216000" cy="216000"/>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a:extLst>
              <a:ext uri="{FF2B5EF4-FFF2-40B4-BE49-F238E27FC236}">
                <a16:creationId xmlns:a16="http://schemas.microsoft.com/office/drawing/2014/main" id="{C9B27585-2A49-BAFC-5917-02AE8733E55F}"/>
              </a:ext>
            </a:extLst>
          </p:cNvPr>
          <p:cNvSpPr txBox="1"/>
          <p:nvPr/>
        </p:nvSpPr>
        <p:spPr>
          <a:xfrm>
            <a:off x="156864" y="2014867"/>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86" name="TextBox 85">
            <a:extLst>
              <a:ext uri="{FF2B5EF4-FFF2-40B4-BE49-F238E27FC236}">
                <a16:creationId xmlns:a16="http://schemas.microsoft.com/office/drawing/2014/main" id="{9C3205A8-F5F6-E59F-762F-4EAB7DDD8E1C}"/>
              </a:ext>
            </a:extLst>
          </p:cNvPr>
          <p:cNvSpPr txBox="1"/>
          <p:nvPr/>
        </p:nvSpPr>
        <p:spPr>
          <a:xfrm>
            <a:off x="1847788" y="1958610"/>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87" name="TextBox 86">
            <a:extLst>
              <a:ext uri="{FF2B5EF4-FFF2-40B4-BE49-F238E27FC236}">
                <a16:creationId xmlns:a16="http://schemas.microsoft.com/office/drawing/2014/main" id="{CD484009-1AC0-D0EF-0D34-2254BF6B3598}"/>
              </a:ext>
            </a:extLst>
          </p:cNvPr>
          <p:cNvSpPr txBox="1"/>
          <p:nvPr/>
        </p:nvSpPr>
        <p:spPr>
          <a:xfrm>
            <a:off x="2962091" y="3703146"/>
            <a:ext cx="420308" cy="430887"/>
          </a:xfrm>
          <a:prstGeom prst="rect">
            <a:avLst/>
          </a:prstGeom>
          <a:noFill/>
        </p:spPr>
        <p:txBody>
          <a:bodyPr wrap="none" rtlCol="0">
            <a:spAutoFit/>
          </a:bodyPr>
          <a:lstStyle/>
          <a:p>
            <a:pPr>
              <a:buNone/>
            </a:pPr>
            <a:r>
              <a:rPr lang="en-GB" sz="2200" dirty="0">
                <a:solidFill>
                  <a:srgbClr val="00628C"/>
                </a:solidFill>
              </a:rPr>
              <a:t>c)</a:t>
            </a:r>
          </a:p>
        </p:txBody>
      </p:sp>
      <p:sp>
        <p:nvSpPr>
          <p:cNvPr id="88" name="TextBox 87">
            <a:extLst>
              <a:ext uri="{FF2B5EF4-FFF2-40B4-BE49-F238E27FC236}">
                <a16:creationId xmlns:a16="http://schemas.microsoft.com/office/drawing/2014/main" id="{F2396EB5-A19E-1627-1E68-E7A64153C300}"/>
              </a:ext>
            </a:extLst>
          </p:cNvPr>
          <p:cNvSpPr txBox="1"/>
          <p:nvPr/>
        </p:nvSpPr>
        <p:spPr>
          <a:xfrm>
            <a:off x="4847272" y="2273365"/>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89" name="TextBox 88">
            <a:extLst>
              <a:ext uri="{FF2B5EF4-FFF2-40B4-BE49-F238E27FC236}">
                <a16:creationId xmlns:a16="http://schemas.microsoft.com/office/drawing/2014/main" id="{B14F0996-E630-5F12-48C1-678722561A4D}"/>
              </a:ext>
            </a:extLst>
          </p:cNvPr>
          <p:cNvSpPr txBox="1"/>
          <p:nvPr/>
        </p:nvSpPr>
        <p:spPr>
          <a:xfrm>
            <a:off x="6574447" y="1749549"/>
            <a:ext cx="436338" cy="430887"/>
          </a:xfrm>
          <a:prstGeom prst="rect">
            <a:avLst/>
          </a:prstGeom>
          <a:noFill/>
        </p:spPr>
        <p:txBody>
          <a:bodyPr wrap="none" rtlCol="0">
            <a:spAutoFit/>
          </a:bodyPr>
          <a:lstStyle/>
          <a:p>
            <a:pPr>
              <a:buNone/>
            </a:pPr>
            <a:r>
              <a:rPr lang="en-GB" sz="2200" dirty="0">
                <a:solidFill>
                  <a:srgbClr val="00628C"/>
                </a:solidFill>
              </a:rPr>
              <a:t>e)</a:t>
            </a:r>
          </a:p>
        </p:txBody>
      </p:sp>
      <p:sp>
        <p:nvSpPr>
          <p:cNvPr id="92" name="TextBox 91">
            <a:extLst>
              <a:ext uri="{FF2B5EF4-FFF2-40B4-BE49-F238E27FC236}">
                <a16:creationId xmlns:a16="http://schemas.microsoft.com/office/drawing/2014/main" id="{F198482D-D7E8-0064-547C-5719D165453E}"/>
              </a:ext>
            </a:extLst>
          </p:cNvPr>
          <p:cNvSpPr txBox="1"/>
          <p:nvPr/>
        </p:nvSpPr>
        <p:spPr>
          <a:xfrm>
            <a:off x="9391760" y="2182929"/>
            <a:ext cx="436338" cy="430887"/>
          </a:xfrm>
          <a:prstGeom prst="rect">
            <a:avLst/>
          </a:prstGeom>
          <a:noFill/>
        </p:spPr>
        <p:txBody>
          <a:bodyPr wrap="none" rtlCol="0">
            <a:spAutoFit/>
          </a:bodyPr>
          <a:lstStyle/>
          <a:p>
            <a:pPr>
              <a:buNone/>
            </a:pPr>
            <a:r>
              <a:rPr lang="en-GB" sz="2200" dirty="0">
                <a:solidFill>
                  <a:srgbClr val="00628C"/>
                </a:solidFill>
              </a:rPr>
              <a:t>g)</a:t>
            </a:r>
          </a:p>
        </p:txBody>
      </p:sp>
      <p:cxnSp>
        <p:nvCxnSpPr>
          <p:cNvPr id="98" name="Straight Connector 97">
            <a:extLst>
              <a:ext uri="{FF2B5EF4-FFF2-40B4-BE49-F238E27FC236}">
                <a16:creationId xmlns:a16="http://schemas.microsoft.com/office/drawing/2014/main" id="{F4E7647D-8376-6124-E91D-B4391A3B6851}"/>
              </a:ext>
            </a:extLst>
          </p:cNvPr>
          <p:cNvCxnSpPr>
            <a:cxnSpLocks/>
          </p:cNvCxnSpPr>
          <p:nvPr/>
        </p:nvCxnSpPr>
        <p:spPr>
          <a:xfrm flipV="1">
            <a:off x="3587664" y="3759303"/>
            <a:ext cx="1080555" cy="908397"/>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BAF7AAD-6A1B-F55E-9B37-B2AEB8F7D66F}"/>
              </a:ext>
            </a:extLst>
          </p:cNvPr>
          <p:cNvCxnSpPr>
            <a:cxnSpLocks/>
          </p:cNvCxnSpPr>
          <p:nvPr/>
        </p:nvCxnSpPr>
        <p:spPr>
          <a:xfrm flipV="1">
            <a:off x="5094936" y="5553988"/>
            <a:ext cx="1258687" cy="947352"/>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B7A1C70-107E-6FBE-BFB6-DE5ECE536C30}"/>
              </a:ext>
            </a:extLst>
          </p:cNvPr>
          <p:cNvCxnSpPr>
            <a:cxnSpLocks/>
          </p:cNvCxnSpPr>
          <p:nvPr/>
        </p:nvCxnSpPr>
        <p:spPr>
          <a:xfrm flipV="1">
            <a:off x="5096276" y="5023107"/>
            <a:ext cx="495786" cy="149225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2FC18B6-13B2-2D78-9BB3-811902490E30}"/>
              </a:ext>
            </a:extLst>
          </p:cNvPr>
          <p:cNvGrpSpPr/>
          <p:nvPr/>
        </p:nvGrpSpPr>
        <p:grpSpPr>
          <a:xfrm>
            <a:off x="7068540" y="3624384"/>
            <a:ext cx="1873701" cy="1512000"/>
            <a:chOff x="7541373" y="1468609"/>
            <a:chExt cx="1873701" cy="1512000"/>
          </a:xfrm>
        </p:grpSpPr>
        <p:cxnSp>
          <p:nvCxnSpPr>
            <p:cNvPr id="6" name="Straight Connector 5">
              <a:extLst>
                <a:ext uri="{FF2B5EF4-FFF2-40B4-BE49-F238E27FC236}">
                  <a16:creationId xmlns:a16="http://schemas.microsoft.com/office/drawing/2014/main" id="{72408C3C-2A4F-6CF7-3A03-2FD4AE35DB6D}"/>
                </a:ext>
              </a:extLst>
            </p:cNvPr>
            <p:cNvCxnSpPr>
              <a:cxnSpLocks/>
            </p:cNvCxnSpPr>
            <p:nvPr/>
          </p:nvCxnSpPr>
          <p:spPr>
            <a:xfrm flipH="1">
              <a:off x="7541373" y="2230444"/>
              <a:ext cx="1266297"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010AE68-C116-6FEB-ABFF-E05C1553B919}"/>
                </a:ext>
              </a:extLst>
            </p:cNvPr>
            <p:cNvCxnSpPr>
              <a:cxnSpLocks/>
            </p:cNvCxnSpPr>
            <p:nvPr/>
          </p:nvCxnSpPr>
          <p:spPr>
            <a:xfrm rot="5400000">
              <a:off x="8659074" y="2224609"/>
              <a:ext cx="1512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6E7B9B8D-8014-7789-74AF-87379648A178}"/>
              </a:ext>
            </a:extLst>
          </p:cNvPr>
          <p:cNvSpPr txBox="1"/>
          <p:nvPr/>
        </p:nvSpPr>
        <p:spPr>
          <a:xfrm>
            <a:off x="7108382" y="3682635"/>
            <a:ext cx="357790" cy="430887"/>
          </a:xfrm>
          <a:prstGeom prst="rect">
            <a:avLst/>
          </a:prstGeom>
          <a:noFill/>
        </p:spPr>
        <p:txBody>
          <a:bodyPr wrap="none" lIns="91440" tIns="45720" rIns="91440" bIns="45720" rtlCol="0" anchor="t">
            <a:spAutoFit/>
          </a:bodyPr>
          <a:lstStyle/>
          <a:p>
            <a:pPr>
              <a:buNone/>
            </a:pPr>
            <a:r>
              <a:rPr lang="en-GB" sz="2200" dirty="0">
                <a:solidFill>
                  <a:srgbClr val="00628C"/>
                </a:solidFill>
                <a:latin typeface="Arial"/>
                <a:cs typeface="Arial"/>
              </a:rPr>
              <a:t>f)</a:t>
            </a:r>
          </a:p>
        </p:txBody>
      </p:sp>
    </p:spTree>
    <p:extLst>
      <p:ext uri="{BB962C8B-B14F-4D97-AF65-F5344CB8AC3E}">
        <p14:creationId xmlns:p14="http://schemas.microsoft.com/office/powerpoint/2010/main" val="228907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74" grpId="0" animBg="1"/>
      <p:bldP spid="85" grpId="0"/>
      <p:bldP spid="86" grpId="0"/>
      <p:bldP spid="87" grpId="0"/>
      <p:bldP spid="88" grpId="0"/>
      <p:bldP spid="89" grpId="0"/>
      <p:bldP spid="92" grpId="0"/>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A539D9-759C-E43D-5523-2C475CF8D920}"/>
              </a:ext>
            </a:extLst>
          </p:cNvPr>
          <p:cNvSpPr>
            <a:spLocks noGrp="1"/>
          </p:cNvSpPr>
          <p:nvPr>
            <p:ph type="body" sz="quarter" idx="11"/>
          </p:nvPr>
        </p:nvSpPr>
        <p:spPr/>
        <p:txBody>
          <a:bodyPr/>
          <a:lstStyle/>
          <a:p>
            <a:r>
              <a:rPr lang="en-GB" dirty="0"/>
              <a:t>Activity L: More diagonals (animated solutions)</a:t>
            </a:r>
          </a:p>
        </p:txBody>
      </p:sp>
      <p:grpSp>
        <p:nvGrpSpPr>
          <p:cNvPr id="79" name="Group 78">
            <a:extLst>
              <a:ext uri="{FF2B5EF4-FFF2-40B4-BE49-F238E27FC236}">
                <a16:creationId xmlns:a16="http://schemas.microsoft.com/office/drawing/2014/main" id="{D79DE56D-4244-571C-5481-069E6DD010D3}"/>
              </a:ext>
            </a:extLst>
          </p:cNvPr>
          <p:cNvGrpSpPr/>
          <p:nvPr/>
        </p:nvGrpSpPr>
        <p:grpSpPr>
          <a:xfrm>
            <a:off x="528246" y="1955323"/>
            <a:ext cx="973015" cy="2209598"/>
            <a:chOff x="1137139" y="1870033"/>
            <a:chExt cx="973015" cy="2209598"/>
          </a:xfrm>
        </p:grpSpPr>
        <p:cxnSp>
          <p:nvCxnSpPr>
            <p:cNvPr id="5" name="Straight Connector 4">
              <a:extLst>
                <a:ext uri="{FF2B5EF4-FFF2-40B4-BE49-F238E27FC236}">
                  <a16:creationId xmlns:a16="http://schemas.microsoft.com/office/drawing/2014/main" id="{86450201-F551-5139-4624-5D7B605B10A9}"/>
                </a:ext>
              </a:extLst>
            </p:cNvPr>
            <p:cNvCxnSpPr>
              <a:cxnSpLocks/>
            </p:cNvCxnSpPr>
            <p:nvPr/>
          </p:nvCxnSpPr>
          <p:spPr>
            <a:xfrm flipV="1">
              <a:off x="1137139" y="1870033"/>
              <a:ext cx="973015" cy="2209598"/>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441F80-9BA6-4EAD-BE2E-0538A7D17877}"/>
                </a:ext>
              </a:extLst>
            </p:cNvPr>
            <p:cNvCxnSpPr>
              <a:cxnSpLocks/>
            </p:cNvCxnSpPr>
            <p:nvPr/>
          </p:nvCxnSpPr>
          <p:spPr>
            <a:xfrm flipH="1" flipV="1">
              <a:off x="1137139" y="1870033"/>
              <a:ext cx="973015" cy="2209597"/>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8B4CFA57-B846-1F25-41FB-86E449B9839E}"/>
              </a:ext>
            </a:extLst>
          </p:cNvPr>
          <p:cNvCxnSpPr>
            <a:cxnSpLocks/>
          </p:cNvCxnSpPr>
          <p:nvPr/>
        </p:nvCxnSpPr>
        <p:spPr>
          <a:xfrm flipV="1">
            <a:off x="4052216" y="2776229"/>
            <a:ext cx="1080555" cy="908397"/>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728F9C-2F02-3E65-DF3C-68995F94AB38}"/>
              </a:ext>
            </a:extLst>
          </p:cNvPr>
          <p:cNvCxnSpPr>
            <a:cxnSpLocks/>
          </p:cNvCxnSpPr>
          <p:nvPr/>
        </p:nvCxnSpPr>
        <p:spPr>
          <a:xfrm>
            <a:off x="4052216" y="2782232"/>
            <a:ext cx="1342292" cy="902394"/>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21" name="Action Button: Help 20">
            <a:hlinkClick r:id="" action="ppaction://noaction" highlightClick="1"/>
            <a:extLst>
              <a:ext uri="{FF2B5EF4-FFF2-40B4-BE49-F238E27FC236}">
                <a16:creationId xmlns:a16="http://schemas.microsoft.com/office/drawing/2014/main" id="{DAABAF80-E762-D9A4-5D8B-15C6DB0DC4EA}"/>
              </a:ext>
            </a:extLst>
          </p:cNvPr>
          <p:cNvSpPr/>
          <p:nvPr/>
        </p:nvSpPr>
        <p:spPr>
          <a:xfrm>
            <a:off x="154873" y="4905161"/>
            <a:ext cx="908021" cy="879391"/>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0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6EEE32D-59FD-D7DE-B1D2-ECD3D51F5C16}"/>
              </a:ext>
            </a:extLst>
          </p:cNvPr>
          <p:cNvSpPr txBox="1"/>
          <p:nvPr/>
        </p:nvSpPr>
        <p:spPr>
          <a:xfrm>
            <a:off x="1112028" y="4811337"/>
            <a:ext cx="4007780" cy="1446550"/>
          </a:xfrm>
          <a:prstGeom prst="rect">
            <a:avLst/>
          </a:prstGeom>
          <a:noFill/>
        </p:spPr>
        <p:txBody>
          <a:bodyPr wrap="square" rtlCol="0">
            <a:spAutoFit/>
          </a:bodyPr>
          <a:lstStyle/>
          <a:p>
            <a:pPr>
              <a:buNone/>
            </a:pPr>
            <a:r>
              <a:rPr lang="en-GB" sz="2200" dirty="0"/>
              <a:t>One possible example given for each set of diagonals. The dotted sides could take many other lengths or positions.</a:t>
            </a:r>
          </a:p>
        </p:txBody>
      </p:sp>
      <p:cxnSp>
        <p:nvCxnSpPr>
          <p:cNvPr id="23" name="Straight Connector 22">
            <a:extLst>
              <a:ext uri="{FF2B5EF4-FFF2-40B4-BE49-F238E27FC236}">
                <a16:creationId xmlns:a16="http://schemas.microsoft.com/office/drawing/2014/main" id="{3AF1ED4D-B0BB-4B77-C001-033F7A873203}"/>
              </a:ext>
            </a:extLst>
          </p:cNvPr>
          <p:cNvCxnSpPr>
            <a:cxnSpLocks/>
          </p:cNvCxnSpPr>
          <p:nvPr/>
        </p:nvCxnSpPr>
        <p:spPr>
          <a:xfrm flipV="1">
            <a:off x="7135750" y="5352556"/>
            <a:ext cx="1420015" cy="947693"/>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4FB6F8-4908-8A71-CB70-FF063BECE98B}"/>
              </a:ext>
            </a:extLst>
          </p:cNvPr>
          <p:cNvCxnSpPr>
            <a:cxnSpLocks/>
          </p:cNvCxnSpPr>
          <p:nvPr/>
        </p:nvCxnSpPr>
        <p:spPr>
          <a:xfrm flipV="1">
            <a:off x="7135750" y="4948312"/>
            <a:ext cx="336739" cy="1351937"/>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1972BB0-6487-F734-A885-96ED61C3AD0C}"/>
              </a:ext>
            </a:extLst>
          </p:cNvPr>
          <p:cNvCxnSpPr>
            <a:cxnSpLocks/>
          </p:cNvCxnSpPr>
          <p:nvPr/>
        </p:nvCxnSpPr>
        <p:spPr>
          <a:xfrm flipH="1" flipV="1">
            <a:off x="6930595" y="5352556"/>
            <a:ext cx="205155" cy="956747"/>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5F66B7-6AD2-1078-73A4-FAC564398B35}"/>
              </a:ext>
            </a:extLst>
          </p:cNvPr>
          <p:cNvCxnSpPr>
            <a:cxnSpLocks/>
          </p:cNvCxnSpPr>
          <p:nvPr/>
        </p:nvCxnSpPr>
        <p:spPr>
          <a:xfrm>
            <a:off x="7149841" y="6288686"/>
            <a:ext cx="1405924"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87614322-89B6-62CF-D2E6-8847AE111DED}"/>
              </a:ext>
            </a:extLst>
          </p:cNvPr>
          <p:cNvGrpSpPr/>
          <p:nvPr/>
        </p:nvGrpSpPr>
        <p:grpSpPr>
          <a:xfrm>
            <a:off x="7538108" y="1075176"/>
            <a:ext cx="2137154" cy="1512000"/>
            <a:chOff x="7541373" y="1468609"/>
            <a:chExt cx="2137154" cy="1512000"/>
          </a:xfrm>
        </p:grpSpPr>
        <p:cxnSp>
          <p:nvCxnSpPr>
            <p:cNvPr id="44" name="Straight Connector 43">
              <a:extLst>
                <a:ext uri="{FF2B5EF4-FFF2-40B4-BE49-F238E27FC236}">
                  <a16:creationId xmlns:a16="http://schemas.microsoft.com/office/drawing/2014/main" id="{D50A2A6D-D78F-5B2E-D28B-D49BE5DF3080}"/>
                </a:ext>
              </a:extLst>
            </p:cNvPr>
            <p:cNvCxnSpPr>
              <a:cxnSpLocks/>
            </p:cNvCxnSpPr>
            <p:nvPr/>
          </p:nvCxnSpPr>
          <p:spPr>
            <a:xfrm flipH="1">
              <a:off x="7541373" y="2216837"/>
              <a:ext cx="2137154"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2B9D369-9FFA-643E-77F3-CB93ED13A83A}"/>
                </a:ext>
              </a:extLst>
            </p:cNvPr>
            <p:cNvCxnSpPr>
              <a:cxnSpLocks/>
            </p:cNvCxnSpPr>
            <p:nvPr/>
          </p:nvCxnSpPr>
          <p:spPr>
            <a:xfrm rot="5400000">
              <a:off x="8427753" y="2224609"/>
              <a:ext cx="1512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2017B6B-ADA0-FFB0-D65A-2486D4CE7C50}"/>
                </a:ext>
              </a:extLst>
            </p:cNvPr>
            <p:cNvSpPr/>
            <p:nvPr/>
          </p:nvSpPr>
          <p:spPr>
            <a:xfrm>
              <a:off x="9075753" y="2105067"/>
              <a:ext cx="216000" cy="216000"/>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1" name="Group 90">
            <a:extLst>
              <a:ext uri="{FF2B5EF4-FFF2-40B4-BE49-F238E27FC236}">
                <a16:creationId xmlns:a16="http://schemas.microsoft.com/office/drawing/2014/main" id="{1A1CD2C1-3ABB-831C-25E6-90FC7D83F14C}"/>
              </a:ext>
            </a:extLst>
          </p:cNvPr>
          <p:cNvGrpSpPr/>
          <p:nvPr/>
        </p:nvGrpSpPr>
        <p:grpSpPr>
          <a:xfrm>
            <a:off x="9941592" y="2326041"/>
            <a:ext cx="1590252" cy="1581046"/>
            <a:chOff x="9795330" y="2395381"/>
            <a:chExt cx="1976817" cy="2096883"/>
          </a:xfrm>
        </p:grpSpPr>
        <p:cxnSp>
          <p:nvCxnSpPr>
            <p:cNvPr id="54" name="Straight Connector 53">
              <a:extLst>
                <a:ext uri="{FF2B5EF4-FFF2-40B4-BE49-F238E27FC236}">
                  <a16:creationId xmlns:a16="http://schemas.microsoft.com/office/drawing/2014/main" id="{293F1627-8A51-FFD1-8211-0A0DC9CC3CE3}"/>
                </a:ext>
              </a:extLst>
            </p:cNvPr>
            <p:cNvCxnSpPr>
              <a:cxnSpLocks/>
            </p:cNvCxnSpPr>
            <p:nvPr/>
          </p:nvCxnSpPr>
          <p:spPr>
            <a:xfrm>
              <a:off x="9801181" y="3191857"/>
              <a:ext cx="1601691" cy="129533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62F2F11-FC77-0AE0-2D28-89D19595FA95}"/>
                </a:ext>
              </a:extLst>
            </p:cNvPr>
            <p:cNvCxnSpPr>
              <a:cxnSpLocks/>
            </p:cNvCxnSpPr>
            <p:nvPr/>
          </p:nvCxnSpPr>
          <p:spPr>
            <a:xfrm flipV="1">
              <a:off x="10171487" y="3187290"/>
              <a:ext cx="1600660" cy="127468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AEF9B1-21FC-7462-7973-F4ACE30FBEB5}"/>
                </a:ext>
              </a:extLst>
            </p:cNvPr>
            <p:cNvCxnSpPr>
              <a:cxnSpLocks/>
            </p:cNvCxnSpPr>
            <p:nvPr/>
          </p:nvCxnSpPr>
          <p:spPr>
            <a:xfrm flipV="1">
              <a:off x="10174198" y="2395381"/>
              <a:ext cx="612467" cy="207325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DFF61B9-6A8D-AA0D-ABB7-C2BB58DFC698}"/>
                </a:ext>
              </a:extLst>
            </p:cNvPr>
            <p:cNvCxnSpPr>
              <a:cxnSpLocks/>
            </p:cNvCxnSpPr>
            <p:nvPr/>
          </p:nvCxnSpPr>
          <p:spPr>
            <a:xfrm flipH="1" flipV="1">
              <a:off x="10786665" y="2395381"/>
              <a:ext cx="616207" cy="2096883"/>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E8B4F5A-315D-08F4-353A-CE2A23D993D4}"/>
                </a:ext>
              </a:extLst>
            </p:cNvPr>
            <p:cNvCxnSpPr>
              <a:cxnSpLocks/>
            </p:cNvCxnSpPr>
            <p:nvPr/>
          </p:nvCxnSpPr>
          <p:spPr>
            <a:xfrm flipV="1">
              <a:off x="9795330" y="3187290"/>
              <a:ext cx="1976817" cy="800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CE29DE43-204C-C4D1-F2D3-5D321ACD98F3}"/>
              </a:ext>
            </a:extLst>
          </p:cNvPr>
          <p:cNvCxnSpPr>
            <a:cxnSpLocks/>
          </p:cNvCxnSpPr>
          <p:nvPr/>
        </p:nvCxnSpPr>
        <p:spPr>
          <a:xfrm flipH="1">
            <a:off x="6086579" y="2587176"/>
            <a:ext cx="900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ABD3748-7AA5-2007-BD31-2B0212D15B68}"/>
              </a:ext>
            </a:extLst>
          </p:cNvPr>
          <p:cNvCxnSpPr>
            <a:cxnSpLocks/>
          </p:cNvCxnSpPr>
          <p:nvPr/>
        </p:nvCxnSpPr>
        <p:spPr>
          <a:xfrm>
            <a:off x="6536579" y="1524626"/>
            <a:ext cx="0" cy="216000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7763300B-E96C-A495-B586-D7C36DAFEAB1}"/>
              </a:ext>
            </a:extLst>
          </p:cNvPr>
          <p:cNvSpPr/>
          <p:nvPr/>
        </p:nvSpPr>
        <p:spPr>
          <a:xfrm>
            <a:off x="6428580" y="2479176"/>
            <a:ext cx="216000" cy="216000"/>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TextBox 84">
            <a:extLst>
              <a:ext uri="{FF2B5EF4-FFF2-40B4-BE49-F238E27FC236}">
                <a16:creationId xmlns:a16="http://schemas.microsoft.com/office/drawing/2014/main" id="{C9B27585-2A49-BAFC-5917-02AE8733E55F}"/>
              </a:ext>
            </a:extLst>
          </p:cNvPr>
          <p:cNvSpPr txBox="1"/>
          <p:nvPr/>
        </p:nvSpPr>
        <p:spPr>
          <a:xfrm>
            <a:off x="145680" y="1278788"/>
            <a:ext cx="436338" cy="430887"/>
          </a:xfrm>
          <a:prstGeom prst="rect">
            <a:avLst/>
          </a:prstGeom>
          <a:noFill/>
        </p:spPr>
        <p:txBody>
          <a:bodyPr wrap="none" rtlCol="0">
            <a:spAutoFit/>
          </a:bodyPr>
          <a:lstStyle/>
          <a:p>
            <a:pPr>
              <a:buNone/>
            </a:pPr>
            <a:r>
              <a:rPr lang="en-GB" sz="2200" dirty="0">
                <a:solidFill>
                  <a:srgbClr val="00628C"/>
                </a:solidFill>
              </a:rPr>
              <a:t>a)</a:t>
            </a:r>
          </a:p>
        </p:txBody>
      </p:sp>
      <p:sp>
        <p:nvSpPr>
          <p:cNvPr id="86" name="TextBox 85">
            <a:extLst>
              <a:ext uri="{FF2B5EF4-FFF2-40B4-BE49-F238E27FC236}">
                <a16:creationId xmlns:a16="http://schemas.microsoft.com/office/drawing/2014/main" id="{9C3205A8-F5F6-E59F-762F-4EAB7DDD8E1C}"/>
              </a:ext>
            </a:extLst>
          </p:cNvPr>
          <p:cNvSpPr txBox="1"/>
          <p:nvPr/>
        </p:nvSpPr>
        <p:spPr>
          <a:xfrm>
            <a:off x="1981587" y="1034334"/>
            <a:ext cx="436338" cy="430887"/>
          </a:xfrm>
          <a:prstGeom prst="rect">
            <a:avLst/>
          </a:prstGeom>
          <a:noFill/>
        </p:spPr>
        <p:txBody>
          <a:bodyPr wrap="none" rtlCol="0">
            <a:spAutoFit/>
          </a:bodyPr>
          <a:lstStyle/>
          <a:p>
            <a:pPr>
              <a:buNone/>
            </a:pPr>
            <a:r>
              <a:rPr lang="en-GB" sz="2200" dirty="0">
                <a:solidFill>
                  <a:srgbClr val="00628C"/>
                </a:solidFill>
              </a:rPr>
              <a:t>b)</a:t>
            </a:r>
          </a:p>
        </p:txBody>
      </p:sp>
      <p:sp>
        <p:nvSpPr>
          <p:cNvPr id="87" name="TextBox 86">
            <a:extLst>
              <a:ext uri="{FF2B5EF4-FFF2-40B4-BE49-F238E27FC236}">
                <a16:creationId xmlns:a16="http://schemas.microsoft.com/office/drawing/2014/main" id="{CD484009-1AC0-D0EF-0D34-2254BF6B3598}"/>
              </a:ext>
            </a:extLst>
          </p:cNvPr>
          <p:cNvSpPr txBox="1"/>
          <p:nvPr/>
        </p:nvSpPr>
        <p:spPr>
          <a:xfrm>
            <a:off x="3426643" y="2720072"/>
            <a:ext cx="420308" cy="430887"/>
          </a:xfrm>
          <a:prstGeom prst="rect">
            <a:avLst/>
          </a:prstGeom>
          <a:noFill/>
        </p:spPr>
        <p:txBody>
          <a:bodyPr wrap="none" rtlCol="0">
            <a:spAutoFit/>
          </a:bodyPr>
          <a:lstStyle/>
          <a:p>
            <a:pPr>
              <a:buNone/>
            </a:pPr>
            <a:r>
              <a:rPr lang="en-GB" sz="2200" dirty="0">
                <a:solidFill>
                  <a:srgbClr val="00628C"/>
                </a:solidFill>
              </a:rPr>
              <a:t>c)</a:t>
            </a:r>
          </a:p>
        </p:txBody>
      </p:sp>
      <p:sp>
        <p:nvSpPr>
          <p:cNvPr id="88" name="TextBox 87">
            <a:extLst>
              <a:ext uri="{FF2B5EF4-FFF2-40B4-BE49-F238E27FC236}">
                <a16:creationId xmlns:a16="http://schemas.microsoft.com/office/drawing/2014/main" id="{F2396EB5-A19E-1627-1E68-E7A64153C300}"/>
              </a:ext>
            </a:extLst>
          </p:cNvPr>
          <p:cNvSpPr txBox="1"/>
          <p:nvPr/>
        </p:nvSpPr>
        <p:spPr>
          <a:xfrm>
            <a:off x="5583062" y="1537286"/>
            <a:ext cx="436338" cy="430887"/>
          </a:xfrm>
          <a:prstGeom prst="rect">
            <a:avLst/>
          </a:prstGeom>
          <a:noFill/>
        </p:spPr>
        <p:txBody>
          <a:bodyPr wrap="none" rtlCol="0">
            <a:spAutoFit/>
          </a:bodyPr>
          <a:lstStyle/>
          <a:p>
            <a:pPr>
              <a:buNone/>
            </a:pPr>
            <a:r>
              <a:rPr lang="en-GB" sz="2200" dirty="0">
                <a:solidFill>
                  <a:srgbClr val="00628C"/>
                </a:solidFill>
              </a:rPr>
              <a:t>d)</a:t>
            </a:r>
          </a:p>
        </p:txBody>
      </p:sp>
      <p:sp>
        <p:nvSpPr>
          <p:cNvPr id="89" name="TextBox 88">
            <a:extLst>
              <a:ext uri="{FF2B5EF4-FFF2-40B4-BE49-F238E27FC236}">
                <a16:creationId xmlns:a16="http://schemas.microsoft.com/office/drawing/2014/main" id="{B14F0996-E630-5F12-48C1-678722561A4D}"/>
              </a:ext>
            </a:extLst>
          </p:cNvPr>
          <p:cNvSpPr txBox="1"/>
          <p:nvPr/>
        </p:nvSpPr>
        <p:spPr>
          <a:xfrm>
            <a:off x="7310237" y="1013470"/>
            <a:ext cx="436338" cy="430887"/>
          </a:xfrm>
          <a:prstGeom prst="rect">
            <a:avLst/>
          </a:prstGeom>
          <a:noFill/>
        </p:spPr>
        <p:txBody>
          <a:bodyPr wrap="none" rtlCol="0">
            <a:spAutoFit/>
          </a:bodyPr>
          <a:lstStyle/>
          <a:p>
            <a:pPr>
              <a:buNone/>
            </a:pPr>
            <a:r>
              <a:rPr lang="en-GB" sz="2200" dirty="0">
                <a:solidFill>
                  <a:srgbClr val="00628C"/>
                </a:solidFill>
              </a:rPr>
              <a:t>e)</a:t>
            </a:r>
          </a:p>
        </p:txBody>
      </p:sp>
      <p:sp>
        <p:nvSpPr>
          <p:cNvPr id="92" name="TextBox 91">
            <a:extLst>
              <a:ext uri="{FF2B5EF4-FFF2-40B4-BE49-F238E27FC236}">
                <a16:creationId xmlns:a16="http://schemas.microsoft.com/office/drawing/2014/main" id="{F198482D-D7E8-0064-547C-5719D165453E}"/>
              </a:ext>
            </a:extLst>
          </p:cNvPr>
          <p:cNvSpPr txBox="1"/>
          <p:nvPr/>
        </p:nvSpPr>
        <p:spPr>
          <a:xfrm>
            <a:off x="9878555" y="2247574"/>
            <a:ext cx="436338" cy="430887"/>
          </a:xfrm>
          <a:prstGeom prst="rect">
            <a:avLst/>
          </a:prstGeom>
          <a:noFill/>
        </p:spPr>
        <p:txBody>
          <a:bodyPr wrap="none" rtlCol="0">
            <a:spAutoFit/>
          </a:bodyPr>
          <a:lstStyle/>
          <a:p>
            <a:pPr>
              <a:buNone/>
            </a:pPr>
            <a:r>
              <a:rPr lang="en-GB" sz="2200" dirty="0">
                <a:solidFill>
                  <a:srgbClr val="00628C"/>
                </a:solidFill>
              </a:rPr>
              <a:t>g)</a:t>
            </a:r>
          </a:p>
        </p:txBody>
      </p:sp>
      <p:sp>
        <p:nvSpPr>
          <p:cNvPr id="4" name="Rectangle 3">
            <a:extLst>
              <a:ext uri="{FF2B5EF4-FFF2-40B4-BE49-F238E27FC236}">
                <a16:creationId xmlns:a16="http://schemas.microsoft.com/office/drawing/2014/main" id="{335CC2F9-DB70-9A1B-8A54-8FCDE79C3950}"/>
              </a:ext>
            </a:extLst>
          </p:cNvPr>
          <p:cNvSpPr/>
          <p:nvPr/>
        </p:nvSpPr>
        <p:spPr>
          <a:xfrm>
            <a:off x="524148" y="1938883"/>
            <a:ext cx="973015" cy="2242476"/>
          </a:xfrm>
          <a:prstGeom prst="rect">
            <a:avLst/>
          </a:prstGeom>
          <a:noFill/>
          <a:ln w="3810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a:extLst>
              <a:ext uri="{FF2B5EF4-FFF2-40B4-BE49-F238E27FC236}">
                <a16:creationId xmlns:a16="http://schemas.microsoft.com/office/drawing/2014/main" id="{8D7F2EFC-F3BC-3A6E-5B77-1C884DADC014}"/>
              </a:ext>
            </a:extLst>
          </p:cNvPr>
          <p:cNvGrpSpPr/>
          <p:nvPr/>
        </p:nvGrpSpPr>
        <p:grpSpPr>
          <a:xfrm rot="1029031">
            <a:off x="2148686" y="1163824"/>
            <a:ext cx="1512000" cy="1512000"/>
            <a:chOff x="3325483" y="1752863"/>
            <a:chExt cx="1512000" cy="1512000"/>
          </a:xfrm>
        </p:grpSpPr>
        <p:cxnSp>
          <p:nvCxnSpPr>
            <p:cNvPr id="8" name="Straight Connector 7">
              <a:extLst>
                <a:ext uri="{FF2B5EF4-FFF2-40B4-BE49-F238E27FC236}">
                  <a16:creationId xmlns:a16="http://schemas.microsoft.com/office/drawing/2014/main" id="{6A51A960-03B7-4827-B5B7-30A453994D7B}"/>
                </a:ext>
              </a:extLst>
            </p:cNvPr>
            <p:cNvCxnSpPr>
              <a:cxnSpLocks/>
            </p:cNvCxnSpPr>
            <p:nvPr/>
          </p:nvCxnSpPr>
          <p:spPr>
            <a:xfrm flipH="1">
              <a:off x="3325483" y="2504207"/>
              <a:ext cx="1512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BA356DA-0C82-767A-A486-1819AB065FCC}"/>
                </a:ext>
              </a:extLst>
            </p:cNvPr>
            <p:cNvCxnSpPr>
              <a:cxnSpLocks/>
            </p:cNvCxnSpPr>
            <p:nvPr/>
          </p:nvCxnSpPr>
          <p:spPr>
            <a:xfrm rot="5400000">
              <a:off x="3325483" y="2508863"/>
              <a:ext cx="1512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E68E7DC-9106-0547-4978-BDA370ABC867}"/>
                </a:ext>
              </a:extLst>
            </p:cNvPr>
            <p:cNvSpPr/>
            <p:nvPr/>
          </p:nvSpPr>
          <p:spPr>
            <a:xfrm>
              <a:off x="3973483" y="2389321"/>
              <a:ext cx="216000" cy="216000"/>
            </a:xfrm>
            <a:prstGeom prst="rect">
              <a:avLst/>
            </a:prstGeom>
            <a:noFill/>
            <a:ln w="12700">
              <a:solidFill>
                <a:srgbClr val="5959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Rectangle 11">
            <a:extLst>
              <a:ext uri="{FF2B5EF4-FFF2-40B4-BE49-F238E27FC236}">
                <a16:creationId xmlns:a16="http://schemas.microsoft.com/office/drawing/2014/main" id="{3D3D0834-311A-24B8-301D-9202519480BC}"/>
              </a:ext>
            </a:extLst>
          </p:cNvPr>
          <p:cNvSpPr/>
          <p:nvPr/>
        </p:nvSpPr>
        <p:spPr>
          <a:xfrm rot="3697082">
            <a:off x="2359523" y="1377045"/>
            <a:ext cx="1079037" cy="1079035"/>
          </a:xfrm>
          <a:prstGeom prst="rect">
            <a:avLst/>
          </a:prstGeom>
          <a:noFill/>
          <a:ln w="3810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lowchart: Manual Input 12">
            <a:extLst>
              <a:ext uri="{FF2B5EF4-FFF2-40B4-BE49-F238E27FC236}">
                <a16:creationId xmlns:a16="http://schemas.microsoft.com/office/drawing/2014/main" id="{AF4191C7-0069-6DC7-316E-6914F6CA73F8}"/>
              </a:ext>
            </a:extLst>
          </p:cNvPr>
          <p:cNvSpPr/>
          <p:nvPr/>
        </p:nvSpPr>
        <p:spPr>
          <a:xfrm rot="5400000">
            <a:off x="4266162" y="2544762"/>
            <a:ext cx="914400" cy="1377334"/>
          </a:xfrm>
          <a:prstGeom prst="flowChartManualInput">
            <a:avLst/>
          </a:prstGeom>
          <a:noFill/>
          <a:ln w="3810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Diamond 15">
            <a:extLst>
              <a:ext uri="{FF2B5EF4-FFF2-40B4-BE49-F238E27FC236}">
                <a16:creationId xmlns:a16="http://schemas.microsoft.com/office/drawing/2014/main" id="{20C7E552-F4F2-E571-1D12-557C86FB24AE}"/>
              </a:ext>
            </a:extLst>
          </p:cNvPr>
          <p:cNvSpPr/>
          <p:nvPr/>
        </p:nvSpPr>
        <p:spPr>
          <a:xfrm rot="5400000">
            <a:off x="5472245" y="2148098"/>
            <a:ext cx="2125142" cy="903524"/>
          </a:xfrm>
          <a:prstGeom prst="diamond">
            <a:avLst/>
          </a:prstGeom>
          <a:noFill/>
          <a:ln w="3810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entagon 17">
            <a:extLst>
              <a:ext uri="{FF2B5EF4-FFF2-40B4-BE49-F238E27FC236}">
                <a16:creationId xmlns:a16="http://schemas.microsoft.com/office/drawing/2014/main" id="{9C46C594-6F02-9841-42E6-08881BFF5452}"/>
              </a:ext>
            </a:extLst>
          </p:cNvPr>
          <p:cNvSpPr/>
          <p:nvPr/>
        </p:nvSpPr>
        <p:spPr>
          <a:xfrm>
            <a:off x="9963820" y="2329332"/>
            <a:ext cx="1568024" cy="1570243"/>
          </a:xfrm>
          <a:prstGeom prst="pentagon">
            <a:avLst/>
          </a:prstGeom>
          <a:noFill/>
          <a:ln w="38100">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0" name="Straight Connector 19">
            <a:extLst>
              <a:ext uri="{FF2B5EF4-FFF2-40B4-BE49-F238E27FC236}">
                <a16:creationId xmlns:a16="http://schemas.microsoft.com/office/drawing/2014/main" id="{E70282F0-E8E6-53A5-6BB8-6F81B2160A75}"/>
              </a:ext>
            </a:extLst>
          </p:cNvPr>
          <p:cNvCxnSpPr/>
          <p:nvPr/>
        </p:nvCxnSpPr>
        <p:spPr>
          <a:xfrm flipV="1">
            <a:off x="7538108" y="1075176"/>
            <a:ext cx="1642380" cy="748228"/>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33AB121-2FAE-4866-F2C7-65C26FCA252F}"/>
              </a:ext>
            </a:extLst>
          </p:cNvPr>
          <p:cNvCxnSpPr>
            <a:cxnSpLocks/>
          </p:cNvCxnSpPr>
          <p:nvPr/>
        </p:nvCxnSpPr>
        <p:spPr>
          <a:xfrm flipH="1" flipV="1">
            <a:off x="7561182" y="1824231"/>
            <a:ext cx="1642380" cy="748228"/>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220DFB2-55EF-A1BB-B8C8-E40EF5254E07}"/>
              </a:ext>
            </a:extLst>
          </p:cNvPr>
          <p:cNvCxnSpPr>
            <a:cxnSpLocks/>
          </p:cNvCxnSpPr>
          <p:nvPr/>
        </p:nvCxnSpPr>
        <p:spPr>
          <a:xfrm flipV="1">
            <a:off x="9180487" y="1819634"/>
            <a:ext cx="494775" cy="752825"/>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8657C7A-B04C-48A6-30FE-EE9763829F40}"/>
              </a:ext>
            </a:extLst>
          </p:cNvPr>
          <p:cNvCxnSpPr>
            <a:cxnSpLocks/>
          </p:cNvCxnSpPr>
          <p:nvPr/>
        </p:nvCxnSpPr>
        <p:spPr>
          <a:xfrm>
            <a:off x="9186496" y="1075176"/>
            <a:ext cx="494775" cy="752825"/>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47C1EB1-48B7-500B-596D-F8D216866BF4}"/>
              </a:ext>
            </a:extLst>
          </p:cNvPr>
          <p:cNvCxnSpPr>
            <a:cxnSpLocks/>
          </p:cNvCxnSpPr>
          <p:nvPr/>
        </p:nvCxnSpPr>
        <p:spPr>
          <a:xfrm flipH="1" flipV="1">
            <a:off x="7460457" y="4948312"/>
            <a:ext cx="1095305" cy="404244"/>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26EE7A3-FDD0-C3D7-359C-8902F3BB934D}"/>
              </a:ext>
            </a:extLst>
          </p:cNvPr>
          <p:cNvCxnSpPr>
            <a:cxnSpLocks/>
          </p:cNvCxnSpPr>
          <p:nvPr/>
        </p:nvCxnSpPr>
        <p:spPr>
          <a:xfrm flipH="1">
            <a:off x="6925271" y="4936750"/>
            <a:ext cx="547218" cy="423529"/>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66845ED-DF47-282E-7B4C-83C42F389FFC}"/>
              </a:ext>
            </a:extLst>
          </p:cNvPr>
          <p:cNvCxnSpPr>
            <a:cxnSpLocks/>
          </p:cNvCxnSpPr>
          <p:nvPr/>
        </p:nvCxnSpPr>
        <p:spPr>
          <a:xfrm flipH="1">
            <a:off x="8536826" y="5352556"/>
            <a:ext cx="18936" cy="936130"/>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2C92DB0-A83E-B8DA-1410-5E3D9CDA00E1}"/>
              </a:ext>
            </a:extLst>
          </p:cNvPr>
          <p:cNvCxnSpPr>
            <a:cxnSpLocks/>
          </p:cNvCxnSpPr>
          <p:nvPr/>
        </p:nvCxnSpPr>
        <p:spPr>
          <a:xfrm>
            <a:off x="6914897" y="5346702"/>
            <a:ext cx="0" cy="962601"/>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F063356-1FF4-3B02-A91A-C9F09526E5CA}"/>
              </a:ext>
            </a:extLst>
          </p:cNvPr>
          <p:cNvCxnSpPr>
            <a:cxnSpLocks/>
          </p:cNvCxnSpPr>
          <p:nvPr/>
        </p:nvCxnSpPr>
        <p:spPr>
          <a:xfrm flipH="1">
            <a:off x="6899200" y="6300249"/>
            <a:ext cx="236550" cy="0"/>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48EFF96-8C76-9D85-62A0-56F1A111F222}"/>
              </a:ext>
            </a:extLst>
          </p:cNvPr>
          <p:cNvCxnSpPr>
            <a:cxnSpLocks/>
          </p:cNvCxnSpPr>
          <p:nvPr/>
        </p:nvCxnSpPr>
        <p:spPr>
          <a:xfrm flipH="1" flipV="1">
            <a:off x="7135750" y="6309303"/>
            <a:ext cx="1609543" cy="363605"/>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07D5357-1A39-9036-B3CE-72FB0EF1988A}"/>
              </a:ext>
            </a:extLst>
          </p:cNvPr>
          <p:cNvCxnSpPr>
            <a:cxnSpLocks/>
          </p:cNvCxnSpPr>
          <p:nvPr/>
        </p:nvCxnSpPr>
        <p:spPr>
          <a:xfrm flipH="1" flipV="1">
            <a:off x="8569856" y="6277124"/>
            <a:ext cx="146113" cy="395784"/>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E9D5453-C8C7-7374-885A-E175B408E63A}"/>
              </a:ext>
            </a:extLst>
          </p:cNvPr>
          <p:cNvCxnSpPr>
            <a:cxnSpLocks/>
          </p:cNvCxnSpPr>
          <p:nvPr/>
        </p:nvCxnSpPr>
        <p:spPr>
          <a:xfrm flipV="1">
            <a:off x="8804877" y="5596721"/>
            <a:ext cx="1167282" cy="588829"/>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94122BA-52D2-CED1-A5A9-9452FC152751}"/>
              </a:ext>
            </a:extLst>
          </p:cNvPr>
          <p:cNvCxnSpPr>
            <a:cxnSpLocks/>
          </p:cNvCxnSpPr>
          <p:nvPr/>
        </p:nvCxnSpPr>
        <p:spPr>
          <a:xfrm flipV="1">
            <a:off x="8804880" y="5237857"/>
            <a:ext cx="1420015" cy="947693"/>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3F97780-9E22-D7E6-CD23-F4BA8F797D54}"/>
              </a:ext>
            </a:extLst>
          </p:cNvPr>
          <p:cNvCxnSpPr>
            <a:cxnSpLocks/>
          </p:cNvCxnSpPr>
          <p:nvPr/>
        </p:nvCxnSpPr>
        <p:spPr>
          <a:xfrm flipV="1">
            <a:off x="9888156" y="5248165"/>
            <a:ext cx="336738" cy="1263976"/>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3D2CADC-A7F1-2646-390A-8DF0F37F4B60}"/>
              </a:ext>
            </a:extLst>
          </p:cNvPr>
          <p:cNvCxnSpPr>
            <a:cxnSpLocks/>
          </p:cNvCxnSpPr>
          <p:nvPr/>
        </p:nvCxnSpPr>
        <p:spPr>
          <a:xfrm flipH="1" flipV="1">
            <a:off x="10224894" y="5237857"/>
            <a:ext cx="250523" cy="1104386"/>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A5A589E-C980-4684-84C1-B0B40068BB80}"/>
              </a:ext>
            </a:extLst>
          </p:cNvPr>
          <p:cNvCxnSpPr>
            <a:cxnSpLocks/>
          </p:cNvCxnSpPr>
          <p:nvPr/>
        </p:nvCxnSpPr>
        <p:spPr>
          <a:xfrm flipH="1" flipV="1">
            <a:off x="10224893" y="5248165"/>
            <a:ext cx="605902" cy="741044"/>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3CD4A71-41A6-AFC9-6855-CF19F3ECB639}"/>
              </a:ext>
            </a:extLst>
          </p:cNvPr>
          <p:cNvCxnSpPr>
            <a:cxnSpLocks/>
          </p:cNvCxnSpPr>
          <p:nvPr/>
        </p:nvCxnSpPr>
        <p:spPr>
          <a:xfrm flipH="1" flipV="1">
            <a:off x="10224893" y="5248165"/>
            <a:ext cx="951432" cy="273421"/>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57E8FD5B-BEC7-3FBB-56F6-135D9A2187EA}"/>
              </a:ext>
            </a:extLst>
          </p:cNvPr>
          <p:cNvCxnSpPr>
            <a:cxnSpLocks/>
          </p:cNvCxnSpPr>
          <p:nvPr/>
        </p:nvCxnSpPr>
        <p:spPr>
          <a:xfrm flipH="1">
            <a:off x="9947054" y="5248165"/>
            <a:ext cx="269432" cy="370522"/>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9B39E3E-2F36-7F66-35CA-CE586539D85D}"/>
              </a:ext>
            </a:extLst>
          </p:cNvPr>
          <p:cNvCxnSpPr>
            <a:cxnSpLocks/>
          </p:cNvCxnSpPr>
          <p:nvPr/>
        </p:nvCxnSpPr>
        <p:spPr>
          <a:xfrm flipH="1">
            <a:off x="9896930" y="5596721"/>
            <a:ext cx="75229" cy="908994"/>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DA5092A-736C-B37A-DB5B-F096707EEC90}"/>
              </a:ext>
            </a:extLst>
          </p:cNvPr>
          <p:cNvCxnSpPr>
            <a:cxnSpLocks/>
          </p:cNvCxnSpPr>
          <p:nvPr/>
        </p:nvCxnSpPr>
        <p:spPr>
          <a:xfrm flipV="1">
            <a:off x="9888156" y="6337765"/>
            <a:ext cx="587261" cy="151101"/>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4D89A68-F4CD-6A2A-6E5D-8C63012AB9B2}"/>
              </a:ext>
            </a:extLst>
          </p:cNvPr>
          <p:cNvCxnSpPr>
            <a:cxnSpLocks/>
          </p:cNvCxnSpPr>
          <p:nvPr/>
        </p:nvCxnSpPr>
        <p:spPr>
          <a:xfrm flipV="1">
            <a:off x="10471794" y="5967243"/>
            <a:ext cx="359001" cy="376368"/>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6CB8565-095C-E59C-DD84-1E3A7E26474A}"/>
              </a:ext>
            </a:extLst>
          </p:cNvPr>
          <p:cNvCxnSpPr>
            <a:cxnSpLocks/>
          </p:cNvCxnSpPr>
          <p:nvPr/>
        </p:nvCxnSpPr>
        <p:spPr>
          <a:xfrm flipV="1">
            <a:off x="10830795" y="5531894"/>
            <a:ext cx="345530" cy="435349"/>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52E5BC2-02EF-E451-02F6-FE09674D01B9}"/>
              </a:ext>
            </a:extLst>
          </p:cNvPr>
          <p:cNvCxnSpPr>
            <a:cxnSpLocks/>
          </p:cNvCxnSpPr>
          <p:nvPr/>
        </p:nvCxnSpPr>
        <p:spPr>
          <a:xfrm flipV="1">
            <a:off x="8804874" y="4695750"/>
            <a:ext cx="1321390" cy="1491110"/>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766A687-0868-B24B-7B3D-5E760BA12E50}"/>
              </a:ext>
            </a:extLst>
          </p:cNvPr>
          <p:cNvCxnSpPr>
            <a:cxnSpLocks/>
          </p:cNvCxnSpPr>
          <p:nvPr/>
        </p:nvCxnSpPr>
        <p:spPr>
          <a:xfrm>
            <a:off x="10116416" y="4710467"/>
            <a:ext cx="108477" cy="530186"/>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9143027-2CEA-6FE0-6E87-F08220644D86}"/>
              </a:ext>
            </a:extLst>
          </p:cNvPr>
          <p:cNvCxnSpPr>
            <a:cxnSpLocks/>
          </p:cNvCxnSpPr>
          <p:nvPr/>
        </p:nvCxnSpPr>
        <p:spPr>
          <a:xfrm flipH="1">
            <a:off x="11181248" y="5199785"/>
            <a:ext cx="819434" cy="333661"/>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DC27037-85ED-138B-7EB1-8D986B9ED0CC}"/>
              </a:ext>
            </a:extLst>
          </p:cNvPr>
          <p:cNvCxnSpPr>
            <a:cxnSpLocks/>
          </p:cNvCxnSpPr>
          <p:nvPr/>
        </p:nvCxnSpPr>
        <p:spPr>
          <a:xfrm flipH="1">
            <a:off x="10224893" y="5190786"/>
            <a:ext cx="1761620" cy="30222"/>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B09BE44-7B42-FAD4-31D2-A1BFC59C950C}"/>
              </a:ext>
            </a:extLst>
          </p:cNvPr>
          <p:cNvCxnSpPr>
            <a:cxnSpLocks/>
          </p:cNvCxnSpPr>
          <p:nvPr/>
        </p:nvCxnSpPr>
        <p:spPr>
          <a:xfrm flipV="1">
            <a:off x="5457886" y="5357003"/>
            <a:ext cx="1258687" cy="947352"/>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0EE51D1-ACD9-DC45-70C3-15F8C4AAC2F6}"/>
              </a:ext>
            </a:extLst>
          </p:cNvPr>
          <p:cNvCxnSpPr>
            <a:cxnSpLocks/>
          </p:cNvCxnSpPr>
          <p:nvPr/>
        </p:nvCxnSpPr>
        <p:spPr>
          <a:xfrm flipV="1">
            <a:off x="5459226" y="4826122"/>
            <a:ext cx="495786" cy="1492259"/>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591EBB9-061E-D0D2-B1D9-59E257BFF75C}"/>
              </a:ext>
            </a:extLst>
          </p:cNvPr>
          <p:cNvCxnSpPr>
            <a:cxnSpLocks/>
          </p:cNvCxnSpPr>
          <p:nvPr/>
        </p:nvCxnSpPr>
        <p:spPr>
          <a:xfrm flipH="1" flipV="1">
            <a:off x="5959847" y="4820119"/>
            <a:ext cx="736727" cy="544297"/>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F67F01D-E841-FC60-6C28-44EF2A39A668}"/>
              </a:ext>
            </a:extLst>
          </p:cNvPr>
          <p:cNvCxnSpPr>
            <a:cxnSpLocks/>
          </p:cNvCxnSpPr>
          <p:nvPr/>
        </p:nvCxnSpPr>
        <p:spPr>
          <a:xfrm flipH="1">
            <a:off x="5272658" y="4835612"/>
            <a:ext cx="682354" cy="527252"/>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3A51FE2-FE99-700E-6326-675CE37B9118}"/>
              </a:ext>
            </a:extLst>
          </p:cNvPr>
          <p:cNvCxnSpPr>
            <a:cxnSpLocks/>
          </p:cNvCxnSpPr>
          <p:nvPr/>
        </p:nvCxnSpPr>
        <p:spPr>
          <a:xfrm>
            <a:off x="5272658" y="5372354"/>
            <a:ext cx="177721" cy="932001"/>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E5DD222-DDB2-85F0-7EF9-E19451EF5952}"/>
              </a:ext>
            </a:extLst>
          </p:cNvPr>
          <p:cNvCxnSpPr>
            <a:cxnSpLocks/>
          </p:cNvCxnSpPr>
          <p:nvPr/>
        </p:nvCxnSpPr>
        <p:spPr>
          <a:xfrm flipH="1">
            <a:off x="6422514" y="5352556"/>
            <a:ext cx="291564" cy="951799"/>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5D3BF962-6436-A7A5-A971-3907DF938E14}"/>
              </a:ext>
            </a:extLst>
          </p:cNvPr>
          <p:cNvCxnSpPr>
            <a:cxnSpLocks/>
          </p:cNvCxnSpPr>
          <p:nvPr/>
        </p:nvCxnSpPr>
        <p:spPr>
          <a:xfrm flipH="1">
            <a:off x="5426199" y="6294776"/>
            <a:ext cx="977017" cy="0"/>
          </a:xfrm>
          <a:prstGeom prst="line">
            <a:avLst/>
          </a:prstGeom>
          <a:ln w="38100">
            <a:solidFill>
              <a:srgbClr val="00628C"/>
            </a:solidFill>
            <a:prstDash val="sysDash"/>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44F280F1-F370-465C-4B0F-3ABB81A415ED}"/>
              </a:ext>
            </a:extLst>
          </p:cNvPr>
          <p:cNvGrpSpPr/>
          <p:nvPr/>
        </p:nvGrpSpPr>
        <p:grpSpPr>
          <a:xfrm>
            <a:off x="7381590" y="2976703"/>
            <a:ext cx="1873701" cy="1512000"/>
            <a:chOff x="7541373" y="1468609"/>
            <a:chExt cx="1873701" cy="1512000"/>
          </a:xfrm>
        </p:grpSpPr>
        <p:cxnSp>
          <p:nvCxnSpPr>
            <p:cNvPr id="6" name="Straight Connector 5">
              <a:extLst>
                <a:ext uri="{FF2B5EF4-FFF2-40B4-BE49-F238E27FC236}">
                  <a16:creationId xmlns:a16="http://schemas.microsoft.com/office/drawing/2014/main" id="{517D63B8-D616-4A7E-792F-49678A5D4D68}"/>
                </a:ext>
              </a:extLst>
            </p:cNvPr>
            <p:cNvCxnSpPr>
              <a:cxnSpLocks/>
            </p:cNvCxnSpPr>
            <p:nvPr/>
          </p:nvCxnSpPr>
          <p:spPr>
            <a:xfrm flipH="1">
              <a:off x="7541373" y="2230444"/>
              <a:ext cx="1266297"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D4F0CC-1EA6-9BDD-7DA3-C433DA5A2A4C}"/>
                </a:ext>
              </a:extLst>
            </p:cNvPr>
            <p:cNvCxnSpPr>
              <a:cxnSpLocks/>
            </p:cNvCxnSpPr>
            <p:nvPr/>
          </p:nvCxnSpPr>
          <p:spPr>
            <a:xfrm rot="5400000">
              <a:off x="8659074" y="2224609"/>
              <a:ext cx="1512000" cy="0"/>
            </a:xfrm>
            <a:prstGeom prst="line">
              <a:avLst/>
            </a:prstGeom>
            <a:ln w="28575">
              <a:solidFill>
                <a:srgbClr val="595959"/>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1A9F28A5-FDF4-E39D-EF70-F468392D8DAA}"/>
              </a:ext>
            </a:extLst>
          </p:cNvPr>
          <p:cNvSpPr txBox="1"/>
          <p:nvPr/>
        </p:nvSpPr>
        <p:spPr>
          <a:xfrm>
            <a:off x="7421432" y="3034954"/>
            <a:ext cx="357790" cy="430887"/>
          </a:xfrm>
          <a:prstGeom prst="rect">
            <a:avLst/>
          </a:prstGeom>
          <a:noFill/>
        </p:spPr>
        <p:txBody>
          <a:bodyPr wrap="none" lIns="91440" tIns="45720" rIns="91440" bIns="45720" rtlCol="0" anchor="t">
            <a:spAutoFit/>
          </a:bodyPr>
          <a:lstStyle/>
          <a:p>
            <a:pPr>
              <a:buNone/>
            </a:pPr>
            <a:r>
              <a:rPr lang="en-GB" sz="2200" dirty="0">
                <a:solidFill>
                  <a:srgbClr val="00628C"/>
                </a:solidFill>
                <a:latin typeface="Arial"/>
                <a:cs typeface="Arial"/>
              </a:rPr>
              <a:t>f)</a:t>
            </a:r>
          </a:p>
        </p:txBody>
      </p:sp>
      <p:cxnSp>
        <p:nvCxnSpPr>
          <p:cNvPr id="28" name="Straight Connector 27">
            <a:extLst>
              <a:ext uri="{FF2B5EF4-FFF2-40B4-BE49-F238E27FC236}">
                <a16:creationId xmlns:a16="http://schemas.microsoft.com/office/drawing/2014/main" id="{170423BF-C3D7-72C7-CFD2-A80059F1F1EA}"/>
              </a:ext>
            </a:extLst>
          </p:cNvPr>
          <p:cNvCxnSpPr>
            <a:cxnSpLocks/>
          </p:cNvCxnSpPr>
          <p:nvPr/>
        </p:nvCxnSpPr>
        <p:spPr>
          <a:xfrm flipV="1">
            <a:off x="8633564" y="2989483"/>
            <a:ext cx="629438" cy="743220"/>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7F3C360-7877-2AE1-458A-0B21CF8FD2AD}"/>
              </a:ext>
            </a:extLst>
          </p:cNvPr>
          <p:cNvCxnSpPr>
            <a:cxnSpLocks/>
          </p:cNvCxnSpPr>
          <p:nvPr/>
        </p:nvCxnSpPr>
        <p:spPr>
          <a:xfrm flipV="1">
            <a:off x="7381590" y="2989482"/>
            <a:ext cx="1877799" cy="737494"/>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AE291AB-9C9F-7EAD-FCB0-C356D4260999}"/>
              </a:ext>
            </a:extLst>
          </p:cNvPr>
          <p:cNvCxnSpPr>
            <a:cxnSpLocks/>
          </p:cNvCxnSpPr>
          <p:nvPr/>
        </p:nvCxnSpPr>
        <p:spPr>
          <a:xfrm>
            <a:off x="8612339" y="3722821"/>
            <a:ext cx="629438" cy="743220"/>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7CA97FE-987E-3D8A-F36D-96BABA04A8F6}"/>
              </a:ext>
            </a:extLst>
          </p:cNvPr>
          <p:cNvCxnSpPr>
            <a:cxnSpLocks/>
          </p:cNvCxnSpPr>
          <p:nvPr/>
        </p:nvCxnSpPr>
        <p:spPr>
          <a:xfrm>
            <a:off x="7360365" y="3722820"/>
            <a:ext cx="1877799" cy="737494"/>
          </a:xfrm>
          <a:prstGeom prst="line">
            <a:avLst/>
          </a:prstGeom>
          <a:ln w="38100">
            <a:solidFill>
              <a:srgbClr val="0062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9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1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1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2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4" grpId="0" animBg="1"/>
      <p:bldP spid="12" grpId="0" animBg="1"/>
      <p:bldP spid="13" grpId="0" animBg="1"/>
      <p:bldP spid="16" grpId="0" animBg="1"/>
      <p:bldP spid="1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Printable resources</a:t>
            </a:r>
            <a:br>
              <a:rPr lang="en-GB" dirty="0"/>
            </a:br>
            <a:endParaRPr lang="en-GB" dirty="0"/>
          </a:p>
        </p:txBody>
      </p:sp>
    </p:spTree>
    <p:extLst>
      <p:ext uri="{BB962C8B-B14F-4D97-AF65-F5344CB8AC3E}">
        <p14:creationId xmlns:p14="http://schemas.microsoft.com/office/powerpoint/2010/main" val="31289625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7DD3E36-A90D-4CE8-B97C-D812D9BFB8F5">
            <a:extLst>
              <a:ext uri="{FF2B5EF4-FFF2-40B4-BE49-F238E27FC236}">
                <a16:creationId xmlns:a16="http://schemas.microsoft.com/office/drawing/2014/main" id="{828A2F43-8CFC-5019-182E-FEB1DF6C89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213" y="1"/>
            <a:ext cx="3168000" cy="325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7DD3E36-A90D-4CE8-B97C-D812D9BFB8F5">
            <a:extLst>
              <a:ext uri="{FF2B5EF4-FFF2-40B4-BE49-F238E27FC236}">
                <a16:creationId xmlns:a16="http://schemas.microsoft.com/office/drawing/2014/main" id="{84FF29D6-0EAB-4C2C-F886-2FF002A2D70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5213" y="3429001"/>
            <a:ext cx="3168000" cy="325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7DD3E36-A90D-4CE8-B97C-D812D9BFB8F5">
            <a:extLst>
              <a:ext uri="{FF2B5EF4-FFF2-40B4-BE49-F238E27FC236}">
                <a16:creationId xmlns:a16="http://schemas.microsoft.com/office/drawing/2014/main" id="{B0803C02-3138-2320-B7DC-9B8DB581B94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00117" y="0"/>
            <a:ext cx="3168000" cy="325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7DD3E36-A90D-4CE8-B97C-D812D9BFB8F5">
            <a:extLst>
              <a:ext uri="{FF2B5EF4-FFF2-40B4-BE49-F238E27FC236}">
                <a16:creationId xmlns:a16="http://schemas.microsoft.com/office/drawing/2014/main" id="{86DC3F9A-7251-4161-E2C2-59B5628C908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00117" y="3429000"/>
            <a:ext cx="3168000" cy="325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B7DD3E36-A90D-4CE8-B97C-D812D9BFB8F5">
            <a:extLst>
              <a:ext uri="{FF2B5EF4-FFF2-40B4-BE49-F238E27FC236}">
                <a16:creationId xmlns:a16="http://schemas.microsoft.com/office/drawing/2014/main" id="{E30A1568-A44C-B0A8-FB58-5EA9DC3B86E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45021" y="0"/>
            <a:ext cx="3168000" cy="325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7DD3E36-A90D-4CE8-B97C-D812D9BFB8F5">
            <a:extLst>
              <a:ext uri="{FF2B5EF4-FFF2-40B4-BE49-F238E27FC236}">
                <a16:creationId xmlns:a16="http://schemas.microsoft.com/office/drawing/2014/main" id="{91D7E29B-83A1-99FA-9551-05D29DE4F4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45021" y="3429000"/>
            <a:ext cx="3168000" cy="325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1535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457A72-D969-F3DF-F0FE-5ED46CEF1E91}"/>
              </a:ext>
            </a:extLst>
          </p:cNvPr>
          <p:cNvPicPr>
            <a:picLocks noChangeAspect="1"/>
          </p:cNvPicPr>
          <p:nvPr/>
        </p:nvPicPr>
        <p:blipFill>
          <a:blip r:embed="rId3"/>
          <a:stretch>
            <a:fillRect/>
          </a:stretch>
        </p:blipFill>
        <p:spPr>
          <a:xfrm>
            <a:off x="583351" y="456941"/>
            <a:ext cx="5163760" cy="5944115"/>
          </a:xfrm>
          <a:prstGeom prst="rect">
            <a:avLst/>
          </a:prstGeom>
        </p:spPr>
      </p:pic>
      <p:pic>
        <p:nvPicPr>
          <p:cNvPr id="3" name="Picture 2">
            <a:extLst>
              <a:ext uri="{FF2B5EF4-FFF2-40B4-BE49-F238E27FC236}">
                <a16:creationId xmlns:a16="http://schemas.microsoft.com/office/drawing/2014/main" id="{7DA541A3-ABA6-F261-C955-19B78DE43941}"/>
              </a:ext>
            </a:extLst>
          </p:cNvPr>
          <p:cNvPicPr>
            <a:picLocks noChangeAspect="1"/>
          </p:cNvPicPr>
          <p:nvPr/>
        </p:nvPicPr>
        <p:blipFill>
          <a:blip r:embed="rId3"/>
          <a:stretch>
            <a:fillRect/>
          </a:stretch>
        </p:blipFill>
        <p:spPr>
          <a:xfrm>
            <a:off x="7028240" y="456942"/>
            <a:ext cx="5163760" cy="5944115"/>
          </a:xfrm>
          <a:prstGeom prst="rect">
            <a:avLst/>
          </a:prstGeom>
        </p:spPr>
      </p:pic>
    </p:spTree>
    <p:extLst>
      <p:ext uri="{BB962C8B-B14F-4D97-AF65-F5344CB8AC3E}">
        <p14:creationId xmlns:p14="http://schemas.microsoft.com/office/powerpoint/2010/main" val="5848454"/>
      </p:ext>
    </p:extLst>
  </p:cSld>
  <p:clrMapOvr>
    <a:masterClrMapping/>
  </p:clrMapOvr>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2437899B265B42822ECD127027CD55" ma:contentTypeVersion="14" ma:contentTypeDescription="Create a new document." ma:contentTypeScope="" ma:versionID="7bb0d8fc78a93394ad7e232239e89b93">
  <xsd:schema xmlns:xsd="http://www.w3.org/2001/XMLSchema" xmlns:xs="http://www.w3.org/2001/XMLSchema" xmlns:p="http://schemas.microsoft.com/office/2006/metadata/properties" xmlns:ns3="9cbe1ec8-f909-4b2e-8ec9-f4b0db55f83c" xmlns:ns4="46d3ec11-b6bf-4a95-8733-deae0af38de6" targetNamespace="http://schemas.microsoft.com/office/2006/metadata/properties" ma:root="true" ma:fieldsID="0a105b4df2be34af06a69ab81bba2f07" ns3:_="" ns4:_="">
    <xsd:import namespace="9cbe1ec8-f909-4b2e-8ec9-f4b0db55f83c"/>
    <xsd:import namespace="46d3ec11-b6bf-4a95-8733-deae0af38de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e1ec8-f909-4b2e-8ec9-f4b0db55f8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d3ec11-b6bf-4a95-8733-deae0af38d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6d3ec11-b6bf-4a95-8733-deae0af38de6">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_activity xmlns="9cbe1ec8-f909-4b2e-8ec9-f4b0db55f8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5C761B8E-3BE9-47E6-BBEA-5A57F5079F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e1ec8-f909-4b2e-8ec9-f4b0db55f83c"/>
    <ds:schemaRef ds:uri="46d3ec11-b6bf-4a95-8733-deae0af38d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B18B3D-5C68-4030-BEF3-6F927E24DA37}">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9cbe1ec8-f909-4b2e-8ec9-f4b0db55f83c"/>
    <ds:schemaRef ds:uri="http://schemas.openxmlformats.org/package/2006/metadata/core-properties"/>
    <ds:schemaRef ds:uri="46d3ec11-b6bf-4a95-8733-deae0af38de6"/>
    <ds:schemaRef ds:uri="http://www.w3.org/XML/1998/namespace"/>
    <ds:schemaRef ds:uri="http://purl.org/dc/dcmitype/"/>
  </ds:schemaRefs>
</ds:datastoreItem>
</file>

<file path=customXml/itemProps3.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4.xml><?xml version="1.0" encoding="utf-8"?>
<ds:datastoreItem xmlns:ds="http://schemas.openxmlformats.org/officeDocument/2006/customXml" ds:itemID="{85CA48D5-CF87-4E62-9CFA-B8134F07C6D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1680</TotalTime>
  <Words>35284</Words>
  <Application>Microsoft Office PowerPoint</Application>
  <PresentationFormat>Widescreen</PresentationFormat>
  <Paragraphs>2260</Paragraphs>
  <Slides>121</Slides>
  <Notes>108</Notes>
  <HiddenSlides>35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121</vt:i4>
      </vt:variant>
    </vt:vector>
  </HeadingPairs>
  <TitlesOfParts>
    <vt:vector size="129" baseType="lpstr">
      <vt:lpstr>Arial</vt:lpstr>
      <vt:lpstr>Calibri</vt:lpstr>
      <vt:lpstr>Cambria Math</vt:lpstr>
      <vt:lpstr>Century Gothic</vt:lpstr>
      <vt:lpstr>Segoe UI</vt:lpstr>
      <vt:lpstr>The Serif Hand Light</vt:lpstr>
      <vt:lpstr>Times New Roman</vt:lpstr>
      <vt:lpstr>Custom Design</vt:lpstr>
      <vt:lpstr>      </vt:lpstr>
      <vt:lpstr>About this resource</vt:lpstr>
      <vt:lpstr>Using these Checkpoints </vt:lpstr>
      <vt:lpstr>Checkpoints 1–10    </vt:lpstr>
      <vt:lpstr>Checkpoints 11–20    </vt:lpstr>
      <vt:lpstr>Checkpoints 21–29    </vt:lpstr>
      <vt:lpstr>Key ideas</vt:lpstr>
      <vt:lpstr>What is an angle?</vt:lpstr>
      <vt:lpstr>PowerPoint Presentation</vt:lpstr>
      <vt:lpstr>PowerPoint Presentation</vt:lpstr>
      <vt:lpstr>Checkpoint 1: Guidance</vt:lpstr>
      <vt:lpstr>PowerPoint Presentation</vt:lpstr>
      <vt:lpstr>PowerPoint Presentation</vt:lpstr>
      <vt:lpstr>Checkpoint 2: Guidance</vt:lpstr>
      <vt:lpstr>PowerPoint Presentation</vt:lpstr>
      <vt:lpstr>Checkpoint 3: Guidance</vt:lpstr>
      <vt:lpstr>PowerPoint Presentation</vt:lpstr>
      <vt:lpstr>PowerPoint Presentation</vt:lpstr>
      <vt:lpstr>PowerPoint Presentation</vt:lpstr>
      <vt:lpstr>PowerPoint Presentation</vt:lpstr>
      <vt:lpstr>Checkpoint 4: Guidance</vt:lpstr>
      <vt:lpstr>PowerPoint Presentation</vt:lpstr>
      <vt:lpstr>Checkpoint 5: Guidance</vt:lpstr>
      <vt:lpstr>PowerPoint Presentation</vt:lpstr>
      <vt:lpstr>Checkpoint 6: Guidance</vt:lpstr>
      <vt:lpstr>PowerPoint Presentation</vt:lpstr>
      <vt:lpstr>Checkpoint 7: Guidance</vt:lpstr>
      <vt:lpstr>PowerPoint Presentation</vt:lpstr>
      <vt:lpstr>Checkpoint 8: Guidance</vt:lpstr>
      <vt:lpstr>PowerPoint Presentation</vt:lpstr>
      <vt:lpstr>PowerPoint Presentation</vt:lpstr>
      <vt:lpstr>Checkpoint 9: Guidance</vt:lpstr>
      <vt:lpstr>PowerPoint Presentation</vt:lpstr>
      <vt:lpstr>Checkpoint 10: Guidance</vt:lpstr>
      <vt:lpstr>PowerPoint Presentation</vt:lpstr>
      <vt:lpstr>Checkpoint 11: Guidance</vt:lpstr>
      <vt:lpstr>PowerPoint Presentation</vt:lpstr>
      <vt:lpstr>Checkpoint 12: Guidance</vt:lpstr>
      <vt:lpstr>Angle rules</vt:lpstr>
      <vt:lpstr>PowerPoint Presentation</vt:lpstr>
      <vt:lpstr>PowerPoint Presentation</vt:lpstr>
      <vt:lpstr>Checkpoint 13: Guidance</vt:lpstr>
      <vt:lpstr>PowerPoint Presentation</vt:lpstr>
      <vt:lpstr>PowerPoint Presentation</vt:lpstr>
      <vt:lpstr>Checkpoint 14: Guidance</vt:lpstr>
      <vt:lpstr>PowerPoint Presentation</vt:lpstr>
      <vt:lpstr>Checkpoint 15: Guidance</vt:lpstr>
      <vt:lpstr>PowerPoint Presentation</vt:lpstr>
      <vt:lpstr>Checkpoint 16: Guidance</vt:lpstr>
      <vt:lpstr>PowerPoint Presentation</vt:lpstr>
      <vt:lpstr>PowerPoint Presentation</vt:lpstr>
      <vt:lpstr>Checkpoint 17: Guidance</vt:lpstr>
      <vt:lpstr>PowerPoint Presentation</vt:lpstr>
      <vt:lpstr>Checkpoint 18: Guidance</vt:lpstr>
      <vt:lpstr>PowerPoint Presentation</vt:lpstr>
      <vt:lpstr>Checkpoint 19: Guidance</vt:lpstr>
      <vt:lpstr>PowerPoint Presentation</vt:lpstr>
      <vt:lpstr>Checkpoint 20: Guidance</vt:lpstr>
      <vt:lpstr>PowerPoint Presentation</vt:lpstr>
      <vt:lpstr>Checkpoint 21: Guidance</vt:lpstr>
      <vt:lpstr>PowerPoint Presentation</vt:lpstr>
      <vt:lpstr>PowerPoint Presentation</vt:lpstr>
      <vt:lpstr>PowerPoint Presentation</vt:lpstr>
      <vt:lpstr>PowerPoint Presentation</vt:lpstr>
      <vt:lpstr>Checkpoint 22: Guidance</vt:lpstr>
      <vt:lpstr>PowerPoint Presentation</vt:lpstr>
      <vt:lpstr>Checkpoint 23: Guidance</vt:lpstr>
      <vt:lpstr>PowerPoint Presentation</vt:lpstr>
      <vt:lpstr>Checkpoint 24: Guidance</vt:lpstr>
      <vt:lpstr>PowerPoint Presentation</vt:lpstr>
      <vt:lpstr>Checkpoint 25: Guidance</vt:lpstr>
      <vt:lpstr>PowerPoint Presentation</vt:lpstr>
      <vt:lpstr>Checkpoint 26: Guidance</vt:lpstr>
      <vt:lpstr>PowerPoint Presentation</vt:lpstr>
      <vt:lpstr>Checkpoint 27: Guidance</vt:lpstr>
      <vt:lpstr>PowerPoint Presentation</vt:lpstr>
      <vt:lpstr>Checkpoint 28: Guidance</vt:lpstr>
      <vt:lpstr>PowerPoint Presentation</vt:lpstr>
      <vt:lpstr>PowerPoint Presentation</vt:lpstr>
      <vt:lpstr>Checkpoint 29: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angles card sort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Andrew Young</cp:lastModifiedBy>
  <cp:revision>20</cp:revision>
  <cp:lastPrinted>2023-01-24T15:24:11Z</cp:lastPrinted>
  <dcterms:created xsi:type="dcterms:W3CDTF">2008-01-11T09:41:35Z</dcterms:created>
  <dcterms:modified xsi:type="dcterms:W3CDTF">2023-05-05T10:03:58Z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0x010100D92437899B265B42822ECD127027CD55</vt:lpwstr>
  </property>
</Properties>
</file>