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4"/>
  </p:sldMasterIdLst>
  <p:notesMasterIdLst>
    <p:notesMasterId r:id="rId34"/>
  </p:notesMasterIdLst>
  <p:handoutMasterIdLst>
    <p:handoutMasterId r:id="rId35"/>
  </p:handoutMasterIdLst>
  <p:sldIdLst>
    <p:sldId id="256"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2CBDD"/>
    <a:srgbClr val="00628C"/>
    <a:srgbClr val="C8E2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7" autoAdjust="0"/>
    <p:restoredTop sz="75292" autoAdjust="0"/>
  </p:normalViewPr>
  <p:slideViewPr>
    <p:cSldViewPr snapToGrid="0">
      <p:cViewPr varScale="1">
        <p:scale>
          <a:sx n="67" d="100"/>
          <a:sy n="67" d="100"/>
        </p:scale>
        <p:origin x="1698" y="72"/>
      </p:cViewPr>
      <p:guideLst>
        <p:guide orient="horz" pos="2160"/>
        <p:guide pos="2880"/>
      </p:guideLst>
    </p:cSldViewPr>
  </p:slideViewPr>
  <p:notesTextViewPr>
    <p:cViewPr>
      <p:scale>
        <a:sx n="150" d="100"/>
        <a:sy n="150" d="100"/>
      </p:scale>
      <p:origin x="0" y="0"/>
    </p:cViewPr>
  </p:notesTextViewPr>
  <p:notesViewPr>
    <p:cSldViewPr snapToGrid="0">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03-Sep-19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03-Sep-19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One is the whole.</a:t>
            </a:r>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528195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 are dividing by 100 / multiplying by 0.01, so we need to </a:t>
            </a:r>
          </a:p>
          <a:p>
            <a:r>
              <a:rPr lang="en-GB" i="1" dirty="0"/>
              <a:t>move the digits </a:t>
            </a:r>
            <a:r>
              <a:rPr lang="en-GB" i="1" u="sng" dirty="0"/>
              <a:t>two places</a:t>
            </a:r>
            <a:r>
              <a:rPr lang="en-GB" i="1" dirty="0"/>
              <a:t> to the </a:t>
            </a:r>
            <a:r>
              <a:rPr lang="en-GB" i="1" u="sng" dirty="0"/>
              <a:t>right</a:t>
            </a:r>
            <a:r>
              <a:rPr lang="en-GB" i="1" dirty="0"/>
              <a:t>.</a:t>
            </a:r>
          </a:p>
        </p:txBody>
      </p:sp>
      <p:sp>
        <p:nvSpPr>
          <p:cNvPr id="4" name="Slide Number Placeholder 3"/>
          <p:cNvSpPr>
            <a:spLocks noGrp="1"/>
          </p:cNvSpPr>
          <p:nvPr>
            <p:ph type="sldNum" sz="quarter" idx="5"/>
          </p:nvPr>
        </p:nvSpPr>
        <p:spPr/>
        <p:txBody>
          <a:bodyPr/>
          <a:lstStyle/>
          <a:p>
            <a:fld id="{38B2033A-FB0F-7949-A9F0-CBC790DC54B4}" type="slidenum">
              <a:rPr lang="en-US" smtClean="0"/>
              <a:t>14</a:t>
            </a:fld>
            <a:endParaRPr lang="en-US"/>
          </a:p>
        </p:txBody>
      </p:sp>
    </p:spTree>
    <p:extLst>
      <p:ext uri="{BB962C8B-B14F-4D97-AF65-F5344CB8AC3E}">
        <p14:creationId xmlns:p14="http://schemas.microsoft.com/office/powerpoint/2010/main" val="3069805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 had eight </a:t>
            </a:r>
            <a:r>
              <a:rPr lang="en-GB" i="1" u="sng" dirty="0"/>
              <a:t>ones</a:t>
            </a:r>
            <a:r>
              <a:rPr lang="en-GB" i="1" dirty="0"/>
              <a:t>. We now have eight </a:t>
            </a:r>
            <a:r>
              <a:rPr lang="en-GB" i="1" u="sng" dirty="0"/>
              <a:t>hundredths</a:t>
            </a:r>
            <a:r>
              <a:rPr lang="en-GB" i="1" dirty="0"/>
              <a:t>.</a:t>
            </a:r>
          </a:p>
        </p:txBody>
      </p:sp>
      <p:sp>
        <p:nvSpPr>
          <p:cNvPr id="4" name="Slide Number Placeholder 3"/>
          <p:cNvSpPr>
            <a:spLocks noGrp="1"/>
          </p:cNvSpPr>
          <p:nvPr>
            <p:ph type="sldNum" sz="quarter" idx="5"/>
          </p:nvPr>
        </p:nvSpPr>
        <p:spPr/>
        <p:txBody>
          <a:bodyPr/>
          <a:lstStyle/>
          <a:p>
            <a:fld id="{38B2033A-FB0F-7949-A9F0-CBC790DC54B4}" type="slidenum">
              <a:rPr lang="en-US" smtClean="0"/>
              <a:t>15</a:t>
            </a:fld>
            <a:endParaRPr lang="en-US"/>
          </a:p>
        </p:txBody>
      </p:sp>
    </p:spTree>
    <p:extLst>
      <p:ext uri="{BB962C8B-B14F-4D97-AF65-F5344CB8AC3E}">
        <p14:creationId xmlns:p14="http://schemas.microsoft.com/office/powerpoint/2010/main" val="46839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 are multiplying by one thousand, so we need to </a:t>
            </a:r>
          </a:p>
          <a:p>
            <a:r>
              <a:rPr lang="en-GB" i="1" dirty="0"/>
              <a:t>move the digits </a:t>
            </a:r>
            <a:r>
              <a:rPr lang="en-GB" i="1" u="sng" dirty="0"/>
              <a:t>three places</a:t>
            </a:r>
            <a:r>
              <a:rPr lang="en-GB" i="1" dirty="0"/>
              <a:t> to the </a:t>
            </a:r>
            <a:r>
              <a:rPr lang="en-GB" i="1" u="sng" dirty="0"/>
              <a:t>left</a:t>
            </a:r>
            <a:r>
              <a:rPr lang="en-GB" i="1" dirty="0"/>
              <a:t>.</a:t>
            </a:r>
          </a:p>
        </p:txBody>
      </p:sp>
      <p:sp>
        <p:nvSpPr>
          <p:cNvPr id="4" name="Slide Number Placeholder 3"/>
          <p:cNvSpPr>
            <a:spLocks noGrp="1"/>
          </p:cNvSpPr>
          <p:nvPr>
            <p:ph type="sldNum" sz="quarter" idx="5"/>
          </p:nvPr>
        </p:nvSpPr>
        <p:spPr/>
        <p:txBody>
          <a:bodyPr/>
          <a:lstStyle/>
          <a:p>
            <a:fld id="{38B2033A-FB0F-7949-A9F0-CBC790DC54B4}" type="slidenum">
              <a:rPr lang="en-US" smtClean="0"/>
              <a:t>17</a:t>
            </a:fld>
            <a:endParaRPr lang="en-US"/>
          </a:p>
        </p:txBody>
      </p:sp>
    </p:spTree>
    <p:extLst>
      <p:ext uri="{BB962C8B-B14F-4D97-AF65-F5344CB8AC3E}">
        <p14:creationId xmlns:p14="http://schemas.microsoft.com/office/powerpoint/2010/main" val="4149722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 had five </a:t>
            </a:r>
            <a:r>
              <a:rPr lang="en-GB" i="1" u="sng" dirty="0"/>
              <a:t>hundredths</a:t>
            </a:r>
            <a:r>
              <a:rPr lang="en-GB" i="1" dirty="0"/>
              <a:t>. We now have five </a:t>
            </a:r>
            <a:r>
              <a:rPr lang="en-GB" i="1" u="sng" dirty="0"/>
              <a:t>tens</a:t>
            </a:r>
            <a:r>
              <a:rPr lang="en-GB" i="1" dirty="0"/>
              <a:t>.</a:t>
            </a:r>
          </a:p>
        </p:txBody>
      </p:sp>
      <p:sp>
        <p:nvSpPr>
          <p:cNvPr id="4" name="Slide Number Placeholder 3"/>
          <p:cNvSpPr>
            <a:spLocks noGrp="1"/>
          </p:cNvSpPr>
          <p:nvPr>
            <p:ph type="sldNum" sz="quarter" idx="5"/>
          </p:nvPr>
        </p:nvSpPr>
        <p:spPr/>
        <p:txBody>
          <a:bodyPr/>
          <a:lstStyle/>
          <a:p>
            <a:fld id="{38B2033A-FB0F-7949-A9F0-CBC790DC54B4}" type="slidenum">
              <a:rPr lang="en-US" smtClean="0"/>
              <a:t>18</a:t>
            </a:fld>
            <a:endParaRPr lang="en-US"/>
          </a:p>
        </p:txBody>
      </p:sp>
    </p:spTree>
    <p:extLst>
      <p:ext uri="{BB962C8B-B14F-4D97-AF65-F5344CB8AC3E}">
        <p14:creationId xmlns:p14="http://schemas.microsoft.com/office/powerpoint/2010/main" val="2697350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 are dividing by 100 / multiplying by 0.01, so we need to move </a:t>
            </a:r>
          </a:p>
          <a:p>
            <a:r>
              <a:rPr lang="en-GB" i="1" dirty="0"/>
              <a:t>the digits </a:t>
            </a:r>
            <a:r>
              <a:rPr lang="en-GB" i="1" u="sng" dirty="0"/>
              <a:t>two places</a:t>
            </a:r>
            <a:r>
              <a:rPr lang="en-GB" i="1" dirty="0"/>
              <a:t> to the </a:t>
            </a:r>
            <a:r>
              <a:rPr lang="en-GB" i="1" u="sng" dirty="0"/>
              <a:t>right</a:t>
            </a:r>
            <a:r>
              <a:rPr lang="en-GB" i="1" dirty="0"/>
              <a:t>.</a:t>
            </a:r>
          </a:p>
        </p:txBody>
      </p:sp>
      <p:sp>
        <p:nvSpPr>
          <p:cNvPr id="4" name="Slide Number Placeholder 3"/>
          <p:cNvSpPr>
            <a:spLocks noGrp="1"/>
          </p:cNvSpPr>
          <p:nvPr>
            <p:ph type="sldNum" sz="quarter" idx="5"/>
          </p:nvPr>
        </p:nvSpPr>
        <p:spPr/>
        <p:txBody>
          <a:bodyPr/>
          <a:lstStyle/>
          <a:p>
            <a:fld id="{38B2033A-FB0F-7949-A9F0-CBC790DC54B4}" type="slidenum">
              <a:rPr lang="en-US" smtClean="0"/>
              <a:t>20</a:t>
            </a:fld>
            <a:endParaRPr lang="en-US"/>
          </a:p>
        </p:txBody>
      </p:sp>
    </p:spTree>
    <p:extLst>
      <p:ext uri="{BB962C8B-B14F-4D97-AF65-F5344CB8AC3E}">
        <p14:creationId xmlns:p14="http://schemas.microsoft.com/office/powerpoint/2010/main" val="1720923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 had twenty-five </a:t>
            </a:r>
            <a:r>
              <a:rPr lang="en-GB" i="1" u="sng" dirty="0"/>
              <a:t>ones</a:t>
            </a:r>
            <a:r>
              <a:rPr lang="en-GB" i="1" dirty="0"/>
              <a:t>. We now have twenty-five </a:t>
            </a:r>
            <a:r>
              <a:rPr lang="en-GB" i="1" u="sng" dirty="0"/>
              <a:t>hundredths</a:t>
            </a:r>
            <a:r>
              <a:rPr lang="en-GB" i="1" dirty="0"/>
              <a:t>.</a:t>
            </a:r>
          </a:p>
        </p:txBody>
      </p:sp>
      <p:sp>
        <p:nvSpPr>
          <p:cNvPr id="4" name="Slide Number Placeholder 3"/>
          <p:cNvSpPr>
            <a:spLocks noGrp="1"/>
          </p:cNvSpPr>
          <p:nvPr>
            <p:ph type="sldNum" sz="quarter" idx="5"/>
          </p:nvPr>
        </p:nvSpPr>
        <p:spPr/>
        <p:txBody>
          <a:bodyPr/>
          <a:lstStyle/>
          <a:p>
            <a:fld id="{38B2033A-FB0F-7949-A9F0-CBC790DC54B4}" type="slidenum">
              <a:rPr lang="en-US" smtClean="0"/>
              <a:t>21</a:t>
            </a:fld>
            <a:endParaRPr lang="en-US"/>
          </a:p>
        </p:txBody>
      </p:sp>
    </p:spTree>
    <p:extLst>
      <p:ext uri="{BB962C8B-B14F-4D97-AF65-F5344CB8AC3E}">
        <p14:creationId xmlns:p14="http://schemas.microsoft.com/office/powerpoint/2010/main" val="243372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 are multiplying by one thousand, so we need to </a:t>
            </a:r>
          </a:p>
          <a:p>
            <a:r>
              <a:rPr lang="en-GB" i="1" dirty="0"/>
              <a:t>move the digits </a:t>
            </a:r>
            <a:r>
              <a:rPr lang="en-GB" i="1" u="sng" dirty="0"/>
              <a:t>three places</a:t>
            </a:r>
            <a:r>
              <a:rPr lang="en-GB" i="1" dirty="0"/>
              <a:t> to the </a:t>
            </a:r>
            <a:r>
              <a:rPr lang="en-GB" i="1" u="sng" dirty="0"/>
              <a:t>left</a:t>
            </a:r>
            <a:r>
              <a:rPr lang="en-GB" i="1" dirty="0"/>
              <a:t>.</a:t>
            </a:r>
          </a:p>
        </p:txBody>
      </p:sp>
      <p:sp>
        <p:nvSpPr>
          <p:cNvPr id="4" name="Slide Number Placeholder 3"/>
          <p:cNvSpPr>
            <a:spLocks noGrp="1"/>
          </p:cNvSpPr>
          <p:nvPr>
            <p:ph type="sldNum" sz="quarter" idx="5"/>
          </p:nvPr>
        </p:nvSpPr>
        <p:spPr/>
        <p:txBody>
          <a:bodyPr/>
          <a:lstStyle/>
          <a:p>
            <a:fld id="{38B2033A-FB0F-7949-A9F0-CBC790DC54B4}" type="slidenum">
              <a:rPr lang="en-US" smtClean="0"/>
              <a:t>23</a:t>
            </a:fld>
            <a:endParaRPr lang="en-US"/>
          </a:p>
        </p:txBody>
      </p:sp>
    </p:spTree>
    <p:extLst>
      <p:ext uri="{BB962C8B-B14F-4D97-AF65-F5344CB8AC3E}">
        <p14:creationId xmlns:p14="http://schemas.microsoft.com/office/powerpoint/2010/main" val="346678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 had thirty-seven </a:t>
            </a:r>
            <a:r>
              <a:rPr lang="en-GB" i="1" u="sng" dirty="0"/>
              <a:t>hundredths</a:t>
            </a:r>
            <a:r>
              <a:rPr lang="en-GB" i="1" dirty="0"/>
              <a:t>. We now have thirty-seven </a:t>
            </a:r>
            <a:r>
              <a:rPr lang="en-GB" i="1" u="sng" dirty="0"/>
              <a:t>tens</a:t>
            </a:r>
            <a:r>
              <a:rPr lang="en-GB" i="1" dirty="0"/>
              <a:t>.</a:t>
            </a:r>
          </a:p>
        </p:txBody>
      </p:sp>
      <p:sp>
        <p:nvSpPr>
          <p:cNvPr id="4" name="Slide Number Placeholder 3"/>
          <p:cNvSpPr>
            <a:spLocks noGrp="1"/>
          </p:cNvSpPr>
          <p:nvPr>
            <p:ph type="sldNum" sz="quarter" idx="5"/>
          </p:nvPr>
        </p:nvSpPr>
        <p:spPr/>
        <p:txBody>
          <a:bodyPr/>
          <a:lstStyle/>
          <a:p>
            <a:fld id="{38B2033A-FB0F-7949-A9F0-CBC790DC54B4}" type="slidenum">
              <a:rPr lang="en-US" smtClean="0"/>
              <a:t>24</a:t>
            </a:fld>
            <a:endParaRPr lang="en-US"/>
          </a:p>
        </p:txBody>
      </p:sp>
    </p:spTree>
    <p:extLst>
      <p:ext uri="{BB962C8B-B14F-4D97-AF65-F5344CB8AC3E}">
        <p14:creationId xmlns:p14="http://schemas.microsoft.com/office/powerpoint/2010/main" val="1157772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What’s the same? </a:t>
            </a:r>
          </a:p>
          <a:p>
            <a:r>
              <a:rPr lang="en-GB" i="1" dirty="0"/>
              <a:t>What’s different?</a:t>
            </a:r>
          </a:p>
        </p:txBody>
      </p:sp>
      <p:sp>
        <p:nvSpPr>
          <p:cNvPr id="4" name="Slide Number Placeholder 3"/>
          <p:cNvSpPr>
            <a:spLocks noGrp="1"/>
          </p:cNvSpPr>
          <p:nvPr>
            <p:ph type="sldNum" sz="quarter" idx="5"/>
          </p:nvPr>
        </p:nvSpPr>
        <p:spPr/>
        <p:txBody>
          <a:bodyPr/>
          <a:lstStyle/>
          <a:p>
            <a:fld id="{38B2033A-FB0F-7949-A9F0-CBC790DC54B4}" type="slidenum">
              <a:rPr lang="en-US" smtClean="0"/>
              <a:t>26</a:t>
            </a:fld>
            <a:endParaRPr lang="en-US"/>
          </a:p>
        </p:txBody>
      </p:sp>
    </p:spTree>
    <p:extLst>
      <p:ext uri="{BB962C8B-B14F-4D97-AF65-F5344CB8AC3E}">
        <p14:creationId xmlns:p14="http://schemas.microsoft.com/office/powerpoint/2010/main" val="3028724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What’s the same? </a:t>
            </a:r>
          </a:p>
          <a:p>
            <a:r>
              <a:rPr lang="en-GB" i="1"/>
              <a:t>What’s </a:t>
            </a:r>
            <a:r>
              <a:rPr lang="en-GB" i="1" dirty="0"/>
              <a:t>different?</a:t>
            </a:r>
          </a:p>
        </p:txBody>
      </p:sp>
      <p:sp>
        <p:nvSpPr>
          <p:cNvPr id="4" name="Slide Number Placeholder 3"/>
          <p:cNvSpPr>
            <a:spLocks noGrp="1"/>
          </p:cNvSpPr>
          <p:nvPr>
            <p:ph type="sldNum" sz="quarter" idx="5"/>
          </p:nvPr>
        </p:nvSpPr>
        <p:spPr/>
        <p:txBody>
          <a:bodyPr/>
          <a:lstStyle/>
          <a:p>
            <a:fld id="{38B2033A-FB0F-7949-A9F0-CBC790DC54B4}" type="slidenum">
              <a:rPr lang="en-US" smtClean="0"/>
              <a:t>29</a:t>
            </a:fld>
            <a:endParaRPr lang="en-US"/>
          </a:p>
        </p:txBody>
      </p:sp>
    </p:spTree>
    <p:extLst>
      <p:ext uri="{BB962C8B-B14F-4D97-AF65-F5344CB8AC3E}">
        <p14:creationId xmlns:p14="http://schemas.microsoft.com/office/powerpoint/2010/main" val="4045681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When a whole is divided into ten equal parts, each part is </a:t>
            </a:r>
          </a:p>
          <a:p>
            <a:r>
              <a:rPr lang="en-GB" i="1" dirty="0"/>
              <a:t>one tenth of the whole.</a:t>
            </a:r>
          </a:p>
          <a:p>
            <a:r>
              <a:rPr lang="en-GB" i="1" dirty="0"/>
              <a:t>There are ten tenths in one whole.</a:t>
            </a:r>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848204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When a whole is divided into one hundred equal parts, each part is </a:t>
            </a:r>
          </a:p>
          <a:p>
            <a:r>
              <a:rPr lang="en-GB" i="1" dirty="0"/>
              <a:t>one hundredth of the whole.</a:t>
            </a:r>
          </a:p>
          <a:p>
            <a:r>
              <a:rPr lang="en-GB" i="1" dirty="0"/>
              <a:t>There are one hundred hundredths in one whole.</a:t>
            </a:r>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909851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When one tenth of the whole is divided into ten equal parts, each part is </a:t>
            </a:r>
          </a:p>
          <a:p>
            <a:r>
              <a:rPr lang="en-GB" i="1" dirty="0"/>
              <a:t>one hundredth of the whole.</a:t>
            </a:r>
          </a:p>
          <a:p>
            <a:r>
              <a:rPr lang="en-GB" i="1" dirty="0"/>
              <a:t>There are ten hundredths in one tenth.</a:t>
            </a:r>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4257964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When a whole is divided into one thousand equal parts, each part is </a:t>
            </a:r>
          </a:p>
          <a:p>
            <a:r>
              <a:rPr lang="en-GB" i="1" dirty="0"/>
              <a:t>one thousandth of the whole.</a:t>
            </a:r>
          </a:p>
          <a:p>
            <a:r>
              <a:rPr lang="en-GB" i="1" dirty="0"/>
              <a:t>There are one thousand thousandths in one whole.</a:t>
            </a:r>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498532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When one hundredth of the whole is divided into ten equal parts, each part is </a:t>
            </a:r>
          </a:p>
          <a:p>
            <a:r>
              <a:rPr lang="en-GB" i="1" dirty="0"/>
              <a:t>one thousandth of the whole.</a:t>
            </a:r>
          </a:p>
          <a:p>
            <a:r>
              <a:rPr lang="en-GB" i="1" dirty="0"/>
              <a:t>There are ten thousandths in one hundredth.</a:t>
            </a:r>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3576414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When one tenth of the whole is divided into one hundred equal parts, each part is </a:t>
            </a:r>
          </a:p>
          <a:p>
            <a:r>
              <a:rPr lang="en-GB" i="1" dirty="0"/>
              <a:t>one thousandth of the whole.</a:t>
            </a:r>
          </a:p>
          <a:p>
            <a:r>
              <a:rPr lang="en-GB" i="1" dirty="0"/>
              <a:t>There are one hundred thousandths in one tenth.</a:t>
            </a:r>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2096864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 had six </a:t>
            </a:r>
            <a:r>
              <a:rPr lang="en-GB" i="1" u="sng" dirty="0"/>
              <a:t>ones</a:t>
            </a:r>
            <a:r>
              <a:rPr lang="en-GB" i="1" dirty="0"/>
              <a:t>. We now have six </a:t>
            </a:r>
            <a:r>
              <a:rPr lang="en-GB" i="1" u="sng" dirty="0"/>
              <a:t>thousandths</a:t>
            </a:r>
            <a:r>
              <a:rPr lang="en-GB" i="1" dirty="0"/>
              <a:t>.</a:t>
            </a:r>
          </a:p>
        </p:txBody>
      </p:sp>
      <p:sp>
        <p:nvSpPr>
          <p:cNvPr id="4" name="Slide Number Placeholder 3"/>
          <p:cNvSpPr>
            <a:spLocks noGrp="1"/>
          </p:cNvSpPr>
          <p:nvPr>
            <p:ph type="sldNum" sz="quarter" idx="5"/>
          </p:nvPr>
        </p:nvSpPr>
        <p:spPr/>
        <p:txBody>
          <a:bodyPr/>
          <a:lstStyle/>
          <a:p>
            <a:fld id="{38B2033A-FB0F-7949-A9F0-CBC790DC54B4}" type="slidenum">
              <a:rPr lang="en-US" smtClean="0"/>
              <a:t>11</a:t>
            </a:fld>
            <a:endParaRPr lang="en-US"/>
          </a:p>
        </p:txBody>
      </p:sp>
    </p:spTree>
    <p:extLst>
      <p:ext uri="{BB962C8B-B14F-4D97-AF65-F5344CB8AC3E}">
        <p14:creationId xmlns:p14="http://schemas.microsoft.com/office/powerpoint/2010/main" val="2561347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We had six </a:t>
            </a:r>
            <a:r>
              <a:rPr lang="en-GB" i="1" u="sng" dirty="0"/>
              <a:t>thousandths</a:t>
            </a:r>
            <a:r>
              <a:rPr lang="en-GB" i="1" dirty="0"/>
              <a:t>. We now have six </a:t>
            </a:r>
            <a:r>
              <a:rPr lang="en-GB" i="1" u="sng" dirty="0"/>
              <a:t>ones</a:t>
            </a:r>
            <a:r>
              <a:rPr lang="en-GB" i="1" dirty="0"/>
              <a:t>.</a:t>
            </a:r>
          </a:p>
        </p:txBody>
      </p:sp>
      <p:sp>
        <p:nvSpPr>
          <p:cNvPr id="4" name="Slide Number Placeholder 3"/>
          <p:cNvSpPr>
            <a:spLocks noGrp="1"/>
          </p:cNvSpPr>
          <p:nvPr>
            <p:ph type="sldNum" sz="quarter" idx="5"/>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264212429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srcRect l="50000" t="8949" b="8949"/>
          <a:stretch/>
        </p:blipFill>
        <p:spPr>
          <a:xfrm>
            <a:off x="0" y="0"/>
            <a:ext cx="1066570" cy="6885384"/>
          </a:xfrm>
          <a:prstGeom prst="rect">
            <a:avLst/>
          </a:prstGeom>
        </p:spPr>
      </p:pic>
      <p:pic>
        <p:nvPicPr>
          <p:cNvPr id="16" name="Picture 15"/>
          <p:cNvPicPr>
            <a:picLocks noChangeAspect="1"/>
          </p:cNvPicPr>
          <p:nvPr userDrawn="1"/>
        </p:nvPicPr>
        <p:blipFill>
          <a:blip r:embed="rId6"/>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5.png"/><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6.png"/><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8.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2.29 Decimal place-value knowledge, multiplication and division</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6</a:t>
            </a:r>
          </a:p>
        </p:txBody>
      </p:sp>
      <p:sp>
        <p:nvSpPr>
          <p:cNvPr id="8" name="Text Placeholder 7"/>
          <p:cNvSpPr>
            <a:spLocks noGrp="1"/>
          </p:cNvSpPr>
          <p:nvPr>
            <p:ph type="body" sz="quarter" idx="11"/>
          </p:nvPr>
        </p:nvSpPr>
        <p:spPr/>
        <p:txBody>
          <a:bodyPr/>
          <a:lstStyle/>
          <a:p>
            <a:r>
              <a:rPr lang="en-GB" dirty="0"/>
              <a:t>Multiplication and Division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1:1</a:t>
            </a:r>
          </a:p>
        </p:txBody>
      </p:sp>
      <p:pic>
        <p:nvPicPr>
          <p:cNvPr id="3" name="Picture 2" descr="A close up of a screen&#10;&#10;Description automatically generated">
            <a:extLst>
              <a:ext uri="{FF2B5EF4-FFF2-40B4-BE49-F238E27FC236}">
                <a16:creationId xmlns:a16="http://schemas.microsoft.com/office/drawing/2014/main" id="{BE19C627-B260-4DE6-99FE-98B54F9ECF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463" y="1959736"/>
            <a:ext cx="7773074" cy="2938527"/>
          </a:xfrm>
          <a:prstGeom prst="rect">
            <a:avLst/>
          </a:prstGeom>
        </p:spPr>
      </p:pic>
    </p:spTree>
    <p:extLst>
      <p:ext uri="{BB962C8B-B14F-4D97-AF65-F5344CB8AC3E}">
        <p14:creationId xmlns:p14="http://schemas.microsoft.com/office/powerpoint/2010/main" val="281118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7857EBA7-78A4-4600-940B-FDB26F3F58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476" y="1359053"/>
            <a:ext cx="6504996" cy="542591"/>
          </a:xfrm>
          <a:prstGeom prst="rect">
            <a:avLst/>
          </a:prstGeom>
        </p:spPr>
      </p:pic>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1:2</a:t>
            </a:r>
          </a:p>
        </p:txBody>
      </p:sp>
      <p:sp>
        <p:nvSpPr>
          <p:cNvPr id="3" name="TextBox 2">
            <a:extLst>
              <a:ext uri="{FF2B5EF4-FFF2-40B4-BE49-F238E27FC236}">
                <a16:creationId xmlns:a16="http://schemas.microsoft.com/office/drawing/2014/main" id="{7B932551-56B6-493B-8078-4C2D97D8DF37}"/>
              </a:ext>
            </a:extLst>
          </p:cNvPr>
          <p:cNvSpPr txBox="1"/>
          <p:nvPr/>
        </p:nvSpPr>
        <p:spPr bwMode="auto">
          <a:xfrm>
            <a:off x="3326314" y="917864"/>
            <a:ext cx="24913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Multiplying by 1,000</a:t>
            </a:r>
          </a:p>
        </p:txBody>
      </p:sp>
    </p:spTree>
    <p:extLst>
      <p:ext uri="{BB962C8B-B14F-4D97-AF65-F5344CB8AC3E}">
        <p14:creationId xmlns:p14="http://schemas.microsoft.com/office/powerpoint/2010/main" val="557839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69F9C9E9-BF0F-400A-8549-4FAEABA022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476" y="2560396"/>
            <a:ext cx="6504996" cy="938865"/>
          </a:xfrm>
          <a:prstGeom prst="rect">
            <a:avLst/>
          </a:prstGeom>
        </p:spPr>
      </p:pic>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1:2</a:t>
            </a:r>
          </a:p>
        </p:txBody>
      </p:sp>
      <p:sp>
        <p:nvSpPr>
          <p:cNvPr id="3" name="TextBox 2">
            <a:extLst>
              <a:ext uri="{FF2B5EF4-FFF2-40B4-BE49-F238E27FC236}">
                <a16:creationId xmlns:a16="http://schemas.microsoft.com/office/drawing/2014/main" id="{EBDE1AB1-1E67-4C9C-A4DD-F3E99CD8A189}"/>
              </a:ext>
            </a:extLst>
          </p:cNvPr>
          <p:cNvSpPr txBox="1"/>
          <p:nvPr/>
        </p:nvSpPr>
        <p:spPr bwMode="auto">
          <a:xfrm>
            <a:off x="3326314" y="917864"/>
            <a:ext cx="24913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Multiplying by 1,000</a:t>
            </a:r>
          </a:p>
        </p:txBody>
      </p:sp>
      <p:sp>
        <p:nvSpPr>
          <p:cNvPr id="6" name="TextBox 5">
            <a:extLst>
              <a:ext uri="{FF2B5EF4-FFF2-40B4-BE49-F238E27FC236}">
                <a16:creationId xmlns:a16="http://schemas.microsoft.com/office/drawing/2014/main" id="{EF2C6511-199A-4E42-8ECF-385236589472}"/>
              </a:ext>
            </a:extLst>
          </p:cNvPr>
          <p:cNvSpPr txBox="1"/>
          <p:nvPr/>
        </p:nvSpPr>
        <p:spPr bwMode="auto">
          <a:xfrm>
            <a:off x="2225859" y="2086155"/>
            <a:ext cx="46923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Dividing by 1,000 / Multiplying by 0.001</a:t>
            </a:r>
          </a:p>
        </p:txBody>
      </p:sp>
      <p:pic>
        <p:nvPicPr>
          <p:cNvPr id="7" name="Picture 6" descr="A close up of a logo&#10;&#10;Description automatically generated">
            <a:extLst>
              <a:ext uri="{FF2B5EF4-FFF2-40B4-BE49-F238E27FC236}">
                <a16:creationId xmlns:a16="http://schemas.microsoft.com/office/drawing/2014/main" id="{8E044A88-F79B-4422-9428-6538E53963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2476" y="1359053"/>
            <a:ext cx="6504996" cy="542591"/>
          </a:xfrm>
          <a:prstGeom prst="rect">
            <a:avLst/>
          </a:prstGeom>
        </p:spPr>
      </p:pic>
    </p:spTree>
    <p:extLst>
      <p:ext uri="{BB962C8B-B14F-4D97-AF65-F5344CB8AC3E}">
        <p14:creationId xmlns:p14="http://schemas.microsoft.com/office/powerpoint/2010/main" val="16535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1:2</a:t>
            </a:r>
          </a:p>
        </p:txBody>
      </p:sp>
      <p:sp>
        <p:nvSpPr>
          <p:cNvPr id="3" name="TextBox 2">
            <a:extLst>
              <a:ext uri="{FF2B5EF4-FFF2-40B4-BE49-F238E27FC236}">
                <a16:creationId xmlns:a16="http://schemas.microsoft.com/office/drawing/2014/main" id="{637D4CEA-607F-4CF5-81D6-8C3DEA9A38C3}"/>
              </a:ext>
            </a:extLst>
          </p:cNvPr>
          <p:cNvSpPr txBox="1"/>
          <p:nvPr/>
        </p:nvSpPr>
        <p:spPr bwMode="auto">
          <a:xfrm>
            <a:off x="3326314" y="917864"/>
            <a:ext cx="24913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Multiplying by 1,000</a:t>
            </a:r>
          </a:p>
        </p:txBody>
      </p:sp>
      <p:sp>
        <p:nvSpPr>
          <p:cNvPr id="6" name="TextBox 5">
            <a:extLst>
              <a:ext uri="{FF2B5EF4-FFF2-40B4-BE49-F238E27FC236}">
                <a16:creationId xmlns:a16="http://schemas.microsoft.com/office/drawing/2014/main" id="{5BE48D96-6EE7-4537-BB21-0E9692AA961D}"/>
              </a:ext>
            </a:extLst>
          </p:cNvPr>
          <p:cNvSpPr txBox="1"/>
          <p:nvPr/>
        </p:nvSpPr>
        <p:spPr bwMode="auto">
          <a:xfrm>
            <a:off x="2230668" y="2086155"/>
            <a:ext cx="46826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Dividing by 1,000 / multiplying by 0.001</a:t>
            </a:r>
          </a:p>
        </p:txBody>
      </p:sp>
      <p:sp>
        <p:nvSpPr>
          <p:cNvPr id="7" name="TextBox 6">
            <a:extLst>
              <a:ext uri="{FF2B5EF4-FFF2-40B4-BE49-F238E27FC236}">
                <a16:creationId xmlns:a16="http://schemas.microsoft.com/office/drawing/2014/main" id="{AF37DE08-DBC4-4957-B759-26152D897021}"/>
              </a:ext>
            </a:extLst>
          </p:cNvPr>
          <p:cNvSpPr txBox="1"/>
          <p:nvPr/>
        </p:nvSpPr>
        <p:spPr bwMode="auto">
          <a:xfrm>
            <a:off x="2588129" y="3630290"/>
            <a:ext cx="39677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Multiplying and dividing by 1,000</a:t>
            </a:r>
          </a:p>
        </p:txBody>
      </p:sp>
      <p:pic>
        <p:nvPicPr>
          <p:cNvPr id="8" name="Picture 7">
            <a:extLst>
              <a:ext uri="{FF2B5EF4-FFF2-40B4-BE49-F238E27FC236}">
                <a16:creationId xmlns:a16="http://schemas.microsoft.com/office/drawing/2014/main" id="{0C385F3D-262A-4F4A-81D2-C3859C3FCD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463" y="4132000"/>
            <a:ext cx="7773074" cy="2334970"/>
          </a:xfrm>
          <a:prstGeom prst="rect">
            <a:avLst/>
          </a:prstGeom>
        </p:spPr>
      </p:pic>
      <p:pic>
        <p:nvPicPr>
          <p:cNvPr id="9" name="Picture 8" descr="A close up of a logo&#10;&#10;Description automatically generated">
            <a:extLst>
              <a:ext uri="{FF2B5EF4-FFF2-40B4-BE49-F238E27FC236}">
                <a16:creationId xmlns:a16="http://schemas.microsoft.com/office/drawing/2014/main" id="{E5F63378-F87F-4D30-B07E-C623334CCD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476" y="2560396"/>
            <a:ext cx="6504996" cy="938865"/>
          </a:xfrm>
          <a:prstGeom prst="rect">
            <a:avLst/>
          </a:prstGeom>
        </p:spPr>
      </p:pic>
      <p:pic>
        <p:nvPicPr>
          <p:cNvPr id="10" name="Picture 9" descr="A close up of a logo&#10;&#10;Description automatically generated">
            <a:extLst>
              <a:ext uri="{FF2B5EF4-FFF2-40B4-BE49-F238E27FC236}">
                <a16:creationId xmlns:a16="http://schemas.microsoft.com/office/drawing/2014/main" id="{B0521E97-1452-45FF-B745-E5CD7A320F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2476" y="1359053"/>
            <a:ext cx="6504996" cy="542591"/>
          </a:xfrm>
          <a:prstGeom prst="rect">
            <a:avLst/>
          </a:prstGeom>
        </p:spPr>
      </p:pic>
    </p:spTree>
    <p:extLst>
      <p:ext uri="{BB962C8B-B14F-4D97-AF65-F5344CB8AC3E}">
        <p14:creationId xmlns:p14="http://schemas.microsoft.com/office/powerpoint/2010/main" val="54679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1:3</a:t>
            </a:r>
          </a:p>
        </p:txBody>
      </p:sp>
      <p:sp>
        <p:nvSpPr>
          <p:cNvPr id="3" name="TextBox 2">
            <a:extLst>
              <a:ext uri="{FF2B5EF4-FFF2-40B4-BE49-F238E27FC236}">
                <a16:creationId xmlns:a16="http://schemas.microsoft.com/office/drawing/2014/main" id="{452D9498-2F35-4B83-872D-39DD8B43D44A}"/>
              </a:ext>
            </a:extLst>
          </p:cNvPr>
          <p:cNvSpPr txBox="1"/>
          <p:nvPr/>
        </p:nvSpPr>
        <p:spPr bwMode="auto">
          <a:xfrm>
            <a:off x="151471" y="917864"/>
            <a:ext cx="88410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1 – division of a single-digit number by 100 / multiplication by 0.01</a:t>
            </a:r>
          </a:p>
        </p:txBody>
      </p:sp>
      <p:pic>
        <p:nvPicPr>
          <p:cNvPr id="4" name="Picture 3">
            <a:extLst>
              <a:ext uri="{FF2B5EF4-FFF2-40B4-BE49-F238E27FC236}">
                <a16:creationId xmlns:a16="http://schemas.microsoft.com/office/drawing/2014/main" id="{32996F65-F55C-4BFE-9E62-47822A69824C}"/>
              </a:ext>
            </a:extLst>
          </p:cNvPr>
          <p:cNvPicPr>
            <a:picLocks noChangeAspect="1"/>
          </p:cNvPicPr>
          <p:nvPr/>
        </p:nvPicPr>
        <p:blipFill rotWithShape="1">
          <a:blip r:embed="rId3"/>
          <a:srcRect l="11217" r="11363"/>
          <a:stretch/>
        </p:blipFill>
        <p:spPr>
          <a:xfrm>
            <a:off x="1219200" y="1476884"/>
            <a:ext cx="6692900" cy="1377815"/>
          </a:xfrm>
          <a:prstGeom prst="rect">
            <a:avLst/>
          </a:prstGeom>
        </p:spPr>
      </p:pic>
      <p:pic>
        <p:nvPicPr>
          <p:cNvPr id="5" name="Picture 4">
            <a:extLst>
              <a:ext uri="{FF2B5EF4-FFF2-40B4-BE49-F238E27FC236}">
                <a16:creationId xmlns:a16="http://schemas.microsoft.com/office/drawing/2014/main" id="{32996F65-F55C-4BFE-9E62-47822A69824C}"/>
              </a:ext>
            </a:extLst>
          </p:cNvPr>
          <p:cNvPicPr>
            <a:picLocks noChangeAspect="1"/>
          </p:cNvPicPr>
          <p:nvPr/>
        </p:nvPicPr>
        <p:blipFill rotWithShape="1">
          <a:blip r:embed="rId3"/>
          <a:srcRect r="88343"/>
          <a:stretch/>
        </p:blipFill>
        <p:spPr>
          <a:xfrm>
            <a:off x="262261" y="1654684"/>
            <a:ext cx="1007739" cy="1377815"/>
          </a:xfrm>
          <a:prstGeom prst="rect">
            <a:avLst/>
          </a:prstGeom>
        </p:spPr>
      </p:pic>
      <p:pic>
        <p:nvPicPr>
          <p:cNvPr id="6" name="Picture 5">
            <a:extLst>
              <a:ext uri="{FF2B5EF4-FFF2-40B4-BE49-F238E27FC236}">
                <a16:creationId xmlns:a16="http://schemas.microsoft.com/office/drawing/2014/main" id="{32996F65-F55C-4BFE-9E62-47822A69824C}"/>
              </a:ext>
            </a:extLst>
          </p:cNvPr>
          <p:cNvPicPr>
            <a:picLocks noChangeAspect="1"/>
          </p:cNvPicPr>
          <p:nvPr/>
        </p:nvPicPr>
        <p:blipFill rotWithShape="1">
          <a:blip r:embed="rId3"/>
          <a:srcRect l="88490"/>
          <a:stretch/>
        </p:blipFill>
        <p:spPr>
          <a:xfrm>
            <a:off x="7912100" y="1654684"/>
            <a:ext cx="995038" cy="1377815"/>
          </a:xfrm>
          <a:prstGeom prst="rect">
            <a:avLst/>
          </a:prstGeom>
        </p:spPr>
      </p:pic>
    </p:spTree>
    <p:extLst>
      <p:ext uri="{BB962C8B-B14F-4D97-AF65-F5344CB8AC3E}">
        <p14:creationId xmlns:p14="http://schemas.microsoft.com/office/powerpoint/2010/main" val="2836277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1:3</a:t>
            </a:r>
          </a:p>
        </p:txBody>
      </p:sp>
      <p:sp>
        <p:nvSpPr>
          <p:cNvPr id="4" name="TextBox 3">
            <a:extLst>
              <a:ext uri="{FF2B5EF4-FFF2-40B4-BE49-F238E27FC236}">
                <a16:creationId xmlns:a16="http://schemas.microsoft.com/office/drawing/2014/main" id="{5630113C-1CC3-449D-8F0B-168EE3B54DB9}"/>
              </a:ext>
            </a:extLst>
          </p:cNvPr>
          <p:cNvSpPr txBox="1"/>
          <p:nvPr/>
        </p:nvSpPr>
        <p:spPr bwMode="auto">
          <a:xfrm>
            <a:off x="151471" y="917864"/>
            <a:ext cx="88410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1 – division of a single-digit number by 100 / multiplication by 0.01</a:t>
            </a:r>
          </a:p>
        </p:txBody>
      </p:sp>
      <p:pic>
        <p:nvPicPr>
          <p:cNvPr id="8" name="Picture 7" descr="A close up of a logo&#10;&#10;Description automatically generated">
            <a:extLst>
              <a:ext uri="{FF2B5EF4-FFF2-40B4-BE49-F238E27FC236}">
                <a16:creationId xmlns:a16="http://schemas.microsoft.com/office/drawing/2014/main" id="{101D0DBD-6D18-49F1-9C0C-DE68CB7FB0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9501" y="3087366"/>
            <a:ext cx="6504996" cy="542591"/>
          </a:xfrm>
          <a:prstGeom prst="rect">
            <a:avLst/>
          </a:prstGeom>
        </p:spPr>
      </p:pic>
      <p:pic>
        <p:nvPicPr>
          <p:cNvPr id="7" name="Picture 6">
            <a:extLst>
              <a:ext uri="{FF2B5EF4-FFF2-40B4-BE49-F238E27FC236}">
                <a16:creationId xmlns:a16="http://schemas.microsoft.com/office/drawing/2014/main" id="{3E824D0A-174B-4A7E-99F9-5BE100869321}"/>
              </a:ext>
            </a:extLst>
          </p:cNvPr>
          <p:cNvPicPr>
            <a:picLocks noChangeAspect="1"/>
          </p:cNvPicPr>
          <p:nvPr/>
        </p:nvPicPr>
        <p:blipFill rotWithShape="1">
          <a:blip r:embed="rId4"/>
          <a:srcRect l="11217" r="11217"/>
          <a:stretch/>
        </p:blipFill>
        <p:spPr>
          <a:xfrm>
            <a:off x="1219200" y="1476884"/>
            <a:ext cx="6705600" cy="1377815"/>
          </a:xfrm>
          <a:prstGeom prst="rect">
            <a:avLst/>
          </a:prstGeom>
        </p:spPr>
      </p:pic>
      <p:pic>
        <p:nvPicPr>
          <p:cNvPr id="9" name="Picture 8">
            <a:extLst>
              <a:ext uri="{FF2B5EF4-FFF2-40B4-BE49-F238E27FC236}">
                <a16:creationId xmlns:a16="http://schemas.microsoft.com/office/drawing/2014/main" id="{32996F65-F55C-4BFE-9E62-47822A69824C}"/>
              </a:ext>
            </a:extLst>
          </p:cNvPr>
          <p:cNvPicPr>
            <a:picLocks noChangeAspect="1"/>
          </p:cNvPicPr>
          <p:nvPr/>
        </p:nvPicPr>
        <p:blipFill rotWithShape="1">
          <a:blip r:embed="rId4"/>
          <a:srcRect r="88343"/>
          <a:stretch/>
        </p:blipFill>
        <p:spPr>
          <a:xfrm>
            <a:off x="262261" y="1654684"/>
            <a:ext cx="1007739" cy="1377815"/>
          </a:xfrm>
          <a:prstGeom prst="rect">
            <a:avLst/>
          </a:prstGeom>
        </p:spPr>
      </p:pic>
      <p:pic>
        <p:nvPicPr>
          <p:cNvPr id="10" name="Picture 9">
            <a:extLst>
              <a:ext uri="{FF2B5EF4-FFF2-40B4-BE49-F238E27FC236}">
                <a16:creationId xmlns:a16="http://schemas.microsoft.com/office/drawing/2014/main" id="{32996F65-F55C-4BFE-9E62-47822A69824C}"/>
              </a:ext>
            </a:extLst>
          </p:cNvPr>
          <p:cNvPicPr>
            <a:picLocks noChangeAspect="1"/>
          </p:cNvPicPr>
          <p:nvPr/>
        </p:nvPicPr>
        <p:blipFill rotWithShape="1">
          <a:blip r:embed="rId4"/>
          <a:srcRect l="88490"/>
          <a:stretch/>
        </p:blipFill>
        <p:spPr>
          <a:xfrm>
            <a:off x="7912100" y="1654684"/>
            <a:ext cx="995038" cy="1377815"/>
          </a:xfrm>
          <a:prstGeom prst="rect">
            <a:avLst/>
          </a:prstGeom>
        </p:spPr>
      </p:pic>
    </p:spTree>
    <p:extLst>
      <p:ext uri="{BB962C8B-B14F-4D97-AF65-F5344CB8AC3E}">
        <p14:creationId xmlns:p14="http://schemas.microsoft.com/office/powerpoint/2010/main" val="353990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1:3</a:t>
            </a:r>
          </a:p>
        </p:txBody>
      </p:sp>
      <p:sp>
        <p:nvSpPr>
          <p:cNvPr id="4" name="TextBox 3">
            <a:extLst>
              <a:ext uri="{FF2B5EF4-FFF2-40B4-BE49-F238E27FC236}">
                <a16:creationId xmlns:a16="http://schemas.microsoft.com/office/drawing/2014/main" id="{C76EEDCB-65FE-48AC-AF47-38447C8C17D5}"/>
              </a:ext>
            </a:extLst>
          </p:cNvPr>
          <p:cNvSpPr txBox="1"/>
          <p:nvPr/>
        </p:nvSpPr>
        <p:spPr bwMode="auto">
          <a:xfrm>
            <a:off x="151471" y="917864"/>
            <a:ext cx="88410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1 – division of a single-digit number by 100 / multiplication by 0.01</a:t>
            </a:r>
          </a:p>
        </p:txBody>
      </p:sp>
      <p:pic>
        <p:nvPicPr>
          <p:cNvPr id="11" name="Picture 10">
            <a:extLst>
              <a:ext uri="{FF2B5EF4-FFF2-40B4-BE49-F238E27FC236}">
                <a16:creationId xmlns:a16="http://schemas.microsoft.com/office/drawing/2014/main" id="{2C0DD2D8-6873-449D-B330-017BA812EEBA}"/>
              </a:ext>
            </a:extLst>
          </p:cNvPr>
          <p:cNvPicPr>
            <a:picLocks noChangeAspect="1"/>
          </p:cNvPicPr>
          <p:nvPr/>
        </p:nvPicPr>
        <p:blipFill>
          <a:blip r:embed="rId2"/>
          <a:stretch>
            <a:fillRect/>
          </a:stretch>
        </p:blipFill>
        <p:spPr>
          <a:xfrm>
            <a:off x="685463" y="3940963"/>
            <a:ext cx="7773074" cy="2328874"/>
          </a:xfrm>
          <a:prstGeom prst="rect">
            <a:avLst/>
          </a:prstGeom>
        </p:spPr>
      </p:pic>
      <p:pic>
        <p:nvPicPr>
          <p:cNvPr id="9" name="Picture 8" descr="A close up of a logo&#10;&#10;Description automatically generated">
            <a:extLst>
              <a:ext uri="{FF2B5EF4-FFF2-40B4-BE49-F238E27FC236}">
                <a16:creationId xmlns:a16="http://schemas.microsoft.com/office/drawing/2014/main" id="{927B73AB-5BF3-4DEC-A3FB-EAFC6B3EBB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9501" y="3087366"/>
            <a:ext cx="6504996" cy="542591"/>
          </a:xfrm>
          <a:prstGeom prst="rect">
            <a:avLst/>
          </a:prstGeom>
        </p:spPr>
      </p:pic>
      <p:pic>
        <p:nvPicPr>
          <p:cNvPr id="8" name="Picture 7">
            <a:extLst>
              <a:ext uri="{FF2B5EF4-FFF2-40B4-BE49-F238E27FC236}">
                <a16:creationId xmlns:a16="http://schemas.microsoft.com/office/drawing/2014/main" id="{A1D45A81-B45F-4D43-8707-57E1DBB79214}"/>
              </a:ext>
            </a:extLst>
          </p:cNvPr>
          <p:cNvPicPr>
            <a:picLocks noChangeAspect="1"/>
          </p:cNvPicPr>
          <p:nvPr/>
        </p:nvPicPr>
        <p:blipFill rotWithShape="1">
          <a:blip r:embed="rId4"/>
          <a:srcRect l="11363" r="11657"/>
          <a:stretch/>
        </p:blipFill>
        <p:spPr>
          <a:xfrm>
            <a:off x="1231900" y="1476884"/>
            <a:ext cx="6654800" cy="1377815"/>
          </a:xfrm>
          <a:prstGeom prst="rect">
            <a:avLst/>
          </a:prstGeom>
        </p:spPr>
      </p:pic>
      <p:pic>
        <p:nvPicPr>
          <p:cNvPr id="7" name="Picture 6">
            <a:extLst>
              <a:ext uri="{FF2B5EF4-FFF2-40B4-BE49-F238E27FC236}">
                <a16:creationId xmlns:a16="http://schemas.microsoft.com/office/drawing/2014/main" id="{32996F65-F55C-4BFE-9E62-47822A69824C}"/>
              </a:ext>
            </a:extLst>
          </p:cNvPr>
          <p:cNvPicPr>
            <a:picLocks noChangeAspect="1"/>
          </p:cNvPicPr>
          <p:nvPr/>
        </p:nvPicPr>
        <p:blipFill rotWithShape="1">
          <a:blip r:embed="rId4"/>
          <a:srcRect r="88343"/>
          <a:stretch/>
        </p:blipFill>
        <p:spPr>
          <a:xfrm>
            <a:off x="262261" y="1654684"/>
            <a:ext cx="1007739" cy="1377815"/>
          </a:xfrm>
          <a:prstGeom prst="rect">
            <a:avLst/>
          </a:prstGeom>
        </p:spPr>
      </p:pic>
      <p:pic>
        <p:nvPicPr>
          <p:cNvPr id="10" name="Picture 9">
            <a:extLst>
              <a:ext uri="{FF2B5EF4-FFF2-40B4-BE49-F238E27FC236}">
                <a16:creationId xmlns:a16="http://schemas.microsoft.com/office/drawing/2014/main" id="{32996F65-F55C-4BFE-9E62-47822A69824C}"/>
              </a:ext>
            </a:extLst>
          </p:cNvPr>
          <p:cNvPicPr>
            <a:picLocks noChangeAspect="1"/>
          </p:cNvPicPr>
          <p:nvPr/>
        </p:nvPicPr>
        <p:blipFill rotWithShape="1">
          <a:blip r:embed="rId4"/>
          <a:srcRect l="88490"/>
          <a:stretch/>
        </p:blipFill>
        <p:spPr>
          <a:xfrm>
            <a:off x="7912100" y="1654684"/>
            <a:ext cx="995038" cy="1377815"/>
          </a:xfrm>
          <a:prstGeom prst="rect">
            <a:avLst/>
          </a:prstGeom>
        </p:spPr>
      </p:pic>
    </p:spTree>
    <p:extLst>
      <p:ext uri="{BB962C8B-B14F-4D97-AF65-F5344CB8AC3E}">
        <p14:creationId xmlns:p14="http://schemas.microsoft.com/office/powerpoint/2010/main" val="263356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C45382C-2186-4380-83AC-8EFE70866E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44" y="1354505"/>
            <a:ext cx="8791194" cy="1377815"/>
          </a:xfrm>
          <a:prstGeom prst="rect">
            <a:avLst/>
          </a:prstGeom>
        </p:spPr>
      </p:pic>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1:3</a:t>
            </a:r>
          </a:p>
        </p:txBody>
      </p:sp>
      <p:sp>
        <p:nvSpPr>
          <p:cNvPr id="4" name="TextBox 3">
            <a:extLst>
              <a:ext uri="{FF2B5EF4-FFF2-40B4-BE49-F238E27FC236}">
                <a16:creationId xmlns:a16="http://schemas.microsoft.com/office/drawing/2014/main" id="{89D51EE6-358B-4876-8426-9E013DCCD3BF}"/>
              </a:ext>
            </a:extLst>
          </p:cNvPr>
          <p:cNvSpPr txBox="1"/>
          <p:nvPr/>
        </p:nvSpPr>
        <p:spPr bwMode="auto">
          <a:xfrm>
            <a:off x="516956" y="917864"/>
            <a:ext cx="8110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2 – multiplication of a whole number of hundredths by 1,000</a:t>
            </a:r>
          </a:p>
        </p:txBody>
      </p:sp>
    </p:spTree>
    <p:extLst>
      <p:ext uri="{BB962C8B-B14F-4D97-AF65-F5344CB8AC3E}">
        <p14:creationId xmlns:p14="http://schemas.microsoft.com/office/powerpoint/2010/main" val="1045781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1:3</a:t>
            </a:r>
          </a:p>
        </p:txBody>
      </p:sp>
      <p:pic>
        <p:nvPicPr>
          <p:cNvPr id="3" name="Picture 2">
            <a:extLst>
              <a:ext uri="{FF2B5EF4-FFF2-40B4-BE49-F238E27FC236}">
                <a16:creationId xmlns:a16="http://schemas.microsoft.com/office/drawing/2014/main" id="{304A4239-B0CD-483D-82CD-906D64E360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44" y="1354505"/>
            <a:ext cx="8791194" cy="1377815"/>
          </a:xfrm>
          <a:prstGeom prst="rect">
            <a:avLst/>
          </a:prstGeom>
        </p:spPr>
      </p:pic>
      <p:sp>
        <p:nvSpPr>
          <p:cNvPr id="4" name="TextBox 3">
            <a:extLst>
              <a:ext uri="{FF2B5EF4-FFF2-40B4-BE49-F238E27FC236}">
                <a16:creationId xmlns:a16="http://schemas.microsoft.com/office/drawing/2014/main" id="{897728BA-416D-4A4C-BED9-6D66BB27FE73}"/>
              </a:ext>
            </a:extLst>
          </p:cNvPr>
          <p:cNvSpPr txBox="1"/>
          <p:nvPr/>
        </p:nvSpPr>
        <p:spPr bwMode="auto">
          <a:xfrm>
            <a:off x="516956" y="917864"/>
            <a:ext cx="8110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2 – multiplication of a whole number of hundredths by 1,000</a:t>
            </a:r>
          </a:p>
        </p:txBody>
      </p:sp>
      <p:pic>
        <p:nvPicPr>
          <p:cNvPr id="8" name="Picture 7">
            <a:extLst>
              <a:ext uri="{FF2B5EF4-FFF2-40B4-BE49-F238E27FC236}">
                <a16:creationId xmlns:a16="http://schemas.microsoft.com/office/drawing/2014/main" id="{C6E2AF6F-6592-4511-A498-741CCF5A4FA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368142" y="3108229"/>
            <a:ext cx="6432712" cy="542591"/>
          </a:xfrm>
          <a:prstGeom prst="rect">
            <a:avLst/>
          </a:prstGeom>
        </p:spPr>
      </p:pic>
    </p:spTree>
    <p:extLst>
      <p:ext uri="{BB962C8B-B14F-4D97-AF65-F5344CB8AC3E}">
        <p14:creationId xmlns:p14="http://schemas.microsoft.com/office/powerpoint/2010/main" val="302115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1:3</a:t>
            </a:r>
          </a:p>
        </p:txBody>
      </p:sp>
      <p:pic>
        <p:nvPicPr>
          <p:cNvPr id="3" name="Picture 2">
            <a:extLst>
              <a:ext uri="{FF2B5EF4-FFF2-40B4-BE49-F238E27FC236}">
                <a16:creationId xmlns:a16="http://schemas.microsoft.com/office/drawing/2014/main" id="{38A943DB-CD89-4D02-8777-E1DD2598E1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44" y="1354505"/>
            <a:ext cx="8791194" cy="1377815"/>
          </a:xfrm>
          <a:prstGeom prst="rect">
            <a:avLst/>
          </a:prstGeom>
        </p:spPr>
      </p:pic>
      <p:sp>
        <p:nvSpPr>
          <p:cNvPr id="4" name="TextBox 3">
            <a:extLst>
              <a:ext uri="{FF2B5EF4-FFF2-40B4-BE49-F238E27FC236}">
                <a16:creationId xmlns:a16="http://schemas.microsoft.com/office/drawing/2014/main" id="{1DD29A3B-CF43-4C36-B6FC-1D520B540C97}"/>
              </a:ext>
            </a:extLst>
          </p:cNvPr>
          <p:cNvSpPr txBox="1"/>
          <p:nvPr/>
        </p:nvSpPr>
        <p:spPr bwMode="auto">
          <a:xfrm>
            <a:off x="516956" y="917864"/>
            <a:ext cx="8110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2 – multiplication of a whole number of hundredths by 1,000</a:t>
            </a:r>
          </a:p>
        </p:txBody>
      </p:sp>
      <p:pic>
        <p:nvPicPr>
          <p:cNvPr id="8" name="Picture 7">
            <a:extLst>
              <a:ext uri="{FF2B5EF4-FFF2-40B4-BE49-F238E27FC236}">
                <a16:creationId xmlns:a16="http://schemas.microsoft.com/office/drawing/2014/main" id="{262E5205-80CA-45F9-B991-08337C880C0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368142" y="3108229"/>
            <a:ext cx="6432712" cy="542591"/>
          </a:xfrm>
          <a:prstGeom prst="rect">
            <a:avLst/>
          </a:prstGeom>
        </p:spPr>
      </p:pic>
      <p:pic>
        <p:nvPicPr>
          <p:cNvPr id="10" name="Picture 9">
            <a:extLst>
              <a:ext uri="{FF2B5EF4-FFF2-40B4-BE49-F238E27FC236}">
                <a16:creationId xmlns:a16="http://schemas.microsoft.com/office/drawing/2014/main" id="{094A7C78-2523-4EA1-9CA6-62F547F91E5C}"/>
              </a:ext>
            </a:extLst>
          </p:cNvPr>
          <p:cNvPicPr>
            <a:picLocks noChangeAspect="1"/>
          </p:cNvPicPr>
          <p:nvPr/>
        </p:nvPicPr>
        <p:blipFill>
          <a:blip r:embed="rId4"/>
          <a:stretch>
            <a:fillRect/>
          </a:stretch>
        </p:blipFill>
        <p:spPr>
          <a:xfrm>
            <a:off x="685463" y="3940963"/>
            <a:ext cx="7773074" cy="2328874"/>
          </a:xfrm>
          <a:prstGeom prst="rect">
            <a:avLst/>
          </a:prstGeom>
        </p:spPr>
      </p:pic>
    </p:spTree>
    <p:extLst>
      <p:ext uri="{BB962C8B-B14F-4D97-AF65-F5344CB8AC3E}">
        <p14:creationId xmlns:p14="http://schemas.microsoft.com/office/powerpoint/2010/main" val="41816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How to use this presentation</a:t>
            </a:r>
            <a:endParaRPr lang="en-US" dirty="0"/>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2.29 Decimal place-value knowledge, multiplication and division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1:5</a:t>
            </a:r>
          </a:p>
        </p:txBody>
      </p:sp>
      <p:sp>
        <p:nvSpPr>
          <p:cNvPr id="4" name="TextBox 3">
            <a:extLst>
              <a:ext uri="{FF2B5EF4-FFF2-40B4-BE49-F238E27FC236}">
                <a16:creationId xmlns:a16="http://schemas.microsoft.com/office/drawing/2014/main" id="{D9D3737E-3644-4ACE-8444-A33BFC8FD4F0}"/>
              </a:ext>
            </a:extLst>
          </p:cNvPr>
          <p:cNvSpPr txBox="1"/>
          <p:nvPr/>
        </p:nvSpPr>
        <p:spPr bwMode="auto">
          <a:xfrm>
            <a:off x="741857" y="917864"/>
            <a:ext cx="76603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1 – two-digit number divided by 100 / multiplied by 0.01</a:t>
            </a:r>
          </a:p>
        </p:txBody>
      </p:sp>
      <p:pic>
        <p:nvPicPr>
          <p:cNvPr id="6" name="Picture 5">
            <a:extLst>
              <a:ext uri="{FF2B5EF4-FFF2-40B4-BE49-F238E27FC236}">
                <a16:creationId xmlns:a16="http://schemas.microsoft.com/office/drawing/2014/main" id="{79A888FF-4277-48F1-8B81-2F2DFB7B2108}"/>
              </a:ext>
            </a:extLst>
          </p:cNvPr>
          <p:cNvPicPr>
            <a:picLocks noChangeAspect="1"/>
          </p:cNvPicPr>
          <p:nvPr/>
        </p:nvPicPr>
        <p:blipFill>
          <a:blip r:embed="rId3"/>
          <a:stretch>
            <a:fillRect/>
          </a:stretch>
        </p:blipFill>
        <p:spPr>
          <a:xfrm>
            <a:off x="249561" y="1341475"/>
            <a:ext cx="8644877" cy="1377815"/>
          </a:xfrm>
          <a:prstGeom prst="rect">
            <a:avLst/>
          </a:prstGeom>
        </p:spPr>
      </p:pic>
    </p:spTree>
    <p:extLst>
      <p:ext uri="{BB962C8B-B14F-4D97-AF65-F5344CB8AC3E}">
        <p14:creationId xmlns:p14="http://schemas.microsoft.com/office/powerpoint/2010/main" val="1384805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1:5</a:t>
            </a:r>
          </a:p>
        </p:txBody>
      </p:sp>
      <p:sp>
        <p:nvSpPr>
          <p:cNvPr id="4" name="TextBox 3">
            <a:extLst>
              <a:ext uri="{FF2B5EF4-FFF2-40B4-BE49-F238E27FC236}">
                <a16:creationId xmlns:a16="http://schemas.microsoft.com/office/drawing/2014/main" id="{2180FB4B-8769-43D6-A2DA-6BD072CDD614}"/>
              </a:ext>
            </a:extLst>
          </p:cNvPr>
          <p:cNvSpPr txBox="1"/>
          <p:nvPr/>
        </p:nvSpPr>
        <p:spPr bwMode="auto">
          <a:xfrm>
            <a:off x="741857" y="917864"/>
            <a:ext cx="76603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1 – two-digit number divided by 100 / multiplied by 0.01</a:t>
            </a:r>
          </a:p>
        </p:txBody>
      </p:sp>
      <p:pic>
        <p:nvPicPr>
          <p:cNvPr id="8" name="Picture 7">
            <a:extLst>
              <a:ext uri="{FF2B5EF4-FFF2-40B4-BE49-F238E27FC236}">
                <a16:creationId xmlns:a16="http://schemas.microsoft.com/office/drawing/2014/main" id="{C2726FE5-87B6-46BF-B5AA-0F93B925FAC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368142" y="3108229"/>
            <a:ext cx="6432712" cy="542590"/>
          </a:xfrm>
          <a:prstGeom prst="rect">
            <a:avLst/>
          </a:prstGeom>
        </p:spPr>
      </p:pic>
      <p:pic>
        <p:nvPicPr>
          <p:cNvPr id="7" name="Picture 6">
            <a:extLst>
              <a:ext uri="{FF2B5EF4-FFF2-40B4-BE49-F238E27FC236}">
                <a16:creationId xmlns:a16="http://schemas.microsoft.com/office/drawing/2014/main" id="{3CFF0DC3-216A-4194-B6F7-492BE5CE083F}"/>
              </a:ext>
            </a:extLst>
          </p:cNvPr>
          <p:cNvPicPr>
            <a:picLocks noChangeAspect="1"/>
          </p:cNvPicPr>
          <p:nvPr/>
        </p:nvPicPr>
        <p:blipFill>
          <a:blip r:embed="rId4"/>
          <a:stretch>
            <a:fillRect/>
          </a:stretch>
        </p:blipFill>
        <p:spPr>
          <a:xfrm>
            <a:off x="249561" y="1341475"/>
            <a:ext cx="8644877" cy="1377815"/>
          </a:xfrm>
          <a:prstGeom prst="rect">
            <a:avLst/>
          </a:prstGeom>
        </p:spPr>
      </p:pic>
    </p:spTree>
    <p:extLst>
      <p:ext uri="{BB962C8B-B14F-4D97-AF65-F5344CB8AC3E}">
        <p14:creationId xmlns:p14="http://schemas.microsoft.com/office/powerpoint/2010/main" val="261197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1:5</a:t>
            </a:r>
          </a:p>
        </p:txBody>
      </p:sp>
      <p:sp>
        <p:nvSpPr>
          <p:cNvPr id="4" name="TextBox 3">
            <a:extLst>
              <a:ext uri="{FF2B5EF4-FFF2-40B4-BE49-F238E27FC236}">
                <a16:creationId xmlns:a16="http://schemas.microsoft.com/office/drawing/2014/main" id="{2087E0B0-A4A9-4336-A00F-742E1D0C77E0}"/>
              </a:ext>
            </a:extLst>
          </p:cNvPr>
          <p:cNvSpPr txBox="1"/>
          <p:nvPr/>
        </p:nvSpPr>
        <p:spPr bwMode="auto">
          <a:xfrm>
            <a:off x="741857" y="917864"/>
            <a:ext cx="76603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1 – two-digit number divided by 100 / multiplied by 0.01</a:t>
            </a:r>
          </a:p>
        </p:txBody>
      </p:sp>
      <p:pic>
        <p:nvPicPr>
          <p:cNvPr id="7" name="Picture 6">
            <a:extLst>
              <a:ext uri="{FF2B5EF4-FFF2-40B4-BE49-F238E27FC236}">
                <a16:creationId xmlns:a16="http://schemas.microsoft.com/office/drawing/2014/main" id="{2F9AD43B-A222-4900-99D3-424B8810F66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85463" y="4022494"/>
            <a:ext cx="7773074" cy="2334970"/>
          </a:xfrm>
          <a:prstGeom prst="rect">
            <a:avLst/>
          </a:prstGeom>
        </p:spPr>
      </p:pic>
      <p:pic>
        <p:nvPicPr>
          <p:cNvPr id="8" name="Picture 7">
            <a:extLst>
              <a:ext uri="{FF2B5EF4-FFF2-40B4-BE49-F238E27FC236}">
                <a16:creationId xmlns:a16="http://schemas.microsoft.com/office/drawing/2014/main" id="{795E188C-5B95-4EED-9505-8438A2A744E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368142" y="3108229"/>
            <a:ext cx="6432712" cy="542590"/>
          </a:xfrm>
          <a:prstGeom prst="rect">
            <a:avLst/>
          </a:prstGeom>
        </p:spPr>
      </p:pic>
      <p:pic>
        <p:nvPicPr>
          <p:cNvPr id="9" name="Picture 8">
            <a:extLst>
              <a:ext uri="{FF2B5EF4-FFF2-40B4-BE49-F238E27FC236}">
                <a16:creationId xmlns:a16="http://schemas.microsoft.com/office/drawing/2014/main" id="{36E7B473-5AF3-4A04-8F2C-FB729F4EF1EC}"/>
              </a:ext>
            </a:extLst>
          </p:cNvPr>
          <p:cNvPicPr>
            <a:picLocks noChangeAspect="1"/>
          </p:cNvPicPr>
          <p:nvPr/>
        </p:nvPicPr>
        <p:blipFill>
          <a:blip r:embed="rId4"/>
          <a:stretch>
            <a:fillRect/>
          </a:stretch>
        </p:blipFill>
        <p:spPr>
          <a:xfrm>
            <a:off x="249561" y="1341475"/>
            <a:ext cx="8644877" cy="1377815"/>
          </a:xfrm>
          <a:prstGeom prst="rect">
            <a:avLst/>
          </a:prstGeom>
        </p:spPr>
      </p:pic>
    </p:spTree>
    <p:extLst>
      <p:ext uri="{BB962C8B-B14F-4D97-AF65-F5344CB8AC3E}">
        <p14:creationId xmlns:p14="http://schemas.microsoft.com/office/powerpoint/2010/main" val="269043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1:5</a:t>
            </a:r>
          </a:p>
        </p:txBody>
      </p:sp>
      <p:pic>
        <p:nvPicPr>
          <p:cNvPr id="3" name="Picture 2">
            <a:extLst>
              <a:ext uri="{FF2B5EF4-FFF2-40B4-BE49-F238E27FC236}">
                <a16:creationId xmlns:a16="http://schemas.microsoft.com/office/drawing/2014/main" id="{45EC1E6C-79F0-4015-8F18-3CD6B304EFF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5644" y="1354505"/>
            <a:ext cx="8791194" cy="1377815"/>
          </a:xfrm>
          <a:prstGeom prst="rect">
            <a:avLst/>
          </a:prstGeom>
        </p:spPr>
      </p:pic>
      <p:sp>
        <p:nvSpPr>
          <p:cNvPr id="4" name="TextBox 3">
            <a:extLst>
              <a:ext uri="{FF2B5EF4-FFF2-40B4-BE49-F238E27FC236}">
                <a16:creationId xmlns:a16="http://schemas.microsoft.com/office/drawing/2014/main" id="{50725170-770D-41FC-B073-8A1673376467}"/>
              </a:ext>
            </a:extLst>
          </p:cNvPr>
          <p:cNvSpPr txBox="1"/>
          <p:nvPr/>
        </p:nvSpPr>
        <p:spPr bwMode="auto">
          <a:xfrm>
            <a:off x="1548584" y="917864"/>
            <a:ext cx="60468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2 – multiplying a decimal fraction by 1,000</a:t>
            </a:r>
          </a:p>
        </p:txBody>
      </p:sp>
    </p:spTree>
    <p:extLst>
      <p:ext uri="{BB962C8B-B14F-4D97-AF65-F5344CB8AC3E}">
        <p14:creationId xmlns:p14="http://schemas.microsoft.com/office/powerpoint/2010/main" val="77207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1:5</a:t>
            </a:r>
          </a:p>
        </p:txBody>
      </p:sp>
      <p:pic>
        <p:nvPicPr>
          <p:cNvPr id="3" name="Picture 2">
            <a:extLst>
              <a:ext uri="{FF2B5EF4-FFF2-40B4-BE49-F238E27FC236}">
                <a16:creationId xmlns:a16="http://schemas.microsoft.com/office/drawing/2014/main" id="{7722CC1D-FA3C-4AE4-AB84-2F73A13238F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5644" y="1354505"/>
            <a:ext cx="8791194" cy="1377815"/>
          </a:xfrm>
          <a:prstGeom prst="rect">
            <a:avLst/>
          </a:prstGeom>
        </p:spPr>
      </p:pic>
      <p:sp>
        <p:nvSpPr>
          <p:cNvPr id="4" name="TextBox 3">
            <a:extLst>
              <a:ext uri="{FF2B5EF4-FFF2-40B4-BE49-F238E27FC236}">
                <a16:creationId xmlns:a16="http://schemas.microsoft.com/office/drawing/2014/main" id="{11833E43-0F88-4E37-AF60-9484ECE85EDA}"/>
              </a:ext>
            </a:extLst>
          </p:cNvPr>
          <p:cNvSpPr txBox="1"/>
          <p:nvPr/>
        </p:nvSpPr>
        <p:spPr bwMode="auto">
          <a:xfrm>
            <a:off x="1548584" y="917864"/>
            <a:ext cx="60468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2 – multiplying a decimal fraction by 1,000</a:t>
            </a:r>
          </a:p>
        </p:txBody>
      </p:sp>
      <p:pic>
        <p:nvPicPr>
          <p:cNvPr id="8" name="Picture 7">
            <a:extLst>
              <a:ext uri="{FF2B5EF4-FFF2-40B4-BE49-F238E27FC236}">
                <a16:creationId xmlns:a16="http://schemas.microsoft.com/office/drawing/2014/main" id="{C883F72C-0C63-4751-8EFB-C6D636E5C53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368142" y="3108229"/>
            <a:ext cx="6432712" cy="542590"/>
          </a:xfrm>
          <a:prstGeom prst="rect">
            <a:avLst/>
          </a:prstGeom>
        </p:spPr>
      </p:pic>
    </p:spTree>
    <p:extLst>
      <p:ext uri="{BB962C8B-B14F-4D97-AF65-F5344CB8AC3E}">
        <p14:creationId xmlns:p14="http://schemas.microsoft.com/office/powerpoint/2010/main" val="38677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1:5</a:t>
            </a:r>
          </a:p>
        </p:txBody>
      </p:sp>
      <p:pic>
        <p:nvPicPr>
          <p:cNvPr id="3" name="Picture 2">
            <a:extLst>
              <a:ext uri="{FF2B5EF4-FFF2-40B4-BE49-F238E27FC236}">
                <a16:creationId xmlns:a16="http://schemas.microsoft.com/office/drawing/2014/main" id="{411BBA31-49E9-491D-9B05-744711CFFC8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55644" y="1354505"/>
            <a:ext cx="8791194" cy="1377815"/>
          </a:xfrm>
          <a:prstGeom prst="rect">
            <a:avLst/>
          </a:prstGeom>
        </p:spPr>
      </p:pic>
      <p:sp>
        <p:nvSpPr>
          <p:cNvPr id="4" name="TextBox 3">
            <a:extLst>
              <a:ext uri="{FF2B5EF4-FFF2-40B4-BE49-F238E27FC236}">
                <a16:creationId xmlns:a16="http://schemas.microsoft.com/office/drawing/2014/main" id="{6F1BBB2C-24C1-4DEB-9ADB-9C4DFD601051}"/>
              </a:ext>
            </a:extLst>
          </p:cNvPr>
          <p:cNvSpPr txBox="1"/>
          <p:nvPr/>
        </p:nvSpPr>
        <p:spPr bwMode="auto">
          <a:xfrm>
            <a:off x="1548584" y="917864"/>
            <a:ext cx="60468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Semibold" charset="0"/>
                <a:ea typeface="Myriad Pro Semibold" charset="0"/>
                <a:cs typeface="Myriad Pro Semibold" charset="0"/>
              </a:rPr>
              <a:t>Example 2 – multiplying a decimal fraction by 1,000</a:t>
            </a:r>
          </a:p>
        </p:txBody>
      </p:sp>
      <p:pic>
        <p:nvPicPr>
          <p:cNvPr id="7" name="Picture 6">
            <a:extLst>
              <a:ext uri="{FF2B5EF4-FFF2-40B4-BE49-F238E27FC236}">
                <a16:creationId xmlns:a16="http://schemas.microsoft.com/office/drawing/2014/main" id="{BA3DFE52-E89B-40AC-BDA8-D1DD4111CFA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85463" y="4026728"/>
            <a:ext cx="7773074" cy="2334970"/>
          </a:xfrm>
          <a:prstGeom prst="rect">
            <a:avLst/>
          </a:prstGeom>
        </p:spPr>
      </p:pic>
      <p:pic>
        <p:nvPicPr>
          <p:cNvPr id="8" name="Picture 7">
            <a:extLst>
              <a:ext uri="{FF2B5EF4-FFF2-40B4-BE49-F238E27FC236}">
                <a16:creationId xmlns:a16="http://schemas.microsoft.com/office/drawing/2014/main" id="{E49390DE-9B83-4589-A493-685F7639AFA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368142" y="3108229"/>
            <a:ext cx="6432712" cy="542590"/>
          </a:xfrm>
          <a:prstGeom prst="rect">
            <a:avLst/>
          </a:prstGeom>
        </p:spPr>
      </p:pic>
    </p:spTree>
    <p:extLst>
      <p:ext uri="{BB962C8B-B14F-4D97-AF65-F5344CB8AC3E}">
        <p14:creationId xmlns:p14="http://schemas.microsoft.com/office/powerpoint/2010/main" val="351541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2:1</a:t>
            </a:r>
          </a:p>
        </p:txBody>
      </p:sp>
      <p:pic>
        <p:nvPicPr>
          <p:cNvPr id="4" name="Picture 3" descr="A clock hanging from the side&#10;&#10;Description automatically generated">
            <a:extLst>
              <a:ext uri="{FF2B5EF4-FFF2-40B4-BE49-F238E27FC236}">
                <a16:creationId xmlns:a16="http://schemas.microsoft.com/office/drawing/2014/main" id="{D8633342-4AEF-4B7C-8888-EAB92E6EB1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723" y="2061656"/>
            <a:ext cx="7554555" cy="3039488"/>
          </a:xfrm>
          <a:prstGeom prst="rect">
            <a:avLst/>
          </a:prstGeom>
        </p:spPr>
      </p:pic>
      <p:sp>
        <p:nvSpPr>
          <p:cNvPr id="3" name="Rectangle 2">
            <a:extLst>
              <a:ext uri="{FF2B5EF4-FFF2-40B4-BE49-F238E27FC236}">
                <a16:creationId xmlns:a16="http://schemas.microsoft.com/office/drawing/2014/main" id="{1DB43A80-C718-4102-9756-5BD92E379137}"/>
              </a:ext>
            </a:extLst>
          </p:cNvPr>
          <p:cNvSpPr/>
          <p:nvPr/>
        </p:nvSpPr>
        <p:spPr>
          <a:xfrm>
            <a:off x="6596042" y="5195482"/>
            <a:ext cx="1753236" cy="307777"/>
          </a:xfrm>
          <a:prstGeom prst="rect">
            <a:avLst/>
          </a:prstGeom>
        </p:spPr>
        <p:txBody>
          <a:bodyPr wrap="square">
            <a:spAutoFit/>
          </a:bodyPr>
          <a:lstStyle/>
          <a:p>
            <a:pPr algn="r">
              <a:spcBef>
                <a:spcPts val="400"/>
              </a:spcBef>
              <a:spcAft>
                <a:spcPts val="400"/>
              </a:spcAft>
              <a:buNone/>
            </a:pPr>
            <a:r>
              <a:rPr lang="en-GB" sz="1400" i="1" dirty="0">
                <a:solidFill>
                  <a:schemeClr val="bg1">
                    <a:lumMod val="50000"/>
                  </a:schemeClr>
                </a:solidFill>
                <a:latin typeface="Myriad Pro" panose="020B0503030403020204" pitchFamily="34" charset="0"/>
                <a:ea typeface="Calibri" panose="020F0502020204030204" pitchFamily="34" charset="0"/>
                <a:cs typeface="Times New Roman" panose="02020603050405020304" pitchFamily="18" charset="0"/>
              </a:rPr>
              <a:t>Not to scale.</a:t>
            </a:r>
          </a:p>
        </p:txBody>
      </p:sp>
    </p:spTree>
    <p:extLst>
      <p:ext uri="{BB962C8B-B14F-4D97-AF65-F5344CB8AC3E}">
        <p14:creationId xmlns:p14="http://schemas.microsoft.com/office/powerpoint/2010/main" val="2875317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2:1</a:t>
            </a:r>
          </a:p>
        </p:txBody>
      </p:sp>
      <p:pic>
        <p:nvPicPr>
          <p:cNvPr id="3" name="Picture 2">
            <a:extLst>
              <a:ext uri="{FF2B5EF4-FFF2-40B4-BE49-F238E27FC236}">
                <a16:creationId xmlns:a16="http://schemas.microsoft.com/office/drawing/2014/main" id="{953C8BE1-3AB7-4574-92B6-1F8024A553DB}"/>
              </a:ext>
            </a:extLst>
          </p:cNvPr>
          <p:cNvPicPr>
            <a:picLocks noChangeAspect="1"/>
          </p:cNvPicPr>
          <p:nvPr/>
        </p:nvPicPr>
        <p:blipFill>
          <a:blip r:embed="rId2"/>
          <a:stretch>
            <a:fillRect/>
          </a:stretch>
        </p:blipFill>
        <p:spPr>
          <a:xfrm>
            <a:off x="1185378" y="781682"/>
            <a:ext cx="6773243" cy="5669771"/>
          </a:xfrm>
          <a:prstGeom prst="rect">
            <a:avLst/>
          </a:prstGeom>
        </p:spPr>
      </p:pic>
    </p:spTree>
    <p:extLst>
      <p:ext uri="{BB962C8B-B14F-4D97-AF65-F5344CB8AC3E}">
        <p14:creationId xmlns:p14="http://schemas.microsoft.com/office/powerpoint/2010/main" val="74444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2:4</a:t>
            </a:r>
          </a:p>
        </p:txBody>
      </p:sp>
      <p:pic>
        <p:nvPicPr>
          <p:cNvPr id="3" name="Picture 2">
            <a:extLst>
              <a:ext uri="{FF2B5EF4-FFF2-40B4-BE49-F238E27FC236}">
                <a16:creationId xmlns:a16="http://schemas.microsoft.com/office/drawing/2014/main" id="{F7D869B3-1578-4906-A8A1-9F9AD0FD5EEC}"/>
              </a:ext>
            </a:extLst>
          </p:cNvPr>
          <p:cNvPicPr>
            <a:picLocks noChangeAspect="1"/>
          </p:cNvPicPr>
          <p:nvPr/>
        </p:nvPicPr>
        <p:blipFill>
          <a:blip r:embed="rId2"/>
          <a:stretch>
            <a:fillRect/>
          </a:stretch>
        </p:blipFill>
        <p:spPr>
          <a:xfrm>
            <a:off x="1185378" y="782400"/>
            <a:ext cx="6773243" cy="5669771"/>
          </a:xfrm>
          <a:prstGeom prst="rect">
            <a:avLst/>
          </a:prstGeom>
        </p:spPr>
      </p:pic>
    </p:spTree>
    <p:extLst>
      <p:ext uri="{BB962C8B-B14F-4D97-AF65-F5344CB8AC3E}">
        <p14:creationId xmlns:p14="http://schemas.microsoft.com/office/powerpoint/2010/main" val="26573859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2:4</a:t>
            </a:r>
          </a:p>
        </p:txBody>
      </p:sp>
      <p:pic>
        <p:nvPicPr>
          <p:cNvPr id="5" name="Picture 4">
            <a:extLst>
              <a:ext uri="{FF2B5EF4-FFF2-40B4-BE49-F238E27FC236}">
                <a16:creationId xmlns:a16="http://schemas.microsoft.com/office/drawing/2014/main" id="{6A903005-7809-486B-BD8C-7D5D75929A2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439163" y="1141057"/>
            <a:ext cx="4265673" cy="4894354"/>
          </a:xfrm>
          <a:prstGeom prst="rect">
            <a:avLst/>
          </a:prstGeom>
        </p:spPr>
      </p:pic>
    </p:spTree>
    <p:extLst>
      <p:ext uri="{BB962C8B-B14F-4D97-AF65-F5344CB8AC3E}">
        <p14:creationId xmlns:p14="http://schemas.microsoft.com/office/powerpoint/2010/main" val="221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1:1</a:t>
            </a:r>
          </a:p>
        </p:txBody>
      </p:sp>
      <p:pic>
        <p:nvPicPr>
          <p:cNvPr id="5" name="Picture 4">
            <a:extLst>
              <a:ext uri="{FF2B5EF4-FFF2-40B4-BE49-F238E27FC236}">
                <a16:creationId xmlns:a16="http://schemas.microsoft.com/office/drawing/2014/main" id="{786435B5-7A97-404A-94DD-8D36CE304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788" y="3757729"/>
            <a:ext cx="7858425" cy="1249788"/>
          </a:xfrm>
          <a:prstGeom prst="rect">
            <a:avLst/>
          </a:prstGeom>
        </p:spPr>
      </p:pic>
      <p:pic>
        <p:nvPicPr>
          <p:cNvPr id="6" name="Picture 5" descr="A close up of a logo&#10;&#10;Description automatically generated">
            <a:extLst>
              <a:ext uri="{FF2B5EF4-FFF2-40B4-BE49-F238E27FC236}">
                <a16:creationId xmlns:a16="http://schemas.microsoft.com/office/drawing/2014/main" id="{B5AF34C6-AB1B-4CC7-93C4-59F44C9430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03753" y="4354203"/>
            <a:ext cx="536494" cy="646232"/>
          </a:xfrm>
          <a:prstGeom prst="rect">
            <a:avLst/>
          </a:prstGeom>
        </p:spPr>
      </p:pic>
      <p:pic>
        <p:nvPicPr>
          <p:cNvPr id="7" name="Picture 6" descr="A screen shot of a cage&#10;&#10;Description automatically generated">
            <a:extLst>
              <a:ext uri="{FF2B5EF4-FFF2-40B4-BE49-F238E27FC236}">
                <a16:creationId xmlns:a16="http://schemas.microsoft.com/office/drawing/2014/main" id="{9A46FDC5-47FC-4CD1-9725-73D86F4A55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2755" y="1035383"/>
            <a:ext cx="2678490" cy="2424109"/>
          </a:xfrm>
          <a:prstGeom prst="rect">
            <a:avLst/>
          </a:prstGeom>
        </p:spPr>
      </p:pic>
    </p:spTree>
    <p:extLst>
      <p:ext uri="{BB962C8B-B14F-4D97-AF65-F5344CB8AC3E}">
        <p14:creationId xmlns:p14="http://schemas.microsoft.com/office/powerpoint/2010/main" val="24147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1:1</a:t>
            </a:r>
          </a:p>
        </p:txBody>
      </p:sp>
      <p:pic>
        <p:nvPicPr>
          <p:cNvPr id="3" name="Picture 2" descr="A screen shot of a cage&#10;&#10;Description automatically generated">
            <a:extLst>
              <a:ext uri="{FF2B5EF4-FFF2-40B4-BE49-F238E27FC236}">
                <a16:creationId xmlns:a16="http://schemas.microsoft.com/office/drawing/2014/main" id="{E3D5239A-8EFA-4D18-B283-3D4FEF2C8C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2755" y="1035383"/>
            <a:ext cx="2678490" cy="2424109"/>
          </a:xfrm>
          <a:prstGeom prst="rect">
            <a:avLst/>
          </a:prstGeom>
        </p:spPr>
      </p:pic>
      <p:pic>
        <p:nvPicPr>
          <p:cNvPr id="4" name="Picture 3">
            <a:extLst>
              <a:ext uri="{FF2B5EF4-FFF2-40B4-BE49-F238E27FC236}">
                <a16:creationId xmlns:a16="http://schemas.microsoft.com/office/drawing/2014/main" id="{699AD418-FFDD-4CA2-A11C-18CA95276A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788" y="3757729"/>
            <a:ext cx="7858425" cy="1249788"/>
          </a:xfrm>
          <a:prstGeom prst="rect">
            <a:avLst/>
          </a:prstGeom>
        </p:spPr>
      </p:pic>
      <p:pic>
        <p:nvPicPr>
          <p:cNvPr id="5" name="Picture 4" descr="A close up of a logo&#10;&#10;Description automatically generated">
            <a:extLst>
              <a:ext uri="{FF2B5EF4-FFF2-40B4-BE49-F238E27FC236}">
                <a16:creationId xmlns:a16="http://schemas.microsoft.com/office/drawing/2014/main" id="{EB5D4884-DDA2-47F9-A57E-8A8A3F73A9A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03753" y="4354203"/>
            <a:ext cx="536494" cy="646232"/>
          </a:xfrm>
          <a:prstGeom prst="rect">
            <a:avLst/>
          </a:prstGeom>
        </p:spPr>
      </p:pic>
      <p:sp>
        <p:nvSpPr>
          <p:cNvPr id="6" name="TextBox 5">
            <a:extLst>
              <a:ext uri="{FF2B5EF4-FFF2-40B4-BE49-F238E27FC236}">
                <a16:creationId xmlns:a16="http://schemas.microsoft.com/office/drawing/2014/main" id="{A922FE6A-520F-45AC-AC7A-F0696541CDC4}"/>
              </a:ext>
            </a:extLst>
          </p:cNvPr>
          <p:cNvSpPr txBox="1"/>
          <p:nvPr/>
        </p:nvSpPr>
        <p:spPr bwMode="auto">
          <a:xfrm>
            <a:off x="2445457" y="5527964"/>
            <a:ext cx="42530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 ÷ 10 = 0.1        1 × 0.1 = 0.1</a:t>
            </a:r>
          </a:p>
        </p:txBody>
      </p:sp>
      <p:pic>
        <p:nvPicPr>
          <p:cNvPr id="8" name="Picture 7" descr="A close up of a screen&#10;&#10;Description automatically generated">
            <a:extLst>
              <a:ext uri="{FF2B5EF4-FFF2-40B4-BE49-F238E27FC236}">
                <a16:creationId xmlns:a16="http://schemas.microsoft.com/office/drawing/2014/main" id="{865AA7E5-BD28-458F-8249-71E4D8E924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2755" y="1248615"/>
            <a:ext cx="2678490" cy="1997645"/>
          </a:xfrm>
          <a:prstGeom prst="rect">
            <a:avLst/>
          </a:prstGeom>
        </p:spPr>
      </p:pic>
      <p:pic>
        <p:nvPicPr>
          <p:cNvPr id="9" name="Picture 8" descr="A close up of a logo&#10;&#10;Description automatically generated">
            <a:extLst>
              <a:ext uri="{FF2B5EF4-FFF2-40B4-BE49-F238E27FC236}">
                <a16:creationId xmlns:a16="http://schemas.microsoft.com/office/drawing/2014/main" id="{68451B6A-793D-43D7-9E28-CCF2DA05EC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05924" y="4352536"/>
            <a:ext cx="536494" cy="646232"/>
          </a:xfrm>
          <a:prstGeom prst="rect">
            <a:avLst/>
          </a:prstGeom>
        </p:spPr>
      </p:pic>
    </p:spTree>
    <p:extLst>
      <p:ext uri="{BB962C8B-B14F-4D97-AF65-F5344CB8AC3E}">
        <p14:creationId xmlns:p14="http://schemas.microsoft.com/office/powerpoint/2010/main" val="404205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63" presetClass="path" presetSubtype="0" accel="30000" fill="hold" nodeType="withEffect">
                                  <p:stCondLst>
                                    <p:cond delay="0"/>
                                  </p:stCondLst>
                                  <p:childTnLst>
                                    <p:animMotion origin="layout" path="M 0 -4.44444E-6 L 0.12101 -0.00046 " pathEditMode="relative" rAng="0" ptsTypes="AA">
                                      <p:cBhvr>
                                        <p:cTn id="13" dur="1500" fill="hold"/>
                                        <p:tgtEl>
                                          <p:spTgt spid="5"/>
                                        </p:tgtEl>
                                        <p:attrNameLst>
                                          <p:attrName>ppt_x</p:attrName>
                                          <p:attrName>ppt_y</p:attrName>
                                        </p:attrNameLst>
                                      </p:cBhvr>
                                      <p:rCtr x="6042" y="-23"/>
                                    </p:animMotion>
                                  </p:childTnLst>
                                </p:cTn>
                              </p:par>
                            </p:childTnLst>
                          </p:cTn>
                        </p:par>
                        <p:par>
                          <p:cTn id="14" fill="hold">
                            <p:stCondLst>
                              <p:cond delay="2000"/>
                            </p:stCondLst>
                            <p:childTnLst>
                              <p:par>
                                <p:cTn id="15" presetID="1" presetClass="exit" presetSubtype="0" fill="hold" nodeType="afterEffect">
                                  <p:stCondLst>
                                    <p:cond delay="0"/>
                                  </p:stCondLst>
                                  <p:childTnLst>
                                    <p:set>
                                      <p:cBhvr>
                                        <p:cTn id="16" dur="1" fill="hold">
                                          <p:stCondLst>
                                            <p:cond delay="0"/>
                                          </p:stCondLst>
                                        </p:cTn>
                                        <p:tgtEl>
                                          <p:spTgt spid="5"/>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1:1</a:t>
            </a:r>
          </a:p>
        </p:txBody>
      </p:sp>
      <p:pic>
        <p:nvPicPr>
          <p:cNvPr id="3" name="Picture 2">
            <a:extLst>
              <a:ext uri="{FF2B5EF4-FFF2-40B4-BE49-F238E27FC236}">
                <a16:creationId xmlns:a16="http://schemas.microsoft.com/office/drawing/2014/main" id="{3A092B69-9F14-4451-8229-3FD30FC452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788" y="3757729"/>
            <a:ext cx="7858425" cy="1249788"/>
          </a:xfrm>
          <a:prstGeom prst="rect">
            <a:avLst/>
          </a:prstGeom>
        </p:spPr>
      </p:pic>
      <p:pic>
        <p:nvPicPr>
          <p:cNvPr id="5" name="Picture 4" descr="A close up of a screen&#10;&#10;Description automatically generated">
            <a:extLst>
              <a:ext uri="{FF2B5EF4-FFF2-40B4-BE49-F238E27FC236}">
                <a16:creationId xmlns:a16="http://schemas.microsoft.com/office/drawing/2014/main" id="{3742D5C8-D13B-48DE-934C-8B6317D891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2755" y="1248615"/>
            <a:ext cx="2678490" cy="1997645"/>
          </a:xfrm>
          <a:prstGeom prst="rect">
            <a:avLst/>
          </a:prstGeom>
        </p:spPr>
      </p:pic>
      <p:pic>
        <p:nvPicPr>
          <p:cNvPr id="6" name="Picture 5" descr="A close up of a logo&#10;&#10;Description automatically generated">
            <a:extLst>
              <a:ext uri="{FF2B5EF4-FFF2-40B4-BE49-F238E27FC236}">
                <a16:creationId xmlns:a16="http://schemas.microsoft.com/office/drawing/2014/main" id="{2ABC798B-611A-4F1B-AE99-3C333B8341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05924" y="4352536"/>
            <a:ext cx="536494" cy="646232"/>
          </a:xfrm>
          <a:prstGeom prst="rect">
            <a:avLst/>
          </a:prstGeom>
        </p:spPr>
      </p:pic>
      <p:pic>
        <p:nvPicPr>
          <p:cNvPr id="8" name="Picture 7" descr="A screen shot of a building&#10;&#10;Description automatically generated">
            <a:extLst>
              <a:ext uri="{FF2B5EF4-FFF2-40B4-BE49-F238E27FC236}">
                <a16:creationId xmlns:a16="http://schemas.microsoft.com/office/drawing/2014/main" id="{73421050-F431-4C42-AD87-60B2CAEE22A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2755" y="1248615"/>
            <a:ext cx="2678490" cy="2035053"/>
          </a:xfrm>
          <a:prstGeom prst="rect">
            <a:avLst/>
          </a:prstGeom>
        </p:spPr>
      </p:pic>
      <p:pic>
        <p:nvPicPr>
          <p:cNvPr id="9" name="Picture 8" descr="A close up of a logo&#10;&#10;Description automatically generated">
            <a:extLst>
              <a:ext uri="{FF2B5EF4-FFF2-40B4-BE49-F238E27FC236}">
                <a16:creationId xmlns:a16="http://schemas.microsoft.com/office/drawing/2014/main" id="{65EE6779-9D4F-4C8E-9C32-1832DD8CCF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39399" y="4352536"/>
            <a:ext cx="536494" cy="646232"/>
          </a:xfrm>
          <a:prstGeom prst="rect">
            <a:avLst/>
          </a:prstGeom>
        </p:spPr>
      </p:pic>
      <p:sp>
        <p:nvSpPr>
          <p:cNvPr id="11" name="TextBox 10">
            <a:extLst>
              <a:ext uri="{FF2B5EF4-FFF2-40B4-BE49-F238E27FC236}">
                <a16:creationId xmlns:a16="http://schemas.microsoft.com/office/drawing/2014/main" id="{528CB8B5-58C5-4C9D-B97F-4D5872DAA19D}"/>
              </a:ext>
            </a:extLst>
          </p:cNvPr>
          <p:cNvSpPr txBox="1"/>
          <p:nvPr/>
        </p:nvSpPr>
        <p:spPr bwMode="auto">
          <a:xfrm>
            <a:off x="2112032" y="5529600"/>
            <a:ext cx="49199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 ÷ 100 = 0.01        1 × 0.01 = 0.01</a:t>
            </a:r>
          </a:p>
        </p:txBody>
      </p:sp>
    </p:spTree>
    <p:extLst>
      <p:ext uri="{BB962C8B-B14F-4D97-AF65-F5344CB8AC3E}">
        <p14:creationId xmlns:p14="http://schemas.microsoft.com/office/powerpoint/2010/main" val="62068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63" presetClass="path" presetSubtype="0" accel="50000" fill="hold" nodeType="withEffect">
                                  <p:stCondLst>
                                    <p:cond delay="0"/>
                                  </p:stCondLst>
                                  <p:childTnLst>
                                    <p:animMotion origin="layout" path="M 3.88889E-6 -2.96296E-6 L 0.1243 -2.96296E-6 " pathEditMode="relative" rAng="0" ptsTypes="AA">
                                      <p:cBhvr>
                                        <p:cTn id="13" dur="1500" fill="hold"/>
                                        <p:tgtEl>
                                          <p:spTgt spid="6"/>
                                        </p:tgtEl>
                                        <p:attrNameLst>
                                          <p:attrName>ppt_x</p:attrName>
                                          <p:attrName>ppt_y</p:attrName>
                                        </p:attrNameLst>
                                      </p:cBhvr>
                                      <p:rCtr x="6215" y="0"/>
                                    </p:animMotion>
                                  </p:childTnLst>
                                </p:cTn>
                              </p:par>
                            </p:childTnLst>
                          </p:cTn>
                        </p:par>
                        <p:par>
                          <p:cTn id="14" fill="hold">
                            <p:stCondLst>
                              <p:cond delay="2000"/>
                            </p:stCondLst>
                            <p:childTnLst>
                              <p:par>
                                <p:cTn id="15" presetID="1" presetClass="exit" presetSubtype="0" fill="hold" nodeType="after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1:1</a:t>
            </a:r>
          </a:p>
        </p:txBody>
      </p:sp>
      <p:pic>
        <p:nvPicPr>
          <p:cNvPr id="3" name="Picture 2">
            <a:extLst>
              <a:ext uri="{FF2B5EF4-FFF2-40B4-BE49-F238E27FC236}">
                <a16:creationId xmlns:a16="http://schemas.microsoft.com/office/drawing/2014/main" id="{6F2B8B58-162D-4977-834E-C2ED529128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788" y="3757729"/>
            <a:ext cx="7858425" cy="1249788"/>
          </a:xfrm>
          <a:prstGeom prst="rect">
            <a:avLst/>
          </a:prstGeom>
        </p:spPr>
      </p:pic>
      <p:pic>
        <p:nvPicPr>
          <p:cNvPr id="4" name="Picture 3" descr="A screen shot of a building&#10;&#10;Description automatically generated">
            <a:extLst>
              <a:ext uri="{FF2B5EF4-FFF2-40B4-BE49-F238E27FC236}">
                <a16:creationId xmlns:a16="http://schemas.microsoft.com/office/drawing/2014/main" id="{F31A9259-C632-420F-8E35-505138056F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2755" y="1248615"/>
            <a:ext cx="2678490" cy="2035053"/>
          </a:xfrm>
          <a:prstGeom prst="rect">
            <a:avLst/>
          </a:prstGeom>
        </p:spPr>
      </p:pic>
      <p:pic>
        <p:nvPicPr>
          <p:cNvPr id="5" name="Picture 4" descr="A close up of a logo&#10;&#10;Description automatically generated">
            <a:extLst>
              <a:ext uri="{FF2B5EF4-FFF2-40B4-BE49-F238E27FC236}">
                <a16:creationId xmlns:a16="http://schemas.microsoft.com/office/drawing/2014/main" id="{9BBA01AF-EF56-496E-A909-157BCC5EBE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39399" y="4352536"/>
            <a:ext cx="536494" cy="646232"/>
          </a:xfrm>
          <a:prstGeom prst="rect">
            <a:avLst/>
          </a:prstGeom>
        </p:spPr>
      </p:pic>
      <p:sp>
        <p:nvSpPr>
          <p:cNvPr id="7" name="TextBox 6">
            <a:extLst>
              <a:ext uri="{FF2B5EF4-FFF2-40B4-BE49-F238E27FC236}">
                <a16:creationId xmlns:a16="http://schemas.microsoft.com/office/drawing/2014/main" id="{DB1EA19A-6FC8-4C9A-B796-B3E9B87151B1}"/>
              </a:ext>
            </a:extLst>
          </p:cNvPr>
          <p:cNvSpPr txBox="1"/>
          <p:nvPr/>
        </p:nvSpPr>
        <p:spPr bwMode="auto">
          <a:xfrm>
            <a:off x="1961349" y="5529600"/>
            <a:ext cx="52213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0.1 ÷ 10 = 0.01        0.1 × 0.1 = 0.01</a:t>
            </a:r>
          </a:p>
        </p:txBody>
      </p:sp>
    </p:spTree>
    <p:extLst>
      <p:ext uri="{BB962C8B-B14F-4D97-AF65-F5344CB8AC3E}">
        <p14:creationId xmlns:p14="http://schemas.microsoft.com/office/powerpoint/2010/main" val="349135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1:1</a:t>
            </a:r>
          </a:p>
        </p:txBody>
      </p:sp>
      <p:pic>
        <p:nvPicPr>
          <p:cNvPr id="3" name="Picture 2">
            <a:extLst>
              <a:ext uri="{FF2B5EF4-FFF2-40B4-BE49-F238E27FC236}">
                <a16:creationId xmlns:a16="http://schemas.microsoft.com/office/drawing/2014/main" id="{B071C11A-1F0A-4D3F-91E2-DE899179F1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788" y="3757729"/>
            <a:ext cx="7858425" cy="1249788"/>
          </a:xfrm>
          <a:prstGeom prst="rect">
            <a:avLst/>
          </a:prstGeom>
        </p:spPr>
      </p:pic>
      <p:pic>
        <p:nvPicPr>
          <p:cNvPr id="4" name="Picture 3" descr="A screen shot of a building&#10;&#10;Description automatically generated">
            <a:extLst>
              <a:ext uri="{FF2B5EF4-FFF2-40B4-BE49-F238E27FC236}">
                <a16:creationId xmlns:a16="http://schemas.microsoft.com/office/drawing/2014/main" id="{BCCB4F9D-A837-40AF-AF97-1A96172329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2755" y="1248615"/>
            <a:ext cx="2678490" cy="2035053"/>
          </a:xfrm>
          <a:prstGeom prst="rect">
            <a:avLst/>
          </a:prstGeom>
        </p:spPr>
      </p:pic>
      <p:pic>
        <p:nvPicPr>
          <p:cNvPr id="5" name="Picture 4" descr="A close up of a logo&#10;&#10;Description automatically generated">
            <a:extLst>
              <a:ext uri="{FF2B5EF4-FFF2-40B4-BE49-F238E27FC236}">
                <a16:creationId xmlns:a16="http://schemas.microsoft.com/office/drawing/2014/main" id="{41010811-6447-4E0D-AA7F-49FC1A0C1D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39399" y="4352536"/>
            <a:ext cx="536494" cy="646232"/>
          </a:xfrm>
          <a:prstGeom prst="rect">
            <a:avLst/>
          </a:prstGeom>
        </p:spPr>
      </p:pic>
      <p:pic>
        <p:nvPicPr>
          <p:cNvPr id="8" name="Picture 7" descr="A picture containing sitting&#10;&#10;Description automatically generated">
            <a:extLst>
              <a:ext uri="{FF2B5EF4-FFF2-40B4-BE49-F238E27FC236}">
                <a16:creationId xmlns:a16="http://schemas.microsoft.com/office/drawing/2014/main" id="{CC833B3B-4260-4FBA-9E47-421D91FA1B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2757" y="2097801"/>
            <a:ext cx="2678490" cy="336681"/>
          </a:xfrm>
          <a:prstGeom prst="rect">
            <a:avLst/>
          </a:prstGeom>
        </p:spPr>
      </p:pic>
      <p:pic>
        <p:nvPicPr>
          <p:cNvPr id="9" name="Picture 8" descr="A close up of a logo&#10;&#10;Description automatically generated">
            <a:extLst>
              <a:ext uri="{FF2B5EF4-FFF2-40B4-BE49-F238E27FC236}">
                <a16:creationId xmlns:a16="http://schemas.microsoft.com/office/drawing/2014/main" id="{E185E402-006E-4FEB-9557-326F7CABD7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47762" y="4352536"/>
            <a:ext cx="536494" cy="646232"/>
          </a:xfrm>
          <a:prstGeom prst="rect">
            <a:avLst/>
          </a:prstGeom>
        </p:spPr>
      </p:pic>
      <p:sp>
        <p:nvSpPr>
          <p:cNvPr id="10" name="TextBox 9">
            <a:extLst>
              <a:ext uri="{FF2B5EF4-FFF2-40B4-BE49-F238E27FC236}">
                <a16:creationId xmlns:a16="http://schemas.microsoft.com/office/drawing/2014/main" id="{73B73BD2-5496-445B-A344-C88FD8B478F9}"/>
              </a:ext>
            </a:extLst>
          </p:cNvPr>
          <p:cNvSpPr txBox="1"/>
          <p:nvPr/>
        </p:nvSpPr>
        <p:spPr bwMode="auto">
          <a:xfrm>
            <a:off x="1744945" y="5529600"/>
            <a:ext cx="5654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 ÷ 1,000 = 0.001        1 × 0.001 = 0.001</a:t>
            </a:r>
          </a:p>
        </p:txBody>
      </p:sp>
    </p:spTree>
    <p:extLst>
      <p:ext uri="{BB962C8B-B14F-4D97-AF65-F5344CB8AC3E}">
        <p14:creationId xmlns:p14="http://schemas.microsoft.com/office/powerpoint/2010/main" val="211658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63" presetClass="path" presetSubtype="0" accel="50000" fill="hold" nodeType="withEffect">
                                  <p:stCondLst>
                                    <p:cond delay="0"/>
                                  </p:stCondLst>
                                  <p:childTnLst>
                                    <p:animMotion origin="layout" path="M -4.44444E-6 -2.96296E-6 L 0.12119 0.00023 " pathEditMode="relative" rAng="0" ptsTypes="AA">
                                      <p:cBhvr>
                                        <p:cTn id="13" dur="1500" fill="hold"/>
                                        <p:tgtEl>
                                          <p:spTgt spid="5"/>
                                        </p:tgtEl>
                                        <p:attrNameLst>
                                          <p:attrName>ppt_x</p:attrName>
                                          <p:attrName>ppt_y</p:attrName>
                                        </p:attrNameLst>
                                      </p:cBhvr>
                                      <p:rCtr x="6059" y="0"/>
                                    </p:animMotion>
                                  </p:childTnLst>
                                </p:cTn>
                              </p:par>
                            </p:childTnLst>
                          </p:cTn>
                        </p:par>
                        <p:par>
                          <p:cTn id="14" fill="hold">
                            <p:stCondLst>
                              <p:cond delay="2000"/>
                            </p:stCondLst>
                            <p:childTnLst>
                              <p:par>
                                <p:cTn id="15" presetID="1" presetClass="exit" presetSubtype="0" fill="hold" nodeType="afterEffect">
                                  <p:stCondLst>
                                    <p:cond delay="0"/>
                                  </p:stCondLst>
                                  <p:childTnLst>
                                    <p:set>
                                      <p:cBhvr>
                                        <p:cTn id="16" dur="1" fill="hold">
                                          <p:stCondLst>
                                            <p:cond delay="0"/>
                                          </p:stCondLst>
                                        </p:cTn>
                                        <p:tgtEl>
                                          <p:spTgt spid="5"/>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1:1</a:t>
            </a:r>
          </a:p>
        </p:txBody>
      </p:sp>
      <p:pic>
        <p:nvPicPr>
          <p:cNvPr id="3" name="Picture 2">
            <a:extLst>
              <a:ext uri="{FF2B5EF4-FFF2-40B4-BE49-F238E27FC236}">
                <a16:creationId xmlns:a16="http://schemas.microsoft.com/office/drawing/2014/main" id="{0141558C-194E-4571-A741-EB3BAC928F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788" y="3757729"/>
            <a:ext cx="7858425" cy="1249788"/>
          </a:xfrm>
          <a:prstGeom prst="rect">
            <a:avLst/>
          </a:prstGeom>
        </p:spPr>
      </p:pic>
      <p:pic>
        <p:nvPicPr>
          <p:cNvPr id="4" name="Picture 3" descr="A picture containing sitting&#10;&#10;Description automatically generated">
            <a:extLst>
              <a:ext uri="{FF2B5EF4-FFF2-40B4-BE49-F238E27FC236}">
                <a16:creationId xmlns:a16="http://schemas.microsoft.com/office/drawing/2014/main" id="{2B501F7D-9E06-4040-B4F6-2147D2AC11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2757" y="2097801"/>
            <a:ext cx="2678490" cy="336681"/>
          </a:xfrm>
          <a:prstGeom prst="rect">
            <a:avLst/>
          </a:prstGeom>
        </p:spPr>
      </p:pic>
      <p:pic>
        <p:nvPicPr>
          <p:cNvPr id="5" name="Picture 4" descr="A close up of a logo&#10;&#10;Description automatically generated">
            <a:extLst>
              <a:ext uri="{FF2B5EF4-FFF2-40B4-BE49-F238E27FC236}">
                <a16:creationId xmlns:a16="http://schemas.microsoft.com/office/drawing/2014/main" id="{D5291C1B-7868-4122-9820-3EBB604295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47762" y="4352536"/>
            <a:ext cx="536494" cy="646232"/>
          </a:xfrm>
          <a:prstGeom prst="rect">
            <a:avLst/>
          </a:prstGeom>
        </p:spPr>
      </p:pic>
      <p:sp>
        <p:nvSpPr>
          <p:cNvPr id="7" name="TextBox 6">
            <a:extLst>
              <a:ext uri="{FF2B5EF4-FFF2-40B4-BE49-F238E27FC236}">
                <a16:creationId xmlns:a16="http://schemas.microsoft.com/office/drawing/2014/main" id="{D1D86FF0-467B-446E-A5B9-C2FAF6FB685E}"/>
              </a:ext>
            </a:extLst>
          </p:cNvPr>
          <p:cNvSpPr txBox="1"/>
          <p:nvPr/>
        </p:nvSpPr>
        <p:spPr bwMode="auto">
          <a:xfrm>
            <a:off x="1711281" y="5529600"/>
            <a:ext cx="5721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0.01 ÷ 10 = 0.001        0.01 × 0.1 = 0.001</a:t>
            </a:r>
          </a:p>
        </p:txBody>
      </p:sp>
    </p:spTree>
    <p:extLst>
      <p:ext uri="{BB962C8B-B14F-4D97-AF65-F5344CB8AC3E}">
        <p14:creationId xmlns:p14="http://schemas.microsoft.com/office/powerpoint/2010/main" val="167559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2.29 Extending decimal place-value to ×/÷</a:t>
            </a:r>
            <a:r>
              <a:rPr lang="en-GB" dirty="0"/>
              <a:t>	</a:t>
            </a:r>
            <a:r>
              <a:rPr lang="en-US" dirty="0">
                <a:solidFill>
                  <a:srgbClr val="00628C"/>
                </a:solidFill>
              </a:rPr>
              <a:t>Step 1:1</a:t>
            </a:r>
          </a:p>
        </p:txBody>
      </p:sp>
      <p:pic>
        <p:nvPicPr>
          <p:cNvPr id="3" name="Picture 2">
            <a:extLst>
              <a:ext uri="{FF2B5EF4-FFF2-40B4-BE49-F238E27FC236}">
                <a16:creationId xmlns:a16="http://schemas.microsoft.com/office/drawing/2014/main" id="{2375218F-D740-4745-9F0D-94C8C7A0C1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788" y="3757729"/>
            <a:ext cx="7858425" cy="1249788"/>
          </a:xfrm>
          <a:prstGeom prst="rect">
            <a:avLst/>
          </a:prstGeom>
        </p:spPr>
      </p:pic>
      <p:pic>
        <p:nvPicPr>
          <p:cNvPr id="4" name="Picture 3" descr="A picture containing sitting&#10;&#10;Description automatically generated">
            <a:extLst>
              <a:ext uri="{FF2B5EF4-FFF2-40B4-BE49-F238E27FC236}">
                <a16:creationId xmlns:a16="http://schemas.microsoft.com/office/drawing/2014/main" id="{24A981FD-BC9A-4059-9082-66D6E4644D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2757" y="2097801"/>
            <a:ext cx="2678490" cy="336681"/>
          </a:xfrm>
          <a:prstGeom prst="rect">
            <a:avLst/>
          </a:prstGeom>
        </p:spPr>
      </p:pic>
      <p:pic>
        <p:nvPicPr>
          <p:cNvPr id="5" name="Picture 4" descr="A close up of a logo&#10;&#10;Description automatically generated">
            <a:extLst>
              <a:ext uri="{FF2B5EF4-FFF2-40B4-BE49-F238E27FC236}">
                <a16:creationId xmlns:a16="http://schemas.microsoft.com/office/drawing/2014/main" id="{4FB63210-30D6-48C1-815E-A57FBAF7E2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47762" y="4352536"/>
            <a:ext cx="536494" cy="646232"/>
          </a:xfrm>
          <a:prstGeom prst="rect">
            <a:avLst/>
          </a:prstGeom>
        </p:spPr>
      </p:pic>
      <p:sp>
        <p:nvSpPr>
          <p:cNvPr id="7" name="TextBox 6">
            <a:extLst>
              <a:ext uri="{FF2B5EF4-FFF2-40B4-BE49-F238E27FC236}">
                <a16:creationId xmlns:a16="http://schemas.microsoft.com/office/drawing/2014/main" id="{32179F83-E95D-4E89-B91F-A9A30EA2B9E4}"/>
              </a:ext>
            </a:extLst>
          </p:cNvPr>
          <p:cNvSpPr txBox="1"/>
          <p:nvPr/>
        </p:nvSpPr>
        <p:spPr bwMode="auto">
          <a:xfrm>
            <a:off x="1711281" y="5529600"/>
            <a:ext cx="5721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0.1 ÷ 100 = 0.001        0.1 × 0.01 = 0.001</a:t>
            </a:r>
          </a:p>
        </p:txBody>
      </p:sp>
    </p:spTree>
    <p:extLst>
      <p:ext uri="{BB962C8B-B14F-4D97-AF65-F5344CB8AC3E}">
        <p14:creationId xmlns:p14="http://schemas.microsoft.com/office/powerpoint/2010/main" val="291763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5.potx" id="{FA0D8704-5250-4D61-B0C5-B3664A5F0233}" vid="{7D2B2404-A8D5-4794-ABF7-DABD9F1951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D1BAE5ADB25440B67354EBD02D5510" ma:contentTypeVersion="8" ma:contentTypeDescription="Create a new document." ma:contentTypeScope="" ma:versionID="4c0ffbf977b116f889ea8d5ef7926049">
  <xsd:schema xmlns:xsd="http://www.w3.org/2001/XMLSchema" xmlns:xs="http://www.w3.org/2001/XMLSchema" xmlns:p="http://schemas.microsoft.com/office/2006/metadata/properties" xmlns:ns3="3c072653-a566-48ef-af88-69e39a133ebb" targetNamespace="http://schemas.microsoft.com/office/2006/metadata/properties" ma:root="true" ma:fieldsID="a7f63537dd51e17a894edb4015c33252" ns3:_="">
    <xsd:import namespace="3c072653-a566-48ef-af88-69e39a133e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72653-a566-48ef-af88-69e39a133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80F836-E8F3-4615-A9A2-370B458479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72653-a566-48ef-af88-69e39a133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33679F-B2AE-4BD1-B5EB-FE11BC783C2D}">
  <ds:schemaRefs>
    <ds:schemaRef ds:uri="http://schemas.microsoft.com/sharepoint/v3/contenttype/forms"/>
  </ds:schemaRefs>
</ds:datastoreItem>
</file>

<file path=customXml/itemProps3.xml><?xml version="1.0" encoding="utf-8"?>
<ds:datastoreItem xmlns:ds="http://schemas.openxmlformats.org/officeDocument/2006/customXml" ds:itemID="{D723D8B6-32D7-411D-8BB9-58A1E1D0880E}">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purl.org/dc/terms/"/>
    <ds:schemaRef ds:uri="3c072653-a566-48ef-af88-69e39a133ebb"/>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802</Words>
  <Application>Microsoft Office PowerPoint</Application>
  <PresentationFormat>On-screen Show (4:3)</PresentationFormat>
  <Paragraphs>113</Paragraphs>
  <Slides>29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Myriad Pro</vt:lpstr>
      <vt:lpstr>Myriad Pro Semibold</vt:lpstr>
      <vt:lpstr>nctem1</vt:lpstr>
      <vt:lpstr>2.29 Decimal place-value knowledge, multiplication and division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2019-08-26T14:56:15Z</dcterms:created>
  <dcterms:modified xsi:type="dcterms:W3CDTF">2019-09-03T13:19:31Z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0x0101003BD1BAE5ADB25440B67354EBD02D5510</vt:lpwstr>
  </property>
</Properties>
</file>