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134"/>
  </p:notesMasterIdLst>
  <p:sldIdLst>
    <p:sldId id="401" r:id="rId6"/>
    <p:sldId id="293" r:id="rId7"/>
    <p:sldId id="336" r:id="rId8"/>
    <p:sldId id="451" r:id="rId9"/>
    <p:sldId id="452" r:id="rId10"/>
    <p:sldId id="453" r:id="rId11"/>
    <p:sldId id="365" r:id="rId12"/>
    <p:sldId id="450" r:id="rId13"/>
    <p:sldId id="271" r:id="rId14"/>
    <p:sldId id="352" r:id="rId15"/>
    <p:sldId id="353" r:id="rId16"/>
    <p:sldId id="455" r:id="rId17"/>
    <p:sldId id="408" r:id="rId18"/>
    <p:sldId id="456" r:id="rId19"/>
    <p:sldId id="441" r:id="rId20"/>
    <p:sldId id="458" r:id="rId21"/>
    <p:sldId id="409" r:id="rId22"/>
    <p:sldId id="457" r:id="rId23"/>
    <p:sldId id="406" r:id="rId24"/>
    <p:sldId id="459" r:id="rId25"/>
    <p:sldId id="346" r:id="rId26"/>
    <p:sldId id="354" r:id="rId27"/>
    <p:sldId id="411" r:id="rId28"/>
    <p:sldId id="460" r:id="rId29"/>
    <p:sldId id="514" r:id="rId30"/>
    <p:sldId id="515" r:id="rId31"/>
    <p:sldId id="410" r:id="rId32"/>
    <p:sldId id="462" r:id="rId33"/>
    <p:sldId id="492" r:id="rId34"/>
    <p:sldId id="464" r:id="rId35"/>
    <p:sldId id="413" r:id="rId36"/>
    <p:sldId id="463" r:id="rId37"/>
    <p:sldId id="351" r:id="rId38"/>
    <p:sldId id="446" r:id="rId39"/>
    <p:sldId id="418" r:id="rId40"/>
    <p:sldId id="465" r:id="rId41"/>
    <p:sldId id="416" r:id="rId42"/>
    <p:sldId id="466" r:id="rId43"/>
    <p:sldId id="417" r:id="rId44"/>
    <p:sldId id="467" r:id="rId45"/>
    <p:sldId id="425" r:id="rId46"/>
    <p:sldId id="469" r:id="rId47"/>
    <p:sldId id="440" r:id="rId48"/>
    <p:sldId id="470" r:id="rId49"/>
    <p:sldId id="356" r:id="rId50"/>
    <p:sldId id="471" r:id="rId51"/>
    <p:sldId id="420" r:id="rId52"/>
    <p:sldId id="494" r:id="rId53"/>
    <p:sldId id="495" r:id="rId54"/>
    <p:sldId id="472" r:id="rId55"/>
    <p:sldId id="421" r:id="rId56"/>
    <p:sldId id="473" r:id="rId57"/>
    <p:sldId id="419" r:id="rId58"/>
    <p:sldId id="468" r:id="rId59"/>
    <p:sldId id="355" r:id="rId60"/>
    <p:sldId id="447" r:id="rId61"/>
    <p:sldId id="422" r:id="rId62"/>
    <p:sldId id="474" r:id="rId63"/>
    <p:sldId id="427" r:id="rId64"/>
    <p:sldId id="475" r:id="rId65"/>
    <p:sldId id="423" r:id="rId66"/>
    <p:sldId id="476" r:id="rId67"/>
    <p:sldId id="402" r:id="rId68"/>
    <p:sldId id="357" r:id="rId69"/>
    <p:sldId id="442" r:id="rId70"/>
    <p:sldId id="477" r:id="rId71"/>
    <p:sldId id="443" r:id="rId72"/>
    <p:sldId id="478" r:id="rId73"/>
    <p:sldId id="429" r:id="rId74"/>
    <p:sldId id="479" r:id="rId75"/>
    <p:sldId id="428" r:id="rId76"/>
    <p:sldId id="480" r:id="rId77"/>
    <p:sldId id="445" r:id="rId78"/>
    <p:sldId id="481" r:id="rId79"/>
    <p:sldId id="403" r:id="rId80"/>
    <p:sldId id="448" r:id="rId81"/>
    <p:sldId id="431" r:id="rId82"/>
    <p:sldId id="482" r:id="rId83"/>
    <p:sldId id="430" r:id="rId84"/>
    <p:sldId id="483" r:id="rId85"/>
    <p:sldId id="432" r:id="rId86"/>
    <p:sldId id="484" r:id="rId87"/>
    <p:sldId id="434" r:id="rId88"/>
    <p:sldId id="485" r:id="rId89"/>
    <p:sldId id="404" r:id="rId90"/>
    <p:sldId id="449" r:id="rId91"/>
    <p:sldId id="438" r:id="rId92"/>
    <p:sldId id="486" r:id="rId93"/>
    <p:sldId id="454" r:id="rId94"/>
    <p:sldId id="489" r:id="rId95"/>
    <p:sldId id="439" r:id="rId96"/>
    <p:sldId id="488" r:id="rId97"/>
    <p:sldId id="436" r:id="rId98"/>
    <p:sldId id="487" r:id="rId99"/>
    <p:sldId id="490" r:id="rId100"/>
    <p:sldId id="491" r:id="rId101"/>
    <p:sldId id="358" r:id="rId102"/>
    <p:sldId id="407" r:id="rId103"/>
    <p:sldId id="405" r:id="rId104"/>
    <p:sldId id="414" r:id="rId105"/>
    <p:sldId id="512" r:id="rId106"/>
    <p:sldId id="496" r:id="rId107"/>
    <p:sldId id="497" r:id="rId108"/>
    <p:sldId id="426" r:id="rId109"/>
    <p:sldId id="359" r:id="rId110"/>
    <p:sldId id="367" r:id="rId111"/>
    <p:sldId id="493" r:id="rId112"/>
    <p:sldId id="424" r:id="rId113"/>
    <p:sldId id="444" r:id="rId114"/>
    <p:sldId id="435" r:id="rId115"/>
    <p:sldId id="437" r:id="rId116"/>
    <p:sldId id="360" r:id="rId117"/>
    <p:sldId id="498" r:id="rId118"/>
    <p:sldId id="511" r:id="rId119"/>
    <p:sldId id="499" r:id="rId120"/>
    <p:sldId id="500" r:id="rId121"/>
    <p:sldId id="315" r:id="rId122"/>
    <p:sldId id="314" r:id="rId123"/>
    <p:sldId id="502" r:id="rId124"/>
    <p:sldId id="503" r:id="rId125"/>
    <p:sldId id="504" r:id="rId126"/>
    <p:sldId id="505" r:id="rId127"/>
    <p:sldId id="506" r:id="rId128"/>
    <p:sldId id="507" r:id="rId129"/>
    <p:sldId id="508" r:id="rId130"/>
    <p:sldId id="509" r:id="rId131"/>
    <p:sldId id="510" r:id="rId132"/>
    <p:sldId id="513" r:id="rId133"/>
  </p:sldIdLst>
  <p:sldSz cx="12192000" cy="6858000"/>
  <p:notesSz cx="6858000" cy="987425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FC9524"/>
    <a:srgbClr val="595959"/>
    <a:srgbClr val="82CBDD"/>
    <a:srgbClr val="FFFFCC"/>
    <a:srgbClr val="585858"/>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3" autoAdjust="0"/>
    <p:restoredTop sz="80705" autoAdjust="0"/>
  </p:normalViewPr>
  <p:slideViewPr>
    <p:cSldViewPr snapToGrid="0" showGuides="1">
      <p:cViewPr varScale="1">
        <p:scale>
          <a:sx n="86" d="100"/>
          <a:sy n="86" d="100"/>
        </p:scale>
        <p:origin x="1248"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commentAuthors" Target="commentAuthor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4B0FC5C1-E3BA-445F-822B-A77B11F2C8A7}"/>
    <pc:docChg chg="modSld">
      <pc:chgData name="Rebecca Donaldson" userId="de1bd23b-13b3-40c7-98d3-b019b9d9da5e" providerId="ADAL" clId="{4B0FC5C1-E3BA-445F-822B-A77B11F2C8A7}" dt="2022-09-07T09:27:24.892" v="16"/>
      <pc:docMkLst>
        <pc:docMk/>
      </pc:docMkLst>
      <pc:sldChg chg="modNotesTx">
        <pc:chgData name="Rebecca Donaldson" userId="de1bd23b-13b3-40c7-98d3-b019b9d9da5e" providerId="ADAL" clId="{4B0FC5C1-E3BA-445F-822B-A77B11F2C8A7}" dt="2022-09-07T09:27:24.892" v="16"/>
        <pc:sldMkLst>
          <pc:docMk/>
          <pc:sldMk cId="1639743670"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4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5428"/>
          </a:xfrm>
          <a:prstGeom prst="rect">
            <a:avLst/>
          </a:prstGeom>
        </p:spPr>
        <p:txBody>
          <a:bodyPr vert="horz" lIns="91440" tIns="45720" rIns="91440" bIns="45720" rtlCol="0"/>
          <a:lstStyle>
            <a:lvl1pPr algn="r">
              <a:defRPr sz="1200"/>
            </a:lvl1pPr>
          </a:lstStyle>
          <a:p>
            <a:fld id="{3FBDD315-CABA-48C9-B8B8-E7F4A7C4E8FE}" type="datetimeFigureOut">
              <a:rPr lang="en-GB" smtClean="0"/>
              <a:t>07/09/2022</a:t>
            </a:fld>
            <a:endParaRPr lang="en-GB" dirty="0"/>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4"/>
            <a:ext cx="2971800" cy="495428"/>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blank number line, with the table printed next to it, is available in </a:t>
            </a:r>
            <a:r>
              <a:rPr lang="en-GB" b="0" i="0" dirty="0"/>
              <a:t>‘Printable resources’ section, </a:t>
            </a:r>
            <a:r>
              <a:rPr lang="en-GB" b="0" dirty="0"/>
              <a:t>on slide 113.</a:t>
            </a:r>
            <a:endParaRPr lang="en-GB" b="1" dirty="0"/>
          </a:p>
          <a:p>
            <a:endParaRPr lang="en-GB" b="1" dirty="0"/>
          </a:p>
          <a:p>
            <a:r>
              <a:rPr lang="en-GB" b="1" dirty="0"/>
              <a:t>Answers</a:t>
            </a:r>
          </a:p>
          <a:p>
            <a:r>
              <a:rPr lang="en-GB" b="0" dirty="0"/>
              <a:t>b) The greatest difference is between Alice Springs (29</a:t>
            </a:r>
            <a:r>
              <a:rPr lang="en-GB" b="0" dirty="0">
                <a:latin typeface="Times New Roman" panose="02020603050405020304" pitchFamily="18" charset="0"/>
                <a:cs typeface="Times New Roman" panose="02020603050405020304" pitchFamily="18" charset="0"/>
              </a:rPr>
              <a:t>° C)</a:t>
            </a:r>
            <a:r>
              <a:rPr lang="en-GB" b="0" dirty="0"/>
              <a:t> and Moscow (</a:t>
            </a:r>
            <a:r>
              <a:rPr lang="en-US" sz="1200" dirty="0"/>
              <a:t>˗</a:t>
            </a:r>
            <a:r>
              <a:rPr lang="en-GB" b="0" dirty="0"/>
              <a:t>8</a:t>
            </a:r>
            <a:r>
              <a:rPr lang="en-GB" b="0" dirty="0">
                <a:latin typeface="Times New Roman" panose="02020603050405020304" pitchFamily="18" charset="0"/>
                <a:cs typeface="Times New Roman" panose="02020603050405020304" pitchFamily="18" charset="0"/>
              </a:rPr>
              <a:t>° C): a difference of 37° C. The least difference could be between Quebec (</a:t>
            </a:r>
            <a:r>
              <a:rPr lang="en-US" sz="1200" dirty="0"/>
              <a:t>˗</a:t>
            </a:r>
            <a:r>
              <a:rPr lang="en-GB" b="0" dirty="0">
                <a:latin typeface="Times New Roman" panose="02020603050405020304" pitchFamily="18" charset="0"/>
                <a:cs typeface="Times New Roman" panose="02020603050405020304" pitchFamily="18" charset="0"/>
              </a:rPr>
              <a:t>7° C) and </a:t>
            </a:r>
            <a:r>
              <a:rPr lang="en-US" sz="1200" dirty="0" err="1"/>
              <a:t>Tromsø</a:t>
            </a:r>
            <a:r>
              <a:rPr lang="en-US" sz="1200" dirty="0"/>
              <a:t> (˗6</a:t>
            </a:r>
            <a:r>
              <a:rPr lang="en-GB" b="0" dirty="0">
                <a:latin typeface="Times New Roman" panose="02020603050405020304" pitchFamily="18" charset="0"/>
                <a:cs typeface="Times New Roman" panose="02020603050405020304" pitchFamily="18" charset="0"/>
              </a:rPr>
              <a:t>° C) or Moscow (</a:t>
            </a:r>
            <a:r>
              <a:rPr lang="en-US" sz="1200" dirty="0"/>
              <a:t>˗</a:t>
            </a:r>
            <a:r>
              <a:rPr lang="en-GB" b="0" dirty="0">
                <a:latin typeface="Times New Roman" panose="02020603050405020304" pitchFamily="18" charset="0"/>
                <a:cs typeface="Times New Roman" panose="02020603050405020304" pitchFamily="18" charset="0"/>
              </a:rPr>
              <a:t>8° C) and Quebec (</a:t>
            </a:r>
            <a:r>
              <a:rPr lang="en-US" sz="1200" dirty="0"/>
              <a:t>˗</a:t>
            </a:r>
            <a:r>
              <a:rPr lang="en-GB" b="0" dirty="0">
                <a:latin typeface="Times New Roman" panose="02020603050405020304" pitchFamily="18" charset="0"/>
                <a:cs typeface="Times New Roman" panose="02020603050405020304" pitchFamily="18" charset="0"/>
              </a:rPr>
              <a:t>7°C): a difference of 1°C.</a:t>
            </a:r>
          </a:p>
          <a:p>
            <a:r>
              <a:rPr lang="en-GB" b="0" dirty="0">
                <a:latin typeface="Times New Roman" panose="02020603050405020304" pitchFamily="18" charset="0"/>
                <a:cs typeface="Times New Roman" panose="02020603050405020304" pitchFamily="18" charset="0"/>
              </a:rPr>
              <a:t>c) 8° C; New York (2° C) and </a:t>
            </a:r>
            <a:r>
              <a:rPr lang="en-US" sz="1200" dirty="0" err="1"/>
              <a:t>Tromsø</a:t>
            </a:r>
            <a:r>
              <a:rPr lang="en-US" sz="1200" dirty="0"/>
              <a:t> (˗6</a:t>
            </a:r>
            <a:r>
              <a:rPr lang="en-GB" b="0" dirty="0">
                <a:latin typeface="Times New Roman" panose="02020603050405020304" pitchFamily="18" charset="0"/>
                <a:cs typeface="Times New Roman" panose="02020603050405020304" pitchFamily="18" charset="0"/>
              </a:rPr>
              <a:t>° C) also have a difference of 8° 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Answers could include: </a:t>
            </a:r>
            <a:r>
              <a:rPr lang="en-US" sz="1200" dirty="0" err="1"/>
              <a:t>Tromsø</a:t>
            </a:r>
            <a:r>
              <a:rPr lang="en-US" sz="1200" dirty="0"/>
              <a:t> is 1º C warmer than Quebec and 11º C colder than London. Only Quebec or Moscow can be written in the second gap; any of the other cities can be in the fourth gap.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 Answers could include: </a:t>
            </a:r>
            <a:r>
              <a:rPr lang="en-GB" sz="1200" dirty="0"/>
              <a:t>New York is 9º C warmer than Quebec and 3º C colder than London. </a:t>
            </a:r>
            <a:r>
              <a:rPr lang="en-US" sz="1200" dirty="0"/>
              <a:t>Only Quebec, </a:t>
            </a:r>
            <a:r>
              <a:rPr lang="en-US" sz="1200" dirty="0" err="1"/>
              <a:t>Tromsø</a:t>
            </a:r>
            <a:r>
              <a:rPr lang="en-US" sz="1200" dirty="0"/>
              <a:t> or Moscow can be written in the second gap; any of the other cities can be in the fourth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answers would remain the same since all cities have changed by the same temperature, so the differences remain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1" dirty="0"/>
              <a:t>Suggested questioning</a:t>
            </a:r>
          </a:p>
          <a:p>
            <a:r>
              <a:rPr lang="en-GB" b="0" dirty="0"/>
              <a:t>How does drawing a number line help to make sense of the questions?</a:t>
            </a:r>
          </a:p>
          <a:p>
            <a:r>
              <a:rPr lang="en-GB" b="0" dirty="0"/>
              <a:t>What is the warmest/coldest temperature? Which cities are closest in temperature?</a:t>
            </a:r>
          </a:p>
          <a:p>
            <a:r>
              <a:rPr lang="en-GB" b="0" dirty="0"/>
              <a:t>Do you know where any of these cities are and what the climate is like there?</a:t>
            </a:r>
          </a:p>
          <a:p>
            <a:endParaRPr lang="en-GB" b="0" dirty="0"/>
          </a:p>
          <a:p>
            <a:r>
              <a:rPr lang="en-GB" b="1" dirty="0"/>
              <a:t>Things to think about</a:t>
            </a:r>
          </a:p>
          <a:p>
            <a:r>
              <a:rPr lang="en-GB" dirty="0"/>
              <a:t>This first checkpoint offers a context for negative numbers that is likely to be familiar for students. The questions encourage students to compare numbers, or find differences, through zero. Some students may find the number line a helpful tool to support counting back through zero; those who are most fluent will be able to use their knowledge of addition and subtraction facts to bridge zero.</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may be used alongside Checkpoint 3: Ant journeys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114</a:t>
            </a:fld>
            <a:endParaRPr lang="en-GB" dirty="0"/>
          </a:p>
        </p:txBody>
      </p:sp>
    </p:spTree>
    <p:extLst>
      <p:ext uri="{BB962C8B-B14F-4D97-AF65-F5344CB8AC3E}">
        <p14:creationId xmlns:p14="http://schemas.microsoft.com/office/powerpoint/2010/main" val="20899390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is a printable version of Checkpoint 5: Representing negatives</a:t>
            </a:r>
          </a:p>
        </p:txBody>
      </p:sp>
      <p:sp>
        <p:nvSpPr>
          <p:cNvPr id="4" name="Slide Number Placeholder 3"/>
          <p:cNvSpPr>
            <a:spLocks noGrp="1"/>
          </p:cNvSpPr>
          <p:nvPr>
            <p:ph type="sldNum" sz="quarter" idx="5"/>
          </p:nvPr>
        </p:nvSpPr>
        <p:spPr/>
        <p:txBody>
          <a:bodyPr/>
          <a:lstStyle/>
          <a:p>
            <a:fld id="{95CC6D43-B330-470E-9514-C837501A6F5A}" type="slidenum">
              <a:rPr lang="en-GB" smtClean="0"/>
              <a:t>115</a:t>
            </a:fld>
            <a:endParaRPr lang="en-GB"/>
          </a:p>
        </p:txBody>
      </p:sp>
    </p:spTree>
    <p:extLst>
      <p:ext uri="{BB962C8B-B14F-4D97-AF65-F5344CB8AC3E}">
        <p14:creationId xmlns:p14="http://schemas.microsoft.com/office/powerpoint/2010/main" val="31739862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This place-value grid might be used in conjunction with the digit cards provided on slides 117–27, for example to support Checkpoint 9.</a:t>
            </a:r>
            <a:endParaRPr lang="en-GB"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116</a:t>
            </a:fld>
            <a:endParaRPr lang="en-GB" dirty="0"/>
          </a:p>
        </p:txBody>
      </p:sp>
    </p:spTree>
    <p:extLst>
      <p:ext uri="{BB962C8B-B14F-4D97-AF65-F5344CB8AC3E}">
        <p14:creationId xmlns:p14="http://schemas.microsoft.com/office/powerpoint/2010/main" val="38404346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117</a:t>
            </a:fld>
            <a:endParaRPr lang="en-GB"/>
          </a:p>
        </p:txBody>
      </p:sp>
    </p:spTree>
    <p:extLst>
      <p:ext uri="{BB962C8B-B14F-4D97-AF65-F5344CB8AC3E}">
        <p14:creationId xmlns:p14="http://schemas.microsoft.com/office/powerpoint/2010/main" val="40939172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118</a:t>
            </a:fld>
            <a:endParaRPr lang="en-GB" dirty="0"/>
          </a:p>
        </p:txBody>
      </p:sp>
    </p:spTree>
    <p:extLst>
      <p:ext uri="{BB962C8B-B14F-4D97-AF65-F5344CB8AC3E}">
        <p14:creationId xmlns:p14="http://schemas.microsoft.com/office/powerpoint/2010/main" val="8010785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119</a:t>
            </a:fld>
            <a:endParaRPr lang="en-GB" dirty="0"/>
          </a:p>
        </p:txBody>
      </p:sp>
    </p:spTree>
    <p:extLst>
      <p:ext uri="{BB962C8B-B14F-4D97-AF65-F5344CB8AC3E}">
        <p14:creationId xmlns:p14="http://schemas.microsoft.com/office/powerpoint/2010/main" val="40502998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120</a:t>
            </a:fld>
            <a:endParaRPr lang="en-GB" dirty="0"/>
          </a:p>
        </p:txBody>
      </p:sp>
    </p:spTree>
    <p:extLst>
      <p:ext uri="{BB962C8B-B14F-4D97-AF65-F5344CB8AC3E}">
        <p14:creationId xmlns:p14="http://schemas.microsoft.com/office/powerpoint/2010/main" val="6278287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121</a:t>
            </a:fld>
            <a:endParaRPr lang="en-GB" dirty="0"/>
          </a:p>
        </p:txBody>
      </p:sp>
    </p:spTree>
    <p:extLst>
      <p:ext uri="{BB962C8B-B14F-4D97-AF65-F5344CB8AC3E}">
        <p14:creationId xmlns:p14="http://schemas.microsoft.com/office/powerpoint/2010/main" val="92928259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122</a:t>
            </a:fld>
            <a:endParaRPr lang="en-GB" dirty="0"/>
          </a:p>
        </p:txBody>
      </p:sp>
    </p:spTree>
    <p:extLst>
      <p:ext uri="{BB962C8B-B14F-4D97-AF65-F5344CB8AC3E}">
        <p14:creationId xmlns:p14="http://schemas.microsoft.com/office/powerpoint/2010/main" val="36269328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123</a:t>
            </a:fld>
            <a:endParaRPr lang="en-GB" dirty="0"/>
          </a:p>
        </p:txBody>
      </p:sp>
    </p:spTree>
    <p:extLst>
      <p:ext uri="{BB962C8B-B14F-4D97-AF65-F5344CB8AC3E}">
        <p14:creationId xmlns:p14="http://schemas.microsoft.com/office/powerpoint/2010/main" val="333803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124</a:t>
            </a:fld>
            <a:endParaRPr lang="en-GB" dirty="0"/>
          </a:p>
        </p:txBody>
      </p:sp>
    </p:spTree>
    <p:extLst>
      <p:ext uri="{BB962C8B-B14F-4D97-AF65-F5344CB8AC3E}">
        <p14:creationId xmlns:p14="http://schemas.microsoft.com/office/powerpoint/2010/main" val="183042313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125</a:t>
            </a:fld>
            <a:endParaRPr lang="en-GB" dirty="0"/>
          </a:p>
        </p:txBody>
      </p:sp>
    </p:spTree>
    <p:extLst>
      <p:ext uri="{BB962C8B-B14F-4D97-AF65-F5344CB8AC3E}">
        <p14:creationId xmlns:p14="http://schemas.microsoft.com/office/powerpoint/2010/main" val="26413305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126</a:t>
            </a:fld>
            <a:endParaRPr lang="en-GB" dirty="0"/>
          </a:p>
        </p:txBody>
      </p:sp>
    </p:spTree>
    <p:extLst>
      <p:ext uri="{BB962C8B-B14F-4D97-AF65-F5344CB8AC3E}">
        <p14:creationId xmlns:p14="http://schemas.microsoft.com/office/powerpoint/2010/main" val="32140340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127</a:t>
            </a:fld>
            <a:endParaRPr lang="en-GB" dirty="0"/>
          </a:p>
        </p:txBody>
      </p:sp>
    </p:spTree>
    <p:extLst>
      <p:ext uri="{BB962C8B-B14F-4D97-AF65-F5344CB8AC3E}">
        <p14:creationId xmlns:p14="http://schemas.microsoft.com/office/powerpoint/2010/main" val="29766839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printable </a:t>
            </a:r>
            <a:r>
              <a:rPr lang="en-GB" b="0" dirty="0" err="1"/>
              <a:t>Gattegno</a:t>
            </a:r>
            <a:r>
              <a:rPr lang="en-GB" b="0" dirty="0"/>
              <a:t> charts may be useful to support Checkpoints 21 and 25.</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128</a:t>
            </a:fld>
            <a:endParaRPr lang="en-GB" dirty="0"/>
          </a:p>
        </p:txBody>
      </p:sp>
    </p:spTree>
    <p:extLst>
      <p:ext uri="{BB962C8B-B14F-4D97-AF65-F5344CB8AC3E}">
        <p14:creationId xmlns:p14="http://schemas.microsoft.com/office/powerpoint/2010/main" val="48712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pen </a:t>
            </a:r>
            <a:r>
              <a:rPr lang="en-GB" b="0"/>
              <a:t>is 10cm </a:t>
            </a:r>
            <a:r>
              <a:rPr lang="en-GB" b="0" dirty="0"/>
              <a:t>long.</a:t>
            </a:r>
          </a:p>
          <a:p>
            <a:r>
              <a:rPr lang="en-GB" b="0" dirty="0"/>
              <a:t>b) The string is 19 cm long.</a:t>
            </a:r>
          </a:p>
          <a:p>
            <a:r>
              <a:rPr lang="en-GB" b="0" dirty="0"/>
              <a:t>c) The end of the pencil is at 7cm on the wooden ruler.</a:t>
            </a:r>
          </a:p>
          <a:p>
            <a:endParaRPr lang="en-GB" b="0" dirty="0"/>
          </a:p>
          <a:p>
            <a:r>
              <a:rPr lang="en-GB" b="0" dirty="0"/>
              <a:t>? Any pair of numbers which sum to 10. </a:t>
            </a:r>
          </a:p>
          <a:p>
            <a:endParaRPr lang="en-GB" b="0" dirty="0"/>
          </a:p>
          <a:p>
            <a:r>
              <a:rPr lang="en-GB" b="1" dirty="0"/>
              <a:t>Suggested questioning</a:t>
            </a:r>
          </a:p>
          <a:p>
            <a:r>
              <a:rPr lang="en-GB" b="0" dirty="0"/>
              <a:t>What number might be represented by the crossover of the two rulers?</a:t>
            </a:r>
          </a:p>
          <a:p>
            <a:r>
              <a:rPr lang="en-GB" b="0" dirty="0"/>
              <a:t>If an object is __ long, where might one end be on the blue ruler? How about on the wooden ruler? Can you think of any different answers?</a:t>
            </a:r>
          </a:p>
          <a:p>
            <a:r>
              <a:rPr lang="en-GB" b="0" dirty="0"/>
              <a:t>How else could we think about the numbers on the blue ruler?</a:t>
            </a:r>
          </a:p>
          <a:p>
            <a:endParaRPr lang="en-GB" b="0" dirty="0"/>
          </a:p>
          <a:p>
            <a:r>
              <a:rPr lang="en-GB" b="1" dirty="0"/>
              <a:t>Things to think about</a:t>
            </a:r>
          </a:p>
          <a:p>
            <a:r>
              <a:rPr lang="en-GB" dirty="0"/>
              <a:t>This checkpoint offers students the opportunity to reason and use the skills they will have gained at KS2 without explicitly referencing negative numbers. Whether or not students make the connection without prompting, the task should also enable teachers to assess students’ fluency with addition and subtraction facts.</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printable number line to support this Checkpoint </a:t>
            </a:r>
            <a:r>
              <a:rPr lang="en-GB" b="0" i="0" dirty="0"/>
              <a:t>is available in the ‘Printable resources’ section, </a:t>
            </a:r>
            <a:r>
              <a:rPr lang="en-GB" b="0" i="0" dirty="0">
                <a:highlight>
                  <a:srgbClr val="FFFF00"/>
                </a:highlight>
              </a:rPr>
              <a:t>on </a:t>
            </a:r>
            <a:r>
              <a:rPr lang="en-GB" b="0" i="0" dirty="0"/>
              <a:t>slide 114.</a:t>
            </a:r>
          </a:p>
          <a:p>
            <a:endParaRPr lang="en-GB" b="0" dirty="0"/>
          </a:p>
          <a:p>
            <a:r>
              <a:rPr lang="en-GB" b="1" dirty="0"/>
              <a:t>Answers</a:t>
            </a:r>
          </a:p>
          <a:p>
            <a:pPr marL="228600" indent="-228600">
              <a:buAutoNum type="alphaLcParenR"/>
            </a:pPr>
            <a:r>
              <a:rPr lang="en-GB" b="0" dirty="0"/>
              <a:t>The ant will walk 100 ‘units’ in total: </a:t>
            </a:r>
          </a:p>
          <a:p>
            <a:pPr marL="0" indent="0">
              <a:buNone/>
            </a:pPr>
            <a:r>
              <a:rPr lang="en-GB" b="0" dirty="0"/>
              <a:t>[(10 + 9) + (9 + 8) + (8 + 7) + (7 + 6) + (6 + 5) + (5 + 4) + (4 + 3) + (3 + 2) + (2 + 1) +1]</a:t>
            </a:r>
            <a:r>
              <a:rPr lang="en-GB" sz="1400" b="0" dirty="0"/>
              <a:t> </a:t>
            </a:r>
          </a:p>
          <a:p>
            <a:pPr marL="0" indent="0">
              <a:buNone/>
            </a:pPr>
            <a:r>
              <a:rPr lang="en-GB" sz="1400" b="0" dirty="0"/>
              <a:t>= [</a:t>
            </a:r>
            <a:r>
              <a:rPr lang="en-GB" b="0" dirty="0"/>
              <a:t>19 + 17 + 15 + 13 + 11 + 9 + 7 + 5 + 3 + 1].</a:t>
            </a:r>
          </a:p>
          <a:p>
            <a:endParaRPr lang="en-GB" b="0" dirty="0"/>
          </a:p>
          <a:p>
            <a:r>
              <a:rPr lang="en-GB" b="0" dirty="0"/>
              <a:t>b) Starting at 11 adds a journey of 21 ‘steps’ so the total is 121.</a:t>
            </a:r>
          </a:p>
          <a:p>
            <a:endParaRPr lang="en-GB" b="0" dirty="0"/>
          </a:p>
          <a:p>
            <a:r>
              <a:rPr lang="en-GB" b="0" dirty="0"/>
              <a:t>? Students may notice that the answer is the square of the start number (so 100 × 100 = 10 000). If students do not make this connection, they may still notice that the ant’s journey is the sum of all the odd numbers up to 2</a:t>
            </a:r>
            <a:r>
              <a:rPr lang="en-GB" b="0" i="1" dirty="0"/>
              <a:t>n</a:t>
            </a:r>
            <a:r>
              <a:rPr lang="en-GB" b="0" dirty="0"/>
              <a:t>-1 (where </a:t>
            </a:r>
            <a:r>
              <a:rPr lang="en-GB" b="0" i="1" dirty="0"/>
              <a:t>n</a:t>
            </a:r>
            <a:r>
              <a:rPr lang="en-GB" b="0" dirty="0"/>
              <a:t> is the start number) and attempt to use this generalisation to calculate 999 + 997 + 995 etc.</a:t>
            </a:r>
          </a:p>
          <a:p>
            <a:endParaRPr lang="en-GB" b="0" dirty="0"/>
          </a:p>
          <a:p>
            <a:r>
              <a:rPr lang="en-GB" b="1" dirty="0"/>
              <a:t>Suggested questioning</a:t>
            </a:r>
          </a:p>
          <a:p>
            <a:r>
              <a:rPr lang="en-GB" b="0" dirty="0"/>
              <a:t>How do you calculate the journey each time? What is the role of 0 in your method?</a:t>
            </a:r>
          </a:p>
          <a:p>
            <a:r>
              <a:rPr lang="en-GB" b="0" dirty="0"/>
              <a:t>What do you notice about each stage of the ant’s journey? Is there a pattern?</a:t>
            </a:r>
          </a:p>
          <a:p>
            <a:r>
              <a:rPr lang="en-GB" b="0" dirty="0"/>
              <a:t>Suggest a part of the ant’s journey that will be __ steps long?</a:t>
            </a:r>
          </a:p>
          <a:p>
            <a:r>
              <a:rPr lang="en-GB" b="0" dirty="0"/>
              <a:t>Are any stages of the ant’s journey an even number of steps? Why or why not?</a:t>
            </a:r>
          </a:p>
          <a:p>
            <a:endParaRPr lang="en-GB" b="0" dirty="0"/>
          </a:p>
          <a:p>
            <a:r>
              <a:rPr lang="en-GB" b="1" dirty="0"/>
              <a:t>Things to think about</a:t>
            </a:r>
          </a:p>
          <a:p>
            <a:r>
              <a:rPr lang="en-GB" dirty="0"/>
              <a:t>This checkpoint is a classic example of a ‘low floor, high ceiling’ activity. At its most basic, the activity offers an opportunity to practise counting through zero and using addition/subtraction facts to do this more fluently. A deeper understanding leads students to consider the pattern of steps that is created each time, and the connection with square numbers. Whilst this is an interesting connection to make, the most important focus in terms of assessment here is to check students’ confidence and fluency with calculations that bridge zero.</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Grace: 5 or </a:t>
                </a:r>
                <a:r>
                  <a:rPr lang="en-US" sz="1200" dirty="0"/>
                  <a:t>˗</a:t>
                </a:r>
                <a:r>
                  <a:rPr lang="en-GB" b="0" dirty="0"/>
                  <a:t>5</a:t>
                </a:r>
              </a:p>
              <a:p>
                <a:r>
                  <a:rPr lang="en-GB" b="0" dirty="0"/>
                  <a:t>Max: 10 or </a:t>
                </a:r>
                <a:r>
                  <a:rPr lang="en-US" sz="1200" dirty="0"/>
                  <a:t>˗</a:t>
                </a:r>
                <a:r>
                  <a:rPr lang="en-GB" b="0" dirty="0"/>
                  <a:t>4</a:t>
                </a:r>
              </a:p>
              <a:p>
                <a:r>
                  <a:rPr lang="en-GB" b="0" dirty="0"/>
                  <a:t>Emily: 101 or </a:t>
                </a:r>
                <a:r>
                  <a:rPr lang="en-US" sz="1200" dirty="0"/>
                  <a:t>˗</a:t>
                </a:r>
                <a:r>
                  <a:rPr lang="en-GB" b="0" dirty="0"/>
                  <a:t>99</a:t>
                </a:r>
              </a:p>
              <a:p>
                <a:r>
                  <a:rPr lang="en-GB" b="0" dirty="0"/>
                  <a:t>Adam: 5/4 or </a:t>
                </a:r>
                <a:r>
                  <a:rPr lang="en-US" sz="1200" dirty="0"/>
                  <a:t>˗</a:t>
                </a:r>
                <a:r>
                  <a:rPr lang="en-GB" b="0" dirty="0"/>
                  <a:t>3/4</a:t>
                </a:r>
              </a:p>
              <a:p>
                <a:endParaRPr lang="en-GB" b="0" dirty="0"/>
              </a:p>
              <a:p>
                <a:r>
                  <a:rPr lang="en-GB" b="0" dirty="0"/>
                  <a:t>? In each example, the difference between the two numbers will be twice the ‘distance’ stated in the question.</a:t>
                </a:r>
              </a:p>
              <a:p>
                <a:endParaRPr lang="en-GB" b="0" dirty="0"/>
              </a:p>
              <a:p>
                <a:r>
                  <a:rPr lang="en-GB" b="1" dirty="0"/>
                  <a:t>Suggested questioning</a:t>
                </a:r>
              </a:p>
              <a:p>
                <a:r>
                  <a:rPr lang="en-GB" b="0" dirty="0"/>
                  <a:t>What is the first answer you think of? Is this the only answer?</a:t>
                </a:r>
              </a:p>
              <a:p>
                <a:r>
                  <a:rPr lang="en-GB" b="0" dirty="0"/>
                  <a:t>Will there always be a positive and a negative answer?</a:t>
                </a:r>
              </a:p>
              <a:p>
                <a:r>
                  <a:rPr lang="en-GB" b="0" dirty="0"/>
                  <a:t>Can you think of a similar question where both answers are positive? Or both answers are negative?</a:t>
                </a:r>
              </a:p>
              <a:p>
                <a:endParaRPr lang="en-GB" b="0" dirty="0"/>
              </a:p>
              <a:p>
                <a:r>
                  <a:rPr lang="en-GB" b="1" dirty="0"/>
                  <a:t>Things to think about</a:t>
                </a:r>
              </a:p>
              <a:p>
                <a:r>
                  <a:rPr lang="en-GB" dirty="0"/>
                  <a:t>This Checkpoint starts from a position of using 0 as a point of symmetry on the number line, and then develops to include other numbers as a starting point.   A fractional example is included to assess students’ confidence with applying their understanding of the number line and negative numbers to non-integer examples.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Grace: 5 or -5</a:t>
                </a:r>
              </a:p>
              <a:p>
                <a:r>
                  <a:rPr lang="en-GB" b="0" dirty="0"/>
                  <a:t>Max: 10 or -4</a:t>
                </a:r>
              </a:p>
              <a:p>
                <a:r>
                  <a:rPr lang="en-GB" b="0" dirty="0"/>
                  <a:t>Emily: 101 or -99</a:t>
                </a:r>
              </a:p>
              <a:p>
                <a:r>
                  <a:rPr lang="en-GB" b="0" dirty="0"/>
                  <a:t>Adam: </a:t>
                </a:r>
                <a:r>
                  <a:rPr lang="en-GB" b="0" i="0">
                    <a:latin typeface="Cambria Math" panose="02040503050406030204" pitchFamily="18" charset="0"/>
                  </a:rPr>
                  <a:t>5/4</a:t>
                </a:r>
                <a:r>
                  <a:rPr lang="en-GB" b="0" dirty="0"/>
                  <a:t> or -</a:t>
                </a:r>
                <a:r>
                  <a:rPr lang="en-GB" b="0" i="0">
                    <a:latin typeface="Cambria Math" panose="02040503050406030204" pitchFamily="18" charset="0"/>
                  </a:rPr>
                  <a:t>3/4</a:t>
                </a:r>
                <a:endParaRPr lang="en-GB" b="0" dirty="0"/>
              </a:p>
              <a:p>
                <a:r>
                  <a:rPr lang="en-GB" b="0" dirty="0"/>
                  <a:t>? In each example, the difference between the two numbers will be twice the ‘distance’ stated in the question.</a:t>
                </a:r>
              </a:p>
              <a:p>
                <a:endParaRPr lang="en-GB" b="0" dirty="0"/>
              </a:p>
              <a:p>
                <a:r>
                  <a:rPr lang="en-GB" b="1" dirty="0"/>
                  <a:t>Suggested questioning</a:t>
                </a:r>
              </a:p>
              <a:p>
                <a:r>
                  <a:rPr lang="en-GB" b="0" dirty="0"/>
                  <a:t>What is the first answer you think of? Is this the only answer?</a:t>
                </a:r>
              </a:p>
              <a:p>
                <a:r>
                  <a:rPr lang="en-GB" b="0" dirty="0"/>
                  <a:t>Will there always be a positive and a negative answer?</a:t>
                </a:r>
              </a:p>
              <a:p>
                <a:r>
                  <a:rPr lang="en-GB" b="0" dirty="0"/>
                  <a:t>Can you think of a similar question where both answers are positive? Or both answers are negative?</a:t>
                </a:r>
              </a:p>
              <a:p>
                <a:endParaRPr lang="en-GB" b="0" dirty="0"/>
              </a:p>
              <a:p>
                <a:r>
                  <a:rPr lang="en-GB" b="1" dirty="0"/>
                  <a:t>Things to think about</a:t>
                </a:r>
              </a:p>
              <a:p>
                <a:r>
                  <a:rPr lang="en-GB" dirty="0"/>
                  <a:t>This checkpoint starts from a position of using 0 as a point of symmetry on the number line, and then develops to include other numbers as a starting point. A fractional example is included so that teachers can assess students confidence with applying their understanding of the number line and negative numbers to non-integer examples.</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Part b and the ‘further thinking’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 printable version of this Checkpoint is available in the ‘Printable resources’ section, </a:t>
            </a:r>
            <a:r>
              <a:rPr lang="en-GB" b="0" i="0" dirty="0">
                <a:highlight>
                  <a:srgbClr val="FFFF00"/>
                </a:highlight>
              </a:rPr>
              <a:t>on </a:t>
            </a:r>
            <a:r>
              <a:rPr lang="en-GB" b="0" i="0" dirty="0"/>
              <a:t>slide 115.</a:t>
            </a:r>
          </a:p>
          <a:p>
            <a:endParaRPr lang="en-GB" b="1" dirty="0"/>
          </a:p>
          <a:p>
            <a:r>
              <a:rPr lang="en-GB" b="1" dirty="0"/>
              <a:t>Answers</a:t>
            </a:r>
          </a:p>
          <a:p>
            <a:r>
              <a:rPr lang="en-GB" b="0" dirty="0"/>
              <a:t>a) The first number line matches to 3 </a:t>
            </a:r>
            <a:r>
              <a:rPr lang="en-US" sz="1200" dirty="0"/>
              <a:t>˗</a:t>
            </a:r>
            <a:r>
              <a:rPr lang="en-GB" b="0" dirty="0"/>
              <a:t> 5; the second matches to </a:t>
            </a:r>
            <a:r>
              <a:rPr lang="en-US" sz="1200" dirty="0"/>
              <a:t>˗</a:t>
            </a:r>
            <a:r>
              <a:rPr lang="en-GB" b="0" dirty="0"/>
              <a:t>5 + 3; the third matches to </a:t>
            </a:r>
            <a:r>
              <a:rPr lang="en-US" sz="1200" dirty="0"/>
              <a:t>˗</a:t>
            </a:r>
            <a:r>
              <a:rPr lang="en-GB" b="0" dirty="0"/>
              <a:t>3 + 5; the fourth matches to 5 </a:t>
            </a:r>
            <a:r>
              <a:rPr lang="en-US" sz="1200" dirty="0"/>
              <a:t>˗</a:t>
            </a:r>
            <a:r>
              <a:rPr lang="en-GB" b="0" dirty="0"/>
              <a:t> 3.</a:t>
            </a:r>
          </a:p>
          <a:p>
            <a:r>
              <a:rPr lang="en-GB" b="0" dirty="0"/>
              <a:t>b) 5 + -3 matches to both the third and fourth number lines (and therefore to 5 </a:t>
            </a:r>
            <a:r>
              <a:rPr lang="en-US" sz="1200" dirty="0"/>
              <a:t>˗</a:t>
            </a:r>
            <a:r>
              <a:rPr lang="en-GB" b="0" dirty="0"/>
              <a:t> 3 and </a:t>
            </a:r>
            <a:r>
              <a:rPr lang="en-US" sz="1200" dirty="0"/>
              <a:t>˗</a:t>
            </a:r>
            <a:r>
              <a:rPr lang="en-GB" b="0" dirty="0"/>
              <a:t>3 + 5); 3 + </a:t>
            </a:r>
            <a:r>
              <a:rPr lang="en-US" sz="1200" dirty="0"/>
              <a:t>˗</a:t>
            </a:r>
            <a:r>
              <a:rPr lang="en-GB" b="0" dirty="0"/>
              <a:t>5 matches to both the first and second number lines (and therefore to 3 </a:t>
            </a:r>
            <a:r>
              <a:rPr lang="en-US" sz="1200" dirty="0"/>
              <a:t>˗</a:t>
            </a:r>
            <a:r>
              <a:rPr lang="en-GB" b="0" dirty="0"/>
              <a:t> 5 and </a:t>
            </a:r>
            <a:r>
              <a:rPr lang="en-US" sz="1200" dirty="0"/>
              <a:t>˗</a:t>
            </a:r>
            <a:r>
              <a:rPr lang="en-GB" b="0" dirty="0"/>
              <a:t>5 + 3).</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r>
              <a:rPr lang="en-GB" sz="1800" dirty="0">
                <a:effectLst/>
                <a:latin typeface="Segoe UI" panose="020B0502040204020203" pitchFamily="34" charset="0"/>
              </a:rPr>
              <a:t>Number lines representing any calculation from: -7 + 2 = -5, -7 – 2 = -9, 2 + -7 = -5, 2 - -7 = 9, 2 – 9 = -7, -7 + 9 = 2. Please note that subtracting a negative is entirely unfamiliar and so students may not suggest and will not yet have an answer to 2 - -7 = 9. However, some may be able to use the double-sided counters to reason about a likely answer.</a:t>
            </a:r>
            <a:endParaRPr lang="en-GB" sz="1800" dirty="0">
              <a:effectLst/>
              <a:latin typeface="Arial" panose="020B0604020202020204" pitchFamily="34" charset="0"/>
            </a:endParaRPr>
          </a:p>
          <a:p>
            <a:endParaRPr lang="en-GB" b="0" dirty="0"/>
          </a:p>
          <a:p>
            <a:r>
              <a:rPr lang="en-GB" b="1" dirty="0"/>
              <a:t>Suggested questioning</a:t>
            </a:r>
          </a:p>
          <a:p>
            <a:r>
              <a:rPr lang="en-GB" b="0" dirty="0"/>
              <a:t>What is the same? What is different?</a:t>
            </a:r>
          </a:p>
          <a:p>
            <a:r>
              <a:rPr lang="en-GB" b="0" dirty="0"/>
              <a:t>What is the difference being represented?</a:t>
            </a:r>
          </a:p>
          <a:p>
            <a:r>
              <a:rPr lang="en-GB" b="0" dirty="0"/>
              <a:t>Where is the </a:t>
            </a:r>
            <a:r>
              <a:rPr lang="en-US" sz="1200" dirty="0"/>
              <a:t>˗</a:t>
            </a:r>
            <a:r>
              <a:rPr lang="en-GB" b="0" dirty="0"/>
              <a:t>2 in this representation? (Depending on the calculation, you might ask students to identify the 2, </a:t>
            </a:r>
            <a:r>
              <a:rPr lang="en-US" sz="1200" dirty="0"/>
              <a:t>˗</a:t>
            </a:r>
            <a:r>
              <a:rPr lang="en-GB" b="0" dirty="0"/>
              <a:t>2, 3, </a:t>
            </a:r>
            <a:r>
              <a:rPr lang="en-US" sz="1200" dirty="0"/>
              <a:t>˗</a:t>
            </a:r>
            <a:r>
              <a:rPr lang="en-GB" b="0" dirty="0"/>
              <a:t>3, 5 or </a:t>
            </a:r>
            <a:r>
              <a:rPr lang="en-US" sz="1200" dirty="0"/>
              <a:t>˗</a:t>
            </a:r>
            <a:r>
              <a:rPr lang="en-GB" b="0" dirty="0"/>
              <a:t>5.)</a:t>
            </a:r>
          </a:p>
          <a:p>
            <a:endParaRPr lang="en-GB" b="1" dirty="0"/>
          </a:p>
          <a:p>
            <a:r>
              <a:rPr lang="en-GB" b="1" dirty="0"/>
              <a:t>Things to think about</a:t>
            </a:r>
          </a:p>
          <a:p>
            <a:r>
              <a:rPr lang="en-GB" dirty="0"/>
              <a:t>This Checkpoint offers an opportunity to discuss the number line representation alongside a set of four related additions/subtractions. In all of these, draw attention to where, for example, 5 is marked on the number line and where it is represented by the difference between the two numbers. Part b introduces double-sided counters as a representation: these, much like the calculations given alongside the images, are not something that students will be familiar with from primary school. The intention is that, by introducing double-sided counters alongside the more familiar number line, teachers will be able to assess how readily students adapt to the representation and that this information will support planning for future teaching of operating with negative numbers.</a:t>
            </a: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The star symbol can only be 7, 8 or 9.</a:t>
            </a:r>
          </a:p>
          <a:p>
            <a:r>
              <a:rPr lang="en-GB" b="0" dirty="0"/>
              <a:t>b) </a:t>
            </a:r>
          </a:p>
          <a:p>
            <a:pPr marL="171450" indent="-171450">
              <a:buFont typeface="Arial" panose="020B0604020202020204" pitchFamily="34" charset="0"/>
              <a:buChar char="•"/>
            </a:pPr>
            <a:r>
              <a:rPr lang="en-GB" b="0" dirty="0"/>
              <a:t>The triangle can’t represent 7 as that would mean that the ones column would total 10, but if the tenths column had totalled ten we would need to add the one that had been carried from there.</a:t>
            </a:r>
          </a:p>
          <a:p>
            <a:pPr marL="171450" indent="-171450">
              <a:buFont typeface="Arial" panose="020B0604020202020204" pitchFamily="34" charset="0"/>
              <a:buChar char="•"/>
            </a:pPr>
            <a:r>
              <a:rPr lang="en-GB" b="0" dirty="0"/>
              <a:t>The square can’t represent 4 as that would mean that the star had a value of 5, and therefore the triangle and circle would need to be 2 and 3 respectively and these are already stated in the calculation not as shapes.</a:t>
            </a:r>
          </a:p>
          <a:p>
            <a:pPr marL="171450" indent="-171450">
              <a:buFont typeface="Arial" panose="020B0604020202020204" pitchFamily="34" charset="0"/>
              <a:buChar char="•"/>
            </a:pPr>
            <a:r>
              <a:rPr lang="en-GB" b="0" dirty="0"/>
              <a:t>The star can’t represent 4 for the same reason (so, for example, the circle would need to be 2 – but 2 is already stated).</a:t>
            </a:r>
          </a:p>
          <a:p>
            <a:endParaRPr lang="en-GB" b="0" dirty="0"/>
          </a:p>
          <a:p>
            <a:endParaRPr lang="en-GB" b="1" dirty="0"/>
          </a:p>
          <a:p>
            <a:r>
              <a:rPr lang="en-GB" b="1" dirty="0"/>
              <a:t>Suggested questioning</a:t>
            </a:r>
          </a:p>
          <a:p>
            <a:r>
              <a:rPr lang="en-GB" b="0" dirty="0"/>
              <a:t>What is the lowest/highest each symbol could be?</a:t>
            </a:r>
          </a:p>
          <a:p>
            <a:r>
              <a:rPr lang="en-GB" b="0" dirty="0"/>
              <a:t>Would this question change if the decimal point was moved? Why or why not?</a:t>
            </a:r>
          </a:p>
          <a:p>
            <a:endParaRPr lang="en-GB" b="0" dirty="0"/>
          </a:p>
          <a:p>
            <a:r>
              <a:rPr lang="en-GB" b="1" dirty="0"/>
              <a:t>Things to think about</a:t>
            </a:r>
          </a:p>
          <a:p>
            <a:r>
              <a:rPr lang="en-GB" dirty="0"/>
              <a:t>Checkpoint 6 features decimal addition as a context, but the inclusion of a decimal point is irrelevant to the task – save to perhaps act as an indication of students’ confidence when faced with calculations with decimals. Students will need to reason about what the digits can possibly sum to, which will both demonstrate their understanding of the structures that underpin the algorithm for column addition, as well as their fluency with the addition and subtraction facts needed for efficient calculation.</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If </a:t>
            </a:r>
            <a:r>
              <a:rPr lang="en-GB" dirty="0">
                <a:solidFill>
                  <a:srgbClr val="585858"/>
                </a:solidFill>
              </a:rPr>
              <a:t>▲</a:t>
            </a:r>
            <a:r>
              <a:rPr lang="en-GB" b="0" dirty="0"/>
              <a:t> + </a:t>
            </a:r>
            <a:r>
              <a:rPr lang="en-GB" dirty="0">
                <a:solidFill>
                  <a:srgbClr val="585858"/>
                </a:solidFill>
              </a:rPr>
              <a:t>▲</a:t>
            </a:r>
            <a:r>
              <a:rPr lang="en-GB" b="0" dirty="0"/>
              <a:t> = 10 in the tenths column, then one would be carried into the ones column so here you would need to do </a:t>
            </a:r>
            <a:r>
              <a:rPr lang="en-GB" dirty="0">
                <a:solidFill>
                  <a:srgbClr val="585858"/>
                </a:solidFill>
              </a:rPr>
              <a:t>▲</a:t>
            </a:r>
            <a:r>
              <a:rPr lang="en-GB" b="0" dirty="0"/>
              <a:t> +</a:t>
            </a:r>
            <a:r>
              <a:rPr lang="en-GB" dirty="0">
                <a:solidFill>
                  <a:srgbClr val="585858"/>
                </a:solidFill>
              </a:rPr>
              <a:t>▲ </a:t>
            </a:r>
            <a:r>
              <a:rPr lang="en-GB" b="0" dirty="0"/>
              <a:t>+ 1. This calculation can be corrected by changing the sum, for example to 2.2, 4.4, 6.6, 8.8, 11.0, 13.2, 15.4, 17.6 or 19.8.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Much as with part a, if </a:t>
            </a:r>
            <a:r>
              <a:rPr lang="en-GB" dirty="0">
                <a:solidFill>
                  <a:srgbClr val="585858"/>
                </a:solidFill>
              </a:rPr>
              <a:t>▲</a:t>
            </a:r>
            <a:r>
              <a:rPr lang="en-GB" b="0" dirty="0"/>
              <a:t> and </a:t>
            </a:r>
            <a:r>
              <a:rPr lang="en-GB" dirty="0">
                <a:solidFill>
                  <a:srgbClr val="585858"/>
                </a:solidFill>
              </a:rPr>
              <a:t>█</a:t>
            </a:r>
            <a:r>
              <a:rPr lang="en-GB" b="0" dirty="0"/>
              <a:t> sum to 10, then one would be carried into the ones column so here you would need to do </a:t>
            </a:r>
            <a:r>
              <a:rPr lang="en-GB" dirty="0">
                <a:solidFill>
                  <a:srgbClr val="585858"/>
                </a:solidFill>
              </a:rPr>
              <a:t>▲</a:t>
            </a:r>
            <a:r>
              <a:rPr lang="en-GB" b="0" dirty="0"/>
              <a:t> + </a:t>
            </a:r>
            <a:r>
              <a:rPr lang="en-GB" dirty="0">
                <a:solidFill>
                  <a:srgbClr val="585858"/>
                </a:solidFill>
              </a:rPr>
              <a:t>█ </a:t>
            </a:r>
            <a:r>
              <a:rPr lang="en-GB" b="0" dirty="0"/>
              <a:t>+ 1. This calculation can be corrected by changing the sum, for example to 11.0. (There are too many possible answers to list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Only digits that are the same have a difference of 0. This calculation could be corrected by switching </a:t>
            </a:r>
            <a:r>
              <a:rPr lang="en-GB" dirty="0">
                <a:solidFill>
                  <a:srgbClr val="585858"/>
                </a:solidFill>
              </a:rPr>
              <a:t>▲</a:t>
            </a:r>
            <a:r>
              <a:rPr lang="en-GB" b="0" dirty="0"/>
              <a:t> and </a:t>
            </a:r>
            <a:r>
              <a:rPr lang="en-GB" dirty="0">
                <a:solidFill>
                  <a:srgbClr val="585858"/>
                </a:solidFill>
              </a:rPr>
              <a:t>█</a:t>
            </a:r>
            <a:r>
              <a:rPr lang="en-GB" b="0" dirty="0"/>
              <a:t> in either the ones or tenths column.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If </a:t>
            </a:r>
            <a:r>
              <a:rPr lang="en-GB" dirty="0">
                <a:solidFill>
                  <a:srgbClr val="585858"/>
                </a:solidFill>
              </a:rPr>
              <a:t>▲</a:t>
            </a:r>
            <a:r>
              <a:rPr lang="en-GB" b="0" dirty="0"/>
              <a:t> − </a:t>
            </a:r>
            <a:r>
              <a:rPr lang="en-GB" dirty="0">
                <a:solidFill>
                  <a:srgbClr val="585858"/>
                </a:solidFill>
              </a:rPr>
              <a:t>█</a:t>
            </a:r>
            <a:r>
              <a:rPr lang="en-GB" b="0" dirty="0"/>
              <a:t> = 1, and therefore </a:t>
            </a:r>
            <a:r>
              <a:rPr lang="en-GB" dirty="0">
                <a:solidFill>
                  <a:srgbClr val="585858"/>
                </a:solidFill>
              </a:rPr>
              <a:t>█</a:t>
            </a:r>
            <a:r>
              <a:rPr lang="en-GB" b="0" dirty="0"/>
              <a:t> is less than </a:t>
            </a:r>
            <a:r>
              <a:rPr lang="en-GB" dirty="0">
                <a:solidFill>
                  <a:srgbClr val="585858"/>
                </a:solidFill>
              </a:rPr>
              <a:t>▲</a:t>
            </a:r>
            <a:r>
              <a:rPr lang="en-GB" b="0" dirty="0"/>
              <a:t>, this calculation will not have a positive solution. This calculation could be corrected by switching </a:t>
            </a:r>
            <a:r>
              <a:rPr lang="en-GB" dirty="0">
                <a:solidFill>
                  <a:srgbClr val="585858"/>
                </a:solidFill>
              </a:rPr>
              <a:t>▲</a:t>
            </a:r>
            <a:r>
              <a:rPr lang="en-GB" b="0" dirty="0"/>
              <a:t> and </a:t>
            </a:r>
            <a:r>
              <a:rPr lang="en-GB" dirty="0">
                <a:solidFill>
                  <a:srgbClr val="585858"/>
                </a:solidFill>
              </a:rPr>
              <a:t>█</a:t>
            </a:r>
            <a:r>
              <a:rPr lang="en-GB" b="0" dirty="0"/>
              <a:t> in either the ones or tenths column. Alternatively, students may realise that </a:t>
            </a:r>
            <a:r>
              <a:rPr lang="en-GB" dirty="0">
                <a:solidFill>
                  <a:srgbClr val="585858"/>
                </a:solidFill>
              </a:rPr>
              <a:t>█</a:t>
            </a:r>
            <a:r>
              <a:rPr lang="en-GB" b="0" dirty="0"/>
              <a:t> could be greater than </a:t>
            </a:r>
            <a:r>
              <a:rPr lang="en-GB" dirty="0">
                <a:solidFill>
                  <a:srgbClr val="585858"/>
                </a:solidFill>
              </a:rPr>
              <a:t>▲,</a:t>
            </a:r>
            <a:r>
              <a:rPr lang="en-GB" b="0" dirty="0"/>
              <a:t> in which case ten tenths would have been exchanged from the ones column. In this instance, </a:t>
            </a:r>
            <a:r>
              <a:rPr lang="en-GB" dirty="0">
                <a:solidFill>
                  <a:srgbClr val="585858"/>
                </a:solidFill>
              </a:rPr>
              <a:t>▲</a:t>
            </a:r>
            <a:r>
              <a:rPr lang="en-GB" b="0" dirty="0"/>
              <a:t> must equal 0 and </a:t>
            </a:r>
            <a:r>
              <a:rPr lang="en-GB" dirty="0">
                <a:solidFill>
                  <a:srgbClr val="585858"/>
                </a:solidFill>
              </a:rPr>
              <a:t>█</a:t>
            </a:r>
            <a:r>
              <a:rPr lang="en-GB" b="0" dirty="0"/>
              <a:t> must equal 9 (since 10 − 9 is the only possible calculation that could result in a 1 in this column). This would give a calculation of 8 – 0 in the ones column, so the calculation could also be corrected by amending the answer to 8.1</a:t>
            </a:r>
          </a:p>
          <a:p>
            <a:endParaRPr lang="en-GB" b="0" dirty="0"/>
          </a:p>
          <a:p>
            <a:r>
              <a:rPr lang="en-GB" b="1" dirty="0"/>
              <a:t>Suggested questioning</a:t>
            </a:r>
          </a:p>
          <a:p>
            <a:r>
              <a:rPr lang="en-GB" b="0" dirty="0"/>
              <a:t>What do you know about adding/subtracting two numbers that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would happen in d if </a:t>
            </a:r>
            <a:r>
              <a:rPr lang="en-GB" dirty="0">
                <a:solidFill>
                  <a:srgbClr val="585858"/>
                </a:solidFill>
              </a:rPr>
              <a:t>█</a:t>
            </a:r>
            <a:r>
              <a:rPr lang="en-GB" b="0" dirty="0"/>
              <a:t> was less than </a:t>
            </a:r>
            <a:r>
              <a:rPr lang="en-GB" dirty="0">
                <a:solidFill>
                  <a:srgbClr val="585858"/>
                </a:solidFill>
              </a:rPr>
              <a:t>▲?</a:t>
            </a:r>
            <a:r>
              <a:rPr lang="en-GB" b="0" dirty="0"/>
              <a:t> How about if </a:t>
            </a:r>
            <a:r>
              <a:rPr lang="en-GB" dirty="0">
                <a:solidFill>
                  <a:srgbClr val="585858"/>
                </a:solidFill>
              </a:rPr>
              <a:t>█</a:t>
            </a:r>
            <a:r>
              <a:rPr lang="en-GB" b="0" dirty="0"/>
              <a:t> was more than </a:t>
            </a:r>
            <a:r>
              <a:rPr lang="en-GB" dirty="0">
                <a:solidFill>
                  <a:srgbClr val="585858"/>
                </a:solidFill>
              </a:rPr>
              <a:t>▲</a:t>
            </a:r>
            <a:r>
              <a:rPr lang="en-GB" b="0" dirty="0"/>
              <a:t>?</a:t>
            </a:r>
          </a:p>
          <a:p>
            <a:r>
              <a:rPr lang="en-GB" b="0" dirty="0"/>
              <a:t>Does the answer to </a:t>
            </a:r>
            <a:r>
              <a:rPr lang="en-GB" dirty="0">
                <a:solidFill>
                  <a:srgbClr val="585858"/>
                </a:solidFill>
              </a:rPr>
              <a:t>▲</a:t>
            </a:r>
            <a:r>
              <a:rPr lang="en-GB" b="0" dirty="0"/>
              <a:t> + </a:t>
            </a:r>
            <a:r>
              <a:rPr lang="en-GB" dirty="0">
                <a:solidFill>
                  <a:srgbClr val="585858"/>
                </a:solidFill>
              </a:rPr>
              <a:t>▲</a:t>
            </a:r>
            <a:r>
              <a:rPr lang="en-GB" b="0" dirty="0"/>
              <a:t> change depending on its position?</a:t>
            </a:r>
          </a:p>
          <a:p>
            <a:endParaRPr lang="en-GB" b="0" dirty="0"/>
          </a:p>
          <a:p>
            <a:r>
              <a:rPr lang="en-GB" b="1" dirty="0"/>
              <a:t>Things to think about</a:t>
            </a:r>
          </a:p>
          <a:p>
            <a:r>
              <a:rPr lang="en-GB" dirty="0"/>
              <a:t>Much like Checkpoint 6, Checkpoint 7 asks students to demonstrate their understanding of the structure of column addition – and, here, subtraction as well – by considering what digits could be represented by symbols. In this case, all of the calculations are impossible and so students will need to articulate why this is the case. Specific features are focussed upon (such as carrying between columns in part a) so that teachers can assess students’ understanding of the structure behind the algorithm.</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63555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endParaRPr lang="en-GB" b="0" dirty="0"/>
          </a:p>
          <a:p>
            <a:pPr marL="228600" indent="-228600">
              <a:buAutoNum type="alphaLcParenR"/>
            </a:pPr>
            <a:r>
              <a:rPr lang="en-GB" b="0" dirty="0"/>
              <a:t> </a:t>
            </a:r>
          </a:p>
          <a:p>
            <a:pPr marL="171450" indent="-171450">
              <a:buFont typeface="Arial" panose="020B0604020202020204" pitchFamily="34" charset="0"/>
              <a:buChar char="•"/>
            </a:pPr>
            <a:r>
              <a:rPr lang="en-GB" b="0" dirty="0"/>
              <a:t>The statement around the blue digit unpicks a common mistake where students subtract ‘up’ when the subtrahend is greater than the minuend within a column. Students should understand that, in the second and third calculation, the blue digit will be the difference between 14 and 5, not 4 and 5.</a:t>
            </a:r>
          </a:p>
          <a:p>
            <a:pPr marL="171450" indent="-171450">
              <a:buFont typeface="Arial" panose="020B0604020202020204" pitchFamily="34" charset="0"/>
              <a:buChar char="•"/>
            </a:pPr>
            <a:r>
              <a:rPr lang="en-GB" b="0" dirty="0"/>
              <a:t>The statement around the orange digit is true for the first calculation, but not for the second and third because one from this column will have been exchanged for ten tenths. In these calculations, 7 ones are now 6 ones. (NB the third calculation uses a green square as the difference is 8 not 0 here).</a:t>
            </a:r>
          </a:p>
          <a:p>
            <a:pPr marL="171450" indent="-171450">
              <a:buFont typeface="Arial" panose="020B0604020202020204" pitchFamily="34" charset="0"/>
              <a:buChar char="•"/>
            </a:pPr>
            <a:r>
              <a:rPr lang="en-GB" b="0" dirty="0"/>
              <a:t>The statement around the purple digit picks apart a similar misconception to the orange number; the answer digit of 8 is an indication that exchange was needed. This statement also draws attention to the fact that column subtraction should always start in the column with the lowest place value.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37.4 </a:t>
            </a:r>
            <a:r>
              <a:rPr lang="en-GB" dirty="0"/>
              <a:t>˗</a:t>
            </a:r>
            <a:r>
              <a:rPr lang="en-GB" b="0" dirty="0"/>
              <a:t> 27.3 = 10.1; 37.4 </a:t>
            </a:r>
            <a:r>
              <a:rPr lang="en-GB" dirty="0"/>
              <a:t>˗</a:t>
            </a:r>
            <a:r>
              <a:rPr lang="en-GB" b="0" dirty="0"/>
              <a:t> 26.5 = 10.9; 37.4 </a:t>
            </a:r>
            <a:r>
              <a:rPr lang="en-GB" dirty="0"/>
              <a:t>˗</a:t>
            </a:r>
            <a:r>
              <a:rPr lang="en-GB" b="0" dirty="0"/>
              <a:t> 28.5 = 8.9</a:t>
            </a:r>
          </a:p>
          <a:p>
            <a:endParaRPr lang="en-GB" b="0" dirty="0"/>
          </a:p>
          <a:p>
            <a:r>
              <a:rPr lang="en-GB" b="1" dirty="0"/>
              <a:t>Suggested questioning</a:t>
            </a:r>
          </a:p>
          <a:p>
            <a:r>
              <a:rPr lang="en-GB" b="0" dirty="0"/>
              <a:t>If the blue number is not 1, what could it be?</a:t>
            </a:r>
          </a:p>
          <a:p>
            <a:r>
              <a:rPr lang="en-GB" b="0" dirty="0"/>
              <a:t>If the orange number is not 7, what could it be?</a:t>
            </a:r>
          </a:p>
          <a:p>
            <a:r>
              <a:rPr lang="en-GB" b="0" dirty="0"/>
              <a:t>If the purple number is not 1, what could it be?</a:t>
            </a:r>
          </a:p>
          <a:p>
            <a:r>
              <a:rPr lang="en-GB" b="0" dirty="0"/>
              <a:t>What happens when you need to subtract a digit from a smaller digit? Why is this possible?</a:t>
            </a:r>
          </a:p>
          <a:p>
            <a:endParaRPr lang="en-GB" b="0" dirty="0"/>
          </a:p>
          <a:p>
            <a:r>
              <a:rPr lang="en-GB" b="1" dirty="0"/>
              <a:t>Things to think about</a:t>
            </a:r>
          </a:p>
          <a:p>
            <a:r>
              <a:rPr lang="en-GB" dirty="0"/>
              <a:t>Checkpoint 8 is a classic missing box problem using the context of decimal subtraction. The addition of part a provides some structure for discussion, highlighting some common mistakes with the algorithm for column subtraction. This may support those who are less confident to access part b, and also offer an opportunity to listen to how students articulate their responses. It should be noted that, in this activity, the colours of the boxes are to indicate digits that should be compared/discussed, not to illustrate that they have the same value (as can be common in some other missing value problems).</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Printable digit cards and a place value grid to support this Checkpoint are available in the </a:t>
            </a:r>
            <a:r>
              <a:rPr lang="en-GB" b="0" i="0" dirty="0"/>
              <a:t>‘Printable resources’ section, on slides 116-127.</a:t>
            </a:r>
            <a:endParaRPr lang="en-GB" b="0"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98.7 </a:t>
            </a:r>
            <a:r>
              <a:rPr lang="en-GB" dirty="0"/>
              <a:t>˗</a:t>
            </a:r>
            <a:r>
              <a:rPr lang="en-GB" b="0" dirty="0"/>
              <a:t> 45.6 = 53.1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74.5 </a:t>
            </a:r>
            <a:r>
              <a:rPr lang="en-GB" dirty="0"/>
              <a:t>˗</a:t>
            </a:r>
            <a:r>
              <a:rPr lang="en-GB" b="0" dirty="0"/>
              <a:t> 69.8 = 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 Largest difference: 98.7 – 4.56 = 94.14</a:t>
            </a:r>
          </a:p>
          <a:p>
            <a:r>
              <a:rPr lang="en-GB" b="0" dirty="0"/>
              <a:t>? Smallest difference: 45.6 – 9.87 = 35.73</a:t>
            </a:r>
          </a:p>
          <a:p>
            <a:endParaRPr lang="en-GB" b="1" dirty="0"/>
          </a:p>
          <a:p>
            <a:r>
              <a:rPr lang="en-GB" b="1" dirty="0"/>
              <a:t>Suggested questioning</a:t>
            </a:r>
          </a:p>
          <a:p>
            <a:r>
              <a:rPr lang="en-GB" b="0" dirty="0"/>
              <a:t>What is the largest number you can create? What is the smallest? How does this help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Why is 57.9 </a:t>
            </a:r>
            <a:r>
              <a:rPr lang="en-GB" dirty="0"/>
              <a:t>˗</a:t>
            </a:r>
            <a:r>
              <a:rPr lang="en-GB" b="0" dirty="0"/>
              <a:t> 46.8 = 11.1 </a:t>
            </a:r>
            <a:r>
              <a:rPr lang="en-GB" b="1" dirty="0"/>
              <a:t>not</a:t>
            </a:r>
            <a:r>
              <a:rPr lang="en-GB" b="0" dirty="0"/>
              <a:t> the smallest difference?</a:t>
            </a:r>
          </a:p>
          <a:p>
            <a:r>
              <a:rPr lang="en-GB" b="0" dirty="0"/>
              <a:t>How can you make sure your difference doesn’t have a digit in the tens column?</a:t>
            </a:r>
          </a:p>
          <a:p>
            <a:endParaRPr lang="en-GB" b="0" dirty="0"/>
          </a:p>
          <a:p>
            <a:r>
              <a:rPr lang="en-GB" b="1" dirty="0"/>
              <a:t>Things to think about</a:t>
            </a:r>
          </a:p>
          <a:p>
            <a:r>
              <a:rPr lang="en-GB" dirty="0"/>
              <a:t>At its most basic, Checkpoint 9 offers an opportunity to practise column subtraction. Reasoning about creating the largest possible difference is relatively straightforward, but to created the smallest possible difference students will need to consider how to ensure that their calculations feature exchange from the tens and ones columns. This encourages much deeper thinking about the structure of place value that underpins the column method for subtraction.</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209551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One possible answer is 14 – 7.8; answers may range from 16 – 9.8 to 10 – 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10 – 9.8; there is only one possible answer.</a:t>
            </a:r>
          </a:p>
          <a:p>
            <a:r>
              <a:rPr lang="en-GB" b="0" dirty="0"/>
              <a:t>c) e.g. 16 – 6.8 (answers may range from 19 – 9.8 to 10 – 0.8)</a:t>
            </a:r>
          </a:p>
          <a:p>
            <a:endParaRPr lang="en-GB" b="0" dirty="0"/>
          </a:p>
          <a:p>
            <a:r>
              <a:rPr lang="en-GB" b="0" dirty="0"/>
              <a:t>? Any valid answer with the correct number of digits, for example </a:t>
            </a:r>
            <a:r>
              <a:rPr lang="en-GB" b="0"/>
              <a:t>10 –</a:t>
            </a:r>
            <a:r>
              <a:rPr lang="en-GB"/>
              <a:t> </a:t>
            </a:r>
            <a:r>
              <a:rPr lang="en-GB" dirty="0"/>
              <a:t>7.6 = 2.4</a:t>
            </a:r>
            <a:endParaRPr lang="en-GB" b="0" dirty="0"/>
          </a:p>
          <a:p>
            <a:endParaRPr lang="en-GB" b="0" dirty="0"/>
          </a:p>
          <a:p>
            <a:r>
              <a:rPr lang="en-GB" b="1" dirty="0"/>
              <a:t>Suggested questioning</a:t>
            </a:r>
          </a:p>
          <a:p>
            <a:r>
              <a:rPr lang="en-GB" b="0" dirty="0"/>
              <a:t>What is the largest the minuend must be? How do you know?</a:t>
            </a:r>
          </a:p>
          <a:p>
            <a:r>
              <a:rPr lang="en-GB" b="0" dirty="0"/>
              <a:t>Why can’t any of these questions start with 20?</a:t>
            </a:r>
          </a:p>
          <a:p>
            <a:r>
              <a:rPr lang="en-GB" b="0" dirty="0"/>
              <a:t>Why is there only one solution to part b?</a:t>
            </a:r>
          </a:p>
          <a:p>
            <a:endParaRPr lang="en-GB" b="0" dirty="0"/>
          </a:p>
          <a:p>
            <a:r>
              <a:rPr lang="en-GB" b="1" dirty="0"/>
              <a:t>Things to think about</a:t>
            </a:r>
          </a:p>
          <a:p>
            <a:r>
              <a:rPr lang="en-GB" dirty="0"/>
              <a:t>Checkpoint 10 practises column subtraction where the two numbers have different numbers of decimal places; specifically, where the minuend is an integer and the subtrahend is not. The numbers have been carefully selected to encourage discussion about the mathematical structures underpinning the calculation. Part b, for example, only has one answer as any integer greater than 10 would require a subtrahend with a tens column (i.e. _ _ . _) to have a difference of 0.2. For the same reason, the largest the minuend can be in part a is 16. Students should be encouraged to think about the limits of possibility for each number: what is the smallest and largest it could be?</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324690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17 × 23 = 391, 18 × 23 = 414, 9 × 47 = 423, 18 × 24 = 432, 38 × 12 = 456</a:t>
            </a:r>
          </a:p>
          <a:p>
            <a:r>
              <a:rPr lang="en-GB" b="0" dirty="0"/>
              <a:t>Ideally the correct order results from reasoning, without the answers being calculated.</a:t>
            </a:r>
          </a:p>
          <a:p>
            <a:endParaRPr lang="en-GB" b="0" dirty="0"/>
          </a:p>
          <a:p>
            <a:r>
              <a:rPr lang="en-GB" b="0" dirty="0"/>
              <a:t>? A correct answer could be 39 × 12 (or anything greater than 38 × 12).</a:t>
            </a:r>
          </a:p>
          <a:p>
            <a:r>
              <a:rPr lang="en-GB" b="0" dirty="0"/>
              <a:t>? A correct answer could be 17.5 × 23 (or anything less than 18 × 23 and greater than 17 × 23).</a:t>
            </a:r>
          </a:p>
          <a:p>
            <a:endParaRPr lang="en-GB" b="1" dirty="0"/>
          </a:p>
          <a:p>
            <a:r>
              <a:rPr lang="en-GB" b="1" dirty="0"/>
              <a:t>Suggested questioning</a:t>
            </a:r>
          </a:p>
          <a:p>
            <a:r>
              <a:rPr lang="en-GB" b="0" dirty="0"/>
              <a:t>How could you think about these products without calculating?</a:t>
            </a:r>
          </a:p>
          <a:p>
            <a:r>
              <a:rPr lang="en-GB" b="0" dirty="0"/>
              <a:t>How could we write 18 × 23 so it can be compared easily with 9 × 47?</a:t>
            </a:r>
          </a:p>
          <a:p>
            <a:r>
              <a:rPr lang="en-GB" b="0" dirty="0"/>
              <a:t>How could we compare 9 × 47 and 18 × 24?</a:t>
            </a:r>
          </a:p>
          <a:p>
            <a:r>
              <a:rPr lang="en-GB" b="0" dirty="0"/>
              <a:t>How do we know that 38 × 12 is larger/greater than 18 × 24, without working the answer out?</a:t>
            </a:r>
          </a:p>
          <a:p>
            <a:endParaRPr lang="en-GB" b="0" dirty="0"/>
          </a:p>
          <a:p>
            <a:r>
              <a:rPr lang="en-GB" b="1" dirty="0"/>
              <a:t>Things to think about</a:t>
            </a:r>
          </a:p>
          <a:p>
            <a:r>
              <a:rPr lang="en-GB" dirty="0"/>
              <a:t>Checkpoint 11 explores multiplication, with the intention that students would be able to order the products without calculating. There are many approaches to this task, and seeing what students choose to do will help teachers to assess both their confidence with multiplication and also their ability to estimate and reason about related calculations.. </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17 </a:t>
            </a:r>
            <a:r>
              <a:rPr lang="en-GB" b="0" dirty="0">
                <a:sym typeface="Symbol" pitchFamily="2" charset="2"/>
              </a:rPr>
              <a:t> 24, 17 </a:t>
            </a:r>
            <a:r>
              <a:rPr lang="en-GB" dirty="0">
                <a:sym typeface="Symbol" pitchFamily="2" charset="2"/>
              </a:rPr>
              <a:t> 23, 18  23, 23  24</a:t>
            </a:r>
          </a:p>
          <a:p>
            <a:r>
              <a:rPr lang="en-GB" b="0" dirty="0">
                <a:sym typeface="Symbol" pitchFamily="2" charset="2"/>
              </a:rPr>
              <a:t>? For example, 23 </a:t>
            </a:r>
            <a:r>
              <a:rPr lang="en-GB" dirty="0">
                <a:sym typeface="Symbol" pitchFamily="2" charset="2"/>
              </a:rPr>
              <a:t> 23 or anything larger/greater than 23  24</a:t>
            </a:r>
          </a:p>
          <a:p>
            <a:r>
              <a:rPr lang="en-GB" b="0" dirty="0">
                <a:sym typeface="Symbol" pitchFamily="2" charset="2"/>
              </a:rPr>
              <a:t>Not quite the smallest: e.g. 17 </a:t>
            </a:r>
            <a:r>
              <a:rPr lang="en-GB" dirty="0">
                <a:sym typeface="Symbol" pitchFamily="2" charset="2"/>
              </a:rPr>
              <a:t> 23.5</a:t>
            </a:r>
            <a:endParaRPr lang="en-GB" b="0" dirty="0">
              <a:sym typeface="Symbol" pitchFamily="2" charset="2"/>
            </a:endParaRPr>
          </a:p>
          <a:p>
            <a:endParaRPr lang="en-GB" b="1" dirty="0"/>
          </a:p>
          <a:p>
            <a:r>
              <a:rPr lang="en-GB" b="1" dirty="0"/>
              <a:t>Suggested questioning</a:t>
            </a:r>
          </a:p>
          <a:p>
            <a:r>
              <a:rPr lang="en-GB" b="0" dirty="0"/>
              <a:t>How do we know that 17 </a:t>
            </a:r>
            <a:r>
              <a:rPr lang="en-GB" dirty="0">
                <a:sym typeface="Symbol" pitchFamily="2" charset="2"/>
              </a:rPr>
              <a:t> 24 is less than 17  23, without working the answer out?</a:t>
            </a:r>
          </a:p>
          <a:p>
            <a:r>
              <a:rPr lang="en-GB" b="0" dirty="0">
                <a:sym typeface="Symbol" pitchFamily="2" charset="2"/>
              </a:rPr>
              <a:t>How do we know that 18 </a:t>
            </a:r>
            <a:r>
              <a:rPr lang="en-GB" dirty="0">
                <a:sym typeface="Symbol" pitchFamily="2" charset="2"/>
              </a:rPr>
              <a:t> 23 is larger/greater than 17  23, without working the answer out?</a:t>
            </a:r>
          </a:p>
          <a:p>
            <a:r>
              <a:rPr lang="en-GB" b="0" dirty="0">
                <a:sym typeface="Symbol" pitchFamily="2" charset="2"/>
              </a:rPr>
              <a:t>Can we be sure that 23 </a:t>
            </a:r>
            <a:r>
              <a:rPr lang="en-GB" dirty="0">
                <a:sym typeface="Symbol" pitchFamily="2" charset="2"/>
              </a:rPr>
              <a:t></a:t>
            </a:r>
            <a:r>
              <a:rPr lang="en-GB" b="0" dirty="0">
                <a:sym typeface="Symbol" pitchFamily="2" charset="2"/>
              </a:rPr>
              <a:t> 24 is larger/greater than 18 </a:t>
            </a:r>
            <a:r>
              <a:rPr lang="en-GB" dirty="0">
                <a:sym typeface="Symbol" pitchFamily="2" charset="2"/>
              </a:rPr>
              <a:t> 23</a:t>
            </a:r>
            <a:r>
              <a:rPr lang="en-GB" b="0" dirty="0">
                <a:sym typeface="Symbol" pitchFamily="2" charset="2"/>
              </a:rPr>
              <a:t>?</a:t>
            </a:r>
          </a:p>
          <a:p>
            <a:r>
              <a:rPr lang="en-GB" b="0" dirty="0">
                <a:sym typeface="Symbol" pitchFamily="2" charset="2"/>
              </a:rPr>
              <a:t>How do we know that all of these answers are less than 1?</a:t>
            </a:r>
            <a:endParaRPr lang="en-GB" b="0" dirty="0"/>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12 is an opportunity to explore division. As with Checkpoint 11, there are many approaches to this task, and seeing what students choose to do will help teachers to assess both their confidence with division and also their ability to estimate and reason about related calculations. The intention is that students would be able to order the quotients without calculating. Unlike Checkpoint 11, teachers should not ask students to calculate to check. This is because they will not have been taught to handle quotients that are irrational and less than one at primary school, and any method that uses fractions would distract from the purpose of the task. There are further opportunities to explore students’ proficiency with the algorithm for division in checkpoints 17 and 18.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228600" indent="-228600">
              <a:buAutoNum type="alphaLcParenR"/>
            </a:pPr>
            <a:r>
              <a:rPr lang="en-GB" b="0" dirty="0"/>
              <a:t>Any appropriate story to fit 12 × 3, such as </a:t>
            </a:r>
            <a:r>
              <a:rPr lang="en-GB" b="0" i="1" dirty="0"/>
              <a:t>Carol has 3 packets of biscuits. Each packet has 12 biscuits. Altogether, Carol has 12 × 3 biscuits. </a:t>
            </a:r>
          </a:p>
          <a:p>
            <a:pPr marL="228600" indent="-228600">
              <a:buAutoNum type="alphaLcParenR"/>
            </a:pPr>
            <a:r>
              <a:rPr lang="en-GB" b="0" dirty="0"/>
              <a:t>Any appropriate story to fit 12 × 3, such as </a:t>
            </a:r>
            <a:r>
              <a:rPr lang="en-GB" b="0" i="1" dirty="0"/>
              <a:t>Carol has 3 packets of biscuits. Each packet has 12 biscuits. Altogether, Carol has 3 × 12 biscuits. </a:t>
            </a:r>
            <a:endParaRPr lang="en-GB" b="0" dirty="0"/>
          </a:p>
          <a:p>
            <a:pPr marL="228600" indent="-228600">
              <a:buAutoNum type="alphaLcParenR"/>
            </a:pPr>
            <a:r>
              <a:rPr lang="en-GB" b="0" dirty="0"/>
              <a:t>Any appropriate story to fit 12 </a:t>
            </a:r>
            <a:r>
              <a:rPr lang="en-GB" dirty="0">
                <a:sym typeface="Symbol" pitchFamily="2" charset="2"/>
              </a:rPr>
              <a:t></a:t>
            </a:r>
            <a:r>
              <a:rPr lang="en-GB" b="0" dirty="0">
                <a:sym typeface="Symbol" pitchFamily="2" charset="2"/>
              </a:rPr>
              <a:t> 3, such as </a:t>
            </a:r>
            <a:r>
              <a:rPr lang="en-GB" b="0" i="1" dirty="0">
                <a:sym typeface="Symbol" pitchFamily="2" charset="2"/>
              </a:rPr>
              <a:t>Richard has 12 biscuits. He shares them with 3 friends. Each person will have 12 </a:t>
            </a:r>
            <a:r>
              <a:rPr lang="en-GB" i="1" dirty="0">
                <a:sym typeface="Symbol" pitchFamily="2" charset="2"/>
              </a:rPr>
              <a:t></a:t>
            </a:r>
            <a:r>
              <a:rPr lang="en-GB" b="0" i="1" dirty="0">
                <a:sym typeface="Symbol" pitchFamily="2" charset="2"/>
              </a:rPr>
              <a:t> 3 biscuits. </a:t>
            </a:r>
          </a:p>
          <a:p>
            <a:pPr marL="228600" indent="-228600">
              <a:buAutoNum type="alphaLcParenR"/>
            </a:pPr>
            <a:r>
              <a:rPr lang="en-GB" b="0" dirty="0">
                <a:sym typeface="Symbol" pitchFamily="2" charset="2"/>
              </a:rPr>
              <a:t>Any appropriate story to fit 3 </a:t>
            </a:r>
            <a:r>
              <a:rPr lang="en-GB" dirty="0">
                <a:sym typeface="Symbol" pitchFamily="2" charset="2"/>
              </a:rPr>
              <a:t></a:t>
            </a:r>
            <a:r>
              <a:rPr lang="en-GB" b="0" dirty="0">
                <a:sym typeface="Symbol" pitchFamily="2" charset="2"/>
              </a:rPr>
              <a:t> 12, such as </a:t>
            </a:r>
            <a:r>
              <a:rPr lang="en-GB" b="0" i="1" dirty="0">
                <a:sym typeface="Symbol" pitchFamily="2" charset="2"/>
              </a:rPr>
              <a:t>Richard has 3 biscuits. There are 12 biscuits in a packet. He has </a:t>
            </a:r>
            <a:r>
              <a:rPr lang="en-GB" b="0" i="1" dirty="0"/>
              <a:t>3 </a:t>
            </a:r>
            <a:r>
              <a:rPr lang="en-GB" i="1" dirty="0">
                <a:sym typeface="Symbol" pitchFamily="2" charset="2"/>
              </a:rPr>
              <a:t></a:t>
            </a:r>
            <a:r>
              <a:rPr lang="en-GB" b="0" i="1" dirty="0">
                <a:sym typeface="Symbol" pitchFamily="2" charset="2"/>
              </a:rPr>
              <a:t> 12 packets.</a:t>
            </a:r>
          </a:p>
          <a:p>
            <a:pPr marL="0" indent="0">
              <a:buNone/>
            </a:pPr>
            <a:endParaRPr lang="en-GB" b="0" dirty="0">
              <a:sym typeface="Symbol" pitchFamily="2" charset="2"/>
            </a:endParaRPr>
          </a:p>
          <a:p>
            <a:pPr marL="0" indent="0">
              <a:buNone/>
            </a:pPr>
            <a:r>
              <a:rPr lang="en-GB" b="0" dirty="0">
                <a:sym typeface="Symbol" pitchFamily="2" charset="2"/>
              </a:rPr>
              <a:t>? 12 </a:t>
            </a:r>
            <a:r>
              <a:rPr lang="en-GB" dirty="0">
                <a:sym typeface="Symbol" pitchFamily="2" charset="2"/>
              </a:rPr>
              <a:t></a:t>
            </a:r>
            <a:r>
              <a:rPr lang="en-GB" b="0" dirty="0">
                <a:sym typeface="Symbol" pitchFamily="2" charset="2"/>
              </a:rPr>
              <a:t> 3 is greater than 1 and 3 </a:t>
            </a:r>
            <a:r>
              <a:rPr lang="en-GB" dirty="0">
                <a:sym typeface="Symbol" pitchFamily="2" charset="2"/>
              </a:rPr>
              <a:t> 12 is less than 1, so 12  3 gives the greatest answer.</a:t>
            </a:r>
          </a:p>
          <a:p>
            <a:pPr marL="0" indent="0">
              <a:buNone/>
            </a:pPr>
            <a:r>
              <a:rPr lang="en-GB" b="0" dirty="0">
                <a:sym typeface="Symbol" pitchFamily="2" charset="2"/>
              </a:rPr>
              <a:t>Examples such as 12 </a:t>
            </a:r>
            <a:r>
              <a:rPr lang="en-GB" dirty="0">
                <a:sym typeface="Symbol" pitchFamily="2" charset="2"/>
              </a:rPr>
              <a:t></a:t>
            </a:r>
            <a:r>
              <a:rPr lang="en-GB" b="0" dirty="0">
                <a:sym typeface="Symbol" pitchFamily="2" charset="2"/>
              </a:rPr>
              <a:t> 4 or 3 </a:t>
            </a:r>
            <a:r>
              <a:rPr lang="en-GB" dirty="0">
                <a:sym typeface="Symbol" pitchFamily="2" charset="2"/>
              </a:rPr>
              <a:t></a:t>
            </a:r>
            <a:r>
              <a:rPr lang="en-GB" b="0" dirty="0">
                <a:sym typeface="Symbol" pitchFamily="2" charset="2"/>
              </a:rPr>
              <a:t> 10 would give an answer between the two.</a:t>
            </a:r>
            <a:endParaRPr lang="en-GB" b="0" dirty="0"/>
          </a:p>
          <a:p>
            <a:endParaRPr lang="en-GB" b="0" dirty="0"/>
          </a:p>
          <a:p>
            <a:r>
              <a:rPr lang="en-GB" b="1" dirty="0"/>
              <a:t>Suggested questioning</a:t>
            </a:r>
          </a:p>
          <a:p>
            <a:r>
              <a:rPr lang="en-GB" b="0" dirty="0"/>
              <a:t>How might an array help you imagine a story for multiplication?</a:t>
            </a:r>
          </a:p>
          <a:p>
            <a:r>
              <a:rPr lang="en-GB" b="0" dirty="0"/>
              <a:t>Can you think of a multiplication context where something is scaled to be 3 or 12 times bigger?</a:t>
            </a:r>
          </a:p>
          <a:p>
            <a:r>
              <a:rPr lang="en-GB" b="0" dirty="0"/>
              <a:t>Is your division story an example of grouping or sharing?</a:t>
            </a:r>
          </a:p>
          <a:p>
            <a:endParaRPr lang="en-GB" b="0" dirty="0"/>
          </a:p>
          <a:p>
            <a:r>
              <a:rPr lang="en-GB" b="1" dirty="0"/>
              <a:t>Things to think about</a:t>
            </a:r>
          </a:p>
          <a:p>
            <a:r>
              <a:rPr lang="en-GB" dirty="0"/>
              <a:t>In Checkpoint 13, students are asked to suggest contexts for calculations. Using the same numbers throughout draws attention to commutativity: draw attention to how the two stories for parts a and b can be the same but the stories for c) and d) cannot. Students may find it more challenging to create stories for multiplication and division than for addition and subtraction. The selection of 12 and 3 is deliberate so that it is easier for students to make sense of part d), which has a fractional quotient; Additional Activity D offers an alternative number selection.</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Additional Activity E offers an alternative task so that, if you wish, students can start with a two-digit by one-digit multiplication before working on this three-digit by one-digit multiplication.</a:t>
            </a:r>
          </a:p>
          <a:p>
            <a:endParaRPr lang="en-GB" b="1" dirty="0"/>
          </a:p>
          <a:p>
            <a:r>
              <a:rPr lang="en-GB" b="1" dirty="0"/>
              <a:t>Answers</a:t>
            </a:r>
          </a:p>
          <a:p>
            <a:r>
              <a:rPr lang="en-GB" b="0" dirty="0"/>
              <a:t>a) The smallest product is 234 × 1 = 234.</a:t>
            </a:r>
          </a:p>
          <a:p>
            <a:r>
              <a:rPr lang="en-GB" b="0" dirty="0"/>
              <a:t>b) The largest product is 876 × 9 = 7</a:t>
            </a:r>
            <a:r>
              <a:rPr lang="en-GB" sz="900" b="0" dirty="0"/>
              <a:t> </a:t>
            </a:r>
            <a:r>
              <a:rPr lang="en-GB" b="0" dirty="0"/>
              <a:t>884.</a:t>
            </a:r>
          </a:p>
          <a:p>
            <a:endParaRPr lang="en-GB" b="0" dirty="0"/>
          </a:p>
          <a:p>
            <a:r>
              <a:rPr lang="en-GB" b="0" dirty="0"/>
              <a:t>? If you can move the multiplication symbol to create a two-digit by two-digit multiplication, then the largest product </a:t>
            </a:r>
            <a:r>
              <a:rPr lang="en-GB" b="0"/>
              <a:t>is </a:t>
            </a:r>
            <a:r>
              <a:rPr lang="en-GB" b="0" i="0">
                <a:solidFill>
                  <a:srgbClr val="283C46"/>
                </a:solidFill>
                <a:effectLst/>
                <a:latin typeface="-apple-system"/>
              </a:rPr>
              <a:t>87 </a:t>
            </a:r>
            <a:r>
              <a:rPr lang="en-GB" b="0"/>
              <a:t>×</a:t>
            </a:r>
            <a:r>
              <a:rPr lang="en-GB" b="0" i="0">
                <a:solidFill>
                  <a:srgbClr val="283C46"/>
                </a:solidFill>
                <a:effectLst/>
                <a:latin typeface="-apple-system"/>
              </a:rPr>
              <a:t> 96 = 8 352</a:t>
            </a:r>
            <a:r>
              <a:rPr lang="en-GB" b="0"/>
              <a:t>. </a:t>
            </a:r>
            <a:r>
              <a:rPr lang="en-GB" b="0" dirty="0"/>
              <a:t>The smallest product is unchanged.</a:t>
            </a:r>
          </a:p>
          <a:p>
            <a:endParaRPr lang="en-GB" b="1" dirty="0"/>
          </a:p>
          <a:p>
            <a:r>
              <a:rPr lang="en-GB" b="1" dirty="0"/>
              <a:t>Suggested questioning</a:t>
            </a:r>
          </a:p>
          <a:p>
            <a:r>
              <a:rPr lang="en-GB" b="0" dirty="0"/>
              <a:t>Why will you not use the digit 9 for part a? </a:t>
            </a:r>
          </a:p>
          <a:p>
            <a:r>
              <a:rPr lang="en-GB" b="0" dirty="0"/>
              <a:t>Why will you not use the digit 1 for part b?</a:t>
            </a:r>
          </a:p>
          <a:p>
            <a:r>
              <a:rPr lang="en-GB" b="0" dirty="0"/>
              <a:t>How can you use your biggest and smallest digits so that they do have the greatest impact on the magnitude/size of        the answer?</a:t>
            </a:r>
          </a:p>
          <a:p>
            <a:endParaRPr lang="en-GB" b="0" dirty="0"/>
          </a:p>
          <a:p>
            <a:r>
              <a:rPr lang="en-GB" b="1" dirty="0"/>
              <a:t>Things to think about</a:t>
            </a:r>
          </a:p>
          <a:p>
            <a:r>
              <a:rPr lang="en-GB" dirty="0"/>
              <a:t>In Checkpoint 14, students are asked to think about how the size of the numbers they create will affect the size of the product. The activity practises methods for multiplication, but the main focus for assessment is whether students can reason about what combinations of numbers will produce the biggest and smallest products. Make a judgment call about the length of time to allocate to this open-ended activity; 10 minutes may not be sufficient.</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Additional Activity F offers an alternative task so that, if you wish, students can start with a two-digit by one-digit division before working on this three-digit by one-digit.</a:t>
            </a:r>
          </a:p>
          <a:p>
            <a:endParaRPr lang="en-GB" b="1" dirty="0"/>
          </a:p>
          <a:p>
            <a:r>
              <a:rPr lang="en-GB" b="1" dirty="0"/>
              <a:t>Answers</a:t>
            </a:r>
          </a:p>
          <a:p>
            <a:r>
              <a:rPr lang="en-GB" b="0" dirty="0"/>
              <a:t>a) 123 ÷ 9 =</a:t>
            </a:r>
            <a:r>
              <a:rPr lang="en-GB" b="0" baseline="0" dirty="0"/>
              <a:t> 13.6666666... If students have been taught to write the remainder exactly, this is likely to be as a fraction so 6/9 or 2/3.</a:t>
            </a:r>
          </a:p>
          <a:p>
            <a:r>
              <a:rPr lang="en-GB" b="0" dirty="0"/>
              <a:t>b) 987 ÷ 1 = 987</a:t>
            </a:r>
          </a:p>
          <a:p>
            <a:endParaRPr lang="en-GB" b="0" dirty="0"/>
          </a:p>
          <a:p>
            <a:r>
              <a:rPr lang="en-GB" b="0" dirty="0"/>
              <a:t>? Yes and no! Moving the division card so that you can divide a one-digit number by a three-digit number will result in the smallest quotient, in this case 1 ÷ 987. The largest quotient will remain the same.</a:t>
            </a:r>
          </a:p>
          <a:p>
            <a:endParaRPr lang="en-GB" b="1" dirty="0"/>
          </a:p>
          <a:p>
            <a:r>
              <a:rPr lang="en-GB" b="1" dirty="0"/>
              <a:t>Suggested questioning</a:t>
            </a:r>
          </a:p>
          <a:p>
            <a:r>
              <a:rPr lang="en-GB" b="0" dirty="0"/>
              <a:t>Will you use a one-digit for part a? Why or why not? </a:t>
            </a:r>
          </a:p>
          <a:p>
            <a:r>
              <a:rPr lang="en-GB" b="0" dirty="0"/>
              <a:t>What is the biggest number you can create? Will you use this in part a or part b?</a:t>
            </a:r>
          </a:p>
          <a:p>
            <a:r>
              <a:rPr lang="en-GB" b="0" dirty="0"/>
              <a:t>How can you make the biggest quotient? </a:t>
            </a:r>
          </a:p>
          <a:p>
            <a:endParaRPr lang="en-GB" b="0" dirty="0"/>
          </a:p>
          <a:p>
            <a:r>
              <a:rPr lang="en-GB" b="1" dirty="0"/>
              <a:t>Things to think about</a:t>
            </a:r>
          </a:p>
          <a:p>
            <a:r>
              <a:rPr lang="en-GB" dirty="0"/>
              <a:t>Checkpoint 15 is the ‘partner’ of Checkpoint 14 and asks students to think deeply about how the relative size of the dividend and divisor affects the quotient. There is also an opportunity for students to practise written methods of division to check whether their assumptions are correct. Make a judgment call about the length of time to allocate to this open-ended activity; 10 minutes may not be sufficient.</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121274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section will appear separately so you can choose the pace at which to work with your class. </a:t>
            </a:r>
            <a:endParaRPr lang="en-GB" b="1" dirty="0"/>
          </a:p>
          <a:p>
            <a:endParaRPr lang="en-GB" b="1" dirty="0"/>
          </a:p>
          <a:p>
            <a:r>
              <a:rPr lang="en-GB" b="1" dirty="0"/>
              <a:t>Answers</a:t>
            </a:r>
          </a:p>
          <a:p>
            <a:pPr marL="0" indent="0">
              <a:buNone/>
            </a:pPr>
            <a:r>
              <a:rPr lang="en-GB" b="0" dirty="0"/>
              <a:t>a) Because 4 groups of 6 is equivalent to 6 groups of 4 and/or division is the inverse of multiplication</a:t>
            </a:r>
          </a:p>
          <a:p>
            <a:pPr marL="0" indent="0">
              <a:buNone/>
            </a:pPr>
            <a:r>
              <a:rPr lang="en-GB" b="0" dirty="0"/>
              <a:t>b) Students may represent these calculations in any way that makes sense to them, although they may be more likely to use the bar models and arrays shown. It is likely that the relative size of the numbers will affect whether their representation uses grouping or sharing. For example, </a:t>
            </a:r>
            <a:r>
              <a:rPr lang="en-GB" sz="1200" dirty="0"/>
              <a:t>350 ÷ 7 is likely to show 350 shared between 7, as 50 groups of 7 would be time consuming to draw! Conversely, 350 ÷ 50 is likely to show 350 made up of groups of 50 (as 7 groups of 50 is quicker to draw than a model sharing 350 between 50.</a:t>
            </a:r>
          </a:p>
          <a:p>
            <a:pPr marL="0" indent="0">
              <a:buNone/>
            </a:pPr>
            <a:endParaRPr lang="en-GB" b="1" dirty="0"/>
          </a:p>
          <a:p>
            <a:r>
              <a:rPr lang="en-GB" b="1" dirty="0"/>
              <a:t>Suggested questioning</a:t>
            </a:r>
          </a:p>
          <a:p>
            <a:r>
              <a:rPr lang="en-GB" b="0" dirty="0"/>
              <a:t>What does ‘grouping’ mean to you? What about ‘sharing’? Could you draw diagram to explain them?</a:t>
            </a:r>
            <a:br>
              <a:rPr lang="en-GB" b="0" dirty="0"/>
            </a:br>
            <a:r>
              <a:rPr lang="en-GB" b="0" dirty="0"/>
              <a:t>Do you always think of division as sharing or grouping? </a:t>
            </a:r>
          </a:p>
          <a:p>
            <a:r>
              <a:rPr lang="en-GB" b="0" dirty="0"/>
              <a:t>Which divisions do you think of as grouping? Which as sharing?</a:t>
            </a:r>
          </a:p>
          <a:p>
            <a:r>
              <a:rPr lang="en-GB" b="0" dirty="0"/>
              <a:t>When you do a written method of division, are you grouping or sharing?</a:t>
            </a:r>
          </a:p>
          <a:p>
            <a:endParaRPr lang="en-GB" b="0" dirty="0"/>
          </a:p>
          <a:p>
            <a:r>
              <a:rPr lang="en-GB" b="1" dirty="0"/>
              <a:t>Things to think about</a:t>
            </a:r>
          </a:p>
          <a:p>
            <a:r>
              <a:rPr lang="en-GB" dirty="0"/>
              <a:t>Checkpoint 17 addresses the two different ways to represent division: the partitive (sharing) model and the </a:t>
            </a:r>
            <a:r>
              <a:rPr lang="en-GB" dirty="0" err="1"/>
              <a:t>quotitive</a:t>
            </a:r>
            <a:r>
              <a:rPr lang="en-GB" dirty="0"/>
              <a:t> (grouping) model. Explore whether students understand that division can be represented both ways, and if they are aware of which model they use when calculating. </a:t>
            </a:r>
            <a:r>
              <a:rPr lang="en-GB" i="0" dirty="0"/>
              <a:t>Be aware of the language you use when talking about division: you may tend towards one model more than the other in explanations of division. Often, this is the sharing model – but the written algorithm for division relies upon grouping.</a:t>
            </a:r>
            <a:r>
              <a:rPr lang="en-GB" dirty="0"/>
              <a:t> </a:t>
            </a:r>
          </a:p>
          <a:p>
            <a:endParaRPr lang="en-GB" dirty="0"/>
          </a:p>
          <a:p>
            <a:r>
              <a:rPr lang="en-GB" dirty="0"/>
              <a:t>These are written as context-free problems, to focus on the representations and the structure. However, looking at contextual problems may be an interesting next step. Consider whether the context of the problem leads students towards either model, or whether the number selection has the bigger influence.</a:t>
            </a:r>
            <a:endParaRPr lang="en-GB" i="0"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2473104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ym typeface="Symbol" pitchFamily="2" charset="2"/>
              </a:rPr>
              <a:t>372 </a:t>
            </a:r>
            <a:r>
              <a:rPr lang="en-GB" dirty="0">
                <a:sym typeface="Symbol" pitchFamily="2" charset="2"/>
              </a:rPr>
              <a:t></a:t>
            </a:r>
            <a:r>
              <a:rPr lang="en-GB" b="0" dirty="0">
                <a:sym typeface="Symbol" pitchFamily="2" charset="2"/>
              </a:rPr>
              <a:t> 3 = 124</a:t>
            </a:r>
          </a:p>
          <a:p>
            <a:r>
              <a:rPr lang="en-GB" b="0" dirty="0"/>
              <a:t>327 </a:t>
            </a:r>
            <a:r>
              <a:rPr lang="en-GB" dirty="0">
                <a:sym typeface="Symbol" pitchFamily="2" charset="2"/>
              </a:rPr>
              <a:t></a:t>
            </a:r>
            <a:r>
              <a:rPr lang="en-GB" b="0" dirty="0">
                <a:sym typeface="Symbol" pitchFamily="2" charset="2"/>
              </a:rPr>
              <a:t> 3 = 109</a:t>
            </a:r>
          </a:p>
          <a:p>
            <a:r>
              <a:rPr lang="en-GB" b="0" dirty="0">
                <a:sym typeface="Symbol" pitchFamily="2" charset="2"/>
              </a:rPr>
              <a:t>723 </a:t>
            </a:r>
            <a:r>
              <a:rPr lang="en-GB" dirty="0">
                <a:sym typeface="Symbol" pitchFamily="2" charset="2"/>
              </a:rPr>
              <a:t></a:t>
            </a:r>
            <a:r>
              <a:rPr lang="en-GB" b="0" dirty="0">
                <a:sym typeface="Symbol" pitchFamily="2" charset="2"/>
              </a:rPr>
              <a:t> 3 = 241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ym typeface="Symbol" pitchFamily="2" charset="2"/>
              </a:rPr>
              <a:t>732 </a:t>
            </a:r>
            <a:r>
              <a:rPr lang="en-GB" dirty="0">
                <a:sym typeface="Symbol" pitchFamily="2" charset="2"/>
              </a:rPr>
              <a:t></a:t>
            </a:r>
            <a:r>
              <a:rPr lang="en-GB" b="0" dirty="0">
                <a:sym typeface="Symbol" pitchFamily="2" charset="2"/>
              </a:rPr>
              <a:t> 3 = 244</a:t>
            </a:r>
          </a:p>
          <a:p>
            <a:r>
              <a:rPr lang="en-GB" b="0" dirty="0">
                <a:sym typeface="Symbol" pitchFamily="2" charset="2"/>
              </a:rPr>
              <a:t>237 </a:t>
            </a:r>
            <a:r>
              <a:rPr lang="en-GB" dirty="0">
                <a:sym typeface="Symbol" pitchFamily="2" charset="2"/>
              </a:rPr>
              <a:t></a:t>
            </a:r>
            <a:r>
              <a:rPr lang="en-GB" b="0" dirty="0">
                <a:sym typeface="Symbol" pitchFamily="2" charset="2"/>
              </a:rPr>
              <a:t> 3 = (0)79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ym typeface="Symbol" pitchFamily="2" charset="2"/>
              </a:rPr>
              <a:t>273 </a:t>
            </a:r>
            <a:r>
              <a:rPr lang="en-GB" dirty="0">
                <a:sym typeface="Symbol" pitchFamily="2" charset="2"/>
              </a:rPr>
              <a:t></a:t>
            </a:r>
            <a:r>
              <a:rPr lang="en-GB" b="0" dirty="0">
                <a:sym typeface="Symbol" pitchFamily="2" charset="2"/>
              </a:rPr>
              <a:t> 3 = (0)91</a:t>
            </a:r>
            <a:endParaRPr lang="en-GB" b="0" dirty="0"/>
          </a:p>
          <a:p>
            <a:endParaRPr lang="en-GB" b="1" dirty="0"/>
          </a:p>
          <a:p>
            <a:r>
              <a:rPr lang="en-GB" b="1" dirty="0"/>
              <a:t>Suggested questioning</a:t>
            </a:r>
          </a:p>
          <a:p>
            <a:r>
              <a:rPr lang="en-GB" b="0" dirty="0"/>
              <a:t>What’s the same and what’s different about each question?</a:t>
            </a:r>
          </a:p>
          <a:p>
            <a:r>
              <a:rPr lang="en-GB" b="0" dirty="0"/>
              <a:t>Which was the most difficult calculation to do? Why?</a:t>
            </a:r>
          </a:p>
          <a:p>
            <a:r>
              <a:rPr lang="en-GB" sz="1800" b="0" dirty="0">
                <a:effectLst/>
                <a:latin typeface="Segoe UI" panose="020B0502040204020203" pitchFamily="34" charset="0"/>
              </a:rPr>
              <a:t>Why do all the calculations </a:t>
            </a:r>
            <a:r>
              <a:rPr lang="en-GB" sz="1800" dirty="0">
                <a:effectLst/>
                <a:latin typeface="Segoe UI" panose="020B0502040204020203" pitchFamily="34" charset="0"/>
              </a:rPr>
              <a:t>give an integer answer?</a:t>
            </a:r>
            <a:endParaRPr lang="en-GB" sz="1800" dirty="0">
              <a:effectLst/>
              <a:latin typeface="Arial" panose="020B0604020202020204" pitchFamily="34" charset="0"/>
            </a:endParaRPr>
          </a:p>
          <a:p>
            <a:endParaRPr lang="en-GB" b="0" dirty="0"/>
          </a:p>
          <a:p>
            <a:r>
              <a:rPr lang="en-GB" b="1" dirty="0"/>
              <a:t>Things to think about</a:t>
            </a:r>
          </a:p>
          <a:p>
            <a:r>
              <a:rPr lang="en-GB" dirty="0"/>
              <a:t>Checkpoint 18 is an opportunity to practise the written algorithm for division and to check whether students know how to use it. The structure of the activity is designed to build up the complexity of the process each time; it is suggested that students complete the pairs in the order that they appear. Different misconceptions might reveal themselves in each question (see guidance slide). There is also the opportunity to touch on the rules of divisibility, in explaining why all rearrangements of 372 will be divisible by 3.</a:t>
            </a:r>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a:p>
        </p:txBody>
      </p:sp>
    </p:spTree>
    <p:extLst>
      <p:ext uri="{BB962C8B-B14F-4D97-AF65-F5344CB8AC3E}">
        <p14:creationId xmlns:p14="http://schemas.microsoft.com/office/powerpoint/2010/main" val="928081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48</a:t>
            </a:fld>
            <a:endParaRPr lang="en-GB"/>
          </a:p>
        </p:txBody>
      </p:sp>
    </p:spTree>
    <p:extLst>
      <p:ext uri="{BB962C8B-B14F-4D97-AF65-F5344CB8AC3E}">
        <p14:creationId xmlns:p14="http://schemas.microsoft.com/office/powerpoint/2010/main" val="675524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a:t>
            </a:r>
          </a:p>
          <a:p>
            <a:r>
              <a:rPr lang="en-GB" b="0" dirty="0"/>
              <a:t>For 0, answer is 1 </a:t>
            </a:r>
          </a:p>
          <a:p>
            <a:r>
              <a:rPr lang="en-GB" b="0" dirty="0"/>
              <a:t>For 1, answer is 7 10/15</a:t>
            </a:r>
          </a:p>
          <a:p>
            <a:r>
              <a:rPr lang="en-GB" b="0" dirty="0"/>
              <a:t>For 2, answer is 14 5/15</a:t>
            </a:r>
          </a:p>
          <a:p>
            <a:r>
              <a:rPr lang="en-GB" b="0" dirty="0"/>
              <a:t>For 3, answer is 21  </a:t>
            </a:r>
          </a:p>
          <a:p>
            <a:r>
              <a:rPr lang="en-GB" b="0" dirty="0"/>
              <a:t>For 4, answer is 27 10/15</a:t>
            </a:r>
          </a:p>
          <a:p>
            <a:r>
              <a:rPr lang="en-GB" b="0" dirty="0"/>
              <a:t>For 5, answer is 24 5/15</a:t>
            </a:r>
          </a:p>
          <a:p>
            <a:r>
              <a:rPr lang="en-GB" b="0" dirty="0"/>
              <a:t>For 6, answer is 41</a:t>
            </a:r>
          </a:p>
          <a:p>
            <a:r>
              <a:rPr lang="en-GB" b="0" dirty="0"/>
              <a:t>For 7, answer is 47 10/15</a:t>
            </a:r>
          </a:p>
          <a:p>
            <a:r>
              <a:rPr lang="en-GB" b="0" dirty="0"/>
              <a:t>For 8, answer is 54 5/15</a:t>
            </a:r>
          </a:p>
          <a:p>
            <a:r>
              <a:rPr lang="en-GB" b="0" dirty="0"/>
              <a:t>For 9, answer is 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Integers are possible when the digits 0, 3, 6 or 9 are chosen, as these multiples of 100 are divisible by 15.</a:t>
            </a:r>
          </a:p>
          <a:p>
            <a:endParaRPr lang="en-GB" b="0" dirty="0"/>
          </a:p>
          <a:p>
            <a:r>
              <a:rPr lang="en-GB" b="0" dirty="0"/>
              <a:t>? Students must think about what multiples of 100 their chosen number is a factor of. For example, 25 is a factor of 100 so all possible solutions to □25 ÷ 25 will be integers; 16 is a factor of 400 and 800, so □16 ÷ 16 will be an integer when the box is filled with 4 or 8 (416 ÷ 16 = 26 and 816 ÷ 16 = 51). To create a problem with only one integer answer, students need to choose a two-digit number that is a factor of only one of the possible multiples of 100. For example, 45 is a factor of only 900, so □45 ÷ 45 will be an integer when the box is filled with a 9 (945 ÷ 45 = 21).  </a:t>
            </a:r>
          </a:p>
          <a:p>
            <a:endParaRPr lang="en-GB" b="1" dirty="0"/>
          </a:p>
          <a:p>
            <a:r>
              <a:rPr lang="en-GB" b="1" dirty="0"/>
              <a:t>Suggested questioning</a:t>
            </a:r>
          </a:p>
          <a:p>
            <a:r>
              <a:rPr lang="en-GB" b="0" dirty="0"/>
              <a:t>Did you notice that the last two digits of the dividend is the same as the divisor?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might we ensure that we are left with no remainder at the end of this calculation? How does this influence our decision about the missing digit?</a:t>
            </a:r>
          </a:p>
          <a:p>
            <a:r>
              <a:rPr lang="en-GB" b="0" dirty="0"/>
              <a:t>If we think about the dividend as a multiple of 100, plus the 15, then which multiples of 100 can be divided exactly by 15?</a:t>
            </a:r>
          </a:p>
          <a:p>
            <a:endParaRPr lang="en-GB" b="0" dirty="0"/>
          </a:p>
          <a:p>
            <a:r>
              <a:rPr lang="en-GB" b="1" dirty="0"/>
              <a:t>Things to think about</a:t>
            </a:r>
          </a:p>
          <a:p>
            <a:r>
              <a:rPr lang="en-GB" dirty="0"/>
              <a:t>When given a division to explore, some students may approach it as a ‘trial and error’ activity; there is still great value for assessment in this approach (see Guidance). Students who think more deeply about the mathematical structure of this problem may also begin to reason about how the digit chosen for the hundreds column affects the answer. If □00 is divisible by 15, then the answer will be an integer.</a:t>
            </a:r>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a:p>
        </p:txBody>
      </p:sp>
    </p:spTree>
    <p:extLst>
      <p:ext uri="{BB962C8B-B14F-4D97-AF65-F5344CB8AC3E}">
        <p14:creationId xmlns:p14="http://schemas.microsoft.com/office/powerpoint/2010/main" val="4141768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FontTx/>
              <a:buNone/>
            </a:pPr>
            <a:r>
              <a:rPr lang="en-GB" b="0" dirty="0"/>
              <a:t>a) Examples could be 60 + 38, 40 + 58, 30 + 68,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Students may choose different partitions for each question, although lend themselves to certain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example, 70 + 28 is the only partition that really makes logical sense for </a:t>
            </a:r>
            <a:r>
              <a:rPr lang="en-GB" sz="1200" dirty="0"/>
              <a:t>98 ÷ 7, as both numbers are divisible by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98 ÷ 2, students are likely to choose a pair of numbers that are both even.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calculations 98 ÷ 4, 98 ÷ 5 and 98 ÷ 3 will not produce integer quotients; students may choose to partition these numbers using a multiple of the divisor as a starting point. </a:t>
            </a:r>
            <a:endParaRPr lang="en-GB" b="0" dirty="0"/>
          </a:p>
          <a:p>
            <a:pPr marL="0" indent="0">
              <a:buNone/>
            </a:pPr>
            <a:endParaRPr lang="en-GB" b="0" dirty="0"/>
          </a:p>
          <a:p>
            <a:pPr marL="0" indent="0">
              <a:buNone/>
            </a:pPr>
            <a:r>
              <a:rPr lang="en-GB" b="0" dirty="0"/>
              <a:t>? If she partitioned her dividend into 40 + 16, her divisor might be 4 or 8. If she partitioned it into 50 + 6, her divisor might be 10 or 5.</a:t>
            </a:r>
          </a:p>
          <a:p>
            <a:endParaRPr lang="en-GB" b="1" dirty="0"/>
          </a:p>
          <a:p>
            <a:r>
              <a:rPr lang="en-GB" b="1" dirty="0"/>
              <a:t>Suggested questioning</a:t>
            </a:r>
          </a:p>
          <a:p>
            <a:r>
              <a:rPr lang="en-GB" b="0" dirty="0"/>
              <a:t>Look at 90 + 8. If your divisor was 10, how does partitioning in this way help you to ‘see’ the quotient/answer?</a:t>
            </a:r>
          </a:p>
          <a:p>
            <a:r>
              <a:rPr lang="en-GB" b="0" dirty="0"/>
              <a:t>What can you ‘see’ inside 70 + 28?</a:t>
            </a:r>
          </a:p>
          <a:p>
            <a:r>
              <a:rPr lang="en-GB" b="0" dirty="0"/>
              <a:t>What might we think about when deciding how best to partition a number before dividing?</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19 looks at division without explicitly referencing written methods, and asks students to consider the most efficient way to partition a number to complete a division. It is likely that students will choose to partition their number differently for some of the divisions in part b, and their choice of number offers interesting points for both assessment and discussion (see Guidance slide). </a:t>
            </a:r>
          </a:p>
        </p:txBody>
      </p:sp>
      <p:sp>
        <p:nvSpPr>
          <p:cNvPr id="4" name="Slide Number Placeholder 3"/>
          <p:cNvSpPr>
            <a:spLocks noGrp="1"/>
          </p:cNvSpPr>
          <p:nvPr>
            <p:ph type="sldNum" sz="quarter" idx="5"/>
          </p:nvPr>
        </p:nvSpPr>
        <p:spPr/>
        <p:txBody>
          <a:bodyPr/>
          <a:lstStyle/>
          <a:p>
            <a:fld id="{95CC6D43-B330-470E-9514-C837501A6F5A}" type="slidenum">
              <a:rPr lang="en-GB" smtClean="0"/>
              <a:t>51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Same: in all the questions, the numbers are the same and the operation is division i.e. 63 is the dividend and 10 is the divisor</a:t>
            </a:r>
          </a:p>
          <a:p>
            <a:r>
              <a:rPr lang="en-GB" b="0" dirty="0"/>
              <a:t>Different: the first answer has to be rounded down to 6, the second answer will be exactly £6.30 and the third answer has to be rounded up to 7.</a:t>
            </a:r>
          </a:p>
          <a:p>
            <a:endParaRPr lang="en-GB" b="1" dirty="0"/>
          </a:p>
          <a:p>
            <a:r>
              <a:rPr lang="en-GB" b="1" dirty="0"/>
              <a:t>Suggested questioning</a:t>
            </a:r>
          </a:p>
          <a:p>
            <a:r>
              <a:rPr lang="en-GB" b="0" dirty="0"/>
              <a:t>Why is the answer to the first question not the same as the answer to the second question?</a:t>
            </a:r>
          </a:p>
          <a:p>
            <a:r>
              <a:rPr lang="en-GB" b="0" dirty="0"/>
              <a:t>Can you think of another context where the answer would need to be exact?</a:t>
            </a:r>
          </a:p>
          <a:p>
            <a:endParaRPr lang="en-GB" b="0" dirty="0"/>
          </a:p>
          <a:p>
            <a:r>
              <a:rPr lang="en-GB" b="1" dirty="0"/>
              <a:t>Things to think about</a:t>
            </a:r>
          </a:p>
          <a:p>
            <a:r>
              <a:rPr lang="en-GB" dirty="0"/>
              <a:t>Checkpoint 20 offers three questions based around the same calculation. The variation in this question is designed to allow discussions to focus on what is different each time, which is that the answer needs to be treated differently according to the context. Students need to be able to understand whether rounding up or down is the most appropriate way to deal with a remainder, as well as be able to write the answer exactly if needed. </a:t>
            </a:r>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a:p>
        </p:txBody>
      </p:sp>
    </p:spTree>
    <p:extLst>
      <p:ext uri="{BB962C8B-B14F-4D97-AF65-F5344CB8AC3E}">
        <p14:creationId xmlns:p14="http://schemas.microsoft.com/office/powerpoint/2010/main" val="330402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1679116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 printable </a:t>
            </a:r>
            <a:r>
              <a:rPr lang="en-GB" b="0" dirty="0" err="1"/>
              <a:t>Gattegno</a:t>
            </a:r>
            <a:r>
              <a:rPr lang="en-GB" b="0" dirty="0"/>
              <a:t> chart to support this Checkpoint is available in the </a:t>
            </a:r>
            <a:r>
              <a:rPr lang="en-GB" b="0" i="0" dirty="0"/>
              <a:t>‘Printable resources’ section, on slide 128.</a:t>
            </a:r>
          </a:p>
          <a:p>
            <a:endParaRPr lang="en-GB" b="0" i="0" dirty="0">
              <a:highlight>
                <a:srgbClr val="00FF00"/>
              </a:highlight>
            </a:endParaRPr>
          </a:p>
          <a:p>
            <a:r>
              <a:rPr lang="en-GB" b="1" dirty="0">
                <a:highlight>
                  <a:srgbClr val="00FF00"/>
                </a:highlight>
              </a:rPr>
              <a:t>Answers</a:t>
            </a:r>
          </a:p>
          <a:p>
            <a:r>
              <a:rPr lang="en-GB" b="0" dirty="0">
                <a:highlight>
                  <a:srgbClr val="00FF00"/>
                </a:highlight>
              </a:rPr>
              <a:t>a) Other pairs of numbers with a product of 21: 7 × 3, 700 × 0.03, 30 × 0.7, 300 × 0.07</a:t>
            </a:r>
          </a:p>
          <a:p>
            <a:r>
              <a:rPr lang="en-GB" b="0" dirty="0">
                <a:highlight>
                  <a:srgbClr val="00FF00"/>
                </a:highlight>
              </a:rPr>
              <a:t>b) The product of 0.00007 and 30</a:t>
            </a:r>
            <a:r>
              <a:rPr lang="en-GB" sz="800" b="0" dirty="0">
                <a:highlight>
                  <a:srgbClr val="00FF00"/>
                </a:highlight>
              </a:rPr>
              <a:t> </a:t>
            </a:r>
            <a:r>
              <a:rPr lang="en-GB" b="0" dirty="0">
                <a:highlight>
                  <a:srgbClr val="00FF00"/>
                </a:highlight>
              </a:rPr>
              <a:t>000 would be less than 21 because 0.00007 is 100</a:t>
            </a:r>
            <a:r>
              <a:rPr lang="en-GB" sz="1200" b="0" dirty="0">
                <a:highlight>
                  <a:srgbClr val="00FF00"/>
                </a:highlight>
              </a:rPr>
              <a:t> </a:t>
            </a:r>
            <a:r>
              <a:rPr lang="en-GB" b="0" dirty="0">
                <a:highlight>
                  <a:srgbClr val="00FF00"/>
                </a:highlight>
              </a:rPr>
              <a:t>000 times smaller than 7 but 30</a:t>
            </a:r>
            <a:r>
              <a:rPr lang="en-GB" sz="1200" b="0" dirty="0">
                <a:highlight>
                  <a:srgbClr val="00FF00"/>
                </a:highlight>
              </a:rPr>
              <a:t> </a:t>
            </a:r>
            <a:r>
              <a:rPr lang="en-GB" b="0" dirty="0">
                <a:highlight>
                  <a:srgbClr val="00FF00"/>
                </a:highlight>
              </a:rPr>
              <a:t>000 is only 10</a:t>
            </a:r>
            <a:r>
              <a:rPr lang="en-GB" sz="1200" b="0" dirty="0">
                <a:highlight>
                  <a:srgbClr val="00FF00"/>
                </a:highlight>
              </a:rPr>
              <a:t> </a:t>
            </a:r>
            <a:r>
              <a:rPr lang="en-GB" b="0" dirty="0">
                <a:highlight>
                  <a:srgbClr val="00FF00"/>
                </a:highlight>
              </a:rPr>
              <a:t>000 times larger than 3.</a:t>
            </a:r>
          </a:p>
          <a:p>
            <a:endParaRPr lang="en-GB" b="0" dirty="0">
              <a:highlight>
                <a:srgbClr val="00FF00"/>
              </a:highlight>
            </a:endParaRPr>
          </a:p>
          <a:p>
            <a:r>
              <a:rPr lang="en-GB" b="0" dirty="0">
                <a:highlight>
                  <a:srgbClr val="00FF00"/>
                </a:highlight>
              </a:rPr>
              <a:t>? If the target product was 24, there would be 10 options instead of five options because the digit pairs 6 and 4 </a:t>
            </a:r>
            <a:r>
              <a:rPr lang="en-GB" b="1" dirty="0">
                <a:highlight>
                  <a:srgbClr val="00FF00"/>
                </a:highlight>
              </a:rPr>
              <a:t>or</a:t>
            </a:r>
            <a:r>
              <a:rPr lang="en-GB" b="0" dirty="0">
                <a:highlight>
                  <a:srgbClr val="00FF00"/>
                </a:highlight>
              </a:rPr>
              <a:t> 8 and 3 could be used to give a product of 24.</a:t>
            </a:r>
          </a:p>
          <a:p>
            <a:endParaRPr lang="en-GB" b="1" dirty="0"/>
          </a:p>
          <a:p>
            <a:r>
              <a:rPr lang="en-GB" b="1" dirty="0"/>
              <a:t>Suggested questioning</a:t>
            </a:r>
          </a:p>
          <a:p>
            <a:r>
              <a:rPr lang="en-GB" b="0" dirty="0"/>
              <a:t>I could place the red rectangle on 7 and the yellow rectangle on 3. If I move the red rectangle up a row, why does the yellow rectangle need to move down a row to keep the product as 21?</a:t>
            </a:r>
          </a:p>
          <a:p>
            <a:r>
              <a:rPr lang="en-GB" b="0" dirty="0"/>
              <a:t>Why can I not place the red rectangle on 7</a:t>
            </a:r>
            <a:r>
              <a:rPr lang="en-GB" sz="800" b="0" dirty="0"/>
              <a:t> </a:t>
            </a:r>
            <a:r>
              <a:rPr lang="en-GB" b="0" dirty="0"/>
              <a:t>000? How would the </a:t>
            </a:r>
            <a:r>
              <a:rPr lang="en-GB" b="0" dirty="0" err="1"/>
              <a:t>Gattegno</a:t>
            </a:r>
            <a:r>
              <a:rPr lang="en-GB" b="0" dirty="0"/>
              <a:t> chart need to change?</a:t>
            </a:r>
          </a:p>
          <a:p>
            <a:endParaRPr lang="en-GB" b="0" dirty="0"/>
          </a:p>
          <a:p>
            <a:r>
              <a:rPr lang="en-GB" b="1" dirty="0"/>
              <a:t>Things to think about</a:t>
            </a:r>
          </a:p>
          <a:p>
            <a:r>
              <a:rPr lang="en-GB" dirty="0"/>
              <a:t>Checkpoint 21 supports reasoning about the relative magnitude of related calculations. Students will need to reason about how moving one number up or down a row would change the calculation, and what needs to happen to the other number in order to ensure that the product remains the same. </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228600" indent="-228600">
              <a:buAutoNum type="alphaLcParenR"/>
            </a:pPr>
            <a:r>
              <a:rPr lang="en-GB" b="0" dirty="0"/>
              <a:t>The function machines can be written in any order and will always give the outcome of 60.  </a:t>
            </a:r>
          </a:p>
          <a:p>
            <a:pPr marL="228600" indent="-228600">
              <a:buAutoNum type="alphaLcParenR"/>
            </a:pPr>
            <a:r>
              <a:rPr lang="en-GB" b="0" dirty="0"/>
              <a:t>This is because multiplication and division have equal precedence/priority.</a:t>
            </a:r>
          </a:p>
          <a:p>
            <a:pPr marL="228600" indent="-228600">
              <a:buAutoNum type="alphaLcParenR"/>
            </a:pPr>
            <a:endParaRPr lang="en-GB" b="0" dirty="0"/>
          </a:p>
          <a:p>
            <a:pPr marL="0" indent="0">
              <a:buNone/>
            </a:pPr>
            <a:r>
              <a:rPr lang="en-GB" b="0" dirty="0"/>
              <a:t>? Any valid machine, for example </a:t>
            </a:r>
            <a:r>
              <a:rPr lang="en-GB" b="0" dirty="0">
                <a:latin typeface="Calibri" panose="020F0502020204030204" pitchFamily="34" charset="0"/>
                <a:cs typeface="Calibri" panose="020F0502020204030204" pitchFamily="34" charset="0"/>
              </a:rPr>
              <a:t>×10, ×10 × 8, </a:t>
            </a:r>
            <a:r>
              <a:rPr lang="en-GB" b="0" dirty="0">
                <a:latin typeface="Arial" panose="020B0604020202020204" pitchFamily="34" charset="0"/>
                <a:cs typeface="Arial" panose="020B0604020202020204" pitchFamily="34" charset="0"/>
              </a:rPr>
              <a:t>÷ 10 </a:t>
            </a:r>
            <a:r>
              <a:rPr lang="en-GB" b="0" dirty="0">
                <a:latin typeface="Calibri" panose="020F0502020204030204" pitchFamily="34" charset="0"/>
                <a:cs typeface="Calibri" panose="020F0502020204030204" pitchFamily="34" charset="0"/>
              </a:rPr>
              <a:t>×10, </a:t>
            </a:r>
            <a:r>
              <a:rPr lang="en-GB" b="0" dirty="0">
                <a:latin typeface="Arial" panose="020B0604020202020204" pitchFamily="34" charset="0"/>
                <a:cs typeface="Arial" panose="020B0604020202020204" pitchFamily="34" charset="0"/>
              </a:rPr>
              <a:t>÷ 10. There is no ‘right’ answer to the most efficient ways to calculate, but comparing students’ methods may make for interesting discussion. For example, if the input was 5 it might be most efficient to </a:t>
            </a:r>
            <a:r>
              <a:rPr lang="en-GB" b="0" dirty="0">
                <a:latin typeface="Calibri" panose="020F0502020204030204" pitchFamily="34" charset="0"/>
                <a:cs typeface="Calibri" panose="020F0502020204030204" pitchFamily="34" charset="0"/>
              </a:rPr>
              <a:t>× 8 first then group the × 10 and </a:t>
            </a:r>
            <a:r>
              <a:rPr lang="en-GB" b="0" dirty="0">
                <a:latin typeface="Arial" panose="020B0604020202020204" pitchFamily="34" charset="0"/>
                <a:cs typeface="Arial" panose="020B0604020202020204" pitchFamily="34" charset="0"/>
              </a:rPr>
              <a:t>÷ 10. If using 50, students may suggest that it is easier to do one ÷ 10 function first, so that they are working with 5. If using 0.5, students may suggest that it is easier to do one </a:t>
            </a:r>
            <a:r>
              <a:rPr lang="en-GB" b="0" dirty="0">
                <a:latin typeface="Calibri" panose="020F0502020204030204" pitchFamily="34" charset="0"/>
                <a:cs typeface="Calibri" panose="020F0502020204030204" pitchFamily="34" charset="0"/>
              </a:rPr>
              <a:t>× 10 first, so that they are working with 5.</a:t>
            </a:r>
            <a:endParaRPr lang="en-GB" b="0" dirty="0"/>
          </a:p>
          <a:p>
            <a:endParaRPr lang="en-GB" b="1" dirty="0"/>
          </a:p>
          <a:p>
            <a:r>
              <a:rPr lang="en-GB" b="1" dirty="0"/>
              <a:t>Suggested questioning</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function machines did you choose to group together? Why?</a:t>
            </a:r>
          </a:p>
          <a:p>
            <a:r>
              <a:rPr lang="en-GB" b="0" dirty="0"/>
              <a:t>What happens if we group three of the red function machines and the three yellow function machines together? Why?</a:t>
            </a:r>
          </a:p>
          <a:p>
            <a:endParaRPr lang="en-GB" b="0" dirty="0"/>
          </a:p>
          <a:p>
            <a:r>
              <a:rPr lang="en-GB" b="1" dirty="0"/>
              <a:t>Things to think about</a:t>
            </a:r>
          </a:p>
          <a:p>
            <a:r>
              <a:rPr lang="en-GB" dirty="0"/>
              <a:t>In Checkpoint 22, function machines are used as a tool for exploring equivalent calculations involving multiples of 10. </a:t>
            </a:r>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set of questions will appear separately so you can choose the pace at which to work with your class. </a:t>
            </a:r>
            <a:endParaRPr lang="en-GB" b="1" dirty="0"/>
          </a:p>
          <a:p>
            <a:endParaRPr lang="en-GB" b="1" dirty="0"/>
          </a:p>
          <a:p>
            <a:r>
              <a:rPr lang="en-GB" b="1" dirty="0"/>
              <a:t>Answers</a:t>
            </a:r>
          </a:p>
          <a:p>
            <a:r>
              <a:rPr lang="en-GB" b="0" dirty="0"/>
              <a:t>32 × (0).14 = 4.48 or (0).32 × 14 = 4.48 or 3.2 × 1.4 = 4.48</a:t>
            </a:r>
          </a:p>
          <a:p>
            <a:r>
              <a:rPr lang="en-GB" b="0" dirty="0"/>
              <a:t>3.2 × (0).14 = 0.448 or (0).32 × 1.4 = 0.448</a:t>
            </a:r>
          </a:p>
          <a:p>
            <a:r>
              <a:rPr lang="en-GB" b="0" dirty="0"/>
              <a:t>32 × 1.4 = 44.8 or 3.2 × 14 = 44.8</a:t>
            </a:r>
          </a:p>
          <a:p>
            <a:endParaRPr lang="en-GB" b="0" dirty="0"/>
          </a:p>
          <a:p>
            <a:r>
              <a:rPr lang="en-GB" b="0" dirty="0"/>
              <a:t>241 × (0).19 = 45.79 or 24.1 × 1.9 =45.79 or 2.41 × 19 = 45.79</a:t>
            </a:r>
          </a:p>
          <a:p>
            <a:r>
              <a:rPr lang="en-GB" b="0" dirty="0"/>
              <a:t>241 × 1.9 = 457.9 or 24.1 × 19 = 457.9</a:t>
            </a:r>
          </a:p>
          <a:p>
            <a:r>
              <a:rPr lang="en-GB" b="0" dirty="0"/>
              <a:t>24.1 × (0).19 = 4.579 or 2.41 x 1.9 = 4.579 or (0).241 × 19 = 4.579</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For example, 95 × 7.82 = 742.9 or 9.5 × 78.2 = 742.9 or (0).95 × 782 = 742.9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95 × (0).782 = 74.29 or 9.5 × 7.82 = 74.29 or 0.95 × 78.2 = 74.29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(0).95 × 7.82 = 7.429 or 9.5 × (0).7429 = 7..249</a:t>
            </a:r>
          </a:p>
          <a:p>
            <a:r>
              <a:rPr lang="en-GB" b="0" dirty="0"/>
              <a:t>(0).95 × (0).782 = 0.7429</a:t>
            </a:r>
          </a:p>
          <a:p>
            <a:r>
              <a:rPr lang="en-GB" b="0" dirty="0"/>
              <a:t>This is not an exhaustive list of potential calculations, but the most likely for students to choose!</a:t>
            </a:r>
          </a:p>
          <a:p>
            <a:endParaRPr lang="en-GB" b="1" dirty="0"/>
          </a:p>
          <a:p>
            <a:r>
              <a:rPr lang="en-GB" b="1" dirty="0"/>
              <a:t>Suggested questioning</a:t>
            </a:r>
          </a:p>
          <a:p>
            <a:r>
              <a:rPr lang="en-GB" b="0" dirty="0"/>
              <a:t>How do you know the calculations are wrong?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there more than one way to correct each calculation?</a:t>
            </a:r>
          </a:p>
          <a:p>
            <a:r>
              <a:rPr lang="en-GB" b="0" dirty="0"/>
              <a:t>If is __ times smaller, what must __ be?</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Checkpoint 23, students are given the correct digits so that they do not have to think about calculating the answer. Instead, they need to reason about the magnitude of the answer and how to ensure the calculation is also of the correct magnitude. </a:t>
            </a:r>
            <a:r>
              <a:rPr lang="en-GB" sz="1200" dirty="0"/>
              <a:t>Do students use their reasoning and estimation skills, for example to recognise that an answer of 4.48 must be close to 3.2 </a:t>
            </a:r>
            <a:r>
              <a:rPr lang="en-GB" b="0" dirty="0"/>
              <a:t>× 1.4 rather than 32 × 1.4.</a:t>
            </a:r>
            <a:endParaRPr lang="en-GB" sz="120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Any four-digit number with a digit sum of 18 will not have a remainder, as 18 is a multiple of 3 and numbers are divisible by 3 if their digits add to a multiple of 3.</a:t>
            </a:r>
          </a:p>
          <a:p>
            <a:pPr marL="0" indent="0">
              <a:buNone/>
            </a:pPr>
            <a:r>
              <a:rPr lang="en-GB" b="0" dirty="0"/>
              <a:t>b) The same rule follows, but now all answers will have one decimal place.</a:t>
            </a:r>
          </a:p>
          <a:p>
            <a:endParaRPr lang="en-GB" b="1" dirty="0"/>
          </a:p>
          <a:p>
            <a:r>
              <a:rPr lang="en-GB" b="1" dirty="0"/>
              <a:t>Suggested questioning</a:t>
            </a:r>
          </a:p>
          <a:p>
            <a:r>
              <a:rPr lang="en-GB" b="0" dirty="0"/>
              <a:t>Will you get a remainder? Why or why not?</a:t>
            </a:r>
          </a:p>
          <a:p>
            <a:r>
              <a:rPr lang="en-GB" b="0" dirty="0"/>
              <a:t>What is the same/different about your answers to part a and part b?</a:t>
            </a:r>
          </a:p>
          <a:p>
            <a:endParaRPr lang="en-GB" b="0" dirty="0"/>
          </a:p>
          <a:p>
            <a:r>
              <a:rPr lang="en-GB" b="1" dirty="0"/>
              <a:t>Things to think about</a:t>
            </a:r>
          </a:p>
          <a:p>
            <a:r>
              <a:rPr lang="en-GB" dirty="0"/>
              <a:t>Checkpoint 24 offers an opportunity to explore division, and to extend that to situations where the dividend is a decimal. Students may choose to use a written method for division, giving the opportunity to assess their accuracy with this, and also (in part b) their confidence with applying this to situations where the dividend is a decimal. Depending upon the order of your scheme of learning, students may recall the divisibility rules for 3 from earlier work on factors.</a:t>
            </a:r>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printable </a:t>
            </a:r>
            <a:r>
              <a:rPr lang="en-GB" b="0" dirty="0" err="1"/>
              <a:t>Gattegno</a:t>
            </a:r>
            <a:r>
              <a:rPr lang="en-GB" b="0" dirty="0"/>
              <a:t> chart to support this Checkpoint is available in the </a:t>
            </a:r>
            <a:r>
              <a:rPr lang="en-GB" b="0" i="0" dirty="0"/>
              <a:t>‘Printable resources’ section, on slide 128.</a:t>
            </a:r>
          </a:p>
          <a:p>
            <a:endParaRPr lang="en-GB" b="1" dirty="0"/>
          </a:p>
          <a:p>
            <a:r>
              <a:rPr lang="en-GB" b="1" dirty="0"/>
              <a:t>Answers</a:t>
            </a:r>
          </a:p>
          <a:p>
            <a:r>
              <a:rPr lang="en-GB" b="0" dirty="0"/>
              <a:t>a) 8</a:t>
            </a:r>
            <a:r>
              <a:rPr lang="en-GB" sz="800" b="0" dirty="0"/>
              <a:t> </a:t>
            </a:r>
            <a:r>
              <a:rPr lang="en-GB" b="0" dirty="0"/>
              <a:t>000 and 200, 80 and 2, 8 and 0.2, 0.8 and 0.02.  </a:t>
            </a:r>
            <a:r>
              <a:rPr lang="en-GB" b="1" dirty="0"/>
              <a:t>Or </a:t>
            </a:r>
            <a:r>
              <a:rPr lang="en-GB" b="0" dirty="0"/>
              <a:t>4</a:t>
            </a:r>
            <a:r>
              <a:rPr lang="en-GB" sz="800" b="0" dirty="0"/>
              <a:t> </a:t>
            </a:r>
            <a:r>
              <a:rPr lang="en-GB" b="0" dirty="0"/>
              <a:t>000 and 100, 400 and 10, 40 and 1, 4 and 0.1, 0.4 and 0.01.</a:t>
            </a:r>
          </a:p>
          <a:p>
            <a:r>
              <a:rPr lang="en-GB" b="0" dirty="0"/>
              <a:t>b) The quotient of 0.08 and 0.002 is equal to 40.</a:t>
            </a:r>
          </a:p>
          <a:p>
            <a:endParaRPr lang="en-GB" b="0" dirty="0"/>
          </a:p>
          <a:p>
            <a:r>
              <a:rPr lang="en-GB" b="0" dirty="0"/>
              <a:t>? If the target quotient were 20, the divisor for each would need to be doubled, i.e. 8</a:t>
            </a:r>
            <a:r>
              <a:rPr lang="en-GB" sz="1200" b="0" dirty="0"/>
              <a:t> </a:t>
            </a:r>
            <a:r>
              <a:rPr lang="en-GB" b="0" dirty="0"/>
              <a:t>000 and 400, 800 and 40, 80 and 4, etc.  Or the dividend would need to be halved, i.e. 4</a:t>
            </a:r>
            <a:r>
              <a:rPr lang="en-GB" sz="1200" b="0" dirty="0"/>
              <a:t> </a:t>
            </a:r>
            <a:r>
              <a:rPr lang="en-GB" b="0" dirty="0"/>
              <a:t>000 and 200, 400 and 20, etc. There are also more options: 6</a:t>
            </a:r>
            <a:r>
              <a:rPr lang="en-GB" sz="1200" b="0" dirty="0"/>
              <a:t> </a:t>
            </a:r>
            <a:r>
              <a:rPr lang="en-GB" b="0" dirty="0"/>
              <a:t>000 and 300, etc. and 2</a:t>
            </a:r>
            <a:r>
              <a:rPr lang="en-GB" sz="1200" b="0" dirty="0"/>
              <a:t> </a:t>
            </a:r>
            <a:r>
              <a:rPr lang="en-GB" b="0" dirty="0"/>
              <a:t>000 and 100, etc.</a:t>
            </a:r>
          </a:p>
          <a:p>
            <a:endParaRPr lang="en-GB" b="1" dirty="0"/>
          </a:p>
          <a:p>
            <a:r>
              <a:rPr lang="en-GB" b="1" dirty="0"/>
              <a:t>Suggested questioning</a:t>
            </a:r>
          </a:p>
          <a:p>
            <a:r>
              <a:rPr lang="en-GB" b="0" dirty="0"/>
              <a:t>What is the relationship between the numbers on the first row and the numbers on the second row of the </a:t>
            </a:r>
            <a:r>
              <a:rPr lang="en-GB" b="0" dirty="0" err="1"/>
              <a:t>Gattegno</a:t>
            </a:r>
            <a:r>
              <a:rPr lang="en-GB" b="0" dirty="0"/>
              <a:t> chart?</a:t>
            </a:r>
          </a:p>
          <a:p>
            <a:r>
              <a:rPr lang="en-GB" b="0" dirty="0"/>
              <a:t>What would happen to the quotient if the yellow rectangle was moved down a row? How is this different to if the red number was moved down a row?</a:t>
            </a:r>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Much like Checkpoint 21, Checkpoint 25 uses the </a:t>
            </a:r>
            <a:r>
              <a:rPr lang="en-GB" dirty="0" err="1"/>
              <a:t>Gattegno</a:t>
            </a:r>
            <a:r>
              <a:rPr lang="en-GB" dirty="0"/>
              <a:t> chart as a representation to support reasoning about the relative magnitude of related calculations. Students will need to reason about how moving one number up or down a row would change the calculation, and what needs to happen to the other number in order to ensure that the quotient remains the same. </a:t>
            </a:r>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slides 7–8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3529103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520 </a:t>
            </a:r>
            <a:r>
              <a:rPr lang="en-GB" sz="1200" b="0" dirty="0"/>
              <a:t>÷ 130 = 4, 5.2 ÷ 13 = 0.4, 52 ÷ 1.3 = 40	b) 0.52 </a:t>
            </a:r>
            <a:r>
              <a:rPr lang="en-GB" sz="1200" dirty="0"/>
              <a:t>÷ 0.13 = 4</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 520 ÷ 130 = 4, 0.52 ÷ 1.3 = 0.4, 5.2 ÷ 0.13 = 40	b) 52 </a:t>
            </a:r>
            <a:r>
              <a:rPr lang="en-GB" sz="1200" dirty="0"/>
              <a:t>÷ 13 = 4</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 52 ÷ 13 = 4, 0.52 ÷ 1.3 = 0.4, 5.2 ÷ 0.13 = 40	b) 520 </a:t>
            </a:r>
            <a:r>
              <a:rPr lang="en-GB" sz="1200" dirty="0"/>
              <a:t>÷ 130 = 4</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 5.2 ÷ 1.3 = 4, 52 ÷ 130 = 0.4, 520 ÷ 13 = 40	b) 0.52 </a:t>
            </a:r>
            <a:r>
              <a:rPr lang="en-GB" sz="1200" dirty="0"/>
              <a:t>÷ 0.13 = 4</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 0.52 ÷ 0.13 = 4, 52 ÷ 130 = 0.4, 520 ÷ 13 = 40	b) 5.2 </a:t>
            </a:r>
            <a:r>
              <a:rPr lang="en-GB" sz="1200" dirty="0"/>
              <a:t>÷ 1.3 = 4</a:t>
            </a: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a) 0.52 ÷ 0.13 = 4, 5.2 ÷ 13 = 0.4, 52 ÷ 1.3 = 40	b) 520 </a:t>
            </a:r>
            <a:r>
              <a:rPr lang="en-GB" sz="1200" dirty="0"/>
              <a:t>÷ 130 =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 They can be rearranged so all have a quotient of 4: 520 </a:t>
            </a:r>
            <a:r>
              <a:rPr lang="en-GB" sz="1200" dirty="0"/>
              <a:t>÷ 130, 52 ÷13, 5.2 ÷ 1.3, 0.52 ÷ 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It is not possible for a quotient of 0.4 because 520 would need to be divided by 1</a:t>
            </a:r>
            <a:r>
              <a:rPr lang="en-GB" sz="800" b="0" dirty="0"/>
              <a:t> </a:t>
            </a:r>
            <a:r>
              <a:rPr lang="en-GB" sz="1200" b="0" dirty="0"/>
              <a:t>300 and this card is not given.</a:t>
            </a:r>
            <a:endParaRPr lang="en-GB" b="0" dirty="0"/>
          </a:p>
          <a:p>
            <a:endParaRPr lang="en-GB" b="1" dirty="0"/>
          </a:p>
          <a:p>
            <a:r>
              <a:rPr lang="en-GB" b="1" dirty="0"/>
              <a:t>Suggested questioning</a:t>
            </a:r>
          </a:p>
          <a:p>
            <a:r>
              <a:rPr lang="en-GB" b="0" dirty="0"/>
              <a:t>When you find a pair of numbers with a quotient of 4, how might this help you find numbers for the other two calculations?</a:t>
            </a:r>
          </a:p>
          <a:p>
            <a:r>
              <a:rPr lang="en-GB" b="0" dirty="0"/>
              <a:t>When the quotient is 0.4, what do you know about the dividend and the divisor?</a:t>
            </a:r>
          </a:p>
          <a:p>
            <a:endParaRPr lang="en-GB" b="0" dirty="0"/>
          </a:p>
          <a:p>
            <a:r>
              <a:rPr lang="en-GB" b="1" dirty="0"/>
              <a:t>Things to think about</a:t>
            </a:r>
          </a:p>
          <a:p>
            <a:r>
              <a:rPr lang="en-GB" dirty="0"/>
              <a:t>Checkpoint 26 encourages students to reason about the magnitude of division calculations. It should be noted that students will not have experienced calculations where the divisor is a decimal at primary school; the intention here is that they should think about how the calculations are related in order to draw their conclusions. </a:t>
            </a:r>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Each question from part b, and the further thinking question, will appear separately so you can choose the pace at which to work with your class.</a:t>
            </a:r>
          </a:p>
          <a:p>
            <a:endParaRPr lang="en-GB" b="0" dirty="0"/>
          </a:p>
          <a:p>
            <a:r>
              <a:rPr lang="en-GB" b="1" dirty="0"/>
              <a:t>Answers</a:t>
            </a:r>
          </a:p>
          <a:p>
            <a:pPr marL="0" indent="0">
              <a:buNone/>
            </a:pPr>
            <a:r>
              <a:rPr lang="en-GB" b="0" dirty="0"/>
              <a:t>a) 12 </a:t>
            </a:r>
            <a:r>
              <a:rPr lang="en-GB" dirty="0">
                <a:solidFill>
                  <a:srgbClr val="00628C"/>
                </a:solidFill>
              </a:rPr>
              <a:t>÷ 0.3 = 12 ÷ 3 ÷ 10 is not true.  If the divisor is made ten times larger, the dividend (or the answer) will need to be made ten times larger to compensate</a:t>
            </a:r>
          </a:p>
          <a:p>
            <a:pPr marL="0" indent="0">
              <a:buNone/>
            </a:pPr>
            <a:r>
              <a:rPr lang="en-GB" b="0" dirty="0">
                <a:solidFill>
                  <a:srgbClr val="00628C"/>
                </a:solidFill>
              </a:rPr>
              <a:t>b) The operation in bold should be added to the right hand side:</a:t>
            </a:r>
          </a:p>
          <a:p>
            <a:pPr marL="0" indent="0">
              <a:buNone/>
            </a:pPr>
            <a:r>
              <a:rPr lang="en-GB" dirty="0">
                <a:solidFill>
                  <a:srgbClr val="00628C"/>
                </a:solidFill>
              </a:rPr>
              <a:t>7.5 x 5 = 75 x 5 </a:t>
            </a:r>
            <a:r>
              <a:rPr lang="en-GB" b="1" dirty="0">
                <a:solidFill>
                  <a:srgbClr val="00628C"/>
                </a:solidFill>
              </a:rPr>
              <a:t>÷10</a:t>
            </a:r>
          </a:p>
          <a:p>
            <a:pPr marL="0" indent="0">
              <a:buNone/>
            </a:pPr>
            <a:r>
              <a:rPr lang="en-GB" dirty="0">
                <a:solidFill>
                  <a:srgbClr val="00628C"/>
                </a:solidFill>
              </a:rPr>
              <a:t>75 x 0.05 = 75 x 5 </a:t>
            </a:r>
            <a:r>
              <a:rPr lang="en-GB" b="1" dirty="0">
                <a:solidFill>
                  <a:srgbClr val="00628C"/>
                </a:solidFill>
              </a:rPr>
              <a:t>÷ 100</a:t>
            </a:r>
          </a:p>
          <a:p>
            <a:pPr marL="0" indent="0">
              <a:buNone/>
            </a:pPr>
            <a:r>
              <a:rPr lang="en-GB" dirty="0">
                <a:solidFill>
                  <a:srgbClr val="00628C"/>
                </a:solidFill>
              </a:rPr>
              <a:t>7.5 x 0.5 = 75 x 5 </a:t>
            </a:r>
            <a:r>
              <a:rPr lang="en-GB" b="1" dirty="0">
                <a:solidFill>
                  <a:srgbClr val="00628C"/>
                </a:solidFill>
              </a:rPr>
              <a:t>÷ 100</a:t>
            </a:r>
          </a:p>
          <a:p>
            <a:pPr marL="0" indent="0">
              <a:buNone/>
            </a:pPr>
            <a:r>
              <a:rPr lang="en-GB" dirty="0">
                <a:solidFill>
                  <a:srgbClr val="00628C"/>
                </a:solidFill>
              </a:rPr>
              <a:t>7.5 ÷ 5 = 75 ÷ 5 </a:t>
            </a:r>
            <a:r>
              <a:rPr lang="en-GB" b="1" dirty="0">
                <a:solidFill>
                  <a:srgbClr val="00628C"/>
                </a:solidFill>
              </a:rPr>
              <a:t>÷ 10</a:t>
            </a:r>
          </a:p>
          <a:p>
            <a:pPr marL="0" indent="0">
              <a:buNone/>
            </a:pPr>
            <a:r>
              <a:rPr lang="en-GB" b="0" dirty="0">
                <a:solidFill>
                  <a:srgbClr val="00628C"/>
                </a:solidFill>
              </a:rPr>
              <a:t>75 </a:t>
            </a:r>
            <a:r>
              <a:rPr lang="en-GB" dirty="0">
                <a:solidFill>
                  <a:srgbClr val="00628C"/>
                </a:solidFill>
              </a:rPr>
              <a:t>÷ 50 = 75 ÷ 5 </a:t>
            </a:r>
            <a:r>
              <a:rPr lang="en-GB" b="1" dirty="0">
                <a:solidFill>
                  <a:srgbClr val="00628C"/>
                </a:solidFill>
              </a:rPr>
              <a:t>÷ 10</a:t>
            </a:r>
          </a:p>
          <a:p>
            <a:pPr marL="0" indent="0">
              <a:buNone/>
            </a:pPr>
            <a:r>
              <a:rPr lang="en-GB" b="0" dirty="0">
                <a:solidFill>
                  <a:srgbClr val="00628C"/>
                </a:solidFill>
              </a:rPr>
              <a:t>75 ÷ 0.5 = 75 ÷ 5 </a:t>
            </a:r>
            <a:r>
              <a:rPr lang="en-GB" b="1" dirty="0">
                <a:solidFill>
                  <a:srgbClr val="00628C"/>
                </a:solidFill>
              </a:rPr>
              <a:t>× 10</a:t>
            </a:r>
          </a:p>
          <a:p>
            <a:pPr marL="0" indent="0">
              <a:buNone/>
            </a:pPr>
            <a:endParaRPr lang="en-GB" b="0" dirty="0">
              <a:solidFill>
                <a:srgbClr val="00628C"/>
              </a:solidFill>
            </a:endParaRPr>
          </a:p>
          <a:p>
            <a:r>
              <a:rPr lang="en-GB" b="1" dirty="0"/>
              <a:t>Suggested questioning</a:t>
            </a:r>
          </a:p>
          <a:p>
            <a:r>
              <a:rPr lang="en-GB" b="0" dirty="0"/>
              <a:t>Why do I divide by 10 to adjust three of these calculations? When will it not work?</a:t>
            </a:r>
          </a:p>
          <a:p>
            <a:r>
              <a:rPr lang="en-GB" b="0" dirty="0"/>
              <a:t>Why does dividing by 0.3 result in a bigger answer than dividing by 3?</a:t>
            </a:r>
          </a:p>
          <a:p>
            <a:r>
              <a:rPr lang="en-GB" b="0" dirty="0"/>
              <a:t>How can I adjust 1</a:t>
            </a:r>
            <a:r>
              <a:rPr lang="en-GB" dirty="0">
                <a:solidFill>
                  <a:srgbClr val="00628C"/>
                </a:solidFill>
              </a:rPr>
              <a:t>2 ÷ 3</a:t>
            </a:r>
            <a:r>
              <a:rPr lang="en-GB" b="0" dirty="0"/>
              <a:t> to be the same answer as 1</a:t>
            </a:r>
            <a:r>
              <a:rPr lang="en-GB" dirty="0">
                <a:solidFill>
                  <a:srgbClr val="00628C"/>
                </a:solidFill>
              </a:rPr>
              <a:t>2 ÷ 0.3?</a:t>
            </a:r>
          </a:p>
          <a:p>
            <a:endParaRPr lang="en-GB" b="0" dirty="0"/>
          </a:p>
          <a:p>
            <a:r>
              <a:rPr lang="en-GB" b="1" dirty="0"/>
              <a:t>Things to think about</a:t>
            </a:r>
          </a:p>
          <a:p>
            <a:r>
              <a:rPr lang="en-GB" dirty="0"/>
              <a:t>Checkpoint 27 looks at the calculations that need to happen to adjust a decimal multiplication or division, once the equivalent integer calculation has been completed. Students will NOT have divided by a decimal at primary school, and is not intended that this Checkpoint is assessing this: rather, it is to help teachers to gauge students’ number sense and reasoning around related calculations and the magnitude of their answers. Teachers’ questioning should therefore try to unpick whether students can see that 12 </a:t>
            </a:r>
            <a:r>
              <a:rPr lang="en-GB" dirty="0">
                <a:solidFill>
                  <a:srgbClr val="00628C"/>
                </a:solidFill>
              </a:rPr>
              <a:t>÷ 0.3 will have a greater answer than 12 ÷ 3.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2.16 </a:t>
            </a:r>
            <a:r>
              <a:rPr lang="en-GB" sz="1200" b="0" dirty="0"/>
              <a:t>÷ 3 = </a:t>
            </a:r>
            <a:r>
              <a:rPr lang="en-GB" b="0" dirty="0"/>
              <a:t>0.72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Blue: 2.46 </a:t>
            </a:r>
            <a:r>
              <a:rPr lang="en-GB" sz="1200" dirty="0"/>
              <a:t>÷ 3 = 0.82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Green: 1.62 </a:t>
            </a:r>
            <a:r>
              <a:rPr lang="en-GB" sz="1200" dirty="0"/>
              <a:t>÷ 3 = 0.54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Purple: 10.26 </a:t>
            </a:r>
            <a:r>
              <a:rPr lang="en-GB" sz="1200" dirty="0"/>
              <a:t>÷ 3 = 3.42</a:t>
            </a:r>
          </a:p>
          <a:p>
            <a:endParaRPr lang="en-GB" b="1" dirty="0"/>
          </a:p>
          <a:p>
            <a:r>
              <a:rPr lang="en-GB" b="1" dirty="0"/>
              <a:t>Suggested questioning</a:t>
            </a:r>
          </a:p>
          <a:p>
            <a:r>
              <a:rPr lang="en-GB" b="0" dirty="0"/>
              <a:t>What is the same and what is different about the </a:t>
            </a:r>
            <a:r>
              <a:rPr lang="en-GB" b="1" dirty="0"/>
              <a:t>total</a:t>
            </a:r>
            <a:r>
              <a:rPr lang="en-GB" b="0" dirty="0"/>
              <a:t> represented in the starting and ending pictures?</a:t>
            </a:r>
          </a:p>
          <a:p>
            <a:r>
              <a:rPr lang="en-GB" b="0" dirty="0"/>
              <a:t>How has 2.16 been rearranged? What calculation might this represent?</a:t>
            </a:r>
          </a:p>
          <a:p>
            <a:endParaRPr lang="en-GB" b="0" dirty="0"/>
          </a:p>
          <a:p>
            <a:r>
              <a:rPr lang="en-GB" b="1" dirty="0"/>
              <a:t>Things to think about</a:t>
            </a:r>
          </a:p>
          <a:p>
            <a:r>
              <a:rPr lang="en-GB" dirty="0"/>
              <a:t>Checkpoint 28 uses place-value counters to model a division: this is a representation that students are likely to be familiar with from primary school, although they may not have used place-value counters in this context before. The intention is that students will recognise that the total of the place-value counters has not changed and therefore that 2.16 has grouped into three groups of 0.72. Use place-value counters model alongside this to represent how two ‘ones’ are exchanged for twenty ‘tenths’. </a:t>
            </a:r>
          </a:p>
          <a:p>
            <a:endParaRPr lang="en-GB" dirty="0"/>
          </a:p>
          <a:p>
            <a:r>
              <a:rPr lang="en-GB" dirty="0"/>
              <a:t>The further thinking question offers an opportunity for students to reason further about related calculations. All three have three groups, so the calculation is still __ ÷3. Draw attention to what has changed from the orange image: for example, in the blue image, each group still has two hundredths, but now also has an additional tenth to make 8 tenths. The dividend must therefore have been three tenths greater than in Simone’s original example, so the calculation is 2.46 ÷ 3. </a:t>
            </a:r>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stage appears separately so you can choose the pace at which to work with your class. </a:t>
            </a:r>
            <a:endParaRPr lang="en-GB" b="1" dirty="0"/>
          </a:p>
          <a:p>
            <a:endParaRPr lang="en-GB" b="1" dirty="0"/>
          </a:p>
          <a:p>
            <a:r>
              <a:rPr lang="en-GB" b="1" dirty="0"/>
              <a:t>Answers</a:t>
            </a:r>
          </a:p>
          <a:p>
            <a:r>
              <a:rPr lang="en-GB" b="0" dirty="0"/>
              <a:t>Josh is correct, the answer is 8. His explanation is correct.</a:t>
            </a:r>
          </a:p>
          <a:p>
            <a:endParaRPr lang="en-GB" b="1" dirty="0"/>
          </a:p>
          <a:p>
            <a:r>
              <a:rPr lang="en-GB" b="1" dirty="0"/>
              <a:t>Suggested questioning</a:t>
            </a:r>
          </a:p>
          <a:p>
            <a:r>
              <a:rPr lang="en-GB" b="0" dirty="0"/>
              <a:t>Will we always work from left to right when finding the answer to a calculation?</a:t>
            </a:r>
          </a:p>
          <a:p>
            <a:r>
              <a:rPr lang="en-GB" b="0" dirty="0"/>
              <a:t>Are some operations more important than others?</a:t>
            </a:r>
          </a:p>
          <a:p>
            <a:r>
              <a:rPr lang="en-GB" b="0" dirty="0"/>
              <a:t>Is addition more important than subtraction?</a:t>
            </a:r>
          </a:p>
          <a:p>
            <a:endParaRPr lang="en-GB" b="0" dirty="0"/>
          </a:p>
          <a:p>
            <a:r>
              <a:rPr lang="en-GB" b="1" dirty="0"/>
              <a:t>Things to think about</a:t>
            </a:r>
          </a:p>
          <a:p>
            <a:r>
              <a:rPr lang="en-GB" dirty="0"/>
              <a:t>Checkpoint 29 focuses specifically on a key misconception with the order of operations: that addition has a higher priority than subtraction. This may arise when students have an over-reliance on acronyms such as ‘BIDMAS’ or ‘PEMDAS’. A key point of discussion is that addition and subtraction are inverse operations, but that you can also think of them both as one ‘additive structure’ for number. You may wish to explore an equivalent calculation involving multiplication and division, such as 3 × 12 ÷ 4.</a:t>
            </a:r>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a:p>
        </p:txBody>
      </p:sp>
    </p:spTree>
    <p:extLst>
      <p:ext uri="{BB962C8B-B14F-4D97-AF65-F5344CB8AC3E}">
        <p14:creationId xmlns:p14="http://schemas.microsoft.com/office/powerpoint/2010/main" val="561098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BIDMAS (Brackets, Indices, Division, Multiplication, Addition, Subtraction), BODMAS (as BIDMAS but with ‘Power of’ in place of Indices) and PEMDAS (Parentheses, Exponents, Multiplication, Division, Addition, Subtraction) are all common acronyms used to teach the order of operations. These acronyms do not support understanding of the equivalence of multiplication and division or of addition and subtraction and can lead to calculation errors and misconceptions in later work on algebra. </a:t>
            </a:r>
          </a:p>
        </p:txBody>
      </p:sp>
      <p:sp>
        <p:nvSpPr>
          <p:cNvPr id="4" name="Slide Number Placeholder 3"/>
          <p:cNvSpPr>
            <a:spLocks noGrp="1"/>
          </p:cNvSpPr>
          <p:nvPr>
            <p:ph type="sldNum" sz="quarter" idx="5"/>
          </p:nvPr>
        </p:nvSpPr>
        <p:spPr/>
        <p:txBody>
          <a:bodyPr/>
          <a:lstStyle/>
          <a:p>
            <a:fld id="{95CC6D43-B330-470E-9514-C837501A6F5A}" type="slidenum">
              <a:rPr lang="en-GB" smtClean="0"/>
              <a:t>78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Correct answers will be reached for: 30 </a:t>
            </a:r>
            <a:r>
              <a:rPr lang="en-GB" dirty="0">
                <a:solidFill>
                  <a:srgbClr val="00628C"/>
                </a:solidFill>
              </a:rPr>
              <a:t>÷</a:t>
            </a:r>
            <a:r>
              <a:rPr lang="en-GB" b="0" dirty="0">
                <a:solidFill>
                  <a:srgbClr val="00628C"/>
                </a:solidFill>
              </a:rPr>
              <a:t> 6 </a:t>
            </a:r>
            <a:r>
              <a:rPr lang="en-GB" sz="1200" dirty="0">
                <a:solidFill>
                  <a:srgbClr val="00628C"/>
                </a:solidFill>
              </a:rPr>
              <a:t>×</a:t>
            </a:r>
            <a:r>
              <a:rPr lang="en-GB" b="0" dirty="0">
                <a:solidFill>
                  <a:srgbClr val="00628C"/>
                </a:solidFill>
              </a:rPr>
              <a:t> 9 </a:t>
            </a:r>
            <a:r>
              <a:rPr lang="en-GB" dirty="0">
                <a:solidFill>
                  <a:srgbClr val="00628C"/>
                </a:solidFill>
              </a:rPr>
              <a:t>÷</a:t>
            </a:r>
            <a:r>
              <a:rPr lang="en-GB" b="0" dirty="0">
                <a:solidFill>
                  <a:srgbClr val="00628C"/>
                </a:solidFill>
              </a:rPr>
              <a:t> 3 and 30 </a:t>
            </a:r>
            <a:r>
              <a:rPr lang="en-GB" sz="1200" dirty="0">
                <a:solidFill>
                  <a:srgbClr val="00628C"/>
                </a:solidFill>
              </a:rPr>
              <a:t>× </a:t>
            </a:r>
            <a:r>
              <a:rPr lang="en-GB" b="0" dirty="0">
                <a:solidFill>
                  <a:srgbClr val="00628C"/>
                </a:solidFill>
              </a:rPr>
              <a:t>6 </a:t>
            </a:r>
            <a:r>
              <a:rPr lang="en-GB" sz="1200" dirty="0">
                <a:solidFill>
                  <a:srgbClr val="00628C"/>
                </a:solidFill>
              </a:rPr>
              <a:t>×</a:t>
            </a:r>
            <a:r>
              <a:rPr lang="en-GB" b="0" dirty="0">
                <a:solidFill>
                  <a:srgbClr val="00628C"/>
                </a:solidFill>
              </a:rPr>
              <a:t> 9 </a:t>
            </a:r>
            <a:r>
              <a:rPr lang="en-GB" dirty="0">
                <a:solidFill>
                  <a:srgbClr val="00628C"/>
                </a:solidFill>
              </a:rPr>
              <a:t>÷ 3.</a:t>
            </a:r>
          </a:p>
          <a:p>
            <a:endParaRPr lang="en-GB" b="0" dirty="0">
              <a:solidFill>
                <a:srgbClr val="00628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628C"/>
                </a:solidFill>
              </a:rPr>
              <a:t>? For 30 </a:t>
            </a:r>
            <a:r>
              <a:rPr lang="en-GB" sz="1200" dirty="0">
                <a:solidFill>
                  <a:srgbClr val="00628C"/>
                </a:solidFill>
              </a:rPr>
              <a:t>× </a:t>
            </a:r>
            <a:r>
              <a:rPr lang="en-GB" b="0" dirty="0">
                <a:solidFill>
                  <a:srgbClr val="00628C"/>
                </a:solidFill>
              </a:rPr>
              <a:t>6 </a:t>
            </a:r>
            <a:r>
              <a:rPr lang="en-GB" sz="1200" dirty="0">
                <a:solidFill>
                  <a:srgbClr val="00628C"/>
                </a:solidFill>
              </a:rPr>
              <a:t>×</a:t>
            </a:r>
            <a:r>
              <a:rPr lang="en-GB" b="0" dirty="0">
                <a:solidFill>
                  <a:srgbClr val="00628C"/>
                </a:solidFill>
              </a:rPr>
              <a:t> 9 </a:t>
            </a:r>
            <a:r>
              <a:rPr lang="en-GB" dirty="0">
                <a:solidFill>
                  <a:srgbClr val="00628C"/>
                </a:solidFill>
              </a:rPr>
              <a:t>÷ 3, it is more efficient to calculate the </a:t>
            </a:r>
            <a:r>
              <a:rPr lang="en-GB" b="0" dirty="0">
                <a:solidFill>
                  <a:srgbClr val="00628C"/>
                </a:solidFill>
              </a:rPr>
              <a:t>9 </a:t>
            </a:r>
            <a:r>
              <a:rPr lang="en-GB" dirty="0">
                <a:solidFill>
                  <a:srgbClr val="00628C"/>
                </a:solidFill>
              </a:rPr>
              <a:t>÷</a:t>
            </a:r>
            <a:r>
              <a:rPr lang="en-GB" b="0" dirty="0">
                <a:solidFill>
                  <a:srgbClr val="00628C"/>
                </a:solidFill>
              </a:rPr>
              <a:t> 3 first, so that the calculation becomes 30 </a:t>
            </a:r>
            <a:r>
              <a:rPr lang="en-GB" sz="1200" dirty="0">
                <a:solidFill>
                  <a:srgbClr val="00628C"/>
                </a:solidFill>
              </a:rPr>
              <a:t>× </a:t>
            </a:r>
            <a:r>
              <a:rPr lang="en-GB" b="0" dirty="0">
                <a:solidFill>
                  <a:srgbClr val="00628C"/>
                </a:solidFill>
              </a:rPr>
              <a:t>6 </a:t>
            </a:r>
            <a:r>
              <a:rPr lang="en-GB" sz="1200" dirty="0">
                <a:solidFill>
                  <a:srgbClr val="00628C"/>
                </a:solidFill>
              </a:rPr>
              <a:t>× </a:t>
            </a:r>
            <a:r>
              <a:rPr lang="en-GB" sz="1200" b="0" dirty="0">
                <a:solidFill>
                  <a:srgbClr val="00628C"/>
                </a:solidFill>
              </a:rPr>
              <a:t>3.</a:t>
            </a:r>
            <a:endParaRPr lang="en-GB" dirty="0">
              <a:solidFill>
                <a:srgbClr val="00628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628C"/>
                </a:solidFill>
              </a:rPr>
              <a:t>For </a:t>
            </a:r>
            <a:r>
              <a:rPr lang="en-GB" b="0" dirty="0"/>
              <a:t>30 </a:t>
            </a:r>
            <a:r>
              <a:rPr lang="en-GB" dirty="0">
                <a:solidFill>
                  <a:srgbClr val="00628C"/>
                </a:solidFill>
              </a:rPr>
              <a:t>÷</a:t>
            </a:r>
            <a:r>
              <a:rPr lang="en-GB" b="0" dirty="0">
                <a:solidFill>
                  <a:srgbClr val="00628C"/>
                </a:solidFill>
              </a:rPr>
              <a:t> 6 </a:t>
            </a:r>
            <a:r>
              <a:rPr lang="en-GB" sz="1200" dirty="0">
                <a:solidFill>
                  <a:srgbClr val="00628C"/>
                </a:solidFill>
              </a:rPr>
              <a:t>×</a:t>
            </a:r>
            <a:r>
              <a:rPr lang="en-GB" b="0" dirty="0">
                <a:solidFill>
                  <a:srgbClr val="00628C"/>
                </a:solidFill>
              </a:rPr>
              <a:t> 9 </a:t>
            </a:r>
            <a:r>
              <a:rPr lang="en-GB" dirty="0">
                <a:solidFill>
                  <a:srgbClr val="00628C"/>
                </a:solidFill>
              </a:rPr>
              <a:t>÷</a:t>
            </a:r>
            <a:r>
              <a:rPr lang="en-GB" b="0" dirty="0">
                <a:solidFill>
                  <a:srgbClr val="00628C"/>
                </a:solidFill>
              </a:rPr>
              <a:t> 3, it is more efficient to calculate the 30 </a:t>
            </a:r>
            <a:r>
              <a:rPr lang="en-GB" dirty="0">
                <a:solidFill>
                  <a:srgbClr val="00628C"/>
                </a:solidFill>
              </a:rPr>
              <a:t>÷</a:t>
            </a:r>
            <a:r>
              <a:rPr lang="en-GB" b="0" dirty="0">
                <a:solidFill>
                  <a:srgbClr val="00628C"/>
                </a:solidFill>
              </a:rPr>
              <a:t> 6 </a:t>
            </a:r>
            <a:r>
              <a:rPr lang="en-GB" b="1" i="0" dirty="0">
                <a:solidFill>
                  <a:srgbClr val="00628C"/>
                </a:solidFill>
              </a:rPr>
              <a:t>and</a:t>
            </a:r>
            <a:r>
              <a:rPr lang="en-GB" b="0" dirty="0">
                <a:solidFill>
                  <a:srgbClr val="00628C"/>
                </a:solidFill>
              </a:rPr>
              <a:t> 9 </a:t>
            </a:r>
            <a:r>
              <a:rPr lang="en-GB" dirty="0">
                <a:solidFill>
                  <a:srgbClr val="00628C"/>
                </a:solidFill>
              </a:rPr>
              <a:t>÷</a:t>
            </a:r>
            <a:r>
              <a:rPr lang="en-GB" b="0" dirty="0">
                <a:solidFill>
                  <a:srgbClr val="00628C"/>
                </a:solidFill>
              </a:rPr>
              <a:t> 3 first, so that the calculation becomes 5 </a:t>
            </a:r>
            <a:r>
              <a:rPr lang="en-GB" sz="1200" dirty="0">
                <a:solidFill>
                  <a:srgbClr val="00628C"/>
                </a:solidFill>
              </a:rPr>
              <a:t>×</a:t>
            </a:r>
            <a:r>
              <a:rPr lang="en-GB" b="0" dirty="0">
                <a:solidFill>
                  <a:srgbClr val="00628C"/>
                </a:solidFill>
              </a:rPr>
              <a:t>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Suggested questioning</a:t>
            </a:r>
          </a:p>
          <a:p>
            <a:r>
              <a:rPr lang="en-GB" b="0" dirty="0"/>
              <a:t>Why will Ginny not get the correct answer for 30 – 6 + 9 </a:t>
            </a:r>
            <a:r>
              <a:rPr lang="en-GB" dirty="0">
                <a:solidFill>
                  <a:srgbClr val="00628C"/>
                </a:solidFill>
              </a:rPr>
              <a:t>÷</a:t>
            </a:r>
            <a:r>
              <a:rPr lang="en-GB" b="0" dirty="0">
                <a:solidFill>
                  <a:srgbClr val="00628C"/>
                </a:solidFill>
              </a:rPr>
              <a:t> 3 if she works from left to right?</a:t>
            </a:r>
          </a:p>
          <a:p>
            <a:r>
              <a:rPr lang="en-GB" b="0" dirty="0">
                <a:solidFill>
                  <a:srgbClr val="00628C"/>
                </a:solidFill>
              </a:rPr>
              <a:t>Which operation or operations should always be done first?</a:t>
            </a:r>
          </a:p>
          <a:p>
            <a:r>
              <a:rPr lang="en-GB" b="0" dirty="0">
                <a:solidFill>
                  <a:srgbClr val="00628C"/>
                </a:solidFill>
              </a:rPr>
              <a:t>Is there another way to show that we need part of a calculation to be completed before any other parts?</a:t>
            </a:r>
            <a:endParaRPr lang="en-GB" b="0" dirty="0"/>
          </a:p>
          <a:p>
            <a:endParaRPr lang="en-GB" b="0"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Checkpoint 30 explores the priority of operations by exploring whether calculating from left to right is a correct approach. If students have little experience of this, it offers a good opportunity to probe whether they understand that multiplication and division have a higher priority than addition and subtractions. If students do have experience of this, they may have used acronyms such as ‘BODMAS’ or ‘PEMDAS’ and therefore mistakenly believe that ‘division’ has a higher priority than ‘multiplication’; </a:t>
            </a:r>
            <a:r>
              <a:rPr lang="en-GB" sz="1200" dirty="0">
                <a:solidFill>
                  <a:srgbClr val="00628C"/>
                </a:solidFill>
              </a:rPr>
              <a:t>30 × 6 × 9 ÷ 3 can be used to explore this misconception.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set appears separately so you can choose the pace at which to work with your class. </a:t>
            </a:r>
            <a:endParaRPr lang="en-GB" b="1" dirty="0"/>
          </a:p>
          <a:p>
            <a:endParaRPr lang="en-GB" b="1" dirty="0"/>
          </a:p>
          <a:p>
            <a:r>
              <a:rPr lang="en-GB" b="1" dirty="0"/>
              <a:t>Answers</a:t>
            </a:r>
          </a:p>
          <a:p>
            <a:r>
              <a:rPr lang="en-GB" b="0" dirty="0"/>
              <a:t>a) 4 – 5 + 6 + 7=12</a:t>
            </a:r>
          </a:p>
          <a:p>
            <a:r>
              <a:rPr lang="en-GB" b="0" dirty="0"/>
              <a:t>b) 4 + 5 + 6 – 7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4 </a:t>
            </a:r>
            <a:r>
              <a:rPr lang="en-GB" sz="1200" b="0" kern="1200" dirty="0">
                <a:solidFill>
                  <a:schemeClr val="tx1"/>
                </a:solidFill>
                <a:effectLst/>
                <a:latin typeface="+mn-lt"/>
                <a:ea typeface="+mn-ea"/>
                <a:cs typeface="+mn-cs"/>
                <a:sym typeface="Symbol" pitchFamily="2" charset="2"/>
              </a:rPr>
              <a:t> 5 + 6 </a:t>
            </a:r>
            <a:r>
              <a:rPr lang="en-GB" sz="1200" kern="1200" dirty="0">
                <a:solidFill>
                  <a:schemeClr val="tx1"/>
                </a:solidFill>
                <a:effectLst/>
                <a:latin typeface="+mn-lt"/>
                <a:ea typeface="+mn-ea"/>
                <a:cs typeface="+mn-cs"/>
                <a:sym typeface="Symbol" pitchFamily="2" charset="2"/>
              </a:rPr>
              <a:t> 7 = 62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d) (4 + 5)  (6 + 7) =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e) 4  5 – 6 – 7 =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f) 4  (5 + 6 + 7) = 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g) 4  (5 + 6)  7 = 308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h) 4  5 – 6 + 7 = 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sym typeface="Symbol" pitchFamily="2" charset="2"/>
              </a:rPr>
              <a:t>i</a:t>
            </a:r>
            <a:r>
              <a:rPr lang="en-GB" sz="1200" kern="1200" dirty="0">
                <a:solidFill>
                  <a:schemeClr val="tx1"/>
                </a:solidFill>
                <a:effectLst/>
                <a:latin typeface="+mn-lt"/>
                <a:ea typeface="+mn-ea"/>
                <a:cs typeface="+mn-cs"/>
                <a:sym typeface="Symbol" pitchFamily="2" charset="2"/>
              </a:rPr>
              <a:t>) 4 + 5  (6 + 7) = 69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Symbol" pitchFamily="2" charset="2"/>
              </a:rPr>
              <a:t>j) 4 − (5 + 6) + 7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 4 ÷ (5 × 6 × 7) = 0.0047619…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 4 − (5 × 6 × 7) = -206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b="1" dirty="0"/>
              <a:t>Suggested questioning</a:t>
            </a:r>
          </a:p>
          <a:p>
            <a:r>
              <a:rPr lang="en-GB" b="0" dirty="0"/>
              <a:t>What operation might be needed to get an answer of the right magnitude? </a:t>
            </a:r>
          </a:p>
          <a:p>
            <a:r>
              <a:rPr lang="en-GB" b="0" dirty="0"/>
              <a:t>Will I be able to get close to __ (e.g. 117) by __ (e.g. adding)?</a:t>
            </a:r>
          </a:p>
          <a:p>
            <a:r>
              <a:rPr lang="en-GB" b="0" dirty="0"/>
              <a:t>When might you need to use brackets? Why?</a:t>
            </a:r>
          </a:p>
          <a:p>
            <a:endParaRPr lang="en-GB" b="0" dirty="0"/>
          </a:p>
          <a:p>
            <a:r>
              <a:rPr lang="en-GB" b="1" dirty="0"/>
              <a:t>Things to think about</a:t>
            </a:r>
          </a:p>
          <a:p>
            <a:r>
              <a:rPr lang="en-GB" dirty="0"/>
              <a:t>Checkpoint 31 asks students to reason about what operations are needed with the same set of four numbers to reach certain target answers. It is an opportunity to particularly assess their understanding of the need for brackets.</a:t>
            </a:r>
          </a:p>
        </p:txBody>
      </p:sp>
      <p:sp>
        <p:nvSpPr>
          <p:cNvPr id="4" name="Slide Number Placeholder 3"/>
          <p:cNvSpPr>
            <a:spLocks noGrp="1"/>
          </p:cNvSpPr>
          <p:nvPr>
            <p:ph type="sldNum" sz="quarter" idx="5"/>
          </p:nvPr>
        </p:nvSpPr>
        <p:spPr/>
        <p:txBody>
          <a:bodyPr/>
          <a:lstStyle/>
          <a:p>
            <a:fld id="{95CC6D43-B330-470E-9514-C837501A6F5A}" type="slidenum">
              <a:rPr lang="en-GB" smtClean="0"/>
              <a:t>81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solutions are not exhaustive! Further solutions for the Four 4s from 0–32, including those solutions below that involve factorials, can be found by typing ‘Four 4s solutions’ into a search engine. The solutions in italics feature decimals, which you may or may not wish to include as part of the premise of this task. A small number of solutions require maths that students will not yet have encountered. Let them know that they might not be able to find all 20, and/or revisit this task once students have encountered all the maths involved. </a:t>
            </a:r>
          </a:p>
          <a:p>
            <a:endParaRPr lang="en-GB" b="0" dirty="0"/>
          </a:p>
          <a:p>
            <a:r>
              <a:rPr lang="en-GB" b="0" dirty="0"/>
              <a:t>1 = 4 ÷ 4 + 4 − 4</a:t>
            </a:r>
          </a:p>
          <a:p>
            <a:r>
              <a:rPr lang="en-GB" b="0" dirty="0"/>
              <a:t>2 = 4 – ( 4 + 4) </a:t>
            </a:r>
            <a:r>
              <a:rPr lang="en-GB" dirty="0">
                <a:solidFill>
                  <a:srgbClr val="0000FF"/>
                </a:solidFill>
                <a:effectLst/>
              </a:rPr>
              <a:t>÷ 4</a:t>
            </a:r>
          </a:p>
          <a:p>
            <a:r>
              <a:rPr lang="en-GB" b="0" dirty="0">
                <a:solidFill>
                  <a:srgbClr val="0000FF"/>
                </a:solidFill>
                <a:effectLst/>
              </a:rPr>
              <a:t>3 = </a:t>
            </a:r>
            <a:r>
              <a:rPr lang="en-GB" dirty="0">
                <a:solidFill>
                  <a:srgbClr val="0000FF"/>
                </a:solidFill>
                <a:effectLst/>
              </a:rPr>
              <a:t>(4 + 4 + 4)÷ 4</a:t>
            </a:r>
          </a:p>
          <a:p>
            <a:r>
              <a:rPr lang="en-GB" b="0" dirty="0"/>
              <a:t>4 = (4 + 4) × 4 ÷ 4</a:t>
            </a:r>
          </a:p>
          <a:p>
            <a:r>
              <a:rPr lang="en-GB" b="0" dirty="0"/>
              <a:t>5 = (4 × 4 + 4) ÷ 4</a:t>
            </a:r>
          </a:p>
          <a:p>
            <a:r>
              <a:rPr lang="en-GB" b="0" dirty="0"/>
              <a:t>6  = (4 + 4) ÷ 4 + 4 </a:t>
            </a:r>
          </a:p>
          <a:p>
            <a:r>
              <a:rPr lang="en-GB" b="0" dirty="0"/>
              <a:t>7  =  4 + 4 − 4 ÷ 4</a:t>
            </a:r>
          </a:p>
          <a:p>
            <a:r>
              <a:rPr lang="en-GB" b="0" dirty="0"/>
              <a:t>8 = 4 ÷ 4 × 4 + 4</a:t>
            </a:r>
          </a:p>
          <a:p>
            <a:r>
              <a:rPr lang="en-GB" b="0" dirty="0"/>
              <a:t>9  =  4 ÷ 4 + 4 + 4</a:t>
            </a:r>
          </a:p>
          <a:p>
            <a:pPr marL="0" indent="0">
              <a:buNone/>
            </a:pPr>
            <a:r>
              <a:rPr lang="en-GB" b="0" dirty="0"/>
              <a:t>10 = (44 − 4) ÷ 4 There is a solution that uses just the number 4 (not combining to make 44), but this uses square roots: </a:t>
            </a:r>
            <a:r>
              <a:rPr lang="en-GB" dirty="0"/>
              <a:t>(4 + 4 + 4)−√4.</a:t>
            </a:r>
          </a:p>
          <a:p>
            <a:pPr marL="0" indent="0">
              <a:buNone/>
            </a:pPr>
            <a:r>
              <a:rPr lang="en-GB" b="0" dirty="0"/>
              <a:t>11 = The solutions to this use factorials, which it is unlikely your students have encountered. </a:t>
            </a:r>
          </a:p>
          <a:p>
            <a:pPr marL="0" indent="0">
              <a:buNone/>
            </a:pPr>
            <a:r>
              <a:rPr lang="en-GB" b="0" dirty="0"/>
              <a:t>12</a:t>
            </a:r>
            <a:r>
              <a:rPr lang="en-GB" dirty="0"/>
              <a:t> </a:t>
            </a:r>
            <a:r>
              <a:rPr lang="en-GB" dirty="0">
                <a:solidFill>
                  <a:srgbClr val="FF0000"/>
                </a:solidFill>
                <a:effectLst/>
              </a:rPr>
              <a:t>=</a:t>
            </a:r>
            <a:r>
              <a:rPr lang="en-GB" dirty="0"/>
              <a:t> </a:t>
            </a:r>
            <a:r>
              <a:rPr lang="en-GB" dirty="0">
                <a:solidFill>
                  <a:srgbClr val="0000FF"/>
                </a:solidFill>
                <a:effectLst/>
              </a:rPr>
              <a:t>4 ×(4 − 4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FF"/>
                </a:solidFill>
                <a:effectLst/>
              </a:rPr>
              <a:t>13 = </a:t>
            </a:r>
            <a:r>
              <a:rPr lang="en-GB" b="0" i="1" dirty="0"/>
              <a:t>(4 −.4)÷.4 + 4 </a:t>
            </a:r>
            <a:r>
              <a:rPr lang="en-GB" b="0" i="0" dirty="0">
                <a:solidFill>
                  <a:srgbClr val="0000FF"/>
                </a:solidFill>
                <a:effectLst/>
              </a:rPr>
              <a:t>T</a:t>
            </a:r>
            <a:r>
              <a:rPr lang="en-GB" b="0" dirty="0">
                <a:solidFill>
                  <a:srgbClr val="0000FF"/>
                </a:solidFill>
                <a:effectLst/>
              </a:rPr>
              <a:t>here is a solution that uses 4 as an integer, but this requires fact</a:t>
            </a:r>
            <a:r>
              <a:rPr lang="en-GB" b="0" dirty="0"/>
              <a:t>orials which it is unlikely your students have encountered.</a:t>
            </a:r>
          </a:p>
          <a:p>
            <a:r>
              <a:rPr lang="en-GB" b="0" i="0" dirty="0"/>
              <a:t>14 = </a:t>
            </a:r>
            <a:r>
              <a:rPr lang="en-GB" dirty="0"/>
              <a:t>4 × 4 − 4 ÷√4 Not all of your students may have encountered square roots, or be confident in using them in a situation such as this.</a:t>
            </a:r>
          </a:p>
          <a:p>
            <a:r>
              <a:rPr lang="en-GB" dirty="0"/>
              <a:t>15 </a:t>
            </a:r>
            <a:r>
              <a:rPr lang="en-GB" dirty="0">
                <a:solidFill>
                  <a:srgbClr val="FF0000"/>
                </a:solidFill>
                <a:effectLst/>
              </a:rPr>
              <a:t>=</a:t>
            </a:r>
            <a:r>
              <a:rPr lang="en-GB" dirty="0"/>
              <a:t> </a:t>
            </a:r>
            <a:r>
              <a:rPr lang="en-GB" dirty="0">
                <a:solidFill>
                  <a:srgbClr val="0000FF"/>
                </a:solidFill>
                <a:effectLst/>
              </a:rPr>
              <a:t>4 × 4 − 4 ÷ 4</a:t>
            </a:r>
          </a:p>
          <a:p>
            <a:r>
              <a:rPr lang="en-GB" dirty="0"/>
              <a:t>16 </a:t>
            </a:r>
            <a:r>
              <a:rPr lang="en-GB" dirty="0">
                <a:solidFill>
                  <a:srgbClr val="FF0000"/>
                </a:solidFill>
                <a:effectLst/>
              </a:rPr>
              <a:t>=</a:t>
            </a:r>
            <a:r>
              <a:rPr lang="en-GB" dirty="0"/>
              <a:t> </a:t>
            </a:r>
            <a:r>
              <a:rPr lang="en-GB" dirty="0">
                <a:solidFill>
                  <a:srgbClr val="0000FF"/>
                </a:solidFill>
                <a:effectLst/>
              </a:rPr>
              <a:t>4 × 4 + 4 − 4</a:t>
            </a:r>
          </a:p>
          <a:p>
            <a:r>
              <a:rPr lang="en-GB" dirty="0"/>
              <a:t>17 </a:t>
            </a:r>
            <a:r>
              <a:rPr lang="en-GB" dirty="0">
                <a:solidFill>
                  <a:srgbClr val="FF0000"/>
                </a:solidFill>
                <a:effectLst/>
              </a:rPr>
              <a:t>=</a:t>
            </a:r>
            <a:r>
              <a:rPr lang="en-GB" dirty="0"/>
              <a:t> </a:t>
            </a:r>
            <a:r>
              <a:rPr lang="en-GB" dirty="0">
                <a:solidFill>
                  <a:srgbClr val="0000FF"/>
                </a:solidFill>
                <a:effectLst/>
              </a:rPr>
              <a:t>4 × 4 + 4 ÷ 4</a:t>
            </a:r>
            <a:endParaRPr lang="en-GB" b="0" i="0" dirty="0"/>
          </a:p>
          <a:p>
            <a:r>
              <a:rPr lang="en-GB" dirty="0"/>
              <a:t>18 </a:t>
            </a:r>
            <a:r>
              <a:rPr lang="en-GB" dirty="0">
                <a:solidFill>
                  <a:srgbClr val="FF0000"/>
                </a:solidFill>
                <a:effectLst/>
              </a:rPr>
              <a:t>=</a:t>
            </a:r>
            <a:r>
              <a:rPr lang="en-GB" dirty="0"/>
              <a:t> 4 × 4 + 4 −√4 (see notes for 14 above).</a:t>
            </a:r>
          </a:p>
          <a:p>
            <a:r>
              <a:rPr lang="en-GB" b="0" i="1" dirty="0"/>
              <a:t>19 = </a:t>
            </a:r>
            <a:r>
              <a:rPr lang="en-GB" i="1" dirty="0"/>
              <a:t>(4 + 4 −.4)÷.4</a:t>
            </a:r>
            <a:endParaRPr lang="en-GB" b="0" i="1" dirty="0"/>
          </a:p>
          <a:p>
            <a:r>
              <a:rPr lang="en-GB" dirty="0"/>
              <a:t>20 </a:t>
            </a:r>
            <a:r>
              <a:rPr lang="en-GB" dirty="0">
                <a:solidFill>
                  <a:srgbClr val="FF0000"/>
                </a:solidFill>
                <a:effectLst/>
              </a:rPr>
              <a:t>=</a:t>
            </a:r>
            <a:r>
              <a:rPr lang="en-GB" dirty="0"/>
              <a:t> </a:t>
            </a:r>
            <a:r>
              <a:rPr lang="en-GB" dirty="0">
                <a:solidFill>
                  <a:srgbClr val="0000FF"/>
                </a:solidFill>
                <a:effectLst/>
              </a:rPr>
              <a:t>4 ×(4 ÷ 4 + 4)</a:t>
            </a:r>
            <a:endParaRPr lang="en-GB" b="1" dirty="0"/>
          </a:p>
          <a:p>
            <a:endParaRPr lang="en-GB" b="1" dirty="0"/>
          </a:p>
          <a:p>
            <a:r>
              <a:rPr lang="en-GB" b="1" dirty="0"/>
              <a:t>Suggested questioning</a:t>
            </a:r>
          </a:p>
          <a:p>
            <a:r>
              <a:rPr lang="en-GB" b="0" dirty="0"/>
              <a:t>Why won’t 4 × 4 × 4 × 4 be an appropriate solution?</a:t>
            </a:r>
          </a:p>
          <a:p>
            <a:r>
              <a:rPr lang="en-GB" b="0" dirty="0"/>
              <a:t>Why are the multiples of 4 easier to find?</a:t>
            </a:r>
          </a:p>
          <a:p>
            <a:r>
              <a:rPr lang="en-GB" b="0" dirty="0"/>
              <a:t>How might brackets help you?</a:t>
            </a:r>
          </a:p>
          <a:p>
            <a:endParaRPr lang="en-GB" b="0" dirty="0"/>
          </a:p>
          <a:p>
            <a:r>
              <a:rPr lang="en-GB" b="1" dirty="0"/>
              <a:t>Things to think about</a:t>
            </a:r>
          </a:p>
          <a:p>
            <a:r>
              <a:rPr lang="en-GB" dirty="0"/>
              <a:t>Checkpoint 32 is a classic problem that may well take longer than ten minutes! The purpose is to assess both fluency with operations and number sense, but also to check confidence with the priority of operations and the use of brackets. Teachers will need to decide whether to let the task run for longer so students can complete the full set, or whether the activity serves its purpose for assessment in a shorter period of time.</a:t>
            </a:r>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b="0" dirty="0"/>
              <a:t>e.g. </a:t>
            </a:r>
            <a:r>
              <a:rPr lang="en-GB" sz="1200" dirty="0">
                <a:latin typeface="Calibri" panose="020F0502020204030204" pitchFamily="34" charset="0"/>
                <a:ea typeface="Calibri" panose="020F0502020204030204" pitchFamily="34" charset="0"/>
                <a:cs typeface="Times New Roman" panose="02020603050405020304" pitchFamily="18" charset="0"/>
              </a:rPr>
              <a:t>10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GB" sz="1200" dirty="0">
                <a:latin typeface="Calibri" panose="020F0502020204030204" pitchFamily="34" charset="0"/>
                <a:ea typeface="Calibri" panose="020F0502020204030204" pitchFamily="34" charset="0"/>
                <a:cs typeface="Times New Roman" panose="02020603050405020304" pitchFamily="18" charset="0"/>
              </a:rPr>
              <a:t>(7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2 + 2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4) + 2 = 222</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 10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GB" sz="1200" dirty="0">
                <a:latin typeface="Calibri" panose="020F0502020204030204" pitchFamily="34" charset="0"/>
                <a:ea typeface="Calibri" panose="020F0502020204030204" pitchFamily="34" charset="0"/>
                <a:cs typeface="Times New Roman" panose="02020603050405020304" pitchFamily="18" charset="0"/>
              </a:rPr>
              <a:t>(7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9 + 9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4) + 9 = 999.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latin typeface="Calibri" panose="020F0502020204030204" pitchFamily="34" charset="0"/>
                <a:ea typeface="Calibri" panose="020F0502020204030204" pitchFamily="34" charset="0"/>
                <a:cs typeface="Times New Roman" panose="02020603050405020304" pitchFamily="18" charset="0"/>
              </a:rPr>
              <a:t>Every solution is a three-digit number with the original number repeated in each column. This is because, for any number </a:t>
            </a:r>
            <a:r>
              <a:rPr lang="en-GB" sz="1200" i="1" dirty="0">
                <a:latin typeface="Calibri" panose="020F0502020204030204" pitchFamily="34" charset="0"/>
                <a:ea typeface="Calibri" panose="020F0502020204030204" pitchFamily="34" charset="0"/>
                <a:cs typeface="Times New Roman" panose="02020603050405020304" pitchFamily="18" charset="0"/>
              </a:rPr>
              <a:t>a, </a:t>
            </a:r>
            <a:r>
              <a:rPr lang="en-GB" sz="1200" i="0" dirty="0">
                <a:latin typeface="Calibri" panose="020F0502020204030204" pitchFamily="34" charset="0"/>
                <a:ea typeface="Calibri" panose="020F0502020204030204" pitchFamily="34" charset="0"/>
                <a:cs typeface="Times New Roman" panose="02020603050405020304" pitchFamily="18" charset="0"/>
              </a:rPr>
              <a:t>this </a:t>
            </a:r>
            <a:r>
              <a:rPr lang="en-GB" b="0" dirty="0"/>
              <a:t>calculation </a:t>
            </a:r>
            <a:r>
              <a:rPr lang="en-GB" sz="1200" dirty="0">
                <a:latin typeface="Calibri" panose="020F0502020204030204" pitchFamily="34" charset="0"/>
                <a:ea typeface="Calibri" panose="020F0502020204030204" pitchFamily="34" charset="0"/>
                <a:cs typeface="Times New Roman" panose="02020603050405020304" pitchFamily="18" charset="0"/>
              </a:rPr>
              <a:t>10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GB" sz="1200" dirty="0">
                <a:latin typeface="Calibri" panose="020F0502020204030204" pitchFamily="34" charset="0"/>
                <a:ea typeface="Calibri" panose="020F0502020204030204" pitchFamily="34" charset="0"/>
                <a:cs typeface="Times New Roman" panose="02020603050405020304" pitchFamily="18" charset="0"/>
              </a:rPr>
              <a:t>(7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i="1" dirty="0">
                <a:latin typeface="Calibri" panose="020F0502020204030204" pitchFamily="34" charset="0"/>
                <a:ea typeface="Calibri" panose="020F0502020204030204" pitchFamily="34" charset="0"/>
                <a:cs typeface="Times New Roman" panose="02020603050405020304" pitchFamily="18" charset="0"/>
              </a:rPr>
              <a:t>a</a:t>
            </a:r>
            <a:r>
              <a:rPr lang="en-GB" sz="1200" dirty="0">
                <a:latin typeface="Calibri" panose="020F0502020204030204" pitchFamily="34" charset="0"/>
                <a:ea typeface="Calibri" panose="020F0502020204030204" pitchFamily="34" charset="0"/>
                <a:cs typeface="Times New Roman" panose="02020603050405020304" pitchFamily="18" charset="0"/>
              </a:rPr>
              <a:t> + </a:t>
            </a:r>
            <a:r>
              <a:rPr lang="en-GB" sz="1200" i="1" dirty="0">
                <a:latin typeface="Calibri" panose="020F0502020204030204" pitchFamily="34" charset="0"/>
                <a:ea typeface="Calibri" panose="020F0502020204030204" pitchFamily="34" charset="0"/>
                <a:cs typeface="Times New Roman" panose="02020603050405020304" pitchFamily="18" charset="0"/>
              </a:rPr>
              <a:t>a</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4) + </a:t>
            </a:r>
            <a:r>
              <a:rPr lang="en-GB" sz="1200" i="1" dirty="0">
                <a:latin typeface="Calibri" panose="020F0502020204030204" pitchFamily="34" charset="0"/>
                <a:ea typeface="Calibri" panose="020F0502020204030204" pitchFamily="34" charset="0"/>
                <a:cs typeface="Times New Roman" panose="02020603050405020304" pitchFamily="18" charset="0"/>
              </a:rPr>
              <a:t>a</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b="0" dirty="0"/>
              <a:t>can be rewritten as </a:t>
            </a:r>
            <a:r>
              <a:rPr lang="en-GB" sz="1200" dirty="0">
                <a:latin typeface="Calibri" panose="020F0502020204030204" pitchFamily="34" charset="0"/>
                <a:ea typeface="Calibri" panose="020F0502020204030204" pitchFamily="34" charset="0"/>
                <a:cs typeface="Times New Roman" panose="02020603050405020304" pitchFamily="18" charset="0"/>
              </a:rPr>
              <a:t>10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 11</a:t>
            </a:r>
            <a:r>
              <a:rPr lang="en-GB" sz="1200" i="1" dirty="0">
                <a:latin typeface="Calibri" panose="020F0502020204030204" pitchFamily="34" charset="0"/>
                <a:ea typeface="Calibri" panose="020F0502020204030204" pitchFamily="34" charset="0"/>
                <a:cs typeface="Times New Roman" panose="02020603050405020304" pitchFamily="18" charset="0"/>
              </a:rPr>
              <a:t>a + a</a:t>
            </a:r>
            <a:r>
              <a:rPr lang="en-GB" sz="1200" i="0" dirty="0">
                <a:latin typeface="Calibri" panose="020F0502020204030204" pitchFamily="34" charset="0"/>
                <a:ea typeface="Calibri" panose="020F0502020204030204" pitchFamily="34" charset="0"/>
                <a:cs typeface="Times New Roman" panose="02020603050405020304" pitchFamily="18" charset="0"/>
              </a:rPr>
              <a:t>, or 110</a:t>
            </a:r>
            <a:r>
              <a:rPr lang="en-GB" sz="1200" i="1" dirty="0">
                <a:latin typeface="Calibri" panose="020F0502020204030204" pitchFamily="34" charset="0"/>
                <a:ea typeface="Calibri" panose="020F0502020204030204" pitchFamily="34" charset="0"/>
                <a:cs typeface="Times New Roman" panose="02020603050405020304" pitchFamily="18" charset="0"/>
              </a:rPr>
              <a:t>a</a:t>
            </a:r>
            <a:r>
              <a:rPr lang="en-GB" sz="1200" i="0" dirty="0">
                <a:latin typeface="Calibri" panose="020F0502020204030204" pitchFamily="34" charset="0"/>
                <a:ea typeface="Calibri" panose="020F0502020204030204" pitchFamily="34" charset="0"/>
                <a:cs typeface="Times New Roman" panose="02020603050405020304" pitchFamily="18" charset="0"/>
              </a:rPr>
              <a:t> + </a:t>
            </a:r>
            <a:r>
              <a:rPr lang="en-GB" sz="1200" i="1" dirty="0">
                <a:latin typeface="Calibri" panose="020F0502020204030204" pitchFamily="34" charset="0"/>
                <a:ea typeface="Calibri" panose="020F0502020204030204" pitchFamily="34" charset="0"/>
                <a:cs typeface="Times New Roman" panose="02020603050405020304" pitchFamily="18" charset="0"/>
              </a:rPr>
              <a:t>a. </a:t>
            </a:r>
            <a:r>
              <a:rPr lang="en-GB" sz="1200" i="0" dirty="0">
                <a:latin typeface="Calibri" panose="020F0502020204030204" pitchFamily="34" charset="0"/>
                <a:ea typeface="Calibri" panose="020F0502020204030204" pitchFamily="34" charset="0"/>
                <a:cs typeface="Times New Roman" panose="02020603050405020304" pitchFamily="18" charset="0"/>
              </a:rPr>
              <a:t>This means that any outcome will be 111</a:t>
            </a:r>
            <a:r>
              <a:rPr lang="en-GB" sz="1200" i="1" dirty="0">
                <a:latin typeface="Calibri" panose="020F0502020204030204" pitchFamily="34" charset="0"/>
                <a:ea typeface="Calibri" panose="020F0502020204030204" pitchFamily="34" charset="0"/>
                <a:cs typeface="Times New Roman" panose="02020603050405020304" pitchFamily="18" charset="0"/>
              </a:rPr>
              <a:t>a.</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b="0" dirty="0"/>
          </a:p>
          <a:p>
            <a:r>
              <a:rPr lang="en-GB" b="1" dirty="0"/>
              <a:t>Suggested questioning</a:t>
            </a:r>
          </a:p>
          <a:p>
            <a:r>
              <a:rPr lang="en-GB" b="0" dirty="0"/>
              <a:t>What do you notice? Why does this happen?</a:t>
            </a:r>
          </a:p>
          <a:p>
            <a:r>
              <a:rPr lang="en-GB" b="0" dirty="0"/>
              <a:t>Can you write this calculation another way?</a:t>
            </a:r>
            <a:br>
              <a:rPr lang="en-GB" b="0" dirty="0"/>
            </a:br>
            <a:r>
              <a:rPr lang="en-GB" b="0" dirty="0"/>
              <a:t>Can you write this calculation for any general number, </a:t>
            </a:r>
            <a:r>
              <a:rPr lang="en-GB" sz="1200" i="1" dirty="0">
                <a:latin typeface="Calibri" panose="020F0502020204030204" pitchFamily="34" charset="0"/>
                <a:ea typeface="Calibri" panose="020F0502020204030204" pitchFamily="34" charset="0"/>
                <a:cs typeface="Times New Roman" panose="02020603050405020304" pitchFamily="18" charset="0"/>
              </a:rPr>
              <a:t>a?</a:t>
            </a:r>
          </a:p>
          <a:p>
            <a:endParaRPr lang="en-GB" b="0" dirty="0"/>
          </a:p>
          <a:p>
            <a:r>
              <a:rPr lang="en-GB" b="1" dirty="0"/>
              <a:t>Things to think about</a:t>
            </a:r>
          </a:p>
          <a:p>
            <a:r>
              <a:rPr lang="en-GB" dirty="0"/>
              <a:t>Checkpoint 33 is an engaging application of the distributive law. </a:t>
            </a:r>
            <a:r>
              <a:rPr lang="en-GB" sz="1200" dirty="0">
                <a:latin typeface="Calibri" panose="020F0502020204030204" pitchFamily="34" charset="0"/>
                <a:ea typeface="Calibri" panose="020F0502020204030204" pitchFamily="34" charset="0"/>
                <a:cs typeface="Times New Roman" panose="02020603050405020304" pitchFamily="18" charset="0"/>
              </a:rPr>
              <a:t>A</a:t>
            </a:r>
            <a:r>
              <a:rPr lang="en-GB" dirty="0"/>
              <a:t> ‘Nelson’ is a common term in cricket, referring to a score of 111 (and subsequent multiples of 111 – for example, 222 is a ‘double Nelson’). By trialling different one-digit numbers, students may notice that their answer is a three-digit number consisting only of their original number; encourage students to recognise this as a multiple of 111. Class discussions should unpick </a:t>
            </a:r>
            <a:r>
              <a:rPr lang="en-GB" i="1" dirty="0"/>
              <a:t>why </a:t>
            </a:r>
            <a:r>
              <a:rPr lang="en-GB" i="0" dirty="0"/>
              <a:t>this works; particularly noting that the calculation </a:t>
            </a:r>
            <a:r>
              <a:rPr lang="en-GB" sz="1200" dirty="0">
                <a:latin typeface="Calibri" panose="020F0502020204030204" pitchFamily="34" charset="0"/>
                <a:ea typeface="Calibri" panose="020F0502020204030204" pitchFamily="34" charset="0"/>
                <a:cs typeface="Times New Roman" panose="02020603050405020304" pitchFamily="18" charset="0"/>
              </a:rPr>
              <a:t>(7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___ + ___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4) is an example of the distributive law, and can be rewritten as (11 </a:t>
            </a:r>
            <a:r>
              <a:rPr lang="en-GB" sz="12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latin typeface="Calibri" panose="020F0502020204030204" pitchFamily="34" charset="0"/>
                <a:ea typeface="Calibri" panose="020F0502020204030204" pitchFamily="34" charset="0"/>
                <a:cs typeface="Times New Roman" panose="02020603050405020304" pitchFamily="18" charset="0"/>
              </a:rPr>
              <a:t> ___).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87</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88</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a:t>
            </a:r>
            <a:r>
              <a:rPr lang="en-GB" sz="1200" dirty="0"/>
              <a:t>(5 × 10) + (</a:t>
            </a:r>
            <a:r>
              <a:rPr lang="en-GB" sz="1200" b="1" dirty="0"/>
              <a:t>2</a:t>
            </a:r>
            <a:r>
              <a:rPr lang="en-GB" sz="1200" dirty="0"/>
              <a:t> × 10) + (5 × </a:t>
            </a:r>
            <a:r>
              <a:rPr lang="en-GB" sz="1200" b="1" dirty="0"/>
              <a:t>9</a:t>
            </a:r>
            <a:r>
              <a:rPr lang="en-GB" sz="1200" dirty="0"/>
              <a:t>) + (</a:t>
            </a:r>
            <a:r>
              <a:rPr lang="en-GB" sz="1200" b="1" dirty="0"/>
              <a:t>2</a:t>
            </a:r>
            <a:r>
              <a:rPr lang="en-GB" sz="1200" dirty="0"/>
              <a:t> × </a:t>
            </a:r>
            <a:r>
              <a:rPr lang="en-GB" sz="1200" b="1" dirty="0"/>
              <a:t>9</a:t>
            </a:r>
            <a:r>
              <a:rPr lang="en-GB" sz="1200" dirty="0"/>
              <a:t>)</a:t>
            </a:r>
          </a:p>
          <a:p>
            <a:r>
              <a:rPr lang="en-GB" sz="1200" dirty="0"/>
              <a:t>b) Alex has split the rectangle into four smaller rectangles by partitioning 7 into 5 and 2 and 19 into 10 and 9. </a:t>
            </a:r>
          </a:p>
          <a:p>
            <a:r>
              <a:rPr lang="en-GB" sz="1200" dirty="0"/>
              <a:t>c) This answer will be dependent on student responses. Some may not partition the 7, so just create two 7 × 10 and 7 × 9 rectangles. Others may prefer to partition the 7 differently, for example into lengths of 3 and 4. Students are less likely to partition the 19 differently, and an interesting point of discussion might be why this is.</a:t>
            </a:r>
          </a:p>
          <a:p>
            <a:endParaRPr lang="en-GB" b="1" dirty="0"/>
          </a:p>
          <a:p>
            <a:r>
              <a:rPr lang="en-GB" b="1" dirty="0"/>
              <a:t>Suggested questioning</a:t>
            </a:r>
          </a:p>
          <a:p>
            <a:r>
              <a:rPr lang="en-GB" b="0" dirty="0"/>
              <a:t>Where is the 5 in the rectangle? Where is the 10?</a:t>
            </a:r>
          </a:p>
          <a:p>
            <a:r>
              <a:rPr lang="en-GB" b="0" dirty="0"/>
              <a:t>How did you split the rectangle? Why was this most logical for you</a:t>
            </a:r>
          </a:p>
          <a:p>
            <a:r>
              <a:rPr lang="en-GB" b="0" dirty="0"/>
              <a:t>How does this link to the grid method for multiplication? How does it link to the column method?</a:t>
            </a:r>
          </a:p>
          <a:p>
            <a:endParaRPr lang="en-GB" b="0" dirty="0"/>
          </a:p>
          <a:p>
            <a:r>
              <a:rPr lang="en-GB" b="1" dirty="0"/>
              <a:t>Things to think about</a:t>
            </a:r>
          </a:p>
          <a:p>
            <a:r>
              <a:rPr lang="en-GB" dirty="0"/>
              <a:t>Checkpoint 34 offers an opportunity to discuss the distributive law, but also has strong links to the grid method of multiplication. Students should recognise that the calculation 7 </a:t>
            </a:r>
            <a:r>
              <a:rPr lang="en-GB" sz="1200" dirty="0"/>
              <a:t>×</a:t>
            </a:r>
            <a:r>
              <a:rPr lang="en-GB" dirty="0"/>
              <a:t> 10 is equivalent to (5 </a:t>
            </a:r>
            <a:r>
              <a:rPr lang="en-GB" sz="1200" dirty="0"/>
              <a:t>× </a:t>
            </a:r>
            <a:r>
              <a:rPr lang="en-GB" dirty="0"/>
              <a:t>10) + (2 </a:t>
            </a:r>
            <a:r>
              <a:rPr lang="en-GB" sz="1200" dirty="0"/>
              <a:t>× 10). The representation of the rectangle here is designed to provide a visual support for students in recognising this relationship; later checkpoints ask students to begin to recognise the relationship in calculations.</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a:p>
        </p:txBody>
      </p:sp>
    </p:spTree>
    <p:extLst>
      <p:ext uri="{BB962C8B-B14F-4D97-AF65-F5344CB8AC3E}">
        <p14:creationId xmlns:p14="http://schemas.microsoft.com/office/powerpoint/2010/main" val="28890752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a:t>
            </a:r>
            <a:r>
              <a:rPr lang="en-GB" b="1" dirty="0"/>
              <a:t>1.3 </a:t>
            </a:r>
            <a:r>
              <a:rPr lang="en-US" sz="1200" b="1" dirty="0"/>
              <a:t>×</a:t>
            </a:r>
            <a:r>
              <a:rPr lang="en-GB" sz="1200" b="1" dirty="0"/>
              <a:t> 5.2 + 1.3 </a:t>
            </a:r>
            <a:r>
              <a:rPr lang="en-US" sz="1200" b="1" dirty="0"/>
              <a:t>×</a:t>
            </a:r>
            <a:r>
              <a:rPr lang="en-GB" sz="1200" b="1" dirty="0"/>
              <a:t> 4.8 </a:t>
            </a:r>
            <a:r>
              <a:rPr lang="en-GB" sz="1200" b="0" dirty="0"/>
              <a:t>= 1.3 </a:t>
            </a:r>
            <a:r>
              <a:rPr lang="en-US" sz="1200" dirty="0"/>
              <a:t>× (5.2 + 4.8) = 1.3 × 10 = 13</a:t>
            </a:r>
          </a:p>
          <a:p>
            <a:r>
              <a:rPr lang="en-US" sz="1200" b="0" dirty="0"/>
              <a:t>b) 1.</a:t>
            </a:r>
            <a:r>
              <a:rPr lang="en-US" sz="1200" b="1" dirty="0"/>
              <a:t>3 × 5.2 + 1.3 × 3.8 + </a:t>
            </a:r>
            <a:r>
              <a:rPr lang="en-US" sz="1200" b="1" i="0" u="sng" dirty="0"/>
              <a:t>2.6 ÷ 2 </a:t>
            </a:r>
            <a:r>
              <a:rPr lang="en-US" sz="1200" b="0" dirty="0"/>
              <a:t>= 1.3 </a:t>
            </a:r>
            <a:r>
              <a:rPr lang="en-US" sz="1200" dirty="0"/>
              <a:t>× 5.2 + 1.3 × 3.8 + </a:t>
            </a:r>
            <a:r>
              <a:rPr lang="en-US" sz="1200" u="sng" dirty="0"/>
              <a:t>1.3 ÷ 1 </a:t>
            </a:r>
            <a:r>
              <a:rPr lang="en-US" sz="1200" dirty="0"/>
              <a:t>= 1.3 × (5.2 + 3.8 + 1) = 1.3 × 10 =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 </a:t>
            </a:r>
            <a:r>
              <a:rPr lang="en-US" sz="1200" b="1" dirty="0"/>
              <a:t>2 × (</a:t>
            </a:r>
            <a:r>
              <a:rPr lang="en-US" sz="1200" b="1" u="sng" dirty="0">
                <a:solidFill>
                  <a:srgbClr val="FF0000"/>
                </a:solidFill>
              </a:rPr>
              <a:t>3.9</a:t>
            </a:r>
            <a:r>
              <a:rPr lang="en-US" sz="1200" b="1" u="sng" dirty="0"/>
              <a:t> × 1 </a:t>
            </a:r>
            <a:r>
              <a:rPr lang="en-US" sz="1200" b="1" dirty="0"/>
              <a:t>+ 1 × </a:t>
            </a:r>
            <a:r>
              <a:rPr lang="en-US" sz="1200" b="1" dirty="0">
                <a:solidFill>
                  <a:srgbClr val="FF0000"/>
                </a:solidFill>
              </a:rPr>
              <a:t>1.3</a:t>
            </a:r>
            <a:r>
              <a:rPr lang="en-US" sz="1200" b="1" dirty="0"/>
              <a:t> + </a:t>
            </a:r>
            <a:r>
              <a:rPr lang="en-US" sz="1200" b="1" dirty="0">
                <a:solidFill>
                  <a:srgbClr val="FF0000"/>
                </a:solidFill>
              </a:rPr>
              <a:t>1.3</a:t>
            </a:r>
            <a:r>
              <a:rPr lang="en-US" sz="1200" b="1" dirty="0"/>
              <a:t>) </a:t>
            </a:r>
            <a:r>
              <a:rPr lang="en-US" sz="1200" b="0" dirty="0"/>
              <a:t>=</a:t>
            </a:r>
            <a:r>
              <a:rPr lang="en-US" sz="1200" b="1" dirty="0"/>
              <a:t> </a:t>
            </a:r>
            <a:r>
              <a:rPr lang="en-US" sz="1200" b="0" dirty="0"/>
              <a:t>2 </a:t>
            </a:r>
            <a:r>
              <a:rPr lang="en-US" sz="1200" dirty="0"/>
              <a:t>× (</a:t>
            </a:r>
            <a:r>
              <a:rPr lang="en-US" sz="1200" u="sng" dirty="0"/>
              <a:t>1.3 × 3</a:t>
            </a:r>
            <a:r>
              <a:rPr lang="en-US" sz="1200" u="none" dirty="0"/>
              <a:t> </a:t>
            </a:r>
            <a:r>
              <a:rPr lang="en-US" sz="1200" dirty="0"/>
              <a:t>× 1 × 1.3 + 1.3) = 2 × (1.3 × 5) = 10 × 1.3 = 13</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 </a:t>
            </a:r>
            <a:r>
              <a:rPr lang="en-US" sz="1200" b="1" dirty="0"/>
              <a:t>2 × (</a:t>
            </a:r>
            <a:r>
              <a:rPr lang="en-US" sz="1200" b="1" u="sng" dirty="0">
                <a:solidFill>
                  <a:srgbClr val="FF0000"/>
                </a:solidFill>
              </a:rPr>
              <a:t>3.9</a:t>
            </a:r>
            <a:r>
              <a:rPr lang="en-US" sz="1200" b="1" u="sng" dirty="0"/>
              <a:t> × 1 </a:t>
            </a:r>
            <a:r>
              <a:rPr lang="en-US" sz="1200" b="1" dirty="0"/>
              <a:t>+ 1 × </a:t>
            </a:r>
            <a:r>
              <a:rPr lang="en-US" sz="1200" b="1" dirty="0">
                <a:solidFill>
                  <a:srgbClr val="FF0000"/>
                </a:solidFill>
              </a:rPr>
              <a:t>1.3</a:t>
            </a:r>
            <a:r>
              <a:rPr lang="en-US" sz="1200" b="1" dirty="0"/>
              <a:t> ) </a:t>
            </a:r>
            <a:r>
              <a:rPr lang="en-US" sz="1200" b="1" dirty="0">
                <a:solidFill>
                  <a:srgbClr val="585858"/>
                </a:solidFill>
              </a:rPr>
              <a:t>+</a:t>
            </a:r>
            <a:r>
              <a:rPr lang="en-US" sz="1200" b="1" dirty="0">
                <a:solidFill>
                  <a:srgbClr val="FF0000"/>
                </a:solidFill>
              </a:rPr>
              <a:t> </a:t>
            </a:r>
            <a:r>
              <a:rPr lang="en-US" sz="1200" b="1" u="sng" dirty="0">
                <a:solidFill>
                  <a:srgbClr val="FF0000"/>
                </a:solidFill>
              </a:rPr>
              <a:t>2.6</a:t>
            </a:r>
            <a:r>
              <a:rPr lang="en-US" sz="1200" b="1" dirty="0">
                <a:solidFill>
                  <a:srgbClr val="FF0000"/>
                </a:solidFill>
              </a:rPr>
              <a:t> </a:t>
            </a:r>
            <a:r>
              <a:rPr lang="en-US" sz="1200" b="0" dirty="0">
                <a:solidFill>
                  <a:srgbClr val="FF0000"/>
                </a:solidFill>
              </a:rPr>
              <a:t>= 2 × </a:t>
            </a:r>
            <a:r>
              <a:rPr lang="en-US" sz="1200" dirty="0"/>
              <a:t>(</a:t>
            </a:r>
            <a:r>
              <a:rPr lang="en-US" sz="1200" u="sng" dirty="0"/>
              <a:t>1.3 × 3</a:t>
            </a:r>
            <a:r>
              <a:rPr lang="en-US" sz="1200" u="none" dirty="0"/>
              <a:t> </a:t>
            </a:r>
            <a:r>
              <a:rPr lang="en-US" sz="1200" b="0" dirty="0">
                <a:solidFill>
                  <a:srgbClr val="FF0000"/>
                </a:solidFill>
              </a:rPr>
              <a:t>+ 1 × 1.3 ) + </a:t>
            </a:r>
            <a:r>
              <a:rPr lang="en-US" sz="1200" b="0" u="sng" dirty="0">
                <a:solidFill>
                  <a:srgbClr val="FF0000"/>
                </a:solidFill>
              </a:rPr>
              <a:t>1.3 </a:t>
            </a:r>
            <a:r>
              <a:rPr lang="en-US" sz="1200" u="sng" dirty="0"/>
              <a:t>× 2</a:t>
            </a:r>
            <a:r>
              <a:rPr lang="en-US" sz="1200" b="0" u="sng" dirty="0">
                <a:solidFill>
                  <a:srgbClr val="FF0000"/>
                </a:solidFill>
              </a:rPr>
              <a:t> </a:t>
            </a:r>
            <a:r>
              <a:rPr lang="en-US" sz="1200" b="0" dirty="0">
                <a:solidFill>
                  <a:srgbClr val="FF0000"/>
                </a:solidFill>
              </a:rPr>
              <a:t>= 2 × (1.3 </a:t>
            </a:r>
            <a:r>
              <a:rPr lang="en-US" sz="1200" dirty="0"/>
              <a:t>× 4) + 1.3 × 2 = 8 × 1.3 + 1.3 × 2 = 10 × 1.3 = 13</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 </a:t>
            </a:r>
            <a:r>
              <a:rPr lang="en-US" sz="1200" b="1" dirty="0"/>
              <a:t>4 × (</a:t>
            </a:r>
            <a:r>
              <a:rPr lang="en-US" sz="1200" b="1" u="sng" dirty="0"/>
              <a:t>3 × </a:t>
            </a:r>
            <a:r>
              <a:rPr lang="en-US" sz="1200" b="1" u="sng" dirty="0">
                <a:solidFill>
                  <a:srgbClr val="FF0000"/>
                </a:solidFill>
              </a:rPr>
              <a:t>0.9</a:t>
            </a:r>
            <a:r>
              <a:rPr lang="en-US" sz="1200" b="1" u="sng" dirty="0"/>
              <a:t> + 3 × </a:t>
            </a:r>
            <a:r>
              <a:rPr lang="en-US" sz="1200" b="1" u="sng" dirty="0">
                <a:solidFill>
                  <a:srgbClr val="FF0000"/>
                </a:solidFill>
              </a:rPr>
              <a:t>0.4</a:t>
            </a:r>
            <a:r>
              <a:rPr lang="en-US" sz="1200" b="1" u="sng" dirty="0"/>
              <a:t> </a:t>
            </a:r>
            <a:r>
              <a:rPr lang="en-US" sz="1200" b="1" dirty="0"/>
              <a:t>– 0.5 × </a:t>
            </a:r>
            <a:r>
              <a:rPr lang="en-US" sz="1200" b="1" dirty="0">
                <a:solidFill>
                  <a:srgbClr val="FF0000"/>
                </a:solidFill>
              </a:rPr>
              <a:t>1.3</a:t>
            </a:r>
            <a:r>
              <a:rPr lang="en-US" sz="1200" b="1" dirty="0"/>
              <a:t>) </a:t>
            </a:r>
            <a:r>
              <a:rPr lang="en-US" sz="1200" dirty="0"/>
              <a:t>= 4 × (</a:t>
            </a:r>
            <a:r>
              <a:rPr lang="en-US" sz="1200" u="sng" dirty="0"/>
              <a:t>3 × (</a:t>
            </a:r>
            <a:r>
              <a:rPr lang="en-US" sz="1200" u="sng" dirty="0">
                <a:solidFill>
                  <a:srgbClr val="FF0000"/>
                </a:solidFill>
              </a:rPr>
              <a:t>0.9</a:t>
            </a:r>
            <a:r>
              <a:rPr lang="en-US" sz="1200" u="sng" dirty="0"/>
              <a:t> + </a:t>
            </a:r>
            <a:r>
              <a:rPr lang="en-US" sz="1200" u="sng" dirty="0">
                <a:solidFill>
                  <a:srgbClr val="FF0000"/>
                </a:solidFill>
              </a:rPr>
              <a:t>0.4)</a:t>
            </a:r>
            <a:r>
              <a:rPr lang="en-US" sz="1200" u="sng" dirty="0"/>
              <a:t> </a:t>
            </a:r>
            <a:r>
              <a:rPr lang="en-US" sz="1200" dirty="0"/>
              <a:t>– 0.5 × </a:t>
            </a:r>
            <a:r>
              <a:rPr lang="en-US" sz="1200" dirty="0">
                <a:solidFill>
                  <a:srgbClr val="FF0000"/>
                </a:solidFill>
              </a:rPr>
              <a:t>1.3</a:t>
            </a:r>
            <a:r>
              <a:rPr lang="en-US" sz="1200" dirty="0"/>
              <a:t>) = 4 × (</a:t>
            </a:r>
            <a:r>
              <a:rPr lang="en-US" sz="1200" u="sng" dirty="0"/>
              <a:t>3 × </a:t>
            </a:r>
            <a:r>
              <a:rPr lang="en-US" sz="1200" u="sng" dirty="0">
                <a:solidFill>
                  <a:srgbClr val="FF0000"/>
                </a:solidFill>
              </a:rPr>
              <a:t>1.3</a:t>
            </a:r>
            <a:r>
              <a:rPr lang="en-US" sz="1200" u="sng" dirty="0"/>
              <a:t> </a:t>
            </a:r>
            <a:r>
              <a:rPr lang="en-US" sz="1200" dirty="0"/>
              <a:t>– 0.5 × </a:t>
            </a:r>
            <a:r>
              <a:rPr lang="en-US" sz="1200" dirty="0">
                <a:solidFill>
                  <a:srgbClr val="FF0000"/>
                </a:solidFill>
              </a:rPr>
              <a:t>1.3</a:t>
            </a:r>
            <a:r>
              <a:rPr lang="en-US" sz="1200" dirty="0"/>
              <a:t>) = 4 × ((3 – 0.5) × 1.3) = 4 × 2.5 × 1.3 = 10 × 1.3 = 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these examples have been manipulated so that the penultimate stage is 10 × 1.3, to </a:t>
            </a:r>
            <a:r>
              <a:rPr lang="en-US" sz="1200" dirty="0" err="1"/>
              <a:t>emphasise</a:t>
            </a:r>
            <a:r>
              <a:rPr lang="en-US" sz="1200" dirty="0"/>
              <a:t> the connection to the distributive law. Students may take alternative routes, such as 2 × 6.5 for the penultimate stage of part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143 = 1.3 × 11. Given that each calculation can be written as 1.3 × 10, adding one 1 to each one of the black numbers will mean that the calculation becomes 1.3 × 11. For example, part a could be rewritten as either 1.3 × 6.2 + 1.3 × 4.8, or 1.3 × 5.2 × 1.3 × 5.8. If students are struggling to get started, you could give them one of the correct answers to part a and ask them to first think about why it works.</a:t>
            </a:r>
          </a:p>
          <a:p>
            <a:endParaRPr lang="en-GB" b="1" dirty="0"/>
          </a:p>
          <a:p>
            <a:r>
              <a:rPr lang="en-GB" b="1" dirty="0"/>
              <a:t>Suggested questioning</a:t>
            </a:r>
          </a:p>
          <a:p>
            <a:r>
              <a:rPr lang="en-GB" b="0" dirty="0"/>
              <a:t>Why is 1.3 in red? How are the red numbers that aren’t 1.3 linked to 1.3?</a:t>
            </a:r>
          </a:p>
          <a:p>
            <a:r>
              <a:rPr lang="en-GB" b="0" dirty="0"/>
              <a:t>How can we change (e.g. 3.9 </a:t>
            </a:r>
            <a:r>
              <a:rPr lang="en-US" sz="1200" dirty="0"/>
              <a:t>× 1) to be a calculation involving 1.3?</a:t>
            </a:r>
          </a:p>
          <a:p>
            <a:r>
              <a:rPr lang="en-US" sz="1200" b="0" dirty="0"/>
              <a:t>How can we rewrite these calculations?</a:t>
            </a:r>
          </a:p>
          <a:p>
            <a:r>
              <a:rPr lang="en-GB" b="0" dirty="0"/>
              <a:t> </a:t>
            </a:r>
          </a:p>
          <a:p>
            <a:r>
              <a:rPr lang="en-GB" b="1" dirty="0"/>
              <a:t>Things to think about</a:t>
            </a:r>
          </a:p>
          <a:p>
            <a:r>
              <a:rPr lang="en-GB" dirty="0"/>
              <a:t>In Checkpoint 35, the common factors that link to 1.3 are highlighted in red, so that recognition of multiples of 1.3 is not a barrier to the task. This should enable the focus of the task to be upon the application of the distributive law. Much as in Checkpoint 34, the focus for assessment here is whether students can recognise that calculations of the form a </a:t>
            </a:r>
            <a:r>
              <a:rPr lang="en-US" sz="1200" dirty="0"/>
              <a:t>× 1.3 + b × 1.3 can be rewritten as (a + b) × 1.3.</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1786149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92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Ahmed has noticed that 0.75 + 0.25 = 1 so, using the distributive law, this can be rewritten as 5 </a:t>
            </a:r>
            <a:r>
              <a:rPr lang="en-GB" sz="1200" b="0" dirty="0">
                <a:solidFill>
                  <a:srgbClr val="00628C"/>
                </a:solidFill>
              </a:rPr>
              <a:t>×</a:t>
            </a:r>
            <a:r>
              <a:rPr lang="en-GB" b="0" dirty="0"/>
              <a:t> (0.75 + 0.25) = 5 </a:t>
            </a:r>
            <a:r>
              <a:rPr lang="en-GB" sz="1200" b="0" dirty="0">
                <a:solidFill>
                  <a:srgbClr val="00628C"/>
                </a:solidFill>
              </a:rPr>
              <a:t>×</a:t>
            </a:r>
            <a:r>
              <a:rPr lang="en-GB" b="0" dirty="0"/>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a:t>
            </a:r>
            <a:r>
              <a:rPr lang="en-GB" sz="1200" b="1" dirty="0">
                <a:solidFill>
                  <a:srgbClr val="00628C"/>
                </a:solidFill>
              </a:rPr>
              <a:t>0.69 × 2 + 2 × 0.31 </a:t>
            </a:r>
            <a:r>
              <a:rPr lang="en-GB" sz="1200" b="0" dirty="0">
                <a:solidFill>
                  <a:srgbClr val="00628C"/>
                </a:solidFill>
              </a:rPr>
              <a:t>= 2 × (0.69 + 0.31) = </a:t>
            </a:r>
            <a:r>
              <a:rPr lang="en-GB" sz="1200" b="1" u="none" dirty="0">
                <a:solidFill>
                  <a:srgbClr val="00628C"/>
                </a:solidFill>
              </a:rPr>
              <a:t>2 ×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28C"/>
                </a:solidFill>
              </a:rPr>
              <a:t>6 × 0.75 + 6 × 0.35 </a:t>
            </a:r>
            <a:r>
              <a:rPr lang="en-GB" sz="1200" b="0" dirty="0">
                <a:solidFill>
                  <a:srgbClr val="00628C"/>
                </a:solidFill>
              </a:rPr>
              <a:t>= 6 ×( 0.75 + 0.35) = </a:t>
            </a:r>
            <a:r>
              <a:rPr lang="en-GB" sz="1200" b="1" u="none" dirty="0">
                <a:solidFill>
                  <a:srgbClr val="00628C"/>
                </a:solidFill>
              </a:rPr>
              <a:t>6 × 1.1</a:t>
            </a:r>
            <a:r>
              <a:rPr lang="en-GB" sz="1200" b="0" u="none" dirty="0">
                <a:solidFill>
                  <a:srgbClr val="00628C"/>
                </a:solidFill>
              </a:rPr>
              <a:t>; students could adjust the 0.75 to 0.65 or the 0.35 to 0.25 to make this 6 </a:t>
            </a:r>
            <a:r>
              <a:rPr lang="en-GB" sz="1200" b="0" dirty="0">
                <a:solidFill>
                  <a:srgbClr val="00628C"/>
                </a:solidFill>
              </a:rPr>
              <a:t>× 1.</a:t>
            </a:r>
            <a:endParaRPr lang="en-GB" sz="1200" b="0" u="sng" dirty="0">
              <a:solidFill>
                <a:srgbClr val="00628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28C"/>
                </a:solidFill>
              </a:rPr>
              <a:t>9 × 0.85 – 9 × 0.15 </a:t>
            </a:r>
            <a:r>
              <a:rPr lang="en-GB" sz="1200" b="0" dirty="0">
                <a:solidFill>
                  <a:srgbClr val="00628C"/>
                </a:solidFill>
              </a:rPr>
              <a:t>= </a:t>
            </a:r>
            <a:r>
              <a:rPr lang="en-GB" sz="1200" b="1" u="none" dirty="0">
                <a:solidFill>
                  <a:srgbClr val="00628C"/>
                </a:solidFill>
              </a:rPr>
              <a:t>9 × 0.7</a:t>
            </a:r>
            <a:r>
              <a:rPr lang="en-GB" sz="1200" b="0" dirty="0">
                <a:solidFill>
                  <a:srgbClr val="00628C"/>
                </a:solidFill>
              </a:rPr>
              <a:t>; students may be caught out by the fact that 0.85 + 0.15 = 1, but the products are being </a:t>
            </a:r>
            <a:r>
              <a:rPr lang="en-GB" sz="1200" b="0" i="1" dirty="0">
                <a:solidFill>
                  <a:srgbClr val="00628C"/>
                </a:solidFill>
              </a:rPr>
              <a:t>subtracted </a:t>
            </a:r>
            <a:r>
              <a:rPr lang="en-GB" sz="1200" b="0" i="0" dirty="0">
                <a:solidFill>
                  <a:srgbClr val="00628C"/>
                </a:solidFill>
              </a:rPr>
              <a:t>here – amending to an addition would make it a ‘</a:t>
            </a:r>
            <a:r>
              <a:rPr lang="en-GB" sz="1200" b="0" dirty="0">
                <a:solidFill>
                  <a:srgbClr val="00628C"/>
                </a:solidFill>
              </a:rPr>
              <a:t>×1’ calculation. </a:t>
            </a:r>
            <a:endParaRPr lang="en-GB" sz="1200" b="0" i="0" dirty="0">
              <a:solidFill>
                <a:srgbClr val="00628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28C"/>
                </a:solidFill>
              </a:rPr>
              <a:t>7 × 1.2 ˗ 0.5 × 7 + 7 × 0.3</a:t>
            </a:r>
            <a:r>
              <a:rPr lang="en-GB" sz="1200" b="0" dirty="0">
                <a:solidFill>
                  <a:srgbClr val="00628C"/>
                </a:solidFill>
              </a:rPr>
              <a:t> = 7 × (1.2 ˗ 0.5 +0.3) = </a:t>
            </a:r>
            <a:r>
              <a:rPr lang="en-GB" sz="1200" b="1" u="none" dirty="0">
                <a:solidFill>
                  <a:srgbClr val="00628C"/>
                </a:solidFill>
              </a:rPr>
              <a:t>7 ×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28C"/>
                </a:solidFill>
              </a:rPr>
              <a:t>4 × 0.5 + 8 × 0.25</a:t>
            </a:r>
            <a:r>
              <a:rPr lang="en-GB" sz="1200" b="0" dirty="0">
                <a:solidFill>
                  <a:srgbClr val="00628C"/>
                </a:solidFill>
              </a:rPr>
              <a:t> = 4 × 0.5 + 4 × 0.5 = 4 × (0.5 + 0.5) = </a:t>
            </a:r>
            <a:r>
              <a:rPr lang="en-GB" sz="1200" b="1" u="none" dirty="0">
                <a:solidFill>
                  <a:srgbClr val="00628C"/>
                </a:solidFill>
              </a:rPr>
              <a:t>4 × 1</a:t>
            </a:r>
            <a:r>
              <a:rPr lang="en-GB" sz="1200" b="0" dirty="0">
                <a:solidFill>
                  <a:srgbClr val="00628C"/>
                </a:solidFill>
              </a:rPr>
              <a:t>; students may need some prompting to recognise that 4 is a factor of 8 × 0.25, and so this can be rewritten as 4 × 0.5. Students may also potentially choose to adjust the calculation to take out a factor of 8, 0.25 or 0.5 instead.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628C"/>
                </a:solidFill>
              </a:rPr>
              <a:t>3 × 0.8 + 6 × 0.4 </a:t>
            </a:r>
            <a:r>
              <a:rPr lang="en-GB" sz="1200" b="0" dirty="0">
                <a:solidFill>
                  <a:srgbClr val="00628C"/>
                </a:solidFill>
              </a:rPr>
              <a:t>= 3 × 0.8 + 3 × 0.8 = 3 × (0.8 + 0.8) = </a:t>
            </a:r>
            <a:r>
              <a:rPr lang="en-GB" sz="1200" b="1" u="none" dirty="0">
                <a:solidFill>
                  <a:srgbClr val="00628C"/>
                </a:solidFill>
              </a:rPr>
              <a:t>3 × 1.6</a:t>
            </a:r>
            <a:r>
              <a:rPr lang="en-GB" sz="1200" b="0" dirty="0">
                <a:solidFill>
                  <a:srgbClr val="00628C"/>
                </a:solidFill>
              </a:rPr>
              <a:t>; students may also adjust this calculation using 6, 0.4 or 0.8 as a factor. This does not simplify to a ‘×1’ calculation; students may be tempted, for example, to divide both the 6 and the 0.4 by 2, to make 3 × 0.2 and not realise that, if they make the 6 half as big, they need to make the 0.4 twice as big to maintain equivalence. To make it a ‘×1’ calculation, there are multiple ways to amend, but two likely suggestions are: 3 × 0.2 + 6 × 0.4 or 3 × 0.8 + 6 × 0.1</a:t>
            </a:r>
          </a:p>
          <a:p>
            <a:endParaRPr lang="en-GB" b="0" dirty="0"/>
          </a:p>
          <a:p>
            <a:r>
              <a:rPr lang="en-GB" b="1" dirty="0"/>
              <a:t>Suggested questioning</a:t>
            </a:r>
          </a:p>
          <a:p>
            <a:r>
              <a:rPr lang="en-GB" b="0" dirty="0"/>
              <a:t>Is there a number (factor) that is common to each product in the calculation? Could you rewrite the calculation as this number </a:t>
            </a:r>
            <a:r>
              <a:rPr lang="en-GB" sz="1200" b="0" dirty="0">
                <a:solidFill>
                  <a:srgbClr val="00628C"/>
                </a:solidFill>
              </a:rPr>
              <a:t>×</a:t>
            </a:r>
            <a:r>
              <a:rPr lang="en-GB" b="0" dirty="0"/>
              <a:t> (_ + _)?</a:t>
            </a:r>
          </a:p>
          <a:p>
            <a:r>
              <a:rPr lang="en-GB" b="0" dirty="0"/>
              <a:t>Do the terms in the bracket sum to 1?</a:t>
            </a:r>
          </a:p>
          <a:p>
            <a:r>
              <a:rPr lang="en-GB" b="0" dirty="0"/>
              <a:t>Could you adjust the calculation so that there is a factor common to each product?</a:t>
            </a:r>
          </a:p>
          <a:p>
            <a:endParaRPr lang="en-GB" b="0" dirty="0"/>
          </a:p>
          <a:p>
            <a:r>
              <a:rPr lang="en-GB" b="1" dirty="0"/>
              <a:t>Things to think about</a:t>
            </a:r>
          </a:p>
          <a:p>
            <a:r>
              <a:rPr lang="en-GB" dirty="0"/>
              <a:t>Checkpoint 36 looks at the distributive law and how it can be applied, where products share a factor, to make calculations simpler to compute. Students may be familiar with the distributive law but not have used it to make given calculations more efficient; as such, this task is structured to be accessible, even if students have not explicitly practised this skill previously. Proficiency with using the distributive law to calculate lays the foundations for later learning on algebraic factorisation.</a:t>
            </a:r>
          </a:p>
        </p:txBody>
      </p:sp>
      <p:sp>
        <p:nvSpPr>
          <p:cNvPr id="4" name="Slide Number Placeholder 3"/>
          <p:cNvSpPr>
            <a:spLocks noGrp="1"/>
          </p:cNvSpPr>
          <p:nvPr>
            <p:ph type="sldNum" sz="quarter" idx="5"/>
          </p:nvPr>
        </p:nvSpPr>
        <p:spPr/>
        <p:txBody>
          <a:bodyPr/>
          <a:lstStyle/>
          <a:p>
            <a:fld id="{95CC6D43-B330-470E-9514-C837501A6F5A}" type="slidenum">
              <a:rPr lang="en-GB" smtClean="0"/>
              <a:t>93</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94</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Student responses will determine the discussions that arise from this question. Some students may refer to the language of commutativity (recognising that addition and multiplication are commutative, but subtraction and division are not). This task more specifically looks at the associative law: for example, Dina’s approach of (6 + 4) + 2 is equivalent to Karam’s approach of 6 + (4 + 2). Addition and multiplication are associative, whilst subtraction and division are not:</a:t>
            </a:r>
          </a:p>
          <a:p>
            <a:pPr lvl="1"/>
            <a:r>
              <a:rPr lang="en-GB" b="0" dirty="0"/>
              <a:t>(6 + 4) + 2 = 6 + (4 + 2)</a:t>
            </a:r>
          </a:p>
          <a:p>
            <a:pPr lvl="1"/>
            <a:r>
              <a:rPr lang="en-GB" b="0" dirty="0"/>
              <a:t>(6 × 4) × 2 = 6 × (4 × 2) </a:t>
            </a:r>
          </a:p>
          <a:p>
            <a:pPr lvl="1"/>
            <a:r>
              <a:rPr lang="en-GB" b="0" dirty="0"/>
              <a:t>(6 </a:t>
            </a:r>
            <a:r>
              <a:rPr lang="en-GB" sz="1200" b="0" dirty="0">
                <a:solidFill>
                  <a:srgbClr val="00628C"/>
                </a:solidFill>
              </a:rPr>
              <a:t>˗</a:t>
            </a:r>
            <a:r>
              <a:rPr lang="en-GB" b="0" dirty="0"/>
              <a:t> 4) </a:t>
            </a:r>
            <a:r>
              <a:rPr lang="en-GB" sz="1200" b="0" dirty="0">
                <a:solidFill>
                  <a:srgbClr val="00628C"/>
                </a:solidFill>
              </a:rPr>
              <a:t>˗</a:t>
            </a:r>
            <a:r>
              <a:rPr lang="en-GB" b="0" dirty="0"/>
              <a:t> 2 ≠ 6 </a:t>
            </a:r>
            <a:r>
              <a:rPr lang="en-GB" sz="1200" b="0" dirty="0">
                <a:solidFill>
                  <a:srgbClr val="00628C"/>
                </a:solidFill>
              </a:rPr>
              <a:t>˗</a:t>
            </a:r>
            <a:r>
              <a:rPr lang="en-GB" b="0" dirty="0"/>
              <a:t> (4 </a:t>
            </a:r>
            <a:r>
              <a:rPr lang="en-GB" sz="1200" b="0" dirty="0">
                <a:solidFill>
                  <a:srgbClr val="00628C"/>
                </a:solidFill>
              </a:rPr>
              <a:t>˗</a:t>
            </a:r>
            <a:r>
              <a:rPr lang="en-GB" b="0" dirty="0"/>
              <a:t> 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b="0" dirty="0"/>
              <a:t>(6 ÷ 4) ÷ 2 ≠ 6 ÷ (4 ÷ 2)</a:t>
            </a:r>
          </a:p>
          <a:p>
            <a:endParaRPr lang="en-GB" b="0" dirty="0"/>
          </a:p>
          <a:p>
            <a:r>
              <a:rPr lang="en-GB" b="0" dirty="0"/>
              <a:t>b) (6 + 4) + 2 = 6 + (4 + 2) = 12</a:t>
            </a:r>
          </a:p>
          <a:p>
            <a:r>
              <a:rPr lang="en-GB" b="0" dirty="0"/>
              <a:t>(6 × 4) × 2 = 6 × (4 × 2) = 48</a:t>
            </a:r>
          </a:p>
          <a:p>
            <a:r>
              <a:rPr lang="en-GB" b="0" dirty="0"/>
              <a:t>(6 </a:t>
            </a:r>
            <a:r>
              <a:rPr lang="en-GB" sz="1200" b="0" dirty="0">
                <a:solidFill>
                  <a:srgbClr val="00628C"/>
                </a:solidFill>
              </a:rPr>
              <a:t>˗</a:t>
            </a:r>
            <a:r>
              <a:rPr lang="en-GB" b="0" dirty="0"/>
              <a:t> 4) </a:t>
            </a:r>
            <a:r>
              <a:rPr lang="en-GB" sz="1200" b="0" dirty="0">
                <a:solidFill>
                  <a:srgbClr val="00628C"/>
                </a:solidFill>
              </a:rPr>
              <a:t>˗</a:t>
            </a:r>
            <a:r>
              <a:rPr lang="en-GB" b="0" dirty="0"/>
              <a:t> 2 = 0; 6 </a:t>
            </a:r>
            <a:r>
              <a:rPr lang="en-GB" sz="1200" b="0" dirty="0">
                <a:solidFill>
                  <a:srgbClr val="00628C"/>
                </a:solidFill>
              </a:rPr>
              <a:t>˗</a:t>
            </a:r>
            <a:r>
              <a:rPr lang="en-GB" b="0" dirty="0"/>
              <a:t> (4 </a:t>
            </a:r>
            <a:r>
              <a:rPr lang="en-GB" sz="1200" b="0" dirty="0">
                <a:solidFill>
                  <a:srgbClr val="00628C"/>
                </a:solidFill>
              </a:rPr>
              <a:t>˗</a:t>
            </a:r>
            <a:r>
              <a:rPr lang="en-GB" b="0" dirty="0"/>
              <a:t> 2) =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(6 ÷ 4) ÷ 2 =0.75; 6 ÷ (4 ÷ 2) = 3</a:t>
            </a:r>
          </a:p>
          <a:p>
            <a:endParaRPr lang="en-GB" b="0" dirty="0"/>
          </a:p>
          <a:p>
            <a:r>
              <a:rPr lang="en-GB" b="1" dirty="0"/>
              <a:t>Suggested questioning</a:t>
            </a:r>
          </a:p>
          <a:p>
            <a:r>
              <a:rPr lang="en-GB" b="0" dirty="0"/>
              <a:t>Will Dina and Karam get the same answer for __? Why or why not?</a:t>
            </a:r>
          </a:p>
          <a:p>
            <a:r>
              <a:rPr lang="en-GB" b="0" dirty="0"/>
              <a:t>What is the same/different about Dina and Karam’s approaches?</a:t>
            </a:r>
          </a:p>
          <a:p>
            <a:r>
              <a:rPr lang="en-GB" b="0" dirty="0"/>
              <a:t>Can you use this activity to write a general rule for addition, subtraction, multiplication and division?</a:t>
            </a:r>
          </a:p>
          <a:p>
            <a:endParaRPr lang="en-GB" b="0" dirty="0"/>
          </a:p>
          <a:p>
            <a:r>
              <a:rPr lang="en-GB" b="1" dirty="0"/>
              <a:t>Things to think about</a:t>
            </a:r>
          </a:p>
          <a:p>
            <a:r>
              <a:rPr lang="en-GB" dirty="0"/>
              <a:t>Checkpoint 37 explores the associative law. Students may not be familiar with the term from Key Stage 2 but they should be able to recognise where strings of calculations can and cannot be grouped to maintain equivalence. The numbers have been chosen to only include one division with a decimal quotient, and for all divisors to be integers.</a:t>
            </a:r>
          </a:p>
        </p:txBody>
      </p:sp>
      <p:sp>
        <p:nvSpPr>
          <p:cNvPr id="4" name="Slide Number Placeholder 3"/>
          <p:cNvSpPr>
            <a:spLocks noGrp="1"/>
          </p:cNvSpPr>
          <p:nvPr>
            <p:ph type="sldNum" sz="quarter" idx="5"/>
          </p:nvPr>
        </p:nvSpPr>
        <p:spPr/>
        <p:txBody>
          <a:bodyPr/>
          <a:lstStyle/>
          <a:p>
            <a:fld id="{95CC6D43-B330-470E-9514-C837501A6F5A}" type="slidenum">
              <a:rPr lang="en-GB" smtClean="0"/>
              <a:t>95</a:t>
            </a:fld>
            <a:endParaRPr lang="en-GB"/>
          </a:p>
        </p:txBody>
      </p:sp>
    </p:spTree>
    <p:extLst>
      <p:ext uri="{BB962C8B-B14F-4D97-AF65-F5344CB8AC3E}">
        <p14:creationId xmlns:p14="http://schemas.microsoft.com/office/powerpoint/2010/main" val="1881820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Examples of the challenges that may be encountered if using counters as representations for the calculations are given below.</a:t>
            </a:r>
          </a:p>
          <a:p>
            <a:endParaRPr lang="en-GB" i="0" dirty="0"/>
          </a:p>
          <a:p>
            <a:pPr marL="171450" indent="-171450">
              <a:buFont typeface="Arial" panose="020B0604020202020204" pitchFamily="34" charset="0"/>
              <a:buChar char="•"/>
            </a:pPr>
            <a:r>
              <a:rPr lang="en-GB" dirty="0"/>
              <a:t>Multiplication: a 6 × 4 array could be created. This array could then be made 2 × longer or wider. However, it might feel more in keeping with the concept of volume to use multilink cubes and then the × 2 is represented by a third dimension.</a:t>
            </a:r>
          </a:p>
          <a:p>
            <a:pPr marL="171450" indent="-171450">
              <a:buFont typeface="Arial" panose="020B0604020202020204" pitchFamily="34" charset="0"/>
              <a:buChar char="•"/>
            </a:pPr>
            <a:r>
              <a:rPr lang="en-GB" dirty="0"/>
              <a:t>Division: 6 ÷ 4 would require counters to be split in half!</a:t>
            </a:r>
          </a:p>
          <a:p>
            <a:pPr marL="171450" indent="-171450">
              <a:buFont typeface="Arial" panose="020B0604020202020204" pitchFamily="34" charset="0"/>
              <a:buChar char="•"/>
            </a:pPr>
            <a:r>
              <a:rPr lang="en-GB" dirty="0"/>
              <a:t>Subtraction: this is relatively straightforward when representing Dina’s approach, as 6 counters are first reduced by 4 and then by 2. However, representing Karam’s approach has real potential to confuse: first 4 counters are reduced by 2, but then 6 counters need to be introduced and those 2 counters ‘taken away’. Similar challenges occur with double-sided counters.</a:t>
            </a:r>
          </a:p>
        </p:txBody>
      </p:sp>
      <p:sp>
        <p:nvSpPr>
          <p:cNvPr id="4" name="Slide Number Placeholder 3"/>
          <p:cNvSpPr>
            <a:spLocks noGrp="1"/>
          </p:cNvSpPr>
          <p:nvPr>
            <p:ph type="sldNum" sz="quarter" idx="5"/>
          </p:nvPr>
        </p:nvSpPr>
        <p:spPr/>
        <p:txBody>
          <a:bodyPr/>
          <a:lstStyle/>
          <a:p>
            <a:fld id="{95CC6D43-B330-470E-9514-C837501A6F5A}" type="slidenum">
              <a:rPr lang="en-GB" smtClean="0"/>
              <a:t>96</a:t>
            </a:fld>
            <a:endParaRPr lang="en-GB"/>
          </a:p>
        </p:txBody>
      </p:sp>
    </p:spTree>
    <p:extLst>
      <p:ext uri="{BB962C8B-B14F-4D97-AF65-F5344CB8AC3E}">
        <p14:creationId xmlns:p14="http://schemas.microsoft.com/office/powerpoint/2010/main" val="34859010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Grace’s score will be +5 or </a:t>
            </a:r>
            <a:r>
              <a:rPr lang="en-US" sz="1200" dirty="0"/>
              <a:t>˗</a:t>
            </a:r>
            <a:r>
              <a:rPr lang="en-GB" b="0" dirty="0"/>
              <a:t>5.</a:t>
            </a:r>
          </a:p>
          <a:p>
            <a:r>
              <a:rPr lang="en-GB" b="0" dirty="0"/>
              <a:t>Max’s score will be +7 or -7.</a:t>
            </a:r>
          </a:p>
          <a:p>
            <a:r>
              <a:rPr lang="en-GB" b="0" dirty="0"/>
              <a:t>Emily’s score will be +99 or -99.</a:t>
            </a:r>
          </a:p>
          <a:p>
            <a:endParaRPr lang="en-GB" b="0" dirty="0"/>
          </a:p>
          <a:p>
            <a:r>
              <a:rPr lang="en-GB" b="0" dirty="0"/>
              <a:t>? </a:t>
            </a:r>
          </a:p>
          <a:p>
            <a:r>
              <a:rPr lang="en-GB" b="0" dirty="0"/>
              <a:t>+5 +7 +99 = 111</a:t>
            </a:r>
          </a:p>
          <a:p>
            <a:r>
              <a:rPr lang="en-GB" b="0" dirty="0"/>
              <a:t>+5 +7 -99 = -87</a:t>
            </a:r>
          </a:p>
          <a:p>
            <a:r>
              <a:rPr lang="en-GB" b="0" dirty="0"/>
              <a:t>+5 -7 +99 = 97</a:t>
            </a:r>
          </a:p>
          <a:p>
            <a:r>
              <a:rPr lang="en-GB" b="0" dirty="0"/>
              <a:t>-5 +7 +99 = 101</a:t>
            </a:r>
          </a:p>
          <a:p>
            <a:r>
              <a:rPr lang="en-GB" b="0" dirty="0"/>
              <a:t>+5 -7 -99 = -101</a:t>
            </a:r>
          </a:p>
          <a:p>
            <a:r>
              <a:rPr lang="en-GB" b="0" dirty="0"/>
              <a:t>-5 +7 -99 = -97</a:t>
            </a:r>
          </a:p>
          <a:p>
            <a:r>
              <a:rPr lang="en-GB" b="0" dirty="0"/>
              <a:t>-5 -7 +99 = 87</a:t>
            </a:r>
          </a:p>
          <a:p>
            <a:r>
              <a:rPr lang="en-GB" b="0" dirty="0"/>
              <a:t>-5 -7 -99 = -111</a:t>
            </a:r>
          </a:p>
          <a:p>
            <a:endParaRPr lang="en-GB" b="1" dirty="0"/>
          </a:p>
          <a:p>
            <a:r>
              <a:rPr lang="en-GB" b="1" dirty="0"/>
              <a:t>Suggested questioning</a:t>
            </a:r>
          </a:p>
          <a:p>
            <a:r>
              <a:rPr lang="en-GB" b="0" dirty="0"/>
              <a:t>If Grace has 5 more of the + counters than the </a:t>
            </a:r>
            <a:r>
              <a:rPr lang="en-US" sz="1200" dirty="0"/>
              <a:t>˗</a:t>
            </a:r>
            <a:r>
              <a:rPr lang="en-GB" b="0" dirty="0"/>
              <a:t> counters, why will her score definitely be +5?</a:t>
            </a:r>
          </a:p>
          <a:p>
            <a:r>
              <a:rPr lang="en-GB" b="0" dirty="0"/>
              <a:t>Why does it not matter exactly how many counters Grace has in total?</a:t>
            </a:r>
          </a:p>
          <a:p>
            <a:r>
              <a:rPr lang="en-GB" b="0" dirty="0"/>
              <a:t>If Max has ten + counters and 3 </a:t>
            </a:r>
            <a:r>
              <a:rPr lang="en-US" sz="1200" dirty="0"/>
              <a:t>˗</a:t>
            </a:r>
            <a:r>
              <a:rPr lang="en-GB" b="0" dirty="0"/>
              <a:t> counters, we could write his score as +10 -3 = 7.  How would we write it if he has ten </a:t>
            </a:r>
            <a:r>
              <a:rPr lang="en-US" sz="1200" dirty="0"/>
              <a:t>˗</a:t>
            </a:r>
            <a:r>
              <a:rPr lang="en-GB" b="0" dirty="0"/>
              <a:t> counters and 3 + counters?</a:t>
            </a:r>
          </a:p>
          <a:p>
            <a:endParaRPr lang="en-GB" b="0" dirty="0"/>
          </a:p>
          <a:p>
            <a:r>
              <a:rPr lang="en-GB" b="1" dirty="0"/>
              <a:t>Things to think about</a:t>
            </a:r>
          </a:p>
          <a:p>
            <a:r>
              <a:rPr lang="en-GB" dirty="0"/>
              <a:t>Activity A builds on Checkpoint 5, where the representation of the double-sided counter is introduced. Students do not need to be familiar with this representation to access the task though, and how students approach this activity will help to inform teachers about their readiness to learn to calculate with negative numbers. Once students have established the differences between their counter totals, they may be drawn to the more familiar number line representation to demonstrate the two possible scores.</a:t>
            </a:r>
          </a:p>
        </p:txBody>
      </p:sp>
      <p:sp>
        <p:nvSpPr>
          <p:cNvPr id="4" name="Slide Number Placeholder 3"/>
          <p:cNvSpPr>
            <a:spLocks noGrp="1"/>
          </p:cNvSpPr>
          <p:nvPr>
            <p:ph type="sldNum" sz="quarter" idx="5"/>
          </p:nvPr>
        </p:nvSpPr>
        <p:spPr/>
        <p:txBody>
          <a:bodyPr/>
          <a:lstStyle/>
          <a:p>
            <a:fld id="{95CC6D43-B330-470E-9514-C837501A6F5A}" type="slidenum">
              <a:rPr lang="en-GB" smtClean="0"/>
              <a:t>98</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228600" indent="-228600">
              <a:buAutoNum type="alphaLcParenR"/>
            </a:pPr>
            <a:r>
              <a:rPr lang="en-GB" b="0" dirty="0"/>
              <a:t>There are more; 2 more.</a:t>
            </a:r>
          </a:p>
          <a:p>
            <a:pPr marL="228600" indent="-228600">
              <a:buAutoNum type="alphaLcParenR"/>
            </a:pPr>
            <a:r>
              <a:rPr lang="en-GB" b="0" dirty="0"/>
              <a:t>There are less; 2 less.</a:t>
            </a:r>
          </a:p>
          <a:p>
            <a:pPr marL="228600" indent="-228600">
              <a:buAutoNum type="alphaLcParenR"/>
            </a:pPr>
            <a:r>
              <a:rPr lang="en-GB" b="0" dirty="0"/>
              <a:t>+3 – 5 = -2</a:t>
            </a:r>
          </a:p>
          <a:p>
            <a:pPr marL="228600" indent="-228600">
              <a:buAutoNum type="alphaLcParenR"/>
            </a:pPr>
            <a:r>
              <a:rPr lang="en-GB" b="0" dirty="0"/>
              <a:t>Grace puts 9 tennis balls into the bag.  Adam takes 4 tennis balls out (names could be reversed).</a:t>
            </a:r>
          </a:p>
          <a:p>
            <a:pPr marL="228600" indent="-228600">
              <a:buAutoNum type="alphaLcParenR"/>
            </a:pPr>
            <a:r>
              <a:rPr lang="en-GB" b="0" dirty="0"/>
              <a:t>There are 5 more tennis balls in the bag than there were at the beginning.</a:t>
            </a:r>
          </a:p>
          <a:p>
            <a:pPr marL="0" indent="0">
              <a:buNone/>
            </a:pPr>
            <a:endParaRPr lang="en-GB" b="0" dirty="0"/>
          </a:p>
          <a:p>
            <a:pPr marL="0" indent="0">
              <a:buNone/>
            </a:pPr>
            <a:r>
              <a:rPr lang="en-GB" b="0" dirty="0"/>
              <a:t>? Any pairs that result in +5</a:t>
            </a:r>
          </a:p>
          <a:p>
            <a:pPr marL="0" indent="0">
              <a:buNone/>
            </a:pPr>
            <a:endParaRPr lang="en-GB" b="1" dirty="0"/>
          </a:p>
          <a:p>
            <a:r>
              <a:rPr lang="en-GB" b="1" dirty="0"/>
              <a:t>Suggested questioning</a:t>
            </a:r>
          </a:p>
          <a:p>
            <a:r>
              <a:rPr lang="en-GB" b="0" dirty="0"/>
              <a:t>How do we know that there are more marbles than what we started with at the end of question a?</a:t>
            </a:r>
          </a:p>
          <a:p>
            <a:r>
              <a:rPr lang="en-GB" b="0" dirty="0"/>
              <a:t>What do we know about the number of footballs in the bag at the start of question b?</a:t>
            </a:r>
          </a:p>
          <a:p>
            <a:endParaRPr lang="en-GB" b="0" dirty="0"/>
          </a:p>
          <a:p>
            <a:r>
              <a:rPr lang="en-GB" b="1" dirty="0"/>
              <a:t>Things to think about</a:t>
            </a:r>
          </a:p>
          <a:p>
            <a:r>
              <a:rPr lang="en-GB" dirty="0"/>
              <a:t>Activity B offers an opportunity to think about addition as augmentation, by representing a subtraction as a negative number (for example, Matilda’s taking of 3 marbles being recorded as ‘-3’ at the start of the calculation ‘-3 + 5’. Familiar representations such as the number line may be used to support understanding – particularly of how the difference of 2 will be constant, regardless of the starting point in the bag. Students will not necessarily have explored negative numbers in this way, but the activity can act as an assessment tool for teachers to gauge students’ readiness to move on to thinking about negative numbers in calculations.</a:t>
            </a:r>
          </a:p>
        </p:txBody>
      </p:sp>
      <p:sp>
        <p:nvSpPr>
          <p:cNvPr id="4" name="Slide Number Placeholder 3"/>
          <p:cNvSpPr>
            <a:spLocks noGrp="1"/>
          </p:cNvSpPr>
          <p:nvPr>
            <p:ph type="sldNum" sz="quarter" idx="5"/>
          </p:nvPr>
        </p:nvSpPr>
        <p:spPr/>
        <p:txBody>
          <a:bodyPr/>
          <a:lstStyle/>
          <a:p>
            <a:fld id="{95CC6D43-B330-470E-9514-C837501A6F5A}" type="slidenum">
              <a:rPr lang="en-GB" smtClean="0"/>
              <a:t>99</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dirty="0">
                <a:cs typeface="Calibri"/>
              </a:rPr>
              <a:t>a) 10 ˗ 5.7 or 11 ˗ 6.7 or 12 ˗ 7.7 or 13 ˗ 8.7 or 14 ˗ 9.7</a:t>
            </a:r>
            <a:endParaRPr lang="en-GB" dirty="0"/>
          </a:p>
          <a:p>
            <a:r>
              <a:rPr lang="en-GB" dirty="0">
                <a:cs typeface="Calibri"/>
              </a:rPr>
              <a:t>b) 10 ˗ 9.7</a:t>
            </a:r>
          </a:p>
          <a:p>
            <a:r>
              <a:rPr lang="en-GB" dirty="0">
                <a:cs typeface="Calibri"/>
              </a:rPr>
              <a:t>c) 10 ˗ 1.7 or 11 ˗ 2.7 or 12 ˗ 3.7 or 13 ˗ 4.7 or 14 ˗ 5.7 or 15 ˗ 6.7 or 16 ˗ 7.7 or 17 ˗ 8.7 or 18 ˗ 9.7</a:t>
            </a:r>
          </a:p>
          <a:p>
            <a:endParaRPr lang="en-GB" b="1" dirty="0">
              <a:cs typeface="Calibri"/>
            </a:endParaRPr>
          </a:p>
          <a:p>
            <a:r>
              <a:rPr lang="en-GB" b="1" dirty="0"/>
              <a:t>Suggested questioning</a:t>
            </a:r>
          </a:p>
          <a:p>
            <a:r>
              <a:rPr lang="en-GB" b="0" dirty="0"/>
              <a:t>What is the largest the minuend must be? How do you know?</a:t>
            </a:r>
          </a:p>
          <a:p>
            <a:r>
              <a:rPr lang="en-GB" b="0" dirty="0"/>
              <a:t>Why can’t any of these questions start with 20?</a:t>
            </a:r>
          </a:p>
          <a:p>
            <a:r>
              <a:rPr lang="en-GB" b="0" dirty="0"/>
              <a:t>Why is there only one solution to part b?</a:t>
            </a:r>
          </a:p>
          <a:p>
            <a:endParaRPr lang="en-GB" b="0" dirty="0"/>
          </a:p>
          <a:p>
            <a:r>
              <a:rPr lang="en-GB" b="1" dirty="0"/>
              <a:t>Things to think about</a:t>
            </a:r>
          </a:p>
          <a:p>
            <a:r>
              <a:rPr lang="en-GB" dirty="0"/>
              <a:t>Activity C represents the structure of Checkpoint 10, with different numbers and with the calculations already set out in columns. This removes the need for students to think for themselves about alignment of columns, but more explicitly brings up the question of how to subtract within the tenths columns. Both activities offer an opportunity to practise column subtraction where the two numbers have different numbers of decimal places; specifically, where the minuend is an integer and the subtrahend is not. As with Checkpoint 10, the numbers have been carefully selected to encourage discussion about the mathematical structures underpinning the calculation. Part b, for example, only has one answer as any integer greater than 10 would require a subtrahend with a tens column (i.e. _ _ . _) to have a difference of 0.3. For the same reason, the largest the minuend can be in part a is 18. Students should be encouraged to think about the limits of possibility for each number: what is the smallest and largest it could be?</a:t>
            </a:r>
          </a:p>
          <a:p>
            <a:endParaRPr lang="en-GB" b="0"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100</a:t>
            </a:fld>
            <a:endParaRPr lang="en-GB"/>
          </a:p>
        </p:txBody>
      </p:sp>
    </p:spTree>
    <p:extLst>
      <p:ext uri="{BB962C8B-B14F-4D97-AF65-F5344CB8AC3E}">
        <p14:creationId xmlns:p14="http://schemas.microsoft.com/office/powerpoint/2010/main" val="3585386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228600" indent="-228600">
              <a:buAutoNum type="alphaLcParenR"/>
            </a:pPr>
            <a:r>
              <a:rPr lang="en-GB" b="0" dirty="0"/>
              <a:t>Any appropriate story to fit 17 × 15, such as </a:t>
            </a:r>
            <a:r>
              <a:rPr lang="en-GB" b="0" i="1" dirty="0"/>
              <a:t>Carol has 17 packets of biscuits. Each packet has 15 biscuits. Altogether, Carol has 17 × 15 biscuits. </a:t>
            </a:r>
          </a:p>
          <a:p>
            <a:pPr marL="228600" indent="-228600">
              <a:buAutoNum type="alphaLcParenR"/>
            </a:pPr>
            <a:r>
              <a:rPr lang="en-GB" b="0" dirty="0"/>
              <a:t>Any appropriate story to fit 15 × 17, such as </a:t>
            </a:r>
            <a:r>
              <a:rPr lang="en-GB" b="0" i="1" dirty="0"/>
              <a:t>Carol has 17 packets of biscuits. Each packet has 15 biscuits. Altogether, Carol has 17 × 15 biscuits. </a:t>
            </a:r>
            <a:endParaRPr lang="en-GB" b="0" dirty="0"/>
          </a:p>
          <a:p>
            <a:pPr marL="228600" indent="-228600">
              <a:buAutoNum type="alphaLcParenR"/>
            </a:pPr>
            <a:r>
              <a:rPr lang="en-GB" b="0" dirty="0"/>
              <a:t>Any appropriate story to fit 17 </a:t>
            </a:r>
            <a:r>
              <a:rPr lang="en-GB" dirty="0">
                <a:sym typeface="Symbol" pitchFamily="2" charset="2"/>
              </a:rPr>
              <a:t></a:t>
            </a:r>
            <a:r>
              <a:rPr lang="en-GB" b="0" dirty="0">
                <a:sym typeface="Symbol" pitchFamily="2" charset="2"/>
              </a:rPr>
              <a:t> 15, such as </a:t>
            </a:r>
            <a:r>
              <a:rPr lang="en-GB" b="0" i="1" dirty="0">
                <a:sym typeface="Symbol" pitchFamily="2" charset="2"/>
              </a:rPr>
              <a:t>Richard has 17 biscuits. There are 15 biscuits in a packet. He has </a:t>
            </a:r>
            <a:r>
              <a:rPr lang="en-GB" b="0" i="1" dirty="0"/>
              <a:t>17 </a:t>
            </a:r>
            <a:r>
              <a:rPr lang="en-GB" i="1" dirty="0">
                <a:sym typeface="Symbol" pitchFamily="2" charset="2"/>
              </a:rPr>
              <a:t></a:t>
            </a:r>
            <a:r>
              <a:rPr lang="en-GB" b="0" i="1" dirty="0">
                <a:sym typeface="Symbol" pitchFamily="2" charset="2"/>
              </a:rPr>
              <a:t> 15 packets.</a:t>
            </a:r>
          </a:p>
          <a:p>
            <a:pPr marL="228600" indent="-228600">
              <a:buAutoNum type="alphaLcParenR"/>
            </a:pPr>
            <a:r>
              <a:rPr lang="en-GB" b="0" dirty="0">
                <a:sym typeface="Symbol" pitchFamily="2" charset="2"/>
              </a:rPr>
              <a:t>Any appropriate story to fit 15 </a:t>
            </a:r>
            <a:r>
              <a:rPr lang="en-GB" dirty="0">
                <a:sym typeface="Symbol" pitchFamily="2" charset="2"/>
              </a:rPr>
              <a:t></a:t>
            </a:r>
            <a:r>
              <a:rPr lang="en-GB" b="0" dirty="0">
                <a:sym typeface="Symbol" pitchFamily="2" charset="2"/>
              </a:rPr>
              <a:t> 17, such as </a:t>
            </a:r>
            <a:r>
              <a:rPr lang="en-GB" b="0" i="1" dirty="0">
                <a:sym typeface="Symbol" pitchFamily="2" charset="2"/>
              </a:rPr>
              <a:t>Richard has 15 biscuits. He shares them with 17 friends. Each person will have 15 </a:t>
            </a:r>
            <a:r>
              <a:rPr lang="en-GB" i="1" dirty="0">
                <a:sym typeface="Symbol" pitchFamily="2" charset="2"/>
              </a:rPr>
              <a:t></a:t>
            </a:r>
            <a:r>
              <a:rPr lang="en-GB" b="0" i="1" dirty="0">
                <a:sym typeface="Symbol" pitchFamily="2" charset="2"/>
              </a:rPr>
              <a:t> 17 biscuits. </a:t>
            </a:r>
          </a:p>
          <a:p>
            <a:pPr marL="0" indent="0">
              <a:buNone/>
            </a:pPr>
            <a:endParaRPr lang="en-GB" b="0" dirty="0">
              <a:sym typeface="Symbol" pitchFamily="2" charset="2"/>
            </a:endParaRPr>
          </a:p>
          <a:p>
            <a:pPr marL="0" indent="0">
              <a:buNone/>
            </a:pPr>
            <a:r>
              <a:rPr lang="en-GB" b="0" dirty="0">
                <a:sym typeface="Symbol" pitchFamily="2" charset="2"/>
              </a:rPr>
              <a:t>? 17 </a:t>
            </a:r>
            <a:r>
              <a:rPr lang="en-GB" dirty="0">
                <a:sym typeface="Symbol" pitchFamily="2" charset="2"/>
              </a:rPr>
              <a:t></a:t>
            </a:r>
            <a:r>
              <a:rPr lang="en-GB" b="0" dirty="0">
                <a:sym typeface="Symbol" pitchFamily="2" charset="2"/>
              </a:rPr>
              <a:t> 15 is greater than 1 and 15 </a:t>
            </a:r>
            <a:r>
              <a:rPr lang="en-GB" dirty="0">
                <a:sym typeface="Symbol" pitchFamily="2" charset="2"/>
              </a:rPr>
              <a:t> 17 is less than 1, so 17  15 gives the greatest answer.</a:t>
            </a:r>
          </a:p>
          <a:p>
            <a:pPr marL="0" indent="0">
              <a:buNone/>
            </a:pPr>
            <a:r>
              <a:rPr lang="en-GB" b="0" dirty="0">
                <a:sym typeface="Symbol" pitchFamily="2" charset="2"/>
              </a:rPr>
              <a:t>Examples such as 17 </a:t>
            </a:r>
            <a:r>
              <a:rPr lang="en-GB" dirty="0">
                <a:sym typeface="Symbol" pitchFamily="2" charset="2"/>
              </a:rPr>
              <a:t></a:t>
            </a:r>
            <a:r>
              <a:rPr lang="en-GB" b="0" dirty="0">
                <a:sym typeface="Symbol" pitchFamily="2" charset="2"/>
              </a:rPr>
              <a:t> 17 or 15 </a:t>
            </a:r>
            <a:r>
              <a:rPr lang="en-GB" dirty="0">
                <a:sym typeface="Symbol" pitchFamily="2" charset="2"/>
              </a:rPr>
              <a:t></a:t>
            </a:r>
            <a:r>
              <a:rPr lang="en-GB" b="0" dirty="0">
                <a:sym typeface="Symbol" pitchFamily="2" charset="2"/>
              </a:rPr>
              <a:t> 15 would give an answer between the two.</a:t>
            </a:r>
            <a:endParaRPr lang="en-GB" b="0" dirty="0"/>
          </a:p>
          <a:p>
            <a:endParaRPr lang="en-GB" b="0" dirty="0"/>
          </a:p>
          <a:p>
            <a:r>
              <a:rPr lang="en-GB" b="1" dirty="0"/>
              <a:t>Suggested questioning</a:t>
            </a:r>
          </a:p>
          <a:p>
            <a:r>
              <a:rPr lang="en-GB" b="0" dirty="0"/>
              <a:t>How might an array help you imagine a story for multiplication?</a:t>
            </a:r>
          </a:p>
          <a:p>
            <a:r>
              <a:rPr lang="en-GB" b="0" dirty="0"/>
              <a:t>Can you think of a multiplication context where something is scaled to be 15/17 times bigger?</a:t>
            </a:r>
          </a:p>
          <a:p>
            <a:r>
              <a:rPr lang="en-GB" b="0" dirty="0"/>
              <a:t>Is your division story an example of grouping or sharing?</a:t>
            </a:r>
          </a:p>
          <a:p>
            <a:endParaRPr lang="en-GB" b="0" dirty="0"/>
          </a:p>
          <a:p>
            <a:r>
              <a:rPr lang="en-GB" b="1" dirty="0"/>
              <a:t>Things to think about</a:t>
            </a:r>
          </a:p>
          <a:p>
            <a:r>
              <a:rPr lang="en-GB" dirty="0"/>
              <a:t>Additional Activity D is an alternative to Checkpoint 13. The selection of 15 and 17 here is deliberate to ensure the focus is on the story rather than finding an answer. However, as they are not divisible by each other, it does add a layer of challenge, particularly when creating stories for division. This layer of challenge may be useful in assessing students’ depth of understanding of multiplicative structures in context. Teachers may choose to use it with some students to replace Checkpoint 13, or to use it as a follow-on task with the whole class to see if students can apply the same understanding with less familiar numbers.</a:t>
            </a:r>
          </a:p>
        </p:txBody>
      </p:sp>
      <p:sp>
        <p:nvSpPr>
          <p:cNvPr id="4" name="Slide Number Placeholder 3"/>
          <p:cNvSpPr>
            <a:spLocks noGrp="1"/>
          </p:cNvSpPr>
          <p:nvPr>
            <p:ph type="sldNum" sz="quarter" idx="5"/>
          </p:nvPr>
        </p:nvSpPr>
        <p:spPr/>
        <p:txBody>
          <a:bodyPr/>
          <a:lstStyle/>
          <a:p>
            <a:fld id="{95CC6D43-B330-470E-9514-C837501A6F5A}" type="slidenum">
              <a:rPr lang="en-GB" smtClean="0"/>
              <a:t>101</a:t>
            </a:fld>
            <a:endParaRPr lang="en-GB"/>
          </a:p>
        </p:txBody>
      </p:sp>
    </p:spTree>
    <p:extLst>
      <p:ext uri="{BB962C8B-B14F-4D97-AF65-F5344CB8AC3E}">
        <p14:creationId xmlns:p14="http://schemas.microsoft.com/office/powerpoint/2010/main" val="28941273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The smallest product is 23 × 1 = 23</a:t>
            </a:r>
          </a:p>
          <a:p>
            <a:r>
              <a:rPr lang="en-GB" b="0" dirty="0"/>
              <a:t>b) The largest product is 87 × 9 = 786</a:t>
            </a:r>
          </a:p>
          <a:p>
            <a:endParaRPr lang="en-GB" b="0" dirty="0"/>
          </a:p>
          <a:p>
            <a:r>
              <a:rPr lang="en-GB" b="0" dirty="0"/>
              <a:t>? No, because if we move the multiplication symbol in front of the yellow card, we still have a two-digit by one-digit calculation.</a:t>
            </a:r>
          </a:p>
          <a:p>
            <a:endParaRPr lang="en-GB" b="1" dirty="0"/>
          </a:p>
          <a:p>
            <a:r>
              <a:rPr lang="en-GB" b="1" dirty="0"/>
              <a:t>Suggested questioning</a:t>
            </a:r>
          </a:p>
          <a:p>
            <a:r>
              <a:rPr lang="en-GB" b="0" dirty="0"/>
              <a:t>Why will you not use the digit 9 for part a? Why will you not use the digit 1 for part b?</a:t>
            </a:r>
          </a:p>
          <a:p>
            <a:r>
              <a:rPr lang="en-GB" b="0" dirty="0"/>
              <a:t>How can you use your biggest and smallest digits so that they do have the greatest impact on the magnitude/size             of the answer?</a:t>
            </a:r>
          </a:p>
          <a:p>
            <a:endParaRPr lang="en-GB" b="0" dirty="0"/>
          </a:p>
          <a:p>
            <a:r>
              <a:rPr lang="en-GB" b="1" dirty="0"/>
              <a:t>Things to think about</a:t>
            </a:r>
          </a:p>
          <a:p>
            <a:r>
              <a:rPr lang="en-GB" dirty="0"/>
              <a:t>Activity E is a simplified version of Checkpoint 14. While it offers some opportunities to check recall of key multiplication facts, the main purpose of the activity is to assess students’ reasoning around multiplication. Students are asked to think about how the size of the numbers they create will affect the size of the product. </a:t>
            </a:r>
          </a:p>
        </p:txBody>
      </p:sp>
      <p:sp>
        <p:nvSpPr>
          <p:cNvPr id="4" name="Slide Number Placeholder 3"/>
          <p:cNvSpPr>
            <a:spLocks noGrp="1"/>
          </p:cNvSpPr>
          <p:nvPr>
            <p:ph type="sldNum" sz="quarter" idx="5"/>
          </p:nvPr>
        </p:nvSpPr>
        <p:spPr/>
        <p:txBody>
          <a:bodyPr/>
          <a:lstStyle/>
          <a:p>
            <a:fld id="{95CC6D43-B330-470E-9514-C837501A6F5A}" type="slidenum">
              <a:rPr lang="en-GB" smtClean="0"/>
              <a:t>102</a:t>
            </a:fld>
            <a:endParaRPr lang="en-GB"/>
          </a:p>
        </p:txBody>
      </p:sp>
    </p:spTree>
    <p:extLst>
      <p:ext uri="{BB962C8B-B14F-4D97-AF65-F5344CB8AC3E}">
        <p14:creationId xmlns:p14="http://schemas.microsoft.com/office/powerpoint/2010/main" val="274404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dirty="0"/>
          </a:p>
        </p:txBody>
      </p:sp>
    </p:spTree>
    <p:extLst>
      <p:ext uri="{BB962C8B-B14F-4D97-AF65-F5344CB8AC3E}">
        <p14:creationId xmlns:p14="http://schemas.microsoft.com/office/powerpoint/2010/main" val="1496166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12 ÷ 9 = 1.3333333… Based upon experience at primary school, students are more likely to write the remainder as 3/9.</a:t>
            </a:r>
            <a:endParaRPr lang="en-GB" b="0" baseline="0" dirty="0"/>
          </a:p>
          <a:p>
            <a:r>
              <a:rPr lang="en-GB" b="0" dirty="0"/>
              <a:t>b) 98 ÷ 1 = 98</a:t>
            </a:r>
          </a:p>
          <a:p>
            <a:endParaRPr lang="en-GB" b="0" dirty="0"/>
          </a:p>
          <a:p>
            <a:r>
              <a:rPr lang="en-GB" b="0" dirty="0"/>
              <a:t>? Yes and no. Moving the division so that you can divide a one-digit number by a two-digit number will result in the smallest quotient, in this case 1 ÷ 98. The largest quotient will remain the same.</a:t>
            </a:r>
          </a:p>
          <a:p>
            <a:endParaRPr lang="en-GB" b="1" dirty="0"/>
          </a:p>
          <a:p>
            <a:r>
              <a:rPr lang="en-GB" b="1" dirty="0"/>
              <a:t>Suggested questioning</a:t>
            </a:r>
          </a:p>
          <a:p>
            <a:r>
              <a:rPr lang="en-GB" b="0" dirty="0"/>
              <a:t>Will you use a 1 digit for part a? Why or why not? </a:t>
            </a:r>
          </a:p>
          <a:p>
            <a:r>
              <a:rPr lang="en-GB" b="0" dirty="0"/>
              <a:t>What is the biggest number you can create? Will you use this in part a or part b?</a:t>
            </a:r>
          </a:p>
          <a:p>
            <a:r>
              <a:rPr lang="en-GB" b="0" dirty="0"/>
              <a:t>How can you make the biggest quotient? </a:t>
            </a:r>
          </a:p>
          <a:p>
            <a:endParaRPr lang="en-GB" b="0" dirty="0"/>
          </a:p>
          <a:p>
            <a:r>
              <a:rPr lang="en-GB" b="1" dirty="0"/>
              <a:t>Things to think about</a:t>
            </a:r>
          </a:p>
          <a:p>
            <a:r>
              <a:rPr lang="en-GB" dirty="0"/>
              <a:t>Activity F is a simplified version of Checkpoint 15 and asks students to think deeply about how the relative sizes of the dividend and divisor affect the quotient. While the activity does offer an opportunity to practise methods for division (or recall key division facts), the main focus for assessment is whether students can reason about what combinations of numbers will produce the biggest and smallest quotients. In this version, the smallest quotient is not an integer and so teachers can also assess students’ confidence with remainders and whether they understand how to write them as fractions.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103</a:t>
            </a:fld>
            <a:endParaRPr lang="en-GB"/>
          </a:p>
        </p:txBody>
      </p:sp>
    </p:spTree>
    <p:extLst>
      <p:ext uri="{BB962C8B-B14F-4D97-AF65-F5344CB8AC3E}">
        <p14:creationId xmlns:p14="http://schemas.microsoft.com/office/powerpoint/2010/main" val="37996566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a:t>
            </a:r>
          </a:p>
          <a:p>
            <a:r>
              <a:rPr lang="en-GB" b="0" dirty="0"/>
              <a:t>Steph’s method – missing numbers from left to right along each row: 10, 2, 40, 12000, 400, 7, 70, 14.</a:t>
            </a:r>
          </a:p>
          <a:p>
            <a:r>
              <a:rPr lang="en-GB" b="0" dirty="0"/>
              <a:t>Cain’s method – missing digits from left to right along each row: 3, 2, 7, 2, 1, 8, 4, 1, 2, 4, 8, 0, 1, 4, 6, 6, 4.</a:t>
            </a:r>
          </a:p>
          <a:p>
            <a:r>
              <a:rPr lang="en-GB" b="0" dirty="0"/>
              <a:t>b) There is no ‘correct’ answer for this question, but it will be interesting to hear students’ responses. </a:t>
            </a:r>
          </a:p>
          <a:p>
            <a:pPr marL="171450" indent="-171450">
              <a:buFont typeface="Arial" panose="020B0604020202020204" pitchFamily="34" charset="0"/>
              <a:buChar char="•"/>
            </a:pPr>
            <a:r>
              <a:rPr lang="en-GB" b="0" dirty="0"/>
              <a:t>The column method is generally considered to be more efficient, but some students find it challenging to remember that the second row of multiplication is 10 </a:t>
            </a:r>
            <a:r>
              <a:rPr lang="en-GB" b="0" dirty="0">
                <a:latin typeface="Calibri" panose="020F0502020204030204" pitchFamily="34" charset="0"/>
                <a:cs typeface="Calibri" panose="020F0502020204030204" pitchFamily="34" charset="0"/>
              </a:rPr>
              <a:t>× bigger. </a:t>
            </a:r>
          </a:p>
          <a:p>
            <a:pPr marL="171450" indent="-171450">
              <a:buFont typeface="Arial" panose="020B0604020202020204" pitchFamily="34" charset="0"/>
              <a:buChar char="•"/>
            </a:pPr>
            <a:r>
              <a:rPr lang="en-GB" b="0" dirty="0">
                <a:latin typeface="Calibri" panose="020F0502020204030204" pitchFamily="34" charset="0"/>
                <a:cs typeface="Calibri" panose="020F0502020204030204" pitchFamily="34" charset="0"/>
              </a:rPr>
              <a:t>The grid method makes the place value more explicit, but can lead to errors with 0s and involves a long string of additions at the end with potential for error.</a:t>
            </a:r>
          </a:p>
          <a:p>
            <a:pPr marL="171450" indent="-171450">
              <a:buFont typeface="Arial" panose="020B0604020202020204" pitchFamily="34" charset="0"/>
              <a:buChar char="•"/>
            </a:pPr>
            <a:endParaRPr lang="en-GB" b="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b="0" dirty="0">
                <a:latin typeface="Calibri" panose="020F0502020204030204" pitchFamily="34" charset="0"/>
                <a:cs typeface="Calibri" panose="020F0502020204030204" pitchFamily="34" charset="0"/>
              </a:rPr>
              <a:t>? As with part b, there is no ‘correct’ answer but it could be argued that the grid method would be inefficient and likely to cause errors for a multi-digit calculation such as </a:t>
            </a:r>
            <a:r>
              <a:rPr lang="en-GB" sz="1200" dirty="0"/>
              <a:t>3</a:t>
            </a:r>
            <a:r>
              <a:rPr lang="en-GB" sz="300" dirty="0"/>
              <a:t> </a:t>
            </a:r>
            <a:r>
              <a:rPr lang="en-GB" sz="1200" dirty="0"/>
              <a:t>254 </a:t>
            </a:r>
            <a:r>
              <a:rPr lang="en-GB" sz="1200" dirty="0">
                <a:latin typeface="Calibri" panose="020F0502020204030204" pitchFamily="34" charset="0"/>
                <a:cs typeface="Calibri" panose="020F0502020204030204" pitchFamily="34" charset="0"/>
              </a:rPr>
              <a:t>×</a:t>
            </a:r>
            <a:r>
              <a:rPr lang="en-GB" sz="1200" dirty="0"/>
              <a:t> 287.</a:t>
            </a:r>
            <a:endParaRPr lang="en-GB" b="0" dirty="0"/>
          </a:p>
          <a:p>
            <a:endParaRPr lang="en-GB" b="1" dirty="0"/>
          </a:p>
          <a:p>
            <a:r>
              <a:rPr lang="en-GB" b="1" dirty="0"/>
              <a:t>Suggested questioning</a:t>
            </a:r>
          </a:p>
          <a:p>
            <a:r>
              <a:rPr lang="en-GB" b="0" dirty="0"/>
              <a:t>How might Cain’s method help you find some of the missing numbers for Steph’s method?</a:t>
            </a:r>
          </a:p>
          <a:p>
            <a:r>
              <a:rPr lang="en-GB" b="0" dirty="0"/>
              <a:t>Which parts of Steph’s method could you complete without looking at Cain’s method?</a:t>
            </a:r>
          </a:p>
          <a:p>
            <a:r>
              <a:rPr lang="en-GB" b="0" dirty="0"/>
              <a:t>Where might Steph make a mistake using her method?</a:t>
            </a:r>
          </a:p>
          <a:p>
            <a:r>
              <a:rPr lang="en-GB" b="0" dirty="0"/>
              <a:t>Where might Cain make a mistake using his method?</a:t>
            </a:r>
          </a:p>
          <a:p>
            <a:endParaRPr lang="en-GB" b="0" dirty="0"/>
          </a:p>
          <a:p>
            <a:r>
              <a:rPr lang="en-GB" b="1" dirty="0"/>
              <a:t>Things to think about</a:t>
            </a:r>
          </a:p>
          <a:p>
            <a:r>
              <a:rPr lang="en-GB" dirty="0"/>
              <a:t>Teachers may have been able to assess students’ confidence with written methods through Checkpoints 11 and 14. If needed, Activity G more formally explores the two most common written algorithms for multiplication: the grid and column methods. To be able to complete this task, students will need to have an understanding of the structures behind each method and so recognise where each digit and product is represented. For example, they need to understand that the ‘1’ in Cain’s method is actually ‘10’ and that the ‘4’ is ‘40’. The ‘further thinking’ question invites students to think about whether the numbers within the calculation lend themselves more to one method or another, and so to be able to justify the efficiency of the process they choose. </a:t>
            </a:r>
          </a:p>
        </p:txBody>
      </p:sp>
      <p:sp>
        <p:nvSpPr>
          <p:cNvPr id="4" name="Slide Number Placeholder 3"/>
          <p:cNvSpPr>
            <a:spLocks noGrp="1"/>
          </p:cNvSpPr>
          <p:nvPr>
            <p:ph type="sldNum" sz="quarter" idx="5"/>
          </p:nvPr>
        </p:nvSpPr>
        <p:spPr/>
        <p:txBody>
          <a:bodyPr/>
          <a:lstStyle/>
          <a:p>
            <a:fld id="{95CC6D43-B330-470E-9514-C837501A6F5A}" type="slidenum">
              <a:rPr lang="en-GB" smtClean="0"/>
              <a:t>104</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Isaac: is on track for the right answer. He needs to ensure that the remainder of 1 is carried over to the next column, to make 18 ones, and then divide this by 6 for the final digit.</a:t>
            </a:r>
          </a:p>
          <a:p>
            <a:r>
              <a:rPr lang="en-GB" b="0" dirty="0"/>
              <a:t>b) Jasmine: has correctly identified that there are 2 groups of 3 in 7 (as 2 × 3 = 6), but has forgotten to carry the remainder of 1 to the tens column, so divided 3 by 3 rather than 13.</a:t>
            </a:r>
          </a:p>
          <a:p>
            <a:r>
              <a:rPr lang="en-GB" b="0" dirty="0"/>
              <a:t>Kye: has also correctly identified that there are 2 groups of 3 in 7 (as 2 × 3 = 6), but has written the 6 as the solution, rather than 2. </a:t>
            </a:r>
          </a:p>
          <a:p>
            <a:endParaRPr lang="en-GB" b="0" dirty="0"/>
          </a:p>
          <a:p>
            <a:r>
              <a:rPr lang="en-GB" b="0" dirty="0"/>
              <a:t>? </a:t>
            </a:r>
          </a:p>
          <a:p>
            <a:pPr marL="171450" indent="-171450">
              <a:buFont typeface="Arial" panose="020B0604020202020204" pitchFamily="34" charset="0"/>
              <a:buChar char="•"/>
            </a:pPr>
            <a:r>
              <a:rPr lang="en-GB" b="0" dirty="0"/>
              <a:t>Jasmine would have written 1 instead of 2 in her answer as 7 </a:t>
            </a:r>
            <a:r>
              <a:rPr lang="en-GB" b="0" dirty="0">
                <a:latin typeface="Arial" panose="020B0604020202020204" pitchFamily="34" charset="0"/>
                <a:cs typeface="Arial" panose="020B0604020202020204" pitchFamily="34" charset="0"/>
              </a:rPr>
              <a:t>÷ 4 = 1 r 3. She would need to be reminded to carry the remaining 3 hundreds. </a:t>
            </a:r>
          </a:p>
          <a:p>
            <a:pPr marL="171450" indent="-171450">
              <a:buFont typeface="Arial" panose="020B0604020202020204" pitchFamily="34" charset="0"/>
              <a:buChar char="•"/>
            </a:pPr>
            <a:r>
              <a:rPr lang="en-GB" b="0" dirty="0">
                <a:latin typeface="Arial" panose="020B0604020202020204" pitchFamily="34" charset="0"/>
                <a:cs typeface="Arial" panose="020B0604020202020204" pitchFamily="34" charset="0"/>
              </a:rPr>
              <a:t>Kye would have written 4 instead of 6 in his answer as 1</a:t>
            </a:r>
            <a:r>
              <a:rPr lang="en-GB" b="0" dirty="0"/>
              <a:t>× 4 = 4. He would need to be reminded that it is the 1 that is written there, and then to carry the remaining 3.</a:t>
            </a:r>
          </a:p>
          <a:p>
            <a:pPr marL="171450" indent="-171450">
              <a:buFont typeface="Arial" panose="020B0604020202020204" pitchFamily="34" charset="0"/>
              <a:buChar char="•"/>
            </a:pPr>
            <a:r>
              <a:rPr lang="en-GB" b="0" dirty="0"/>
              <a:t>Isaac would have written 1 in place of 2, but carried 3 hundreds this time. Then he would have written 8 in place of 4 and been ready to carry 1 ten.</a:t>
            </a:r>
          </a:p>
          <a:p>
            <a:endParaRPr lang="en-GB" b="0" dirty="0"/>
          </a:p>
          <a:p>
            <a:r>
              <a:rPr lang="en-GB" b="1" dirty="0"/>
              <a:t>Suggested questioning</a:t>
            </a:r>
          </a:p>
          <a:p>
            <a:r>
              <a:rPr lang="en-GB" b="0" dirty="0"/>
              <a:t>What has __ done right? What have they done wrong?</a:t>
            </a:r>
          </a:p>
          <a:p>
            <a:r>
              <a:rPr lang="en-GB" b="0" dirty="0"/>
              <a:t>Why might someone make this mistake?</a:t>
            </a:r>
          </a:p>
          <a:p>
            <a:r>
              <a:rPr lang="en-GB" b="0" dirty="0"/>
              <a:t>How could you explain to them how to do it properly?`</a:t>
            </a:r>
          </a:p>
          <a:p>
            <a:endParaRPr lang="en-GB" b="0" dirty="0"/>
          </a:p>
          <a:p>
            <a:r>
              <a:rPr lang="en-GB" b="1" dirty="0"/>
              <a:t>Things to think about</a:t>
            </a:r>
          </a:p>
          <a:p>
            <a:r>
              <a:rPr lang="en-GB" dirty="0"/>
              <a:t>Activity H is a supplementary activity designed to support the Checkpoints on division. Use this if students are not confident with the written algorithm for division, or are prone to errors in their method. The mistakes that Jasmine and Kye have made are common issues with the method: students need to be able to hold a lot of information in their head when using this algorithm, and make sure that they write the right information down in the right place. For example, in the first stage, dividing 7 hundreds by 3, students need to recognise that the nearest multiple of 3 below 7 is 6; that 6 ÷ 3 = 2, so the quotient will start with 2; and that 7 – 6 is 1, so there is still 1 hundred remaining. In Jasmine’s working, all but the last stage has been managed. In Kye’s working, although he has correctly identified 6 as the multiple of 3 that is relevant, he has mistakenly written this rather than 2 in the solution. By presenting students with these mistakes, teachers can probe whether students are prone to similar errors, and also if they understand how to correct them. This helps to assess whether there are deeper misconceptions lying underneath the mistakes.</a:t>
            </a:r>
          </a:p>
        </p:txBody>
      </p:sp>
      <p:sp>
        <p:nvSpPr>
          <p:cNvPr id="4" name="Slide Number Placeholder 3"/>
          <p:cNvSpPr>
            <a:spLocks noGrp="1"/>
          </p:cNvSpPr>
          <p:nvPr>
            <p:ph type="sldNum" sz="quarter" idx="5"/>
          </p:nvPr>
        </p:nvSpPr>
        <p:spPr/>
        <p:txBody>
          <a:bodyPr/>
          <a:lstStyle/>
          <a:p>
            <a:fld id="{95CC6D43-B330-470E-9514-C837501A6F5A}" type="slidenum">
              <a:rPr lang="en-GB" smtClean="0"/>
              <a:t>105</a:t>
            </a:fld>
            <a:endParaRPr lang="en-GB"/>
          </a:p>
        </p:txBody>
      </p:sp>
    </p:spTree>
    <p:extLst>
      <p:ext uri="{BB962C8B-B14F-4D97-AF65-F5344CB8AC3E}">
        <p14:creationId xmlns:p14="http://schemas.microsoft.com/office/powerpoint/2010/main" val="24890149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Stage 1: B and then E (as 9 hundreds is grouped into 2 groups of 4, with 1 hundred remaining).</a:t>
            </a:r>
          </a:p>
          <a:p>
            <a:r>
              <a:rPr lang="en-GB" b="0" dirty="0"/>
              <a:t>Stage 2: D and then C (as 1 hundred is exchanged for 10 tens, and then ground into 2 groups of 4, with 2 tens remaining).</a:t>
            </a:r>
          </a:p>
          <a:p>
            <a:r>
              <a:rPr lang="en-GB" b="0" dirty="0"/>
              <a:t>Stage 3: F and then A (as 2 tens are exchanged for 20 ones, and then grouped into 5 groups of 4, with no remainder).</a:t>
            </a:r>
          </a:p>
          <a:p>
            <a:endParaRPr lang="en-GB" b="1" dirty="0"/>
          </a:p>
          <a:p>
            <a:r>
              <a:rPr lang="en-GB" b="1" dirty="0"/>
              <a:t>Suggested questioning</a:t>
            </a:r>
          </a:p>
          <a:p>
            <a:r>
              <a:rPr lang="en-GB" b="0" dirty="0"/>
              <a:t>What is the same/different between the two pictures for each stage?</a:t>
            </a:r>
          </a:p>
          <a:p>
            <a:r>
              <a:rPr lang="en-GB" b="0" dirty="0"/>
              <a:t>What is the same/different between the last picture of stage 1 and the first picture of stage 2?</a:t>
            </a:r>
          </a:p>
          <a:p>
            <a:r>
              <a:rPr lang="en-GB" b="0" dirty="0"/>
              <a:t>How does the picture relate to what has been written down?</a:t>
            </a:r>
          </a:p>
          <a:p>
            <a:r>
              <a:rPr lang="en-GB" b="0" dirty="0"/>
              <a:t> </a:t>
            </a:r>
          </a:p>
          <a:p>
            <a:r>
              <a:rPr lang="en-GB" b="1" dirty="0"/>
              <a:t>Things to think about</a:t>
            </a:r>
          </a:p>
          <a:p>
            <a:r>
              <a:rPr lang="en-GB" dirty="0"/>
              <a:t>Activity I offers a representation alongside the written algorithm for division, so that teachers can check whether students understand the structure behind the process. Each stage matches to two pictures, showing the ‘before’ and ‘after’ for the division being carried out (see ‘answers’ above for explanation). The number 900 has been chosen so that the carrying of remainders, and subsequent exchange, is more explicit. It also means that students can see first 1 hundred, and then 2 tens being carried, to prevent the misconception that it is always ‘1’ that is exchanged (as in subtraction). Students are likely to be familiar with place-value counters, and may have used them for division. Even if they have not, the representation can act as a prompt for the language of students’ explanations, and teachers can gauge whether students have a secure understanding of place value within the structure of division</a:t>
            </a:r>
          </a:p>
        </p:txBody>
      </p:sp>
      <p:sp>
        <p:nvSpPr>
          <p:cNvPr id="4" name="Slide Number Placeholder 3"/>
          <p:cNvSpPr>
            <a:spLocks noGrp="1"/>
          </p:cNvSpPr>
          <p:nvPr>
            <p:ph type="sldNum" sz="quarter" idx="5"/>
          </p:nvPr>
        </p:nvSpPr>
        <p:spPr/>
        <p:txBody>
          <a:bodyPr/>
          <a:lstStyle/>
          <a:p>
            <a:fld id="{95CC6D43-B330-470E-9514-C837501A6F5A}" type="slidenum">
              <a:rPr lang="en-GB" smtClean="0"/>
              <a:t>106</a:t>
            </a:fld>
            <a:endParaRPr lang="en-GB"/>
          </a:p>
        </p:txBody>
      </p:sp>
    </p:spTree>
    <p:extLst>
      <p:ext uri="{BB962C8B-B14F-4D97-AF65-F5344CB8AC3E}">
        <p14:creationId xmlns:p14="http://schemas.microsoft.com/office/powerpoint/2010/main" val="19039346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Since 32 ÷ 4 = 8, and any multiple of 100 is also divisible by 4, the different solutions to this question can be achieved by reasoning rather than calculation:</a:t>
            </a:r>
          </a:p>
          <a:p>
            <a:r>
              <a:rPr lang="en-GB" b="0" dirty="0"/>
              <a:t>For 0, answer is 8</a:t>
            </a:r>
          </a:p>
          <a:p>
            <a:r>
              <a:rPr lang="en-GB" b="0" dirty="0"/>
              <a:t>For 1, answer is 25 + 8 = 33</a:t>
            </a:r>
          </a:p>
          <a:p>
            <a:r>
              <a:rPr lang="en-GB" b="0" dirty="0"/>
              <a:t>For 2, answer is 50 + 8 = 58</a:t>
            </a:r>
          </a:p>
          <a:p>
            <a:r>
              <a:rPr lang="en-GB" b="0" dirty="0"/>
              <a:t>For 3, answer is 75 + 8 = 83</a:t>
            </a:r>
          </a:p>
          <a:p>
            <a:r>
              <a:rPr lang="en-GB" b="0" dirty="0"/>
              <a:t>For 4, answer is 100 + 8 = 108</a:t>
            </a:r>
          </a:p>
          <a:p>
            <a:r>
              <a:rPr lang="en-GB" b="0" dirty="0"/>
              <a:t>For 5, answer is 125 + 8 = 133</a:t>
            </a:r>
          </a:p>
          <a:p>
            <a:r>
              <a:rPr lang="en-GB" b="0" dirty="0"/>
              <a:t>For 6, answer is 150 + 8 = 158</a:t>
            </a:r>
          </a:p>
          <a:p>
            <a:r>
              <a:rPr lang="en-GB" b="0" dirty="0"/>
              <a:t>For 7, answer is 175 + 8 = 183</a:t>
            </a:r>
          </a:p>
          <a:p>
            <a:r>
              <a:rPr lang="en-GB" b="0" dirty="0"/>
              <a:t>For 8, answer is 200 + 8 = 208</a:t>
            </a:r>
          </a:p>
          <a:p>
            <a:r>
              <a:rPr lang="en-GB" b="0" dirty="0"/>
              <a:t>For 9, answer is 225 + 8 = 233</a:t>
            </a:r>
          </a:p>
          <a:p>
            <a:endParaRPr lang="en-GB" b="0" dirty="0"/>
          </a:p>
          <a:p>
            <a:r>
              <a:rPr lang="en-GB" b="0" dirty="0"/>
              <a:t>? There are numerous solutions, and so only some likely approaches are illustrated here. As a starting point, students might like to adapt the existing problem by keeping either the 4 or the 32 the same. For example, they could replace the 32 with a different multiple of 4. Or they might recognise that, since 8 is a factor of 200, 400, 600 and 800, then □ 32 ÷ 8 will be an integer when 2, 4, 6 and 8 are selected for the box. To think more generally about this problem, students will need to identify what multiples of 100 their chosen number is a divisor of, and choose two final digits that also divide by this number. For example, 5 is a factor of 100 so if their divisor is 5, and their dividend ends in a multiple of 5, then all possible solutions will be integers.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Suggested questioning</a:t>
            </a:r>
          </a:p>
          <a:p>
            <a:r>
              <a:rPr lang="en-GB" b="0" dirty="0"/>
              <a:t>Did you notice that the last two digits of the dividend is a multiple of the divisor?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Will there be a remainder at the end of this calculation? How does this change when we change the missing digit?</a:t>
            </a:r>
          </a:p>
          <a:p>
            <a:r>
              <a:rPr lang="en-GB" b="0" dirty="0"/>
              <a:t>If we think about the dividend as a multiple of 100, plus the 32, then which multiples of 100 can be divided exactly by 4? How would this change if you changed the divisor? How about the dividend? How about both?</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Checkpoint 19, students were given a division to explore; Activity J uses the same structure with simpler numbers. Some students may still approach this as a ‘trial and error’ activity. There is still some value for assessment in this approach, in gauging their level of confidence with the algorithm for division, but the simplifications to the activity are designed to make it easier for students to recognise the mathematical structures behind the problem. Students may recognise that the digit chosen for the hundreds column will not matter, since all multiples of 100 are divisible by 4 and the remaining number, 32,  is also divisible by 4. Encourage students to work logically through the different digits that could be chosen for the box, to explore the pattern of the different solutions. This activity can act as a starting point for numerous discussions that might reveal how deeply students have understood the structures behind division of numbers beyond their familiar multiplication facts up to 12 × 12.</a:t>
            </a:r>
          </a:p>
        </p:txBody>
      </p:sp>
      <p:sp>
        <p:nvSpPr>
          <p:cNvPr id="4" name="Slide Number Placeholder 3"/>
          <p:cNvSpPr>
            <a:spLocks noGrp="1"/>
          </p:cNvSpPr>
          <p:nvPr>
            <p:ph type="sldNum" sz="quarter" idx="5"/>
          </p:nvPr>
        </p:nvSpPr>
        <p:spPr/>
        <p:txBody>
          <a:bodyPr/>
          <a:lstStyle/>
          <a:p>
            <a:fld id="{95CC6D43-B330-470E-9514-C837501A6F5A}" type="slidenum">
              <a:rPr lang="en-GB" smtClean="0"/>
              <a:t>107</a:t>
            </a:fld>
            <a:endParaRPr lang="en-GB"/>
          </a:p>
        </p:txBody>
      </p:sp>
    </p:spTree>
    <p:extLst>
      <p:ext uri="{BB962C8B-B14F-4D97-AF65-F5344CB8AC3E}">
        <p14:creationId xmlns:p14="http://schemas.microsoft.com/office/powerpoint/2010/main" val="3324933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a) Lewis might have estimated the answer using 4 kg 4 × 2.5 = 10</a:t>
            </a:r>
          </a:p>
          <a:p>
            <a:r>
              <a:rPr lang="en-GB" b="0" dirty="0"/>
              <a:t>b) His estimate will be a little too big because he rounded the 3.9 up.</a:t>
            </a:r>
          </a:p>
          <a:p>
            <a:r>
              <a:rPr lang="en-GB" b="0" dirty="0"/>
              <a:t>c) Lewis has lined up his decimal points. He has copied the 0 into the hundredths column for 22.5, which he found by multiplying the digits in the tenths and ones columns. In the next row, he did put a placeholder 0 in the tenths column, but did not make use of this in his calculation 10 × due to the decimal point. This has resulted in the wrong digits being lined up when he adds the two parts of his multiplication together.</a:t>
            </a:r>
          </a:p>
          <a:p>
            <a:endParaRPr lang="en-GB" b="1" dirty="0"/>
          </a:p>
          <a:p>
            <a:r>
              <a:rPr lang="en-GB" b="0" dirty="0"/>
              <a:t>? 3.9 kg costs £9.75</a:t>
            </a:r>
          </a:p>
          <a:p>
            <a:endParaRPr lang="en-GB" b="0" dirty="0"/>
          </a:p>
          <a:p>
            <a:r>
              <a:rPr lang="en-GB" b="1" dirty="0"/>
              <a:t>Suggested questioning</a:t>
            </a:r>
          </a:p>
          <a:p>
            <a:r>
              <a:rPr lang="en-GB" b="0" dirty="0"/>
              <a:t>How do you know that the price will be around £10?</a:t>
            </a:r>
          </a:p>
          <a:p>
            <a:r>
              <a:rPr lang="en-GB" b="0" dirty="0"/>
              <a:t>How can you tell if an estimate will be too big or too small? </a:t>
            </a:r>
          </a:p>
          <a:p>
            <a:r>
              <a:rPr lang="en-GB" b="0" dirty="0"/>
              <a:t>Why does lining up the decimal points not work?</a:t>
            </a:r>
          </a:p>
          <a:p>
            <a:r>
              <a:rPr lang="en-GB" b="0" dirty="0"/>
              <a:t>Why is estimation helpful when multiplying decimals?</a:t>
            </a:r>
          </a:p>
          <a:p>
            <a:endParaRPr lang="en-GB" b="0" dirty="0"/>
          </a:p>
          <a:p>
            <a:r>
              <a:rPr lang="en-GB" b="1" dirty="0"/>
              <a:t>Things to think about</a:t>
            </a:r>
          </a:p>
          <a:p>
            <a:r>
              <a:rPr lang="en-GB" dirty="0"/>
              <a:t>Activity K offers teachers another opportunity to explore decimal multiplication, with a more specific focus on using estimation to check the magnitude of answers. Gauge students’ confidence with rounding and the language associated with it, as well as their understanding of estimation. Students may attempt to use ‘lining up the decimal points’ as a strategy to adapt the column method for integer multiplication, based on their earlier work on decimal addition and subtraction. This activity gives an example of how this might look when followed through in workings, and gives students an opportunity to discuss why it hasn’t worked. </a:t>
            </a:r>
          </a:p>
        </p:txBody>
      </p:sp>
      <p:sp>
        <p:nvSpPr>
          <p:cNvPr id="4" name="Slide Number Placeholder 3"/>
          <p:cNvSpPr>
            <a:spLocks noGrp="1"/>
          </p:cNvSpPr>
          <p:nvPr>
            <p:ph type="sldNum" sz="quarter" idx="5"/>
          </p:nvPr>
        </p:nvSpPr>
        <p:spPr/>
        <p:txBody>
          <a:bodyPr/>
          <a:lstStyle/>
          <a:p>
            <a:fld id="{95CC6D43-B330-470E-9514-C837501A6F5A}" type="slidenum">
              <a:rPr lang="en-GB" smtClean="0"/>
              <a:t>108</a:t>
            </a:fld>
            <a:endParaRPr lang="en-GB" dirty="0"/>
          </a:p>
        </p:txBody>
      </p:sp>
    </p:spTree>
    <p:extLst>
      <p:ext uri="{BB962C8B-B14F-4D97-AF65-F5344CB8AC3E}">
        <p14:creationId xmlns:p14="http://schemas.microsoft.com/office/powerpoint/2010/main" val="41421180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0" indent="0">
              <a:buNone/>
            </a:pPr>
            <a:r>
              <a:rPr lang="en-GB" b="0" dirty="0"/>
              <a:t>a) 2.96 (as there are 2 more tenths in the quotient, so there needs to be 4 × 2 more tenths in the original dividend:             2.16 + 0.8 = </a:t>
            </a:r>
            <a:r>
              <a:rPr lang="en-GB" b="1" dirty="0"/>
              <a:t>2.96</a:t>
            </a:r>
            <a:r>
              <a:rPr lang="en-GB" b="0" dirty="0"/>
              <a:t>)</a:t>
            </a:r>
          </a:p>
          <a:p>
            <a:pPr marL="0" indent="0">
              <a:buNone/>
            </a:pPr>
            <a:r>
              <a:rPr lang="en-GB" b="0" dirty="0"/>
              <a:t>b) 14.16 (as there are 3 more ones in the quotient, so there needs to be 4 × 3 more ones in the original dividend:            2.16 + 12 =</a:t>
            </a:r>
            <a:r>
              <a:rPr lang="en-GB" b="1" dirty="0"/>
              <a:t>14.16</a:t>
            </a:r>
            <a:r>
              <a:rPr lang="en-GB" b="0" dirty="0"/>
              <a:t>) </a:t>
            </a:r>
          </a:p>
          <a:p>
            <a:pPr marL="0" indent="0">
              <a:buNone/>
            </a:pPr>
            <a:endParaRPr lang="en-GB" b="0" dirty="0"/>
          </a:p>
          <a:p>
            <a:pPr marL="0" indent="0">
              <a:buNone/>
            </a:pPr>
            <a:r>
              <a:rPr lang="en-GB" b="0" dirty="0"/>
              <a:t>? The quotient is 0.03 greater than the original answer.  So, the dividend needs to be 4 × 0.03 greater than the original dividend.  2.16 + 0.12 = </a:t>
            </a:r>
            <a:r>
              <a:rPr lang="en-GB" b="1" dirty="0"/>
              <a:t>2.28</a:t>
            </a:r>
          </a:p>
          <a:p>
            <a:pPr marL="228600" indent="-228600">
              <a:buAutoNum type="alphaLcParenR"/>
            </a:pPr>
            <a:endParaRPr lang="en-GB" b="1" dirty="0"/>
          </a:p>
          <a:p>
            <a:r>
              <a:rPr lang="en-GB" b="1" dirty="0"/>
              <a:t>Suggested questioning</a:t>
            </a:r>
          </a:p>
          <a:p>
            <a:r>
              <a:rPr lang="en-GB" b="0" dirty="0"/>
              <a:t>If 15 </a:t>
            </a:r>
            <a:r>
              <a:rPr lang="en-GB" dirty="0">
                <a:solidFill>
                  <a:srgbClr val="00628C"/>
                </a:solidFill>
              </a:rPr>
              <a:t>÷ 3 = 5, what can be divided by 3 to give 20?</a:t>
            </a:r>
            <a:endParaRPr lang="en-GB" b="0" dirty="0"/>
          </a:p>
          <a:p>
            <a:r>
              <a:rPr lang="en-GB" b="0" dirty="0"/>
              <a:t>What is the difference between the original answer (quotient) and the answer for a? If the answer for a is 0.2 larger – and it has already been divided by 4 – how much larger must the dividend be?</a:t>
            </a:r>
          </a:p>
          <a:p>
            <a:endParaRPr lang="en-GB" b="0" dirty="0"/>
          </a:p>
          <a:p>
            <a:r>
              <a:rPr lang="en-GB" b="1" dirty="0"/>
              <a:t>Things to think about</a:t>
            </a:r>
          </a:p>
          <a:p>
            <a:r>
              <a:rPr lang="en-GB" dirty="0"/>
              <a:t>Activity L draws directly upon Checkpoint 28, but removes the support of the place-value counters. Refer students back to the previous activity, or offer place-value counters either as a support or as part of any explanation. Check whether students can think deeply about the structure of division, and use the original calculation to reason about what must have changes in subsequent calculations. Students need to be able to recognise that any change in the quotient represents a change that is 4 </a:t>
            </a:r>
            <a:r>
              <a:rPr lang="en-GB" b="0" dirty="0"/>
              <a:t>× that change in the dividend.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109</a:t>
            </a:fld>
            <a:endParaRPr lang="en-GB" dirty="0"/>
          </a:p>
        </p:txBody>
      </p:sp>
    </p:spTree>
    <p:extLst>
      <p:ext uri="{BB962C8B-B14F-4D97-AF65-F5344CB8AC3E}">
        <p14:creationId xmlns:p14="http://schemas.microsoft.com/office/powerpoint/2010/main" val="41421180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This slide is animated</a:t>
                </a:r>
                <a:r>
                  <a:rPr lang="en-GB" b="0" dirty="0"/>
                  <a:t>. Each question will appear separately so you can choose the pace at which to work with your class</a:t>
                </a:r>
              </a:p>
              <a:p>
                <a:endParaRPr lang="en-GB" b="1" dirty="0"/>
              </a:p>
              <a:p>
                <a:r>
                  <a:rPr lang="en-GB" b="1" dirty="0"/>
                  <a:t>Answers</a:t>
                </a:r>
              </a:p>
              <a:p>
                <a:pPr marL="0" indent="0">
                  <a:buNone/>
                </a:pPr>
                <a:r>
                  <a:rPr lang="en-GB" b="0" dirty="0"/>
                  <a:t>a) Ellie is not correct. The blue and purple calculations both have an answer of 11.5, as the division part of the calculation needs to be completed first. The orange and red calculations have an answer of 4.</a:t>
                </a:r>
              </a:p>
              <a:p>
                <a:pPr marL="0" indent="0">
                  <a:buNone/>
                </a:pPr>
                <a:r>
                  <a:rPr lang="en-GB" b="0" dirty="0"/>
                  <a:t>b) (30 - 6) ÷ 2 = 12 and 30 - 6 ÷ 2 = 27; (12 + 18) ÷ 5 = 6 and 12 + 18 ÷ 5 = 15.6; 15 </a:t>
                </a:r>
                <a:r>
                  <a:rPr lang="en-GB" b="0" dirty="0">
                    <a:latin typeface="Calibri" panose="020F0502020204030204" pitchFamily="34" charset="0"/>
                    <a:cs typeface="Calibri" panose="020F0502020204030204" pitchFamily="34" charset="0"/>
                  </a:rPr>
                  <a:t>×</a:t>
                </a:r>
                <a:r>
                  <a:rPr lang="en-GB" b="0" dirty="0"/>
                  <a:t> (6 + 30 ÷ 3) = 240 and                     15 </a:t>
                </a:r>
                <a:r>
                  <a:rPr lang="en-GB" b="0" dirty="0">
                    <a:latin typeface="Calibri" panose="020F0502020204030204" pitchFamily="34" charset="0"/>
                    <a:cs typeface="Calibri" panose="020F0502020204030204" pitchFamily="34" charset="0"/>
                  </a:rPr>
                  <a:t>×</a:t>
                </a:r>
                <a:r>
                  <a:rPr lang="en-GB" b="0" dirty="0"/>
                  <a:t> 6 + 30 ÷ 3 = 100 </a:t>
                </a:r>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is another answer for the third column, as there are more than three numbers so more options for placing the brackets: </a:t>
                </a:r>
                <a:r>
                  <a:rPr lang="en-GB" sz="1200" dirty="0"/>
                  <a:t>15 × (6 + 30) ÷ 3 = 180. Any other possible arrangement of brackets would not affect the answer.</a:t>
                </a:r>
              </a:p>
              <a:p>
                <a:pPr marL="0" indent="0">
                  <a:buNone/>
                </a:pPr>
                <a:endParaRPr lang="en-GB" b="0" dirty="0"/>
              </a:p>
              <a:p>
                <a:pPr marL="0" indent="0">
                  <a:buNone/>
                </a:pPr>
                <a:r>
                  <a:rPr lang="en-GB" b="1" dirty="0"/>
                  <a:t>Suggested questioning</a:t>
                </a:r>
              </a:p>
              <a:p>
                <a:r>
                  <a:rPr lang="en-GB" b="0" dirty="0"/>
                  <a:t>What is the same/different about each calculation in part a? </a:t>
                </a:r>
              </a:p>
              <a:p>
                <a:r>
                  <a:rPr lang="en-GB" b="0" dirty="0"/>
                  <a:t>How do you know which part of the calculation is being divided? What do the brackets/vinculum tell you?</a:t>
                </a:r>
              </a:p>
              <a:p>
                <a:r>
                  <a:rPr lang="en-GB" b="0" dirty="0"/>
                  <a:t>Which part of this calculation has been done first? Is this correct? If it is not correct, how can we show that this part should be done first?</a:t>
                </a:r>
              </a:p>
              <a:p>
                <a:endParaRPr lang="en-GB" b="0" dirty="0"/>
              </a:p>
              <a:p>
                <a:r>
                  <a:rPr lang="en-GB" b="1" dirty="0"/>
                  <a:t>Things to think about</a:t>
                </a:r>
              </a:p>
              <a:p>
                <a:r>
                  <a:rPr lang="en-GB" dirty="0"/>
                  <a:t>This additional activity explicitly addresses some common misconceptions with the priority of operations and may be of</a:t>
                </a:r>
                <a:r>
                  <a:rPr lang="en-GB" baseline="0" dirty="0"/>
                  <a:t> use within a unit of teaching on priority of operations</a:t>
                </a:r>
                <a:r>
                  <a:rPr lang="en-GB" dirty="0"/>
                  <a:t>. Part a introduces fraction notation for division. While students should be familiar with the concept of fractions as divisions from Key Stage 2, they may not have used fraction notation in calculations. The red calculation further offers an opportunity to discuss the fact that division is distributive over addition, so it can also be written as 10/4 + 6/4. Part b offers some pairs of identical calculations;</a:t>
                </a:r>
                <a:r>
                  <a:rPr lang="en-GB" baseline="0" dirty="0"/>
                  <a:t> it checks whether students consistently apply the order of operations, and further challenges them to add brackets to manipulate the order in which a calculation is completed.</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This slide is animated</a:t>
                </a:r>
                <a:r>
                  <a:rPr lang="en-GB" b="0" dirty="0"/>
                  <a:t>. Each question will appear separately so you can choose the pace at which to work with your class</a:t>
                </a:r>
              </a:p>
              <a:p>
                <a:r>
                  <a:rPr lang="en-GB" b="1" dirty="0"/>
                  <a:t>Answers</a:t>
                </a:r>
              </a:p>
              <a:p>
                <a:pPr marL="0" indent="0">
                  <a:buNone/>
                </a:pPr>
                <a:r>
                  <a:rPr lang="en-GB" b="0" dirty="0"/>
                  <a:t>a) Ellie is not correct. The purple and blue calculations both have an answer of 11.5, as the division part of the calculation needs to be completed first. The orange and red calculations have an answer of 4.</a:t>
                </a:r>
              </a:p>
              <a:p>
                <a:pPr marL="0" indent="0">
                  <a:buNone/>
                </a:pPr>
                <a:r>
                  <a:rPr lang="en-GB" b="0" dirty="0"/>
                  <a:t>b) (30 - 6) ÷ 2 = 12 and 30 – 6 ÷ 2 = 27; (12 + 18) ÷ 5 = 6 and 12 + 18 ÷ 5 = 15.6; 15 x (6 + 30 ÷ 3) = 240 and 15 x 6 + 30 ÷ 3 = 100 </a:t>
                </a:r>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is another answer for the third column, as there are more than three numbers so more options for placing the brackets: </a:t>
                </a:r>
                <a:r>
                  <a:rPr lang="en-GB" sz="1200" dirty="0"/>
                  <a:t>15 × (6 + 30) ÷ 3 = 180. Any other possible arrangement of brackets would not affect the answer.</a:t>
                </a:r>
              </a:p>
              <a:p>
                <a:pPr marL="0" indent="0">
                  <a:buNone/>
                </a:pPr>
                <a:endParaRPr lang="en-GB" b="0" dirty="0"/>
              </a:p>
              <a:p>
                <a:pPr marL="0" indent="0">
                  <a:buNone/>
                </a:pPr>
                <a:r>
                  <a:rPr lang="en-GB" b="1" dirty="0"/>
                  <a:t>Suggested questioning</a:t>
                </a:r>
              </a:p>
              <a:p>
                <a:r>
                  <a:rPr lang="en-GB" b="0" dirty="0"/>
                  <a:t>What is the same/different about each calculation in part a? </a:t>
                </a:r>
              </a:p>
              <a:p>
                <a:r>
                  <a:rPr lang="en-GB" b="0" dirty="0"/>
                  <a:t>How do you know which part of the calculation is being divided? What do the brackets/vinculum tell you?</a:t>
                </a:r>
              </a:p>
              <a:p>
                <a:r>
                  <a:rPr lang="en-GB" b="0" dirty="0"/>
                  <a:t>Which part of this calculation has been done first? Is this correct? If it is not correct, how can we show that this part should be done first?</a:t>
                </a:r>
              </a:p>
              <a:p>
                <a:endParaRPr lang="en-GB" b="0" dirty="0"/>
              </a:p>
              <a:p>
                <a:r>
                  <a:rPr lang="en-GB" b="1" dirty="0"/>
                  <a:t>Things to think about</a:t>
                </a:r>
              </a:p>
              <a:p>
                <a:r>
                  <a:rPr lang="en-GB" dirty="0"/>
                  <a:t>This additional activity explicitly addresses some common misconceptions with the priority of operations and may be of</a:t>
                </a:r>
                <a:r>
                  <a:rPr lang="en-GB" baseline="0" dirty="0"/>
                  <a:t> use within a unit of teaching on priority of operations</a:t>
                </a:r>
                <a:r>
                  <a:rPr lang="en-GB" dirty="0"/>
                  <a:t>. Part a introduces fraction notation for division. Whilst students should be familiar with the concept of fractions as divisions from KS2, they may not have used fraction notation in calculations. The red calculation further offers an opportunity to discuss the fact that division is distributive over addition, so it can also be written as </a:t>
                </a:r>
                <a:r>
                  <a:rPr lang="en-GB" b="0" i="0">
                    <a:latin typeface="Cambria Math" panose="02040503050406030204" pitchFamily="18" charset="0"/>
                  </a:rPr>
                  <a:t>10/4+6/4</a:t>
                </a:r>
                <a:r>
                  <a:rPr lang="en-GB" dirty="0"/>
                  <a:t>. Part b offers some pairs of identical calculations;</a:t>
                </a:r>
                <a:r>
                  <a:rPr lang="en-GB" baseline="0" dirty="0"/>
                  <a:t> it checks whether students consistently apply the order of operations, and further challenges them to add brackets to manipulate the order in which a calculation is completed.</a:t>
                </a: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110</a:t>
            </a:fld>
            <a:endParaRPr lang="en-GB" dirty="0"/>
          </a:p>
        </p:txBody>
      </p:sp>
    </p:spTree>
    <p:extLst>
      <p:ext uri="{BB962C8B-B14F-4D97-AF65-F5344CB8AC3E}">
        <p14:creationId xmlns:p14="http://schemas.microsoft.com/office/powerpoint/2010/main" val="41421180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r>
              <a:rPr lang="en-GB" b="0" dirty="0"/>
              <a:t>For any single digit number, </a:t>
            </a:r>
            <a:r>
              <a:rPr lang="en-GB" b="0" i="1" dirty="0"/>
              <a:t>a</a:t>
            </a:r>
            <a:r>
              <a:rPr lang="en-GB" b="0" dirty="0"/>
              <a:t>, the calculation can be rewritten as 10</a:t>
            </a:r>
            <a:r>
              <a:rPr lang="en-GB" b="0" i="1" dirty="0"/>
              <a:t>a</a:t>
            </a:r>
            <a:r>
              <a:rPr lang="en-GB" b="0" dirty="0"/>
              <a:t> + </a:t>
            </a:r>
            <a:r>
              <a:rPr lang="en-GB" b="0" i="1" dirty="0"/>
              <a:t>a </a:t>
            </a:r>
            <a:r>
              <a:rPr lang="en-GB" b="0" i="0" dirty="0"/>
              <a:t>or 11</a:t>
            </a:r>
            <a:r>
              <a:rPr lang="en-GB" b="0" i="1" dirty="0"/>
              <a:t>a</a:t>
            </a:r>
            <a:r>
              <a:rPr lang="en-GB" b="0" i="0" dirty="0"/>
              <a:t>. For example, inputting the number 4 will result in an output of 44. </a:t>
            </a:r>
            <a:endParaRPr lang="en-GB" b="0" i="1" dirty="0"/>
          </a:p>
          <a:p>
            <a:endParaRPr lang="en-GB" b="0" dirty="0"/>
          </a:p>
          <a:p>
            <a:r>
              <a:rPr lang="en-GB" b="1" dirty="0"/>
              <a:t>Suggested questioning</a:t>
            </a:r>
          </a:p>
          <a:p>
            <a:r>
              <a:rPr lang="en-GB" b="0" dirty="0"/>
              <a:t>What do you notice? Why do you think this happens?</a:t>
            </a:r>
          </a:p>
          <a:p>
            <a:r>
              <a:rPr lang="en-GB" b="0" dirty="0"/>
              <a:t>Is there another way of writing the calculation in the brackets? Why is this possible?</a:t>
            </a:r>
          </a:p>
          <a:p>
            <a:r>
              <a:rPr lang="en-GB" b="0" dirty="0"/>
              <a:t>Is there another way of writing the whole calculation?</a:t>
            </a:r>
          </a:p>
          <a:p>
            <a:endParaRPr lang="en-GB" b="0" dirty="0"/>
          </a:p>
          <a:p>
            <a:r>
              <a:rPr lang="en-GB" b="1" dirty="0"/>
              <a:t>Things to think about</a:t>
            </a:r>
          </a:p>
          <a:p>
            <a:r>
              <a:rPr lang="en-GB" dirty="0"/>
              <a:t>This activity is a slightly simplified version of Checkpoint 33: ‘Nelsons’. Students should notice that the output of the calculation is always 11 times the number they inputted. They may be able to explain that this is because 7 </a:t>
            </a:r>
            <a:r>
              <a:rPr lang="en-GB" dirty="0">
                <a:latin typeface="Calibri" panose="020F0502020204030204" pitchFamily="34" charset="0"/>
                <a:cs typeface="Calibri" panose="020F0502020204030204" pitchFamily="34" charset="0"/>
              </a:rPr>
              <a:t>×</a:t>
            </a:r>
            <a:r>
              <a:rPr lang="en-GB" dirty="0"/>
              <a:t> _ + _ </a:t>
            </a:r>
            <a:r>
              <a:rPr lang="en-GB" dirty="0">
                <a:latin typeface="Calibri" panose="020F0502020204030204" pitchFamily="34" charset="0"/>
                <a:cs typeface="Calibri" panose="020F0502020204030204" pitchFamily="34" charset="0"/>
              </a:rPr>
              <a:t>×</a:t>
            </a:r>
            <a:r>
              <a:rPr lang="en-GB" dirty="0"/>
              <a:t> 3 can be rewritten as 10 </a:t>
            </a:r>
            <a:r>
              <a:rPr lang="en-GB" dirty="0">
                <a:latin typeface="Calibri" panose="020F0502020204030204" pitchFamily="34" charset="0"/>
                <a:cs typeface="Calibri" panose="020F0502020204030204" pitchFamily="34" charset="0"/>
              </a:rPr>
              <a:t>×</a:t>
            </a:r>
            <a:r>
              <a:rPr lang="en-GB" dirty="0"/>
              <a:t> __ and that adding the number back on is effectively the same as writing the whole calculation as 11 </a:t>
            </a:r>
            <a:r>
              <a:rPr lang="en-GB" dirty="0">
                <a:latin typeface="Calibri" panose="020F0502020204030204" pitchFamily="34" charset="0"/>
                <a:cs typeface="Calibri" panose="020F0502020204030204" pitchFamily="34" charset="0"/>
              </a:rPr>
              <a:t>×</a:t>
            </a:r>
            <a:r>
              <a:rPr lang="en-GB" dirty="0"/>
              <a:t> __. This task is an opportunity for students to see the distributive law in a straightforward context, and as such it may be worth explicitly using this language and asking students to consider other situations where they may have encountered the distributive law. </a:t>
            </a:r>
          </a:p>
        </p:txBody>
      </p:sp>
      <p:sp>
        <p:nvSpPr>
          <p:cNvPr id="4" name="Slide Number Placeholder 3"/>
          <p:cNvSpPr>
            <a:spLocks noGrp="1"/>
          </p:cNvSpPr>
          <p:nvPr>
            <p:ph type="sldNum" sz="quarter" idx="5"/>
          </p:nvPr>
        </p:nvSpPr>
        <p:spPr/>
        <p:txBody>
          <a:bodyPr/>
          <a:lstStyle/>
          <a:p>
            <a:fld id="{95CC6D43-B330-470E-9514-C837501A6F5A}" type="slidenum">
              <a:rPr lang="en-GB" smtClean="0"/>
              <a:t>111</a:t>
            </a:fld>
            <a:endParaRPr lang="en-GB" dirty="0"/>
          </a:p>
        </p:txBody>
      </p:sp>
    </p:spTree>
    <p:extLst>
      <p:ext uri="{BB962C8B-B14F-4D97-AF65-F5344CB8AC3E}">
        <p14:creationId xmlns:p14="http://schemas.microsoft.com/office/powerpoint/2010/main" val="41421180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 printable resources that may be used alongside Checkpoint 1: January temperatures.</a:t>
            </a:r>
            <a:r>
              <a:rPr lang="en-GB" b="0" dirty="0"/>
              <a:t> Multiple number lines have been offered; choose which are most suitable for students or see which number lines their students select.</a:t>
            </a:r>
            <a:endParaRPr lang="en-GB" b="1"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113</a:t>
            </a:fld>
            <a:endParaRPr lang="en-GB" dirty="0"/>
          </a:p>
        </p:txBody>
      </p:sp>
    </p:spTree>
    <p:extLst>
      <p:ext uri="{BB962C8B-B14F-4D97-AF65-F5344CB8AC3E}">
        <p14:creationId xmlns:p14="http://schemas.microsoft.com/office/powerpoint/2010/main" val="570873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07/09/2022</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gov.uk/government/publications/teaching-mathematics-in-primary-schools" TargetMode="External"/><Relationship Id="rId4" Type="http://schemas.openxmlformats.org/officeDocument/2006/relationships/hyperlink" Target="https://www.ncetm.org.uk/classroom-resources/primm-1-27-negative-numbers-counting-comparing-and-calculating/"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3.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5.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1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cetm.org.uk/classroom-resources/primm-1-27-negative-numbers-counting-comparing-and-calculat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ncetm.org.uk/classroom-resources/primm-1-27-negative-numbers-counting-comparing-and-calculating/" TargetMode="External"/><Relationship Id="rId4" Type="http://schemas.openxmlformats.org/officeDocument/2006/relationships/hyperlink" Target="https://www.ncetm.org.uk/classroom-resources/secmm-using-mathematical-representations-at-ks3/"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etm.org.uk/classroom-resources/primm-1-27-negative-numbers-counting-comparing-and-calculat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99.xml"/><Relationship Id="rId4" Type="http://schemas.openxmlformats.org/officeDocument/2006/relationships/slide" Target="slide9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hyperlink" Target="https://www.ncetm.org.uk/media/xhqegzuq/ncetm_ks3_cc_2_1.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xhqegzuq/ncetm_ks3_cc_2_1.pdf" TargetMode="External"/><Relationship Id="rId4" Type="http://schemas.openxmlformats.org/officeDocument/2006/relationships/hyperlink" Target="https://www.ncetm.org.uk/classroom-resources/assessment-materials-primar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ncetm.org.uk/classroom-resources/primm-1-21-algorithms-column-subtraction/" TargetMode="External"/><Relationship Id="rId4" Type="http://schemas.openxmlformats.org/officeDocument/2006/relationships/hyperlink" Target="https://www.ncetm.org.uk/classroom-resources/primm-1-20-algorithms-column-addi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cetm.org.uk/classroom-resources/primm-1-21-algorithms-column-subtrac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11.xml"/><Relationship Id="rId7" Type="http://schemas.openxmlformats.org/officeDocument/2006/relationships/slide" Target="slide19.xml"/><Relationship Id="rId12"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29.xml"/><Relationship Id="rId5" Type="http://schemas.openxmlformats.org/officeDocument/2006/relationships/slide" Target="slide15.xml"/><Relationship Id="rId10" Type="http://schemas.openxmlformats.org/officeDocument/2006/relationships/slide" Target="slide27.xml"/><Relationship Id="rId4" Type="http://schemas.openxmlformats.org/officeDocument/2006/relationships/slide" Target="slide13.xml"/><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secondary-mastery-professional-development/" TargetMode="External"/><Relationship Id="rId5" Type="http://schemas.openxmlformats.org/officeDocument/2006/relationships/hyperlink" Target="https://www.ncetm.org.uk/media/xhqegzuq/ncetm_ks3_cc_2_1.pdf" TargetMode="External"/><Relationship Id="rId4" Type="http://schemas.openxmlformats.org/officeDocument/2006/relationships/slide" Target="slide1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ncetm.org.uk/classroom-resources/primm-2-27-scale-factors-ratio-and-proportional-reasoning/" TargetMode="External"/><Relationship Id="rId5" Type="http://schemas.openxmlformats.org/officeDocument/2006/relationships/hyperlink" Target="https://www.ncetm.org.uk/classroom-resources/primm-2-17-structures-using-measures-and-comparison-to-understand-scaling/" TargetMode="External"/><Relationship Id="rId4" Type="http://schemas.openxmlformats.org/officeDocument/2006/relationships/hyperlink" Target="https://www.ncetm.org.uk/teaching-for-mastery/mastery-materials/primary-mastery-professional-developme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10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35.xml"/><Relationship Id="rId7" Type="http://schemas.openxmlformats.org/officeDocument/2006/relationships/slide" Target="slide43.xml"/><Relationship Id="rId12" Type="http://schemas.openxmlformats.org/officeDocument/2006/relationships/slide" Target="slide5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0" Type="http://schemas.openxmlformats.org/officeDocument/2006/relationships/slide" Target="slide49.xml"/><Relationship Id="rId4" Type="http://schemas.openxmlformats.org/officeDocument/2006/relationships/slide" Target="slide37.xml"/><Relationship Id="rId9" Type="http://schemas.openxmlformats.org/officeDocument/2006/relationships/slide" Target="slide47.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ncetm.org.uk/classroom-resources/primm-2-23-multiplication-strategies-for-larger-numbers-and-long-multiplication/"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slide" Target="slide10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ncetm.org.uk/classroom-resources/primm-2-24-division-dividing-by-two-digit-divisors/" TargetMode="External"/><Relationship Id="rId5" Type="http://schemas.openxmlformats.org/officeDocument/2006/relationships/hyperlink" Target="https://www.ncetm.org.uk/classroom-resources/primm-2-15-division-partitioning-leading-to-short-division/" TargetMode="External"/><Relationship Id="rId4" Type="http://schemas.openxmlformats.org/officeDocument/2006/relationships/hyperlink" Target="https://www.ncetm.org.uk/teaching-for-mastery/mastery-materials/primary-mastery-professional-developmen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ncetm.org.uk/classroom-resources/primm-2-06-structures-quotitive-and-partitive-division/" TargetMode="External"/><Relationship Id="rId4" Type="http://schemas.openxmlformats.org/officeDocument/2006/relationships/hyperlink" Target="https://www.ncetm.org.uk/teaching-for-mastery/mastery-materials/primary-mastery-professional-developmen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www.ncetm.org.uk/classroom-resources/primm-2-15-division-partitioning-leading-to-short-division/"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slide" Target="slide10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57.xml"/><Relationship Id="rId7" Type="http://schemas.openxmlformats.org/officeDocument/2006/relationships/slide" Target="slide6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65.xml"/><Relationship Id="rId11" Type="http://schemas.openxmlformats.org/officeDocument/2006/relationships/hyperlink" Target="https://www.ncetm.org.uk/media/oagj2ka2/curriculum-framework-for-ks3-april-2021.pdf" TargetMode="External"/><Relationship Id="rId5" Type="http://schemas.openxmlformats.org/officeDocument/2006/relationships/slide" Target="slide61.xml"/><Relationship Id="rId10" Type="http://schemas.openxmlformats.org/officeDocument/2006/relationships/slide" Target="slide73.xml"/><Relationship Id="rId4" Type="http://schemas.openxmlformats.org/officeDocument/2006/relationships/slide" Target="slide59.xml"/><Relationship Id="rId9" Type="http://schemas.openxmlformats.org/officeDocument/2006/relationships/slide" Target="slide71.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107.xml"/><Relationship Id="rId4" Type="http://schemas.openxmlformats.org/officeDocument/2006/relationships/hyperlink" Target="https://www.ncetm.org.uk/classroom-resources/primm-2-24-division-dividing-by-two-digit-divisor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ncetm.org.uk/classroom-resources/primm-1-02-introducing-whole-and-parts-part-part-whole/" TargetMode="External"/><Relationship Id="rId4" Type="http://schemas.openxmlformats.org/officeDocument/2006/relationships/hyperlink" Target="https://www.ncetm.org.uk/classroom-resources/primm-2-15-division-partitioning-leading-to-short-division/"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etm.org.uk/classroom-resources/primm-2-12-division-with-remainder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primary-mastery-professional-development/"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ncetm.org.uk/classroom-resources/primm-2-19-calculation-decimal-fractions-by-whole-number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2-25-using-compensation-to-calculate/" TargetMode="External"/><Relationship Id="rId4" Type="http://schemas.openxmlformats.org/officeDocument/2006/relationships/hyperlink" Target="https://www.ncetm.org.uk/classroom-resources/secmm-using-mathematical-representations-at-ks3/"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77.xml"/><Relationship Id="rId7" Type="http://schemas.openxmlformats.org/officeDocument/2006/relationships/slide" Target="slide87.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83.xml"/><Relationship Id="rId11" Type="http://schemas.openxmlformats.org/officeDocument/2006/relationships/slide" Target="slide95.xml"/><Relationship Id="rId5" Type="http://schemas.openxmlformats.org/officeDocument/2006/relationships/slide" Target="slide81.xml"/><Relationship Id="rId10" Type="http://schemas.openxmlformats.org/officeDocument/2006/relationships/slide" Target="slide93.xml"/><Relationship Id="rId4" Type="http://schemas.openxmlformats.org/officeDocument/2006/relationships/slide" Target="slide79.xml"/><Relationship Id="rId9" Type="http://schemas.openxmlformats.org/officeDocument/2006/relationships/slide" Target="slide91.xml"/></Relationships>
</file>

<file path=ppt/slides/_rels/slide60.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2-25-using-compensation-to-calculate/" TargetMode="External"/><Relationship Id="rId4" Type="http://schemas.openxmlformats.org/officeDocument/2006/relationships/slide" Target="slide10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2-25-using-compensation-to-calculate/" TargetMode="External"/><Relationship Id="rId4" Type="http://schemas.openxmlformats.org/officeDocument/2006/relationships/slide" Target="slide10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7" Type="http://schemas.openxmlformats.org/officeDocument/2006/relationships/image" Target="../media/image14.png"/><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6" Type="http://schemas.openxmlformats.org/officeDocument/2006/relationships/hyperlink" Target="https://www.ncetm.org.uk/classroom-resources/primm-2-24-division-dividing-by-two-digit-divisors/" TargetMode="External"/><Relationship Id="rId5" Type="http://schemas.openxmlformats.org/officeDocument/2006/relationships/hyperlink" Target="https://www.ncetm.org.uk/classroom-resources/primm-2-19-calculation-decimal-fractions-by-whole-numbers/" TargetMode="External"/><Relationship Id="rId4" Type="http://schemas.openxmlformats.org/officeDocument/2006/relationships/hyperlink" Target="https://www.ncetm.org.uk/classroom-resources/primm-2-15-division-partitioning-leading-to-short-divisio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105.xml"/><Relationship Id="rId7" Type="http://schemas.openxmlformats.org/officeDocument/2006/relationships/slide" Target="slide43.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107.xml"/><Relationship Id="rId4" Type="http://schemas.openxmlformats.org/officeDocument/2006/relationships/slide" Target="slide106.xml"/><Relationship Id="rId9" Type="http://schemas.openxmlformats.org/officeDocument/2006/relationships/slide" Target="slide49.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ncetm.org.uk/teaching-for-mastery/mastery-materials/primary-mastery-professional-development/" TargetMode="External"/><Relationship Id="rId5" Type="http://schemas.openxmlformats.org/officeDocument/2006/relationships/hyperlink" Target="https://www.ncetm.org.uk/classroom-resources/primm-2-25-using-compensation-to-calculate/" TargetMode="External"/><Relationship Id="rId4" Type="http://schemas.openxmlformats.org/officeDocument/2006/relationships/hyperlink" Target="https://www.ncetm.org.uk/classroom-resources/secmm-using-mathematical-representations-at-ks3/"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ncetm.org.uk/classroom-resources/primm-2-25-using-compensation-to-calculate/"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primary-mastery-professional-development/"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www.ncetm.org.uk/classroom-resources/primm-2-25-using-compensation-to-calculate/"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primary-mastery-professional-development/"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ncetm.org.uk/classroom-resources/primm-2-22-combining-multiplication-with-addition-and-subtraction/" TargetMode="External"/><Relationship Id="rId2" Type="http://schemas.openxmlformats.org/officeDocument/2006/relationships/hyperlink" Target="https://www.ncetm.org.uk/teaching-for-mastery/mastery-materials/primary-mastery-professional-development/" TargetMode="External"/><Relationship Id="rId1" Type="http://schemas.openxmlformats.org/officeDocument/2006/relationships/slideLayout" Target="../slideLayouts/slideLayout2.xml"/><Relationship Id="rId5" Type="http://schemas.openxmlformats.org/officeDocument/2006/relationships/hyperlink" Target="https://www.gov.uk/government/publications/teaching-mathematics-in-primary-schools" TargetMode="External"/><Relationship Id="rId4" Type="http://schemas.openxmlformats.org/officeDocument/2006/relationships/hyperlink" Target="https://www.ncetm.org.uk/classroom-resources/primm-2-28-combining-division-with-addition-and-subtraction/"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hyperlink" Target="https://nrich.maths.org/1081"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 Id="rId6" Type="http://schemas.openxmlformats.org/officeDocument/2006/relationships/hyperlink" Target="https://www.ncetm.org.uk/media/4x1hcqpk/ncetm_spine2_segment25_y6.pdf" TargetMode="External"/><Relationship Id="rId5" Type="http://schemas.openxmlformats.org/officeDocument/2006/relationships/hyperlink" Target="https://www.ncetm.org.uk/classroom-resources/primm-2-10-connecting-multiplication-and-division-and-the-distributive-law/" TargetMode="External"/><Relationship Id="rId4" Type="http://schemas.openxmlformats.org/officeDocument/2006/relationships/hyperlink" Target="https://www.ncetm.org.uk/classroom-resources/primm-1-11-addition-and-subtraction-bridging-10/"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www.ncetm.org.uk/teaching-for-mastery/mastery-materials/secondary-mastery-professional-development/"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hyperlink" Target="https://www.ncetm.org.uk/classroom-resources/primm-2-22-combining-multiplication-with-addition-and-subtracti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www.ncetm.org.uk/classroom-resources/primm-2-28-combining-division-with-addition-and-subtraction/"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hyperlink" Target="https://www.ncetm.org.uk/classroom-resources/primm-2-22-combining-multiplication-with-addition-and-subtraction/"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www.ncetm.org.uk/classroom-resources/primm-2-28-combining-division-with-addition-and-subtraction/"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2132856"/>
            <a:ext cx="6062463" cy="1744226"/>
          </a:xfrm>
        </p:spPr>
        <p:txBody>
          <a:bodyPr vert="horz" lIns="91440" tIns="45720" rIns="91440" bIns="45720" rtlCol="0" anchor="t">
            <a:normAutofit/>
          </a:bodyPr>
          <a:lstStyle/>
          <a:p>
            <a:r>
              <a:rPr lang="en-GB" sz="4000" b="1" dirty="0">
                <a:latin typeface="Century Gothic" panose="020B0502020202020204" pitchFamily="34" charset="0"/>
              </a:rPr>
              <a:t>Arithmetic procedures</a:t>
            </a:r>
          </a:p>
          <a:p>
            <a:r>
              <a:rPr lang="en-GB" sz="1800" dirty="0">
                <a:latin typeface="Century Gothic"/>
                <a:cs typeface="Arial"/>
              </a:rPr>
              <a:t>Thirty-seven Checkpoint activities </a:t>
            </a:r>
            <a:endParaRPr lang="en-GB" sz="1800" dirty="0">
              <a:latin typeface="Century Gothic" panose="020B0502020202020204" pitchFamily="34" charset="0"/>
            </a:endParaRPr>
          </a:p>
          <a:p>
            <a:r>
              <a:rPr lang="en-GB" sz="1800" dirty="0">
                <a:latin typeface="Century Gothic"/>
                <a:cs typeface="Arial"/>
              </a:rPr>
              <a:t>Fourteen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7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2021/22</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1077218"/>
          </a:xfrm>
          <a:prstGeom prst="rect">
            <a:avLst/>
          </a:prstGeom>
          <a:noFill/>
        </p:spPr>
        <p:txBody>
          <a:bodyPr wrap="square" rtlCol="0">
            <a:spAutoFit/>
          </a:bodyPr>
          <a:lstStyle/>
          <a:p>
            <a:pPr>
              <a:buNone/>
            </a:pPr>
            <a:r>
              <a:rPr lang="en-GB" sz="3200" b="1" dirty="0"/>
              <a:t>Addition and subtraction of positive and negative integers</a:t>
            </a:r>
            <a:endParaRPr lang="en-GB" sz="3200" dirty="0"/>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658197579"/>
              </p:ext>
            </p:extLst>
          </p:nvPr>
        </p:nvGraphicFramePr>
        <p:xfrm>
          <a:off x="417815" y="1521538"/>
          <a:ext cx="11426013" cy="4941490"/>
        </p:xfrm>
        <a:graphic>
          <a:graphicData uri="http://schemas.openxmlformats.org/drawingml/2006/table">
            <a:tbl>
              <a:tblPr firstRow="1" bandRow="1">
                <a:tableStyleId>{5940675A-B579-460E-94D1-54222C63F5DA}</a:tableStyleId>
              </a:tblPr>
              <a:tblGrid>
                <a:gridCol w="7348798">
                  <a:extLst>
                    <a:ext uri="{9D8B030D-6E8A-4147-A177-3AD203B41FA5}">
                      <a16:colId xmlns:a16="http://schemas.microsoft.com/office/drawing/2014/main" val="4178532543"/>
                    </a:ext>
                  </a:extLst>
                </a:gridCol>
                <a:gridCol w="4077215">
                  <a:extLst>
                    <a:ext uri="{9D8B030D-6E8A-4147-A177-3AD203B41FA5}">
                      <a16:colId xmlns:a16="http://schemas.microsoft.com/office/drawing/2014/main" val="864547500"/>
                    </a:ext>
                  </a:extLst>
                </a:gridCol>
              </a:tblGrid>
              <a:tr h="460930">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2842400">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count backwards through zero to include negative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interpret negative numbers in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use negative numbers in context and calculate intervals across zero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(geometry): extend their knowledge of one quadrant to all four quadrants, including the use of negative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(non-statutory guidance): using the number line, pupils use, add and subtract positive and negative integers for measures such as temperature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endParaRPr lang="en-GB"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Year 5 </a:t>
                      </a:r>
                      <a:r>
                        <a:rPr lang="en-GB" sz="1600" dirty="0">
                          <a:hlinkClick r:id="rId4"/>
                        </a:rPr>
                        <a:t>Segment 1.27: Negative numbers: counting, comparing and calculating</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There is no reference negative numbers in </a:t>
                      </a:r>
                      <a:r>
                        <a:rPr lang="en-GB" sz="1600" b="0" i="0" u="sng" strike="noStrike" kern="1200" dirty="0">
                          <a:solidFill>
                            <a:schemeClr val="tx1"/>
                          </a:solidFill>
                          <a:effectLst/>
                          <a:latin typeface="+mn-lt"/>
                          <a:ea typeface="+mn-ea"/>
                          <a:cs typeface="+mn-cs"/>
                          <a:hlinkClick r:id="rId5"/>
                        </a:rPr>
                        <a:t>Teaching mathematics in primary schools</a:t>
                      </a:r>
                      <a:r>
                        <a:rPr lang="en-GB" sz="1600" b="0" i="0" u="none" strike="noStrike" kern="1200" dirty="0">
                          <a:solidFill>
                            <a:schemeClr val="tx1"/>
                          </a:solidFill>
                          <a:effectLst/>
                          <a:latin typeface="+mn-lt"/>
                          <a:ea typeface="+mn-ea"/>
                          <a:cs typeface="+mn-cs"/>
                        </a:rPr>
                        <a:t>, so students are potentially less likely to have had experience of these in Years 5 and 6.</a:t>
                      </a:r>
                      <a:endParaRPr lang="en-GB" sz="1600" b="0" i="0" u="none"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Extend the domain in which they understand the additive structure to include negative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 able to calculate with numbers of ‘any size’.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Appreciate that assumptions based on calculating with positive numbers (i.e. adding a number ‘always increases’ and subtracting a number ‘always decreases’) do not hold when adding and subtracting with negative numbers.</a:t>
                      </a:r>
                    </a:p>
                    <a:p>
                      <a:pPr marL="0" indent="0">
                        <a:buFont typeface="Arial" panose="020B0604020202020204" pitchFamily="34" charset="0"/>
                        <a:buNone/>
                      </a:pPr>
                      <a:endParaRPr lang="en-GB" sz="1400" kern="1200" dirty="0">
                        <a:solidFill>
                          <a:schemeClr val="tx1"/>
                        </a:solidFill>
                        <a:effectLst/>
                        <a:latin typeface="+mn-lt"/>
                        <a:ea typeface="+mn-ea"/>
                        <a:cs typeface="+mn-cs"/>
                      </a:endParaRPr>
                    </a:p>
                    <a:p>
                      <a:pPr marL="0" indent="0">
                        <a:buFont typeface="Arial" panose="020B0604020202020204" pitchFamily="34" charset="0"/>
                        <a:buNone/>
                      </a:pPr>
                      <a:r>
                        <a:rPr lang="en-GB" sz="1600" kern="1200" dirty="0">
                          <a:solidFill>
                            <a:schemeClr val="tx1"/>
                          </a:solidFill>
                          <a:effectLst/>
                          <a:latin typeface="+mn-lt"/>
                          <a:ea typeface="+mn-ea"/>
                          <a:cs typeface="+mn-cs"/>
                        </a:rPr>
                        <a:t>The terms minuend and subtrahend are used throughout these notes for clarity. Subtrahend is the number being subtracted, and minuend is the number being subtracted from. </a:t>
                      </a:r>
                    </a:p>
                    <a:p>
                      <a:pPr marL="0" indent="0" algn="ctr">
                        <a:buFont typeface="Arial" panose="020B0604020202020204" pitchFamily="34" charset="0"/>
                        <a:buNone/>
                      </a:pPr>
                      <a:r>
                        <a:rPr lang="en-GB" sz="1600" kern="1200" dirty="0">
                          <a:solidFill>
                            <a:schemeClr val="tx1"/>
                          </a:solidFill>
                          <a:effectLst/>
                          <a:latin typeface="+mn-lt"/>
                          <a:ea typeface="+mn-ea"/>
                          <a:cs typeface="+mn-cs"/>
                        </a:rPr>
                        <a:t>minuend – subtrahend = difference</a:t>
                      </a: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7526113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C: More decimal differences </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68114" y="51763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04" name="Rectangle 103">
            <a:extLst>
              <a:ext uri="{FF2B5EF4-FFF2-40B4-BE49-F238E27FC236}">
                <a16:creationId xmlns:a16="http://schemas.microsoft.com/office/drawing/2014/main" id="{7A479CAF-206A-4439-8084-5C272EFA9B9D}"/>
              </a:ext>
            </a:extLst>
          </p:cNvPr>
          <p:cNvSpPr/>
          <p:nvPr/>
        </p:nvSpPr>
        <p:spPr>
          <a:xfrm>
            <a:off x="1070496" y="1957055"/>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5" name="Rectangle 104">
            <a:extLst>
              <a:ext uri="{FF2B5EF4-FFF2-40B4-BE49-F238E27FC236}">
                <a16:creationId xmlns:a16="http://schemas.microsoft.com/office/drawing/2014/main" id="{E7354772-F13F-4BF0-ABED-EADFEF98FADF}"/>
              </a:ext>
            </a:extLst>
          </p:cNvPr>
          <p:cNvSpPr/>
          <p:nvPr/>
        </p:nvSpPr>
        <p:spPr>
          <a:xfrm>
            <a:off x="1731396" y="1957055"/>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6" name="Rectangle 105">
            <a:extLst>
              <a:ext uri="{FF2B5EF4-FFF2-40B4-BE49-F238E27FC236}">
                <a16:creationId xmlns:a16="http://schemas.microsoft.com/office/drawing/2014/main" id="{9BB10814-F404-495A-9FDE-21225CB187E2}"/>
              </a:ext>
            </a:extLst>
          </p:cNvPr>
          <p:cNvSpPr/>
          <p:nvPr/>
        </p:nvSpPr>
        <p:spPr>
          <a:xfrm>
            <a:off x="1731396" y="2606055"/>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7" name="Rectangle 106">
            <a:extLst>
              <a:ext uri="{FF2B5EF4-FFF2-40B4-BE49-F238E27FC236}">
                <a16:creationId xmlns:a16="http://schemas.microsoft.com/office/drawing/2014/main" id="{BB92525A-B029-4BEC-96B1-3EAE548A613A}"/>
              </a:ext>
            </a:extLst>
          </p:cNvPr>
          <p:cNvSpPr/>
          <p:nvPr/>
        </p:nvSpPr>
        <p:spPr>
          <a:xfrm>
            <a:off x="2483736" y="2606055"/>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8" name="Oval 107">
            <a:extLst>
              <a:ext uri="{FF2B5EF4-FFF2-40B4-BE49-F238E27FC236}">
                <a16:creationId xmlns:a16="http://schemas.microsoft.com/office/drawing/2014/main" id="{472882A6-5286-4CA3-830C-61B652B8D0BF}"/>
              </a:ext>
            </a:extLst>
          </p:cNvPr>
          <p:cNvSpPr/>
          <p:nvPr/>
        </p:nvSpPr>
        <p:spPr>
          <a:xfrm>
            <a:off x="2341060" y="2850577"/>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9" name="Rectangle 108">
            <a:extLst>
              <a:ext uri="{FF2B5EF4-FFF2-40B4-BE49-F238E27FC236}">
                <a16:creationId xmlns:a16="http://schemas.microsoft.com/office/drawing/2014/main" id="{3682464E-36D0-4DBF-9D4C-0D9FE100705A}"/>
              </a:ext>
            </a:extLst>
          </p:cNvPr>
          <p:cNvSpPr/>
          <p:nvPr/>
        </p:nvSpPr>
        <p:spPr>
          <a:xfrm>
            <a:off x="544332" y="2354055"/>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cxnSp>
        <p:nvCxnSpPr>
          <p:cNvPr id="15" name="Straight Connector 14">
            <a:extLst>
              <a:ext uri="{FF2B5EF4-FFF2-40B4-BE49-F238E27FC236}">
                <a16:creationId xmlns:a16="http://schemas.microsoft.com/office/drawing/2014/main" id="{F1602273-04BD-47B5-9F21-0042101EFFE4}"/>
              </a:ext>
            </a:extLst>
          </p:cNvPr>
          <p:cNvCxnSpPr>
            <a:cxnSpLocks/>
          </p:cNvCxnSpPr>
          <p:nvPr/>
        </p:nvCxnSpPr>
        <p:spPr>
          <a:xfrm>
            <a:off x="891304" y="3237009"/>
            <a:ext cx="21458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F92D722-9B4C-4472-B1E7-040DE8BABDE4}"/>
              </a:ext>
            </a:extLst>
          </p:cNvPr>
          <p:cNvSpPr/>
          <p:nvPr/>
        </p:nvSpPr>
        <p:spPr>
          <a:xfrm>
            <a:off x="1729288" y="3303875"/>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4</a:t>
            </a:r>
          </a:p>
        </p:txBody>
      </p:sp>
      <p:sp>
        <p:nvSpPr>
          <p:cNvPr id="114" name="Rectangle 113">
            <a:extLst>
              <a:ext uri="{FF2B5EF4-FFF2-40B4-BE49-F238E27FC236}">
                <a16:creationId xmlns:a16="http://schemas.microsoft.com/office/drawing/2014/main" id="{3C275921-FA4A-4D7F-8B71-63753BACF181}"/>
              </a:ext>
            </a:extLst>
          </p:cNvPr>
          <p:cNvSpPr/>
          <p:nvPr/>
        </p:nvSpPr>
        <p:spPr>
          <a:xfrm>
            <a:off x="2481628" y="3303875"/>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3</a:t>
            </a:r>
          </a:p>
        </p:txBody>
      </p:sp>
      <p:sp>
        <p:nvSpPr>
          <p:cNvPr id="136" name="Oval 135">
            <a:extLst>
              <a:ext uri="{FF2B5EF4-FFF2-40B4-BE49-F238E27FC236}">
                <a16:creationId xmlns:a16="http://schemas.microsoft.com/office/drawing/2014/main" id="{0D0A992D-CB2A-4BD8-9BC3-BA0B807CCF69}"/>
              </a:ext>
            </a:extLst>
          </p:cNvPr>
          <p:cNvSpPr/>
          <p:nvPr/>
        </p:nvSpPr>
        <p:spPr>
          <a:xfrm>
            <a:off x="2338952" y="3548397"/>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7" name="TextBox 16">
            <a:extLst>
              <a:ext uri="{FF2B5EF4-FFF2-40B4-BE49-F238E27FC236}">
                <a16:creationId xmlns:a16="http://schemas.microsoft.com/office/drawing/2014/main" id="{FD33CD71-5C04-4712-ADB6-083532C21707}"/>
              </a:ext>
            </a:extLst>
          </p:cNvPr>
          <p:cNvSpPr txBox="1"/>
          <p:nvPr/>
        </p:nvSpPr>
        <p:spPr>
          <a:xfrm>
            <a:off x="1090915" y="5192656"/>
            <a:ext cx="3709686" cy="769441"/>
          </a:xfrm>
          <a:prstGeom prst="rect">
            <a:avLst/>
          </a:prstGeom>
          <a:noFill/>
        </p:spPr>
        <p:txBody>
          <a:bodyPr wrap="square" rtlCol="0">
            <a:spAutoFit/>
          </a:bodyPr>
          <a:lstStyle/>
          <a:p>
            <a:pPr>
              <a:buNone/>
            </a:pPr>
            <a:r>
              <a:rPr lang="en-GB" sz="2200" dirty="0"/>
              <a:t>Choose six different digits to complete this calculation:</a:t>
            </a:r>
          </a:p>
        </p:txBody>
      </p:sp>
      <p:sp>
        <p:nvSpPr>
          <p:cNvPr id="45" name="Rectangle 44">
            <a:extLst>
              <a:ext uri="{FF2B5EF4-FFF2-40B4-BE49-F238E27FC236}">
                <a16:creationId xmlns:a16="http://schemas.microsoft.com/office/drawing/2014/main" id="{C53816E4-6B77-4188-B1C3-C2176455227E}"/>
              </a:ext>
            </a:extLst>
          </p:cNvPr>
          <p:cNvSpPr/>
          <p:nvPr/>
        </p:nvSpPr>
        <p:spPr>
          <a:xfrm>
            <a:off x="4595010" y="1940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46" name="Rectangle 45">
            <a:extLst>
              <a:ext uri="{FF2B5EF4-FFF2-40B4-BE49-F238E27FC236}">
                <a16:creationId xmlns:a16="http://schemas.microsoft.com/office/drawing/2014/main" id="{47306799-6BD6-48BE-8BEB-F6CDEF7837DA}"/>
              </a:ext>
            </a:extLst>
          </p:cNvPr>
          <p:cNvSpPr/>
          <p:nvPr/>
        </p:nvSpPr>
        <p:spPr>
          <a:xfrm>
            <a:off x="5255910" y="1940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47" name="Rectangle 46">
            <a:extLst>
              <a:ext uri="{FF2B5EF4-FFF2-40B4-BE49-F238E27FC236}">
                <a16:creationId xmlns:a16="http://schemas.microsoft.com/office/drawing/2014/main" id="{81E7219C-AC60-4FEF-B8F5-756E955D44B9}"/>
              </a:ext>
            </a:extLst>
          </p:cNvPr>
          <p:cNvSpPr/>
          <p:nvPr/>
        </p:nvSpPr>
        <p:spPr>
          <a:xfrm>
            <a:off x="5255910" y="2589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48" name="Rectangle 47">
            <a:extLst>
              <a:ext uri="{FF2B5EF4-FFF2-40B4-BE49-F238E27FC236}">
                <a16:creationId xmlns:a16="http://schemas.microsoft.com/office/drawing/2014/main" id="{564A991D-C1B9-40FA-A82D-88BEDDDC2DAC}"/>
              </a:ext>
            </a:extLst>
          </p:cNvPr>
          <p:cNvSpPr/>
          <p:nvPr/>
        </p:nvSpPr>
        <p:spPr>
          <a:xfrm>
            <a:off x="6008250" y="2589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49" name="Oval 48">
            <a:extLst>
              <a:ext uri="{FF2B5EF4-FFF2-40B4-BE49-F238E27FC236}">
                <a16:creationId xmlns:a16="http://schemas.microsoft.com/office/drawing/2014/main" id="{60490585-0B80-4107-BE82-8B41E3BD607D}"/>
              </a:ext>
            </a:extLst>
          </p:cNvPr>
          <p:cNvSpPr/>
          <p:nvPr/>
        </p:nvSpPr>
        <p:spPr>
          <a:xfrm>
            <a:off x="5865574" y="283381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0" name="Rectangle 49">
            <a:extLst>
              <a:ext uri="{FF2B5EF4-FFF2-40B4-BE49-F238E27FC236}">
                <a16:creationId xmlns:a16="http://schemas.microsoft.com/office/drawing/2014/main" id="{11C5327E-1998-4A9E-923F-D4B19C0C9CB5}"/>
              </a:ext>
            </a:extLst>
          </p:cNvPr>
          <p:cNvSpPr/>
          <p:nvPr/>
        </p:nvSpPr>
        <p:spPr>
          <a:xfrm>
            <a:off x="4068846" y="233729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cxnSp>
        <p:nvCxnSpPr>
          <p:cNvPr id="51" name="Straight Connector 50">
            <a:extLst>
              <a:ext uri="{FF2B5EF4-FFF2-40B4-BE49-F238E27FC236}">
                <a16:creationId xmlns:a16="http://schemas.microsoft.com/office/drawing/2014/main" id="{F46B0BA5-52C4-42A5-8875-01A5C2105DE5}"/>
              </a:ext>
            </a:extLst>
          </p:cNvPr>
          <p:cNvCxnSpPr>
            <a:cxnSpLocks/>
          </p:cNvCxnSpPr>
          <p:nvPr/>
        </p:nvCxnSpPr>
        <p:spPr>
          <a:xfrm>
            <a:off x="4415818" y="3220247"/>
            <a:ext cx="21458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5CF62BC-32D1-4114-A252-EA5327B555FA}"/>
              </a:ext>
            </a:extLst>
          </p:cNvPr>
          <p:cNvSpPr/>
          <p:nvPr/>
        </p:nvSpPr>
        <p:spPr>
          <a:xfrm>
            <a:off x="5253802" y="328711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0</a:t>
            </a:r>
          </a:p>
        </p:txBody>
      </p:sp>
      <p:sp>
        <p:nvSpPr>
          <p:cNvPr id="53" name="Rectangle 52">
            <a:extLst>
              <a:ext uri="{FF2B5EF4-FFF2-40B4-BE49-F238E27FC236}">
                <a16:creationId xmlns:a16="http://schemas.microsoft.com/office/drawing/2014/main" id="{B03D0C91-41D7-4143-A2A5-1832DE8F4922}"/>
              </a:ext>
            </a:extLst>
          </p:cNvPr>
          <p:cNvSpPr/>
          <p:nvPr/>
        </p:nvSpPr>
        <p:spPr>
          <a:xfrm>
            <a:off x="6006142" y="328711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3</a:t>
            </a:r>
          </a:p>
        </p:txBody>
      </p:sp>
      <p:sp>
        <p:nvSpPr>
          <p:cNvPr id="54" name="Oval 53">
            <a:extLst>
              <a:ext uri="{FF2B5EF4-FFF2-40B4-BE49-F238E27FC236}">
                <a16:creationId xmlns:a16="http://schemas.microsoft.com/office/drawing/2014/main" id="{2F982F53-5D4D-4E0B-93B0-F477B1782798}"/>
              </a:ext>
            </a:extLst>
          </p:cNvPr>
          <p:cNvSpPr/>
          <p:nvPr/>
        </p:nvSpPr>
        <p:spPr>
          <a:xfrm>
            <a:off x="5863466" y="353163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5" name="TextBox 54">
            <a:extLst>
              <a:ext uri="{FF2B5EF4-FFF2-40B4-BE49-F238E27FC236}">
                <a16:creationId xmlns:a16="http://schemas.microsoft.com/office/drawing/2014/main" id="{B669A390-DFF8-4E1F-AEA6-2D2A78D6C908}"/>
              </a:ext>
            </a:extLst>
          </p:cNvPr>
          <p:cNvSpPr txBox="1"/>
          <p:nvPr/>
        </p:nvSpPr>
        <p:spPr>
          <a:xfrm>
            <a:off x="68072" y="1069813"/>
            <a:ext cx="8977138" cy="430887"/>
          </a:xfrm>
          <a:prstGeom prst="rect">
            <a:avLst/>
          </a:prstGeom>
          <a:noFill/>
        </p:spPr>
        <p:txBody>
          <a:bodyPr wrap="none" rtlCol="0">
            <a:spAutoFit/>
          </a:bodyPr>
          <a:lstStyle/>
          <a:p>
            <a:pPr>
              <a:buNone/>
            </a:pPr>
            <a:r>
              <a:rPr lang="en-GB" sz="2200" dirty="0"/>
              <a:t>Complete these calculations. Is there more than one possible answer?</a:t>
            </a:r>
          </a:p>
        </p:txBody>
      </p:sp>
      <p:sp>
        <p:nvSpPr>
          <p:cNvPr id="56" name="Rectangle 55">
            <a:extLst>
              <a:ext uri="{FF2B5EF4-FFF2-40B4-BE49-F238E27FC236}">
                <a16:creationId xmlns:a16="http://schemas.microsoft.com/office/drawing/2014/main" id="{E1CDA63B-88F9-434D-ABDA-E930D068A9DA}"/>
              </a:ext>
            </a:extLst>
          </p:cNvPr>
          <p:cNvSpPr/>
          <p:nvPr/>
        </p:nvSpPr>
        <p:spPr>
          <a:xfrm>
            <a:off x="8151488" y="1940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7" name="Rectangle 56">
            <a:extLst>
              <a:ext uri="{FF2B5EF4-FFF2-40B4-BE49-F238E27FC236}">
                <a16:creationId xmlns:a16="http://schemas.microsoft.com/office/drawing/2014/main" id="{954E399E-693B-447E-8A56-CCA221139C47}"/>
              </a:ext>
            </a:extLst>
          </p:cNvPr>
          <p:cNvSpPr/>
          <p:nvPr/>
        </p:nvSpPr>
        <p:spPr>
          <a:xfrm>
            <a:off x="8812388" y="1940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0" name="Rectangle 59">
            <a:extLst>
              <a:ext uri="{FF2B5EF4-FFF2-40B4-BE49-F238E27FC236}">
                <a16:creationId xmlns:a16="http://schemas.microsoft.com/office/drawing/2014/main" id="{6ED7E980-0747-4CA7-B65D-EF8EDEA5556B}"/>
              </a:ext>
            </a:extLst>
          </p:cNvPr>
          <p:cNvSpPr/>
          <p:nvPr/>
        </p:nvSpPr>
        <p:spPr>
          <a:xfrm>
            <a:off x="8812388" y="2589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2" name="Rectangle 61">
            <a:extLst>
              <a:ext uri="{FF2B5EF4-FFF2-40B4-BE49-F238E27FC236}">
                <a16:creationId xmlns:a16="http://schemas.microsoft.com/office/drawing/2014/main" id="{7DAC1C9B-E9B6-4BBB-BB7C-2FBB86F3C764}"/>
              </a:ext>
            </a:extLst>
          </p:cNvPr>
          <p:cNvSpPr/>
          <p:nvPr/>
        </p:nvSpPr>
        <p:spPr>
          <a:xfrm>
            <a:off x="9564728" y="25892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3" name="Oval 62">
            <a:extLst>
              <a:ext uri="{FF2B5EF4-FFF2-40B4-BE49-F238E27FC236}">
                <a16:creationId xmlns:a16="http://schemas.microsoft.com/office/drawing/2014/main" id="{ABC4FCE9-F1A1-43DD-BBC8-18BCE987580E}"/>
              </a:ext>
            </a:extLst>
          </p:cNvPr>
          <p:cNvSpPr/>
          <p:nvPr/>
        </p:nvSpPr>
        <p:spPr>
          <a:xfrm>
            <a:off x="9422052" y="283381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4" name="Rectangle 63">
            <a:extLst>
              <a:ext uri="{FF2B5EF4-FFF2-40B4-BE49-F238E27FC236}">
                <a16:creationId xmlns:a16="http://schemas.microsoft.com/office/drawing/2014/main" id="{8171263E-4027-4B69-B5E8-04C4ACA2FEDE}"/>
              </a:ext>
            </a:extLst>
          </p:cNvPr>
          <p:cNvSpPr/>
          <p:nvPr/>
        </p:nvSpPr>
        <p:spPr>
          <a:xfrm>
            <a:off x="7625324" y="233729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cxnSp>
        <p:nvCxnSpPr>
          <p:cNvPr id="65" name="Straight Connector 64">
            <a:extLst>
              <a:ext uri="{FF2B5EF4-FFF2-40B4-BE49-F238E27FC236}">
                <a16:creationId xmlns:a16="http://schemas.microsoft.com/office/drawing/2014/main" id="{76F8AED2-D02D-4B5B-8CFE-5B8A46F39B94}"/>
              </a:ext>
            </a:extLst>
          </p:cNvPr>
          <p:cNvCxnSpPr>
            <a:cxnSpLocks/>
          </p:cNvCxnSpPr>
          <p:nvPr/>
        </p:nvCxnSpPr>
        <p:spPr>
          <a:xfrm>
            <a:off x="7972296" y="3220247"/>
            <a:ext cx="21458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189CF0DC-EEE8-4F86-803F-452BA30FB3A3}"/>
              </a:ext>
            </a:extLst>
          </p:cNvPr>
          <p:cNvSpPr/>
          <p:nvPr/>
        </p:nvSpPr>
        <p:spPr>
          <a:xfrm>
            <a:off x="8810280" y="328711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8</a:t>
            </a:r>
          </a:p>
        </p:txBody>
      </p:sp>
      <p:sp>
        <p:nvSpPr>
          <p:cNvPr id="67" name="Rectangle 66">
            <a:extLst>
              <a:ext uri="{FF2B5EF4-FFF2-40B4-BE49-F238E27FC236}">
                <a16:creationId xmlns:a16="http://schemas.microsoft.com/office/drawing/2014/main" id="{DD08353B-B056-4176-AA95-3D46DBFE32D9}"/>
              </a:ext>
            </a:extLst>
          </p:cNvPr>
          <p:cNvSpPr/>
          <p:nvPr/>
        </p:nvSpPr>
        <p:spPr>
          <a:xfrm>
            <a:off x="9562620" y="328711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3</a:t>
            </a:r>
          </a:p>
        </p:txBody>
      </p:sp>
      <p:sp>
        <p:nvSpPr>
          <p:cNvPr id="68" name="Oval 67">
            <a:extLst>
              <a:ext uri="{FF2B5EF4-FFF2-40B4-BE49-F238E27FC236}">
                <a16:creationId xmlns:a16="http://schemas.microsoft.com/office/drawing/2014/main" id="{EB1DE9E3-8203-4E9D-BCBA-0596C60595DD}"/>
              </a:ext>
            </a:extLst>
          </p:cNvPr>
          <p:cNvSpPr/>
          <p:nvPr/>
        </p:nvSpPr>
        <p:spPr>
          <a:xfrm>
            <a:off x="9419944" y="353163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0" name="Rectangle 69">
            <a:extLst>
              <a:ext uri="{FF2B5EF4-FFF2-40B4-BE49-F238E27FC236}">
                <a16:creationId xmlns:a16="http://schemas.microsoft.com/office/drawing/2014/main" id="{FDA8138C-53C7-4BAB-AF3F-BA8203CD7DC7}"/>
              </a:ext>
            </a:extLst>
          </p:cNvPr>
          <p:cNvSpPr/>
          <p:nvPr/>
        </p:nvSpPr>
        <p:spPr>
          <a:xfrm>
            <a:off x="5473238" y="47469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2" name="Rectangle 71">
            <a:extLst>
              <a:ext uri="{FF2B5EF4-FFF2-40B4-BE49-F238E27FC236}">
                <a16:creationId xmlns:a16="http://schemas.microsoft.com/office/drawing/2014/main" id="{12461D60-30AA-412F-BB3B-7E0F613825BA}"/>
              </a:ext>
            </a:extLst>
          </p:cNvPr>
          <p:cNvSpPr/>
          <p:nvPr/>
        </p:nvSpPr>
        <p:spPr>
          <a:xfrm>
            <a:off x="6134138" y="47469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3" name="Rectangle 72">
            <a:extLst>
              <a:ext uri="{FF2B5EF4-FFF2-40B4-BE49-F238E27FC236}">
                <a16:creationId xmlns:a16="http://schemas.microsoft.com/office/drawing/2014/main" id="{341B4929-E8E0-4EAC-81DE-5191C2A00310}"/>
              </a:ext>
            </a:extLst>
          </p:cNvPr>
          <p:cNvSpPr/>
          <p:nvPr/>
        </p:nvSpPr>
        <p:spPr>
          <a:xfrm>
            <a:off x="6134138" y="53959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4" name="Rectangle 73">
            <a:extLst>
              <a:ext uri="{FF2B5EF4-FFF2-40B4-BE49-F238E27FC236}">
                <a16:creationId xmlns:a16="http://schemas.microsoft.com/office/drawing/2014/main" id="{F18CD34E-D515-4A57-A3BA-41F02ED97CFC}"/>
              </a:ext>
            </a:extLst>
          </p:cNvPr>
          <p:cNvSpPr/>
          <p:nvPr/>
        </p:nvSpPr>
        <p:spPr>
          <a:xfrm>
            <a:off x="6886478" y="539599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5" name="Oval 74">
            <a:extLst>
              <a:ext uri="{FF2B5EF4-FFF2-40B4-BE49-F238E27FC236}">
                <a16:creationId xmlns:a16="http://schemas.microsoft.com/office/drawing/2014/main" id="{70E38307-097A-4D75-A3C3-763898D807EB}"/>
              </a:ext>
            </a:extLst>
          </p:cNvPr>
          <p:cNvSpPr/>
          <p:nvPr/>
        </p:nvSpPr>
        <p:spPr>
          <a:xfrm>
            <a:off x="6743802" y="564051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6" name="Rectangle 75">
            <a:extLst>
              <a:ext uri="{FF2B5EF4-FFF2-40B4-BE49-F238E27FC236}">
                <a16:creationId xmlns:a16="http://schemas.microsoft.com/office/drawing/2014/main" id="{8B975EAC-5F9E-424F-9DA8-1B1C8E8D20D1}"/>
              </a:ext>
            </a:extLst>
          </p:cNvPr>
          <p:cNvSpPr/>
          <p:nvPr/>
        </p:nvSpPr>
        <p:spPr>
          <a:xfrm>
            <a:off x="4947074" y="5143993"/>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cxnSp>
        <p:nvCxnSpPr>
          <p:cNvPr id="77" name="Straight Connector 76">
            <a:extLst>
              <a:ext uri="{FF2B5EF4-FFF2-40B4-BE49-F238E27FC236}">
                <a16:creationId xmlns:a16="http://schemas.microsoft.com/office/drawing/2014/main" id="{5F16163A-DABD-4183-B56A-3AF1C12ADF15}"/>
              </a:ext>
            </a:extLst>
          </p:cNvPr>
          <p:cNvCxnSpPr>
            <a:cxnSpLocks/>
          </p:cNvCxnSpPr>
          <p:nvPr/>
        </p:nvCxnSpPr>
        <p:spPr>
          <a:xfrm>
            <a:off x="5294046" y="6026947"/>
            <a:ext cx="214582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F4A7B00-C2CD-40A0-8F99-348559C98669}"/>
              </a:ext>
            </a:extLst>
          </p:cNvPr>
          <p:cNvSpPr/>
          <p:nvPr/>
        </p:nvSpPr>
        <p:spPr>
          <a:xfrm>
            <a:off x="6132030" y="609381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79" name="Rectangle 78">
            <a:extLst>
              <a:ext uri="{FF2B5EF4-FFF2-40B4-BE49-F238E27FC236}">
                <a16:creationId xmlns:a16="http://schemas.microsoft.com/office/drawing/2014/main" id="{B31F8F0F-B0D0-4D53-ACB1-74D7131B8E48}"/>
              </a:ext>
            </a:extLst>
          </p:cNvPr>
          <p:cNvSpPr/>
          <p:nvPr/>
        </p:nvSpPr>
        <p:spPr>
          <a:xfrm>
            <a:off x="6884370" y="6093813"/>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83" name="Oval 82">
            <a:extLst>
              <a:ext uri="{FF2B5EF4-FFF2-40B4-BE49-F238E27FC236}">
                <a16:creationId xmlns:a16="http://schemas.microsoft.com/office/drawing/2014/main" id="{AA5FC1F4-AADF-4FDF-BAC8-F93D963EE77C}"/>
              </a:ext>
            </a:extLst>
          </p:cNvPr>
          <p:cNvSpPr/>
          <p:nvPr/>
        </p:nvSpPr>
        <p:spPr>
          <a:xfrm>
            <a:off x="6741694" y="6338335"/>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8" name="TextBox 57">
            <a:extLst>
              <a:ext uri="{FF2B5EF4-FFF2-40B4-BE49-F238E27FC236}">
                <a16:creationId xmlns:a16="http://schemas.microsoft.com/office/drawing/2014/main" id="{E315B714-76C9-4F2D-93E2-729BEE21C370}"/>
              </a:ext>
            </a:extLst>
          </p:cNvPr>
          <p:cNvSpPr txBox="1"/>
          <p:nvPr/>
        </p:nvSpPr>
        <p:spPr>
          <a:xfrm>
            <a:off x="216231" y="1849385"/>
            <a:ext cx="505267" cy="523220"/>
          </a:xfrm>
          <a:prstGeom prst="rect">
            <a:avLst/>
          </a:prstGeom>
          <a:noFill/>
        </p:spPr>
        <p:txBody>
          <a:bodyPr wrap="none" rtlCol="0">
            <a:spAutoFit/>
          </a:bodyPr>
          <a:lstStyle/>
          <a:p>
            <a:pPr>
              <a:buNone/>
            </a:pPr>
            <a:r>
              <a:rPr lang="en-GB">
                <a:solidFill>
                  <a:srgbClr val="00628C"/>
                </a:solidFill>
              </a:rPr>
              <a:t>a)</a:t>
            </a:r>
          </a:p>
        </p:txBody>
      </p:sp>
      <p:sp>
        <p:nvSpPr>
          <p:cNvPr id="59" name="TextBox 58">
            <a:extLst>
              <a:ext uri="{FF2B5EF4-FFF2-40B4-BE49-F238E27FC236}">
                <a16:creationId xmlns:a16="http://schemas.microsoft.com/office/drawing/2014/main" id="{C1BF91BF-F750-42BD-AFF2-4521B9C78628}"/>
              </a:ext>
            </a:extLst>
          </p:cNvPr>
          <p:cNvSpPr txBox="1"/>
          <p:nvPr/>
        </p:nvSpPr>
        <p:spPr>
          <a:xfrm>
            <a:off x="3706012" y="1877183"/>
            <a:ext cx="505267" cy="523220"/>
          </a:xfrm>
          <a:prstGeom prst="rect">
            <a:avLst/>
          </a:prstGeom>
          <a:noFill/>
        </p:spPr>
        <p:txBody>
          <a:bodyPr wrap="none" rtlCol="0">
            <a:spAutoFit/>
          </a:bodyPr>
          <a:lstStyle/>
          <a:p>
            <a:pPr>
              <a:buNone/>
            </a:pPr>
            <a:r>
              <a:rPr lang="en-GB" dirty="0">
                <a:solidFill>
                  <a:srgbClr val="00628C"/>
                </a:solidFill>
              </a:rPr>
              <a:t>b)</a:t>
            </a:r>
          </a:p>
        </p:txBody>
      </p:sp>
      <p:sp>
        <p:nvSpPr>
          <p:cNvPr id="61" name="TextBox 60">
            <a:extLst>
              <a:ext uri="{FF2B5EF4-FFF2-40B4-BE49-F238E27FC236}">
                <a16:creationId xmlns:a16="http://schemas.microsoft.com/office/drawing/2014/main" id="{9759C57F-18D5-4CAA-87AF-AACADE5A06F0}"/>
              </a:ext>
            </a:extLst>
          </p:cNvPr>
          <p:cNvSpPr txBox="1"/>
          <p:nvPr/>
        </p:nvSpPr>
        <p:spPr>
          <a:xfrm>
            <a:off x="7333138" y="1825750"/>
            <a:ext cx="505267" cy="523220"/>
          </a:xfrm>
          <a:prstGeom prst="rect">
            <a:avLst/>
          </a:prstGeom>
          <a:noFill/>
        </p:spPr>
        <p:txBody>
          <a:bodyPr wrap="square" rtlCol="0">
            <a:spAutoFit/>
          </a:bodyPr>
          <a:lstStyle/>
          <a:p>
            <a:pPr>
              <a:buNone/>
            </a:pPr>
            <a:r>
              <a:rPr lang="en-GB">
                <a:solidFill>
                  <a:srgbClr val="00628C"/>
                </a:solidFill>
              </a:rPr>
              <a:t>c)</a:t>
            </a:r>
          </a:p>
        </p:txBody>
      </p:sp>
    </p:spTree>
    <p:extLst>
      <p:ext uri="{BB962C8B-B14F-4D97-AF65-F5344CB8AC3E}">
        <p14:creationId xmlns:p14="http://schemas.microsoft.com/office/powerpoint/2010/main" val="34132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 D</a:t>
            </a:r>
            <a:r>
              <a:rPr lang="en-GB" dirty="0"/>
              <a:t>: Stories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40288" y="1124745"/>
            <a:ext cx="11717238" cy="4016598"/>
          </a:xfrm>
        </p:spPr>
        <p:txBody>
          <a:bodyPr>
            <a:noAutofit/>
          </a:bodyPr>
          <a:lstStyle/>
          <a:p>
            <a:r>
              <a:rPr lang="en-GB" sz="2400" dirty="0"/>
              <a:t> A story that fits the calculation 17 + 15 is:</a:t>
            </a:r>
          </a:p>
          <a:p>
            <a:pPr marL="457200" lvl="1" indent="0">
              <a:buNone/>
            </a:pPr>
            <a:r>
              <a:rPr lang="en-GB" i="1" dirty="0"/>
              <a:t>Carol has 17 biscuits and Richard has 15 biscuits.</a:t>
            </a:r>
          </a:p>
          <a:p>
            <a:pPr marL="457200" lvl="1" indent="0">
              <a:buNone/>
            </a:pPr>
            <a:r>
              <a:rPr lang="en-GB" i="1" dirty="0"/>
              <a:t>Altogether Carol and Richard have 17 + 15 biscuits.</a:t>
            </a:r>
          </a:p>
          <a:p>
            <a:endParaRPr lang="en-GB" sz="2400" dirty="0"/>
          </a:p>
          <a:p>
            <a:r>
              <a:rPr lang="en-GB" sz="2400" dirty="0"/>
              <a:t>Write a story that fits each calculation: </a:t>
            </a:r>
          </a:p>
          <a:p>
            <a:pPr marL="1200150" lvl="1" indent="-514350">
              <a:buFont typeface="+mj-lt"/>
              <a:buAutoNum type="alphaLcParenR"/>
            </a:pPr>
            <a:r>
              <a:rPr lang="en-GB" dirty="0">
                <a:sym typeface="Symbol" pitchFamily="2" charset="2"/>
              </a:rPr>
              <a:t>17 </a:t>
            </a:r>
            <a:r>
              <a:rPr lang="en-GB" dirty="0"/>
              <a:t> 15</a:t>
            </a:r>
          </a:p>
          <a:p>
            <a:pPr marL="1200150" lvl="1" indent="-514350">
              <a:buFont typeface="+mj-lt"/>
              <a:buAutoNum type="alphaLcParenR"/>
            </a:pPr>
            <a:r>
              <a:rPr lang="en-GB" dirty="0">
                <a:sym typeface="Symbol" pitchFamily="2" charset="2"/>
              </a:rPr>
              <a:t>15  17</a:t>
            </a:r>
          </a:p>
          <a:p>
            <a:pPr marL="1200150" lvl="1" indent="-514350">
              <a:buFont typeface="+mj-lt"/>
              <a:buAutoNum type="alphaLcParenR"/>
            </a:pPr>
            <a:r>
              <a:rPr lang="en-GB" dirty="0">
                <a:sym typeface="Symbol" pitchFamily="2" charset="2"/>
              </a:rPr>
              <a:t>17 </a:t>
            </a:r>
            <a:r>
              <a:rPr lang="en-GB" dirty="0"/>
              <a:t> 15</a:t>
            </a:r>
          </a:p>
          <a:p>
            <a:pPr marL="1200150" lvl="1" indent="-514350">
              <a:buFont typeface="+mj-lt"/>
              <a:buAutoNum type="alphaLcParenR"/>
            </a:pPr>
            <a:r>
              <a:rPr lang="en-GB" dirty="0"/>
              <a:t>15</a:t>
            </a:r>
            <a:r>
              <a:rPr lang="en-GB" dirty="0">
                <a:sym typeface="Symbol" pitchFamily="2" charset="2"/>
              </a:rPr>
              <a:t> </a:t>
            </a:r>
            <a:r>
              <a:rPr lang="en-GB" dirty="0"/>
              <a:t> 17</a:t>
            </a:r>
          </a:p>
        </p:txBody>
      </p:sp>
      <p:sp>
        <p:nvSpPr>
          <p:cNvPr id="2" name="TextBox 1">
            <a:extLst>
              <a:ext uri="{FF2B5EF4-FFF2-40B4-BE49-F238E27FC236}">
                <a16:creationId xmlns:a16="http://schemas.microsoft.com/office/drawing/2014/main" id="{F8E6D6A2-7BD0-4F4C-812D-3503DF658E02}"/>
              </a:ext>
            </a:extLst>
          </p:cNvPr>
          <p:cNvSpPr txBox="1"/>
          <p:nvPr/>
        </p:nvSpPr>
        <p:spPr>
          <a:xfrm>
            <a:off x="915490" y="5345126"/>
            <a:ext cx="8487302" cy="1274195"/>
          </a:xfrm>
          <a:prstGeom prst="rect">
            <a:avLst/>
          </a:prstGeom>
          <a:noFill/>
        </p:spPr>
        <p:txBody>
          <a:bodyPr wrap="square" rtlCol="0">
            <a:spAutoFit/>
          </a:bodyPr>
          <a:lstStyle/>
          <a:p>
            <a:pPr>
              <a:buNone/>
            </a:pPr>
            <a:r>
              <a:rPr lang="en-US" sz="2400" dirty="0"/>
              <a:t>Which of </a:t>
            </a:r>
            <a:r>
              <a:rPr lang="en-GB" sz="2400" dirty="0">
                <a:sym typeface="Symbol" pitchFamily="2" charset="2"/>
              </a:rPr>
              <a:t>17 </a:t>
            </a:r>
            <a:r>
              <a:rPr lang="en-GB" sz="2400" dirty="0"/>
              <a:t> 15 and 15</a:t>
            </a:r>
            <a:r>
              <a:rPr lang="en-GB" sz="2400" dirty="0">
                <a:sym typeface="Symbol" pitchFamily="2" charset="2"/>
              </a:rPr>
              <a:t> </a:t>
            </a:r>
            <a:r>
              <a:rPr lang="en-GB" sz="2400" dirty="0"/>
              <a:t> 17 gives the greatest answer?</a:t>
            </a:r>
          </a:p>
          <a:p>
            <a:pPr>
              <a:buNone/>
            </a:pPr>
            <a:r>
              <a:rPr lang="en-US" sz="2400" dirty="0"/>
              <a:t>Write a division calculation that gives an answer between   the two.</a:t>
            </a:r>
          </a:p>
        </p:txBody>
      </p:sp>
    </p:spTree>
    <p:extLst>
      <p:ext uri="{BB962C8B-B14F-4D97-AF65-F5344CB8AC3E}">
        <p14:creationId xmlns:p14="http://schemas.microsoft.com/office/powerpoint/2010/main" val="30815375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E: Greatest and least product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50553" y="1124609"/>
            <a:ext cx="11717238" cy="4464495"/>
          </a:xfrm>
        </p:spPr>
        <p:txBody>
          <a:bodyPr>
            <a:normAutofit/>
          </a:bodyPr>
          <a:lstStyle/>
          <a:p>
            <a:r>
              <a:rPr lang="en-GB" sz="2400" dirty="0"/>
              <a:t>Choosing digits from 1 to 9 and using each digit only once, place one digit in each box so that the product is:</a:t>
            </a:r>
          </a:p>
          <a:p>
            <a:pPr marL="1200150" lvl="1" indent="-514350">
              <a:buFont typeface="+mj-lt"/>
              <a:buAutoNum type="alphaLcParenR"/>
            </a:pPr>
            <a:r>
              <a:rPr lang="en-GB" dirty="0"/>
              <a:t>as small as possible</a:t>
            </a:r>
          </a:p>
          <a:p>
            <a:pPr marL="1200150" lvl="1" indent="-514350">
              <a:buFont typeface="+mj-lt"/>
              <a:buAutoNum type="alphaLcParenR"/>
            </a:pPr>
            <a:r>
              <a:rPr lang="en-GB" dirty="0"/>
              <a:t>as large as possible.</a:t>
            </a:r>
          </a:p>
        </p:txBody>
      </p:sp>
      <p:grpSp>
        <p:nvGrpSpPr>
          <p:cNvPr id="4" name="Group 3">
            <a:extLst>
              <a:ext uri="{FF2B5EF4-FFF2-40B4-BE49-F238E27FC236}">
                <a16:creationId xmlns:a16="http://schemas.microsoft.com/office/drawing/2014/main" id="{8703C596-3A8D-134D-BBE0-BD2194F097C6}"/>
              </a:ext>
            </a:extLst>
          </p:cNvPr>
          <p:cNvGrpSpPr/>
          <p:nvPr/>
        </p:nvGrpSpPr>
        <p:grpSpPr>
          <a:xfrm>
            <a:off x="2482272" y="2759405"/>
            <a:ext cx="7253799" cy="2350939"/>
            <a:chOff x="1518249" y="3001991"/>
            <a:chExt cx="7253799" cy="2350939"/>
          </a:xfrm>
        </p:grpSpPr>
        <p:sp>
          <p:nvSpPr>
            <p:cNvPr id="2" name="Rounded Rectangle 1">
              <a:extLst>
                <a:ext uri="{FF2B5EF4-FFF2-40B4-BE49-F238E27FC236}">
                  <a16:creationId xmlns:a16="http://schemas.microsoft.com/office/drawing/2014/main" id="{259211D8-B4F1-BE47-BDE1-CF07D4C5EAF6}"/>
                </a:ext>
              </a:extLst>
            </p:cNvPr>
            <p:cNvSpPr/>
            <p:nvPr/>
          </p:nvSpPr>
          <p:spPr>
            <a:xfrm>
              <a:off x="1518249" y="3001993"/>
              <a:ext cx="1708030" cy="2350937"/>
            </a:xfrm>
            <a:prstGeom prst="roundRect">
              <a:avLst/>
            </a:prstGeom>
            <a:solidFill>
              <a:srgbClr val="00B0F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EDD5604-A169-A44E-8C93-D1ED8D49BD87}"/>
                </a:ext>
              </a:extLst>
            </p:cNvPr>
            <p:cNvSpPr/>
            <p:nvPr/>
          </p:nvSpPr>
          <p:spPr>
            <a:xfrm>
              <a:off x="3378679" y="3001992"/>
              <a:ext cx="1708030" cy="2350937"/>
            </a:xfrm>
            <a:prstGeom prst="roundRect">
              <a:avLst/>
            </a:prstGeom>
            <a:solidFill>
              <a:srgbClr val="FFC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10BC903-AB0A-4B40-8A7A-062246D2207B}"/>
                </a:ext>
              </a:extLst>
            </p:cNvPr>
            <p:cNvSpPr/>
            <p:nvPr/>
          </p:nvSpPr>
          <p:spPr>
            <a:xfrm>
              <a:off x="7064018" y="3001991"/>
              <a:ext cx="1708030" cy="2350937"/>
            </a:xfrm>
            <a:prstGeom prst="roundRect">
              <a:avLst/>
            </a:prstGeom>
            <a:solidFill>
              <a:srgbClr val="FF0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B11C38-4548-A844-A5EF-4CF217787B68}"/>
                </a:ext>
              </a:extLst>
            </p:cNvPr>
            <p:cNvSpPr/>
            <p:nvPr/>
          </p:nvSpPr>
          <p:spPr>
            <a:xfrm>
              <a:off x="5203588" y="3001991"/>
              <a:ext cx="1708030" cy="2350937"/>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r>
                <a:rPr lang="en-GB" sz="16600">
                  <a:solidFill>
                    <a:schemeClr val="accent4"/>
                  </a:solidFill>
                  <a:sym typeface="Symbol" pitchFamily="2" charset="2"/>
                </a:rPr>
                <a:t></a:t>
              </a:r>
              <a:r>
                <a:rPr lang="en-GB" sz="16600"/>
                <a:t> </a:t>
              </a:r>
              <a:endParaRPr lang="en-US" sz="16600"/>
            </a:p>
          </p:txBody>
        </p:sp>
      </p:grpSp>
      <p:sp>
        <p:nvSpPr>
          <p:cNvPr id="9" name="TextBox 8">
            <a:extLst>
              <a:ext uri="{FF2B5EF4-FFF2-40B4-BE49-F238E27FC236}">
                <a16:creationId xmlns:a16="http://schemas.microsoft.com/office/drawing/2014/main" id="{B75B9348-1688-384E-AA9E-8F562CC00D97}"/>
              </a:ext>
            </a:extLst>
          </p:cNvPr>
          <p:cNvSpPr txBox="1"/>
          <p:nvPr/>
        </p:nvSpPr>
        <p:spPr>
          <a:xfrm>
            <a:off x="915490" y="5414186"/>
            <a:ext cx="8263016" cy="830997"/>
          </a:xfrm>
          <a:prstGeom prst="rect">
            <a:avLst/>
          </a:prstGeom>
          <a:noFill/>
        </p:spPr>
        <p:txBody>
          <a:bodyPr wrap="square" rtlCol="0">
            <a:spAutoFit/>
          </a:bodyPr>
          <a:lstStyle/>
          <a:p>
            <a:pPr>
              <a:buNone/>
            </a:pPr>
            <a:r>
              <a:rPr lang="en-US" sz="2400"/>
              <a:t>Can you make a larger or smaller product if you’re able to move the</a:t>
            </a:r>
            <a:r>
              <a:rPr lang="en-GB" sz="2400">
                <a:sym typeface="Symbol" pitchFamily="2" charset="2"/>
              </a:rPr>
              <a:t>  card?</a:t>
            </a:r>
            <a:endParaRPr lang="en-US" sz="2400"/>
          </a:p>
        </p:txBody>
      </p:sp>
    </p:spTree>
    <p:extLst>
      <p:ext uri="{BB962C8B-B14F-4D97-AF65-F5344CB8AC3E}">
        <p14:creationId xmlns:p14="http://schemas.microsoft.com/office/powerpoint/2010/main" val="23000348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F: Greatest and least quotient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37381" y="954159"/>
            <a:ext cx="11717238" cy="4464495"/>
          </a:xfrm>
        </p:spPr>
        <p:txBody>
          <a:bodyPr>
            <a:normAutofit/>
          </a:bodyPr>
          <a:lstStyle/>
          <a:p>
            <a:r>
              <a:rPr lang="en-GB" sz="2400" dirty="0"/>
              <a:t>Choosing digits from 1 to 9 and using each digit only once, place one digit in each box so that the quotient is:</a:t>
            </a:r>
          </a:p>
          <a:p>
            <a:pPr marL="1200150" lvl="1" indent="-514350">
              <a:buFont typeface="+mj-lt"/>
              <a:buAutoNum type="alphaLcParenR"/>
            </a:pPr>
            <a:r>
              <a:rPr lang="en-GB" dirty="0"/>
              <a:t>as small as possible</a:t>
            </a:r>
          </a:p>
          <a:p>
            <a:pPr marL="1200150" lvl="1" indent="-514350">
              <a:buFont typeface="+mj-lt"/>
              <a:buAutoNum type="alphaLcParenR"/>
            </a:pPr>
            <a:r>
              <a:rPr lang="en-GB" dirty="0"/>
              <a:t>as large as possible.</a:t>
            </a:r>
          </a:p>
        </p:txBody>
      </p:sp>
      <p:sp>
        <p:nvSpPr>
          <p:cNvPr id="2" name="Rounded Rectangle 1">
            <a:extLst>
              <a:ext uri="{FF2B5EF4-FFF2-40B4-BE49-F238E27FC236}">
                <a16:creationId xmlns:a16="http://schemas.microsoft.com/office/drawing/2014/main" id="{259211D8-B4F1-BE47-BDE1-CF07D4C5EAF6}"/>
              </a:ext>
            </a:extLst>
          </p:cNvPr>
          <p:cNvSpPr/>
          <p:nvPr/>
        </p:nvSpPr>
        <p:spPr>
          <a:xfrm>
            <a:off x="2537735" y="2752159"/>
            <a:ext cx="1708030" cy="2350937"/>
          </a:xfrm>
          <a:prstGeom prst="roundRect">
            <a:avLst/>
          </a:prstGeom>
          <a:solidFill>
            <a:srgbClr val="00B0F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EDD5604-A169-A44E-8C93-D1ED8D49BD87}"/>
              </a:ext>
            </a:extLst>
          </p:cNvPr>
          <p:cNvSpPr/>
          <p:nvPr/>
        </p:nvSpPr>
        <p:spPr>
          <a:xfrm>
            <a:off x="4398165" y="2752160"/>
            <a:ext cx="1708030" cy="2350937"/>
          </a:xfrm>
          <a:prstGeom prst="roundRect">
            <a:avLst/>
          </a:prstGeom>
          <a:solidFill>
            <a:srgbClr val="FFC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10BC903-AB0A-4B40-8A7A-062246D2207B}"/>
              </a:ext>
            </a:extLst>
          </p:cNvPr>
          <p:cNvSpPr/>
          <p:nvPr/>
        </p:nvSpPr>
        <p:spPr>
          <a:xfrm>
            <a:off x="8083504" y="2752159"/>
            <a:ext cx="1708030" cy="2350937"/>
          </a:xfrm>
          <a:prstGeom prst="roundRect">
            <a:avLst/>
          </a:prstGeom>
          <a:solidFill>
            <a:srgbClr val="FF0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B11C38-4548-A844-A5EF-4CF217787B68}"/>
              </a:ext>
            </a:extLst>
          </p:cNvPr>
          <p:cNvSpPr/>
          <p:nvPr/>
        </p:nvSpPr>
        <p:spPr>
          <a:xfrm>
            <a:off x="6223074" y="2752159"/>
            <a:ext cx="1708030" cy="2350937"/>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r>
              <a:rPr lang="en-GB" sz="16600">
                <a:solidFill>
                  <a:schemeClr val="accent4"/>
                </a:solidFill>
                <a:sym typeface="Symbol" pitchFamily="2" charset="2"/>
              </a:rPr>
              <a:t></a:t>
            </a:r>
            <a:endParaRPr lang="en-GB" sz="2400">
              <a:solidFill>
                <a:schemeClr val="accent4"/>
              </a:solidFill>
            </a:endParaRPr>
          </a:p>
        </p:txBody>
      </p:sp>
      <p:sp>
        <p:nvSpPr>
          <p:cNvPr id="9" name="TextBox 8">
            <a:extLst>
              <a:ext uri="{FF2B5EF4-FFF2-40B4-BE49-F238E27FC236}">
                <a16:creationId xmlns:a16="http://schemas.microsoft.com/office/drawing/2014/main" id="{B75B9348-1688-384E-AA9E-8F562CC00D97}"/>
              </a:ext>
            </a:extLst>
          </p:cNvPr>
          <p:cNvSpPr txBox="1"/>
          <p:nvPr/>
        </p:nvSpPr>
        <p:spPr>
          <a:xfrm>
            <a:off x="915490" y="5414186"/>
            <a:ext cx="8263016" cy="892552"/>
          </a:xfrm>
          <a:prstGeom prst="rect">
            <a:avLst/>
          </a:prstGeom>
          <a:noFill/>
        </p:spPr>
        <p:txBody>
          <a:bodyPr wrap="square" rtlCol="0">
            <a:spAutoFit/>
          </a:bodyPr>
          <a:lstStyle/>
          <a:p>
            <a:pPr>
              <a:buNone/>
            </a:pPr>
            <a:r>
              <a:rPr lang="en-US" sz="2400"/>
              <a:t>Can you make a larger or smaller product if you’re able to move the</a:t>
            </a:r>
            <a:r>
              <a:rPr lang="en-GB" sz="2400">
                <a:sym typeface="Symbol" pitchFamily="2" charset="2"/>
              </a:rPr>
              <a:t> </a:t>
            </a:r>
            <a:r>
              <a:rPr lang="en-GB">
                <a:sym typeface="Symbol" pitchFamily="2" charset="2"/>
              </a:rPr>
              <a:t> </a:t>
            </a:r>
            <a:r>
              <a:rPr lang="en-GB" sz="2400">
                <a:sym typeface="Symbol" pitchFamily="2" charset="2"/>
              </a:rPr>
              <a:t>card?</a:t>
            </a:r>
            <a:endParaRPr lang="en-US" sz="2400"/>
          </a:p>
        </p:txBody>
      </p:sp>
    </p:spTree>
    <p:extLst>
      <p:ext uri="{BB962C8B-B14F-4D97-AF65-F5344CB8AC3E}">
        <p14:creationId xmlns:p14="http://schemas.microsoft.com/office/powerpoint/2010/main" val="34731127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G: Fill in the gaps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45680" y="575735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397B538C-18C1-6E46-8944-66747E466A40}"/>
              </a:ext>
            </a:extLst>
          </p:cNvPr>
          <p:cNvPicPr>
            <a:picLocks noChangeAspect="1"/>
          </p:cNvPicPr>
          <p:nvPr/>
        </p:nvPicPr>
        <p:blipFill>
          <a:blip r:embed="rId3"/>
          <a:stretch>
            <a:fillRect/>
          </a:stretch>
        </p:blipFill>
        <p:spPr>
          <a:xfrm>
            <a:off x="1683763" y="2968510"/>
            <a:ext cx="3862014" cy="1683912"/>
          </a:xfrm>
          <a:prstGeom prst="rect">
            <a:avLst/>
          </a:prstGeom>
        </p:spPr>
      </p:pic>
      <p:sp>
        <p:nvSpPr>
          <p:cNvPr id="7" name="TextBox 6">
            <a:extLst>
              <a:ext uri="{FF2B5EF4-FFF2-40B4-BE49-F238E27FC236}">
                <a16:creationId xmlns:a16="http://schemas.microsoft.com/office/drawing/2014/main" id="{738950B6-71C1-6C48-8283-69DBC76D3876}"/>
              </a:ext>
            </a:extLst>
          </p:cNvPr>
          <p:cNvSpPr txBox="1"/>
          <p:nvPr/>
        </p:nvSpPr>
        <p:spPr>
          <a:xfrm>
            <a:off x="183253" y="1077173"/>
            <a:ext cx="6902852" cy="2055947"/>
          </a:xfrm>
          <a:prstGeom prst="rect">
            <a:avLst/>
          </a:prstGeom>
          <a:noFill/>
        </p:spPr>
        <p:txBody>
          <a:bodyPr wrap="none" rtlCol="0">
            <a:spAutoFit/>
          </a:bodyPr>
          <a:lstStyle/>
          <a:p>
            <a:pPr>
              <a:buNone/>
            </a:pPr>
            <a:r>
              <a:rPr lang="en-US" sz="2200" dirty="0"/>
              <a:t>Steph and Cain are working out the </a:t>
            </a:r>
            <a:r>
              <a:rPr lang="en-US" sz="2200" b="1" dirty="0"/>
              <a:t>same</a:t>
            </a:r>
            <a:r>
              <a:rPr lang="en-US" sz="2200" dirty="0"/>
              <a:t> calculation.</a:t>
            </a:r>
          </a:p>
          <a:p>
            <a:pPr>
              <a:buNone/>
            </a:pPr>
            <a:r>
              <a:rPr lang="en-US" sz="2200" dirty="0"/>
              <a:t>They use different methods.</a:t>
            </a:r>
          </a:p>
          <a:p>
            <a:pPr marL="457200" indent="-457200">
              <a:buAutoNum type="alphaLcParenR"/>
            </a:pPr>
            <a:r>
              <a:rPr lang="en-US" sz="2200" dirty="0"/>
              <a:t>Fill in the gaps in the two calculations.</a:t>
            </a:r>
          </a:p>
          <a:p>
            <a:pPr marL="457200" indent="-457200">
              <a:buAutoNum type="alphaLcParenR"/>
            </a:pPr>
            <a:r>
              <a:rPr lang="en-US" sz="2200" dirty="0"/>
              <a:t>Which method do you prefer?</a:t>
            </a:r>
          </a:p>
          <a:p>
            <a:pPr>
              <a:buNone/>
            </a:pPr>
            <a:r>
              <a:rPr lang="en-US" sz="2200" dirty="0"/>
              <a:t> </a:t>
            </a:r>
          </a:p>
        </p:txBody>
      </p:sp>
      <p:pic>
        <p:nvPicPr>
          <p:cNvPr id="8" name="Picture 7">
            <a:extLst>
              <a:ext uri="{FF2B5EF4-FFF2-40B4-BE49-F238E27FC236}">
                <a16:creationId xmlns:a16="http://schemas.microsoft.com/office/drawing/2014/main" id="{C364491A-61AE-0544-B5BB-CF4617AE0BA4}"/>
              </a:ext>
            </a:extLst>
          </p:cNvPr>
          <p:cNvPicPr>
            <a:picLocks noChangeAspect="1"/>
          </p:cNvPicPr>
          <p:nvPr/>
        </p:nvPicPr>
        <p:blipFill rotWithShape="1">
          <a:blip r:embed="rId4"/>
          <a:srcRect b="16818"/>
          <a:stretch/>
        </p:blipFill>
        <p:spPr>
          <a:xfrm>
            <a:off x="7600810" y="1619075"/>
            <a:ext cx="3702325" cy="3173254"/>
          </a:xfrm>
          <a:prstGeom prst="rect">
            <a:avLst/>
          </a:prstGeom>
        </p:spPr>
      </p:pic>
      <p:sp>
        <p:nvSpPr>
          <p:cNvPr id="9" name="TextBox 8">
            <a:extLst>
              <a:ext uri="{FF2B5EF4-FFF2-40B4-BE49-F238E27FC236}">
                <a16:creationId xmlns:a16="http://schemas.microsoft.com/office/drawing/2014/main" id="{47EB9ED7-29DA-4741-8FD1-3C710E80FD51}"/>
              </a:ext>
            </a:extLst>
          </p:cNvPr>
          <p:cNvSpPr txBox="1"/>
          <p:nvPr/>
        </p:nvSpPr>
        <p:spPr>
          <a:xfrm>
            <a:off x="2563841" y="4866801"/>
            <a:ext cx="2141677" cy="430887"/>
          </a:xfrm>
          <a:prstGeom prst="rect">
            <a:avLst/>
          </a:prstGeom>
          <a:noFill/>
        </p:spPr>
        <p:txBody>
          <a:bodyPr wrap="none" rtlCol="0">
            <a:spAutoFit/>
          </a:bodyPr>
          <a:lstStyle/>
          <a:p>
            <a:pPr>
              <a:buNone/>
            </a:pPr>
            <a:r>
              <a:rPr lang="en-US" sz="2200"/>
              <a:t>Steph’s method</a:t>
            </a:r>
          </a:p>
        </p:txBody>
      </p:sp>
      <p:sp>
        <p:nvSpPr>
          <p:cNvPr id="11" name="TextBox 10">
            <a:extLst>
              <a:ext uri="{FF2B5EF4-FFF2-40B4-BE49-F238E27FC236}">
                <a16:creationId xmlns:a16="http://schemas.microsoft.com/office/drawing/2014/main" id="{52F3C7B2-64E2-B045-8CD8-199E2E541B0D}"/>
              </a:ext>
            </a:extLst>
          </p:cNvPr>
          <p:cNvSpPr txBox="1"/>
          <p:nvPr/>
        </p:nvSpPr>
        <p:spPr>
          <a:xfrm>
            <a:off x="8635868" y="4866800"/>
            <a:ext cx="1984582" cy="430887"/>
          </a:xfrm>
          <a:prstGeom prst="rect">
            <a:avLst/>
          </a:prstGeom>
          <a:noFill/>
        </p:spPr>
        <p:txBody>
          <a:bodyPr wrap="none" rtlCol="0">
            <a:spAutoFit/>
          </a:bodyPr>
          <a:lstStyle/>
          <a:p>
            <a:pPr>
              <a:buNone/>
            </a:pPr>
            <a:r>
              <a:rPr lang="en-US" sz="2200" dirty="0"/>
              <a:t>Cain’s method</a:t>
            </a:r>
          </a:p>
        </p:txBody>
      </p:sp>
      <p:sp>
        <p:nvSpPr>
          <p:cNvPr id="10" name="TextBox 9">
            <a:extLst>
              <a:ext uri="{FF2B5EF4-FFF2-40B4-BE49-F238E27FC236}">
                <a16:creationId xmlns:a16="http://schemas.microsoft.com/office/drawing/2014/main" id="{F46AB222-74DD-4588-B590-9256EE293645}"/>
              </a:ext>
            </a:extLst>
          </p:cNvPr>
          <p:cNvSpPr txBox="1"/>
          <p:nvPr/>
        </p:nvSpPr>
        <p:spPr>
          <a:xfrm>
            <a:off x="992084" y="5662434"/>
            <a:ext cx="8376061" cy="769441"/>
          </a:xfrm>
          <a:prstGeom prst="rect">
            <a:avLst/>
          </a:prstGeom>
          <a:noFill/>
        </p:spPr>
        <p:txBody>
          <a:bodyPr wrap="square">
            <a:spAutoFit/>
          </a:bodyPr>
          <a:lstStyle/>
          <a:p>
            <a:pPr>
              <a:buNone/>
            </a:pPr>
            <a:r>
              <a:rPr lang="en-GB" sz="2200" dirty="0"/>
              <a:t>Whose method would you use to calculate 2</a:t>
            </a:r>
            <a:r>
              <a:rPr lang="en-GB" sz="800" dirty="0"/>
              <a:t> </a:t>
            </a:r>
            <a:r>
              <a:rPr lang="en-GB" sz="2200" dirty="0"/>
              <a:t>456 </a:t>
            </a:r>
            <a:r>
              <a:rPr lang="en-GB" sz="2200" dirty="0">
                <a:latin typeface="Calibri" panose="020F0502020204030204" pitchFamily="34" charset="0"/>
                <a:cs typeface="Calibri" panose="020F0502020204030204" pitchFamily="34" charset="0"/>
              </a:rPr>
              <a:t>×</a:t>
            </a:r>
            <a:r>
              <a:rPr lang="en-GB" sz="2200" dirty="0"/>
              <a:t> 7? Why?  Whose method would you use to calculate 3</a:t>
            </a:r>
            <a:r>
              <a:rPr lang="en-GB" sz="800" dirty="0"/>
              <a:t> </a:t>
            </a:r>
            <a:r>
              <a:rPr lang="en-GB" sz="2200" dirty="0"/>
              <a:t>254 </a:t>
            </a:r>
            <a:r>
              <a:rPr lang="en-GB" sz="2200" dirty="0">
                <a:latin typeface="Calibri" panose="020F0502020204030204" pitchFamily="34" charset="0"/>
                <a:cs typeface="Calibri" panose="020F0502020204030204" pitchFamily="34" charset="0"/>
              </a:rPr>
              <a:t>×</a:t>
            </a:r>
            <a:r>
              <a:rPr lang="en-GB" sz="2200" dirty="0"/>
              <a:t> 287? Why?</a:t>
            </a:r>
          </a:p>
        </p:txBody>
      </p:sp>
    </p:spTree>
    <p:extLst>
      <p:ext uri="{BB962C8B-B14F-4D97-AF65-F5344CB8AC3E}">
        <p14:creationId xmlns:p14="http://schemas.microsoft.com/office/powerpoint/2010/main" val="8482532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A9AEA-53AD-41AF-AC9A-CD8D76089890}"/>
              </a:ext>
            </a:extLst>
          </p:cNvPr>
          <p:cNvSpPr>
            <a:spLocks noGrp="1"/>
          </p:cNvSpPr>
          <p:nvPr>
            <p:ph type="body" sz="quarter" idx="11"/>
          </p:nvPr>
        </p:nvSpPr>
        <p:spPr/>
        <p:txBody>
          <a:bodyPr/>
          <a:lstStyle/>
          <a:p>
            <a:r>
              <a:rPr lang="en-GB" sz="2400" dirty="0"/>
              <a:t>Activity</a:t>
            </a:r>
            <a:r>
              <a:rPr lang="en-GB" dirty="0"/>
              <a:t> H: Division mistakes</a:t>
            </a:r>
          </a:p>
        </p:txBody>
      </p:sp>
      <p:sp>
        <p:nvSpPr>
          <p:cNvPr id="4" name="Arc 3">
            <a:extLst>
              <a:ext uri="{FF2B5EF4-FFF2-40B4-BE49-F238E27FC236}">
                <a16:creationId xmlns:a16="http://schemas.microsoft.com/office/drawing/2014/main" id="{2C0C6B08-F57B-491E-86E6-4F6AB74536D8}"/>
              </a:ext>
            </a:extLst>
          </p:cNvPr>
          <p:cNvSpPr/>
          <p:nvPr/>
        </p:nvSpPr>
        <p:spPr>
          <a:xfrm>
            <a:off x="426479" y="3415956"/>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BE55DD0-C49E-4EB6-A914-CCF4CB65B958}"/>
              </a:ext>
            </a:extLst>
          </p:cNvPr>
          <p:cNvCxnSpPr>
            <a:cxnSpLocks/>
            <a:stCxn id="4" idx="0"/>
          </p:cNvCxnSpPr>
          <p:nvPr/>
        </p:nvCxnSpPr>
        <p:spPr>
          <a:xfrm>
            <a:off x="883679" y="3415956"/>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D6EC17-1B9B-4A73-93FA-5A0BCA1E1A69}"/>
              </a:ext>
            </a:extLst>
          </p:cNvPr>
          <p:cNvSpPr txBox="1"/>
          <p:nvPr/>
        </p:nvSpPr>
        <p:spPr>
          <a:xfrm>
            <a:off x="426479" y="3532141"/>
            <a:ext cx="569387" cy="923330"/>
          </a:xfrm>
          <a:prstGeom prst="rect">
            <a:avLst/>
          </a:prstGeom>
          <a:noFill/>
        </p:spPr>
        <p:txBody>
          <a:bodyPr wrap="none" rtlCol="0">
            <a:spAutoFit/>
          </a:bodyPr>
          <a:lstStyle/>
          <a:p>
            <a:pPr>
              <a:buNone/>
            </a:pPr>
            <a:r>
              <a:rPr lang="en-GB" sz="5400">
                <a:solidFill>
                  <a:srgbClr val="585858"/>
                </a:solidFill>
              </a:rPr>
              <a:t>3</a:t>
            </a:r>
          </a:p>
        </p:txBody>
      </p:sp>
      <p:sp>
        <p:nvSpPr>
          <p:cNvPr id="7" name="TextBox 6">
            <a:extLst>
              <a:ext uri="{FF2B5EF4-FFF2-40B4-BE49-F238E27FC236}">
                <a16:creationId xmlns:a16="http://schemas.microsoft.com/office/drawing/2014/main" id="{8E4E0F1D-32D0-4083-B6D0-9B4E32233E76}"/>
              </a:ext>
            </a:extLst>
          </p:cNvPr>
          <p:cNvSpPr txBox="1"/>
          <p:nvPr/>
        </p:nvSpPr>
        <p:spPr>
          <a:xfrm>
            <a:off x="1632979" y="3532141"/>
            <a:ext cx="569387" cy="923330"/>
          </a:xfrm>
          <a:prstGeom prst="rect">
            <a:avLst/>
          </a:prstGeom>
          <a:noFill/>
        </p:spPr>
        <p:txBody>
          <a:bodyPr wrap="none" rtlCol="0">
            <a:spAutoFit/>
          </a:bodyPr>
          <a:lstStyle/>
          <a:p>
            <a:pPr>
              <a:buNone/>
            </a:pPr>
            <a:r>
              <a:rPr lang="en-GB" sz="5400">
                <a:solidFill>
                  <a:srgbClr val="585858"/>
                </a:solidFill>
              </a:rPr>
              <a:t>7</a:t>
            </a:r>
          </a:p>
        </p:txBody>
      </p:sp>
      <p:sp>
        <p:nvSpPr>
          <p:cNvPr id="8" name="TextBox 7">
            <a:extLst>
              <a:ext uri="{FF2B5EF4-FFF2-40B4-BE49-F238E27FC236}">
                <a16:creationId xmlns:a16="http://schemas.microsoft.com/office/drawing/2014/main" id="{77483571-3B9C-490B-9E32-358705079217}"/>
              </a:ext>
            </a:extLst>
          </p:cNvPr>
          <p:cNvSpPr txBox="1"/>
          <p:nvPr/>
        </p:nvSpPr>
        <p:spPr>
          <a:xfrm>
            <a:off x="2380166" y="3532141"/>
            <a:ext cx="569387" cy="923330"/>
          </a:xfrm>
          <a:prstGeom prst="rect">
            <a:avLst/>
          </a:prstGeom>
          <a:noFill/>
        </p:spPr>
        <p:txBody>
          <a:bodyPr wrap="none" rtlCol="0">
            <a:spAutoFit/>
          </a:bodyPr>
          <a:lstStyle/>
          <a:p>
            <a:pPr>
              <a:buNone/>
            </a:pPr>
            <a:r>
              <a:rPr lang="en-GB" sz="5400">
                <a:solidFill>
                  <a:srgbClr val="585858"/>
                </a:solidFill>
              </a:rPr>
              <a:t>3</a:t>
            </a:r>
          </a:p>
        </p:txBody>
      </p:sp>
      <p:sp>
        <p:nvSpPr>
          <p:cNvPr id="9" name="TextBox 8">
            <a:extLst>
              <a:ext uri="{FF2B5EF4-FFF2-40B4-BE49-F238E27FC236}">
                <a16:creationId xmlns:a16="http://schemas.microsoft.com/office/drawing/2014/main" id="{9A5983CB-E0F7-4177-B56F-401321F4FC93}"/>
              </a:ext>
            </a:extLst>
          </p:cNvPr>
          <p:cNvSpPr txBox="1"/>
          <p:nvPr/>
        </p:nvSpPr>
        <p:spPr>
          <a:xfrm>
            <a:off x="3168633" y="3532141"/>
            <a:ext cx="569387" cy="923330"/>
          </a:xfrm>
          <a:prstGeom prst="rect">
            <a:avLst/>
          </a:prstGeom>
          <a:noFill/>
        </p:spPr>
        <p:txBody>
          <a:bodyPr wrap="none" rtlCol="0">
            <a:spAutoFit/>
          </a:bodyPr>
          <a:lstStyle/>
          <a:p>
            <a:pPr>
              <a:buNone/>
            </a:pPr>
            <a:r>
              <a:rPr lang="en-GB" sz="5400">
                <a:solidFill>
                  <a:srgbClr val="585858"/>
                </a:solidFill>
              </a:rPr>
              <a:t>8</a:t>
            </a:r>
          </a:p>
        </p:txBody>
      </p:sp>
      <p:sp>
        <p:nvSpPr>
          <p:cNvPr id="10" name="TextBox 9">
            <a:extLst>
              <a:ext uri="{FF2B5EF4-FFF2-40B4-BE49-F238E27FC236}">
                <a16:creationId xmlns:a16="http://schemas.microsoft.com/office/drawing/2014/main" id="{E55C4D4F-09AD-4850-BE6B-D0712C65CDFE}"/>
              </a:ext>
            </a:extLst>
          </p:cNvPr>
          <p:cNvSpPr txBox="1"/>
          <p:nvPr/>
        </p:nvSpPr>
        <p:spPr>
          <a:xfrm>
            <a:off x="1620306" y="2550719"/>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2</a:t>
            </a:r>
          </a:p>
        </p:txBody>
      </p:sp>
      <p:sp>
        <p:nvSpPr>
          <p:cNvPr id="13" name="Arc 12">
            <a:extLst>
              <a:ext uri="{FF2B5EF4-FFF2-40B4-BE49-F238E27FC236}">
                <a16:creationId xmlns:a16="http://schemas.microsoft.com/office/drawing/2014/main" id="{300F751F-CAE5-4EBB-B8F0-B9ACCEE0C6B4}"/>
              </a:ext>
            </a:extLst>
          </p:cNvPr>
          <p:cNvSpPr/>
          <p:nvPr/>
        </p:nvSpPr>
        <p:spPr>
          <a:xfrm>
            <a:off x="4566679" y="3415956"/>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06CA3356-4DBB-491D-80B1-4238F9F928ED}"/>
              </a:ext>
            </a:extLst>
          </p:cNvPr>
          <p:cNvCxnSpPr>
            <a:stCxn id="13" idx="0"/>
          </p:cNvCxnSpPr>
          <p:nvPr/>
        </p:nvCxnSpPr>
        <p:spPr>
          <a:xfrm>
            <a:off x="5023879" y="3415956"/>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010ACF-DDCA-490D-A28B-51A787A6B736}"/>
              </a:ext>
            </a:extLst>
          </p:cNvPr>
          <p:cNvSpPr txBox="1"/>
          <p:nvPr/>
        </p:nvSpPr>
        <p:spPr>
          <a:xfrm>
            <a:off x="4566679" y="3532141"/>
            <a:ext cx="569387" cy="923330"/>
          </a:xfrm>
          <a:prstGeom prst="rect">
            <a:avLst/>
          </a:prstGeom>
          <a:noFill/>
        </p:spPr>
        <p:txBody>
          <a:bodyPr wrap="none" rtlCol="0">
            <a:spAutoFit/>
          </a:bodyPr>
          <a:lstStyle/>
          <a:p>
            <a:pPr>
              <a:buNone/>
            </a:pPr>
            <a:r>
              <a:rPr lang="en-GB" sz="5400">
                <a:solidFill>
                  <a:srgbClr val="585858"/>
                </a:solidFill>
              </a:rPr>
              <a:t>3</a:t>
            </a:r>
          </a:p>
        </p:txBody>
      </p:sp>
      <p:sp>
        <p:nvSpPr>
          <p:cNvPr id="16" name="TextBox 15">
            <a:extLst>
              <a:ext uri="{FF2B5EF4-FFF2-40B4-BE49-F238E27FC236}">
                <a16:creationId xmlns:a16="http://schemas.microsoft.com/office/drawing/2014/main" id="{FDD2B0E6-D135-456D-9538-2FEE3677208A}"/>
              </a:ext>
            </a:extLst>
          </p:cNvPr>
          <p:cNvSpPr txBox="1"/>
          <p:nvPr/>
        </p:nvSpPr>
        <p:spPr>
          <a:xfrm>
            <a:off x="5773179" y="3532141"/>
            <a:ext cx="569387" cy="923330"/>
          </a:xfrm>
          <a:prstGeom prst="rect">
            <a:avLst/>
          </a:prstGeom>
          <a:noFill/>
        </p:spPr>
        <p:txBody>
          <a:bodyPr wrap="none" rtlCol="0">
            <a:spAutoFit/>
          </a:bodyPr>
          <a:lstStyle/>
          <a:p>
            <a:pPr>
              <a:buNone/>
            </a:pPr>
            <a:r>
              <a:rPr lang="en-GB" sz="5400">
                <a:solidFill>
                  <a:srgbClr val="585858"/>
                </a:solidFill>
              </a:rPr>
              <a:t>7</a:t>
            </a:r>
          </a:p>
        </p:txBody>
      </p:sp>
      <p:sp>
        <p:nvSpPr>
          <p:cNvPr id="17" name="TextBox 16">
            <a:extLst>
              <a:ext uri="{FF2B5EF4-FFF2-40B4-BE49-F238E27FC236}">
                <a16:creationId xmlns:a16="http://schemas.microsoft.com/office/drawing/2014/main" id="{EB83372F-A2B7-4345-8F7F-15163E00E024}"/>
              </a:ext>
            </a:extLst>
          </p:cNvPr>
          <p:cNvSpPr txBox="1"/>
          <p:nvPr/>
        </p:nvSpPr>
        <p:spPr>
          <a:xfrm>
            <a:off x="6520366" y="3532141"/>
            <a:ext cx="569387" cy="923330"/>
          </a:xfrm>
          <a:prstGeom prst="rect">
            <a:avLst/>
          </a:prstGeom>
          <a:noFill/>
        </p:spPr>
        <p:txBody>
          <a:bodyPr wrap="none" rtlCol="0">
            <a:spAutoFit/>
          </a:bodyPr>
          <a:lstStyle/>
          <a:p>
            <a:pPr>
              <a:buNone/>
            </a:pPr>
            <a:r>
              <a:rPr lang="en-GB" sz="5400">
                <a:solidFill>
                  <a:srgbClr val="585858"/>
                </a:solidFill>
              </a:rPr>
              <a:t>3</a:t>
            </a:r>
          </a:p>
        </p:txBody>
      </p:sp>
      <p:sp>
        <p:nvSpPr>
          <p:cNvPr id="18" name="TextBox 17">
            <a:extLst>
              <a:ext uri="{FF2B5EF4-FFF2-40B4-BE49-F238E27FC236}">
                <a16:creationId xmlns:a16="http://schemas.microsoft.com/office/drawing/2014/main" id="{81148D6E-4015-4013-87A3-E89C482E775A}"/>
              </a:ext>
            </a:extLst>
          </p:cNvPr>
          <p:cNvSpPr txBox="1"/>
          <p:nvPr/>
        </p:nvSpPr>
        <p:spPr>
          <a:xfrm>
            <a:off x="7308833" y="3532141"/>
            <a:ext cx="569387" cy="923330"/>
          </a:xfrm>
          <a:prstGeom prst="rect">
            <a:avLst/>
          </a:prstGeom>
          <a:noFill/>
        </p:spPr>
        <p:txBody>
          <a:bodyPr wrap="none" rtlCol="0">
            <a:spAutoFit/>
          </a:bodyPr>
          <a:lstStyle/>
          <a:p>
            <a:pPr>
              <a:buNone/>
            </a:pPr>
            <a:r>
              <a:rPr lang="en-GB" sz="5400">
                <a:solidFill>
                  <a:srgbClr val="585858"/>
                </a:solidFill>
              </a:rPr>
              <a:t>8</a:t>
            </a:r>
          </a:p>
        </p:txBody>
      </p:sp>
      <p:sp>
        <p:nvSpPr>
          <p:cNvPr id="19" name="TextBox 18">
            <a:extLst>
              <a:ext uri="{FF2B5EF4-FFF2-40B4-BE49-F238E27FC236}">
                <a16:creationId xmlns:a16="http://schemas.microsoft.com/office/drawing/2014/main" id="{B5FB8909-7644-41B8-8E2F-D809CAFF1EA8}"/>
              </a:ext>
            </a:extLst>
          </p:cNvPr>
          <p:cNvSpPr txBox="1"/>
          <p:nvPr/>
        </p:nvSpPr>
        <p:spPr>
          <a:xfrm>
            <a:off x="5760506" y="2507212"/>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6</a:t>
            </a:r>
          </a:p>
        </p:txBody>
      </p:sp>
      <p:sp>
        <p:nvSpPr>
          <p:cNvPr id="23" name="TextBox 22">
            <a:extLst>
              <a:ext uri="{FF2B5EF4-FFF2-40B4-BE49-F238E27FC236}">
                <a16:creationId xmlns:a16="http://schemas.microsoft.com/office/drawing/2014/main" id="{8ECC8F1F-663F-4175-8E7F-8AF46C310CDB}"/>
              </a:ext>
            </a:extLst>
          </p:cNvPr>
          <p:cNvSpPr txBox="1"/>
          <p:nvPr/>
        </p:nvSpPr>
        <p:spPr>
          <a:xfrm>
            <a:off x="2381782" y="2550968"/>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1</a:t>
            </a:r>
          </a:p>
        </p:txBody>
      </p:sp>
      <p:sp>
        <p:nvSpPr>
          <p:cNvPr id="24" name="TextBox 23">
            <a:extLst>
              <a:ext uri="{FF2B5EF4-FFF2-40B4-BE49-F238E27FC236}">
                <a16:creationId xmlns:a16="http://schemas.microsoft.com/office/drawing/2014/main" id="{7CBE586E-DA49-488F-8A54-918DF0724FBB}"/>
              </a:ext>
            </a:extLst>
          </p:cNvPr>
          <p:cNvSpPr txBox="1"/>
          <p:nvPr/>
        </p:nvSpPr>
        <p:spPr>
          <a:xfrm>
            <a:off x="188381" y="1103571"/>
            <a:ext cx="11738977" cy="1243417"/>
          </a:xfrm>
          <a:prstGeom prst="rect">
            <a:avLst/>
          </a:prstGeom>
          <a:noFill/>
        </p:spPr>
        <p:txBody>
          <a:bodyPr wrap="square" rtlCol="0">
            <a:spAutoFit/>
          </a:bodyPr>
          <a:lstStyle/>
          <a:p>
            <a:pPr>
              <a:buNone/>
            </a:pPr>
            <a:r>
              <a:rPr lang="en-GB" sz="2200" dirty="0"/>
              <a:t>Three students start this calculation. </a:t>
            </a:r>
          </a:p>
          <a:p>
            <a:pPr marL="457200" indent="-457200">
              <a:buAutoNum type="alphaLcParenR"/>
            </a:pPr>
            <a:r>
              <a:rPr lang="en-GB" sz="2200" dirty="0"/>
              <a:t>Who is on track to the right answer? What do they need to do next? </a:t>
            </a:r>
          </a:p>
          <a:p>
            <a:pPr marL="457200" indent="-457200">
              <a:buAutoNum type="alphaLcParenR"/>
            </a:pPr>
            <a:r>
              <a:rPr lang="en-GB" sz="2200" dirty="0"/>
              <a:t>What has gone wrong for the others?</a:t>
            </a:r>
          </a:p>
        </p:txBody>
      </p:sp>
      <p:sp>
        <p:nvSpPr>
          <p:cNvPr id="25" name="Arc 24">
            <a:extLst>
              <a:ext uri="{FF2B5EF4-FFF2-40B4-BE49-F238E27FC236}">
                <a16:creationId xmlns:a16="http://schemas.microsoft.com/office/drawing/2014/main" id="{A1797BD2-AEF8-44AA-890D-D5B833563CC0}"/>
              </a:ext>
            </a:extLst>
          </p:cNvPr>
          <p:cNvSpPr/>
          <p:nvPr/>
        </p:nvSpPr>
        <p:spPr>
          <a:xfrm>
            <a:off x="8485658" y="3417841"/>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F3E84D21-1C2F-470D-8739-778C7000D931}"/>
              </a:ext>
            </a:extLst>
          </p:cNvPr>
          <p:cNvCxnSpPr>
            <a:stCxn id="25" idx="0"/>
          </p:cNvCxnSpPr>
          <p:nvPr/>
        </p:nvCxnSpPr>
        <p:spPr>
          <a:xfrm>
            <a:off x="8942858" y="3417841"/>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3429462-E993-4794-8044-167113AFE540}"/>
              </a:ext>
            </a:extLst>
          </p:cNvPr>
          <p:cNvSpPr txBox="1"/>
          <p:nvPr/>
        </p:nvSpPr>
        <p:spPr>
          <a:xfrm>
            <a:off x="8485658" y="3534026"/>
            <a:ext cx="569387" cy="923330"/>
          </a:xfrm>
          <a:prstGeom prst="rect">
            <a:avLst/>
          </a:prstGeom>
          <a:noFill/>
        </p:spPr>
        <p:txBody>
          <a:bodyPr wrap="none" rtlCol="0">
            <a:spAutoFit/>
          </a:bodyPr>
          <a:lstStyle/>
          <a:p>
            <a:pPr>
              <a:buNone/>
            </a:pPr>
            <a:r>
              <a:rPr lang="en-GB" sz="5400">
                <a:solidFill>
                  <a:srgbClr val="585858"/>
                </a:solidFill>
              </a:rPr>
              <a:t>3</a:t>
            </a:r>
          </a:p>
        </p:txBody>
      </p:sp>
      <p:sp>
        <p:nvSpPr>
          <p:cNvPr id="28" name="TextBox 27">
            <a:extLst>
              <a:ext uri="{FF2B5EF4-FFF2-40B4-BE49-F238E27FC236}">
                <a16:creationId xmlns:a16="http://schemas.microsoft.com/office/drawing/2014/main" id="{D6D1D4D0-DDA1-47D1-935B-F99FB713CEFA}"/>
              </a:ext>
            </a:extLst>
          </p:cNvPr>
          <p:cNvSpPr txBox="1"/>
          <p:nvPr/>
        </p:nvSpPr>
        <p:spPr>
          <a:xfrm>
            <a:off x="9692158" y="3534026"/>
            <a:ext cx="569387" cy="923330"/>
          </a:xfrm>
          <a:prstGeom prst="rect">
            <a:avLst/>
          </a:prstGeom>
          <a:noFill/>
        </p:spPr>
        <p:txBody>
          <a:bodyPr wrap="none" rtlCol="0">
            <a:spAutoFit/>
          </a:bodyPr>
          <a:lstStyle/>
          <a:p>
            <a:pPr>
              <a:buNone/>
            </a:pPr>
            <a:r>
              <a:rPr lang="en-GB" sz="5400">
                <a:solidFill>
                  <a:srgbClr val="585858"/>
                </a:solidFill>
              </a:rPr>
              <a:t>7</a:t>
            </a:r>
          </a:p>
        </p:txBody>
      </p:sp>
      <p:sp>
        <p:nvSpPr>
          <p:cNvPr id="29" name="TextBox 28">
            <a:extLst>
              <a:ext uri="{FF2B5EF4-FFF2-40B4-BE49-F238E27FC236}">
                <a16:creationId xmlns:a16="http://schemas.microsoft.com/office/drawing/2014/main" id="{4321DE74-9C3C-46FB-9720-4DCA33E4EDA6}"/>
              </a:ext>
            </a:extLst>
          </p:cNvPr>
          <p:cNvSpPr txBox="1"/>
          <p:nvPr/>
        </p:nvSpPr>
        <p:spPr>
          <a:xfrm>
            <a:off x="10439345" y="3534026"/>
            <a:ext cx="569387" cy="923330"/>
          </a:xfrm>
          <a:prstGeom prst="rect">
            <a:avLst/>
          </a:prstGeom>
          <a:noFill/>
        </p:spPr>
        <p:txBody>
          <a:bodyPr wrap="none" rtlCol="0">
            <a:spAutoFit/>
          </a:bodyPr>
          <a:lstStyle/>
          <a:p>
            <a:pPr>
              <a:buNone/>
            </a:pPr>
            <a:r>
              <a:rPr lang="en-GB" sz="5400">
                <a:solidFill>
                  <a:srgbClr val="585858"/>
                </a:solidFill>
              </a:rPr>
              <a:t>3</a:t>
            </a:r>
          </a:p>
        </p:txBody>
      </p:sp>
      <p:sp>
        <p:nvSpPr>
          <p:cNvPr id="30" name="TextBox 29">
            <a:extLst>
              <a:ext uri="{FF2B5EF4-FFF2-40B4-BE49-F238E27FC236}">
                <a16:creationId xmlns:a16="http://schemas.microsoft.com/office/drawing/2014/main" id="{CCECB12C-293C-410F-AC78-D126C57FA227}"/>
              </a:ext>
            </a:extLst>
          </p:cNvPr>
          <p:cNvSpPr txBox="1"/>
          <p:nvPr/>
        </p:nvSpPr>
        <p:spPr>
          <a:xfrm>
            <a:off x="11227812" y="3534026"/>
            <a:ext cx="569387" cy="923330"/>
          </a:xfrm>
          <a:prstGeom prst="rect">
            <a:avLst/>
          </a:prstGeom>
          <a:noFill/>
        </p:spPr>
        <p:txBody>
          <a:bodyPr wrap="none" rtlCol="0">
            <a:spAutoFit/>
          </a:bodyPr>
          <a:lstStyle/>
          <a:p>
            <a:pPr>
              <a:buNone/>
            </a:pPr>
            <a:r>
              <a:rPr lang="en-GB" sz="5400">
                <a:solidFill>
                  <a:srgbClr val="585858"/>
                </a:solidFill>
              </a:rPr>
              <a:t>8</a:t>
            </a:r>
          </a:p>
        </p:txBody>
      </p:sp>
      <p:sp>
        <p:nvSpPr>
          <p:cNvPr id="31" name="TextBox 30">
            <a:extLst>
              <a:ext uri="{FF2B5EF4-FFF2-40B4-BE49-F238E27FC236}">
                <a16:creationId xmlns:a16="http://schemas.microsoft.com/office/drawing/2014/main" id="{E609BD28-66F1-4BAA-A520-17660D9FB814}"/>
              </a:ext>
            </a:extLst>
          </p:cNvPr>
          <p:cNvSpPr txBox="1"/>
          <p:nvPr/>
        </p:nvSpPr>
        <p:spPr>
          <a:xfrm>
            <a:off x="9679485" y="2509097"/>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2</a:t>
            </a:r>
          </a:p>
        </p:txBody>
      </p:sp>
      <p:sp>
        <p:nvSpPr>
          <p:cNvPr id="32" name="TextBox 31">
            <a:extLst>
              <a:ext uri="{FF2B5EF4-FFF2-40B4-BE49-F238E27FC236}">
                <a16:creationId xmlns:a16="http://schemas.microsoft.com/office/drawing/2014/main" id="{753ED292-0EE1-4B14-B26D-C18C0935783A}"/>
              </a:ext>
            </a:extLst>
          </p:cNvPr>
          <p:cNvSpPr txBox="1"/>
          <p:nvPr/>
        </p:nvSpPr>
        <p:spPr>
          <a:xfrm>
            <a:off x="10268951" y="3410549"/>
            <a:ext cx="569387" cy="523220"/>
          </a:xfrm>
          <a:prstGeom prst="rect">
            <a:avLst/>
          </a:prstGeom>
          <a:noFill/>
        </p:spPr>
        <p:txBody>
          <a:bodyPr wrap="square" rtlCol="0">
            <a:spAutoFit/>
          </a:bodyPr>
          <a:lstStyle/>
          <a:p>
            <a:pPr>
              <a:buNone/>
            </a:pPr>
            <a:r>
              <a:rPr lang="en-GB">
                <a:solidFill>
                  <a:srgbClr val="00628C"/>
                </a:solidFill>
                <a:latin typeface="Comic Sans MS" panose="030F0702030302020204" pitchFamily="66" charset="0"/>
              </a:rPr>
              <a:t>1</a:t>
            </a:r>
          </a:p>
        </p:txBody>
      </p:sp>
      <p:sp>
        <p:nvSpPr>
          <p:cNvPr id="33" name="TextBox 32">
            <a:extLst>
              <a:ext uri="{FF2B5EF4-FFF2-40B4-BE49-F238E27FC236}">
                <a16:creationId xmlns:a16="http://schemas.microsoft.com/office/drawing/2014/main" id="{10C7706F-79C4-4D31-8C8D-4A8FD1756F54}"/>
              </a:ext>
            </a:extLst>
          </p:cNvPr>
          <p:cNvSpPr txBox="1"/>
          <p:nvPr/>
        </p:nvSpPr>
        <p:spPr>
          <a:xfrm>
            <a:off x="10396970" y="2507460"/>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4</a:t>
            </a:r>
          </a:p>
        </p:txBody>
      </p:sp>
      <p:sp>
        <p:nvSpPr>
          <p:cNvPr id="34" name="TextBox 33">
            <a:extLst>
              <a:ext uri="{FF2B5EF4-FFF2-40B4-BE49-F238E27FC236}">
                <a16:creationId xmlns:a16="http://schemas.microsoft.com/office/drawing/2014/main" id="{174C45CA-0E32-4FDC-897A-AF3DC6C46C8C}"/>
              </a:ext>
            </a:extLst>
          </p:cNvPr>
          <p:cNvSpPr txBox="1"/>
          <p:nvPr/>
        </p:nvSpPr>
        <p:spPr>
          <a:xfrm>
            <a:off x="6524070" y="2542298"/>
            <a:ext cx="569387" cy="923330"/>
          </a:xfrm>
          <a:prstGeom prst="rect">
            <a:avLst/>
          </a:prstGeom>
          <a:noFill/>
        </p:spPr>
        <p:txBody>
          <a:bodyPr wrap="square" rtlCol="0">
            <a:spAutoFit/>
          </a:bodyPr>
          <a:lstStyle/>
          <a:p>
            <a:pPr>
              <a:buNone/>
            </a:pPr>
            <a:r>
              <a:rPr lang="en-GB" sz="5400">
                <a:solidFill>
                  <a:srgbClr val="00628C"/>
                </a:solidFill>
                <a:latin typeface="Comic Sans MS" panose="030F0702030302020204" pitchFamily="66" charset="0"/>
              </a:rPr>
              <a:t>1</a:t>
            </a:r>
          </a:p>
        </p:txBody>
      </p:sp>
      <p:sp>
        <p:nvSpPr>
          <p:cNvPr id="2" name="TextBox 1">
            <a:extLst>
              <a:ext uri="{FF2B5EF4-FFF2-40B4-BE49-F238E27FC236}">
                <a16:creationId xmlns:a16="http://schemas.microsoft.com/office/drawing/2014/main" id="{52A9367C-14D2-41E8-A454-C730569F4D0B}"/>
              </a:ext>
            </a:extLst>
          </p:cNvPr>
          <p:cNvSpPr txBox="1"/>
          <p:nvPr/>
        </p:nvSpPr>
        <p:spPr>
          <a:xfrm>
            <a:off x="426479" y="4676649"/>
            <a:ext cx="1314784" cy="430887"/>
          </a:xfrm>
          <a:prstGeom prst="rect">
            <a:avLst/>
          </a:prstGeom>
          <a:noFill/>
        </p:spPr>
        <p:txBody>
          <a:bodyPr wrap="none" rtlCol="0">
            <a:spAutoFit/>
          </a:bodyPr>
          <a:lstStyle/>
          <a:p>
            <a:pPr>
              <a:buNone/>
            </a:pPr>
            <a:r>
              <a:rPr lang="en-GB" sz="2200" b="1" dirty="0"/>
              <a:t>Jasmine</a:t>
            </a:r>
          </a:p>
        </p:txBody>
      </p:sp>
      <p:sp>
        <p:nvSpPr>
          <p:cNvPr id="35" name="TextBox 34">
            <a:extLst>
              <a:ext uri="{FF2B5EF4-FFF2-40B4-BE49-F238E27FC236}">
                <a16:creationId xmlns:a16="http://schemas.microsoft.com/office/drawing/2014/main" id="{2497827F-559E-4A16-925A-8BEF4B99CEF2}"/>
              </a:ext>
            </a:extLst>
          </p:cNvPr>
          <p:cNvSpPr txBox="1"/>
          <p:nvPr/>
        </p:nvSpPr>
        <p:spPr>
          <a:xfrm>
            <a:off x="8770351" y="4689725"/>
            <a:ext cx="891591" cy="430887"/>
          </a:xfrm>
          <a:prstGeom prst="rect">
            <a:avLst/>
          </a:prstGeom>
          <a:noFill/>
        </p:spPr>
        <p:txBody>
          <a:bodyPr wrap="none" rtlCol="0">
            <a:spAutoFit/>
          </a:bodyPr>
          <a:lstStyle/>
          <a:p>
            <a:pPr>
              <a:buNone/>
            </a:pPr>
            <a:r>
              <a:rPr lang="en-GB" sz="2200" b="1" dirty="0"/>
              <a:t>Isaac</a:t>
            </a:r>
          </a:p>
        </p:txBody>
      </p:sp>
      <p:sp>
        <p:nvSpPr>
          <p:cNvPr id="36" name="TextBox 35">
            <a:extLst>
              <a:ext uri="{FF2B5EF4-FFF2-40B4-BE49-F238E27FC236}">
                <a16:creationId xmlns:a16="http://schemas.microsoft.com/office/drawing/2014/main" id="{F310F41E-E426-43D5-9EC7-92A2A05C451C}"/>
              </a:ext>
            </a:extLst>
          </p:cNvPr>
          <p:cNvSpPr txBox="1"/>
          <p:nvPr/>
        </p:nvSpPr>
        <p:spPr>
          <a:xfrm>
            <a:off x="5018558" y="4674483"/>
            <a:ext cx="702436" cy="430887"/>
          </a:xfrm>
          <a:prstGeom prst="rect">
            <a:avLst/>
          </a:prstGeom>
          <a:noFill/>
        </p:spPr>
        <p:txBody>
          <a:bodyPr wrap="none" rtlCol="0">
            <a:spAutoFit/>
          </a:bodyPr>
          <a:lstStyle/>
          <a:p>
            <a:pPr>
              <a:buNone/>
            </a:pPr>
            <a:r>
              <a:rPr lang="en-GB" sz="2200" b="1" dirty="0"/>
              <a:t>Kye</a:t>
            </a:r>
          </a:p>
        </p:txBody>
      </p:sp>
      <p:sp>
        <p:nvSpPr>
          <p:cNvPr id="37" name="Action Button: Help 36">
            <a:hlinkClick r:id="" action="ppaction://noaction" highlightClick="1"/>
            <a:extLst>
              <a:ext uri="{FF2B5EF4-FFF2-40B4-BE49-F238E27FC236}">
                <a16:creationId xmlns:a16="http://schemas.microsoft.com/office/drawing/2014/main" id="{682D0027-0D3D-4742-BE6B-7149CDA9F804}"/>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8" name="TextBox 37">
            <a:extLst>
              <a:ext uri="{FF2B5EF4-FFF2-40B4-BE49-F238E27FC236}">
                <a16:creationId xmlns:a16="http://schemas.microsoft.com/office/drawing/2014/main" id="{65C45D8C-9300-45F1-994D-7A80FFA126B0}"/>
              </a:ext>
            </a:extLst>
          </p:cNvPr>
          <p:cNvSpPr txBox="1"/>
          <p:nvPr/>
        </p:nvSpPr>
        <p:spPr>
          <a:xfrm>
            <a:off x="915490" y="5329601"/>
            <a:ext cx="8484568" cy="1107996"/>
          </a:xfrm>
          <a:prstGeom prst="rect">
            <a:avLst/>
          </a:prstGeom>
          <a:noFill/>
        </p:spPr>
        <p:txBody>
          <a:bodyPr wrap="square" rtlCol="0">
            <a:spAutoFit/>
          </a:bodyPr>
          <a:lstStyle/>
          <a:p>
            <a:pPr>
              <a:buNone/>
            </a:pPr>
            <a:r>
              <a:rPr lang="en-GB" sz="2200" dirty="0"/>
              <a:t>Imagine that the three students are attempting the division 952 ÷ 4 and make exactly the same mistakes. What would their workings look like? How would you explain what to do differently?</a:t>
            </a:r>
            <a:endParaRPr lang="en-GB" sz="2200" dirty="0">
              <a:solidFill>
                <a:srgbClr val="FF0000"/>
              </a:solidFill>
            </a:endParaRPr>
          </a:p>
        </p:txBody>
      </p:sp>
    </p:spTree>
    <p:extLst>
      <p:ext uri="{BB962C8B-B14F-4D97-AF65-F5344CB8AC3E}">
        <p14:creationId xmlns:p14="http://schemas.microsoft.com/office/powerpoint/2010/main" val="3639244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C77A70-5E2B-4F88-8EFD-CCF3171433AD}"/>
              </a:ext>
            </a:extLst>
          </p:cNvPr>
          <p:cNvSpPr>
            <a:spLocks noGrp="1"/>
          </p:cNvSpPr>
          <p:nvPr>
            <p:ph type="body" sz="quarter" idx="11"/>
          </p:nvPr>
        </p:nvSpPr>
        <p:spPr/>
        <p:txBody>
          <a:bodyPr/>
          <a:lstStyle/>
          <a:p>
            <a:r>
              <a:rPr lang="en-GB" sz="2400" dirty="0"/>
              <a:t>Activity </a:t>
            </a:r>
            <a:r>
              <a:rPr lang="en-GB" dirty="0"/>
              <a:t>I</a:t>
            </a:r>
            <a:r>
              <a:rPr lang="en-GB" sz="2400" dirty="0"/>
              <a:t>: modelling division</a:t>
            </a:r>
            <a:endParaRPr lang="en-GB" dirty="0"/>
          </a:p>
        </p:txBody>
      </p:sp>
      <p:pic>
        <p:nvPicPr>
          <p:cNvPr id="4" name="Picture 3">
            <a:extLst>
              <a:ext uri="{FF2B5EF4-FFF2-40B4-BE49-F238E27FC236}">
                <a16:creationId xmlns:a16="http://schemas.microsoft.com/office/drawing/2014/main" id="{50024253-A8B6-4EF1-A031-E81AC7F47C03}"/>
              </a:ext>
            </a:extLst>
          </p:cNvPr>
          <p:cNvPicPr>
            <a:picLocks noChangeAspect="1"/>
          </p:cNvPicPr>
          <p:nvPr/>
        </p:nvPicPr>
        <p:blipFill>
          <a:blip r:embed="rId3"/>
          <a:stretch>
            <a:fillRect/>
          </a:stretch>
        </p:blipFill>
        <p:spPr>
          <a:xfrm>
            <a:off x="3814881" y="2992738"/>
            <a:ext cx="1136840" cy="1000601"/>
          </a:xfrm>
          <a:prstGeom prst="rect">
            <a:avLst/>
          </a:prstGeom>
          <a:ln>
            <a:solidFill>
              <a:srgbClr val="595959"/>
            </a:solidFill>
          </a:ln>
        </p:spPr>
      </p:pic>
      <p:pic>
        <p:nvPicPr>
          <p:cNvPr id="5" name="Picture 4">
            <a:extLst>
              <a:ext uri="{FF2B5EF4-FFF2-40B4-BE49-F238E27FC236}">
                <a16:creationId xmlns:a16="http://schemas.microsoft.com/office/drawing/2014/main" id="{019BA9EA-8352-4E60-90EA-C522A5D7ABAB}"/>
              </a:ext>
            </a:extLst>
          </p:cNvPr>
          <p:cNvPicPr>
            <a:picLocks noChangeAspect="1"/>
          </p:cNvPicPr>
          <p:nvPr/>
        </p:nvPicPr>
        <p:blipFill>
          <a:blip r:embed="rId4"/>
          <a:stretch>
            <a:fillRect/>
          </a:stretch>
        </p:blipFill>
        <p:spPr>
          <a:xfrm>
            <a:off x="3808841" y="4188548"/>
            <a:ext cx="1035047" cy="1194046"/>
          </a:xfrm>
          <a:prstGeom prst="rect">
            <a:avLst/>
          </a:prstGeom>
          <a:ln>
            <a:solidFill>
              <a:srgbClr val="595959"/>
            </a:solidFill>
          </a:ln>
        </p:spPr>
      </p:pic>
      <p:pic>
        <p:nvPicPr>
          <p:cNvPr id="6" name="Picture 5">
            <a:extLst>
              <a:ext uri="{FF2B5EF4-FFF2-40B4-BE49-F238E27FC236}">
                <a16:creationId xmlns:a16="http://schemas.microsoft.com/office/drawing/2014/main" id="{E157EA78-E039-47E1-B45C-FEC8D63724DB}"/>
              </a:ext>
            </a:extLst>
          </p:cNvPr>
          <p:cNvPicPr>
            <a:picLocks noChangeAspect="1"/>
          </p:cNvPicPr>
          <p:nvPr/>
        </p:nvPicPr>
        <p:blipFill>
          <a:blip r:embed="rId5"/>
          <a:stretch>
            <a:fillRect/>
          </a:stretch>
        </p:blipFill>
        <p:spPr>
          <a:xfrm>
            <a:off x="668113" y="4188548"/>
            <a:ext cx="1450907" cy="1184620"/>
          </a:xfrm>
          <a:prstGeom prst="rect">
            <a:avLst/>
          </a:prstGeom>
          <a:ln>
            <a:solidFill>
              <a:srgbClr val="595959"/>
            </a:solidFill>
          </a:ln>
        </p:spPr>
      </p:pic>
      <p:pic>
        <p:nvPicPr>
          <p:cNvPr id="7" name="Picture 6">
            <a:extLst>
              <a:ext uri="{FF2B5EF4-FFF2-40B4-BE49-F238E27FC236}">
                <a16:creationId xmlns:a16="http://schemas.microsoft.com/office/drawing/2014/main" id="{F2BE8A8E-8CA4-42DA-B669-85BD1158F7CA}"/>
              </a:ext>
            </a:extLst>
          </p:cNvPr>
          <p:cNvPicPr>
            <a:picLocks noChangeAspect="1"/>
          </p:cNvPicPr>
          <p:nvPr/>
        </p:nvPicPr>
        <p:blipFill>
          <a:blip r:embed="rId6"/>
          <a:stretch>
            <a:fillRect/>
          </a:stretch>
        </p:blipFill>
        <p:spPr>
          <a:xfrm>
            <a:off x="5759900" y="2935543"/>
            <a:ext cx="1556210" cy="998004"/>
          </a:xfrm>
          <a:prstGeom prst="rect">
            <a:avLst/>
          </a:prstGeom>
          <a:ln>
            <a:solidFill>
              <a:srgbClr val="595959"/>
            </a:solidFill>
          </a:ln>
        </p:spPr>
      </p:pic>
      <p:pic>
        <p:nvPicPr>
          <p:cNvPr id="8" name="Picture 7">
            <a:extLst>
              <a:ext uri="{FF2B5EF4-FFF2-40B4-BE49-F238E27FC236}">
                <a16:creationId xmlns:a16="http://schemas.microsoft.com/office/drawing/2014/main" id="{CD8B0BC0-650A-4C51-BBFE-0BD479E2AD75}"/>
              </a:ext>
            </a:extLst>
          </p:cNvPr>
          <p:cNvPicPr>
            <a:picLocks noChangeAspect="1"/>
          </p:cNvPicPr>
          <p:nvPr/>
        </p:nvPicPr>
        <p:blipFill>
          <a:blip r:embed="rId7"/>
          <a:stretch>
            <a:fillRect/>
          </a:stretch>
        </p:blipFill>
        <p:spPr>
          <a:xfrm>
            <a:off x="5759900" y="4188548"/>
            <a:ext cx="1930948" cy="1301345"/>
          </a:xfrm>
          <a:prstGeom prst="rect">
            <a:avLst/>
          </a:prstGeom>
          <a:ln>
            <a:solidFill>
              <a:srgbClr val="595959"/>
            </a:solidFill>
          </a:ln>
        </p:spPr>
      </p:pic>
      <p:pic>
        <p:nvPicPr>
          <p:cNvPr id="9" name="Picture 8">
            <a:extLst>
              <a:ext uri="{FF2B5EF4-FFF2-40B4-BE49-F238E27FC236}">
                <a16:creationId xmlns:a16="http://schemas.microsoft.com/office/drawing/2014/main" id="{CDABD1D7-4716-4589-9109-1DE763198AB4}"/>
              </a:ext>
            </a:extLst>
          </p:cNvPr>
          <p:cNvPicPr>
            <a:picLocks noChangeAspect="1"/>
          </p:cNvPicPr>
          <p:nvPr/>
        </p:nvPicPr>
        <p:blipFill>
          <a:blip r:embed="rId8"/>
          <a:stretch>
            <a:fillRect/>
          </a:stretch>
        </p:blipFill>
        <p:spPr>
          <a:xfrm>
            <a:off x="668113" y="3007530"/>
            <a:ext cx="2264047" cy="948484"/>
          </a:xfrm>
          <a:prstGeom prst="rect">
            <a:avLst/>
          </a:prstGeom>
          <a:ln>
            <a:solidFill>
              <a:srgbClr val="595959"/>
            </a:solidFill>
          </a:ln>
        </p:spPr>
      </p:pic>
      <p:sp>
        <p:nvSpPr>
          <p:cNvPr id="27" name="Action Button: Help 26">
            <a:hlinkClick r:id="" action="ppaction://noaction" highlightClick="1"/>
            <a:extLst>
              <a:ext uri="{FF2B5EF4-FFF2-40B4-BE49-F238E27FC236}">
                <a16:creationId xmlns:a16="http://schemas.microsoft.com/office/drawing/2014/main" id="{2DE75509-D108-4D53-89F5-74EF8A4CD584}"/>
              </a:ext>
            </a:extLst>
          </p:cNvPr>
          <p:cNvSpPr/>
          <p:nvPr/>
        </p:nvSpPr>
        <p:spPr>
          <a:xfrm>
            <a:off x="274099" y="575279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8" name="TextBox 27">
            <a:extLst>
              <a:ext uri="{FF2B5EF4-FFF2-40B4-BE49-F238E27FC236}">
                <a16:creationId xmlns:a16="http://schemas.microsoft.com/office/drawing/2014/main" id="{E1E3C99C-0488-4919-AAA3-D5BAF808A89E}"/>
              </a:ext>
            </a:extLst>
          </p:cNvPr>
          <p:cNvSpPr txBox="1"/>
          <p:nvPr/>
        </p:nvSpPr>
        <p:spPr>
          <a:xfrm>
            <a:off x="209549" y="1035495"/>
            <a:ext cx="7957464" cy="1175706"/>
          </a:xfrm>
          <a:prstGeom prst="rect">
            <a:avLst/>
          </a:prstGeom>
          <a:noFill/>
        </p:spPr>
        <p:txBody>
          <a:bodyPr wrap="square" rtlCol="0">
            <a:spAutoFit/>
          </a:bodyPr>
          <a:lstStyle/>
          <a:p>
            <a:pPr>
              <a:buNone/>
            </a:pPr>
            <a:r>
              <a:rPr lang="en-GB" sz="2200" dirty="0"/>
              <a:t>Bella uses place-value counters to help her explain 900 ÷ 4.</a:t>
            </a:r>
          </a:p>
          <a:p>
            <a:pPr>
              <a:buNone/>
            </a:pPr>
            <a:r>
              <a:rPr lang="en-GB" sz="2200" dirty="0"/>
              <a:t>For each stage of her workings, match the two diagrams that represent the calculation and explain what is happening. </a:t>
            </a:r>
          </a:p>
        </p:txBody>
      </p:sp>
      <p:grpSp>
        <p:nvGrpSpPr>
          <p:cNvPr id="14" name="Group 13">
            <a:extLst>
              <a:ext uri="{FF2B5EF4-FFF2-40B4-BE49-F238E27FC236}">
                <a16:creationId xmlns:a16="http://schemas.microsoft.com/office/drawing/2014/main" id="{0D0F4660-AFEA-4C75-9E63-2BD90A126073}"/>
              </a:ext>
            </a:extLst>
          </p:cNvPr>
          <p:cNvGrpSpPr/>
          <p:nvPr/>
        </p:nvGrpSpPr>
        <p:grpSpPr>
          <a:xfrm>
            <a:off x="8595428" y="947042"/>
            <a:ext cx="3019303" cy="1228205"/>
            <a:chOff x="8595428" y="872900"/>
            <a:chExt cx="3019303" cy="1228205"/>
          </a:xfrm>
        </p:grpSpPr>
        <p:pic>
          <p:nvPicPr>
            <p:cNvPr id="21" name="Picture 20">
              <a:extLst>
                <a:ext uri="{FF2B5EF4-FFF2-40B4-BE49-F238E27FC236}">
                  <a16:creationId xmlns:a16="http://schemas.microsoft.com/office/drawing/2014/main" id="{FF0FB1ED-9DB1-4369-ACE0-6C07EAA50D5B}"/>
                </a:ext>
              </a:extLst>
            </p:cNvPr>
            <p:cNvPicPr>
              <a:picLocks noChangeAspect="1"/>
            </p:cNvPicPr>
            <p:nvPr/>
          </p:nvPicPr>
          <p:blipFill>
            <a:blip r:embed="rId9"/>
            <a:stretch>
              <a:fillRect/>
            </a:stretch>
          </p:blipFill>
          <p:spPr>
            <a:xfrm>
              <a:off x="9822811" y="872900"/>
              <a:ext cx="1791920" cy="1228205"/>
            </a:xfrm>
            <a:prstGeom prst="rect">
              <a:avLst/>
            </a:prstGeom>
          </p:spPr>
        </p:pic>
        <p:sp>
          <p:nvSpPr>
            <p:cNvPr id="15" name="TextBox 14">
              <a:extLst>
                <a:ext uri="{FF2B5EF4-FFF2-40B4-BE49-F238E27FC236}">
                  <a16:creationId xmlns:a16="http://schemas.microsoft.com/office/drawing/2014/main" id="{4B568E40-0B69-4C10-83A0-6F3CB46593C5}"/>
                </a:ext>
              </a:extLst>
            </p:cNvPr>
            <p:cNvSpPr txBox="1"/>
            <p:nvPr/>
          </p:nvSpPr>
          <p:spPr>
            <a:xfrm>
              <a:off x="8595428" y="1396476"/>
              <a:ext cx="1671251" cy="461665"/>
            </a:xfrm>
            <a:prstGeom prst="rect">
              <a:avLst/>
            </a:prstGeom>
            <a:noFill/>
          </p:spPr>
          <p:txBody>
            <a:bodyPr wrap="square">
              <a:spAutoFit/>
            </a:bodyPr>
            <a:lstStyle/>
            <a:p>
              <a:pPr>
                <a:buNone/>
              </a:pPr>
              <a:r>
                <a:rPr lang="en-GB" sz="2400" dirty="0">
                  <a:solidFill>
                    <a:srgbClr val="00628C"/>
                  </a:solidFill>
                </a:rPr>
                <a:t>Stage 1:</a:t>
              </a:r>
            </a:p>
          </p:txBody>
        </p:sp>
      </p:grpSp>
      <p:grpSp>
        <p:nvGrpSpPr>
          <p:cNvPr id="13" name="Group 12">
            <a:extLst>
              <a:ext uri="{FF2B5EF4-FFF2-40B4-BE49-F238E27FC236}">
                <a16:creationId xmlns:a16="http://schemas.microsoft.com/office/drawing/2014/main" id="{623BA7DC-99AD-4895-9627-D42F6E2C9863}"/>
              </a:ext>
            </a:extLst>
          </p:cNvPr>
          <p:cNvGrpSpPr/>
          <p:nvPr/>
        </p:nvGrpSpPr>
        <p:grpSpPr>
          <a:xfrm>
            <a:off x="8595428" y="2345302"/>
            <a:ext cx="3088816" cy="1323496"/>
            <a:chOff x="8595429" y="2109637"/>
            <a:chExt cx="3088816" cy="1323496"/>
          </a:xfrm>
        </p:grpSpPr>
        <p:pic>
          <p:nvPicPr>
            <p:cNvPr id="24" name="Picture 23">
              <a:extLst>
                <a:ext uri="{FF2B5EF4-FFF2-40B4-BE49-F238E27FC236}">
                  <a16:creationId xmlns:a16="http://schemas.microsoft.com/office/drawing/2014/main" id="{CDB121CB-2DF2-4582-A938-CC92440F84B3}"/>
                </a:ext>
              </a:extLst>
            </p:cNvPr>
            <p:cNvPicPr>
              <a:picLocks noChangeAspect="1"/>
            </p:cNvPicPr>
            <p:nvPr/>
          </p:nvPicPr>
          <p:blipFill>
            <a:blip r:embed="rId10"/>
            <a:stretch>
              <a:fillRect/>
            </a:stretch>
          </p:blipFill>
          <p:spPr>
            <a:xfrm>
              <a:off x="9753297" y="2109637"/>
              <a:ext cx="1930948" cy="1323496"/>
            </a:xfrm>
            <a:prstGeom prst="rect">
              <a:avLst/>
            </a:prstGeom>
          </p:spPr>
        </p:pic>
        <p:sp>
          <p:nvSpPr>
            <p:cNvPr id="16" name="TextBox 15">
              <a:extLst>
                <a:ext uri="{FF2B5EF4-FFF2-40B4-BE49-F238E27FC236}">
                  <a16:creationId xmlns:a16="http://schemas.microsoft.com/office/drawing/2014/main" id="{D5176202-C253-47DC-A48F-AFAA0280035A}"/>
                </a:ext>
              </a:extLst>
            </p:cNvPr>
            <p:cNvSpPr txBox="1"/>
            <p:nvPr/>
          </p:nvSpPr>
          <p:spPr>
            <a:xfrm>
              <a:off x="8595429" y="2709033"/>
              <a:ext cx="1671251" cy="461665"/>
            </a:xfrm>
            <a:prstGeom prst="rect">
              <a:avLst/>
            </a:prstGeom>
            <a:noFill/>
          </p:spPr>
          <p:txBody>
            <a:bodyPr wrap="square">
              <a:spAutoFit/>
            </a:bodyPr>
            <a:lstStyle/>
            <a:p>
              <a:pPr>
                <a:buNone/>
              </a:pPr>
              <a:r>
                <a:rPr lang="en-GB" sz="2400" dirty="0">
                  <a:solidFill>
                    <a:srgbClr val="00628C"/>
                  </a:solidFill>
                </a:rPr>
                <a:t>Stage 2:</a:t>
              </a:r>
            </a:p>
          </p:txBody>
        </p:sp>
      </p:grpSp>
      <p:grpSp>
        <p:nvGrpSpPr>
          <p:cNvPr id="12" name="Group 11">
            <a:extLst>
              <a:ext uri="{FF2B5EF4-FFF2-40B4-BE49-F238E27FC236}">
                <a16:creationId xmlns:a16="http://schemas.microsoft.com/office/drawing/2014/main" id="{ADE340B8-F091-4138-AC3D-FD39F066279C}"/>
              </a:ext>
            </a:extLst>
          </p:cNvPr>
          <p:cNvGrpSpPr/>
          <p:nvPr/>
        </p:nvGrpSpPr>
        <p:grpSpPr>
          <a:xfrm>
            <a:off x="8595428" y="3838852"/>
            <a:ext cx="2928144" cy="1213252"/>
            <a:chOff x="8595428" y="3764710"/>
            <a:chExt cx="2928144" cy="1213252"/>
          </a:xfrm>
        </p:grpSpPr>
        <p:pic>
          <p:nvPicPr>
            <p:cNvPr id="26" name="Picture 25">
              <a:extLst>
                <a:ext uri="{FF2B5EF4-FFF2-40B4-BE49-F238E27FC236}">
                  <a16:creationId xmlns:a16="http://schemas.microsoft.com/office/drawing/2014/main" id="{89D2C776-44CD-4145-AD99-70DD6F15ADB5}"/>
                </a:ext>
              </a:extLst>
            </p:cNvPr>
            <p:cNvPicPr>
              <a:picLocks noChangeAspect="1"/>
            </p:cNvPicPr>
            <p:nvPr/>
          </p:nvPicPr>
          <p:blipFill>
            <a:blip r:embed="rId11"/>
            <a:stretch>
              <a:fillRect/>
            </a:stretch>
          </p:blipFill>
          <p:spPr>
            <a:xfrm>
              <a:off x="9753467" y="3764710"/>
              <a:ext cx="1770105" cy="1213252"/>
            </a:xfrm>
            <a:prstGeom prst="rect">
              <a:avLst/>
            </a:prstGeom>
          </p:spPr>
        </p:pic>
        <p:sp>
          <p:nvSpPr>
            <p:cNvPr id="17" name="TextBox 16">
              <a:extLst>
                <a:ext uri="{FF2B5EF4-FFF2-40B4-BE49-F238E27FC236}">
                  <a16:creationId xmlns:a16="http://schemas.microsoft.com/office/drawing/2014/main" id="{7D9043F4-9CE9-4A52-B417-D7C2A4472040}"/>
                </a:ext>
              </a:extLst>
            </p:cNvPr>
            <p:cNvSpPr txBox="1"/>
            <p:nvPr/>
          </p:nvSpPr>
          <p:spPr>
            <a:xfrm>
              <a:off x="8595428" y="4298496"/>
              <a:ext cx="1671251" cy="461665"/>
            </a:xfrm>
            <a:prstGeom prst="rect">
              <a:avLst/>
            </a:prstGeom>
            <a:noFill/>
          </p:spPr>
          <p:txBody>
            <a:bodyPr wrap="square">
              <a:spAutoFit/>
            </a:bodyPr>
            <a:lstStyle/>
            <a:p>
              <a:pPr>
                <a:buNone/>
              </a:pPr>
              <a:r>
                <a:rPr lang="en-GB" sz="2400" dirty="0">
                  <a:solidFill>
                    <a:srgbClr val="00628C"/>
                  </a:solidFill>
                </a:rPr>
                <a:t>Stage 3:</a:t>
              </a:r>
            </a:p>
          </p:txBody>
        </p:sp>
      </p:grpSp>
      <p:sp>
        <p:nvSpPr>
          <p:cNvPr id="10" name="TextBox 9">
            <a:extLst>
              <a:ext uri="{FF2B5EF4-FFF2-40B4-BE49-F238E27FC236}">
                <a16:creationId xmlns:a16="http://schemas.microsoft.com/office/drawing/2014/main" id="{881BBAAC-CE86-47E6-956D-78CDB7DF807B}"/>
              </a:ext>
            </a:extLst>
          </p:cNvPr>
          <p:cNvSpPr txBox="1"/>
          <p:nvPr/>
        </p:nvSpPr>
        <p:spPr>
          <a:xfrm>
            <a:off x="274099" y="2926435"/>
            <a:ext cx="356188" cy="400110"/>
          </a:xfrm>
          <a:prstGeom prst="rect">
            <a:avLst/>
          </a:prstGeom>
          <a:noFill/>
        </p:spPr>
        <p:txBody>
          <a:bodyPr wrap="none" rtlCol="0">
            <a:spAutoFit/>
          </a:bodyPr>
          <a:lstStyle/>
          <a:p>
            <a:pPr>
              <a:buNone/>
            </a:pPr>
            <a:r>
              <a:rPr lang="en-GB" sz="2000" dirty="0">
                <a:solidFill>
                  <a:srgbClr val="00628C"/>
                </a:solidFill>
              </a:rPr>
              <a:t>A</a:t>
            </a:r>
          </a:p>
        </p:txBody>
      </p:sp>
      <p:sp>
        <p:nvSpPr>
          <p:cNvPr id="19" name="TextBox 18">
            <a:extLst>
              <a:ext uri="{FF2B5EF4-FFF2-40B4-BE49-F238E27FC236}">
                <a16:creationId xmlns:a16="http://schemas.microsoft.com/office/drawing/2014/main" id="{20D0D703-ED8E-43EA-899B-2D64B663CF65}"/>
              </a:ext>
            </a:extLst>
          </p:cNvPr>
          <p:cNvSpPr txBox="1"/>
          <p:nvPr/>
        </p:nvSpPr>
        <p:spPr>
          <a:xfrm>
            <a:off x="3360200" y="2873090"/>
            <a:ext cx="356188" cy="400110"/>
          </a:xfrm>
          <a:prstGeom prst="rect">
            <a:avLst/>
          </a:prstGeom>
          <a:noFill/>
        </p:spPr>
        <p:txBody>
          <a:bodyPr wrap="none" rtlCol="0">
            <a:spAutoFit/>
          </a:bodyPr>
          <a:lstStyle/>
          <a:p>
            <a:pPr>
              <a:buNone/>
            </a:pPr>
            <a:r>
              <a:rPr lang="en-GB" sz="2000" dirty="0">
                <a:solidFill>
                  <a:srgbClr val="00628C"/>
                </a:solidFill>
              </a:rPr>
              <a:t>B</a:t>
            </a:r>
          </a:p>
        </p:txBody>
      </p:sp>
      <p:sp>
        <p:nvSpPr>
          <p:cNvPr id="20" name="TextBox 19">
            <a:extLst>
              <a:ext uri="{FF2B5EF4-FFF2-40B4-BE49-F238E27FC236}">
                <a16:creationId xmlns:a16="http://schemas.microsoft.com/office/drawing/2014/main" id="{6D3F189A-A405-452A-823A-F88ABC2AEB48}"/>
              </a:ext>
            </a:extLst>
          </p:cNvPr>
          <p:cNvSpPr txBox="1"/>
          <p:nvPr/>
        </p:nvSpPr>
        <p:spPr>
          <a:xfrm>
            <a:off x="5302672" y="2865723"/>
            <a:ext cx="370614" cy="400110"/>
          </a:xfrm>
          <a:prstGeom prst="rect">
            <a:avLst/>
          </a:prstGeom>
          <a:noFill/>
        </p:spPr>
        <p:txBody>
          <a:bodyPr wrap="none" rtlCol="0">
            <a:spAutoFit/>
          </a:bodyPr>
          <a:lstStyle/>
          <a:p>
            <a:pPr>
              <a:buNone/>
            </a:pPr>
            <a:r>
              <a:rPr lang="en-GB" sz="2000" dirty="0">
                <a:solidFill>
                  <a:srgbClr val="00628C"/>
                </a:solidFill>
              </a:rPr>
              <a:t>C</a:t>
            </a:r>
          </a:p>
        </p:txBody>
      </p:sp>
      <p:sp>
        <p:nvSpPr>
          <p:cNvPr id="22" name="TextBox 21">
            <a:extLst>
              <a:ext uri="{FF2B5EF4-FFF2-40B4-BE49-F238E27FC236}">
                <a16:creationId xmlns:a16="http://schemas.microsoft.com/office/drawing/2014/main" id="{8AEC86CD-B7F5-4C5D-BFED-7B920ABD9DEB}"/>
              </a:ext>
            </a:extLst>
          </p:cNvPr>
          <p:cNvSpPr txBox="1"/>
          <p:nvPr/>
        </p:nvSpPr>
        <p:spPr>
          <a:xfrm>
            <a:off x="315286" y="4203300"/>
            <a:ext cx="370614" cy="400110"/>
          </a:xfrm>
          <a:prstGeom prst="rect">
            <a:avLst/>
          </a:prstGeom>
          <a:noFill/>
        </p:spPr>
        <p:txBody>
          <a:bodyPr wrap="none" rtlCol="0">
            <a:spAutoFit/>
          </a:bodyPr>
          <a:lstStyle/>
          <a:p>
            <a:pPr>
              <a:buNone/>
            </a:pPr>
            <a:r>
              <a:rPr lang="en-GB" sz="2000" dirty="0">
                <a:solidFill>
                  <a:srgbClr val="00628C"/>
                </a:solidFill>
              </a:rPr>
              <a:t>D</a:t>
            </a:r>
          </a:p>
        </p:txBody>
      </p:sp>
      <p:sp>
        <p:nvSpPr>
          <p:cNvPr id="23" name="TextBox 22">
            <a:extLst>
              <a:ext uri="{FF2B5EF4-FFF2-40B4-BE49-F238E27FC236}">
                <a16:creationId xmlns:a16="http://schemas.microsoft.com/office/drawing/2014/main" id="{0DCF6325-0775-4278-B415-C347A717F394}"/>
              </a:ext>
            </a:extLst>
          </p:cNvPr>
          <p:cNvSpPr txBox="1"/>
          <p:nvPr/>
        </p:nvSpPr>
        <p:spPr>
          <a:xfrm>
            <a:off x="3401387" y="4149955"/>
            <a:ext cx="356188" cy="400110"/>
          </a:xfrm>
          <a:prstGeom prst="rect">
            <a:avLst/>
          </a:prstGeom>
          <a:noFill/>
        </p:spPr>
        <p:txBody>
          <a:bodyPr wrap="none" rtlCol="0">
            <a:spAutoFit/>
          </a:bodyPr>
          <a:lstStyle/>
          <a:p>
            <a:pPr>
              <a:buNone/>
            </a:pPr>
            <a:r>
              <a:rPr lang="en-GB" sz="2000" dirty="0">
                <a:solidFill>
                  <a:srgbClr val="00628C"/>
                </a:solidFill>
              </a:rPr>
              <a:t>E</a:t>
            </a:r>
          </a:p>
        </p:txBody>
      </p:sp>
      <p:sp>
        <p:nvSpPr>
          <p:cNvPr id="25" name="TextBox 24">
            <a:extLst>
              <a:ext uri="{FF2B5EF4-FFF2-40B4-BE49-F238E27FC236}">
                <a16:creationId xmlns:a16="http://schemas.microsoft.com/office/drawing/2014/main" id="{13AEB3F6-61BA-45A4-871D-EE001AD51762}"/>
              </a:ext>
            </a:extLst>
          </p:cNvPr>
          <p:cNvSpPr txBox="1"/>
          <p:nvPr/>
        </p:nvSpPr>
        <p:spPr>
          <a:xfrm>
            <a:off x="5343859" y="4142588"/>
            <a:ext cx="341760" cy="400110"/>
          </a:xfrm>
          <a:prstGeom prst="rect">
            <a:avLst/>
          </a:prstGeom>
          <a:noFill/>
        </p:spPr>
        <p:txBody>
          <a:bodyPr wrap="none" rtlCol="0">
            <a:spAutoFit/>
          </a:bodyPr>
          <a:lstStyle/>
          <a:p>
            <a:pPr>
              <a:buNone/>
            </a:pPr>
            <a:r>
              <a:rPr lang="en-GB" sz="2000" dirty="0">
                <a:solidFill>
                  <a:srgbClr val="00628C"/>
                </a:solidFill>
              </a:rPr>
              <a:t>F</a:t>
            </a:r>
          </a:p>
        </p:txBody>
      </p:sp>
      <p:sp>
        <p:nvSpPr>
          <p:cNvPr id="29" name="TextBox 28">
            <a:extLst>
              <a:ext uri="{FF2B5EF4-FFF2-40B4-BE49-F238E27FC236}">
                <a16:creationId xmlns:a16="http://schemas.microsoft.com/office/drawing/2014/main" id="{E08C92AF-05C0-42D9-B903-F65750C0DBBE}"/>
              </a:ext>
            </a:extLst>
          </p:cNvPr>
          <p:cNvSpPr txBox="1"/>
          <p:nvPr/>
        </p:nvSpPr>
        <p:spPr>
          <a:xfrm>
            <a:off x="1114946" y="5585903"/>
            <a:ext cx="7720829" cy="769441"/>
          </a:xfrm>
          <a:prstGeom prst="rect">
            <a:avLst/>
          </a:prstGeom>
          <a:noFill/>
        </p:spPr>
        <p:txBody>
          <a:bodyPr wrap="square">
            <a:spAutoFit/>
          </a:bodyPr>
          <a:lstStyle/>
          <a:p>
            <a:pPr>
              <a:buNone/>
            </a:pPr>
            <a:r>
              <a:rPr lang="en-GB" sz="2200" dirty="0"/>
              <a:t>What would the final representation look like if the calculation was 903 ÷ 4? What is it was 907 ÷ 4?</a:t>
            </a:r>
          </a:p>
        </p:txBody>
      </p:sp>
    </p:spTree>
    <p:extLst>
      <p:ext uri="{BB962C8B-B14F-4D97-AF65-F5344CB8AC3E}">
        <p14:creationId xmlns:p14="http://schemas.microsoft.com/office/powerpoint/2010/main" val="4102411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897E4D-2AA8-4059-9642-C666CD559FD4}"/>
              </a:ext>
            </a:extLst>
          </p:cNvPr>
          <p:cNvSpPr>
            <a:spLocks noGrp="1"/>
          </p:cNvSpPr>
          <p:nvPr>
            <p:ph type="body" sz="quarter" idx="11"/>
          </p:nvPr>
        </p:nvSpPr>
        <p:spPr/>
        <p:txBody>
          <a:bodyPr/>
          <a:lstStyle/>
          <a:p>
            <a:r>
              <a:rPr lang="en-GB" dirty="0"/>
              <a:t>Activity J: Dividing by 4</a:t>
            </a:r>
          </a:p>
        </p:txBody>
      </p:sp>
      <p:sp>
        <p:nvSpPr>
          <p:cNvPr id="4" name="Arc 3">
            <a:extLst>
              <a:ext uri="{FF2B5EF4-FFF2-40B4-BE49-F238E27FC236}">
                <a16:creationId xmlns:a16="http://schemas.microsoft.com/office/drawing/2014/main" id="{A7175274-E200-41F9-9CAD-A2EEA83CAFA0}"/>
              </a:ext>
            </a:extLst>
          </p:cNvPr>
          <p:cNvSpPr/>
          <p:nvPr/>
        </p:nvSpPr>
        <p:spPr>
          <a:xfrm>
            <a:off x="2350011" y="2553747"/>
            <a:ext cx="1618132" cy="2100017"/>
          </a:xfrm>
          <a:prstGeom prst="arc">
            <a:avLst>
              <a:gd name="adj1" fmla="val 16200000"/>
              <a:gd name="adj2" fmla="val 540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cxnSp>
        <p:nvCxnSpPr>
          <p:cNvPr id="6" name="Straight Connector 5">
            <a:extLst>
              <a:ext uri="{FF2B5EF4-FFF2-40B4-BE49-F238E27FC236}">
                <a16:creationId xmlns:a16="http://schemas.microsoft.com/office/drawing/2014/main" id="{6AF9385C-2C1D-4FF7-8B83-4235D3592EDB}"/>
              </a:ext>
            </a:extLst>
          </p:cNvPr>
          <p:cNvCxnSpPr>
            <a:cxnSpLocks/>
            <a:stCxn id="4" idx="0"/>
          </p:cNvCxnSpPr>
          <p:nvPr/>
        </p:nvCxnSpPr>
        <p:spPr>
          <a:xfrm>
            <a:off x="3159077" y="2553747"/>
            <a:ext cx="70894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9F0E86-077F-4CF1-9385-1A2C7E46A21F}"/>
              </a:ext>
            </a:extLst>
          </p:cNvPr>
          <p:cNvSpPr txBox="1"/>
          <p:nvPr/>
        </p:nvSpPr>
        <p:spPr>
          <a:xfrm>
            <a:off x="6703789" y="2760277"/>
            <a:ext cx="1005403" cy="1862048"/>
          </a:xfrm>
          <a:prstGeom prst="rect">
            <a:avLst/>
          </a:prstGeom>
          <a:noFill/>
        </p:spPr>
        <p:txBody>
          <a:bodyPr wrap="none" rtlCol="0">
            <a:spAutoFit/>
          </a:bodyPr>
          <a:lstStyle/>
          <a:p>
            <a:pPr>
              <a:buNone/>
            </a:pPr>
            <a:r>
              <a:rPr lang="en-GB" sz="11500">
                <a:solidFill>
                  <a:srgbClr val="585858"/>
                </a:solidFill>
              </a:rPr>
              <a:t>3</a:t>
            </a:r>
          </a:p>
        </p:txBody>
      </p:sp>
      <p:sp>
        <p:nvSpPr>
          <p:cNvPr id="10" name="TextBox 9">
            <a:extLst>
              <a:ext uri="{FF2B5EF4-FFF2-40B4-BE49-F238E27FC236}">
                <a16:creationId xmlns:a16="http://schemas.microsoft.com/office/drawing/2014/main" id="{CE33A999-5215-4C45-A098-9AED9100548C}"/>
              </a:ext>
            </a:extLst>
          </p:cNvPr>
          <p:cNvSpPr txBox="1"/>
          <p:nvPr/>
        </p:nvSpPr>
        <p:spPr>
          <a:xfrm>
            <a:off x="8624907" y="2787469"/>
            <a:ext cx="1005403" cy="1862048"/>
          </a:xfrm>
          <a:prstGeom prst="rect">
            <a:avLst/>
          </a:prstGeom>
          <a:noFill/>
        </p:spPr>
        <p:txBody>
          <a:bodyPr wrap="none" rtlCol="0">
            <a:spAutoFit/>
          </a:bodyPr>
          <a:lstStyle/>
          <a:p>
            <a:pPr>
              <a:buNone/>
            </a:pPr>
            <a:r>
              <a:rPr lang="en-GB" sz="11500">
                <a:solidFill>
                  <a:srgbClr val="585858"/>
                </a:solidFill>
              </a:rPr>
              <a:t>2</a:t>
            </a:r>
          </a:p>
        </p:txBody>
      </p:sp>
      <p:sp>
        <p:nvSpPr>
          <p:cNvPr id="41" name="Action Button: Help 40">
            <a:hlinkClick r:id="" action="ppaction://noaction" highlightClick="1"/>
            <a:extLst>
              <a:ext uri="{FF2B5EF4-FFF2-40B4-BE49-F238E27FC236}">
                <a16:creationId xmlns:a16="http://schemas.microsoft.com/office/drawing/2014/main" id="{E2002DB6-E877-4D49-99BA-40D59CFE72DA}"/>
              </a:ext>
            </a:extLst>
          </p:cNvPr>
          <p:cNvSpPr/>
          <p:nvPr/>
        </p:nvSpPr>
        <p:spPr>
          <a:xfrm>
            <a:off x="296565" y="539606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AAAE322C-1AEA-469A-B6DA-959A1850223E}"/>
              </a:ext>
            </a:extLst>
          </p:cNvPr>
          <p:cNvSpPr txBox="1"/>
          <p:nvPr/>
        </p:nvSpPr>
        <p:spPr>
          <a:xfrm>
            <a:off x="1151955" y="5310740"/>
            <a:ext cx="7837933" cy="769441"/>
          </a:xfrm>
          <a:prstGeom prst="rect">
            <a:avLst/>
          </a:prstGeom>
          <a:noFill/>
        </p:spPr>
        <p:txBody>
          <a:bodyPr wrap="square">
            <a:spAutoFit/>
          </a:bodyPr>
          <a:lstStyle/>
          <a:p>
            <a:pPr>
              <a:buNone/>
            </a:pPr>
            <a:r>
              <a:rPr lang="en-GB" sz="2200" dirty="0"/>
              <a:t>Create another problem like this. Can you create one that will have more than one integer answer? </a:t>
            </a:r>
          </a:p>
        </p:txBody>
      </p:sp>
      <p:sp>
        <p:nvSpPr>
          <p:cNvPr id="45" name="Rectangle 44">
            <a:extLst>
              <a:ext uri="{FF2B5EF4-FFF2-40B4-BE49-F238E27FC236}">
                <a16:creationId xmlns:a16="http://schemas.microsoft.com/office/drawing/2014/main" id="{FA00C847-32AF-4255-8942-528ADF4DDA6C}"/>
              </a:ext>
            </a:extLst>
          </p:cNvPr>
          <p:cNvSpPr/>
          <p:nvPr/>
        </p:nvSpPr>
        <p:spPr>
          <a:xfrm>
            <a:off x="4547054" y="2967871"/>
            <a:ext cx="1408014" cy="1446860"/>
          </a:xfrm>
          <a:prstGeom prst="rect">
            <a:avLst/>
          </a:prstGeom>
          <a:solidFill>
            <a:schemeClr val="accent3">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6" name="TextBox 45">
            <a:extLst>
              <a:ext uri="{FF2B5EF4-FFF2-40B4-BE49-F238E27FC236}">
                <a16:creationId xmlns:a16="http://schemas.microsoft.com/office/drawing/2014/main" id="{2E776400-F3A6-4283-8787-A9EE72E8EF06}"/>
              </a:ext>
            </a:extLst>
          </p:cNvPr>
          <p:cNvSpPr txBox="1"/>
          <p:nvPr/>
        </p:nvSpPr>
        <p:spPr>
          <a:xfrm>
            <a:off x="2358222" y="2739957"/>
            <a:ext cx="1005403" cy="1862048"/>
          </a:xfrm>
          <a:prstGeom prst="rect">
            <a:avLst/>
          </a:prstGeom>
          <a:noFill/>
        </p:spPr>
        <p:txBody>
          <a:bodyPr wrap="none" rtlCol="0">
            <a:spAutoFit/>
          </a:bodyPr>
          <a:lstStyle/>
          <a:p>
            <a:pPr>
              <a:buNone/>
            </a:pPr>
            <a:r>
              <a:rPr lang="en-GB" sz="11500">
                <a:solidFill>
                  <a:srgbClr val="585858"/>
                </a:solidFill>
              </a:rPr>
              <a:t>4</a:t>
            </a:r>
          </a:p>
        </p:txBody>
      </p:sp>
      <p:sp>
        <p:nvSpPr>
          <p:cNvPr id="11" name="TextBox 10">
            <a:extLst>
              <a:ext uri="{FF2B5EF4-FFF2-40B4-BE49-F238E27FC236}">
                <a16:creationId xmlns:a16="http://schemas.microsoft.com/office/drawing/2014/main" id="{BD927DEB-3F0F-4FDF-89D0-DED68218CEB0}"/>
              </a:ext>
            </a:extLst>
          </p:cNvPr>
          <p:cNvSpPr txBox="1"/>
          <p:nvPr/>
        </p:nvSpPr>
        <p:spPr>
          <a:xfrm>
            <a:off x="213606" y="1187331"/>
            <a:ext cx="9207796" cy="769441"/>
          </a:xfrm>
          <a:prstGeom prst="rect">
            <a:avLst/>
          </a:prstGeom>
          <a:noFill/>
        </p:spPr>
        <p:txBody>
          <a:bodyPr wrap="square">
            <a:spAutoFit/>
          </a:bodyPr>
          <a:lstStyle/>
          <a:p>
            <a:pPr>
              <a:buNone/>
            </a:pPr>
            <a:r>
              <a:rPr lang="en-GB" sz="2200" dirty="0"/>
              <a:t>Choose a single digit to go into the box. Then complete the calculation. Is it possible to have an integer answer? </a:t>
            </a:r>
          </a:p>
        </p:txBody>
      </p:sp>
    </p:spTree>
    <p:extLst>
      <p:ext uri="{BB962C8B-B14F-4D97-AF65-F5344CB8AC3E}">
        <p14:creationId xmlns:p14="http://schemas.microsoft.com/office/powerpoint/2010/main" val="20338966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K: Apples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68969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1026" name="Picture 2" descr="Single red apple isolated on white background 2523784 Stock Photo at  Vecteezy">
            <a:extLst>
              <a:ext uri="{FF2B5EF4-FFF2-40B4-BE49-F238E27FC236}">
                <a16:creationId xmlns:a16="http://schemas.microsoft.com/office/drawing/2014/main" id="{D6425D85-2198-3B40-8CBC-F3408E2ACE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74" t="24094" r="27340" b="25734"/>
          <a:stretch/>
        </p:blipFill>
        <p:spPr bwMode="auto">
          <a:xfrm>
            <a:off x="336252" y="1025099"/>
            <a:ext cx="1268208" cy="14465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C399940-AD52-204E-918A-D61436359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466" y="2625133"/>
            <a:ext cx="2440715" cy="3158572"/>
          </a:xfrm>
          <a:prstGeom prst="rect">
            <a:avLst/>
          </a:prstGeom>
        </p:spPr>
      </p:pic>
      <p:sp>
        <p:nvSpPr>
          <p:cNvPr id="8" name="TextBox 7">
            <a:extLst>
              <a:ext uri="{FF2B5EF4-FFF2-40B4-BE49-F238E27FC236}">
                <a16:creationId xmlns:a16="http://schemas.microsoft.com/office/drawing/2014/main" id="{849E2FA2-A422-A447-B0CD-26140B000BFC}"/>
              </a:ext>
            </a:extLst>
          </p:cNvPr>
          <p:cNvSpPr txBox="1"/>
          <p:nvPr/>
        </p:nvSpPr>
        <p:spPr>
          <a:xfrm>
            <a:off x="1945716" y="1124884"/>
            <a:ext cx="9395074" cy="1581972"/>
          </a:xfrm>
          <a:prstGeom prst="rect">
            <a:avLst/>
          </a:prstGeom>
          <a:noFill/>
        </p:spPr>
        <p:txBody>
          <a:bodyPr wrap="square" rtlCol="0">
            <a:spAutoFit/>
          </a:bodyPr>
          <a:lstStyle/>
          <a:p>
            <a:pPr>
              <a:buNone/>
            </a:pPr>
            <a:r>
              <a:rPr lang="en-US" sz="2200" dirty="0"/>
              <a:t>Lewis buys 3.9 kg of apples at £2.50 per kg.</a:t>
            </a:r>
          </a:p>
          <a:p>
            <a:pPr marL="457200" indent="-457200">
              <a:buFont typeface="+mj-lt"/>
              <a:buAutoNum type="alphaLcParenR"/>
            </a:pPr>
            <a:r>
              <a:rPr lang="en-US" sz="2200" dirty="0"/>
              <a:t>He estimates that the price of the apples will be around £10. How might he have done this? </a:t>
            </a:r>
          </a:p>
          <a:p>
            <a:pPr marL="457200" indent="-457200">
              <a:buFont typeface="+mj-lt"/>
              <a:buAutoNum type="alphaLcParenR"/>
            </a:pPr>
            <a:r>
              <a:rPr lang="en-US" sz="2200" dirty="0"/>
              <a:t>Will his estimate be a little too big or small? How do you know?</a:t>
            </a:r>
          </a:p>
        </p:txBody>
      </p:sp>
      <p:sp>
        <p:nvSpPr>
          <p:cNvPr id="9" name="TextBox 8">
            <a:extLst>
              <a:ext uri="{FF2B5EF4-FFF2-40B4-BE49-F238E27FC236}">
                <a16:creationId xmlns:a16="http://schemas.microsoft.com/office/drawing/2014/main" id="{D1B5D962-AACF-5244-A25A-61D0C9A9108A}"/>
              </a:ext>
            </a:extLst>
          </p:cNvPr>
          <p:cNvSpPr txBox="1"/>
          <p:nvPr/>
        </p:nvSpPr>
        <p:spPr>
          <a:xfrm>
            <a:off x="234474" y="3244156"/>
            <a:ext cx="8697653" cy="1514261"/>
          </a:xfrm>
          <a:prstGeom prst="rect">
            <a:avLst/>
          </a:prstGeom>
          <a:noFill/>
        </p:spPr>
        <p:txBody>
          <a:bodyPr wrap="square" rtlCol="0">
            <a:spAutoFit/>
          </a:bodyPr>
          <a:lstStyle/>
          <a:p>
            <a:pPr>
              <a:buNone/>
            </a:pPr>
            <a:r>
              <a:rPr lang="en-US" sz="2200" dirty="0"/>
              <a:t>Lewis tries to calculate the exact cost of the apples using a column method. He notices the answer looks too large, although he lined up the decimal points.</a:t>
            </a:r>
          </a:p>
          <a:p>
            <a:pPr>
              <a:buNone/>
            </a:pPr>
            <a:r>
              <a:rPr lang="en-US" sz="2200" dirty="0">
                <a:solidFill>
                  <a:schemeClr val="tx2"/>
                </a:solidFill>
              </a:rPr>
              <a:t>c) </a:t>
            </a:r>
            <a:r>
              <a:rPr lang="en-US" sz="2200" dirty="0"/>
              <a:t>What mistake has Lewis made?</a:t>
            </a:r>
          </a:p>
        </p:txBody>
      </p:sp>
      <p:sp>
        <p:nvSpPr>
          <p:cNvPr id="12" name="TextBox 11">
            <a:extLst>
              <a:ext uri="{FF2B5EF4-FFF2-40B4-BE49-F238E27FC236}">
                <a16:creationId xmlns:a16="http://schemas.microsoft.com/office/drawing/2014/main" id="{3020696F-8810-A948-B8AE-04AB2C0A4878}"/>
              </a:ext>
            </a:extLst>
          </p:cNvPr>
          <p:cNvSpPr txBox="1"/>
          <p:nvPr/>
        </p:nvSpPr>
        <p:spPr>
          <a:xfrm>
            <a:off x="970356" y="5546924"/>
            <a:ext cx="9518246" cy="837152"/>
          </a:xfrm>
          <a:prstGeom prst="rect">
            <a:avLst/>
          </a:prstGeom>
          <a:noFill/>
        </p:spPr>
        <p:txBody>
          <a:bodyPr wrap="square" rtlCol="0">
            <a:spAutoFit/>
          </a:bodyPr>
          <a:lstStyle/>
          <a:p>
            <a:pPr>
              <a:buNone/>
            </a:pPr>
            <a:r>
              <a:rPr lang="en-US" sz="2200" dirty="0"/>
              <a:t>Calculate exactly how much the 3.9 kg of apples will cost.</a:t>
            </a:r>
          </a:p>
          <a:p>
            <a:pPr>
              <a:buNone/>
            </a:pPr>
            <a:r>
              <a:rPr lang="en-US" sz="2200" dirty="0"/>
              <a:t>Find three different ways to reach the right answer.</a:t>
            </a:r>
          </a:p>
        </p:txBody>
      </p:sp>
    </p:spTree>
    <p:extLst>
      <p:ext uri="{BB962C8B-B14F-4D97-AF65-F5344CB8AC3E}">
        <p14:creationId xmlns:p14="http://schemas.microsoft.com/office/powerpoint/2010/main" val="29145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P spid="9"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L: 2.16 again</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37381" y="1567175"/>
            <a:ext cx="11717238" cy="2990057"/>
          </a:xfrm>
        </p:spPr>
        <p:txBody>
          <a:bodyPr>
            <a:normAutofit/>
          </a:bodyPr>
          <a:lstStyle/>
          <a:p>
            <a:pPr algn="ctr"/>
            <a:r>
              <a:rPr lang="en-GB" sz="7200" dirty="0">
                <a:solidFill>
                  <a:schemeClr val="tx2"/>
                </a:solidFill>
              </a:rPr>
              <a:t>2.16 </a:t>
            </a:r>
            <a:r>
              <a:rPr lang="en-GB" sz="7200" dirty="0">
                <a:solidFill>
                  <a:schemeClr val="tx2"/>
                </a:solidFill>
                <a:sym typeface="Symbol" pitchFamily="2" charset="2"/>
              </a:rPr>
              <a:t></a:t>
            </a:r>
            <a:r>
              <a:rPr lang="en-GB" sz="7200" dirty="0">
                <a:solidFill>
                  <a:schemeClr val="tx2"/>
                </a:solidFill>
              </a:rPr>
              <a:t> 4 = 0.54</a:t>
            </a:r>
            <a:endParaRPr lang="en-GB" dirty="0">
              <a:solidFill>
                <a:schemeClr val="tx2"/>
              </a:solidFill>
            </a:endParaRPr>
          </a:p>
          <a:p>
            <a:endParaRPr lang="en-GB" sz="2400" dirty="0"/>
          </a:p>
          <a:p>
            <a:r>
              <a:rPr lang="en-GB" sz="2400" dirty="0"/>
              <a:t>Use this calculation to fill in the gaps below</a:t>
            </a:r>
          </a:p>
          <a:p>
            <a:pPr>
              <a:buClr>
                <a:schemeClr val="tx1"/>
              </a:buClr>
            </a:pPr>
            <a:r>
              <a:rPr lang="en-GB" sz="2400" dirty="0">
                <a:solidFill>
                  <a:srgbClr val="00628C"/>
                </a:solidFill>
              </a:rPr>
              <a:t>a) </a:t>
            </a:r>
            <a:r>
              <a:rPr lang="en-GB" sz="2400" dirty="0"/>
              <a:t>__.__ __ </a:t>
            </a:r>
            <a:r>
              <a:rPr lang="en-GB" sz="2400" dirty="0">
                <a:sym typeface="Symbol" pitchFamily="2" charset="2"/>
              </a:rPr>
              <a:t></a:t>
            </a:r>
            <a:r>
              <a:rPr lang="en-GB" sz="2400" dirty="0"/>
              <a:t> 4 = 0.</a:t>
            </a:r>
            <a:r>
              <a:rPr lang="en-GB" sz="2400" dirty="0">
                <a:solidFill>
                  <a:srgbClr val="FF0000"/>
                </a:solidFill>
              </a:rPr>
              <a:t>7</a:t>
            </a:r>
            <a:r>
              <a:rPr lang="en-GB" sz="2400" dirty="0"/>
              <a:t>4		</a:t>
            </a:r>
            <a:r>
              <a:rPr lang="en-GB" sz="2400" dirty="0">
                <a:solidFill>
                  <a:srgbClr val="00628C"/>
                </a:solidFill>
              </a:rPr>
              <a:t>b)</a:t>
            </a:r>
            <a:r>
              <a:rPr lang="en-GB" sz="2400" dirty="0"/>
              <a:t> __ __.__ __ </a:t>
            </a:r>
            <a:r>
              <a:rPr lang="en-GB" sz="2400" dirty="0">
                <a:sym typeface="Symbol" pitchFamily="2" charset="2"/>
              </a:rPr>
              <a:t></a:t>
            </a:r>
            <a:r>
              <a:rPr lang="en-GB" sz="2400" dirty="0"/>
              <a:t> 4 = </a:t>
            </a:r>
            <a:r>
              <a:rPr lang="en-GB" sz="2400" dirty="0">
                <a:solidFill>
                  <a:srgbClr val="FF0000"/>
                </a:solidFill>
              </a:rPr>
              <a:t>3</a:t>
            </a:r>
            <a:r>
              <a:rPr lang="en-GB" sz="2400" dirty="0"/>
              <a:t>.54 </a:t>
            </a:r>
          </a:p>
          <a:p>
            <a:pPr marL="514350" indent="-514350">
              <a:buClr>
                <a:schemeClr val="tx1"/>
              </a:buClr>
              <a:buFont typeface="Arial" panose="020B0604020202020204" pitchFamily="34" charset="0"/>
              <a:buAutoNum type="alphaLcPeriod"/>
            </a:pPr>
            <a:endParaRPr lang="en-GB" sz="3600" dirty="0"/>
          </a:p>
          <a:p>
            <a:pPr marL="514350" indent="-514350">
              <a:buFont typeface="Arial" panose="020B0604020202020204" pitchFamily="34" charset="0"/>
              <a:buAutoNum type="alphaLcPeriod"/>
            </a:pPr>
            <a:endParaRPr lang="en-GB" sz="3600" dirty="0">
              <a:solidFill>
                <a:schemeClr val="tx1"/>
              </a:solidFill>
            </a:endParaRPr>
          </a:p>
          <a:p>
            <a:pPr marL="514350" indent="-514350">
              <a:buAutoNum type="alphaLcPeriod"/>
            </a:pPr>
            <a:endParaRPr lang="en-GB" dirty="0">
              <a:solidFill>
                <a:srgbClr val="FF0000"/>
              </a:solidFill>
            </a:endParaRPr>
          </a:p>
          <a:p>
            <a:endParaRPr lang="en-GB" dirty="0"/>
          </a:p>
        </p:txBody>
      </p:sp>
      <p:sp>
        <p:nvSpPr>
          <p:cNvPr id="2" name="TextBox 1">
            <a:extLst>
              <a:ext uri="{FF2B5EF4-FFF2-40B4-BE49-F238E27FC236}">
                <a16:creationId xmlns:a16="http://schemas.microsoft.com/office/drawing/2014/main" id="{1719701F-C8A2-A743-AF1A-7A8F18BB4D80}"/>
              </a:ext>
            </a:extLst>
          </p:cNvPr>
          <p:cNvSpPr txBox="1"/>
          <p:nvPr/>
        </p:nvSpPr>
        <p:spPr>
          <a:xfrm>
            <a:off x="915490" y="5334819"/>
            <a:ext cx="9036230" cy="904863"/>
          </a:xfrm>
          <a:prstGeom prst="rect">
            <a:avLst/>
          </a:prstGeom>
          <a:noFill/>
        </p:spPr>
        <p:txBody>
          <a:bodyPr wrap="square" rtlCol="0">
            <a:spAutoFit/>
          </a:bodyPr>
          <a:lstStyle/>
          <a:p>
            <a:pPr>
              <a:buNone/>
            </a:pPr>
            <a:r>
              <a:rPr lang="en-US" sz="2400" dirty="0"/>
              <a:t>How could you use the information above to fill in this gap?</a:t>
            </a:r>
          </a:p>
          <a:p>
            <a:pPr>
              <a:buNone/>
            </a:pPr>
            <a:r>
              <a:rPr lang="en-GB" sz="2400" dirty="0"/>
              <a:t>__.__ __ </a:t>
            </a:r>
            <a:r>
              <a:rPr lang="en-GB" sz="2400" dirty="0">
                <a:sym typeface="Symbol" pitchFamily="2" charset="2"/>
              </a:rPr>
              <a:t></a:t>
            </a:r>
            <a:r>
              <a:rPr lang="en-GB" sz="2400" dirty="0"/>
              <a:t> 4 = 0.5</a:t>
            </a:r>
            <a:r>
              <a:rPr lang="en-GB" sz="2400" dirty="0">
                <a:solidFill>
                  <a:srgbClr val="FF0000"/>
                </a:solidFill>
              </a:rPr>
              <a:t>7</a:t>
            </a:r>
          </a:p>
        </p:txBody>
      </p:sp>
    </p:spTree>
    <p:extLst>
      <p:ext uri="{BB962C8B-B14F-4D97-AF65-F5344CB8AC3E}">
        <p14:creationId xmlns:p14="http://schemas.microsoft.com/office/powerpoint/2010/main" val="369946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 January temperatures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68624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graphicFrame>
        <p:nvGraphicFramePr>
          <p:cNvPr id="2" name="Table 3">
            <a:extLst>
              <a:ext uri="{FF2B5EF4-FFF2-40B4-BE49-F238E27FC236}">
                <a16:creationId xmlns:a16="http://schemas.microsoft.com/office/drawing/2014/main" id="{A128FA23-4379-F247-9EF5-724AFCCE6F32}"/>
              </a:ext>
            </a:extLst>
          </p:cNvPr>
          <p:cNvGraphicFramePr>
            <a:graphicFrameLocks noGrp="1"/>
          </p:cNvGraphicFramePr>
          <p:nvPr>
            <p:extLst>
              <p:ext uri="{D42A27DB-BD31-4B8C-83A1-F6EECF244321}">
                <p14:modId xmlns:p14="http://schemas.microsoft.com/office/powerpoint/2010/main" val="3195505980"/>
              </p:ext>
            </p:extLst>
          </p:nvPr>
        </p:nvGraphicFramePr>
        <p:xfrm>
          <a:off x="463619" y="1722119"/>
          <a:ext cx="3153590" cy="3413760"/>
        </p:xfrm>
        <a:graphic>
          <a:graphicData uri="http://schemas.openxmlformats.org/drawingml/2006/table">
            <a:tbl>
              <a:tblPr firstRow="1" bandRow="1">
                <a:tableStyleId>{5940675A-B579-460E-94D1-54222C63F5DA}</a:tableStyleId>
              </a:tblPr>
              <a:tblGrid>
                <a:gridCol w="2175919">
                  <a:extLst>
                    <a:ext uri="{9D8B030D-6E8A-4147-A177-3AD203B41FA5}">
                      <a16:colId xmlns:a16="http://schemas.microsoft.com/office/drawing/2014/main" val="2938807946"/>
                    </a:ext>
                  </a:extLst>
                </a:gridCol>
                <a:gridCol w="977671">
                  <a:extLst>
                    <a:ext uri="{9D8B030D-6E8A-4147-A177-3AD203B41FA5}">
                      <a16:colId xmlns:a16="http://schemas.microsoft.com/office/drawing/2014/main" val="3386386564"/>
                    </a:ext>
                  </a:extLst>
                </a:gridCol>
              </a:tblGrid>
              <a:tr h="370840">
                <a:tc>
                  <a:txBody>
                    <a:bodyPr/>
                    <a:lstStyle/>
                    <a:p>
                      <a:r>
                        <a:rPr lang="en-US" sz="2200" dirty="0"/>
                        <a:t>Alice Springs</a:t>
                      </a:r>
                    </a:p>
                  </a:txBody>
                  <a:tcPr/>
                </a:tc>
                <a:tc>
                  <a:txBody>
                    <a:bodyPr/>
                    <a:lstStyle/>
                    <a:p>
                      <a:r>
                        <a:rPr lang="en-US" sz="2200" dirty="0"/>
                        <a:t>29º C</a:t>
                      </a:r>
                    </a:p>
                  </a:txBody>
                  <a:tcPr/>
                </a:tc>
                <a:extLst>
                  <a:ext uri="{0D108BD9-81ED-4DB2-BD59-A6C34878D82A}">
                    <a16:rowId xmlns:a16="http://schemas.microsoft.com/office/drawing/2014/main" val="1533844461"/>
                  </a:ext>
                </a:extLst>
              </a:tr>
              <a:tr h="370840">
                <a:tc>
                  <a:txBody>
                    <a:bodyPr/>
                    <a:lstStyle/>
                    <a:p>
                      <a:r>
                        <a:rPr lang="en-US" sz="2200" dirty="0"/>
                        <a:t>Jaipur</a:t>
                      </a:r>
                    </a:p>
                  </a:txBody>
                  <a:tcPr/>
                </a:tc>
                <a:tc>
                  <a:txBody>
                    <a:bodyPr/>
                    <a:lstStyle/>
                    <a:p>
                      <a:r>
                        <a:rPr lang="en-US" sz="2200" dirty="0"/>
                        <a:t>22º C</a:t>
                      </a:r>
                    </a:p>
                  </a:txBody>
                  <a:tcPr/>
                </a:tc>
                <a:extLst>
                  <a:ext uri="{0D108BD9-81ED-4DB2-BD59-A6C34878D82A}">
                    <a16:rowId xmlns:a16="http://schemas.microsoft.com/office/drawing/2014/main" val="3654849"/>
                  </a:ext>
                </a:extLst>
              </a:tr>
              <a:tr h="370840">
                <a:tc>
                  <a:txBody>
                    <a:bodyPr/>
                    <a:lstStyle/>
                    <a:p>
                      <a:r>
                        <a:rPr lang="en-US" sz="2200" dirty="0"/>
                        <a:t>London</a:t>
                      </a:r>
                    </a:p>
                  </a:txBody>
                  <a:tcPr/>
                </a:tc>
                <a:tc>
                  <a:txBody>
                    <a:bodyPr/>
                    <a:lstStyle/>
                    <a:p>
                      <a:r>
                        <a:rPr lang="en-US" sz="2200" dirty="0"/>
                        <a:t>5º C</a:t>
                      </a:r>
                    </a:p>
                  </a:txBody>
                  <a:tcPr/>
                </a:tc>
                <a:extLst>
                  <a:ext uri="{0D108BD9-81ED-4DB2-BD59-A6C34878D82A}">
                    <a16:rowId xmlns:a16="http://schemas.microsoft.com/office/drawing/2014/main" val="2469758597"/>
                  </a:ext>
                </a:extLst>
              </a:tr>
              <a:tr h="370840">
                <a:tc>
                  <a:txBody>
                    <a:bodyPr/>
                    <a:lstStyle/>
                    <a:p>
                      <a:r>
                        <a:rPr lang="en-US" sz="2200" dirty="0"/>
                        <a:t>Los Angeles</a:t>
                      </a:r>
                    </a:p>
                  </a:txBody>
                  <a:tcPr/>
                </a:tc>
                <a:tc>
                  <a:txBody>
                    <a:bodyPr/>
                    <a:lstStyle/>
                    <a:p>
                      <a:r>
                        <a:rPr lang="en-US" sz="2200" dirty="0"/>
                        <a:t>13º C</a:t>
                      </a:r>
                    </a:p>
                  </a:txBody>
                  <a:tcPr/>
                </a:tc>
                <a:extLst>
                  <a:ext uri="{0D108BD9-81ED-4DB2-BD59-A6C34878D82A}">
                    <a16:rowId xmlns:a16="http://schemas.microsoft.com/office/drawing/2014/main" val="1414151920"/>
                  </a:ext>
                </a:extLst>
              </a:tr>
              <a:tr h="370840">
                <a:tc>
                  <a:txBody>
                    <a:bodyPr/>
                    <a:lstStyle/>
                    <a:p>
                      <a:r>
                        <a:rPr lang="en-US" sz="2200" dirty="0"/>
                        <a:t>Moscow</a:t>
                      </a:r>
                    </a:p>
                  </a:txBody>
                  <a:tcPr/>
                </a:tc>
                <a:tc>
                  <a:txBody>
                    <a:bodyPr/>
                    <a:lstStyle/>
                    <a:p>
                      <a:r>
                        <a:rPr lang="en-US" sz="2200" dirty="0"/>
                        <a:t>˗8º C</a:t>
                      </a:r>
                    </a:p>
                  </a:txBody>
                  <a:tcPr/>
                </a:tc>
                <a:extLst>
                  <a:ext uri="{0D108BD9-81ED-4DB2-BD59-A6C34878D82A}">
                    <a16:rowId xmlns:a16="http://schemas.microsoft.com/office/drawing/2014/main" val="674995264"/>
                  </a:ext>
                </a:extLst>
              </a:tr>
              <a:tr h="370840">
                <a:tc>
                  <a:txBody>
                    <a:bodyPr/>
                    <a:lstStyle/>
                    <a:p>
                      <a:r>
                        <a:rPr lang="en-US" sz="2200" dirty="0"/>
                        <a:t>New York</a:t>
                      </a:r>
                    </a:p>
                  </a:txBody>
                  <a:tcPr/>
                </a:tc>
                <a:tc>
                  <a:txBody>
                    <a:bodyPr/>
                    <a:lstStyle/>
                    <a:p>
                      <a:r>
                        <a:rPr lang="en-US" sz="2200" dirty="0"/>
                        <a:t>2ºC</a:t>
                      </a:r>
                    </a:p>
                  </a:txBody>
                  <a:tcPr/>
                </a:tc>
                <a:extLst>
                  <a:ext uri="{0D108BD9-81ED-4DB2-BD59-A6C34878D82A}">
                    <a16:rowId xmlns:a16="http://schemas.microsoft.com/office/drawing/2014/main" val="2275753820"/>
                  </a:ext>
                </a:extLst>
              </a:tr>
              <a:tr h="370840">
                <a:tc>
                  <a:txBody>
                    <a:bodyPr/>
                    <a:lstStyle/>
                    <a:p>
                      <a:r>
                        <a:rPr lang="en-US" sz="2200" dirty="0"/>
                        <a:t>Quebec</a:t>
                      </a:r>
                    </a:p>
                  </a:txBody>
                  <a:tcPr/>
                </a:tc>
                <a:tc>
                  <a:txBody>
                    <a:bodyPr/>
                    <a:lstStyle/>
                    <a:p>
                      <a:r>
                        <a:rPr lang="en-US" sz="2200" dirty="0"/>
                        <a:t>˗7º C</a:t>
                      </a:r>
                    </a:p>
                  </a:txBody>
                  <a:tcPr/>
                </a:tc>
                <a:extLst>
                  <a:ext uri="{0D108BD9-81ED-4DB2-BD59-A6C34878D82A}">
                    <a16:rowId xmlns:a16="http://schemas.microsoft.com/office/drawing/2014/main" val="996531890"/>
                  </a:ext>
                </a:extLst>
              </a:tr>
              <a:tr h="370840">
                <a:tc>
                  <a:txBody>
                    <a:bodyPr/>
                    <a:lstStyle/>
                    <a:p>
                      <a:r>
                        <a:rPr lang="en-US" sz="2200" dirty="0" err="1"/>
                        <a:t>Tromsø</a:t>
                      </a:r>
                      <a:endParaRPr lang="en-US" sz="2200" dirty="0"/>
                    </a:p>
                  </a:txBody>
                  <a:tcPr/>
                </a:tc>
                <a:tc>
                  <a:txBody>
                    <a:bodyPr/>
                    <a:lstStyle/>
                    <a:p>
                      <a:r>
                        <a:rPr lang="en-US" sz="2200" dirty="0"/>
                        <a:t>˗6º C</a:t>
                      </a:r>
                    </a:p>
                  </a:txBody>
                  <a:tcPr/>
                </a:tc>
                <a:extLst>
                  <a:ext uri="{0D108BD9-81ED-4DB2-BD59-A6C34878D82A}">
                    <a16:rowId xmlns:a16="http://schemas.microsoft.com/office/drawing/2014/main" val="1455348953"/>
                  </a:ext>
                </a:extLst>
              </a:tr>
            </a:tbl>
          </a:graphicData>
        </a:graphic>
      </p:graphicFrame>
      <p:sp>
        <p:nvSpPr>
          <p:cNvPr id="4" name="TextBox 3">
            <a:extLst>
              <a:ext uri="{FF2B5EF4-FFF2-40B4-BE49-F238E27FC236}">
                <a16:creationId xmlns:a16="http://schemas.microsoft.com/office/drawing/2014/main" id="{023F7EE7-94FA-3546-928A-A015E809950F}"/>
              </a:ext>
            </a:extLst>
          </p:cNvPr>
          <p:cNvSpPr txBox="1"/>
          <p:nvPr/>
        </p:nvSpPr>
        <p:spPr>
          <a:xfrm>
            <a:off x="234474" y="1082066"/>
            <a:ext cx="10799286" cy="430887"/>
          </a:xfrm>
          <a:prstGeom prst="rect">
            <a:avLst/>
          </a:prstGeom>
          <a:noFill/>
        </p:spPr>
        <p:txBody>
          <a:bodyPr wrap="square" rtlCol="0">
            <a:spAutoFit/>
          </a:bodyPr>
          <a:lstStyle/>
          <a:p>
            <a:pPr>
              <a:buNone/>
            </a:pPr>
            <a:r>
              <a:rPr lang="en-US" sz="2200" dirty="0"/>
              <a:t>The table shows the average temperature in January in eight cities.</a:t>
            </a:r>
          </a:p>
        </p:txBody>
      </p:sp>
      <p:sp>
        <p:nvSpPr>
          <p:cNvPr id="7" name="TextBox 6">
            <a:extLst>
              <a:ext uri="{FF2B5EF4-FFF2-40B4-BE49-F238E27FC236}">
                <a16:creationId xmlns:a16="http://schemas.microsoft.com/office/drawing/2014/main" id="{3F513C11-B411-2441-A1F9-E990D8AA169E}"/>
              </a:ext>
            </a:extLst>
          </p:cNvPr>
          <p:cNvSpPr txBox="1"/>
          <p:nvPr/>
        </p:nvSpPr>
        <p:spPr>
          <a:xfrm>
            <a:off x="3727018" y="1598219"/>
            <a:ext cx="8345646" cy="3748719"/>
          </a:xfrm>
          <a:prstGeom prst="rect">
            <a:avLst/>
          </a:prstGeom>
          <a:noFill/>
        </p:spPr>
        <p:txBody>
          <a:bodyPr wrap="square" rtlCol="0">
            <a:spAutoFit/>
          </a:bodyPr>
          <a:lstStyle/>
          <a:p>
            <a:pPr marL="457200" indent="-457200">
              <a:buFont typeface="+mj-lt"/>
              <a:buAutoNum type="alphaLcParenR"/>
            </a:pPr>
            <a:r>
              <a:rPr lang="en-US" sz="2200" dirty="0"/>
              <a:t>Draw a number line and mark these temperatures on it.</a:t>
            </a:r>
          </a:p>
          <a:p>
            <a:pPr marL="457200" indent="-457200">
              <a:buFont typeface="+mj-lt"/>
              <a:buAutoNum type="alphaLcParenR"/>
            </a:pPr>
            <a:r>
              <a:rPr lang="en-US" sz="2200" dirty="0"/>
              <a:t>Which two cities have the greatest difference in temperature and which have the least difference?</a:t>
            </a:r>
          </a:p>
          <a:p>
            <a:pPr marL="457200" indent="-457200">
              <a:buFont typeface="+mj-lt"/>
              <a:buAutoNum type="alphaLcParenR"/>
            </a:pPr>
            <a:r>
              <a:rPr lang="en-US" sz="2200" dirty="0"/>
              <a:t>What is the difference in temperature between London and Los Angeles? Find another pair of cities with the same temperature difference. </a:t>
            </a:r>
          </a:p>
          <a:p>
            <a:pPr marL="457200" indent="-457200">
              <a:buFont typeface="+mj-lt"/>
              <a:buAutoNum type="alphaLcParenR"/>
            </a:pPr>
            <a:r>
              <a:rPr lang="en-US" sz="2200" dirty="0" err="1"/>
              <a:t>Tromsø</a:t>
            </a:r>
            <a:r>
              <a:rPr lang="en-US" sz="2200" dirty="0"/>
              <a:t> is __º C warmer than ______ and __º C colder than ________.</a:t>
            </a:r>
          </a:p>
          <a:p>
            <a:pPr marL="457200" indent="-457200">
              <a:buFont typeface="+mj-lt"/>
              <a:buAutoNum type="alphaLcParenR"/>
            </a:pPr>
            <a:r>
              <a:rPr lang="en-US" sz="2200" dirty="0"/>
              <a:t>New York is __º C warmer than ______ and __º C colder than ______.</a:t>
            </a:r>
          </a:p>
        </p:txBody>
      </p:sp>
      <p:sp>
        <p:nvSpPr>
          <p:cNvPr id="8" name="TextBox 7">
            <a:extLst>
              <a:ext uri="{FF2B5EF4-FFF2-40B4-BE49-F238E27FC236}">
                <a16:creationId xmlns:a16="http://schemas.microsoft.com/office/drawing/2014/main" id="{D440AF4F-E6BD-47A1-BA25-BB820C78BC32}"/>
              </a:ext>
            </a:extLst>
          </p:cNvPr>
          <p:cNvSpPr txBox="1"/>
          <p:nvPr/>
        </p:nvSpPr>
        <p:spPr>
          <a:xfrm>
            <a:off x="915489" y="5546792"/>
            <a:ext cx="8345645" cy="769441"/>
          </a:xfrm>
          <a:prstGeom prst="rect">
            <a:avLst/>
          </a:prstGeom>
          <a:noFill/>
        </p:spPr>
        <p:txBody>
          <a:bodyPr wrap="square">
            <a:spAutoFit/>
          </a:bodyPr>
          <a:lstStyle/>
          <a:p>
            <a:pPr>
              <a:buNone/>
            </a:pPr>
            <a:r>
              <a:rPr lang="en-GB" sz="2200" dirty="0"/>
              <a:t>Imagine that the average temperature in February is 4</a:t>
            </a:r>
            <a:r>
              <a:rPr lang="en-US" sz="2200" dirty="0"/>
              <a:t>º C lower for each city. How would this affect your answers? </a:t>
            </a:r>
            <a:endParaRPr lang="en-GB" sz="2200" dirty="0"/>
          </a:p>
        </p:txBody>
      </p:sp>
    </p:spTree>
    <p:extLst>
      <p:ext uri="{BB962C8B-B14F-4D97-AF65-F5344CB8AC3E}">
        <p14:creationId xmlns:p14="http://schemas.microsoft.com/office/powerpoint/2010/main" val="876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M: priority of division   </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419100" y="549041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21D91180-6725-471E-B2D4-27F8A6DD9777}"/>
              </a:ext>
            </a:extLst>
          </p:cNvPr>
          <p:cNvSpPr txBox="1"/>
          <p:nvPr/>
        </p:nvSpPr>
        <p:spPr>
          <a:xfrm>
            <a:off x="419100" y="1877215"/>
            <a:ext cx="2478564" cy="707886"/>
          </a:xfrm>
          <a:prstGeom prst="rect">
            <a:avLst/>
          </a:prstGeom>
          <a:noFill/>
        </p:spPr>
        <p:txBody>
          <a:bodyPr wrap="none" rtlCol="0">
            <a:spAutoFit/>
          </a:bodyPr>
          <a:lstStyle/>
          <a:p>
            <a:pPr>
              <a:buNone/>
            </a:pPr>
            <a:r>
              <a:rPr lang="en-GB" sz="4000" dirty="0">
                <a:solidFill>
                  <a:srgbClr val="0070C0"/>
                </a:solidFill>
              </a:rPr>
              <a:t>10 + 6 ÷ 4</a:t>
            </a:r>
          </a:p>
        </p:txBody>
      </p:sp>
      <p:sp>
        <p:nvSpPr>
          <p:cNvPr id="72" name="TextBox 71">
            <a:extLst>
              <a:ext uri="{FF2B5EF4-FFF2-40B4-BE49-F238E27FC236}">
                <a16:creationId xmlns:a16="http://schemas.microsoft.com/office/drawing/2014/main" id="{12F4AA0A-DA3D-4B94-AF8D-0DB31EB04B18}"/>
              </a:ext>
            </a:extLst>
          </p:cNvPr>
          <p:cNvSpPr txBox="1"/>
          <p:nvPr/>
        </p:nvSpPr>
        <p:spPr>
          <a:xfrm>
            <a:off x="3381675" y="1849457"/>
            <a:ext cx="2821606" cy="707886"/>
          </a:xfrm>
          <a:prstGeom prst="rect">
            <a:avLst/>
          </a:prstGeom>
          <a:noFill/>
        </p:spPr>
        <p:txBody>
          <a:bodyPr wrap="none" rtlCol="0">
            <a:spAutoFit/>
          </a:bodyPr>
          <a:lstStyle/>
          <a:p>
            <a:pPr>
              <a:buNone/>
            </a:pPr>
            <a:r>
              <a:rPr lang="en-GB" sz="4000" dirty="0">
                <a:solidFill>
                  <a:srgbClr val="FC9524"/>
                </a:solidFill>
              </a:rPr>
              <a:t>(10 + 6) ÷ 4</a:t>
            </a:r>
          </a:p>
        </p:txBody>
      </p:sp>
      <p:grpSp>
        <p:nvGrpSpPr>
          <p:cNvPr id="9" name="Group 8">
            <a:extLst>
              <a:ext uri="{FF2B5EF4-FFF2-40B4-BE49-F238E27FC236}">
                <a16:creationId xmlns:a16="http://schemas.microsoft.com/office/drawing/2014/main" id="{0FF3B5C7-ED2C-4BCF-87C5-22306F5903D3}"/>
              </a:ext>
            </a:extLst>
          </p:cNvPr>
          <p:cNvGrpSpPr/>
          <p:nvPr/>
        </p:nvGrpSpPr>
        <p:grpSpPr>
          <a:xfrm>
            <a:off x="7001830" y="1656598"/>
            <a:ext cx="1768433" cy="1323439"/>
            <a:chOff x="7209023" y="1435100"/>
            <a:chExt cx="1768433" cy="1323439"/>
          </a:xfrm>
        </p:grpSpPr>
        <p:sp>
          <p:nvSpPr>
            <p:cNvPr id="73" name="TextBox 72">
              <a:extLst>
                <a:ext uri="{FF2B5EF4-FFF2-40B4-BE49-F238E27FC236}">
                  <a16:creationId xmlns:a16="http://schemas.microsoft.com/office/drawing/2014/main" id="{18D081C0-F819-4E6C-B459-AF4476624B10}"/>
                </a:ext>
              </a:extLst>
            </p:cNvPr>
            <p:cNvSpPr txBox="1"/>
            <p:nvPr/>
          </p:nvSpPr>
          <p:spPr>
            <a:xfrm>
              <a:off x="7209023" y="1435100"/>
              <a:ext cx="1768433" cy="1323439"/>
            </a:xfrm>
            <a:prstGeom prst="rect">
              <a:avLst/>
            </a:prstGeom>
            <a:noFill/>
          </p:spPr>
          <p:txBody>
            <a:bodyPr wrap="none" rtlCol="0">
              <a:spAutoFit/>
            </a:bodyPr>
            <a:lstStyle/>
            <a:p>
              <a:pPr algn="ctr">
                <a:spcBef>
                  <a:spcPts val="0"/>
                </a:spcBef>
                <a:buNone/>
              </a:pPr>
              <a:r>
                <a:rPr lang="en-GB" sz="4000" dirty="0">
                  <a:solidFill>
                    <a:srgbClr val="C00000"/>
                  </a:solidFill>
                </a:rPr>
                <a:t>10 + 6 </a:t>
              </a:r>
            </a:p>
            <a:p>
              <a:pPr algn="ctr">
                <a:spcBef>
                  <a:spcPts val="0"/>
                </a:spcBef>
                <a:buNone/>
              </a:pPr>
              <a:r>
                <a:rPr lang="en-GB" sz="4000" dirty="0">
                  <a:solidFill>
                    <a:srgbClr val="C00000"/>
                  </a:solidFill>
                </a:rPr>
                <a:t>4</a:t>
              </a:r>
            </a:p>
          </p:txBody>
        </p:sp>
        <p:cxnSp>
          <p:nvCxnSpPr>
            <p:cNvPr id="6" name="Straight Connector 5">
              <a:extLst>
                <a:ext uri="{FF2B5EF4-FFF2-40B4-BE49-F238E27FC236}">
                  <a16:creationId xmlns:a16="http://schemas.microsoft.com/office/drawing/2014/main" id="{38AC2333-8F02-4236-8585-A29BFB3E4241}"/>
                </a:ext>
              </a:extLst>
            </p:cNvPr>
            <p:cNvCxnSpPr>
              <a:cxnSpLocks/>
            </p:cNvCxnSpPr>
            <p:nvPr/>
          </p:nvCxnSpPr>
          <p:spPr>
            <a:xfrm>
              <a:off x="7391400" y="2069061"/>
              <a:ext cx="1409700" cy="10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C322EF1-B5FC-47D2-9242-076B52AC5F92}"/>
              </a:ext>
            </a:extLst>
          </p:cNvPr>
          <p:cNvGrpSpPr/>
          <p:nvPr/>
        </p:nvGrpSpPr>
        <p:grpSpPr>
          <a:xfrm>
            <a:off x="9581512" y="1656598"/>
            <a:ext cx="1625765" cy="1323439"/>
            <a:chOff x="7351691" y="1435100"/>
            <a:chExt cx="1625765" cy="1323439"/>
          </a:xfrm>
        </p:grpSpPr>
        <p:sp>
          <p:nvSpPr>
            <p:cNvPr id="78" name="TextBox 77">
              <a:extLst>
                <a:ext uri="{FF2B5EF4-FFF2-40B4-BE49-F238E27FC236}">
                  <a16:creationId xmlns:a16="http://schemas.microsoft.com/office/drawing/2014/main" id="{6FB0A191-A9AB-4097-B4D7-FC935D34A5DF}"/>
                </a:ext>
              </a:extLst>
            </p:cNvPr>
            <p:cNvSpPr txBox="1"/>
            <p:nvPr/>
          </p:nvSpPr>
          <p:spPr>
            <a:xfrm>
              <a:off x="7351691" y="1435100"/>
              <a:ext cx="1625765" cy="1323439"/>
            </a:xfrm>
            <a:prstGeom prst="rect">
              <a:avLst/>
            </a:prstGeom>
            <a:noFill/>
          </p:spPr>
          <p:txBody>
            <a:bodyPr wrap="none" rtlCol="0">
              <a:spAutoFit/>
            </a:bodyPr>
            <a:lstStyle/>
            <a:p>
              <a:pPr algn="r">
                <a:spcBef>
                  <a:spcPts val="0"/>
                </a:spcBef>
                <a:buNone/>
              </a:pPr>
              <a:r>
                <a:rPr lang="en-GB" sz="4000" dirty="0">
                  <a:solidFill>
                    <a:srgbClr val="7030A0"/>
                  </a:solidFill>
                </a:rPr>
                <a:t>10 + 6</a:t>
              </a:r>
            </a:p>
            <a:p>
              <a:pPr algn="r">
                <a:spcBef>
                  <a:spcPts val="0"/>
                </a:spcBef>
                <a:buNone/>
              </a:pPr>
              <a:r>
                <a:rPr lang="en-GB" sz="4000" dirty="0">
                  <a:solidFill>
                    <a:srgbClr val="7030A0"/>
                  </a:solidFill>
                </a:rPr>
                <a:t>4</a:t>
              </a:r>
            </a:p>
          </p:txBody>
        </p:sp>
        <p:cxnSp>
          <p:nvCxnSpPr>
            <p:cNvPr id="79" name="Straight Connector 78">
              <a:extLst>
                <a:ext uri="{FF2B5EF4-FFF2-40B4-BE49-F238E27FC236}">
                  <a16:creationId xmlns:a16="http://schemas.microsoft.com/office/drawing/2014/main" id="{368A537E-8985-4FC7-9B6E-4990B00995AB}"/>
                </a:ext>
              </a:extLst>
            </p:cNvPr>
            <p:cNvCxnSpPr>
              <a:cxnSpLocks/>
            </p:cNvCxnSpPr>
            <p:nvPr/>
          </p:nvCxnSpPr>
          <p:spPr>
            <a:xfrm>
              <a:off x="8566049" y="2096820"/>
              <a:ext cx="3860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6642100B-20FD-4769-BB2B-F7BF52E0BA9C}"/>
              </a:ext>
            </a:extLst>
          </p:cNvPr>
          <p:cNvSpPr txBox="1"/>
          <p:nvPr/>
        </p:nvSpPr>
        <p:spPr>
          <a:xfrm>
            <a:off x="119946" y="1099775"/>
            <a:ext cx="10219914" cy="430887"/>
          </a:xfrm>
          <a:prstGeom prst="rect">
            <a:avLst/>
          </a:prstGeom>
          <a:noFill/>
        </p:spPr>
        <p:txBody>
          <a:bodyPr wrap="none" rtlCol="0">
            <a:spAutoFit/>
          </a:bodyPr>
          <a:lstStyle/>
          <a:p>
            <a:pPr marL="457200" indent="-457200">
              <a:buFont typeface="+mj-lt"/>
              <a:buAutoNum type="alphaLcParenR"/>
            </a:pPr>
            <a:r>
              <a:rPr lang="en-GB" sz="2200" dirty="0"/>
              <a:t>Ellie says all of these calculations will have the same answer. Is she correct?</a:t>
            </a:r>
          </a:p>
        </p:txBody>
      </p:sp>
      <p:sp>
        <p:nvSpPr>
          <p:cNvPr id="102" name="TextBox 101">
            <a:extLst>
              <a:ext uri="{FF2B5EF4-FFF2-40B4-BE49-F238E27FC236}">
                <a16:creationId xmlns:a16="http://schemas.microsoft.com/office/drawing/2014/main" id="{E6FA3950-1D77-4336-8192-D67897085B66}"/>
              </a:ext>
            </a:extLst>
          </p:cNvPr>
          <p:cNvSpPr txBox="1"/>
          <p:nvPr/>
        </p:nvSpPr>
        <p:spPr>
          <a:xfrm>
            <a:off x="145680" y="3064979"/>
            <a:ext cx="10013081" cy="769441"/>
          </a:xfrm>
          <a:prstGeom prst="rect">
            <a:avLst/>
          </a:prstGeom>
          <a:noFill/>
        </p:spPr>
        <p:txBody>
          <a:bodyPr wrap="square" rtlCol="0">
            <a:spAutoFit/>
          </a:bodyPr>
          <a:lstStyle/>
          <a:p>
            <a:pPr marL="457200" indent="-457200">
              <a:buFont typeface="+mj-lt"/>
              <a:buAutoNum type="alphaLcParenR" startAt="2"/>
            </a:pPr>
            <a:r>
              <a:rPr lang="en-GB" sz="2200" dirty="0"/>
              <a:t>One of each pair of questions has the correct answer. Change the other question so that both answers are correct.</a:t>
            </a:r>
          </a:p>
        </p:txBody>
      </p:sp>
      <p:sp>
        <p:nvSpPr>
          <p:cNvPr id="103" name="TextBox 102">
            <a:extLst>
              <a:ext uri="{FF2B5EF4-FFF2-40B4-BE49-F238E27FC236}">
                <a16:creationId xmlns:a16="http://schemas.microsoft.com/office/drawing/2014/main" id="{0F4A10CC-C9C0-4E80-861B-9A6510B3FB50}"/>
              </a:ext>
            </a:extLst>
          </p:cNvPr>
          <p:cNvSpPr txBox="1"/>
          <p:nvPr/>
        </p:nvSpPr>
        <p:spPr>
          <a:xfrm>
            <a:off x="597875" y="3980918"/>
            <a:ext cx="2940228" cy="584775"/>
          </a:xfrm>
          <a:prstGeom prst="rect">
            <a:avLst/>
          </a:prstGeom>
          <a:noFill/>
        </p:spPr>
        <p:txBody>
          <a:bodyPr wrap="none" rtlCol="0">
            <a:spAutoFit/>
          </a:bodyPr>
          <a:lstStyle/>
          <a:p>
            <a:pPr>
              <a:buNone/>
            </a:pPr>
            <a:r>
              <a:rPr lang="en-GB" sz="3200" dirty="0"/>
              <a:t>30 − 6 ÷ 2 = 12</a:t>
            </a:r>
          </a:p>
        </p:txBody>
      </p:sp>
      <p:sp>
        <p:nvSpPr>
          <p:cNvPr id="105" name="TextBox 104">
            <a:extLst>
              <a:ext uri="{FF2B5EF4-FFF2-40B4-BE49-F238E27FC236}">
                <a16:creationId xmlns:a16="http://schemas.microsoft.com/office/drawing/2014/main" id="{9F054924-6EB3-45D9-992B-9AB437B5AD45}"/>
              </a:ext>
            </a:extLst>
          </p:cNvPr>
          <p:cNvSpPr txBox="1"/>
          <p:nvPr/>
        </p:nvSpPr>
        <p:spPr>
          <a:xfrm>
            <a:off x="590856" y="4565693"/>
            <a:ext cx="2940228" cy="584775"/>
          </a:xfrm>
          <a:prstGeom prst="rect">
            <a:avLst/>
          </a:prstGeom>
          <a:noFill/>
        </p:spPr>
        <p:txBody>
          <a:bodyPr wrap="none" rtlCol="0">
            <a:spAutoFit/>
          </a:bodyPr>
          <a:lstStyle/>
          <a:p>
            <a:pPr>
              <a:buNone/>
            </a:pPr>
            <a:r>
              <a:rPr lang="en-GB" sz="3200" dirty="0"/>
              <a:t>30 − 6 ÷ 2 = 27</a:t>
            </a:r>
          </a:p>
        </p:txBody>
      </p:sp>
      <p:sp>
        <p:nvSpPr>
          <p:cNvPr id="16" name="TextBox 15">
            <a:extLst>
              <a:ext uri="{FF2B5EF4-FFF2-40B4-BE49-F238E27FC236}">
                <a16:creationId xmlns:a16="http://schemas.microsoft.com/office/drawing/2014/main" id="{C8221419-3CE4-4AA8-8BC3-0A10986C3A7F}"/>
              </a:ext>
            </a:extLst>
          </p:cNvPr>
          <p:cNvSpPr txBox="1"/>
          <p:nvPr/>
        </p:nvSpPr>
        <p:spPr>
          <a:xfrm>
            <a:off x="7952253" y="3963914"/>
            <a:ext cx="4091185" cy="584775"/>
          </a:xfrm>
          <a:prstGeom prst="rect">
            <a:avLst/>
          </a:prstGeom>
          <a:noFill/>
        </p:spPr>
        <p:txBody>
          <a:bodyPr wrap="none" rtlCol="0">
            <a:spAutoFit/>
          </a:bodyPr>
          <a:lstStyle/>
          <a:p>
            <a:pPr>
              <a:buNone/>
            </a:pPr>
            <a:r>
              <a:rPr lang="en-GB" sz="3200" dirty="0"/>
              <a:t>15 × 6 + 30 ÷ 3 = 240</a:t>
            </a:r>
          </a:p>
        </p:txBody>
      </p:sp>
      <p:sp>
        <p:nvSpPr>
          <p:cNvPr id="19" name="TextBox 18">
            <a:extLst>
              <a:ext uri="{FF2B5EF4-FFF2-40B4-BE49-F238E27FC236}">
                <a16:creationId xmlns:a16="http://schemas.microsoft.com/office/drawing/2014/main" id="{EC34FE85-C5CE-41D9-8CF8-47D311BCF9CE}"/>
              </a:ext>
            </a:extLst>
          </p:cNvPr>
          <p:cNvSpPr txBox="1"/>
          <p:nvPr/>
        </p:nvSpPr>
        <p:spPr>
          <a:xfrm>
            <a:off x="7951699" y="4565692"/>
            <a:ext cx="4091185" cy="584775"/>
          </a:xfrm>
          <a:prstGeom prst="rect">
            <a:avLst/>
          </a:prstGeom>
          <a:noFill/>
        </p:spPr>
        <p:txBody>
          <a:bodyPr wrap="none" rtlCol="0">
            <a:spAutoFit/>
          </a:bodyPr>
          <a:lstStyle/>
          <a:p>
            <a:pPr>
              <a:buNone/>
            </a:pPr>
            <a:r>
              <a:rPr lang="en-GB" sz="3200" dirty="0"/>
              <a:t>15 × 6 + 30 ÷ 3 = 100</a:t>
            </a:r>
          </a:p>
        </p:txBody>
      </p:sp>
      <p:sp>
        <p:nvSpPr>
          <p:cNvPr id="20" name="TextBox 19">
            <a:extLst>
              <a:ext uri="{FF2B5EF4-FFF2-40B4-BE49-F238E27FC236}">
                <a16:creationId xmlns:a16="http://schemas.microsoft.com/office/drawing/2014/main" id="{27CB988A-AA28-480F-A85C-08A3916E7A47}"/>
              </a:ext>
            </a:extLst>
          </p:cNvPr>
          <p:cNvSpPr txBox="1"/>
          <p:nvPr/>
        </p:nvSpPr>
        <p:spPr>
          <a:xfrm>
            <a:off x="4032516" y="3965927"/>
            <a:ext cx="2940228" cy="584775"/>
          </a:xfrm>
          <a:prstGeom prst="rect">
            <a:avLst/>
          </a:prstGeom>
          <a:noFill/>
        </p:spPr>
        <p:txBody>
          <a:bodyPr wrap="none" rtlCol="0">
            <a:spAutoFit/>
          </a:bodyPr>
          <a:lstStyle/>
          <a:p>
            <a:pPr>
              <a:buNone/>
            </a:pPr>
            <a:r>
              <a:rPr lang="en-GB" sz="3200" dirty="0"/>
              <a:t>12 + 18 ÷ 5 = 6</a:t>
            </a:r>
          </a:p>
        </p:txBody>
      </p:sp>
      <p:sp>
        <p:nvSpPr>
          <p:cNvPr id="21" name="TextBox 20">
            <a:extLst>
              <a:ext uri="{FF2B5EF4-FFF2-40B4-BE49-F238E27FC236}">
                <a16:creationId xmlns:a16="http://schemas.microsoft.com/office/drawing/2014/main" id="{F7C59AEA-FE8E-4070-90DE-DFEDBD8FC6AA}"/>
              </a:ext>
            </a:extLst>
          </p:cNvPr>
          <p:cNvSpPr txBox="1"/>
          <p:nvPr/>
        </p:nvSpPr>
        <p:spPr>
          <a:xfrm>
            <a:off x="4032516" y="4586647"/>
            <a:ext cx="3509294" cy="584775"/>
          </a:xfrm>
          <a:prstGeom prst="rect">
            <a:avLst/>
          </a:prstGeom>
          <a:noFill/>
        </p:spPr>
        <p:txBody>
          <a:bodyPr wrap="none" rtlCol="0">
            <a:spAutoFit/>
          </a:bodyPr>
          <a:lstStyle/>
          <a:p>
            <a:pPr>
              <a:buNone/>
            </a:pPr>
            <a:r>
              <a:rPr lang="en-GB" sz="3200" dirty="0"/>
              <a:t>12 + 18 ÷ 5 = 15.6</a:t>
            </a:r>
          </a:p>
        </p:txBody>
      </p:sp>
      <p:sp>
        <p:nvSpPr>
          <p:cNvPr id="22" name="TextBox 21">
            <a:extLst>
              <a:ext uri="{FF2B5EF4-FFF2-40B4-BE49-F238E27FC236}">
                <a16:creationId xmlns:a16="http://schemas.microsoft.com/office/drawing/2014/main" id="{854FDE1C-1125-4FA3-85DA-3FA7A3C658A3}"/>
              </a:ext>
            </a:extLst>
          </p:cNvPr>
          <p:cNvSpPr txBox="1"/>
          <p:nvPr/>
        </p:nvSpPr>
        <p:spPr>
          <a:xfrm>
            <a:off x="1101327" y="5303503"/>
            <a:ext cx="8154090" cy="1107996"/>
          </a:xfrm>
          <a:prstGeom prst="rect">
            <a:avLst/>
          </a:prstGeom>
          <a:noFill/>
        </p:spPr>
        <p:txBody>
          <a:bodyPr wrap="square" rtlCol="0">
            <a:spAutoFit/>
          </a:bodyPr>
          <a:lstStyle/>
          <a:p>
            <a:pPr>
              <a:buNone/>
            </a:pPr>
            <a:r>
              <a:rPr lang="en-GB" sz="2200" dirty="0"/>
              <a:t>If you were able to place brackets anywhere, are there any other possible answers for any of the calculations in part b? Why or why not?</a:t>
            </a:r>
          </a:p>
        </p:txBody>
      </p:sp>
    </p:spTree>
    <p:extLst>
      <p:ext uri="{BB962C8B-B14F-4D97-AF65-F5344CB8AC3E}">
        <p14:creationId xmlns:p14="http://schemas.microsoft.com/office/powerpoint/2010/main" val="5344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72" grpId="0"/>
      <p:bldP spid="30" grpId="0"/>
      <p:bldP spid="102" grpId="0"/>
      <p:bldP spid="103" grpId="0"/>
      <p:bldP spid="105" grpId="0"/>
      <p:bldP spid="16" grpId="0"/>
      <p:bldP spid="19" grpId="0"/>
      <p:bldP spid="20" grpId="0"/>
      <p:bldP spid="21" grpId="0"/>
      <p:bldP spid="2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N: Mini Nelsons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78542" y="538599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
        <p:nvSpPr>
          <p:cNvPr id="2" name="Rectangle 1">
            <a:extLst>
              <a:ext uri="{FF2B5EF4-FFF2-40B4-BE49-F238E27FC236}">
                <a16:creationId xmlns:a16="http://schemas.microsoft.com/office/drawing/2014/main" id="{11B11E2B-0B54-9842-A847-7C893C7AB74C}"/>
              </a:ext>
            </a:extLst>
          </p:cNvPr>
          <p:cNvSpPr/>
          <p:nvPr/>
        </p:nvSpPr>
        <p:spPr>
          <a:xfrm>
            <a:off x="2460228" y="1321369"/>
            <a:ext cx="6481261" cy="841256"/>
          </a:xfrm>
          <a:prstGeom prst="rect">
            <a:avLst/>
          </a:prstGeom>
        </p:spPr>
        <p:txBody>
          <a:bodyPr wrap="none">
            <a:spAutoFit/>
          </a:bodyPr>
          <a:lstStyle/>
          <a:p>
            <a:pPr>
              <a:lnSpc>
                <a:spcPct val="107000"/>
              </a:lnSpc>
              <a:spcAft>
                <a:spcPts val="800"/>
              </a:spcAft>
              <a:buNone/>
            </a:pPr>
            <a:r>
              <a:rPr lang="en-GB" sz="4800" dirty="0">
                <a:solidFill>
                  <a:schemeClr val="tx2"/>
                </a:solidFill>
                <a:latin typeface="Calibri" panose="020F0502020204030204" pitchFamily="34" charset="0"/>
                <a:ea typeface="Calibri" panose="020F0502020204030204" pitchFamily="34" charset="0"/>
                <a:cs typeface="Times New Roman" panose="02020603050405020304" pitchFamily="18" charset="0"/>
              </a:rPr>
              <a:t>(7 </a:t>
            </a:r>
            <a:r>
              <a:rPr lang="en-GB" sz="4800" dirty="0">
                <a:solidFill>
                  <a:schemeClr val="tx2"/>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4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___ + ___ </a:t>
            </a:r>
            <a:r>
              <a:rPr lang="en-GB" sz="4800" dirty="0">
                <a:solidFill>
                  <a:schemeClr val="tx2"/>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4800" dirty="0">
                <a:solidFill>
                  <a:schemeClr val="tx2"/>
                </a:solidFill>
                <a:latin typeface="Calibri" panose="020F0502020204030204" pitchFamily="34" charset="0"/>
                <a:ea typeface="Calibri" panose="020F0502020204030204" pitchFamily="34" charset="0"/>
                <a:cs typeface="Times New Roman" panose="02020603050405020304" pitchFamily="18" charset="0"/>
              </a:rPr>
              <a:t> 3) + ___ </a:t>
            </a:r>
          </a:p>
        </p:txBody>
      </p:sp>
      <p:sp>
        <p:nvSpPr>
          <p:cNvPr id="4" name="TextBox 3">
            <a:extLst>
              <a:ext uri="{FF2B5EF4-FFF2-40B4-BE49-F238E27FC236}">
                <a16:creationId xmlns:a16="http://schemas.microsoft.com/office/drawing/2014/main" id="{F5D7944A-7556-2D47-8C4B-2CDB7C611372}"/>
              </a:ext>
            </a:extLst>
          </p:cNvPr>
          <p:cNvSpPr txBox="1"/>
          <p:nvPr/>
        </p:nvSpPr>
        <p:spPr>
          <a:xfrm>
            <a:off x="278542" y="2704774"/>
            <a:ext cx="10438310" cy="1274195"/>
          </a:xfrm>
          <a:prstGeom prst="rect">
            <a:avLst/>
          </a:prstGeom>
          <a:noFill/>
        </p:spPr>
        <p:txBody>
          <a:bodyPr wrap="square" rtlCol="0">
            <a:spAutoFit/>
          </a:bodyPr>
          <a:lstStyle/>
          <a:p>
            <a:pPr>
              <a:buNone/>
            </a:pPr>
            <a:r>
              <a:rPr lang="en-US" sz="2400" dirty="0">
                <a:solidFill>
                  <a:schemeClr val="tx2"/>
                </a:solidFill>
              </a:rPr>
              <a:t>a) </a:t>
            </a:r>
            <a:r>
              <a:rPr lang="en-US" sz="2400" dirty="0"/>
              <a:t>Fill the three gaps in this calculation with the same single-digit number. Try a different single-digit number.</a:t>
            </a:r>
          </a:p>
          <a:p>
            <a:pPr>
              <a:buNone/>
            </a:pPr>
            <a:r>
              <a:rPr lang="en-US" sz="2400" dirty="0">
                <a:solidFill>
                  <a:schemeClr val="tx2"/>
                </a:solidFill>
              </a:rPr>
              <a:t>b) </a:t>
            </a:r>
            <a:r>
              <a:rPr lang="en-US" sz="2400" dirty="0"/>
              <a:t>What do you notice? Can you explain why this happens?</a:t>
            </a:r>
          </a:p>
        </p:txBody>
      </p:sp>
      <p:sp>
        <p:nvSpPr>
          <p:cNvPr id="7" name="TextBox 6">
            <a:extLst>
              <a:ext uri="{FF2B5EF4-FFF2-40B4-BE49-F238E27FC236}">
                <a16:creationId xmlns:a16="http://schemas.microsoft.com/office/drawing/2014/main" id="{31AEE51A-BE2D-E149-B1ED-3F3B645A187B}"/>
              </a:ext>
            </a:extLst>
          </p:cNvPr>
          <p:cNvSpPr txBox="1"/>
          <p:nvPr/>
        </p:nvSpPr>
        <p:spPr>
          <a:xfrm>
            <a:off x="1037410" y="5155420"/>
            <a:ext cx="8365670" cy="1200329"/>
          </a:xfrm>
          <a:prstGeom prst="rect">
            <a:avLst/>
          </a:prstGeom>
          <a:noFill/>
        </p:spPr>
        <p:txBody>
          <a:bodyPr wrap="square" rtlCol="0">
            <a:spAutoFit/>
          </a:bodyPr>
          <a:lstStyle/>
          <a:p>
            <a:pPr>
              <a:buNone/>
            </a:pPr>
            <a:r>
              <a:rPr lang="en-US" sz="2400" dirty="0"/>
              <a:t>Can you write a different calculation that does the same thing as this one? Maybe with just two gaps? Or with four gaps?</a:t>
            </a:r>
          </a:p>
        </p:txBody>
      </p:sp>
    </p:spTree>
    <p:extLst>
      <p:ext uri="{BB962C8B-B14F-4D97-AF65-F5344CB8AC3E}">
        <p14:creationId xmlns:p14="http://schemas.microsoft.com/office/powerpoint/2010/main" val="12400731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B1287EE-8535-4845-8342-8032E46C55B2}"/>
              </a:ext>
            </a:extLst>
          </p:cNvPr>
          <p:cNvGraphicFramePr>
            <a:graphicFrameLocks noGrp="1"/>
          </p:cNvGraphicFramePr>
          <p:nvPr>
            <p:extLst>
              <p:ext uri="{D42A27DB-BD31-4B8C-83A1-F6EECF244321}">
                <p14:modId xmlns:p14="http://schemas.microsoft.com/office/powerpoint/2010/main" val="181552583"/>
              </p:ext>
            </p:extLst>
          </p:nvPr>
        </p:nvGraphicFramePr>
        <p:xfrm>
          <a:off x="377810" y="318531"/>
          <a:ext cx="2489645" cy="2438400"/>
        </p:xfrm>
        <a:graphic>
          <a:graphicData uri="http://schemas.openxmlformats.org/drawingml/2006/table">
            <a:tbl>
              <a:tblPr firstRow="1" bandRow="1">
                <a:tableStyleId>{5940675A-B579-460E-94D1-54222C63F5DA}</a:tableStyleId>
              </a:tblPr>
              <a:tblGrid>
                <a:gridCol w="1717809">
                  <a:extLst>
                    <a:ext uri="{9D8B030D-6E8A-4147-A177-3AD203B41FA5}">
                      <a16:colId xmlns:a16="http://schemas.microsoft.com/office/drawing/2014/main" val="2938807946"/>
                    </a:ext>
                  </a:extLst>
                </a:gridCol>
                <a:gridCol w="771836">
                  <a:extLst>
                    <a:ext uri="{9D8B030D-6E8A-4147-A177-3AD203B41FA5}">
                      <a16:colId xmlns:a16="http://schemas.microsoft.com/office/drawing/2014/main" val="3386386564"/>
                    </a:ext>
                  </a:extLst>
                </a:gridCol>
              </a:tblGrid>
              <a:tr h="295996">
                <a:tc>
                  <a:txBody>
                    <a:bodyPr/>
                    <a:lstStyle/>
                    <a:p>
                      <a:r>
                        <a:rPr lang="en-US" sz="1400" dirty="0"/>
                        <a:t>Alice Springs</a:t>
                      </a:r>
                    </a:p>
                  </a:txBody>
                  <a:tcPr/>
                </a:tc>
                <a:tc>
                  <a:txBody>
                    <a:bodyPr/>
                    <a:lstStyle/>
                    <a:p>
                      <a:r>
                        <a:rPr lang="en-US" sz="1400" dirty="0"/>
                        <a:t>29ºC</a:t>
                      </a:r>
                    </a:p>
                  </a:txBody>
                  <a:tcPr/>
                </a:tc>
                <a:extLst>
                  <a:ext uri="{0D108BD9-81ED-4DB2-BD59-A6C34878D82A}">
                    <a16:rowId xmlns:a16="http://schemas.microsoft.com/office/drawing/2014/main" val="1533844461"/>
                  </a:ext>
                </a:extLst>
              </a:tr>
              <a:tr h="295996">
                <a:tc>
                  <a:txBody>
                    <a:bodyPr/>
                    <a:lstStyle/>
                    <a:p>
                      <a:r>
                        <a:rPr lang="en-US" sz="1400" dirty="0"/>
                        <a:t>Jaipur</a:t>
                      </a:r>
                    </a:p>
                  </a:txBody>
                  <a:tcPr/>
                </a:tc>
                <a:tc>
                  <a:txBody>
                    <a:bodyPr/>
                    <a:lstStyle/>
                    <a:p>
                      <a:r>
                        <a:rPr lang="en-US" sz="1400" dirty="0"/>
                        <a:t>22ºC</a:t>
                      </a:r>
                    </a:p>
                  </a:txBody>
                  <a:tcPr/>
                </a:tc>
                <a:extLst>
                  <a:ext uri="{0D108BD9-81ED-4DB2-BD59-A6C34878D82A}">
                    <a16:rowId xmlns:a16="http://schemas.microsoft.com/office/drawing/2014/main" val="3654849"/>
                  </a:ext>
                </a:extLst>
              </a:tr>
              <a:tr h="295996">
                <a:tc>
                  <a:txBody>
                    <a:bodyPr/>
                    <a:lstStyle/>
                    <a:p>
                      <a:r>
                        <a:rPr lang="en-US" sz="1400" dirty="0"/>
                        <a:t>London</a:t>
                      </a:r>
                    </a:p>
                  </a:txBody>
                  <a:tcPr/>
                </a:tc>
                <a:tc>
                  <a:txBody>
                    <a:bodyPr/>
                    <a:lstStyle/>
                    <a:p>
                      <a:r>
                        <a:rPr lang="en-US" sz="1400" dirty="0"/>
                        <a:t>5ºC</a:t>
                      </a:r>
                    </a:p>
                  </a:txBody>
                  <a:tcPr/>
                </a:tc>
                <a:extLst>
                  <a:ext uri="{0D108BD9-81ED-4DB2-BD59-A6C34878D82A}">
                    <a16:rowId xmlns:a16="http://schemas.microsoft.com/office/drawing/2014/main" val="2469758597"/>
                  </a:ext>
                </a:extLst>
              </a:tr>
              <a:tr h="295996">
                <a:tc>
                  <a:txBody>
                    <a:bodyPr/>
                    <a:lstStyle/>
                    <a:p>
                      <a:r>
                        <a:rPr lang="en-US" sz="1400" dirty="0"/>
                        <a:t>Los Angeles</a:t>
                      </a:r>
                    </a:p>
                  </a:txBody>
                  <a:tcPr/>
                </a:tc>
                <a:tc>
                  <a:txBody>
                    <a:bodyPr/>
                    <a:lstStyle/>
                    <a:p>
                      <a:r>
                        <a:rPr lang="en-US" sz="1400" dirty="0"/>
                        <a:t>13ºC</a:t>
                      </a:r>
                    </a:p>
                  </a:txBody>
                  <a:tcPr/>
                </a:tc>
                <a:extLst>
                  <a:ext uri="{0D108BD9-81ED-4DB2-BD59-A6C34878D82A}">
                    <a16:rowId xmlns:a16="http://schemas.microsoft.com/office/drawing/2014/main" val="1414151920"/>
                  </a:ext>
                </a:extLst>
              </a:tr>
              <a:tr h="295996">
                <a:tc>
                  <a:txBody>
                    <a:bodyPr/>
                    <a:lstStyle/>
                    <a:p>
                      <a:r>
                        <a:rPr lang="en-US" sz="1400" dirty="0"/>
                        <a:t>Moscow</a:t>
                      </a:r>
                    </a:p>
                  </a:txBody>
                  <a:tcPr/>
                </a:tc>
                <a:tc>
                  <a:txBody>
                    <a:bodyPr/>
                    <a:lstStyle/>
                    <a:p>
                      <a:r>
                        <a:rPr lang="en-US" sz="1400" dirty="0"/>
                        <a:t>-8ºC</a:t>
                      </a:r>
                    </a:p>
                  </a:txBody>
                  <a:tcPr/>
                </a:tc>
                <a:extLst>
                  <a:ext uri="{0D108BD9-81ED-4DB2-BD59-A6C34878D82A}">
                    <a16:rowId xmlns:a16="http://schemas.microsoft.com/office/drawing/2014/main" val="674995264"/>
                  </a:ext>
                </a:extLst>
              </a:tr>
              <a:tr h="295996">
                <a:tc>
                  <a:txBody>
                    <a:bodyPr/>
                    <a:lstStyle/>
                    <a:p>
                      <a:r>
                        <a:rPr lang="en-US" sz="1400" dirty="0"/>
                        <a:t>New York</a:t>
                      </a:r>
                    </a:p>
                  </a:txBody>
                  <a:tcPr/>
                </a:tc>
                <a:tc>
                  <a:txBody>
                    <a:bodyPr/>
                    <a:lstStyle/>
                    <a:p>
                      <a:r>
                        <a:rPr lang="en-US" sz="1400" dirty="0"/>
                        <a:t>2ºC</a:t>
                      </a:r>
                    </a:p>
                  </a:txBody>
                  <a:tcPr/>
                </a:tc>
                <a:extLst>
                  <a:ext uri="{0D108BD9-81ED-4DB2-BD59-A6C34878D82A}">
                    <a16:rowId xmlns:a16="http://schemas.microsoft.com/office/drawing/2014/main" val="2275753820"/>
                  </a:ext>
                </a:extLst>
              </a:tr>
              <a:tr h="295996">
                <a:tc>
                  <a:txBody>
                    <a:bodyPr/>
                    <a:lstStyle/>
                    <a:p>
                      <a:r>
                        <a:rPr lang="en-US" sz="1400" dirty="0"/>
                        <a:t>Quebec</a:t>
                      </a:r>
                    </a:p>
                  </a:txBody>
                  <a:tcPr/>
                </a:tc>
                <a:tc>
                  <a:txBody>
                    <a:bodyPr/>
                    <a:lstStyle/>
                    <a:p>
                      <a:r>
                        <a:rPr lang="en-US" sz="1400" dirty="0"/>
                        <a:t>-7ºC</a:t>
                      </a:r>
                    </a:p>
                  </a:txBody>
                  <a:tcPr/>
                </a:tc>
                <a:extLst>
                  <a:ext uri="{0D108BD9-81ED-4DB2-BD59-A6C34878D82A}">
                    <a16:rowId xmlns:a16="http://schemas.microsoft.com/office/drawing/2014/main" val="996531890"/>
                  </a:ext>
                </a:extLst>
              </a:tr>
              <a:tr h="295996">
                <a:tc>
                  <a:txBody>
                    <a:bodyPr/>
                    <a:lstStyle/>
                    <a:p>
                      <a:r>
                        <a:rPr lang="en-US" sz="1400" dirty="0" err="1"/>
                        <a:t>Tromsø</a:t>
                      </a:r>
                      <a:endParaRPr lang="en-US" sz="1400" dirty="0"/>
                    </a:p>
                  </a:txBody>
                  <a:tcPr/>
                </a:tc>
                <a:tc>
                  <a:txBody>
                    <a:bodyPr/>
                    <a:lstStyle/>
                    <a:p>
                      <a:r>
                        <a:rPr lang="en-US" sz="1400" dirty="0"/>
                        <a:t>-6ºC</a:t>
                      </a:r>
                    </a:p>
                  </a:txBody>
                  <a:tcPr/>
                </a:tc>
                <a:extLst>
                  <a:ext uri="{0D108BD9-81ED-4DB2-BD59-A6C34878D82A}">
                    <a16:rowId xmlns:a16="http://schemas.microsoft.com/office/drawing/2014/main" val="1455348953"/>
                  </a:ext>
                </a:extLst>
              </a:tr>
            </a:tbl>
          </a:graphicData>
        </a:graphic>
      </p:graphicFrame>
      <p:pic>
        <p:nvPicPr>
          <p:cNvPr id="20" name="Picture 19">
            <a:extLst>
              <a:ext uri="{FF2B5EF4-FFF2-40B4-BE49-F238E27FC236}">
                <a16:creationId xmlns:a16="http://schemas.microsoft.com/office/drawing/2014/main" id="{5DBA4738-36A9-4FC2-BFB8-533E19E3BAF9}"/>
              </a:ext>
            </a:extLst>
          </p:cNvPr>
          <p:cNvPicPr>
            <a:picLocks noChangeAspect="1"/>
          </p:cNvPicPr>
          <p:nvPr/>
        </p:nvPicPr>
        <p:blipFill>
          <a:blip r:embed="rId3"/>
          <a:stretch>
            <a:fillRect/>
          </a:stretch>
        </p:blipFill>
        <p:spPr>
          <a:xfrm>
            <a:off x="355907" y="5613566"/>
            <a:ext cx="9441236" cy="645952"/>
          </a:xfrm>
          <a:prstGeom prst="rect">
            <a:avLst/>
          </a:prstGeom>
        </p:spPr>
      </p:pic>
      <p:pic>
        <p:nvPicPr>
          <p:cNvPr id="21" name="Picture 20">
            <a:extLst>
              <a:ext uri="{FF2B5EF4-FFF2-40B4-BE49-F238E27FC236}">
                <a16:creationId xmlns:a16="http://schemas.microsoft.com/office/drawing/2014/main" id="{38F47B72-7D57-4A57-B1F2-D47467AB70FA}"/>
              </a:ext>
            </a:extLst>
          </p:cNvPr>
          <p:cNvPicPr>
            <a:picLocks noChangeAspect="1"/>
          </p:cNvPicPr>
          <p:nvPr/>
        </p:nvPicPr>
        <p:blipFill>
          <a:blip r:embed="rId4"/>
          <a:stretch>
            <a:fillRect/>
          </a:stretch>
        </p:blipFill>
        <p:spPr>
          <a:xfrm>
            <a:off x="10295150" y="-69338"/>
            <a:ext cx="552469" cy="6996676"/>
          </a:xfrm>
          <a:prstGeom prst="rect">
            <a:avLst/>
          </a:prstGeom>
        </p:spPr>
      </p:pic>
      <p:pic>
        <p:nvPicPr>
          <p:cNvPr id="69" name="Picture 68">
            <a:extLst>
              <a:ext uri="{FF2B5EF4-FFF2-40B4-BE49-F238E27FC236}">
                <a16:creationId xmlns:a16="http://schemas.microsoft.com/office/drawing/2014/main" id="{1B995A7A-932F-469D-991C-230EDC91A713}"/>
              </a:ext>
            </a:extLst>
          </p:cNvPr>
          <p:cNvPicPr>
            <a:picLocks noChangeAspect="1"/>
          </p:cNvPicPr>
          <p:nvPr/>
        </p:nvPicPr>
        <p:blipFill>
          <a:blip r:embed="rId5"/>
          <a:stretch>
            <a:fillRect/>
          </a:stretch>
        </p:blipFill>
        <p:spPr>
          <a:xfrm>
            <a:off x="11770377" y="0"/>
            <a:ext cx="207706" cy="6858000"/>
          </a:xfrm>
          <a:prstGeom prst="rect">
            <a:avLst/>
          </a:prstGeom>
        </p:spPr>
      </p:pic>
      <p:pic>
        <p:nvPicPr>
          <p:cNvPr id="71" name="Picture 70">
            <a:extLst>
              <a:ext uri="{FF2B5EF4-FFF2-40B4-BE49-F238E27FC236}">
                <a16:creationId xmlns:a16="http://schemas.microsoft.com/office/drawing/2014/main" id="{5816F430-263F-4B95-A807-CC74C6F5C9F2}"/>
              </a:ext>
            </a:extLst>
          </p:cNvPr>
          <p:cNvPicPr>
            <a:picLocks noChangeAspect="1"/>
          </p:cNvPicPr>
          <p:nvPr/>
        </p:nvPicPr>
        <p:blipFill>
          <a:blip r:embed="rId6"/>
          <a:stretch>
            <a:fillRect/>
          </a:stretch>
        </p:blipFill>
        <p:spPr>
          <a:xfrm>
            <a:off x="238571" y="3802449"/>
            <a:ext cx="9686849" cy="298621"/>
          </a:xfrm>
          <a:prstGeom prst="rect">
            <a:avLst/>
          </a:prstGeom>
        </p:spPr>
      </p:pic>
    </p:spTree>
    <p:extLst>
      <p:ext uri="{BB962C8B-B14F-4D97-AF65-F5344CB8AC3E}">
        <p14:creationId xmlns:p14="http://schemas.microsoft.com/office/powerpoint/2010/main" val="25162515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BFF818-DD4E-47D2-B376-8A0944938830}"/>
              </a:ext>
            </a:extLst>
          </p:cNvPr>
          <p:cNvPicPr>
            <a:picLocks noChangeAspect="1"/>
          </p:cNvPicPr>
          <p:nvPr/>
        </p:nvPicPr>
        <p:blipFill>
          <a:blip r:embed="rId3"/>
          <a:stretch>
            <a:fillRect/>
          </a:stretch>
        </p:blipFill>
        <p:spPr>
          <a:xfrm>
            <a:off x="0" y="0"/>
            <a:ext cx="12192000" cy="1164281"/>
          </a:xfrm>
          <a:prstGeom prst="rect">
            <a:avLst/>
          </a:prstGeom>
        </p:spPr>
      </p:pic>
      <p:pic>
        <p:nvPicPr>
          <p:cNvPr id="3" name="Picture 2">
            <a:extLst>
              <a:ext uri="{FF2B5EF4-FFF2-40B4-BE49-F238E27FC236}">
                <a16:creationId xmlns:a16="http://schemas.microsoft.com/office/drawing/2014/main" id="{64CA586D-AA79-441F-BB3A-C668C61FB2C0}"/>
              </a:ext>
            </a:extLst>
          </p:cNvPr>
          <p:cNvPicPr>
            <a:picLocks noChangeAspect="1"/>
          </p:cNvPicPr>
          <p:nvPr/>
        </p:nvPicPr>
        <p:blipFill>
          <a:blip r:embed="rId3"/>
          <a:stretch>
            <a:fillRect/>
          </a:stretch>
        </p:blipFill>
        <p:spPr>
          <a:xfrm>
            <a:off x="0" y="1320800"/>
            <a:ext cx="12192000" cy="1164281"/>
          </a:xfrm>
          <a:prstGeom prst="rect">
            <a:avLst/>
          </a:prstGeom>
        </p:spPr>
      </p:pic>
      <p:pic>
        <p:nvPicPr>
          <p:cNvPr id="4" name="Picture 3">
            <a:extLst>
              <a:ext uri="{FF2B5EF4-FFF2-40B4-BE49-F238E27FC236}">
                <a16:creationId xmlns:a16="http://schemas.microsoft.com/office/drawing/2014/main" id="{B513D3AB-52C9-4545-AA03-A7DDC345E9BA}"/>
              </a:ext>
            </a:extLst>
          </p:cNvPr>
          <p:cNvPicPr>
            <a:picLocks noChangeAspect="1"/>
          </p:cNvPicPr>
          <p:nvPr/>
        </p:nvPicPr>
        <p:blipFill>
          <a:blip r:embed="rId3"/>
          <a:stretch>
            <a:fillRect/>
          </a:stretch>
        </p:blipFill>
        <p:spPr>
          <a:xfrm>
            <a:off x="0" y="2641600"/>
            <a:ext cx="12192000" cy="1164281"/>
          </a:xfrm>
          <a:prstGeom prst="rect">
            <a:avLst/>
          </a:prstGeom>
        </p:spPr>
      </p:pic>
      <p:pic>
        <p:nvPicPr>
          <p:cNvPr id="5" name="Picture 4">
            <a:extLst>
              <a:ext uri="{FF2B5EF4-FFF2-40B4-BE49-F238E27FC236}">
                <a16:creationId xmlns:a16="http://schemas.microsoft.com/office/drawing/2014/main" id="{C8D4896C-DEE3-491F-AF22-8E546A8F6B04}"/>
              </a:ext>
            </a:extLst>
          </p:cNvPr>
          <p:cNvPicPr>
            <a:picLocks noChangeAspect="1"/>
          </p:cNvPicPr>
          <p:nvPr/>
        </p:nvPicPr>
        <p:blipFill>
          <a:blip r:embed="rId3"/>
          <a:stretch>
            <a:fillRect/>
          </a:stretch>
        </p:blipFill>
        <p:spPr>
          <a:xfrm>
            <a:off x="0" y="3962400"/>
            <a:ext cx="12192000" cy="1164281"/>
          </a:xfrm>
          <a:prstGeom prst="rect">
            <a:avLst/>
          </a:prstGeom>
        </p:spPr>
      </p:pic>
      <p:pic>
        <p:nvPicPr>
          <p:cNvPr id="6" name="Picture 5">
            <a:extLst>
              <a:ext uri="{FF2B5EF4-FFF2-40B4-BE49-F238E27FC236}">
                <a16:creationId xmlns:a16="http://schemas.microsoft.com/office/drawing/2014/main" id="{2B1DAA4B-755A-4C0D-9F7B-82C03C4B4AF4}"/>
              </a:ext>
            </a:extLst>
          </p:cNvPr>
          <p:cNvPicPr>
            <a:picLocks noChangeAspect="1"/>
          </p:cNvPicPr>
          <p:nvPr/>
        </p:nvPicPr>
        <p:blipFill>
          <a:blip r:embed="rId3"/>
          <a:stretch>
            <a:fillRect/>
          </a:stretch>
        </p:blipFill>
        <p:spPr>
          <a:xfrm>
            <a:off x="0" y="5283200"/>
            <a:ext cx="12192000" cy="1164281"/>
          </a:xfrm>
          <a:prstGeom prst="rect">
            <a:avLst/>
          </a:prstGeom>
        </p:spPr>
      </p:pic>
    </p:spTree>
    <p:extLst>
      <p:ext uri="{BB962C8B-B14F-4D97-AF65-F5344CB8AC3E}">
        <p14:creationId xmlns:p14="http://schemas.microsoft.com/office/powerpoint/2010/main" val="40335252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D905CD41-A92F-425E-997E-D40B8E622D4B}"/>
              </a:ext>
            </a:extLst>
          </p:cNvPr>
          <p:cNvGrpSpPr>
            <a:grpSpLocks noChangeAspect="1"/>
          </p:cNvGrpSpPr>
          <p:nvPr/>
        </p:nvGrpSpPr>
        <p:grpSpPr>
          <a:xfrm>
            <a:off x="7656064" y="3994052"/>
            <a:ext cx="1812319" cy="1442893"/>
            <a:chOff x="8316682" y="1505868"/>
            <a:chExt cx="2372452" cy="1888847"/>
          </a:xfrm>
        </p:grpSpPr>
        <p:sp>
          <p:nvSpPr>
            <p:cNvPr id="2" name="Oval 1">
              <a:extLst>
                <a:ext uri="{FF2B5EF4-FFF2-40B4-BE49-F238E27FC236}">
                  <a16:creationId xmlns:a16="http://schemas.microsoft.com/office/drawing/2014/main" id="{00190C5A-87EF-4488-8E2D-35335DD2E457}"/>
                </a:ext>
              </a:extLst>
            </p:cNvPr>
            <p:cNvSpPr/>
            <p:nvPr/>
          </p:nvSpPr>
          <p:spPr>
            <a:xfrm>
              <a:off x="8962908" y="2166719"/>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7" name="Oval 6">
              <a:extLst>
                <a:ext uri="{FF2B5EF4-FFF2-40B4-BE49-F238E27FC236}">
                  <a16:creationId xmlns:a16="http://schemas.microsoft.com/office/drawing/2014/main" id="{B3297D6C-E13D-4685-8DCF-36974EFC5429}"/>
                </a:ext>
              </a:extLst>
            </p:cNvPr>
            <p:cNvSpPr/>
            <p:nvPr/>
          </p:nvSpPr>
          <p:spPr>
            <a:xfrm>
              <a:off x="9593350" y="1867634"/>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6" name="Oval 15">
              <a:extLst>
                <a:ext uri="{FF2B5EF4-FFF2-40B4-BE49-F238E27FC236}">
                  <a16:creationId xmlns:a16="http://schemas.microsoft.com/office/drawing/2014/main" id="{55449016-A157-4AD3-B70C-C38006C4FF92}"/>
                </a:ext>
              </a:extLst>
            </p:cNvPr>
            <p:cNvSpPr/>
            <p:nvPr/>
          </p:nvSpPr>
          <p:spPr>
            <a:xfrm>
              <a:off x="9518692" y="2516161"/>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7" name="Oval 16">
              <a:extLst>
                <a:ext uri="{FF2B5EF4-FFF2-40B4-BE49-F238E27FC236}">
                  <a16:creationId xmlns:a16="http://schemas.microsoft.com/office/drawing/2014/main" id="{61D40B6F-2C8E-4662-B41D-0F07DA20EB31}"/>
                </a:ext>
              </a:extLst>
            </p:cNvPr>
            <p:cNvSpPr/>
            <p:nvPr/>
          </p:nvSpPr>
          <p:spPr>
            <a:xfrm>
              <a:off x="10149134" y="2191898"/>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9" name="Oval 18">
              <a:extLst>
                <a:ext uri="{FF2B5EF4-FFF2-40B4-BE49-F238E27FC236}">
                  <a16:creationId xmlns:a16="http://schemas.microsoft.com/office/drawing/2014/main" id="{370882ED-62DA-441B-A733-E6321451BCA7}"/>
                </a:ext>
              </a:extLst>
            </p:cNvPr>
            <p:cNvSpPr/>
            <p:nvPr/>
          </p:nvSpPr>
          <p:spPr>
            <a:xfrm>
              <a:off x="8962908" y="2854715"/>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0" name="Oval 19">
              <a:extLst>
                <a:ext uri="{FF2B5EF4-FFF2-40B4-BE49-F238E27FC236}">
                  <a16:creationId xmlns:a16="http://schemas.microsoft.com/office/drawing/2014/main" id="{E2ED134D-D052-48FC-A672-2F834D8FC0DF}"/>
                </a:ext>
              </a:extLst>
            </p:cNvPr>
            <p:cNvSpPr/>
            <p:nvPr/>
          </p:nvSpPr>
          <p:spPr>
            <a:xfrm>
              <a:off x="8962908" y="1505868"/>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1" name="Oval 20">
              <a:extLst>
                <a:ext uri="{FF2B5EF4-FFF2-40B4-BE49-F238E27FC236}">
                  <a16:creationId xmlns:a16="http://schemas.microsoft.com/office/drawing/2014/main" id="{6EFA3732-23DC-4F79-B1B7-1A5C9AFC9D10}"/>
                </a:ext>
              </a:extLst>
            </p:cNvPr>
            <p:cNvSpPr/>
            <p:nvPr/>
          </p:nvSpPr>
          <p:spPr>
            <a:xfrm>
              <a:off x="8316682" y="1927613"/>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2" name="Oval 21">
              <a:extLst>
                <a:ext uri="{FF2B5EF4-FFF2-40B4-BE49-F238E27FC236}">
                  <a16:creationId xmlns:a16="http://schemas.microsoft.com/office/drawing/2014/main" id="{4F26CC0F-5F83-4002-965E-94F6606AD6A6}"/>
                </a:ext>
              </a:extLst>
            </p:cNvPr>
            <p:cNvSpPr/>
            <p:nvPr/>
          </p:nvSpPr>
          <p:spPr>
            <a:xfrm>
              <a:off x="8379229" y="2584715"/>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grpSp>
      <p:grpSp>
        <p:nvGrpSpPr>
          <p:cNvPr id="33" name="Group 32">
            <a:extLst>
              <a:ext uri="{FF2B5EF4-FFF2-40B4-BE49-F238E27FC236}">
                <a16:creationId xmlns:a16="http://schemas.microsoft.com/office/drawing/2014/main" id="{E905E372-1B3E-467D-9C40-B042B3CED5CF}"/>
              </a:ext>
            </a:extLst>
          </p:cNvPr>
          <p:cNvGrpSpPr/>
          <p:nvPr/>
        </p:nvGrpSpPr>
        <p:grpSpPr>
          <a:xfrm>
            <a:off x="478298" y="4570866"/>
            <a:ext cx="2736000" cy="469157"/>
            <a:chOff x="915490" y="1562700"/>
            <a:chExt cx="2736000" cy="469157"/>
          </a:xfrm>
        </p:grpSpPr>
        <p:grpSp>
          <p:nvGrpSpPr>
            <p:cNvPr id="26" name="Group 25">
              <a:extLst>
                <a:ext uri="{FF2B5EF4-FFF2-40B4-BE49-F238E27FC236}">
                  <a16:creationId xmlns:a16="http://schemas.microsoft.com/office/drawing/2014/main" id="{C761B62E-2609-4A23-AF25-A70BF61B2695}"/>
                </a:ext>
              </a:extLst>
            </p:cNvPr>
            <p:cNvGrpSpPr/>
            <p:nvPr/>
          </p:nvGrpSpPr>
          <p:grpSpPr>
            <a:xfrm>
              <a:off x="915490" y="1629803"/>
              <a:ext cx="2736000" cy="402054"/>
              <a:chOff x="628174" y="2679315"/>
              <a:chExt cx="2736000" cy="402054"/>
            </a:xfrm>
          </p:grpSpPr>
          <p:cxnSp>
            <p:nvCxnSpPr>
              <p:cNvPr id="8" name="Straight Arrow Connector 7">
                <a:extLst>
                  <a:ext uri="{FF2B5EF4-FFF2-40B4-BE49-F238E27FC236}">
                    <a16:creationId xmlns:a16="http://schemas.microsoft.com/office/drawing/2014/main" id="{1BE9E4BA-393B-4F72-8487-BB044139D315}"/>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A7CF215F-4877-410F-A6E9-7833F6BFCC48}"/>
                  </a:ext>
                </a:extLst>
              </p:cNvPr>
              <p:cNvCxnSpPr>
                <a:cxnSpLocks/>
              </p:cNvCxnSpPr>
              <p:nvPr/>
            </p:nvCxnSpPr>
            <p:spPr>
              <a:xfrm>
                <a:off x="1981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FACBEA-D5DB-4ED5-BD60-E89D001E693F}"/>
                  </a:ext>
                </a:extLst>
              </p:cNvPr>
              <p:cNvSpPr txBox="1"/>
              <p:nvPr/>
            </p:nvSpPr>
            <p:spPr>
              <a:xfrm>
                <a:off x="1839479" y="2742815"/>
                <a:ext cx="298480" cy="338554"/>
              </a:xfrm>
              <a:prstGeom prst="rect">
                <a:avLst/>
              </a:prstGeom>
              <a:noFill/>
            </p:spPr>
            <p:txBody>
              <a:bodyPr wrap="none" rtlCol="0">
                <a:spAutoFit/>
              </a:bodyPr>
              <a:lstStyle/>
              <a:p>
                <a:pPr>
                  <a:buNone/>
                </a:pPr>
                <a:r>
                  <a:rPr lang="en-GB" sz="1600"/>
                  <a:t>0</a:t>
                </a:r>
              </a:p>
            </p:txBody>
          </p:sp>
          <p:sp>
            <p:nvSpPr>
              <p:cNvPr id="15" name="TextBox 14">
                <a:extLst>
                  <a:ext uri="{FF2B5EF4-FFF2-40B4-BE49-F238E27FC236}">
                    <a16:creationId xmlns:a16="http://schemas.microsoft.com/office/drawing/2014/main" id="{463C56EB-6F7F-47A1-AA1F-811AC88C370C}"/>
                  </a:ext>
                </a:extLst>
              </p:cNvPr>
              <p:cNvSpPr txBox="1"/>
              <p:nvPr/>
            </p:nvSpPr>
            <p:spPr>
              <a:xfrm>
                <a:off x="2556602" y="2742815"/>
                <a:ext cx="298480" cy="338554"/>
              </a:xfrm>
              <a:prstGeom prst="rect">
                <a:avLst/>
              </a:prstGeom>
              <a:noFill/>
            </p:spPr>
            <p:txBody>
              <a:bodyPr wrap="none" rtlCol="0">
                <a:spAutoFit/>
              </a:bodyPr>
              <a:lstStyle/>
              <a:p>
                <a:pPr>
                  <a:buNone/>
                </a:pPr>
                <a:r>
                  <a:rPr lang="en-GB" sz="1600"/>
                  <a:t>2</a:t>
                </a:r>
              </a:p>
            </p:txBody>
          </p:sp>
          <p:cxnSp>
            <p:nvCxnSpPr>
              <p:cNvPr id="23" name="Straight Connector 22">
                <a:extLst>
                  <a:ext uri="{FF2B5EF4-FFF2-40B4-BE49-F238E27FC236}">
                    <a16:creationId xmlns:a16="http://schemas.microsoft.com/office/drawing/2014/main" id="{03BA2318-4865-4867-B5D9-7F653CA6AD77}"/>
                  </a:ext>
                </a:extLst>
              </p:cNvPr>
              <p:cNvCxnSpPr>
                <a:cxnSpLocks/>
              </p:cNvCxnSpPr>
              <p:nvPr/>
            </p:nvCxnSpPr>
            <p:spPr>
              <a:xfrm>
                <a:off x="26797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00FC66-C85C-471B-BAB9-6B1A867AF3A4}"/>
                  </a:ext>
                </a:extLst>
              </p:cNvPr>
              <p:cNvCxnSpPr>
                <a:cxnSpLocks/>
              </p:cNvCxnSpPr>
              <p:nvPr/>
            </p:nvCxnSpPr>
            <p:spPr>
              <a:xfrm>
                <a:off x="9779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B7DAE8-DD30-4B79-A819-C8018EE202EE}"/>
                  </a:ext>
                </a:extLst>
              </p:cNvPr>
              <p:cNvSpPr txBox="1"/>
              <p:nvPr/>
            </p:nvSpPr>
            <p:spPr>
              <a:xfrm>
                <a:off x="781497" y="2732808"/>
                <a:ext cx="367408" cy="338554"/>
              </a:xfrm>
              <a:prstGeom prst="rect">
                <a:avLst/>
              </a:prstGeom>
              <a:noFill/>
            </p:spPr>
            <p:txBody>
              <a:bodyPr wrap="none" rtlCol="0">
                <a:spAutoFit/>
              </a:bodyPr>
              <a:lstStyle/>
              <a:p>
                <a:pPr>
                  <a:buNone/>
                </a:pPr>
                <a:r>
                  <a:rPr lang="en-GB" sz="1600"/>
                  <a:t>-3</a:t>
                </a:r>
              </a:p>
            </p:txBody>
          </p:sp>
        </p:grpSp>
        <p:cxnSp>
          <p:nvCxnSpPr>
            <p:cNvPr id="28" name="Connector: Curved 27">
              <a:extLst>
                <a:ext uri="{FF2B5EF4-FFF2-40B4-BE49-F238E27FC236}">
                  <a16:creationId xmlns:a16="http://schemas.microsoft.com/office/drawing/2014/main" id="{12E91DCB-28E1-42EE-A6F9-52B164567E24}"/>
                </a:ext>
              </a:extLst>
            </p:cNvPr>
            <p:cNvCxnSpPr>
              <a:cxnSpLocks/>
            </p:cNvCxnSpPr>
            <p:nvPr/>
          </p:nvCxnSpPr>
          <p:spPr>
            <a:xfrm rot="5400000" flipH="1" flipV="1">
              <a:off x="2100959" y="736885"/>
              <a:ext cx="12700" cy="1664330"/>
            </a:xfrm>
            <a:prstGeom prst="curvedConnector3">
              <a:avLst>
                <a:gd name="adj1" fmla="val 310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14CBABF1-6B05-4EC1-89A4-4A8E82D89A75}"/>
              </a:ext>
            </a:extLst>
          </p:cNvPr>
          <p:cNvSpPr txBox="1"/>
          <p:nvPr/>
        </p:nvSpPr>
        <p:spPr>
          <a:xfrm>
            <a:off x="4913526" y="2537738"/>
            <a:ext cx="956894" cy="578882"/>
          </a:xfrm>
          <a:prstGeom prst="roundRect">
            <a:avLst/>
          </a:prstGeom>
          <a:solidFill>
            <a:schemeClr val="accent6">
              <a:lumMod val="40000"/>
              <a:lumOff val="60000"/>
            </a:schemeClr>
          </a:solidFill>
        </p:spPr>
        <p:txBody>
          <a:bodyPr wrap="none" rtlCol="0">
            <a:spAutoFit/>
          </a:bodyPr>
          <a:lstStyle/>
          <a:p>
            <a:pPr algn="ctr">
              <a:buNone/>
            </a:pPr>
            <a:r>
              <a:rPr lang="en-GB" dirty="0"/>
              <a:t>3 - 5</a:t>
            </a:r>
          </a:p>
        </p:txBody>
      </p:sp>
      <p:sp>
        <p:nvSpPr>
          <p:cNvPr id="35" name="TextBox 34">
            <a:extLst>
              <a:ext uri="{FF2B5EF4-FFF2-40B4-BE49-F238E27FC236}">
                <a16:creationId xmlns:a16="http://schemas.microsoft.com/office/drawing/2014/main" id="{BA35CBD5-1ABA-4C61-8DD8-AA51EF04181F}"/>
              </a:ext>
            </a:extLst>
          </p:cNvPr>
          <p:cNvSpPr txBox="1"/>
          <p:nvPr/>
        </p:nvSpPr>
        <p:spPr>
          <a:xfrm>
            <a:off x="9914717" y="4381559"/>
            <a:ext cx="1114408" cy="523220"/>
          </a:xfrm>
          <a:prstGeom prst="rect">
            <a:avLst/>
          </a:prstGeom>
          <a:noFill/>
        </p:spPr>
        <p:txBody>
          <a:bodyPr wrap="none" rtlCol="0">
            <a:spAutoFit/>
          </a:bodyPr>
          <a:lstStyle/>
          <a:p>
            <a:pPr>
              <a:buNone/>
            </a:pPr>
            <a:r>
              <a:rPr lang="en-GB" dirty="0"/>
              <a:t>3 + -5</a:t>
            </a:r>
          </a:p>
        </p:txBody>
      </p:sp>
      <p:sp>
        <p:nvSpPr>
          <p:cNvPr id="71" name="TextBox 70">
            <a:extLst>
              <a:ext uri="{FF2B5EF4-FFF2-40B4-BE49-F238E27FC236}">
                <a16:creationId xmlns:a16="http://schemas.microsoft.com/office/drawing/2014/main" id="{09CD7CAA-CAF3-431B-95C7-439646B54C46}"/>
              </a:ext>
            </a:extLst>
          </p:cNvPr>
          <p:cNvSpPr txBox="1"/>
          <p:nvPr/>
        </p:nvSpPr>
        <p:spPr>
          <a:xfrm>
            <a:off x="4671973" y="3979224"/>
            <a:ext cx="1440000" cy="578882"/>
          </a:xfrm>
          <a:prstGeom prst="roundRect">
            <a:avLst/>
          </a:prstGeom>
          <a:solidFill>
            <a:schemeClr val="accent6">
              <a:lumMod val="40000"/>
              <a:lumOff val="60000"/>
            </a:schemeClr>
          </a:solidFill>
        </p:spPr>
        <p:txBody>
          <a:bodyPr wrap="none" rtlCol="0">
            <a:spAutoFit/>
          </a:bodyPr>
          <a:lstStyle/>
          <a:p>
            <a:pPr algn="ctr">
              <a:buNone/>
            </a:pPr>
            <a:r>
              <a:rPr lang="en-GB" dirty="0"/>
              <a:t>-5 + 3</a:t>
            </a:r>
          </a:p>
        </p:txBody>
      </p:sp>
      <p:grpSp>
        <p:nvGrpSpPr>
          <p:cNvPr id="143" name="Group 142">
            <a:extLst>
              <a:ext uri="{FF2B5EF4-FFF2-40B4-BE49-F238E27FC236}">
                <a16:creationId xmlns:a16="http://schemas.microsoft.com/office/drawing/2014/main" id="{6EDC1ACB-1CD7-478B-A80D-42337B99A7B2}"/>
              </a:ext>
            </a:extLst>
          </p:cNvPr>
          <p:cNvGrpSpPr>
            <a:grpSpLocks noChangeAspect="1"/>
          </p:cNvGrpSpPr>
          <p:nvPr/>
        </p:nvGrpSpPr>
        <p:grpSpPr>
          <a:xfrm>
            <a:off x="7602460" y="1699953"/>
            <a:ext cx="1799708" cy="1398395"/>
            <a:chOff x="8316682" y="3819839"/>
            <a:chExt cx="2372452" cy="1843425"/>
          </a:xfrm>
        </p:grpSpPr>
        <p:sp>
          <p:nvSpPr>
            <p:cNvPr id="80" name="Oval 79">
              <a:extLst>
                <a:ext uri="{FF2B5EF4-FFF2-40B4-BE49-F238E27FC236}">
                  <a16:creationId xmlns:a16="http://schemas.microsoft.com/office/drawing/2014/main" id="{B712CBFD-B9E9-4766-BA90-B941EAF160BB}"/>
                </a:ext>
              </a:extLst>
            </p:cNvPr>
            <p:cNvSpPr/>
            <p:nvPr/>
          </p:nvSpPr>
          <p:spPr>
            <a:xfrm>
              <a:off x="9593350" y="4136183"/>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1" name="Oval 80">
              <a:extLst>
                <a:ext uri="{FF2B5EF4-FFF2-40B4-BE49-F238E27FC236}">
                  <a16:creationId xmlns:a16="http://schemas.microsoft.com/office/drawing/2014/main" id="{56E0901C-07E0-4C59-9AAD-0A12190188ED}"/>
                </a:ext>
              </a:extLst>
            </p:cNvPr>
            <p:cNvSpPr/>
            <p:nvPr/>
          </p:nvSpPr>
          <p:spPr>
            <a:xfrm>
              <a:off x="9518692" y="4784710"/>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2" name="Oval 81">
              <a:extLst>
                <a:ext uri="{FF2B5EF4-FFF2-40B4-BE49-F238E27FC236}">
                  <a16:creationId xmlns:a16="http://schemas.microsoft.com/office/drawing/2014/main" id="{B71BD93A-9E0E-4DC9-8AC6-598265713117}"/>
                </a:ext>
              </a:extLst>
            </p:cNvPr>
            <p:cNvSpPr/>
            <p:nvPr/>
          </p:nvSpPr>
          <p:spPr>
            <a:xfrm>
              <a:off x="10149134" y="4460447"/>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83" name="Oval 82">
              <a:extLst>
                <a:ext uri="{FF2B5EF4-FFF2-40B4-BE49-F238E27FC236}">
                  <a16:creationId xmlns:a16="http://schemas.microsoft.com/office/drawing/2014/main" id="{BF7210BA-2E44-4A76-A375-C6E857490670}"/>
                </a:ext>
              </a:extLst>
            </p:cNvPr>
            <p:cNvSpPr/>
            <p:nvPr/>
          </p:nvSpPr>
          <p:spPr>
            <a:xfrm>
              <a:off x="8962908" y="5123264"/>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5" name="Oval 84">
              <a:extLst>
                <a:ext uri="{FF2B5EF4-FFF2-40B4-BE49-F238E27FC236}">
                  <a16:creationId xmlns:a16="http://schemas.microsoft.com/office/drawing/2014/main" id="{79CC69F5-7EA8-46E4-9275-562D244E34C5}"/>
                </a:ext>
              </a:extLst>
            </p:cNvPr>
            <p:cNvSpPr/>
            <p:nvPr/>
          </p:nvSpPr>
          <p:spPr>
            <a:xfrm>
              <a:off x="8316682" y="4196162"/>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6" name="Oval 85">
              <a:extLst>
                <a:ext uri="{FF2B5EF4-FFF2-40B4-BE49-F238E27FC236}">
                  <a16:creationId xmlns:a16="http://schemas.microsoft.com/office/drawing/2014/main" id="{6E539469-DB0D-496C-A5A2-E1FFED5B0D5E}"/>
                </a:ext>
              </a:extLst>
            </p:cNvPr>
            <p:cNvSpPr/>
            <p:nvPr/>
          </p:nvSpPr>
          <p:spPr>
            <a:xfrm>
              <a:off x="8379229" y="4853264"/>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7" name="Oval 86">
              <a:extLst>
                <a:ext uri="{FF2B5EF4-FFF2-40B4-BE49-F238E27FC236}">
                  <a16:creationId xmlns:a16="http://schemas.microsoft.com/office/drawing/2014/main" id="{7D5DAE99-C0C3-41DE-9554-841C0CAFE644}"/>
                </a:ext>
              </a:extLst>
            </p:cNvPr>
            <p:cNvSpPr/>
            <p:nvPr/>
          </p:nvSpPr>
          <p:spPr>
            <a:xfrm>
              <a:off x="8933471" y="4428393"/>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8" name="Oval 87">
              <a:extLst>
                <a:ext uri="{FF2B5EF4-FFF2-40B4-BE49-F238E27FC236}">
                  <a16:creationId xmlns:a16="http://schemas.microsoft.com/office/drawing/2014/main" id="{19206BAE-9052-4E77-BB42-499F95F0A06F}"/>
                </a:ext>
              </a:extLst>
            </p:cNvPr>
            <p:cNvSpPr/>
            <p:nvPr/>
          </p:nvSpPr>
          <p:spPr>
            <a:xfrm>
              <a:off x="9053350" y="3819839"/>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grpSp>
      <p:sp>
        <p:nvSpPr>
          <p:cNvPr id="89" name="TextBox 88">
            <a:extLst>
              <a:ext uri="{FF2B5EF4-FFF2-40B4-BE49-F238E27FC236}">
                <a16:creationId xmlns:a16="http://schemas.microsoft.com/office/drawing/2014/main" id="{BBAACB3D-7395-4326-8E21-723C44DD1234}"/>
              </a:ext>
            </a:extLst>
          </p:cNvPr>
          <p:cNvSpPr txBox="1"/>
          <p:nvPr/>
        </p:nvSpPr>
        <p:spPr>
          <a:xfrm>
            <a:off x="4671973" y="5420711"/>
            <a:ext cx="1440000" cy="578882"/>
          </a:xfrm>
          <a:prstGeom prst="roundRect">
            <a:avLst/>
          </a:prstGeom>
          <a:solidFill>
            <a:schemeClr val="accent6">
              <a:lumMod val="40000"/>
              <a:lumOff val="60000"/>
            </a:schemeClr>
          </a:solidFill>
        </p:spPr>
        <p:txBody>
          <a:bodyPr wrap="none" rtlCol="0">
            <a:spAutoFit/>
          </a:bodyPr>
          <a:lstStyle/>
          <a:p>
            <a:pPr algn="ctr">
              <a:buNone/>
            </a:pPr>
            <a:r>
              <a:rPr lang="en-GB"/>
              <a:t>-3 + 5</a:t>
            </a:r>
          </a:p>
        </p:txBody>
      </p:sp>
      <p:sp>
        <p:nvSpPr>
          <p:cNvPr id="90" name="TextBox 89">
            <a:extLst>
              <a:ext uri="{FF2B5EF4-FFF2-40B4-BE49-F238E27FC236}">
                <a16:creationId xmlns:a16="http://schemas.microsoft.com/office/drawing/2014/main" id="{CF6CF0D5-E93C-4DD3-8917-1A388EA651A1}"/>
              </a:ext>
            </a:extLst>
          </p:cNvPr>
          <p:cNvSpPr txBox="1"/>
          <p:nvPr/>
        </p:nvSpPr>
        <p:spPr>
          <a:xfrm>
            <a:off x="9914717" y="2123678"/>
            <a:ext cx="1114408" cy="523220"/>
          </a:xfrm>
          <a:prstGeom prst="rect">
            <a:avLst/>
          </a:prstGeom>
          <a:noFill/>
        </p:spPr>
        <p:txBody>
          <a:bodyPr wrap="none" rtlCol="0">
            <a:spAutoFit/>
          </a:bodyPr>
          <a:lstStyle/>
          <a:p>
            <a:pPr>
              <a:buNone/>
            </a:pPr>
            <a:r>
              <a:rPr lang="en-GB"/>
              <a:t>5 + -3</a:t>
            </a:r>
          </a:p>
        </p:txBody>
      </p:sp>
      <p:sp>
        <p:nvSpPr>
          <p:cNvPr id="91" name="TextBox 90">
            <a:extLst>
              <a:ext uri="{FF2B5EF4-FFF2-40B4-BE49-F238E27FC236}">
                <a16:creationId xmlns:a16="http://schemas.microsoft.com/office/drawing/2014/main" id="{2E4C52A3-C864-4362-AD57-52D4A898BB89}"/>
              </a:ext>
            </a:extLst>
          </p:cNvPr>
          <p:cNvSpPr txBox="1"/>
          <p:nvPr/>
        </p:nvSpPr>
        <p:spPr>
          <a:xfrm>
            <a:off x="4913526" y="1096252"/>
            <a:ext cx="956894" cy="578882"/>
          </a:xfrm>
          <a:prstGeom prst="roundRect">
            <a:avLst/>
          </a:prstGeom>
          <a:solidFill>
            <a:schemeClr val="accent6">
              <a:lumMod val="40000"/>
              <a:lumOff val="60000"/>
            </a:schemeClr>
          </a:solidFill>
        </p:spPr>
        <p:txBody>
          <a:bodyPr wrap="none" rtlCol="0">
            <a:spAutoFit/>
          </a:bodyPr>
          <a:lstStyle/>
          <a:p>
            <a:pPr algn="ctr">
              <a:buNone/>
            </a:pPr>
            <a:r>
              <a:rPr lang="en-GB" dirty="0"/>
              <a:t>5 - 3</a:t>
            </a:r>
          </a:p>
        </p:txBody>
      </p:sp>
      <p:grpSp>
        <p:nvGrpSpPr>
          <p:cNvPr id="92" name="Group 91">
            <a:extLst>
              <a:ext uri="{FF2B5EF4-FFF2-40B4-BE49-F238E27FC236}">
                <a16:creationId xmlns:a16="http://schemas.microsoft.com/office/drawing/2014/main" id="{461A319F-C61B-4D92-A475-D71552AAD482}"/>
              </a:ext>
            </a:extLst>
          </p:cNvPr>
          <p:cNvGrpSpPr/>
          <p:nvPr/>
        </p:nvGrpSpPr>
        <p:grpSpPr>
          <a:xfrm>
            <a:off x="363155" y="1277743"/>
            <a:ext cx="2736000" cy="446504"/>
            <a:chOff x="915490" y="1585353"/>
            <a:chExt cx="2736000" cy="446504"/>
          </a:xfrm>
        </p:grpSpPr>
        <p:grpSp>
          <p:nvGrpSpPr>
            <p:cNvPr id="93" name="Group 92">
              <a:extLst>
                <a:ext uri="{FF2B5EF4-FFF2-40B4-BE49-F238E27FC236}">
                  <a16:creationId xmlns:a16="http://schemas.microsoft.com/office/drawing/2014/main" id="{9C5B5AF0-0B5C-411B-BAEB-B0A0E0E93B23}"/>
                </a:ext>
              </a:extLst>
            </p:cNvPr>
            <p:cNvGrpSpPr/>
            <p:nvPr/>
          </p:nvGrpSpPr>
          <p:grpSpPr>
            <a:xfrm>
              <a:off x="915490" y="1629803"/>
              <a:ext cx="2736000" cy="402054"/>
              <a:chOff x="628174" y="2679315"/>
              <a:chExt cx="2736000" cy="402054"/>
            </a:xfrm>
          </p:grpSpPr>
          <p:cxnSp>
            <p:nvCxnSpPr>
              <p:cNvPr id="95" name="Straight Arrow Connector 94">
                <a:extLst>
                  <a:ext uri="{FF2B5EF4-FFF2-40B4-BE49-F238E27FC236}">
                    <a16:creationId xmlns:a16="http://schemas.microsoft.com/office/drawing/2014/main" id="{B546ABC9-50A2-4BB1-A7BB-DF2BCBC5ED7C}"/>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96" name="Straight Connector 95">
                <a:extLst>
                  <a:ext uri="{FF2B5EF4-FFF2-40B4-BE49-F238E27FC236}">
                    <a16:creationId xmlns:a16="http://schemas.microsoft.com/office/drawing/2014/main" id="{2729ADED-9FD9-4FBB-AF17-EF035EE03CC0}"/>
                  </a:ext>
                </a:extLst>
              </p:cNvPr>
              <p:cNvCxnSpPr>
                <a:cxnSpLocks/>
              </p:cNvCxnSpPr>
              <p:nvPr/>
            </p:nvCxnSpPr>
            <p:spPr>
              <a:xfrm>
                <a:off x="1981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C7835B9-801C-42B3-B0E3-DCEBE5D2C38B}"/>
                  </a:ext>
                </a:extLst>
              </p:cNvPr>
              <p:cNvSpPr txBox="1"/>
              <p:nvPr/>
            </p:nvSpPr>
            <p:spPr>
              <a:xfrm>
                <a:off x="1839479" y="2742815"/>
                <a:ext cx="298480" cy="338554"/>
              </a:xfrm>
              <a:prstGeom prst="rect">
                <a:avLst/>
              </a:prstGeom>
              <a:noFill/>
            </p:spPr>
            <p:txBody>
              <a:bodyPr wrap="none" rtlCol="0">
                <a:spAutoFit/>
              </a:bodyPr>
              <a:lstStyle/>
              <a:p>
                <a:pPr>
                  <a:buNone/>
                </a:pPr>
                <a:r>
                  <a:rPr lang="en-GB" sz="1600"/>
                  <a:t>0</a:t>
                </a:r>
              </a:p>
            </p:txBody>
          </p:sp>
          <p:sp>
            <p:nvSpPr>
              <p:cNvPr id="98" name="TextBox 97">
                <a:extLst>
                  <a:ext uri="{FF2B5EF4-FFF2-40B4-BE49-F238E27FC236}">
                    <a16:creationId xmlns:a16="http://schemas.microsoft.com/office/drawing/2014/main" id="{52224835-2065-438F-AE49-5C1D727F5BF8}"/>
                  </a:ext>
                </a:extLst>
              </p:cNvPr>
              <p:cNvSpPr txBox="1"/>
              <p:nvPr/>
            </p:nvSpPr>
            <p:spPr>
              <a:xfrm>
                <a:off x="2848146" y="2742815"/>
                <a:ext cx="298480" cy="338554"/>
              </a:xfrm>
              <a:prstGeom prst="rect">
                <a:avLst/>
              </a:prstGeom>
              <a:noFill/>
            </p:spPr>
            <p:txBody>
              <a:bodyPr wrap="none" rtlCol="0">
                <a:spAutoFit/>
              </a:bodyPr>
              <a:lstStyle/>
              <a:p>
                <a:pPr>
                  <a:buNone/>
                </a:pPr>
                <a:r>
                  <a:rPr lang="en-GB" sz="1600"/>
                  <a:t>3</a:t>
                </a:r>
              </a:p>
            </p:txBody>
          </p:sp>
          <p:cxnSp>
            <p:nvCxnSpPr>
              <p:cNvPr id="99" name="Straight Connector 98">
                <a:extLst>
                  <a:ext uri="{FF2B5EF4-FFF2-40B4-BE49-F238E27FC236}">
                    <a16:creationId xmlns:a16="http://schemas.microsoft.com/office/drawing/2014/main" id="{D96A2E9F-4CA1-4D59-9529-DC11D309F43B}"/>
                  </a:ext>
                </a:extLst>
              </p:cNvPr>
              <p:cNvCxnSpPr>
                <a:cxnSpLocks/>
              </p:cNvCxnSpPr>
              <p:nvPr/>
            </p:nvCxnSpPr>
            <p:spPr>
              <a:xfrm>
                <a:off x="2997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84C9A8-AEA4-4FBB-93EA-8937E1DD2796}"/>
                  </a:ext>
                </a:extLst>
              </p:cNvPr>
              <p:cNvCxnSpPr>
                <a:cxnSpLocks/>
              </p:cNvCxnSpPr>
              <p:nvPr/>
            </p:nvCxnSpPr>
            <p:spPr>
              <a:xfrm>
                <a:off x="12954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41A600B-E667-41E4-87B4-885D9F795547}"/>
                  </a:ext>
                </a:extLst>
              </p:cNvPr>
              <p:cNvSpPr txBox="1"/>
              <p:nvPr/>
            </p:nvSpPr>
            <p:spPr>
              <a:xfrm>
                <a:off x="1149352" y="2742815"/>
                <a:ext cx="367408" cy="338554"/>
              </a:xfrm>
              <a:prstGeom prst="rect">
                <a:avLst/>
              </a:prstGeom>
              <a:noFill/>
            </p:spPr>
            <p:txBody>
              <a:bodyPr wrap="none" rtlCol="0">
                <a:spAutoFit/>
              </a:bodyPr>
              <a:lstStyle/>
              <a:p>
                <a:pPr>
                  <a:buNone/>
                </a:pPr>
                <a:r>
                  <a:rPr lang="en-GB" sz="1600"/>
                  <a:t>-2</a:t>
                </a:r>
              </a:p>
            </p:txBody>
          </p:sp>
        </p:grpSp>
        <p:cxnSp>
          <p:nvCxnSpPr>
            <p:cNvPr id="94" name="Connector: Curved 93">
              <a:extLst>
                <a:ext uri="{FF2B5EF4-FFF2-40B4-BE49-F238E27FC236}">
                  <a16:creationId xmlns:a16="http://schemas.microsoft.com/office/drawing/2014/main" id="{BD2825A2-B2E0-494C-9254-6FAA4EAA4044}"/>
                </a:ext>
              </a:extLst>
            </p:cNvPr>
            <p:cNvCxnSpPr>
              <a:cxnSpLocks/>
            </p:cNvCxnSpPr>
            <p:nvPr/>
          </p:nvCxnSpPr>
          <p:spPr>
            <a:xfrm rot="16200000" flipV="1">
              <a:off x="2439837" y="759538"/>
              <a:ext cx="12700" cy="1664330"/>
            </a:xfrm>
            <a:prstGeom prst="curvedConnector3">
              <a:avLst>
                <a:gd name="adj1" fmla="val 310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A060B361-5145-44C4-A6CB-872D2A8A3B61}"/>
              </a:ext>
            </a:extLst>
          </p:cNvPr>
          <p:cNvGrpSpPr/>
          <p:nvPr/>
        </p:nvGrpSpPr>
        <p:grpSpPr>
          <a:xfrm>
            <a:off x="474268" y="5786804"/>
            <a:ext cx="2736000" cy="742247"/>
            <a:chOff x="1309296" y="5340938"/>
            <a:chExt cx="2736000" cy="742247"/>
          </a:xfrm>
        </p:grpSpPr>
        <p:grpSp>
          <p:nvGrpSpPr>
            <p:cNvPr id="104" name="Group 103">
              <a:extLst>
                <a:ext uri="{FF2B5EF4-FFF2-40B4-BE49-F238E27FC236}">
                  <a16:creationId xmlns:a16="http://schemas.microsoft.com/office/drawing/2014/main" id="{7C143C0D-B568-49D1-BB76-859521F89123}"/>
                </a:ext>
              </a:extLst>
            </p:cNvPr>
            <p:cNvGrpSpPr/>
            <p:nvPr/>
          </p:nvGrpSpPr>
          <p:grpSpPr>
            <a:xfrm>
              <a:off x="1309296" y="5679491"/>
              <a:ext cx="2736000" cy="403694"/>
              <a:chOff x="628174" y="2679315"/>
              <a:chExt cx="2736000" cy="403694"/>
            </a:xfrm>
          </p:grpSpPr>
          <p:cxnSp>
            <p:nvCxnSpPr>
              <p:cNvPr id="106" name="Straight Arrow Connector 105">
                <a:extLst>
                  <a:ext uri="{FF2B5EF4-FFF2-40B4-BE49-F238E27FC236}">
                    <a16:creationId xmlns:a16="http://schemas.microsoft.com/office/drawing/2014/main" id="{FF4D9BF8-437C-4628-B895-B7E5CB11F90D}"/>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07" name="Straight Connector 106">
                <a:extLst>
                  <a:ext uri="{FF2B5EF4-FFF2-40B4-BE49-F238E27FC236}">
                    <a16:creationId xmlns:a16="http://schemas.microsoft.com/office/drawing/2014/main" id="{8C540A43-1481-490C-870D-B6CD94ECE9CD}"/>
                  </a:ext>
                </a:extLst>
              </p:cNvPr>
              <p:cNvCxnSpPr>
                <a:cxnSpLocks/>
              </p:cNvCxnSpPr>
              <p:nvPr/>
            </p:nvCxnSpPr>
            <p:spPr>
              <a:xfrm>
                <a:off x="16256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98DDC89E-AAC4-4F44-A339-5FC171286C9A}"/>
                  </a:ext>
                </a:extLst>
              </p:cNvPr>
              <p:cNvSpPr txBox="1"/>
              <p:nvPr/>
            </p:nvSpPr>
            <p:spPr>
              <a:xfrm>
                <a:off x="1483879" y="2742815"/>
                <a:ext cx="298480" cy="338554"/>
              </a:xfrm>
              <a:prstGeom prst="rect">
                <a:avLst/>
              </a:prstGeom>
              <a:noFill/>
            </p:spPr>
            <p:txBody>
              <a:bodyPr wrap="none" rtlCol="0">
                <a:spAutoFit/>
              </a:bodyPr>
              <a:lstStyle/>
              <a:p>
                <a:pPr>
                  <a:buNone/>
                </a:pPr>
                <a:r>
                  <a:rPr lang="en-GB" sz="1600"/>
                  <a:t>2</a:t>
                </a:r>
              </a:p>
            </p:txBody>
          </p:sp>
          <p:sp>
            <p:nvSpPr>
              <p:cNvPr id="109" name="TextBox 108">
                <a:extLst>
                  <a:ext uri="{FF2B5EF4-FFF2-40B4-BE49-F238E27FC236}">
                    <a16:creationId xmlns:a16="http://schemas.microsoft.com/office/drawing/2014/main" id="{C8153CF0-9C82-49BE-A85A-B66632325B26}"/>
                  </a:ext>
                </a:extLst>
              </p:cNvPr>
              <p:cNvSpPr txBox="1"/>
              <p:nvPr/>
            </p:nvSpPr>
            <p:spPr>
              <a:xfrm>
                <a:off x="2556602" y="2742815"/>
                <a:ext cx="298480" cy="338554"/>
              </a:xfrm>
              <a:prstGeom prst="rect">
                <a:avLst/>
              </a:prstGeom>
              <a:noFill/>
            </p:spPr>
            <p:txBody>
              <a:bodyPr wrap="none" rtlCol="0">
                <a:spAutoFit/>
              </a:bodyPr>
              <a:lstStyle/>
              <a:p>
                <a:pPr>
                  <a:buNone/>
                </a:pPr>
                <a:r>
                  <a:rPr lang="en-GB" sz="1600"/>
                  <a:t>5</a:t>
                </a:r>
              </a:p>
            </p:txBody>
          </p:sp>
          <p:cxnSp>
            <p:nvCxnSpPr>
              <p:cNvPr id="110" name="Straight Connector 109">
                <a:extLst>
                  <a:ext uri="{FF2B5EF4-FFF2-40B4-BE49-F238E27FC236}">
                    <a16:creationId xmlns:a16="http://schemas.microsoft.com/office/drawing/2014/main" id="{6D3AB465-B374-4D60-BE9A-798B09AF870A}"/>
                  </a:ext>
                </a:extLst>
              </p:cNvPr>
              <p:cNvCxnSpPr>
                <a:cxnSpLocks/>
              </p:cNvCxnSpPr>
              <p:nvPr/>
            </p:nvCxnSpPr>
            <p:spPr>
              <a:xfrm>
                <a:off x="26797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F578543-F0DA-494B-A1EE-5B11CEC50803}"/>
                  </a:ext>
                </a:extLst>
              </p:cNvPr>
              <p:cNvCxnSpPr>
                <a:cxnSpLocks/>
              </p:cNvCxnSpPr>
              <p:nvPr/>
            </p:nvCxnSpPr>
            <p:spPr>
              <a:xfrm>
                <a:off x="9779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904C026-1DE2-439F-86B4-6BA8AE77DBB9}"/>
                  </a:ext>
                </a:extLst>
              </p:cNvPr>
              <p:cNvSpPr txBox="1"/>
              <p:nvPr/>
            </p:nvSpPr>
            <p:spPr>
              <a:xfrm>
                <a:off x="842250" y="2744455"/>
                <a:ext cx="298480" cy="338554"/>
              </a:xfrm>
              <a:prstGeom prst="rect">
                <a:avLst/>
              </a:prstGeom>
              <a:noFill/>
            </p:spPr>
            <p:txBody>
              <a:bodyPr wrap="none" rtlCol="0">
                <a:spAutoFit/>
              </a:bodyPr>
              <a:lstStyle/>
              <a:p>
                <a:pPr>
                  <a:buNone/>
                </a:pPr>
                <a:r>
                  <a:rPr lang="en-GB" sz="1600"/>
                  <a:t>0</a:t>
                </a:r>
              </a:p>
            </p:txBody>
          </p:sp>
        </p:grpSp>
        <p:pic>
          <p:nvPicPr>
            <p:cNvPr id="136" name="Picture 135">
              <a:extLst>
                <a:ext uri="{FF2B5EF4-FFF2-40B4-BE49-F238E27FC236}">
                  <a16:creationId xmlns:a16="http://schemas.microsoft.com/office/drawing/2014/main" id="{749EEF2A-FC7A-48B5-8BAB-12D29374EC81}"/>
                </a:ext>
              </a:extLst>
            </p:cNvPr>
            <p:cNvPicPr>
              <a:picLocks noChangeAspect="1"/>
            </p:cNvPicPr>
            <p:nvPr/>
          </p:nvPicPr>
          <p:blipFill>
            <a:blip r:embed="rId3"/>
            <a:stretch>
              <a:fillRect/>
            </a:stretch>
          </p:blipFill>
          <p:spPr>
            <a:xfrm>
              <a:off x="2306722" y="5340938"/>
              <a:ext cx="1047280" cy="278652"/>
            </a:xfrm>
            <a:prstGeom prst="rect">
              <a:avLst/>
            </a:prstGeom>
          </p:spPr>
        </p:pic>
      </p:grpSp>
      <p:grpSp>
        <p:nvGrpSpPr>
          <p:cNvPr id="139" name="Group 138">
            <a:extLst>
              <a:ext uri="{FF2B5EF4-FFF2-40B4-BE49-F238E27FC236}">
                <a16:creationId xmlns:a16="http://schemas.microsoft.com/office/drawing/2014/main" id="{D808003B-E0FA-4B8E-A4FA-7AEA66C6B3AF}"/>
              </a:ext>
            </a:extLst>
          </p:cNvPr>
          <p:cNvGrpSpPr/>
          <p:nvPr/>
        </p:nvGrpSpPr>
        <p:grpSpPr>
          <a:xfrm>
            <a:off x="488585" y="2526680"/>
            <a:ext cx="2784934" cy="733700"/>
            <a:chOff x="661708" y="2801206"/>
            <a:chExt cx="2784934" cy="733700"/>
          </a:xfrm>
        </p:grpSpPr>
        <p:grpSp>
          <p:nvGrpSpPr>
            <p:cNvPr id="37" name="Group 36">
              <a:extLst>
                <a:ext uri="{FF2B5EF4-FFF2-40B4-BE49-F238E27FC236}">
                  <a16:creationId xmlns:a16="http://schemas.microsoft.com/office/drawing/2014/main" id="{870572C1-7379-4B38-8B44-2F7AB8477ECF}"/>
                </a:ext>
              </a:extLst>
            </p:cNvPr>
            <p:cNvGrpSpPr/>
            <p:nvPr/>
          </p:nvGrpSpPr>
          <p:grpSpPr>
            <a:xfrm>
              <a:off x="661708" y="3106306"/>
              <a:ext cx="2784934" cy="428600"/>
              <a:chOff x="-540514" y="2669079"/>
              <a:chExt cx="2784934" cy="412290"/>
            </a:xfrm>
          </p:grpSpPr>
          <p:cxnSp>
            <p:nvCxnSpPr>
              <p:cNvPr id="39" name="Straight Arrow Connector 38">
                <a:extLst>
                  <a:ext uri="{FF2B5EF4-FFF2-40B4-BE49-F238E27FC236}">
                    <a16:creationId xmlns:a16="http://schemas.microsoft.com/office/drawing/2014/main" id="{2DDA6936-A991-4D54-A5E2-445C46DA3256}"/>
                  </a:ext>
                </a:extLst>
              </p:cNvPr>
              <p:cNvCxnSpPr>
                <a:cxnSpLocks/>
              </p:cNvCxnSpPr>
              <p:nvPr/>
            </p:nvCxnSpPr>
            <p:spPr>
              <a:xfrm>
                <a:off x="-540514" y="2742815"/>
                <a:ext cx="2784934"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EC5C3FFC-40F9-4EB4-9D1F-2DD43259FC2E}"/>
                  </a:ext>
                </a:extLst>
              </p:cNvPr>
              <p:cNvCxnSpPr>
                <a:cxnSpLocks/>
              </p:cNvCxnSpPr>
              <p:nvPr/>
            </p:nvCxnSpPr>
            <p:spPr>
              <a:xfrm>
                <a:off x="14605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3400525-562A-44E0-92E5-BA327177F780}"/>
                  </a:ext>
                </a:extLst>
              </p:cNvPr>
              <p:cNvSpPr txBox="1"/>
              <p:nvPr/>
            </p:nvSpPr>
            <p:spPr>
              <a:xfrm>
                <a:off x="1318066" y="2742815"/>
                <a:ext cx="298480" cy="338554"/>
              </a:xfrm>
              <a:prstGeom prst="rect">
                <a:avLst/>
              </a:prstGeom>
              <a:noFill/>
            </p:spPr>
            <p:txBody>
              <a:bodyPr wrap="none" rtlCol="0">
                <a:spAutoFit/>
              </a:bodyPr>
              <a:lstStyle/>
              <a:p>
                <a:pPr>
                  <a:buNone/>
                </a:pPr>
                <a:r>
                  <a:rPr lang="en-GB" sz="1600"/>
                  <a:t>0</a:t>
                </a:r>
              </a:p>
            </p:txBody>
          </p:sp>
          <p:sp>
            <p:nvSpPr>
              <p:cNvPr id="42" name="TextBox 41">
                <a:extLst>
                  <a:ext uri="{FF2B5EF4-FFF2-40B4-BE49-F238E27FC236}">
                    <a16:creationId xmlns:a16="http://schemas.microsoft.com/office/drawing/2014/main" id="{B567886B-0C63-47CD-B9E8-2B8A350348F9}"/>
                  </a:ext>
                </a:extLst>
              </p:cNvPr>
              <p:cNvSpPr txBox="1"/>
              <p:nvPr/>
            </p:nvSpPr>
            <p:spPr>
              <a:xfrm>
                <a:off x="550446" y="2737557"/>
                <a:ext cx="367408" cy="325671"/>
              </a:xfrm>
              <a:prstGeom prst="rect">
                <a:avLst/>
              </a:prstGeom>
              <a:noFill/>
            </p:spPr>
            <p:txBody>
              <a:bodyPr wrap="none" rtlCol="0">
                <a:spAutoFit/>
              </a:bodyPr>
              <a:lstStyle/>
              <a:p>
                <a:pPr>
                  <a:buNone/>
                </a:pPr>
                <a:r>
                  <a:rPr lang="en-GB" sz="1600"/>
                  <a:t>-2</a:t>
                </a:r>
              </a:p>
            </p:txBody>
          </p:sp>
          <p:cxnSp>
            <p:nvCxnSpPr>
              <p:cNvPr id="43" name="Straight Connector 42">
                <a:extLst>
                  <a:ext uri="{FF2B5EF4-FFF2-40B4-BE49-F238E27FC236}">
                    <a16:creationId xmlns:a16="http://schemas.microsoft.com/office/drawing/2014/main" id="{B71E19EB-005E-44DF-9375-D94E34510520}"/>
                  </a:ext>
                </a:extLst>
              </p:cNvPr>
              <p:cNvCxnSpPr>
                <a:cxnSpLocks/>
              </p:cNvCxnSpPr>
              <p:nvPr/>
            </p:nvCxnSpPr>
            <p:spPr>
              <a:xfrm>
                <a:off x="783780" y="2669079"/>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FB2784-5914-45A4-BDA8-E20FA001141F}"/>
                  </a:ext>
                </a:extLst>
              </p:cNvPr>
              <p:cNvCxnSpPr>
                <a:cxnSpLocks/>
              </p:cNvCxnSpPr>
              <p:nvPr/>
            </p:nvCxnSpPr>
            <p:spPr>
              <a:xfrm>
                <a:off x="-3556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7F3DE30-262D-4A83-AEE0-DDEAD14C59B0}"/>
                  </a:ext>
                </a:extLst>
              </p:cNvPr>
              <p:cNvSpPr txBox="1"/>
              <p:nvPr/>
            </p:nvSpPr>
            <p:spPr>
              <a:xfrm>
                <a:off x="-501648" y="2742815"/>
                <a:ext cx="367408" cy="338554"/>
              </a:xfrm>
              <a:prstGeom prst="rect">
                <a:avLst/>
              </a:prstGeom>
              <a:noFill/>
            </p:spPr>
            <p:txBody>
              <a:bodyPr wrap="none" rtlCol="0">
                <a:spAutoFit/>
              </a:bodyPr>
              <a:lstStyle/>
              <a:p>
                <a:pPr>
                  <a:buNone/>
                </a:pPr>
                <a:r>
                  <a:rPr lang="en-GB" sz="1600"/>
                  <a:t>-5</a:t>
                </a:r>
              </a:p>
            </p:txBody>
          </p:sp>
        </p:grpSp>
        <p:pic>
          <p:nvPicPr>
            <p:cNvPr id="137" name="Picture 136">
              <a:extLst>
                <a:ext uri="{FF2B5EF4-FFF2-40B4-BE49-F238E27FC236}">
                  <a16:creationId xmlns:a16="http://schemas.microsoft.com/office/drawing/2014/main" id="{277F5F90-0196-4702-B64E-668123488E1B}"/>
                </a:ext>
              </a:extLst>
            </p:cNvPr>
            <p:cNvPicPr>
              <a:picLocks noChangeAspect="1"/>
            </p:cNvPicPr>
            <p:nvPr/>
          </p:nvPicPr>
          <p:blipFill>
            <a:blip r:embed="rId3"/>
            <a:stretch>
              <a:fillRect/>
            </a:stretch>
          </p:blipFill>
          <p:spPr>
            <a:xfrm flipH="1">
              <a:off x="842082" y="2801206"/>
              <a:ext cx="1192671" cy="317336"/>
            </a:xfrm>
            <a:prstGeom prst="rect">
              <a:avLst/>
            </a:prstGeom>
          </p:spPr>
        </p:pic>
      </p:grpSp>
      <p:sp>
        <p:nvSpPr>
          <p:cNvPr id="144" name="TextBox 143">
            <a:extLst>
              <a:ext uri="{FF2B5EF4-FFF2-40B4-BE49-F238E27FC236}">
                <a16:creationId xmlns:a16="http://schemas.microsoft.com/office/drawing/2014/main" id="{3B21FDFF-9B6B-4736-A8EB-66E76BD13109}"/>
              </a:ext>
            </a:extLst>
          </p:cNvPr>
          <p:cNvSpPr txBox="1"/>
          <p:nvPr/>
        </p:nvSpPr>
        <p:spPr>
          <a:xfrm>
            <a:off x="0" y="8104"/>
            <a:ext cx="4261103" cy="338554"/>
          </a:xfrm>
          <a:prstGeom prst="rect">
            <a:avLst/>
          </a:prstGeom>
          <a:noFill/>
        </p:spPr>
        <p:txBody>
          <a:bodyPr wrap="none" rtlCol="0">
            <a:spAutoFit/>
          </a:bodyPr>
          <a:lstStyle/>
          <a:p>
            <a:pPr marL="457200" indent="-457200">
              <a:buFont typeface="+mj-lt"/>
              <a:buAutoNum type="alphaLcParenR"/>
            </a:pPr>
            <a:r>
              <a:rPr lang="en-GB" sz="1600" dirty="0"/>
              <a:t>Match each number line to a calculation</a:t>
            </a:r>
          </a:p>
        </p:txBody>
      </p:sp>
      <p:sp>
        <p:nvSpPr>
          <p:cNvPr id="145" name="TextBox 144">
            <a:extLst>
              <a:ext uri="{FF2B5EF4-FFF2-40B4-BE49-F238E27FC236}">
                <a16:creationId xmlns:a16="http://schemas.microsoft.com/office/drawing/2014/main" id="{B950DF02-D8FD-4B86-9D7B-B618A56ED0BE}"/>
              </a:ext>
            </a:extLst>
          </p:cNvPr>
          <p:cNvSpPr txBox="1"/>
          <p:nvPr/>
        </p:nvSpPr>
        <p:spPr>
          <a:xfrm>
            <a:off x="6204125" y="16908"/>
            <a:ext cx="6055612" cy="584775"/>
          </a:xfrm>
          <a:prstGeom prst="rect">
            <a:avLst/>
          </a:prstGeom>
          <a:noFill/>
        </p:spPr>
        <p:txBody>
          <a:bodyPr wrap="square" rtlCol="0">
            <a:spAutoFit/>
          </a:bodyPr>
          <a:lstStyle/>
          <a:p>
            <a:pPr marL="457200" indent="-457200">
              <a:buFont typeface="+mj-lt"/>
              <a:buAutoNum type="alphaLcParenR" startAt="2"/>
            </a:pPr>
            <a:r>
              <a:rPr lang="en-GB" sz="1600" dirty="0"/>
              <a:t>Match each pair from part a to a set of double-sided counters </a:t>
            </a:r>
            <a:r>
              <a:rPr lang="en-GB" sz="1600" b="1" dirty="0"/>
              <a:t>and</a:t>
            </a:r>
            <a:r>
              <a:rPr lang="en-GB" sz="1600" dirty="0"/>
              <a:t> calculation. How do you know they match?</a:t>
            </a:r>
          </a:p>
        </p:txBody>
      </p:sp>
    </p:spTree>
    <p:extLst>
      <p:ext uri="{BB962C8B-B14F-4D97-AF65-F5344CB8AC3E}">
        <p14:creationId xmlns:p14="http://schemas.microsoft.com/office/powerpoint/2010/main" val="31566791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D4CBB5E-43ED-4685-8EBC-5D8B831ED565}"/>
              </a:ext>
            </a:extLst>
          </p:cNvPr>
          <p:cNvGraphicFramePr>
            <a:graphicFrameLocks noGrp="1"/>
          </p:cNvGraphicFramePr>
          <p:nvPr>
            <p:extLst>
              <p:ext uri="{D42A27DB-BD31-4B8C-83A1-F6EECF244321}">
                <p14:modId xmlns:p14="http://schemas.microsoft.com/office/powerpoint/2010/main" val="3083775540"/>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526423639"/>
                    </a:ext>
                  </a:extLst>
                </a:gridCol>
                <a:gridCol w="2438400">
                  <a:extLst>
                    <a:ext uri="{9D8B030D-6E8A-4147-A177-3AD203B41FA5}">
                      <a16:colId xmlns:a16="http://schemas.microsoft.com/office/drawing/2014/main" val="3755947386"/>
                    </a:ext>
                  </a:extLst>
                </a:gridCol>
                <a:gridCol w="2438400">
                  <a:extLst>
                    <a:ext uri="{9D8B030D-6E8A-4147-A177-3AD203B41FA5}">
                      <a16:colId xmlns:a16="http://schemas.microsoft.com/office/drawing/2014/main" val="3886430862"/>
                    </a:ext>
                  </a:extLst>
                </a:gridCol>
                <a:gridCol w="2438400">
                  <a:extLst>
                    <a:ext uri="{9D8B030D-6E8A-4147-A177-3AD203B41FA5}">
                      <a16:colId xmlns:a16="http://schemas.microsoft.com/office/drawing/2014/main" val="3925324030"/>
                    </a:ext>
                  </a:extLst>
                </a:gridCol>
                <a:gridCol w="2438400">
                  <a:extLst>
                    <a:ext uri="{9D8B030D-6E8A-4147-A177-3AD203B41FA5}">
                      <a16:colId xmlns:a16="http://schemas.microsoft.com/office/drawing/2014/main" val="2885308284"/>
                    </a:ext>
                  </a:extLst>
                </a:gridCol>
              </a:tblGrid>
              <a:tr h="746911">
                <a:tc>
                  <a:txBody>
                    <a:bodyPr/>
                    <a:lstStyle/>
                    <a:p>
                      <a:pPr algn="ctr"/>
                      <a:r>
                        <a:rPr lang="en-GB" sz="2800" b="1" dirty="0">
                          <a:solidFill>
                            <a:schemeClr val="tx1"/>
                          </a:solidFill>
                        </a:rPr>
                        <a:t>Hundreds</a:t>
                      </a:r>
                    </a:p>
                  </a:txBody>
                  <a:tcPr anchor="ctr">
                    <a:solidFill>
                      <a:schemeClr val="accent6">
                        <a:lumMod val="40000"/>
                        <a:lumOff val="60000"/>
                      </a:schemeClr>
                    </a:solidFill>
                  </a:tcPr>
                </a:tc>
                <a:tc>
                  <a:txBody>
                    <a:bodyPr/>
                    <a:lstStyle/>
                    <a:p>
                      <a:pPr algn="ctr"/>
                      <a:r>
                        <a:rPr lang="en-GB" sz="2800" b="1" dirty="0">
                          <a:solidFill>
                            <a:schemeClr val="tx1"/>
                          </a:solidFill>
                        </a:rPr>
                        <a:t>Tens</a:t>
                      </a:r>
                    </a:p>
                  </a:txBody>
                  <a:tcPr anchor="ctr">
                    <a:solidFill>
                      <a:schemeClr val="accent6">
                        <a:lumMod val="40000"/>
                        <a:lumOff val="60000"/>
                      </a:schemeClr>
                    </a:solidFill>
                  </a:tcPr>
                </a:tc>
                <a:tc>
                  <a:txBody>
                    <a:bodyPr/>
                    <a:lstStyle/>
                    <a:p>
                      <a:pPr algn="ctr"/>
                      <a:r>
                        <a:rPr lang="en-GB" sz="2800" b="1" dirty="0">
                          <a:solidFill>
                            <a:schemeClr val="tx1"/>
                          </a:solidFill>
                        </a:rPr>
                        <a:t>Ones</a:t>
                      </a:r>
                    </a:p>
                  </a:txBody>
                  <a:tcPr anchor="ctr">
                    <a:solidFill>
                      <a:schemeClr val="accent6">
                        <a:lumMod val="40000"/>
                        <a:lumOff val="60000"/>
                      </a:schemeClr>
                    </a:solidFill>
                  </a:tcPr>
                </a:tc>
                <a:tc>
                  <a:txBody>
                    <a:bodyPr/>
                    <a:lstStyle/>
                    <a:p>
                      <a:pPr algn="ctr"/>
                      <a:r>
                        <a:rPr lang="en-GB" sz="2800" b="1" dirty="0">
                          <a:solidFill>
                            <a:schemeClr val="tx1"/>
                          </a:solidFill>
                        </a:rPr>
                        <a:t>Tenths</a:t>
                      </a:r>
                    </a:p>
                  </a:txBody>
                  <a:tcPr anchor="ctr">
                    <a:solidFill>
                      <a:schemeClr val="accent6">
                        <a:lumMod val="40000"/>
                        <a:lumOff val="60000"/>
                      </a:schemeClr>
                    </a:solidFill>
                  </a:tcPr>
                </a:tc>
                <a:tc>
                  <a:txBody>
                    <a:bodyPr/>
                    <a:lstStyle/>
                    <a:p>
                      <a:pPr algn="ctr"/>
                      <a:r>
                        <a:rPr lang="en-GB" sz="2800" b="1" dirty="0">
                          <a:solidFill>
                            <a:schemeClr val="tx1"/>
                          </a:solidFill>
                        </a:rPr>
                        <a:t>Hundredths</a:t>
                      </a:r>
                    </a:p>
                  </a:txBody>
                  <a:tcPr anchor="ctr">
                    <a:solidFill>
                      <a:schemeClr val="accent6">
                        <a:lumMod val="40000"/>
                        <a:lumOff val="60000"/>
                      </a:schemeClr>
                    </a:solidFill>
                  </a:tcPr>
                </a:tc>
                <a:extLst>
                  <a:ext uri="{0D108BD9-81ED-4DB2-BD59-A6C34878D82A}">
                    <a16:rowId xmlns:a16="http://schemas.microsoft.com/office/drawing/2014/main" val="273649074"/>
                  </a:ext>
                </a:extLst>
              </a:tr>
              <a:tr h="6111089">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83788416"/>
                  </a:ext>
                </a:extLst>
              </a:tr>
            </a:tbl>
          </a:graphicData>
        </a:graphic>
      </p:graphicFrame>
      <p:sp>
        <p:nvSpPr>
          <p:cNvPr id="4" name="Oval 3">
            <a:extLst>
              <a:ext uri="{FF2B5EF4-FFF2-40B4-BE49-F238E27FC236}">
                <a16:creationId xmlns:a16="http://schemas.microsoft.com/office/drawing/2014/main" id="{462B323F-3255-4A02-8005-77442BD4DCA5}"/>
              </a:ext>
            </a:extLst>
          </p:cNvPr>
          <p:cNvSpPr/>
          <p:nvPr/>
        </p:nvSpPr>
        <p:spPr>
          <a:xfrm>
            <a:off x="7200900" y="266700"/>
            <a:ext cx="203200" cy="228600"/>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0AB84BF-5503-4830-B062-53FC22C0C877}"/>
              </a:ext>
            </a:extLst>
          </p:cNvPr>
          <p:cNvSpPr/>
          <p:nvPr/>
        </p:nvSpPr>
        <p:spPr>
          <a:xfrm>
            <a:off x="7200900" y="2133600"/>
            <a:ext cx="203200" cy="228600"/>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A9D9DE-4877-4705-911D-19CEE2468BB7}"/>
              </a:ext>
            </a:extLst>
          </p:cNvPr>
          <p:cNvSpPr/>
          <p:nvPr/>
        </p:nvSpPr>
        <p:spPr>
          <a:xfrm>
            <a:off x="7200900" y="4737100"/>
            <a:ext cx="203200" cy="228600"/>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9696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3200" dirty="0"/>
              <a:t>Printable 0–9 digit cards</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a:xfrm>
            <a:off x="609600" y="1556792"/>
            <a:ext cx="10098795" cy="3888432"/>
          </a:xfrm>
        </p:spPr>
        <p:txBody>
          <a:bodyPr/>
          <a:lstStyle/>
          <a:p>
            <a:pPr marL="0" indent="0">
              <a:buNone/>
            </a:pPr>
            <a:r>
              <a:rPr lang="en-GB" dirty="0"/>
              <a:t>You may wish to print </a:t>
            </a:r>
            <a:r>
              <a:rPr lang="en-GB"/>
              <a:t>slides 118–127 </a:t>
            </a:r>
            <a:r>
              <a:rPr lang="en-GB" dirty="0"/>
              <a:t>to create sets of 0–9 digit cards. </a:t>
            </a:r>
          </a:p>
          <a:p>
            <a:pPr marL="0" indent="0">
              <a:buNone/>
            </a:pPr>
            <a:r>
              <a:rPr lang="en-GB" dirty="0"/>
              <a:t>Stack and clip the set of 10 pages and cut along the lines to produce eighteen sets. </a:t>
            </a:r>
          </a:p>
        </p:txBody>
      </p:sp>
    </p:spTree>
    <p:extLst>
      <p:ext uri="{BB962C8B-B14F-4D97-AF65-F5344CB8AC3E}">
        <p14:creationId xmlns:p14="http://schemas.microsoft.com/office/powerpoint/2010/main" val="5200572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348362309"/>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extLst>
                  <a:ext uri="{0D108BD9-81ED-4DB2-BD59-A6C34878D82A}">
                    <a16:rowId xmlns:a16="http://schemas.microsoft.com/office/drawing/2014/main" val="1816370580"/>
                  </a:ext>
                </a:extLst>
              </a:tr>
              <a:tr h="2286000">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extLst>
                  <a:ext uri="{0D108BD9-81ED-4DB2-BD59-A6C34878D82A}">
                    <a16:rowId xmlns:a16="http://schemas.microsoft.com/office/drawing/2014/main" val="2665557872"/>
                  </a:ext>
                </a:extLst>
              </a:tr>
              <a:tr h="2286000">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tc>
                  <a:txBody>
                    <a:bodyPr/>
                    <a:lstStyle/>
                    <a:p>
                      <a:pPr algn="ctr"/>
                      <a:r>
                        <a:rPr lang="en-GB" sz="11600" dirty="0"/>
                        <a:t>0</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25167726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557093910"/>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extLst>
                  <a:ext uri="{0D108BD9-81ED-4DB2-BD59-A6C34878D82A}">
                    <a16:rowId xmlns:a16="http://schemas.microsoft.com/office/drawing/2014/main" val="1816370580"/>
                  </a:ext>
                </a:extLst>
              </a:tr>
              <a:tr h="2286000">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extLst>
                  <a:ext uri="{0D108BD9-81ED-4DB2-BD59-A6C34878D82A}">
                    <a16:rowId xmlns:a16="http://schemas.microsoft.com/office/drawing/2014/main" val="2665557872"/>
                  </a:ext>
                </a:extLst>
              </a:tr>
              <a:tr h="2286000">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tc>
                  <a:txBody>
                    <a:bodyPr/>
                    <a:lstStyle/>
                    <a:p>
                      <a:pPr algn="ctr"/>
                      <a:r>
                        <a:rPr lang="en-GB" sz="11600" dirty="0"/>
                        <a:t>1</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341070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38807167"/>
              </p:ext>
            </p:extLst>
          </p:nvPr>
        </p:nvGraphicFramePr>
        <p:xfrm>
          <a:off x="267128" y="764705"/>
          <a:ext cx="11766038" cy="5918160"/>
        </p:xfrm>
        <a:graphic>
          <a:graphicData uri="http://schemas.openxmlformats.org/drawingml/2006/table">
            <a:tbl>
              <a:tblPr firstRow="1" bandRow="1">
                <a:tableStyleId>{5940675A-B579-460E-94D1-54222C63F5DA}</a:tableStyleId>
              </a:tblPr>
              <a:tblGrid>
                <a:gridCol w="7472615">
                  <a:extLst>
                    <a:ext uri="{9D8B030D-6E8A-4147-A177-3AD203B41FA5}">
                      <a16:colId xmlns:a16="http://schemas.microsoft.com/office/drawing/2014/main" val="695237181"/>
                    </a:ext>
                  </a:extLst>
                </a:gridCol>
                <a:gridCol w="4293423">
                  <a:extLst>
                    <a:ext uri="{9D8B030D-6E8A-4147-A177-3AD203B41FA5}">
                      <a16:colId xmlns:a16="http://schemas.microsoft.com/office/drawing/2014/main" val="300072507"/>
                    </a:ext>
                  </a:extLst>
                </a:gridCol>
              </a:tblGrid>
              <a:tr h="343073">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4701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You could start with a more limited table for students to explore – for example, focusing on just London, Los Angeles and New York – so that you can first assess their understanding of differences with positive numbers before extending to negatives by then including </a:t>
                      </a:r>
                      <a:r>
                        <a:rPr lang="en-US" sz="1600" dirty="0" err="1"/>
                        <a:t>Tromsø</a:t>
                      </a:r>
                      <a:r>
                        <a:rPr lang="en-GB" sz="160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be challenged to include new temperatures on their number line, based upon relationships with other temperatures. For example, ‘twice as cold as Quebec’, or ‘halfway between the temperatures of Moscow and New York’.</a:t>
                      </a:r>
                    </a:p>
                    <a:p>
                      <a:endParaRPr lang="en-GB" sz="1600" u="none" dirty="0"/>
                    </a:p>
                    <a:p>
                      <a:r>
                        <a:rPr lang="en-GB" sz="1600" b="1" i="0" u="none" dirty="0"/>
                        <a:t>Representations</a:t>
                      </a:r>
                    </a:p>
                    <a:p>
                      <a:r>
                        <a:rPr lang="en-GB" sz="1600" b="0" i="0" u="none" dirty="0"/>
                        <a:t>The number line is the most useful representation to support this task. Guidance on using number lines can be found in </a:t>
                      </a:r>
                      <a:r>
                        <a:rPr lang="en-GB" sz="1600" dirty="0">
                          <a:hlinkClick r:id="rId3"/>
                        </a:rPr>
                        <a:t>Using mathematical representations at KS3 | NCETM</a:t>
                      </a:r>
                      <a:r>
                        <a:rPr lang="en-GB" sz="1600" dirty="0"/>
                        <a:t>. </a:t>
                      </a:r>
                      <a:r>
                        <a:rPr lang="en-GB" sz="1600" b="0" i="0" u="none" dirty="0"/>
                        <a:t>Consider the orientation of number lines. In secondary school, a horizontal line is commonly used, but it is likely that students are more familiar with a vertical number line from KS2, as this more closely resembles practical contexts such as thermometers or depth. A </a:t>
                      </a:r>
                      <a:r>
                        <a:rPr lang="en-GB" sz="1600" b="0" i="0" u="none" dirty="0">
                          <a:hlinkClick r:id="rId4" action="ppaction://hlinksldjump"/>
                        </a:rPr>
                        <a:t>selection of number lines</a:t>
                      </a:r>
                      <a:r>
                        <a:rPr lang="en-GB" sz="1600" b="0" i="0" u="none" dirty="0"/>
                        <a:t> for this task is available in ‘Printable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be reliant on the number line for all of these calculations/comparisons. If they are using the number line, take note of whether they are still ‘counting back’ through zero, or whether they feel confident to make larger jumps to and from zero.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For those students that are not reliant on the number line, observe their level of fluency with addition and subtraction facts and whether they are able to apply these to negative numbers. Some facts are likely to be ‘known’ (such as 8 + 2 = 10, and therefore the difference between 2 and </a:t>
                      </a:r>
                      <a:r>
                        <a:rPr lang="en-US" sz="1600" dirty="0"/>
                        <a:t>˗</a:t>
                      </a:r>
                      <a:r>
                        <a:rPr lang="en-GB" sz="1600" dirty="0"/>
                        <a:t>8 is 10). Other facts are more likely to involve strategies (such as bridging 0 to recognise that the difference between </a:t>
                      </a:r>
                      <a:r>
                        <a:rPr lang="en-US" sz="1600" dirty="0"/>
                        <a:t>˗</a:t>
                      </a:r>
                      <a:r>
                        <a:rPr lang="en-GB" sz="1600" dirty="0"/>
                        <a:t>6 and 5 is the same as 6 + 5, and then using ‘near doubles’ to recognise that this is the same as 1 + 5 + 5).  </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dirty="0">
                          <a:hlinkClick r:id="rId5"/>
                        </a:rPr>
                        <a:t>Primary Assessment Materials | NCETM</a:t>
                      </a:r>
                      <a:r>
                        <a:rPr lang="en-GB" sz="1600" dirty="0"/>
                        <a:t> offer further contexts for negative numbers, on p10 of the Year 4 materials and p11 of the Year 6 materials.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629116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799546726"/>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2</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2</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33506146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984011141"/>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3</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3</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28420190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565410255"/>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4</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4</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1125291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370709485"/>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5</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5</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24123330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592738496"/>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6</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6</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23135103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069531058"/>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7</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7</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11991805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956655844"/>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8</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8</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10093576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63204957"/>
              </p:ext>
            </p:extLst>
          </p:nvPr>
        </p:nvGraphicFramePr>
        <p:xfrm>
          <a:off x="0" y="0"/>
          <a:ext cx="12192000" cy="68580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55181143"/>
                    </a:ext>
                  </a:extLst>
                </a:gridCol>
                <a:gridCol w="2032000">
                  <a:extLst>
                    <a:ext uri="{9D8B030D-6E8A-4147-A177-3AD203B41FA5}">
                      <a16:colId xmlns:a16="http://schemas.microsoft.com/office/drawing/2014/main" val="2488670377"/>
                    </a:ext>
                  </a:extLst>
                </a:gridCol>
                <a:gridCol w="2032000">
                  <a:extLst>
                    <a:ext uri="{9D8B030D-6E8A-4147-A177-3AD203B41FA5}">
                      <a16:colId xmlns:a16="http://schemas.microsoft.com/office/drawing/2014/main" val="1163420743"/>
                    </a:ext>
                  </a:extLst>
                </a:gridCol>
                <a:gridCol w="2032000">
                  <a:extLst>
                    <a:ext uri="{9D8B030D-6E8A-4147-A177-3AD203B41FA5}">
                      <a16:colId xmlns:a16="http://schemas.microsoft.com/office/drawing/2014/main" val="2122453913"/>
                    </a:ext>
                  </a:extLst>
                </a:gridCol>
                <a:gridCol w="2032000">
                  <a:extLst>
                    <a:ext uri="{9D8B030D-6E8A-4147-A177-3AD203B41FA5}">
                      <a16:colId xmlns:a16="http://schemas.microsoft.com/office/drawing/2014/main" val="320008003"/>
                    </a:ext>
                  </a:extLst>
                </a:gridCol>
                <a:gridCol w="2032000">
                  <a:extLst>
                    <a:ext uri="{9D8B030D-6E8A-4147-A177-3AD203B41FA5}">
                      <a16:colId xmlns:a16="http://schemas.microsoft.com/office/drawing/2014/main" val="656813861"/>
                    </a:ext>
                  </a:extLst>
                </a:gridCol>
              </a:tblGrid>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1816370580"/>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extLst>
                  <a:ext uri="{0D108BD9-81ED-4DB2-BD59-A6C34878D82A}">
                    <a16:rowId xmlns:a16="http://schemas.microsoft.com/office/drawing/2014/main" val="2665557872"/>
                  </a:ext>
                </a:extLst>
              </a:tr>
              <a:tr h="228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a:ln>
                            <a:noFill/>
                          </a:ln>
                          <a:solidFill>
                            <a:srgbClr val="585858"/>
                          </a:solidFill>
                          <a:effectLst/>
                          <a:uLnTx/>
                          <a:uFillTx/>
                          <a:latin typeface="Arial"/>
                          <a:ea typeface="+mn-ea"/>
                          <a:cs typeface="+mn-cs"/>
                        </a:rPr>
                        <a:t>9</a:t>
                      </a:r>
                      <a:endParaRPr kumimoji="0" lang="en-GB" sz="11600" b="0" i="0" u="none" strike="noStrike" kern="1200" cap="none" spc="0" normalizeH="0" baseline="0" noProof="0" dirty="0">
                        <a:ln>
                          <a:noFill/>
                        </a:ln>
                        <a:solidFill>
                          <a:srgbClr val="585858"/>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600" b="0" i="0" u="none" strike="noStrike" kern="1200" cap="none" spc="0" normalizeH="0" baseline="0" noProof="0" dirty="0">
                          <a:ln>
                            <a:noFill/>
                          </a:ln>
                          <a:solidFill>
                            <a:srgbClr val="585858"/>
                          </a:solidFill>
                          <a:effectLst/>
                          <a:uLnTx/>
                          <a:uFillTx/>
                          <a:latin typeface="Arial"/>
                          <a:ea typeface="+mn-ea"/>
                          <a:cs typeface="+mn-cs"/>
                        </a:rPr>
                        <a:t>9</a:t>
                      </a:r>
                    </a:p>
                  </a:txBody>
                  <a:tcPr anchor="ctr"/>
                </a:tc>
                <a:extLst>
                  <a:ext uri="{0D108BD9-81ED-4DB2-BD59-A6C34878D82A}">
                    <a16:rowId xmlns:a16="http://schemas.microsoft.com/office/drawing/2014/main" val="3496244884"/>
                  </a:ext>
                </a:extLst>
              </a:tr>
            </a:tbl>
          </a:graphicData>
        </a:graphic>
      </p:graphicFrame>
    </p:spTree>
    <p:extLst>
      <p:ext uri="{BB962C8B-B14F-4D97-AF65-F5344CB8AC3E}">
        <p14:creationId xmlns:p14="http://schemas.microsoft.com/office/powerpoint/2010/main" val="3687587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 Gattengo chart">
            <a:extLst>
              <a:ext uri="{FF2B5EF4-FFF2-40B4-BE49-F238E27FC236}">
                <a16:creationId xmlns:a16="http://schemas.microsoft.com/office/drawing/2014/main" id="{51D31240-E934-452F-9B78-E5D4EFB2D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0" y="206831"/>
            <a:ext cx="12381379" cy="3075926"/>
          </a:xfrm>
          <a:prstGeom prst="rect">
            <a:avLst/>
          </a:prstGeom>
        </p:spPr>
      </p:pic>
      <p:pic>
        <p:nvPicPr>
          <p:cNvPr id="6" name="Picture 5" descr="An image of a Gattengo chart">
            <a:extLst>
              <a:ext uri="{FF2B5EF4-FFF2-40B4-BE49-F238E27FC236}">
                <a16:creationId xmlns:a16="http://schemas.microsoft.com/office/drawing/2014/main" id="{0C1EAE98-BA44-4B2D-A39E-023B3059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1" y="3705872"/>
            <a:ext cx="12381379" cy="3075926"/>
          </a:xfrm>
          <a:prstGeom prst="rect">
            <a:avLst/>
          </a:prstGeom>
        </p:spPr>
      </p:pic>
      <p:cxnSp>
        <p:nvCxnSpPr>
          <p:cNvPr id="3" name="Straight Connector 2">
            <a:extLst>
              <a:ext uri="{FF2B5EF4-FFF2-40B4-BE49-F238E27FC236}">
                <a16:creationId xmlns:a16="http://schemas.microsoft.com/office/drawing/2014/main" id="{F9A1C847-E466-4DD6-80BB-81A58EDB4D88}"/>
              </a:ext>
            </a:extLst>
          </p:cNvPr>
          <p:cNvCxnSpPr/>
          <p:nvPr/>
        </p:nvCxnSpPr>
        <p:spPr>
          <a:xfrm>
            <a:off x="0" y="3429000"/>
            <a:ext cx="121920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6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2: Two rulers</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0A090FE9-1EE3-044F-83E9-ADABC632CCDA}"/>
              </a:ext>
            </a:extLst>
          </p:cNvPr>
          <p:cNvSpPr txBox="1"/>
          <p:nvPr/>
        </p:nvSpPr>
        <p:spPr>
          <a:xfrm>
            <a:off x="6096000" y="1184024"/>
            <a:ext cx="5713823" cy="3724096"/>
          </a:xfrm>
          <a:prstGeom prst="rect">
            <a:avLst/>
          </a:prstGeom>
          <a:noFill/>
        </p:spPr>
        <p:txBody>
          <a:bodyPr wrap="square" rtlCol="0">
            <a:spAutoFit/>
          </a:bodyPr>
          <a:lstStyle/>
          <a:p>
            <a:pPr marL="457200" indent="-457200">
              <a:spcBef>
                <a:spcPts val="1200"/>
              </a:spcBef>
              <a:buFont typeface="+mj-lt"/>
              <a:buAutoNum type="alphaLcParenR"/>
            </a:pPr>
            <a:r>
              <a:rPr lang="en-US" sz="2400" dirty="0"/>
              <a:t>How long is the pen in the picture?</a:t>
            </a:r>
          </a:p>
          <a:p>
            <a:pPr marL="457200" indent="-457200">
              <a:spcBef>
                <a:spcPts val="1200"/>
              </a:spcBef>
              <a:buFont typeface="+mj-lt"/>
              <a:buAutoNum type="alphaLcParenR"/>
            </a:pPr>
            <a:r>
              <a:rPr lang="en-US" sz="2400" dirty="0"/>
              <a:t>A piece of string is placed so that one end is at 9 cm on the blue ruler, and the other end is at 10 cm on the wooden ruler. How long is it?</a:t>
            </a:r>
          </a:p>
          <a:p>
            <a:pPr marL="457200" indent="-457200">
              <a:spcBef>
                <a:spcPts val="1200"/>
              </a:spcBef>
              <a:buFont typeface="+mj-lt"/>
              <a:buAutoNum type="alphaLcParenR"/>
            </a:pPr>
            <a:r>
              <a:rPr lang="en-US" sz="2400" dirty="0"/>
              <a:t>A pencil is placed with its tip at 5 cm on the blue ruler. It’s 12 cm long. Where on the wooden ruler is the end of the pencil?</a:t>
            </a:r>
          </a:p>
        </p:txBody>
      </p:sp>
      <p:sp>
        <p:nvSpPr>
          <p:cNvPr id="7" name="TextBox 6">
            <a:extLst>
              <a:ext uri="{FF2B5EF4-FFF2-40B4-BE49-F238E27FC236}">
                <a16:creationId xmlns:a16="http://schemas.microsoft.com/office/drawing/2014/main" id="{D8F976B1-8C65-D941-85D4-5DCCB5A55973}"/>
              </a:ext>
            </a:extLst>
          </p:cNvPr>
          <p:cNvSpPr txBox="1"/>
          <p:nvPr/>
        </p:nvSpPr>
        <p:spPr>
          <a:xfrm>
            <a:off x="915490" y="5219244"/>
            <a:ext cx="8967812" cy="1274195"/>
          </a:xfrm>
          <a:prstGeom prst="rect">
            <a:avLst/>
          </a:prstGeom>
          <a:noFill/>
        </p:spPr>
        <p:txBody>
          <a:bodyPr wrap="square" lIns="91440" tIns="45720" rIns="91440" bIns="45720" rtlCol="0" anchor="t">
            <a:spAutoFit/>
          </a:bodyPr>
          <a:lstStyle/>
          <a:p>
            <a:pPr>
              <a:buNone/>
            </a:pPr>
            <a:r>
              <a:rPr lang="en-US" sz="2400" dirty="0">
                <a:latin typeface="Arial"/>
                <a:cs typeface="Arial"/>
              </a:rPr>
              <a:t>A piece of string is 10 cm long. It is stretched out so that one end is on the blue ruler and the other end is on the wood ruler.</a:t>
            </a:r>
          </a:p>
          <a:p>
            <a:pPr>
              <a:buNone/>
            </a:pPr>
            <a:r>
              <a:rPr lang="en-US" sz="2400" dirty="0">
                <a:latin typeface="Arial"/>
                <a:cs typeface="Arial"/>
              </a:rPr>
              <a:t>Where might the ends be? </a:t>
            </a:r>
            <a:endParaRPr lang="en-US" sz="2400" dirty="0">
              <a:cs typeface="Arial"/>
            </a:endParaRPr>
          </a:p>
        </p:txBody>
      </p:sp>
      <p:pic>
        <p:nvPicPr>
          <p:cNvPr id="5" name="Picture 4">
            <a:extLst>
              <a:ext uri="{FF2B5EF4-FFF2-40B4-BE49-F238E27FC236}">
                <a16:creationId xmlns:a16="http://schemas.microsoft.com/office/drawing/2014/main" id="{E3D4E491-DF88-46A7-AA48-4B3A06652EF5}"/>
              </a:ext>
            </a:extLst>
          </p:cNvPr>
          <p:cNvPicPr>
            <a:picLocks noChangeAspect="1"/>
          </p:cNvPicPr>
          <p:nvPr/>
        </p:nvPicPr>
        <p:blipFill>
          <a:blip r:embed="rId3"/>
          <a:stretch>
            <a:fillRect/>
          </a:stretch>
        </p:blipFill>
        <p:spPr>
          <a:xfrm>
            <a:off x="258538" y="1488084"/>
            <a:ext cx="5522864" cy="1940916"/>
          </a:xfrm>
          <a:prstGeom prst="rect">
            <a:avLst/>
          </a:prstGeom>
        </p:spPr>
      </p:pic>
    </p:spTree>
    <p:extLst>
      <p:ext uri="{BB962C8B-B14F-4D97-AF65-F5344CB8AC3E}">
        <p14:creationId xmlns:p14="http://schemas.microsoft.com/office/powerpoint/2010/main" val="14816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19719165"/>
              </p:ext>
            </p:extLst>
          </p:nvPr>
        </p:nvGraphicFramePr>
        <p:xfrm>
          <a:off x="267128" y="764704"/>
          <a:ext cx="11766038" cy="578232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5030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9124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two rulers so that they can properly visualise and explore this task. A further support might be to model the pen (or string) initially being measured from 0 on the wooden ruler, and then moving it down the plastic ruler in steps of 1 each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imagine this situation at a larger scale – for example, using metre sticks and larger objects. Asking them to identify possibilities given constraints will further challenge them, such as identifying possible start and end points where an object is 25.5 cm long.</a:t>
                      </a:r>
                    </a:p>
                    <a:p>
                      <a:r>
                        <a:rPr lang="en-GB" sz="1600" u="none" dirty="0"/>
                        <a:t> </a:t>
                      </a:r>
                    </a:p>
                    <a:p>
                      <a:r>
                        <a:rPr lang="en-GB" sz="1600" b="1" i="0" u="none" dirty="0"/>
                        <a:t>Representations</a:t>
                      </a:r>
                    </a:p>
                    <a:p>
                      <a:r>
                        <a:rPr lang="en-GB" sz="1600" b="0" i="0" u="none" dirty="0"/>
                        <a:t>Here, two rulers are used as physical representations of the number line. Students may find one being upside down to be initially confusing, but the intention is to familiarise the negative ‘half’ of the number line and emphasise its symmetry around 0. Guidance on using number lines can be found in </a:t>
                      </a:r>
                      <a:r>
                        <a:rPr lang="en-GB" sz="1600" dirty="0">
                          <a:hlinkClick r:id="rId3"/>
                        </a:rPr>
                        <a:t>Using mathematical representations at KS3 | NCETM</a:t>
                      </a:r>
                      <a:r>
                        <a:rPr lang="en-GB" sz="160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Negative numbers are not mentioned in this activity; notice whether students independently make this connection, or whether it needs to be made more explicit.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 with Checkpoint 1, students’ reliance on counting back through zero will be an indicator of their confidence with negative numbers. Listen to the strategies that students use to gauge their fluency with addition and subtraction facts. Which facts do they ‘just know’? Which do they have an efficient strategy for? Which do they find more challenging?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Topic 1.27 of the Primary mastery professional development materials, teaching point 5 looks at calculating intervals across zero: </a:t>
                      </a:r>
                      <a:r>
                        <a:rPr lang="en-GB" sz="1600" dirty="0">
                          <a:hlinkClick r:id="rId4"/>
                        </a:rPr>
                        <a:t>Negative numbers: counting, comparing and calculating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5163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 Ant journeys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40288" y="1124746"/>
            <a:ext cx="11717238" cy="4129848"/>
          </a:xfrm>
        </p:spPr>
        <p:txBody>
          <a:bodyPr>
            <a:normAutofit lnSpcReduction="10000"/>
          </a:bodyPr>
          <a:lstStyle/>
          <a:p>
            <a:r>
              <a:rPr lang="en-GB" sz="2400" dirty="0"/>
              <a:t>An ant starts at 10 on the number line.</a:t>
            </a:r>
          </a:p>
          <a:p>
            <a:r>
              <a:rPr lang="en-GB" sz="2400" dirty="0"/>
              <a:t>It then walks to -9, then back to 8, then to -7, 6, -5 and so on until it reaches 0, where it stops.</a:t>
            </a:r>
          </a:p>
          <a:p>
            <a:endParaRPr lang="en-GB" sz="2400" dirty="0"/>
          </a:p>
          <a:p>
            <a:endParaRPr lang="en-GB" sz="2400" dirty="0"/>
          </a:p>
          <a:p>
            <a:endParaRPr lang="en-GB" sz="2400" dirty="0"/>
          </a:p>
          <a:p>
            <a:endParaRPr lang="en-GB" sz="2400" dirty="0"/>
          </a:p>
          <a:p>
            <a:pPr marL="457200" indent="-457200">
              <a:buFont typeface="+mj-lt"/>
              <a:buAutoNum type="alphaLcParenR"/>
            </a:pPr>
            <a:r>
              <a:rPr lang="en-GB" sz="2400" dirty="0"/>
              <a:t>How far does the ant walk in total?</a:t>
            </a:r>
          </a:p>
          <a:p>
            <a:pPr marL="457200" indent="-457200">
              <a:buFont typeface="+mj-lt"/>
              <a:buAutoNum type="alphaLcParenR"/>
            </a:pPr>
            <a:endParaRPr lang="en-GB" sz="2400" dirty="0"/>
          </a:p>
          <a:p>
            <a:pPr marL="457200" indent="-457200">
              <a:buFont typeface="+mj-lt"/>
              <a:buAutoNum type="alphaLcParenR"/>
            </a:pPr>
            <a:r>
              <a:rPr lang="en-GB" sz="2400" dirty="0"/>
              <a:t>What if it starts at 11, then walks to -10, 9, -8…?</a:t>
            </a:r>
          </a:p>
          <a:p>
            <a:endParaRPr lang="en-GB" sz="2400" dirty="0"/>
          </a:p>
        </p:txBody>
      </p:sp>
      <p:sp>
        <p:nvSpPr>
          <p:cNvPr id="2" name="TextBox 1">
            <a:extLst>
              <a:ext uri="{FF2B5EF4-FFF2-40B4-BE49-F238E27FC236}">
                <a16:creationId xmlns:a16="http://schemas.microsoft.com/office/drawing/2014/main" id="{F8E6D6A2-7BD0-4F4C-812D-3503DF658E02}"/>
              </a:ext>
            </a:extLst>
          </p:cNvPr>
          <p:cNvSpPr txBox="1"/>
          <p:nvPr/>
        </p:nvSpPr>
        <p:spPr>
          <a:xfrm>
            <a:off x="915490" y="5390111"/>
            <a:ext cx="8487302" cy="1348061"/>
          </a:xfrm>
          <a:prstGeom prst="rect">
            <a:avLst/>
          </a:prstGeom>
          <a:noFill/>
        </p:spPr>
        <p:txBody>
          <a:bodyPr wrap="square" rtlCol="0">
            <a:spAutoFit/>
          </a:bodyPr>
          <a:lstStyle/>
          <a:p>
            <a:pPr>
              <a:buNone/>
            </a:pPr>
            <a:r>
              <a:rPr lang="en-GB" sz="2400" dirty="0"/>
              <a:t>Try starting at different numbers. </a:t>
            </a:r>
          </a:p>
          <a:p>
            <a:pPr>
              <a:buNone/>
            </a:pPr>
            <a:r>
              <a:rPr lang="en-GB" sz="2400" dirty="0"/>
              <a:t>Can you predict how far the ant would walk if it starts at 100?</a:t>
            </a:r>
          </a:p>
          <a:p>
            <a:pPr>
              <a:buNone/>
            </a:pPr>
            <a:r>
              <a:rPr lang="en-GB" sz="2400" dirty="0"/>
              <a:t>How do you know?</a:t>
            </a:r>
          </a:p>
        </p:txBody>
      </p:sp>
      <p:pic>
        <p:nvPicPr>
          <p:cNvPr id="4" name="Picture 3">
            <a:extLst>
              <a:ext uri="{FF2B5EF4-FFF2-40B4-BE49-F238E27FC236}">
                <a16:creationId xmlns:a16="http://schemas.microsoft.com/office/drawing/2014/main" id="{0D457CEC-3D63-8F47-8F07-8D2956950995}"/>
              </a:ext>
            </a:extLst>
          </p:cNvPr>
          <p:cNvPicPr>
            <a:picLocks noChangeAspect="1"/>
          </p:cNvPicPr>
          <p:nvPr/>
        </p:nvPicPr>
        <p:blipFill rotWithShape="1">
          <a:blip r:embed="rId3"/>
          <a:srcRect t="22610"/>
          <a:stretch/>
        </p:blipFill>
        <p:spPr>
          <a:xfrm>
            <a:off x="0" y="2517172"/>
            <a:ext cx="12192000" cy="901039"/>
          </a:xfrm>
          <a:prstGeom prst="rect">
            <a:avLst/>
          </a:prstGeom>
        </p:spPr>
      </p:pic>
    </p:spTree>
    <p:extLst>
      <p:ext uri="{BB962C8B-B14F-4D97-AF65-F5344CB8AC3E}">
        <p14:creationId xmlns:p14="http://schemas.microsoft.com/office/powerpoint/2010/main" val="191703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55969424"/>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7913045">
                  <a:extLst>
                    <a:ext uri="{9D8B030D-6E8A-4147-A177-3AD203B41FA5}">
                      <a16:colId xmlns:a16="http://schemas.microsoft.com/office/drawing/2014/main" val="695237181"/>
                    </a:ext>
                  </a:extLst>
                </a:gridCol>
                <a:gridCol w="3852993">
                  <a:extLst>
                    <a:ext uri="{9D8B030D-6E8A-4147-A177-3AD203B41FA5}">
                      <a16:colId xmlns:a16="http://schemas.microsoft.com/office/drawing/2014/main" val="300072507"/>
                    </a:ext>
                  </a:extLst>
                </a:gridCol>
              </a:tblGrid>
              <a:tr h="346714">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4724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wish to use counters alongside physical number lines to ‘act’ out the ant’s journey and record the steps. In this case, it is advised that the start number is lower so that there are fewer sets of steps to record initially. Encourage students to count total jumps to zero rather than individual steps, to strengthen fluency with addition/subtraction facts. A </a:t>
                      </a:r>
                      <a:r>
                        <a:rPr lang="en-GB" sz="1600" i="0" u="none" dirty="0">
                          <a:hlinkClick r:id="rId3" action="ppaction://hlinksldjump"/>
                        </a:rPr>
                        <a:t>printable version</a:t>
                      </a:r>
                      <a:r>
                        <a:rPr lang="en-GB" sz="1600" i="0" u="none" dirty="0"/>
                        <a:t> of the number lines used in this activity can be found in ‘Printable resources’, slide 114.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Much of the potential challenge is built into this task, as the pattern of differences and link to square numbers offer a rich vein for exploration. Ask students to reason about why this is the case – or give them a total number of steps and ask which number the ant may have started on. Is there more than one possible answer?</a:t>
                      </a:r>
                    </a:p>
                    <a:p>
                      <a:endParaRPr lang="en-GB" sz="1600" u="none" dirty="0"/>
                    </a:p>
                    <a:p>
                      <a:r>
                        <a:rPr lang="en-GB" sz="1600" b="1" i="0" u="none" dirty="0"/>
                        <a:t>Representations</a:t>
                      </a:r>
                    </a:p>
                    <a:p>
                      <a:r>
                        <a:rPr lang="en-GB" sz="1600" b="0" i="0" u="none" dirty="0"/>
                        <a:t>The primary representation here is the number line. The intention is to move students away from counting individual steps and towards jumps through zero or linking to known addition/subtraction facts. Guidance on using number lines can be found in </a:t>
                      </a:r>
                      <a:r>
                        <a:rPr lang="en-GB" sz="1600" dirty="0">
                          <a:hlinkClick r:id="rId4"/>
                        </a:rPr>
                        <a:t>Using mathematical representations at KS3 | NCETM</a:t>
                      </a:r>
                      <a:r>
                        <a:rPr lang="en-GB" sz="160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 with Checkpoints 1 and 2, the efficiency of students’ calculations through zero is a key point of assessment.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Here, there is the additional element of the pattern of reducing odd numbers. Students may notice this and realise that they can arrive at an answer an alternative way. This therefore offers not only an opportunity to assess students’ understanding of calculating through zero, but also of the way in which they approach tasks. Are they looking for patterns and efficiencies? Do they organise their workings in a way that supports them to notice patterns? Do they ‘leap’ to the answer without needing to write down their thoughts?</a:t>
                      </a:r>
                    </a:p>
                  </a:txBody>
                  <a:tcPr/>
                </a:tc>
                <a:extLst>
                  <a:ext uri="{0D108BD9-81ED-4DB2-BD59-A6C34878D82A}">
                    <a16:rowId xmlns:a16="http://schemas.microsoft.com/office/drawing/2014/main" val="1616516725"/>
                  </a:ext>
                </a:extLst>
              </a:tr>
              <a:tr h="805427">
                <a:tc gridSpan="2">
                  <a:txBody>
                    <a:bodyPr/>
                    <a:lstStyle/>
                    <a:p>
                      <a:r>
                        <a:rPr lang="en-GB" sz="1600" b="1" dirty="0"/>
                        <a:t>Additional resources</a:t>
                      </a:r>
                    </a:p>
                    <a:p>
                      <a:pPr marL="285750" indent="-285750">
                        <a:buFont typeface="Arial" panose="020B0604020202020204" pitchFamily="34" charset="0"/>
                        <a:buChar char="•"/>
                      </a:pPr>
                      <a:r>
                        <a:rPr lang="en-GB" sz="1600" b="0" dirty="0"/>
                        <a:t>Within Topic 1.27 of the Primary mastery professional development materials, teaching point 5 looks at calculating intervals across zero: </a:t>
                      </a:r>
                      <a:r>
                        <a:rPr lang="en-GB" sz="1600" dirty="0">
                          <a:hlinkClick r:id="rId5"/>
                        </a:rPr>
                        <a:t>Negative numbers: counting, comparing and calculating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2304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4: Dots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0A090FE9-1EE3-044F-83E9-ADABC632CCDA}"/>
              </a:ext>
            </a:extLst>
          </p:cNvPr>
          <p:cNvSpPr txBox="1"/>
          <p:nvPr/>
        </p:nvSpPr>
        <p:spPr>
          <a:xfrm>
            <a:off x="234474" y="1217160"/>
            <a:ext cx="5662670" cy="1491472"/>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None/>
            </a:pPr>
            <a:r>
              <a:rPr lang="en-US" sz="2400" dirty="0">
                <a:solidFill>
                  <a:srgbClr val="585858"/>
                </a:solidFill>
              </a:rPr>
              <a:t>Grace places a dot on a number line.</a:t>
            </a:r>
          </a:p>
          <a:p>
            <a:pPr>
              <a:buNone/>
            </a:pPr>
            <a:r>
              <a:rPr lang="en-US" sz="2400" dirty="0">
                <a:solidFill>
                  <a:srgbClr val="585858"/>
                </a:solidFill>
              </a:rPr>
              <a:t>It is five away from zero.</a:t>
            </a:r>
          </a:p>
          <a:p>
            <a:pPr>
              <a:buNone/>
            </a:pPr>
            <a:r>
              <a:rPr lang="en-US" sz="2400" dirty="0">
                <a:solidFill>
                  <a:srgbClr val="585858"/>
                </a:solidFill>
              </a:rPr>
              <a:t>Where might Grace’s dot be?</a:t>
            </a:r>
          </a:p>
        </p:txBody>
      </p:sp>
      <p:sp>
        <p:nvSpPr>
          <p:cNvPr id="7" name="TextBox 6">
            <a:extLst>
              <a:ext uri="{FF2B5EF4-FFF2-40B4-BE49-F238E27FC236}">
                <a16:creationId xmlns:a16="http://schemas.microsoft.com/office/drawing/2014/main" id="{D8F976B1-8C65-D941-85D4-5DCCB5A55973}"/>
              </a:ext>
            </a:extLst>
          </p:cNvPr>
          <p:cNvSpPr txBox="1"/>
          <p:nvPr/>
        </p:nvSpPr>
        <p:spPr>
          <a:xfrm>
            <a:off x="915490" y="5155654"/>
            <a:ext cx="7100021" cy="1348061"/>
          </a:xfrm>
          <a:prstGeom prst="rect">
            <a:avLst/>
          </a:prstGeom>
          <a:noFill/>
        </p:spPr>
        <p:txBody>
          <a:bodyPr wrap="none" rtlCol="0">
            <a:spAutoFit/>
          </a:bodyPr>
          <a:lstStyle/>
          <a:p>
            <a:pPr>
              <a:buNone/>
            </a:pPr>
            <a:r>
              <a:rPr lang="en-US" sz="2400" dirty="0"/>
              <a:t>In each situation there are two possible answers.</a:t>
            </a:r>
          </a:p>
          <a:p>
            <a:pPr>
              <a:buNone/>
            </a:pPr>
            <a:r>
              <a:rPr lang="en-US" sz="2400" dirty="0"/>
              <a:t>How far apart are the dots for the two answers?</a:t>
            </a:r>
          </a:p>
          <a:p>
            <a:pPr>
              <a:buNone/>
            </a:pPr>
            <a:r>
              <a:rPr lang="en-US" sz="2400" dirty="0"/>
              <a:t>Can you explain why this is the answer?</a:t>
            </a:r>
          </a:p>
        </p:txBody>
      </p:sp>
      <p:sp>
        <p:nvSpPr>
          <p:cNvPr id="9" name="TextBox 8">
            <a:extLst>
              <a:ext uri="{FF2B5EF4-FFF2-40B4-BE49-F238E27FC236}">
                <a16:creationId xmlns:a16="http://schemas.microsoft.com/office/drawing/2014/main" id="{6B9539E8-93EA-A042-A026-61C33CFB1218}"/>
              </a:ext>
            </a:extLst>
          </p:cNvPr>
          <p:cNvSpPr txBox="1"/>
          <p:nvPr/>
        </p:nvSpPr>
        <p:spPr>
          <a:xfrm>
            <a:off x="234474" y="3090576"/>
            <a:ext cx="5662670" cy="1491472"/>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None/>
            </a:pPr>
            <a:r>
              <a:rPr lang="en-US" sz="2400" dirty="0">
                <a:solidFill>
                  <a:srgbClr val="585858"/>
                </a:solidFill>
              </a:rPr>
              <a:t>Max places a dot on a number line.</a:t>
            </a:r>
          </a:p>
          <a:p>
            <a:pPr>
              <a:buNone/>
            </a:pPr>
            <a:r>
              <a:rPr lang="en-US" sz="2400" dirty="0">
                <a:solidFill>
                  <a:srgbClr val="585858"/>
                </a:solidFill>
              </a:rPr>
              <a:t>It is seven away from three.</a:t>
            </a:r>
          </a:p>
          <a:p>
            <a:pPr>
              <a:buNone/>
            </a:pPr>
            <a:r>
              <a:rPr lang="en-US" sz="2400" dirty="0">
                <a:solidFill>
                  <a:srgbClr val="585858"/>
                </a:solidFill>
              </a:rPr>
              <a:t>Where might Max’s dot be?</a:t>
            </a:r>
          </a:p>
        </p:txBody>
      </p:sp>
      <p:sp>
        <p:nvSpPr>
          <p:cNvPr id="10" name="TextBox 9">
            <a:extLst>
              <a:ext uri="{FF2B5EF4-FFF2-40B4-BE49-F238E27FC236}">
                <a16:creationId xmlns:a16="http://schemas.microsoft.com/office/drawing/2014/main" id="{9051E799-A653-6543-80F4-5530457A3145}"/>
              </a:ext>
            </a:extLst>
          </p:cNvPr>
          <p:cNvSpPr txBox="1"/>
          <p:nvPr/>
        </p:nvSpPr>
        <p:spPr>
          <a:xfrm>
            <a:off x="6294120" y="1217160"/>
            <a:ext cx="5662670" cy="1491472"/>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None/>
            </a:pPr>
            <a:r>
              <a:rPr lang="en-US" sz="2400" dirty="0">
                <a:solidFill>
                  <a:srgbClr val="585858"/>
                </a:solidFill>
              </a:rPr>
              <a:t>Emily places a dot on a number line.</a:t>
            </a:r>
          </a:p>
          <a:p>
            <a:pPr>
              <a:buNone/>
            </a:pPr>
            <a:r>
              <a:rPr lang="en-US" sz="2400" dirty="0">
                <a:solidFill>
                  <a:srgbClr val="585858"/>
                </a:solidFill>
              </a:rPr>
              <a:t>It is one hundred away from one.</a:t>
            </a:r>
          </a:p>
          <a:p>
            <a:pPr>
              <a:buNone/>
            </a:pPr>
            <a:r>
              <a:rPr lang="en-US" sz="2400" dirty="0">
                <a:solidFill>
                  <a:srgbClr val="585858"/>
                </a:solidFill>
              </a:rPr>
              <a:t>Where might Emily’s dot be?</a:t>
            </a:r>
          </a:p>
        </p:txBody>
      </p:sp>
      <p:sp>
        <p:nvSpPr>
          <p:cNvPr id="11" name="TextBox 10">
            <a:extLst>
              <a:ext uri="{FF2B5EF4-FFF2-40B4-BE49-F238E27FC236}">
                <a16:creationId xmlns:a16="http://schemas.microsoft.com/office/drawing/2014/main" id="{DFA35C4A-F87C-EF48-9249-DD02FC66C13A}"/>
              </a:ext>
            </a:extLst>
          </p:cNvPr>
          <p:cNvSpPr txBox="1"/>
          <p:nvPr/>
        </p:nvSpPr>
        <p:spPr>
          <a:xfrm>
            <a:off x="6294120" y="3096164"/>
            <a:ext cx="5662670" cy="1491472"/>
          </a:xfrm>
          <a:prstGeom prst="round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buNone/>
            </a:pPr>
            <a:r>
              <a:rPr lang="en-US" sz="2400" dirty="0">
                <a:solidFill>
                  <a:srgbClr val="585858"/>
                </a:solidFill>
              </a:rPr>
              <a:t>Adam places a dot on a number line.</a:t>
            </a:r>
          </a:p>
          <a:p>
            <a:pPr>
              <a:buNone/>
            </a:pPr>
            <a:r>
              <a:rPr lang="en-US" sz="2400" dirty="0">
                <a:solidFill>
                  <a:srgbClr val="585858"/>
                </a:solidFill>
              </a:rPr>
              <a:t>It is one away from one quarter.</a:t>
            </a:r>
          </a:p>
          <a:p>
            <a:pPr>
              <a:buNone/>
            </a:pPr>
            <a:r>
              <a:rPr lang="en-US" sz="2400" dirty="0">
                <a:solidFill>
                  <a:srgbClr val="585858"/>
                </a:solidFill>
              </a:rPr>
              <a:t>Where might Adam’s dot be?</a:t>
            </a:r>
          </a:p>
        </p:txBody>
      </p:sp>
    </p:spTree>
    <p:extLst>
      <p:ext uri="{BB962C8B-B14F-4D97-AF65-F5344CB8AC3E}">
        <p14:creationId xmlns:p14="http://schemas.microsoft.com/office/powerpoint/2010/main" val="240201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75351187"/>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8246677">
                  <a:extLst>
                    <a:ext uri="{9D8B030D-6E8A-4147-A177-3AD203B41FA5}">
                      <a16:colId xmlns:a16="http://schemas.microsoft.com/office/drawing/2014/main" val="695237181"/>
                    </a:ext>
                  </a:extLst>
                </a:gridCol>
                <a:gridCol w="351936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Providing students with physical number lines may support them to visualise the two possible answers each time. If they find the concept of negative numbers challenging, then repeat more questions in the style of Grace and Max.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Further exploration of situations such as Adam’s, for example those involving decimals or fractions a certain distance from a non-zero value, will challenge students to apply their understanding of negative numbers beyond integers. Setting two end points and asking students to find the midpoint (such as the point halfway between </a:t>
                      </a:r>
                      <a:r>
                        <a:rPr lang="en-US" sz="1600" u="none" dirty="0"/>
                        <a:t>−</a:t>
                      </a:r>
                      <a:r>
                        <a:rPr lang="en-GB" sz="1600" u="none" dirty="0"/>
                        <a:t>2.4 and 0.5) adds further challenge. </a:t>
                      </a:r>
                    </a:p>
                    <a:p>
                      <a:endParaRPr lang="en-GB" sz="1600" u="none" dirty="0"/>
                    </a:p>
                    <a:p>
                      <a:r>
                        <a:rPr lang="en-GB" sz="1600" b="1" i="0" u="none" dirty="0"/>
                        <a:t>Representations</a:t>
                      </a:r>
                    </a:p>
                    <a:p>
                      <a:r>
                        <a:rPr lang="en-GB" sz="1600" b="0" i="0" u="none" dirty="0"/>
                        <a:t>As with the previous Checkpoints, this task uses a number line representation. However, this time, students are starting to rely upon a mental image more than a visual one. This is an important stage in their understanding of the mathematical structure of negative numbers.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Assess whether students instinctively select a negative answer, or whether they need to be prompted to also consider numbers below zero.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An interesting point of discussion will be how students generate their pairs of answers: do they use the same strategy for positive and negative? Are they reliant on counting or do they use known addition and subtraction facts?</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Topic 1.27 of the Primary mastery professional development materials, teaching point 5 looks at calculating intervals across zero: </a:t>
                      </a:r>
                      <a:r>
                        <a:rPr lang="en-GB" sz="1600" dirty="0">
                          <a:hlinkClick r:id="rId3"/>
                        </a:rPr>
                        <a:t>Negative numbers: counting, comparing and calculating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activities </a:t>
                      </a:r>
                      <a:r>
                        <a:rPr lang="en-GB" sz="1600" b="0" dirty="0">
                          <a:hlinkClick r:id="rId4" action="ppaction://hlinksldjump"/>
                        </a:rPr>
                        <a:t>A</a:t>
                      </a:r>
                      <a:r>
                        <a:rPr lang="en-GB" sz="1600" b="0" dirty="0"/>
                        <a:t> and </a:t>
                      </a:r>
                      <a:r>
                        <a:rPr lang="en-GB" sz="1600" b="0" dirty="0">
                          <a:hlinkClick r:id="rId5" action="ppaction://hlinksldjump"/>
                        </a:rPr>
                        <a:t>B</a:t>
                      </a:r>
                      <a:r>
                        <a:rPr lang="en-GB" sz="1600" b="0" dirty="0"/>
                        <a:t> explore different ways of representing additions and subtractions with negatives.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6421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5: Representing negatives</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49655" y="573492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142" name="Group 141">
            <a:extLst>
              <a:ext uri="{FF2B5EF4-FFF2-40B4-BE49-F238E27FC236}">
                <a16:creationId xmlns:a16="http://schemas.microsoft.com/office/drawing/2014/main" id="{D905CD41-A92F-425E-997E-D40B8E622D4B}"/>
              </a:ext>
            </a:extLst>
          </p:cNvPr>
          <p:cNvGrpSpPr>
            <a:grpSpLocks noChangeAspect="1"/>
          </p:cNvGrpSpPr>
          <p:nvPr/>
        </p:nvGrpSpPr>
        <p:grpSpPr>
          <a:xfrm>
            <a:off x="8014413" y="3870482"/>
            <a:ext cx="1812319" cy="1442893"/>
            <a:chOff x="8316682" y="1505868"/>
            <a:chExt cx="2372452" cy="1888847"/>
          </a:xfrm>
        </p:grpSpPr>
        <p:sp>
          <p:nvSpPr>
            <p:cNvPr id="2" name="Oval 1">
              <a:extLst>
                <a:ext uri="{FF2B5EF4-FFF2-40B4-BE49-F238E27FC236}">
                  <a16:creationId xmlns:a16="http://schemas.microsoft.com/office/drawing/2014/main" id="{00190C5A-87EF-4488-8E2D-35335DD2E457}"/>
                </a:ext>
              </a:extLst>
            </p:cNvPr>
            <p:cNvSpPr/>
            <p:nvPr/>
          </p:nvSpPr>
          <p:spPr>
            <a:xfrm>
              <a:off x="8962908" y="2166719"/>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7" name="Oval 6">
              <a:extLst>
                <a:ext uri="{FF2B5EF4-FFF2-40B4-BE49-F238E27FC236}">
                  <a16:creationId xmlns:a16="http://schemas.microsoft.com/office/drawing/2014/main" id="{B3297D6C-E13D-4685-8DCF-36974EFC5429}"/>
                </a:ext>
              </a:extLst>
            </p:cNvPr>
            <p:cNvSpPr/>
            <p:nvPr/>
          </p:nvSpPr>
          <p:spPr>
            <a:xfrm>
              <a:off x="9593350" y="1867634"/>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6" name="Oval 15">
              <a:extLst>
                <a:ext uri="{FF2B5EF4-FFF2-40B4-BE49-F238E27FC236}">
                  <a16:creationId xmlns:a16="http://schemas.microsoft.com/office/drawing/2014/main" id="{55449016-A157-4AD3-B70C-C38006C4FF92}"/>
                </a:ext>
              </a:extLst>
            </p:cNvPr>
            <p:cNvSpPr/>
            <p:nvPr/>
          </p:nvSpPr>
          <p:spPr>
            <a:xfrm>
              <a:off x="9518692" y="2516161"/>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7" name="Oval 16">
              <a:extLst>
                <a:ext uri="{FF2B5EF4-FFF2-40B4-BE49-F238E27FC236}">
                  <a16:creationId xmlns:a16="http://schemas.microsoft.com/office/drawing/2014/main" id="{61D40B6F-2C8E-4662-B41D-0F07DA20EB31}"/>
                </a:ext>
              </a:extLst>
            </p:cNvPr>
            <p:cNvSpPr/>
            <p:nvPr/>
          </p:nvSpPr>
          <p:spPr>
            <a:xfrm>
              <a:off x="10149134" y="2191898"/>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19" name="Oval 18">
              <a:extLst>
                <a:ext uri="{FF2B5EF4-FFF2-40B4-BE49-F238E27FC236}">
                  <a16:creationId xmlns:a16="http://schemas.microsoft.com/office/drawing/2014/main" id="{370882ED-62DA-441B-A733-E6321451BCA7}"/>
                </a:ext>
              </a:extLst>
            </p:cNvPr>
            <p:cNvSpPr/>
            <p:nvPr/>
          </p:nvSpPr>
          <p:spPr>
            <a:xfrm>
              <a:off x="8962908" y="2854715"/>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0" name="Oval 19">
              <a:extLst>
                <a:ext uri="{FF2B5EF4-FFF2-40B4-BE49-F238E27FC236}">
                  <a16:creationId xmlns:a16="http://schemas.microsoft.com/office/drawing/2014/main" id="{E2ED134D-D052-48FC-A672-2F834D8FC0DF}"/>
                </a:ext>
              </a:extLst>
            </p:cNvPr>
            <p:cNvSpPr/>
            <p:nvPr/>
          </p:nvSpPr>
          <p:spPr>
            <a:xfrm>
              <a:off x="8962908" y="1505868"/>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1" name="Oval 20">
              <a:extLst>
                <a:ext uri="{FF2B5EF4-FFF2-40B4-BE49-F238E27FC236}">
                  <a16:creationId xmlns:a16="http://schemas.microsoft.com/office/drawing/2014/main" id="{6EFA3732-23DC-4F79-B1B7-1A5C9AFC9D10}"/>
                </a:ext>
              </a:extLst>
            </p:cNvPr>
            <p:cNvSpPr/>
            <p:nvPr/>
          </p:nvSpPr>
          <p:spPr>
            <a:xfrm>
              <a:off x="8316682" y="1927613"/>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22" name="Oval 21">
              <a:extLst>
                <a:ext uri="{FF2B5EF4-FFF2-40B4-BE49-F238E27FC236}">
                  <a16:creationId xmlns:a16="http://schemas.microsoft.com/office/drawing/2014/main" id="{4F26CC0F-5F83-4002-965E-94F6606AD6A6}"/>
                </a:ext>
              </a:extLst>
            </p:cNvPr>
            <p:cNvSpPr/>
            <p:nvPr/>
          </p:nvSpPr>
          <p:spPr>
            <a:xfrm>
              <a:off x="8379229" y="2584715"/>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grpSp>
      <p:grpSp>
        <p:nvGrpSpPr>
          <p:cNvPr id="33" name="Group 32">
            <a:extLst>
              <a:ext uri="{FF2B5EF4-FFF2-40B4-BE49-F238E27FC236}">
                <a16:creationId xmlns:a16="http://schemas.microsoft.com/office/drawing/2014/main" id="{E905E372-1B3E-467D-9C40-B042B3CED5CF}"/>
              </a:ext>
            </a:extLst>
          </p:cNvPr>
          <p:cNvGrpSpPr/>
          <p:nvPr/>
        </p:nvGrpSpPr>
        <p:grpSpPr>
          <a:xfrm>
            <a:off x="436840" y="4014290"/>
            <a:ext cx="2736000" cy="469157"/>
            <a:chOff x="915490" y="1562700"/>
            <a:chExt cx="2736000" cy="469157"/>
          </a:xfrm>
        </p:grpSpPr>
        <p:grpSp>
          <p:nvGrpSpPr>
            <p:cNvPr id="26" name="Group 25">
              <a:extLst>
                <a:ext uri="{FF2B5EF4-FFF2-40B4-BE49-F238E27FC236}">
                  <a16:creationId xmlns:a16="http://schemas.microsoft.com/office/drawing/2014/main" id="{C761B62E-2609-4A23-AF25-A70BF61B2695}"/>
                </a:ext>
              </a:extLst>
            </p:cNvPr>
            <p:cNvGrpSpPr/>
            <p:nvPr/>
          </p:nvGrpSpPr>
          <p:grpSpPr>
            <a:xfrm>
              <a:off x="915490" y="1629803"/>
              <a:ext cx="2736000" cy="402054"/>
              <a:chOff x="628174" y="2679315"/>
              <a:chExt cx="2736000" cy="402054"/>
            </a:xfrm>
          </p:grpSpPr>
          <p:cxnSp>
            <p:nvCxnSpPr>
              <p:cNvPr id="8" name="Straight Arrow Connector 7">
                <a:extLst>
                  <a:ext uri="{FF2B5EF4-FFF2-40B4-BE49-F238E27FC236}">
                    <a16:creationId xmlns:a16="http://schemas.microsoft.com/office/drawing/2014/main" id="{1BE9E4BA-393B-4F72-8487-BB044139D315}"/>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A7CF215F-4877-410F-A6E9-7833F6BFCC48}"/>
                  </a:ext>
                </a:extLst>
              </p:cNvPr>
              <p:cNvCxnSpPr>
                <a:cxnSpLocks/>
              </p:cNvCxnSpPr>
              <p:nvPr/>
            </p:nvCxnSpPr>
            <p:spPr>
              <a:xfrm>
                <a:off x="1981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FACBEA-D5DB-4ED5-BD60-E89D001E693F}"/>
                  </a:ext>
                </a:extLst>
              </p:cNvPr>
              <p:cNvSpPr txBox="1"/>
              <p:nvPr/>
            </p:nvSpPr>
            <p:spPr>
              <a:xfrm>
                <a:off x="1839479" y="2742815"/>
                <a:ext cx="298480" cy="338554"/>
              </a:xfrm>
              <a:prstGeom prst="rect">
                <a:avLst/>
              </a:prstGeom>
              <a:noFill/>
            </p:spPr>
            <p:txBody>
              <a:bodyPr wrap="none" rtlCol="0">
                <a:spAutoFit/>
              </a:bodyPr>
              <a:lstStyle/>
              <a:p>
                <a:pPr>
                  <a:buNone/>
                </a:pPr>
                <a:r>
                  <a:rPr lang="en-GB" sz="1600"/>
                  <a:t>0</a:t>
                </a:r>
              </a:p>
            </p:txBody>
          </p:sp>
          <p:sp>
            <p:nvSpPr>
              <p:cNvPr id="15" name="TextBox 14">
                <a:extLst>
                  <a:ext uri="{FF2B5EF4-FFF2-40B4-BE49-F238E27FC236}">
                    <a16:creationId xmlns:a16="http://schemas.microsoft.com/office/drawing/2014/main" id="{463C56EB-6F7F-47A1-AA1F-811AC88C370C}"/>
                  </a:ext>
                </a:extLst>
              </p:cNvPr>
              <p:cNvSpPr txBox="1"/>
              <p:nvPr/>
            </p:nvSpPr>
            <p:spPr>
              <a:xfrm>
                <a:off x="2556602" y="2742815"/>
                <a:ext cx="298480" cy="338554"/>
              </a:xfrm>
              <a:prstGeom prst="rect">
                <a:avLst/>
              </a:prstGeom>
              <a:noFill/>
            </p:spPr>
            <p:txBody>
              <a:bodyPr wrap="none" rtlCol="0">
                <a:spAutoFit/>
              </a:bodyPr>
              <a:lstStyle/>
              <a:p>
                <a:pPr>
                  <a:buNone/>
                </a:pPr>
                <a:r>
                  <a:rPr lang="en-GB" sz="1600"/>
                  <a:t>2</a:t>
                </a:r>
              </a:p>
            </p:txBody>
          </p:sp>
          <p:cxnSp>
            <p:nvCxnSpPr>
              <p:cNvPr id="23" name="Straight Connector 22">
                <a:extLst>
                  <a:ext uri="{FF2B5EF4-FFF2-40B4-BE49-F238E27FC236}">
                    <a16:creationId xmlns:a16="http://schemas.microsoft.com/office/drawing/2014/main" id="{03BA2318-4865-4867-B5D9-7F653CA6AD77}"/>
                  </a:ext>
                </a:extLst>
              </p:cNvPr>
              <p:cNvCxnSpPr>
                <a:cxnSpLocks/>
              </p:cNvCxnSpPr>
              <p:nvPr/>
            </p:nvCxnSpPr>
            <p:spPr>
              <a:xfrm>
                <a:off x="26797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00FC66-C85C-471B-BAB9-6B1A867AF3A4}"/>
                  </a:ext>
                </a:extLst>
              </p:cNvPr>
              <p:cNvCxnSpPr>
                <a:cxnSpLocks/>
              </p:cNvCxnSpPr>
              <p:nvPr/>
            </p:nvCxnSpPr>
            <p:spPr>
              <a:xfrm>
                <a:off x="9779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B7DAE8-DD30-4B79-A819-C8018EE202EE}"/>
                  </a:ext>
                </a:extLst>
              </p:cNvPr>
              <p:cNvSpPr txBox="1"/>
              <p:nvPr/>
            </p:nvSpPr>
            <p:spPr>
              <a:xfrm>
                <a:off x="781497" y="2732808"/>
                <a:ext cx="367408" cy="338554"/>
              </a:xfrm>
              <a:prstGeom prst="rect">
                <a:avLst/>
              </a:prstGeom>
              <a:noFill/>
            </p:spPr>
            <p:txBody>
              <a:bodyPr wrap="none" rtlCol="0">
                <a:spAutoFit/>
              </a:bodyPr>
              <a:lstStyle/>
              <a:p>
                <a:pPr>
                  <a:buNone/>
                </a:pPr>
                <a:r>
                  <a:rPr lang="en-US" sz="1600" dirty="0"/>
                  <a:t>˗</a:t>
                </a:r>
                <a:r>
                  <a:rPr lang="en-GB" sz="1600" dirty="0"/>
                  <a:t>3</a:t>
                </a:r>
              </a:p>
            </p:txBody>
          </p:sp>
        </p:grpSp>
        <p:cxnSp>
          <p:nvCxnSpPr>
            <p:cNvPr id="28" name="Connector: Curved 27">
              <a:extLst>
                <a:ext uri="{FF2B5EF4-FFF2-40B4-BE49-F238E27FC236}">
                  <a16:creationId xmlns:a16="http://schemas.microsoft.com/office/drawing/2014/main" id="{12E91DCB-28E1-42EE-A6F9-52B164567E24}"/>
                </a:ext>
              </a:extLst>
            </p:cNvPr>
            <p:cNvCxnSpPr>
              <a:cxnSpLocks/>
            </p:cNvCxnSpPr>
            <p:nvPr/>
          </p:nvCxnSpPr>
          <p:spPr>
            <a:xfrm rot="5400000" flipH="1" flipV="1">
              <a:off x="2100959" y="736885"/>
              <a:ext cx="12700" cy="1664330"/>
            </a:xfrm>
            <a:prstGeom prst="curvedConnector3">
              <a:avLst>
                <a:gd name="adj1" fmla="val 310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14CBABF1-6B05-4EC1-89A4-4A8E82D89A75}"/>
              </a:ext>
            </a:extLst>
          </p:cNvPr>
          <p:cNvSpPr txBox="1"/>
          <p:nvPr/>
        </p:nvSpPr>
        <p:spPr>
          <a:xfrm>
            <a:off x="3979640" y="2732289"/>
            <a:ext cx="956894" cy="578882"/>
          </a:xfrm>
          <a:prstGeom prst="roundRect">
            <a:avLst/>
          </a:prstGeom>
          <a:solidFill>
            <a:schemeClr val="accent6">
              <a:lumMod val="40000"/>
              <a:lumOff val="60000"/>
            </a:schemeClr>
          </a:solidFill>
        </p:spPr>
        <p:txBody>
          <a:bodyPr wrap="none" rtlCol="0">
            <a:spAutoFit/>
          </a:bodyPr>
          <a:lstStyle/>
          <a:p>
            <a:pPr algn="ctr">
              <a:buNone/>
            </a:pPr>
            <a:r>
              <a:rPr lang="en-GB" dirty="0"/>
              <a:t>3 </a:t>
            </a:r>
            <a:r>
              <a:rPr lang="en-US" sz="2800" dirty="0"/>
              <a:t>˗</a:t>
            </a:r>
            <a:r>
              <a:rPr lang="en-GB" dirty="0"/>
              <a:t> 5</a:t>
            </a:r>
          </a:p>
        </p:txBody>
      </p:sp>
      <p:sp>
        <p:nvSpPr>
          <p:cNvPr id="35" name="TextBox 34">
            <a:extLst>
              <a:ext uri="{FF2B5EF4-FFF2-40B4-BE49-F238E27FC236}">
                <a16:creationId xmlns:a16="http://schemas.microsoft.com/office/drawing/2014/main" id="{BA35CBD5-1ABA-4C61-8DD8-AA51EF04181F}"/>
              </a:ext>
            </a:extLst>
          </p:cNvPr>
          <p:cNvSpPr txBox="1"/>
          <p:nvPr/>
        </p:nvSpPr>
        <p:spPr>
          <a:xfrm>
            <a:off x="10159552" y="4246705"/>
            <a:ext cx="1114408" cy="523220"/>
          </a:xfrm>
          <a:prstGeom prst="rect">
            <a:avLst/>
          </a:prstGeom>
          <a:noFill/>
        </p:spPr>
        <p:txBody>
          <a:bodyPr wrap="none" rtlCol="0">
            <a:spAutoFit/>
          </a:bodyPr>
          <a:lstStyle/>
          <a:p>
            <a:pPr>
              <a:buNone/>
            </a:pPr>
            <a:r>
              <a:rPr lang="en-GB" dirty="0"/>
              <a:t>3 + </a:t>
            </a:r>
            <a:r>
              <a:rPr lang="en-US" dirty="0"/>
              <a:t>˗</a:t>
            </a:r>
            <a:r>
              <a:rPr lang="en-GB" dirty="0"/>
              <a:t>5</a:t>
            </a:r>
          </a:p>
        </p:txBody>
      </p:sp>
      <p:sp>
        <p:nvSpPr>
          <p:cNvPr id="71" name="TextBox 70">
            <a:extLst>
              <a:ext uri="{FF2B5EF4-FFF2-40B4-BE49-F238E27FC236}">
                <a16:creationId xmlns:a16="http://schemas.microsoft.com/office/drawing/2014/main" id="{09CD7CAA-CAF3-431B-95C7-439646B54C46}"/>
              </a:ext>
            </a:extLst>
          </p:cNvPr>
          <p:cNvSpPr txBox="1"/>
          <p:nvPr/>
        </p:nvSpPr>
        <p:spPr>
          <a:xfrm>
            <a:off x="3873938" y="3724331"/>
            <a:ext cx="1168296" cy="578882"/>
          </a:xfrm>
          <a:prstGeom prst="roundRect">
            <a:avLst/>
          </a:prstGeom>
          <a:solidFill>
            <a:schemeClr val="accent6">
              <a:lumMod val="40000"/>
              <a:lumOff val="60000"/>
            </a:schemeClr>
          </a:solidFill>
        </p:spPr>
        <p:txBody>
          <a:bodyPr wrap="none" rtlCol="0">
            <a:spAutoFit/>
          </a:bodyPr>
          <a:lstStyle/>
          <a:p>
            <a:pPr algn="ctr">
              <a:buNone/>
            </a:pPr>
            <a:r>
              <a:rPr lang="en-US" sz="2800" dirty="0"/>
              <a:t>˗</a:t>
            </a:r>
            <a:r>
              <a:rPr lang="en-GB" dirty="0"/>
              <a:t>5 + 3</a:t>
            </a:r>
          </a:p>
        </p:txBody>
      </p:sp>
      <p:grpSp>
        <p:nvGrpSpPr>
          <p:cNvPr id="143" name="Group 142">
            <a:extLst>
              <a:ext uri="{FF2B5EF4-FFF2-40B4-BE49-F238E27FC236}">
                <a16:creationId xmlns:a16="http://schemas.microsoft.com/office/drawing/2014/main" id="{6EDC1ACB-1CD7-478B-A80D-42337B99A7B2}"/>
              </a:ext>
            </a:extLst>
          </p:cNvPr>
          <p:cNvGrpSpPr>
            <a:grpSpLocks noChangeAspect="1"/>
          </p:cNvGrpSpPr>
          <p:nvPr/>
        </p:nvGrpSpPr>
        <p:grpSpPr>
          <a:xfrm>
            <a:off x="7853833" y="2125675"/>
            <a:ext cx="1799708" cy="1398395"/>
            <a:chOff x="8316682" y="3819839"/>
            <a:chExt cx="2372452" cy="1843425"/>
          </a:xfrm>
        </p:grpSpPr>
        <p:sp>
          <p:nvSpPr>
            <p:cNvPr id="80" name="Oval 79">
              <a:extLst>
                <a:ext uri="{FF2B5EF4-FFF2-40B4-BE49-F238E27FC236}">
                  <a16:creationId xmlns:a16="http://schemas.microsoft.com/office/drawing/2014/main" id="{B712CBFD-B9E9-4766-BA90-B941EAF160BB}"/>
                </a:ext>
              </a:extLst>
            </p:cNvPr>
            <p:cNvSpPr/>
            <p:nvPr/>
          </p:nvSpPr>
          <p:spPr>
            <a:xfrm>
              <a:off x="9593350" y="4136183"/>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1" name="Oval 80">
              <a:extLst>
                <a:ext uri="{FF2B5EF4-FFF2-40B4-BE49-F238E27FC236}">
                  <a16:creationId xmlns:a16="http://schemas.microsoft.com/office/drawing/2014/main" id="{56E0901C-07E0-4C59-9AAD-0A12190188ED}"/>
                </a:ext>
              </a:extLst>
            </p:cNvPr>
            <p:cNvSpPr/>
            <p:nvPr/>
          </p:nvSpPr>
          <p:spPr>
            <a:xfrm>
              <a:off x="9518692" y="4784710"/>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2" name="Oval 81">
              <a:extLst>
                <a:ext uri="{FF2B5EF4-FFF2-40B4-BE49-F238E27FC236}">
                  <a16:creationId xmlns:a16="http://schemas.microsoft.com/office/drawing/2014/main" id="{B71BD93A-9E0E-4DC9-8AC6-598265713117}"/>
                </a:ext>
              </a:extLst>
            </p:cNvPr>
            <p:cNvSpPr/>
            <p:nvPr/>
          </p:nvSpPr>
          <p:spPr>
            <a:xfrm>
              <a:off x="10149134" y="4460447"/>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3" name="Oval 82">
              <a:extLst>
                <a:ext uri="{FF2B5EF4-FFF2-40B4-BE49-F238E27FC236}">
                  <a16:creationId xmlns:a16="http://schemas.microsoft.com/office/drawing/2014/main" id="{BF7210BA-2E44-4A76-A375-C6E857490670}"/>
                </a:ext>
              </a:extLst>
            </p:cNvPr>
            <p:cNvSpPr/>
            <p:nvPr/>
          </p:nvSpPr>
          <p:spPr>
            <a:xfrm>
              <a:off x="8962908" y="5123264"/>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5" name="Oval 84">
              <a:extLst>
                <a:ext uri="{FF2B5EF4-FFF2-40B4-BE49-F238E27FC236}">
                  <a16:creationId xmlns:a16="http://schemas.microsoft.com/office/drawing/2014/main" id="{79CC69F5-7EA8-46E4-9275-562D244E34C5}"/>
                </a:ext>
              </a:extLst>
            </p:cNvPr>
            <p:cNvSpPr/>
            <p:nvPr/>
          </p:nvSpPr>
          <p:spPr>
            <a:xfrm>
              <a:off x="8316682" y="4196162"/>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6" name="Oval 85">
              <a:extLst>
                <a:ext uri="{FF2B5EF4-FFF2-40B4-BE49-F238E27FC236}">
                  <a16:creationId xmlns:a16="http://schemas.microsoft.com/office/drawing/2014/main" id="{6E539469-DB0D-496C-A5A2-E1FFED5B0D5E}"/>
                </a:ext>
              </a:extLst>
            </p:cNvPr>
            <p:cNvSpPr/>
            <p:nvPr/>
          </p:nvSpPr>
          <p:spPr>
            <a:xfrm>
              <a:off x="8379229" y="4853264"/>
              <a:ext cx="540000" cy="540000"/>
            </a:xfrm>
            <a:prstGeom prst="ellipse">
              <a:avLst/>
            </a:prstGeom>
            <a:solidFill>
              <a:srgbClr val="9EC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7" name="Oval 86">
              <a:extLst>
                <a:ext uri="{FF2B5EF4-FFF2-40B4-BE49-F238E27FC236}">
                  <a16:creationId xmlns:a16="http://schemas.microsoft.com/office/drawing/2014/main" id="{7D5DAE99-C0C3-41DE-9554-841C0CAFE644}"/>
                </a:ext>
              </a:extLst>
            </p:cNvPr>
            <p:cNvSpPr/>
            <p:nvPr/>
          </p:nvSpPr>
          <p:spPr>
            <a:xfrm>
              <a:off x="8933471" y="4428393"/>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sp>
          <p:nvSpPr>
            <p:cNvPr id="88" name="Oval 87">
              <a:extLst>
                <a:ext uri="{FF2B5EF4-FFF2-40B4-BE49-F238E27FC236}">
                  <a16:creationId xmlns:a16="http://schemas.microsoft.com/office/drawing/2014/main" id="{19206BAE-9052-4E77-BB42-499F95F0A06F}"/>
                </a:ext>
              </a:extLst>
            </p:cNvPr>
            <p:cNvSpPr/>
            <p:nvPr/>
          </p:nvSpPr>
          <p:spPr>
            <a:xfrm>
              <a:off x="9053350" y="3819839"/>
              <a:ext cx="540000" cy="540000"/>
            </a:xfrm>
            <a:prstGeom prst="ellipse">
              <a:avLst/>
            </a:prstGeom>
            <a:solidFill>
              <a:srgbClr val="EF84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a:t>
              </a:r>
            </a:p>
          </p:txBody>
        </p:sp>
      </p:grpSp>
      <p:sp>
        <p:nvSpPr>
          <p:cNvPr id="89" name="TextBox 88">
            <a:extLst>
              <a:ext uri="{FF2B5EF4-FFF2-40B4-BE49-F238E27FC236}">
                <a16:creationId xmlns:a16="http://schemas.microsoft.com/office/drawing/2014/main" id="{BBAACB3D-7395-4326-8E21-723C44DD1234}"/>
              </a:ext>
            </a:extLst>
          </p:cNvPr>
          <p:cNvSpPr txBox="1"/>
          <p:nvPr/>
        </p:nvSpPr>
        <p:spPr>
          <a:xfrm>
            <a:off x="3738087" y="4716374"/>
            <a:ext cx="1440000" cy="578882"/>
          </a:xfrm>
          <a:prstGeom prst="roundRect">
            <a:avLst/>
          </a:prstGeom>
          <a:solidFill>
            <a:schemeClr val="accent6">
              <a:lumMod val="40000"/>
              <a:lumOff val="60000"/>
            </a:schemeClr>
          </a:solidFill>
        </p:spPr>
        <p:txBody>
          <a:bodyPr wrap="none" rtlCol="0">
            <a:spAutoFit/>
          </a:bodyPr>
          <a:lstStyle/>
          <a:p>
            <a:pPr algn="ctr">
              <a:buNone/>
            </a:pPr>
            <a:r>
              <a:rPr lang="en-GB"/>
              <a:t>-3 + 5</a:t>
            </a:r>
          </a:p>
        </p:txBody>
      </p:sp>
      <p:sp>
        <p:nvSpPr>
          <p:cNvPr id="90" name="TextBox 89">
            <a:extLst>
              <a:ext uri="{FF2B5EF4-FFF2-40B4-BE49-F238E27FC236}">
                <a16:creationId xmlns:a16="http://schemas.microsoft.com/office/drawing/2014/main" id="{CF6CF0D5-E93C-4DD3-8917-1A388EA651A1}"/>
              </a:ext>
            </a:extLst>
          </p:cNvPr>
          <p:cNvSpPr txBox="1"/>
          <p:nvPr/>
        </p:nvSpPr>
        <p:spPr>
          <a:xfrm>
            <a:off x="10166090" y="2462565"/>
            <a:ext cx="1114408" cy="523220"/>
          </a:xfrm>
          <a:prstGeom prst="rect">
            <a:avLst/>
          </a:prstGeom>
          <a:noFill/>
        </p:spPr>
        <p:txBody>
          <a:bodyPr wrap="none" rtlCol="0">
            <a:spAutoFit/>
          </a:bodyPr>
          <a:lstStyle/>
          <a:p>
            <a:pPr>
              <a:buNone/>
            </a:pPr>
            <a:r>
              <a:rPr lang="en-GB" dirty="0"/>
              <a:t>5 + </a:t>
            </a:r>
            <a:r>
              <a:rPr lang="en-US" dirty="0"/>
              <a:t>˗</a:t>
            </a:r>
            <a:r>
              <a:rPr lang="en-GB" dirty="0"/>
              <a:t>3</a:t>
            </a:r>
          </a:p>
        </p:txBody>
      </p:sp>
      <p:sp>
        <p:nvSpPr>
          <p:cNvPr id="91" name="TextBox 90">
            <a:extLst>
              <a:ext uri="{FF2B5EF4-FFF2-40B4-BE49-F238E27FC236}">
                <a16:creationId xmlns:a16="http://schemas.microsoft.com/office/drawing/2014/main" id="{2E4C52A3-C864-4362-AD57-52D4A898BB89}"/>
              </a:ext>
            </a:extLst>
          </p:cNvPr>
          <p:cNvSpPr txBox="1"/>
          <p:nvPr/>
        </p:nvSpPr>
        <p:spPr>
          <a:xfrm>
            <a:off x="3979640" y="1740247"/>
            <a:ext cx="956894" cy="578882"/>
          </a:xfrm>
          <a:prstGeom prst="roundRect">
            <a:avLst/>
          </a:prstGeom>
          <a:solidFill>
            <a:schemeClr val="accent6">
              <a:lumMod val="40000"/>
              <a:lumOff val="60000"/>
            </a:schemeClr>
          </a:solidFill>
        </p:spPr>
        <p:txBody>
          <a:bodyPr wrap="none" rtlCol="0">
            <a:spAutoFit/>
          </a:bodyPr>
          <a:lstStyle/>
          <a:p>
            <a:pPr algn="ctr">
              <a:buNone/>
            </a:pPr>
            <a:r>
              <a:rPr lang="en-GB" dirty="0"/>
              <a:t>5 </a:t>
            </a:r>
            <a:r>
              <a:rPr lang="en-US" sz="2800" dirty="0"/>
              <a:t>˗</a:t>
            </a:r>
            <a:r>
              <a:rPr lang="en-GB" dirty="0"/>
              <a:t> 3</a:t>
            </a:r>
          </a:p>
        </p:txBody>
      </p:sp>
      <p:grpSp>
        <p:nvGrpSpPr>
          <p:cNvPr id="92" name="Group 91">
            <a:extLst>
              <a:ext uri="{FF2B5EF4-FFF2-40B4-BE49-F238E27FC236}">
                <a16:creationId xmlns:a16="http://schemas.microsoft.com/office/drawing/2014/main" id="{461A319F-C61B-4D92-A475-D71552AAD482}"/>
              </a:ext>
            </a:extLst>
          </p:cNvPr>
          <p:cNvGrpSpPr/>
          <p:nvPr/>
        </p:nvGrpSpPr>
        <p:grpSpPr>
          <a:xfrm>
            <a:off x="436840" y="2029498"/>
            <a:ext cx="2736000" cy="446504"/>
            <a:chOff x="915490" y="1585353"/>
            <a:chExt cx="2736000" cy="446504"/>
          </a:xfrm>
        </p:grpSpPr>
        <p:grpSp>
          <p:nvGrpSpPr>
            <p:cNvPr id="93" name="Group 92">
              <a:extLst>
                <a:ext uri="{FF2B5EF4-FFF2-40B4-BE49-F238E27FC236}">
                  <a16:creationId xmlns:a16="http://schemas.microsoft.com/office/drawing/2014/main" id="{9C5B5AF0-0B5C-411B-BAEB-B0A0E0E93B23}"/>
                </a:ext>
              </a:extLst>
            </p:cNvPr>
            <p:cNvGrpSpPr/>
            <p:nvPr/>
          </p:nvGrpSpPr>
          <p:grpSpPr>
            <a:xfrm>
              <a:off x="915490" y="1629803"/>
              <a:ext cx="2736000" cy="402054"/>
              <a:chOff x="628174" y="2679315"/>
              <a:chExt cx="2736000" cy="402054"/>
            </a:xfrm>
          </p:grpSpPr>
          <p:cxnSp>
            <p:nvCxnSpPr>
              <p:cNvPr id="95" name="Straight Arrow Connector 94">
                <a:extLst>
                  <a:ext uri="{FF2B5EF4-FFF2-40B4-BE49-F238E27FC236}">
                    <a16:creationId xmlns:a16="http://schemas.microsoft.com/office/drawing/2014/main" id="{B546ABC9-50A2-4BB1-A7BB-DF2BCBC5ED7C}"/>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96" name="Straight Connector 95">
                <a:extLst>
                  <a:ext uri="{FF2B5EF4-FFF2-40B4-BE49-F238E27FC236}">
                    <a16:creationId xmlns:a16="http://schemas.microsoft.com/office/drawing/2014/main" id="{2729ADED-9FD9-4FBB-AF17-EF035EE03CC0}"/>
                  </a:ext>
                </a:extLst>
              </p:cNvPr>
              <p:cNvCxnSpPr>
                <a:cxnSpLocks/>
              </p:cNvCxnSpPr>
              <p:nvPr/>
            </p:nvCxnSpPr>
            <p:spPr>
              <a:xfrm>
                <a:off x="1981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C7835B9-801C-42B3-B0E3-DCEBE5D2C38B}"/>
                  </a:ext>
                </a:extLst>
              </p:cNvPr>
              <p:cNvSpPr txBox="1"/>
              <p:nvPr/>
            </p:nvSpPr>
            <p:spPr>
              <a:xfrm>
                <a:off x="1839479" y="2742815"/>
                <a:ext cx="298480" cy="338554"/>
              </a:xfrm>
              <a:prstGeom prst="rect">
                <a:avLst/>
              </a:prstGeom>
              <a:noFill/>
            </p:spPr>
            <p:txBody>
              <a:bodyPr wrap="none" rtlCol="0">
                <a:spAutoFit/>
              </a:bodyPr>
              <a:lstStyle/>
              <a:p>
                <a:pPr>
                  <a:buNone/>
                </a:pPr>
                <a:r>
                  <a:rPr lang="en-GB" sz="1600" dirty="0"/>
                  <a:t>0</a:t>
                </a:r>
              </a:p>
            </p:txBody>
          </p:sp>
          <p:sp>
            <p:nvSpPr>
              <p:cNvPr id="98" name="TextBox 97">
                <a:extLst>
                  <a:ext uri="{FF2B5EF4-FFF2-40B4-BE49-F238E27FC236}">
                    <a16:creationId xmlns:a16="http://schemas.microsoft.com/office/drawing/2014/main" id="{52224835-2065-438F-AE49-5C1D727F5BF8}"/>
                  </a:ext>
                </a:extLst>
              </p:cNvPr>
              <p:cNvSpPr txBox="1"/>
              <p:nvPr/>
            </p:nvSpPr>
            <p:spPr>
              <a:xfrm>
                <a:off x="2848146" y="2742815"/>
                <a:ext cx="298480" cy="338554"/>
              </a:xfrm>
              <a:prstGeom prst="rect">
                <a:avLst/>
              </a:prstGeom>
              <a:noFill/>
            </p:spPr>
            <p:txBody>
              <a:bodyPr wrap="none" rtlCol="0">
                <a:spAutoFit/>
              </a:bodyPr>
              <a:lstStyle/>
              <a:p>
                <a:pPr>
                  <a:buNone/>
                </a:pPr>
                <a:r>
                  <a:rPr lang="en-GB" sz="1600"/>
                  <a:t>3</a:t>
                </a:r>
              </a:p>
            </p:txBody>
          </p:sp>
          <p:cxnSp>
            <p:nvCxnSpPr>
              <p:cNvPr id="99" name="Straight Connector 98">
                <a:extLst>
                  <a:ext uri="{FF2B5EF4-FFF2-40B4-BE49-F238E27FC236}">
                    <a16:creationId xmlns:a16="http://schemas.microsoft.com/office/drawing/2014/main" id="{D96A2E9F-4CA1-4D59-9529-DC11D309F43B}"/>
                  </a:ext>
                </a:extLst>
              </p:cNvPr>
              <p:cNvCxnSpPr>
                <a:cxnSpLocks/>
              </p:cNvCxnSpPr>
              <p:nvPr/>
            </p:nvCxnSpPr>
            <p:spPr>
              <a:xfrm>
                <a:off x="29972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84C9A8-AEA4-4FBB-93EA-8937E1DD2796}"/>
                  </a:ext>
                </a:extLst>
              </p:cNvPr>
              <p:cNvCxnSpPr>
                <a:cxnSpLocks/>
              </p:cNvCxnSpPr>
              <p:nvPr/>
            </p:nvCxnSpPr>
            <p:spPr>
              <a:xfrm>
                <a:off x="12954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41A600B-E667-41E4-87B4-885D9F795547}"/>
                  </a:ext>
                </a:extLst>
              </p:cNvPr>
              <p:cNvSpPr txBox="1"/>
              <p:nvPr/>
            </p:nvSpPr>
            <p:spPr>
              <a:xfrm>
                <a:off x="1159626" y="2742815"/>
                <a:ext cx="367408" cy="338554"/>
              </a:xfrm>
              <a:prstGeom prst="rect">
                <a:avLst/>
              </a:prstGeom>
              <a:noFill/>
            </p:spPr>
            <p:txBody>
              <a:bodyPr wrap="none" rtlCol="0">
                <a:spAutoFit/>
              </a:bodyPr>
              <a:lstStyle/>
              <a:p>
                <a:pPr>
                  <a:buNone/>
                </a:pPr>
                <a:r>
                  <a:rPr lang="en-US" sz="1600" dirty="0"/>
                  <a:t>˗</a:t>
                </a:r>
                <a:r>
                  <a:rPr lang="en-GB" sz="1600" dirty="0"/>
                  <a:t>2</a:t>
                </a:r>
              </a:p>
            </p:txBody>
          </p:sp>
        </p:grpSp>
        <p:cxnSp>
          <p:nvCxnSpPr>
            <p:cNvPr id="94" name="Connector: Curved 93">
              <a:extLst>
                <a:ext uri="{FF2B5EF4-FFF2-40B4-BE49-F238E27FC236}">
                  <a16:creationId xmlns:a16="http://schemas.microsoft.com/office/drawing/2014/main" id="{BD2825A2-B2E0-494C-9254-6FAA4EAA4044}"/>
                </a:ext>
              </a:extLst>
            </p:cNvPr>
            <p:cNvCxnSpPr>
              <a:cxnSpLocks/>
            </p:cNvCxnSpPr>
            <p:nvPr/>
          </p:nvCxnSpPr>
          <p:spPr>
            <a:xfrm rot="16200000" flipV="1">
              <a:off x="2439837" y="759538"/>
              <a:ext cx="12700" cy="1664330"/>
            </a:xfrm>
            <a:prstGeom prst="curvedConnector3">
              <a:avLst>
                <a:gd name="adj1" fmla="val 310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A060B361-5145-44C4-A6CB-872D2A8A3B61}"/>
              </a:ext>
            </a:extLst>
          </p:cNvPr>
          <p:cNvGrpSpPr/>
          <p:nvPr/>
        </p:nvGrpSpPr>
        <p:grpSpPr>
          <a:xfrm>
            <a:off x="436840" y="4603762"/>
            <a:ext cx="2736000" cy="742247"/>
            <a:chOff x="1309296" y="5340938"/>
            <a:chExt cx="2736000" cy="742247"/>
          </a:xfrm>
        </p:grpSpPr>
        <p:grpSp>
          <p:nvGrpSpPr>
            <p:cNvPr id="104" name="Group 103">
              <a:extLst>
                <a:ext uri="{FF2B5EF4-FFF2-40B4-BE49-F238E27FC236}">
                  <a16:creationId xmlns:a16="http://schemas.microsoft.com/office/drawing/2014/main" id="{7C143C0D-B568-49D1-BB76-859521F89123}"/>
                </a:ext>
              </a:extLst>
            </p:cNvPr>
            <p:cNvGrpSpPr/>
            <p:nvPr/>
          </p:nvGrpSpPr>
          <p:grpSpPr>
            <a:xfrm>
              <a:off x="1309296" y="5679491"/>
              <a:ext cx="2736000" cy="403694"/>
              <a:chOff x="628174" y="2679315"/>
              <a:chExt cx="2736000" cy="403694"/>
            </a:xfrm>
          </p:grpSpPr>
          <p:cxnSp>
            <p:nvCxnSpPr>
              <p:cNvPr id="106" name="Straight Arrow Connector 105">
                <a:extLst>
                  <a:ext uri="{FF2B5EF4-FFF2-40B4-BE49-F238E27FC236}">
                    <a16:creationId xmlns:a16="http://schemas.microsoft.com/office/drawing/2014/main" id="{FF4D9BF8-437C-4628-B895-B7E5CB11F90D}"/>
                  </a:ext>
                </a:extLst>
              </p:cNvPr>
              <p:cNvCxnSpPr>
                <a:cxnSpLocks/>
              </p:cNvCxnSpPr>
              <p:nvPr/>
            </p:nvCxnSpPr>
            <p:spPr>
              <a:xfrm>
                <a:off x="628174" y="2742815"/>
                <a:ext cx="2736000"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07" name="Straight Connector 106">
                <a:extLst>
                  <a:ext uri="{FF2B5EF4-FFF2-40B4-BE49-F238E27FC236}">
                    <a16:creationId xmlns:a16="http://schemas.microsoft.com/office/drawing/2014/main" id="{8C540A43-1481-490C-870D-B6CD94ECE9CD}"/>
                  </a:ext>
                </a:extLst>
              </p:cNvPr>
              <p:cNvCxnSpPr>
                <a:cxnSpLocks/>
              </p:cNvCxnSpPr>
              <p:nvPr/>
            </p:nvCxnSpPr>
            <p:spPr>
              <a:xfrm>
                <a:off x="16256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98DDC89E-AAC4-4F44-A339-5FC171286C9A}"/>
                  </a:ext>
                </a:extLst>
              </p:cNvPr>
              <p:cNvSpPr txBox="1"/>
              <p:nvPr/>
            </p:nvSpPr>
            <p:spPr>
              <a:xfrm>
                <a:off x="1483879" y="2742815"/>
                <a:ext cx="298480" cy="338554"/>
              </a:xfrm>
              <a:prstGeom prst="rect">
                <a:avLst/>
              </a:prstGeom>
              <a:noFill/>
            </p:spPr>
            <p:txBody>
              <a:bodyPr wrap="none" rtlCol="0">
                <a:spAutoFit/>
              </a:bodyPr>
              <a:lstStyle/>
              <a:p>
                <a:pPr>
                  <a:buNone/>
                </a:pPr>
                <a:r>
                  <a:rPr lang="en-GB" sz="1600"/>
                  <a:t>2</a:t>
                </a:r>
              </a:p>
            </p:txBody>
          </p:sp>
          <p:sp>
            <p:nvSpPr>
              <p:cNvPr id="109" name="TextBox 108">
                <a:extLst>
                  <a:ext uri="{FF2B5EF4-FFF2-40B4-BE49-F238E27FC236}">
                    <a16:creationId xmlns:a16="http://schemas.microsoft.com/office/drawing/2014/main" id="{C8153CF0-9C82-49BE-A85A-B66632325B26}"/>
                  </a:ext>
                </a:extLst>
              </p:cNvPr>
              <p:cNvSpPr txBox="1"/>
              <p:nvPr/>
            </p:nvSpPr>
            <p:spPr>
              <a:xfrm>
                <a:off x="2556602" y="2742815"/>
                <a:ext cx="298480" cy="338554"/>
              </a:xfrm>
              <a:prstGeom prst="rect">
                <a:avLst/>
              </a:prstGeom>
              <a:noFill/>
            </p:spPr>
            <p:txBody>
              <a:bodyPr wrap="none" rtlCol="0">
                <a:spAutoFit/>
              </a:bodyPr>
              <a:lstStyle/>
              <a:p>
                <a:pPr>
                  <a:buNone/>
                </a:pPr>
                <a:r>
                  <a:rPr lang="en-GB" sz="1600"/>
                  <a:t>5</a:t>
                </a:r>
              </a:p>
            </p:txBody>
          </p:sp>
          <p:cxnSp>
            <p:nvCxnSpPr>
              <p:cNvPr id="110" name="Straight Connector 109">
                <a:extLst>
                  <a:ext uri="{FF2B5EF4-FFF2-40B4-BE49-F238E27FC236}">
                    <a16:creationId xmlns:a16="http://schemas.microsoft.com/office/drawing/2014/main" id="{6D3AB465-B374-4D60-BE9A-798B09AF870A}"/>
                  </a:ext>
                </a:extLst>
              </p:cNvPr>
              <p:cNvCxnSpPr>
                <a:cxnSpLocks/>
              </p:cNvCxnSpPr>
              <p:nvPr/>
            </p:nvCxnSpPr>
            <p:spPr>
              <a:xfrm>
                <a:off x="26797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F578543-F0DA-494B-A1EE-5B11CEC50803}"/>
                  </a:ext>
                </a:extLst>
              </p:cNvPr>
              <p:cNvCxnSpPr>
                <a:cxnSpLocks/>
              </p:cNvCxnSpPr>
              <p:nvPr/>
            </p:nvCxnSpPr>
            <p:spPr>
              <a:xfrm>
                <a:off x="9779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904C026-1DE2-439F-86B4-6BA8AE77DBB9}"/>
                  </a:ext>
                </a:extLst>
              </p:cNvPr>
              <p:cNvSpPr txBox="1"/>
              <p:nvPr/>
            </p:nvSpPr>
            <p:spPr>
              <a:xfrm>
                <a:off x="842250" y="2744455"/>
                <a:ext cx="298480" cy="338554"/>
              </a:xfrm>
              <a:prstGeom prst="rect">
                <a:avLst/>
              </a:prstGeom>
              <a:noFill/>
            </p:spPr>
            <p:txBody>
              <a:bodyPr wrap="none" rtlCol="0">
                <a:spAutoFit/>
              </a:bodyPr>
              <a:lstStyle/>
              <a:p>
                <a:pPr>
                  <a:buNone/>
                </a:pPr>
                <a:r>
                  <a:rPr lang="en-GB" sz="1600"/>
                  <a:t>0</a:t>
                </a:r>
              </a:p>
            </p:txBody>
          </p:sp>
        </p:grpSp>
        <p:pic>
          <p:nvPicPr>
            <p:cNvPr id="136" name="Picture 135">
              <a:extLst>
                <a:ext uri="{FF2B5EF4-FFF2-40B4-BE49-F238E27FC236}">
                  <a16:creationId xmlns:a16="http://schemas.microsoft.com/office/drawing/2014/main" id="{749EEF2A-FC7A-48B5-8BAB-12D29374EC81}"/>
                </a:ext>
              </a:extLst>
            </p:cNvPr>
            <p:cNvPicPr>
              <a:picLocks noChangeAspect="1"/>
            </p:cNvPicPr>
            <p:nvPr/>
          </p:nvPicPr>
          <p:blipFill>
            <a:blip r:embed="rId3"/>
            <a:stretch>
              <a:fillRect/>
            </a:stretch>
          </p:blipFill>
          <p:spPr>
            <a:xfrm>
              <a:off x="2306722" y="5340938"/>
              <a:ext cx="1047280" cy="278652"/>
            </a:xfrm>
            <a:prstGeom prst="rect">
              <a:avLst/>
            </a:prstGeom>
          </p:spPr>
        </p:pic>
      </p:grpSp>
      <p:grpSp>
        <p:nvGrpSpPr>
          <p:cNvPr id="139" name="Group 138">
            <a:extLst>
              <a:ext uri="{FF2B5EF4-FFF2-40B4-BE49-F238E27FC236}">
                <a16:creationId xmlns:a16="http://schemas.microsoft.com/office/drawing/2014/main" id="{D808003B-E0FA-4B8E-A4FA-7AEA66C6B3AF}"/>
              </a:ext>
            </a:extLst>
          </p:cNvPr>
          <p:cNvGrpSpPr/>
          <p:nvPr/>
        </p:nvGrpSpPr>
        <p:grpSpPr>
          <a:xfrm>
            <a:off x="451914" y="2724175"/>
            <a:ext cx="2784934" cy="733700"/>
            <a:chOff x="661708" y="2801206"/>
            <a:chExt cx="2784934" cy="733700"/>
          </a:xfrm>
        </p:grpSpPr>
        <p:grpSp>
          <p:nvGrpSpPr>
            <p:cNvPr id="37" name="Group 36">
              <a:extLst>
                <a:ext uri="{FF2B5EF4-FFF2-40B4-BE49-F238E27FC236}">
                  <a16:creationId xmlns:a16="http://schemas.microsoft.com/office/drawing/2014/main" id="{870572C1-7379-4B38-8B44-2F7AB8477ECF}"/>
                </a:ext>
              </a:extLst>
            </p:cNvPr>
            <p:cNvGrpSpPr/>
            <p:nvPr/>
          </p:nvGrpSpPr>
          <p:grpSpPr>
            <a:xfrm>
              <a:off x="661708" y="3106306"/>
              <a:ext cx="2784934" cy="428600"/>
              <a:chOff x="-540514" y="2669079"/>
              <a:chExt cx="2784934" cy="412290"/>
            </a:xfrm>
          </p:grpSpPr>
          <p:cxnSp>
            <p:nvCxnSpPr>
              <p:cNvPr id="39" name="Straight Arrow Connector 38">
                <a:extLst>
                  <a:ext uri="{FF2B5EF4-FFF2-40B4-BE49-F238E27FC236}">
                    <a16:creationId xmlns:a16="http://schemas.microsoft.com/office/drawing/2014/main" id="{2DDA6936-A991-4D54-A5E2-445C46DA3256}"/>
                  </a:ext>
                </a:extLst>
              </p:cNvPr>
              <p:cNvCxnSpPr>
                <a:cxnSpLocks/>
              </p:cNvCxnSpPr>
              <p:nvPr/>
            </p:nvCxnSpPr>
            <p:spPr>
              <a:xfrm>
                <a:off x="-540514" y="2742815"/>
                <a:ext cx="2784934" cy="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EC5C3FFC-40F9-4EB4-9D1F-2DD43259FC2E}"/>
                  </a:ext>
                </a:extLst>
              </p:cNvPr>
              <p:cNvCxnSpPr>
                <a:cxnSpLocks/>
              </p:cNvCxnSpPr>
              <p:nvPr/>
            </p:nvCxnSpPr>
            <p:spPr>
              <a:xfrm>
                <a:off x="14605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3400525-562A-44E0-92E5-BA327177F780}"/>
                  </a:ext>
                </a:extLst>
              </p:cNvPr>
              <p:cNvSpPr txBox="1"/>
              <p:nvPr/>
            </p:nvSpPr>
            <p:spPr>
              <a:xfrm>
                <a:off x="1318066" y="2742815"/>
                <a:ext cx="298480" cy="338554"/>
              </a:xfrm>
              <a:prstGeom prst="rect">
                <a:avLst/>
              </a:prstGeom>
              <a:noFill/>
            </p:spPr>
            <p:txBody>
              <a:bodyPr wrap="none" rtlCol="0">
                <a:spAutoFit/>
              </a:bodyPr>
              <a:lstStyle/>
              <a:p>
                <a:pPr>
                  <a:buNone/>
                </a:pPr>
                <a:r>
                  <a:rPr lang="en-GB" sz="1600"/>
                  <a:t>0</a:t>
                </a:r>
              </a:p>
            </p:txBody>
          </p:sp>
          <p:sp>
            <p:nvSpPr>
              <p:cNvPr id="42" name="TextBox 41">
                <a:extLst>
                  <a:ext uri="{FF2B5EF4-FFF2-40B4-BE49-F238E27FC236}">
                    <a16:creationId xmlns:a16="http://schemas.microsoft.com/office/drawing/2014/main" id="{B567886B-0C63-47CD-B9E8-2B8A350348F9}"/>
                  </a:ext>
                </a:extLst>
              </p:cNvPr>
              <p:cNvSpPr txBox="1"/>
              <p:nvPr/>
            </p:nvSpPr>
            <p:spPr>
              <a:xfrm>
                <a:off x="550446" y="2737557"/>
                <a:ext cx="367408" cy="325671"/>
              </a:xfrm>
              <a:prstGeom prst="rect">
                <a:avLst/>
              </a:prstGeom>
              <a:noFill/>
            </p:spPr>
            <p:txBody>
              <a:bodyPr wrap="none" rtlCol="0">
                <a:spAutoFit/>
              </a:bodyPr>
              <a:lstStyle/>
              <a:p>
                <a:pPr>
                  <a:buNone/>
                </a:pPr>
                <a:r>
                  <a:rPr lang="en-US" sz="1600" dirty="0"/>
                  <a:t>˗</a:t>
                </a:r>
                <a:r>
                  <a:rPr lang="en-GB" sz="1600" dirty="0"/>
                  <a:t>2</a:t>
                </a:r>
              </a:p>
            </p:txBody>
          </p:sp>
          <p:cxnSp>
            <p:nvCxnSpPr>
              <p:cNvPr id="43" name="Straight Connector 42">
                <a:extLst>
                  <a:ext uri="{FF2B5EF4-FFF2-40B4-BE49-F238E27FC236}">
                    <a16:creationId xmlns:a16="http://schemas.microsoft.com/office/drawing/2014/main" id="{B71E19EB-005E-44DF-9375-D94E34510520}"/>
                  </a:ext>
                </a:extLst>
              </p:cNvPr>
              <p:cNvCxnSpPr>
                <a:cxnSpLocks/>
              </p:cNvCxnSpPr>
              <p:nvPr/>
            </p:nvCxnSpPr>
            <p:spPr>
              <a:xfrm>
                <a:off x="783780" y="2669079"/>
                <a:ext cx="0" cy="140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FB2784-5914-45A4-BDA8-E20FA001141F}"/>
                  </a:ext>
                </a:extLst>
              </p:cNvPr>
              <p:cNvCxnSpPr>
                <a:cxnSpLocks/>
              </p:cNvCxnSpPr>
              <p:nvPr/>
            </p:nvCxnSpPr>
            <p:spPr>
              <a:xfrm>
                <a:off x="-355600" y="2679315"/>
                <a:ext cx="0" cy="140085"/>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7F3DE30-262D-4A83-AEE0-DDEAD14C59B0}"/>
                  </a:ext>
                </a:extLst>
              </p:cNvPr>
              <p:cNvSpPr txBox="1"/>
              <p:nvPr/>
            </p:nvSpPr>
            <p:spPr>
              <a:xfrm>
                <a:off x="-501648" y="2742815"/>
                <a:ext cx="367408" cy="325671"/>
              </a:xfrm>
              <a:prstGeom prst="rect">
                <a:avLst/>
              </a:prstGeom>
              <a:noFill/>
            </p:spPr>
            <p:txBody>
              <a:bodyPr wrap="none" rtlCol="0">
                <a:spAutoFit/>
              </a:bodyPr>
              <a:lstStyle/>
              <a:p>
                <a:pPr>
                  <a:buNone/>
                </a:pPr>
                <a:r>
                  <a:rPr lang="en-US" sz="1600" dirty="0"/>
                  <a:t>˗</a:t>
                </a:r>
                <a:r>
                  <a:rPr lang="en-GB" sz="1600" dirty="0"/>
                  <a:t>5</a:t>
                </a:r>
              </a:p>
            </p:txBody>
          </p:sp>
        </p:grpSp>
        <p:pic>
          <p:nvPicPr>
            <p:cNvPr id="137" name="Picture 136">
              <a:extLst>
                <a:ext uri="{FF2B5EF4-FFF2-40B4-BE49-F238E27FC236}">
                  <a16:creationId xmlns:a16="http://schemas.microsoft.com/office/drawing/2014/main" id="{277F5F90-0196-4702-B64E-668123488E1B}"/>
                </a:ext>
              </a:extLst>
            </p:cNvPr>
            <p:cNvPicPr>
              <a:picLocks noChangeAspect="1"/>
            </p:cNvPicPr>
            <p:nvPr/>
          </p:nvPicPr>
          <p:blipFill>
            <a:blip r:embed="rId3"/>
            <a:stretch>
              <a:fillRect/>
            </a:stretch>
          </p:blipFill>
          <p:spPr>
            <a:xfrm flipH="1">
              <a:off x="842082" y="2801206"/>
              <a:ext cx="1192671" cy="317336"/>
            </a:xfrm>
            <a:prstGeom prst="rect">
              <a:avLst/>
            </a:prstGeom>
          </p:spPr>
        </p:pic>
      </p:grpSp>
      <p:sp>
        <p:nvSpPr>
          <p:cNvPr id="144" name="TextBox 143">
            <a:extLst>
              <a:ext uri="{FF2B5EF4-FFF2-40B4-BE49-F238E27FC236}">
                <a16:creationId xmlns:a16="http://schemas.microsoft.com/office/drawing/2014/main" id="{3B21FDFF-9B6B-4736-A8EB-66E76BD13109}"/>
              </a:ext>
            </a:extLst>
          </p:cNvPr>
          <p:cNvSpPr txBox="1"/>
          <p:nvPr/>
        </p:nvSpPr>
        <p:spPr>
          <a:xfrm>
            <a:off x="145680" y="1056452"/>
            <a:ext cx="5702202" cy="430887"/>
          </a:xfrm>
          <a:prstGeom prst="rect">
            <a:avLst/>
          </a:prstGeom>
          <a:noFill/>
        </p:spPr>
        <p:txBody>
          <a:bodyPr wrap="none" rtlCol="0">
            <a:spAutoFit/>
          </a:bodyPr>
          <a:lstStyle/>
          <a:p>
            <a:pPr marL="457200" indent="-457200">
              <a:buFont typeface="+mj-lt"/>
              <a:buAutoNum type="alphaLcParenR"/>
            </a:pPr>
            <a:r>
              <a:rPr lang="en-GB" sz="2200" dirty="0"/>
              <a:t>Match each number line to a calculation.</a:t>
            </a:r>
          </a:p>
        </p:txBody>
      </p:sp>
      <p:sp>
        <p:nvSpPr>
          <p:cNvPr id="145" name="TextBox 144">
            <a:extLst>
              <a:ext uri="{FF2B5EF4-FFF2-40B4-BE49-F238E27FC236}">
                <a16:creationId xmlns:a16="http://schemas.microsoft.com/office/drawing/2014/main" id="{B950DF02-D8FD-4B86-9D7B-B618A56ED0BE}"/>
              </a:ext>
            </a:extLst>
          </p:cNvPr>
          <p:cNvSpPr txBox="1"/>
          <p:nvPr/>
        </p:nvSpPr>
        <p:spPr>
          <a:xfrm>
            <a:off x="6017053" y="1031213"/>
            <a:ext cx="6055612" cy="1107996"/>
          </a:xfrm>
          <a:prstGeom prst="rect">
            <a:avLst/>
          </a:prstGeom>
          <a:noFill/>
        </p:spPr>
        <p:txBody>
          <a:bodyPr wrap="square" rtlCol="0">
            <a:spAutoFit/>
          </a:bodyPr>
          <a:lstStyle/>
          <a:p>
            <a:pPr marL="457200" indent="-457200">
              <a:buFont typeface="+mj-lt"/>
              <a:buAutoNum type="alphaLcParenR" startAt="2"/>
            </a:pPr>
            <a:r>
              <a:rPr lang="en-GB" sz="2200" dirty="0"/>
              <a:t>Match each pair from part a to a set of double-sided counters </a:t>
            </a:r>
            <a:r>
              <a:rPr lang="en-GB" sz="2200" b="1" dirty="0"/>
              <a:t>and</a:t>
            </a:r>
            <a:r>
              <a:rPr lang="en-GB" sz="2200" dirty="0"/>
              <a:t> calculation. How do you know they match?</a:t>
            </a:r>
          </a:p>
        </p:txBody>
      </p:sp>
      <p:sp>
        <p:nvSpPr>
          <p:cNvPr id="4" name="TextBox 3">
            <a:extLst>
              <a:ext uri="{FF2B5EF4-FFF2-40B4-BE49-F238E27FC236}">
                <a16:creationId xmlns:a16="http://schemas.microsoft.com/office/drawing/2014/main" id="{2A95EBF9-6750-4AB2-A303-217DEA88EBA6}"/>
              </a:ext>
            </a:extLst>
          </p:cNvPr>
          <p:cNvSpPr txBox="1"/>
          <p:nvPr/>
        </p:nvSpPr>
        <p:spPr>
          <a:xfrm>
            <a:off x="1044177" y="5529278"/>
            <a:ext cx="8576301" cy="1138773"/>
          </a:xfrm>
          <a:prstGeom prst="rect">
            <a:avLst/>
          </a:prstGeom>
          <a:noFill/>
        </p:spPr>
        <p:txBody>
          <a:bodyPr wrap="square" rtlCol="0">
            <a:spAutoFit/>
          </a:bodyPr>
          <a:lstStyle/>
          <a:p>
            <a:pPr>
              <a:buNone/>
            </a:pPr>
            <a:r>
              <a:rPr lang="en-GB" sz="2200" dirty="0"/>
              <a:t>Draw a set of number lines that represent some possible additions and subtractions connecting 2 and </a:t>
            </a:r>
            <a:r>
              <a:rPr lang="en-US" sz="2400" dirty="0"/>
              <a:t>˗</a:t>
            </a:r>
            <a:r>
              <a:rPr lang="en-GB" sz="2200" dirty="0"/>
              <a:t>7. Can you also represent these calculations using double-sided counters?</a:t>
            </a:r>
          </a:p>
        </p:txBody>
      </p:sp>
    </p:spTree>
    <p:extLst>
      <p:ext uri="{BB962C8B-B14F-4D97-AF65-F5344CB8AC3E}">
        <p14:creationId xmlns:p14="http://schemas.microsoft.com/office/powerpoint/2010/main" val="43944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p:bldP spid="90" grpId="0"/>
      <p:bldP spid="14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2.1 Arithmetic procedures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85437215"/>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8320818">
                  <a:extLst>
                    <a:ext uri="{9D8B030D-6E8A-4147-A177-3AD203B41FA5}">
                      <a16:colId xmlns:a16="http://schemas.microsoft.com/office/drawing/2014/main" val="695237181"/>
                    </a:ext>
                  </a:extLst>
                </a:gridCol>
                <a:gridCol w="3445220">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Question a is not animated, so it can be used as a matching activity. You could change the animation so that the four calculations are already visible, but the number lines appear one at a time. This will reduce the amount that students have to process and allow them to focus on why the number line is </a:t>
                      </a:r>
                      <a:r>
                        <a:rPr lang="en-GB" sz="1600" i="1" u="none" dirty="0"/>
                        <a:t>not</a:t>
                      </a:r>
                      <a:r>
                        <a:rPr lang="en-GB" sz="1600" i="0" u="none" dirty="0"/>
                        <a:t> one of the other three options. Pupils could also use the </a:t>
                      </a:r>
                      <a:r>
                        <a:rPr lang="en-GB" sz="1600" i="0" u="none" dirty="0">
                          <a:hlinkClick r:id="rId3" action="ppaction://hlinksldjump"/>
                        </a:rPr>
                        <a:t>printable version</a:t>
                      </a:r>
                      <a:r>
                        <a:rPr lang="en-GB" sz="1600" i="0" u="none" dirty="0"/>
                        <a:t> of this Checkpoint found in ‘Printable resources’, slide 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This is a relatively straightforward activity, but the introduction of the double-sided counter representation uses students’ knowledge of negatives in a less familiar context. Provide students with an image of a calculation represented using the double-sided counters, and ask them to represent this on a number line in as many ways as they can.</a:t>
                      </a:r>
                    </a:p>
                    <a:p>
                      <a:endParaRPr lang="en-GB" sz="1600" u="none" dirty="0"/>
                    </a:p>
                    <a:p>
                      <a:r>
                        <a:rPr lang="en-GB" sz="1600" b="1" i="0" u="none" dirty="0"/>
                        <a:t>Representations</a:t>
                      </a:r>
                    </a:p>
                    <a:p>
                      <a:r>
                        <a:rPr lang="en-GB" sz="1600" b="0" i="0" u="none" dirty="0"/>
                        <a:t>Double-sided counters are introduced alongside the more familiar number line. This is not likely to be a familiar representation from primary school but may be useful for teaching calculations with negative numbers at Key Stage 3. Guidance on how to use double-sided counters can be found within the secondary mastery PD materials (see link below).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a explores whether students understand how subtraction and addition through zero can be represented on a number 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introduces the double-sided counter as an alternative representation for these calculations. The intention here is not that teachers assess whether students understand them, as they are likely to be unfamiliar, but rather how readily students begin to interpret them. An interesting point of discussion will be why there are only two sets of double-sided counters, but four sets of number lines.</a:t>
                      </a:r>
                    </a:p>
                  </a:txBody>
                  <a:tcPr/>
                </a:tc>
                <a:extLst>
                  <a:ext uri="{0D108BD9-81ED-4DB2-BD59-A6C34878D82A}">
                    <a16:rowId xmlns:a16="http://schemas.microsoft.com/office/drawing/2014/main" val="1616516725"/>
                  </a:ext>
                </a:extLst>
              </a:tr>
              <a:tr h="1051033">
                <a:tc gridSpan="2">
                  <a:txBody>
                    <a:bodyPr/>
                    <a:lstStyle/>
                    <a:p>
                      <a:r>
                        <a:rPr lang="en-GB" sz="1600" b="1" dirty="0"/>
                        <a:t>Additional resources</a:t>
                      </a:r>
                    </a:p>
                    <a:p>
                      <a:pPr marL="285750" indent="-285750">
                        <a:buFont typeface="Arial" panose="020B0604020202020204" pitchFamily="34" charset="0"/>
                        <a:buChar char="•"/>
                      </a:pPr>
                      <a:r>
                        <a:rPr lang="en-GB" sz="1600" b="0" dirty="0"/>
                        <a:t>Within the </a:t>
                      </a:r>
                      <a:r>
                        <a:rPr lang="en-GB" sz="1600" b="0" dirty="0">
                          <a:hlinkClick r:id="rId4"/>
                        </a:rPr>
                        <a:t>2.1 Arithmetic procedures document</a:t>
                      </a:r>
                      <a:r>
                        <a:rPr lang="en-GB" sz="1600" b="0" dirty="0"/>
                        <a:t>, found in Theme 2 of </a:t>
                      </a:r>
                      <a:r>
                        <a:rPr lang="en-GB" sz="1600" dirty="0">
                          <a:hlinkClick r:id="rId5"/>
                        </a:rPr>
                        <a:t>Secondary Mastery Professional Development | NCETM</a:t>
                      </a:r>
                      <a:r>
                        <a:rPr lang="en-GB" sz="1600" dirty="0"/>
                        <a:t>, there are numerous tasks exemplifying how double-sided counters can be used to explore the structures behind the addition and subtraction of negative numbers.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1171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352748" y="2160931"/>
            <a:ext cx="6049764" cy="1073422"/>
          </a:xfrm>
        </p:spPr>
        <p:txBody>
          <a:bodyPr>
            <a:normAutofit fontScale="90000"/>
          </a:bodyPr>
          <a:lstStyle/>
          <a:p>
            <a:r>
              <a:rPr lang="en-GB"/>
              <a:t>Addition and subtraction with decimals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352748" y="4004915"/>
            <a:ext cx="6062463" cy="1152130"/>
          </a:xfrm>
        </p:spPr>
        <p:txBody>
          <a:bodyPr vert="horz" lIns="91440" tIns="45720" rIns="91440" bIns="45720" rtlCol="0" anchor="t">
            <a:normAutofit/>
          </a:bodyPr>
          <a:lstStyle/>
          <a:p>
            <a:r>
              <a:rPr lang="en-GB" sz="1800" dirty="0">
                <a:latin typeface="Century Gothic"/>
                <a:cs typeface="Arial"/>
              </a:rPr>
              <a:t>Checkpoints 6–10 </a:t>
            </a:r>
            <a:endParaRPr lang="en-GB" sz="1800" dirty="0">
              <a:latin typeface="Century Gothic" panose="020B0502020202020204" pitchFamily="34" charset="0"/>
            </a:endParaRPr>
          </a:p>
        </p:txBody>
      </p:sp>
    </p:spTree>
    <p:extLst>
      <p:ext uri="{BB962C8B-B14F-4D97-AF65-F5344CB8AC3E}">
        <p14:creationId xmlns:p14="http://schemas.microsoft.com/office/powerpoint/2010/main" val="285341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a:t>Addition and subtraction with decimals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063501020"/>
              </p:ext>
            </p:extLst>
          </p:nvPr>
        </p:nvGraphicFramePr>
        <p:xfrm>
          <a:off x="382993" y="1013154"/>
          <a:ext cx="11426013" cy="5334000"/>
        </p:xfrm>
        <a:graphic>
          <a:graphicData uri="http://schemas.openxmlformats.org/drawingml/2006/table">
            <a:tbl>
              <a:tblPr firstRow="1" bandRow="1">
                <a:tableStyleId>{5940675A-B579-460E-94D1-54222C63F5DA}</a:tableStyleId>
              </a:tblPr>
              <a:tblGrid>
                <a:gridCol w="6932207">
                  <a:extLst>
                    <a:ext uri="{9D8B030D-6E8A-4147-A177-3AD203B41FA5}">
                      <a16:colId xmlns:a16="http://schemas.microsoft.com/office/drawing/2014/main" val="4178532543"/>
                    </a:ext>
                  </a:extLst>
                </a:gridCol>
                <a:gridCol w="4493806">
                  <a:extLst>
                    <a:ext uri="{9D8B030D-6E8A-4147-A177-3AD203B41FA5}">
                      <a16:colId xmlns:a16="http://schemas.microsoft.com/office/drawing/2014/main" val="864547500"/>
                    </a:ext>
                  </a:extLst>
                </a:gridCol>
              </a:tblGrid>
              <a:tr h="155574">
                <a:tc>
                  <a:txBody>
                    <a:bodyPr/>
                    <a:lstStyle/>
                    <a:p>
                      <a:r>
                        <a:rPr lang="en-GB" sz="1800" b="1">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2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Add and subtract ‘</a:t>
                      </a:r>
                      <a:r>
                        <a:rPr lang="en-GB" sz="1600" b="1" i="0" dirty="0"/>
                        <a:t>numbers with up to ___ digits’ </a:t>
                      </a:r>
                      <a:r>
                        <a:rPr lang="en-GB" sz="1600" i="0" dirty="0"/>
                        <a:t>using formal written methods of columnar addition and subtraction: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a:t>
                      </a:r>
                      <a:r>
                        <a:rPr lang="en-GB" sz="1600" b="1" i="0" dirty="0"/>
                        <a:t>numbers up to three digits’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a:t>
                      </a:r>
                      <a:r>
                        <a:rPr lang="en-GB" sz="1600" b="1" i="0" dirty="0"/>
                        <a:t>numbers up to four digits’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a:t>
                      </a:r>
                      <a:r>
                        <a:rPr lang="en-GB" sz="1600" b="1" i="0" dirty="0"/>
                        <a:t>whole numbers with more than four digits’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(non statutory guidance): practise adding and subtracting decimals, including a mix of whole numbers and decimals, decimals with different numbers of decimal places, and complements of 1 (for example, 0.83 + 0.17 =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b="1" i="0" dirty="0"/>
                        <a:t>. </a:t>
                      </a:r>
                      <a:r>
                        <a:rPr lang="en-GB" sz="1600" b="1" dirty="0"/>
                        <a:t>3AS–2</a:t>
                      </a:r>
                      <a:r>
                        <a:rPr lang="en-GB" sz="1600" dirty="0"/>
                        <a:t>: Add and subtract up to three-digit numbers using columnar methods (pp109–12)*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Page numbers reference the complete Years 1–6 document</a:t>
                      </a:r>
                    </a:p>
                  </a:txBody>
                  <a:tcPr/>
                </a:tc>
                <a:tc>
                  <a:txBody>
                    <a:bodyPr/>
                    <a:lstStyle/>
                    <a:p>
                      <a:pPr marL="285750" indent="-285750">
                        <a:buFont typeface="Arial" panose="020B0604020202020204" pitchFamily="34" charset="0"/>
                        <a:buChar char="•"/>
                      </a:pPr>
                      <a:r>
                        <a:rPr lang="en-GB" sz="1600" dirty="0"/>
                        <a:t>Deeply understand the structures underpinning the standard columnar format for addition and subtraction.</a:t>
                      </a:r>
                    </a:p>
                    <a:p>
                      <a:pPr marL="285750" indent="-285750">
                        <a:buFont typeface="Arial" panose="020B0604020202020204" pitchFamily="34" charset="0"/>
                        <a:buChar char="•"/>
                      </a:pPr>
                      <a:r>
                        <a:rPr lang="en-GB" sz="1600" dirty="0"/>
                        <a:t>Generalise this structure to include decimals (rather than regarding calculation with decimals as a ‘separate method’).</a:t>
                      </a:r>
                    </a:p>
                    <a:p>
                      <a:pPr marL="285750" indent="-285750">
                        <a:buFont typeface="Arial" panose="020B0604020202020204" pitchFamily="34" charset="0"/>
                        <a:buChar char="•"/>
                      </a:pPr>
                      <a:r>
                        <a:rPr lang="en-GB" sz="1600" dirty="0"/>
                        <a:t>Apply the concept of ‘unitising’ to understand why, in </a:t>
                      </a:r>
                      <a:r>
                        <a:rPr lang="en-GB" sz="1600" kern="1200" dirty="0">
                          <a:solidFill>
                            <a:schemeClr val="tx1"/>
                          </a:solidFill>
                          <a:effectLst/>
                          <a:latin typeface="+mn-lt"/>
                          <a:ea typeface="+mn-ea"/>
                          <a:cs typeface="+mn-cs"/>
                        </a:rPr>
                        <a:t>the standard columnar method with decimal numbers, the decimals need to be aligned (so that hundreds are added to hundreds, tens to tens, ones to ones, tenths to tenths, hundredths to hundredths, etc.).</a:t>
                      </a:r>
                    </a:p>
                    <a:p>
                      <a:pPr marL="0" indent="0">
                        <a:buFont typeface="Arial" panose="020B0604020202020204" pitchFamily="34" charset="0"/>
                        <a:buNone/>
                      </a:pPr>
                      <a:endParaRPr lang="en-GB" sz="1600" kern="1200" dirty="0">
                        <a:solidFill>
                          <a:schemeClr val="tx1"/>
                        </a:solidFill>
                        <a:effectLst/>
                        <a:latin typeface="+mn-lt"/>
                        <a:ea typeface="+mn-ea"/>
                        <a:cs typeface="+mn-cs"/>
                      </a:endParaRPr>
                    </a:p>
                    <a:p>
                      <a:pPr marL="0" indent="0">
                        <a:buFont typeface="Arial" panose="020B0604020202020204" pitchFamily="34" charset="0"/>
                        <a:buNone/>
                      </a:pPr>
                      <a:r>
                        <a:rPr lang="en-GB" sz="1600" kern="1200" dirty="0">
                          <a:solidFill>
                            <a:schemeClr val="tx1"/>
                          </a:solidFill>
                          <a:effectLst/>
                          <a:latin typeface="+mn-lt"/>
                          <a:ea typeface="+mn-ea"/>
                          <a:cs typeface="+mn-cs"/>
                        </a:rPr>
                        <a:t>There is no requirement for students to be familiar with the terms minuend and subtrahend, but they are used throughout these notes for clarity. Subtrahend is the number being subtracted, and minuend is the number being subtracted from.</a:t>
                      </a:r>
                    </a:p>
                    <a:p>
                      <a:pPr marL="0" indent="0" algn="ctr">
                        <a:buFont typeface="Arial" panose="020B0604020202020204" pitchFamily="34" charset="0"/>
                        <a:buNone/>
                      </a:pPr>
                      <a:r>
                        <a:rPr lang="en-GB" sz="1600" kern="1200" dirty="0">
                          <a:solidFill>
                            <a:schemeClr val="tx1"/>
                          </a:solidFill>
                          <a:effectLst/>
                          <a:latin typeface="+mn-lt"/>
                          <a:ea typeface="+mn-ea"/>
                          <a:cs typeface="+mn-cs"/>
                        </a:rPr>
                        <a:t>minuend ˗ subtrahend = difference</a:t>
                      </a: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26173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6: Shapes for digits</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45680" y="528791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5" name="TextBox 24">
            <a:extLst>
              <a:ext uri="{FF2B5EF4-FFF2-40B4-BE49-F238E27FC236}">
                <a16:creationId xmlns:a16="http://schemas.microsoft.com/office/drawing/2014/main" id="{9728DD8E-D922-494D-A46E-D8CB6A82ADA5}"/>
              </a:ext>
            </a:extLst>
          </p:cNvPr>
          <p:cNvSpPr txBox="1"/>
          <p:nvPr/>
        </p:nvSpPr>
        <p:spPr>
          <a:xfrm>
            <a:off x="4583017" y="1112319"/>
            <a:ext cx="7187349" cy="4081117"/>
          </a:xfrm>
          <a:prstGeom prst="rect">
            <a:avLst/>
          </a:prstGeom>
          <a:noFill/>
        </p:spPr>
        <p:txBody>
          <a:bodyPr wrap="square" rtlCol="0">
            <a:spAutoFit/>
          </a:bodyPr>
          <a:lstStyle/>
          <a:p>
            <a:pPr>
              <a:buNone/>
            </a:pPr>
            <a:r>
              <a:rPr lang="en-US" sz="2400" dirty="0"/>
              <a:t>In this calculation, the four digits have each been replaced by different shapes.</a:t>
            </a:r>
          </a:p>
          <a:p>
            <a:pPr marL="457200" indent="-457200">
              <a:buAutoNum type="alphaLcParenR"/>
            </a:pPr>
            <a:r>
              <a:rPr lang="en-US" sz="2400" dirty="0"/>
              <a:t>Which digit(s) could the </a:t>
            </a:r>
            <a:r>
              <a:rPr lang="en-US" sz="3200" dirty="0"/>
              <a:t>★</a:t>
            </a:r>
            <a:r>
              <a:rPr lang="en-US" sz="2400" dirty="0"/>
              <a:t> represent?</a:t>
            </a:r>
          </a:p>
          <a:p>
            <a:pPr marL="457200" indent="-457200">
              <a:buAutoNum type="alphaLcParenR"/>
            </a:pPr>
            <a:r>
              <a:rPr lang="en-US" sz="2400" dirty="0"/>
              <a:t>Explain why:</a:t>
            </a:r>
          </a:p>
          <a:p>
            <a:pPr marL="342900" indent="-342900"/>
            <a:r>
              <a:rPr lang="en-US" sz="2400" dirty="0"/>
              <a:t>the ▲ can’t represent 7 </a:t>
            </a:r>
          </a:p>
          <a:p>
            <a:pPr marL="342900" indent="-342900"/>
            <a:r>
              <a:rPr lang="en-US" sz="2400" dirty="0"/>
              <a:t>the ■  can’t represent 4</a:t>
            </a:r>
          </a:p>
          <a:p>
            <a:pPr marL="342900" indent="-342900"/>
            <a:r>
              <a:rPr lang="en-US" sz="2400" dirty="0"/>
              <a:t>the ★ can’t represent 4.</a:t>
            </a:r>
          </a:p>
          <a:p>
            <a:pPr>
              <a:buNone/>
            </a:pPr>
            <a:endParaRPr lang="en-US" sz="2400" dirty="0"/>
          </a:p>
          <a:p>
            <a:pPr>
              <a:buNone/>
            </a:pPr>
            <a:endParaRPr lang="en-US" sz="2400" dirty="0"/>
          </a:p>
        </p:txBody>
      </p:sp>
      <p:sp>
        <p:nvSpPr>
          <p:cNvPr id="43" name="TextBox 42">
            <a:extLst>
              <a:ext uri="{FF2B5EF4-FFF2-40B4-BE49-F238E27FC236}">
                <a16:creationId xmlns:a16="http://schemas.microsoft.com/office/drawing/2014/main" id="{BDDDF655-44C6-DB4D-9ABF-8BA95CBA6282}"/>
              </a:ext>
            </a:extLst>
          </p:cNvPr>
          <p:cNvSpPr txBox="1"/>
          <p:nvPr/>
        </p:nvSpPr>
        <p:spPr>
          <a:xfrm>
            <a:off x="3481776" y="5310364"/>
            <a:ext cx="6667057" cy="1274195"/>
          </a:xfrm>
          <a:prstGeom prst="rect">
            <a:avLst/>
          </a:prstGeom>
          <a:noFill/>
        </p:spPr>
        <p:txBody>
          <a:bodyPr wrap="square" rtlCol="0">
            <a:spAutoFit/>
          </a:bodyPr>
          <a:lstStyle/>
          <a:p>
            <a:pPr>
              <a:buNone/>
            </a:pPr>
            <a:r>
              <a:rPr lang="en-US" sz="2400" dirty="0"/>
              <a:t>What happens to the number of possible solutions in this version of the calculation? </a:t>
            </a:r>
          </a:p>
          <a:p>
            <a:pPr>
              <a:buNone/>
            </a:pPr>
            <a:endParaRPr lang="en-US" sz="2400" dirty="0"/>
          </a:p>
        </p:txBody>
      </p:sp>
      <p:pic>
        <p:nvPicPr>
          <p:cNvPr id="7" name="Picture 6">
            <a:extLst>
              <a:ext uri="{FF2B5EF4-FFF2-40B4-BE49-F238E27FC236}">
                <a16:creationId xmlns:a16="http://schemas.microsoft.com/office/drawing/2014/main" id="{63A1FD82-D407-4179-AEEC-FA95F3A700F7}"/>
              </a:ext>
            </a:extLst>
          </p:cNvPr>
          <p:cNvPicPr>
            <a:picLocks noChangeAspect="1"/>
          </p:cNvPicPr>
          <p:nvPr/>
        </p:nvPicPr>
        <p:blipFill>
          <a:blip r:embed="rId3"/>
          <a:stretch>
            <a:fillRect/>
          </a:stretch>
        </p:blipFill>
        <p:spPr>
          <a:xfrm>
            <a:off x="1062521" y="5044275"/>
            <a:ext cx="2272224" cy="1404801"/>
          </a:xfrm>
          <a:prstGeom prst="rect">
            <a:avLst/>
          </a:prstGeom>
        </p:spPr>
      </p:pic>
      <p:pic>
        <p:nvPicPr>
          <p:cNvPr id="8" name="Picture 7">
            <a:extLst>
              <a:ext uri="{FF2B5EF4-FFF2-40B4-BE49-F238E27FC236}">
                <a16:creationId xmlns:a16="http://schemas.microsoft.com/office/drawing/2014/main" id="{20030487-5D9C-4C0D-9CD3-D89E19A6DE91}"/>
              </a:ext>
            </a:extLst>
          </p:cNvPr>
          <p:cNvPicPr>
            <a:picLocks noChangeAspect="1"/>
          </p:cNvPicPr>
          <p:nvPr/>
        </p:nvPicPr>
        <p:blipFill>
          <a:blip r:embed="rId4"/>
          <a:stretch>
            <a:fillRect/>
          </a:stretch>
        </p:blipFill>
        <p:spPr>
          <a:xfrm>
            <a:off x="344516" y="1112319"/>
            <a:ext cx="3901778" cy="2316681"/>
          </a:xfrm>
          <a:prstGeom prst="rect">
            <a:avLst/>
          </a:prstGeom>
        </p:spPr>
      </p:pic>
    </p:spTree>
    <p:extLst>
      <p:ext uri="{BB962C8B-B14F-4D97-AF65-F5344CB8AC3E}">
        <p14:creationId xmlns:p14="http://schemas.microsoft.com/office/powerpoint/2010/main" val="19911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07047638"/>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7911672">
                  <a:extLst>
                    <a:ext uri="{9D8B030D-6E8A-4147-A177-3AD203B41FA5}">
                      <a16:colId xmlns:a16="http://schemas.microsoft.com/office/drawing/2014/main" val="695237181"/>
                    </a:ext>
                  </a:extLst>
                </a:gridCol>
                <a:gridCol w="3854366">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For an easier version, with more possibilities, just show the ones and tenths columns; once students have understood more fully, the tens and hundreds columns could be introduced. Including the decimal point has no real effect on the challenge of the task, but may help to ‘normalise’ calculating with decimals if students feel less confident. An alternative could be to remove the decimal point at first, and ask the question “how does this change the answers?” when it is replaced.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Covering more numbers with symbols can increase challenge, as can introducing additional restraints such as ‘the star must not be even’.</a:t>
                      </a:r>
                    </a:p>
                    <a:p>
                      <a:endParaRPr lang="en-GB" sz="1600" u="none" dirty="0"/>
                    </a:p>
                    <a:p>
                      <a:r>
                        <a:rPr lang="en-GB" sz="1600" b="1" i="0" u="none" dirty="0"/>
                        <a:t>Representations</a:t>
                      </a:r>
                    </a:p>
                    <a:p>
                      <a:r>
                        <a:rPr lang="en-GB" sz="1600" b="0" i="0" u="none" dirty="0"/>
                        <a:t>The column method uses place value to align each unit. The use of Dienes blocks or place-value counters may help students visualise the problem and whether solutions work. Further guidance can be found in </a:t>
                      </a:r>
                      <a:r>
                        <a:rPr lang="en-GB" sz="1600" dirty="0">
                          <a:hlinkClick r:id="rId3"/>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activity offers numerous points for assessment, so that teachers can gauge students’ confidence and accuracy when adding and subtracting with decimals. It is not just about understanding the written algorithm, although this is an important feature of the task, but also about how readily students can access the single-digit addition and subtraction facts that underpin it. This may be through recall or reasoning. Can students, for example, readily reason that the value of the circle must be one more than the value of the triangle, since 2 + circle and 3 + triangle equal the same number?</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Primary Assessment Materials | NCETM</a:t>
                      </a:r>
                      <a:r>
                        <a:rPr lang="en-GB" sz="1600" dirty="0"/>
                        <a:t> offer further activities for addition and subtraction, which could easily be adapted to include decimals, on pages 13 and 14 of the Year 4 materials.</a:t>
                      </a:r>
                      <a:endParaRPr lang="en-GB" sz="1600" b="0" dirty="0"/>
                    </a:p>
                    <a:p>
                      <a:pPr marL="285750" indent="-285750">
                        <a:buFont typeface="Arial" panose="020B0604020202020204" pitchFamily="34" charset="0"/>
                        <a:buChar char="•"/>
                      </a:pPr>
                      <a:r>
                        <a:rPr lang="en-GB" sz="1600" b="0" dirty="0"/>
                        <a:t>Within the </a:t>
                      </a:r>
                      <a:r>
                        <a:rPr lang="en-GB" sz="1600" b="0" dirty="0">
                          <a:hlinkClick r:id="rId5"/>
                        </a:rPr>
                        <a:t>2.1 Arithmetic procedures document</a:t>
                      </a:r>
                      <a:r>
                        <a:rPr lang="en-GB" sz="1600" b="0" dirty="0"/>
                        <a:t>, found in Theme 2 of </a:t>
                      </a:r>
                      <a:r>
                        <a:rPr lang="en-GB" sz="1600" dirty="0">
                          <a:hlinkClick r:id="rId6"/>
                        </a:rPr>
                        <a:t>Secondary Mastery Professional Development | NCETM</a:t>
                      </a:r>
                      <a:r>
                        <a:rPr lang="en-GB" sz="1600" dirty="0"/>
                        <a:t>, there are numerous examples exploring addition and subtraction with decimals.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6273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B72B0-D62C-4FCC-8D80-D94FC25382F6}"/>
              </a:ext>
            </a:extLst>
          </p:cNvPr>
          <p:cNvSpPr>
            <a:spLocks noGrp="1"/>
          </p:cNvSpPr>
          <p:nvPr>
            <p:ph type="body" sz="quarter" idx="11"/>
          </p:nvPr>
        </p:nvSpPr>
        <p:spPr/>
        <p:txBody>
          <a:bodyPr/>
          <a:lstStyle/>
          <a:p>
            <a:r>
              <a:rPr lang="en-GB"/>
              <a:t>Checkpoint 7: Impossible calculations</a:t>
            </a:r>
          </a:p>
        </p:txBody>
      </p:sp>
      <p:grpSp>
        <p:nvGrpSpPr>
          <p:cNvPr id="4" name="Group 3">
            <a:extLst>
              <a:ext uri="{FF2B5EF4-FFF2-40B4-BE49-F238E27FC236}">
                <a16:creationId xmlns:a16="http://schemas.microsoft.com/office/drawing/2014/main" id="{86595D7E-D0C1-4724-AA2E-94B33D39DB9B}"/>
              </a:ext>
            </a:extLst>
          </p:cNvPr>
          <p:cNvGrpSpPr/>
          <p:nvPr/>
        </p:nvGrpSpPr>
        <p:grpSpPr>
          <a:xfrm>
            <a:off x="9648614" y="1878925"/>
            <a:ext cx="1714592" cy="1973000"/>
            <a:chOff x="2081256" y="1914300"/>
            <a:chExt cx="1714592" cy="1973000"/>
          </a:xfrm>
        </p:grpSpPr>
        <p:grpSp>
          <p:nvGrpSpPr>
            <p:cNvPr id="5" name="Group 4">
              <a:extLst>
                <a:ext uri="{FF2B5EF4-FFF2-40B4-BE49-F238E27FC236}">
                  <a16:creationId xmlns:a16="http://schemas.microsoft.com/office/drawing/2014/main" id="{062DF6F9-710E-42BD-AE2E-819F91943C68}"/>
                </a:ext>
              </a:extLst>
            </p:cNvPr>
            <p:cNvGrpSpPr/>
            <p:nvPr/>
          </p:nvGrpSpPr>
          <p:grpSpPr>
            <a:xfrm>
              <a:off x="2386148" y="1914300"/>
              <a:ext cx="1409700" cy="1973000"/>
              <a:chOff x="-895151" y="1426400"/>
              <a:chExt cx="1409700" cy="1973000"/>
            </a:xfrm>
          </p:grpSpPr>
          <p:sp>
            <p:nvSpPr>
              <p:cNvPr id="8" name="Rectangle 7">
                <a:extLst>
                  <a:ext uri="{FF2B5EF4-FFF2-40B4-BE49-F238E27FC236}">
                    <a16:creationId xmlns:a16="http://schemas.microsoft.com/office/drawing/2014/main" id="{0BD7BB90-3D29-4B6D-BF08-AA7EB209E329}"/>
                  </a:ext>
                </a:extLst>
              </p:cNvPr>
              <p:cNvSpPr/>
              <p:nvPr/>
            </p:nvSpPr>
            <p:spPr>
              <a:xfrm>
                <a:off x="-8951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9" name="Rectangle 8">
                <a:extLst>
                  <a:ext uri="{FF2B5EF4-FFF2-40B4-BE49-F238E27FC236}">
                    <a16:creationId xmlns:a16="http://schemas.microsoft.com/office/drawing/2014/main" id="{C7E3FD7D-A2FB-4B62-8459-DCC268A30AE3}"/>
                  </a:ext>
                </a:extLst>
              </p:cNvPr>
              <p:cNvSpPr/>
              <p:nvPr/>
            </p:nvSpPr>
            <p:spPr>
              <a:xfrm>
                <a:off x="-196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11" name="Rectangle 10">
                <a:extLst>
                  <a:ext uri="{FF2B5EF4-FFF2-40B4-BE49-F238E27FC236}">
                    <a16:creationId xmlns:a16="http://schemas.microsoft.com/office/drawing/2014/main" id="{0F662E2B-1119-49EC-BA1B-7D3CDC1E526F}"/>
                  </a:ext>
                </a:extLst>
              </p:cNvPr>
              <p:cNvSpPr/>
              <p:nvPr/>
            </p:nvSpPr>
            <p:spPr>
              <a:xfrm>
                <a:off x="-8951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12" name="Rectangle 11">
                <a:extLst>
                  <a:ext uri="{FF2B5EF4-FFF2-40B4-BE49-F238E27FC236}">
                    <a16:creationId xmlns:a16="http://schemas.microsoft.com/office/drawing/2014/main" id="{6C286D5B-6DDF-4716-BD5F-376A2B91490A}"/>
                  </a:ext>
                </a:extLst>
              </p:cNvPr>
              <p:cNvSpPr/>
              <p:nvPr/>
            </p:nvSpPr>
            <p:spPr>
              <a:xfrm>
                <a:off x="-196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13" name="Oval 12">
                <a:extLst>
                  <a:ext uri="{FF2B5EF4-FFF2-40B4-BE49-F238E27FC236}">
                    <a16:creationId xmlns:a16="http://schemas.microsoft.com/office/drawing/2014/main" id="{AA08D7BA-7770-437D-A719-424431C53D60}"/>
                  </a:ext>
                </a:extLst>
              </p:cNvPr>
              <p:cNvSpPr/>
              <p:nvPr/>
            </p:nvSpPr>
            <p:spPr>
              <a:xfrm>
                <a:off x="-298251" y="1731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130A6E4-9921-45E7-9E34-39705A7F186E}"/>
                  </a:ext>
                </a:extLst>
              </p:cNvPr>
              <p:cNvSpPr/>
              <p:nvPr/>
            </p:nvSpPr>
            <p:spPr>
              <a:xfrm>
                <a:off x="-298251" y="24050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750FAAD-82C6-4C73-9F10-D587489F8B65}"/>
                  </a:ext>
                </a:extLst>
              </p:cNvPr>
              <p:cNvCxnSpPr>
                <a:cxnSpLocks/>
              </p:cNvCxnSpPr>
              <p:nvPr/>
            </p:nvCxnSpPr>
            <p:spPr>
              <a:xfrm flipV="1">
                <a:off x="-895151" y="2760600"/>
                <a:ext cx="1409700" cy="79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A4B4F7A-8526-4F67-80DC-646639D9E1C7}"/>
                  </a:ext>
                </a:extLst>
              </p:cNvPr>
              <p:cNvSpPr/>
              <p:nvPr/>
            </p:nvSpPr>
            <p:spPr>
              <a:xfrm>
                <a:off x="-8951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1</a:t>
                </a:r>
              </a:p>
            </p:txBody>
          </p:sp>
          <p:sp>
            <p:nvSpPr>
              <p:cNvPr id="18" name="Rectangle 17">
                <a:extLst>
                  <a:ext uri="{FF2B5EF4-FFF2-40B4-BE49-F238E27FC236}">
                    <a16:creationId xmlns:a16="http://schemas.microsoft.com/office/drawing/2014/main" id="{0383DCFA-FF39-4C04-90FF-B246BCC5972C}"/>
                  </a:ext>
                </a:extLst>
              </p:cNvPr>
              <p:cNvSpPr/>
              <p:nvPr/>
            </p:nvSpPr>
            <p:spPr>
              <a:xfrm>
                <a:off x="-1966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1</a:t>
                </a:r>
              </a:p>
            </p:txBody>
          </p:sp>
          <p:sp>
            <p:nvSpPr>
              <p:cNvPr id="19" name="Oval 18">
                <a:extLst>
                  <a:ext uri="{FF2B5EF4-FFF2-40B4-BE49-F238E27FC236}">
                    <a16:creationId xmlns:a16="http://schemas.microsoft.com/office/drawing/2014/main" id="{909BACF4-A8BA-4038-AF06-55C26A5A0510}"/>
                  </a:ext>
                </a:extLst>
              </p:cNvPr>
              <p:cNvSpPr/>
              <p:nvPr/>
            </p:nvSpPr>
            <p:spPr>
              <a:xfrm>
                <a:off x="-298251" y="3128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AFE5B3D8-9780-4911-A359-B72051F18A81}"/>
                </a:ext>
              </a:extLst>
            </p:cNvPr>
            <p:cNvSpPr txBox="1"/>
            <p:nvPr/>
          </p:nvSpPr>
          <p:spPr>
            <a:xfrm>
              <a:off x="2081256" y="2663830"/>
              <a:ext cx="394660" cy="523220"/>
            </a:xfrm>
            <a:prstGeom prst="rect">
              <a:avLst/>
            </a:prstGeom>
            <a:noFill/>
          </p:spPr>
          <p:txBody>
            <a:bodyPr wrap="none" rtlCol="0">
              <a:spAutoFit/>
            </a:bodyPr>
            <a:lstStyle/>
            <a:p>
              <a:pPr>
                <a:buNone/>
              </a:pPr>
              <a:r>
                <a:rPr lang="en-GB" dirty="0"/>
                <a:t>−</a:t>
              </a:r>
            </a:p>
          </p:txBody>
        </p:sp>
      </p:grpSp>
      <p:sp>
        <p:nvSpPr>
          <p:cNvPr id="20" name="TextBox 19">
            <a:extLst>
              <a:ext uri="{FF2B5EF4-FFF2-40B4-BE49-F238E27FC236}">
                <a16:creationId xmlns:a16="http://schemas.microsoft.com/office/drawing/2014/main" id="{4E6A5424-5F91-4451-9BE3-B0BD63439B33}"/>
              </a:ext>
            </a:extLst>
          </p:cNvPr>
          <p:cNvSpPr txBox="1"/>
          <p:nvPr/>
        </p:nvSpPr>
        <p:spPr>
          <a:xfrm>
            <a:off x="234474" y="1083864"/>
            <a:ext cx="11281486" cy="461665"/>
          </a:xfrm>
          <a:prstGeom prst="rect">
            <a:avLst/>
          </a:prstGeom>
          <a:noFill/>
        </p:spPr>
        <p:txBody>
          <a:bodyPr wrap="none" rtlCol="0">
            <a:spAutoFit/>
          </a:bodyPr>
          <a:lstStyle/>
          <a:p>
            <a:pPr>
              <a:buNone/>
            </a:pPr>
            <a:r>
              <a:rPr lang="en-GB" sz="2400" dirty="0">
                <a:solidFill>
                  <a:srgbClr val="585858"/>
                </a:solidFill>
              </a:rPr>
              <a:t>▲</a:t>
            </a:r>
            <a:r>
              <a:rPr lang="en-GB" sz="2400" dirty="0"/>
              <a:t> and </a:t>
            </a:r>
            <a:r>
              <a:rPr lang="en-GB" sz="2400" dirty="0">
                <a:solidFill>
                  <a:srgbClr val="585858"/>
                </a:solidFill>
              </a:rPr>
              <a:t>█</a:t>
            </a:r>
            <a:r>
              <a:rPr lang="en-GB" sz="2400" dirty="0"/>
              <a:t> represent different digits. Explain why these are impossible calculations.</a:t>
            </a:r>
          </a:p>
        </p:txBody>
      </p:sp>
      <p:grpSp>
        <p:nvGrpSpPr>
          <p:cNvPr id="21" name="Group 20">
            <a:extLst>
              <a:ext uri="{FF2B5EF4-FFF2-40B4-BE49-F238E27FC236}">
                <a16:creationId xmlns:a16="http://schemas.microsoft.com/office/drawing/2014/main" id="{CFB8FEB9-332D-4F86-A335-1125951C6C36}"/>
              </a:ext>
            </a:extLst>
          </p:cNvPr>
          <p:cNvGrpSpPr/>
          <p:nvPr/>
        </p:nvGrpSpPr>
        <p:grpSpPr>
          <a:xfrm>
            <a:off x="420766" y="1878925"/>
            <a:ext cx="2516228" cy="1973000"/>
            <a:chOff x="1279620" y="1914300"/>
            <a:chExt cx="2516228" cy="1973000"/>
          </a:xfrm>
        </p:grpSpPr>
        <p:grpSp>
          <p:nvGrpSpPr>
            <p:cNvPr id="22" name="Group 21">
              <a:extLst>
                <a:ext uri="{FF2B5EF4-FFF2-40B4-BE49-F238E27FC236}">
                  <a16:creationId xmlns:a16="http://schemas.microsoft.com/office/drawing/2014/main" id="{6F8F23CB-2C79-4831-B57C-719A693CCB65}"/>
                </a:ext>
              </a:extLst>
            </p:cNvPr>
            <p:cNvGrpSpPr/>
            <p:nvPr/>
          </p:nvGrpSpPr>
          <p:grpSpPr>
            <a:xfrm>
              <a:off x="1598748" y="1914300"/>
              <a:ext cx="2197100" cy="1973000"/>
              <a:chOff x="-1682551" y="1426400"/>
              <a:chExt cx="2197100" cy="1973000"/>
            </a:xfrm>
          </p:grpSpPr>
          <p:sp>
            <p:nvSpPr>
              <p:cNvPr id="24" name="Rectangle 23">
                <a:extLst>
                  <a:ext uri="{FF2B5EF4-FFF2-40B4-BE49-F238E27FC236}">
                    <a16:creationId xmlns:a16="http://schemas.microsoft.com/office/drawing/2014/main" id="{2F0F8C43-C59F-4F6F-A6E2-F0DC534350DB}"/>
                  </a:ext>
                </a:extLst>
              </p:cNvPr>
              <p:cNvSpPr/>
              <p:nvPr/>
            </p:nvSpPr>
            <p:spPr>
              <a:xfrm>
                <a:off x="-8951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25" name="Rectangle 24">
                <a:extLst>
                  <a:ext uri="{FF2B5EF4-FFF2-40B4-BE49-F238E27FC236}">
                    <a16:creationId xmlns:a16="http://schemas.microsoft.com/office/drawing/2014/main" id="{EDD2C66B-4F4A-40BD-9AF5-46C5CF3CB345}"/>
                  </a:ext>
                </a:extLst>
              </p:cNvPr>
              <p:cNvSpPr/>
              <p:nvPr/>
            </p:nvSpPr>
            <p:spPr>
              <a:xfrm>
                <a:off x="-196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26" name="Rectangle 25">
                <a:extLst>
                  <a:ext uri="{FF2B5EF4-FFF2-40B4-BE49-F238E27FC236}">
                    <a16:creationId xmlns:a16="http://schemas.microsoft.com/office/drawing/2014/main" id="{FA41B1C5-6B3C-4841-9567-E527FE4B14BD}"/>
                  </a:ext>
                </a:extLst>
              </p:cNvPr>
              <p:cNvSpPr/>
              <p:nvPr/>
            </p:nvSpPr>
            <p:spPr>
              <a:xfrm>
                <a:off x="-8951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27" name="Rectangle 26">
                <a:extLst>
                  <a:ext uri="{FF2B5EF4-FFF2-40B4-BE49-F238E27FC236}">
                    <a16:creationId xmlns:a16="http://schemas.microsoft.com/office/drawing/2014/main" id="{9F349D16-92C6-4839-8959-946A6F9FAFF4}"/>
                  </a:ext>
                </a:extLst>
              </p:cNvPr>
              <p:cNvSpPr/>
              <p:nvPr/>
            </p:nvSpPr>
            <p:spPr>
              <a:xfrm>
                <a:off x="-196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28" name="Oval 27">
                <a:extLst>
                  <a:ext uri="{FF2B5EF4-FFF2-40B4-BE49-F238E27FC236}">
                    <a16:creationId xmlns:a16="http://schemas.microsoft.com/office/drawing/2014/main" id="{05C2B402-AF11-4F3F-82C4-B6BDE69D7FEB}"/>
                  </a:ext>
                </a:extLst>
              </p:cNvPr>
              <p:cNvSpPr/>
              <p:nvPr/>
            </p:nvSpPr>
            <p:spPr>
              <a:xfrm>
                <a:off x="-298251" y="1731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217B34E-7D61-45A2-B3F8-98D50D44AE0F}"/>
                  </a:ext>
                </a:extLst>
              </p:cNvPr>
              <p:cNvSpPr/>
              <p:nvPr/>
            </p:nvSpPr>
            <p:spPr>
              <a:xfrm>
                <a:off x="-298251" y="24050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050EE9AF-444E-4B2A-882C-FC67A4C3908A}"/>
                  </a:ext>
                </a:extLst>
              </p:cNvPr>
              <p:cNvCxnSpPr>
                <a:cxnSpLocks/>
              </p:cNvCxnSpPr>
              <p:nvPr/>
            </p:nvCxnSpPr>
            <p:spPr>
              <a:xfrm>
                <a:off x="-1682551" y="2760600"/>
                <a:ext cx="2197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E3449F0-13DD-4F2B-8D1E-614D986BD524}"/>
                  </a:ext>
                </a:extLst>
              </p:cNvPr>
              <p:cNvSpPr/>
              <p:nvPr/>
            </p:nvSpPr>
            <p:spPr>
              <a:xfrm>
                <a:off x="-1507152"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1</a:t>
                </a:r>
              </a:p>
            </p:txBody>
          </p:sp>
          <p:sp>
            <p:nvSpPr>
              <p:cNvPr id="32" name="Rectangle 31">
                <a:extLst>
                  <a:ext uri="{FF2B5EF4-FFF2-40B4-BE49-F238E27FC236}">
                    <a16:creationId xmlns:a16="http://schemas.microsoft.com/office/drawing/2014/main" id="{99128FC8-4B2E-48F3-8270-EB646218DE13}"/>
                  </a:ext>
                </a:extLst>
              </p:cNvPr>
              <p:cNvSpPr/>
              <p:nvPr/>
            </p:nvSpPr>
            <p:spPr>
              <a:xfrm>
                <a:off x="-8951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33" name="Rectangle 32">
                <a:extLst>
                  <a:ext uri="{FF2B5EF4-FFF2-40B4-BE49-F238E27FC236}">
                    <a16:creationId xmlns:a16="http://schemas.microsoft.com/office/drawing/2014/main" id="{D0B9FEA0-B919-45B6-813C-106857C0BC80}"/>
                  </a:ext>
                </a:extLst>
              </p:cNvPr>
              <p:cNvSpPr/>
              <p:nvPr/>
            </p:nvSpPr>
            <p:spPr>
              <a:xfrm>
                <a:off x="-1966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34" name="Oval 33">
                <a:extLst>
                  <a:ext uri="{FF2B5EF4-FFF2-40B4-BE49-F238E27FC236}">
                    <a16:creationId xmlns:a16="http://schemas.microsoft.com/office/drawing/2014/main" id="{2F37328A-1693-4229-9950-EB7921B68AC4}"/>
                  </a:ext>
                </a:extLst>
              </p:cNvPr>
              <p:cNvSpPr/>
              <p:nvPr/>
            </p:nvSpPr>
            <p:spPr>
              <a:xfrm>
                <a:off x="-298251" y="3128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a:extLst>
                <a:ext uri="{FF2B5EF4-FFF2-40B4-BE49-F238E27FC236}">
                  <a16:creationId xmlns:a16="http://schemas.microsoft.com/office/drawing/2014/main" id="{91A83C41-72D9-4883-8364-6A5B26097CF1}"/>
                </a:ext>
              </a:extLst>
            </p:cNvPr>
            <p:cNvSpPr txBox="1"/>
            <p:nvPr/>
          </p:nvSpPr>
          <p:spPr>
            <a:xfrm>
              <a:off x="1279620" y="2663187"/>
              <a:ext cx="394660" cy="523220"/>
            </a:xfrm>
            <a:prstGeom prst="rect">
              <a:avLst/>
            </a:prstGeom>
            <a:noFill/>
          </p:spPr>
          <p:txBody>
            <a:bodyPr wrap="none" rtlCol="0">
              <a:spAutoFit/>
            </a:bodyPr>
            <a:lstStyle/>
            <a:p>
              <a:pPr>
                <a:buNone/>
              </a:pPr>
              <a:r>
                <a:rPr lang="en-GB"/>
                <a:t>+</a:t>
              </a:r>
            </a:p>
          </p:txBody>
        </p:sp>
      </p:grpSp>
      <p:grpSp>
        <p:nvGrpSpPr>
          <p:cNvPr id="37" name="Group 36">
            <a:extLst>
              <a:ext uri="{FF2B5EF4-FFF2-40B4-BE49-F238E27FC236}">
                <a16:creationId xmlns:a16="http://schemas.microsoft.com/office/drawing/2014/main" id="{25EA212B-020F-4912-A7FE-CD34F2A7DCA3}"/>
              </a:ext>
            </a:extLst>
          </p:cNvPr>
          <p:cNvGrpSpPr/>
          <p:nvPr/>
        </p:nvGrpSpPr>
        <p:grpSpPr>
          <a:xfrm>
            <a:off x="3404524" y="1902922"/>
            <a:ext cx="2516228" cy="1973000"/>
            <a:chOff x="1279620" y="1914300"/>
            <a:chExt cx="2516228" cy="1973000"/>
          </a:xfrm>
        </p:grpSpPr>
        <p:grpSp>
          <p:nvGrpSpPr>
            <p:cNvPr id="38" name="Group 37">
              <a:extLst>
                <a:ext uri="{FF2B5EF4-FFF2-40B4-BE49-F238E27FC236}">
                  <a16:creationId xmlns:a16="http://schemas.microsoft.com/office/drawing/2014/main" id="{A5E5619C-CA0E-496E-A429-9888629B01D4}"/>
                </a:ext>
              </a:extLst>
            </p:cNvPr>
            <p:cNvGrpSpPr/>
            <p:nvPr/>
          </p:nvGrpSpPr>
          <p:grpSpPr>
            <a:xfrm>
              <a:off x="1598748" y="1914300"/>
              <a:ext cx="2197100" cy="1973000"/>
              <a:chOff x="-1682551" y="1426400"/>
              <a:chExt cx="2197100" cy="1973000"/>
            </a:xfrm>
          </p:grpSpPr>
          <p:sp>
            <p:nvSpPr>
              <p:cNvPr id="40" name="Rectangle 39">
                <a:extLst>
                  <a:ext uri="{FF2B5EF4-FFF2-40B4-BE49-F238E27FC236}">
                    <a16:creationId xmlns:a16="http://schemas.microsoft.com/office/drawing/2014/main" id="{5CFB1920-9F72-4717-ABF1-6DC179F30065}"/>
                  </a:ext>
                </a:extLst>
              </p:cNvPr>
              <p:cNvSpPr/>
              <p:nvPr/>
            </p:nvSpPr>
            <p:spPr>
              <a:xfrm>
                <a:off x="-8951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41" name="Rectangle 40">
                <a:extLst>
                  <a:ext uri="{FF2B5EF4-FFF2-40B4-BE49-F238E27FC236}">
                    <a16:creationId xmlns:a16="http://schemas.microsoft.com/office/drawing/2014/main" id="{B401FD6C-C3C5-4C28-BB3B-9232276BB589}"/>
                  </a:ext>
                </a:extLst>
              </p:cNvPr>
              <p:cNvSpPr/>
              <p:nvPr/>
            </p:nvSpPr>
            <p:spPr>
              <a:xfrm>
                <a:off x="-196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42" name="Rectangle 41">
                <a:extLst>
                  <a:ext uri="{FF2B5EF4-FFF2-40B4-BE49-F238E27FC236}">
                    <a16:creationId xmlns:a16="http://schemas.microsoft.com/office/drawing/2014/main" id="{C2DB383B-B29E-43A1-BEB7-E29FBC1400BC}"/>
                  </a:ext>
                </a:extLst>
              </p:cNvPr>
              <p:cNvSpPr/>
              <p:nvPr/>
            </p:nvSpPr>
            <p:spPr>
              <a:xfrm>
                <a:off x="-8951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43" name="Rectangle 42">
                <a:extLst>
                  <a:ext uri="{FF2B5EF4-FFF2-40B4-BE49-F238E27FC236}">
                    <a16:creationId xmlns:a16="http://schemas.microsoft.com/office/drawing/2014/main" id="{DFB398C3-E10A-4F30-B55F-46EE55E22D0F}"/>
                  </a:ext>
                </a:extLst>
              </p:cNvPr>
              <p:cNvSpPr/>
              <p:nvPr/>
            </p:nvSpPr>
            <p:spPr>
              <a:xfrm>
                <a:off x="-196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44" name="Oval 43">
                <a:extLst>
                  <a:ext uri="{FF2B5EF4-FFF2-40B4-BE49-F238E27FC236}">
                    <a16:creationId xmlns:a16="http://schemas.microsoft.com/office/drawing/2014/main" id="{6E3D7770-5C6A-44A1-80C4-0DE4ACBFE7B9}"/>
                  </a:ext>
                </a:extLst>
              </p:cNvPr>
              <p:cNvSpPr/>
              <p:nvPr/>
            </p:nvSpPr>
            <p:spPr>
              <a:xfrm>
                <a:off x="-298251" y="1731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9C0FC5E2-FBB4-4D4D-A4CE-1FAA88E5AF02}"/>
                  </a:ext>
                </a:extLst>
              </p:cNvPr>
              <p:cNvSpPr/>
              <p:nvPr/>
            </p:nvSpPr>
            <p:spPr>
              <a:xfrm>
                <a:off x="-298251" y="24050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E3FE9A22-0D6B-4A37-B027-46F37A0C6946}"/>
                  </a:ext>
                </a:extLst>
              </p:cNvPr>
              <p:cNvCxnSpPr>
                <a:cxnSpLocks/>
              </p:cNvCxnSpPr>
              <p:nvPr/>
            </p:nvCxnSpPr>
            <p:spPr>
              <a:xfrm>
                <a:off x="-1682551" y="2760600"/>
                <a:ext cx="2197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A1FF3F9-2A51-47A2-99DF-A730B7FFB76B}"/>
                  </a:ext>
                </a:extLst>
              </p:cNvPr>
              <p:cNvSpPr/>
              <p:nvPr/>
            </p:nvSpPr>
            <p:spPr>
              <a:xfrm>
                <a:off x="-1507152"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1</a:t>
                </a:r>
              </a:p>
            </p:txBody>
          </p:sp>
          <p:sp>
            <p:nvSpPr>
              <p:cNvPr id="48" name="Rectangle 47">
                <a:extLst>
                  <a:ext uri="{FF2B5EF4-FFF2-40B4-BE49-F238E27FC236}">
                    <a16:creationId xmlns:a16="http://schemas.microsoft.com/office/drawing/2014/main" id="{4CF56D60-DA64-49D1-9141-8F4AFA54EA4D}"/>
                  </a:ext>
                </a:extLst>
              </p:cNvPr>
              <p:cNvSpPr/>
              <p:nvPr/>
            </p:nvSpPr>
            <p:spPr>
              <a:xfrm>
                <a:off x="-8951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0</a:t>
                </a:r>
              </a:p>
            </p:txBody>
          </p:sp>
          <p:sp>
            <p:nvSpPr>
              <p:cNvPr id="49" name="Rectangle 48">
                <a:extLst>
                  <a:ext uri="{FF2B5EF4-FFF2-40B4-BE49-F238E27FC236}">
                    <a16:creationId xmlns:a16="http://schemas.microsoft.com/office/drawing/2014/main" id="{395B2C7E-A1F5-45EA-BF8A-CC25E2A14289}"/>
                  </a:ext>
                </a:extLst>
              </p:cNvPr>
              <p:cNvSpPr/>
              <p:nvPr/>
            </p:nvSpPr>
            <p:spPr>
              <a:xfrm>
                <a:off x="-1966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50" name="Oval 49">
                <a:extLst>
                  <a:ext uri="{FF2B5EF4-FFF2-40B4-BE49-F238E27FC236}">
                    <a16:creationId xmlns:a16="http://schemas.microsoft.com/office/drawing/2014/main" id="{6C1193DA-F4F6-4949-88EE-6B448EB23FBA}"/>
                  </a:ext>
                </a:extLst>
              </p:cNvPr>
              <p:cNvSpPr/>
              <p:nvPr/>
            </p:nvSpPr>
            <p:spPr>
              <a:xfrm>
                <a:off x="-298251" y="3128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3A9C8808-8AFC-4DF5-B74D-F7AD4A7AF3C1}"/>
                </a:ext>
              </a:extLst>
            </p:cNvPr>
            <p:cNvSpPr txBox="1"/>
            <p:nvPr/>
          </p:nvSpPr>
          <p:spPr>
            <a:xfrm>
              <a:off x="1279620" y="2663187"/>
              <a:ext cx="394660" cy="523220"/>
            </a:xfrm>
            <a:prstGeom prst="rect">
              <a:avLst/>
            </a:prstGeom>
            <a:noFill/>
          </p:spPr>
          <p:txBody>
            <a:bodyPr wrap="none" rtlCol="0">
              <a:spAutoFit/>
            </a:bodyPr>
            <a:lstStyle/>
            <a:p>
              <a:pPr>
                <a:buNone/>
              </a:pPr>
              <a:r>
                <a:rPr lang="en-GB"/>
                <a:t>+</a:t>
              </a:r>
            </a:p>
          </p:txBody>
        </p:sp>
      </p:grpSp>
      <p:grpSp>
        <p:nvGrpSpPr>
          <p:cNvPr id="51" name="Group 50">
            <a:extLst>
              <a:ext uri="{FF2B5EF4-FFF2-40B4-BE49-F238E27FC236}">
                <a16:creationId xmlns:a16="http://schemas.microsoft.com/office/drawing/2014/main" id="{87BA63CE-607E-470D-89D0-59C28E2EE403}"/>
              </a:ext>
            </a:extLst>
          </p:cNvPr>
          <p:cNvGrpSpPr/>
          <p:nvPr/>
        </p:nvGrpSpPr>
        <p:grpSpPr>
          <a:xfrm>
            <a:off x="6841914" y="1895022"/>
            <a:ext cx="1714592" cy="1973000"/>
            <a:chOff x="2081256" y="1914300"/>
            <a:chExt cx="1714592" cy="1973000"/>
          </a:xfrm>
        </p:grpSpPr>
        <p:grpSp>
          <p:nvGrpSpPr>
            <p:cNvPr id="52" name="Group 51">
              <a:extLst>
                <a:ext uri="{FF2B5EF4-FFF2-40B4-BE49-F238E27FC236}">
                  <a16:creationId xmlns:a16="http://schemas.microsoft.com/office/drawing/2014/main" id="{78A86264-4B53-4851-A481-AFB92FC96D10}"/>
                </a:ext>
              </a:extLst>
            </p:cNvPr>
            <p:cNvGrpSpPr/>
            <p:nvPr/>
          </p:nvGrpSpPr>
          <p:grpSpPr>
            <a:xfrm>
              <a:off x="2386148" y="1914300"/>
              <a:ext cx="1409700" cy="1973000"/>
              <a:chOff x="-895151" y="1426400"/>
              <a:chExt cx="1409700" cy="1973000"/>
            </a:xfrm>
          </p:grpSpPr>
          <p:sp>
            <p:nvSpPr>
              <p:cNvPr id="54" name="Rectangle 53">
                <a:extLst>
                  <a:ext uri="{FF2B5EF4-FFF2-40B4-BE49-F238E27FC236}">
                    <a16:creationId xmlns:a16="http://schemas.microsoft.com/office/drawing/2014/main" id="{40CCEDE9-1008-4CFB-A914-B3175FD0469F}"/>
                  </a:ext>
                </a:extLst>
              </p:cNvPr>
              <p:cNvSpPr/>
              <p:nvPr/>
            </p:nvSpPr>
            <p:spPr>
              <a:xfrm>
                <a:off x="-8951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55" name="Rectangle 54">
                <a:extLst>
                  <a:ext uri="{FF2B5EF4-FFF2-40B4-BE49-F238E27FC236}">
                    <a16:creationId xmlns:a16="http://schemas.microsoft.com/office/drawing/2014/main" id="{28EC6330-2080-4465-9239-F78262C625AE}"/>
                  </a:ext>
                </a:extLst>
              </p:cNvPr>
              <p:cNvSpPr/>
              <p:nvPr/>
            </p:nvSpPr>
            <p:spPr>
              <a:xfrm>
                <a:off x="-196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56" name="Rectangle 55">
                <a:extLst>
                  <a:ext uri="{FF2B5EF4-FFF2-40B4-BE49-F238E27FC236}">
                    <a16:creationId xmlns:a16="http://schemas.microsoft.com/office/drawing/2014/main" id="{08EF6BA2-1DAD-46BE-A311-AC2CEEA8C2FE}"/>
                  </a:ext>
                </a:extLst>
              </p:cNvPr>
              <p:cNvSpPr/>
              <p:nvPr/>
            </p:nvSpPr>
            <p:spPr>
              <a:xfrm>
                <a:off x="-8951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57" name="Rectangle 56">
                <a:extLst>
                  <a:ext uri="{FF2B5EF4-FFF2-40B4-BE49-F238E27FC236}">
                    <a16:creationId xmlns:a16="http://schemas.microsoft.com/office/drawing/2014/main" id="{01E82367-5AAE-434B-A2F0-72E0737A57B9}"/>
                  </a:ext>
                </a:extLst>
              </p:cNvPr>
              <p:cNvSpPr/>
              <p:nvPr/>
            </p:nvSpPr>
            <p:spPr>
              <a:xfrm>
                <a:off x="-196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a:t>
                </a:r>
              </a:p>
            </p:txBody>
          </p:sp>
          <p:sp>
            <p:nvSpPr>
              <p:cNvPr id="58" name="Oval 57">
                <a:extLst>
                  <a:ext uri="{FF2B5EF4-FFF2-40B4-BE49-F238E27FC236}">
                    <a16:creationId xmlns:a16="http://schemas.microsoft.com/office/drawing/2014/main" id="{EF0721B9-7746-4849-B101-3B8425DEA12C}"/>
                  </a:ext>
                </a:extLst>
              </p:cNvPr>
              <p:cNvSpPr/>
              <p:nvPr/>
            </p:nvSpPr>
            <p:spPr>
              <a:xfrm>
                <a:off x="-298251" y="1731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E51DAFB4-6640-4354-AED5-EE1C5EEDBF47}"/>
                  </a:ext>
                </a:extLst>
              </p:cNvPr>
              <p:cNvSpPr/>
              <p:nvPr/>
            </p:nvSpPr>
            <p:spPr>
              <a:xfrm>
                <a:off x="-298251" y="24050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B678DD94-C076-476F-97A2-09A2F375FABA}"/>
                  </a:ext>
                </a:extLst>
              </p:cNvPr>
              <p:cNvCxnSpPr>
                <a:cxnSpLocks/>
              </p:cNvCxnSpPr>
              <p:nvPr/>
            </p:nvCxnSpPr>
            <p:spPr>
              <a:xfrm flipV="1">
                <a:off x="-895151" y="2760600"/>
                <a:ext cx="1409700" cy="79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F5C71DD-28F5-4AE8-BE53-FC3CE9693B1E}"/>
                  </a:ext>
                </a:extLst>
              </p:cNvPr>
              <p:cNvSpPr/>
              <p:nvPr/>
            </p:nvSpPr>
            <p:spPr>
              <a:xfrm>
                <a:off x="-8951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62" name="Rectangle 61">
                <a:extLst>
                  <a:ext uri="{FF2B5EF4-FFF2-40B4-BE49-F238E27FC236}">
                    <a16:creationId xmlns:a16="http://schemas.microsoft.com/office/drawing/2014/main" id="{ED95447E-84DD-4F40-A667-BBA566560C10}"/>
                  </a:ext>
                </a:extLst>
              </p:cNvPr>
              <p:cNvSpPr/>
              <p:nvPr/>
            </p:nvSpPr>
            <p:spPr>
              <a:xfrm>
                <a:off x="-1966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63" name="Oval 62">
                <a:extLst>
                  <a:ext uri="{FF2B5EF4-FFF2-40B4-BE49-F238E27FC236}">
                    <a16:creationId xmlns:a16="http://schemas.microsoft.com/office/drawing/2014/main" id="{E5C966A8-1B71-43E2-8FF7-3CD66AF900B6}"/>
                  </a:ext>
                </a:extLst>
              </p:cNvPr>
              <p:cNvSpPr/>
              <p:nvPr/>
            </p:nvSpPr>
            <p:spPr>
              <a:xfrm>
                <a:off x="-298251" y="3128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A78C59AF-4807-4584-B996-FE439544BA37}"/>
                </a:ext>
              </a:extLst>
            </p:cNvPr>
            <p:cNvSpPr txBox="1"/>
            <p:nvPr/>
          </p:nvSpPr>
          <p:spPr>
            <a:xfrm>
              <a:off x="2081256" y="2663830"/>
              <a:ext cx="394660" cy="523220"/>
            </a:xfrm>
            <a:prstGeom prst="rect">
              <a:avLst/>
            </a:prstGeom>
            <a:noFill/>
          </p:spPr>
          <p:txBody>
            <a:bodyPr wrap="none" rtlCol="0">
              <a:spAutoFit/>
            </a:bodyPr>
            <a:lstStyle/>
            <a:p>
              <a:pPr>
                <a:buNone/>
              </a:pPr>
              <a:r>
                <a:rPr lang="en-GB" dirty="0"/>
                <a:t>−</a:t>
              </a:r>
            </a:p>
          </p:txBody>
        </p:sp>
      </p:grpSp>
      <p:sp>
        <p:nvSpPr>
          <p:cNvPr id="64" name="TextBox 63">
            <a:extLst>
              <a:ext uri="{FF2B5EF4-FFF2-40B4-BE49-F238E27FC236}">
                <a16:creationId xmlns:a16="http://schemas.microsoft.com/office/drawing/2014/main" id="{1A207865-AA87-4F9F-8D85-2E31F0D82D6C}"/>
              </a:ext>
            </a:extLst>
          </p:cNvPr>
          <p:cNvSpPr txBox="1"/>
          <p:nvPr/>
        </p:nvSpPr>
        <p:spPr>
          <a:xfrm>
            <a:off x="234474" y="4174294"/>
            <a:ext cx="11619675" cy="904863"/>
          </a:xfrm>
          <a:prstGeom prst="rect">
            <a:avLst/>
          </a:prstGeom>
          <a:noFill/>
        </p:spPr>
        <p:txBody>
          <a:bodyPr wrap="square" rtlCol="0">
            <a:spAutoFit/>
          </a:bodyPr>
          <a:lstStyle/>
          <a:p>
            <a:pPr>
              <a:buNone/>
            </a:pPr>
            <a:r>
              <a:rPr lang="en-GB" sz="2400" dirty="0"/>
              <a:t>How could you change the answer to these calculations so that they are possible? </a:t>
            </a:r>
          </a:p>
          <a:p>
            <a:pPr>
              <a:buNone/>
            </a:pPr>
            <a:r>
              <a:rPr lang="en-GB" sz="2400" dirty="0"/>
              <a:t>Is there more than one way to do this?</a:t>
            </a:r>
          </a:p>
        </p:txBody>
      </p:sp>
      <p:sp>
        <p:nvSpPr>
          <p:cNvPr id="66" name="Action Button: Help 65">
            <a:hlinkClick r:id="" action="ppaction://noaction" highlightClick="1"/>
            <a:extLst>
              <a:ext uri="{FF2B5EF4-FFF2-40B4-BE49-F238E27FC236}">
                <a16:creationId xmlns:a16="http://schemas.microsoft.com/office/drawing/2014/main" id="{95855A87-00AD-491B-A33C-24D983120CC4}"/>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7" name="TextBox 66">
            <a:extLst>
              <a:ext uri="{FF2B5EF4-FFF2-40B4-BE49-F238E27FC236}">
                <a16:creationId xmlns:a16="http://schemas.microsoft.com/office/drawing/2014/main" id="{A97771FE-D858-4FFB-85DF-84955E8A8741}"/>
              </a:ext>
            </a:extLst>
          </p:cNvPr>
          <p:cNvSpPr txBox="1"/>
          <p:nvPr/>
        </p:nvSpPr>
        <p:spPr>
          <a:xfrm>
            <a:off x="1044793" y="5384401"/>
            <a:ext cx="8126318" cy="904863"/>
          </a:xfrm>
          <a:prstGeom prst="rect">
            <a:avLst/>
          </a:prstGeom>
          <a:noFill/>
        </p:spPr>
        <p:txBody>
          <a:bodyPr wrap="square" rtlCol="0">
            <a:spAutoFit/>
          </a:bodyPr>
          <a:lstStyle/>
          <a:p>
            <a:pPr>
              <a:buNone/>
            </a:pPr>
            <a:r>
              <a:rPr lang="en-GB" sz="2400" dirty="0"/>
              <a:t>Create your own impossible additions and subtractions.</a:t>
            </a:r>
          </a:p>
          <a:p>
            <a:pPr>
              <a:buNone/>
            </a:pPr>
            <a:r>
              <a:rPr lang="en-GB" sz="2400" dirty="0"/>
              <a:t>How do you know they are impossible?</a:t>
            </a:r>
          </a:p>
        </p:txBody>
      </p:sp>
      <p:sp>
        <p:nvSpPr>
          <p:cNvPr id="68" name="TextBox 67">
            <a:extLst>
              <a:ext uri="{FF2B5EF4-FFF2-40B4-BE49-F238E27FC236}">
                <a16:creationId xmlns:a16="http://schemas.microsoft.com/office/drawing/2014/main" id="{113E0837-EB65-49AE-B9A6-EDBA5F0E4EEF}"/>
              </a:ext>
            </a:extLst>
          </p:cNvPr>
          <p:cNvSpPr txBox="1"/>
          <p:nvPr/>
        </p:nvSpPr>
        <p:spPr>
          <a:xfrm>
            <a:off x="165571" y="1936092"/>
            <a:ext cx="548980" cy="461665"/>
          </a:xfrm>
          <a:prstGeom prst="rect">
            <a:avLst/>
          </a:prstGeom>
          <a:noFill/>
        </p:spPr>
        <p:txBody>
          <a:bodyPr wrap="square">
            <a:spAutoFit/>
          </a:bodyPr>
          <a:lstStyle/>
          <a:p>
            <a:pPr>
              <a:buNone/>
            </a:pPr>
            <a:r>
              <a:rPr lang="en-GB" sz="2400">
                <a:solidFill>
                  <a:srgbClr val="0070C0"/>
                </a:solidFill>
              </a:rPr>
              <a:t>a) </a:t>
            </a:r>
          </a:p>
        </p:txBody>
      </p:sp>
      <p:sp>
        <p:nvSpPr>
          <p:cNvPr id="69" name="TextBox 68">
            <a:extLst>
              <a:ext uri="{FF2B5EF4-FFF2-40B4-BE49-F238E27FC236}">
                <a16:creationId xmlns:a16="http://schemas.microsoft.com/office/drawing/2014/main" id="{F4594190-4F3B-4577-8295-F5C19F7CA525}"/>
              </a:ext>
            </a:extLst>
          </p:cNvPr>
          <p:cNvSpPr txBox="1"/>
          <p:nvPr/>
        </p:nvSpPr>
        <p:spPr>
          <a:xfrm>
            <a:off x="3206685" y="1936092"/>
            <a:ext cx="548980" cy="461665"/>
          </a:xfrm>
          <a:prstGeom prst="rect">
            <a:avLst/>
          </a:prstGeom>
          <a:noFill/>
        </p:spPr>
        <p:txBody>
          <a:bodyPr wrap="square">
            <a:spAutoFit/>
          </a:bodyPr>
          <a:lstStyle/>
          <a:p>
            <a:pPr>
              <a:buNone/>
            </a:pPr>
            <a:r>
              <a:rPr lang="en-GB" sz="2400">
                <a:solidFill>
                  <a:srgbClr val="0070C0"/>
                </a:solidFill>
              </a:rPr>
              <a:t>b) </a:t>
            </a:r>
          </a:p>
        </p:txBody>
      </p:sp>
      <p:sp>
        <p:nvSpPr>
          <p:cNvPr id="70" name="TextBox 69">
            <a:extLst>
              <a:ext uri="{FF2B5EF4-FFF2-40B4-BE49-F238E27FC236}">
                <a16:creationId xmlns:a16="http://schemas.microsoft.com/office/drawing/2014/main" id="{D35312DB-6A90-4846-B038-51F4C21E5523}"/>
              </a:ext>
            </a:extLst>
          </p:cNvPr>
          <p:cNvSpPr txBox="1"/>
          <p:nvPr/>
        </p:nvSpPr>
        <p:spPr>
          <a:xfrm>
            <a:off x="6292934" y="1936092"/>
            <a:ext cx="548980" cy="461665"/>
          </a:xfrm>
          <a:prstGeom prst="rect">
            <a:avLst/>
          </a:prstGeom>
          <a:noFill/>
        </p:spPr>
        <p:txBody>
          <a:bodyPr wrap="square">
            <a:spAutoFit/>
          </a:bodyPr>
          <a:lstStyle/>
          <a:p>
            <a:pPr>
              <a:buNone/>
            </a:pPr>
            <a:r>
              <a:rPr lang="en-GB" sz="2400">
                <a:solidFill>
                  <a:srgbClr val="0070C0"/>
                </a:solidFill>
              </a:rPr>
              <a:t>c) </a:t>
            </a:r>
          </a:p>
        </p:txBody>
      </p:sp>
      <p:sp>
        <p:nvSpPr>
          <p:cNvPr id="71" name="TextBox 70">
            <a:extLst>
              <a:ext uri="{FF2B5EF4-FFF2-40B4-BE49-F238E27FC236}">
                <a16:creationId xmlns:a16="http://schemas.microsoft.com/office/drawing/2014/main" id="{8C052734-4654-42DC-B74F-4D4CECF3535D}"/>
              </a:ext>
            </a:extLst>
          </p:cNvPr>
          <p:cNvSpPr txBox="1"/>
          <p:nvPr/>
        </p:nvSpPr>
        <p:spPr>
          <a:xfrm>
            <a:off x="9334048" y="1936092"/>
            <a:ext cx="548980" cy="461665"/>
          </a:xfrm>
          <a:prstGeom prst="rect">
            <a:avLst/>
          </a:prstGeom>
          <a:noFill/>
        </p:spPr>
        <p:txBody>
          <a:bodyPr wrap="square">
            <a:spAutoFit/>
          </a:bodyPr>
          <a:lstStyle/>
          <a:p>
            <a:pPr>
              <a:buNone/>
            </a:pPr>
            <a:r>
              <a:rPr lang="en-GB" sz="2400">
                <a:solidFill>
                  <a:srgbClr val="0070C0"/>
                </a:solidFill>
              </a:rPr>
              <a:t>d) </a:t>
            </a:r>
          </a:p>
        </p:txBody>
      </p:sp>
    </p:spTree>
    <p:extLst>
      <p:ext uri="{BB962C8B-B14F-4D97-AF65-F5344CB8AC3E}">
        <p14:creationId xmlns:p14="http://schemas.microsoft.com/office/powerpoint/2010/main" val="8712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animBg="1"/>
      <p:bldP spid="67" grpId="0"/>
      <p:bldP spid="68" grpId="0"/>
      <p:bldP spid="69" grpId="0"/>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73535939"/>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6919485">
                  <a:extLst>
                    <a:ext uri="{9D8B030D-6E8A-4147-A177-3AD203B41FA5}">
                      <a16:colId xmlns:a16="http://schemas.microsoft.com/office/drawing/2014/main" val="695237181"/>
                    </a:ext>
                  </a:extLst>
                </a:gridCol>
                <a:gridCol w="4846553">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Present students with examples that build towards the understanding needed for this activity to help them to access it. For example, before part a, present students with a similarly arranged calculation featuring just ▲ + ▲= </a:t>
                      </a:r>
                      <a:r>
                        <a:rPr lang="en-GB" sz="1600" dirty="0">
                          <a:solidFill>
                            <a:srgbClr val="585858"/>
                          </a:solidFill>
                        </a:rPr>
                        <a:t>█</a:t>
                      </a:r>
                      <a:r>
                        <a:rPr lang="en-GB" sz="1600" i="0" u="none" dirty="0"/>
                        <a:t>. Discuss what ▲ and </a:t>
                      </a:r>
                      <a:r>
                        <a:rPr lang="en-GB" sz="1600" dirty="0">
                          <a:solidFill>
                            <a:srgbClr val="585858"/>
                          </a:solidFill>
                        </a:rPr>
                        <a:t>█</a:t>
                      </a:r>
                      <a:r>
                        <a:rPr lang="en-GB" sz="1600" i="0" u="none" dirty="0"/>
                        <a:t> could and couldn’t represent, and what would happen to the answer if ▲was 5 or greater.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suggests asking students to create their own impossible questions; adding constraints around properties of number could further deepen this activity.</a:t>
                      </a:r>
                    </a:p>
                    <a:p>
                      <a:endParaRPr lang="en-GB" sz="1600" u="none" dirty="0"/>
                    </a:p>
                    <a:p>
                      <a:r>
                        <a:rPr lang="en-GB" sz="1600" b="1" i="0" u="none" dirty="0"/>
                        <a:t>Representations</a:t>
                      </a:r>
                    </a:p>
                    <a:p>
                      <a:r>
                        <a:rPr lang="en-GB" sz="1600" b="0" i="0" u="none" dirty="0"/>
                        <a:t>Representations are not explicitly referred to here, but the use of Dienes blocks or place-value counters may help students visualise the problem and whether solutions work. Further guidance can be found in </a:t>
                      </a:r>
                      <a:r>
                        <a:rPr lang="en-GB" sz="1600" dirty="0">
                          <a:hlinkClick r:id="rId3"/>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Removing numbers from this activity means that the focus on assessment is less on fluency and more on the understanding of the mathematical structures behind the process. A particular focus here is on place value. For addition, can students explain what happens within a column when the total is greater than 9? For subtraction, can they explain what happens within and across the columns when a subtrahend digit is greater than a minuend digit?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Listen to the language that students use: do they show an appreciation for place value in their explanations? For example, do they explain that ‘1 ten’, rather than ‘1’, has been carried for the final part of the calculation in part a? See the Guidance slide of Checkpoint 8 for more detail about the language of subtraction.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Topics 1.20 and 1.21 look at the algorithms for column addition and subtraction: </a:t>
                      </a:r>
                      <a:r>
                        <a:rPr lang="en-GB" sz="1600" dirty="0">
                          <a:hlinkClick r:id="rId4"/>
                        </a:rPr>
                        <a:t>Algorithms: column addition | NCETM</a:t>
                      </a:r>
                      <a:r>
                        <a:rPr lang="en-GB" sz="1600" dirty="0"/>
                        <a:t> and </a:t>
                      </a:r>
                      <a:r>
                        <a:rPr lang="en-GB" sz="1600" dirty="0">
                          <a:hlinkClick r:id="rId5"/>
                        </a:rPr>
                        <a:t>Algorithms: column subtraction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8178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8: Subtraction gaps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2398" y="567436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52" name="Group 51">
            <a:extLst>
              <a:ext uri="{FF2B5EF4-FFF2-40B4-BE49-F238E27FC236}">
                <a16:creationId xmlns:a16="http://schemas.microsoft.com/office/drawing/2014/main" id="{3990A7E5-E766-46E9-8012-07694A51B5D1}"/>
              </a:ext>
            </a:extLst>
          </p:cNvPr>
          <p:cNvGrpSpPr/>
          <p:nvPr/>
        </p:nvGrpSpPr>
        <p:grpSpPr>
          <a:xfrm>
            <a:off x="2495686" y="1073538"/>
            <a:ext cx="2516228" cy="1973000"/>
            <a:chOff x="1279620" y="1914300"/>
            <a:chExt cx="2516228" cy="1973000"/>
          </a:xfrm>
        </p:grpSpPr>
        <p:grpSp>
          <p:nvGrpSpPr>
            <p:cNvPr id="50" name="Group 49">
              <a:extLst>
                <a:ext uri="{FF2B5EF4-FFF2-40B4-BE49-F238E27FC236}">
                  <a16:creationId xmlns:a16="http://schemas.microsoft.com/office/drawing/2014/main" id="{347C09F5-746C-4085-A78E-CAFC8FF0420A}"/>
                </a:ext>
              </a:extLst>
            </p:cNvPr>
            <p:cNvGrpSpPr/>
            <p:nvPr/>
          </p:nvGrpSpPr>
          <p:grpSpPr>
            <a:xfrm>
              <a:off x="1598748" y="1914300"/>
              <a:ext cx="2197100" cy="1973000"/>
              <a:chOff x="-1682551" y="1426400"/>
              <a:chExt cx="2197100" cy="1973000"/>
            </a:xfrm>
          </p:grpSpPr>
          <p:sp>
            <p:nvSpPr>
              <p:cNvPr id="125" name="Rectangle 124">
                <a:extLst>
                  <a:ext uri="{FF2B5EF4-FFF2-40B4-BE49-F238E27FC236}">
                    <a16:creationId xmlns:a16="http://schemas.microsoft.com/office/drawing/2014/main" id="{377FD5F9-B449-466F-838E-7E024B2D0684}"/>
                  </a:ext>
                </a:extLst>
              </p:cNvPr>
              <p:cNvSpPr/>
              <p:nvPr/>
            </p:nvSpPr>
            <p:spPr>
              <a:xfrm>
                <a:off x="-1593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3</a:t>
                </a:r>
              </a:p>
            </p:txBody>
          </p:sp>
          <p:sp>
            <p:nvSpPr>
              <p:cNvPr id="126" name="Rectangle 125">
                <a:extLst>
                  <a:ext uri="{FF2B5EF4-FFF2-40B4-BE49-F238E27FC236}">
                    <a16:creationId xmlns:a16="http://schemas.microsoft.com/office/drawing/2014/main" id="{74192864-2BE7-427B-9EFB-5AD211D14427}"/>
                  </a:ext>
                </a:extLst>
              </p:cNvPr>
              <p:cNvSpPr/>
              <p:nvPr/>
            </p:nvSpPr>
            <p:spPr>
              <a:xfrm>
                <a:off x="-8951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7</a:t>
                </a:r>
              </a:p>
            </p:txBody>
          </p:sp>
          <p:sp>
            <p:nvSpPr>
              <p:cNvPr id="127" name="Rectangle 126">
                <a:extLst>
                  <a:ext uri="{FF2B5EF4-FFF2-40B4-BE49-F238E27FC236}">
                    <a16:creationId xmlns:a16="http://schemas.microsoft.com/office/drawing/2014/main" id="{C0E50B58-1412-4AE2-80FE-20A1419DC93B}"/>
                  </a:ext>
                </a:extLst>
              </p:cNvPr>
              <p:cNvSpPr/>
              <p:nvPr/>
            </p:nvSpPr>
            <p:spPr>
              <a:xfrm>
                <a:off x="-196651" y="1426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p>
            </p:txBody>
          </p:sp>
          <p:sp>
            <p:nvSpPr>
              <p:cNvPr id="128" name="Rectangle 127">
                <a:extLst>
                  <a:ext uri="{FF2B5EF4-FFF2-40B4-BE49-F238E27FC236}">
                    <a16:creationId xmlns:a16="http://schemas.microsoft.com/office/drawing/2014/main" id="{5789C87D-9CFD-43D0-832B-5009CA466B96}"/>
                  </a:ext>
                </a:extLst>
              </p:cNvPr>
              <p:cNvSpPr/>
              <p:nvPr/>
            </p:nvSpPr>
            <p:spPr>
              <a:xfrm>
                <a:off x="-1593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2</a:t>
                </a:r>
              </a:p>
            </p:txBody>
          </p:sp>
          <p:sp>
            <p:nvSpPr>
              <p:cNvPr id="129" name="Rectangle 128">
                <a:extLst>
                  <a:ext uri="{FF2B5EF4-FFF2-40B4-BE49-F238E27FC236}">
                    <a16:creationId xmlns:a16="http://schemas.microsoft.com/office/drawing/2014/main" id="{E87469A2-CA28-4290-A1EF-C8BCE8B0B91B}"/>
                  </a:ext>
                </a:extLst>
              </p:cNvPr>
              <p:cNvSpPr/>
              <p:nvPr/>
            </p:nvSpPr>
            <p:spPr>
              <a:xfrm>
                <a:off x="-895151" y="2095700"/>
                <a:ext cx="576000" cy="576000"/>
              </a:xfrm>
              <a:prstGeom prst="rect">
                <a:avLst/>
              </a:prstGeom>
              <a:solidFill>
                <a:srgbClr val="FC9524"/>
              </a:solidFill>
              <a:ln w="28575">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30" name="Rectangle 129">
                <a:extLst>
                  <a:ext uri="{FF2B5EF4-FFF2-40B4-BE49-F238E27FC236}">
                    <a16:creationId xmlns:a16="http://schemas.microsoft.com/office/drawing/2014/main" id="{89E0F76B-1B92-4FAB-B138-616A5023B63C}"/>
                  </a:ext>
                </a:extLst>
              </p:cNvPr>
              <p:cNvSpPr/>
              <p:nvPr/>
            </p:nvSpPr>
            <p:spPr>
              <a:xfrm>
                <a:off x="-196651" y="20957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3</a:t>
                </a:r>
              </a:p>
            </p:txBody>
          </p:sp>
          <p:sp>
            <p:nvSpPr>
              <p:cNvPr id="131" name="Oval 130">
                <a:extLst>
                  <a:ext uri="{FF2B5EF4-FFF2-40B4-BE49-F238E27FC236}">
                    <a16:creationId xmlns:a16="http://schemas.microsoft.com/office/drawing/2014/main" id="{AC0F90A6-2CDE-4DB5-8C8F-5F5265A2A832}"/>
                  </a:ext>
                </a:extLst>
              </p:cNvPr>
              <p:cNvSpPr/>
              <p:nvPr/>
            </p:nvSpPr>
            <p:spPr>
              <a:xfrm>
                <a:off x="-298251" y="1731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92856647-B4D8-4EC8-872A-16BD3464C7B0}"/>
                  </a:ext>
                </a:extLst>
              </p:cNvPr>
              <p:cNvSpPr/>
              <p:nvPr/>
            </p:nvSpPr>
            <p:spPr>
              <a:xfrm>
                <a:off x="-298251" y="24050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3" name="Straight Connector 132">
                <a:extLst>
                  <a:ext uri="{FF2B5EF4-FFF2-40B4-BE49-F238E27FC236}">
                    <a16:creationId xmlns:a16="http://schemas.microsoft.com/office/drawing/2014/main" id="{11EC7C6D-9845-4167-8826-2AC406996EBB}"/>
                  </a:ext>
                </a:extLst>
              </p:cNvPr>
              <p:cNvCxnSpPr>
                <a:cxnSpLocks/>
              </p:cNvCxnSpPr>
              <p:nvPr/>
            </p:nvCxnSpPr>
            <p:spPr>
              <a:xfrm>
                <a:off x="-1682551" y="2760600"/>
                <a:ext cx="2197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D56EAE49-7881-4784-AC83-087DA9CFAD3F}"/>
                  </a:ext>
                </a:extLst>
              </p:cNvPr>
              <p:cNvSpPr/>
              <p:nvPr/>
            </p:nvSpPr>
            <p:spPr>
              <a:xfrm>
                <a:off x="-1593651" y="2823400"/>
                <a:ext cx="576000" cy="576000"/>
              </a:xfrm>
              <a:prstGeom prst="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35" name="Rectangle 134">
                <a:extLst>
                  <a:ext uri="{FF2B5EF4-FFF2-40B4-BE49-F238E27FC236}">
                    <a16:creationId xmlns:a16="http://schemas.microsoft.com/office/drawing/2014/main" id="{00E2E88F-B61D-48F1-91F5-B2EDD0DF72BC}"/>
                  </a:ext>
                </a:extLst>
              </p:cNvPr>
              <p:cNvSpPr/>
              <p:nvPr/>
            </p:nvSpPr>
            <p:spPr>
              <a:xfrm>
                <a:off x="-895151" y="2823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140" name="Rectangle 139">
                <a:extLst>
                  <a:ext uri="{FF2B5EF4-FFF2-40B4-BE49-F238E27FC236}">
                    <a16:creationId xmlns:a16="http://schemas.microsoft.com/office/drawing/2014/main" id="{C863A350-9D2D-4E30-BBBC-6334D2BEB2D8}"/>
                  </a:ext>
                </a:extLst>
              </p:cNvPr>
              <p:cNvSpPr/>
              <p:nvPr/>
            </p:nvSpPr>
            <p:spPr>
              <a:xfrm>
                <a:off x="-196651" y="2823400"/>
                <a:ext cx="576000" cy="576000"/>
              </a:xfrm>
              <a:prstGeom prst="rect">
                <a:avLst/>
              </a:prstGeom>
              <a:solidFill>
                <a:srgbClr val="82CBDD"/>
              </a:solidFill>
              <a:ln w="28575">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141" name="Oval 140">
                <a:extLst>
                  <a:ext uri="{FF2B5EF4-FFF2-40B4-BE49-F238E27FC236}">
                    <a16:creationId xmlns:a16="http://schemas.microsoft.com/office/drawing/2014/main" id="{9E894D77-13A9-4AA2-AF3A-BBECA260BB15}"/>
                  </a:ext>
                </a:extLst>
              </p:cNvPr>
              <p:cNvSpPr/>
              <p:nvPr/>
            </p:nvSpPr>
            <p:spPr>
              <a:xfrm>
                <a:off x="-298251" y="31289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1" name="TextBox 50">
              <a:extLst>
                <a:ext uri="{FF2B5EF4-FFF2-40B4-BE49-F238E27FC236}">
                  <a16:creationId xmlns:a16="http://schemas.microsoft.com/office/drawing/2014/main" id="{8C6AB43D-0149-440D-BB14-46BB6C6C42D0}"/>
                </a:ext>
              </a:extLst>
            </p:cNvPr>
            <p:cNvSpPr txBox="1"/>
            <p:nvPr/>
          </p:nvSpPr>
          <p:spPr>
            <a:xfrm>
              <a:off x="1279620" y="2663187"/>
              <a:ext cx="394660" cy="523220"/>
            </a:xfrm>
            <a:prstGeom prst="rect">
              <a:avLst/>
            </a:prstGeom>
            <a:noFill/>
          </p:spPr>
          <p:txBody>
            <a:bodyPr wrap="none" rtlCol="0">
              <a:spAutoFit/>
            </a:bodyPr>
            <a:lstStyle/>
            <a:p>
              <a:pPr>
                <a:buNone/>
              </a:pPr>
              <a:r>
                <a:rPr lang="en-GB" dirty="0"/>
                <a:t>−</a:t>
              </a:r>
            </a:p>
          </p:txBody>
        </p:sp>
      </p:grpSp>
      <p:grpSp>
        <p:nvGrpSpPr>
          <p:cNvPr id="53" name="Group 52">
            <a:extLst>
              <a:ext uri="{FF2B5EF4-FFF2-40B4-BE49-F238E27FC236}">
                <a16:creationId xmlns:a16="http://schemas.microsoft.com/office/drawing/2014/main" id="{FCEDB614-BED8-48E9-B0DE-5EB1A9DDD4E2}"/>
              </a:ext>
            </a:extLst>
          </p:cNvPr>
          <p:cNvGrpSpPr/>
          <p:nvPr/>
        </p:nvGrpSpPr>
        <p:grpSpPr>
          <a:xfrm>
            <a:off x="5734297" y="1094160"/>
            <a:ext cx="2523760" cy="1973000"/>
            <a:chOff x="4758117" y="1939500"/>
            <a:chExt cx="2523760" cy="1973000"/>
          </a:xfrm>
        </p:grpSpPr>
        <p:grpSp>
          <p:nvGrpSpPr>
            <p:cNvPr id="49" name="Group 48">
              <a:extLst>
                <a:ext uri="{FF2B5EF4-FFF2-40B4-BE49-F238E27FC236}">
                  <a16:creationId xmlns:a16="http://schemas.microsoft.com/office/drawing/2014/main" id="{DF94DE10-382D-4717-BA2D-29FA299492B2}"/>
                </a:ext>
              </a:extLst>
            </p:cNvPr>
            <p:cNvGrpSpPr/>
            <p:nvPr/>
          </p:nvGrpSpPr>
          <p:grpSpPr>
            <a:xfrm>
              <a:off x="5084777" y="1939500"/>
              <a:ext cx="2197100" cy="1973000"/>
              <a:chOff x="5168900" y="1227900"/>
              <a:chExt cx="2197100" cy="1973000"/>
            </a:xfrm>
          </p:grpSpPr>
          <p:sp>
            <p:nvSpPr>
              <p:cNvPr id="32" name="Rectangle 31">
                <a:extLst>
                  <a:ext uri="{FF2B5EF4-FFF2-40B4-BE49-F238E27FC236}">
                    <a16:creationId xmlns:a16="http://schemas.microsoft.com/office/drawing/2014/main" id="{B479718F-8969-4EA2-BE77-2B63BFC5A529}"/>
                  </a:ext>
                </a:extLst>
              </p:cNvPr>
              <p:cNvSpPr/>
              <p:nvPr/>
            </p:nvSpPr>
            <p:spPr>
              <a:xfrm>
                <a:off x="5257800" y="12279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3</a:t>
                </a:r>
              </a:p>
            </p:txBody>
          </p:sp>
          <p:sp>
            <p:nvSpPr>
              <p:cNvPr id="115" name="Rectangle 114">
                <a:extLst>
                  <a:ext uri="{FF2B5EF4-FFF2-40B4-BE49-F238E27FC236}">
                    <a16:creationId xmlns:a16="http://schemas.microsoft.com/office/drawing/2014/main" id="{54B54C81-A6FA-4BA5-8C28-0F5560AF67C3}"/>
                  </a:ext>
                </a:extLst>
              </p:cNvPr>
              <p:cNvSpPr/>
              <p:nvPr/>
            </p:nvSpPr>
            <p:spPr>
              <a:xfrm>
                <a:off x="5956300" y="12279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7</a:t>
                </a:r>
              </a:p>
            </p:txBody>
          </p:sp>
          <p:sp>
            <p:nvSpPr>
              <p:cNvPr id="116" name="Rectangle 115">
                <a:extLst>
                  <a:ext uri="{FF2B5EF4-FFF2-40B4-BE49-F238E27FC236}">
                    <a16:creationId xmlns:a16="http://schemas.microsoft.com/office/drawing/2014/main" id="{FB609DE8-0C49-47AD-AC6B-E9678AFE399B}"/>
                  </a:ext>
                </a:extLst>
              </p:cNvPr>
              <p:cNvSpPr/>
              <p:nvPr/>
            </p:nvSpPr>
            <p:spPr>
              <a:xfrm>
                <a:off x="6654800" y="12279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p>
            </p:txBody>
          </p:sp>
          <p:sp>
            <p:nvSpPr>
              <p:cNvPr id="117" name="Rectangle 116">
                <a:extLst>
                  <a:ext uri="{FF2B5EF4-FFF2-40B4-BE49-F238E27FC236}">
                    <a16:creationId xmlns:a16="http://schemas.microsoft.com/office/drawing/2014/main" id="{F4A9CE69-C385-4733-9CF0-4767CB8846AB}"/>
                  </a:ext>
                </a:extLst>
              </p:cNvPr>
              <p:cNvSpPr/>
              <p:nvPr/>
            </p:nvSpPr>
            <p:spPr>
              <a:xfrm>
                <a:off x="5257800" y="18972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2</a:t>
                </a:r>
              </a:p>
            </p:txBody>
          </p:sp>
          <p:sp>
            <p:nvSpPr>
              <p:cNvPr id="118" name="Rectangle 117">
                <a:extLst>
                  <a:ext uri="{FF2B5EF4-FFF2-40B4-BE49-F238E27FC236}">
                    <a16:creationId xmlns:a16="http://schemas.microsoft.com/office/drawing/2014/main" id="{9A6BECA1-182C-499B-92A0-E447C87A1296}"/>
                  </a:ext>
                </a:extLst>
              </p:cNvPr>
              <p:cNvSpPr/>
              <p:nvPr/>
            </p:nvSpPr>
            <p:spPr>
              <a:xfrm>
                <a:off x="5956300" y="1897200"/>
                <a:ext cx="576000" cy="576000"/>
              </a:xfrm>
              <a:prstGeom prst="rect">
                <a:avLst/>
              </a:prstGeom>
              <a:solidFill>
                <a:srgbClr val="FC9524"/>
              </a:solidFill>
              <a:ln w="28575">
                <a:solidFill>
                  <a:srgbClr val="FC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119" name="Rectangle 118">
                <a:extLst>
                  <a:ext uri="{FF2B5EF4-FFF2-40B4-BE49-F238E27FC236}">
                    <a16:creationId xmlns:a16="http://schemas.microsoft.com/office/drawing/2014/main" id="{69E3380B-1D3A-4E89-A792-79F91E00CDC4}"/>
                  </a:ext>
                </a:extLst>
              </p:cNvPr>
              <p:cNvSpPr/>
              <p:nvPr/>
            </p:nvSpPr>
            <p:spPr>
              <a:xfrm>
                <a:off x="6654800" y="18972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5</a:t>
                </a:r>
              </a:p>
            </p:txBody>
          </p:sp>
          <p:sp>
            <p:nvSpPr>
              <p:cNvPr id="36" name="Oval 35">
                <a:extLst>
                  <a:ext uri="{FF2B5EF4-FFF2-40B4-BE49-F238E27FC236}">
                    <a16:creationId xmlns:a16="http://schemas.microsoft.com/office/drawing/2014/main" id="{D41A31E4-6D9D-49A4-BE1F-7E62F92C3EA8}"/>
                  </a:ext>
                </a:extLst>
              </p:cNvPr>
              <p:cNvSpPr/>
              <p:nvPr/>
            </p:nvSpPr>
            <p:spPr>
              <a:xfrm>
                <a:off x="6553200" y="15334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F76E45C9-8E75-4120-B22F-58963F53945B}"/>
                  </a:ext>
                </a:extLst>
              </p:cNvPr>
              <p:cNvSpPr/>
              <p:nvPr/>
            </p:nvSpPr>
            <p:spPr>
              <a:xfrm>
                <a:off x="6553200" y="22065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300D2C9E-3942-43E3-A0FA-60A970B9F1B2}"/>
                  </a:ext>
                </a:extLst>
              </p:cNvPr>
              <p:cNvCxnSpPr>
                <a:cxnSpLocks/>
              </p:cNvCxnSpPr>
              <p:nvPr/>
            </p:nvCxnSpPr>
            <p:spPr>
              <a:xfrm>
                <a:off x="5168900" y="2562100"/>
                <a:ext cx="2197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E1C0843-4016-4838-9D2D-D31B8D5AC4DD}"/>
                  </a:ext>
                </a:extLst>
              </p:cNvPr>
              <p:cNvSpPr/>
              <p:nvPr/>
            </p:nvSpPr>
            <p:spPr>
              <a:xfrm>
                <a:off x="5257800" y="2624900"/>
                <a:ext cx="576000" cy="576000"/>
              </a:xfrm>
              <a:prstGeom prst="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22" name="Rectangle 121">
                <a:extLst>
                  <a:ext uri="{FF2B5EF4-FFF2-40B4-BE49-F238E27FC236}">
                    <a16:creationId xmlns:a16="http://schemas.microsoft.com/office/drawing/2014/main" id="{45106400-EE4E-4CB2-ACF6-196DA2E5FB7D}"/>
                  </a:ext>
                </a:extLst>
              </p:cNvPr>
              <p:cNvSpPr/>
              <p:nvPr/>
            </p:nvSpPr>
            <p:spPr>
              <a:xfrm>
                <a:off x="5956300" y="26249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a:t>
                </a:r>
              </a:p>
            </p:txBody>
          </p:sp>
          <p:sp>
            <p:nvSpPr>
              <p:cNvPr id="123" name="Rectangle 122">
                <a:extLst>
                  <a:ext uri="{FF2B5EF4-FFF2-40B4-BE49-F238E27FC236}">
                    <a16:creationId xmlns:a16="http://schemas.microsoft.com/office/drawing/2014/main" id="{62C36121-C421-4406-B734-0B25798D279D}"/>
                  </a:ext>
                </a:extLst>
              </p:cNvPr>
              <p:cNvSpPr/>
              <p:nvPr/>
            </p:nvSpPr>
            <p:spPr>
              <a:xfrm>
                <a:off x="6654800" y="2624900"/>
                <a:ext cx="576000" cy="576000"/>
              </a:xfrm>
              <a:prstGeom prst="rect">
                <a:avLst/>
              </a:prstGeom>
              <a:solidFill>
                <a:srgbClr val="82CBDD"/>
              </a:solidFill>
              <a:ln w="28575">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24" name="Oval 123">
                <a:extLst>
                  <a:ext uri="{FF2B5EF4-FFF2-40B4-BE49-F238E27FC236}">
                    <a16:creationId xmlns:a16="http://schemas.microsoft.com/office/drawing/2014/main" id="{E8B0CCB5-72EC-43A3-9C57-7A46792C9F60}"/>
                  </a:ext>
                </a:extLst>
              </p:cNvPr>
              <p:cNvSpPr/>
              <p:nvPr/>
            </p:nvSpPr>
            <p:spPr>
              <a:xfrm>
                <a:off x="6553200" y="29304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9" name="TextBox 158">
              <a:extLst>
                <a:ext uri="{FF2B5EF4-FFF2-40B4-BE49-F238E27FC236}">
                  <a16:creationId xmlns:a16="http://schemas.microsoft.com/office/drawing/2014/main" id="{D550AA6D-43E4-4620-A6E0-EE58C1F75D0C}"/>
                </a:ext>
              </a:extLst>
            </p:cNvPr>
            <p:cNvSpPr txBox="1"/>
            <p:nvPr/>
          </p:nvSpPr>
          <p:spPr>
            <a:xfrm>
              <a:off x="4758117" y="2636380"/>
              <a:ext cx="394660" cy="523220"/>
            </a:xfrm>
            <a:prstGeom prst="rect">
              <a:avLst/>
            </a:prstGeom>
            <a:noFill/>
          </p:spPr>
          <p:txBody>
            <a:bodyPr wrap="none" rtlCol="0">
              <a:spAutoFit/>
            </a:bodyPr>
            <a:lstStyle/>
            <a:p>
              <a:pPr>
                <a:buNone/>
              </a:pPr>
              <a:r>
                <a:rPr lang="en-GB" dirty="0"/>
                <a:t>−</a:t>
              </a:r>
            </a:p>
          </p:txBody>
        </p:sp>
      </p:grpSp>
      <p:grpSp>
        <p:nvGrpSpPr>
          <p:cNvPr id="54" name="Group 53">
            <a:extLst>
              <a:ext uri="{FF2B5EF4-FFF2-40B4-BE49-F238E27FC236}">
                <a16:creationId xmlns:a16="http://schemas.microsoft.com/office/drawing/2014/main" id="{BBC8AC14-EBB5-4E2E-B3F2-031226057FF3}"/>
              </a:ext>
            </a:extLst>
          </p:cNvPr>
          <p:cNvGrpSpPr/>
          <p:nvPr/>
        </p:nvGrpSpPr>
        <p:grpSpPr>
          <a:xfrm>
            <a:off x="9066722" y="1081985"/>
            <a:ext cx="2430813" cy="1973000"/>
            <a:chOff x="8348441" y="1967600"/>
            <a:chExt cx="2430813" cy="1973000"/>
          </a:xfrm>
        </p:grpSpPr>
        <p:grpSp>
          <p:nvGrpSpPr>
            <p:cNvPr id="48" name="Group 47">
              <a:extLst>
                <a:ext uri="{FF2B5EF4-FFF2-40B4-BE49-F238E27FC236}">
                  <a16:creationId xmlns:a16="http://schemas.microsoft.com/office/drawing/2014/main" id="{76A8AA40-5344-4B3D-B3D1-DFA9EAD08C65}"/>
                </a:ext>
              </a:extLst>
            </p:cNvPr>
            <p:cNvGrpSpPr/>
            <p:nvPr/>
          </p:nvGrpSpPr>
          <p:grpSpPr>
            <a:xfrm>
              <a:off x="8582154" y="1967600"/>
              <a:ext cx="2197100" cy="1973000"/>
              <a:chOff x="8330802" y="1253100"/>
              <a:chExt cx="2197100" cy="1973000"/>
            </a:xfrm>
          </p:grpSpPr>
          <p:sp>
            <p:nvSpPr>
              <p:cNvPr id="146" name="Rectangle 145">
                <a:extLst>
                  <a:ext uri="{FF2B5EF4-FFF2-40B4-BE49-F238E27FC236}">
                    <a16:creationId xmlns:a16="http://schemas.microsoft.com/office/drawing/2014/main" id="{A36CAABA-610D-4873-AD4A-38B05803C9BC}"/>
                  </a:ext>
                </a:extLst>
              </p:cNvPr>
              <p:cNvSpPr/>
              <p:nvPr/>
            </p:nvSpPr>
            <p:spPr>
              <a:xfrm>
                <a:off x="8419702" y="12531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3</a:t>
                </a:r>
              </a:p>
            </p:txBody>
          </p:sp>
          <p:sp>
            <p:nvSpPr>
              <p:cNvPr id="147" name="Rectangle 146">
                <a:extLst>
                  <a:ext uri="{FF2B5EF4-FFF2-40B4-BE49-F238E27FC236}">
                    <a16:creationId xmlns:a16="http://schemas.microsoft.com/office/drawing/2014/main" id="{D4326791-F0BB-499E-B555-FA4C7C70B859}"/>
                  </a:ext>
                </a:extLst>
              </p:cNvPr>
              <p:cNvSpPr/>
              <p:nvPr/>
            </p:nvSpPr>
            <p:spPr>
              <a:xfrm>
                <a:off x="9118202" y="12531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7</a:t>
                </a:r>
              </a:p>
            </p:txBody>
          </p:sp>
          <p:sp>
            <p:nvSpPr>
              <p:cNvPr id="148" name="Rectangle 147">
                <a:extLst>
                  <a:ext uri="{FF2B5EF4-FFF2-40B4-BE49-F238E27FC236}">
                    <a16:creationId xmlns:a16="http://schemas.microsoft.com/office/drawing/2014/main" id="{1DBF5C48-1B21-4538-930A-61E1AE1CAFEB}"/>
                  </a:ext>
                </a:extLst>
              </p:cNvPr>
              <p:cNvSpPr/>
              <p:nvPr/>
            </p:nvSpPr>
            <p:spPr>
              <a:xfrm>
                <a:off x="9816702" y="12531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p>
            </p:txBody>
          </p:sp>
          <p:sp>
            <p:nvSpPr>
              <p:cNvPr id="149" name="Rectangle 148">
                <a:extLst>
                  <a:ext uri="{FF2B5EF4-FFF2-40B4-BE49-F238E27FC236}">
                    <a16:creationId xmlns:a16="http://schemas.microsoft.com/office/drawing/2014/main" id="{13F12816-BE89-440C-A122-27EBF5F842EB}"/>
                  </a:ext>
                </a:extLst>
              </p:cNvPr>
              <p:cNvSpPr/>
              <p:nvPr/>
            </p:nvSpPr>
            <p:spPr>
              <a:xfrm>
                <a:off x="8419702" y="1922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2</a:t>
                </a:r>
              </a:p>
            </p:txBody>
          </p:sp>
          <p:sp>
            <p:nvSpPr>
              <p:cNvPr id="150" name="Rectangle 149">
                <a:extLst>
                  <a:ext uri="{FF2B5EF4-FFF2-40B4-BE49-F238E27FC236}">
                    <a16:creationId xmlns:a16="http://schemas.microsoft.com/office/drawing/2014/main" id="{291EA17A-BFB6-4B36-9ABD-A58360C50228}"/>
                  </a:ext>
                </a:extLst>
              </p:cNvPr>
              <p:cNvSpPr/>
              <p:nvPr/>
            </p:nvSpPr>
            <p:spPr>
              <a:xfrm>
                <a:off x="9118202" y="1922400"/>
                <a:ext cx="576000" cy="576000"/>
              </a:xfrm>
              <a:prstGeom prst="rect">
                <a:avLst/>
              </a:prstGeom>
              <a:solidFill>
                <a:srgbClr val="92D05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92D050"/>
                  </a:solidFill>
                </a:endParaRPr>
              </a:p>
            </p:txBody>
          </p:sp>
          <p:sp>
            <p:nvSpPr>
              <p:cNvPr id="151" name="Rectangle 150">
                <a:extLst>
                  <a:ext uri="{FF2B5EF4-FFF2-40B4-BE49-F238E27FC236}">
                    <a16:creationId xmlns:a16="http://schemas.microsoft.com/office/drawing/2014/main" id="{76477E55-EC6D-4366-91DA-37E37D88FF5A}"/>
                  </a:ext>
                </a:extLst>
              </p:cNvPr>
              <p:cNvSpPr/>
              <p:nvPr/>
            </p:nvSpPr>
            <p:spPr>
              <a:xfrm>
                <a:off x="9816702" y="19224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5</a:t>
                </a:r>
              </a:p>
            </p:txBody>
          </p:sp>
          <p:sp>
            <p:nvSpPr>
              <p:cNvPr id="152" name="Oval 151">
                <a:extLst>
                  <a:ext uri="{FF2B5EF4-FFF2-40B4-BE49-F238E27FC236}">
                    <a16:creationId xmlns:a16="http://schemas.microsoft.com/office/drawing/2014/main" id="{6EB0012C-9CF5-4B1E-9024-D147BA83897A}"/>
                  </a:ext>
                </a:extLst>
              </p:cNvPr>
              <p:cNvSpPr/>
              <p:nvPr/>
            </p:nvSpPr>
            <p:spPr>
              <a:xfrm>
                <a:off x="9715102" y="15586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6192727C-7D19-44EB-8356-3D7D67B68F5A}"/>
                  </a:ext>
                </a:extLst>
              </p:cNvPr>
              <p:cNvSpPr/>
              <p:nvPr/>
            </p:nvSpPr>
            <p:spPr>
              <a:xfrm>
                <a:off x="9715102" y="22317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4" name="Straight Connector 153">
                <a:extLst>
                  <a:ext uri="{FF2B5EF4-FFF2-40B4-BE49-F238E27FC236}">
                    <a16:creationId xmlns:a16="http://schemas.microsoft.com/office/drawing/2014/main" id="{1237BD3D-1565-4805-A8B1-14774A3F52D2}"/>
                  </a:ext>
                </a:extLst>
              </p:cNvPr>
              <p:cNvCxnSpPr>
                <a:cxnSpLocks/>
              </p:cNvCxnSpPr>
              <p:nvPr/>
            </p:nvCxnSpPr>
            <p:spPr>
              <a:xfrm>
                <a:off x="8330802" y="2587300"/>
                <a:ext cx="21971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D4B34198-FC8B-4151-ABFD-902E74AF624A}"/>
                  </a:ext>
                </a:extLst>
              </p:cNvPr>
              <p:cNvSpPr/>
              <p:nvPr/>
            </p:nvSpPr>
            <p:spPr>
              <a:xfrm>
                <a:off x="8419702" y="2650100"/>
                <a:ext cx="576000" cy="576000"/>
              </a:xfrm>
              <a:prstGeom prst="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85858"/>
                  </a:solidFill>
                </a:endParaRPr>
              </a:p>
            </p:txBody>
          </p:sp>
          <p:sp>
            <p:nvSpPr>
              <p:cNvPr id="156" name="Rectangle 155">
                <a:extLst>
                  <a:ext uri="{FF2B5EF4-FFF2-40B4-BE49-F238E27FC236}">
                    <a16:creationId xmlns:a16="http://schemas.microsoft.com/office/drawing/2014/main" id="{AE8FEDF2-3007-4A65-B402-D7AE0307AE9E}"/>
                  </a:ext>
                </a:extLst>
              </p:cNvPr>
              <p:cNvSpPr/>
              <p:nvPr/>
            </p:nvSpPr>
            <p:spPr>
              <a:xfrm>
                <a:off x="9118202" y="2650100"/>
                <a:ext cx="576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8</a:t>
                </a:r>
              </a:p>
            </p:txBody>
          </p:sp>
          <p:sp>
            <p:nvSpPr>
              <p:cNvPr id="157" name="Rectangle 156">
                <a:extLst>
                  <a:ext uri="{FF2B5EF4-FFF2-40B4-BE49-F238E27FC236}">
                    <a16:creationId xmlns:a16="http://schemas.microsoft.com/office/drawing/2014/main" id="{C42562A0-ED20-4028-961E-A3076831C32B}"/>
                  </a:ext>
                </a:extLst>
              </p:cNvPr>
              <p:cNvSpPr/>
              <p:nvPr/>
            </p:nvSpPr>
            <p:spPr>
              <a:xfrm>
                <a:off x="9816702" y="2650100"/>
                <a:ext cx="576000" cy="576000"/>
              </a:xfrm>
              <a:prstGeom prst="rect">
                <a:avLst/>
              </a:prstGeom>
              <a:solidFill>
                <a:srgbClr val="82CBDD"/>
              </a:solidFill>
              <a:ln w="28575">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85858"/>
                  </a:solidFill>
                </a:endParaRPr>
              </a:p>
            </p:txBody>
          </p:sp>
          <p:sp>
            <p:nvSpPr>
              <p:cNvPr id="158" name="Oval 157">
                <a:extLst>
                  <a:ext uri="{FF2B5EF4-FFF2-40B4-BE49-F238E27FC236}">
                    <a16:creationId xmlns:a16="http://schemas.microsoft.com/office/drawing/2014/main" id="{DBABCC63-CC54-4E2F-9B8E-8F4EC975F3C8}"/>
                  </a:ext>
                </a:extLst>
              </p:cNvPr>
              <p:cNvSpPr/>
              <p:nvPr/>
            </p:nvSpPr>
            <p:spPr>
              <a:xfrm>
                <a:off x="9715102" y="2955600"/>
                <a:ext cx="72000" cy="72000"/>
              </a:xfrm>
              <a:prstGeom prst="ellipse">
                <a:avLst/>
              </a:prstGeom>
              <a:solidFill>
                <a:srgbClr val="585858"/>
              </a:solid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0" name="TextBox 159">
              <a:extLst>
                <a:ext uri="{FF2B5EF4-FFF2-40B4-BE49-F238E27FC236}">
                  <a16:creationId xmlns:a16="http://schemas.microsoft.com/office/drawing/2014/main" id="{DD97F885-BE53-420B-95D9-80FFE3EB1D7E}"/>
                </a:ext>
              </a:extLst>
            </p:cNvPr>
            <p:cNvSpPr txBox="1"/>
            <p:nvPr/>
          </p:nvSpPr>
          <p:spPr>
            <a:xfrm>
              <a:off x="8348441" y="2661580"/>
              <a:ext cx="394660" cy="523220"/>
            </a:xfrm>
            <a:prstGeom prst="rect">
              <a:avLst/>
            </a:prstGeom>
            <a:noFill/>
          </p:spPr>
          <p:txBody>
            <a:bodyPr wrap="none" rtlCol="0">
              <a:spAutoFit/>
            </a:bodyPr>
            <a:lstStyle/>
            <a:p>
              <a:pPr>
                <a:buNone/>
              </a:pPr>
              <a:r>
                <a:rPr lang="en-GB" dirty="0"/>
                <a:t>−</a:t>
              </a:r>
            </a:p>
          </p:txBody>
        </p:sp>
      </p:grpSp>
      <p:sp>
        <p:nvSpPr>
          <p:cNvPr id="55" name="TextBox 54">
            <a:extLst>
              <a:ext uri="{FF2B5EF4-FFF2-40B4-BE49-F238E27FC236}">
                <a16:creationId xmlns:a16="http://schemas.microsoft.com/office/drawing/2014/main" id="{1E2E63F7-9DB1-490D-BC77-118FEC5B95A7}"/>
              </a:ext>
            </a:extLst>
          </p:cNvPr>
          <p:cNvSpPr txBox="1"/>
          <p:nvPr/>
        </p:nvSpPr>
        <p:spPr>
          <a:xfrm>
            <a:off x="248089" y="1299455"/>
            <a:ext cx="1851874" cy="1446550"/>
          </a:xfrm>
          <a:prstGeom prst="rect">
            <a:avLst/>
          </a:prstGeom>
          <a:noFill/>
        </p:spPr>
        <p:txBody>
          <a:bodyPr wrap="square" rtlCol="0">
            <a:spAutoFit/>
          </a:bodyPr>
          <a:lstStyle/>
          <a:p>
            <a:pPr>
              <a:buNone/>
            </a:pPr>
            <a:r>
              <a:rPr lang="en-GB" sz="2200" dirty="0"/>
              <a:t>Here are three slightly different subtractions. </a:t>
            </a:r>
          </a:p>
        </p:txBody>
      </p:sp>
      <p:sp>
        <p:nvSpPr>
          <p:cNvPr id="56" name="TextBox 55">
            <a:extLst>
              <a:ext uri="{FF2B5EF4-FFF2-40B4-BE49-F238E27FC236}">
                <a16:creationId xmlns:a16="http://schemas.microsoft.com/office/drawing/2014/main" id="{142CF63D-460C-4B8A-A7D6-9C016379D22E}"/>
              </a:ext>
            </a:extLst>
          </p:cNvPr>
          <p:cNvSpPr txBox="1"/>
          <p:nvPr/>
        </p:nvSpPr>
        <p:spPr>
          <a:xfrm>
            <a:off x="274549" y="3347071"/>
            <a:ext cx="10844635" cy="2055947"/>
          </a:xfrm>
          <a:prstGeom prst="rect">
            <a:avLst/>
          </a:prstGeom>
          <a:noFill/>
        </p:spPr>
        <p:txBody>
          <a:bodyPr wrap="none" rtlCol="0">
            <a:spAutoFit/>
          </a:bodyPr>
          <a:lstStyle/>
          <a:p>
            <a:pPr marL="457200" indent="-457200">
              <a:buFont typeface="+mj-lt"/>
              <a:buAutoNum type="alphaLcParenR"/>
            </a:pPr>
            <a:r>
              <a:rPr lang="en-GB" sz="2200" i="1" dirty="0"/>
              <a:t>Without calculating</a:t>
            </a:r>
            <a:r>
              <a:rPr lang="en-GB" sz="2200" dirty="0"/>
              <a:t>, explain why the following statements are </a:t>
            </a:r>
            <a:r>
              <a:rPr lang="en-GB" sz="2200" b="1" dirty="0"/>
              <a:t>false</a:t>
            </a:r>
            <a:r>
              <a:rPr lang="en-GB" sz="2200" dirty="0"/>
              <a:t>.</a:t>
            </a:r>
          </a:p>
          <a:p>
            <a:pPr marL="914400" lvl="1" indent="-457200"/>
            <a:r>
              <a:rPr lang="en-GB" sz="2200" dirty="0"/>
              <a:t>The </a:t>
            </a:r>
            <a:r>
              <a:rPr lang="en-GB" sz="2200" b="1" dirty="0">
                <a:solidFill>
                  <a:srgbClr val="82CBDD"/>
                </a:solidFill>
              </a:rPr>
              <a:t>blue</a:t>
            </a:r>
            <a:r>
              <a:rPr lang="en-GB" sz="2200" dirty="0"/>
              <a:t> digit must be 1 in each calculation as the tenths digits are one apart.</a:t>
            </a:r>
          </a:p>
          <a:p>
            <a:pPr marL="914400" lvl="1" indent="-457200"/>
            <a:r>
              <a:rPr lang="en-GB" sz="2200" dirty="0"/>
              <a:t>The </a:t>
            </a:r>
            <a:r>
              <a:rPr lang="en-GB" sz="2200" b="1" dirty="0">
                <a:solidFill>
                  <a:srgbClr val="FC9524"/>
                </a:solidFill>
              </a:rPr>
              <a:t>orange</a:t>
            </a:r>
            <a:r>
              <a:rPr lang="en-GB" sz="2200" dirty="0"/>
              <a:t> digit must be 7 in both cases as the difference is 0.</a:t>
            </a:r>
          </a:p>
          <a:p>
            <a:pPr marL="914400" lvl="1" indent="-457200"/>
            <a:r>
              <a:rPr lang="en-GB" sz="2200" dirty="0"/>
              <a:t>The </a:t>
            </a:r>
            <a:r>
              <a:rPr lang="en-GB" sz="2200" b="1" dirty="0">
                <a:solidFill>
                  <a:srgbClr val="7030A0"/>
                </a:solidFill>
              </a:rPr>
              <a:t>purple</a:t>
            </a:r>
            <a:r>
              <a:rPr lang="en-GB" sz="2200" dirty="0"/>
              <a:t> digit must be 1 in all three calculations as 3 − 2 = 1.</a:t>
            </a:r>
          </a:p>
          <a:p>
            <a:pPr marL="457200" indent="-457200">
              <a:buFont typeface="+mj-lt"/>
              <a:buAutoNum type="alphaLcParenR"/>
            </a:pPr>
            <a:r>
              <a:rPr lang="en-GB" sz="2200" dirty="0"/>
              <a:t>Find the missing digits.</a:t>
            </a:r>
          </a:p>
        </p:txBody>
      </p:sp>
      <p:sp>
        <p:nvSpPr>
          <p:cNvPr id="57" name="TextBox 56">
            <a:extLst>
              <a:ext uri="{FF2B5EF4-FFF2-40B4-BE49-F238E27FC236}">
                <a16:creationId xmlns:a16="http://schemas.microsoft.com/office/drawing/2014/main" id="{61F8CDB6-19BB-495E-AE0B-F9ECD72A32BD}"/>
              </a:ext>
            </a:extLst>
          </p:cNvPr>
          <p:cNvSpPr txBox="1"/>
          <p:nvPr/>
        </p:nvSpPr>
        <p:spPr>
          <a:xfrm>
            <a:off x="1061671" y="5558545"/>
            <a:ext cx="8238764" cy="769441"/>
          </a:xfrm>
          <a:prstGeom prst="rect">
            <a:avLst/>
          </a:prstGeom>
          <a:noFill/>
        </p:spPr>
        <p:txBody>
          <a:bodyPr wrap="square">
            <a:spAutoFit/>
          </a:bodyPr>
          <a:lstStyle/>
          <a:p>
            <a:pPr>
              <a:buNone/>
            </a:pPr>
            <a:r>
              <a:rPr lang="en-GB" sz="2200" dirty="0"/>
              <a:t>Create your own missing digit subtraction problem that has a solution of 10.5. Is there more than one way to do this?</a:t>
            </a:r>
          </a:p>
        </p:txBody>
      </p:sp>
    </p:spTree>
    <p:extLst>
      <p:ext uri="{BB962C8B-B14F-4D97-AF65-F5344CB8AC3E}">
        <p14:creationId xmlns:p14="http://schemas.microsoft.com/office/powerpoint/2010/main" val="6231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6" grpId="0" uiExpand="1" build="p"/>
      <p:bldP spid="57"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81203844"/>
              </p:ext>
            </p:extLst>
          </p:nvPr>
        </p:nvGraphicFramePr>
        <p:xfrm>
          <a:off x="267128" y="701204"/>
          <a:ext cx="11766038" cy="5954160"/>
        </p:xfrm>
        <a:graphic>
          <a:graphicData uri="http://schemas.openxmlformats.org/drawingml/2006/table">
            <a:tbl>
              <a:tblPr firstRow="1" bandRow="1">
                <a:tableStyleId>{5940675A-B579-460E-94D1-54222C63F5DA}</a:tableStyleId>
              </a:tblPr>
              <a:tblGrid>
                <a:gridCol w="6412452">
                  <a:extLst>
                    <a:ext uri="{9D8B030D-6E8A-4147-A177-3AD203B41FA5}">
                      <a16:colId xmlns:a16="http://schemas.microsoft.com/office/drawing/2014/main" val="695237181"/>
                    </a:ext>
                  </a:extLst>
                </a:gridCol>
                <a:gridCol w="5353586">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Remove the third calculation and just compare the first two. This may also help those who are less confident to really focus on what is the same/different each time. Teachers might also like to remove the decimal point at first, and ask the question “how does this change the answers?” when it is replaced.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asks students to create their own problems; this can be further extended by asking them to think about what is the minimum information they need to include to make their problem solvable, or to make it have a specified number of solutions.</a:t>
                      </a:r>
                    </a:p>
                    <a:p>
                      <a:endParaRPr lang="en-GB" sz="1600" u="none" dirty="0"/>
                    </a:p>
                    <a:p>
                      <a:r>
                        <a:rPr lang="en-GB" sz="1600" b="1" i="0" u="none" dirty="0"/>
                        <a:t>Representations</a:t>
                      </a:r>
                    </a:p>
                    <a:p>
                      <a:r>
                        <a:rPr lang="en-GB" sz="1600" b="0" i="0" u="none" dirty="0"/>
                        <a:t>Dienes blocks or place-value counters, alongside a place-value grid, may be a useful tool for modelling exchange and making explicit what is the same/different between the calculations. Further guidance can be found in </a:t>
                      </a:r>
                      <a:r>
                        <a:rPr lang="en-GB" sz="1600" dirty="0">
                          <a:hlinkClick r:id="rId3"/>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draws attention to some particularly common misconceptions with column subtraction. The answers in the notes go into more detail about the specifics of each one.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Consider the language that they use and how confident they are with the place-value structures that underpin the process. Pay particular attention to the language that students use when explaining the blue box in the second and third calculations: while the term ‘borrowing’ might be more familiar to some secondary teachers, it is more likely that students have been taught to use the term ‘exchange’. This more accurately describes the process of ‘exchanging’, for example, 1 ten for 10 ones.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 with previous Checkpoints, the context of decimals is not the main focus, but decimals are included so as to ‘normalise’ students’ experience of calculating with them.</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 1.21 looks at the algorithm for column subtraction: </a:t>
                      </a:r>
                      <a:r>
                        <a:rPr lang="en-GB" sz="1600" dirty="0">
                          <a:hlinkClick r:id="rId4"/>
                        </a:rPr>
                        <a:t>Algorithms: column subtraction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78082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a:xfrm>
            <a:off x="145680" y="446758"/>
            <a:ext cx="11926984" cy="431800"/>
          </a:xfrm>
        </p:spPr>
        <p:txBody>
          <a:bodyPr/>
          <a:lstStyle/>
          <a:p>
            <a:r>
              <a:rPr lang="en-GB" sz="2400" dirty="0"/>
              <a:t>Checkpoint</a:t>
            </a:r>
            <a:r>
              <a:rPr lang="en-GB" dirty="0"/>
              <a:t> 9: Largest and smallest differences</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323582" y="445352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34E6761C-50C4-4D28-9712-518C7B7E1005}"/>
              </a:ext>
            </a:extLst>
          </p:cNvPr>
          <p:cNvSpPr txBox="1"/>
          <p:nvPr/>
        </p:nvSpPr>
        <p:spPr>
          <a:xfrm>
            <a:off x="198823" y="2849037"/>
            <a:ext cx="5799589" cy="1649682"/>
          </a:xfrm>
          <a:prstGeom prst="rect">
            <a:avLst/>
          </a:prstGeom>
          <a:noFill/>
        </p:spPr>
        <p:txBody>
          <a:bodyPr wrap="square" rtlCol="0">
            <a:spAutoFit/>
          </a:bodyPr>
          <a:lstStyle/>
          <a:p>
            <a:pPr>
              <a:buNone/>
            </a:pPr>
            <a:r>
              <a:rPr lang="en-GB" sz="2200" dirty="0"/>
              <a:t>Arrange these cards onto the grid to create:</a:t>
            </a:r>
          </a:p>
          <a:p>
            <a:pPr marL="457200" indent="-457200">
              <a:buFont typeface="+mj-lt"/>
              <a:buAutoNum type="alphaLcParenR"/>
            </a:pPr>
            <a:r>
              <a:rPr lang="en-GB" sz="2200" dirty="0"/>
              <a:t>the largest possible positive difference</a:t>
            </a:r>
          </a:p>
          <a:p>
            <a:pPr marL="457200" indent="-457200">
              <a:buFont typeface="+mj-lt"/>
              <a:buAutoNum type="alphaLcParenR"/>
            </a:pPr>
            <a:r>
              <a:rPr lang="en-GB" sz="2200" dirty="0"/>
              <a:t>the smallest possible positive difference.</a:t>
            </a:r>
          </a:p>
          <a:p>
            <a:pPr>
              <a:buNone/>
            </a:pPr>
            <a:endParaRPr lang="en-GB" sz="2200" dirty="0"/>
          </a:p>
        </p:txBody>
      </p:sp>
      <p:sp>
        <p:nvSpPr>
          <p:cNvPr id="31" name="TextBox 30">
            <a:extLst>
              <a:ext uri="{FF2B5EF4-FFF2-40B4-BE49-F238E27FC236}">
                <a16:creationId xmlns:a16="http://schemas.microsoft.com/office/drawing/2014/main" id="{44FF877C-CDBD-4B1D-A057-85B61D2D6C3F}"/>
              </a:ext>
            </a:extLst>
          </p:cNvPr>
          <p:cNvSpPr txBox="1"/>
          <p:nvPr/>
        </p:nvSpPr>
        <p:spPr>
          <a:xfrm>
            <a:off x="1129356" y="4453526"/>
            <a:ext cx="7969380" cy="430887"/>
          </a:xfrm>
          <a:prstGeom prst="rect">
            <a:avLst/>
          </a:prstGeom>
          <a:noFill/>
        </p:spPr>
        <p:txBody>
          <a:bodyPr wrap="square" rtlCol="0">
            <a:spAutoFit/>
          </a:bodyPr>
          <a:lstStyle/>
          <a:p>
            <a:pPr>
              <a:buNone/>
            </a:pPr>
            <a:r>
              <a:rPr lang="en-GB" sz="2200" dirty="0"/>
              <a:t>How would your answers change if the grid looked like this:</a:t>
            </a:r>
          </a:p>
        </p:txBody>
      </p:sp>
      <p:sp>
        <p:nvSpPr>
          <p:cNvPr id="17" name="Rectangle: Rounded Corners 16">
            <a:extLst>
              <a:ext uri="{FF2B5EF4-FFF2-40B4-BE49-F238E27FC236}">
                <a16:creationId xmlns:a16="http://schemas.microsoft.com/office/drawing/2014/main" id="{92C680CE-0E33-4222-93A3-AC83F5C1A21E}"/>
              </a:ext>
            </a:extLst>
          </p:cNvPr>
          <p:cNvSpPr/>
          <p:nvPr/>
        </p:nvSpPr>
        <p:spPr>
          <a:xfrm>
            <a:off x="11062413" y="2810562"/>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9</a:t>
            </a:r>
          </a:p>
        </p:txBody>
      </p:sp>
      <p:sp>
        <p:nvSpPr>
          <p:cNvPr id="19" name="Rectangle: Rounded Corners 18">
            <a:extLst>
              <a:ext uri="{FF2B5EF4-FFF2-40B4-BE49-F238E27FC236}">
                <a16:creationId xmlns:a16="http://schemas.microsoft.com/office/drawing/2014/main" id="{5826BB33-6749-4874-8091-C096E1069FBA}"/>
              </a:ext>
            </a:extLst>
          </p:cNvPr>
          <p:cNvSpPr/>
          <p:nvPr/>
        </p:nvSpPr>
        <p:spPr>
          <a:xfrm>
            <a:off x="7936810" y="2826209"/>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8</a:t>
            </a:r>
          </a:p>
        </p:txBody>
      </p:sp>
      <p:sp>
        <p:nvSpPr>
          <p:cNvPr id="20" name="Rectangle: Rounded Corners 19">
            <a:extLst>
              <a:ext uri="{FF2B5EF4-FFF2-40B4-BE49-F238E27FC236}">
                <a16:creationId xmlns:a16="http://schemas.microsoft.com/office/drawing/2014/main" id="{F4FE99F0-A6E4-48B3-8857-DA416720784A}"/>
              </a:ext>
            </a:extLst>
          </p:cNvPr>
          <p:cNvSpPr/>
          <p:nvPr/>
        </p:nvSpPr>
        <p:spPr>
          <a:xfrm>
            <a:off x="6891270" y="2842701"/>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6</a:t>
            </a:r>
          </a:p>
        </p:txBody>
      </p:sp>
      <p:sp>
        <p:nvSpPr>
          <p:cNvPr id="21" name="Rectangle: Rounded Corners 20">
            <a:extLst>
              <a:ext uri="{FF2B5EF4-FFF2-40B4-BE49-F238E27FC236}">
                <a16:creationId xmlns:a16="http://schemas.microsoft.com/office/drawing/2014/main" id="{34999214-1412-4CDD-8510-3C6795B764EE}"/>
              </a:ext>
            </a:extLst>
          </p:cNvPr>
          <p:cNvSpPr/>
          <p:nvPr/>
        </p:nvSpPr>
        <p:spPr>
          <a:xfrm>
            <a:off x="10016873" y="2819554"/>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7</a:t>
            </a:r>
          </a:p>
        </p:txBody>
      </p:sp>
      <p:sp>
        <p:nvSpPr>
          <p:cNvPr id="22" name="Rectangle: Rounded Corners 21">
            <a:extLst>
              <a:ext uri="{FF2B5EF4-FFF2-40B4-BE49-F238E27FC236}">
                <a16:creationId xmlns:a16="http://schemas.microsoft.com/office/drawing/2014/main" id="{BA829C4C-83F6-45EB-84D4-1975617695AE}"/>
              </a:ext>
            </a:extLst>
          </p:cNvPr>
          <p:cNvSpPr/>
          <p:nvPr/>
        </p:nvSpPr>
        <p:spPr>
          <a:xfrm>
            <a:off x="8982350" y="2810562"/>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5</a:t>
            </a:r>
          </a:p>
        </p:txBody>
      </p:sp>
      <p:sp>
        <p:nvSpPr>
          <p:cNvPr id="23" name="Rectangle: Rounded Corners 22">
            <a:extLst>
              <a:ext uri="{FF2B5EF4-FFF2-40B4-BE49-F238E27FC236}">
                <a16:creationId xmlns:a16="http://schemas.microsoft.com/office/drawing/2014/main" id="{47B88C4B-D0D7-49D6-9592-51411E3B3E6C}"/>
              </a:ext>
            </a:extLst>
          </p:cNvPr>
          <p:cNvSpPr/>
          <p:nvPr/>
        </p:nvSpPr>
        <p:spPr>
          <a:xfrm>
            <a:off x="5845730" y="2842701"/>
            <a:ext cx="936000" cy="126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8000"/>
              <a:t>4</a:t>
            </a:r>
          </a:p>
        </p:txBody>
      </p:sp>
      <p:sp>
        <p:nvSpPr>
          <p:cNvPr id="30" name="Rectangle: Rounded Corners 29">
            <a:extLst>
              <a:ext uri="{FF2B5EF4-FFF2-40B4-BE49-F238E27FC236}">
                <a16:creationId xmlns:a16="http://schemas.microsoft.com/office/drawing/2014/main" id="{46B39604-A48F-4F9E-89E3-3FB33E4A62A4}"/>
              </a:ext>
            </a:extLst>
          </p:cNvPr>
          <p:cNvSpPr/>
          <p:nvPr/>
        </p:nvSpPr>
        <p:spPr>
          <a:xfrm>
            <a:off x="6524545" y="1226540"/>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2" name="Rectangle: Rounded Corners 31">
            <a:extLst>
              <a:ext uri="{FF2B5EF4-FFF2-40B4-BE49-F238E27FC236}">
                <a16:creationId xmlns:a16="http://schemas.microsoft.com/office/drawing/2014/main" id="{4EC1566D-C627-45CF-893B-6D2245DE6434}"/>
              </a:ext>
            </a:extLst>
          </p:cNvPr>
          <p:cNvSpPr/>
          <p:nvPr/>
        </p:nvSpPr>
        <p:spPr>
          <a:xfrm>
            <a:off x="7543257" y="1214097"/>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3" name="Rectangle: Rounded Corners 32">
            <a:extLst>
              <a:ext uri="{FF2B5EF4-FFF2-40B4-BE49-F238E27FC236}">
                <a16:creationId xmlns:a16="http://schemas.microsoft.com/office/drawing/2014/main" id="{9896B34A-3B4B-48D6-A27A-46169444DCD6}"/>
              </a:ext>
            </a:extLst>
          </p:cNvPr>
          <p:cNvSpPr/>
          <p:nvPr/>
        </p:nvSpPr>
        <p:spPr>
          <a:xfrm>
            <a:off x="8829681" y="1214097"/>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6" name="TextBox 5">
            <a:extLst>
              <a:ext uri="{FF2B5EF4-FFF2-40B4-BE49-F238E27FC236}">
                <a16:creationId xmlns:a16="http://schemas.microsoft.com/office/drawing/2014/main" id="{246DB087-5774-4DC1-8F25-94DB726F4414}"/>
              </a:ext>
            </a:extLst>
          </p:cNvPr>
          <p:cNvSpPr txBox="1"/>
          <p:nvPr/>
        </p:nvSpPr>
        <p:spPr>
          <a:xfrm>
            <a:off x="5762825" y="1316039"/>
            <a:ext cx="633507" cy="1015663"/>
          </a:xfrm>
          <a:prstGeom prst="rect">
            <a:avLst/>
          </a:prstGeom>
          <a:noFill/>
        </p:spPr>
        <p:txBody>
          <a:bodyPr wrap="none" rtlCol="0">
            <a:spAutoFit/>
          </a:bodyPr>
          <a:lstStyle/>
          <a:p>
            <a:pPr>
              <a:buNone/>
            </a:pPr>
            <a:r>
              <a:rPr lang="en-GB" sz="6000" dirty="0"/>
              <a:t>−</a:t>
            </a:r>
          </a:p>
        </p:txBody>
      </p:sp>
      <p:sp>
        <p:nvSpPr>
          <p:cNvPr id="4" name="Oval 3">
            <a:extLst>
              <a:ext uri="{FF2B5EF4-FFF2-40B4-BE49-F238E27FC236}">
                <a16:creationId xmlns:a16="http://schemas.microsoft.com/office/drawing/2014/main" id="{3EA04C0E-AEE7-429C-BB97-5371CAE7BDEC}"/>
              </a:ext>
            </a:extLst>
          </p:cNvPr>
          <p:cNvSpPr/>
          <p:nvPr/>
        </p:nvSpPr>
        <p:spPr>
          <a:xfrm>
            <a:off x="8568105" y="20519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B4CB46FB-1FEE-4E20-A8F9-14E7CBBF2F1D}"/>
              </a:ext>
            </a:extLst>
          </p:cNvPr>
          <p:cNvSpPr/>
          <p:nvPr/>
        </p:nvSpPr>
        <p:spPr>
          <a:xfrm>
            <a:off x="2488019" y="1226540"/>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4" name="Rectangle: Rounded Corners 33">
            <a:extLst>
              <a:ext uri="{FF2B5EF4-FFF2-40B4-BE49-F238E27FC236}">
                <a16:creationId xmlns:a16="http://schemas.microsoft.com/office/drawing/2014/main" id="{A29BA5E0-6238-425B-9F08-49E53EEE95E2}"/>
              </a:ext>
            </a:extLst>
          </p:cNvPr>
          <p:cNvSpPr/>
          <p:nvPr/>
        </p:nvSpPr>
        <p:spPr>
          <a:xfrm>
            <a:off x="3506731" y="1214097"/>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5" name="Rectangle: Rounded Corners 34">
            <a:extLst>
              <a:ext uri="{FF2B5EF4-FFF2-40B4-BE49-F238E27FC236}">
                <a16:creationId xmlns:a16="http://schemas.microsoft.com/office/drawing/2014/main" id="{7DC12973-3DF0-48FA-A795-9DEA4BA8182C}"/>
              </a:ext>
            </a:extLst>
          </p:cNvPr>
          <p:cNvSpPr/>
          <p:nvPr/>
        </p:nvSpPr>
        <p:spPr>
          <a:xfrm>
            <a:off x="4793155" y="1214097"/>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6" name="Oval 35">
            <a:extLst>
              <a:ext uri="{FF2B5EF4-FFF2-40B4-BE49-F238E27FC236}">
                <a16:creationId xmlns:a16="http://schemas.microsoft.com/office/drawing/2014/main" id="{1465D83A-3E27-44CE-A655-55880B464A1F}"/>
              </a:ext>
            </a:extLst>
          </p:cNvPr>
          <p:cNvSpPr/>
          <p:nvPr/>
        </p:nvSpPr>
        <p:spPr>
          <a:xfrm>
            <a:off x="4513291" y="20519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469241D-BD70-4F73-9B04-774D998857DD}"/>
              </a:ext>
            </a:extLst>
          </p:cNvPr>
          <p:cNvSpPr/>
          <p:nvPr/>
        </p:nvSpPr>
        <p:spPr>
          <a:xfrm>
            <a:off x="5909436" y="5207248"/>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8" name="Rectangle: Rounded Corners 37">
            <a:extLst>
              <a:ext uri="{FF2B5EF4-FFF2-40B4-BE49-F238E27FC236}">
                <a16:creationId xmlns:a16="http://schemas.microsoft.com/office/drawing/2014/main" id="{D6E0FE21-EBDA-4E39-B1DE-CC015962B676}"/>
              </a:ext>
            </a:extLst>
          </p:cNvPr>
          <p:cNvSpPr/>
          <p:nvPr/>
        </p:nvSpPr>
        <p:spPr>
          <a:xfrm>
            <a:off x="7211523" y="5194805"/>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39" name="Rectangle: Rounded Corners 38">
            <a:extLst>
              <a:ext uri="{FF2B5EF4-FFF2-40B4-BE49-F238E27FC236}">
                <a16:creationId xmlns:a16="http://schemas.microsoft.com/office/drawing/2014/main" id="{BDE99159-3A96-4040-A142-93C99F4A5665}"/>
              </a:ext>
            </a:extLst>
          </p:cNvPr>
          <p:cNvSpPr/>
          <p:nvPr/>
        </p:nvSpPr>
        <p:spPr>
          <a:xfrm>
            <a:off x="8232860" y="5194805"/>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40" name="TextBox 39">
            <a:extLst>
              <a:ext uri="{FF2B5EF4-FFF2-40B4-BE49-F238E27FC236}">
                <a16:creationId xmlns:a16="http://schemas.microsoft.com/office/drawing/2014/main" id="{A9566B41-6223-4887-81DC-8937DF41D99A}"/>
              </a:ext>
            </a:extLst>
          </p:cNvPr>
          <p:cNvSpPr txBox="1"/>
          <p:nvPr/>
        </p:nvSpPr>
        <p:spPr>
          <a:xfrm>
            <a:off x="5172304" y="5291073"/>
            <a:ext cx="633507" cy="1015663"/>
          </a:xfrm>
          <a:prstGeom prst="rect">
            <a:avLst/>
          </a:prstGeom>
          <a:noFill/>
        </p:spPr>
        <p:txBody>
          <a:bodyPr wrap="none" rtlCol="0">
            <a:spAutoFit/>
          </a:bodyPr>
          <a:lstStyle/>
          <a:p>
            <a:pPr>
              <a:buNone/>
            </a:pPr>
            <a:r>
              <a:rPr lang="en-GB" sz="6000" dirty="0"/>
              <a:t>−</a:t>
            </a:r>
          </a:p>
        </p:txBody>
      </p:sp>
      <p:sp>
        <p:nvSpPr>
          <p:cNvPr id="41" name="Oval 40">
            <a:extLst>
              <a:ext uri="{FF2B5EF4-FFF2-40B4-BE49-F238E27FC236}">
                <a16:creationId xmlns:a16="http://schemas.microsoft.com/office/drawing/2014/main" id="{B89B5B03-67FE-446B-8921-0618EC5D28FF}"/>
              </a:ext>
            </a:extLst>
          </p:cNvPr>
          <p:cNvSpPr/>
          <p:nvPr/>
        </p:nvSpPr>
        <p:spPr>
          <a:xfrm>
            <a:off x="6927898" y="60326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8B69856C-5102-403C-98D3-50446451F9EF}"/>
              </a:ext>
            </a:extLst>
          </p:cNvPr>
          <p:cNvSpPr/>
          <p:nvPr/>
        </p:nvSpPr>
        <p:spPr>
          <a:xfrm>
            <a:off x="1872910" y="5207248"/>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43" name="Rectangle: Rounded Corners 42">
            <a:extLst>
              <a:ext uri="{FF2B5EF4-FFF2-40B4-BE49-F238E27FC236}">
                <a16:creationId xmlns:a16="http://schemas.microsoft.com/office/drawing/2014/main" id="{369D59F9-C407-4884-802C-B0C2F2F714CC}"/>
              </a:ext>
            </a:extLst>
          </p:cNvPr>
          <p:cNvSpPr/>
          <p:nvPr/>
        </p:nvSpPr>
        <p:spPr>
          <a:xfrm>
            <a:off x="2891622" y="5194805"/>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44" name="Rectangle: Rounded Corners 43">
            <a:extLst>
              <a:ext uri="{FF2B5EF4-FFF2-40B4-BE49-F238E27FC236}">
                <a16:creationId xmlns:a16="http://schemas.microsoft.com/office/drawing/2014/main" id="{0C2DDB8E-97EC-462E-BA24-ACAAC86336E1}"/>
              </a:ext>
            </a:extLst>
          </p:cNvPr>
          <p:cNvSpPr/>
          <p:nvPr/>
        </p:nvSpPr>
        <p:spPr>
          <a:xfrm>
            <a:off x="4178046" y="5194805"/>
            <a:ext cx="936000" cy="1260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0"/>
          </a:p>
        </p:txBody>
      </p:sp>
      <p:sp>
        <p:nvSpPr>
          <p:cNvPr id="45" name="Oval 44">
            <a:extLst>
              <a:ext uri="{FF2B5EF4-FFF2-40B4-BE49-F238E27FC236}">
                <a16:creationId xmlns:a16="http://schemas.microsoft.com/office/drawing/2014/main" id="{658A66B4-80C4-422F-AFAF-4428BBCE4031}"/>
              </a:ext>
            </a:extLst>
          </p:cNvPr>
          <p:cNvSpPr/>
          <p:nvPr/>
        </p:nvSpPr>
        <p:spPr>
          <a:xfrm>
            <a:off x="3898182" y="60326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36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1–10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919403122"/>
              </p:ext>
            </p:extLst>
          </p:nvPr>
        </p:nvGraphicFramePr>
        <p:xfrm>
          <a:off x="774918" y="1157923"/>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January temperatures</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 and subtraction of positive and negative integers</a:t>
                      </a:r>
                    </a:p>
                  </a:txBody>
                  <a:tcPr anchor="ctr"/>
                </a:tc>
                <a:tc rowSpan="10">
                  <a:txBody>
                    <a:bodyPr/>
                    <a:lstStyle/>
                    <a:p>
                      <a:r>
                        <a:rPr lang="en-GB" dirty="0"/>
                        <a:t>2.1.1*</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Two rulers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Ant journeys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Dots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Representing negatives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Shapes for digits</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 and subtraction with decimals</a:t>
                      </a:r>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Impossible calculations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Subtraction gaps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9: Largest and smallest differences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9525470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10: Decimal differences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867366901"/>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38822035"/>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This is a low-floor/high-ceiling activity and so there should be a point of access for almost all students. To further increase accessibility, give students one number and ask them to arrange the remaining three cards – with the intention that students have an opportunity to really focus upon their reasoning about digit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can be developed further with different arrangements of digits and decimal points. Students can also be challenged to justify how they </a:t>
                      </a:r>
                      <a:r>
                        <a:rPr lang="en-GB" sz="1600" i="1" u="none" dirty="0"/>
                        <a:t>know</a:t>
                      </a:r>
                      <a:r>
                        <a:rPr lang="en-GB" sz="1600" u="none" dirty="0"/>
                        <a:t> they have found the smallest difference. A further point for discussion might be how this task would change if the word ‘positive’ was removed.</a:t>
                      </a:r>
                    </a:p>
                    <a:p>
                      <a:endParaRPr lang="en-GB" sz="1600" u="none" dirty="0"/>
                    </a:p>
                    <a:p>
                      <a:r>
                        <a:rPr lang="en-GB" sz="1600" b="1" i="0" u="none" dirty="0"/>
                        <a:t>Representations</a:t>
                      </a:r>
                    </a:p>
                    <a:p>
                      <a:r>
                        <a:rPr lang="en-GB" sz="1600" b="0" i="0" u="none" dirty="0"/>
                        <a:t>Pace-value cards may help students to organise their thinking. This may be supported by a grid with place-value headings. </a:t>
                      </a:r>
                      <a:r>
                        <a:rPr lang="en-GB" sz="1600" b="0" i="0" u="none" dirty="0">
                          <a:hlinkClick r:id="rId3" action="ppaction://hlinksldjump"/>
                        </a:rPr>
                        <a:t>Cards</a:t>
                      </a:r>
                      <a:r>
                        <a:rPr lang="en-GB" sz="1600" b="0" i="0" u="none" dirty="0"/>
                        <a:t> and </a:t>
                      </a:r>
                      <a:r>
                        <a:rPr lang="en-GB" sz="1600" b="0" i="0" u="none" dirty="0">
                          <a:hlinkClick r:id="rId4" action="ppaction://hlinksldjump"/>
                        </a:rPr>
                        <a:t>grids</a:t>
                      </a:r>
                      <a:r>
                        <a:rPr lang="en-GB" sz="1600" b="0" i="0" u="none" dirty="0"/>
                        <a:t> are provided in ‘Printable resources’ section of this deck.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 students’ proficiency with the algorithm for column subtraction – and whether students lean towards more efficient mental methods where possible.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More importantly, use the opportunity to assess students’ reasoning: most students should be able to identify that the greatest difference is achieved through the largest and smallest possible combination of digits, and be able to reason about how to achieve this. More challenging is reasoning around the smallest difference: students need to really understand exchange and how this will affect the differences in the ones and tens columns as the process unfolds.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a:t>
                      </a:r>
                      <a:r>
                        <a:rPr lang="en-GB" sz="1600" b="0" dirty="0">
                          <a:hlinkClick r:id="rId5"/>
                        </a:rPr>
                        <a:t>2.1 Arithmetic procedures document</a:t>
                      </a:r>
                      <a:r>
                        <a:rPr lang="en-GB" sz="1600" b="0" dirty="0"/>
                        <a:t>, found in Theme 2 of </a:t>
                      </a:r>
                      <a:r>
                        <a:rPr lang="en-GB" sz="1600" dirty="0">
                          <a:hlinkClick r:id="rId6"/>
                        </a:rPr>
                        <a:t>Secondary Mastery Professional Development | NCETM</a:t>
                      </a:r>
                      <a:r>
                        <a:rPr lang="en-GB" sz="1600" dirty="0"/>
                        <a:t>, there are numerous examples exploring addition and subtraction with decimals.</a:t>
                      </a:r>
                      <a:endParaRPr lang="en-GB" sz="1600" b="0" dirty="0"/>
                    </a:p>
                    <a:p>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750580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10: Decimal differences </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68114" y="51763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6" name="Group 5">
            <a:extLst>
              <a:ext uri="{FF2B5EF4-FFF2-40B4-BE49-F238E27FC236}">
                <a16:creationId xmlns:a16="http://schemas.microsoft.com/office/drawing/2014/main" id="{A4319498-2B0C-499F-8482-A25EFDE5C268}"/>
              </a:ext>
            </a:extLst>
          </p:cNvPr>
          <p:cNvGrpSpPr/>
          <p:nvPr/>
        </p:nvGrpSpPr>
        <p:grpSpPr>
          <a:xfrm>
            <a:off x="1070496" y="1851797"/>
            <a:ext cx="4455414" cy="578054"/>
            <a:chOff x="679130" y="1851797"/>
            <a:chExt cx="4455414" cy="578054"/>
          </a:xfrm>
        </p:grpSpPr>
        <p:sp>
          <p:nvSpPr>
            <p:cNvPr id="2" name="Rectangle 1">
              <a:extLst>
                <a:ext uri="{FF2B5EF4-FFF2-40B4-BE49-F238E27FC236}">
                  <a16:creationId xmlns:a16="http://schemas.microsoft.com/office/drawing/2014/main" id="{7168FD74-0DA7-44B7-B201-BCD3E9EED788}"/>
                </a:ext>
              </a:extLst>
            </p:cNvPr>
            <p:cNvSpPr/>
            <p:nvPr/>
          </p:nvSpPr>
          <p:spPr>
            <a:xfrm>
              <a:off x="679130" y="1862397"/>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8" name="Rectangle 57">
              <a:extLst>
                <a:ext uri="{FF2B5EF4-FFF2-40B4-BE49-F238E27FC236}">
                  <a16:creationId xmlns:a16="http://schemas.microsoft.com/office/drawing/2014/main" id="{17BCF86C-B8B9-4E1E-9113-BF798C7AC228}"/>
                </a:ext>
              </a:extLst>
            </p:cNvPr>
            <p:cNvSpPr/>
            <p:nvPr/>
          </p:nvSpPr>
          <p:spPr>
            <a:xfrm>
              <a:off x="1340030" y="1862397"/>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59" name="Rectangle 58">
              <a:extLst>
                <a:ext uri="{FF2B5EF4-FFF2-40B4-BE49-F238E27FC236}">
                  <a16:creationId xmlns:a16="http://schemas.microsoft.com/office/drawing/2014/main" id="{D005C559-C352-4694-BCB5-2E6FE7E67D31}"/>
                </a:ext>
              </a:extLst>
            </p:cNvPr>
            <p:cNvSpPr/>
            <p:nvPr/>
          </p:nvSpPr>
          <p:spPr>
            <a:xfrm>
              <a:off x="2250512" y="1862397"/>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1" name="Rectangle 60">
              <a:extLst>
                <a:ext uri="{FF2B5EF4-FFF2-40B4-BE49-F238E27FC236}">
                  <a16:creationId xmlns:a16="http://schemas.microsoft.com/office/drawing/2014/main" id="{729416CB-B841-46BE-B3FF-4BD5B709FB0F}"/>
                </a:ext>
              </a:extLst>
            </p:cNvPr>
            <p:cNvSpPr/>
            <p:nvPr/>
          </p:nvSpPr>
          <p:spPr>
            <a:xfrm>
              <a:off x="3002852" y="1862397"/>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solidFill>
                  <a:srgbClr val="595959"/>
                </a:solidFill>
              </a:endParaRPr>
            </a:p>
          </p:txBody>
        </p:sp>
        <p:sp>
          <p:nvSpPr>
            <p:cNvPr id="4" name="Oval 3">
              <a:extLst>
                <a:ext uri="{FF2B5EF4-FFF2-40B4-BE49-F238E27FC236}">
                  <a16:creationId xmlns:a16="http://schemas.microsoft.com/office/drawing/2014/main" id="{B06E6F60-FCD6-4E9B-BED2-3F2748EF15EE}"/>
                </a:ext>
              </a:extLst>
            </p:cNvPr>
            <p:cNvSpPr/>
            <p:nvPr/>
          </p:nvSpPr>
          <p:spPr>
            <a:xfrm>
              <a:off x="2860176" y="2106919"/>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69" name="Rectangle 68">
              <a:extLst>
                <a:ext uri="{FF2B5EF4-FFF2-40B4-BE49-F238E27FC236}">
                  <a16:creationId xmlns:a16="http://schemas.microsoft.com/office/drawing/2014/main" id="{9DA66000-D0B7-4FDF-88CC-A8C4F8D7E06F}"/>
                </a:ext>
              </a:extLst>
            </p:cNvPr>
            <p:cNvSpPr/>
            <p:nvPr/>
          </p:nvSpPr>
          <p:spPr>
            <a:xfrm>
              <a:off x="1768280" y="1851797"/>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71" name="Rectangle 70">
              <a:extLst>
                <a:ext uri="{FF2B5EF4-FFF2-40B4-BE49-F238E27FC236}">
                  <a16:creationId xmlns:a16="http://schemas.microsoft.com/office/drawing/2014/main" id="{0C0BFF5C-F1E1-4882-A6AF-DC654A39E591}"/>
                </a:ext>
              </a:extLst>
            </p:cNvPr>
            <p:cNvSpPr/>
            <p:nvPr/>
          </p:nvSpPr>
          <p:spPr>
            <a:xfrm>
              <a:off x="3485084" y="1862397"/>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80" name="Rectangle 79">
              <a:extLst>
                <a:ext uri="{FF2B5EF4-FFF2-40B4-BE49-F238E27FC236}">
                  <a16:creationId xmlns:a16="http://schemas.microsoft.com/office/drawing/2014/main" id="{98285E7D-8327-453D-84B9-3A32E9E7F61E}"/>
                </a:ext>
              </a:extLst>
            </p:cNvPr>
            <p:cNvSpPr/>
            <p:nvPr/>
          </p:nvSpPr>
          <p:spPr>
            <a:xfrm>
              <a:off x="3933644" y="1862397"/>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6</a:t>
              </a:r>
            </a:p>
          </p:txBody>
        </p:sp>
        <p:sp>
          <p:nvSpPr>
            <p:cNvPr id="81" name="Rectangle 80">
              <a:extLst>
                <a:ext uri="{FF2B5EF4-FFF2-40B4-BE49-F238E27FC236}">
                  <a16:creationId xmlns:a16="http://schemas.microsoft.com/office/drawing/2014/main" id="{451D7330-55A8-4B8B-8C9E-111EC0544120}"/>
                </a:ext>
              </a:extLst>
            </p:cNvPr>
            <p:cNvSpPr/>
            <p:nvPr/>
          </p:nvSpPr>
          <p:spPr>
            <a:xfrm>
              <a:off x="4594544" y="1862397"/>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2</a:t>
              </a:r>
            </a:p>
          </p:txBody>
        </p:sp>
        <p:sp>
          <p:nvSpPr>
            <p:cNvPr id="82" name="Oval 81">
              <a:extLst>
                <a:ext uri="{FF2B5EF4-FFF2-40B4-BE49-F238E27FC236}">
                  <a16:creationId xmlns:a16="http://schemas.microsoft.com/office/drawing/2014/main" id="{6E890E47-D6D3-42A1-9D73-CB90167C53B0}"/>
                </a:ext>
              </a:extLst>
            </p:cNvPr>
            <p:cNvSpPr/>
            <p:nvPr/>
          </p:nvSpPr>
          <p:spPr>
            <a:xfrm>
              <a:off x="4488444" y="2106919"/>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grpSp>
      <p:grpSp>
        <p:nvGrpSpPr>
          <p:cNvPr id="8" name="Group 7">
            <a:extLst>
              <a:ext uri="{FF2B5EF4-FFF2-40B4-BE49-F238E27FC236}">
                <a16:creationId xmlns:a16="http://schemas.microsoft.com/office/drawing/2014/main" id="{FB049C7E-8626-450C-8C3D-9C2227C57BF2}"/>
              </a:ext>
            </a:extLst>
          </p:cNvPr>
          <p:cNvGrpSpPr/>
          <p:nvPr/>
        </p:nvGrpSpPr>
        <p:grpSpPr>
          <a:xfrm>
            <a:off x="1731396" y="5670376"/>
            <a:ext cx="4546854" cy="578054"/>
            <a:chOff x="1731396" y="5670376"/>
            <a:chExt cx="4546854" cy="578054"/>
          </a:xfrm>
        </p:grpSpPr>
        <p:sp>
          <p:nvSpPr>
            <p:cNvPr id="93" name="Rectangle 92">
              <a:extLst>
                <a:ext uri="{FF2B5EF4-FFF2-40B4-BE49-F238E27FC236}">
                  <a16:creationId xmlns:a16="http://schemas.microsoft.com/office/drawing/2014/main" id="{80F69E51-48A7-43D5-A6E5-99B7F53F976F}"/>
                </a:ext>
              </a:extLst>
            </p:cNvPr>
            <p:cNvSpPr/>
            <p:nvPr/>
          </p:nvSpPr>
          <p:spPr>
            <a:xfrm>
              <a:off x="1731396"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94" name="Rectangle 93">
              <a:extLst>
                <a:ext uri="{FF2B5EF4-FFF2-40B4-BE49-F238E27FC236}">
                  <a16:creationId xmlns:a16="http://schemas.microsoft.com/office/drawing/2014/main" id="{AF225294-0C36-4345-A395-B3727D8B41CF}"/>
                </a:ext>
              </a:extLst>
            </p:cNvPr>
            <p:cNvSpPr/>
            <p:nvPr/>
          </p:nvSpPr>
          <p:spPr>
            <a:xfrm>
              <a:off x="2392296"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95" name="Rectangle 94">
              <a:extLst>
                <a:ext uri="{FF2B5EF4-FFF2-40B4-BE49-F238E27FC236}">
                  <a16:creationId xmlns:a16="http://schemas.microsoft.com/office/drawing/2014/main" id="{80F4F96E-5507-4A5A-9ACB-AF15C89B3B26}"/>
                </a:ext>
              </a:extLst>
            </p:cNvPr>
            <p:cNvSpPr/>
            <p:nvPr/>
          </p:nvSpPr>
          <p:spPr>
            <a:xfrm>
              <a:off x="3281296"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96" name="Rectangle 95">
              <a:extLst>
                <a:ext uri="{FF2B5EF4-FFF2-40B4-BE49-F238E27FC236}">
                  <a16:creationId xmlns:a16="http://schemas.microsoft.com/office/drawing/2014/main" id="{5D62798E-3299-4573-A73F-5219F105CD39}"/>
                </a:ext>
              </a:extLst>
            </p:cNvPr>
            <p:cNvSpPr/>
            <p:nvPr/>
          </p:nvSpPr>
          <p:spPr>
            <a:xfrm>
              <a:off x="4033636"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97" name="Oval 96">
              <a:extLst>
                <a:ext uri="{FF2B5EF4-FFF2-40B4-BE49-F238E27FC236}">
                  <a16:creationId xmlns:a16="http://schemas.microsoft.com/office/drawing/2014/main" id="{37BD845C-7E8A-4511-B8B7-B157D6FB8431}"/>
                </a:ext>
              </a:extLst>
            </p:cNvPr>
            <p:cNvSpPr/>
            <p:nvPr/>
          </p:nvSpPr>
          <p:spPr>
            <a:xfrm>
              <a:off x="3890960" y="5925498"/>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98" name="Rectangle 97">
              <a:extLst>
                <a:ext uri="{FF2B5EF4-FFF2-40B4-BE49-F238E27FC236}">
                  <a16:creationId xmlns:a16="http://schemas.microsoft.com/office/drawing/2014/main" id="{98F6FB88-F1C8-464D-96B2-F88BA4CC0F65}"/>
                </a:ext>
              </a:extLst>
            </p:cNvPr>
            <p:cNvSpPr/>
            <p:nvPr/>
          </p:nvSpPr>
          <p:spPr>
            <a:xfrm>
              <a:off x="2820546" y="5670376"/>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99" name="Rectangle 98">
              <a:extLst>
                <a:ext uri="{FF2B5EF4-FFF2-40B4-BE49-F238E27FC236}">
                  <a16:creationId xmlns:a16="http://schemas.microsoft.com/office/drawing/2014/main" id="{03377C59-6FB0-4223-8169-04FC834F34F0}"/>
                </a:ext>
              </a:extLst>
            </p:cNvPr>
            <p:cNvSpPr/>
            <p:nvPr/>
          </p:nvSpPr>
          <p:spPr>
            <a:xfrm>
              <a:off x="4519062" y="5680976"/>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100" name="Rectangle 99">
              <a:extLst>
                <a:ext uri="{FF2B5EF4-FFF2-40B4-BE49-F238E27FC236}">
                  <a16:creationId xmlns:a16="http://schemas.microsoft.com/office/drawing/2014/main" id="{402246DE-BF67-45C6-A2ED-8B33EE74EABF}"/>
                </a:ext>
              </a:extLst>
            </p:cNvPr>
            <p:cNvSpPr/>
            <p:nvPr/>
          </p:nvSpPr>
          <p:spPr>
            <a:xfrm>
              <a:off x="4985910"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1" name="Rectangle 100">
              <a:extLst>
                <a:ext uri="{FF2B5EF4-FFF2-40B4-BE49-F238E27FC236}">
                  <a16:creationId xmlns:a16="http://schemas.microsoft.com/office/drawing/2014/main" id="{6B00DEF1-3FD9-4F85-B782-F105E622AE2F}"/>
                </a:ext>
              </a:extLst>
            </p:cNvPr>
            <p:cNvSpPr/>
            <p:nvPr/>
          </p:nvSpPr>
          <p:spPr>
            <a:xfrm>
              <a:off x="5738250" y="5680976"/>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02" name="Oval 101">
              <a:extLst>
                <a:ext uri="{FF2B5EF4-FFF2-40B4-BE49-F238E27FC236}">
                  <a16:creationId xmlns:a16="http://schemas.microsoft.com/office/drawing/2014/main" id="{1855F294-06C5-49DB-8D55-61FD15D2CD56}"/>
                </a:ext>
              </a:extLst>
            </p:cNvPr>
            <p:cNvSpPr/>
            <p:nvPr/>
          </p:nvSpPr>
          <p:spPr>
            <a:xfrm>
              <a:off x="5595574" y="5925498"/>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grpSp>
      <p:sp>
        <p:nvSpPr>
          <p:cNvPr id="17" name="TextBox 16">
            <a:extLst>
              <a:ext uri="{FF2B5EF4-FFF2-40B4-BE49-F238E27FC236}">
                <a16:creationId xmlns:a16="http://schemas.microsoft.com/office/drawing/2014/main" id="{FD33CD71-5C04-4712-ADB6-083532C21707}"/>
              </a:ext>
            </a:extLst>
          </p:cNvPr>
          <p:cNvSpPr txBox="1"/>
          <p:nvPr/>
        </p:nvSpPr>
        <p:spPr>
          <a:xfrm>
            <a:off x="1090914" y="5192656"/>
            <a:ext cx="7075976" cy="430887"/>
          </a:xfrm>
          <a:prstGeom prst="rect">
            <a:avLst/>
          </a:prstGeom>
          <a:noFill/>
        </p:spPr>
        <p:txBody>
          <a:bodyPr wrap="none" rtlCol="0">
            <a:spAutoFit/>
          </a:bodyPr>
          <a:lstStyle/>
          <a:p>
            <a:pPr>
              <a:buNone/>
            </a:pPr>
            <a:r>
              <a:rPr lang="en-GB" sz="2200" dirty="0"/>
              <a:t>Choose six </a:t>
            </a:r>
            <a:r>
              <a:rPr lang="en-GB" sz="2200" b="1" dirty="0"/>
              <a:t>different</a:t>
            </a:r>
            <a:r>
              <a:rPr lang="en-GB" sz="2200" dirty="0"/>
              <a:t> digits to complete this calculation:</a:t>
            </a:r>
          </a:p>
        </p:txBody>
      </p:sp>
      <p:sp>
        <p:nvSpPr>
          <p:cNvPr id="137" name="TextBox 136">
            <a:extLst>
              <a:ext uri="{FF2B5EF4-FFF2-40B4-BE49-F238E27FC236}">
                <a16:creationId xmlns:a16="http://schemas.microsoft.com/office/drawing/2014/main" id="{946C7F9B-5BFB-4167-9703-6615170C0442}"/>
              </a:ext>
            </a:extLst>
          </p:cNvPr>
          <p:cNvSpPr txBox="1"/>
          <p:nvPr/>
        </p:nvSpPr>
        <p:spPr>
          <a:xfrm>
            <a:off x="68072" y="1069813"/>
            <a:ext cx="8977138" cy="430887"/>
          </a:xfrm>
          <a:prstGeom prst="rect">
            <a:avLst/>
          </a:prstGeom>
          <a:noFill/>
        </p:spPr>
        <p:txBody>
          <a:bodyPr wrap="none" rtlCol="0">
            <a:spAutoFit/>
          </a:bodyPr>
          <a:lstStyle/>
          <a:p>
            <a:pPr>
              <a:buNone/>
            </a:pPr>
            <a:r>
              <a:rPr lang="en-GB" sz="2200" dirty="0"/>
              <a:t>Complete these calculations. Is there more than one possible answer?</a:t>
            </a:r>
          </a:p>
        </p:txBody>
      </p:sp>
      <p:grpSp>
        <p:nvGrpSpPr>
          <p:cNvPr id="5" name="Group 4">
            <a:extLst>
              <a:ext uri="{FF2B5EF4-FFF2-40B4-BE49-F238E27FC236}">
                <a16:creationId xmlns:a16="http://schemas.microsoft.com/office/drawing/2014/main" id="{470CC848-4F4F-49B7-9BCE-4E1B54ABA686}"/>
              </a:ext>
            </a:extLst>
          </p:cNvPr>
          <p:cNvGrpSpPr/>
          <p:nvPr/>
        </p:nvGrpSpPr>
        <p:grpSpPr>
          <a:xfrm>
            <a:off x="1075071" y="2913284"/>
            <a:ext cx="4455414" cy="578054"/>
            <a:chOff x="679130" y="2944172"/>
            <a:chExt cx="4455414" cy="578054"/>
          </a:xfrm>
        </p:grpSpPr>
        <p:sp>
          <p:nvSpPr>
            <p:cNvPr id="138" name="Rectangle 137">
              <a:extLst>
                <a:ext uri="{FF2B5EF4-FFF2-40B4-BE49-F238E27FC236}">
                  <a16:creationId xmlns:a16="http://schemas.microsoft.com/office/drawing/2014/main" id="{84237A73-DAE4-41A7-AA3D-9DBD25D58E56}"/>
                </a:ext>
              </a:extLst>
            </p:cNvPr>
            <p:cNvSpPr/>
            <p:nvPr/>
          </p:nvSpPr>
          <p:spPr>
            <a:xfrm>
              <a:off x="679130" y="2954772"/>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39" name="Rectangle 138">
              <a:extLst>
                <a:ext uri="{FF2B5EF4-FFF2-40B4-BE49-F238E27FC236}">
                  <a16:creationId xmlns:a16="http://schemas.microsoft.com/office/drawing/2014/main" id="{9DCAFDFF-6A58-4ACD-898E-959EE4C95099}"/>
                </a:ext>
              </a:extLst>
            </p:cNvPr>
            <p:cNvSpPr/>
            <p:nvPr/>
          </p:nvSpPr>
          <p:spPr>
            <a:xfrm>
              <a:off x="1340030" y="2954772"/>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42" name="Rectangle 141">
              <a:extLst>
                <a:ext uri="{FF2B5EF4-FFF2-40B4-BE49-F238E27FC236}">
                  <a16:creationId xmlns:a16="http://schemas.microsoft.com/office/drawing/2014/main" id="{CED56983-3F10-42D3-B505-CB246905FAB3}"/>
                </a:ext>
              </a:extLst>
            </p:cNvPr>
            <p:cNvSpPr/>
            <p:nvPr/>
          </p:nvSpPr>
          <p:spPr>
            <a:xfrm>
              <a:off x="2250512" y="2954772"/>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43" name="Rectangle 142">
              <a:extLst>
                <a:ext uri="{FF2B5EF4-FFF2-40B4-BE49-F238E27FC236}">
                  <a16:creationId xmlns:a16="http://schemas.microsoft.com/office/drawing/2014/main" id="{170FE3BB-5A7D-4F9D-9DEA-4B23C6BEEED5}"/>
                </a:ext>
              </a:extLst>
            </p:cNvPr>
            <p:cNvSpPr/>
            <p:nvPr/>
          </p:nvSpPr>
          <p:spPr>
            <a:xfrm>
              <a:off x="3002852" y="2954772"/>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44" name="Oval 143">
              <a:extLst>
                <a:ext uri="{FF2B5EF4-FFF2-40B4-BE49-F238E27FC236}">
                  <a16:creationId xmlns:a16="http://schemas.microsoft.com/office/drawing/2014/main" id="{38D9CD91-787A-4621-A400-49DE77BB260A}"/>
                </a:ext>
              </a:extLst>
            </p:cNvPr>
            <p:cNvSpPr/>
            <p:nvPr/>
          </p:nvSpPr>
          <p:spPr>
            <a:xfrm>
              <a:off x="2860176" y="3199294"/>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45" name="Rectangle 144">
              <a:extLst>
                <a:ext uri="{FF2B5EF4-FFF2-40B4-BE49-F238E27FC236}">
                  <a16:creationId xmlns:a16="http://schemas.microsoft.com/office/drawing/2014/main" id="{105DDBE5-D535-4E87-979B-0C938D33AEBB}"/>
                </a:ext>
              </a:extLst>
            </p:cNvPr>
            <p:cNvSpPr/>
            <p:nvPr/>
          </p:nvSpPr>
          <p:spPr>
            <a:xfrm>
              <a:off x="1768280" y="2944172"/>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161" name="Rectangle 160">
              <a:extLst>
                <a:ext uri="{FF2B5EF4-FFF2-40B4-BE49-F238E27FC236}">
                  <a16:creationId xmlns:a16="http://schemas.microsoft.com/office/drawing/2014/main" id="{8F5471D7-318A-4577-80F6-F6142ED2AE59}"/>
                </a:ext>
              </a:extLst>
            </p:cNvPr>
            <p:cNvSpPr/>
            <p:nvPr/>
          </p:nvSpPr>
          <p:spPr>
            <a:xfrm>
              <a:off x="3485084" y="2954772"/>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162" name="Rectangle 161">
              <a:extLst>
                <a:ext uri="{FF2B5EF4-FFF2-40B4-BE49-F238E27FC236}">
                  <a16:creationId xmlns:a16="http://schemas.microsoft.com/office/drawing/2014/main" id="{FE2CB932-15CD-4298-BA61-490B48752AB0}"/>
                </a:ext>
              </a:extLst>
            </p:cNvPr>
            <p:cNvSpPr/>
            <p:nvPr/>
          </p:nvSpPr>
          <p:spPr>
            <a:xfrm>
              <a:off x="3933644" y="2954772"/>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0</a:t>
              </a:r>
            </a:p>
          </p:txBody>
        </p:sp>
        <p:sp>
          <p:nvSpPr>
            <p:cNvPr id="163" name="Rectangle 162">
              <a:extLst>
                <a:ext uri="{FF2B5EF4-FFF2-40B4-BE49-F238E27FC236}">
                  <a16:creationId xmlns:a16="http://schemas.microsoft.com/office/drawing/2014/main" id="{7DA405E2-37C9-4246-AD7C-F8A7414B9A1A}"/>
                </a:ext>
              </a:extLst>
            </p:cNvPr>
            <p:cNvSpPr/>
            <p:nvPr/>
          </p:nvSpPr>
          <p:spPr>
            <a:xfrm>
              <a:off x="4594544" y="2954772"/>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2</a:t>
              </a:r>
            </a:p>
          </p:txBody>
        </p:sp>
        <p:sp>
          <p:nvSpPr>
            <p:cNvPr id="164" name="Oval 163">
              <a:extLst>
                <a:ext uri="{FF2B5EF4-FFF2-40B4-BE49-F238E27FC236}">
                  <a16:creationId xmlns:a16="http://schemas.microsoft.com/office/drawing/2014/main" id="{10B75759-FF3A-4408-8B6E-928A2DD39BCF}"/>
                </a:ext>
              </a:extLst>
            </p:cNvPr>
            <p:cNvSpPr/>
            <p:nvPr/>
          </p:nvSpPr>
          <p:spPr>
            <a:xfrm>
              <a:off x="4488444" y="3199294"/>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grpSp>
      <p:grpSp>
        <p:nvGrpSpPr>
          <p:cNvPr id="7" name="Group 6">
            <a:extLst>
              <a:ext uri="{FF2B5EF4-FFF2-40B4-BE49-F238E27FC236}">
                <a16:creationId xmlns:a16="http://schemas.microsoft.com/office/drawing/2014/main" id="{C44D4FBA-38D7-45D5-A35E-1E94ACD8080F}"/>
              </a:ext>
            </a:extLst>
          </p:cNvPr>
          <p:cNvGrpSpPr/>
          <p:nvPr/>
        </p:nvGrpSpPr>
        <p:grpSpPr>
          <a:xfrm>
            <a:off x="1070496" y="4100859"/>
            <a:ext cx="4455414" cy="578054"/>
            <a:chOff x="679130" y="4100281"/>
            <a:chExt cx="4455414" cy="578054"/>
          </a:xfrm>
        </p:grpSpPr>
        <p:sp>
          <p:nvSpPr>
            <p:cNvPr id="165" name="Rectangle 164">
              <a:extLst>
                <a:ext uri="{FF2B5EF4-FFF2-40B4-BE49-F238E27FC236}">
                  <a16:creationId xmlns:a16="http://schemas.microsoft.com/office/drawing/2014/main" id="{32953381-66B4-484F-AC8D-EAF72ABDE501}"/>
                </a:ext>
              </a:extLst>
            </p:cNvPr>
            <p:cNvSpPr/>
            <p:nvPr/>
          </p:nvSpPr>
          <p:spPr>
            <a:xfrm>
              <a:off x="679130" y="4110881"/>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66" name="Rectangle 165">
              <a:extLst>
                <a:ext uri="{FF2B5EF4-FFF2-40B4-BE49-F238E27FC236}">
                  <a16:creationId xmlns:a16="http://schemas.microsoft.com/office/drawing/2014/main" id="{99846248-E253-45F6-8ECC-8B84AB831171}"/>
                </a:ext>
              </a:extLst>
            </p:cNvPr>
            <p:cNvSpPr/>
            <p:nvPr/>
          </p:nvSpPr>
          <p:spPr>
            <a:xfrm>
              <a:off x="1340030" y="4110881"/>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67" name="Rectangle 166">
              <a:extLst>
                <a:ext uri="{FF2B5EF4-FFF2-40B4-BE49-F238E27FC236}">
                  <a16:creationId xmlns:a16="http://schemas.microsoft.com/office/drawing/2014/main" id="{330C3C54-9A8F-437C-B344-670AFE32A211}"/>
                </a:ext>
              </a:extLst>
            </p:cNvPr>
            <p:cNvSpPr/>
            <p:nvPr/>
          </p:nvSpPr>
          <p:spPr>
            <a:xfrm>
              <a:off x="2250512" y="4110881"/>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68" name="Rectangle 167">
              <a:extLst>
                <a:ext uri="{FF2B5EF4-FFF2-40B4-BE49-F238E27FC236}">
                  <a16:creationId xmlns:a16="http://schemas.microsoft.com/office/drawing/2014/main" id="{B977EA62-F51A-4104-9A31-B6468E747708}"/>
                </a:ext>
              </a:extLst>
            </p:cNvPr>
            <p:cNvSpPr/>
            <p:nvPr/>
          </p:nvSpPr>
          <p:spPr>
            <a:xfrm>
              <a:off x="3002852" y="4110881"/>
              <a:ext cx="540000" cy="567454"/>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69" name="Oval 168">
              <a:extLst>
                <a:ext uri="{FF2B5EF4-FFF2-40B4-BE49-F238E27FC236}">
                  <a16:creationId xmlns:a16="http://schemas.microsoft.com/office/drawing/2014/main" id="{D694E696-E7AE-4865-A0B1-9FB32C993C4D}"/>
                </a:ext>
              </a:extLst>
            </p:cNvPr>
            <p:cNvSpPr/>
            <p:nvPr/>
          </p:nvSpPr>
          <p:spPr>
            <a:xfrm>
              <a:off x="2860176" y="4355403"/>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sp>
          <p:nvSpPr>
            <p:cNvPr id="170" name="Rectangle 169">
              <a:extLst>
                <a:ext uri="{FF2B5EF4-FFF2-40B4-BE49-F238E27FC236}">
                  <a16:creationId xmlns:a16="http://schemas.microsoft.com/office/drawing/2014/main" id="{81F6D647-B4FA-4C06-B401-4799D3013552}"/>
                </a:ext>
              </a:extLst>
            </p:cNvPr>
            <p:cNvSpPr/>
            <p:nvPr/>
          </p:nvSpPr>
          <p:spPr>
            <a:xfrm>
              <a:off x="1768280" y="4100281"/>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171" name="Rectangle 170">
              <a:extLst>
                <a:ext uri="{FF2B5EF4-FFF2-40B4-BE49-F238E27FC236}">
                  <a16:creationId xmlns:a16="http://schemas.microsoft.com/office/drawing/2014/main" id="{CEF99D46-0373-4FB7-A5BC-1FFDF2F5B043}"/>
                </a:ext>
              </a:extLst>
            </p:cNvPr>
            <p:cNvSpPr/>
            <p:nvPr/>
          </p:nvSpPr>
          <p:spPr>
            <a:xfrm>
              <a:off x="3539948" y="4110881"/>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95959"/>
                  </a:solidFill>
                </a:rPr>
                <a:t>=</a:t>
              </a:r>
            </a:p>
          </p:txBody>
        </p:sp>
        <p:sp>
          <p:nvSpPr>
            <p:cNvPr id="172" name="Rectangle 171">
              <a:extLst>
                <a:ext uri="{FF2B5EF4-FFF2-40B4-BE49-F238E27FC236}">
                  <a16:creationId xmlns:a16="http://schemas.microsoft.com/office/drawing/2014/main" id="{38C94231-067A-444C-820B-F59A2428A326}"/>
                </a:ext>
              </a:extLst>
            </p:cNvPr>
            <p:cNvSpPr/>
            <p:nvPr/>
          </p:nvSpPr>
          <p:spPr>
            <a:xfrm>
              <a:off x="3933644" y="4110881"/>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9</a:t>
              </a:r>
            </a:p>
          </p:txBody>
        </p:sp>
        <p:sp>
          <p:nvSpPr>
            <p:cNvPr id="173" name="Rectangle 172">
              <a:extLst>
                <a:ext uri="{FF2B5EF4-FFF2-40B4-BE49-F238E27FC236}">
                  <a16:creationId xmlns:a16="http://schemas.microsoft.com/office/drawing/2014/main" id="{88E490D2-7AF3-4E70-8660-D1CFFA5C7144}"/>
                </a:ext>
              </a:extLst>
            </p:cNvPr>
            <p:cNvSpPr/>
            <p:nvPr/>
          </p:nvSpPr>
          <p:spPr>
            <a:xfrm>
              <a:off x="4594544" y="4110881"/>
              <a:ext cx="540000" cy="5674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95959"/>
                  </a:solidFill>
                </a:rPr>
                <a:t>2</a:t>
              </a:r>
            </a:p>
          </p:txBody>
        </p:sp>
        <p:sp>
          <p:nvSpPr>
            <p:cNvPr id="174" name="Oval 173">
              <a:extLst>
                <a:ext uri="{FF2B5EF4-FFF2-40B4-BE49-F238E27FC236}">
                  <a16:creationId xmlns:a16="http://schemas.microsoft.com/office/drawing/2014/main" id="{7462C445-48E5-4008-88D7-7A388C4D404D}"/>
                </a:ext>
              </a:extLst>
            </p:cNvPr>
            <p:cNvSpPr/>
            <p:nvPr/>
          </p:nvSpPr>
          <p:spPr>
            <a:xfrm>
              <a:off x="4488444" y="4355403"/>
              <a:ext cx="72000" cy="70932"/>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solidFill>
                  <a:srgbClr val="595959"/>
                </a:solidFill>
              </a:endParaRPr>
            </a:p>
          </p:txBody>
        </p:sp>
      </p:grpSp>
      <p:sp>
        <p:nvSpPr>
          <p:cNvPr id="9" name="TextBox 8">
            <a:extLst>
              <a:ext uri="{FF2B5EF4-FFF2-40B4-BE49-F238E27FC236}">
                <a16:creationId xmlns:a16="http://schemas.microsoft.com/office/drawing/2014/main" id="{3A1F40A0-945B-4E5E-9056-D00624F8C922}"/>
              </a:ext>
            </a:extLst>
          </p:cNvPr>
          <p:cNvSpPr txBox="1"/>
          <p:nvPr/>
        </p:nvSpPr>
        <p:spPr>
          <a:xfrm>
            <a:off x="393398" y="1862397"/>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51" name="TextBox 50">
            <a:extLst>
              <a:ext uri="{FF2B5EF4-FFF2-40B4-BE49-F238E27FC236}">
                <a16:creationId xmlns:a16="http://schemas.microsoft.com/office/drawing/2014/main" id="{07496B80-9255-436A-A8A1-A192CCE93F31}"/>
              </a:ext>
            </a:extLst>
          </p:cNvPr>
          <p:cNvSpPr txBox="1"/>
          <p:nvPr/>
        </p:nvSpPr>
        <p:spPr>
          <a:xfrm>
            <a:off x="393397" y="2905064"/>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52" name="TextBox 51">
            <a:extLst>
              <a:ext uri="{FF2B5EF4-FFF2-40B4-BE49-F238E27FC236}">
                <a16:creationId xmlns:a16="http://schemas.microsoft.com/office/drawing/2014/main" id="{0A286333-D6FF-470E-9AA7-B0B7EB27ACBA}"/>
              </a:ext>
            </a:extLst>
          </p:cNvPr>
          <p:cNvSpPr txBox="1"/>
          <p:nvPr/>
        </p:nvSpPr>
        <p:spPr>
          <a:xfrm>
            <a:off x="393397" y="4111459"/>
            <a:ext cx="505267" cy="430887"/>
          </a:xfrm>
          <a:prstGeom prst="rect">
            <a:avLst/>
          </a:prstGeom>
          <a:noFill/>
        </p:spPr>
        <p:txBody>
          <a:bodyPr wrap="square" rtlCol="0">
            <a:spAutoFit/>
          </a:bodyPr>
          <a:lstStyle/>
          <a:p>
            <a:pPr>
              <a:buNone/>
            </a:pPr>
            <a:r>
              <a:rPr lang="en-GB" sz="2200" dirty="0">
                <a:solidFill>
                  <a:srgbClr val="00628C"/>
                </a:solidFill>
              </a:rPr>
              <a:t>c)</a:t>
            </a:r>
          </a:p>
        </p:txBody>
      </p:sp>
    </p:spTree>
    <p:extLst>
      <p:ext uri="{BB962C8B-B14F-4D97-AF65-F5344CB8AC3E}">
        <p14:creationId xmlns:p14="http://schemas.microsoft.com/office/powerpoint/2010/main" val="16397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9"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92245574"/>
              </p:ext>
            </p:extLst>
          </p:nvPr>
        </p:nvGraphicFramePr>
        <p:xfrm>
          <a:off x="267128" y="764704"/>
          <a:ext cx="11766038" cy="5230018"/>
        </p:xfrm>
        <a:graphic>
          <a:graphicData uri="http://schemas.openxmlformats.org/drawingml/2006/table">
            <a:tbl>
              <a:tblPr firstRow="1" bandRow="1">
                <a:tableStyleId>{5940675A-B579-460E-94D1-54222C63F5DA}</a:tableStyleId>
              </a:tblPr>
              <a:tblGrid>
                <a:gridCol w="6848047">
                  <a:extLst>
                    <a:ext uri="{9D8B030D-6E8A-4147-A177-3AD203B41FA5}">
                      <a16:colId xmlns:a16="http://schemas.microsoft.com/office/drawing/2014/main" val="695237181"/>
                    </a:ext>
                  </a:extLst>
                </a:gridCol>
                <a:gridCol w="491799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Provide students with place-value grids to support them with laying out the column subtractions; alternatively additional activity C could be used (see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Asking students to think about the possible range of solutions will encourage them to think more deeply; for example, can they amend the second question so that it has more than one possible solution? What needs to change?</a:t>
                      </a:r>
                    </a:p>
                    <a:p>
                      <a:endParaRPr lang="en-GB" sz="1600" b="1" i="0" u="none" dirty="0"/>
                    </a:p>
                    <a:p>
                      <a:r>
                        <a:rPr lang="en-GB" sz="1600" b="1" i="0" u="none" dirty="0"/>
                        <a:t>Representations</a:t>
                      </a:r>
                    </a:p>
                    <a:p>
                      <a:r>
                        <a:rPr lang="en-GB" sz="1600" b="0" i="0" u="none" dirty="0"/>
                        <a:t>A number line may be a helpful representation in discussing the possible solutions. For example, for part a, showing how the difference of 6.2 can ‘shift’ up the number line to show the possible values for the minuend and subtrahend.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be drawn to use the column method to check if their suggested digits work. This offers the opportunity to assess their understanding of aligning the correct place value when subtracting a decimal from an integer. Students may be tempted, as both numbers have two digits and one has no visible decimal point, to align the digits rather than the correct place value columns.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Asking students how many possible answers there are, and why, will offer insight both into their understanding of difference and their appreciation of how the structure of this task sets limitations on place value. Can students identify the maximum and minimum values for the minuend, and explain why?</a:t>
                      </a:r>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C</a:t>
                      </a:r>
                      <a:r>
                        <a:rPr lang="en-GB" sz="1600" b="0" dirty="0"/>
                        <a:t> presents a similar task with the structure of column subtraction already given to support students to understand how to align the decimal points.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03963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Multiplication and division of positive and negative integers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643370"/>
            <a:ext cx="6062463" cy="1152130"/>
          </a:xfrm>
        </p:spPr>
        <p:txBody>
          <a:bodyPr vert="horz" lIns="91440" tIns="45720" rIns="91440" bIns="45720" rtlCol="0" anchor="t">
            <a:normAutofit/>
          </a:bodyPr>
          <a:lstStyle/>
          <a:p>
            <a:r>
              <a:rPr lang="en-GB" sz="1800" dirty="0">
                <a:latin typeface="Century Gothic"/>
                <a:cs typeface="Arial"/>
              </a:rPr>
              <a:t>Checkpoints 11–20 </a:t>
            </a:r>
          </a:p>
        </p:txBody>
      </p:sp>
    </p:spTree>
    <p:extLst>
      <p:ext uri="{BB962C8B-B14F-4D97-AF65-F5344CB8AC3E}">
        <p14:creationId xmlns:p14="http://schemas.microsoft.com/office/powerpoint/2010/main" val="329797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1284190" cy="553998"/>
          </a:xfrm>
          <a:prstGeom prst="rect">
            <a:avLst/>
          </a:prstGeom>
          <a:noFill/>
        </p:spPr>
        <p:txBody>
          <a:bodyPr wrap="square" rtlCol="0">
            <a:spAutoFit/>
          </a:bodyPr>
          <a:lstStyle/>
          <a:p>
            <a:pPr>
              <a:buNone/>
            </a:pPr>
            <a:r>
              <a:rPr lang="en-GB" sz="3000" b="1" dirty="0"/>
              <a:t>Multiplication and division of positive and negative integers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240296123"/>
              </p:ext>
            </p:extLst>
          </p:nvPr>
        </p:nvGraphicFramePr>
        <p:xfrm>
          <a:off x="382993" y="1002757"/>
          <a:ext cx="11426013" cy="5577840"/>
        </p:xfrm>
        <a:graphic>
          <a:graphicData uri="http://schemas.openxmlformats.org/drawingml/2006/table">
            <a:tbl>
              <a:tblPr firstRow="1" bandRow="1">
                <a:tableStyleId>{5940675A-B579-460E-94D1-54222C63F5DA}</a:tableStyleId>
              </a:tblPr>
              <a:tblGrid>
                <a:gridCol w="7603539">
                  <a:extLst>
                    <a:ext uri="{9D8B030D-6E8A-4147-A177-3AD203B41FA5}">
                      <a16:colId xmlns:a16="http://schemas.microsoft.com/office/drawing/2014/main" val="4178532543"/>
                    </a:ext>
                  </a:extLst>
                </a:gridCol>
                <a:gridCol w="3822474">
                  <a:extLst>
                    <a:ext uri="{9D8B030D-6E8A-4147-A177-3AD203B41FA5}">
                      <a16:colId xmlns:a16="http://schemas.microsoft.com/office/drawing/2014/main" val="864547500"/>
                    </a:ext>
                  </a:extLst>
                </a:gridCol>
              </a:tblGrid>
              <a:tr h="235220">
                <a:tc>
                  <a:txBody>
                    <a:bodyPr/>
                    <a:lstStyle/>
                    <a:p>
                      <a:r>
                        <a:rPr lang="en-GB" sz="1800" b="1">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111991">
                <a:tc>
                  <a:txBody>
                    <a:bodyPr/>
                    <a:lstStyle/>
                    <a:p>
                      <a:pPr marL="0" indent="0">
                        <a:buFont typeface="Arial" panose="020B0604020202020204" pitchFamily="34" charset="0"/>
                        <a:buNone/>
                      </a:pPr>
                      <a:r>
                        <a:rPr lang="en-GB" sz="1600" i="0" dirty="0"/>
                        <a:t>Key Stages 1 and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2: arrays and repeated addition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include positive integer scaling problems and correspondence problems in which </a:t>
                      </a:r>
                      <a:r>
                        <a:rPr lang="en-GB" sz="1600" i="1" dirty="0"/>
                        <a:t>n</a:t>
                      </a:r>
                      <a:r>
                        <a:rPr lang="en-GB" sz="1600" i="0" dirty="0"/>
                        <a:t> objects are connected to </a:t>
                      </a:r>
                      <a:r>
                        <a:rPr lang="en-GB" sz="1600" i="1" dirty="0"/>
                        <a:t>m</a:t>
                      </a:r>
                      <a:r>
                        <a:rPr lang="en-GB" sz="1600" i="0" dirty="0"/>
                        <a:t> objects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solve problems including using the distributive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multiply and divide whole numbers and those involving decimals by 10, 100 and 1</a:t>
                      </a:r>
                      <a:r>
                        <a:rPr lang="en-GB" sz="1100" i="0" dirty="0"/>
                        <a:t> </a:t>
                      </a:r>
                      <a:r>
                        <a:rPr lang="en-GB" sz="1600" i="0" dirty="0"/>
                        <a:t>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There is no multiplication or division of negative numbers in the primary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Teaching mathematics in primary schools</a:t>
                      </a:r>
                      <a:r>
                        <a:rPr lang="en-GB" sz="1600" i="0" dirty="0"/>
                        <a:t>, </a:t>
                      </a:r>
                      <a:r>
                        <a:rPr lang="en-GB" sz="1600" b="0" dirty="0"/>
                        <a:t>5MD–1: Multiply and divide numbers by 10 and 100… (pp241–43); 6AS/MD–1: Understand that 2 numbers can be related additively or multiplicatively and quantify … multiplicative relationships… (pp298–301)</a:t>
                      </a:r>
                      <a:endParaRPr lang="en-GB" sz="1600" b="1" dirty="0"/>
                    </a:p>
                    <a:p>
                      <a:pPr marL="285750" indent="-285750">
                        <a:buFont typeface="Arial" panose="020B0604020202020204" pitchFamily="34" charset="0"/>
                        <a:buChar char="•"/>
                      </a:pPr>
                      <a:r>
                        <a:rPr lang="en-GB" sz="1600" dirty="0">
                          <a:hlinkClick r:id="rId4"/>
                        </a:rPr>
                        <a:t>Primary Mastery Professional Development</a:t>
                      </a:r>
                      <a:r>
                        <a:rPr lang="en-GB" sz="1600" dirty="0"/>
                        <a:t>, Spine 2 Multiplication and division. Particularly, Year 4 </a:t>
                      </a:r>
                      <a:r>
                        <a:rPr lang="en-GB" sz="1600" dirty="0">
                          <a:hlinkClick r:id="rId5"/>
                        </a:rPr>
                        <a:t>2.17: Structures: using measures and comparison to understand scaling</a:t>
                      </a:r>
                      <a:r>
                        <a:rPr lang="en-GB" sz="1600" dirty="0"/>
                        <a:t>; Year 6 </a:t>
                      </a:r>
                      <a:r>
                        <a:rPr lang="en-GB" sz="1600" dirty="0">
                          <a:hlinkClick r:id="rId6"/>
                        </a:rPr>
                        <a:t>2.27: Scale factors, ratio and proportional reasoning</a:t>
                      </a:r>
                      <a:endParaRPr lang="en-GB" sz="1600" dirty="0"/>
                    </a:p>
                    <a:p>
                      <a:pPr marL="285750" indent="-285750">
                        <a:buFont typeface="Arial" panose="020B0604020202020204" pitchFamily="34" charset="0"/>
                        <a:buChar cha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endParaRPr lang="en-GB" sz="1400"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Extend the domain in which they understand the multiplicative structure to include negative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 able to calculate with numbers of ‘any size’.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Appreciate that assumptions based on calculating with positive numbers (i.e. multiplying by a number ‘always increases’ and dividing a number ‘always decreases’) do not hold when multiplying and dividing with negative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Not just learn rules by rote, but have an appreciation of why they work: for example, the structure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0 =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kumimoji="0" lang="en-GB" sz="1600" b="0" i="0" u="none" strike="noStrike" kern="1200" cap="none" spc="0" normalizeH="0" baseline="0" noProof="0" dirty="0">
                          <a:ln>
                            <a:noFill/>
                          </a:ln>
                          <a:solidFill>
                            <a:srgbClr val="585858"/>
                          </a:solidFill>
                          <a:effectLst/>
                          <a:uLnTx/>
                          <a:uFillTx/>
                          <a:latin typeface="+mn-lt"/>
                          <a:ea typeface="+mn-ea"/>
                          <a:cs typeface="+mn-cs"/>
                        </a:rPr>
                        <a:t>˗</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together with the application of the distributive law can be used to give meaning to the fact that the product of two negative numbers is a positive number.</a:t>
                      </a: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20773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11: Ordering multiplications</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86781" y="566855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527289" y="1710149"/>
            <a:ext cx="9882809" cy="2374083"/>
          </a:xfrm>
        </p:spPr>
        <p:txBody>
          <a:bodyPr>
            <a:normAutofit/>
          </a:bodyPr>
          <a:lstStyle/>
          <a:p>
            <a:pPr algn="ctr"/>
            <a:r>
              <a:rPr lang="en-GB" sz="2400" dirty="0"/>
              <a:t>Is it possible to put these calculations in order from least to           greatest product without calculating?</a:t>
            </a:r>
          </a:p>
          <a:p>
            <a:pPr algn="ctr"/>
            <a:endParaRPr lang="en-GB" dirty="0"/>
          </a:p>
          <a:p>
            <a:pPr algn="ctr"/>
            <a:r>
              <a:rPr lang="en-GB" sz="3200" dirty="0">
                <a:solidFill>
                  <a:srgbClr val="00628C"/>
                </a:solidFill>
                <a:sym typeface="Symbol" pitchFamily="2" charset="2"/>
              </a:rPr>
              <a:t>18  23 	 9  47 	17  23	18  24	38  12</a:t>
            </a:r>
          </a:p>
          <a:p>
            <a:pPr algn="ctr"/>
            <a:endParaRPr lang="en-GB" dirty="0"/>
          </a:p>
        </p:txBody>
      </p:sp>
      <p:sp>
        <p:nvSpPr>
          <p:cNvPr id="2" name="TextBox 1">
            <a:extLst>
              <a:ext uri="{FF2B5EF4-FFF2-40B4-BE49-F238E27FC236}">
                <a16:creationId xmlns:a16="http://schemas.microsoft.com/office/drawing/2014/main" id="{1719701F-C8A2-A743-AF1A-7A8F18BB4D80}"/>
              </a:ext>
            </a:extLst>
          </p:cNvPr>
          <p:cNvSpPr txBox="1"/>
          <p:nvPr/>
        </p:nvSpPr>
        <p:spPr>
          <a:xfrm>
            <a:off x="867797" y="5579748"/>
            <a:ext cx="8746095" cy="837152"/>
          </a:xfrm>
          <a:prstGeom prst="rect">
            <a:avLst/>
          </a:prstGeom>
          <a:noFill/>
        </p:spPr>
        <p:txBody>
          <a:bodyPr wrap="square" rtlCol="0">
            <a:spAutoFit/>
          </a:bodyPr>
          <a:lstStyle/>
          <a:p>
            <a:pPr>
              <a:buNone/>
            </a:pPr>
            <a:r>
              <a:rPr lang="en-US" sz="2200" dirty="0"/>
              <a:t>Write a multiplication with a product that is larger than all of these.</a:t>
            </a:r>
          </a:p>
          <a:p>
            <a:pPr>
              <a:buNone/>
            </a:pPr>
            <a:r>
              <a:rPr lang="en-US" sz="2200" dirty="0"/>
              <a:t>Write a multiplication with a product that is not quite the smallest!</a:t>
            </a:r>
          </a:p>
        </p:txBody>
      </p:sp>
    </p:spTree>
    <p:extLst>
      <p:ext uri="{BB962C8B-B14F-4D97-AF65-F5344CB8AC3E}">
        <p14:creationId xmlns:p14="http://schemas.microsoft.com/office/powerpoint/2010/main" val="2270318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58716345"/>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719460">
                  <a:extLst>
                    <a:ext uri="{9D8B030D-6E8A-4147-A177-3AD203B41FA5}">
                      <a16:colId xmlns:a16="http://schemas.microsoft.com/office/drawing/2014/main" val="695237181"/>
                    </a:ext>
                  </a:extLst>
                </a:gridCol>
                <a:gridCol w="5046578">
                  <a:extLst>
                    <a:ext uri="{9D8B030D-6E8A-4147-A177-3AD203B41FA5}">
                      <a16:colId xmlns:a16="http://schemas.microsoft.com/office/drawing/2014/main" val="300072507"/>
                    </a:ext>
                  </a:extLst>
                </a:gridCol>
              </a:tblGrid>
              <a:tr h="364081">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17271">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To support students to access this task, teachers may be tempted to change the numbers; there is a danger that, in doing this, students become more not less inclined to calculate rather than reason. Instead, offer students specific pairs and ask them to reason about which is greater, and then introduce other calculations to their list one-by-one.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Asking students to create products that would fit in between the products on their ordered list will encourage them to think deeply. Students may also be challenged to reason about the same calculations, but with the introduction of some decimal points.</a:t>
                      </a:r>
                    </a:p>
                    <a:p>
                      <a:endParaRPr lang="en-GB" sz="1600" u="none" dirty="0"/>
                    </a:p>
                    <a:p>
                      <a:r>
                        <a:rPr lang="en-GB" sz="1600" b="1" i="0" u="none" dirty="0"/>
                        <a:t>Representations</a:t>
                      </a:r>
                    </a:p>
                    <a:p>
                      <a:r>
                        <a:rPr lang="en-GB" sz="1600" b="0" i="0" u="none" dirty="0"/>
                        <a:t>Students are likely to be able to reason about relationships between products without the support of a representation. Arrays or rectangles might be used to compare products or to model, for example, how 9 × 47 could be rewritten as 18 × 23.5.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asks students to </a:t>
                      </a:r>
                      <a:r>
                        <a:rPr lang="en-GB" sz="1600" i="0" dirty="0"/>
                        <a:t>order rather than calculate</a:t>
                      </a:r>
                      <a:r>
                        <a:rPr lang="en-GB" sz="1600" dirty="0"/>
                        <a:t>, to encourage them to reason about the products. Students are likely to recognise relationships between products where one number is the same but may need prompting to work out how others (e.g. 38 × 12) can be usefully rewritten.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need to understand how to rewrite their products as equivalent calculations: for example, if they make one of their numbers twice as big, they will need to make the other half as big. There is also therefore an opportunity to check fluency with doubling and halving.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Ask students to use written methods to find the products and check their order; this help to gain an understanding of which methods students are familiar with, and their level of accuracy in using them.</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practice in considering relationships between multiplication calculations, p 15 of Year 6 in </a:t>
                      </a:r>
                      <a:r>
                        <a:rPr lang="en-GB" sz="1600" dirty="0">
                          <a:hlinkClick r:id="rId3"/>
                        </a:rPr>
                        <a:t>Primary Assessment Materials | NCETM</a:t>
                      </a:r>
                      <a:r>
                        <a:rPr lang="en-GB" sz="1600" dirty="0"/>
                        <a:t> offers an alternative task.</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G</a:t>
                      </a:r>
                      <a:r>
                        <a:rPr lang="en-GB" sz="1600" b="0" dirty="0"/>
                        <a:t> looks more explicitly at written methods for multiplication.</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4064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 12</a:t>
            </a:r>
            <a:r>
              <a:rPr lang="en-GB"/>
              <a:t>: Ordering divisions</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406556" y="1678745"/>
            <a:ext cx="9949544" cy="2520156"/>
          </a:xfrm>
        </p:spPr>
        <p:txBody>
          <a:bodyPr vert="horz" lIns="91440" tIns="45720" rIns="91440" bIns="45720" rtlCol="0" anchor="t">
            <a:normAutofit/>
          </a:bodyPr>
          <a:lstStyle/>
          <a:p>
            <a:pPr algn="ctr"/>
            <a:r>
              <a:rPr lang="en-GB" sz="2400" dirty="0"/>
              <a:t>Is it possible to put these calculations in order from least to         greatest quotient without calculating?</a:t>
            </a:r>
          </a:p>
          <a:p>
            <a:endParaRPr lang="en-GB" dirty="0"/>
          </a:p>
          <a:p>
            <a:pPr algn="ctr"/>
            <a:r>
              <a:rPr lang="en-GB" sz="3200" dirty="0">
                <a:solidFill>
                  <a:srgbClr val="00628C"/>
                </a:solidFill>
                <a:latin typeface="Arial"/>
                <a:cs typeface="Arial"/>
                <a:sym typeface="Symbol" pitchFamily="2" charset="2"/>
              </a:rPr>
              <a:t>18  23 	 17  24 	 23  24 	 17  23</a:t>
            </a:r>
            <a:r>
              <a:rPr lang="en-GB" sz="3200" dirty="0">
                <a:solidFill>
                  <a:schemeClr val="tx2"/>
                </a:solidFill>
                <a:latin typeface="Arial"/>
                <a:cs typeface="Arial"/>
                <a:sym typeface="Symbol" pitchFamily="2" charset="2"/>
              </a:rPr>
              <a:t>	</a:t>
            </a:r>
            <a:endParaRPr lang="en-GB" sz="3200" dirty="0">
              <a:solidFill>
                <a:schemeClr val="tx2"/>
              </a:solidFill>
              <a:latin typeface="Arial"/>
              <a:cs typeface="Arial"/>
            </a:endParaRPr>
          </a:p>
          <a:p>
            <a:endParaRPr lang="en-GB" dirty="0"/>
          </a:p>
        </p:txBody>
      </p:sp>
      <p:sp>
        <p:nvSpPr>
          <p:cNvPr id="2" name="TextBox 1">
            <a:extLst>
              <a:ext uri="{FF2B5EF4-FFF2-40B4-BE49-F238E27FC236}">
                <a16:creationId xmlns:a16="http://schemas.microsoft.com/office/drawing/2014/main" id="{1719701F-C8A2-A743-AF1A-7A8F18BB4D80}"/>
              </a:ext>
            </a:extLst>
          </p:cNvPr>
          <p:cNvSpPr txBox="1"/>
          <p:nvPr/>
        </p:nvSpPr>
        <p:spPr>
          <a:xfrm>
            <a:off x="915490" y="5418043"/>
            <a:ext cx="8444267" cy="904863"/>
          </a:xfrm>
          <a:prstGeom prst="rect">
            <a:avLst/>
          </a:prstGeom>
          <a:noFill/>
        </p:spPr>
        <p:txBody>
          <a:bodyPr wrap="square" rtlCol="0">
            <a:spAutoFit/>
          </a:bodyPr>
          <a:lstStyle/>
          <a:p>
            <a:pPr>
              <a:buNone/>
            </a:pPr>
            <a:r>
              <a:rPr lang="en-US" sz="2400" dirty="0"/>
              <a:t>Write a division with a quotient that is larger than all of these.</a:t>
            </a:r>
          </a:p>
          <a:p>
            <a:pPr>
              <a:buNone/>
            </a:pPr>
            <a:r>
              <a:rPr lang="en-US" sz="2400" dirty="0"/>
              <a:t>Write a division with a quotient that is not quite the smallest!</a:t>
            </a:r>
          </a:p>
        </p:txBody>
      </p:sp>
    </p:spTree>
    <p:extLst>
      <p:ext uri="{BB962C8B-B14F-4D97-AF65-F5344CB8AC3E}">
        <p14:creationId xmlns:p14="http://schemas.microsoft.com/office/powerpoint/2010/main" val="528290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638758470"/>
              </p:ext>
            </p:extLst>
          </p:nvPr>
        </p:nvGraphicFramePr>
        <p:xfrm>
          <a:off x="267128" y="764705"/>
          <a:ext cx="11766038" cy="577416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39523">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8550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To support students to access this task, teachers may be tempted to change the numbers; there is a danger that, in doing this, students become more not less inclined to calculate rather than reason. Instead, offer students specific pairs and ask them to reason about which is greater, and then introduce other calculations to their list one-by-one.</a:t>
                      </a:r>
                      <a:endParaRPr lang="en-GB" sz="1600" i="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Asking students to create divisions that would fit in between the quotients on their ordered list will encourage them to think deeply. Students may also be challenged to reason about the same calculations, but with the introduction of some decimal points.</a:t>
                      </a:r>
                    </a:p>
                    <a:p>
                      <a:endParaRPr lang="en-GB" sz="1600" u="none" dirty="0"/>
                    </a:p>
                    <a:p>
                      <a:r>
                        <a:rPr lang="en-GB" sz="1600" b="1" i="0" u="none" dirty="0"/>
                        <a:t>Representations</a:t>
                      </a:r>
                    </a:p>
                    <a:p>
                      <a:r>
                        <a:rPr lang="en-GB" sz="1600" b="0" i="0" u="none" dirty="0"/>
                        <a:t>Students should be able to reason about relationships between quotients without the support of a representation. Indeed, the number selection here makes it likely that any representation would further complicate the activity.  </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asks students to order, rather than calculate, to encourage them to reason about the quotients.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be confused by the divisor being greater than the dividend; this is an opportunity to discuss how we know that the quotient must therefore be less than 1, and that we do not need to calculate it exactly 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Comparing pairs of quotients is a helpful way to support students’ reasoning. For example, thinking about what is the same/different between 17 ÷ 23 with 17 ÷ 24, and then comparing 17 ÷ 23 with 18 ÷ 24 will encourage students to think more specifically about the effect of a larger divisor and then a larger dividend.</a:t>
                      </a:r>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On p15 of Year 5 in </a:t>
                      </a:r>
                      <a:r>
                        <a:rPr lang="en-GB" sz="1600" dirty="0">
                          <a:hlinkClick r:id="rId3"/>
                        </a:rPr>
                        <a:t>Primary Assessment Materials | NCETM</a:t>
                      </a:r>
                      <a:r>
                        <a:rPr lang="en-GB" sz="1600" dirty="0"/>
                        <a:t> there are two activities looking at equivalent divisions.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890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13: Stories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40288" y="1124745"/>
            <a:ext cx="11717238" cy="4016598"/>
          </a:xfrm>
        </p:spPr>
        <p:txBody>
          <a:bodyPr>
            <a:noAutofit/>
          </a:bodyPr>
          <a:lstStyle/>
          <a:p>
            <a:r>
              <a:rPr lang="en-GB" sz="2400" dirty="0"/>
              <a:t> A story that fits the calculation 12 + 3 is:</a:t>
            </a:r>
          </a:p>
          <a:p>
            <a:pPr marL="457200" lvl="1" indent="0">
              <a:buNone/>
            </a:pPr>
            <a:r>
              <a:rPr lang="en-GB" i="1" dirty="0"/>
              <a:t>Carol has 12 biscuits and Richard has 3 biscuits.</a:t>
            </a:r>
          </a:p>
          <a:p>
            <a:pPr marL="457200" lvl="1" indent="0">
              <a:buNone/>
            </a:pPr>
            <a:r>
              <a:rPr lang="en-GB" i="1" dirty="0"/>
              <a:t>Altogether Carol and Richard have 12 + 3 biscuits.</a:t>
            </a:r>
          </a:p>
          <a:p>
            <a:endParaRPr lang="en-GB" sz="2400" dirty="0"/>
          </a:p>
          <a:p>
            <a:r>
              <a:rPr lang="en-GB" sz="2400" dirty="0"/>
              <a:t>Write a story that fits each calculation: </a:t>
            </a:r>
          </a:p>
          <a:p>
            <a:pPr marL="1200150" lvl="1" indent="-514350">
              <a:buFont typeface="+mj-lt"/>
              <a:buAutoNum type="alphaLcParenR"/>
            </a:pPr>
            <a:r>
              <a:rPr lang="en-GB" dirty="0">
                <a:sym typeface="Symbol" pitchFamily="2" charset="2"/>
              </a:rPr>
              <a:t>12 </a:t>
            </a:r>
            <a:r>
              <a:rPr lang="en-GB" dirty="0"/>
              <a:t> 3</a:t>
            </a:r>
          </a:p>
          <a:p>
            <a:pPr marL="1200150" lvl="1" indent="-514350">
              <a:buFont typeface="+mj-lt"/>
              <a:buAutoNum type="alphaLcParenR"/>
            </a:pPr>
            <a:r>
              <a:rPr lang="en-GB" dirty="0">
                <a:sym typeface="Symbol" pitchFamily="2" charset="2"/>
              </a:rPr>
              <a:t>3  12</a:t>
            </a:r>
          </a:p>
          <a:p>
            <a:pPr marL="1200150" lvl="1" indent="-514350">
              <a:buFont typeface="+mj-lt"/>
              <a:buAutoNum type="alphaLcParenR"/>
            </a:pPr>
            <a:r>
              <a:rPr lang="en-GB" dirty="0">
                <a:sym typeface="Symbol" pitchFamily="2" charset="2"/>
              </a:rPr>
              <a:t>12 </a:t>
            </a:r>
            <a:r>
              <a:rPr lang="en-GB" dirty="0"/>
              <a:t> 3</a:t>
            </a:r>
          </a:p>
          <a:p>
            <a:pPr marL="1200150" lvl="1" indent="-514350">
              <a:buFont typeface="+mj-lt"/>
              <a:buAutoNum type="alphaLcParenR"/>
            </a:pPr>
            <a:r>
              <a:rPr lang="en-GB" dirty="0"/>
              <a:t>3</a:t>
            </a:r>
            <a:r>
              <a:rPr lang="en-GB" dirty="0">
                <a:sym typeface="Symbol" pitchFamily="2" charset="2"/>
              </a:rPr>
              <a:t> </a:t>
            </a:r>
            <a:r>
              <a:rPr lang="en-GB" dirty="0"/>
              <a:t> 12</a:t>
            </a:r>
          </a:p>
        </p:txBody>
      </p:sp>
      <p:sp>
        <p:nvSpPr>
          <p:cNvPr id="2" name="TextBox 1">
            <a:extLst>
              <a:ext uri="{FF2B5EF4-FFF2-40B4-BE49-F238E27FC236}">
                <a16:creationId xmlns:a16="http://schemas.microsoft.com/office/drawing/2014/main" id="{F8E6D6A2-7BD0-4F4C-812D-3503DF658E02}"/>
              </a:ext>
            </a:extLst>
          </p:cNvPr>
          <p:cNvSpPr txBox="1"/>
          <p:nvPr/>
        </p:nvSpPr>
        <p:spPr>
          <a:xfrm>
            <a:off x="915490" y="5345126"/>
            <a:ext cx="8487302" cy="1274195"/>
          </a:xfrm>
          <a:prstGeom prst="rect">
            <a:avLst/>
          </a:prstGeom>
          <a:noFill/>
        </p:spPr>
        <p:txBody>
          <a:bodyPr wrap="square" rtlCol="0">
            <a:spAutoFit/>
          </a:bodyPr>
          <a:lstStyle/>
          <a:p>
            <a:pPr>
              <a:buNone/>
            </a:pPr>
            <a:r>
              <a:rPr lang="en-US" sz="2400" dirty="0"/>
              <a:t>Which of </a:t>
            </a:r>
            <a:r>
              <a:rPr lang="en-GB" sz="2400" dirty="0">
                <a:sym typeface="Symbol" pitchFamily="2" charset="2"/>
              </a:rPr>
              <a:t>12 </a:t>
            </a:r>
            <a:r>
              <a:rPr lang="en-GB" sz="2400" dirty="0"/>
              <a:t> 3 and 3</a:t>
            </a:r>
            <a:r>
              <a:rPr lang="en-GB" sz="2400" dirty="0">
                <a:sym typeface="Symbol" pitchFamily="2" charset="2"/>
              </a:rPr>
              <a:t> </a:t>
            </a:r>
            <a:r>
              <a:rPr lang="en-GB" sz="2400" dirty="0"/>
              <a:t> 12 gives the greater answer?</a:t>
            </a:r>
          </a:p>
          <a:p>
            <a:pPr>
              <a:buNone/>
            </a:pPr>
            <a:r>
              <a:rPr lang="en-US" sz="2400" dirty="0"/>
              <a:t>Write a division calculation that gives an answer between   the two.</a:t>
            </a:r>
          </a:p>
        </p:txBody>
      </p:sp>
    </p:spTree>
    <p:extLst>
      <p:ext uri="{BB962C8B-B14F-4D97-AF65-F5344CB8AC3E}">
        <p14:creationId xmlns:p14="http://schemas.microsoft.com/office/powerpoint/2010/main" val="103080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4000" dirty="0"/>
              <a:t>Checkpoints 11–20</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888903523"/>
              </p:ext>
            </p:extLst>
          </p:nvPr>
        </p:nvGraphicFramePr>
        <p:xfrm>
          <a:off x="774918" y="1157923"/>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11: Ordering multiplications</a:t>
                      </a:r>
                      <a:endParaRPr lang="en-GB" dirty="0"/>
                    </a:p>
                  </a:txBody>
                  <a:tcPr anchor="ct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Multiplication and division of positive and negative integers</a:t>
                      </a:r>
                    </a:p>
                  </a:txBody>
                  <a:tcPr anchor="ctr"/>
                </a:tc>
                <a:tc rowSpan="10">
                  <a:txBody>
                    <a:bodyPr/>
                    <a:lstStyle/>
                    <a:p>
                      <a:r>
                        <a:rPr lang="en-GB" dirty="0"/>
                        <a:t>2.1.2*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12: Ordering divisions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13: Stories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14: Largest and smallest product</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15: Largest and smallest quotient</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16: Grouping and sharing</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Addition and subtraction with decimals</a:t>
                      </a:r>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17: 327</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18: Dividing by 15</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19: Partitioning 98</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1541701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20: Dealing with remainders </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952547037"/>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181963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39835915"/>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476572">
                  <a:extLst>
                    <a:ext uri="{9D8B030D-6E8A-4147-A177-3AD203B41FA5}">
                      <a16:colId xmlns:a16="http://schemas.microsoft.com/office/drawing/2014/main" val="695237181"/>
                    </a:ext>
                  </a:extLst>
                </a:gridCol>
                <a:gridCol w="52894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Write some stories and ask students to match them to the calculations. It could develop students’ understanding to offer several different stories for one calculation.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beauty of an open-ended activity such as this is that it is always possible to ask ‘and another?’. Can students think of different contexts? Can they think of a context from their everyday life? Can they think of a context that nobody else has thought of?</a:t>
                      </a:r>
                    </a:p>
                    <a:p>
                      <a:endParaRPr lang="en-GB" sz="1600" u="none" dirty="0"/>
                    </a:p>
                    <a:p>
                      <a:r>
                        <a:rPr lang="en-GB" sz="1600" b="1" i="0" u="none" dirty="0"/>
                        <a:t>Representations</a:t>
                      </a:r>
                    </a:p>
                    <a:p>
                      <a:r>
                        <a:rPr lang="en-GB" sz="1600" b="0" i="0" u="none" dirty="0"/>
                        <a:t>The most appropriate representations here will be entirely determined by the context of the story. For example, if the story for 3 × 12 relates to rows of chairs in the classroom, then an array is an ideal visual. If it relates to the number of biscuits in 3 packets, then a bar model may be better suited.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takes a common challenge for students – identifying which operation to perform in a worded problem – and reverses it. This enables you to see if students have understood the structure of multiplication and division and how it can be applied in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be more confident about creating stories for addition and subtraction and need some prompts to trigger recognition of situations where multiplication and division. Source some images (such as arrays of chairs in the school hall, or rows of biscuit packets on a supermarket shelf) to support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Draw attention to the fact that stories may be the same for parts a and b, but need to be different for c and d, since division is not commutative.</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There are some worded contexts for multiplication and division on pp16 and 17 of Year 6 in </a:t>
                      </a:r>
                      <a:r>
                        <a:rPr lang="en-GB" sz="1600" dirty="0">
                          <a:hlinkClick r:id="rId3"/>
                        </a:rPr>
                        <a:t>Primary Assessment Materials | NCETM</a:t>
                      </a:r>
                      <a:endParaRPr lang="en-GB" sz="1600" dirty="0"/>
                    </a:p>
                    <a:p>
                      <a:pPr marL="285750" indent="-285750">
                        <a:buFont typeface="Arial" panose="020B0604020202020204" pitchFamily="34" charset="0"/>
                        <a:buChar char="•"/>
                      </a:pPr>
                      <a:r>
                        <a:rPr lang="en-GB" sz="1600" b="0" dirty="0"/>
                        <a:t>Additional Activity </a:t>
                      </a:r>
                      <a:r>
                        <a:rPr lang="en-GB" sz="1600" b="0" dirty="0">
                          <a:hlinkClick r:id="rId4" action="ppaction://hlinksldjump"/>
                        </a:rPr>
                        <a:t>D</a:t>
                      </a:r>
                      <a:r>
                        <a:rPr lang="en-GB" sz="1600" b="0" dirty="0"/>
                        <a:t> offers the same task but using the numbers 15 and 17, so that students can apply their understanding of the contexts/structures to less straightforward calculations.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017176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14: Largest and smallest product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50553" y="1035419"/>
            <a:ext cx="11717238" cy="4464495"/>
          </a:xfrm>
        </p:spPr>
        <p:txBody>
          <a:bodyPr>
            <a:normAutofit/>
          </a:bodyPr>
          <a:lstStyle/>
          <a:p>
            <a:r>
              <a:rPr lang="en-GB" sz="2400" dirty="0"/>
              <a:t>Choosing digits from 1 to 9, and using each digit only once, place one digit in each box so that the product is:</a:t>
            </a:r>
          </a:p>
          <a:p>
            <a:pPr marL="1143000" lvl="1" indent="-457200">
              <a:buFont typeface="+mj-lt"/>
              <a:buAutoNum type="alphaLcParenR"/>
            </a:pPr>
            <a:r>
              <a:rPr lang="en-GB" dirty="0"/>
              <a:t>as small as possible</a:t>
            </a:r>
          </a:p>
          <a:p>
            <a:pPr marL="1143000" lvl="1" indent="-457200">
              <a:buFont typeface="+mj-lt"/>
              <a:buAutoNum type="alphaLcParenR"/>
            </a:pPr>
            <a:r>
              <a:rPr lang="en-GB" dirty="0"/>
              <a:t>as large as possible.</a:t>
            </a:r>
          </a:p>
        </p:txBody>
      </p:sp>
      <p:grpSp>
        <p:nvGrpSpPr>
          <p:cNvPr id="4" name="Group 3">
            <a:extLst>
              <a:ext uri="{FF2B5EF4-FFF2-40B4-BE49-F238E27FC236}">
                <a16:creationId xmlns:a16="http://schemas.microsoft.com/office/drawing/2014/main" id="{8703C596-3A8D-134D-BBE0-BD2194F097C6}"/>
              </a:ext>
            </a:extLst>
          </p:cNvPr>
          <p:cNvGrpSpPr/>
          <p:nvPr/>
        </p:nvGrpSpPr>
        <p:grpSpPr>
          <a:xfrm>
            <a:off x="3036498" y="2752159"/>
            <a:ext cx="7253799" cy="2350939"/>
            <a:chOff x="1518249" y="3001991"/>
            <a:chExt cx="7253799" cy="2350939"/>
          </a:xfrm>
        </p:grpSpPr>
        <p:sp>
          <p:nvSpPr>
            <p:cNvPr id="2" name="Rounded Rectangle 1">
              <a:extLst>
                <a:ext uri="{FF2B5EF4-FFF2-40B4-BE49-F238E27FC236}">
                  <a16:creationId xmlns:a16="http://schemas.microsoft.com/office/drawing/2014/main" id="{259211D8-B4F1-BE47-BDE1-CF07D4C5EAF6}"/>
                </a:ext>
              </a:extLst>
            </p:cNvPr>
            <p:cNvSpPr/>
            <p:nvPr/>
          </p:nvSpPr>
          <p:spPr>
            <a:xfrm>
              <a:off x="1518249" y="3001993"/>
              <a:ext cx="1708030" cy="2350937"/>
            </a:xfrm>
            <a:prstGeom prst="roundRect">
              <a:avLst/>
            </a:prstGeom>
            <a:solidFill>
              <a:srgbClr val="00B0F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EDD5604-A169-A44E-8C93-D1ED8D49BD87}"/>
                </a:ext>
              </a:extLst>
            </p:cNvPr>
            <p:cNvSpPr/>
            <p:nvPr/>
          </p:nvSpPr>
          <p:spPr>
            <a:xfrm>
              <a:off x="3378679" y="3001992"/>
              <a:ext cx="1708030" cy="2350937"/>
            </a:xfrm>
            <a:prstGeom prst="roundRect">
              <a:avLst/>
            </a:prstGeom>
            <a:solidFill>
              <a:srgbClr val="FFC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10BC903-AB0A-4B40-8A7A-062246D2207B}"/>
                </a:ext>
              </a:extLst>
            </p:cNvPr>
            <p:cNvSpPr/>
            <p:nvPr/>
          </p:nvSpPr>
          <p:spPr>
            <a:xfrm>
              <a:off x="7064018" y="3001991"/>
              <a:ext cx="1708030" cy="2350937"/>
            </a:xfrm>
            <a:prstGeom prst="roundRect">
              <a:avLst/>
            </a:prstGeom>
            <a:solidFill>
              <a:srgbClr val="FF0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B11C38-4548-A844-A5EF-4CF217787B68}"/>
                </a:ext>
              </a:extLst>
            </p:cNvPr>
            <p:cNvSpPr/>
            <p:nvPr/>
          </p:nvSpPr>
          <p:spPr>
            <a:xfrm>
              <a:off x="5203588" y="3001991"/>
              <a:ext cx="1708030" cy="2350937"/>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r>
                <a:rPr lang="en-GB" sz="16600" dirty="0">
                  <a:solidFill>
                    <a:schemeClr val="accent4"/>
                  </a:solidFill>
                  <a:latin typeface="Calibri" panose="020F0502020204030204" pitchFamily="34" charset="0"/>
                  <a:cs typeface="Calibri" panose="020F0502020204030204" pitchFamily="34" charset="0"/>
                  <a:sym typeface="Symbol" pitchFamily="2" charset="2"/>
                </a:rPr>
                <a:t>×</a:t>
              </a:r>
              <a:r>
                <a:rPr lang="en-GB" sz="16600" dirty="0"/>
                <a:t> </a:t>
              </a:r>
              <a:endParaRPr lang="en-US" sz="16600" dirty="0"/>
            </a:p>
          </p:txBody>
        </p:sp>
      </p:grpSp>
      <p:sp>
        <p:nvSpPr>
          <p:cNvPr id="10" name="Rounded Rectangle 9">
            <a:extLst>
              <a:ext uri="{FF2B5EF4-FFF2-40B4-BE49-F238E27FC236}">
                <a16:creationId xmlns:a16="http://schemas.microsoft.com/office/drawing/2014/main" id="{79362DE3-DE3F-EA4A-8AEF-58E5A942687C}"/>
              </a:ext>
            </a:extLst>
          </p:cNvPr>
          <p:cNvSpPr/>
          <p:nvPr/>
        </p:nvSpPr>
        <p:spPr>
          <a:xfrm>
            <a:off x="1194336" y="2752158"/>
            <a:ext cx="1708030" cy="2350937"/>
          </a:xfrm>
          <a:prstGeom prst="roundRect">
            <a:avLst/>
          </a:prstGeom>
          <a:solidFill>
            <a:srgbClr val="92D05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5B9348-1688-384E-AA9E-8F562CC00D97}"/>
              </a:ext>
            </a:extLst>
          </p:cNvPr>
          <p:cNvSpPr txBox="1"/>
          <p:nvPr/>
        </p:nvSpPr>
        <p:spPr>
          <a:xfrm>
            <a:off x="915490" y="5414186"/>
            <a:ext cx="8263016" cy="830997"/>
          </a:xfrm>
          <a:prstGeom prst="rect">
            <a:avLst/>
          </a:prstGeom>
          <a:noFill/>
        </p:spPr>
        <p:txBody>
          <a:bodyPr wrap="square" rtlCol="0">
            <a:spAutoFit/>
          </a:bodyPr>
          <a:lstStyle/>
          <a:p>
            <a:pPr>
              <a:buNone/>
            </a:pPr>
            <a:r>
              <a:rPr lang="en-US" sz="2400"/>
              <a:t>Can you make a larger or smaller product if you’re able to move the</a:t>
            </a:r>
            <a:r>
              <a:rPr lang="en-GB" sz="2400">
                <a:sym typeface="Symbol" pitchFamily="2" charset="2"/>
              </a:rPr>
              <a:t>  card?</a:t>
            </a:r>
            <a:endParaRPr lang="en-US" sz="2400"/>
          </a:p>
        </p:txBody>
      </p:sp>
    </p:spTree>
    <p:extLst>
      <p:ext uri="{BB962C8B-B14F-4D97-AF65-F5344CB8AC3E}">
        <p14:creationId xmlns:p14="http://schemas.microsoft.com/office/powerpoint/2010/main" val="223953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74448391"/>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6490860">
                  <a:extLst>
                    <a:ext uri="{9D8B030D-6E8A-4147-A177-3AD203B41FA5}">
                      <a16:colId xmlns:a16="http://schemas.microsoft.com/office/drawing/2014/main" val="695237181"/>
                    </a:ext>
                  </a:extLst>
                </a:gridCol>
                <a:gridCol w="527517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Use the digit cards provided in ‘Printable resources’ so that students can manipulate them to create their own calculations. There is also a two-digit by one-digit version of this task available (see below) this does not build up to long multiplication, so use the Checkpoint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Remove certain digit cards or add constraints, such as that products need have certain properties.</a:t>
                      </a:r>
                    </a:p>
                    <a:p>
                      <a:endParaRPr lang="en-GB" sz="1600" u="none" dirty="0"/>
                    </a:p>
                    <a:p>
                      <a:r>
                        <a:rPr lang="en-GB" sz="1600" b="1" i="0" u="none" dirty="0"/>
                        <a:t>Representations</a:t>
                      </a:r>
                    </a:p>
                    <a:p>
                      <a:r>
                        <a:rPr lang="en-GB" sz="1600" b="0" i="0" u="none" dirty="0"/>
                        <a:t>Place-value counters and place-value grids may be useful for modelling why 9 lots of 8 hundreds, 7 tens and 6 ones will be bigger than any other multiple of 9 hundreds, _ tens and _ ones.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There are two main foci for assessment here: whether students can reason about which combinations of digits will produce the greatest product, and whether students can accurately use written algorithms for multiplication.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former relies upon understanding of place value: students may be tempted to place the 9 digit in the hundreds place, and so an interesting point of discussion is why a greater product is produced by multiplying by the 9 instead.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To fully assess the written algorithm, encourage all students to attempt the ‘further thinking’ question, to see how they approach two-digit by two-digit multiplication.</a:t>
                      </a:r>
                    </a:p>
                  </a:txBody>
                  <a:tcPr/>
                </a:tc>
                <a:extLst>
                  <a:ext uri="{0D108BD9-81ED-4DB2-BD59-A6C34878D82A}">
                    <a16:rowId xmlns:a16="http://schemas.microsoft.com/office/drawing/2014/main" val="1616516725"/>
                  </a:ext>
                </a:extLst>
              </a:tr>
              <a:tr h="412828">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hlinkClick r:id="rId3" action="ppaction://hlinksldjump"/>
                        </a:rPr>
                        <a:t>Additional activity E </a:t>
                      </a:r>
                      <a:r>
                        <a:rPr lang="en-GB" sz="1600" b="0" dirty="0"/>
                        <a:t>features a two-digit by one-digit version of this task, which might be used as a more accessible starting 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hlinkClick r:id="rId4" action="ppaction://hlinksldjump"/>
                        </a:rPr>
                        <a:t>Additional activity G </a:t>
                      </a:r>
                      <a:r>
                        <a:rPr lang="en-GB" sz="1600" b="0" dirty="0"/>
                        <a:t>more explicitly explores written methods for multiplication.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a:t>
                      </a:r>
                      <a:r>
                        <a:rPr lang="en-GB" sz="1600" dirty="0">
                          <a:hlinkClick r:id="rId5"/>
                        </a:rPr>
                        <a:t>Primary Mastery Professional Development | NCETM</a:t>
                      </a:r>
                      <a:r>
                        <a:rPr lang="en-GB" sz="1600" dirty="0"/>
                        <a:t>, Topic 2.23 explores </a:t>
                      </a:r>
                      <a:r>
                        <a:rPr lang="en-GB" sz="1600" dirty="0">
                          <a:hlinkClick r:id="rId6"/>
                        </a:rPr>
                        <a:t>Multiplication strategies for larger numbers and long multiplication | NCETM</a:t>
                      </a:r>
                      <a:endParaRPr lang="en-GB" sz="160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05107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15: Largest and smallest quotient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145680" y="1035419"/>
            <a:ext cx="11717238" cy="4464495"/>
          </a:xfrm>
        </p:spPr>
        <p:txBody>
          <a:bodyPr>
            <a:normAutofit/>
          </a:bodyPr>
          <a:lstStyle/>
          <a:p>
            <a:r>
              <a:rPr lang="en-GB" sz="2400" dirty="0"/>
              <a:t>Choosing digits from 1 to 9, and using each digit only once, place one digit in each box so that the quotient is:</a:t>
            </a:r>
          </a:p>
          <a:p>
            <a:pPr marL="1200150" lvl="1" indent="-514350">
              <a:buFont typeface="+mj-lt"/>
              <a:buAutoNum type="alphaLcParenR"/>
            </a:pPr>
            <a:r>
              <a:rPr lang="en-GB" dirty="0"/>
              <a:t>as small as possible</a:t>
            </a:r>
          </a:p>
          <a:p>
            <a:pPr marL="1200150" lvl="1" indent="-514350">
              <a:buFont typeface="+mj-lt"/>
              <a:buAutoNum type="alphaLcParenR"/>
            </a:pPr>
            <a:r>
              <a:rPr lang="en-GB" dirty="0"/>
              <a:t>as large as possible.</a:t>
            </a:r>
          </a:p>
        </p:txBody>
      </p:sp>
      <p:sp>
        <p:nvSpPr>
          <p:cNvPr id="2" name="Rounded Rectangle 1">
            <a:extLst>
              <a:ext uri="{FF2B5EF4-FFF2-40B4-BE49-F238E27FC236}">
                <a16:creationId xmlns:a16="http://schemas.microsoft.com/office/drawing/2014/main" id="{259211D8-B4F1-BE47-BDE1-CF07D4C5EAF6}"/>
              </a:ext>
            </a:extLst>
          </p:cNvPr>
          <p:cNvSpPr/>
          <p:nvPr/>
        </p:nvSpPr>
        <p:spPr>
          <a:xfrm>
            <a:off x="3036498" y="2752161"/>
            <a:ext cx="1708030" cy="2350937"/>
          </a:xfrm>
          <a:prstGeom prst="roundRect">
            <a:avLst/>
          </a:prstGeom>
          <a:solidFill>
            <a:srgbClr val="00B0F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EDD5604-A169-A44E-8C93-D1ED8D49BD87}"/>
              </a:ext>
            </a:extLst>
          </p:cNvPr>
          <p:cNvSpPr/>
          <p:nvPr/>
        </p:nvSpPr>
        <p:spPr>
          <a:xfrm>
            <a:off x="4896928" y="2752160"/>
            <a:ext cx="1708030" cy="2350937"/>
          </a:xfrm>
          <a:prstGeom prst="roundRect">
            <a:avLst/>
          </a:prstGeom>
          <a:solidFill>
            <a:srgbClr val="FFC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10BC903-AB0A-4B40-8A7A-062246D2207B}"/>
              </a:ext>
            </a:extLst>
          </p:cNvPr>
          <p:cNvSpPr/>
          <p:nvPr/>
        </p:nvSpPr>
        <p:spPr>
          <a:xfrm>
            <a:off x="8582267" y="2752159"/>
            <a:ext cx="1708030" cy="2350937"/>
          </a:xfrm>
          <a:prstGeom prst="roundRect">
            <a:avLst/>
          </a:prstGeom>
          <a:solidFill>
            <a:srgbClr val="FF00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B11C38-4548-A844-A5EF-4CF217787B68}"/>
              </a:ext>
            </a:extLst>
          </p:cNvPr>
          <p:cNvSpPr/>
          <p:nvPr/>
        </p:nvSpPr>
        <p:spPr>
          <a:xfrm>
            <a:off x="6721837" y="2752159"/>
            <a:ext cx="1708030" cy="2350937"/>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r>
              <a:rPr lang="en-GB" sz="16600">
                <a:solidFill>
                  <a:schemeClr val="accent4"/>
                </a:solidFill>
                <a:sym typeface="Symbol" pitchFamily="2" charset="2"/>
              </a:rPr>
              <a:t></a:t>
            </a:r>
            <a:endParaRPr lang="en-GB" sz="2400">
              <a:solidFill>
                <a:schemeClr val="accent4"/>
              </a:solidFill>
            </a:endParaRPr>
          </a:p>
        </p:txBody>
      </p:sp>
      <p:sp>
        <p:nvSpPr>
          <p:cNvPr id="10" name="Rounded Rectangle 9">
            <a:extLst>
              <a:ext uri="{FF2B5EF4-FFF2-40B4-BE49-F238E27FC236}">
                <a16:creationId xmlns:a16="http://schemas.microsoft.com/office/drawing/2014/main" id="{79362DE3-DE3F-EA4A-8AEF-58E5A942687C}"/>
              </a:ext>
            </a:extLst>
          </p:cNvPr>
          <p:cNvSpPr/>
          <p:nvPr/>
        </p:nvSpPr>
        <p:spPr>
          <a:xfrm>
            <a:off x="1194336" y="2752158"/>
            <a:ext cx="1708030" cy="2350937"/>
          </a:xfrm>
          <a:prstGeom prst="roundRect">
            <a:avLst/>
          </a:prstGeom>
          <a:solidFill>
            <a:srgbClr val="92D05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5B9348-1688-384E-AA9E-8F562CC00D97}"/>
              </a:ext>
            </a:extLst>
          </p:cNvPr>
          <p:cNvSpPr txBox="1"/>
          <p:nvPr/>
        </p:nvSpPr>
        <p:spPr>
          <a:xfrm>
            <a:off x="915490" y="5414186"/>
            <a:ext cx="8263016" cy="892552"/>
          </a:xfrm>
          <a:prstGeom prst="rect">
            <a:avLst/>
          </a:prstGeom>
          <a:noFill/>
        </p:spPr>
        <p:txBody>
          <a:bodyPr wrap="square" rtlCol="0">
            <a:spAutoFit/>
          </a:bodyPr>
          <a:lstStyle/>
          <a:p>
            <a:pPr>
              <a:buNone/>
            </a:pPr>
            <a:r>
              <a:rPr lang="en-US" sz="2400"/>
              <a:t>Can you make a larger or smaller quotient if you’re able to move the</a:t>
            </a:r>
            <a:r>
              <a:rPr lang="en-GB" sz="2400">
                <a:sym typeface="Symbol" pitchFamily="2" charset="2"/>
              </a:rPr>
              <a:t> </a:t>
            </a:r>
            <a:r>
              <a:rPr lang="en-GB">
                <a:sym typeface="Symbol" pitchFamily="2" charset="2"/>
              </a:rPr>
              <a:t> </a:t>
            </a:r>
            <a:r>
              <a:rPr lang="en-GB" sz="2400">
                <a:sym typeface="Symbol" pitchFamily="2" charset="2"/>
              </a:rPr>
              <a:t>card?</a:t>
            </a:r>
            <a:endParaRPr lang="en-US" sz="2400"/>
          </a:p>
        </p:txBody>
      </p:sp>
    </p:spTree>
    <p:extLst>
      <p:ext uri="{BB962C8B-B14F-4D97-AF65-F5344CB8AC3E}">
        <p14:creationId xmlns:p14="http://schemas.microsoft.com/office/powerpoint/2010/main" val="3483086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98950090"/>
              </p:ext>
            </p:extLst>
          </p:nvPr>
        </p:nvGraphicFramePr>
        <p:xfrm>
          <a:off x="267128" y="764704"/>
          <a:ext cx="11766038" cy="5676658"/>
        </p:xfrm>
        <a:graphic>
          <a:graphicData uri="http://schemas.openxmlformats.org/drawingml/2006/table">
            <a:tbl>
              <a:tblPr firstRow="1" bandRow="1">
                <a:tableStyleId>{5940675A-B579-460E-94D1-54222C63F5DA}</a:tableStyleId>
              </a:tblPr>
              <a:tblGrid>
                <a:gridCol w="7086172">
                  <a:extLst>
                    <a:ext uri="{9D8B030D-6E8A-4147-A177-3AD203B41FA5}">
                      <a16:colId xmlns:a16="http://schemas.microsoft.com/office/drawing/2014/main" val="695237181"/>
                    </a:ext>
                  </a:extLst>
                </a:gridCol>
                <a:gridCol w="46798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Use the digit cards provided in ‘Printable resources’ so that students can manipulate them to create their own calculations. There is also a two-digit by one-digit version of this task available (see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Remove certain digit cards or add constraints, such as that quotient need have certain properties.</a:t>
                      </a:r>
                    </a:p>
                    <a:p>
                      <a:endParaRPr lang="en-GB" sz="1600" u="none" dirty="0"/>
                    </a:p>
                    <a:p>
                      <a:r>
                        <a:rPr lang="en-GB" sz="1600" b="1" i="0" u="none" dirty="0"/>
                        <a:t>Representations</a:t>
                      </a:r>
                    </a:p>
                    <a:p>
                      <a:r>
                        <a:rPr lang="en-GB" sz="1600" b="0" i="0" u="none" dirty="0"/>
                        <a:t>Bar models may be useful for representing why, for example, a divisor of 9 will produce a smaller quotient than a divisor of 8. If bar models are drawn approximately to scale, they could also be used to compare different dividends as well.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While the activity does offer an opportunity to practice methods for division, the main focus for assessment is whether students can reason about what combinations of numbers will produce the biggest and smallest quotients. Students may be able to do this through reasoning rather than trial and error.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While the largest quotient is, in fact, an integer, teachers may find that students trial combinations of numbers that do not result in an integer quotient. This means that they can also assess students’ confidence with remainders and whether they understand how to write them as fractions.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F</a:t>
                      </a:r>
                      <a:r>
                        <a:rPr lang="en-GB" sz="1600" b="0" dirty="0"/>
                        <a:t> features a two-digit by one-digit version of this task, which might be used as a more accessible starting point.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a:t>
                      </a:r>
                      <a:r>
                        <a:rPr lang="en-GB" sz="1600" dirty="0">
                          <a:hlinkClick r:id="rId4"/>
                        </a:rPr>
                        <a:t>Primary Mastery Professional Development | NCETM</a:t>
                      </a:r>
                      <a:r>
                        <a:rPr lang="en-GB" sz="1600" dirty="0"/>
                        <a:t>, Topic 2.15 explores </a:t>
                      </a:r>
                      <a:r>
                        <a:rPr lang="en-GB" sz="1600" dirty="0">
                          <a:hlinkClick r:id="rId5"/>
                        </a:rPr>
                        <a:t>Division: partitioning leading to short division | NCETM</a:t>
                      </a:r>
                      <a:r>
                        <a:rPr lang="en-GB" sz="1600" dirty="0"/>
                        <a:t> and Topic 2.24 explore </a:t>
                      </a:r>
                      <a:r>
                        <a:rPr lang="en-GB" sz="1600" dirty="0">
                          <a:hlinkClick r:id="rId6"/>
                        </a:rPr>
                        <a:t>Division: dividing by two-digit divisors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692968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16: Grouping and sharing</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305286" y="578647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843C1B99-9BD6-4EF3-A5BE-602F760DF6DB}"/>
              </a:ext>
            </a:extLst>
          </p:cNvPr>
          <p:cNvSpPr txBox="1"/>
          <p:nvPr/>
        </p:nvSpPr>
        <p:spPr>
          <a:xfrm>
            <a:off x="69820" y="1068918"/>
            <a:ext cx="11510132" cy="430887"/>
          </a:xfrm>
          <a:prstGeom prst="rect">
            <a:avLst/>
          </a:prstGeom>
          <a:noFill/>
        </p:spPr>
        <p:txBody>
          <a:bodyPr wrap="square" rtlCol="0">
            <a:spAutoFit/>
          </a:bodyPr>
          <a:lstStyle/>
          <a:p>
            <a:pPr>
              <a:buNone/>
            </a:pPr>
            <a:r>
              <a:rPr lang="en-GB" sz="2200"/>
              <a:t>Ayesha and Zoe both represent 24 ÷ 6 = 4 using bar models and dots.</a:t>
            </a:r>
          </a:p>
        </p:txBody>
      </p:sp>
      <p:sp>
        <p:nvSpPr>
          <p:cNvPr id="8" name="Speech Bubble: Oval 7">
            <a:extLst>
              <a:ext uri="{FF2B5EF4-FFF2-40B4-BE49-F238E27FC236}">
                <a16:creationId xmlns:a16="http://schemas.microsoft.com/office/drawing/2014/main" id="{335A4FC2-F726-4CDE-BA1A-A8D472B3267C}"/>
              </a:ext>
            </a:extLst>
          </p:cNvPr>
          <p:cNvSpPr/>
          <p:nvPr/>
        </p:nvSpPr>
        <p:spPr>
          <a:xfrm>
            <a:off x="270060" y="2613452"/>
            <a:ext cx="4914900" cy="974324"/>
          </a:xfrm>
          <a:prstGeom prst="wedgeEllipseCallout">
            <a:avLst>
              <a:gd name="adj1" fmla="val -37107"/>
              <a:gd name="adj2" fmla="val 62536"/>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a:solidFill>
                  <a:srgbClr val="585858"/>
                </a:solidFill>
              </a:rPr>
              <a:t>My diagram shows that 4 groups of 6 make 24.</a:t>
            </a:r>
          </a:p>
        </p:txBody>
      </p:sp>
      <p:sp>
        <p:nvSpPr>
          <p:cNvPr id="24" name="Speech Bubble: Oval 23">
            <a:extLst>
              <a:ext uri="{FF2B5EF4-FFF2-40B4-BE49-F238E27FC236}">
                <a16:creationId xmlns:a16="http://schemas.microsoft.com/office/drawing/2014/main" id="{9FA3F4C8-27EB-48C4-AA8E-538AA5CF5D2C}"/>
              </a:ext>
            </a:extLst>
          </p:cNvPr>
          <p:cNvSpPr/>
          <p:nvPr/>
        </p:nvSpPr>
        <p:spPr>
          <a:xfrm>
            <a:off x="6296752" y="2748128"/>
            <a:ext cx="5283200" cy="938743"/>
          </a:xfrm>
          <a:prstGeom prst="wedgeEllipseCallout">
            <a:avLst>
              <a:gd name="adj1" fmla="val 41992"/>
              <a:gd name="adj2" fmla="val 5051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solidFill>
                  <a:srgbClr val="585858"/>
                </a:solidFill>
              </a:rPr>
              <a:t>My diagram shows that 24 shared between 6 is 4.</a:t>
            </a:r>
          </a:p>
        </p:txBody>
      </p:sp>
      <p:sp>
        <p:nvSpPr>
          <p:cNvPr id="128" name="TextBox 127">
            <a:extLst>
              <a:ext uri="{FF2B5EF4-FFF2-40B4-BE49-F238E27FC236}">
                <a16:creationId xmlns:a16="http://schemas.microsoft.com/office/drawing/2014/main" id="{1E140A39-E0C6-44CA-BCB6-0AF83A1FF7C6}"/>
              </a:ext>
            </a:extLst>
          </p:cNvPr>
          <p:cNvSpPr txBox="1"/>
          <p:nvPr/>
        </p:nvSpPr>
        <p:spPr>
          <a:xfrm>
            <a:off x="280814" y="3691345"/>
            <a:ext cx="1410977" cy="400110"/>
          </a:xfrm>
          <a:prstGeom prst="rect">
            <a:avLst/>
          </a:prstGeom>
          <a:noFill/>
        </p:spPr>
        <p:txBody>
          <a:bodyPr wrap="square">
            <a:spAutoFit/>
          </a:bodyPr>
          <a:lstStyle/>
          <a:p>
            <a:pPr>
              <a:buNone/>
            </a:pPr>
            <a:r>
              <a:rPr lang="en-GB" sz="2000" b="1" dirty="0"/>
              <a:t>Ayesha</a:t>
            </a:r>
          </a:p>
        </p:txBody>
      </p:sp>
      <p:sp>
        <p:nvSpPr>
          <p:cNvPr id="129" name="TextBox 128">
            <a:extLst>
              <a:ext uri="{FF2B5EF4-FFF2-40B4-BE49-F238E27FC236}">
                <a16:creationId xmlns:a16="http://schemas.microsoft.com/office/drawing/2014/main" id="{9E5228A0-B885-48C1-866A-2D5EC677A630}"/>
              </a:ext>
            </a:extLst>
          </p:cNvPr>
          <p:cNvSpPr txBox="1"/>
          <p:nvPr/>
        </p:nvSpPr>
        <p:spPr>
          <a:xfrm>
            <a:off x="11006513" y="3719994"/>
            <a:ext cx="957021" cy="400110"/>
          </a:xfrm>
          <a:prstGeom prst="rect">
            <a:avLst/>
          </a:prstGeom>
          <a:noFill/>
        </p:spPr>
        <p:txBody>
          <a:bodyPr wrap="square">
            <a:spAutoFit/>
          </a:bodyPr>
          <a:lstStyle/>
          <a:p>
            <a:pPr>
              <a:buNone/>
            </a:pPr>
            <a:r>
              <a:rPr lang="en-GB" sz="2000" b="1" dirty="0"/>
              <a:t>Zoe</a:t>
            </a:r>
          </a:p>
        </p:txBody>
      </p:sp>
      <p:pic>
        <p:nvPicPr>
          <p:cNvPr id="16" name="Picture 15">
            <a:extLst>
              <a:ext uri="{FF2B5EF4-FFF2-40B4-BE49-F238E27FC236}">
                <a16:creationId xmlns:a16="http://schemas.microsoft.com/office/drawing/2014/main" id="{B6527B7F-73DF-433D-90F1-89BE076341E0}"/>
              </a:ext>
            </a:extLst>
          </p:cNvPr>
          <p:cNvPicPr>
            <a:picLocks noChangeAspect="1"/>
          </p:cNvPicPr>
          <p:nvPr/>
        </p:nvPicPr>
        <p:blipFill>
          <a:blip r:embed="rId3"/>
          <a:stretch>
            <a:fillRect/>
          </a:stretch>
        </p:blipFill>
        <p:spPr>
          <a:xfrm>
            <a:off x="571189" y="1544581"/>
            <a:ext cx="4613770" cy="981426"/>
          </a:xfrm>
          <a:prstGeom prst="rect">
            <a:avLst/>
          </a:prstGeom>
        </p:spPr>
      </p:pic>
      <p:pic>
        <p:nvPicPr>
          <p:cNvPr id="22" name="Picture 21">
            <a:extLst>
              <a:ext uri="{FF2B5EF4-FFF2-40B4-BE49-F238E27FC236}">
                <a16:creationId xmlns:a16="http://schemas.microsoft.com/office/drawing/2014/main" id="{5ACCDCC1-BF97-433C-8B48-CD4B99CA9B37}"/>
              </a:ext>
            </a:extLst>
          </p:cNvPr>
          <p:cNvPicPr>
            <a:picLocks noChangeAspect="1"/>
          </p:cNvPicPr>
          <p:nvPr/>
        </p:nvPicPr>
        <p:blipFill>
          <a:blip r:embed="rId4"/>
          <a:stretch>
            <a:fillRect/>
          </a:stretch>
        </p:blipFill>
        <p:spPr>
          <a:xfrm>
            <a:off x="6367536" y="1576875"/>
            <a:ext cx="4638977" cy="981426"/>
          </a:xfrm>
          <a:prstGeom prst="rect">
            <a:avLst/>
          </a:prstGeom>
        </p:spPr>
      </p:pic>
      <p:sp>
        <p:nvSpPr>
          <p:cNvPr id="130" name="TextBox 129">
            <a:extLst>
              <a:ext uri="{FF2B5EF4-FFF2-40B4-BE49-F238E27FC236}">
                <a16:creationId xmlns:a16="http://schemas.microsoft.com/office/drawing/2014/main" id="{EF4E6FE3-9A9F-4F96-9497-4A93A3411D76}"/>
              </a:ext>
            </a:extLst>
          </p:cNvPr>
          <p:cNvSpPr txBox="1"/>
          <p:nvPr/>
        </p:nvSpPr>
        <p:spPr>
          <a:xfrm>
            <a:off x="270060" y="4243702"/>
            <a:ext cx="11791850" cy="1243417"/>
          </a:xfrm>
          <a:prstGeom prst="rect">
            <a:avLst/>
          </a:prstGeom>
          <a:noFill/>
        </p:spPr>
        <p:txBody>
          <a:bodyPr wrap="square">
            <a:spAutoFit/>
          </a:bodyPr>
          <a:lstStyle/>
          <a:p>
            <a:pPr marL="457200" indent="-457200">
              <a:buFont typeface="+mj-lt"/>
              <a:buAutoNum type="alphaLcParenR"/>
            </a:pPr>
            <a:r>
              <a:rPr lang="en-GB" sz="2200" dirty="0"/>
              <a:t>How can they </a:t>
            </a:r>
            <a:r>
              <a:rPr lang="en-GB" sz="2200" b="1" dirty="0"/>
              <a:t>both </a:t>
            </a:r>
            <a:r>
              <a:rPr lang="en-GB" sz="2200" dirty="0"/>
              <a:t>be correct?</a:t>
            </a:r>
          </a:p>
          <a:p>
            <a:pPr marL="457200" indent="-457200">
              <a:buFont typeface="+mj-lt"/>
              <a:buAutoNum type="alphaLcParenR"/>
            </a:pPr>
            <a:r>
              <a:rPr lang="en-GB" sz="2200" dirty="0"/>
              <a:t>Draw diagrams to represent the following divisions. Are you grouping or sharing?</a:t>
            </a:r>
          </a:p>
          <a:p>
            <a:pPr lvl="2">
              <a:buNone/>
            </a:pPr>
            <a:r>
              <a:rPr lang="en-GB" sz="2200" dirty="0"/>
              <a:t>350 ÷ 7	350 ÷ 50	350 ÷ 70	350 ÷ 2 	</a:t>
            </a:r>
          </a:p>
        </p:txBody>
      </p:sp>
      <p:sp>
        <p:nvSpPr>
          <p:cNvPr id="13" name="TextBox 12">
            <a:extLst>
              <a:ext uri="{FF2B5EF4-FFF2-40B4-BE49-F238E27FC236}">
                <a16:creationId xmlns:a16="http://schemas.microsoft.com/office/drawing/2014/main" id="{82A2A9EC-D13E-4F50-A0E8-158FAEABA7EA}"/>
              </a:ext>
            </a:extLst>
          </p:cNvPr>
          <p:cNvSpPr txBox="1"/>
          <p:nvPr/>
        </p:nvSpPr>
        <p:spPr>
          <a:xfrm>
            <a:off x="986302" y="5652372"/>
            <a:ext cx="8206684" cy="769441"/>
          </a:xfrm>
          <a:prstGeom prst="rect">
            <a:avLst/>
          </a:prstGeom>
          <a:noFill/>
        </p:spPr>
        <p:txBody>
          <a:bodyPr wrap="square">
            <a:spAutoFit/>
          </a:bodyPr>
          <a:lstStyle/>
          <a:p>
            <a:pPr>
              <a:buNone/>
            </a:pPr>
            <a:r>
              <a:rPr lang="en-GB" sz="2200" dirty="0"/>
              <a:t>Write some divisions that you can complete using mental methods. Do you use grouping or sharing?</a:t>
            </a:r>
          </a:p>
        </p:txBody>
      </p:sp>
    </p:spTree>
    <p:extLst>
      <p:ext uri="{BB962C8B-B14F-4D97-AF65-F5344CB8AC3E}">
        <p14:creationId xmlns:p14="http://schemas.microsoft.com/office/powerpoint/2010/main" val="15767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24" grpId="0" animBg="1"/>
      <p:bldP spid="128" grpId="0"/>
      <p:bldP spid="129" grpId="0"/>
      <p:bldP spid="130" grpId="0" build="p"/>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23674194"/>
              </p:ext>
            </p:extLst>
          </p:nvPr>
        </p:nvGraphicFramePr>
        <p:xfrm>
          <a:off x="267128" y="764704"/>
          <a:ext cx="11766038" cy="5913120"/>
        </p:xfrm>
        <a:graphic>
          <a:graphicData uri="http://schemas.openxmlformats.org/drawingml/2006/table">
            <a:tbl>
              <a:tblPr firstRow="1" bandRow="1">
                <a:tableStyleId>{5940675A-B579-460E-94D1-54222C63F5DA}</a:tableStyleId>
              </a:tblPr>
              <a:tblGrid>
                <a:gridCol w="6501972">
                  <a:extLst>
                    <a:ext uri="{9D8B030D-6E8A-4147-A177-3AD203B41FA5}">
                      <a16:colId xmlns:a16="http://schemas.microsoft.com/office/drawing/2014/main" val="695237181"/>
                    </a:ext>
                  </a:extLst>
                </a:gridCol>
                <a:gridCol w="52640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r>
                        <a:rPr lang="en-GB" sz="1600" b="0" i="0" u="none" dirty="0"/>
                        <a:t>G</a:t>
                      </a:r>
                      <a:r>
                        <a:rPr lang="en-GB" sz="1600" i="0" u="none" dirty="0"/>
                        <a:t>ive students 24 counters and ask them to model other divisions using both the partitive (sharing) and quotative (grouping) structures, to ensure they are fully confident with both. Provide students with a context to support them to see the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create a worded context that leads to one or other structure. Can they write a problem that uses the partitive structure, but where the </a:t>
                      </a:r>
                      <a:r>
                        <a:rPr lang="en-GB" sz="1600" u="none" dirty="0" err="1"/>
                        <a:t>quotitive</a:t>
                      </a:r>
                      <a:r>
                        <a:rPr lang="en-GB" sz="1600" u="none" dirty="0"/>
                        <a:t> structure is more useful for the actual calculation?</a:t>
                      </a:r>
                    </a:p>
                    <a:p>
                      <a:endParaRPr lang="en-GB" sz="1600" u="none" dirty="0"/>
                    </a:p>
                    <a:p>
                      <a:r>
                        <a:rPr lang="en-GB" sz="1600" b="1" i="0" u="none" dirty="0"/>
                        <a:t>Representations</a:t>
                      </a:r>
                    </a:p>
                    <a:p>
                      <a:r>
                        <a:rPr lang="en-GB" sz="1600" b="0" i="0" u="none" dirty="0"/>
                        <a:t>Both bar models and arrays are used here to model how both can be used to represent both structures. With larger numbers, as in part b, it is likely that a bar model is the most useful and efficient of the two.</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be able to use a written method for division, or recall division facts, without recognising that there are two distinct structures for thinking about division.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examines this explicitly, to assess whether these are familiar structures and to explore what language students use to explain them. Some students may use sharing/grouping while others have had experience of the terms partitive/</a:t>
                      </a:r>
                      <a:r>
                        <a:rPr lang="en-GB" sz="1600" dirty="0" err="1"/>
                        <a:t>quotitive</a:t>
                      </a:r>
                      <a:r>
                        <a:rPr lang="en-GB" sz="16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find that their bar model for 350 ÷ 7 looks the same as their bar model for 350 ÷ 50, as they are unlikely to draw 50 parts in a bar. Are they able to explain that, for their first model, they have shared 350 between 7 parts and, for their second, they have made 350 out of groups of 50?</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I</a:t>
                      </a:r>
                      <a:r>
                        <a:rPr lang="en-GB" sz="1600" b="0" dirty="0"/>
                        <a:t> uses place value counters to model the written algorithm for division, which relies on students being able to use grouping.</a:t>
                      </a:r>
                    </a:p>
                    <a:p>
                      <a:pPr marL="285750" indent="-285750">
                        <a:buFont typeface="Arial" panose="020B0604020202020204" pitchFamily="34" charset="0"/>
                        <a:buChar char="•"/>
                      </a:pPr>
                      <a:r>
                        <a:rPr lang="en-GB" sz="1600" b="0" dirty="0"/>
                        <a:t>Within </a:t>
                      </a:r>
                      <a:r>
                        <a:rPr lang="en-GB" sz="1600" dirty="0">
                          <a:hlinkClick r:id="rId4"/>
                        </a:rPr>
                        <a:t>Primary Mastery Professional Development | NCETM</a:t>
                      </a:r>
                      <a:r>
                        <a:rPr lang="en-GB" sz="1600" dirty="0"/>
                        <a:t>, t</a:t>
                      </a:r>
                      <a:r>
                        <a:rPr lang="en-GB" sz="1600" b="0" dirty="0"/>
                        <a:t>he terms </a:t>
                      </a:r>
                      <a:r>
                        <a:rPr lang="en-GB" sz="1600" b="0" dirty="0" err="1"/>
                        <a:t>quotitive</a:t>
                      </a:r>
                      <a:r>
                        <a:rPr lang="en-GB" sz="1600" b="0" dirty="0"/>
                        <a:t> and partitive are explained more fully in Topic 2.6 </a:t>
                      </a:r>
                      <a:r>
                        <a:rPr lang="fr-FR" sz="1600" dirty="0">
                          <a:hlinkClick r:id="rId5"/>
                        </a:rPr>
                        <a:t>Structures: </a:t>
                      </a:r>
                      <a:r>
                        <a:rPr lang="fr-FR" sz="1600" dirty="0" err="1">
                          <a:hlinkClick r:id="rId5"/>
                        </a:rPr>
                        <a:t>quotitive</a:t>
                      </a:r>
                      <a:r>
                        <a:rPr lang="fr-FR" sz="1600" dirty="0">
                          <a:hlinkClick r:id="rId5"/>
                        </a:rPr>
                        <a:t> and partitive division | NCETM</a:t>
                      </a:r>
                      <a:r>
                        <a:rPr lang="fr-FR"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230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897E4D-2AA8-4059-9642-C666CD559FD4}"/>
              </a:ext>
            </a:extLst>
          </p:cNvPr>
          <p:cNvSpPr>
            <a:spLocks noGrp="1"/>
          </p:cNvSpPr>
          <p:nvPr>
            <p:ph type="body" sz="quarter" idx="11"/>
          </p:nvPr>
        </p:nvSpPr>
        <p:spPr/>
        <p:txBody>
          <a:bodyPr/>
          <a:lstStyle/>
          <a:p>
            <a:r>
              <a:rPr lang="en-GB" dirty="0"/>
              <a:t>Checkpoint 17: 327</a:t>
            </a:r>
          </a:p>
        </p:txBody>
      </p:sp>
      <p:grpSp>
        <p:nvGrpSpPr>
          <p:cNvPr id="5" name="Group 4">
            <a:extLst>
              <a:ext uri="{FF2B5EF4-FFF2-40B4-BE49-F238E27FC236}">
                <a16:creationId xmlns:a16="http://schemas.microsoft.com/office/drawing/2014/main" id="{C0886F62-BCE8-4937-8FEB-49775279A870}"/>
              </a:ext>
            </a:extLst>
          </p:cNvPr>
          <p:cNvGrpSpPr/>
          <p:nvPr/>
        </p:nvGrpSpPr>
        <p:grpSpPr>
          <a:xfrm>
            <a:off x="451879" y="1600569"/>
            <a:ext cx="3441700" cy="1155700"/>
            <a:chOff x="451879" y="1600569"/>
            <a:chExt cx="3441700" cy="1155700"/>
          </a:xfrm>
        </p:grpSpPr>
        <p:sp>
          <p:nvSpPr>
            <p:cNvPr id="4" name="Arc 3">
              <a:extLst>
                <a:ext uri="{FF2B5EF4-FFF2-40B4-BE49-F238E27FC236}">
                  <a16:creationId xmlns:a16="http://schemas.microsoft.com/office/drawing/2014/main" id="{A7175274-E200-41F9-9CAD-A2EEA83CAFA0}"/>
                </a:ext>
              </a:extLst>
            </p:cNvPr>
            <p:cNvSpPr/>
            <p:nvPr/>
          </p:nvSpPr>
          <p:spPr>
            <a:xfrm>
              <a:off x="451879" y="1600569"/>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AF9385C-2C1D-4FF7-8B83-4235D3592EDB}"/>
                </a:ext>
              </a:extLst>
            </p:cNvPr>
            <p:cNvCxnSpPr>
              <a:stCxn id="4" idx="0"/>
            </p:cNvCxnSpPr>
            <p:nvPr/>
          </p:nvCxnSpPr>
          <p:spPr>
            <a:xfrm>
              <a:off x="909079" y="1600569"/>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A1AB10-969B-4BF7-8D5D-5E87D39E0E46}"/>
                </a:ext>
              </a:extLst>
            </p:cNvPr>
            <p:cNvSpPr txBox="1"/>
            <p:nvPr/>
          </p:nvSpPr>
          <p:spPr>
            <a:xfrm>
              <a:off x="451879" y="1716754"/>
              <a:ext cx="569387" cy="923330"/>
            </a:xfrm>
            <a:prstGeom prst="rect">
              <a:avLst/>
            </a:prstGeom>
            <a:noFill/>
          </p:spPr>
          <p:txBody>
            <a:bodyPr wrap="none" rtlCol="0">
              <a:spAutoFit/>
            </a:bodyPr>
            <a:lstStyle/>
            <a:p>
              <a:pPr>
                <a:buNone/>
              </a:pPr>
              <a:r>
                <a:rPr lang="en-GB" sz="5400">
                  <a:solidFill>
                    <a:srgbClr val="585858"/>
                  </a:solidFill>
                </a:rPr>
                <a:t>3</a:t>
              </a:r>
            </a:p>
          </p:txBody>
        </p:sp>
        <p:sp>
          <p:nvSpPr>
            <p:cNvPr id="8" name="TextBox 7">
              <a:extLst>
                <a:ext uri="{FF2B5EF4-FFF2-40B4-BE49-F238E27FC236}">
                  <a16:creationId xmlns:a16="http://schemas.microsoft.com/office/drawing/2014/main" id="{DB6FA4FB-1C44-48F4-8393-43922B4BD333}"/>
                </a:ext>
              </a:extLst>
            </p:cNvPr>
            <p:cNvSpPr txBox="1"/>
            <p:nvPr/>
          </p:nvSpPr>
          <p:spPr>
            <a:xfrm>
              <a:off x="1658379" y="1716754"/>
              <a:ext cx="569387" cy="923330"/>
            </a:xfrm>
            <a:prstGeom prst="rect">
              <a:avLst/>
            </a:prstGeom>
            <a:noFill/>
          </p:spPr>
          <p:txBody>
            <a:bodyPr wrap="none" rtlCol="0">
              <a:spAutoFit/>
            </a:bodyPr>
            <a:lstStyle/>
            <a:p>
              <a:pPr>
                <a:buNone/>
              </a:pPr>
              <a:r>
                <a:rPr lang="en-GB" sz="5400">
                  <a:solidFill>
                    <a:srgbClr val="585858"/>
                  </a:solidFill>
                </a:rPr>
                <a:t>3</a:t>
              </a:r>
            </a:p>
          </p:txBody>
        </p:sp>
        <p:sp>
          <p:nvSpPr>
            <p:cNvPr id="9" name="TextBox 8">
              <a:extLst>
                <a:ext uri="{FF2B5EF4-FFF2-40B4-BE49-F238E27FC236}">
                  <a16:creationId xmlns:a16="http://schemas.microsoft.com/office/drawing/2014/main" id="{CB9F0E86-077F-4CF1-9385-1A2C7E46A21F}"/>
                </a:ext>
              </a:extLst>
            </p:cNvPr>
            <p:cNvSpPr txBox="1"/>
            <p:nvPr/>
          </p:nvSpPr>
          <p:spPr>
            <a:xfrm>
              <a:off x="2405566" y="1716754"/>
              <a:ext cx="569387" cy="923330"/>
            </a:xfrm>
            <a:prstGeom prst="rect">
              <a:avLst/>
            </a:prstGeom>
            <a:noFill/>
          </p:spPr>
          <p:txBody>
            <a:bodyPr wrap="none" rtlCol="0">
              <a:spAutoFit/>
            </a:bodyPr>
            <a:lstStyle/>
            <a:p>
              <a:pPr>
                <a:buNone/>
              </a:pPr>
              <a:r>
                <a:rPr lang="en-GB" sz="5400">
                  <a:solidFill>
                    <a:srgbClr val="585858"/>
                  </a:solidFill>
                </a:rPr>
                <a:t>7</a:t>
              </a:r>
            </a:p>
          </p:txBody>
        </p:sp>
        <p:sp>
          <p:nvSpPr>
            <p:cNvPr id="10" name="TextBox 9">
              <a:extLst>
                <a:ext uri="{FF2B5EF4-FFF2-40B4-BE49-F238E27FC236}">
                  <a16:creationId xmlns:a16="http://schemas.microsoft.com/office/drawing/2014/main" id="{CE33A999-5215-4C45-A098-9AED9100548C}"/>
                </a:ext>
              </a:extLst>
            </p:cNvPr>
            <p:cNvSpPr txBox="1"/>
            <p:nvPr/>
          </p:nvSpPr>
          <p:spPr>
            <a:xfrm>
              <a:off x="3198270" y="1729822"/>
              <a:ext cx="569387" cy="923330"/>
            </a:xfrm>
            <a:prstGeom prst="rect">
              <a:avLst/>
            </a:prstGeom>
            <a:noFill/>
          </p:spPr>
          <p:txBody>
            <a:bodyPr wrap="none" rtlCol="0">
              <a:spAutoFit/>
            </a:bodyPr>
            <a:lstStyle/>
            <a:p>
              <a:pPr>
                <a:buNone/>
              </a:pPr>
              <a:r>
                <a:rPr lang="en-GB" sz="5400">
                  <a:solidFill>
                    <a:srgbClr val="585858"/>
                  </a:solidFill>
                </a:rPr>
                <a:t>2</a:t>
              </a:r>
            </a:p>
          </p:txBody>
        </p:sp>
      </p:grpSp>
      <p:grpSp>
        <p:nvGrpSpPr>
          <p:cNvPr id="46" name="Group 45">
            <a:extLst>
              <a:ext uri="{FF2B5EF4-FFF2-40B4-BE49-F238E27FC236}">
                <a16:creationId xmlns:a16="http://schemas.microsoft.com/office/drawing/2014/main" id="{32B6DF93-C05C-41C8-9DC9-C7F32430F806}"/>
              </a:ext>
            </a:extLst>
          </p:cNvPr>
          <p:cNvGrpSpPr/>
          <p:nvPr/>
        </p:nvGrpSpPr>
        <p:grpSpPr>
          <a:xfrm>
            <a:off x="8445510" y="1613637"/>
            <a:ext cx="3441700" cy="1155700"/>
            <a:chOff x="8445510" y="1613637"/>
            <a:chExt cx="3441700" cy="1155700"/>
          </a:xfrm>
        </p:grpSpPr>
        <p:sp>
          <p:nvSpPr>
            <p:cNvPr id="11" name="Arc 10">
              <a:extLst>
                <a:ext uri="{FF2B5EF4-FFF2-40B4-BE49-F238E27FC236}">
                  <a16:creationId xmlns:a16="http://schemas.microsoft.com/office/drawing/2014/main" id="{E43D5B69-AE72-4E50-9ADA-FCFE07B7259A}"/>
                </a:ext>
              </a:extLst>
            </p:cNvPr>
            <p:cNvSpPr/>
            <p:nvPr/>
          </p:nvSpPr>
          <p:spPr>
            <a:xfrm>
              <a:off x="8445510" y="1613637"/>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586B54A7-325A-4552-B0FE-07A999DCE429}"/>
                </a:ext>
              </a:extLst>
            </p:cNvPr>
            <p:cNvCxnSpPr>
              <a:stCxn id="11" idx="0"/>
            </p:cNvCxnSpPr>
            <p:nvPr/>
          </p:nvCxnSpPr>
          <p:spPr>
            <a:xfrm>
              <a:off x="8902710" y="1613637"/>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A1A8CF-08F0-46F6-A36E-E8E023D978FB}"/>
                </a:ext>
              </a:extLst>
            </p:cNvPr>
            <p:cNvSpPr txBox="1"/>
            <p:nvPr/>
          </p:nvSpPr>
          <p:spPr>
            <a:xfrm>
              <a:off x="8445510" y="1729822"/>
              <a:ext cx="569387" cy="923330"/>
            </a:xfrm>
            <a:prstGeom prst="rect">
              <a:avLst/>
            </a:prstGeom>
            <a:noFill/>
          </p:spPr>
          <p:txBody>
            <a:bodyPr wrap="none" rtlCol="0">
              <a:spAutoFit/>
            </a:bodyPr>
            <a:lstStyle/>
            <a:p>
              <a:pPr>
                <a:buNone/>
              </a:pPr>
              <a:r>
                <a:rPr lang="en-GB" sz="5400">
                  <a:solidFill>
                    <a:srgbClr val="585858"/>
                  </a:solidFill>
                </a:rPr>
                <a:t>3</a:t>
              </a:r>
            </a:p>
          </p:txBody>
        </p:sp>
        <p:sp>
          <p:nvSpPr>
            <p:cNvPr id="14" name="TextBox 13">
              <a:extLst>
                <a:ext uri="{FF2B5EF4-FFF2-40B4-BE49-F238E27FC236}">
                  <a16:creationId xmlns:a16="http://schemas.microsoft.com/office/drawing/2014/main" id="{0CEFF164-4195-4AC0-82CB-D2222711A741}"/>
                </a:ext>
              </a:extLst>
            </p:cNvPr>
            <p:cNvSpPr txBox="1"/>
            <p:nvPr/>
          </p:nvSpPr>
          <p:spPr>
            <a:xfrm>
              <a:off x="11059605" y="1700651"/>
              <a:ext cx="569387" cy="923330"/>
            </a:xfrm>
            <a:prstGeom prst="rect">
              <a:avLst/>
            </a:prstGeom>
            <a:noFill/>
          </p:spPr>
          <p:txBody>
            <a:bodyPr wrap="none" rtlCol="0">
              <a:spAutoFit/>
            </a:bodyPr>
            <a:lstStyle/>
            <a:p>
              <a:pPr>
                <a:buNone/>
              </a:pPr>
              <a:r>
                <a:rPr lang="en-GB" sz="5400">
                  <a:solidFill>
                    <a:srgbClr val="585858"/>
                  </a:solidFill>
                </a:rPr>
                <a:t>7</a:t>
              </a:r>
            </a:p>
          </p:txBody>
        </p:sp>
        <p:sp>
          <p:nvSpPr>
            <p:cNvPr id="15" name="TextBox 14">
              <a:extLst>
                <a:ext uri="{FF2B5EF4-FFF2-40B4-BE49-F238E27FC236}">
                  <a16:creationId xmlns:a16="http://schemas.microsoft.com/office/drawing/2014/main" id="{097BE284-58C1-4CFB-9B70-705765A0A8DA}"/>
                </a:ext>
              </a:extLst>
            </p:cNvPr>
            <p:cNvSpPr txBox="1"/>
            <p:nvPr/>
          </p:nvSpPr>
          <p:spPr>
            <a:xfrm>
              <a:off x="9499621" y="1702536"/>
              <a:ext cx="569387" cy="923330"/>
            </a:xfrm>
            <a:prstGeom prst="rect">
              <a:avLst/>
            </a:prstGeom>
            <a:noFill/>
          </p:spPr>
          <p:txBody>
            <a:bodyPr wrap="none" rtlCol="0">
              <a:spAutoFit/>
            </a:bodyPr>
            <a:lstStyle/>
            <a:p>
              <a:pPr>
                <a:buNone/>
              </a:pPr>
              <a:r>
                <a:rPr lang="en-GB" sz="5400">
                  <a:solidFill>
                    <a:srgbClr val="585858"/>
                  </a:solidFill>
                </a:rPr>
                <a:t>2</a:t>
              </a:r>
            </a:p>
          </p:txBody>
        </p:sp>
        <p:sp>
          <p:nvSpPr>
            <p:cNvPr id="16" name="TextBox 15">
              <a:extLst>
                <a:ext uri="{FF2B5EF4-FFF2-40B4-BE49-F238E27FC236}">
                  <a16:creationId xmlns:a16="http://schemas.microsoft.com/office/drawing/2014/main" id="{780B57DA-6867-46C5-A636-B75F0B297DE1}"/>
                </a:ext>
              </a:extLst>
            </p:cNvPr>
            <p:cNvSpPr txBox="1"/>
            <p:nvPr/>
          </p:nvSpPr>
          <p:spPr>
            <a:xfrm>
              <a:off x="10279613" y="1702536"/>
              <a:ext cx="569387" cy="923330"/>
            </a:xfrm>
            <a:prstGeom prst="rect">
              <a:avLst/>
            </a:prstGeom>
            <a:noFill/>
          </p:spPr>
          <p:txBody>
            <a:bodyPr wrap="none" rtlCol="0">
              <a:spAutoFit/>
            </a:bodyPr>
            <a:lstStyle/>
            <a:p>
              <a:pPr>
                <a:buNone/>
              </a:pPr>
              <a:r>
                <a:rPr lang="en-GB" sz="5400">
                  <a:solidFill>
                    <a:srgbClr val="585858"/>
                  </a:solidFill>
                </a:rPr>
                <a:t>3</a:t>
              </a:r>
            </a:p>
          </p:txBody>
        </p:sp>
      </p:grpSp>
      <p:grpSp>
        <p:nvGrpSpPr>
          <p:cNvPr id="44" name="Group 43">
            <a:extLst>
              <a:ext uri="{FF2B5EF4-FFF2-40B4-BE49-F238E27FC236}">
                <a16:creationId xmlns:a16="http://schemas.microsoft.com/office/drawing/2014/main" id="{316A179A-9B14-41BE-B695-73353315BC4A}"/>
              </a:ext>
            </a:extLst>
          </p:cNvPr>
          <p:cNvGrpSpPr/>
          <p:nvPr/>
        </p:nvGrpSpPr>
        <p:grpSpPr>
          <a:xfrm>
            <a:off x="4476733" y="1602823"/>
            <a:ext cx="3441700" cy="1155700"/>
            <a:chOff x="4476733" y="1602823"/>
            <a:chExt cx="3441700" cy="1155700"/>
          </a:xfrm>
        </p:grpSpPr>
        <p:sp>
          <p:nvSpPr>
            <p:cNvPr id="17" name="Arc 16">
              <a:extLst>
                <a:ext uri="{FF2B5EF4-FFF2-40B4-BE49-F238E27FC236}">
                  <a16:creationId xmlns:a16="http://schemas.microsoft.com/office/drawing/2014/main" id="{11372FD9-A952-47D6-814C-72B04D9AA489}"/>
                </a:ext>
              </a:extLst>
            </p:cNvPr>
            <p:cNvSpPr/>
            <p:nvPr/>
          </p:nvSpPr>
          <p:spPr>
            <a:xfrm>
              <a:off x="4476733" y="1602823"/>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CFB687B9-6B93-4AFC-B053-044259454BE7}"/>
                </a:ext>
              </a:extLst>
            </p:cNvPr>
            <p:cNvCxnSpPr>
              <a:stCxn id="17" idx="0"/>
            </p:cNvCxnSpPr>
            <p:nvPr/>
          </p:nvCxnSpPr>
          <p:spPr>
            <a:xfrm>
              <a:off x="4933933" y="1602823"/>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801122-1C88-4987-A11A-C7DBC0922C1E}"/>
                </a:ext>
              </a:extLst>
            </p:cNvPr>
            <p:cNvSpPr txBox="1"/>
            <p:nvPr/>
          </p:nvSpPr>
          <p:spPr>
            <a:xfrm>
              <a:off x="4476733" y="1719008"/>
              <a:ext cx="569387" cy="923330"/>
            </a:xfrm>
            <a:prstGeom prst="rect">
              <a:avLst/>
            </a:prstGeom>
            <a:noFill/>
          </p:spPr>
          <p:txBody>
            <a:bodyPr wrap="none" rtlCol="0">
              <a:spAutoFit/>
            </a:bodyPr>
            <a:lstStyle/>
            <a:p>
              <a:pPr>
                <a:buNone/>
              </a:pPr>
              <a:r>
                <a:rPr lang="en-GB" sz="5400">
                  <a:solidFill>
                    <a:srgbClr val="585858"/>
                  </a:solidFill>
                </a:rPr>
                <a:t>3</a:t>
              </a:r>
            </a:p>
          </p:txBody>
        </p:sp>
        <p:sp>
          <p:nvSpPr>
            <p:cNvPr id="20" name="TextBox 19">
              <a:extLst>
                <a:ext uri="{FF2B5EF4-FFF2-40B4-BE49-F238E27FC236}">
                  <a16:creationId xmlns:a16="http://schemas.microsoft.com/office/drawing/2014/main" id="{0E712828-EE93-4910-B5CA-441FB23BCFA0}"/>
                </a:ext>
              </a:extLst>
            </p:cNvPr>
            <p:cNvSpPr txBox="1"/>
            <p:nvPr/>
          </p:nvSpPr>
          <p:spPr>
            <a:xfrm>
              <a:off x="7090828" y="1689837"/>
              <a:ext cx="569387" cy="923330"/>
            </a:xfrm>
            <a:prstGeom prst="rect">
              <a:avLst/>
            </a:prstGeom>
            <a:noFill/>
          </p:spPr>
          <p:txBody>
            <a:bodyPr wrap="none" rtlCol="0">
              <a:spAutoFit/>
            </a:bodyPr>
            <a:lstStyle/>
            <a:p>
              <a:pPr>
                <a:buNone/>
              </a:pPr>
              <a:r>
                <a:rPr lang="en-GB" sz="5400">
                  <a:solidFill>
                    <a:srgbClr val="585858"/>
                  </a:solidFill>
                </a:rPr>
                <a:t>3</a:t>
              </a:r>
            </a:p>
          </p:txBody>
        </p:sp>
        <p:sp>
          <p:nvSpPr>
            <p:cNvPr id="21" name="TextBox 20">
              <a:extLst>
                <a:ext uri="{FF2B5EF4-FFF2-40B4-BE49-F238E27FC236}">
                  <a16:creationId xmlns:a16="http://schemas.microsoft.com/office/drawing/2014/main" id="{5A8AB96F-C99D-44F8-B48D-C1901B14F465}"/>
                </a:ext>
              </a:extLst>
            </p:cNvPr>
            <p:cNvSpPr txBox="1"/>
            <p:nvPr/>
          </p:nvSpPr>
          <p:spPr>
            <a:xfrm>
              <a:off x="5530844" y="1691722"/>
              <a:ext cx="569387" cy="923330"/>
            </a:xfrm>
            <a:prstGeom prst="rect">
              <a:avLst/>
            </a:prstGeom>
            <a:noFill/>
          </p:spPr>
          <p:txBody>
            <a:bodyPr wrap="none" rtlCol="0">
              <a:spAutoFit/>
            </a:bodyPr>
            <a:lstStyle/>
            <a:p>
              <a:pPr>
                <a:buNone/>
              </a:pPr>
              <a:r>
                <a:rPr lang="en-GB" sz="5400">
                  <a:solidFill>
                    <a:srgbClr val="585858"/>
                  </a:solidFill>
                </a:rPr>
                <a:t>7</a:t>
              </a:r>
            </a:p>
          </p:txBody>
        </p:sp>
        <p:sp>
          <p:nvSpPr>
            <p:cNvPr id="22" name="TextBox 21">
              <a:extLst>
                <a:ext uri="{FF2B5EF4-FFF2-40B4-BE49-F238E27FC236}">
                  <a16:creationId xmlns:a16="http://schemas.microsoft.com/office/drawing/2014/main" id="{3101FF79-119C-423D-A6C7-EFD2535BB5BF}"/>
                </a:ext>
              </a:extLst>
            </p:cNvPr>
            <p:cNvSpPr txBox="1"/>
            <p:nvPr/>
          </p:nvSpPr>
          <p:spPr>
            <a:xfrm>
              <a:off x="6310836" y="1691722"/>
              <a:ext cx="569387" cy="923330"/>
            </a:xfrm>
            <a:prstGeom prst="rect">
              <a:avLst/>
            </a:prstGeom>
            <a:noFill/>
          </p:spPr>
          <p:txBody>
            <a:bodyPr wrap="none" rtlCol="0">
              <a:spAutoFit/>
            </a:bodyPr>
            <a:lstStyle/>
            <a:p>
              <a:pPr>
                <a:buNone/>
              </a:pPr>
              <a:r>
                <a:rPr lang="en-GB" sz="5400">
                  <a:solidFill>
                    <a:srgbClr val="585858"/>
                  </a:solidFill>
                </a:rPr>
                <a:t>2</a:t>
              </a:r>
            </a:p>
          </p:txBody>
        </p:sp>
      </p:grpSp>
      <p:grpSp>
        <p:nvGrpSpPr>
          <p:cNvPr id="42" name="Group 41">
            <a:extLst>
              <a:ext uri="{FF2B5EF4-FFF2-40B4-BE49-F238E27FC236}">
                <a16:creationId xmlns:a16="http://schemas.microsoft.com/office/drawing/2014/main" id="{4257ED61-09DC-4841-ADE6-6E0220EA97DB}"/>
              </a:ext>
            </a:extLst>
          </p:cNvPr>
          <p:cNvGrpSpPr/>
          <p:nvPr/>
        </p:nvGrpSpPr>
        <p:grpSpPr>
          <a:xfrm>
            <a:off x="456116" y="3512696"/>
            <a:ext cx="3441700" cy="1155700"/>
            <a:chOff x="456116" y="3512696"/>
            <a:chExt cx="3441700" cy="1155700"/>
          </a:xfrm>
        </p:grpSpPr>
        <p:sp>
          <p:nvSpPr>
            <p:cNvPr id="23" name="Arc 22">
              <a:extLst>
                <a:ext uri="{FF2B5EF4-FFF2-40B4-BE49-F238E27FC236}">
                  <a16:creationId xmlns:a16="http://schemas.microsoft.com/office/drawing/2014/main" id="{E91BAA6D-4487-44B3-BE41-B8911EF88474}"/>
                </a:ext>
              </a:extLst>
            </p:cNvPr>
            <p:cNvSpPr/>
            <p:nvPr/>
          </p:nvSpPr>
          <p:spPr>
            <a:xfrm>
              <a:off x="456116" y="3512696"/>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C1896C5E-5F3B-4CD6-B07A-5DB6AA33D890}"/>
                </a:ext>
              </a:extLst>
            </p:cNvPr>
            <p:cNvCxnSpPr>
              <a:stCxn id="23" idx="0"/>
            </p:cNvCxnSpPr>
            <p:nvPr/>
          </p:nvCxnSpPr>
          <p:spPr>
            <a:xfrm>
              <a:off x="913316" y="3512696"/>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D3D07B-08B8-454A-9084-0310841D43D8}"/>
                </a:ext>
              </a:extLst>
            </p:cNvPr>
            <p:cNvSpPr txBox="1"/>
            <p:nvPr/>
          </p:nvSpPr>
          <p:spPr>
            <a:xfrm>
              <a:off x="456116" y="3628881"/>
              <a:ext cx="569387" cy="923330"/>
            </a:xfrm>
            <a:prstGeom prst="rect">
              <a:avLst/>
            </a:prstGeom>
            <a:noFill/>
          </p:spPr>
          <p:txBody>
            <a:bodyPr wrap="none" rtlCol="0">
              <a:spAutoFit/>
            </a:bodyPr>
            <a:lstStyle/>
            <a:p>
              <a:pPr>
                <a:buNone/>
              </a:pPr>
              <a:r>
                <a:rPr lang="en-GB" sz="5400">
                  <a:solidFill>
                    <a:srgbClr val="585858"/>
                  </a:solidFill>
                </a:rPr>
                <a:t>3</a:t>
              </a:r>
            </a:p>
          </p:txBody>
        </p:sp>
        <p:sp>
          <p:nvSpPr>
            <p:cNvPr id="26" name="TextBox 25">
              <a:extLst>
                <a:ext uri="{FF2B5EF4-FFF2-40B4-BE49-F238E27FC236}">
                  <a16:creationId xmlns:a16="http://schemas.microsoft.com/office/drawing/2014/main" id="{DD79C2F9-EDDA-43C3-8C48-AAEA855C6A20}"/>
                </a:ext>
              </a:extLst>
            </p:cNvPr>
            <p:cNvSpPr txBox="1"/>
            <p:nvPr/>
          </p:nvSpPr>
          <p:spPr>
            <a:xfrm>
              <a:off x="1662616" y="3628881"/>
              <a:ext cx="569387" cy="923330"/>
            </a:xfrm>
            <a:prstGeom prst="rect">
              <a:avLst/>
            </a:prstGeom>
            <a:noFill/>
          </p:spPr>
          <p:txBody>
            <a:bodyPr wrap="none" rtlCol="0">
              <a:spAutoFit/>
            </a:bodyPr>
            <a:lstStyle/>
            <a:p>
              <a:pPr>
                <a:buNone/>
              </a:pPr>
              <a:r>
                <a:rPr lang="en-GB" sz="5400">
                  <a:solidFill>
                    <a:srgbClr val="585858"/>
                  </a:solidFill>
                </a:rPr>
                <a:t>3</a:t>
              </a:r>
            </a:p>
          </p:txBody>
        </p:sp>
        <p:sp>
          <p:nvSpPr>
            <p:cNvPr id="27" name="TextBox 26">
              <a:extLst>
                <a:ext uri="{FF2B5EF4-FFF2-40B4-BE49-F238E27FC236}">
                  <a16:creationId xmlns:a16="http://schemas.microsoft.com/office/drawing/2014/main" id="{BEBB45D0-2A2E-4830-BB77-079046D800EE}"/>
                </a:ext>
              </a:extLst>
            </p:cNvPr>
            <p:cNvSpPr txBox="1"/>
            <p:nvPr/>
          </p:nvSpPr>
          <p:spPr>
            <a:xfrm>
              <a:off x="2409803" y="3628881"/>
              <a:ext cx="569387" cy="923330"/>
            </a:xfrm>
            <a:prstGeom prst="rect">
              <a:avLst/>
            </a:prstGeom>
            <a:noFill/>
          </p:spPr>
          <p:txBody>
            <a:bodyPr wrap="none" rtlCol="0">
              <a:spAutoFit/>
            </a:bodyPr>
            <a:lstStyle/>
            <a:p>
              <a:pPr>
                <a:buNone/>
              </a:pPr>
              <a:r>
                <a:rPr lang="en-GB" sz="5400">
                  <a:solidFill>
                    <a:srgbClr val="585858"/>
                  </a:solidFill>
                </a:rPr>
                <a:t>2</a:t>
              </a:r>
            </a:p>
          </p:txBody>
        </p:sp>
        <p:sp>
          <p:nvSpPr>
            <p:cNvPr id="28" name="TextBox 27">
              <a:extLst>
                <a:ext uri="{FF2B5EF4-FFF2-40B4-BE49-F238E27FC236}">
                  <a16:creationId xmlns:a16="http://schemas.microsoft.com/office/drawing/2014/main" id="{ECF316CE-5BE1-4964-AE20-D54937946254}"/>
                </a:ext>
              </a:extLst>
            </p:cNvPr>
            <p:cNvSpPr txBox="1"/>
            <p:nvPr/>
          </p:nvSpPr>
          <p:spPr>
            <a:xfrm>
              <a:off x="3198270" y="3628881"/>
              <a:ext cx="569387" cy="923330"/>
            </a:xfrm>
            <a:prstGeom prst="rect">
              <a:avLst/>
            </a:prstGeom>
            <a:noFill/>
          </p:spPr>
          <p:txBody>
            <a:bodyPr wrap="none" rtlCol="0">
              <a:spAutoFit/>
            </a:bodyPr>
            <a:lstStyle/>
            <a:p>
              <a:pPr>
                <a:buNone/>
              </a:pPr>
              <a:r>
                <a:rPr lang="en-GB" sz="5400">
                  <a:solidFill>
                    <a:srgbClr val="585858"/>
                  </a:solidFill>
                </a:rPr>
                <a:t>7</a:t>
              </a:r>
            </a:p>
          </p:txBody>
        </p:sp>
      </p:grpSp>
      <p:grpSp>
        <p:nvGrpSpPr>
          <p:cNvPr id="47" name="Group 46">
            <a:extLst>
              <a:ext uri="{FF2B5EF4-FFF2-40B4-BE49-F238E27FC236}">
                <a16:creationId xmlns:a16="http://schemas.microsoft.com/office/drawing/2014/main" id="{E606DB86-83AB-4757-A178-1FE4DBB59E82}"/>
              </a:ext>
            </a:extLst>
          </p:cNvPr>
          <p:cNvGrpSpPr/>
          <p:nvPr/>
        </p:nvGrpSpPr>
        <p:grpSpPr>
          <a:xfrm>
            <a:off x="8449747" y="3525764"/>
            <a:ext cx="3441700" cy="1155700"/>
            <a:chOff x="8449747" y="3525764"/>
            <a:chExt cx="3441700" cy="1155700"/>
          </a:xfrm>
        </p:grpSpPr>
        <p:sp>
          <p:nvSpPr>
            <p:cNvPr id="29" name="Arc 28">
              <a:extLst>
                <a:ext uri="{FF2B5EF4-FFF2-40B4-BE49-F238E27FC236}">
                  <a16:creationId xmlns:a16="http://schemas.microsoft.com/office/drawing/2014/main" id="{035B7D80-931A-4D85-9CC7-1849D2728D16}"/>
                </a:ext>
              </a:extLst>
            </p:cNvPr>
            <p:cNvSpPr/>
            <p:nvPr/>
          </p:nvSpPr>
          <p:spPr>
            <a:xfrm>
              <a:off x="8449747" y="3525764"/>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5A6C3D9B-1BC2-42C5-8B7D-33F6C2DF5A3D}"/>
                </a:ext>
              </a:extLst>
            </p:cNvPr>
            <p:cNvCxnSpPr>
              <a:stCxn id="29" idx="0"/>
            </p:cNvCxnSpPr>
            <p:nvPr/>
          </p:nvCxnSpPr>
          <p:spPr>
            <a:xfrm>
              <a:off x="8906947" y="3525764"/>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4AB6E91-7859-4B2D-9707-89C9A77B7588}"/>
                </a:ext>
              </a:extLst>
            </p:cNvPr>
            <p:cNvSpPr txBox="1"/>
            <p:nvPr/>
          </p:nvSpPr>
          <p:spPr>
            <a:xfrm>
              <a:off x="8449747" y="3641949"/>
              <a:ext cx="569387" cy="923330"/>
            </a:xfrm>
            <a:prstGeom prst="rect">
              <a:avLst/>
            </a:prstGeom>
            <a:noFill/>
          </p:spPr>
          <p:txBody>
            <a:bodyPr wrap="none" rtlCol="0">
              <a:spAutoFit/>
            </a:bodyPr>
            <a:lstStyle/>
            <a:p>
              <a:pPr>
                <a:buNone/>
              </a:pPr>
              <a:r>
                <a:rPr lang="en-GB" sz="5400">
                  <a:solidFill>
                    <a:srgbClr val="585858"/>
                  </a:solidFill>
                </a:rPr>
                <a:t>3</a:t>
              </a:r>
            </a:p>
          </p:txBody>
        </p:sp>
        <p:sp>
          <p:nvSpPr>
            <p:cNvPr id="32" name="TextBox 31">
              <a:extLst>
                <a:ext uri="{FF2B5EF4-FFF2-40B4-BE49-F238E27FC236}">
                  <a16:creationId xmlns:a16="http://schemas.microsoft.com/office/drawing/2014/main" id="{A574B81B-7D50-49D9-89F3-1ACEA9D72D22}"/>
                </a:ext>
              </a:extLst>
            </p:cNvPr>
            <p:cNvSpPr txBox="1"/>
            <p:nvPr/>
          </p:nvSpPr>
          <p:spPr>
            <a:xfrm>
              <a:off x="11063842" y="3612778"/>
              <a:ext cx="569387" cy="923330"/>
            </a:xfrm>
            <a:prstGeom prst="rect">
              <a:avLst/>
            </a:prstGeom>
            <a:noFill/>
          </p:spPr>
          <p:txBody>
            <a:bodyPr wrap="none" rtlCol="0">
              <a:spAutoFit/>
            </a:bodyPr>
            <a:lstStyle/>
            <a:p>
              <a:pPr>
                <a:buNone/>
              </a:pPr>
              <a:r>
                <a:rPr lang="en-GB" sz="5400">
                  <a:solidFill>
                    <a:srgbClr val="585858"/>
                  </a:solidFill>
                </a:rPr>
                <a:t>3</a:t>
              </a:r>
            </a:p>
          </p:txBody>
        </p:sp>
        <p:sp>
          <p:nvSpPr>
            <p:cNvPr id="33" name="TextBox 32">
              <a:extLst>
                <a:ext uri="{FF2B5EF4-FFF2-40B4-BE49-F238E27FC236}">
                  <a16:creationId xmlns:a16="http://schemas.microsoft.com/office/drawing/2014/main" id="{667734B6-CA27-48E4-BE75-837B31330BAB}"/>
                </a:ext>
              </a:extLst>
            </p:cNvPr>
            <p:cNvSpPr txBox="1"/>
            <p:nvPr/>
          </p:nvSpPr>
          <p:spPr>
            <a:xfrm>
              <a:off x="9503858" y="3614663"/>
              <a:ext cx="569387" cy="923330"/>
            </a:xfrm>
            <a:prstGeom prst="rect">
              <a:avLst/>
            </a:prstGeom>
            <a:noFill/>
          </p:spPr>
          <p:txBody>
            <a:bodyPr wrap="none" rtlCol="0">
              <a:spAutoFit/>
            </a:bodyPr>
            <a:lstStyle/>
            <a:p>
              <a:pPr>
                <a:buNone/>
              </a:pPr>
              <a:r>
                <a:rPr lang="en-GB" sz="5400">
                  <a:solidFill>
                    <a:srgbClr val="585858"/>
                  </a:solidFill>
                </a:rPr>
                <a:t>2</a:t>
              </a:r>
            </a:p>
          </p:txBody>
        </p:sp>
        <p:sp>
          <p:nvSpPr>
            <p:cNvPr id="34" name="TextBox 33">
              <a:extLst>
                <a:ext uri="{FF2B5EF4-FFF2-40B4-BE49-F238E27FC236}">
                  <a16:creationId xmlns:a16="http://schemas.microsoft.com/office/drawing/2014/main" id="{3859C82A-C4F0-495A-B2ED-B4F32ADA3764}"/>
                </a:ext>
              </a:extLst>
            </p:cNvPr>
            <p:cNvSpPr txBox="1"/>
            <p:nvPr/>
          </p:nvSpPr>
          <p:spPr>
            <a:xfrm>
              <a:off x="10283850" y="3614663"/>
              <a:ext cx="569387" cy="923330"/>
            </a:xfrm>
            <a:prstGeom prst="rect">
              <a:avLst/>
            </a:prstGeom>
            <a:noFill/>
          </p:spPr>
          <p:txBody>
            <a:bodyPr wrap="none" rtlCol="0">
              <a:spAutoFit/>
            </a:bodyPr>
            <a:lstStyle/>
            <a:p>
              <a:pPr>
                <a:buNone/>
              </a:pPr>
              <a:r>
                <a:rPr lang="en-GB" sz="5400">
                  <a:solidFill>
                    <a:srgbClr val="585858"/>
                  </a:solidFill>
                </a:rPr>
                <a:t>7</a:t>
              </a:r>
            </a:p>
          </p:txBody>
        </p:sp>
      </p:grpSp>
      <p:sp>
        <p:nvSpPr>
          <p:cNvPr id="41" name="Action Button: Help 40">
            <a:hlinkClick r:id="" action="ppaction://noaction" highlightClick="1"/>
            <a:extLst>
              <a:ext uri="{FF2B5EF4-FFF2-40B4-BE49-F238E27FC236}">
                <a16:creationId xmlns:a16="http://schemas.microsoft.com/office/drawing/2014/main" id="{E2002DB6-E877-4D49-99BA-40D59CFE72DA}"/>
              </a:ext>
            </a:extLst>
          </p:cNvPr>
          <p:cNvSpPr/>
          <p:nvPr/>
        </p:nvSpPr>
        <p:spPr>
          <a:xfrm>
            <a:off x="296565" y="539606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AAAE322C-1AEA-469A-B6DA-959A1850223E}"/>
              </a:ext>
            </a:extLst>
          </p:cNvPr>
          <p:cNvSpPr txBox="1"/>
          <p:nvPr/>
        </p:nvSpPr>
        <p:spPr>
          <a:xfrm>
            <a:off x="1151955" y="5166212"/>
            <a:ext cx="8207955" cy="1446550"/>
          </a:xfrm>
          <a:prstGeom prst="rect">
            <a:avLst/>
          </a:prstGeom>
          <a:noFill/>
        </p:spPr>
        <p:txBody>
          <a:bodyPr wrap="square">
            <a:spAutoFit/>
          </a:bodyPr>
          <a:lstStyle/>
          <a:p>
            <a:pPr>
              <a:buNone/>
            </a:pPr>
            <a:r>
              <a:rPr lang="en-GB" sz="2200" dirty="0"/>
              <a:t>Can you think of a different three-digit number that will give an integer answer, when divided by 3? How do you know this will work? What happens when you rearrange the digits and divide by 3?</a:t>
            </a:r>
          </a:p>
        </p:txBody>
      </p:sp>
      <p:grpSp>
        <p:nvGrpSpPr>
          <p:cNvPr id="45" name="Group 44">
            <a:extLst>
              <a:ext uri="{FF2B5EF4-FFF2-40B4-BE49-F238E27FC236}">
                <a16:creationId xmlns:a16="http://schemas.microsoft.com/office/drawing/2014/main" id="{778F94A0-4523-470D-B0CE-ABCAC2FF8A69}"/>
              </a:ext>
            </a:extLst>
          </p:cNvPr>
          <p:cNvGrpSpPr/>
          <p:nvPr/>
        </p:nvGrpSpPr>
        <p:grpSpPr>
          <a:xfrm>
            <a:off x="4480970" y="3276600"/>
            <a:ext cx="3441700" cy="1394050"/>
            <a:chOff x="4480970" y="3276600"/>
            <a:chExt cx="3441700" cy="1394050"/>
          </a:xfrm>
        </p:grpSpPr>
        <p:sp>
          <p:nvSpPr>
            <p:cNvPr id="35" name="Arc 34">
              <a:extLst>
                <a:ext uri="{FF2B5EF4-FFF2-40B4-BE49-F238E27FC236}">
                  <a16:creationId xmlns:a16="http://schemas.microsoft.com/office/drawing/2014/main" id="{13D625BF-B8D4-41A2-B406-85DE7E26202B}"/>
                </a:ext>
              </a:extLst>
            </p:cNvPr>
            <p:cNvSpPr/>
            <p:nvPr/>
          </p:nvSpPr>
          <p:spPr>
            <a:xfrm>
              <a:off x="4480970" y="3514950"/>
              <a:ext cx="914400" cy="1155700"/>
            </a:xfrm>
            <a:prstGeom prst="arc">
              <a:avLst>
                <a:gd name="adj1" fmla="val 16200000"/>
                <a:gd name="adj2" fmla="val 540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BD1B471E-60EB-465B-90F8-CCC3035124B2}"/>
                </a:ext>
              </a:extLst>
            </p:cNvPr>
            <p:cNvCxnSpPr>
              <a:stCxn id="35" idx="0"/>
            </p:cNvCxnSpPr>
            <p:nvPr/>
          </p:nvCxnSpPr>
          <p:spPr>
            <a:xfrm>
              <a:off x="4938170" y="3514950"/>
              <a:ext cx="2984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F815034-12F0-4854-88BE-7525980B5EC0}"/>
                </a:ext>
              </a:extLst>
            </p:cNvPr>
            <p:cNvSpPr txBox="1"/>
            <p:nvPr/>
          </p:nvSpPr>
          <p:spPr>
            <a:xfrm>
              <a:off x="4480970" y="3631135"/>
              <a:ext cx="569387" cy="923330"/>
            </a:xfrm>
            <a:prstGeom prst="rect">
              <a:avLst/>
            </a:prstGeom>
            <a:noFill/>
          </p:spPr>
          <p:txBody>
            <a:bodyPr wrap="none" rtlCol="0">
              <a:spAutoFit/>
            </a:bodyPr>
            <a:lstStyle/>
            <a:p>
              <a:pPr>
                <a:buNone/>
              </a:pPr>
              <a:r>
                <a:rPr lang="en-GB" sz="5400">
                  <a:solidFill>
                    <a:srgbClr val="585858"/>
                  </a:solidFill>
                </a:rPr>
                <a:t>3</a:t>
              </a:r>
            </a:p>
          </p:txBody>
        </p:sp>
        <p:sp>
          <p:nvSpPr>
            <p:cNvPr id="38" name="TextBox 37">
              <a:extLst>
                <a:ext uri="{FF2B5EF4-FFF2-40B4-BE49-F238E27FC236}">
                  <a16:creationId xmlns:a16="http://schemas.microsoft.com/office/drawing/2014/main" id="{12BE14FC-DFB7-4E4E-9853-EC614A7A2E82}"/>
                </a:ext>
              </a:extLst>
            </p:cNvPr>
            <p:cNvSpPr txBox="1"/>
            <p:nvPr/>
          </p:nvSpPr>
          <p:spPr>
            <a:xfrm>
              <a:off x="7095065" y="3601964"/>
              <a:ext cx="569387" cy="923330"/>
            </a:xfrm>
            <a:prstGeom prst="rect">
              <a:avLst/>
            </a:prstGeom>
            <a:noFill/>
          </p:spPr>
          <p:txBody>
            <a:bodyPr wrap="none" rtlCol="0">
              <a:spAutoFit/>
            </a:bodyPr>
            <a:lstStyle/>
            <a:p>
              <a:pPr>
                <a:buNone/>
              </a:pPr>
              <a:r>
                <a:rPr lang="en-GB" sz="5400">
                  <a:solidFill>
                    <a:srgbClr val="585858"/>
                  </a:solidFill>
                </a:rPr>
                <a:t>2</a:t>
              </a:r>
            </a:p>
          </p:txBody>
        </p:sp>
        <p:sp>
          <p:nvSpPr>
            <p:cNvPr id="39" name="TextBox 38">
              <a:extLst>
                <a:ext uri="{FF2B5EF4-FFF2-40B4-BE49-F238E27FC236}">
                  <a16:creationId xmlns:a16="http://schemas.microsoft.com/office/drawing/2014/main" id="{8982B930-1296-4070-887B-56A09530A65C}"/>
                </a:ext>
              </a:extLst>
            </p:cNvPr>
            <p:cNvSpPr txBox="1"/>
            <p:nvPr/>
          </p:nvSpPr>
          <p:spPr>
            <a:xfrm>
              <a:off x="5535081" y="3603849"/>
              <a:ext cx="569387" cy="923330"/>
            </a:xfrm>
            <a:prstGeom prst="rect">
              <a:avLst/>
            </a:prstGeom>
            <a:noFill/>
          </p:spPr>
          <p:txBody>
            <a:bodyPr wrap="none" rtlCol="0">
              <a:spAutoFit/>
            </a:bodyPr>
            <a:lstStyle/>
            <a:p>
              <a:pPr>
                <a:buNone/>
              </a:pPr>
              <a:r>
                <a:rPr lang="en-GB" sz="5400">
                  <a:solidFill>
                    <a:srgbClr val="585858"/>
                  </a:solidFill>
                </a:rPr>
                <a:t>7</a:t>
              </a:r>
            </a:p>
          </p:txBody>
        </p:sp>
        <p:sp>
          <p:nvSpPr>
            <p:cNvPr id="40" name="TextBox 39">
              <a:extLst>
                <a:ext uri="{FF2B5EF4-FFF2-40B4-BE49-F238E27FC236}">
                  <a16:creationId xmlns:a16="http://schemas.microsoft.com/office/drawing/2014/main" id="{19491140-FC2A-4D14-B61A-3FEE90236B25}"/>
                </a:ext>
              </a:extLst>
            </p:cNvPr>
            <p:cNvSpPr txBox="1"/>
            <p:nvPr/>
          </p:nvSpPr>
          <p:spPr>
            <a:xfrm>
              <a:off x="6315073" y="3603849"/>
              <a:ext cx="569387" cy="923330"/>
            </a:xfrm>
            <a:prstGeom prst="rect">
              <a:avLst/>
            </a:prstGeom>
            <a:noFill/>
          </p:spPr>
          <p:txBody>
            <a:bodyPr wrap="none" rtlCol="0">
              <a:spAutoFit/>
            </a:bodyPr>
            <a:lstStyle/>
            <a:p>
              <a:pPr>
                <a:buNone/>
              </a:pPr>
              <a:r>
                <a:rPr lang="en-GB" sz="5400">
                  <a:solidFill>
                    <a:srgbClr val="585858"/>
                  </a:solidFill>
                </a:rPr>
                <a:t>3</a:t>
              </a:r>
            </a:p>
          </p:txBody>
        </p:sp>
        <p:sp>
          <p:nvSpPr>
            <p:cNvPr id="2" name="AutoShape 2">
              <a:extLst>
                <a:ext uri="{FF2B5EF4-FFF2-40B4-BE49-F238E27FC236}">
                  <a16:creationId xmlns:a16="http://schemas.microsoft.com/office/drawing/2014/main" id="{973D6D69-C4CE-4D08-9EED-F2B6D55ABC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24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25213243"/>
              </p:ext>
            </p:extLst>
          </p:nvPr>
        </p:nvGraphicFramePr>
        <p:xfrm>
          <a:off x="267128" y="764704"/>
          <a:ext cx="11766038" cy="562680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2011">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4052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number selection here is about as straightforward as possible, while creating the assessment points around remainders. Students may, however, find it helpful to have some place-value counters to model the remainders being exchanged and grouped at each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who are confident with division, and who are not prone to errors, may be challenged through missing-box problems, where the quotient is given but parts of the dividend are covered up.</a:t>
                      </a:r>
                    </a:p>
                    <a:p>
                      <a:endParaRPr lang="en-GB" sz="1600" u="none" dirty="0"/>
                    </a:p>
                    <a:p>
                      <a:r>
                        <a:rPr lang="en-GB" sz="1600" b="1" i="0" u="none" dirty="0"/>
                        <a:t>Representations</a:t>
                      </a:r>
                    </a:p>
                    <a:p>
                      <a:r>
                        <a:rPr lang="en-GB" sz="1600" b="0" i="0" u="none" dirty="0"/>
                        <a:t>Place-value counters can be used to model grouping at each stage, then carrying the remainder and exchanging in the next place-value column. Additional activity I gives an example of this for the calculation 900 ÷ 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sym typeface="Symbol" pitchFamily="2" charset="2"/>
                        </a:rPr>
                        <a:t>The calculations have been ordered to elicit some common misconceptions: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ym typeface="Symbol" pitchFamily="2" charset="2"/>
                        </a:rPr>
                        <a:t>In 372 </a:t>
                      </a:r>
                      <a:r>
                        <a:rPr lang="en-GB" sz="1600" dirty="0">
                          <a:sym typeface="Symbol" pitchFamily="2" charset="2"/>
                        </a:rPr>
                        <a:t></a:t>
                      </a:r>
                      <a:r>
                        <a:rPr lang="en-GB" sz="1600" b="0" dirty="0">
                          <a:sym typeface="Symbol" pitchFamily="2" charset="2"/>
                        </a:rPr>
                        <a:t> 3 and </a:t>
                      </a:r>
                      <a:r>
                        <a:rPr lang="en-GB" sz="1600" b="0" dirty="0"/>
                        <a:t>327 </a:t>
                      </a:r>
                      <a:r>
                        <a:rPr lang="en-GB" sz="1600" dirty="0">
                          <a:sym typeface="Symbol" pitchFamily="2" charset="2"/>
                        </a:rPr>
                        <a:t></a:t>
                      </a:r>
                      <a:r>
                        <a:rPr lang="en-GB" sz="1600" b="0" dirty="0">
                          <a:sym typeface="Symbol" pitchFamily="2" charset="2"/>
                        </a:rPr>
                        <a:t> 3, the first digit divides exactly, so students only deal with a remainder once. In the second question, students need to remember to write 0 as the second answer digit.</a:t>
                      </a:r>
                    </a:p>
                    <a:p>
                      <a:pPr marL="285750" indent="-285750">
                        <a:buFont typeface="Arial" panose="020B0604020202020204" pitchFamily="34" charset="0"/>
                        <a:buChar char="•"/>
                      </a:pPr>
                      <a:r>
                        <a:rPr lang="en-GB" sz="1600" b="0" dirty="0">
                          <a:sym typeface="Symbol" pitchFamily="2" charset="2"/>
                        </a:rPr>
                        <a:t>In 723 </a:t>
                      </a:r>
                      <a:r>
                        <a:rPr lang="en-GB" sz="1600" dirty="0">
                          <a:sym typeface="Symbol" pitchFamily="2" charset="2"/>
                        </a:rPr>
                        <a:t></a:t>
                      </a:r>
                      <a:r>
                        <a:rPr lang="en-GB" sz="1600" b="0" dirty="0">
                          <a:sym typeface="Symbol" pitchFamily="2" charset="2"/>
                        </a:rPr>
                        <a:t> 3 and 732 </a:t>
                      </a:r>
                      <a:r>
                        <a:rPr lang="en-GB" sz="1600" dirty="0">
                          <a:sym typeface="Symbol" pitchFamily="2" charset="2"/>
                        </a:rPr>
                        <a:t></a:t>
                      </a:r>
                      <a:r>
                        <a:rPr lang="en-GB" sz="1600" b="0" dirty="0">
                          <a:sym typeface="Symbol" pitchFamily="2" charset="2"/>
                        </a:rPr>
                        <a:t> 3 = 244, students immediately need to deal with a remainder. They only deal with a further reminder in the second calculation.</a:t>
                      </a:r>
                    </a:p>
                    <a:p>
                      <a:pPr marL="285750" indent="-285750">
                        <a:buFont typeface="Arial" panose="020B0604020202020204" pitchFamily="34" charset="0"/>
                        <a:buChar char="•"/>
                      </a:pPr>
                      <a:r>
                        <a:rPr lang="en-GB" sz="1600" b="0" dirty="0">
                          <a:sym typeface="Symbol" pitchFamily="2" charset="2"/>
                        </a:rPr>
                        <a:t>In 237 </a:t>
                      </a:r>
                      <a:r>
                        <a:rPr lang="en-GB" sz="1600" dirty="0">
                          <a:sym typeface="Symbol" pitchFamily="2" charset="2"/>
                        </a:rPr>
                        <a:t></a:t>
                      </a:r>
                      <a:r>
                        <a:rPr lang="en-GB" sz="1600" b="0" dirty="0">
                          <a:sym typeface="Symbol" pitchFamily="2" charset="2"/>
                        </a:rPr>
                        <a:t> 3 and 273 </a:t>
                      </a:r>
                      <a:r>
                        <a:rPr lang="en-GB" sz="1600" dirty="0">
                          <a:sym typeface="Symbol" pitchFamily="2" charset="2"/>
                        </a:rPr>
                        <a:t></a:t>
                      </a:r>
                      <a:r>
                        <a:rPr lang="en-GB" sz="1600" b="0" dirty="0">
                          <a:sym typeface="Symbol" pitchFamily="2" charset="2"/>
                        </a:rPr>
                        <a:t> 3, students will need to think about the alignment of the digits in their answer, as the first digit is not divisible by 3.</a:t>
                      </a:r>
                      <a:endParaRPr lang="en-GB" sz="1600" dirty="0"/>
                    </a:p>
                  </a:txBody>
                  <a:tcPr/>
                </a:tc>
                <a:extLst>
                  <a:ext uri="{0D108BD9-81ED-4DB2-BD59-A6C34878D82A}">
                    <a16:rowId xmlns:a16="http://schemas.microsoft.com/office/drawing/2014/main" val="1616516725"/>
                  </a:ext>
                </a:extLst>
              </a:tr>
              <a:tr h="1512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H</a:t>
                      </a:r>
                      <a:r>
                        <a:rPr lang="en-GB" sz="1600" b="0" dirty="0"/>
                        <a:t> explores some further common errors with the written method for division, while </a:t>
                      </a:r>
                      <a:r>
                        <a:rPr lang="en-GB" sz="1600" b="0" dirty="0">
                          <a:hlinkClick r:id="rId4" action="ppaction://hlinksldjump"/>
                        </a:rPr>
                        <a:t>I</a:t>
                      </a:r>
                      <a:r>
                        <a:rPr lang="en-GB" sz="1600" b="0" dirty="0"/>
                        <a:t> looks at how it can be modelled using place-value counters.</a:t>
                      </a:r>
                    </a:p>
                    <a:p>
                      <a:pPr marL="285750" indent="-285750">
                        <a:buFont typeface="Arial" panose="020B0604020202020204" pitchFamily="34" charset="0"/>
                        <a:buChar char="•"/>
                      </a:pPr>
                      <a:r>
                        <a:rPr lang="en-GB" sz="1600" b="0" dirty="0"/>
                        <a:t>Within </a:t>
                      </a:r>
                      <a:r>
                        <a:rPr lang="en-GB" sz="1600" dirty="0">
                          <a:hlinkClick r:id="rId5"/>
                        </a:rPr>
                        <a:t>Primary Mastery Professional Development | NCETM</a:t>
                      </a:r>
                      <a:r>
                        <a:rPr lang="en-GB" sz="1600" dirty="0"/>
                        <a:t>, Topic 2.15 explores the written method for division in </a:t>
                      </a:r>
                      <a:r>
                        <a:rPr lang="en-GB" sz="1600" dirty="0">
                          <a:hlinkClick r:id="rId6"/>
                        </a:rPr>
                        <a:t>Division: partitioning leading to short division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94517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897E4D-2AA8-4059-9642-C666CD559FD4}"/>
              </a:ext>
            </a:extLst>
          </p:cNvPr>
          <p:cNvSpPr>
            <a:spLocks noGrp="1"/>
          </p:cNvSpPr>
          <p:nvPr>
            <p:ph type="body" sz="quarter" idx="11"/>
          </p:nvPr>
        </p:nvSpPr>
        <p:spPr/>
        <p:txBody>
          <a:bodyPr/>
          <a:lstStyle/>
          <a:p>
            <a:r>
              <a:rPr lang="en-GB" dirty="0"/>
              <a:t>Checkpoint 18: Dividing by 15</a:t>
            </a:r>
          </a:p>
        </p:txBody>
      </p:sp>
      <p:sp>
        <p:nvSpPr>
          <p:cNvPr id="41" name="Action Button: Help 40">
            <a:hlinkClick r:id="" action="ppaction://noaction" highlightClick="1"/>
            <a:extLst>
              <a:ext uri="{FF2B5EF4-FFF2-40B4-BE49-F238E27FC236}">
                <a16:creationId xmlns:a16="http://schemas.microsoft.com/office/drawing/2014/main" id="{E2002DB6-E877-4D49-99BA-40D59CFE72DA}"/>
              </a:ext>
            </a:extLst>
          </p:cNvPr>
          <p:cNvSpPr/>
          <p:nvPr/>
        </p:nvSpPr>
        <p:spPr>
          <a:xfrm>
            <a:off x="296565" y="539606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AAAE322C-1AEA-469A-B6DA-959A1850223E}"/>
              </a:ext>
            </a:extLst>
          </p:cNvPr>
          <p:cNvSpPr txBox="1"/>
          <p:nvPr/>
        </p:nvSpPr>
        <p:spPr>
          <a:xfrm>
            <a:off x="1151955" y="5310740"/>
            <a:ext cx="8478355" cy="904863"/>
          </a:xfrm>
          <a:prstGeom prst="rect">
            <a:avLst/>
          </a:prstGeom>
          <a:noFill/>
        </p:spPr>
        <p:txBody>
          <a:bodyPr wrap="square">
            <a:spAutoFit/>
          </a:bodyPr>
          <a:lstStyle/>
          <a:p>
            <a:pPr>
              <a:buNone/>
            </a:pPr>
            <a:r>
              <a:rPr lang="en-GB" sz="2400" dirty="0"/>
              <a:t>Create another problem using this format:</a:t>
            </a:r>
          </a:p>
          <a:p>
            <a:pPr>
              <a:buNone/>
            </a:pPr>
            <a:r>
              <a:rPr lang="en-GB" sz="2400" dirty="0"/>
              <a:t>Can you create one that will have only one integer answer? </a:t>
            </a:r>
          </a:p>
        </p:txBody>
      </p:sp>
      <p:grpSp>
        <p:nvGrpSpPr>
          <p:cNvPr id="2" name="Group 1">
            <a:extLst>
              <a:ext uri="{FF2B5EF4-FFF2-40B4-BE49-F238E27FC236}">
                <a16:creationId xmlns:a16="http://schemas.microsoft.com/office/drawing/2014/main" id="{DA27FB4D-F61D-42D9-8A0C-1001DA880262}"/>
              </a:ext>
            </a:extLst>
          </p:cNvPr>
          <p:cNvGrpSpPr/>
          <p:nvPr/>
        </p:nvGrpSpPr>
        <p:grpSpPr>
          <a:xfrm>
            <a:off x="1704998" y="2505457"/>
            <a:ext cx="8561713" cy="2100017"/>
            <a:chOff x="1686789" y="2550687"/>
            <a:chExt cx="8561713" cy="2100017"/>
          </a:xfrm>
        </p:grpSpPr>
        <p:sp>
          <p:nvSpPr>
            <p:cNvPr id="4" name="Arc 3">
              <a:extLst>
                <a:ext uri="{FF2B5EF4-FFF2-40B4-BE49-F238E27FC236}">
                  <a16:creationId xmlns:a16="http://schemas.microsoft.com/office/drawing/2014/main" id="{A7175274-E200-41F9-9CAD-A2EEA83CAFA0}"/>
                </a:ext>
              </a:extLst>
            </p:cNvPr>
            <p:cNvSpPr/>
            <p:nvPr/>
          </p:nvSpPr>
          <p:spPr>
            <a:xfrm>
              <a:off x="2350011" y="2550687"/>
              <a:ext cx="1618132" cy="2100017"/>
            </a:xfrm>
            <a:prstGeom prst="arc">
              <a:avLst>
                <a:gd name="adj1" fmla="val 16200000"/>
                <a:gd name="adj2" fmla="val 540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a:p>
          </p:txBody>
        </p:sp>
        <p:cxnSp>
          <p:nvCxnSpPr>
            <p:cNvPr id="6" name="Straight Connector 5">
              <a:extLst>
                <a:ext uri="{FF2B5EF4-FFF2-40B4-BE49-F238E27FC236}">
                  <a16:creationId xmlns:a16="http://schemas.microsoft.com/office/drawing/2014/main" id="{6AF9385C-2C1D-4FF7-8B83-4235D3592EDB}"/>
                </a:ext>
              </a:extLst>
            </p:cNvPr>
            <p:cNvCxnSpPr>
              <a:cxnSpLocks/>
              <a:stCxn id="4" idx="0"/>
            </p:cNvCxnSpPr>
            <p:nvPr/>
          </p:nvCxnSpPr>
          <p:spPr>
            <a:xfrm>
              <a:off x="3159077" y="2550687"/>
              <a:ext cx="70894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9F0E86-077F-4CF1-9385-1A2C7E46A21F}"/>
                </a:ext>
              </a:extLst>
            </p:cNvPr>
            <p:cNvSpPr txBox="1"/>
            <p:nvPr/>
          </p:nvSpPr>
          <p:spPr>
            <a:xfrm>
              <a:off x="6703789" y="2757217"/>
              <a:ext cx="1005403" cy="1862048"/>
            </a:xfrm>
            <a:prstGeom prst="rect">
              <a:avLst/>
            </a:prstGeom>
            <a:noFill/>
          </p:spPr>
          <p:txBody>
            <a:bodyPr wrap="none" rtlCol="0">
              <a:spAutoFit/>
            </a:bodyPr>
            <a:lstStyle/>
            <a:p>
              <a:pPr>
                <a:buNone/>
              </a:pPr>
              <a:r>
                <a:rPr lang="en-GB" sz="11500">
                  <a:solidFill>
                    <a:srgbClr val="585858"/>
                  </a:solidFill>
                </a:rPr>
                <a:t>1</a:t>
              </a:r>
            </a:p>
          </p:txBody>
        </p:sp>
        <p:sp>
          <p:nvSpPr>
            <p:cNvPr id="10" name="TextBox 9">
              <a:extLst>
                <a:ext uri="{FF2B5EF4-FFF2-40B4-BE49-F238E27FC236}">
                  <a16:creationId xmlns:a16="http://schemas.microsoft.com/office/drawing/2014/main" id="{CE33A999-5215-4C45-A098-9AED9100548C}"/>
                </a:ext>
              </a:extLst>
            </p:cNvPr>
            <p:cNvSpPr txBox="1"/>
            <p:nvPr/>
          </p:nvSpPr>
          <p:spPr>
            <a:xfrm>
              <a:off x="8624907" y="2784409"/>
              <a:ext cx="1005403" cy="1862048"/>
            </a:xfrm>
            <a:prstGeom prst="rect">
              <a:avLst/>
            </a:prstGeom>
            <a:noFill/>
          </p:spPr>
          <p:txBody>
            <a:bodyPr wrap="none" rtlCol="0">
              <a:spAutoFit/>
            </a:bodyPr>
            <a:lstStyle/>
            <a:p>
              <a:pPr>
                <a:buNone/>
              </a:pPr>
              <a:r>
                <a:rPr lang="en-GB" sz="11500">
                  <a:solidFill>
                    <a:srgbClr val="585858"/>
                  </a:solidFill>
                </a:rPr>
                <a:t>5</a:t>
              </a:r>
            </a:p>
          </p:txBody>
        </p:sp>
        <p:sp>
          <p:nvSpPr>
            <p:cNvPr id="45" name="Rectangle 44">
              <a:extLst>
                <a:ext uri="{FF2B5EF4-FFF2-40B4-BE49-F238E27FC236}">
                  <a16:creationId xmlns:a16="http://schemas.microsoft.com/office/drawing/2014/main" id="{FA00C847-32AF-4255-8942-528ADF4DDA6C}"/>
                </a:ext>
              </a:extLst>
            </p:cNvPr>
            <p:cNvSpPr/>
            <p:nvPr/>
          </p:nvSpPr>
          <p:spPr>
            <a:xfrm>
              <a:off x="4547054" y="2964811"/>
              <a:ext cx="1408014" cy="1446860"/>
            </a:xfrm>
            <a:prstGeom prst="rect">
              <a:avLst/>
            </a:prstGeom>
            <a:solidFill>
              <a:schemeClr val="accent3">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6" name="TextBox 45">
              <a:extLst>
                <a:ext uri="{FF2B5EF4-FFF2-40B4-BE49-F238E27FC236}">
                  <a16:creationId xmlns:a16="http://schemas.microsoft.com/office/drawing/2014/main" id="{2E776400-F3A6-4283-8787-A9EE72E8EF06}"/>
                </a:ext>
              </a:extLst>
            </p:cNvPr>
            <p:cNvSpPr txBox="1"/>
            <p:nvPr/>
          </p:nvSpPr>
          <p:spPr>
            <a:xfrm>
              <a:off x="1686789" y="2741936"/>
              <a:ext cx="1826141" cy="1862048"/>
            </a:xfrm>
            <a:prstGeom prst="rect">
              <a:avLst/>
            </a:prstGeom>
            <a:noFill/>
          </p:spPr>
          <p:txBody>
            <a:bodyPr wrap="none" rtlCol="0">
              <a:spAutoFit/>
            </a:bodyPr>
            <a:lstStyle/>
            <a:p>
              <a:pPr>
                <a:buNone/>
              </a:pPr>
              <a:r>
                <a:rPr lang="en-GB" sz="11500">
                  <a:solidFill>
                    <a:srgbClr val="585858"/>
                  </a:solidFill>
                </a:rPr>
                <a:t>15</a:t>
              </a:r>
            </a:p>
          </p:txBody>
        </p:sp>
      </p:grpSp>
      <p:sp>
        <p:nvSpPr>
          <p:cNvPr id="11" name="TextBox 10">
            <a:extLst>
              <a:ext uri="{FF2B5EF4-FFF2-40B4-BE49-F238E27FC236}">
                <a16:creationId xmlns:a16="http://schemas.microsoft.com/office/drawing/2014/main" id="{E8070DAC-C6B3-4A78-8395-447601D9E2D1}"/>
              </a:ext>
            </a:extLst>
          </p:cNvPr>
          <p:cNvSpPr txBox="1"/>
          <p:nvPr/>
        </p:nvSpPr>
        <p:spPr>
          <a:xfrm>
            <a:off x="213606" y="1187331"/>
            <a:ext cx="11764788" cy="904863"/>
          </a:xfrm>
          <a:prstGeom prst="rect">
            <a:avLst/>
          </a:prstGeom>
          <a:noFill/>
        </p:spPr>
        <p:txBody>
          <a:bodyPr wrap="square">
            <a:spAutoFit/>
          </a:bodyPr>
          <a:lstStyle/>
          <a:p>
            <a:pPr>
              <a:buNone/>
            </a:pPr>
            <a:r>
              <a:rPr lang="en-GB" sz="2400" dirty="0">
                <a:solidFill>
                  <a:schemeClr val="tx2"/>
                </a:solidFill>
              </a:rPr>
              <a:t>a) </a:t>
            </a:r>
            <a:r>
              <a:rPr lang="en-GB" sz="2400" dirty="0"/>
              <a:t>Choose a single digit to go into the box, then complete the calculation. </a:t>
            </a:r>
          </a:p>
          <a:p>
            <a:pPr>
              <a:buNone/>
            </a:pPr>
            <a:r>
              <a:rPr lang="en-GB" sz="2400" dirty="0">
                <a:solidFill>
                  <a:schemeClr val="tx2"/>
                </a:solidFill>
              </a:rPr>
              <a:t>b) </a:t>
            </a:r>
            <a:r>
              <a:rPr lang="en-GB" sz="2400" dirty="0"/>
              <a:t>Is it possible to have an integer answer? </a:t>
            </a:r>
          </a:p>
        </p:txBody>
      </p:sp>
      <p:pic>
        <p:nvPicPr>
          <p:cNvPr id="8" name="Picture 7">
            <a:extLst>
              <a:ext uri="{FF2B5EF4-FFF2-40B4-BE49-F238E27FC236}">
                <a16:creationId xmlns:a16="http://schemas.microsoft.com/office/drawing/2014/main" id="{1A42E19C-A275-41A2-926D-FE211BB9A126}"/>
              </a:ext>
            </a:extLst>
          </p:cNvPr>
          <p:cNvPicPr>
            <a:picLocks noChangeAspect="1"/>
          </p:cNvPicPr>
          <p:nvPr/>
        </p:nvPicPr>
        <p:blipFill>
          <a:blip r:embed="rId3"/>
          <a:stretch>
            <a:fillRect/>
          </a:stretch>
        </p:blipFill>
        <p:spPr>
          <a:xfrm>
            <a:off x="6721998" y="5279301"/>
            <a:ext cx="2319804" cy="749363"/>
          </a:xfrm>
          <a:prstGeom prst="rect">
            <a:avLst/>
          </a:prstGeom>
        </p:spPr>
      </p:pic>
    </p:spTree>
    <p:extLst>
      <p:ext uri="{BB962C8B-B14F-4D97-AF65-F5344CB8AC3E}">
        <p14:creationId xmlns:p14="http://schemas.microsoft.com/office/powerpoint/2010/main" val="273655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4000" dirty="0"/>
              <a:t>Checkpoints 21–28</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895946629"/>
              </p:ext>
            </p:extLst>
          </p:nvPr>
        </p:nvGraphicFramePr>
        <p:xfrm>
          <a:off x="774918" y="1157923"/>
          <a:ext cx="10947572" cy="3644313"/>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21: Product is 21</a:t>
                      </a:r>
                      <a:endParaRPr lang="en-GB" dirty="0"/>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Multiplication with decimals</a:t>
                      </a:r>
                    </a:p>
                  </a:txBody>
                  <a:tcPr anchor="ctr"/>
                </a:tc>
                <a:tc rowSpan="8">
                  <a:txBody>
                    <a:bodyPr/>
                    <a:lstStyle/>
                    <a:p>
                      <a:r>
                        <a:rPr lang="en-GB" dirty="0"/>
                        <a:t>2.1.2*</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22: Equivalent calculations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23: Missing decimal points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24: Adds to 18</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Division with decimals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25: Quotient is 40</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26: Division cards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Addition and subtraction with decimals</a:t>
                      </a:r>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27: Adjusting calculations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28: Changing 2.16</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1"/>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187425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09985477"/>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Students may wish to explore the same structure with a single-digit number first. Replace the divisor of 15 with 5 or 3 (but keeping the 15 in the dividend). Or replace the 15 in both the divisor and the dividend with any single-digit number. Another alternative is also available at Additional activity 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If students really deeply understand the structure of this problem, they could be challenged to create their own that have a specific number of integer solutions.</a:t>
                      </a:r>
                    </a:p>
                    <a:p>
                      <a:endParaRPr lang="en-GB" sz="1600" u="none" dirty="0"/>
                    </a:p>
                    <a:p>
                      <a:r>
                        <a:rPr lang="en-GB" sz="1600" b="1" i="0" u="none" dirty="0"/>
                        <a:t>Representations</a:t>
                      </a:r>
                    </a:p>
                    <a:p>
                      <a:r>
                        <a:rPr lang="en-GB" sz="1600" b="0" i="0" u="none" dirty="0"/>
                        <a:t>Students really need to think about this activity in terms of multiples of the divisor to be able to really understand </a:t>
                      </a:r>
                      <a:r>
                        <a:rPr lang="en-GB" sz="1600" b="1" i="0" u="none" dirty="0"/>
                        <a:t>why</a:t>
                      </a:r>
                      <a:r>
                        <a:rPr lang="en-GB" sz="1600" b="0" i="0" u="none" dirty="0"/>
                        <a:t> certain digits create an integer answer (e.g. where that multiple of 100 is divisible by 100). Have a multiplication grid available to support them to spot the patterns of multiples as they extend into the hundreds.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Even if students do not notice some of the subtleties in the structure of this task, and simply substitute digits in and then divide, teachers will be able to learn a lot about their level of competence with long division. It will also help to gauge their confidence both with working with numbers beyond the commonly known multiplication facts up to 12 × 12, as well as with handling remainders.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with a deeper understanding of this task should be asked to explain </a:t>
                      </a:r>
                      <a:r>
                        <a:rPr lang="en-GB" sz="1600" i="1" dirty="0"/>
                        <a:t>why </a:t>
                      </a:r>
                      <a:r>
                        <a:rPr lang="en-GB" sz="1600" i="0" dirty="0"/>
                        <a:t>certain digits produce multiple answers: expect to hear reference to both the language of multiples and to place value in these explanations.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Within </a:t>
                      </a:r>
                      <a:r>
                        <a:rPr lang="en-GB" sz="1600" dirty="0">
                          <a:hlinkClick r:id="rId3"/>
                        </a:rPr>
                        <a:t>Primary Mastery Professional Development | NCETM</a:t>
                      </a:r>
                      <a:r>
                        <a:rPr lang="en-GB" sz="1600" dirty="0"/>
                        <a:t>, Topic 2.24 explores </a:t>
                      </a:r>
                      <a:r>
                        <a:rPr lang="en-GB" sz="1600" dirty="0">
                          <a:hlinkClick r:id="rId4"/>
                        </a:rPr>
                        <a:t>Division: dividing by two-digit divisors | NCETM</a:t>
                      </a:r>
                      <a:endParaRPr lang="en-GB" sz="1600" dirty="0"/>
                    </a:p>
                    <a:p>
                      <a:pPr marL="285750" indent="-285750">
                        <a:buFont typeface="Arial" panose="020B0604020202020204" pitchFamily="34" charset="0"/>
                        <a:buChar char="•"/>
                      </a:pPr>
                      <a:r>
                        <a:rPr lang="en-GB" sz="1600" b="0" dirty="0"/>
                        <a:t>Additional activity </a:t>
                      </a:r>
                      <a:r>
                        <a:rPr lang="en-GB" sz="1600" b="0" dirty="0">
                          <a:hlinkClick r:id="rId5" action="ppaction://hlinksldjump"/>
                        </a:rPr>
                        <a:t>J</a:t>
                      </a:r>
                      <a:r>
                        <a:rPr lang="en-GB" sz="1600" b="0" dirty="0"/>
                        <a:t> offers a version of this activity with a single-digit divisor.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8885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19: Partitioning 98</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646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Cloud 5">
            <a:extLst>
              <a:ext uri="{FF2B5EF4-FFF2-40B4-BE49-F238E27FC236}">
                <a16:creationId xmlns:a16="http://schemas.microsoft.com/office/drawing/2014/main" id="{1AF93AEB-786D-4B99-89F1-BA0920D01FDF}"/>
              </a:ext>
            </a:extLst>
          </p:cNvPr>
          <p:cNvSpPr/>
          <p:nvPr/>
        </p:nvSpPr>
        <p:spPr>
          <a:xfrm>
            <a:off x="2451100" y="2990850"/>
            <a:ext cx="1244600" cy="876300"/>
          </a:xfrm>
          <a:prstGeom prst="cloud">
            <a:avLst/>
          </a:prstGeom>
          <a:solidFill>
            <a:srgbClr val="C8E2E8"/>
          </a:solidFill>
          <a:ln>
            <a:solidFill>
              <a:srgbClr val="59595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r>
              <a:rPr lang="en-GB" sz="3200">
                <a:solidFill>
                  <a:srgbClr val="585858"/>
                </a:solidFill>
              </a:rPr>
              <a:t>98</a:t>
            </a:r>
          </a:p>
        </p:txBody>
      </p:sp>
      <p:sp>
        <p:nvSpPr>
          <p:cNvPr id="7" name="TextBox 6">
            <a:extLst>
              <a:ext uri="{FF2B5EF4-FFF2-40B4-BE49-F238E27FC236}">
                <a16:creationId xmlns:a16="http://schemas.microsoft.com/office/drawing/2014/main" id="{C9F1E03D-D405-40E4-A5CB-0A2729E6A5EB}"/>
              </a:ext>
            </a:extLst>
          </p:cNvPr>
          <p:cNvSpPr txBox="1"/>
          <p:nvPr/>
        </p:nvSpPr>
        <p:spPr>
          <a:xfrm>
            <a:off x="0" y="1015460"/>
            <a:ext cx="6355971" cy="837152"/>
          </a:xfrm>
          <a:prstGeom prst="rect">
            <a:avLst/>
          </a:prstGeom>
          <a:noFill/>
        </p:spPr>
        <p:txBody>
          <a:bodyPr wrap="none" rtlCol="0">
            <a:spAutoFit/>
          </a:bodyPr>
          <a:lstStyle/>
          <a:p>
            <a:pPr marL="457200" indent="-457200">
              <a:buFont typeface="+mj-lt"/>
              <a:buAutoNum type="alphaLcParenR"/>
            </a:pPr>
            <a:r>
              <a:rPr lang="en-GB" sz="2200" dirty="0"/>
              <a:t>Below are some different ways to partition 98.</a:t>
            </a:r>
          </a:p>
          <a:p>
            <a:pPr marL="444500">
              <a:buNone/>
            </a:pPr>
            <a:r>
              <a:rPr lang="en-GB" sz="2200" dirty="0"/>
              <a:t>Can you think of any more?</a:t>
            </a:r>
          </a:p>
        </p:txBody>
      </p:sp>
      <p:sp>
        <p:nvSpPr>
          <p:cNvPr id="62" name="TextBox 61">
            <a:extLst>
              <a:ext uri="{FF2B5EF4-FFF2-40B4-BE49-F238E27FC236}">
                <a16:creationId xmlns:a16="http://schemas.microsoft.com/office/drawing/2014/main" id="{2E599357-2AB9-4272-90EF-5576598650BE}"/>
              </a:ext>
            </a:extLst>
          </p:cNvPr>
          <p:cNvSpPr txBox="1"/>
          <p:nvPr/>
        </p:nvSpPr>
        <p:spPr>
          <a:xfrm>
            <a:off x="6627188" y="990087"/>
            <a:ext cx="5726504" cy="3613297"/>
          </a:xfrm>
          <a:prstGeom prst="rect">
            <a:avLst/>
          </a:prstGeom>
          <a:noFill/>
        </p:spPr>
        <p:txBody>
          <a:bodyPr wrap="square" rtlCol="0">
            <a:spAutoFit/>
          </a:bodyPr>
          <a:lstStyle/>
          <a:p>
            <a:pPr marL="457200" indent="-457200">
              <a:buFont typeface="+mj-lt"/>
              <a:buAutoNum type="alphaLcParenR" startAt="2"/>
            </a:pPr>
            <a:r>
              <a:rPr lang="en-GB" sz="2200" dirty="0"/>
              <a:t>Which method of partitioning is most useful for each of these calculations?</a:t>
            </a:r>
          </a:p>
          <a:p>
            <a:pPr marL="1828800" lvl="3" indent="-457200">
              <a:buFont typeface="Arial" panose="020B0604020202020204" pitchFamily="34" charset="0"/>
              <a:buChar char="•"/>
            </a:pPr>
            <a:r>
              <a:rPr lang="en-GB" sz="2200" dirty="0"/>
              <a:t>98 ÷ 7</a:t>
            </a:r>
          </a:p>
          <a:p>
            <a:pPr marL="1828800" lvl="3" indent="-457200">
              <a:buFont typeface="Arial" panose="020B0604020202020204" pitchFamily="34" charset="0"/>
              <a:buChar char="•"/>
            </a:pPr>
            <a:r>
              <a:rPr lang="en-GB" sz="2200" dirty="0"/>
              <a:t>98 ÷ 2</a:t>
            </a:r>
          </a:p>
          <a:p>
            <a:pPr marL="1828800" lvl="3" indent="-457200">
              <a:buFont typeface="Arial" panose="020B0604020202020204" pitchFamily="34" charset="0"/>
              <a:buChar char="•"/>
            </a:pPr>
            <a:r>
              <a:rPr lang="en-GB" sz="2200" dirty="0"/>
              <a:t>98 ÷ 4</a:t>
            </a:r>
          </a:p>
          <a:p>
            <a:pPr marL="1828800" lvl="3" indent="-457200">
              <a:buFont typeface="Arial" panose="020B0604020202020204" pitchFamily="34" charset="0"/>
              <a:buChar char="•"/>
            </a:pPr>
            <a:r>
              <a:rPr lang="en-GB" sz="2200" dirty="0"/>
              <a:t>98 ÷ 5</a:t>
            </a:r>
          </a:p>
          <a:p>
            <a:pPr marL="1828800" lvl="3" indent="-457200">
              <a:buFont typeface="Arial" panose="020B0604020202020204" pitchFamily="34" charset="0"/>
              <a:buChar char="•"/>
            </a:pPr>
            <a:r>
              <a:rPr lang="en-GB" sz="2200" dirty="0"/>
              <a:t>98 ÷ 3</a:t>
            </a:r>
          </a:p>
          <a:p>
            <a:pPr marL="1828800" lvl="3" indent="-457200"/>
            <a:endParaRPr lang="en-GB" sz="2200" dirty="0"/>
          </a:p>
          <a:p>
            <a:pPr marL="1828800" lvl="3" indent="-457200"/>
            <a:endParaRPr lang="en-GB" sz="2200" dirty="0"/>
          </a:p>
        </p:txBody>
      </p:sp>
      <p:cxnSp>
        <p:nvCxnSpPr>
          <p:cNvPr id="9" name="Connector: Curved 8">
            <a:extLst>
              <a:ext uri="{FF2B5EF4-FFF2-40B4-BE49-F238E27FC236}">
                <a16:creationId xmlns:a16="http://schemas.microsoft.com/office/drawing/2014/main" id="{C84C6801-71E8-4F10-933B-4B4D24C46F72}"/>
              </a:ext>
            </a:extLst>
          </p:cNvPr>
          <p:cNvCxnSpPr>
            <a:cxnSpLocks/>
          </p:cNvCxnSpPr>
          <p:nvPr/>
        </p:nvCxnSpPr>
        <p:spPr>
          <a:xfrm flipV="1">
            <a:off x="3615149" y="2890722"/>
            <a:ext cx="1379205" cy="67194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22C5B68C-A114-466F-9E29-CDA54014FF6E}"/>
              </a:ext>
            </a:extLst>
          </p:cNvPr>
          <p:cNvCxnSpPr>
            <a:cxnSpLocks/>
          </p:cNvCxnSpPr>
          <p:nvPr/>
        </p:nvCxnSpPr>
        <p:spPr>
          <a:xfrm flipH="1" flipV="1">
            <a:off x="1435100" y="2482850"/>
            <a:ext cx="1092200" cy="81574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6BEC37-92BC-4AF1-80D8-EEE5DBCFC5FD}"/>
              </a:ext>
            </a:extLst>
          </p:cNvPr>
          <p:cNvSpPr txBox="1"/>
          <p:nvPr/>
        </p:nvSpPr>
        <p:spPr>
          <a:xfrm>
            <a:off x="4994354" y="2632658"/>
            <a:ext cx="1479550" cy="461665"/>
          </a:xfrm>
          <a:prstGeom prst="rect">
            <a:avLst/>
          </a:prstGeom>
          <a:noFill/>
        </p:spPr>
        <p:txBody>
          <a:bodyPr wrap="square">
            <a:spAutoFit/>
          </a:bodyPr>
          <a:lstStyle/>
          <a:p>
            <a:pPr>
              <a:buNone/>
            </a:pPr>
            <a:r>
              <a:rPr lang="en-GB" sz="2400"/>
              <a:t>70 + 28</a:t>
            </a:r>
          </a:p>
        </p:txBody>
      </p:sp>
      <p:cxnSp>
        <p:nvCxnSpPr>
          <p:cNvPr id="66" name="Connector: Curved 65">
            <a:extLst>
              <a:ext uri="{FF2B5EF4-FFF2-40B4-BE49-F238E27FC236}">
                <a16:creationId xmlns:a16="http://schemas.microsoft.com/office/drawing/2014/main" id="{8D43FCEF-5681-4D52-8448-ABC0688BD547}"/>
              </a:ext>
            </a:extLst>
          </p:cNvPr>
          <p:cNvCxnSpPr>
            <a:cxnSpLocks/>
          </p:cNvCxnSpPr>
          <p:nvPr/>
        </p:nvCxnSpPr>
        <p:spPr>
          <a:xfrm rot="16200000" flipH="1">
            <a:off x="3095145" y="3889375"/>
            <a:ext cx="908049" cy="8636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411A26FB-07EA-4325-9B78-81687F840CB8}"/>
              </a:ext>
            </a:extLst>
          </p:cNvPr>
          <p:cNvCxnSpPr>
            <a:cxnSpLocks/>
          </p:cNvCxnSpPr>
          <p:nvPr/>
        </p:nvCxnSpPr>
        <p:spPr>
          <a:xfrm rot="5400000">
            <a:off x="1624630" y="3872530"/>
            <a:ext cx="1106834" cy="69850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3A4E65E-6C40-4757-A0CB-B119C1EE96B2}"/>
              </a:ext>
            </a:extLst>
          </p:cNvPr>
          <p:cNvSpPr txBox="1"/>
          <p:nvPr/>
        </p:nvSpPr>
        <p:spPr>
          <a:xfrm>
            <a:off x="3767471" y="4781963"/>
            <a:ext cx="1479550" cy="461665"/>
          </a:xfrm>
          <a:prstGeom prst="rect">
            <a:avLst/>
          </a:prstGeom>
          <a:noFill/>
        </p:spPr>
        <p:txBody>
          <a:bodyPr wrap="square">
            <a:spAutoFit/>
          </a:bodyPr>
          <a:lstStyle/>
          <a:p>
            <a:pPr>
              <a:buNone/>
            </a:pPr>
            <a:r>
              <a:rPr lang="en-GB" sz="2400"/>
              <a:t>50 + 48</a:t>
            </a:r>
          </a:p>
        </p:txBody>
      </p:sp>
      <p:sp>
        <p:nvSpPr>
          <p:cNvPr id="72" name="TextBox 71">
            <a:extLst>
              <a:ext uri="{FF2B5EF4-FFF2-40B4-BE49-F238E27FC236}">
                <a16:creationId xmlns:a16="http://schemas.microsoft.com/office/drawing/2014/main" id="{D5E86EF9-1D7C-46E4-9EFB-C4FB47BCF03F}"/>
              </a:ext>
            </a:extLst>
          </p:cNvPr>
          <p:cNvSpPr txBox="1"/>
          <p:nvPr/>
        </p:nvSpPr>
        <p:spPr>
          <a:xfrm>
            <a:off x="384175" y="2265849"/>
            <a:ext cx="1479550" cy="461665"/>
          </a:xfrm>
          <a:prstGeom prst="rect">
            <a:avLst/>
          </a:prstGeom>
          <a:noFill/>
        </p:spPr>
        <p:txBody>
          <a:bodyPr wrap="square">
            <a:spAutoFit/>
          </a:bodyPr>
          <a:lstStyle/>
          <a:p>
            <a:pPr>
              <a:buNone/>
            </a:pPr>
            <a:r>
              <a:rPr lang="en-GB" sz="2400"/>
              <a:t>90 + 8</a:t>
            </a:r>
          </a:p>
        </p:txBody>
      </p:sp>
      <p:sp>
        <p:nvSpPr>
          <p:cNvPr id="73" name="TextBox 72">
            <a:extLst>
              <a:ext uri="{FF2B5EF4-FFF2-40B4-BE49-F238E27FC236}">
                <a16:creationId xmlns:a16="http://schemas.microsoft.com/office/drawing/2014/main" id="{197D26BB-199B-4EC8-B76B-E6E383C487EC}"/>
              </a:ext>
            </a:extLst>
          </p:cNvPr>
          <p:cNvSpPr txBox="1"/>
          <p:nvPr/>
        </p:nvSpPr>
        <p:spPr>
          <a:xfrm>
            <a:off x="971550" y="4775200"/>
            <a:ext cx="1479550" cy="461665"/>
          </a:xfrm>
          <a:prstGeom prst="rect">
            <a:avLst/>
          </a:prstGeom>
          <a:noFill/>
        </p:spPr>
        <p:txBody>
          <a:bodyPr wrap="square">
            <a:spAutoFit/>
          </a:bodyPr>
          <a:lstStyle/>
          <a:p>
            <a:pPr>
              <a:buNone/>
            </a:pPr>
            <a:r>
              <a:rPr lang="en-GB" sz="2400"/>
              <a:t>80 + 18</a:t>
            </a:r>
          </a:p>
        </p:txBody>
      </p:sp>
      <p:cxnSp>
        <p:nvCxnSpPr>
          <p:cNvPr id="74" name="Connector: Curved 73">
            <a:extLst>
              <a:ext uri="{FF2B5EF4-FFF2-40B4-BE49-F238E27FC236}">
                <a16:creationId xmlns:a16="http://schemas.microsoft.com/office/drawing/2014/main" id="{705ACFAA-2470-4343-8B13-B16407C235C1}"/>
              </a:ext>
            </a:extLst>
          </p:cNvPr>
          <p:cNvCxnSpPr>
            <a:cxnSpLocks/>
          </p:cNvCxnSpPr>
          <p:nvPr/>
        </p:nvCxnSpPr>
        <p:spPr>
          <a:xfrm rot="5400000" flipH="1" flipV="1">
            <a:off x="2972761" y="2564441"/>
            <a:ext cx="571500" cy="4083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E7F092D-7CA1-4EFD-AEDF-9FF82CDEE2A8}"/>
              </a:ext>
            </a:extLst>
          </p:cNvPr>
          <p:cNvSpPr txBox="1"/>
          <p:nvPr/>
        </p:nvSpPr>
        <p:spPr>
          <a:xfrm>
            <a:off x="3027696" y="2094417"/>
            <a:ext cx="1479550" cy="461665"/>
          </a:xfrm>
          <a:prstGeom prst="rect">
            <a:avLst/>
          </a:prstGeom>
          <a:noFill/>
        </p:spPr>
        <p:txBody>
          <a:bodyPr wrap="square">
            <a:spAutoFit/>
          </a:bodyPr>
          <a:lstStyle/>
          <a:p>
            <a:pPr>
              <a:buNone/>
            </a:pPr>
            <a:r>
              <a:rPr lang="en-GB" sz="2400"/>
              <a:t>95 + 3</a:t>
            </a:r>
          </a:p>
        </p:txBody>
      </p:sp>
      <p:sp>
        <p:nvSpPr>
          <p:cNvPr id="19" name="TextBox 18">
            <a:extLst>
              <a:ext uri="{FF2B5EF4-FFF2-40B4-BE49-F238E27FC236}">
                <a16:creationId xmlns:a16="http://schemas.microsoft.com/office/drawing/2014/main" id="{053D8A00-D4BB-4AEE-B7CB-013D870D3095}"/>
              </a:ext>
            </a:extLst>
          </p:cNvPr>
          <p:cNvSpPr txBox="1"/>
          <p:nvPr/>
        </p:nvSpPr>
        <p:spPr>
          <a:xfrm>
            <a:off x="1044575" y="5516170"/>
            <a:ext cx="8413296" cy="1107996"/>
          </a:xfrm>
          <a:prstGeom prst="rect">
            <a:avLst/>
          </a:prstGeom>
          <a:noFill/>
        </p:spPr>
        <p:txBody>
          <a:bodyPr wrap="square">
            <a:spAutoFit/>
          </a:bodyPr>
          <a:lstStyle/>
          <a:p>
            <a:pPr>
              <a:buNone/>
            </a:pPr>
            <a:r>
              <a:rPr lang="en-GB" sz="2200" dirty="0"/>
              <a:t>Erika is doing a calculation involving division and has chosen to partition her dividend into 40 + 16. What number might her divisor be? What might her divisor be if she partitioned it into 50 + 6?</a:t>
            </a:r>
          </a:p>
        </p:txBody>
      </p:sp>
    </p:spTree>
    <p:extLst>
      <p:ext uri="{BB962C8B-B14F-4D97-AF65-F5344CB8AC3E}">
        <p14:creationId xmlns:p14="http://schemas.microsoft.com/office/powerpoint/2010/main" val="39919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2">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p:bldP spid="62" grpId="0" build="p"/>
      <p:bldP spid="65" grpId="0"/>
      <p:bldP spid="70" grpId="0"/>
      <p:bldP spid="72" grpId="0"/>
      <p:bldP spid="73" grpId="0"/>
      <p:bldP spid="75"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478381210"/>
              </p:ext>
            </p:extLst>
          </p:nvPr>
        </p:nvGraphicFramePr>
        <p:xfrm>
          <a:off x="267128" y="764704"/>
          <a:ext cx="11766038" cy="5669280"/>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This task uses a number beyond the familiar multiplication facts, so any adaptations need to be mindful of this. Students may find partitioning the number 52, and then exploring divisors of 2, 4 and 5, to be more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While larger numbers don’t always lead to more mathematical challenge, there is potential for students to think more deeply about how best to partition with a three- or four-digit dividend. </a:t>
                      </a:r>
                    </a:p>
                    <a:p>
                      <a:endParaRPr lang="en-GB" sz="1600" u="none" dirty="0"/>
                    </a:p>
                    <a:p>
                      <a:r>
                        <a:rPr lang="en-GB" sz="1600" b="1" i="0" u="none" dirty="0"/>
                        <a:t>Representations</a:t>
                      </a:r>
                    </a:p>
                    <a:p>
                      <a:r>
                        <a:rPr lang="en-GB" sz="1600" b="0" i="0" u="none" dirty="0"/>
                        <a:t>Students are likely to be familiar with a part–part–whole ‘cherry’ diagram from primary school; use this familiar representation for students to record their ideas for part a. It is likely that other physical representations would not add anything meaningful to this activity: 98 is a relatively large number to represent with counters, and using Dienes blocks leads students towards answers that can be represented using tens.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uses partitioning as a starting point, but leads onto efficient methods for mental division. Students’ selection of partitioning methods may be revealing. For example, their number selection for 98 ÷ 2 may reveal which doubles they are most confident with. Similarly, for 98 ÷ 4, the multiple of 4 used as a starting point for partitioning will have an impact on how challenging the rest of the division 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recognise that, if they partition 90 into </a:t>
                      </a:r>
                      <a:r>
                        <a:rPr lang="en-GB" sz="1600" b="0" dirty="0"/>
                        <a:t>70 + 28, they are effectively ‘doing’ the written method for division in their heads – make explicit the link between partitioning and the written method in class discussion.</a:t>
                      </a:r>
                      <a:endParaRPr lang="en-GB" sz="1600" dirty="0"/>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Topic 2.15 from </a:t>
                      </a:r>
                      <a:r>
                        <a:rPr lang="en-GB" sz="1600" dirty="0">
                          <a:hlinkClick r:id="rId3"/>
                        </a:rPr>
                        <a:t>Primary Mastery Professional Development | NCETM</a:t>
                      </a:r>
                      <a:r>
                        <a:rPr lang="en-GB" sz="1600" dirty="0"/>
                        <a:t> looks in more detail about how partitioning leads to written methods for division: </a:t>
                      </a:r>
                      <a:r>
                        <a:rPr lang="en-GB" sz="1600" dirty="0">
                          <a:hlinkClick r:id="rId4"/>
                        </a:rPr>
                        <a:t>Division: partitioning leading to short division | NCETM</a:t>
                      </a:r>
                      <a:r>
                        <a:rPr lang="en-GB" sz="1600" dirty="0"/>
                        <a:t>.</a:t>
                      </a:r>
                    </a:p>
                    <a:p>
                      <a:pPr marL="285750" indent="-285750">
                        <a:buFont typeface="Arial" panose="020B0604020202020204" pitchFamily="34" charset="0"/>
                        <a:buChar char="•"/>
                      </a:pPr>
                      <a:r>
                        <a:rPr lang="en-GB" sz="1600" b="0" dirty="0"/>
                        <a:t>The ‘cherry’ diagram is first introduced in Topic 1.2: </a:t>
                      </a:r>
                      <a:r>
                        <a:rPr lang="en-GB" sz="1600" b="0" dirty="0">
                          <a:hlinkClick r:id="rId5"/>
                        </a:rPr>
                        <a:t>Introducing 'whole' and 'parts': part–part–whole | NCETM</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572186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20: Dealing with remainders</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312194" y="524816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4AF98E93-BCA8-4B68-B654-9659AE0A3843}"/>
              </a:ext>
            </a:extLst>
          </p:cNvPr>
          <p:cNvSpPr txBox="1"/>
          <p:nvPr/>
        </p:nvSpPr>
        <p:spPr>
          <a:xfrm>
            <a:off x="8077200" y="1959528"/>
            <a:ext cx="3600000" cy="2268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buNone/>
            </a:pPr>
            <a:r>
              <a:rPr lang="en-GB" sz="2200" dirty="0"/>
              <a:t>Dave is a waiter and has 63 plates to collect. He can carry 10 plates at a time. How many trips does he need to make?</a:t>
            </a:r>
          </a:p>
        </p:txBody>
      </p:sp>
      <p:sp>
        <p:nvSpPr>
          <p:cNvPr id="8" name="TextBox 7">
            <a:extLst>
              <a:ext uri="{FF2B5EF4-FFF2-40B4-BE49-F238E27FC236}">
                <a16:creationId xmlns:a16="http://schemas.microsoft.com/office/drawing/2014/main" id="{645D1D29-133B-448E-8DDE-A72EA8F1597A}"/>
              </a:ext>
            </a:extLst>
          </p:cNvPr>
          <p:cNvSpPr txBox="1"/>
          <p:nvPr/>
        </p:nvSpPr>
        <p:spPr>
          <a:xfrm>
            <a:off x="145680" y="1043596"/>
            <a:ext cx="11817720" cy="837152"/>
          </a:xfrm>
          <a:prstGeom prst="rect">
            <a:avLst/>
          </a:prstGeom>
          <a:noFill/>
        </p:spPr>
        <p:txBody>
          <a:bodyPr wrap="square" rtlCol="0">
            <a:spAutoFit/>
          </a:bodyPr>
          <a:lstStyle/>
          <a:p>
            <a:pPr marL="457200" indent="-457200">
              <a:buAutoNum type="alphaLcParenR"/>
            </a:pPr>
            <a:r>
              <a:rPr lang="en-GB" sz="2200" dirty="0"/>
              <a:t>What is the same and different about each of these questions? </a:t>
            </a:r>
          </a:p>
          <a:p>
            <a:pPr marL="457200" indent="-457200">
              <a:buAutoNum type="alphaLcParenR"/>
            </a:pPr>
            <a:r>
              <a:rPr lang="en-GB" sz="2200" dirty="0"/>
              <a:t>What will be the same and different about the answers?</a:t>
            </a:r>
          </a:p>
        </p:txBody>
      </p:sp>
      <p:sp>
        <p:nvSpPr>
          <p:cNvPr id="9" name="TextBox 8">
            <a:extLst>
              <a:ext uri="{FF2B5EF4-FFF2-40B4-BE49-F238E27FC236}">
                <a16:creationId xmlns:a16="http://schemas.microsoft.com/office/drawing/2014/main" id="{E49E7481-5CD3-44D6-974B-6015B4B8B5DE}"/>
              </a:ext>
            </a:extLst>
          </p:cNvPr>
          <p:cNvSpPr txBox="1"/>
          <p:nvPr/>
        </p:nvSpPr>
        <p:spPr>
          <a:xfrm>
            <a:off x="4280607" y="1986266"/>
            <a:ext cx="3600000" cy="2268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buNone/>
            </a:pPr>
            <a:r>
              <a:rPr lang="en-GB" sz="2200"/>
              <a:t>A meal costs £63, to be split equally between 10 friends. How much do they each pay?</a:t>
            </a:r>
          </a:p>
        </p:txBody>
      </p:sp>
      <p:sp>
        <p:nvSpPr>
          <p:cNvPr id="10" name="TextBox 9">
            <a:extLst>
              <a:ext uri="{FF2B5EF4-FFF2-40B4-BE49-F238E27FC236}">
                <a16:creationId xmlns:a16="http://schemas.microsoft.com/office/drawing/2014/main" id="{8C5E3B6C-B9A9-4A27-9A59-D35C5145E5E4}"/>
              </a:ext>
            </a:extLst>
          </p:cNvPr>
          <p:cNvSpPr txBox="1"/>
          <p:nvPr/>
        </p:nvSpPr>
        <p:spPr>
          <a:xfrm>
            <a:off x="484014" y="1986266"/>
            <a:ext cx="3600000" cy="22680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buNone/>
            </a:pPr>
            <a:r>
              <a:rPr lang="en-GB" sz="2200" dirty="0"/>
              <a:t>Cliff has 63p. Chocolate bars cost 10p each. How many chocolate bars can he buy?</a:t>
            </a:r>
          </a:p>
        </p:txBody>
      </p:sp>
      <p:sp>
        <p:nvSpPr>
          <p:cNvPr id="11" name="TextBox 10">
            <a:extLst>
              <a:ext uri="{FF2B5EF4-FFF2-40B4-BE49-F238E27FC236}">
                <a16:creationId xmlns:a16="http://schemas.microsoft.com/office/drawing/2014/main" id="{DB1B8BBC-9A07-4351-9897-5B554744A5A9}"/>
              </a:ext>
            </a:extLst>
          </p:cNvPr>
          <p:cNvSpPr txBox="1"/>
          <p:nvPr/>
        </p:nvSpPr>
        <p:spPr>
          <a:xfrm>
            <a:off x="1124954" y="5023418"/>
            <a:ext cx="7752346" cy="1581972"/>
          </a:xfrm>
          <a:prstGeom prst="rect">
            <a:avLst/>
          </a:prstGeom>
          <a:noFill/>
        </p:spPr>
        <p:txBody>
          <a:bodyPr wrap="square" rtlCol="0">
            <a:spAutoFit/>
          </a:bodyPr>
          <a:lstStyle/>
          <a:p>
            <a:pPr>
              <a:buNone/>
            </a:pPr>
            <a:r>
              <a:rPr lang="en-GB" sz="2200" dirty="0">
                <a:solidFill>
                  <a:srgbClr val="00628C"/>
                </a:solidFill>
              </a:rPr>
              <a:t>37 ÷ 5 = 7.4</a:t>
            </a:r>
          </a:p>
          <a:p>
            <a:pPr>
              <a:buNone/>
            </a:pPr>
            <a:r>
              <a:rPr lang="en-GB" sz="2200" dirty="0"/>
              <a:t>Can you write a worded context for this division calculation?</a:t>
            </a:r>
          </a:p>
          <a:p>
            <a:pPr>
              <a:buNone/>
            </a:pPr>
            <a:r>
              <a:rPr lang="en-GB" sz="2200" dirty="0"/>
              <a:t>Can you write a context where 7 would be the most appropriate answer? How about 8?  </a:t>
            </a:r>
          </a:p>
        </p:txBody>
      </p:sp>
    </p:spTree>
    <p:extLst>
      <p:ext uri="{BB962C8B-B14F-4D97-AF65-F5344CB8AC3E}">
        <p14:creationId xmlns:p14="http://schemas.microsoft.com/office/powerpoint/2010/main" val="1691047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02035185"/>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7033785">
                  <a:extLst>
                    <a:ext uri="{9D8B030D-6E8A-4147-A177-3AD203B41FA5}">
                      <a16:colId xmlns:a16="http://schemas.microsoft.com/office/drawing/2014/main" val="695237181"/>
                    </a:ext>
                  </a:extLst>
                </a:gridCol>
                <a:gridCol w="4732253">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Change the contexts to those more familiar to students, or which can be more easily modelled in the classroom. For example, Dave’s plates might be replaced by students needing 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This problem could be posed in reverse: the correct answer to a question involving 63 ÷ 10 is 7. What could the question have been?</a:t>
                      </a:r>
                    </a:p>
                    <a:p>
                      <a:endParaRPr lang="en-GB" sz="1600" u="none" dirty="0"/>
                    </a:p>
                    <a:p>
                      <a:r>
                        <a:rPr lang="en-GB" sz="1600" b="1" i="0" u="none" dirty="0"/>
                        <a:t>Representations</a:t>
                      </a:r>
                    </a:p>
                    <a:p>
                      <a:r>
                        <a:rPr lang="en-GB" sz="1600" b="0" i="0" u="none" dirty="0"/>
                        <a:t>Consider different representations for the different contexts. For example, a bar model is ideally suited to divisions where exact answers can be given. Grouping or sharing counters/cubes are more suited to divisions where a decision needs to be made about the remainder.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20 gives three identical calculations so students can focus on what is different: how the remainder is dealt with in the answer. Teachers will wish to check first whether students can recognise all three contexts as problems involving division, and then whether students understand </a:t>
                      </a:r>
                      <a:r>
                        <a:rPr lang="en-GB" sz="1600" i="1" dirty="0"/>
                        <a:t>why</a:t>
                      </a:r>
                      <a:r>
                        <a:rPr lang="en-GB" sz="1600" i="0" dirty="0"/>
                        <a:t> the remainder is treated differently each time.</a:t>
                      </a: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Ten has been chosen as the divisor as this is a calculation that students are likely to be able to perform mentally: if teachers a different divisor, note that students </a:t>
                      </a:r>
                      <a:r>
                        <a:rPr lang="en-GB" sz="1600" i="1" dirty="0"/>
                        <a:t>may</a:t>
                      </a:r>
                      <a:r>
                        <a:rPr lang="en-GB" sz="1600" dirty="0"/>
                        <a:t> have been taught to write remainders as fractions but likely </a:t>
                      </a:r>
                      <a:r>
                        <a:rPr lang="en-GB" sz="1600" i="0" dirty="0"/>
                        <a:t>will not </a:t>
                      </a:r>
                      <a:r>
                        <a:rPr lang="en-GB" sz="1600" dirty="0"/>
                        <a:t>have been taught how to calculate exact decimal answers.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support to consider when to round up or down with remainders, additional examples can be found in </a:t>
                      </a:r>
                      <a:r>
                        <a:rPr lang="en-GB" sz="1600" dirty="0">
                          <a:hlinkClick r:id="rId3"/>
                        </a:rPr>
                        <a:t>Division with remainders | NCETM</a:t>
                      </a:r>
                      <a:r>
                        <a:rPr lang="en-GB" sz="1600" dirty="0"/>
                        <a:t>, which is topic 2.12 of </a:t>
                      </a:r>
                      <a:r>
                        <a:rPr lang="en-GB" sz="1600" dirty="0">
                          <a:hlinkClick r:id="rId4"/>
                        </a:rPr>
                        <a:t>Primary Mastery Professional Development | NCETM</a:t>
                      </a:r>
                      <a:r>
                        <a:rPr lang="en-GB" sz="1600" dirty="0"/>
                        <a:t>.</a:t>
                      </a:r>
                      <a:endParaRPr lang="en-GB" sz="1600" b="1" dirty="0"/>
                    </a:p>
                    <a:p>
                      <a:pPr marL="285750" indent="-285750">
                        <a:buFont typeface="Arial" panose="020B0604020202020204" pitchFamily="34" charset="0"/>
                        <a:buChar char="•"/>
                      </a:pP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92627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Multiplication with decimals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vert="horz" lIns="91440" tIns="45720" rIns="91440" bIns="45720" rtlCol="0" anchor="t">
            <a:normAutofit/>
          </a:bodyPr>
          <a:lstStyle/>
          <a:p>
            <a:r>
              <a:rPr lang="en-GB" sz="1800" dirty="0">
                <a:latin typeface="Century Gothic"/>
                <a:cs typeface="Arial"/>
              </a:rPr>
              <a:t>Checkpoints 21–23 </a:t>
            </a:r>
            <a:endParaRPr lang="en-GB" sz="1800" dirty="0">
              <a:latin typeface="Century Gothic" panose="020B0502020202020204" pitchFamily="34" charset="0"/>
            </a:endParaRPr>
          </a:p>
        </p:txBody>
      </p:sp>
    </p:spTree>
    <p:extLst>
      <p:ext uri="{BB962C8B-B14F-4D97-AF65-F5344CB8AC3E}">
        <p14:creationId xmlns:p14="http://schemas.microsoft.com/office/powerpoint/2010/main" val="1286300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Multiplication with decimals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642943750"/>
                  </p:ext>
                </p:extLst>
              </p:nvPr>
            </p:nvGraphicFramePr>
            <p:xfrm>
              <a:off x="417815" y="1044789"/>
              <a:ext cx="11426013" cy="5059680"/>
            </p:xfrm>
            <a:graphic>
              <a:graphicData uri="http://schemas.openxmlformats.org/drawingml/2006/table">
                <a:tbl>
                  <a:tblPr firstRow="1" bandRow="1">
                    <a:tableStyleId>{5940675A-B579-460E-94D1-54222C63F5DA}</a:tableStyleId>
                  </a:tblPr>
                  <a:tblGrid>
                    <a:gridCol w="6569848">
                      <a:extLst>
                        <a:ext uri="{9D8B030D-6E8A-4147-A177-3AD203B41FA5}">
                          <a16:colId xmlns:a16="http://schemas.microsoft.com/office/drawing/2014/main" val="4178532543"/>
                        </a:ext>
                      </a:extLst>
                    </a:gridCol>
                    <a:gridCol w="4856165">
                      <a:extLst>
                        <a:ext uri="{9D8B030D-6E8A-4147-A177-3AD203B41FA5}">
                          <a16:colId xmlns:a16="http://schemas.microsoft.com/office/drawing/2014/main" val="864547500"/>
                        </a:ext>
                      </a:extLst>
                    </a:gridCol>
                  </a:tblGrid>
                  <a:tr h="235220">
                    <a:tc>
                      <a:txBody>
                        <a:bodyPr/>
                        <a:lstStyle/>
                        <a:p>
                          <a:r>
                            <a:rPr lang="en-GB" sz="1800" b="1">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2 curriculum: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Multiply _______ using formal written layout: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two-digit and three-digit numbers by a one-digit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numbers up to four digits by a one-digit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multi-digit numbers up to four digits by a two-digit whole number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multiply one-digit numbers with up to 2 decimal places by whole numbers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b="0" dirty="0"/>
                            <a:t>5MD-3: Multiply any whole number with up to four digits by any one-digit number using a formal written method (pp 248–51)*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2 Multiplication and division. Particularly, Year 5 </a:t>
                          </a:r>
                          <a:r>
                            <a:rPr lang="en-GB" sz="1600" dirty="0">
                              <a:hlinkClick r:id="rId4"/>
                            </a:rPr>
                            <a:t>2.19: Calculation: </a:t>
                          </a:r>
                          <a14:m>
                            <m:oMath xmlns:m="http://schemas.openxmlformats.org/officeDocument/2006/math">
                              <m:r>
                                <a:rPr lang="en-GB" sz="1600" i="1" smtClean="0">
                                  <a:latin typeface="Cambria Math" panose="02040503050406030204" pitchFamily="18" charset="0"/>
                                  <a:ea typeface="Cambria Math" panose="02040503050406030204" pitchFamily="18" charset="0"/>
                                  <a:hlinkClick r:id="rId4"/>
                                </a:rPr>
                                <m:t>×</m:t>
                              </m:r>
                              <m:r>
                                <a:rPr lang="en-GB" sz="1600" b="0" i="1" smtClean="0">
                                  <a:latin typeface="Cambria Math" panose="02040503050406030204" pitchFamily="18" charset="0"/>
                                  <a:ea typeface="Cambria Math" panose="02040503050406030204" pitchFamily="18" charset="0"/>
                                  <a:hlinkClick r:id="rId4"/>
                                </a:rPr>
                                <m:t>/÷</m:t>
                              </m:r>
                            </m:oMath>
                          </a14:m>
                          <a:r>
                            <a:rPr lang="en-GB" sz="1600" dirty="0">
                              <a:hlinkClick r:id="rId4"/>
                            </a:rPr>
                            <a:t> decimal fractions by whole numbers</a:t>
                          </a:r>
                          <a:endParaRPr lang="en-GB" sz="1600" dirty="0"/>
                        </a:p>
                        <a:p>
                          <a:pPr marL="0" indent="0">
                            <a:buFont typeface="Arial" panose="020B0604020202020204" pitchFamily="34" charset="0"/>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endParaRPr lang="en-GB" sz="1600" i="1" dirty="0"/>
                        </a:p>
                      </a:txBody>
                      <a:tcPr/>
                    </a:tc>
                    <a:tc>
                      <a:txBody>
                        <a:bodyPr/>
                        <a:lstStyle/>
                        <a:p>
                          <a:pPr marL="285750" indent="-285750">
                            <a:buFont typeface="Arial" panose="020B0604020202020204" pitchFamily="34" charset="0"/>
                            <a:buChar char="•"/>
                          </a:pPr>
                          <a:r>
                            <a:rPr lang="en-GB" sz="1600" dirty="0"/>
                            <a:t>Understand how the standard algorithm for the multiplication of integers is based upon place value, and that the lining up of columns ensures the product is of the correct order of magnitude.</a:t>
                          </a:r>
                        </a:p>
                        <a:p>
                          <a:pPr marL="285750" indent="-285750">
                            <a:buFont typeface="Arial" panose="020B0604020202020204" pitchFamily="34" charset="0"/>
                            <a:buChar char="•"/>
                          </a:pPr>
                          <a:r>
                            <a:rPr lang="en-GB" sz="1600" dirty="0"/>
                            <a:t>Apply this understanding to include multiplication of decimals.</a:t>
                          </a:r>
                        </a:p>
                        <a:p>
                          <a:pPr marL="285750" indent="-285750">
                            <a:buFont typeface="Arial" panose="020B0604020202020204" pitchFamily="34" charset="0"/>
                            <a:buChar char="•"/>
                          </a:pPr>
                          <a:r>
                            <a:rPr lang="en-GB" sz="1600" dirty="0"/>
                            <a:t>Use estimation to ‘sense check’ that answers are of the correct order of magnitude. </a:t>
                          </a:r>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642943750"/>
                  </p:ext>
                </p:extLst>
              </p:nvPr>
            </p:nvGraphicFramePr>
            <p:xfrm>
              <a:off x="417815" y="1044789"/>
              <a:ext cx="11426013" cy="5059680"/>
            </p:xfrm>
            <a:graphic>
              <a:graphicData uri="http://schemas.openxmlformats.org/drawingml/2006/table">
                <a:tbl>
                  <a:tblPr firstRow="1" bandRow="1">
                    <a:tableStyleId>{5940675A-B579-460E-94D1-54222C63F5DA}</a:tableStyleId>
                  </a:tblPr>
                  <a:tblGrid>
                    <a:gridCol w="6569848">
                      <a:extLst>
                        <a:ext uri="{9D8B030D-6E8A-4147-A177-3AD203B41FA5}">
                          <a16:colId xmlns:a16="http://schemas.microsoft.com/office/drawing/2014/main" val="4178532543"/>
                        </a:ext>
                      </a:extLst>
                    </a:gridCol>
                    <a:gridCol w="4856165">
                      <a:extLst>
                        <a:ext uri="{9D8B030D-6E8A-4147-A177-3AD203B41FA5}">
                          <a16:colId xmlns:a16="http://schemas.microsoft.com/office/drawing/2014/main" val="864547500"/>
                        </a:ext>
                      </a:extLst>
                    </a:gridCol>
                  </a:tblGrid>
                  <a:tr h="365760">
                    <a:tc>
                      <a:txBody>
                        <a:bodyPr/>
                        <a:lstStyle/>
                        <a:p>
                          <a:r>
                            <a:rPr lang="en-GB" sz="1800" b="1">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693920">
                    <a:tc>
                      <a:txBody>
                        <a:bodyPr/>
                        <a:lstStyle/>
                        <a:p>
                          <a:endParaRPr lang="en-US"/>
                        </a:p>
                      </a:txBody>
                      <a:tcPr>
                        <a:blipFill>
                          <a:blip r:embed="rId5"/>
                          <a:stretch>
                            <a:fillRect l="-93" t="-8431" r="-74119" b="-1297"/>
                          </a:stretch>
                        </a:blipFill>
                      </a:tcPr>
                    </a:tc>
                    <a:tc>
                      <a:txBody>
                        <a:bodyPr/>
                        <a:lstStyle/>
                        <a:p>
                          <a:pPr marL="285750" indent="-285750">
                            <a:buFont typeface="Arial" panose="020B0604020202020204" pitchFamily="34" charset="0"/>
                            <a:buChar char="•"/>
                          </a:pPr>
                          <a:r>
                            <a:rPr lang="en-GB" sz="1600" dirty="0"/>
                            <a:t>Understand how the standard algorithm for the multiplication of integers is based upon place value, and that the lining up of columns ensures the product is of the correct order of magnitude.</a:t>
                          </a:r>
                        </a:p>
                        <a:p>
                          <a:pPr marL="285750" indent="-285750">
                            <a:buFont typeface="Arial" panose="020B0604020202020204" pitchFamily="34" charset="0"/>
                            <a:buChar char="•"/>
                          </a:pPr>
                          <a:r>
                            <a:rPr lang="en-GB" sz="1600" dirty="0"/>
                            <a:t>Apply this understanding to include multiplication of decimals.</a:t>
                          </a:r>
                        </a:p>
                        <a:p>
                          <a:pPr marL="285750" indent="-285750">
                            <a:buFont typeface="Arial" panose="020B0604020202020204" pitchFamily="34" charset="0"/>
                            <a:buChar char="•"/>
                          </a:pPr>
                          <a:r>
                            <a:rPr lang="en-GB" sz="1600" dirty="0"/>
                            <a:t>Use estimation to ‘sense check’ that answers are of the correct order of magnitude. </a:t>
                          </a:r>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10414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21: Product is 21</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45680" y="566944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7A48A983-44E0-7F41-8E23-06343E73C250}"/>
              </a:ext>
            </a:extLst>
          </p:cNvPr>
          <p:cNvSpPr txBox="1"/>
          <p:nvPr/>
        </p:nvSpPr>
        <p:spPr>
          <a:xfrm>
            <a:off x="234474" y="982683"/>
            <a:ext cx="8531503" cy="1243417"/>
          </a:xfrm>
          <a:prstGeom prst="rect">
            <a:avLst/>
          </a:prstGeom>
          <a:noFill/>
        </p:spPr>
        <p:txBody>
          <a:bodyPr wrap="none" rtlCol="0">
            <a:spAutoFit/>
          </a:bodyPr>
          <a:lstStyle/>
          <a:p>
            <a:pPr>
              <a:buNone/>
            </a:pPr>
            <a:r>
              <a:rPr lang="en-US" sz="2200" dirty="0"/>
              <a:t>A pair of numbers is highlighted on the </a:t>
            </a:r>
            <a:r>
              <a:rPr lang="en-US" sz="2200" dirty="0" err="1"/>
              <a:t>Gattegno</a:t>
            </a:r>
            <a:r>
              <a:rPr lang="en-US" sz="2200" dirty="0"/>
              <a:t> chart.</a:t>
            </a:r>
          </a:p>
          <a:p>
            <a:pPr>
              <a:buNone/>
            </a:pPr>
            <a:r>
              <a:rPr lang="en-US" sz="2200" dirty="0"/>
              <a:t>The product of this pair of numbers is 21</a:t>
            </a:r>
          </a:p>
          <a:p>
            <a:pPr marL="457200" indent="-457200">
              <a:buFont typeface="+mj-lt"/>
              <a:buAutoNum type="alphaLcParenR"/>
            </a:pPr>
            <a:r>
              <a:rPr lang="en-US" sz="2200" dirty="0"/>
              <a:t>Find more pairs of numbers, on the chart, with a product of 21. </a:t>
            </a:r>
          </a:p>
        </p:txBody>
      </p:sp>
      <p:grpSp>
        <p:nvGrpSpPr>
          <p:cNvPr id="7" name="Group 6">
            <a:extLst>
              <a:ext uri="{FF2B5EF4-FFF2-40B4-BE49-F238E27FC236}">
                <a16:creationId xmlns:a16="http://schemas.microsoft.com/office/drawing/2014/main" id="{D3007A6A-DC8C-FB46-98A7-23027840B94D}"/>
              </a:ext>
            </a:extLst>
          </p:cNvPr>
          <p:cNvGrpSpPr/>
          <p:nvPr/>
        </p:nvGrpSpPr>
        <p:grpSpPr>
          <a:xfrm>
            <a:off x="2122418" y="2296238"/>
            <a:ext cx="7668551" cy="2180456"/>
            <a:chOff x="1397801" y="2219016"/>
            <a:chExt cx="9422742" cy="2679238"/>
          </a:xfrm>
        </p:grpSpPr>
        <p:pic>
          <p:nvPicPr>
            <p:cNvPr id="6" name="Picture 5">
              <a:extLst>
                <a:ext uri="{FF2B5EF4-FFF2-40B4-BE49-F238E27FC236}">
                  <a16:creationId xmlns:a16="http://schemas.microsoft.com/office/drawing/2014/main" id="{F098FCE2-FA7A-A248-BDBC-54F324288BEC}"/>
                </a:ext>
              </a:extLst>
            </p:cNvPr>
            <p:cNvPicPr>
              <a:picLocks noChangeAspect="1"/>
            </p:cNvPicPr>
            <p:nvPr/>
          </p:nvPicPr>
          <p:blipFill>
            <a:blip r:embed="rId3"/>
            <a:stretch>
              <a:fillRect/>
            </a:stretch>
          </p:blipFill>
          <p:spPr>
            <a:xfrm>
              <a:off x="1397801" y="2219016"/>
              <a:ext cx="9422742" cy="2679238"/>
            </a:xfrm>
            <a:prstGeom prst="rect">
              <a:avLst/>
            </a:prstGeom>
          </p:spPr>
        </p:pic>
        <p:sp>
          <p:nvSpPr>
            <p:cNvPr id="4" name="Rounded Rectangle 3">
              <a:extLst>
                <a:ext uri="{FF2B5EF4-FFF2-40B4-BE49-F238E27FC236}">
                  <a16:creationId xmlns:a16="http://schemas.microsoft.com/office/drawing/2014/main" id="{4CE8FAC6-2BA8-F247-834C-E20225533D4B}"/>
                </a:ext>
              </a:extLst>
            </p:cNvPr>
            <p:cNvSpPr/>
            <p:nvPr/>
          </p:nvSpPr>
          <p:spPr>
            <a:xfrm>
              <a:off x="3519577" y="3985403"/>
              <a:ext cx="1035170" cy="4186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DE5FEC7-2A29-524F-8FBD-AF2CCAA200EF}"/>
                </a:ext>
              </a:extLst>
            </p:cNvPr>
            <p:cNvSpPr/>
            <p:nvPr/>
          </p:nvSpPr>
          <p:spPr>
            <a:xfrm>
              <a:off x="7622872" y="3137139"/>
              <a:ext cx="1035170" cy="4186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011EEA8-1C82-5F4C-BD66-DA257E56EE08}"/>
              </a:ext>
            </a:extLst>
          </p:cNvPr>
          <p:cNvSpPr/>
          <p:nvPr/>
        </p:nvSpPr>
        <p:spPr>
          <a:xfrm>
            <a:off x="234474" y="4527257"/>
            <a:ext cx="10142425" cy="769441"/>
          </a:xfrm>
          <a:prstGeom prst="rect">
            <a:avLst/>
          </a:prstGeom>
        </p:spPr>
        <p:txBody>
          <a:bodyPr wrap="square">
            <a:spAutoFit/>
          </a:bodyPr>
          <a:lstStyle/>
          <a:p>
            <a:pPr marL="457200" indent="-457200">
              <a:buFont typeface="+mj-lt"/>
              <a:buAutoNum type="alphaLcParenR" startAt="2"/>
            </a:pPr>
            <a:r>
              <a:rPr lang="en-US" sz="2200" dirty="0"/>
              <a:t>Is the product of 0.00007 and 30</a:t>
            </a:r>
            <a:r>
              <a:rPr lang="en-US" sz="1100" dirty="0"/>
              <a:t>,</a:t>
            </a:r>
            <a:r>
              <a:rPr lang="en-US" sz="2200" dirty="0"/>
              <a:t>000 more than, less than or equal to 21? Explain how you know.</a:t>
            </a:r>
          </a:p>
        </p:txBody>
      </p:sp>
      <p:sp>
        <p:nvSpPr>
          <p:cNvPr id="11" name="Rectangle 10">
            <a:extLst>
              <a:ext uri="{FF2B5EF4-FFF2-40B4-BE49-F238E27FC236}">
                <a16:creationId xmlns:a16="http://schemas.microsoft.com/office/drawing/2014/main" id="{52BD61D9-9D58-E648-9F15-8258853A1304}"/>
              </a:ext>
            </a:extLst>
          </p:cNvPr>
          <p:cNvSpPr/>
          <p:nvPr/>
        </p:nvSpPr>
        <p:spPr>
          <a:xfrm>
            <a:off x="928525" y="5580638"/>
            <a:ext cx="10361294" cy="837152"/>
          </a:xfrm>
          <a:prstGeom prst="rect">
            <a:avLst/>
          </a:prstGeom>
        </p:spPr>
        <p:txBody>
          <a:bodyPr wrap="square">
            <a:spAutoFit/>
          </a:bodyPr>
          <a:lstStyle/>
          <a:p>
            <a:pPr>
              <a:buNone/>
            </a:pPr>
            <a:r>
              <a:rPr lang="en-US" sz="2200" dirty="0"/>
              <a:t>How would the options change if the target product were 24? </a:t>
            </a:r>
          </a:p>
          <a:p>
            <a:pPr>
              <a:buNone/>
            </a:pPr>
            <a:r>
              <a:rPr lang="en-US" sz="2200" dirty="0"/>
              <a:t>Are there more options? How many more? How do you know?</a:t>
            </a:r>
          </a:p>
        </p:txBody>
      </p:sp>
    </p:spTree>
    <p:extLst>
      <p:ext uri="{BB962C8B-B14F-4D97-AF65-F5344CB8AC3E}">
        <p14:creationId xmlns:p14="http://schemas.microsoft.com/office/powerpoint/2010/main" val="1947974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482954365"/>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6847350">
                  <a:extLst>
                    <a:ext uri="{9D8B030D-6E8A-4147-A177-3AD203B41FA5}">
                      <a16:colId xmlns:a16="http://schemas.microsoft.com/office/drawing/2014/main" val="695237181"/>
                    </a:ext>
                  </a:extLst>
                </a:gridCol>
                <a:gridCol w="4918688">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their own </a:t>
                      </a:r>
                      <a:r>
                        <a:rPr lang="en-GB" sz="1600" i="0" u="none" dirty="0" err="1"/>
                        <a:t>Gattegno</a:t>
                      </a:r>
                      <a:r>
                        <a:rPr lang="en-GB" sz="1600" i="0" u="none" dirty="0"/>
                        <a:t> chart and counters, to reinforce the relationships between the rows that each factor is on. A </a:t>
                      </a:r>
                      <a:r>
                        <a:rPr lang="en-GB" sz="1600" i="0" u="none" dirty="0">
                          <a:hlinkClick r:id="rId3" action="ppaction://hlinksldjump"/>
                        </a:rPr>
                        <a:t>printable version </a:t>
                      </a:r>
                      <a:r>
                        <a:rPr lang="en-GB" sz="1600" i="0" u="none" dirty="0"/>
                        <a:t>is available in ‘Printable Resources’ at the end of the slide deck.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Ask students to find as many possible pairs of numbers that could be used to produce a certain product. </a:t>
                      </a:r>
                    </a:p>
                    <a:p>
                      <a:endParaRPr lang="en-GB" sz="1600" u="none" dirty="0"/>
                    </a:p>
                    <a:p>
                      <a:r>
                        <a:rPr lang="en-GB" sz="1600" b="1" i="0" u="none" dirty="0"/>
                        <a:t>Representations</a:t>
                      </a:r>
                    </a:p>
                    <a:p>
                      <a:r>
                        <a:rPr lang="en-GB" sz="1600" b="0" i="0" u="none" dirty="0"/>
                        <a:t>This Checkpoint uses the </a:t>
                      </a:r>
                      <a:r>
                        <a:rPr lang="en-GB" sz="1600" b="0" i="0" u="none" dirty="0" err="1"/>
                        <a:t>Gattegno</a:t>
                      </a:r>
                      <a:r>
                        <a:rPr lang="en-GB" sz="1600" b="0" i="0" u="none" dirty="0"/>
                        <a:t> chart to support students to see where decimal multiplications have equivalent value. It is a useful representation for exploring concepts that rely upon place value; more information can be found in </a:t>
                      </a:r>
                      <a:r>
                        <a:rPr lang="en-GB" sz="1600" dirty="0">
                          <a:hlinkClick r:id="rId4"/>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 students’ understanding of related calculations, and how numbers with the same digits have the correct place value to produce a certain product. This is an important requisite skill for using integer products in decimal multiplication.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a:t>
                      </a:r>
                      <a:r>
                        <a:rPr lang="en-GB" sz="1600" dirty="0" err="1"/>
                        <a:t>Gattegno</a:t>
                      </a:r>
                      <a:r>
                        <a:rPr lang="en-GB" sz="1600" dirty="0"/>
                        <a:t> chart supports students with their reasoning, but also consider the language that students use in their explanations and what it reveals about their understanding. Using a consistent language structure may also continue to support students to reason with decimal multiplications when the chart is no longer there as a visual.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5"/>
                        </a:rPr>
                        <a:t>Using compensation to calculate | NCETM</a:t>
                      </a:r>
                      <a:r>
                        <a:rPr lang="en-GB" sz="1600" dirty="0"/>
                        <a:t>, which is topic 2.25 of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65471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22: Equivalent calculations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37406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ight Arrow 1">
            <a:extLst>
              <a:ext uri="{FF2B5EF4-FFF2-40B4-BE49-F238E27FC236}">
                <a16:creationId xmlns:a16="http://schemas.microsoft.com/office/drawing/2014/main" id="{77AE50F8-7000-EF47-8B7E-503A62A53A48}"/>
              </a:ext>
            </a:extLst>
          </p:cNvPr>
          <p:cNvSpPr/>
          <p:nvPr/>
        </p:nvSpPr>
        <p:spPr>
          <a:xfrm>
            <a:off x="915490" y="1777041"/>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a:solidFill>
                <a:schemeClr val="accent4"/>
              </a:solidFill>
            </a:endParaRPr>
          </a:p>
        </p:txBody>
      </p:sp>
      <p:sp>
        <p:nvSpPr>
          <p:cNvPr id="6" name="Right Arrow 5">
            <a:extLst>
              <a:ext uri="{FF2B5EF4-FFF2-40B4-BE49-F238E27FC236}">
                <a16:creationId xmlns:a16="http://schemas.microsoft.com/office/drawing/2014/main" id="{096A541E-E3AA-D045-A788-8A61DC1FA5CA}"/>
              </a:ext>
            </a:extLst>
          </p:cNvPr>
          <p:cNvSpPr/>
          <p:nvPr/>
        </p:nvSpPr>
        <p:spPr>
          <a:xfrm>
            <a:off x="8472226" y="1766780"/>
            <a:ext cx="1259456" cy="759124"/>
          </a:xfrm>
          <a:prstGeom prst="rightArrow">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a:solidFill>
                <a:schemeClr val="accent4"/>
              </a:solidFill>
            </a:endParaRPr>
          </a:p>
        </p:txBody>
      </p:sp>
      <p:sp>
        <p:nvSpPr>
          <p:cNvPr id="11" name="Right Arrow 10">
            <a:extLst>
              <a:ext uri="{FF2B5EF4-FFF2-40B4-BE49-F238E27FC236}">
                <a16:creationId xmlns:a16="http://schemas.microsoft.com/office/drawing/2014/main" id="{47DC691F-7458-1A4C-8200-D805D41DD8E2}"/>
              </a:ext>
            </a:extLst>
          </p:cNvPr>
          <p:cNvSpPr/>
          <p:nvPr/>
        </p:nvSpPr>
        <p:spPr>
          <a:xfrm>
            <a:off x="3434402" y="1777041"/>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accent4"/>
                </a:solidFill>
                <a:sym typeface="Symbol" pitchFamily="2" charset="2"/>
              </a:rPr>
              <a:t></a:t>
            </a:r>
            <a:r>
              <a:rPr lang="en-GB" dirty="0">
                <a:solidFill>
                  <a:schemeClr val="accent4"/>
                </a:solidFill>
              </a:rPr>
              <a:t>10</a:t>
            </a:r>
            <a:endParaRPr lang="en-US" dirty="0">
              <a:solidFill>
                <a:schemeClr val="accent4"/>
              </a:solidFill>
            </a:endParaRPr>
          </a:p>
        </p:txBody>
      </p:sp>
      <p:sp>
        <p:nvSpPr>
          <p:cNvPr id="12" name="Right Arrow 11">
            <a:extLst>
              <a:ext uri="{FF2B5EF4-FFF2-40B4-BE49-F238E27FC236}">
                <a16:creationId xmlns:a16="http://schemas.microsoft.com/office/drawing/2014/main" id="{B59212BD-D56B-4D4D-80CE-4863833081F6}"/>
              </a:ext>
            </a:extLst>
          </p:cNvPr>
          <p:cNvSpPr/>
          <p:nvPr/>
        </p:nvSpPr>
        <p:spPr>
          <a:xfrm>
            <a:off x="9748935" y="1777040"/>
            <a:ext cx="1259456" cy="759124"/>
          </a:xfrm>
          <a:prstGeom prst="rightArrow">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a:solidFill>
                <a:schemeClr val="accent4"/>
              </a:solidFill>
            </a:endParaRPr>
          </a:p>
        </p:txBody>
      </p:sp>
      <p:sp>
        <p:nvSpPr>
          <p:cNvPr id="13" name="Right Arrow 12">
            <a:extLst>
              <a:ext uri="{FF2B5EF4-FFF2-40B4-BE49-F238E27FC236}">
                <a16:creationId xmlns:a16="http://schemas.microsoft.com/office/drawing/2014/main" id="{E2D18F43-CC23-9F48-A0B4-6DB4F81B8D05}"/>
              </a:ext>
            </a:extLst>
          </p:cNvPr>
          <p:cNvSpPr/>
          <p:nvPr/>
        </p:nvSpPr>
        <p:spPr>
          <a:xfrm>
            <a:off x="5953314" y="1777041"/>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a:solidFill>
                <a:schemeClr val="accent4"/>
              </a:solidFill>
            </a:endParaRPr>
          </a:p>
        </p:txBody>
      </p:sp>
      <p:sp>
        <p:nvSpPr>
          <p:cNvPr id="14" name="Right Arrow 13">
            <a:extLst>
              <a:ext uri="{FF2B5EF4-FFF2-40B4-BE49-F238E27FC236}">
                <a16:creationId xmlns:a16="http://schemas.microsoft.com/office/drawing/2014/main" id="{C2CF6356-7AE6-AC4A-A87C-6D94AE5B7DF5}"/>
              </a:ext>
            </a:extLst>
          </p:cNvPr>
          <p:cNvSpPr/>
          <p:nvPr/>
        </p:nvSpPr>
        <p:spPr>
          <a:xfrm>
            <a:off x="7212770" y="1777041"/>
            <a:ext cx="1259456" cy="759124"/>
          </a:xfrm>
          <a:prstGeom prst="rightArrow">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accent4"/>
                </a:solidFill>
                <a:sym typeface="Symbol" pitchFamily="2" charset="2"/>
              </a:rPr>
              <a:t></a:t>
            </a:r>
            <a:r>
              <a:rPr lang="en-GB" dirty="0">
                <a:solidFill>
                  <a:schemeClr val="accent4"/>
                </a:solidFill>
              </a:rPr>
              <a:t>10</a:t>
            </a:r>
            <a:endParaRPr lang="en-US" dirty="0">
              <a:solidFill>
                <a:schemeClr val="accent4"/>
              </a:solidFill>
            </a:endParaRPr>
          </a:p>
        </p:txBody>
      </p:sp>
      <p:sp>
        <p:nvSpPr>
          <p:cNvPr id="15" name="Right Arrow 14">
            <a:extLst>
              <a:ext uri="{FF2B5EF4-FFF2-40B4-BE49-F238E27FC236}">
                <a16:creationId xmlns:a16="http://schemas.microsoft.com/office/drawing/2014/main" id="{814DEB35-8902-2240-877D-30416F85A561}"/>
              </a:ext>
            </a:extLst>
          </p:cNvPr>
          <p:cNvSpPr/>
          <p:nvPr/>
        </p:nvSpPr>
        <p:spPr>
          <a:xfrm>
            <a:off x="2174946" y="1777040"/>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dirty="0">
              <a:solidFill>
                <a:schemeClr val="accent4"/>
              </a:solidFill>
            </a:endParaRPr>
          </a:p>
        </p:txBody>
      </p:sp>
      <p:sp>
        <p:nvSpPr>
          <p:cNvPr id="17" name="Right Arrow 16">
            <a:extLst>
              <a:ext uri="{FF2B5EF4-FFF2-40B4-BE49-F238E27FC236}">
                <a16:creationId xmlns:a16="http://schemas.microsoft.com/office/drawing/2014/main" id="{EE175CAB-2A8F-FB4C-ACFC-63FE6E8944D9}"/>
              </a:ext>
            </a:extLst>
          </p:cNvPr>
          <p:cNvSpPr/>
          <p:nvPr/>
        </p:nvSpPr>
        <p:spPr>
          <a:xfrm>
            <a:off x="4693858" y="1777040"/>
            <a:ext cx="1259456" cy="759124"/>
          </a:xfrm>
          <a:prstGeom prst="rightArrow">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3</a:t>
            </a:r>
            <a:endParaRPr lang="en-US">
              <a:solidFill>
                <a:schemeClr val="accent4"/>
              </a:solidFill>
            </a:endParaRPr>
          </a:p>
        </p:txBody>
      </p:sp>
      <p:sp>
        <p:nvSpPr>
          <p:cNvPr id="4" name="Oval 3">
            <a:extLst>
              <a:ext uri="{FF2B5EF4-FFF2-40B4-BE49-F238E27FC236}">
                <a16:creationId xmlns:a16="http://schemas.microsoft.com/office/drawing/2014/main" id="{8CEF0B96-40DA-D24C-B146-B3411F498BC1}"/>
              </a:ext>
            </a:extLst>
          </p:cNvPr>
          <p:cNvSpPr/>
          <p:nvPr/>
        </p:nvSpPr>
        <p:spPr>
          <a:xfrm>
            <a:off x="111174" y="1766780"/>
            <a:ext cx="769810" cy="769810"/>
          </a:xfrm>
          <a:prstGeom prst="ellipse">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solidFill>
                  <a:schemeClr val="accent4"/>
                </a:solidFill>
              </a:rPr>
              <a:t>2</a:t>
            </a:r>
          </a:p>
        </p:txBody>
      </p:sp>
      <p:sp>
        <p:nvSpPr>
          <p:cNvPr id="19" name="Left Brace 18">
            <a:extLst>
              <a:ext uri="{FF2B5EF4-FFF2-40B4-BE49-F238E27FC236}">
                <a16:creationId xmlns:a16="http://schemas.microsoft.com/office/drawing/2014/main" id="{0DE153EE-9AD2-6C47-A6E4-4CDB01735DBA}"/>
              </a:ext>
            </a:extLst>
          </p:cNvPr>
          <p:cNvSpPr/>
          <p:nvPr/>
        </p:nvSpPr>
        <p:spPr>
          <a:xfrm rot="16200000">
            <a:off x="2151808" y="471825"/>
            <a:ext cx="432410" cy="4548178"/>
          </a:xfrm>
          <a:prstGeom prst="leftBrace">
            <a:avLst>
              <a:gd name="adj1" fmla="val 6818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4818DE51-6A8A-7844-B8AE-0204324B3653}"/>
              </a:ext>
            </a:extLst>
          </p:cNvPr>
          <p:cNvSpPr/>
          <p:nvPr/>
        </p:nvSpPr>
        <p:spPr>
          <a:xfrm rot="16200000">
            <a:off x="7652172" y="-411890"/>
            <a:ext cx="432410" cy="6314533"/>
          </a:xfrm>
          <a:prstGeom prst="leftBrace">
            <a:avLst>
              <a:gd name="adj1" fmla="val 68182"/>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8417A91-3DE2-954A-94C9-917D63C24D38}"/>
              </a:ext>
            </a:extLst>
          </p:cNvPr>
          <p:cNvSpPr txBox="1"/>
          <p:nvPr/>
        </p:nvSpPr>
        <p:spPr>
          <a:xfrm>
            <a:off x="1916153" y="3037482"/>
            <a:ext cx="1137598" cy="523220"/>
          </a:xfrm>
          <a:prstGeom prst="rect">
            <a:avLst/>
          </a:prstGeom>
          <a:noFill/>
        </p:spPr>
        <p:txBody>
          <a:bodyPr wrap="square" rtlCol="0">
            <a:spAutoFit/>
          </a:bodyPr>
          <a:lstStyle/>
          <a:p>
            <a:pPr>
              <a:buNone/>
            </a:pPr>
            <a:r>
              <a:rPr lang="en-US" dirty="0"/>
              <a:t>2</a:t>
            </a:r>
            <a:r>
              <a:rPr lang="en-US" sz="1400" dirty="0"/>
              <a:t> </a:t>
            </a:r>
            <a:r>
              <a:rPr lang="en-US" dirty="0"/>
              <a:t>000</a:t>
            </a:r>
          </a:p>
        </p:txBody>
      </p:sp>
      <p:sp>
        <p:nvSpPr>
          <p:cNvPr id="22" name="TextBox 21">
            <a:extLst>
              <a:ext uri="{FF2B5EF4-FFF2-40B4-BE49-F238E27FC236}">
                <a16:creationId xmlns:a16="http://schemas.microsoft.com/office/drawing/2014/main" id="{7309FEF8-C7B5-A14B-8080-D2B7EC65CF4D}"/>
              </a:ext>
            </a:extLst>
          </p:cNvPr>
          <p:cNvSpPr txBox="1"/>
          <p:nvPr/>
        </p:nvSpPr>
        <p:spPr>
          <a:xfrm>
            <a:off x="7472652" y="2961582"/>
            <a:ext cx="1137598" cy="523220"/>
          </a:xfrm>
          <a:prstGeom prst="rect">
            <a:avLst/>
          </a:prstGeom>
          <a:noFill/>
        </p:spPr>
        <p:txBody>
          <a:bodyPr wrap="square" rtlCol="0">
            <a:spAutoFit/>
          </a:bodyPr>
          <a:lstStyle/>
          <a:p>
            <a:pPr>
              <a:buNone/>
            </a:pPr>
            <a:r>
              <a:rPr lang="en-US"/>
              <a:t>0.03</a:t>
            </a:r>
          </a:p>
        </p:txBody>
      </p:sp>
      <p:sp>
        <p:nvSpPr>
          <p:cNvPr id="23" name="Rectangle 22">
            <a:extLst>
              <a:ext uri="{FF2B5EF4-FFF2-40B4-BE49-F238E27FC236}">
                <a16:creationId xmlns:a16="http://schemas.microsoft.com/office/drawing/2014/main" id="{1543D56D-B293-6349-AF7B-07E526B1EA7B}"/>
              </a:ext>
            </a:extLst>
          </p:cNvPr>
          <p:cNvSpPr/>
          <p:nvPr/>
        </p:nvSpPr>
        <p:spPr>
          <a:xfrm>
            <a:off x="11124843" y="1777040"/>
            <a:ext cx="913315" cy="759124"/>
          </a:xfrm>
          <a:prstGeom prst="rect">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solidFill>
                  <a:schemeClr val="accent4"/>
                </a:solidFill>
              </a:rPr>
              <a:t>60</a:t>
            </a:r>
          </a:p>
        </p:txBody>
      </p:sp>
      <p:sp>
        <p:nvSpPr>
          <p:cNvPr id="24" name="TextBox 23">
            <a:extLst>
              <a:ext uri="{FF2B5EF4-FFF2-40B4-BE49-F238E27FC236}">
                <a16:creationId xmlns:a16="http://schemas.microsoft.com/office/drawing/2014/main" id="{734419FD-D545-4445-BCD6-D9E09556BCF4}"/>
              </a:ext>
            </a:extLst>
          </p:cNvPr>
          <p:cNvSpPr txBox="1"/>
          <p:nvPr/>
        </p:nvSpPr>
        <p:spPr>
          <a:xfrm>
            <a:off x="163290" y="1113016"/>
            <a:ext cx="8598829" cy="430887"/>
          </a:xfrm>
          <a:prstGeom prst="rect">
            <a:avLst/>
          </a:prstGeom>
          <a:noFill/>
        </p:spPr>
        <p:txBody>
          <a:bodyPr wrap="none" rtlCol="0">
            <a:spAutoFit/>
          </a:bodyPr>
          <a:lstStyle/>
          <a:p>
            <a:pPr>
              <a:buNone/>
            </a:pPr>
            <a:r>
              <a:rPr lang="en-US" sz="2200" dirty="0"/>
              <a:t>Placing 2 into this set of function machines gives the outcome of 60.</a:t>
            </a:r>
          </a:p>
        </p:txBody>
      </p:sp>
      <p:sp>
        <p:nvSpPr>
          <p:cNvPr id="25" name="TextBox 24">
            <a:extLst>
              <a:ext uri="{FF2B5EF4-FFF2-40B4-BE49-F238E27FC236}">
                <a16:creationId xmlns:a16="http://schemas.microsoft.com/office/drawing/2014/main" id="{FF32258A-7A5B-7243-8A46-45F90CF46D32}"/>
              </a:ext>
            </a:extLst>
          </p:cNvPr>
          <p:cNvSpPr txBox="1"/>
          <p:nvPr/>
        </p:nvSpPr>
        <p:spPr>
          <a:xfrm>
            <a:off x="157044" y="3515917"/>
            <a:ext cx="8557151" cy="430887"/>
          </a:xfrm>
          <a:prstGeom prst="rect">
            <a:avLst/>
          </a:prstGeom>
          <a:noFill/>
        </p:spPr>
        <p:txBody>
          <a:bodyPr wrap="none" rtlCol="0">
            <a:spAutoFit/>
          </a:bodyPr>
          <a:lstStyle/>
          <a:p>
            <a:pPr>
              <a:buNone/>
            </a:pPr>
            <a:r>
              <a:rPr lang="en-US" sz="2200" dirty="0"/>
              <a:t>This can be written as an equivalent calculation, 2</a:t>
            </a:r>
            <a:r>
              <a:rPr lang="en-US" sz="800" dirty="0"/>
              <a:t> </a:t>
            </a:r>
            <a:r>
              <a:rPr lang="en-US" sz="2200" dirty="0"/>
              <a:t>000</a:t>
            </a:r>
            <a:r>
              <a:rPr lang="en-GB" sz="2200" dirty="0">
                <a:sym typeface="Symbol" pitchFamily="2" charset="2"/>
              </a:rPr>
              <a:t>  0.03 = 60</a:t>
            </a:r>
            <a:endParaRPr lang="en-US" sz="2200" dirty="0"/>
          </a:p>
        </p:txBody>
      </p:sp>
      <p:sp>
        <p:nvSpPr>
          <p:cNvPr id="26" name="TextBox 25">
            <a:extLst>
              <a:ext uri="{FF2B5EF4-FFF2-40B4-BE49-F238E27FC236}">
                <a16:creationId xmlns:a16="http://schemas.microsoft.com/office/drawing/2014/main" id="{EC0B04B7-31E1-8F4A-B314-65C8D240223F}"/>
              </a:ext>
            </a:extLst>
          </p:cNvPr>
          <p:cNvSpPr txBox="1"/>
          <p:nvPr/>
        </p:nvSpPr>
        <p:spPr>
          <a:xfrm>
            <a:off x="234474" y="3928858"/>
            <a:ext cx="11926985" cy="837152"/>
          </a:xfrm>
          <a:prstGeom prst="rect">
            <a:avLst/>
          </a:prstGeom>
          <a:noFill/>
        </p:spPr>
        <p:txBody>
          <a:bodyPr wrap="square" rtlCol="0">
            <a:spAutoFit/>
          </a:bodyPr>
          <a:lstStyle/>
          <a:p>
            <a:pPr>
              <a:buNone/>
            </a:pPr>
            <a:r>
              <a:rPr lang="en-GB" sz="2200" dirty="0">
                <a:solidFill>
                  <a:schemeClr val="tx2"/>
                </a:solidFill>
              </a:rPr>
              <a:t>a) </a:t>
            </a:r>
            <a:r>
              <a:rPr lang="en-GB" sz="2200" dirty="0"/>
              <a:t>Make other equivalent calculations by rearranging all the machines. </a:t>
            </a:r>
          </a:p>
          <a:p>
            <a:pPr>
              <a:buNone/>
            </a:pPr>
            <a:r>
              <a:rPr lang="en-GB" sz="2200" dirty="0">
                <a:solidFill>
                  <a:schemeClr val="tx2"/>
                </a:solidFill>
              </a:rPr>
              <a:t>b) </a:t>
            </a:r>
            <a:r>
              <a:rPr lang="en-GB" sz="2200" dirty="0"/>
              <a:t>Do they all give the same outcome? Explain why.</a:t>
            </a:r>
            <a:endParaRPr lang="en-US" sz="2200" dirty="0"/>
          </a:p>
        </p:txBody>
      </p:sp>
      <p:sp>
        <p:nvSpPr>
          <p:cNvPr id="27" name="TextBox 26">
            <a:extLst>
              <a:ext uri="{FF2B5EF4-FFF2-40B4-BE49-F238E27FC236}">
                <a16:creationId xmlns:a16="http://schemas.microsoft.com/office/drawing/2014/main" id="{94778D3D-FE78-3E48-B50C-B60EF41754B6}"/>
              </a:ext>
            </a:extLst>
          </p:cNvPr>
          <p:cNvSpPr txBox="1"/>
          <p:nvPr/>
        </p:nvSpPr>
        <p:spPr>
          <a:xfrm>
            <a:off x="928004" y="4980557"/>
            <a:ext cx="5903112" cy="1446550"/>
          </a:xfrm>
          <a:prstGeom prst="rect">
            <a:avLst/>
          </a:prstGeom>
          <a:noFill/>
        </p:spPr>
        <p:txBody>
          <a:bodyPr wrap="square" rtlCol="0">
            <a:spAutoFit/>
          </a:bodyPr>
          <a:lstStyle/>
          <a:p>
            <a:pPr>
              <a:buNone/>
            </a:pPr>
            <a:r>
              <a:rPr lang="en-US" sz="2200" dirty="0"/>
              <a:t>Create your own machine using the functions on the right. What would be the most efficient way to calculate if your input was 5? Would this change if your input was 50? Or 0.5? </a:t>
            </a:r>
          </a:p>
        </p:txBody>
      </p:sp>
      <p:sp>
        <p:nvSpPr>
          <p:cNvPr id="28" name="Right Arrow 14">
            <a:extLst>
              <a:ext uri="{FF2B5EF4-FFF2-40B4-BE49-F238E27FC236}">
                <a16:creationId xmlns:a16="http://schemas.microsoft.com/office/drawing/2014/main" id="{25679238-6FAE-4299-987A-078F6C86EF71}"/>
              </a:ext>
            </a:extLst>
          </p:cNvPr>
          <p:cNvSpPr/>
          <p:nvPr/>
        </p:nvSpPr>
        <p:spPr>
          <a:xfrm>
            <a:off x="6842924" y="4871076"/>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dirty="0">
              <a:solidFill>
                <a:schemeClr val="accent4"/>
              </a:solidFill>
            </a:endParaRPr>
          </a:p>
        </p:txBody>
      </p:sp>
      <p:sp>
        <p:nvSpPr>
          <p:cNvPr id="29" name="Right Arrow 14">
            <a:extLst>
              <a:ext uri="{FF2B5EF4-FFF2-40B4-BE49-F238E27FC236}">
                <a16:creationId xmlns:a16="http://schemas.microsoft.com/office/drawing/2014/main" id="{346BB534-7443-42AE-AEE1-9586CB8D0CF7}"/>
              </a:ext>
            </a:extLst>
          </p:cNvPr>
          <p:cNvSpPr/>
          <p:nvPr/>
        </p:nvSpPr>
        <p:spPr>
          <a:xfrm>
            <a:off x="8102380" y="4871076"/>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dirty="0">
              <a:solidFill>
                <a:schemeClr val="accent4"/>
              </a:solidFill>
            </a:endParaRPr>
          </a:p>
        </p:txBody>
      </p:sp>
      <p:sp>
        <p:nvSpPr>
          <p:cNvPr id="30" name="Right Arrow 14">
            <a:extLst>
              <a:ext uri="{FF2B5EF4-FFF2-40B4-BE49-F238E27FC236}">
                <a16:creationId xmlns:a16="http://schemas.microsoft.com/office/drawing/2014/main" id="{6DB0EEA7-7AFF-453B-AE2F-D2F4B8BB1F58}"/>
              </a:ext>
            </a:extLst>
          </p:cNvPr>
          <p:cNvSpPr/>
          <p:nvPr/>
        </p:nvSpPr>
        <p:spPr>
          <a:xfrm>
            <a:off x="9361836" y="4849582"/>
            <a:ext cx="1259456" cy="759124"/>
          </a:xfrm>
          <a:prstGeom prst="rightArrow">
            <a:avLst/>
          </a:prstGeom>
          <a:solidFill>
            <a:srgbClr val="FF0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chemeClr val="accent4"/>
                </a:solidFill>
                <a:sym typeface="Symbol" pitchFamily="2" charset="2"/>
              </a:rPr>
              <a:t></a:t>
            </a:r>
            <a:r>
              <a:rPr lang="en-GB">
                <a:solidFill>
                  <a:schemeClr val="accent4"/>
                </a:solidFill>
              </a:rPr>
              <a:t>10</a:t>
            </a:r>
            <a:endParaRPr lang="en-US" dirty="0">
              <a:solidFill>
                <a:schemeClr val="accent4"/>
              </a:solidFill>
            </a:endParaRPr>
          </a:p>
        </p:txBody>
      </p:sp>
      <p:sp>
        <p:nvSpPr>
          <p:cNvPr id="31" name="Right Arrow 13">
            <a:extLst>
              <a:ext uri="{FF2B5EF4-FFF2-40B4-BE49-F238E27FC236}">
                <a16:creationId xmlns:a16="http://schemas.microsoft.com/office/drawing/2014/main" id="{0D740F7A-FB2A-427B-9624-D3360BACA1FF}"/>
              </a:ext>
            </a:extLst>
          </p:cNvPr>
          <p:cNvSpPr/>
          <p:nvPr/>
        </p:nvSpPr>
        <p:spPr>
          <a:xfrm>
            <a:off x="10633100" y="4849582"/>
            <a:ext cx="1259456" cy="759124"/>
          </a:xfrm>
          <a:prstGeom prst="rightArrow">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accent4"/>
                </a:solidFill>
                <a:sym typeface="Symbol" pitchFamily="2" charset="2"/>
              </a:rPr>
              <a:t></a:t>
            </a:r>
            <a:r>
              <a:rPr lang="en-GB" dirty="0">
                <a:solidFill>
                  <a:schemeClr val="accent4"/>
                </a:solidFill>
              </a:rPr>
              <a:t>10</a:t>
            </a:r>
            <a:endParaRPr lang="en-US" dirty="0">
              <a:solidFill>
                <a:schemeClr val="accent4"/>
              </a:solidFill>
            </a:endParaRPr>
          </a:p>
        </p:txBody>
      </p:sp>
      <p:sp>
        <p:nvSpPr>
          <p:cNvPr id="32" name="Right Arrow 13">
            <a:extLst>
              <a:ext uri="{FF2B5EF4-FFF2-40B4-BE49-F238E27FC236}">
                <a16:creationId xmlns:a16="http://schemas.microsoft.com/office/drawing/2014/main" id="{644A7703-7F28-4074-97CC-203A14AED2DE}"/>
              </a:ext>
            </a:extLst>
          </p:cNvPr>
          <p:cNvSpPr/>
          <p:nvPr/>
        </p:nvSpPr>
        <p:spPr>
          <a:xfrm>
            <a:off x="8102380" y="5703832"/>
            <a:ext cx="1259456" cy="759124"/>
          </a:xfrm>
          <a:prstGeom prst="rightArrow">
            <a:avLst/>
          </a:prstGeom>
          <a:solidFill>
            <a:srgbClr val="FFC0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accent4"/>
                </a:solidFill>
                <a:sym typeface="Symbol" pitchFamily="2" charset="2"/>
              </a:rPr>
              <a:t></a:t>
            </a:r>
            <a:r>
              <a:rPr lang="en-GB" dirty="0">
                <a:solidFill>
                  <a:schemeClr val="accent4"/>
                </a:solidFill>
              </a:rPr>
              <a:t>10</a:t>
            </a:r>
            <a:endParaRPr lang="en-US" dirty="0">
              <a:solidFill>
                <a:schemeClr val="accent4"/>
              </a:solidFill>
            </a:endParaRPr>
          </a:p>
        </p:txBody>
      </p:sp>
      <p:sp>
        <p:nvSpPr>
          <p:cNvPr id="33" name="Right Arrow 16">
            <a:extLst>
              <a:ext uri="{FF2B5EF4-FFF2-40B4-BE49-F238E27FC236}">
                <a16:creationId xmlns:a16="http://schemas.microsoft.com/office/drawing/2014/main" id="{05B0057D-6AB8-48C2-93F5-01C231D09A0B}"/>
              </a:ext>
            </a:extLst>
          </p:cNvPr>
          <p:cNvSpPr/>
          <p:nvPr/>
        </p:nvSpPr>
        <p:spPr>
          <a:xfrm>
            <a:off x="6842924" y="5682942"/>
            <a:ext cx="1259456" cy="759124"/>
          </a:xfrm>
          <a:prstGeom prst="rightArrow">
            <a:avLst/>
          </a:prstGeom>
          <a:solidFill>
            <a:srgbClr val="00B0F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chemeClr val="accent4"/>
                </a:solidFill>
                <a:sym typeface="Symbol" pitchFamily="2" charset="2"/>
              </a:rPr>
              <a:t>8</a:t>
            </a:r>
            <a:endParaRPr lang="en-US" dirty="0">
              <a:solidFill>
                <a:schemeClr val="accent4"/>
              </a:solidFill>
            </a:endParaRPr>
          </a:p>
        </p:txBody>
      </p:sp>
    </p:spTree>
    <p:extLst>
      <p:ext uri="{BB962C8B-B14F-4D97-AF65-F5344CB8AC3E}">
        <p14:creationId xmlns:p14="http://schemas.microsoft.com/office/powerpoint/2010/main" val="343684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4000" dirty="0"/>
              <a:t>Checkpoints 29–37</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75226743"/>
              </p:ext>
            </p:extLst>
          </p:nvPr>
        </p:nvGraphicFramePr>
        <p:xfrm>
          <a:off x="774918" y="1157923"/>
          <a:ext cx="10947572" cy="4054132"/>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29: Order, order!</a:t>
                      </a:r>
                      <a:endParaRPr lang="en-GB" dirty="0"/>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Priority of operations</a:t>
                      </a:r>
                    </a:p>
                  </a:txBody>
                  <a:tcPr anchor="ctr"/>
                </a:tc>
                <a:tc rowSpan="9">
                  <a:txBody>
                    <a:bodyPr/>
                    <a:lstStyle/>
                    <a:p>
                      <a:r>
                        <a:rPr lang="en-GB" dirty="0"/>
                        <a:t>2.1.5*</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30: Left to right?</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31: 4, 5, 6, 7</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32: The four 4s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tc>
                <a:extLst>
                  <a:ext uri="{0D108BD9-81ED-4DB2-BD59-A6C34878D82A}">
                    <a16:rowId xmlns:a16="http://schemas.microsoft.com/office/drawing/2014/main" val="243792160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33: Nelsons</a:t>
                      </a:r>
                      <a:endParaRPr lang="en-GB" dirty="0"/>
                    </a:p>
                  </a:txBody>
                  <a:tcPr anchor="ct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Associative, distributive and commutative laws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34: 7 × 19 rectangle</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35: Lucky 13</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Addition and subtraction with decimals</a:t>
                      </a:r>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36: Secretly multiplying by 1</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405541061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37: Chains of three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827816272"/>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112594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03451237"/>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6261688">
                  <a:extLst>
                    <a:ext uri="{9D8B030D-6E8A-4147-A177-3AD203B41FA5}">
                      <a16:colId xmlns:a16="http://schemas.microsoft.com/office/drawing/2014/main" val="695237181"/>
                    </a:ext>
                  </a:extLst>
                </a:gridCol>
                <a:gridCol w="550435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Build up to this number of function machines, starting with one red, one blue and one yellow to rearrange. Adding more reds and yellows individually will help students to build up their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 students to create a function machine with an input of _, an output of _ and exactly _ steps. For example, an input of 8, an output of 0.24 and exactly 6 steps.</a:t>
                      </a:r>
                    </a:p>
                    <a:p>
                      <a:endParaRPr lang="en-GB" sz="1600" u="none" dirty="0"/>
                    </a:p>
                    <a:p>
                      <a:r>
                        <a:rPr lang="en-GB" sz="1600" b="1" i="0" u="none" dirty="0"/>
                        <a:t>Representations</a:t>
                      </a:r>
                    </a:p>
                    <a:p>
                      <a:r>
                        <a:rPr lang="en-GB" sz="1600" b="0" i="0" u="none" dirty="0"/>
                        <a:t>Modelling the steps of the function machine on a place-value chart with place-value counters, or using a </a:t>
                      </a:r>
                      <a:r>
                        <a:rPr lang="en-GB" sz="1600" b="0" i="0" u="none" dirty="0" err="1"/>
                        <a:t>Gattegno</a:t>
                      </a:r>
                      <a:r>
                        <a:rPr lang="en-GB" sz="1600" b="0" i="0" u="none" dirty="0"/>
                        <a:t> chart may be helpful to some students. More information about both of these can be found at </a:t>
                      </a:r>
                      <a:r>
                        <a:rPr lang="en-GB" sz="1600" dirty="0">
                          <a:hlinkClick r:id="rId3"/>
                        </a:rPr>
                        <a:t>Using mathematical representations at KS3 | NCETM</a:t>
                      </a:r>
                      <a:r>
                        <a:rPr lang="en-GB" sz="160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activity assesses whether students understand how repeated multiplication or division by 10 affects place value, and the multiple ways in which it can be written. This is a useful prerequisite skill for multiplying with decimals, where students will need to adjust integer calculations to ensure that digits have the correct place value. Pay attention to their confidence with place value; fluency with division and multiplication by powers of 10; understanding of the equivalent priority of multiplication and division; and recognition of equivalent calculations.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Some students may already be able to reason that all of the calculations are equivalent, based upon their understanding of the priority of operations; ask them to create different function machines with the same output, to refocus their thinking onto decimal multiplication.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An example of mistakes that might be made when using a written method for multiplication of decimals can be found in Additional activity </a:t>
                      </a:r>
                      <a:r>
                        <a:rPr lang="en-GB" sz="1600" b="0" dirty="0">
                          <a:hlinkClick r:id="rId4" action="ppaction://hlinksldjump"/>
                        </a:rPr>
                        <a:t>K</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5"/>
                        </a:rPr>
                        <a:t>Using compensation to calculate | NCETM</a:t>
                      </a:r>
                      <a:r>
                        <a:rPr lang="en-GB" sz="1600" dirty="0"/>
                        <a:t>, which is topic 2.25 of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412816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23: Missing decimal points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1F48D953-0820-4A75-BACC-9B1AA03FCA49}"/>
              </a:ext>
            </a:extLst>
          </p:cNvPr>
          <p:cNvSpPr txBox="1"/>
          <p:nvPr/>
        </p:nvSpPr>
        <p:spPr>
          <a:xfrm>
            <a:off x="145681" y="1117600"/>
            <a:ext cx="11926984" cy="1717393"/>
          </a:xfrm>
          <a:prstGeom prst="rect">
            <a:avLst/>
          </a:prstGeom>
          <a:noFill/>
        </p:spPr>
        <p:txBody>
          <a:bodyPr wrap="square" rtlCol="0">
            <a:spAutoFit/>
          </a:bodyPr>
          <a:lstStyle/>
          <a:p>
            <a:pPr>
              <a:buNone/>
            </a:pPr>
            <a:r>
              <a:rPr lang="en-GB" sz="2400" dirty="0"/>
              <a:t>Some of the decimal points have fallen out of these calculations! </a:t>
            </a:r>
          </a:p>
          <a:p>
            <a:pPr marL="457200" indent="-457200">
              <a:buAutoNum type="alphaLcParenR"/>
            </a:pPr>
            <a:r>
              <a:rPr lang="en-GB" sz="2400" dirty="0"/>
              <a:t>The answers are all correct, so where should the decimal points be in the questions? </a:t>
            </a:r>
          </a:p>
          <a:p>
            <a:pPr marL="457200" indent="-457200">
              <a:buAutoNum type="alphaLcParenR"/>
            </a:pPr>
            <a:r>
              <a:rPr lang="en-GB" sz="2400" dirty="0"/>
              <a:t>Is there more than one possibility for each?</a:t>
            </a:r>
          </a:p>
        </p:txBody>
      </p:sp>
      <p:sp>
        <p:nvSpPr>
          <p:cNvPr id="4" name="TextBox 3">
            <a:extLst>
              <a:ext uri="{FF2B5EF4-FFF2-40B4-BE49-F238E27FC236}">
                <a16:creationId xmlns:a16="http://schemas.microsoft.com/office/drawing/2014/main" id="{71355B62-9D3D-4046-AEBC-3B995FE8776C}"/>
              </a:ext>
            </a:extLst>
          </p:cNvPr>
          <p:cNvSpPr txBox="1"/>
          <p:nvPr/>
        </p:nvSpPr>
        <p:spPr>
          <a:xfrm>
            <a:off x="5855464" y="3023841"/>
            <a:ext cx="3283271" cy="584775"/>
          </a:xfrm>
          <a:prstGeom prst="rect">
            <a:avLst/>
          </a:prstGeom>
          <a:noFill/>
        </p:spPr>
        <p:txBody>
          <a:bodyPr wrap="none" rtlCol="0">
            <a:spAutoFit/>
          </a:bodyPr>
          <a:lstStyle/>
          <a:p>
            <a:pPr>
              <a:buNone/>
            </a:pPr>
            <a:r>
              <a:rPr lang="en-GB" sz="3200" dirty="0">
                <a:solidFill>
                  <a:srgbClr val="00628C"/>
                </a:solidFill>
              </a:rPr>
              <a:t>241 × 19 = 45.79</a:t>
            </a:r>
          </a:p>
        </p:txBody>
      </p:sp>
      <p:sp>
        <p:nvSpPr>
          <p:cNvPr id="7" name="TextBox 6">
            <a:extLst>
              <a:ext uri="{FF2B5EF4-FFF2-40B4-BE49-F238E27FC236}">
                <a16:creationId xmlns:a16="http://schemas.microsoft.com/office/drawing/2014/main" id="{E37652D4-E518-49F7-8B1F-45BFCC899FF7}"/>
              </a:ext>
            </a:extLst>
          </p:cNvPr>
          <p:cNvSpPr txBox="1"/>
          <p:nvPr/>
        </p:nvSpPr>
        <p:spPr>
          <a:xfrm>
            <a:off x="5855464" y="3763030"/>
            <a:ext cx="3283271" cy="584775"/>
          </a:xfrm>
          <a:prstGeom prst="rect">
            <a:avLst/>
          </a:prstGeom>
          <a:noFill/>
        </p:spPr>
        <p:txBody>
          <a:bodyPr wrap="none" rtlCol="0">
            <a:spAutoFit/>
          </a:bodyPr>
          <a:lstStyle/>
          <a:p>
            <a:pPr>
              <a:buNone/>
            </a:pPr>
            <a:r>
              <a:rPr lang="en-GB" sz="3200" dirty="0">
                <a:solidFill>
                  <a:srgbClr val="00628C"/>
                </a:solidFill>
              </a:rPr>
              <a:t>241 × 19 = 457.9</a:t>
            </a:r>
          </a:p>
        </p:txBody>
      </p:sp>
      <p:sp>
        <p:nvSpPr>
          <p:cNvPr id="8" name="TextBox 7">
            <a:extLst>
              <a:ext uri="{FF2B5EF4-FFF2-40B4-BE49-F238E27FC236}">
                <a16:creationId xmlns:a16="http://schemas.microsoft.com/office/drawing/2014/main" id="{5B73D8CE-5FED-4186-A44C-4051FEF38A8B}"/>
              </a:ext>
            </a:extLst>
          </p:cNvPr>
          <p:cNvSpPr txBox="1"/>
          <p:nvPr/>
        </p:nvSpPr>
        <p:spPr>
          <a:xfrm>
            <a:off x="5855464" y="4470686"/>
            <a:ext cx="3397084" cy="584775"/>
          </a:xfrm>
          <a:prstGeom prst="rect">
            <a:avLst/>
          </a:prstGeom>
          <a:noFill/>
        </p:spPr>
        <p:txBody>
          <a:bodyPr wrap="none" rtlCol="0">
            <a:spAutoFit/>
          </a:bodyPr>
          <a:lstStyle/>
          <a:p>
            <a:pPr>
              <a:buNone/>
            </a:pPr>
            <a:r>
              <a:rPr lang="en-GB" sz="3200" dirty="0">
                <a:solidFill>
                  <a:srgbClr val="00628C"/>
                </a:solidFill>
              </a:rPr>
              <a:t>241 × 19 = 4.579</a:t>
            </a:r>
          </a:p>
        </p:txBody>
      </p:sp>
      <p:sp>
        <p:nvSpPr>
          <p:cNvPr id="9" name="TextBox 8">
            <a:extLst>
              <a:ext uri="{FF2B5EF4-FFF2-40B4-BE49-F238E27FC236}">
                <a16:creationId xmlns:a16="http://schemas.microsoft.com/office/drawing/2014/main" id="{ADDA1B38-AA18-49EB-BAD6-90846AE79980}"/>
              </a:ext>
            </a:extLst>
          </p:cNvPr>
          <p:cNvSpPr txBox="1"/>
          <p:nvPr/>
        </p:nvSpPr>
        <p:spPr>
          <a:xfrm>
            <a:off x="1960034" y="3020396"/>
            <a:ext cx="2828018" cy="584775"/>
          </a:xfrm>
          <a:prstGeom prst="rect">
            <a:avLst/>
          </a:prstGeom>
          <a:noFill/>
        </p:spPr>
        <p:txBody>
          <a:bodyPr wrap="none" rtlCol="0">
            <a:spAutoFit/>
          </a:bodyPr>
          <a:lstStyle/>
          <a:p>
            <a:pPr>
              <a:buNone/>
            </a:pPr>
            <a:r>
              <a:rPr lang="en-GB" sz="3200" dirty="0">
                <a:solidFill>
                  <a:srgbClr val="00628C"/>
                </a:solidFill>
              </a:rPr>
              <a:t>32 × 14 = 4.48</a:t>
            </a:r>
          </a:p>
        </p:txBody>
      </p:sp>
      <p:sp>
        <p:nvSpPr>
          <p:cNvPr id="10" name="TextBox 9">
            <a:extLst>
              <a:ext uri="{FF2B5EF4-FFF2-40B4-BE49-F238E27FC236}">
                <a16:creationId xmlns:a16="http://schemas.microsoft.com/office/drawing/2014/main" id="{19CE38BE-1662-48E7-BEC6-FCFCADD9BA85}"/>
              </a:ext>
            </a:extLst>
          </p:cNvPr>
          <p:cNvSpPr txBox="1"/>
          <p:nvPr/>
        </p:nvSpPr>
        <p:spPr>
          <a:xfrm>
            <a:off x="1960034" y="3735792"/>
            <a:ext cx="3055645" cy="584775"/>
          </a:xfrm>
          <a:prstGeom prst="rect">
            <a:avLst/>
          </a:prstGeom>
          <a:noFill/>
        </p:spPr>
        <p:txBody>
          <a:bodyPr wrap="none" rtlCol="0">
            <a:spAutoFit/>
          </a:bodyPr>
          <a:lstStyle/>
          <a:p>
            <a:pPr>
              <a:buNone/>
            </a:pPr>
            <a:r>
              <a:rPr lang="en-GB" sz="3200" dirty="0">
                <a:solidFill>
                  <a:srgbClr val="00628C"/>
                </a:solidFill>
              </a:rPr>
              <a:t>32 × 14 = 0.448</a:t>
            </a:r>
          </a:p>
        </p:txBody>
      </p:sp>
      <p:sp>
        <p:nvSpPr>
          <p:cNvPr id="11" name="TextBox 10">
            <a:extLst>
              <a:ext uri="{FF2B5EF4-FFF2-40B4-BE49-F238E27FC236}">
                <a16:creationId xmlns:a16="http://schemas.microsoft.com/office/drawing/2014/main" id="{07FE6245-FA92-45BE-851B-BC26C3A6415D}"/>
              </a:ext>
            </a:extLst>
          </p:cNvPr>
          <p:cNvSpPr txBox="1"/>
          <p:nvPr/>
        </p:nvSpPr>
        <p:spPr>
          <a:xfrm>
            <a:off x="1960034" y="4481183"/>
            <a:ext cx="2828018" cy="584775"/>
          </a:xfrm>
          <a:prstGeom prst="rect">
            <a:avLst/>
          </a:prstGeom>
          <a:noFill/>
        </p:spPr>
        <p:txBody>
          <a:bodyPr wrap="none" rtlCol="0">
            <a:spAutoFit/>
          </a:bodyPr>
          <a:lstStyle/>
          <a:p>
            <a:pPr>
              <a:buNone/>
            </a:pPr>
            <a:r>
              <a:rPr lang="en-GB" sz="3200" dirty="0">
                <a:solidFill>
                  <a:srgbClr val="00628C"/>
                </a:solidFill>
              </a:rPr>
              <a:t>32 × 14 = 44.8</a:t>
            </a:r>
          </a:p>
        </p:txBody>
      </p:sp>
      <p:sp>
        <p:nvSpPr>
          <p:cNvPr id="12" name="TextBox 11">
            <a:extLst>
              <a:ext uri="{FF2B5EF4-FFF2-40B4-BE49-F238E27FC236}">
                <a16:creationId xmlns:a16="http://schemas.microsoft.com/office/drawing/2014/main" id="{EAE7FAB9-335E-4C5E-B5CD-3A8145BF5A00}"/>
              </a:ext>
            </a:extLst>
          </p:cNvPr>
          <p:cNvSpPr txBox="1"/>
          <p:nvPr/>
        </p:nvSpPr>
        <p:spPr>
          <a:xfrm>
            <a:off x="6462472" y="5796008"/>
            <a:ext cx="2512226" cy="461665"/>
          </a:xfrm>
          <a:prstGeom prst="rect">
            <a:avLst/>
          </a:prstGeom>
          <a:noFill/>
        </p:spPr>
        <p:txBody>
          <a:bodyPr wrap="none" rtlCol="0">
            <a:spAutoFit/>
          </a:bodyPr>
          <a:lstStyle/>
          <a:p>
            <a:pPr>
              <a:buNone/>
            </a:pPr>
            <a:r>
              <a:rPr lang="en-GB" sz="2400" dirty="0">
                <a:solidFill>
                  <a:schemeClr val="tx2"/>
                </a:solidFill>
              </a:rPr>
              <a:t>95 × 782 = 7 429</a:t>
            </a:r>
          </a:p>
        </p:txBody>
      </p:sp>
      <p:sp>
        <p:nvSpPr>
          <p:cNvPr id="15" name="TextBox 14">
            <a:extLst>
              <a:ext uri="{FF2B5EF4-FFF2-40B4-BE49-F238E27FC236}">
                <a16:creationId xmlns:a16="http://schemas.microsoft.com/office/drawing/2014/main" id="{A42A211F-A518-4970-ADB4-CD3E01090FED}"/>
              </a:ext>
            </a:extLst>
          </p:cNvPr>
          <p:cNvSpPr txBox="1"/>
          <p:nvPr/>
        </p:nvSpPr>
        <p:spPr>
          <a:xfrm>
            <a:off x="915489" y="5414186"/>
            <a:ext cx="6476829" cy="830997"/>
          </a:xfrm>
          <a:prstGeom prst="rect">
            <a:avLst/>
          </a:prstGeom>
          <a:noFill/>
        </p:spPr>
        <p:txBody>
          <a:bodyPr wrap="square">
            <a:spAutoFit/>
          </a:bodyPr>
          <a:lstStyle/>
          <a:p>
            <a:pPr>
              <a:buNone/>
            </a:pPr>
            <a:r>
              <a:rPr lang="en-GB" sz="2400" dirty="0"/>
              <a:t>Write your own set of decimal multiplications using this calculation as a starting point:</a:t>
            </a:r>
          </a:p>
        </p:txBody>
      </p:sp>
    </p:spTree>
    <p:extLst>
      <p:ext uri="{BB962C8B-B14F-4D97-AF65-F5344CB8AC3E}">
        <p14:creationId xmlns:p14="http://schemas.microsoft.com/office/powerpoint/2010/main" val="123554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7" grpId="0"/>
      <p:bldP spid="8" grpId="0"/>
      <p:bldP spid="9" grpId="0"/>
      <p:bldP spid="10" grpId="0"/>
      <p:bldP spid="11" grpId="0"/>
      <p:bldP spid="12"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197538486"/>
              </p:ext>
            </p:extLst>
          </p:nvPr>
        </p:nvGraphicFramePr>
        <p:xfrm>
          <a:off x="267128" y="764704"/>
          <a:ext cx="11766038" cy="5920498"/>
        </p:xfrm>
        <a:graphic>
          <a:graphicData uri="http://schemas.openxmlformats.org/drawingml/2006/table">
            <a:tbl>
              <a:tblPr firstRow="1" bandRow="1">
                <a:tableStyleId>{5940675A-B579-460E-94D1-54222C63F5DA}</a:tableStyleId>
              </a:tblPr>
              <a:tblGrid>
                <a:gridCol w="6258932">
                  <a:extLst>
                    <a:ext uri="{9D8B030D-6E8A-4147-A177-3AD203B41FA5}">
                      <a16:colId xmlns:a16="http://schemas.microsoft.com/office/drawing/2014/main" val="695237181"/>
                    </a:ext>
                  </a:extLst>
                </a:gridCol>
                <a:gridCol w="55071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It may help students to see the integer calculation written correctly (e.g. 32 × 14 = 448) to support them to then reason about what needs to change in each of the calculations.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see how many different possible answers they can create, particularly if they are allowed to include zero placeholders in their answers.</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Model the change to the integers/decimals on a place-value chart with place-value counters or use a </a:t>
                      </a:r>
                      <a:r>
                        <a:rPr lang="en-GB" sz="1600" b="0" i="0" u="none" dirty="0" err="1"/>
                        <a:t>Gattegno</a:t>
                      </a:r>
                      <a:r>
                        <a:rPr lang="en-GB" sz="1600" b="0" i="0" u="none" dirty="0"/>
                        <a:t> chart. More information about both of these can be found at </a:t>
                      </a:r>
                      <a:r>
                        <a:rPr lang="en-GB" sz="1600" dirty="0">
                          <a:hlinkClick r:id="rId3"/>
                        </a:rPr>
                        <a:t>Using mathematical representations at KS3 | NCETM</a:t>
                      </a:r>
                      <a:r>
                        <a:rPr lang="en-GB" sz="160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explores whether students know that a decimal multiplication can be calculated by adjusting the integer multiplication that uses the same digits. Students need to understand that, if there is a multiplicative change to one factor, then the product changes by the same scale factor. By starting with the product, teachers can assess whether students understand that this multiplicative change can affect either or both factors.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approach this task through estimation, by referring to a </a:t>
                      </a:r>
                      <a:r>
                        <a:rPr lang="en-GB" sz="1600" dirty="0" err="1"/>
                        <a:t>Gattegno</a:t>
                      </a:r>
                      <a:r>
                        <a:rPr lang="en-GB" sz="1600" dirty="0"/>
                        <a:t> chart as used in Checkpoint 21, or by thinking about making numbers 10 or 100 times bigger/smaller. The different approaches that students take will help to assess their understanding of decimal multiplication, as well as act as useful starting points for comparison and discussion across the class.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An example of mistakes that might be made when using a written method for multiplication of decimals (and therefore why using and adjusting related integer calculations is necessary) can be found in Additional activity </a:t>
                      </a:r>
                      <a:r>
                        <a:rPr lang="en-GB" sz="1600" b="0" dirty="0">
                          <a:hlinkClick r:id="rId4" action="ppaction://hlinksldjump"/>
                        </a:rPr>
                        <a:t>K</a:t>
                      </a:r>
                      <a:r>
                        <a:rPr lang="en-GB" sz="1600" b="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5"/>
                        </a:rPr>
                        <a:t>Using compensation to calculate | NCETM</a:t>
                      </a:r>
                      <a:r>
                        <a:rPr lang="en-GB" sz="1600" dirty="0"/>
                        <a:t>, which is Topic 2.25 of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2342834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a:t>Division with decimals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vert="horz" lIns="91440" tIns="45720" rIns="91440" bIns="45720" rtlCol="0" anchor="t">
            <a:normAutofit/>
          </a:bodyPr>
          <a:lstStyle/>
          <a:p>
            <a:r>
              <a:rPr lang="en-GB" sz="1800" dirty="0">
                <a:latin typeface="Century Gothic"/>
                <a:cs typeface="Arial"/>
              </a:rPr>
              <a:t>Checkpoints 24–28 </a:t>
            </a:r>
          </a:p>
        </p:txBody>
      </p:sp>
    </p:spTree>
    <p:extLst>
      <p:ext uri="{BB962C8B-B14F-4D97-AF65-F5344CB8AC3E}">
        <p14:creationId xmlns:p14="http://schemas.microsoft.com/office/powerpoint/2010/main" val="1942066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a:t>Division with decimals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711484087"/>
                  </p:ext>
                </p:extLst>
              </p:nvPr>
            </p:nvGraphicFramePr>
            <p:xfrm>
              <a:off x="417815" y="862178"/>
              <a:ext cx="11426013" cy="5851912"/>
            </p:xfrm>
            <a:graphic>
              <a:graphicData uri="http://schemas.openxmlformats.org/drawingml/2006/table">
                <a:tbl>
                  <a:tblPr firstRow="1" bandRow="1">
                    <a:tableStyleId>{5940675A-B579-460E-94D1-54222C63F5DA}</a:tableStyleId>
                  </a:tblPr>
                  <a:tblGrid>
                    <a:gridCol w="7659385">
                      <a:extLst>
                        <a:ext uri="{9D8B030D-6E8A-4147-A177-3AD203B41FA5}">
                          <a16:colId xmlns:a16="http://schemas.microsoft.com/office/drawing/2014/main" val="4178532543"/>
                        </a:ext>
                      </a:extLst>
                    </a:gridCol>
                    <a:gridCol w="3766628">
                      <a:extLst>
                        <a:ext uri="{9D8B030D-6E8A-4147-A177-3AD203B41FA5}">
                          <a16:colId xmlns:a16="http://schemas.microsoft.com/office/drawing/2014/main" val="864547500"/>
                        </a:ext>
                      </a:extLst>
                    </a:gridCol>
                  </a:tblGrid>
                  <a:tr h="426472">
                    <a:tc>
                      <a:txBody>
                        <a:bodyPr/>
                        <a:lstStyle/>
                        <a:p>
                          <a:r>
                            <a:rPr lang="en-GB" sz="1800" b="1">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740538">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divide numbers up to four digits by a one-digit number using a formal written method of short division and interpret remainders appropriately for the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divide numbers up to four digits by a two-digit number using the formal written method of long division (and short division) and interpret remainders as whole number remainders, fractions or by rounding, as appropriate for the context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 statutory guidance): division of decimal numbers by one-digit whole numbers, initially, in practical contexts involving measures and money.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b="0" dirty="0"/>
                            <a:t>5MD–5: Divide a number with up to four digits by a one-digit number using a formal written method and interpret remainders appropriately for the context (pp252– 55)*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2 Multiplication and division. Particularly, Year 4 </a:t>
                          </a:r>
                          <a:r>
                            <a:rPr lang="en-GB" sz="1600" dirty="0">
                              <a:hlinkClick r:id="rId4"/>
                            </a:rPr>
                            <a:t>2.15: Division: partitioning leading to short division</a:t>
                          </a:r>
                          <a:r>
                            <a:rPr lang="en-GB" sz="1600" dirty="0"/>
                            <a:t>; Year 5 </a:t>
                          </a:r>
                          <a:r>
                            <a:rPr lang="en-GB" sz="1600" dirty="0">
                              <a:hlinkClick r:id="rId5"/>
                            </a:rPr>
                            <a:t>2.19: Calculation: </a:t>
                          </a:r>
                          <a14:m>
                            <m:oMath xmlns:m="http://schemas.openxmlformats.org/officeDocument/2006/math">
                              <m:r>
                                <a:rPr lang="en-GB" sz="1600" i="1" smtClean="0">
                                  <a:latin typeface="Cambria Math" panose="02040503050406030204" pitchFamily="18" charset="0"/>
                                  <a:ea typeface="Cambria Math" panose="02040503050406030204" pitchFamily="18" charset="0"/>
                                  <a:hlinkClick r:id="rId5"/>
                                </a:rPr>
                                <m:t>×</m:t>
                              </m:r>
                              <m:r>
                                <a:rPr lang="en-GB" sz="1600" b="0" i="1" smtClean="0">
                                  <a:latin typeface="Cambria Math" panose="02040503050406030204" pitchFamily="18" charset="0"/>
                                  <a:ea typeface="Cambria Math" panose="02040503050406030204" pitchFamily="18" charset="0"/>
                                  <a:hlinkClick r:id="rId5"/>
                                </a:rPr>
                                <m:t>/÷</m:t>
                              </m:r>
                            </m:oMath>
                          </a14:m>
                          <a:r>
                            <a:rPr lang="en-GB" sz="1600" dirty="0">
                              <a:hlinkClick r:id="rId5"/>
                            </a:rPr>
                            <a:t> decimal fractions by whole numbers</a:t>
                          </a:r>
                          <a:r>
                            <a:rPr lang="en-GB" sz="1600" dirty="0"/>
                            <a:t>; Year 6 </a:t>
                          </a:r>
                          <a:r>
                            <a:rPr lang="en-GB" sz="1600" dirty="0">
                              <a:hlinkClick r:id="rId6"/>
                            </a:rPr>
                            <a:t>2.24: Division: dividing by two-digit divisors</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dirty="0"/>
                        </a:p>
                        <a:p>
                          <a:pPr marL="0" lvl="0" indent="0">
                            <a:buFont typeface="Arial" panose="020B0604020202020204" pitchFamily="34" charset="0"/>
                            <a:buNone/>
                          </a:pPr>
                          <a:r>
                            <a:rPr lang="en-GB" sz="1400" dirty="0"/>
                            <a:t>* Page numbers reference the complete Years 1–6 document</a:t>
                          </a:r>
                          <a:endParaRPr lang="en-GB" sz="1600"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Understand how the standard algorithm for the division of integers is based upon place value, and that the lining-up of digits and decimal points ensures the quotient is of the correct order of magnitude.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Apply this understanding to include division of decimals by integers.</a:t>
                          </a:r>
                        </a:p>
                        <a:p>
                          <a:pPr marL="285750" indent="-285750">
                            <a:buFont typeface="Arial" panose="020B0604020202020204" pitchFamily="34" charset="0"/>
                            <a:buChar char="•"/>
                          </a:pPr>
                          <a:r>
                            <a:rPr lang="en-GB" sz="1600" dirty="0"/>
                            <a:t>Understand how multiplying or dividing the dividend and the divisor by a power of 10 will change the quotient. For example, appreciating that the quotient of 74 </a:t>
                          </a:r>
                          <a:r>
                            <a:rPr lang="en-GB" sz="1600" kern="1200" dirty="0">
                              <a:solidFill>
                                <a:schemeClr val="tx1"/>
                              </a:solidFill>
                              <a:effectLst/>
                              <a:latin typeface="+mn-lt"/>
                              <a:ea typeface="+mn-ea"/>
                              <a:cs typeface="+mn-cs"/>
                            </a:rPr>
                            <a:t>÷ 3 is ten times bigger than the quotient of 7.4 ÷ 3, but that the quotient of 74 ÷ 3 is ten times smaller than the quotient of 74 ÷ 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estimation to ‘sense check’ that answers are of the correct order of magnitude. </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711484087"/>
                  </p:ext>
                </p:extLst>
              </p:nvPr>
            </p:nvGraphicFramePr>
            <p:xfrm>
              <a:off x="417815" y="862178"/>
              <a:ext cx="11426013" cy="5851912"/>
            </p:xfrm>
            <a:graphic>
              <a:graphicData uri="http://schemas.openxmlformats.org/drawingml/2006/table">
                <a:tbl>
                  <a:tblPr firstRow="1" bandRow="1">
                    <a:tableStyleId>{5940675A-B579-460E-94D1-54222C63F5DA}</a:tableStyleId>
                  </a:tblPr>
                  <a:tblGrid>
                    <a:gridCol w="7659385">
                      <a:extLst>
                        <a:ext uri="{9D8B030D-6E8A-4147-A177-3AD203B41FA5}">
                          <a16:colId xmlns:a16="http://schemas.microsoft.com/office/drawing/2014/main" val="4178532543"/>
                        </a:ext>
                      </a:extLst>
                    </a:gridCol>
                    <a:gridCol w="3766628">
                      <a:extLst>
                        <a:ext uri="{9D8B030D-6E8A-4147-A177-3AD203B41FA5}">
                          <a16:colId xmlns:a16="http://schemas.microsoft.com/office/drawing/2014/main" val="864547500"/>
                        </a:ext>
                      </a:extLst>
                    </a:gridCol>
                  </a:tblGrid>
                  <a:tr h="426472">
                    <a:tc>
                      <a:txBody>
                        <a:bodyPr/>
                        <a:lstStyle/>
                        <a:p>
                          <a:r>
                            <a:rPr lang="en-GB" sz="1800" b="1">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425440">
                    <a:tc>
                      <a:txBody>
                        <a:bodyPr/>
                        <a:lstStyle/>
                        <a:p>
                          <a:endParaRPr lang="en-US"/>
                        </a:p>
                      </a:txBody>
                      <a:tcPr>
                        <a:blipFill>
                          <a:blip r:embed="rId7"/>
                          <a:stretch>
                            <a:fillRect l="-80" t="-8418" r="-49324" b="-1122"/>
                          </a:stretch>
                        </a:blip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Understand how the standard algorithm for the division of integers is based upon place value, and that the lining-up of digits and decimal points ensures the quotient is of the correct order of magnitude.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Apply this understanding to include division of decimals by integers.</a:t>
                          </a:r>
                        </a:p>
                        <a:p>
                          <a:pPr marL="285750" indent="-285750">
                            <a:buFont typeface="Arial" panose="020B0604020202020204" pitchFamily="34" charset="0"/>
                            <a:buChar char="•"/>
                          </a:pPr>
                          <a:r>
                            <a:rPr lang="en-GB" sz="1600" dirty="0"/>
                            <a:t>Understand how multiplying or dividing the dividend and the divisor by a power of 10 will change the quotient. For example, appreciating that the quotient of 74 </a:t>
                          </a:r>
                          <a:r>
                            <a:rPr lang="en-GB" sz="1600" kern="1200" dirty="0">
                              <a:solidFill>
                                <a:schemeClr val="tx1"/>
                              </a:solidFill>
                              <a:effectLst/>
                              <a:latin typeface="+mn-lt"/>
                              <a:ea typeface="+mn-ea"/>
                              <a:cs typeface="+mn-cs"/>
                            </a:rPr>
                            <a:t>÷ 3 is ten times bigger than the quotient of 7.4 ÷ 3, but that the quotient of 74 ÷ 3 is ten times smaller than the quotient of 74 ÷ 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Use estimation to ‘sense check’ that answers are of the correct order of magnitude. </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322271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24: Adds to 18</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59135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81645" y="1015630"/>
            <a:ext cx="11754184" cy="1024095"/>
          </a:xfrm>
        </p:spPr>
        <p:txBody>
          <a:bodyPr>
            <a:normAutofit/>
          </a:bodyPr>
          <a:lstStyle/>
          <a:p>
            <a:pPr marL="457200" indent="-457200">
              <a:buFont typeface="+mj-lt"/>
              <a:buAutoNum type="alphaLcParenR"/>
            </a:pPr>
            <a:r>
              <a:rPr lang="en-GB" sz="2200" dirty="0"/>
              <a:t>Fill in the yellow boxes to make a four-digit number so that the total is 18 when all four digits are added.</a:t>
            </a:r>
          </a:p>
        </p:txBody>
      </p:sp>
      <p:sp>
        <p:nvSpPr>
          <p:cNvPr id="2" name="TextBox 1">
            <a:extLst>
              <a:ext uri="{FF2B5EF4-FFF2-40B4-BE49-F238E27FC236}">
                <a16:creationId xmlns:a16="http://schemas.microsoft.com/office/drawing/2014/main" id="{F8E6D6A2-7BD0-4F4C-812D-3503DF658E02}"/>
              </a:ext>
            </a:extLst>
          </p:cNvPr>
          <p:cNvSpPr txBox="1"/>
          <p:nvPr/>
        </p:nvSpPr>
        <p:spPr>
          <a:xfrm>
            <a:off x="915490" y="5390111"/>
            <a:ext cx="8609222" cy="1175706"/>
          </a:xfrm>
          <a:prstGeom prst="rect">
            <a:avLst/>
          </a:prstGeom>
          <a:noFill/>
        </p:spPr>
        <p:txBody>
          <a:bodyPr wrap="square" rtlCol="0">
            <a:spAutoFit/>
          </a:bodyPr>
          <a:lstStyle/>
          <a:p>
            <a:pPr>
              <a:buNone/>
            </a:pPr>
            <a:r>
              <a:rPr lang="en-GB" sz="2200" dirty="0"/>
              <a:t>What happens if the decimal point moves position? What about if there are more than four digits?</a:t>
            </a:r>
          </a:p>
          <a:p>
            <a:pPr>
              <a:buNone/>
            </a:pPr>
            <a:r>
              <a:rPr lang="en-GB" sz="2200" dirty="0"/>
              <a:t>Explore whether you always get a quotient with no remainder.</a:t>
            </a:r>
          </a:p>
        </p:txBody>
      </p:sp>
      <p:sp>
        <p:nvSpPr>
          <p:cNvPr id="13" name="Text Placeholder 4">
            <a:extLst>
              <a:ext uri="{FF2B5EF4-FFF2-40B4-BE49-F238E27FC236}">
                <a16:creationId xmlns:a16="http://schemas.microsoft.com/office/drawing/2014/main" id="{1C66AC84-4A95-7B4C-941E-BB9B17F3BC6C}"/>
              </a:ext>
            </a:extLst>
          </p:cNvPr>
          <p:cNvSpPr txBox="1">
            <a:spLocks/>
          </p:cNvSpPr>
          <p:nvPr/>
        </p:nvSpPr>
        <p:spPr>
          <a:xfrm>
            <a:off x="467223" y="2806727"/>
            <a:ext cx="11533820" cy="102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Divide your four-digit number by 3. Is there a remainder?</a:t>
            </a:r>
          </a:p>
          <a:p>
            <a:pPr fontAlgn="auto">
              <a:spcAft>
                <a:spcPts val="0"/>
              </a:spcAft>
            </a:pPr>
            <a:r>
              <a:rPr lang="en-GB" sz="2200" dirty="0"/>
              <a:t>Try other numbers with digits that add to18.</a:t>
            </a:r>
          </a:p>
        </p:txBody>
      </p:sp>
      <p:sp>
        <p:nvSpPr>
          <p:cNvPr id="14" name="Text Placeholder 4">
            <a:extLst>
              <a:ext uri="{FF2B5EF4-FFF2-40B4-BE49-F238E27FC236}">
                <a16:creationId xmlns:a16="http://schemas.microsoft.com/office/drawing/2014/main" id="{4C31BDAE-E8EE-DC4C-A06F-22DFFD4057F2}"/>
              </a:ext>
            </a:extLst>
          </p:cNvPr>
          <p:cNvSpPr txBox="1">
            <a:spLocks/>
          </p:cNvSpPr>
          <p:nvPr/>
        </p:nvSpPr>
        <p:spPr>
          <a:xfrm>
            <a:off x="81644" y="3793741"/>
            <a:ext cx="11991019" cy="10240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startAt="2"/>
            </a:pPr>
            <a:r>
              <a:rPr lang="en-GB" sz="2200" dirty="0"/>
              <a:t>What happens if the number is a decimal? What do you notice about your answers?</a:t>
            </a:r>
          </a:p>
        </p:txBody>
      </p:sp>
      <p:sp>
        <p:nvSpPr>
          <p:cNvPr id="7" name="Rounded Rectangle 6">
            <a:extLst>
              <a:ext uri="{FF2B5EF4-FFF2-40B4-BE49-F238E27FC236}">
                <a16:creationId xmlns:a16="http://schemas.microsoft.com/office/drawing/2014/main" id="{AC87F518-B7C4-674A-A289-8C478B820402}"/>
              </a:ext>
            </a:extLst>
          </p:cNvPr>
          <p:cNvSpPr/>
          <p:nvPr/>
        </p:nvSpPr>
        <p:spPr>
          <a:xfrm>
            <a:off x="7275399" y="1618119"/>
            <a:ext cx="936000" cy="936000"/>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spcBef>
                <a:spcPts val="0"/>
              </a:spcBef>
              <a:buNone/>
            </a:pPr>
            <a:r>
              <a:rPr lang="en-GB" sz="6600">
                <a:solidFill>
                  <a:schemeClr val="accent4"/>
                </a:solidFill>
                <a:sym typeface="Symbol" pitchFamily="2" charset="2"/>
              </a:rPr>
              <a:t></a:t>
            </a:r>
            <a:endParaRPr lang="en-GB" sz="6600">
              <a:solidFill>
                <a:schemeClr val="accent4"/>
              </a:solidFill>
            </a:endParaRPr>
          </a:p>
        </p:txBody>
      </p:sp>
      <p:sp>
        <p:nvSpPr>
          <p:cNvPr id="8" name="Rounded Rectangle 7">
            <a:extLst>
              <a:ext uri="{FF2B5EF4-FFF2-40B4-BE49-F238E27FC236}">
                <a16:creationId xmlns:a16="http://schemas.microsoft.com/office/drawing/2014/main" id="{69965BE4-7B79-264C-BD44-53350D035D61}"/>
              </a:ext>
            </a:extLst>
          </p:cNvPr>
          <p:cNvSpPr/>
          <p:nvPr/>
        </p:nvSpPr>
        <p:spPr>
          <a:xfrm>
            <a:off x="3110335" y="1618119"/>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12" name="Rounded Rectangle 11">
            <a:extLst>
              <a:ext uri="{FF2B5EF4-FFF2-40B4-BE49-F238E27FC236}">
                <a16:creationId xmlns:a16="http://schemas.microsoft.com/office/drawing/2014/main" id="{8ECB7C51-27F2-BB4B-AC5D-4C065798E36A}"/>
              </a:ext>
            </a:extLst>
          </p:cNvPr>
          <p:cNvSpPr/>
          <p:nvPr/>
        </p:nvSpPr>
        <p:spPr>
          <a:xfrm>
            <a:off x="8316665" y="1618119"/>
            <a:ext cx="936000" cy="936000"/>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6600">
                <a:solidFill>
                  <a:schemeClr val="accent4"/>
                </a:solidFill>
                <a:sym typeface="Symbol" pitchFamily="2" charset="2"/>
              </a:rPr>
              <a:t>3</a:t>
            </a:r>
            <a:endParaRPr lang="en-GB" sz="6600">
              <a:solidFill>
                <a:schemeClr val="accent4"/>
              </a:solidFill>
            </a:endParaRPr>
          </a:p>
        </p:txBody>
      </p:sp>
      <p:sp>
        <p:nvSpPr>
          <p:cNvPr id="23" name="Rounded Rectangle 7">
            <a:extLst>
              <a:ext uri="{FF2B5EF4-FFF2-40B4-BE49-F238E27FC236}">
                <a16:creationId xmlns:a16="http://schemas.microsoft.com/office/drawing/2014/main" id="{8690229E-4F68-414B-90C8-98E4D06C85DD}"/>
              </a:ext>
            </a:extLst>
          </p:cNvPr>
          <p:cNvSpPr/>
          <p:nvPr/>
        </p:nvSpPr>
        <p:spPr>
          <a:xfrm>
            <a:off x="4151601" y="1618119"/>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24" name="Rounded Rectangle 7">
            <a:extLst>
              <a:ext uri="{FF2B5EF4-FFF2-40B4-BE49-F238E27FC236}">
                <a16:creationId xmlns:a16="http://schemas.microsoft.com/office/drawing/2014/main" id="{2F9FB5D9-3A76-4FC8-B08E-E670AEDB9E72}"/>
              </a:ext>
            </a:extLst>
          </p:cNvPr>
          <p:cNvSpPr/>
          <p:nvPr/>
        </p:nvSpPr>
        <p:spPr>
          <a:xfrm>
            <a:off x="5192867" y="1618119"/>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25" name="Rounded Rectangle 7">
            <a:extLst>
              <a:ext uri="{FF2B5EF4-FFF2-40B4-BE49-F238E27FC236}">
                <a16:creationId xmlns:a16="http://schemas.microsoft.com/office/drawing/2014/main" id="{C7EDB0B5-1A85-43FE-A802-D4CE69E1575F}"/>
              </a:ext>
            </a:extLst>
          </p:cNvPr>
          <p:cNvSpPr/>
          <p:nvPr/>
        </p:nvSpPr>
        <p:spPr>
          <a:xfrm>
            <a:off x="6234133" y="1618119"/>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grpSp>
        <p:nvGrpSpPr>
          <p:cNvPr id="38" name="Group 37">
            <a:extLst>
              <a:ext uri="{FF2B5EF4-FFF2-40B4-BE49-F238E27FC236}">
                <a16:creationId xmlns:a16="http://schemas.microsoft.com/office/drawing/2014/main" id="{9F019D52-1399-432E-8F23-C0DB58C4919A}"/>
              </a:ext>
            </a:extLst>
          </p:cNvPr>
          <p:cNvGrpSpPr/>
          <p:nvPr/>
        </p:nvGrpSpPr>
        <p:grpSpPr>
          <a:xfrm>
            <a:off x="3012361" y="4379950"/>
            <a:ext cx="6240304" cy="936000"/>
            <a:chOff x="2595304" y="4308017"/>
            <a:chExt cx="6240304" cy="936000"/>
          </a:xfrm>
        </p:grpSpPr>
        <p:sp>
          <p:nvSpPr>
            <p:cNvPr id="6" name="Oval 5">
              <a:extLst>
                <a:ext uri="{FF2B5EF4-FFF2-40B4-BE49-F238E27FC236}">
                  <a16:creationId xmlns:a16="http://schemas.microsoft.com/office/drawing/2014/main" id="{2B69E3E1-2DC9-0744-8B3B-2E1FF02815EF}"/>
                </a:ext>
              </a:extLst>
            </p:cNvPr>
            <p:cNvSpPr/>
            <p:nvPr/>
          </p:nvSpPr>
          <p:spPr>
            <a:xfrm>
              <a:off x="5651682" y="4799548"/>
              <a:ext cx="137160" cy="13716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6">
              <a:extLst>
                <a:ext uri="{FF2B5EF4-FFF2-40B4-BE49-F238E27FC236}">
                  <a16:creationId xmlns:a16="http://schemas.microsoft.com/office/drawing/2014/main" id="{24FF43F2-8A3D-41F3-B279-73D4159A8E10}"/>
                </a:ext>
              </a:extLst>
            </p:cNvPr>
            <p:cNvSpPr/>
            <p:nvPr/>
          </p:nvSpPr>
          <p:spPr>
            <a:xfrm>
              <a:off x="6858342" y="4308017"/>
              <a:ext cx="936000" cy="936000"/>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spcBef>
                  <a:spcPts val="0"/>
                </a:spcBef>
                <a:buNone/>
              </a:pPr>
              <a:r>
                <a:rPr lang="en-GB" sz="6600">
                  <a:solidFill>
                    <a:schemeClr val="accent4"/>
                  </a:solidFill>
                  <a:sym typeface="Symbol" pitchFamily="2" charset="2"/>
                </a:rPr>
                <a:t></a:t>
              </a:r>
              <a:endParaRPr lang="en-GB" sz="6600">
                <a:solidFill>
                  <a:schemeClr val="accent4"/>
                </a:solidFill>
              </a:endParaRPr>
            </a:p>
          </p:txBody>
        </p:sp>
        <p:sp>
          <p:nvSpPr>
            <p:cNvPr id="33" name="Rounded Rectangle 7">
              <a:extLst>
                <a:ext uri="{FF2B5EF4-FFF2-40B4-BE49-F238E27FC236}">
                  <a16:creationId xmlns:a16="http://schemas.microsoft.com/office/drawing/2014/main" id="{9DCC7BE7-2181-4C84-867F-73B2EADEC3C9}"/>
                </a:ext>
              </a:extLst>
            </p:cNvPr>
            <p:cNvSpPr/>
            <p:nvPr/>
          </p:nvSpPr>
          <p:spPr>
            <a:xfrm>
              <a:off x="2595304" y="4308017"/>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34" name="Rounded Rectangle 11">
              <a:extLst>
                <a:ext uri="{FF2B5EF4-FFF2-40B4-BE49-F238E27FC236}">
                  <a16:creationId xmlns:a16="http://schemas.microsoft.com/office/drawing/2014/main" id="{1ABB4BD4-2C95-4A44-9BA6-385C1F9FDE1D}"/>
                </a:ext>
              </a:extLst>
            </p:cNvPr>
            <p:cNvSpPr/>
            <p:nvPr/>
          </p:nvSpPr>
          <p:spPr>
            <a:xfrm>
              <a:off x="7899608" y="4308017"/>
              <a:ext cx="936000" cy="936000"/>
            </a:xfrm>
            <a:prstGeom prst="roundRect">
              <a:avLst/>
            </a:prstGeom>
            <a:no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GB" sz="6600">
                  <a:solidFill>
                    <a:schemeClr val="accent4"/>
                  </a:solidFill>
                  <a:sym typeface="Symbol" pitchFamily="2" charset="2"/>
                </a:rPr>
                <a:t>3</a:t>
              </a:r>
              <a:endParaRPr lang="en-GB" sz="6600">
                <a:solidFill>
                  <a:schemeClr val="accent4"/>
                </a:solidFill>
              </a:endParaRPr>
            </a:p>
          </p:txBody>
        </p:sp>
        <p:sp>
          <p:nvSpPr>
            <p:cNvPr id="35" name="Rounded Rectangle 7">
              <a:extLst>
                <a:ext uri="{FF2B5EF4-FFF2-40B4-BE49-F238E27FC236}">
                  <a16:creationId xmlns:a16="http://schemas.microsoft.com/office/drawing/2014/main" id="{3F052972-EEA9-4A69-8B0A-5A3EEF944961}"/>
                </a:ext>
              </a:extLst>
            </p:cNvPr>
            <p:cNvSpPr/>
            <p:nvPr/>
          </p:nvSpPr>
          <p:spPr>
            <a:xfrm>
              <a:off x="3636570" y="4308017"/>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36" name="Rounded Rectangle 7">
              <a:extLst>
                <a:ext uri="{FF2B5EF4-FFF2-40B4-BE49-F238E27FC236}">
                  <a16:creationId xmlns:a16="http://schemas.microsoft.com/office/drawing/2014/main" id="{49746F7C-6F0E-477B-8E4E-D55236401F89}"/>
                </a:ext>
              </a:extLst>
            </p:cNvPr>
            <p:cNvSpPr/>
            <p:nvPr/>
          </p:nvSpPr>
          <p:spPr>
            <a:xfrm>
              <a:off x="4677836" y="4308017"/>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sp>
          <p:nvSpPr>
            <p:cNvPr id="37" name="Rounded Rectangle 7">
              <a:extLst>
                <a:ext uri="{FF2B5EF4-FFF2-40B4-BE49-F238E27FC236}">
                  <a16:creationId xmlns:a16="http://schemas.microsoft.com/office/drawing/2014/main" id="{ADD4D285-3A3F-4DC6-AFFC-8BE18BBBA75A}"/>
                </a:ext>
              </a:extLst>
            </p:cNvPr>
            <p:cNvSpPr/>
            <p:nvPr/>
          </p:nvSpPr>
          <p:spPr>
            <a:xfrm>
              <a:off x="5817076" y="4308017"/>
              <a:ext cx="936000" cy="936000"/>
            </a:xfrm>
            <a:prstGeom prst="roundRect">
              <a:avLst/>
            </a:prstGeom>
            <a:solidFill>
              <a:srgbClr val="FFFF00"/>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buNone/>
              </a:pPr>
              <a:endParaRPr lang="en-GB" sz="9600">
                <a:solidFill>
                  <a:schemeClr val="accent4"/>
                </a:solidFill>
              </a:endParaRPr>
            </a:p>
          </p:txBody>
        </p:sp>
      </p:grpSp>
    </p:spTree>
    <p:extLst>
      <p:ext uri="{BB962C8B-B14F-4D97-AF65-F5344CB8AC3E}">
        <p14:creationId xmlns:p14="http://schemas.microsoft.com/office/powerpoint/2010/main" val="495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build="p"/>
      <p:bldP spid="2" grpId="0"/>
      <p:bldP spid="13" grpId="0"/>
      <p:bldP spid="14" grpId="0"/>
      <p:bldP spid="7" grpId="0" animBg="1"/>
      <p:bldP spid="8" grpId="0" animBg="1"/>
      <p:bldP spid="12" grpId="0" animBg="1"/>
      <p:bldP spid="23" grpId="0" animBg="1"/>
      <p:bldP spid="24" grpId="0" animBg="1"/>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777094074"/>
              </p:ext>
            </p:extLst>
          </p:nvPr>
        </p:nvGraphicFramePr>
        <p:xfrm>
          <a:off x="267128" y="764704"/>
          <a:ext cx="11766038" cy="5538480"/>
        </p:xfrm>
        <a:graphic>
          <a:graphicData uri="http://schemas.openxmlformats.org/drawingml/2006/table">
            <a:tbl>
              <a:tblPr firstRow="1" bandRow="1">
                <a:tableStyleId>{5940675A-B579-460E-94D1-54222C63F5DA}</a:tableStyleId>
              </a:tblPr>
              <a:tblGrid>
                <a:gridCol w="5570001">
                  <a:extLst>
                    <a:ext uri="{9D8B030D-6E8A-4147-A177-3AD203B41FA5}">
                      <a16:colId xmlns:a16="http://schemas.microsoft.com/office/drawing/2014/main" val="695237181"/>
                    </a:ext>
                  </a:extLst>
                </a:gridCol>
                <a:gridCol w="619603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If students need further support, then using three digits that sum to 18 instead of four will reduce the number of steps required within each division. It is still suggested that students are given experience of decimals as dividends.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To extend students beyond the further thinking question, ask if they can create a problem like this for different divisors. Is it possible to use the total of digits to ensure there is no remainder for every divisor, or are other constraints needed?</a:t>
                      </a:r>
                    </a:p>
                    <a:p>
                      <a:endParaRPr lang="en-GB" sz="1600" u="none" dirty="0"/>
                    </a:p>
                    <a:p>
                      <a:r>
                        <a:rPr lang="en-GB" sz="1600" b="1" i="0" u="none" dirty="0"/>
                        <a:t>Representations</a:t>
                      </a:r>
                    </a:p>
                    <a:p>
                      <a:r>
                        <a:rPr lang="en-GB" sz="1600" b="0" i="0" u="none" dirty="0"/>
                        <a:t>Place-value counters might be used to represent the process for written division; see additional activity I for more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Checkpoint offers lots of practice of division, both with an integer and a decimal as a dividend. Teachers can therefore assess fluency with multiplication facts, as well as confidence with the algorithm for division, and deduce whether further practice is necessary. If students choose to use a written method for division, assess their accuracy with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What sets this activity apart from previous Checkpoints on division is the introduction of the decimal point in part b: students should recognise that the process is no different, so long as they remember to include the decimal point in their quotient.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Discussion may arise about the term ‘remainder’ when a decimal divides exactly by 3 – in this activity, we have determined that there is no remainder when there are no additional decimal places to the dividend. Some students may also recognise the relevance of the divisibility rules for 3 here.</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indent="-285750">
                        <a:buFont typeface="Arial" panose="020B0604020202020204" pitchFamily="34" charset="0"/>
                        <a:buChar char="•"/>
                      </a:pPr>
                      <a:r>
                        <a:rPr lang="en-GB" sz="1600" b="0" dirty="0"/>
                        <a:t>If students need more practice of written methods for division, Additional activities </a:t>
                      </a:r>
                      <a:r>
                        <a:rPr lang="en-GB" sz="1600" b="0" dirty="0">
                          <a:hlinkClick r:id="rId3" action="ppaction://hlinksldjump"/>
                        </a:rPr>
                        <a:t>H</a:t>
                      </a:r>
                      <a:r>
                        <a:rPr lang="en-GB" sz="1600" b="0" dirty="0"/>
                        <a:t>, </a:t>
                      </a:r>
                      <a:r>
                        <a:rPr lang="en-GB" sz="1600" b="0" dirty="0">
                          <a:hlinkClick r:id="rId4" action="ppaction://hlinksldjump"/>
                        </a:rPr>
                        <a:t>I</a:t>
                      </a:r>
                      <a:r>
                        <a:rPr lang="en-GB" sz="1600" b="0" dirty="0"/>
                        <a:t> and </a:t>
                      </a:r>
                      <a:r>
                        <a:rPr lang="en-GB" sz="1600" b="0" dirty="0">
                          <a:hlinkClick r:id="rId5" action="ppaction://hlinksldjump"/>
                        </a:rPr>
                        <a:t>J</a:t>
                      </a:r>
                      <a:r>
                        <a:rPr lang="en-GB" sz="1600" b="0" dirty="0"/>
                        <a:t> can easily be adapted to have decimals as a divisor, as can Checkpoints </a:t>
                      </a:r>
                      <a:r>
                        <a:rPr lang="en-GB" sz="1600" b="0" dirty="0">
                          <a:hlinkClick r:id="rId6" action="ppaction://hlinksldjump"/>
                        </a:rPr>
                        <a:t>12</a:t>
                      </a:r>
                      <a:r>
                        <a:rPr lang="en-GB" sz="1600" b="0" dirty="0"/>
                        <a:t>, </a:t>
                      </a:r>
                      <a:r>
                        <a:rPr lang="en-GB" sz="1600" b="0" dirty="0">
                          <a:hlinkClick r:id="rId7" action="ppaction://hlinksldjump"/>
                        </a:rPr>
                        <a:t>15</a:t>
                      </a:r>
                      <a:r>
                        <a:rPr lang="en-GB" sz="1600" b="0" dirty="0"/>
                        <a:t>, </a:t>
                      </a:r>
                      <a:r>
                        <a:rPr lang="en-GB" sz="1600" b="0" dirty="0">
                          <a:hlinkClick r:id="rId8" action="ppaction://hlinksldjump"/>
                        </a:rPr>
                        <a:t>17</a:t>
                      </a:r>
                      <a:r>
                        <a:rPr lang="en-GB" sz="1600" b="0" dirty="0"/>
                        <a:t> and </a:t>
                      </a:r>
                      <a:r>
                        <a:rPr lang="en-GB" sz="1600" b="0" dirty="0">
                          <a:hlinkClick r:id="rId9" action="ppaction://hlinksldjump"/>
                        </a:rPr>
                        <a:t>18</a:t>
                      </a:r>
                      <a:r>
                        <a:rPr lang="en-GB" sz="1600" b="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008320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25: Quotient is 40</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8873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7A48A983-44E0-7F41-8E23-06343E73C250}"/>
              </a:ext>
            </a:extLst>
          </p:cNvPr>
          <p:cNvSpPr txBox="1"/>
          <p:nvPr/>
        </p:nvSpPr>
        <p:spPr>
          <a:xfrm>
            <a:off x="234474" y="982683"/>
            <a:ext cx="8767144" cy="1243417"/>
          </a:xfrm>
          <a:prstGeom prst="rect">
            <a:avLst/>
          </a:prstGeom>
          <a:noFill/>
        </p:spPr>
        <p:txBody>
          <a:bodyPr wrap="none" rtlCol="0">
            <a:spAutoFit/>
          </a:bodyPr>
          <a:lstStyle/>
          <a:p>
            <a:pPr>
              <a:buNone/>
            </a:pPr>
            <a:r>
              <a:rPr lang="en-US" sz="2200" dirty="0"/>
              <a:t>A pair of numbers is highlighted on the </a:t>
            </a:r>
            <a:r>
              <a:rPr lang="en-US" sz="2200" dirty="0" err="1"/>
              <a:t>Gattegno</a:t>
            </a:r>
            <a:r>
              <a:rPr lang="en-US" sz="2200" dirty="0"/>
              <a:t> chart.</a:t>
            </a:r>
          </a:p>
          <a:p>
            <a:pPr>
              <a:buNone/>
            </a:pPr>
            <a:r>
              <a:rPr lang="en-US" sz="2200" dirty="0"/>
              <a:t>The quotient of the larger number and smaller number is 40.</a:t>
            </a:r>
          </a:p>
          <a:p>
            <a:pPr marL="457200" indent="-457200">
              <a:buFont typeface="+mj-lt"/>
              <a:buAutoNum type="alphaLcParenR"/>
            </a:pPr>
            <a:r>
              <a:rPr lang="en-US" sz="2200" dirty="0"/>
              <a:t>Find more pairs of numbers from the chart, with a quotient of 40. </a:t>
            </a:r>
          </a:p>
        </p:txBody>
      </p:sp>
      <p:grpSp>
        <p:nvGrpSpPr>
          <p:cNvPr id="7" name="Group 6">
            <a:extLst>
              <a:ext uri="{FF2B5EF4-FFF2-40B4-BE49-F238E27FC236}">
                <a16:creationId xmlns:a16="http://schemas.microsoft.com/office/drawing/2014/main" id="{D3007A6A-DC8C-FB46-98A7-23027840B94D}"/>
              </a:ext>
            </a:extLst>
          </p:cNvPr>
          <p:cNvGrpSpPr/>
          <p:nvPr/>
        </p:nvGrpSpPr>
        <p:grpSpPr>
          <a:xfrm>
            <a:off x="2122418" y="2296238"/>
            <a:ext cx="7668551" cy="2180456"/>
            <a:chOff x="1397801" y="2219016"/>
            <a:chExt cx="9422742" cy="2679238"/>
          </a:xfrm>
        </p:grpSpPr>
        <p:pic>
          <p:nvPicPr>
            <p:cNvPr id="6" name="Picture 5">
              <a:extLst>
                <a:ext uri="{FF2B5EF4-FFF2-40B4-BE49-F238E27FC236}">
                  <a16:creationId xmlns:a16="http://schemas.microsoft.com/office/drawing/2014/main" id="{F098FCE2-FA7A-A248-BDBC-54F324288BEC}"/>
                </a:ext>
              </a:extLst>
            </p:cNvPr>
            <p:cNvPicPr>
              <a:picLocks noChangeAspect="1"/>
            </p:cNvPicPr>
            <p:nvPr/>
          </p:nvPicPr>
          <p:blipFill>
            <a:blip r:embed="rId3"/>
            <a:stretch>
              <a:fillRect/>
            </a:stretch>
          </p:blipFill>
          <p:spPr>
            <a:xfrm>
              <a:off x="1397801" y="2219016"/>
              <a:ext cx="9422742" cy="2679238"/>
            </a:xfrm>
            <a:prstGeom prst="rect">
              <a:avLst/>
            </a:prstGeom>
          </p:spPr>
        </p:pic>
        <p:sp>
          <p:nvSpPr>
            <p:cNvPr id="4" name="Rounded Rectangle 3">
              <a:extLst>
                <a:ext uri="{FF2B5EF4-FFF2-40B4-BE49-F238E27FC236}">
                  <a16:creationId xmlns:a16="http://schemas.microsoft.com/office/drawing/2014/main" id="{4CE8FAC6-2BA8-F247-834C-E20225533D4B}"/>
                </a:ext>
              </a:extLst>
            </p:cNvPr>
            <p:cNvSpPr/>
            <p:nvPr/>
          </p:nvSpPr>
          <p:spPr>
            <a:xfrm>
              <a:off x="2495684" y="3158742"/>
              <a:ext cx="1035170" cy="4186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DE5FEC7-2A29-524F-8FBD-AF2CCAA200EF}"/>
                </a:ext>
              </a:extLst>
            </p:cNvPr>
            <p:cNvSpPr/>
            <p:nvPr/>
          </p:nvSpPr>
          <p:spPr>
            <a:xfrm>
              <a:off x="8671538" y="2750436"/>
              <a:ext cx="1035170" cy="4186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011EEA8-1C82-5F4C-BD66-DA257E56EE08}"/>
              </a:ext>
            </a:extLst>
          </p:cNvPr>
          <p:cNvSpPr/>
          <p:nvPr/>
        </p:nvSpPr>
        <p:spPr>
          <a:xfrm>
            <a:off x="234474" y="4527257"/>
            <a:ext cx="10361294" cy="769441"/>
          </a:xfrm>
          <a:prstGeom prst="rect">
            <a:avLst/>
          </a:prstGeom>
        </p:spPr>
        <p:txBody>
          <a:bodyPr wrap="square">
            <a:spAutoFit/>
          </a:bodyPr>
          <a:lstStyle/>
          <a:p>
            <a:pPr marL="457200" indent="-457200">
              <a:buFont typeface="+mj-lt"/>
              <a:buAutoNum type="alphaLcParenR" startAt="2"/>
            </a:pPr>
            <a:r>
              <a:rPr lang="en-US" sz="2200" dirty="0"/>
              <a:t>Is the quotient of 0.08 and 0.002 more than, less than or equal to 40? Explain how you know.</a:t>
            </a:r>
          </a:p>
        </p:txBody>
      </p:sp>
      <p:sp>
        <p:nvSpPr>
          <p:cNvPr id="11" name="Rectangle 10">
            <a:extLst>
              <a:ext uri="{FF2B5EF4-FFF2-40B4-BE49-F238E27FC236}">
                <a16:creationId xmlns:a16="http://schemas.microsoft.com/office/drawing/2014/main" id="{52BD61D9-9D58-E648-9F15-8258853A1304}"/>
              </a:ext>
            </a:extLst>
          </p:cNvPr>
          <p:cNvSpPr/>
          <p:nvPr/>
        </p:nvSpPr>
        <p:spPr>
          <a:xfrm>
            <a:off x="928525" y="5399928"/>
            <a:ext cx="10361294" cy="837152"/>
          </a:xfrm>
          <a:prstGeom prst="rect">
            <a:avLst/>
          </a:prstGeom>
        </p:spPr>
        <p:txBody>
          <a:bodyPr wrap="square">
            <a:spAutoFit/>
          </a:bodyPr>
          <a:lstStyle/>
          <a:p>
            <a:pPr>
              <a:buNone/>
            </a:pPr>
            <a:r>
              <a:rPr lang="en-US" sz="2200" dirty="0"/>
              <a:t>How would the options change if the target quotient were 20? </a:t>
            </a:r>
          </a:p>
          <a:p>
            <a:pPr>
              <a:buNone/>
            </a:pPr>
            <a:r>
              <a:rPr lang="en-US" sz="2200" dirty="0"/>
              <a:t>Are there more options? How many more? How do you know?</a:t>
            </a:r>
          </a:p>
        </p:txBody>
      </p:sp>
    </p:spTree>
    <p:extLst>
      <p:ext uri="{BB962C8B-B14F-4D97-AF65-F5344CB8AC3E}">
        <p14:creationId xmlns:p14="http://schemas.microsoft.com/office/powerpoint/2010/main" val="2318319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061278683"/>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6345545">
                  <a:extLst>
                    <a:ext uri="{9D8B030D-6E8A-4147-A177-3AD203B41FA5}">
                      <a16:colId xmlns:a16="http://schemas.microsoft.com/office/drawing/2014/main" val="695237181"/>
                    </a:ext>
                  </a:extLst>
                </a:gridCol>
                <a:gridCol w="5420493">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students their own </a:t>
                      </a:r>
                      <a:r>
                        <a:rPr lang="en-GB" sz="1600" i="0" u="none" dirty="0" err="1"/>
                        <a:t>Gattegno</a:t>
                      </a:r>
                      <a:r>
                        <a:rPr lang="en-GB" sz="1600" i="0" u="none" dirty="0"/>
                        <a:t> chart and counters, in order to reinforce the relationships between the rows that the dividend and divisor are on. A </a:t>
                      </a:r>
                      <a:r>
                        <a:rPr lang="en-GB" sz="1600" i="0" u="none" dirty="0">
                          <a:hlinkClick r:id="rId3" action="ppaction://hlinksldjump"/>
                        </a:rPr>
                        <a:t>printable version </a:t>
                      </a:r>
                      <a:r>
                        <a:rPr lang="en-GB" sz="1600" i="0" u="none" dirty="0"/>
                        <a:t>is available in ‘Printable Resources’ at the end of the slide deck.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find as many pairs of numbers as possible that could be used to produce a certain quotient. </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This Checkpoint uses the </a:t>
                      </a:r>
                      <a:r>
                        <a:rPr lang="en-GB" sz="1600" b="0" i="0" u="none" dirty="0" err="1"/>
                        <a:t>Gattegno</a:t>
                      </a:r>
                      <a:r>
                        <a:rPr lang="en-GB" sz="1600" b="0" i="0" u="none" dirty="0"/>
                        <a:t> chart to support students to see where decimal divisions have equivalent value. It is a useful representation for exploring concepts that rely upon place value; more information can be found in </a:t>
                      </a:r>
                      <a:r>
                        <a:rPr lang="en-GB" sz="1600" dirty="0">
                          <a:hlinkClick r:id="rId4"/>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chart acts to support students with their reasoning, but consider the language that students use in their explanations and what it reveals about their understanding. Using a consistent language structure – and being explicit about how this is the same/different as the language structures for Checkpoint 21 – may also continue to support students to reason with decimal divisions when the chart is no longer there as a visual.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Consider how this process is different when you change the divisor compared to when you change the dividend. Drawing attention to what is the same and what is different when you move just the red number, or just the yellow number, will be an important part of assessing students’ understanding of this.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5"/>
                        </a:rPr>
                        <a:t>Using compensation to calculate | NCETM</a:t>
                      </a:r>
                      <a:r>
                        <a:rPr lang="en-GB" sz="1600" dirty="0"/>
                        <a:t>, which is Topic 2.25 of </a:t>
                      </a:r>
                      <a:r>
                        <a:rPr lang="en-GB" sz="1600" dirty="0">
                          <a:hlinkClick r:id="rId6"/>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39684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26: Division cards </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646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2F6CA576-928C-49AA-96FC-B2D827CC29C6}"/>
              </a:ext>
            </a:extLst>
          </p:cNvPr>
          <p:cNvSpPr/>
          <p:nvPr/>
        </p:nvSpPr>
        <p:spPr>
          <a:xfrm>
            <a:off x="2950176" y="2044714"/>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52</a:t>
            </a:r>
          </a:p>
        </p:txBody>
      </p:sp>
      <p:sp>
        <p:nvSpPr>
          <p:cNvPr id="24" name="Rectangle: Rounded Corners 23">
            <a:extLst>
              <a:ext uri="{FF2B5EF4-FFF2-40B4-BE49-F238E27FC236}">
                <a16:creationId xmlns:a16="http://schemas.microsoft.com/office/drawing/2014/main" id="{75679F0C-CB33-4B77-8167-6EA83AF374A8}"/>
              </a:ext>
            </a:extLst>
          </p:cNvPr>
          <p:cNvSpPr/>
          <p:nvPr/>
        </p:nvSpPr>
        <p:spPr>
          <a:xfrm>
            <a:off x="4484124" y="3024069"/>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1.3</a:t>
            </a:r>
          </a:p>
        </p:txBody>
      </p:sp>
      <p:sp>
        <p:nvSpPr>
          <p:cNvPr id="26" name="Rectangle: Rounded Corners 25">
            <a:extLst>
              <a:ext uri="{FF2B5EF4-FFF2-40B4-BE49-F238E27FC236}">
                <a16:creationId xmlns:a16="http://schemas.microsoft.com/office/drawing/2014/main" id="{9E1066F5-2509-486A-9F47-7C0CFCD455CD}"/>
              </a:ext>
            </a:extLst>
          </p:cNvPr>
          <p:cNvSpPr/>
          <p:nvPr/>
        </p:nvSpPr>
        <p:spPr>
          <a:xfrm>
            <a:off x="4484124" y="2067900"/>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13</a:t>
            </a:r>
          </a:p>
        </p:txBody>
      </p:sp>
      <p:sp>
        <p:nvSpPr>
          <p:cNvPr id="27" name="Rectangle: Rounded Corners 26">
            <a:extLst>
              <a:ext uri="{FF2B5EF4-FFF2-40B4-BE49-F238E27FC236}">
                <a16:creationId xmlns:a16="http://schemas.microsoft.com/office/drawing/2014/main" id="{F3390C10-3FC4-4BDB-B4F3-C215951CC565}"/>
              </a:ext>
            </a:extLst>
          </p:cNvPr>
          <p:cNvSpPr/>
          <p:nvPr/>
        </p:nvSpPr>
        <p:spPr>
          <a:xfrm>
            <a:off x="2950176" y="3024069"/>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5.2</a:t>
            </a:r>
          </a:p>
        </p:txBody>
      </p:sp>
      <p:sp>
        <p:nvSpPr>
          <p:cNvPr id="28" name="Rectangle: Rounded Corners 27">
            <a:extLst>
              <a:ext uri="{FF2B5EF4-FFF2-40B4-BE49-F238E27FC236}">
                <a16:creationId xmlns:a16="http://schemas.microsoft.com/office/drawing/2014/main" id="{8791F922-036A-4D2F-89D9-2AD4789B575F}"/>
              </a:ext>
            </a:extLst>
          </p:cNvPr>
          <p:cNvSpPr/>
          <p:nvPr/>
        </p:nvSpPr>
        <p:spPr>
          <a:xfrm>
            <a:off x="2950176" y="3980238"/>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0.52</a:t>
            </a:r>
          </a:p>
        </p:txBody>
      </p:sp>
      <p:sp>
        <p:nvSpPr>
          <p:cNvPr id="30" name="Rectangle: Rounded Corners 29">
            <a:extLst>
              <a:ext uri="{FF2B5EF4-FFF2-40B4-BE49-F238E27FC236}">
                <a16:creationId xmlns:a16="http://schemas.microsoft.com/office/drawing/2014/main" id="{206A0B14-3BD6-4AE0-8EDE-E52AADF458A2}"/>
              </a:ext>
            </a:extLst>
          </p:cNvPr>
          <p:cNvSpPr/>
          <p:nvPr/>
        </p:nvSpPr>
        <p:spPr>
          <a:xfrm>
            <a:off x="4484124" y="3980516"/>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0.13</a:t>
            </a:r>
          </a:p>
        </p:txBody>
      </p:sp>
      <p:sp>
        <p:nvSpPr>
          <p:cNvPr id="6" name="Rectangle: Rounded Corners 5">
            <a:extLst>
              <a:ext uri="{FF2B5EF4-FFF2-40B4-BE49-F238E27FC236}">
                <a16:creationId xmlns:a16="http://schemas.microsoft.com/office/drawing/2014/main" id="{D0A5E5F3-6C16-4E4A-8ECE-23115EB7D93C}"/>
              </a:ext>
            </a:extLst>
          </p:cNvPr>
          <p:cNvSpPr/>
          <p:nvPr/>
        </p:nvSpPr>
        <p:spPr>
          <a:xfrm>
            <a:off x="6232462" y="1191804"/>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AA5B3472-3E49-49C3-9314-696DBBD4B3AB}"/>
              </a:ext>
            </a:extLst>
          </p:cNvPr>
          <p:cNvSpPr/>
          <p:nvPr/>
        </p:nvSpPr>
        <p:spPr>
          <a:xfrm>
            <a:off x="8707932" y="1191804"/>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1674CE-B57A-49D1-B427-C9C2F3B99093}"/>
              </a:ext>
            </a:extLst>
          </p:cNvPr>
          <p:cNvSpPr txBox="1"/>
          <p:nvPr/>
        </p:nvSpPr>
        <p:spPr>
          <a:xfrm>
            <a:off x="8213886" y="1298722"/>
            <a:ext cx="437940" cy="646331"/>
          </a:xfrm>
          <a:prstGeom prst="rect">
            <a:avLst/>
          </a:prstGeom>
          <a:noFill/>
        </p:spPr>
        <p:txBody>
          <a:bodyPr wrap="none" rtlCol="0">
            <a:spAutoFit/>
          </a:bodyPr>
          <a:lstStyle/>
          <a:p>
            <a:pPr>
              <a:buNone/>
            </a:pPr>
            <a:r>
              <a:rPr lang="en-GB" sz="3600"/>
              <a:t>÷</a:t>
            </a:r>
          </a:p>
        </p:txBody>
      </p:sp>
      <p:sp>
        <p:nvSpPr>
          <p:cNvPr id="33" name="TextBox 32">
            <a:extLst>
              <a:ext uri="{FF2B5EF4-FFF2-40B4-BE49-F238E27FC236}">
                <a16:creationId xmlns:a16="http://schemas.microsoft.com/office/drawing/2014/main" id="{8C5BED16-42BD-40A2-A59B-9A9A7A859DF9}"/>
              </a:ext>
            </a:extLst>
          </p:cNvPr>
          <p:cNvSpPr txBox="1"/>
          <p:nvPr/>
        </p:nvSpPr>
        <p:spPr>
          <a:xfrm>
            <a:off x="10764056" y="1323799"/>
            <a:ext cx="838691" cy="646331"/>
          </a:xfrm>
          <a:prstGeom prst="rect">
            <a:avLst/>
          </a:prstGeom>
          <a:noFill/>
        </p:spPr>
        <p:txBody>
          <a:bodyPr wrap="none" rtlCol="0">
            <a:spAutoFit/>
          </a:bodyPr>
          <a:lstStyle/>
          <a:p>
            <a:pPr>
              <a:buNone/>
            </a:pPr>
            <a:r>
              <a:rPr lang="en-GB" sz="3600" dirty="0"/>
              <a:t>= 4</a:t>
            </a:r>
          </a:p>
        </p:txBody>
      </p:sp>
      <p:sp>
        <p:nvSpPr>
          <p:cNvPr id="34" name="Rectangle: Rounded Corners 33">
            <a:extLst>
              <a:ext uri="{FF2B5EF4-FFF2-40B4-BE49-F238E27FC236}">
                <a16:creationId xmlns:a16="http://schemas.microsoft.com/office/drawing/2014/main" id="{5D740861-EB7F-4EB2-AFFD-7EDEB87398D5}"/>
              </a:ext>
            </a:extLst>
          </p:cNvPr>
          <p:cNvSpPr/>
          <p:nvPr/>
        </p:nvSpPr>
        <p:spPr>
          <a:xfrm>
            <a:off x="6232462" y="2282001"/>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B22D9E60-6A2A-4434-BC36-8A3D550FAEF6}"/>
              </a:ext>
            </a:extLst>
          </p:cNvPr>
          <p:cNvSpPr/>
          <p:nvPr/>
        </p:nvSpPr>
        <p:spPr>
          <a:xfrm>
            <a:off x="8707932" y="2282001"/>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90C96BA4-A665-4E26-A8C8-D5E41C769E5A}"/>
              </a:ext>
            </a:extLst>
          </p:cNvPr>
          <p:cNvSpPr txBox="1"/>
          <p:nvPr/>
        </p:nvSpPr>
        <p:spPr>
          <a:xfrm>
            <a:off x="8213886" y="2388919"/>
            <a:ext cx="437940" cy="646331"/>
          </a:xfrm>
          <a:prstGeom prst="rect">
            <a:avLst/>
          </a:prstGeom>
          <a:noFill/>
        </p:spPr>
        <p:txBody>
          <a:bodyPr wrap="none" rtlCol="0">
            <a:spAutoFit/>
          </a:bodyPr>
          <a:lstStyle/>
          <a:p>
            <a:pPr>
              <a:buNone/>
            </a:pPr>
            <a:r>
              <a:rPr lang="en-GB" sz="3600"/>
              <a:t>÷</a:t>
            </a:r>
          </a:p>
        </p:txBody>
      </p:sp>
      <p:sp>
        <p:nvSpPr>
          <p:cNvPr id="39" name="TextBox 38">
            <a:extLst>
              <a:ext uri="{FF2B5EF4-FFF2-40B4-BE49-F238E27FC236}">
                <a16:creationId xmlns:a16="http://schemas.microsoft.com/office/drawing/2014/main" id="{84EDC400-2E67-4941-BDA8-C4CDD5282361}"/>
              </a:ext>
            </a:extLst>
          </p:cNvPr>
          <p:cNvSpPr txBox="1"/>
          <p:nvPr/>
        </p:nvSpPr>
        <p:spPr>
          <a:xfrm>
            <a:off x="10726427" y="2388918"/>
            <a:ext cx="1223412" cy="646331"/>
          </a:xfrm>
          <a:prstGeom prst="rect">
            <a:avLst/>
          </a:prstGeom>
          <a:noFill/>
        </p:spPr>
        <p:txBody>
          <a:bodyPr wrap="none" rtlCol="0">
            <a:spAutoFit/>
          </a:bodyPr>
          <a:lstStyle/>
          <a:p>
            <a:pPr>
              <a:buNone/>
            </a:pPr>
            <a:r>
              <a:rPr lang="en-GB" sz="3600" dirty="0"/>
              <a:t>= 0.4</a:t>
            </a:r>
          </a:p>
        </p:txBody>
      </p:sp>
      <p:sp>
        <p:nvSpPr>
          <p:cNvPr id="40" name="Rectangle: Rounded Corners 39">
            <a:extLst>
              <a:ext uri="{FF2B5EF4-FFF2-40B4-BE49-F238E27FC236}">
                <a16:creationId xmlns:a16="http://schemas.microsoft.com/office/drawing/2014/main" id="{C6B5361E-AC73-48AA-8B67-8690AE68C09E}"/>
              </a:ext>
            </a:extLst>
          </p:cNvPr>
          <p:cNvSpPr/>
          <p:nvPr/>
        </p:nvSpPr>
        <p:spPr>
          <a:xfrm>
            <a:off x="6232462" y="3417367"/>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B29BC473-9339-4517-A997-F573D4FA125C}"/>
              </a:ext>
            </a:extLst>
          </p:cNvPr>
          <p:cNvSpPr/>
          <p:nvPr/>
        </p:nvSpPr>
        <p:spPr>
          <a:xfrm>
            <a:off x="8707932" y="3417367"/>
            <a:ext cx="1946126" cy="9832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5711B34D-78F5-4F77-A508-7BBEB2DC2437}"/>
              </a:ext>
            </a:extLst>
          </p:cNvPr>
          <p:cNvSpPr txBox="1"/>
          <p:nvPr/>
        </p:nvSpPr>
        <p:spPr>
          <a:xfrm>
            <a:off x="8213886" y="3524285"/>
            <a:ext cx="437940" cy="646331"/>
          </a:xfrm>
          <a:prstGeom prst="rect">
            <a:avLst/>
          </a:prstGeom>
          <a:noFill/>
        </p:spPr>
        <p:txBody>
          <a:bodyPr wrap="none" rtlCol="0">
            <a:spAutoFit/>
          </a:bodyPr>
          <a:lstStyle/>
          <a:p>
            <a:pPr>
              <a:buNone/>
            </a:pPr>
            <a:r>
              <a:rPr lang="en-GB" sz="3600"/>
              <a:t>÷</a:t>
            </a:r>
          </a:p>
        </p:txBody>
      </p:sp>
      <p:sp>
        <p:nvSpPr>
          <p:cNvPr id="43" name="TextBox 42">
            <a:extLst>
              <a:ext uri="{FF2B5EF4-FFF2-40B4-BE49-F238E27FC236}">
                <a16:creationId xmlns:a16="http://schemas.microsoft.com/office/drawing/2014/main" id="{7BC5361F-43F1-46E5-804C-D520D656C4AF}"/>
              </a:ext>
            </a:extLst>
          </p:cNvPr>
          <p:cNvSpPr txBox="1"/>
          <p:nvPr/>
        </p:nvSpPr>
        <p:spPr>
          <a:xfrm>
            <a:off x="10726427" y="3524284"/>
            <a:ext cx="1095172" cy="646331"/>
          </a:xfrm>
          <a:prstGeom prst="rect">
            <a:avLst/>
          </a:prstGeom>
          <a:noFill/>
        </p:spPr>
        <p:txBody>
          <a:bodyPr wrap="none" rtlCol="0">
            <a:spAutoFit/>
          </a:bodyPr>
          <a:lstStyle/>
          <a:p>
            <a:pPr>
              <a:buNone/>
            </a:pPr>
            <a:r>
              <a:rPr lang="en-GB" sz="3600" dirty="0"/>
              <a:t>= 40</a:t>
            </a:r>
          </a:p>
        </p:txBody>
      </p:sp>
      <p:sp>
        <p:nvSpPr>
          <p:cNvPr id="9" name="TextBox 8">
            <a:extLst>
              <a:ext uri="{FF2B5EF4-FFF2-40B4-BE49-F238E27FC236}">
                <a16:creationId xmlns:a16="http://schemas.microsoft.com/office/drawing/2014/main" id="{5B143E76-1D96-42C9-869E-D48B9DFC667E}"/>
              </a:ext>
            </a:extLst>
          </p:cNvPr>
          <p:cNvSpPr txBox="1"/>
          <p:nvPr/>
        </p:nvSpPr>
        <p:spPr>
          <a:xfrm>
            <a:off x="479406" y="1123321"/>
            <a:ext cx="2370206" cy="3207032"/>
          </a:xfrm>
          <a:prstGeom prst="rect">
            <a:avLst/>
          </a:prstGeom>
          <a:noFill/>
        </p:spPr>
        <p:txBody>
          <a:bodyPr wrap="square" rtlCol="0">
            <a:spAutoFit/>
          </a:bodyPr>
          <a:lstStyle/>
          <a:p>
            <a:pPr>
              <a:buNone/>
            </a:pPr>
            <a:r>
              <a:rPr lang="en-GB" sz="2200" dirty="0"/>
              <a:t>Use the numbers on the cards to complete the divisions. You may use each card only once. </a:t>
            </a:r>
          </a:p>
          <a:p>
            <a:pPr>
              <a:buNone/>
            </a:pPr>
            <a:r>
              <a:rPr lang="en-GB" sz="2200" dirty="0"/>
              <a:t>How many ways can this be done?</a:t>
            </a:r>
          </a:p>
        </p:txBody>
      </p:sp>
      <p:sp>
        <p:nvSpPr>
          <p:cNvPr id="44" name="Rectangle: Rounded Corners 43">
            <a:extLst>
              <a:ext uri="{FF2B5EF4-FFF2-40B4-BE49-F238E27FC236}">
                <a16:creationId xmlns:a16="http://schemas.microsoft.com/office/drawing/2014/main" id="{3E71CE0A-CB7F-4220-AB44-EFF76DD3205C}"/>
              </a:ext>
            </a:extLst>
          </p:cNvPr>
          <p:cNvSpPr/>
          <p:nvPr/>
        </p:nvSpPr>
        <p:spPr>
          <a:xfrm>
            <a:off x="2950176" y="1108356"/>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t>520</a:t>
            </a:r>
          </a:p>
        </p:txBody>
      </p:sp>
      <p:sp>
        <p:nvSpPr>
          <p:cNvPr id="45" name="Rectangle: Rounded Corners 44">
            <a:extLst>
              <a:ext uri="{FF2B5EF4-FFF2-40B4-BE49-F238E27FC236}">
                <a16:creationId xmlns:a16="http://schemas.microsoft.com/office/drawing/2014/main" id="{D0B68C89-276B-40D4-BE7E-9AF688062552}"/>
              </a:ext>
            </a:extLst>
          </p:cNvPr>
          <p:cNvSpPr/>
          <p:nvPr/>
        </p:nvSpPr>
        <p:spPr>
          <a:xfrm>
            <a:off x="4484124" y="1108356"/>
            <a:ext cx="1433384" cy="840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t>130</a:t>
            </a:r>
          </a:p>
        </p:txBody>
      </p:sp>
      <p:sp>
        <p:nvSpPr>
          <p:cNvPr id="47" name="TextBox 46">
            <a:extLst>
              <a:ext uri="{FF2B5EF4-FFF2-40B4-BE49-F238E27FC236}">
                <a16:creationId xmlns:a16="http://schemas.microsoft.com/office/drawing/2014/main" id="{D79768FB-A953-4E62-BFBC-C3194C1195D2}"/>
              </a:ext>
            </a:extLst>
          </p:cNvPr>
          <p:cNvSpPr txBox="1"/>
          <p:nvPr/>
        </p:nvSpPr>
        <p:spPr>
          <a:xfrm>
            <a:off x="479406" y="5003658"/>
            <a:ext cx="10247021" cy="430887"/>
          </a:xfrm>
          <a:prstGeom prst="rect">
            <a:avLst/>
          </a:prstGeom>
          <a:noFill/>
        </p:spPr>
        <p:txBody>
          <a:bodyPr wrap="square" rtlCol="0">
            <a:spAutoFit/>
          </a:bodyPr>
          <a:lstStyle/>
          <a:p>
            <a:pPr>
              <a:buNone/>
            </a:pPr>
            <a:r>
              <a:rPr lang="en-GB" sz="2200" dirty="0"/>
              <a:t>Write a division with the remaining pair of cards.</a:t>
            </a:r>
          </a:p>
        </p:txBody>
      </p:sp>
      <p:sp>
        <p:nvSpPr>
          <p:cNvPr id="48" name="TextBox 47">
            <a:extLst>
              <a:ext uri="{FF2B5EF4-FFF2-40B4-BE49-F238E27FC236}">
                <a16:creationId xmlns:a16="http://schemas.microsoft.com/office/drawing/2014/main" id="{34E6761C-50C4-4D28-9712-518C7B7E1005}"/>
              </a:ext>
            </a:extLst>
          </p:cNvPr>
          <p:cNvSpPr txBox="1"/>
          <p:nvPr/>
        </p:nvSpPr>
        <p:spPr>
          <a:xfrm>
            <a:off x="1131847" y="5596366"/>
            <a:ext cx="7576085" cy="769441"/>
          </a:xfrm>
          <a:prstGeom prst="rect">
            <a:avLst/>
          </a:prstGeom>
          <a:noFill/>
        </p:spPr>
        <p:txBody>
          <a:bodyPr wrap="square" rtlCol="0">
            <a:spAutoFit/>
          </a:bodyPr>
          <a:lstStyle/>
          <a:p>
            <a:pPr>
              <a:buNone/>
            </a:pPr>
            <a:r>
              <a:rPr lang="en-GB" sz="2200" dirty="0"/>
              <a:t>Can you arrange the cards so that they </a:t>
            </a:r>
            <a:r>
              <a:rPr lang="en-GB" sz="2200" b="1" dirty="0"/>
              <a:t>all</a:t>
            </a:r>
            <a:r>
              <a:rPr lang="en-GB" sz="2200" dirty="0"/>
              <a:t> have a quotient of 4? How about 0.4? Why is this different?</a:t>
            </a:r>
          </a:p>
        </p:txBody>
      </p:sp>
      <p:sp>
        <p:nvSpPr>
          <p:cNvPr id="4" name="TextBox 3">
            <a:extLst>
              <a:ext uri="{FF2B5EF4-FFF2-40B4-BE49-F238E27FC236}">
                <a16:creationId xmlns:a16="http://schemas.microsoft.com/office/drawing/2014/main" id="{0E9A0FA5-9040-4507-B342-750E0889E0C1}"/>
              </a:ext>
            </a:extLst>
          </p:cNvPr>
          <p:cNvSpPr txBox="1"/>
          <p:nvPr/>
        </p:nvSpPr>
        <p:spPr>
          <a:xfrm>
            <a:off x="145680" y="1108356"/>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29" name="TextBox 28">
            <a:extLst>
              <a:ext uri="{FF2B5EF4-FFF2-40B4-BE49-F238E27FC236}">
                <a16:creationId xmlns:a16="http://schemas.microsoft.com/office/drawing/2014/main" id="{A82DD16A-328F-4CA4-A452-5E69A85C828F}"/>
              </a:ext>
            </a:extLst>
          </p:cNvPr>
          <p:cNvSpPr txBox="1"/>
          <p:nvPr/>
        </p:nvSpPr>
        <p:spPr>
          <a:xfrm>
            <a:off x="140711" y="5012375"/>
            <a:ext cx="436338" cy="430887"/>
          </a:xfrm>
          <a:prstGeom prst="rect">
            <a:avLst/>
          </a:prstGeom>
          <a:noFill/>
        </p:spPr>
        <p:txBody>
          <a:bodyPr wrap="none" rtlCol="0">
            <a:spAutoFit/>
          </a:bodyPr>
          <a:lstStyle/>
          <a:p>
            <a:pPr>
              <a:buNone/>
            </a:pPr>
            <a:r>
              <a:rPr lang="en-GB" sz="2200" dirty="0">
                <a:solidFill>
                  <a:srgbClr val="00628C"/>
                </a:solidFill>
              </a:rPr>
              <a:t>b)</a:t>
            </a:r>
          </a:p>
        </p:txBody>
      </p:sp>
    </p:spTree>
    <p:extLst>
      <p:ext uri="{BB962C8B-B14F-4D97-AF65-F5344CB8AC3E}">
        <p14:creationId xmlns:p14="http://schemas.microsoft.com/office/powerpoint/2010/main" val="399501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004705245"/>
              </p:ext>
            </p:extLst>
          </p:nvPr>
        </p:nvGraphicFramePr>
        <p:xfrm>
          <a:off x="635295" y="1210897"/>
          <a:ext cx="10955670" cy="4255488"/>
        </p:xfrm>
        <a:graphic>
          <a:graphicData uri="http://schemas.openxmlformats.org/drawingml/2006/table">
            <a:tbl>
              <a:tblPr firstRow="1" bandRow="1">
                <a:tableStyleId>{5940675A-B579-460E-94D1-54222C63F5DA}</a:tableStyleId>
              </a:tblPr>
              <a:tblGrid>
                <a:gridCol w="9982460">
                  <a:extLst>
                    <a:ext uri="{9D8B030D-6E8A-4147-A177-3AD203B41FA5}">
                      <a16:colId xmlns:a16="http://schemas.microsoft.com/office/drawing/2014/main" val="4162930053"/>
                    </a:ext>
                  </a:extLst>
                </a:gridCol>
                <a:gridCol w="973210">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Understand and use the structures that underpin addition and subtraction strategies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the mathematical structures that underpin addition and subtraction of positive and negative integers</a:t>
                      </a:r>
                    </a:p>
                  </a:txBody>
                  <a:tcPr anchor="ctr"/>
                </a:tc>
                <a:tc>
                  <a:txBody>
                    <a:bodyPr/>
                    <a:lstStyle/>
                    <a:p>
                      <a:r>
                        <a:rPr lang="en-GB" dirty="0"/>
                        <a:t>2.1.1.1*</a:t>
                      </a:r>
                    </a:p>
                  </a:txBody>
                  <a:tcPr anchor="ctr"/>
                </a:tc>
                <a:extLst>
                  <a:ext uri="{0D108BD9-81ED-4DB2-BD59-A6C34878D82A}">
                    <a16:rowId xmlns:a16="http://schemas.microsoft.com/office/drawing/2014/main" val="1209749094"/>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Generalise and fluently use written addition and subtraction strategies, including columnar formats, with decimals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2.1.1.2*</a:t>
                      </a:r>
                    </a:p>
                  </a:txBody>
                  <a:tcPr anchor="ctr"/>
                </a:tc>
                <a:extLst>
                  <a:ext uri="{0D108BD9-81ED-4DB2-BD59-A6C34878D82A}">
                    <a16:rowId xmlns:a16="http://schemas.microsoft.com/office/drawing/2014/main" val="2630190816"/>
                  </a:ext>
                </a:extLst>
              </a:tr>
              <a:tr h="18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Understand and use the structures that underpin multiplication and division strategies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1983606207"/>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the mathematical structures that underpin multiplication and division of positive and negative integers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2.1.2.1</a:t>
                      </a:r>
                    </a:p>
                  </a:txBody>
                  <a:tcPr anchor="ctr"/>
                </a:tc>
                <a:extLst>
                  <a:ext uri="{0D108BD9-81ED-4DB2-BD59-A6C34878D82A}">
                    <a16:rowId xmlns:a16="http://schemas.microsoft.com/office/drawing/2014/main" val="2497014955"/>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Factorise multiples of 10n in order to simplify multiplication and division of both integers and decimals, e.g. 300 × 7</a:t>
                      </a:r>
                      <a:r>
                        <a:rPr lang="en-GB" sz="1100" dirty="0"/>
                        <a:t> </a:t>
                      </a:r>
                      <a:r>
                        <a:rPr lang="en-GB" dirty="0"/>
                        <a:t>000, 0.3 × 0.007, 0.9 ÷ 0.03, etc.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2.1.2.2</a:t>
                      </a:r>
                    </a:p>
                  </a:txBody>
                  <a:tcPr anchor="ctr"/>
                </a:tc>
                <a:extLst>
                  <a:ext uri="{0D108BD9-81ED-4DB2-BD59-A6C34878D82A}">
                    <a16:rowId xmlns:a16="http://schemas.microsoft.com/office/drawing/2014/main" val="3759893030"/>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Generalise and fluently use written multiplication strategies to calculate accurately with decimals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2.1.2.3</a:t>
                      </a:r>
                    </a:p>
                  </a:txBody>
                  <a:tcPr anchor="ctr"/>
                </a:tc>
                <a:extLst>
                  <a:ext uri="{0D108BD9-81ED-4DB2-BD59-A6C34878D82A}">
                    <a16:rowId xmlns:a16="http://schemas.microsoft.com/office/drawing/2014/main" val="3333370343"/>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Generalise and fluently use written division strategies to calculate accurately with decimals</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2.1.2.4</a:t>
                      </a:r>
                    </a:p>
                  </a:txBody>
                  <a:tcPr anchor="ctr"/>
                </a:tc>
                <a:extLst>
                  <a:ext uri="{0D108BD9-81ED-4DB2-BD59-A6C34878D82A}">
                    <a16:rowId xmlns:a16="http://schemas.microsoft.com/office/drawing/2014/main" val="807092262"/>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77940172"/>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6739600">
                  <a:extLst>
                    <a:ext uri="{9D8B030D-6E8A-4147-A177-3AD203B41FA5}">
                      <a16:colId xmlns:a16="http://schemas.microsoft.com/office/drawing/2014/main" val="695237181"/>
                    </a:ext>
                  </a:extLst>
                </a:gridCol>
                <a:gridCol w="5026438">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Look at each quotient in turn, and decide </a:t>
                      </a:r>
                      <a:r>
                        <a:rPr lang="en-GB" sz="1600" b="1" i="0" u="none" dirty="0"/>
                        <a:t>all</a:t>
                      </a:r>
                      <a:r>
                        <a:rPr lang="en-GB" sz="1600" i="0" u="none" dirty="0"/>
                        <a:t> of the pairs that would satisfy that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0" u="none" dirty="0"/>
                    </a:p>
                    <a:p>
                      <a:r>
                        <a:rPr lang="en-GB" sz="1600" b="1" i="0" u="none" dirty="0"/>
                        <a:t>Challenge</a:t>
                      </a:r>
                    </a:p>
                    <a:p>
                      <a:r>
                        <a:rPr lang="en-GB" sz="1600" u="none" dirty="0"/>
                        <a:t>Challenge students to write their own sets of calculations with certain quotients and conditions, such as ‘a pair of numbers less than 1, with a quotient of 20’. Some students may choose to use negative numbers to satisfy that condition!</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 </a:t>
                      </a:r>
                      <a:r>
                        <a:rPr lang="en-GB" sz="1600" b="0" i="0" u="none" dirty="0" err="1"/>
                        <a:t>Gattegno</a:t>
                      </a:r>
                      <a:r>
                        <a:rPr lang="en-GB" sz="1600" b="0" i="0" u="none" dirty="0"/>
                        <a:t> chart, such as that used in Checkpoints 21 and 25, might be a familiar representation to support students to think about related calculations and how to adjust them. A bar model is also a useful visual tool to help students understand that when the divisor is made 10 times smaller, 10 times more of them ‘fit’ into the dividend.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quotients are given so that students are not tempted to calculate and can instead focus on using their understanding of place value and skills of estimation. Students are not taught to divide by a decimal at primary school, and so this is not the focus of assessment here. Instead, focus on whether students can reason about which pairs of numbers will result in a quotient of that magnitude. The arrangement of number cards mimics the </a:t>
                      </a:r>
                      <a:r>
                        <a:rPr lang="en-GB" sz="1600" dirty="0" err="1"/>
                        <a:t>Gattegno</a:t>
                      </a:r>
                      <a:r>
                        <a:rPr lang="en-GB" sz="1600" dirty="0"/>
                        <a:t> chart, so students can reason about the different ‘rows’ of place value that each number of the pair is in and how this changes.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Some students may use estimation to support their reasoning; this demonstrates good number sense in a potentially unfamiliar situation. An understanding of students’ number sense will help in planning a starting point for teaching division by a decimal.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3"/>
                        </a:rPr>
                        <a:t>Using compensation to calculate | NCETM</a:t>
                      </a:r>
                      <a:r>
                        <a:rPr lang="en-GB" sz="1600" dirty="0"/>
                        <a:t>, which is Topic 2.25 of </a:t>
                      </a:r>
                      <a:r>
                        <a:rPr lang="en-GB" sz="1600" dirty="0">
                          <a:hlinkClick r:id="rId4"/>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49249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a:xfrm>
            <a:off x="132508" y="454207"/>
            <a:ext cx="11926984" cy="431800"/>
          </a:xfrm>
        </p:spPr>
        <p:txBody>
          <a:bodyPr/>
          <a:lstStyle/>
          <a:p>
            <a:r>
              <a:rPr lang="en-GB" sz="2400" dirty="0"/>
              <a:t>Checkpoint</a:t>
            </a:r>
            <a:r>
              <a:rPr lang="en-GB" dirty="0"/>
              <a:t> 27: Adjusting calculations</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646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1" name="TextBox 30">
            <a:extLst>
              <a:ext uri="{FF2B5EF4-FFF2-40B4-BE49-F238E27FC236}">
                <a16:creationId xmlns:a16="http://schemas.microsoft.com/office/drawing/2014/main" id="{44FF877C-CDBD-4B1D-A057-85B61D2D6C3F}"/>
              </a:ext>
            </a:extLst>
          </p:cNvPr>
          <p:cNvSpPr txBox="1"/>
          <p:nvPr/>
        </p:nvSpPr>
        <p:spPr>
          <a:xfrm>
            <a:off x="280814" y="1193108"/>
            <a:ext cx="5205586" cy="769441"/>
          </a:xfrm>
          <a:prstGeom prst="rect">
            <a:avLst/>
          </a:prstGeom>
          <a:noFill/>
        </p:spPr>
        <p:txBody>
          <a:bodyPr wrap="square" rtlCol="0">
            <a:spAutoFit/>
          </a:bodyPr>
          <a:lstStyle/>
          <a:p>
            <a:pPr marL="457200" indent="-457200">
              <a:buFont typeface="+mj-lt"/>
              <a:buAutoNum type="alphaLcParenR"/>
            </a:pPr>
            <a:r>
              <a:rPr lang="en-GB" sz="2200" dirty="0"/>
              <a:t>One of the statements below is not true. Which one and why?</a:t>
            </a:r>
          </a:p>
        </p:txBody>
      </p:sp>
      <p:sp>
        <p:nvSpPr>
          <p:cNvPr id="5" name="TextBox 4">
            <a:extLst>
              <a:ext uri="{FF2B5EF4-FFF2-40B4-BE49-F238E27FC236}">
                <a16:creationId xmlns:a16="http://schemas.microsoft.com/office/drawing/2014/main" id="{1B81CD4F-B245-441A-9198-5621AF7334DF}"/>
              </a:ext>
            </a:extLst>
          </p:cNvPr>
          <p:cNvSpPr txBox="1"/>
          <p:nvPr/>
        </p:nvSpPr>
        <p:spPr>
          <a:xfrm>
            <a:off x="1044802" y="2091815"/>
            <a:ext cx="3677610" cy="523220"/>
          </a:xfrm>
          <a:prstGeom prst="rect">
            <a:avLst/>
          </a:prstGeom>
          <a:noFill/>
        </p:spPr>
        <p:txBody>
          <a:bodyPr wrap="none" rtlCol="0">
            <a:spAutoFit/>
          </a:bodyPr>
          <a:lstStyle/>
          <a:p>
            <a:pPr>
              <a:buNone/>
            </a:pPr>
            <a:r>
              <a:rPr lang="en-GB" dirty="0">
                <a:solidFill>
                  <a:srgbClr val="00628C"/>
                </a:solidFill>
              </a:rPr>
              <a:t>1.2 × 3 = 12 × 3 ÷ 10 </a:t>
            </a:r>
          </a:p>
        </p:txBody>
      </p:sp>
      <p:sp>
        <p:nvSpPr>
          <p:cNvPr id="29" name="TextBox 28">
            <a:extLst>
              <a:ext uri="{FF2B5EF4-FFF2-40B4-BE49-F238E27FC236}">
                <a16:creationId xmlns:a16="http://schemas.microsoft.com/office/drawing/2014/main" id="{A890B233-19D8-41B6-9C1B-12A70DB9A387}"/>
              </a:ext>
            </a:extLst>
          </p:cNvPr>
          <p:cNvSpPr txBox="1"/>
          <p:nvPr/>
        </p:nvSpPr>
        <p:spPr>
          <a:xfrm>
            <a:off x="1044802" y="3181209"/>
            <a:ext cx="3677610" cy="523220"/>
          </a:xfrm>
          <a:prstGeom prst="rect">
            <a:avLst/>
          </a:prstGeom>
          <a:noFill/>
        </p:spPr>
        <p:txBody>
          <a:bodyPr wrap="none" rtlCol="0">
            <a:spAutoFit/>
          </a:bodyPr>
          <a:lstStyle/>
          <a:p>
            <a:pPr>
              <a:buNone/>
            </a:pPr>
            <a:r>
              <a:rPr lang="en-GB" dirty="0">
                <a:solidFill>
                  <a:srgbClr val="00628C"/>
                </a:solidFill>
              </a:rPr>
              <a:t>1.2 ÷ 3 = 12 ÷ 3 ÷ 10 </a:t>
            </a:r>
          </a:p>
        </p:txBody>
      </p:sp>
      <p:sp>
        <p:nvSpPr>
          <p:cNvPr id="34" name="TextBox 33">
            <a:extLst>
              <a:ext uri="{FF2B5EF4-FFF2-40B4-BE49-F238E27FC236}">
                <a16:creationId xmlns:a16="http://schemas.microsoft.com/office/drawing/2014/main" id="{4CC5198A-6D85-4436-AD26-CF3D202101D9}"/>
              </a:ext>
            </a:extLst>
          </p:cNvPr>
          <p:cNvSpPr txBox="1"/>
          <p:nvPr/>
        </p:nvSpPr>
        <p:spPr>
          <a:xfrm>
            <a:off x="1044802" y="2630061"/>
            <a:ext cx="3778599" cy="523220"/>
          </a:xfrm>
          <a:prstGeom prst="rect">
            <a:avLst/>
          </a:prstGeom>
          <a:noFill/>
        </p:spPr>
        <p:txBody>
          <a:bodyPr wrap="none" rtlCol="0">
            <a:spAutoFit/>
          </a:bodyPr>
          <a:lstStyle/>
          <a:p>
            <a:pPr>
              <a:buNone/>
            </a:pPr>
            <a:r>
              <a:rPr lang="en-GB" dirty="0">
                <a:solidFill>
                  <a:srgbClr val="00628C"/>
                </a:solidFill>
              </a:rPr>
              <a:t>12 × 0.3 = 12 × 3 ÷ 10 </a:t>
            </a:r>
          </a:p>
        </p:txBody>
      </p:sp>
      <p:sp>
        <p:nvSpPr>
          <p:cNvPr id="35" name="TextBox 34">
            <a:extLst>
              <a:ext uri="{FF2B5EF4-FFF2-40B4-BE49-F238E27FC236}">
                <a16:creationId xmlns:a16="http://schemas.microsoft.com/office/drawing/2014/main" id="{6A3C8CD1-A697-4513-BD3D-7831CC5CC503}"/>
              </a:ext>
            </a:extLst>
          </p:cNvPr>
          <p:cNvSpPr txBox="1"/>
          <p:nvPr/>
        </p:nvSpPr>
        <p:spPr>
          <a:xfrm>
            <a:off x="1039993" y="3690571"/>
            <a:ext cx="3783408" cy="523220"/>
          </a:xfrm>
          <a:prstGeom prst="rect">
            <a:avLst/>
          </a:prstGeom>
          <a:noFill/>
        </p:spPr>
        <p:txBody>
          <a:bodyPr wrap="none" rtlCol="0">
            <a:spAutoFit/>
          </a:bodyPr>
          <a:lstStyle/>
          <a:p>
            <a:pPr>
              <a:buNone/>
            </a:pPr>
            <a:r>
              <a:rPr lang="en-GB" dirty="0">
                <a:solidFill>
                  <a:srgbClr val="00628C"/>
                </a:solidFill>
              </a:rPr>
              <a:t>12 ÷ 0.3 = 12 ÷ 3 ÷ 10 </a:t>
            </a:r>
          </a:p>
        </p:txBody>
      </p:sp>
      <p:sp>
        <p:nvSpPr>
          <p:cNvPr id="36" name="TextBox 35">
            <a:extLst>
              <a:ext uri="{FF2B5EF4-FFF2-40B4-BE49-F238E27FC236}">
                <a16:creationId xmlns:a16="http://schemas.microsoft.com/office/drawing/2014/main" id="{ED75FE91-B921-4737-AFB8-41763923A509}"/>
              </a:ext>
            </a:extLst>
          </p:cNvPr>
          <p:cNvSpPr txBox="1"/>
          <p:nvPr/>
        </p:nvSpPr>
        <p:spPr>
          <a:xfrm>
            <a:off x="6253245" y="1193107"/>
            <a:ext cx="5559813" cy="769441"/>
          </a:xfrm>
          <a:prstGeom prst="rect">
            <a:avLst/>
          </a:prstGeom>
          <a:noFill/>
        </p:spPr>
        <p:txBody>
          <a:bodyPr wrap="square" rtlCol="0">
            <a:spAutoFit/>
          </a:bodyPr>
          <a:lstStyle/>
          <a:p>
            <a:pPr marL="457200" indent="-457200">
              <a:buFont typeface="+mj-lt"/>
              <a:buAutoNum type="alphaLcParenR" startAt="2"/>
            </a:pPr>
            <a:r>
              <a:rPr lang="en-GB" sz="2200" dirty="0"/>
              <a:t>Complete the right-hand side of these equations so that they are correct.</a:t>
            </a:r>
          </a:p>
        </p:txBody>
      </p:sp>
      <p:sp>
        <p:nvSpPr>
          <p:cNvPr id="37" name="TextBox 36">
            <a:extLst>
              <a:ext uri="{FF2B5EF4-FFF2-40B4-BE49-F238E27FC236}">
                <a16:creationId xmlns:a16="http://schemas.microsoft.com/office/drawing/2014/main" id="{D9F874B1-5D75-4891-AC30-28BC8B850940}"/>
              </a:ext>
            </a:extLst>
          </p:cNvPr>
          <p:cNvSpPr txBox="1"/>
          <p:nvPr/>
        </p:nvSpPr>
        <p:spPr>
          <a:xfrm>
            <a:off x="6911547" y="2051567"/>
            <a:ext cx="2811988" cy="523220"/>
          </a:xfrm>
          <a:prstGeom prst="rect">
            <a:avLst/>
          </a:prstGeom>
          <a:noFill/>
        </p:spPr>
        <p:txBody>
          <a:bodyPr wrap="none" rtlCol="0">
            <a:spAutoFit/>
          </a:bodyPr>
          <a:lstStyle/>
          <a:p>
            <a:pPr>
              <a:buNone/>
            </a:pPr>
            <a:r>
              <a:rPr lang="en-GB" dirty="0">
                <a:solidFill>
                  <a:srgbClr val="00628C"/>
                </a:solidFill>
              </a:rPr>
              <a:t>7.5 × 5 = 75 × 5 </a:t>
            </a:r>
          </a:p>
        </p:txBody>
      </p:sp>
      <p:sp>
        <p:nvSpPr>
          <p:cNvPr id="38" name="TextBox 37">
            <a:extLst>
              <a:ext uri="{FF2B5EF4-FFF2-40B4-BE49-F238E27FC236}">
                <a16:creationId xmlns:a16="http://schemas.microsoft.com/office/drawing/2014/main" id="{9108235C-9214-49FC-BBF4-F0579B5BBD71}"/>
              </a:ext>
            </a:extLst>
          </p:cNvPr>
          <p:cNvSpPr txBox="1"/>
          <p:nvPr/>
        </p:nvSpPr>
        <p:spPr>
          <a:xfrm>
            <a:off x="6937195" y="3690571"/>
            <a:ext cx="2786340" cy="523220"/>
          </a:xfrm>
          <a:prstGeom prst="rect">
            <a:avLst/>
          </a:prstGeom>
          <a:noFill/>
        </p:spPr>
        <p:txBody>
          <a:bodyPr wrap="none" rtlCol="0">
            <a:spAutoFit/>
          </a:bodyPr>
          <a:lstStyle/>
          <a:p>
            <a:pPr>
              <a:buNone/>
            </a:pPr>
            <a:r>
              <a:rPr lang="en-GB" dirty="0">
                <a:solidFill>
                  <a:srgbClr val="00628C"/>
                </a:solidFill>
              </a:rPr>
              <a:t>7.5 ÷ 5 = 75 ÷ 5 </a:t>
            </a:r>
          </a:p>
        </p:txBody>
      </p:sp>
      <p:sp>
        <p:nvSpPr>
          <p:cNvPr id="39" name="TextBox 38">
            <a:extLst>
              <a:ext uri="{FF2B5EF4-FFF2-40B4-BE49-F238E27FC236}">
                <a16:creationId xmlns:a16="http://schemas.microsoft.com/office/drawing/2014/main" id="{57B0E5AE-65E3-4C03-ACF6-B8B2D213922F}"/>
              </a:ext>
            </a:extLst>
          </p:cNvPr>
          <p:cNvSpPr txBox="1"/>
          <p:nvPr/>
        </p:nvSpPr>
        <p:spPr>
          <a:xfrm>
            <a:off x="6911547" y="2602570"/>
            <a:ext cx="3113353" cy="523220"/>
          </a:xfrm>
          <a:prstGeom prst="rect">
            <a:avLst/>
          </a:prstGeom>
          <a:noFill/>
        </p:spPr>
        <p:txBody>
          <a:bodyPr wrap="none" rtlCol="0">
            <a:spAutoFit/>
          </a:bodyPr>
          <a:lstStyle/>
          <a:p>
            <a:pPr>
              <a:buNone/>
            </a:pPr>
            <a:r>
              <a:rPr lang="en-GB" dirty="0">
                <a:solidFill>
                  <a:srgbClr val="00628C"/>
                </a:solidFill>
              </a:rPr>
              <a:t>75 × 0.05 = 75 × 5</a:t>
            </a:r>
          </a:p>
        </p:txBody>
      </p:sp>
      <p:sp>
        <p:nvSpPr>
          <p:cNvPr id="40" name="TextBox 39">
            <a:extLst>
              <a:ext uri="{FF2B5EF4-FFF2-40B4-BE49-F238E27FC236}">
                <a16:creationId xmlns:a16="http://schemas.microsoft.com/office/drawing/2014/main" id="{CEF4B059-414A-4B2C-8AE9-C10CB3EA5186}"/>
              </a:ext>
            </a:extLst>
          </p:cNvPr>
          <p:cNvSpPr txBox="1"/>
          <p:nvPr/>
        </p:nvSpPr>
        <p:spPr>
          <a:xfrm>
            <a:off x="6937195" y="4241573"/>
            <a:ext cx="2787943" cy="523220"/>
          </a:xfrm>
          <a:prstGeom prst="rect">
            <a:avLst/>
          </a:prstGeom>
          <a:noFill/>
        </p:spPr>
        <p:txBody>
          <a:bodyPr wrap="none" rtlCol="0">
            <a:spAutoFit/>
          </a:bodyPr>
          <a:lstStyle/>
          <a:p>
            <a:pPr>
              <a:buNone/>
            </a:pPr>
            <a:r>
              <a:rPr lang="en-GB" dirty="0">
                <a:solidFill>
                  <a:srgbClr val="00628C"/>
                </a:solidFill>
              </a:rPr>
              <a:t>75 ÷ 50 = 75 ÷ 5</a:t>
            </a:r>
          </a:p>
        </p:txBody>
      </p:sp>
      <p:sp>
        <p:nvSpPr>
          <p:cNvPr id="41" name="TextBox 40">
            <a:extLst>
              <a:ext uri="{FF2B5EF4-FFF2-40B4-BE49-F238E27FC236}">
                <a16:creationId xmlns:a16="http://schemas.microsoft.com/office/drawing/2014/main" id="{2A7D91B3-2276-403A-8F31-00566B1A5338}"/>
              </a:ext>
            </a:extLst>
          </p:cNvPr>
          <p:cNvSpPr txBox="1"/>
          <p:nvPr/>
        </p:nvSpPr>
        <p:spPr>
          <a:xfrm>
            <a:off x="6937195" y="4792575"/>
            <a:ext cx="2887329" cy="523220"/>
          </a:xfrm>
          <a:prstGeom prst="rect">
            <a:avLst/>
          </a:prstGeom>
          <a:noFill/>
        </p:spPr>
        <p:txBody>
          <a:bodyPr wrap="none" rtlCol="0">
            <a:spAutoFit/>
          </a:bodyPr>
          <a:lstStyle/>
          <a:p>
            <a:pPr>
              <a:buNone/>
            </a:pPr>
            <a:r>
              <a:rPr lang="en-GB" dirty="0">
                <a:solidFill>
                  <a:srgbClr val="00628C"/>
                </a:solidFill>
              </a:rPr>
              <a:t>75 ÷ 0.5 = 75 ÷ 5</a:t>
            </a:r>
          </a:p>
        </p:txBody>
      </p:sp>
      <p:sp>
        <p:nvSpPr>
          <p:cNvPr id="42" name="TextBox 41">
            <a:extLst>
              <a:ext uri="{FF2B5EF4-FFF2-40B4-BE49-F238E27FC236}">
                <a16:creationId xmlns:a16="http://schemas.microsoft.com/office/drawing/2014/main" id="{815E69FA-6973-450B-B776-396C7FA4A8D6}"/>
              </a:ext>
            </a:extLst>
          </p:cNvPr>
          <p:cNvSpPr txBox="1"/>
          <p:nvPr/>
        </p:nvSpPr>
        <p:spPr>
          <a:xfrm>
            <a:off x="6911547" y="3125790"/>
            <a:ext cx="3098925" cy="523220"/>
          </a:xfrm>
          <a:prstGeom prst="rect">
            <a:avLst/>
          </a:prstGeom>
          <a:noFill/>
        </p:spPr>
        <p:txBody>
          <a:bodyPr wrap="none" rtlCol="0">
            <a:spAutoFit/>
          </a:bodyPr>
          <a:lstStyle/>
          <a:p>
            <a:pPr>
              <a:buNone/>
            </a:pPr>
            <a:r>
              <a:rPr lang="en-GB" dirty="0">
                <a:solidFill>
                  <a:srgbClr val="00628C"/>
                </a:solidFill>
              </a:rPr>
              <a:t>7.5 × 0.5 = 75 × 5 </a:t>
            </a:r>
          </a:p>
        </p:txBody>
      </p:sp>
      <p:sp>
        <p:nvSpPr>
          <p:cNvPr id="17" name="TextBox 16">
            <a:extLst>
              <a:ext uri="{FF2B5EF4-FFF2-40B4-BE49-F238E27FC236}">
                <a16:creationId xmlns:a16="http://schemas.microsoft.com/office/drawing/2014/main" id="{2FFA89ED-F7F7-4C9C-9EFC-83D81F17CDFC}"/>
              </a:ext>
            </a:extLst>
          </p:cNvPr>
          <p:cNvSpPr txBox="1"/>
          <p:nvPr/>
        </p:nvSpPr>
        <p:spPr>
          <a:xfrm>
            <a:off x="1051713" y="5560549"/>
            <a:ext cx="7732691" cy="830997"/>
          </a:xfrm>
          <a:prstGeom prst="rect">
            <a:avLst/>
          </a:prstGeom>
          <a:noFill/>
        </p:spPr>
        <p:txBody>
          <a:bodyPr wrap="square">
            <a:spAutoFit/>
          </a:bodyPr>
          <a:lstStyle/>
          <a:p>
            <a:pPr>
              <a:buNone/>
            </a:pPr>
            <a:r>
              <a:rPr lang="en-GB" sz="2400" dirty="0"/>
              <a:t>Write your own set of related calculations using 4 × 5 as a starting point. </a:t>
            </a:r>
          </a:p>
        </p:txBody>
      </p:sp>
    </p:spTree>
    <p:extLst>
      <p:ext uri="{BB962C8B-B14F-4D97-AF65-F5344CB8AC3E}">
        <p14:creationId xmlns:p14="http://schemas.microsoft.com/office/powerpoint/2010/main" val="28884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6" grpId="0"/>
      <p:bldP spid="37" grpId="0"/>
      <p:bldP spid="38" grpId="0"/>
      <p:bldP spid="39" grpId="0"/>
      <p:bldP spid="40" grpId="0"/>
      <p:bldP spid="42"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516969723"/>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8050154">
                  <a:extLst>
                    <a:ext uri="{9D8B030D-6E8A-4147-A177-3AD203B41FA5}">
                      <a16:colId xmlns:a16="http://schemas.microsoft.com/office/drawing/2014/main" val="695237181"/>
                    </a:ext>
                  </a:extLst>
                </a:gridCol>
                <a:gridCol w="3715884">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focus here is on reasoning around division, and understanding the different effect of increasing the divisor when compared with the dividend. The calculations can therefore be scaled if students find it easier to reason around multiples of 10 rather than decimals. For example, students may find the questions easier to model and visualise if they are comparing 120 ÷ 3 with 120 ÷ 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asks students to write their own sets of questions. Tell students the calculation that was done to compensate, and asking them to suggest options for the original calculation.</a:t>
                      </a:r>
                    </a:p>
                    <a:p>
                      <a:endParaRPr lang="en-GB" sz="1600" u="none" dirty="0"/>
                    </a:p>
                    <a:p>
                      <a:r>
                        <a:rPr lang="en-GB" sz="1600" b="1" i="0" u="none" dirty="0"/>
                        <a:t>Representations</a:t>
                      </a:r>
                    </a:p>
                    <a:p>
                      <a:r>
                        <a:rPr lang="en-GB" sz="1600" b="0" i="0" u="none" dirty="0"/>
                        <a:t>A </a:t>
                      </a:r>
                      <a:r>
                        <a:rPr lang="en-GB" sz="1600" b="0" i="0" u="none" dirty="0" err="1"/>
                        <a:t>Gattegno</a:t>
                      </a:r>
                      <a:r>
                        <a:rPr lang="en-GB" sz="1600" b="0" i="0" u="none" dirty="0"/>
                        <a:t> chart, such as that used in Checkpoints 21 and 25, might be a familiar representation to support students to think about related calculations and how to adjust them. A bar model is also a useful visual tool to help students understand that when the divisor is made 10 times smaller, 10 times more of them ‘fit’ into the dividend.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 with Checkpoint 26, the intention here is to ask students to think about how related integer calculations need to be adjusted – and for them to reason why the same process cannot be applied when the dividend is a decimal as when the divisor is a decimal.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By telling students that one of the (otherwise identical) questions in part a is wrong, students may well deduce this themselves and so assessment should focus on how readily they come to this understanding, as well as how they explain their reasoning.</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If students need more practice in considering how a multiplicative change to one number affects a multiplication or division, additional examples can be found in </a:t>
                      </a:r>
                      <a:r>
                        <a:rPr lang="en-GB" sz="1600" dirty="0">
                          <a:hlinkClick r:id="rId3"/>
                        </a:rPr>
                        <a:t>Using compensation to calculate | NCETM</a:t>
                      </a:r>
                      <a:r>
                        <a:rPr lang="en-GB" sz="1600" dirty="0"/>
                        <a:t>, which is Topic 2.25 of </a:t>
                      </a:r>
                      <a:r>
                        <a:rPr lang="en-GB" sz="1600" dirty="0">
                          <a:hlinkClick r:id="rId4"/>
                        </a:rPr>
                        <a:t>Primary Mastery Professional Development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3145793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6592DB-BC19-473C-BE86-3DC5617F8C17}"/>
              </a:ext>
            </a:extLst>
          </p:cNvPr>
          <p:cNvSpPr>
            <a:spLocks noGrp="1"/>
          </p:cNvSpPr>
          <p:nvPr>
            <p:ph type="body" sz="quarter" idx="11"/>
          </p:nvPr>
        </p:nvSpPr>
        <p:spPr/>
        <p:txBody>
          <a:bodyPr/>
          <a:lstStyle/>
          <a:p>
            <a:r>
              <a:rPr lang="en-GB"/>
              <a:t>Checkpoint 28: Changing 2.16</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6506554" y="117753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26A226F5-8D6B-6645-BBBA-5EF47632FB61}"/>
              </a:ext>
            </a:extLst>
          </p:cNvPr>
          <p:cNvSpPr txBox="1"/>
          <p:nvPr/>
        </p:nvSpPr>
        <p:spPr>
          <a:xfrm>
            <a:off x="145679" y="1154132"/>
            <a:ext cx="5270995" cy="430887"/>
          </a:xfrm>
          <a:prstGeom prst="rect">
            <a:avLst/>
          </a:prstGeom>
          <a:noFill/>
        </p:spPr>
        <p:txBody>
          <a:bodyPr wrap="none" rtlCol="0">
            <a:spAutoFit/>
          </a:bodyPr>
          <a:lstStyle/>
          <a:p>
            <a:pPr>
              <a:buNone/>
            </a:pPr>
            <a:r>
              <a:rPr lang="en-US" sz="2200"/>
              <a:t>Simone has some place value counters. </a:t>
            </a:r>
          </a:p>
        </p:txBody>
      </p:sp>
      <p:sp>
        <p:nvSpPr>
          <p:cNvPr id="10" name="TextBox 9">
            <a:extLst>
              <a:ext uri="{FF2B5EF4-FFF2-40B4-BE49-F238E27FC236}">
                <a16:creationId xmlns:a16="http://schemas.microsoft.com/office/drawing/2014/main" id="{10FAD9FF-9966-7047-93F6-56D8835BCDE4}"/>
              </a:ext>
            </a:extLst>
          </p:cNvPr>
          <p:cNvSpPr txBox="1"/>
          <p:nvPr/>
        </p:nvSpPr>
        <p:spPr>
          <a:xfrm>
            <a:off x="145680" y="1519425"/>
            <a:ext cx="2114681" cy="430887"/>
          </a:xfrm>
          <a:prstGeom prst="rect">
            <a:avLst/>
          </a:prstGeom>
          <a:noFill/>
        </p:spPr>
        <p:txBody>
          <a:bodyPr wrap="none" rtlCol="0">
            <a:spAutoFit/>
          </a:bodyPr>
          <a:lstStyle/>
          <a:p>
            <a:pPr>
              <a:buNone/>
            </a:pPr>
            <a:r>
              <a:rPr lang="en-US" sz="2200" dirty="0"/>
              <a:t>She</a:t>
            </a:r>
            <a:r>
              <a:rPr lang="en-US" sz="2200" dirty="0">
                <a:solidFill>
                  <a:srgbClr val="FF0000"/>
                </a:solidFill>
              </a:rPr>
              <a:t> </a:t>
            </a:r>
            <a:r>
              <a:rPr lang="en-US" sz="2200" dirty="0"/>
              <a:t>starts</a:t>
            </a:r>
            <a:r>
              <a:rPr lang="en-US" sz="2200" dirty="0">
                <a:solidFill>
                  <a:srgbClr val="FF0000"/>
                </a:solidFill>
              </a:rPr>
              <a:t> </a:t>
            </a:r>
            <a:r>
              <a:rPr lang="en-US" sz="2200" dirty="0"/>
              <a:t>with:</a:t>
            </a:r>
          </a:p>
        </p:txBody>
      </p:sp>
      <p:sp>
        <p:nvSpPr>
          <p:cNvPr id="11" name="TextBox 10">
            <a:extLst>
              <a:ext uri="{FF2B5EF4-FFF2-40B4-BE49-F238E27FC236}">
                <a16:creationId xmlns:a16="http://schemas.microsoft.com/office/drawing/2014/main" id="{3F1BA46E-956E-824E-88EE-5C9C4A1985B6}"/>
              </a:ext>
            </a:extLst>
          </p:cNvPr>
          <p:cNvSpPr txBox="1"/>
          <p:nvPr/>
        </p:nvSpPr>
        <p:spPr>
          <a:xfrm>
            <a:off x="2532805" y="1519328"/>
            <a:ext cx="2036135" cy="430887"/>
          </a:xfrm>
          <a:prstGeom prst="rect">
            <a:avLst/>
          </a:prstGeom>
          <a:noFill/>
        </p:spPr>
        <p:txBody>
          <a:bodyPr wrap="none" rtlCol="0">
            <a:spAutoFit/>
          </a:bodyPr>
          <a:lstStyle/>
          <a:p>
            <a:pPr>
              <a:buNone/>
            </a:pPr>
            <a:r>
              <a:rPr lang="en-US" sz="2200" dirty="0"/>
              <a:t>She</a:t>
            </a:r>
            <a:r>
              <a:rPr lang="en-US" sz="2200" dirty="0">
                <a:solidFill>
                  <a:srgbClr val="FFC000"/>
                </a:solidFill>
              </a:rPr>
              <a:t> </a:t>
            </a:r>
            <a:r>
              <a:rPr lang="en-US" sz="2200" dirty="0"/>
              <a:t>ends with:</a:t>
            </a:r>
          </a:p>
        </p:txBody>
      </p:sp>
      <p:sp>
        <p:nvSpPr>
          <p:cNvPr id="12" name="TextBox 11">
            <a:extLst>
              <a:ext uri="{FF2B5EF4-FFF2-40B4-BE49-F238E27FC236}">
                <a16:creationId xmlns:a16="http://schemas.microsoft.com/office/drawing/2014/main" id="{E8851F95-FCB6-FC45-8728-D8313786D3E5}"/>
              </a:ext>
            </a:extLst>
          </p:cNvPr>
          <p:cNvSpPr txBox="1"/>
          <p:nvPr/>
        </p:nvSpPr>
        <p:spPr>
          <a:xfrm>
            <a:off x="324509" y="5644770"/>
            <a:ext cx="6102417" cy="769441"/>
          </a:xfrm>
          <a:prstGeom prst="rect">
            <a:avLst/>
          </a:prstGeom>
          <a:noFill/>
        </p:spPr>
        <p:txBody>
          <a:bodyPr wrap="square" rtlCol="0">
            <a:spAutoFit/>
          </a:bodyPr>
          <a:lstStyle/>
          <a:p>
            <a:pPr>
              <a:buClr>
                <a:schemeClr val="tx1"/>
              </a:buClr>
              <a:buNone/>
            </a:pPr>
            <a:r>
              <a:rPr lang="en-US" sz="2200" dirty="0"/>
              <a:t>What calculation might Simone be representing between the starting and ending pictures?</a:t>
            </a:r>
          </a:p>
        </p:txBody>
      </p:sp>
      <p:sp>
        <p:nvSpPr>
          <p:cNvPr id="14" name="TextBox 13">
            <a:extLst>
              <a:ext uri="{FF2B5EF4-FFF2-40B4-BE49-F238E27FC236}">
                <a16:creationId xmlns:a16="http://schemas.microsoft.com/office/drawing/2014/main" id="{DED4CD49-B8A7-E044-8A6E-72232506EF52}"/>
              </a:ext>
            </a:extLst>
          </p:cNvPr>
          <p:cNvSpPr txBox="1"/>
          <p:nvPr/>
        </p:nvSpPr>
        <p:spPr>
          <a:xfrm>
            <a:off x="7318390" y="1074975"/>
            <a:ext cx="4659233" cy="1107996"/>
          </a:xfrm>
          <a:prstGeom prst="rect">
            <a:avLst/>
          </a:prstGeom>
          <a:noFill/>
        </p:spPr>
        <p:txBody>
          <a:bodyPr wrap="square" rtlCol="0">
            <a:spAutoFit/>
          </a:bodyPr>
          <a:lstStyle/>
          <a:p>
            <a:pPr>
              <a:buNone/>
            </a:pPr>
            <a:r>
              <a:rPr lang="en-US" sz="2200" dirty="0"/>
              <a:t>Simone represents some more ÷ 3 calculations. What might the calculation be if the outcome is:</a:t>
            </a:r>
          </a:p>
        </p:txBody>
      </p:sp>
      <p:pic>
        <p:nvPicPr>
          <p:cNvPr id="17" name="Picture 16">
            <a:extLst>
              <a:ext uri="{FF2B5EF4-FFF2-40B4-BE49-F238E27FC236}">
                <a16:creationId xmlns:a16="http://schemas.microsoft.com/office/drawing/2014/main" id="{481EBFEB-BEE5-4882-AF24-44A831B7D0C3}"/>
              </a:ext>
            </a:extLst>
          </p:cNvPr>
          <p:cNvPicPr>
            <a:picLocks noChangeAspect="1"/>
          </p:cNvPicPr>
          <p:nvPr/>
        </p:nvPicPr>
        <p:blipFill>
          <a:blip r:embed="rId3"/>
          <a:stretch>
            <a:fillRect/>
          </a:stretch>
        </p:blipFill>
        <p:spPr>
          <a:xfrm>
            <a:off x="324509" y="2141703"/>
            <a:ext cx="1496948" cy="3006391"/>
          </a:xfrm>
          <a:prstGeom prst="rect">
            <a:avLst/>
          </a:prstGeom>
          <a:ln w="28575">
            <a:solidFill>
              <a:srgbClr val="FF0000"/>
            </a:solidFill>
          </a:ln>
        </p:spPr>
      </p:pic>
      <p:pic>
        <p:nvPicPr>
          <p:cNvPr id="19" name="Picture 18">
            <a:extLst>
              <a:ext uri="{FF2B5EF4-FFF2-40B4-BE49-F238E27FC236}">
                <a16:creationId xmlns:a16="http://schemas.microsoft.com/office/drawing/2014/main" id="{FA05047B-1E9D-44E9-93C8-034938DFC173}"/>
              </a:ext>
            </a:extLst>
          </p:cNvPr>
          <p:cNvPicPr>
            <a:picLocks noChangeAspect="1"/>
          </p:cNvPicPr>
          <p:nvPr/>
        </p:nvPicPr>
        <p:blipFill>
          <a:blip r:embed="rId4"/>
          <a:stretch>
            <a:fillRect/>
          </a:stretch>
        </p:blipFill>
        <p:spPr>
          <a:xfrm>
            <a:off x="2651461" y="2141703"/>
            <a:ext cx="3616949" cy="3323043"/>
          </a:xfrm>
          <a:prstGeom prst="rect">
            <a:avLst/>
          </a:prstGeom>
          <a:ln w="28575">
            <a:solidFill>
              <a:srgbClr val="FC9524"/>
            </a:solidFill>
          </a:ln>
        </p:spPr>
      </p:pic>
      <p:pic>
        <p:nvPicPr>
          <p:cNvPr id="21" name="Picture 20">
            <a:extLst>
              <a:ext uri="{FF2B5EF4-FFF2-40B4-BE49-F238E27FC236}">
                <a16:creationId xmlns:a16="http://schemas.microsoft.com/office/drawing/2014/main" id="{F26F84FD-B490-4BDE-BB4D-90C064A27A16}"/>
              </a:ext>
            </a:extLst>
          </p:cNvPr>
          <p:cNvPicPr>
            <a:picLocks noChangeAspect="1"/>
          </p:cNvPicPr>
          <p:nvPr/>
        </p:nvPicPr>
        <p:blipFill>
          <a:blip r:embed="rId5"/>
          <a:stretch>
            <a:fillRect/>
          </a:stretch>
        </p:blipFill>
        <p:spPr>
          <a:xfrm>
            <a:off x="6756022" y="2299991"/>
            <a:ext cx="2144203" cy="2258018"/>
          </a:xfrm>
          <a:prstGeom prst="rect">
            <a:avLst/>
          </a:prstGeom>
          <a:ln w="28575">
            <a:solidFill>
              <a:srgbClr val="00B0F0"/>
            </a:solidFill>
          </a:ln>
        </p:spPr>
      </p:pic>
      <p:pic>
        <p:nvPicPr>
          <p:cNvPr id="15" name="Picture 14">
            <a:extLst>
              <a:ext uri="{FF2B5EF4-FFF2-40B4-BE49-F238E27FC236}">
                <a16:creationId xmlns:a16="http://schemas.microsoft.com/office/drawing/2014/main" id="{9143042E-B26B-4959-8E76-12B6F715161E}"/>
              </a:ext>
            </a:extLst>
          </p:cNvPr>
          <p:cNvPicPr>
            <a:picLocks noChangeAspect="1"/>
          </p:cNvPicPr>
          <p:nvPr/>
        </p:nvPicPr>
        <p:blipFill rotWithShape="1">
          <a:blip r:embed="rId6"/>
          <a:srcRect b="41029"/>
          <a:stretch/>
        </p:blipFill>
        <p:spPr>
          <a:xfrm>
            <a:off x="7256930" y="4756060"/>
            <a:ext cx="4369228" cy="1658151"/>
          </a:xfrm>
          <a:prstGeom prst="rect">
            <a:avLst/>
          </a:prstGeom>
          <a:ln w="28575">
            <a:solidFill>
              <a:srgbClr val="7030A0"/>
            </a:solidFill>
          </a:ln>
        </p:spPr>
      </p:pic>
      <p:pic>
        <p:nvPicPr>
          <p:cNvPr id="16" name="Picture 15">
            <a:extLst>
              <a:ext uri="{FF2B5EF4-FFF2-40B4-BE49-F238E27FC236}">
                <a16:creationId xmlns:a16="http://schemas.microsoft.com/office/drawing/2014/main" id="{506F55D7-AD57-41CF-95ED-F03FD8BAED5B}"/>
              </a:ext>
            </a:extLst>
          </p:cNvPr>
          <p:cNvPicPr>
            <a:picLocks noChangeAspect="1"/>
          </p:cNvPicPr>
          <p:nvPr/>
        </p:nvPicPr>
        <p:blipFill rotWithShape="1">
          <a:blip r:embed="rId7"/>
          <a:srcRect b="29493"/>
          <a:stretch/>
        </p:blipFill>
        <p:spPr>
          <a:xfrm>
            <a:off x="9171119" y="2299991"/>
            <a:ext cx="2901545" cy="1879541"/>
          </a:xfrm>
          <a:prstGeom prst="rect">
            <a:avLst/>
          </a:prstGeom>
          <a:ln w="28575">
            <a:solidFill>
              <a:srgbClr val="92D050"/>
            </a:solidFill>
          </a:ln>
        </p:spPr>
      </p:pic>
    </p:spTree>
    <p:extLst>
      <p:ext uri="{BB962C8B-B14F-4D97-AF65-F5344CB8AC3E}">
        <p14:creationId xmlns:p14="http://schemas.microsoft.com/office/powerpoint/2010/main" val="390146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P spid="11" grpId="0"/>
      <p:bldP spid="12"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41625072"/>
              </p:ext>
            </p:extLst>
          </p:nvPr>
        </p:nvGraphicFramePr>
        <p:xfrm>
          <a:off x="267128" y="764704"/>
          <a:ext cx="11766038" cy="6018000"/>
        </p:xfrm>
        <a:graphic>
          <a:graphicData uri="http://schemas.openxmlformats.org/drawingml/2006/table">
            <a:tbl>
              <a:tblPr firstRow="1" bandRow="1">
                <a:tableStyleId>{5940675A-B579-460E-94D1-54222C63F5DA}</a:tableStyleId>
              </a:tblPr>
              <a:tblGrid>
                <a:gridCol w="8359079">
                  <a:extLst>
                    <a:ext uri="{9D8B030D-6E8A-4147-A177-3AD203B41FA5}">
                      <a16:colId xmlns:a16="http://schemas.microsoft.com/office/drawing/2014/main" val="695237181"/>
                    </a:ext>
                  </a:extLst>
                </a:gridCol>
                <a:gridCol w="3406959">
                  <a:extLst>
                    <a:ext uri="{9D8B030D-6E8A-4147-A177-3AD203B41FA5}">
                      <a16:colId xmlns:a16="http://schemas.microsoft.com/office/drawing/2014/main" val="300072507"/>
                    </a:ext>
                  </a:extLst>
                </a:gridCol>
              </a:tblGrid>
              <a:tr h="330488">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26880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Connecting the starting and ending images is challenging. Model ‘live’ the process of exchanging 2 ones for 20 tenths, then sharing into three piles, and regrouping (find </a:t>
                      </a:r>
                      <a:r>
                        <a:rPr lang="en-GB" sz="1600" i="0" u="none"/>
                        <a:t>virtual place-value </a:t>
                      </a:r>
                      <a:r>
                        <a:rPr lang="en-GB" sz="1600" i="0" u="none" dirty="0"/>
                        <a:t>counters online). Stress that, although it looks different, the total value isn’t changed. Rather the exchange allows three groups of equal value to be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0" u="none" dirty="0"/>
                    </a:p>
                    <a:p>
                      <a:r>
                        <a:rPr lang="en-GB" sz="1600" b="1" i="0" u="none" dirty="0"/>
                        <a:t>Challenge</a:t>
                      </a:r>
                    </a:p>
                    <a:p>
                      <a:r>
                        <a:rPr lang="en-GB" sz="1600" u="none" dirty="0"/>
                        <a:t>Ask students to create their own ‘final images’ by making changes to the orange image, and to then deduce what the start calculation must have been to provide challenge beyond the existing ‘further thinking’ questions. They could also try Additional activity L (see below).</a:t>
                      </a:r>
                    </a:p>
                    <a:p>
                      <a:endParaRPr lang="en-GB" sz="1600" u="none" dirty="0"/>
                    </a:p>
                    <a:p>
                      <a:r>
                        <a:rPr lang="en-GB" sz="1600" b="1" i="0" u="none" dirty="0"/>
                        <a:t>Representations</a:t>
                      </a:r>
                    </a:p>
                    <a:p>
                      <a:r>
                        <a:rPr lang="en-GB" sz="1600" b="0" i="0" u="none" dirty="0"/>
                        <a:t>Place-value counters are used here to model division and support students to deduce what must have changed in the calculation when the quotient has changed. It should be noted that the place-value counters are being used here to represent a partitive model for division: they are shared into three piles. In Additional activity I, which uses place-value counters to represent the written method for division, a </a:t>
                      </a:r>
                      <a:r>
                        <a:rPr lang="en-GB" sz="1600" b="0" i="0" u="none" dirty="0" err="1"/>
                        <a:t>quotitive</a:t>
                      </a:r>
                      <a:r>
                        <a:rPr lang="en-GB" sz="1600" b="0" i="0" u="none" dirty="0"/>
                        <a:t> model is used: the counters are grouped into groups of the divisor. If using both activities with students,  be clear about the difference to prevent confusion.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first point of assessment is whether students can recognise that the total value of the red picture is the same as the total value of the orange picture. Students may recognise that a division by three has taken place because there are now three ‘piles’; model how the ones counters have been exchanged for tenths in order for this to happen.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‘further thinking’ question offers a real opportunity to assess students’ depth of understanding: can they recognise that any change in the three piles will be represented by three times that change in the dividend?</a:t>
                      </a:r>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L</a:t>
                      </a:r>
                      <a:r>
                        <a:rPr lang="en-GB" sz="1600" b="0" dirty="0"/>
                        <a:t> offers the same task structure without the visual representation of the place-value counters.</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002112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a:t>Priority of operations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vert="horz" lIns="91440" tIns="45720" rIns="91440" bIns="45720" rtlCol="0" anchor="t">
            <a:normAutofit/>
          </a:bodyPr>
          <a:lstStyle/>
          <a:p>
            <a:r>
              <a:rPr lang="en-GB" sz="1800" dirty="0">
                <a:latin typeface="Century Gothic"/>
                <a:cs typeface="Arial"/>
              </a:rPr>
              <a:t>Checkpoints 29–32 </a:t>
            </a:r>
            <a:endParaRPr lang="en-GB" sz="1800" dirty="0">
              <a:latin typeface="Century Gothic" panose="020B0502020202020204" pitchFamily="34" charset="0"/>
            </a:endParaRPr>
          </a:p>
        </p:txBody>
      </p:sp>
    </p:spTree>
    <p:extLst>
      <p:ext uri="{BB962C8B-B14F-4D97-AF65-F5344CB8AC3E}">
        <p14:creationId xmlns:p14="http://schemas.microsoft.com/office/powerpoint/2010/main" val="2577019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a:t>Priority of operations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298191094"/>
              </p:ext>
            </p:extLst>
          </p:nvPr>
        </p:nvGraphicFramePr>
        <p:xfrm>
          <a:off x="502284" y="1332465"/>
          <a:ext cx="11426013" cy="5090160"/>
        </p:xfrm>
        <a:graphic>
          <a:graphicData uri="http://schemas.openxmlformats.org/drawingml/2006/table">
            <a:tbl>
              <a:tblPr firstRow="1" bandRow="1">
                <a:tableStyleId>{5940675A-B579-460E-94D1-54222C63F5DA}</a:tableStyleId>
              </a:tblPr>
              <a:tblGrid>
                <a:gridCol w="5748045">
                  <a:extLst>
                    <a:ext uri="{9D8B030D-6E8A-4147-A177-3AD203B41FA5}">
                      <a16:colId xmlns:a16="http://schemas.microsoft.com/office/drawing/2014/main" val="4178532543"/>
                    </a:ext>
                  </a:extLst>
                </a:gridCol>
                <a:gridCol w="5677968">
                  <a:extLst>
                    <a:ext uri="{9D8B030D-6E8A-4147-A177-3AD203B41FA5}">
                      <a16:colId xmlns:a16="http://schemas.microsoft.com/office/drawing/2014/main" val="864547500"/>
                    </a:ext>
                  </a:extLst>
                </a:gridCol>
              </a:tblGrid>
              <a:tr h="235220">
                <a:tc>
                  <a:txBody>
                    <a:bodyPr/>
                    <a:lstStyle/>
                    <a:p>
                      <a:r>
                        <a:rPr lang="en-GB" sz="1800" b="1">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2 curriculum:</a:t>
                      </a:r>
                    </a:p>
                    <a:p>
                      <a:pPr marL="0" indent="0">
                        <a:buFont typeface="Arial" panose="020B0604020202020204" pitchFamily="34" charset="0"/>
                        <a:buNone/>
                      </a:pPr>
                      <a:r>
                        <a:rPr lang="en-GB" sz="1600" i="0" dirty="0"/>
                        <a:t>Number – addition, subtraction, multiplication and division: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use their knowledge of the order of operations to carry out calculations involving the four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(non-statutory guidance): Pupils explore the order of operations using brackets; for example, 2 = 1 </a:t>
                      </a:r>
                      <a:r>
                        <a:rPr lang="en-GB" sz="1600" i="0" dirty="0">
                          <a:latin typeface="Calibri" panose="020F0502020204030204" pitchFamily="34" charset="0"/>
                          <a:cs typeface="Calibri" panose="020F0502020204030204" pitchFamily="34" charset="0"/>
                        </a:rPr>
                        <a:t>×</a:t>
                      </a:r>
                      <a:r>
                        <a:rPr lang="en-GB" sz="1600" i="0" dirty="0"/>
                        <a:t> 3 = 5 and (2 + 1) </a:t>
                      </a:r>
                      <a:r>
                        <a:rPr lang="en-GB" sz="1600" i="0" dirty="0">
                          <a:latin typeface="+mn-lt"/>
                          <a:cs typeface="Calibri" panose="020F0502020204030204" pitchFamily="34" charset="0"/>
                        </a:rPr>
                        <a:t>× 3 = 9.</a:t>
                      </a:r>
                      <a:endParaRPr lang="en-GB" sz="160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Primary Mastery Professional Development</a:t>
                      </a:r>
                      <a:r>
                        <a:rPr lang="en-GB" sz="1600" dirty="0"/>
                        <a:t>, Spine 2 Multiplication and division. Particularly, Year 5 </a:t>
                      </a:r>
                      <a:r>
                        <a:rPr lang="en-GB" sz="1600" dirty="0">
                          <a:hlinkClick r:id="rId3"/>
                        </a:rPr>
                        <a:t>2.22: Combining multiplication with addition and subtraction</a:t>
                      </a:r>
                      <a:r>
                        <a:rPr lang="en-GB" sz="1600" dirty="0"/>
                        <a:t>; Year 6 </a:t>
                      </a:r>
                      <a:r>
                        <a:rPr lang="en-GB" sz="1600" dirty="0">
                          <a:hlinkClick r:id="rId4"/>
                        </a:rPr>
                        <a:t>2.28: Combining division with addition and subtraction</a:t>
                      </a:r>
                      <a:endParaRPr lang="en-GB" sz="1600" dirty="0"/>
                    </a:p>
                    <a:p>
                      <a:pPr marL="0" indent="0">
                        <a:buFont typeface="Arial" panose="020B0604020202020204" pitchFamily="34" charset="0"/>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i="0" kern="1200" dirty="0">
                          <a:solidFill>
                            <a:schemeClr val="tx1"/>
                          </a:solidFill>
                          <a:effectLst/>
                          <a:latin typeface="+mn-lt"/>
                          <a:ea typeface="+mn-ea"/>
                          <a:cs typeface="+mn-cs"/>
                        </a:rPr>
                        <a:t>There is no reference the order of operations in </a:t>
                      </a:r>
                      <a:r>
                        <a:rPr lang="en-GB" sz="1600" b="0" i="0" u="sng" strike="noStrike" kern="1200" dirty="0">
                          <a:solidFill>
                            <a:schemeClr val="tx1"/>
                          </a:solidFill>
                          <a:effectLst/>
                          <a:latin typeface="+mn-lt"/>
                          <a:ea typeface="+mn-ea"/>
                          <a:cs typeface="+mn-cs"/>
                          <a:hlinkClick r:id="rId5"/>
                        </a:rPr>
                        <a:t>Teaching mathematics in primary schools</a:t>
                      </a:r>
                      <a:r>
                        <a:rPr lang="en-GB" sz="1600" b="0" i="0" u="none" strike="noStrike" kern="1200" dirty="0">
                          <a:solidFill>
                            <a:schemeClr val="tx1"/>
                          </a:solidFill>
                          <a:effectLst/>
                          <a:latin typeface="+mn-lt"/>
                          <a:ea typeface="+mn-ea"/>
                          <a:cs typeface="+mn-cs"/>
                        </a:rPr>
                        <a:t>, so students are less likely to have had experience of these in Years 5 and 6.</a:t>
                      </a:r>
                      <a:endParaRPr lang="en-GB" sz="1600" b="0" i="0" u="none" kern="1200" dirty="0">
                        <a:solidFill>
                          <a:schemeClr val="tx1"/>
                        </a:solidFill>
                        <a:effectLst/>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Have a deep and connected understanding of mathematical operations, recognising the structures they have in common, and those that are different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Have an awareness of concepts such as unitising when working additively, and scaling when multiplying.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both of the above to understand and use the correct priority of operations.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200" dirty="0">
                        <a:solidFill>
                          <a:schemeClr val="tx1"/>
                        </a:solidFill>
                        <a:effectLst/>
                        <a:highlight>
                          <a:srgbClr val="FFFF00"/>
                        </a:highlight>
                        <a:latin typeface="+mn-lt"/>
                        <a:ea typeface="+mn-ea"/>
                        <a:cs typeface="+mn-cs"/>
                      </a:endParaRP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5863513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29: Order, order!</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72989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951F0CFE-88E4-4237-8AFA-36DB226ABDA6}"/>
              </a:ext>
            </a:extLst>
          </p:cNvPr>
          <p:cNvSpPr txBox="1"/>
          <p:nvPr/>
        </p:nvSpPr>
        <p:spPr>
          <a:xfrm>
            <a:off x="4257539" y="1036546"/>
            <a:ext cx="3054822" cy="646331"/>
          </a:xfrm>
          <a:prstGeom prst="rect">
            <a:avLst/>
          </a:prstGeom>
          <a:noFill/>
        </p:spPr>
        <p:txBody>
          <a:bodyPr wrap="square" rtlCol="0">
            <a:spAutoFit/>
          </a:bodyPr>
          <a:lstStyle/>
          <a:p>
            <a:pPr algn="ctr">
              <a:buNone/>
            </a:pPr>
            <a:r>
              <a:rPr lang="en-GB" sz="3600" dirty="0">
                <a:solidFill>
                  <a:srgbClr val="00628C"/>
                </a:solidFill>
              </a:rPr>
              <a:t>10 </a:t>
            </a:r>
            <a:r>
              <a:rPr lang="en-GB" sz="3600" dirty="0">
                <a:solidFill>
                  <a:schemeClr val="tx2"/>
                </a:solidFill>
              </a:rPr>
              <a:t>−</a:t>
            </a:r>
            <a:r>
              <a:rPr lang="en-GB" sz="3600" dirty="0">
                <a:solidFill>
                  <a:srgbClr val="00628C"/>
                </a:solidFill>
              </a:rPr>
              <a:t> 6 + 4</a:t>
            </a:r>
          </a:p>
        </p:txBody>
      </p:sp>
      <p:sp>
        <p:nvSpPr>
          <p:cNvPr id="15" name="Speech Bubble: Oval 14">
            <a:extLst>
              <a:ext uri="{FF2B5EF4-FFF2-40B4-BE49-F238E27FC236}">
                <a16:creationId xmlns:a16="http://schemas.microsoft.com/office/drawing/2014/main" id="{A4DC8658-1E15-4EFD-80EB-4642D74DEBAF}"/>
              </a:ext>
            </a:extLst>
          </p:cNvPr>
          <p:cNvSpPr/>
          <p:nvPr/>
        </p:nvSpPr>
        <p:spPr>
          <a:xfrm>
            <a:off x="349774" y="3239383"/>
            <a:ext cx="5759398" cy="1275673"/>
          </a:xfrm>
          <a:prstGeom prst="wedgeEllipseCallout">
            <a:avLst>
              <a:gd name="adj1" fmla="val -44465"/>
              <a:gd name="adj2" fmla="val 5564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95959"/>
                </a:solidFill>
              </a:rPr>
              <a:t>Addition comes before subtraction. You do 6 + 4 = 10, so you can think of this as 10 ˗ 10.</a:t>
            </a:r>
          </a:p>
        </p:txBody>
      </p:sp>
      <p:sp>
        <p:nvSpPr>
          <p:cNvPr id="17" name="Speech Bubble: Oval 16">
            <a:extLst>
              <a:ext uri="{FF2B5EF4-FFF2-40B4-BE49-F238E27FC236}">
                <a16:creationId xmlns:a16="http://schemas.microsoft.com/office/drawing/2014/main" id="{CF4C43A5-DF26-4B00-BBBF-C3A12660CD06}"/>
              </a:ext>
            </a:extLst>
          </p:cNvPr>
          <p:cNvSpPr/>
          <p:nvPr/>
        </p:nvSpPr>
        <p:spPr>
          <a:xfrm>
            <a:off x="6370364" y="3025952"/>
            <a:ext cx="5702300" cy="1689625"/>
          </a:xfrm>
          <a:prstGeom prst="wedgeEllipseCallout">
            <a:avLst>
              <a:gd name="adj1" fmla="val 43909"/>
              <a:gd name="adj2" fmla="val 50960"/>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000" dirty="0">
                <a:solidFill>
                  <a:srgbClr val="595959"/>
                </a:solidFill>
              </a:rPr>
              <a:t>Addition and subtraction are equally important, so you work left to right. 10 ˗ 6 is 4, so you can think of this as 4 + 4. </a:t>
            </a:r>
          </a:p>
        </p:txBody>
      </p:sp>
      <p:sp>
        <p:nvSpPr>
          <p:cNvPr id="19" name="TextBox 18">
            <a:extLst>
              <a:ext uri="{FF2B5EF4-FFF2-40B4-BE49-F238E27FC236}">
                <a16:creationId xmlns:a16="http://schemas.microsoft.com/office/drawing/2014/main" id="{1585C485-5C65-4FFA-81EB-319944DB05B2}"/>
              </a:ext>
            </a:extLst>
          </p:cNvPr>
          <p:cNvSpPr txBox="1"/>
          <p:nvPr/>
        </p:nvSpPr>
        <p:spPr>
          <a:xfrm>
            <a:off x="390339" y="1657411"/>
            <a:ext cx="9806284" cy="1581972"/>
          </a:xfrm>
          <a:prstGeom prst="rect">
            <a:avLst/>
          </a:prstGeom>
          <a:noFill/>
        </p:spPr>
        <p:txBody>
          <a:bodyPr wrap="square" rtlCol="0">
            <a:spAutoFit/>
          </a:bodyPr>
          <a:lstStyle/>
          <a:p>
            <a:pPr marL="457200" indent="-457200">
              <a:buFont typeface="Arial" panose="020B0604020202020204" pitchFamily="34" charset="0"/>
              <a:buAutoNum type="alphaLcParenR"/>
            </a:pPr>
            <a:r>
              <a:rPr lang="en-GB" sz="2200" dirty="0"/>
              <a:t>What is the answer? Does everyone in the class have the same answer?</a:t>
            </a:r>
          </a:p>
          <a:p>
            <a:pPr marL="457200" indent="-457200">
              <a:buAutoNum type="alphaLcParenR"/>
            </a:pPr>
            <a:r>
              <a:rPr lang="en-GB" sz="2200" dirty="0" err="1"/>
              <a:t>Reja</a:t>
            </a:r>
            <a:r>
              <a:rPr lang="en-GB" sz="2200" dirty="0"/>
              <a:t> says the answer is 0. Josh says the answer is 8. Their explanations are below. Who do you agree with? </a:t>
            </a:r>
          </a:p>
          <a:p>
            <a:pPr>
              <a:buNone/>
            </a:pPr>
            <a:endParaRPr lang="en-GB" sz="2200" dirty="0"/>
          </a:p>
        </p:txBody>
      </p:sp>
      <p:sp>
        <p:nvSpPr>
          <p:cNvPr id="24" name="TextBox 23">
            <a:extLst>
              <a:ext uri="{FF2B5EF4-FFF2-40B4-BE49-F238E27FC236}">
                <a16:creationId xmlns:a16="http://schemas.microsoft.com/office/drawing/2014/main" id="{316536F6-E55A-43DD-BC67-1956150FCCDB}"/>
              </a:ext>
            </a:extLst>
          </p:cNvPr>
          <p:cNvSpPr txBox="1"/>
          <p:nvPr/>
        </p:nvSpPr>
        <p:spPr>
          <a:xfrm>
            <a:off x="390339" y="4765293"/>
            <a:ext cx="1168400" cy="400110"/>
          </a:xfrm>
          <a:prstGeom prst="rect">
            <a:avLst/>
          </a:prstGeom>
          <a:noFill/>
        </p:spPr>
        <p:txBody>
          <a:bodyPr wrap="square">
            <a:spAutoFit/>
          </a:bodyPr>
          <a:lstStyle/>
          <a:p>
            <a:pPr>
              <a:buNone/>
            </a:pPr>
            <a:r>
              <a:rPr lang="en-GB" sz="2000" b="1" dirty="0" err="1"/>
              <a:t>Reja</a:t>
            </a:r>
            <a:endParaRPr lang="en-GB" sz="2000" b="1" dirty="0"/>
          </a:p>
        </p:txBody>
      </p:sp>
      <p:sp>
        <p:nvSpPr>
          <p:cNvPr id="25" name="TextBox 24">
            <a:extLst>
              <a:ext uri="{FF2B5EF4-FFF2-40B4-BE49-F238E27FC236}">
                <a16:creationId xmlns:a16="http://schemas.microsoft.com/office/drawing/2014/main" id="{6B8D0102-6CB4-4073-940C-9098A69CA092}"/>
              </a:ext>
            </a:extLst>
          </p:cNvPr>
          <p:cNvSpPr txBox="1"/>
          <p:nvPr/>
        </p:nvSpPr>
        <p:spPr>
          <a:xfrm>
            <a:off x="10904264" y="4765293"/>
            <a:ext cx="1168400" cy="400110"/>
          </a:xfrm>
          <a:prstGeom prst="rect">
            <a:avLst/>
          </a:prstGeom>
          <a:noFill/>
        </p:spPr>
        <p:txBody>
          <a:bodyPr wrap="square">
            <a:spAutoFit/>
          </a:bodyPr>
          <a:lstStyle/>
          <a:p>
            <a:pPr>
              <a:buNone/>
            </a:pPr>
            <a:r>
              <a:rPr lang="en-GB" sz="2000" b="1" dirty="0"/>
              <a:t>Josh</a:t>
            </a:r>
          </a:p>
        </p:txBody>
      </p:sp>
      <p:sp>
        <p:nvSpPr>
          <p:cNvPr id="12" name="TextBox 11">
            <a:extLst>
              <a:ext uri="{FF2B5EF4-FFF2-40B4-BE49-F238E27FC236}">
                <a16:creationId xmlns:a16="http://schemas.microsoft.com/office/drawing/2014/main" id="{B50A0346-840F-4A93-89A6-68C382274F47}"/>
              </a:ext>
            </a:extLst>
          </p:cNvPr>
          <p:cNvSpPr txBox="1"/>
          <p:nvPr/>
        </p:nvSpPr>
        <p:spPr>
          <a:xfrm>
            <a:off x="1038041" y="5505669"/>
            <a:ext cx="8116233" cy="1107996"/>
          </a:xfrm>
          <a:prstGeom prst="rect">
            <a:avLst/>
          </a:prstGeom>
          <a:noFill/>
        </p:spPr>
        <p:txBody>
          <a:bodyPr wrap="square" rtlCol="0">
            <a:spAutoFit/>
          </a:bodyPr>
          <a:lstStyle/>
          <a:p>
            <a:pPr>
              <a:buNone/>
            </a:pPr>
            <a:r>
              <a:rPr lang="en-GB" sz="2200" dirty="0"/>
              <a:t>How would the order in which you approach this calculation change if you replaced the subtract and add symbols with different operations?</a:t>
            </a:r>
          </a:p>
        </p:txBody>
      </p:sp>
    </p:spTree>
    <p:extLst>
      <p:ext uri="{BB962C8B-B14F-4D97-AF65-F5344CB8AC3E}">
        <p14:creationId xmlns:p14="http://schemas.microsoft.com/office/powerpoint/2010/main" val="34128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7" grpId="0" animBg="1"/>
      <p:bldP spid="19" grpId="0"/>
      <p:bldP spid="24" grpId="0"/>
      <p:bldP spid="25"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15061340"/>
              </p:ext>
            </p:extLst>
          </p:nvPr>
        </p:nvGraphicFramePr>
        <p:xfrm>
          <a:off x="267128" y="764705"/>
          <a:ext cx="11766038" cy="5494709"/>
        </p:xfrm>
        <a:graphic>
          <a:graphicData uri="http://schemas.openxmlformats.org/drawingml/2006/table">
            <a:tbl>
              <a:tblPr firstRow="1" bandRow="1">
                <a:tableStyleId>{5940675A-B579-460E-94D1-54222C63F5DA}</a:tableStyleId>
              </a:tblPr>
              <a:tblGrid>
                <a:gridCol w="7162372">
                  <a:extLst>
                    <a:ext uri="{9D8B030D-6E8A-4147-A177-3AD203B41FA5}">
                      <a16:colId xmlns:a16="http://schemas.microsoft.com/office/drawing/2014/main" val="695237181"/>
                    </a:ext>
                  </a:extLst>
                </a:gridCol>
                <a:gridCol w="4603666">
                  <a:extLst>
                    <a:ext uri="{9D8B030D-6E8A-4147-A177-3AD203B41FA5}">
                      <a16:colId xmlns:a16="http://schemas.microsoft.com/office/drawing/2014/main" val="300072507"/>
                    </a:ext>
                  </a:extLst>
                </a:gridCol>
              </a:tblGrid>
              <a:tr h="333367">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0598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There is little additional support needed for this very accessible task, but consider in advance how to handle sensitively students who are </a:t>
                      </a:r>
                      <a:r>
                        <a:rPr lang="en-GB" sz="1600" i="1" u="none" dirty="0"/>
                        <a:t>convinced</a:t>
                      </a:r>
                      <a:r>
                        <a:rPr lang="en-GB" sz="1600" i="0" u="none" dirty="0"/>
                        <a:t> by Josh’s approach. Some normally capable and confident mathematicians are among this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create an example where the same outcome is achieved by both </a:t>
                      </a:r>
                      <a:r>
                        <a:rPr lang="en-GB" sz="1600" u="none" dirty="0" err="1"/>
                        <a:t>Reja</a:t>
                      </a:r>
                      <a:r>
                        <a:rPr lang="en-GB" sz="1600" u="none" dirty="0"/>
                        <a:t> and Josh.. </a:t>
                      </a:r>
                    </a:p>
                    <a:p>
                      <a:endParaRPr lang="en-GB" sz="1600" u="none" dirty="0"/>
                    </a:p>
                    <a:p>
                      <a:r>
                        <a:rPr lang="en-GB" sz="1600" b="1" i="0" u="none" dirty="0"/>
                        <a:t>Representations</a:t>
                      </a:r>
                    </a:p>
                    <a:p>
                      <a:r>
                        <a:rPr lang="en-GB" sz="1600" b="0" i="0" u="none" dirty="0"/>
                        <a:t>Using counters would be straightforward for the correct answer (start with 10 counters, remove 6, then add 4), but becomes more challenging for the incorrect answer (6 + 4 can be physically modelled, but then that ’10’ needs to be removed from another existing 10, which is confusing). Similar issues occur when using a number line. Therefore, the numbers used are straightforward enough to not require any representations.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 single calculation is used here to explore a common misconception around the order of operations: that addition has a higher priority than subtraction. Where students have experienced the order of operations previously, this may have been through the lens of an acronym such as ‘BIDMAS’, ‘BODMAS’ or ‘PEMDAS’ (see notes). This can lead to students mistakenly thinking that this is a rigid order, rather than a tool to support remembering.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 key consideration here is whether it is helpful to think in terms of ‘two relationships’ (additive and multiplicative) rather than four operations. Teachers may wish to explore how closely students already connect addition and subtraction within their own thinking.</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hlinkClick r:id="rId3" action="ppaction://hlinksldjump"/>
                        </a:rPr>
                        <a:t>Additional activity M </a:t>
                      </a:r>
                      <a:r>
                        <a:rPr lang="en-GB" sz="1600" b="0" dirty="0"/>
                        <a:t>looks at the same numbers, but explores the order of operations with division and similar misconceptions that can arise.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74043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30: Left to right?</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0" name="TextBox 29">
            <a:extLst>
              <a:ext uri="{FF2B5EF4-FFF2-40B4-BE49-F238E27FC236}">
                <a16:creationId xmlns:a16="http://schemas.microsoft.com/office/drawing/2014/main" id="{6642100B-20FD-4769-BB2B-F7BF52E0BA9C}"/>
              </a:ext>
            </a:extLst>
          </p:cNvPr>
          <p:cNvSpPr txBox="1"/>
          <p:nvPr/>
        </p:nvSpPr>
        <p:spPr>
          <a:xfrm>
            <a:off x="119946" y="1099776"/>
            <a:ext cx="8582265" cy="830997"/>
          </a:xfrm>
          <a:prstGeom prst="rect">
            <a:avLst/>
          </a:prstGeom>
          <a:noFill/>
        </p:spPr>
        <p:txBody>
          <a:bodyPr wrap="square" rtlCol="0">
            <a:spAutoFit/>
          </a:bodyPr>
          <a:lstStyle/>
          <a:p>
            <a:pPr>
              <a:buNone/>
            </a:pPr>
            <a:r>
              <a:rPr lang="en-GB" sz="2400" dirty="0"/>
              <a:t>Ginny tries to solve all of these calculations from left to right. For which will she get the correct answer?</a:t>
            </a:r>
          </a:p>
        </p:txBody>
      </p:sp>
      <p:sp>
        <p:nvSpPr>
          <p:cNvPr id="16" name="TextBox 15">
            <a:extLst>
              <a:ext uri="{FF2B5EF4-FFF2-40B4-BE49-F238E27FC236}">
                <a16:creationId xmlns:a16="http://schemas.microsoft.com/office/drawing/2014/main" id="{C8221419-3CE4-4AA8-8BC3-0A10986C3A7F}"/>
              </a:ext>
            </a:extLst>
          </p:cNvPr>
          <p:cNvSpPr txBox="1"/>
          <p:nvPr/>
        </p:nvSpPr>
        <p:spPr>
          <a:xfrm>
            <a:off x="4611577" y="2736649"/>
            <a:ext cx="2712602" cy="584775"/>
          </a:xfrm>
          <a:prstGeom prst="rect">
            <a:avLst/>
          </a:prstGeom>
          <a:noFill/>
        </p:spPr>
        <p:txBody>
          <a:bodyPr wrap="none" rtlCol="0">
            <a:spAutoFit/>
          </a:bodyPr>
          <a:lstStyle/>
          <a:p>
            <a:pPr>
              <a:buNone/>
            </a:pPr>
            <a:r>
              <a:rPr lang="en-GB" sz="3200">
                <a:solidFill>
                  <a:srgbClr val="00628C"/>
                </a:solidFill>
              </a:rPr>
              <a:t>30 × 6 + 9 ÷ 3</a:t>
            </a:r>
          </a:p>
        </p:txBody>
      </p:sp>
      <p:sp>
        <p:nvSpPr>
          <p:cNvPr id="22" name="TextBox 21">
            <a:extLst>
              <a:ext uri="{FF2B5EF4-FFF2-40B4-BE49-F238E27FC236}">
                <a16:creationId xmlns:a16="http://schemas.microsoft.com/office/drawing/2014/main" id="{9D92AD29-FC93-4BF2-93C0-3BEAC029ACB5}"/>
              </a:ext>
            </a:extLst>
          </p:cNvPr>
          <p:cNvSpPr txBox="1"/>
          <p:nvPr/>
        </p:nvSpPr>
        <p:spPr>
          <a:xfrm>
            <a:off x="4625886" y="1948812"/>
            <a:ext cx="2712602" cy="584775"/>
          </a:xfrm>
          <a:prstGeom prst="rect">
            <a:avLst/>
          </a:prstGeom>
          <a:noFill/>
        </p:spPr>
        <p:txBody>
          <a:bodyPr wrap="none" rtlCol="0">
            <a:spAutoFit/>
          </a:bodyPr>
          <a:lstStyle/>
          <a:p>
            <a:pPr>
              <a:buNone/>
            </a:pPr>
            <a:r>
              <a:rPr lang="en-GB" sz="3200" dirty="0">
                <a:solidFill>
                  <a:srgbClr val="00628C"/>
                </a:solidFill>
              </a:rPr>
              <a:t>30 × 6 × 9 ÷ 3</a:t>
            </a:r>
          </a:p>
        </p:txBody>
      </p:sp>
      <p:sp>
        <p:nvSpPr>
          <p:cNvPr id="24" name="TextBox 23">
            <a:extLst>
              <a:ext uri="{FF2B5EF4-FFF2-40B4-BE49-F238E27FC236}">
                <a16:creationId xmlns:a16="http://schemas.microsoft.com/office/drawing/2014/main" id="{107770F0-6EF8-404F-8078-F57ABD5E9962}"/>
              </a:ext>
            </a:extLst>
          </p:cNvPr>
          <p:cNvSpPr txBox="1"/>
          <p:nvPr/>
        </p:nvSpPr>
        <p:spPr>
          <a:xfrm>
            <a:off x="4625886" y="4312324"/>
            <a:ext cx="2712602" cy="584775"/>
          </a:xfrm>
          <a:prstGeom prst="rect">
            <a:avLst/>
          </a:prstGeom>
          <a:noFill/>
        </p:spPr>
        <p:txBody>
          <a:bodyPr wrap="none" rtlCol="0">
            <a:spAutoFit/>
          </a:bodyPr>
          <a:lstStyle/>
          <a:p>
            <a:pPr>
              <a:buNone/>
            </a:pPr>
            <a:r>
              <a:rPr lang="en-GB" sz="3200" dirty="0">
                <a:solidFill>
                  <a:srgbClr val="00628C"/>
                </a:solidFill>
              </a:rPr>
              <a:t>30 − 6 + 9 ÷ 3</a:t>
            </a:r>
          </a:p>
        </p:txBody>
      </p:sp>
      <p:sp>
        <p:nvSpPr>
          <p:cNvPr id="25" name="TextBox 24">
            <a:extLst>
              <a:ext uri="{FF2B5EF4-FFF2-40B4-BE49-F238E27FC236}">
                <a16:creationId xmlns:a16="http://schemas.microsoft.com/office/drawing/2014/main" id="{7DE5BA45-D932-4D41-803F-EF9BD401E9BD}"/>
              </a:ext>
            </a:extLst>
          </p:cNvPr>
          <p:cNvSpPr txBox="1"/>
          <p:nvPr/>
        </p:nvSpPr>
        <p:spPr>
          <a:xfrm>
            <a:off x="4611577" y="3524486"/>
            <a:ext cx="2698175" cy="584775"/>
          </a:xfrm>
          <a:prstGeom prst="rect">
            <a:avLst/>
          </a:prstGeom>
          <a:noFill/>
        </p:spPr>
        <p:txBody>
          <a:bodyPr wrap="none" rtlCol="0">
            <a:spAutoFit/>
          </a:bodyPr>
          <a:lstStyle/>
          <a:p>
            <a:pPr>
              <a:buNone/>
            </a:pPr>
            <a:r>
              <a:rPr lang="en-GB" sz="3200" dirty="0">
                <a:solidFill>
                  <a:srgbClr val="00628C"/>
                </a:solidFill>
              </a:rPr>
              <a:t>30 ÷ 6 × 9 ÷ 3</a:t>
            </a:r>
          </a:p>
        </p:txBody>
      </p:sp>
      <p:sp>
        <p:nvSpPr>
          <p:cNvPr id="26" name="TextBox 25">
            <a:extLst>
              <a:ext uri="{FF2B5EF4-FFF2-40B4-BE49-F238E27FC236}">
                <a16:creationId xmlns:a16="http://schemas.microsoft.com/office/drawing/2014/main" id="{378BA8DA-6F6A-4B09-8A56-A4859287F91B}"/>
              </a:ext>
            </a:extLst>
          </p:cNvPr>
          <p:cNvSpPr txBox="1"/>
          <p:nvPr/>
        </p:nvSpPr>
        <p:spPr>
          <a:xfrm>
            <a:off x="945483" y="5414186"/>
            <a:ext cx="8228498" cy="830997"/>
          </a:xfrm>
          <a:prstGeom prst="rect">
            <a:avLst/>
          </a:prstGeom>
          <a:noFill/>
        </p:spPr>
        <p:txBody>
          <a:bodyPr wrap="square" rtlCol="0">
            <a:spAutoFit/>
          </a:bodyPr>
          <a:lstStyle/>
          <a:p>
            <a:pPr>
              <a:buNone/>
            </a:pPr>
            <a:r>
              <a:rPr lang="en-GB" sz="2400" dirty="0"/>
              <a:t>For those that were correct, is left to right always the most efficient way to work out the answer?</a:t>
            </a:r>
          </a:p>
        </p:txBody>
      </p:sp>
    </p:spTree>
    <p:extLst>
      <p:ext uri="{BB962C8B-B14F-4D97-AF65-F5344CB8AC3E}">
        <p14:creationId xmlns:p14="http://schemas.microsoft.com/office/powerpoint/2010/main" val="383307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009099314"/>
              </p:ext>
            </p:extLst>
          </p:nvPr>
        </p:nvGraphicFramePr>
        <p:xfrm>
          <a:off x="635295" y="1210897"/>
          <a:ext cx="10955670" cy="3256704"/>
        </p:xfrm>
        <a:graphic>
          <a:graphicData uri="http://schemas.openxmlformats.org/drawingml/2006/table">
            <a:tbl>
              <a:tblPr firstRow="1" bandRow="1">
                <a:tableStyleId>{5940675A-B579-460E-94D1-54222C63F5DA}</a:tableStyleId>
              </a:tblPr>
              <a:tblGrid>
                <a:gridCol w="9982460">
                  <a:extLst>
                    <a:ext uri="{9D8B030D-6E8A-4147-A177-3AD203B41FA5}">
                      <a16:colId xmlns:a16="http://schemas.microsoft.com/office/drawing/2014/main" val="4162930053"/>
                    </a:ext>
                  </a:extLst>
                </a:gridCol>
                <a:gridCol w="973210">
                  <a:extLst>
                    <a:ext uri="{9D8B030D-6E8A-4147-A177-3AD203B41FA5}">
                      <a16:colId xmlns:a16="http://schemas.microsoft.com/office/drawing/2014/main" val="325042873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Use the laws and conventions of arithmetic to calculate efficiently</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Know the commutative law and use it to calculate efficiently </a:t>
                      </a:r>
                    </a:p>
                  </a:txBody>
                  <a:tcPr anchor="ctr"/>
                </a:tc>
                <a:tc>
                  <a:txBody>
                    <a:bodyPr/>
                    <a:lstStyle/>
                    <a:p>
                      <a:r>
                        <a:rPr lang="en-GB" dirty="0"/>
                        <a:t>2.1.5.1</a:t>
                      </a:r>
                    </a:p>
                  </a:txBody>
                  <a:tcPr anchor="ctr"/>
                </a:tc>
                <a:extLst>
                  <a:ext uri="{0D108BD9-81ED-4DB2-BD59-A6C34878D82A}">
                    <a16:rowId xmlns:a16="http://schemas.microsoft.com/office/drawing/2014/main" val="1209749094"/>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Know the associative law and use it to calculate efficiently </a:t>
                      </a:r>
                    </a:p>
                  </a:txBody>
                  <a:tcPr marL="68580" marR="68580"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2.1.5.2</a:t>
                      </a:r>
                    </a:p>
                  </a:txBody>
                  <a:tcPr anchor="ctr"/>
                </a:tc>
                <a:extLst>
                  <a:ext uri="{0D108BD9-81ED-4DB2-BD59-A6C34878D82A}">
                    <a16:rowId xmlns:a16="http://schemas.microsoft.com/office/drawing/2014/main" val="2630190816"/>
                  </a:ext>
                </a:extLst>
              </a:tr>
              <a:tr h="48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Know the distributive law and use it to calculate efficiently </a:t>
                      </a:r>
                    </a:p>
                  </a:txBody>
                  <a:tcPr marL="68580" marR="68580"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2.1.5.3</a:t>
                      </a:r>
                    </a:p>
                  </a:txBody>
                  <a:tcPr anchor="ctr"/>
                </a:tc>
                <a:extLst>
                  <a:ext uri="{0D108BD9-81ED-4DB2-BD59-A6C34878D82A}">
                    <a16:rowId xmlns:a16="http://schemas.microsoft.com/office/drawing/2014/main" val="2806940377"/>
                  </a:ext>
                </a:extLst>
              </a:tr>
              <a:tr h="481824">
                <a:tc>
                  <a:txBody>
                    <a:bodyPr/>
                    <a:lstStyle/>
                    <a:p>
                      <a:pPr>
                        <a:lnSpc>
                          <a:spcPct val="107000"/>
                        </a:lnSpc>
                        <a:spcAft>
                          <a:spcPts val="800"/>
                        </a:spcAft>
                      </a:pPr>
                      <a:r>
                        <a:rPr lang="en-GB" sz="1800" kern="1200" dirty="0">
                          <a:solidFill>
                            <a:schemeClr val="tx1"/>
                          </a:solidFill>
                          <a:latin typeface="+mn-lt"/>
                          <a:ea typeface="+mn-ea"/>
                          <a:cs typeface="+mn-cs"/>
                        </a:rPr>
                        <a:t>Calculate using priority of operations, including brackets, powers, exponents and reciprocals</a:t>
                      </a:r>
                    </a:p>
                  </a:txBody>
                  <a:tcPr marL="68580" marR="68580"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2.1.5.4</a:t>
                      </a:r>
                    </a:p>
                  </a:txBody>
                  <a:tcPr anchor="ctr"/>
                </a:tc>
                <a:extLst>
                  <a:ext uri="{0D108BD9-81ED-4DB2-BD59-A6C34878D82A}">
                    <a16:rowId xmlns:a16="http://schemas.microsoft.com/office/drawing/2014/main" val="2497014955"/>
                  </a:ext>
                </a:extLst>
              </a:tr>
              <a:tr h="481824">
                <a:tc>
                  <a:txBody>
                    <a:bodyPr/>
                    <a:lstStyle/>
                    <a:p>
                      <a:pPr>
                        <a:lnSpc>
                          <a:spcPct val="107000"/>
                        </a:lnSpc>
                        <a:spcAft>
                          <a:spcPts val="800"/>
                        </a:spcAft>
                      </a:pPr>
                      <a:r>
                        <a:rPr lang="en-GB" sz="1800" kern="1200" dirty="0">
                          <a:solidFill>
                            <a:schemeClr val="tx1"/>
                          </a:solidFill>
                          <a:latin typeface="+mn-lt"/>
                          <a:ea typeface="+mn-ea"/>
                          <a:cs typeface="+mn-cs"/>
                        </a:rPr>
                        <a:t>Use the associative, distributive and commutative laws to flexibly and efficiently solve problems</a:t>
                      </a:r>
                    </a:p>
                  </a:txBody>
                  <a:tcPr marL="68580" marR="68580"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2.1.5.5*</a:t>
                      </a:r>
                    </a:p>
                  </a:txBody>
                  <a:tcPr anchor="ctr"/>
                </a:tc>
                <a:extLst>
                  <a:ext uri="{0D108BD9-81ED-4DB2-BD59-A6C34878D82A}">
                    <a16:rowId xmlns:a16="http://schemas.microsoft.com/office/drawing/2014/main" val="3759893030"/>
                  </a:ext>
                </a:extLst>
              </a:tr>
              <a:tr h="481824">
                <a:tc>
                  <a:txBody>
                    <a:bodyPr/>
                    <a:lstStyle/>
                    <a:p>
                      <a:pPr>
                        <a:lnSpc>
                          <a:spcPct val="107000"/>
                        </a:lnSpc>
                        <a:spcAft>
                          <a:spcPts val="800"/>
                        </a:spcAft>
                      </a:pPr>
                      <a:r>
                        <a:rPr lang="en-GB" sz="1800" kern="1200" dirty="0">
                          <a:solidFill>
                            <a:schemeClr val="tx1"/>
                          </a:solidFill>
                          <a:latin typeface="+mn-lt"/>
                          <a:ea typeface="+mn-ea"/>
                          <a:cs typeface="+mn-cs"/>
                        </a:rPr>
                        <a:t>Know how to fluently use certain calculator functions and use a calculator appropriately </a:t>
                      </a:r>
                    </a:p>
                  </a:txBody>
                  <a:tcPr marL="68580" marR="68580" marT="9525" marB="95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2.1.5.6</a:t>
                      </a:r>
                    </a:p>
                  </a:txBody>
                  <a:tcPr anchor="ctr"/>
                </a:tc>
                <a:extLst>
                  <a:ext uri="{0D108BD9-81ED-4DB2-BD59-A6C34878D82A}">
                    <a16:rowId xmlns:a16="http://schemas.microsoft.com/office/drawing/2014/main" val="3333370343"/>
                  </a:ext>
                </a:extLst>
              </a:tr>
            </a:tbl>
          </a:graphicData>
        </a:graphic>
      </p:graphicFrame>
      <p:sp>
        <p:nvSpPr>
          <p:cNvPr id="5" name="TextBox 4">
            <a:extLst>
              <a:ext uri="{FF2B5EF4-FFF2-40B4-BE49-F238E27FC236}">
                <a16:creationId xmlns:a16="http://schemas.microsoft.com/office/drawing/2014/main" id="{B6650F8E-0AA6-4A8E-935E-A0B703C15091}"/>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1996294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12280890"/>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5819347">
                  <a:extLst>
                    <a:ext uri="{9D8B030D-6E8A-4147-A177-3AD203B41FA5}">
                      <a16:colId xmlns:a16="http://schemas.microsoft.com/office/drawing/2014/main" val="695237181"/>
                    </a:ext>
                  </a:extLst>
                </a:gridCol>
                <a:gridCol w="5946691">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The key focus here is on identifying the order of operations, so precede this task by asking students to complete the individual calculations needed, so that the answers are readily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Students could create further calculations with the same numbers, some of which can be completed in any order, and some of which can’t.</a:t>
                      </a:r>
                    </a:p>
                    <a:p>
                      <a:endParaRPr lang="en-GB" sz="1600" u="none" dirty="0"/>
                    </a:p>
                    <a:p>
                      <a:r>
                        <a:rPr lang="en-GB" sz="1600" b="1" i="0" u="none" dirty="0"/>
                        <a:t>Representations</a:t>
                      </a:r>
                    </a:p>
                    <a:p>
                      <a:r>
                        <a:rPr lang="en-GB" sz="1600" b="0" i="0" u="none" dirty="0"/>
                        <a:t>As with the other tasks within this section, no specific representation is suggested as any representation that is effective for one operation may not support understanding for another (see the Guidance slide for Checkpoint 37 for an example of this).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As with Checkpoint 29, this example has been designed to explore some common misconceptions around the order of operations – this time extending beyond addition and subtraction to consider multiplication and division as well. The variation here (same numbers, different operations) helps to highlight these issues.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Teachers might particularly like to highlight 30 ÷ 6 × 9 ÷ 3 and discuss why it is not necessary to do the multiplication first (for students who have used PEMDAS) or the division first (for those that have used BIDMAS).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Where these can be solved left to right, interesting discussions can arise about efficiency. Are students aware of which calculations they can manipulate the order of, and which they cannot?</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pp11 and 12 of </a:t>
                      </a:r>
                      <a:r>
                        <a:rPr lang="en-GB" sz="1600" dirty="0">
                          <a:hlinkClick r:id="rId3"/>
                        </a:rPr>
                        <a:t>Secondary Assessment Materials | NCETM</a:t>
                      </a:r>
                      <a:r>
                        <a:rPr lang="en-GB" sz="1600" dirty="0"/>
                        <a:t> feature some further activities involving the priority of operations.</a:t>
                      </a:r>
                      <a:endParaRPr lang="en-GB" sz="1600" b="0" dirty="0"/>
                    </a:p>
                    <a:p>
                      <a:pPr marL="285750" indent="-285750">
                        <a:buFont typeface="Arial" panose="020B0604020202020204" pitchFamily="34" charset="0"/>
                        <a:buChar char="•"/>
                      </a:pPr>
                      <a:r>
                        <a:rPr lang="en-GB" sz="1600" b="0" dirty="0"/>
                        <a:t>On p13 of the Year 6 </a:t>
                      </a:r>
                      <a:r>
                        <a:rPr lang="en-GB" sz="1600" dirty="0">
                          <a:hlinkClick r:id="rId4"/>
                        </a:rPr>
                        <a:t>Primary Assessment Materials | NCETM</a:t>
                      </a:r>
                      <a:r>
                        <a:rPr lang="en-GB" sz="1600" dirty="0"/>
                        <a:t>, there are some tasks involving operations and brackets.</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86756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31: 4, 5, 6, 7</a:t>
            </a:r>
          </a:p>
          <a:p>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6" y="513963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076E788C-DB61-CC42-BCFB-5CA15A7768E0}"/>
              </a:ext>
            </a:extLst>
          </p:cNvPr>
          <p:cNvSpPr txBox="1"/>
          <p:nvPr/>
        </p:nvSpPr>
        <p:spPr>
          <a:xfrm>
            <a:off x="234476" y="1086930"/>
            <a:ext cx="10522568" cy="769441"/>
          </a:xfrm>
          <a:prstGeom prst="rect">
            <a:avLst/>
          </a:prstGeom>
          <a:noFill/>
        </p:spPr>
        <p:txBody>
          <a:bodyPr wrap="square" rtlCol="0">
            <a:spAutoFit/>
          </a:bodyPr>
          <a:lstStyle/>
          <a:p>
            <a:pPr>
              <a:buNone/>
            </a:pPr>
            <a:r>
              <a:rPr lang="en-US" sz="2200" dirty="0"/>
              <a:t>Fill in the gaps with +, − , </a:t>
            </a:r>
            <a:r>
              <a:rPr lang="en-GB" sz="2200" dirty="0">
                <a:cs typeface="Arial" panose="020B0604020202020204" pitchFamily="34" charset="0"/>
                <a:sym typeface="Symbol" pitchFamily="2" charset="2"/>
              </a:rPr>
              <a:t>÷</a:t>
            </a:r>
            <a:r>
              <a:rPr lang="en-GB" sz="2200" dirty="0">
                <a:sym typeface="Symbol" pitchFamily="2" charset="2"/>
              </a:rPr>
              <a:t>, </a:t>
            </a:r>
            <a:r>
              <a:rPr lang="en-GB" sz="2200" dirty="0">
                <a:latin typeface="Calibri" panose="020F0502020204030204" pitchFamily="34" charset="0"/>
                <a:cs typeface="Calibri" panose="020F0502020204030204" pitchFamily="34" charset="0"/>
                <a:sym typeface="Symbol" pitchFamily="2" charset="2"/>
              </a:rPr>
              <a:t>×</a:t>
            </a:r>
            <a:r>
              <a:rPr lang="en-GB" sz="2200" dirty="0">
                <a:sym typeface="Symbol" pitchFamily="2" charset="2"/>
              </a:rPr>
              <a:t> and brackets where necessary, so that the calculations are correct.</a:t>
            </a:r>
            <a:endParaRPr lang="en-GB" sz="2200" dirty="0"/>
          </a:p>
        </p:txBody>
      </p:sp>
      <p:sp>
        <p:nvSpPr>
          <p:cNvPr id="6" name="TextBox 5">
            <a:extLst>
              <a:ext uri="{FF2B5EF4-FFF2-40B4-BE49-F238E27FC236}">
                <a16:creationId xmlns:a16="http://schemas.microsoft.com/office/drawing/2014/main" id="{C915FCA5-AD20-0647-BD1D-B17CFF44CD91}"/>
              </a:ext>
            </a:extLst>
          </p:cNvPr>
          <p:cNvSpPr txBox="1"/>
          <p:nvPr/>
        </p:nvSpPr>
        <p:spPr>
          <a:xfrm>
            <a:off x="1996890" y="2028306"/>
            <a:ext cx="2995948" cy="2234458"/>
          </a:xfrm>
          <a:prstGeom prst="rect">
            <a:avLst/>
          </a:prstGeom>
          <a:noFill/>
          <a:ln w="38100">
            <a:solidFill>
              <a:schemeClr val="tx1"/>
            </a:solidFill>
          </a:ln>
        </p:spPr>
        <p:txBody>
          <a:bodyPr wrap="none" rtlCol="0">
            <a:spAutoFit/>
          </a:bodyPr>
          <a:lstStyle/>
          <a:p>
            <a:pPr marL="514350" indent="-514350">
              <a:buFont typeface="+mj-lt"/>
              <a:buAutoNum type="alphaLcParenR"/>
            </a:pPr>
            <a:r>
              <a:rPr lang="en-US" sz="2400" dirty="0"/>
              <a:t>4   5   6   7 = 12</a:t>
            </a:r>
          </a:p>
          <a:p>
            <a:pPr marL="514350" indent="-514350">
              <a:buFont typeface="+mj-lt"/>
              <a:buAutoNum type="alphaLcParenR"/>
            </a:pPr>
            <a:r>
              <a:rPr lang="en-US" sz="2400" dirty="0"/>
              <a:t>4   5   6   7 = 8</a:t>
            </a:r>
          </a:p>
          <a:p>
            <a:pPr marL="514350" indent="-514350">
              <a:buFont typeface="+mj-lt"/>
              <a:buAutoNum type="alphaLcParenR"/>
            </a:pPr>
            <a:r>
              <a:rPr lang="en-US" sz="2400" dirty="0"/>
              <a:t>4   5   6   7 = 62</a:t>
            </a:r>
          </a:p>
          <a:p>
            <a:pPr marL="514350" indent="-514350">
              <a:buFont typeface="+mj-lt"/>
              <a:buAutoNum type="alphaLcParenR"/>
            </a:pPr>
            <a:r>
              <a:rPr lang="en-US" sz="2400" dirty="0"/>
              <a:t>4   5   6   7 = 117</a:t>
            </a:r>
          </a:p>
          <a:p>
            <a:pPr marL="514350" indent="-514350">
              <a:buFont typeface="+mj-lt"/>
              <a:buAutoNum type="alphaLcParenR"/>
            </a:pPr>
            <a:r>
              <a:rPr lang="en-US" sz="2400" dirty="0"/>
              <a:t>4   5   6   7 = 7</a:t>
            </a:r>
          </a:p>
        </p:txBody>
      </p:sp>
      <p:sp>
        <p:nvSpPr>
          <p:cNvPr id="8" name="TextBox 7">
            <a:extLst>
              <a:ext uri="{FF2B5EF4-FFF2-40B4-BE49-F238E27FC236}">
                <a16:creationId xmlns:a16="http://schemas.microsoft.com/office/drawing/2014/main" id="{44B2C3C9-C01A-FF46-B268-45369AD1DDEB}"/>
              </a:ext>
            </a:extLst>
          </p:cNvPr>
          <p:cNvSpPr txBox="1"/>
          <p:nvPr/>
        </p:nvSpPr>
        <p:spPr>
          <a:xfrm>
            <a:off x="6811878" y="2028306"/>
            <a:ext cx="3018775" cy="2234458"/>
          </a:xfrm>
          <a:prstGeom prst="rect">
            <a:avLst/>
          </a:prstGeom>
          <a:noFill/>
          <a:ln w="38100">
            <a:solidFill>
              <a:schemeClr val="tx1"/>
            </a:solidFill>
          </a:ln>
        </p:spPr>
        <p:txBody>
          <a:bodyPr wrap="none" rtlCol="0">
            <a:spAutoFit/>
          </a:bodyPr>
          <a:lstStyle/>
          <a:p>
            <a:pPr marL="514350" indent="-514350">
              <a:buFont typeface="+mj-lt"/>
              <a:buAutoNum type="alphaLcParenR" startAt="6"/>
            </a:pPr>
            <a:r>
              <a:rPr lang="en-US" sz="2400" dirty="0"/>
              <a:t>4   5   6   7 = 90 </a:t>
            </a:r>
          </a:p>
          <a:p>
            <a:pPr marL="514350" indent="-514350">
              <a:buFont typeface="+mj-lt"/>
              <a:buAutoNum type="alphaLcParenR" startAt="6"/>
            </a:pPr>
            <a:r>
              <a:rPr lang="en-US" sz="2400" dirty="0"/>
              <a:t>4   5   6   7 = 308</a:t>
            </a:r>
          </a:p>
          <a:p>
            <a:pPr marL="514350" indent="-514350">
              <a:buFont typeface="+mj-lt"/>
              <a:buAutoNum type="alphaLcParenR" startAt="6"/>
            </a:pPr>
            <a:r>
              <a:rPr lang="en-US" sz="2400" dirty="0"/>
              <a:t>4   5   6   7 = 21</a:t>
            </a:r>
          </a:p>
          <a:p>
            <a:pPr marL="514350" indent="-514350">
              <a:buFont typeface="+mj-lt"/>
              <a:buAutoNum type="alphaLcParenR" startAt="6"/>
            </a:pPr>
            <a:r>
              <a:rPr lang="en-US" sz="2400" dirty="0"/>
              <a:t>4   5   6   7 = 69</a:t>
            </a:r>
          </a:p>
          <a:p>
            <a:pPr marL="514350" indent="-514350">
              <a:buFont typeface="+mj-lt"/>
              <a:buAutoNum type="alphaLcParenR" startAt="6"/>
            </a:pPr>
            <a:r>
              <a:rPr lang="en-US" sz="2400" dirty="0"/>
              <a:t>4   5   6   7 = 0</a:t>
            </a:r>
          </a:p>
        </p:txBody>
      </p:sp>
      <p:sp>
        <p:nvSpPr>
          <p:cNvPr id="10" name="TextBox 9">
            <a:extLst>
              <a:ext uri="{FF2B5EF4-FFF2-40B4-BE49-F238E27FC236}">
                <a16:creationId xmlns:a16="http://schemas.microsoft.com/office/drawing/2014/main" id="{BC866E14-EB4F-BE41-A29B-926980B4BEDF}"/>
              </a:ext>
            </a:extLst>
          </p:cNvPr>
          <p:cNvSpPr txBox="1"/>
          <p:nvPr/>
        </p:nvSpPr>
        <p:spPr>
          <a:xfrm>
            <a:off x="1088018" y="4986494"/>
            <a:ext cx="8728842" cy="1643527"/>
          </a:xfrm>
          <a:prstGeom prst="rect">
            <a:avLst/>
          </a:prstGeom>
          <a:noFill/>
        </p:spPr>
        <p:txBody>
          <a:bodyPr wrap="square" rtlCol="0">
            <a:spAutoFit/>
          </a:bodyPr>
          <a:lstStyle/>
          <a:p>
            <a:pPr>
              <a:buClr>
                <a:schemeClr val="tx1"/>
              </a:buClr>
              <a:buNone/>
            </a:pPr>
            <a:r>
              <a:rPr lang="en-US" sz="2200" dirty="0"/>
              <a:t>Fill in the gaps with +, − , </a:t>
            </a:r>
            <a:r>
              <a:rPr lang="en-GB" sz="2200" dirty="0">
                <a:cs typeface="Arial" panose="020B0604020202020204" pitchFamily="34" charset="0"/>
                <a:sym typeface="Symbol" pitchFamily="2" charset="2"/>
              </a:rPr>
              <a:t>÷</a:t>
            </a:r>
            <a:r>
              <a:rPr lang="en-GB" sz="2200" dirty="0">
                <a:sym typeface="Symbol" pitchFamily="2" charset="2"/>
              </a:rPr>
              <a:t>, </a:t>
            </a:r>
            <a:r>
              <a:rPr lang="en-GB" sz="2200" dirty="0">
                <a:latin typeface="Calibri" panose="020F0502020204030204" pitchFamily="34" charset="0"/>
                <a:cs typeface="Calibri" panose="020F0502020204030204" pitchFamily="34" charset="0"/>
                <a:sym typeface="Symbol" pitchFamily="2" charset="2"/>
              </a:rPr>
              <a:t>×</a:t>
            </a:r>
            <a:r>
              <a:rPr lang="en-GB" sz="2200" dirty="0">
                <a:sym typeface="Symbol" pitchFamily="2" charset="2"/>
              </a:rPr>
              <a:t> and brackets where necessary so that result is:</a:t>
            </a:r>
          </a:p>
          <a:p>
            <a:pPr marL="457200" indent="-457200">
              <a:buAutoNum type="alphaLcParenR"/>
            </a:pPr>
            <a:r>
              <a:rPr lang="en-GB" sz="2200" dirty="0">
                <a:sym typeface="Symbol" pitchFamily="2" charset="2"/>
              </a:rPr>
              <a:t>the smallest possible positive number</a:t>
            </a:r>
          </a:p>
          <a:p>
            <a:pPr marL="457200" indent="-457200">
              <a:buAutoNum type="alphaLcParenR"/>
            </a:pPr>
            <a:r>
              <a:rPr lang="en-GB" sz="2200" dirty="0">
                <a:sym typeface="Symbol" pitchFamily="2" charset="2"/>
              </a:rPr>
              <a:t>the smallest possible number. </a:t>
            </a:r>
          </a:p>
        </p:txBody>
      </p:sp>
    </p:spTree>
    <p:extLst>
      <p:ext uri="{BB962C8B-B14F-4D97-AF65-F5344CB8AC3E}">
        <p14:creationId xmlns:p14="http://schemas.microsoft.com/office/powerpoint/2010/main" val="26039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49246282"/>
              </p:ext>
            </p:extLst>
          </p:nvPr>
        </p:nvGraphicFramePr>
        <p:xfrm>
          <a:off x="267128" y="764705"/>
          <a:ext cx="11766038" cy="5913120"/>
        </p:xfrm>
        <a:graphic>
          <a:graphicData uri="http://schemas.openxmlformats.org/drawingml/2006/table">
            <a:tbl>
              <a:tblPr firstRow="1" bandRow="1">
                <a:tableStyleId>{5940675A-B579-460E-94D1-54222C63F5DA}</a:tableStyleId>
              </a:tblPr>
              <a:tblGrid>
                <a:gridCol w="7579700">
                  <a:extLst>
                    <a:ext uri="{9D8B030D-6E8A-4147-A177-3AD203B41FA5}">
                      <a16:colId xmlns:a16="http://schemas.microsoft.com/office/drawing/2014/main" val="695237181"/>
                    </a:ext>
                  </a:extLst>
                </a:gridCol>
                <a:gridCol w="4186338">
                  <a:extLst>
                    <a:ext uri="{9D8B030D-6E8A-4147-A177-3AD203B41FA5}">
                      <a16:colId xmlns:a16="http://schemas.microsoft.com/office/drawing/2014/main" val="300072507"/>
                    </a:ext>
                  </a:extLst>
                </a:gridCol>
              </a:tblGrid>
              <a:tr h="335541">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3406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Place one or two correct operations and ask students to find the remaining ones. You could also tell them that none of the calculations require division.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The ‘further thinking’ question offers two suggestions for constraints that challenge students to create more solutions. Additional constraints that could be included involving properties of number – for example, ensuring that the outcome is odd, even or a multiple of a certain number. Asking students to create a number that is </a:t>
                      </a:r>
                      <a:r>
                        <a:rPr lang="en-GB" sz="1600" i="0" u="none" dirty="0"/>
                        <a:t>a multiple of a number other then 4, 5, 6 or 7 is particularly challenging!</a:t>
                      </a:r>
                      <a:endParaRPr lang="en-GB" sz="1600" u="none" dirty="0"/>
                    </a:p>
                    <a:p>
                      <a:endParaRPr lang="en-GB" sz="1600" b="1" i="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As with any activity involving multiple operations, there is a danger that a representation that is effective for one operation may not support understanding for another (see the Guidance slide for Checkpoint 37 for an example of this). Instead, the focus for representation for this Checkpoint may be around thinking how best to support students to represent their answers, and particularly this might help them spot connections between related solutions (such as all the ones that begin with ‘4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activity assesses students’ understanding of the priority of operations. Some students may be prone to mistakes in recording even where they have correctly identified the operations needed. For example, in part d, they may not recognise the need for brackets around ‘4 + 5’ if they have been working left to right. Students may calculate using the numbers in a different order to 4, 5, 6, 7, and so need to know that brackets will be required.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Explore students’ fluency with mental calculations with all four operations. While written methods may be needed for some (such as parts g and h), students should be able to use mental reasoning for questions like d, which falls just outside the likely known multiplication facts.</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On p13 of the Year 6 </a:t>
                      </a:r>
                      <a:r>
                        <a:rPr lang="en-GB" sz="1600" dirty="0">
                          <a:hlinkClick r:id="rId3"/>
                        </a:rPr>
                        <a:t>Primary Assessment Materials | NCETM</a:t>
                      </a:r>
                      <a:r>
                        <a:rPr lang="en-GB" sz="1600" dirty="0"/>
                        <a:t>, there are some examples that ask students to insert operations or brackets to reach a specific target number.</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00065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32: The four 4s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40288" y="573325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5" name="Text Placeholder 4">
            <a:extLst>
              <a:ext uri="{FF2B5EF4-FFF2-40B4-BE49-F238E27FC236}">
                <a16:creationId xmlns:a16="http://schemas.microsoft.com/office/drawing/2014/main" id="{4828143B-EF9C-4D64-B732-E413E5FBA870}"/>
              </a:ext>
            </a:extLst>
          </p:cNvPr>
          <p:cNvSpPr>
            <a:spLocks noGrp="1"/>
          </p:cNvSpPr>
          <p:nvPr>
            <p:ph type="body" sz="quarter" idx="10"/>
          </p:nvPr>
        </p:nvSpPr>
        <p:spPr>
          <a:xfrm>
            <a:off x="240288" y="1213218"/>
            <a:ext cx="11717238" cy="1253623"/>
          </a:xfrm>
        </p:spPr>
        <p:txBody>
          <a:bodyPr>
            <a:normAutofit/>
          </a:bodyPr>
          <a:lstStyle/>
          <a:p>
            <a:r>
              <a:rPr lang="en-GB" sz="2200" dirty="0"/>
              <a:t>Use </a:t>
            </a:r>
            <a:r>
              <a:rPr lang="en-GB" sz="2200" b="1" dirty="0"/>
              <a:t>exactly</a:t>
            </a:r>
            <a:r>
              <a:rPr lang="en-GB" sz="2200" dirty="0"/>
              <a:t> four 4s, but </a:t>
            </a:r>
            <a:r>
              <a:rPr lang="en-GB" sz="2200" b="1" dirty="0"/>
              <a:t>no other numbers, </a:t>
            </a:r>
            <a:r>
              <a:rPr lang="en-GB" sz="2200" dirty="0"/>
              <a:t>together with any mathematical symbols you know [for example, +, –, </a:t>
            </a:r>
            <a:r>
              <a:rPr lang="en-GB" sz="2200" dirty="0">
                <a:sym typeface="Symbol" pitchFamily="2" charset="2"/>
              </a:rPr>
              <a:t></a:t>
            </a:r>
            <a:r>
              <a:rPr lang="en-GB" sz="2200" dirty="0"/>
              <a:t>, </a:t>
            </a:r>
            <a:r>
              <a:rPr lang="en-GB" sz="2200" dirty="0">
                <a:sym typeface="Symbol" pitchFamily="2" charset="2"/>
              </a:rPr>
              <a:t></a:t>
            </a:r>
            <a:r>
              <a:rPr lang="en-GB" sz="2200" dirty="0"/>
              <a:t>, ( ) ] to</a:t>
            </a:r>
            <a:r>
              <a:rPr lang="en-GB" sz="2200" b="1" dirty="0"/>
              <a:t> </a:t>
            </a:r>
            <a:r>
              <a:rPr lang="en-GB" sz="2200" dirty="0"/>
              <a:t>write calculations giving answers of: 1, then 2, then 3… up to 20. As an example, 8 has been done for you.</a:t>
            </a:r>
          </a:p>
          <a:p>
            <a:endParaRPr lang="en-GB" sz="2400" dirty="0"/>
          </a:p>
          <a:p>
            <a:endParaRPr lang="en-GB" sz="2400" dirty="0"/>
          </a:p>
        </p:txBody>
      </p:sp>
      <p:graphicFrame>
        <p:nvGraphicFramePr>
          <p:cNvPr id="4" name="Table 5">
            <a:extLst>
              <a:ext uri="{FF2B5EF4-FFF2-40B4-BE49-F238E27FC236}">
                <a16:creationId xmlns:a16="http://schemas.microsoft.com/office/drawing/2014/main" id="{3F5A8200-56D8-9F4F-B4FF-383707EE8BB1}"/>
              </a:ext>
            </a:extLst>
          </p:cNvPr>
          <p:cNvGraphicFramePr>
            <a:graphicFrameLocks noGrp="1"/>
          </p:cNvGraphicFramePr>
          <p:nvPr>
            <p:extLst>
              <p:ext uri="{D42A27DB-BD31-4B8C-83A1-F6EECF244321}">
                <p14:modId xmlns:p14="http://schemas.microsoft.com/office/powerpoint/2010/main" val="1663948218"/>
              </p:ext>
            </p:extLst>
          </p:nvPr>
        </p:nvGraphicFramePr>
        <p:xfrm>
          <a:off x="478118" y="2466841"/>
          <a:ext cx="11479408" cy="2618740"/>
        </p:xfrm>
        <a:graphic>
          <a:graphicData uri="http://schemas.openxmlformats.org/drawingml/2006/table">
            <a:tbl>
              <a:tblPr firstRow="1" bandRow="1">
                <a:tableStyleId>{8799B23B-EC83-4686-B30A-512413B5E67A}</a:tableStyleId>
              </a:tblPr>
              <a:tblGrid>
                <a:gridCol w="2869852">
                  <a:extLst>
                    <a:ext uri="{9D8B030D-6E8A-4147-A177-3AD203B41FA5}">
                      <a16:colId xmlns:a16="http://schemas.microsoft.com/office/drawing/2014/main" val="4213415687"/>
                    </a:ext>
                  </a:extLst>
                </a:gridCol>
                <a:gridCol w="2869852">
                  <a:extLst>
                    <a:ext uri="{9D8B030D-6E8A-4147-A177-3AD203B41FA5}">
                      <a16:colId xmlns:a16="http://schemas.microsoft.com/office/drawing/2014/main" val="3199534322"/>
                    </a:ext>
                  </a:extLst>
                </a:gridCol>
                <a:gridCol w="2869852">
                  <a:extLst>
                    <a:ext uri="{9D8B030D-6E8A-4147-A177-3AD203B41FA5}">
                      <a16:colId xmlns:a16="http://schemas.microsoft.com/office/drawing/2014/main" val="982660594"/>
                    </a:ext>
                  </a:extLst>
                </a:gridCol>
                <a:gridCol w="2869852">
                  <a:extLst>
                    <a:ext uri="{9D8B030D-6E8A-4147-A177-3AD203B41FA5}">
                      <a16:colId xmlns:a16="http://schemas.microsoft.com/office/drawing/2014/main" val="1139165276"/>
                    </a:ext>
                  </a:extLst>
                </a:gridCol>
              </a:tblGrid>
              <a:tr h="523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0"/>
                        <a:t>1 = </a:t>
                      </a:r>
                    </a:p>
                  </a:txBody>
                  <a:tcPr marL="129143" marR="129143" marT="64572" marB="64572"/>
                </a:tc>
                <a:tc>
                  <a:txBody>
                    <a:bodyPr/>
                    <a:lstStyle/>
                    <a:p>
                      <a:r>
                        <a:rPr lang="en-US" sz="2500" b="0"/>
                        <a:t>6 = </a:t>
                      </a:r>
                    </a:p>
                  </a:txBody>
                  <a:tcPr marL="129143" marR="129143" marT="64572" marB="64572"/>
                </a:tc>
                <a:tc>
                  <a:txBody>
                    <a:bodyPr/>
                    <a:lstStyle/>
                    <a:p>
                      <a:r>
                        <a:rPr lang="en-US" sz="2500" b="0"/>
                        <a:t>11 = </a:t>
                      </a:r>
                    </a:p>
                  </a:txBody>
                  <a:tcPr marL="129143" marR="129143" marT="64572" marB="64572"/>
                </a:tc>
                <a:tc>
                  <a:txBody>
                    <a:bodyPr/>
                    <a:lstStyle/>
                    <a:p>
                      <a:r>
                        <a:rPr lang="en-US" sz="2500" b="0"/>
                        <a:t>16 = </a:t>
                      </a:r>
                    </a:p>
                  </a:txBody>
                  <a:tcPr marL="129143" marR="129143" marT="64572" marB="64572"/>
                </a:tc>
                <a:extLst>
                  <a:ext uri="{0D108BD9-81ED-4DB2-BD59-A6C34878D82A}">
                    <a16:rowId xmlns:a16="http://schemas.microsoft.com/office/drawing/2014/main" val="1500687081"/>
                  </a:ext>
                </a:extLst>
              </a:tr>
              <a:tr h="523748">
                <a:tc>
                  <a:txBody>
                    <a:bodyPr/>
                    <a:lstStyle/>
                    <a:p>
                      <a:r>
                        <a:rPr lang="en-US" sz="2500" dirty="0"/>
                        <a:t>2 = </a:t>
                      </a:r>
                    </a:p>
                  </a:txBody>
                  <a:tcPr marL="129143" marR="129143" marT="64572" marB="64572"/>
                </a:tc>
                <a:tc>
                  <a:txBody>
                    <a:bodyPr/>
                    <a:lstStyle/>
                    <a:p>
                      <a:r>
                        <a:rPr lang="en-US" sz="2500"/>
                        <a:t>7 = </a:t>
                      </a:r>
                    </a:p>
                  </a:txBody>
                  <a:tcPr marL="129143" marR="129143" marT="64572" marB="64572"/>
                </a:tc>
                <a:tc>
                  <a:txBody>
                    <a:bodyPr/>
                    <a:lstStyle/>
                    <a:p>
                      <a:r>
                        <a:rPr lang="en-US" sz="2500"/>
                        <a:t>12 = </a:t>
                      </a:r>
                    </a:p>
                  </a:txBody>
                  <a:tcPr marL="129143" marR="129143" marT="64572" marB="64572"/>
                </a:tc>
                <a:tc>
                  <a:txBody>
                    <a:bodyPr/>
                    <a:lstStyle/>
                    <a:p>
                      <a:r>
                        <a:rPr lang="en-US" sz="2500"/>
                        <a:t>17 = </a:t>
                      </a:r>
                    </a:p>
                  </a:txBody>
                  <a:tcPr marL="129143" marR="129143" marT="64572" marB="64572"/>
                </a:tc>
                <a:extLst>
                  <a:ext uri="{0D108BD9-81ED-4DB2-BD59-A6C34878D82A}">
                    <a16:rowId xmlns:a16="http://schemas.microsoft.com/office/drawing/2014/main" val="3894747234"/>
                  </a:ext>
                </a:extLst>
              </a:tr>
              <a:tr h="523748">
                <a:tc>
                  <a:txBody>
                    <a:bodyPr/>
                    <a:lstStyle/>
                    <a:p>
                      <a:r>
                        <a:rPr lang="en-US" sz="2500"/>
                        <a:t>3 = </a:t>
                      </a:r>
                    </a:p>
                  </a:txBody>
                  <a:tcPr marL="129143" marR="129143" marT="64572" marB="6457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dirty="0"/>
                        <a:t>8 = 4 </a:t>
                      </a:r>
                      <a:r>
                        <a:rPr lang="en-GB" sz="2500" dirty="0">
                          <a:sym typeface="Symbol" pitchFamily="2" charset="2"/>
                        </a:rPr>
                        <a:t> </a:t>
                      </a:r>
                      <a:r>
                        <a:rPr lang="en-GB" sz="2500" dirty="0"/>
                        <a:t>4 − 4 − 4</a:t>
                      </a:r>
                    </a:p>
                  </a:txBody>
                  <a:tcPr marL="129143" marR="129143" marT="64572" marB="64572"/>
                </a:tc>
                <a:tc>
                  <a:txBody>
                    <a:bodyPr/>
                    <a:lstStyle/>
                    <a:p>
                      <a:r>
                        <a:rPr lang="en-US" sz="2500" dirty="0"/>
                        <a:t>13 = </a:t>
                      </a:r>
                    </a:p>
                  </a:txBody>
                  <a:tcPr marL="129143" marR="129143" marT="64572" marB="64572"/>
                </a:tc>
                <a:tc>
                  <a:txBody>
                    <a:bodyPr/>
                    <a:lstStyle/>
                    <a:p>
                      <a:r>
                        <a:rPr lang="en-US" sz="2500"/>
                        <a:t>18 = </a:t>
                      </a:r>
                    </a:p>
                  </a:txBody>
                  <a:tcPr marL="129143" marR="129143" marT="64572" marB="64572"/>
                </a:tc>
                <a:extLst>
                  <a:ext uri="{0D108BD9-81ED-4DB2-BD59-A6C34878D82A}">
                    <a16:rowId xmlns:a16="http://schemas.microsoft.com/office/drawing/2014/main" val="1108188464"/>
                  </a:ext>
                </a:extLst>
              </a:tr>
              <a:tr h="523748">
                <a:tc>
                  <a:txBody>
                    <a:bodyPr/>
                    <a:lstStyle/>
                    <a:p>
                      <a:r>
                        <a:rPr lang="en-US" sz="2500"/>
                        <a:t>4 = </a:t>
                      </a:r>
                    </a:p>
                  </a:txBody>
                  <a:tcPr marL="129143" marR="129143" marT="64572" marB="64572"/>
                </a:tc>
                <a:tc>
                  <a:txBody>
                    <a:bodyPr/>
                    <a:lstStyle/>
                    <a:p>
                      <a:r>
                        <a:rPr lang="en-US" sz="2500"/>
                        <a:t>9 = </a:t>
                      </a:r>
                    </a:p>
                  </a:txBody>
                  <a:tcPr marL="129143" marR="129143" marT="64572" marB="64572"/>
                </a:tc>
                <a:tc>
                  <a:txBody>
                    <a:bodyPr/>
                    <a:lstStyle/>
                    <a:p>
                      <a:r>
                        <a:rPr lang="en-US" sz="2500"/>
                        <a:t>14 = </a:t>
                      </a:r>
                    </a:p>
                  </a:txBody>
                  <a:tcPr marL="129143" marR="129143" marT="64572" marB="64572"/>
                </a:tc>
                <a:tc>
                  <a:txBody>
                    <a:bodyPr/>
                    <a:lstStyle/>
                    <a:p>
                      <a:r>
                        <a:rPr lang="en-US" sz="2500"/>
                        <a:t>19 = </a:t>
                      </a:r>
                    </a:p>
                  </a:txBody>
                  <a:tcPr marL="129143" marR="129143" marT="64572" marB="64572"/>
                </a:tc>
                <a:extLst>
                  <a:ext uri="{0D108BD9-81ED-4DB2-BD59-A6C34878D82A}">
                    <a16:rowId xmlns:a16="http://schemas.microsoft.com/office/drawing/2014/main" val="1065915463"/>
                  </a:ext>
                </a:extLst>
              </a:tr>
              <a:tr h="523748">
                <a:tc>
                  <a:txBody>
                    <a:bodyPr/>
                    <a:lstStyle/>
                    <a:p>
                      <a:r>
                        <a:rPr lang="en-US" sz="2500"/>
                        <a:t>5 = </a:t>
                      </a:r>
                    </a:p>
                  </a:txBody>
                  <a:tcPr marL="129143" marR="129143" marT="64572" marB="64572"/>
                </a:tc>
                <a:tc>
                  <a:txBody>
                    <a:bodyPr/>
                    <a:lstStyle/>
                    <a:p>
                      <a:r>
                        <a:rPr lang="en-US" sz="2500" dirty="0"/>
                        <a:t>10 = </a:t>
                      </a:r>
                    </a:p>
                  </a:txBody>
                  <a:tcPr marL="129143" marR="129143" marT="64572" marB="64572"/>
                </a:tc>
                <a:tc>
                  <a:txBody>
                    <a:bodyPr/>
                    <a:lstStyle/>
                    <a:p>
                      <a:r>
                        <a:rPr lang="en-US" sz="2500" dirty="0"/>
                        <a:t>15 = </a:t>
                      </a:r>
                    </a:p>
                  </a:txBody>
                  <a:tcPr marL="129143" marR="129143" marT="64572" marB="64572"/>
                </a:tc>
                <a:tc>
                  <a:txBody>
                    <a:bodyPr/>
                    <a:lstStyle/>
                    <a:p>
                      <a:r>
                        <a:rPr lang="en-US" sz="2500" dirty="0"/>
                        <a:t>20 = </a:t>
                      </a:r>
                    </a:p>
                  </a:txBody>
                  <a:tcPr marL="129143" marR="129143" marT="64572" marB="64572"/>
                </a:tc>
                <a:extLst>
                  <a:ext uri="{0D108BD9-81ED-4DB2-BD59-A6C34878D82A}">
                    <a16:rowId xmlns:a16="http://schemas.microsoft.com/office/drawing/2014/main" val="1159969488"/>
                  </a:ext>
                </a:extLst>
              </a:tr>
            </a:tbl>
          </a:graphicData>
        </a:graphic>
      </p:graphicFrame>
      <p:sp>
        <p:nvSpPr>
          <p:cNvPr id="7" name="Text Placeholder 4">
            <a:extLst>
              <a:ext uri="{FF2B5EF4-FFF2-40B4-BE49-F238E27FC236}">
                <a16:creationId xmlns:a16="http://schemas.microsoft.com/office/drawing/2014/main" id="{6A33F2C4-EA82-9B4B-963A-7D73DA75A15E}"/>
              </a:ext>
            </a:extLst>
          </p:cNvPr>
          <p:cNvSpPr txBox="1">
            <a:spLocks/>
          </p:cNvSpPr>
          <p:nvPr/>
        </p:nvSpPr>
        <p:spPr>
          <a:xfrm>
            <a:off x="921304" y="5887626"/>
            <a:ext cx="8527496" cy="9703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Can you keep going? Can you reach 44?</a:t>
            </a:r>
          </a:p>
          <a:p>
            <a:pPr fontAlgn="auto">
              <a:spcAft>
                <a:spcPts val="0"/>
              </a:spcAft>
            </a:pPr>
            <a:endParaRPr lang="en-GB" sz="2400" dirty="0"/>
          </a:p>
        </p:txBody>
      </p:sp>
    </p:spTree>
    <p:extLst>
      <p:ext uri="{BB962C8B-B14F-4D97-AF65-F5344CB8AC3E}">
        <p14:creationId xmlns:p14="http://schemas.microsoft.com/office/powerpoint/2010/main" val="1443653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70542261"/>
              </p:ext>
            </p:extLst>
          </p:nvPr>
        </p:nvGraphicFramePr>
        <p:xfrm>
          <a:off x="267128" y="764705"/>
          <a:ext cx="11766038" cy="5464031"/>
        </p:xfrm>
        <a:graphic>
          <a:graphicData uri="http://schemas.openxmlformats.org/drawingml/2006/table">
            <a:tbl>
              <a:tblPr firstRow="1" bandRow="1">
                <a:tableStyleId>{5940675A-B579-460E-94D1-54222C63F5DA}</a:tableStyleId>
              </a:tblPr>
              <a:tblGrid>
                <a:gridCol w="6562297">
                  <a:extLst>
                    <a:ext uri="{9D8B030D-6E8A-4147-A177-3AD203B41FA5}">
                      <a16:colId xmlns:a16="http://schemas.microsoft.com/office/drawing/2014/main" val="695237181"/>
                    </a:ext>
                  </a:extLst>
                </a:gridCol>
                <a:gridCol w="5203741">
                  <a:extLst>
                    <a:ext uri="{9D8B030D-6E8A-4147-A177-3AD203B41FA5}">
                      <a16:colId xmlns:a16="http://schemas.microsoft.com/office/drawing/2014/main" val="300072507"/>
                    </a:ext>
                  </a:extLst>
                </a:gridCol>
              </a:tblGrid>
              <a:tr h="363287">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450271">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Give a reduced number of ‘target’ numbers initially, such as just 1–10, or just 7, 8 and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either to find multiple ways to achieve the target numbers from 1</a:t>
                      </a:r>
                      <a:r>
                        <a:rPr lang="en-GB" sz="1600" i="0" u="none" dirty="0"/>
                        <a:t>–</a:t>
                      </a:r>
                      <a:r>
                        <a:rPr lang="en-GB" sz="1600" u="none" dirty="0"/>
                        <a:t>20, or to extend their list beyond 20. Alternatively, introduce the notation of the square root and see if students can include it in as many of their answers as possible.</a:t>
                      </a:r>
                    </a:p>
                    <a:p>
                      <a:endParaRPr lang="en-GB" sz="1600" u="none" dirty="0"/>
                    </a:p>
                    <a:p>
                      <a:r>
                        <a:rPr lang="en-GB" sz="1600" b="1" i="0" u="none" dirty="0"/>
                        <a:t>Representations</a:t>
                      </a:r>
                    </a:p>
                    <a:p>
                      <a:r>
                        <a:rPr lang="en-GB" sz="1600" b="0" i="0" u="none" dirty="0"/>
                        <a:t>As with Checkpoint 31, the focus for representation for this Checkpoint may be around thinking about how best to support students represent their answers, and particularly this might help them spot connections between related solutions (such as the ones given for 3 and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There are many layers to assessment in this activity. Foremost, it offers an insight into how students approach an open-ended task: are they happy to ‘have a go’? Do they organise their thoughts effectively? Do they work logically through the options?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This task also allows teachers to assess students’ mental fluency with all four operations.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Finally, there is an opportunity to consider students’ understanding of the priority of operations through their recording of each calculation. Teachers might like to ask students to rewrite their operations in a different order, using brackets where required, in order to further probe their understanding of priority when operations are combined.</a:t>
                      </a:r>
                    </a:p>
                  </a:txBody>
                  <a:tcPr/>
                </a:tc>
                <a:extLst>
                  <a:ext uri="{0D108BD9-81ED-4DB2-BD59-A6C34878D82A}">
                    <a16:rowId xmlns:a16="http://schemas.microsoft.com/office/drawing/2014/main" val="1616516725"/>
                  </a:ext>
                </a:extLst>
              </a:tr>
              <a:tr h="648000">
                <a:tc gridSpan="2">
                  <a:txBody>
                    <a:bodyPr/>
                    <a:lstStyle/>
                    <a:p>
                      <a:r>
                        <a:rPr lang="en-GB" sz="1600" b="1" dirty="0"/>
                        <a:t>Additional resources</a:t>
                      </a:r>
                    </a:p>
                    <a:p>
                      <a:pPr marL="285750" indent="-285750">
                        <a:buFont typeface="Arial" panose="020B0604020202020204" pitchFamily="34" charset="0"/>
                        <a:buChar char="•"/>
                      </a:pPr>
                      <a:r>
                        <a:rPr lang="en-GB" sz="1600" b="0" dirty="0"/>
                        <a:t>NRICH offers an alternative version of this Checkpoint: </a:t>
                      </a:r>
                      <a:r>
                        <a:rPr lang="en-GB" sz="1600" dirty="0">
                          <a:hlinkClick r:id="rId3"/>
                        </a:rPr>
                        <a:t>Four Goodness Sake (maths.org)</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832990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Associative, distributive and commutative laws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vert="horz" lIns="91440" tIns="45720" rIns="91440" bIns="45720" rtlCol="0" anchor="t">
            <a:normAutofit/>
          </a:bodyPr>
          <a:lstStyle/>
          <a:p>
            <a:r>
              <a:rPr lang="en-GB" sz="1800" dirty="0">
                <a:latin typeface="Century Gothic"/>
                <a:cs typeface="Arial"/>
              </a:rPr>
              <a:t>Checkpoints 33–37 </a:t>
            </a:r>
          </a:p>
        </p:txBody>
      </p:sp>
    </p:spTree>
    <p:extLst>
      <p:ext uri="{BB962C8B-B14F-4D97-AF65-F5344CB8AC3E}">
        <p14:creationId xmlns:p14="http://schemas.microsoft.com/office/powerpoint/2010/main" val="12643868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a:t>Associative, distributive and commutative laws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3745635093"/>
              </p:ext>
            </p:extLst>
          </p:nvPr>
        </p:nvGraphicFramePr>
        <p:xfrm>
          <a:off x="299684" y="984469"/>
          <a:ext cx="11592631" cy="5880522"/>
        </p:xfrm>
        <a:graphic>
          <a:graphicData uri="http://schemas.openxmlformats.org/drawingml/2006/table">
            <a:tbl>
              <a:tblPr firstRow="1" bandRow="1">
                <a:tableStyleId>{5940675A-B579-460E-94D1-54222C63F5DA}</a:tableStyleId>
              </a:tblPr>
              <a:tblGrid>
                <a:gridCol w="8419014">
                  <a:extLst>
                    <a:ext uri="{9D8B030D-6E8A-4147-A177-3AD203B41FA5}">
                      <a16:colId xmlns:a16="http://schemas.microsoft.com/office/drawing/2014/main" val="4178532543"/>
                    </a:ext>
                  </a:extLst>
                </a:gridCol>
                <a:gridCol w="3173617">
                  <a:extLst>
                    <a:ext uri="{9D8B030D-6E8A-4147-A177-3AD203B41FA5}">
                      <a16:colId xmlns:a16="http://schemas.microsoft.com/office/drawing/2014/main" val="864547500"/>
                    </a:ext>
                  </a:extLst>
                </a:gridCol>
              </a:tblGrid>
              <a:tr h="614801">
                <a:tc>
                  <a:txBody>
                    <a:bodyPr/>
                    <a:lstStyle/>
                    <a:p>
                      <a:r>
                        <a:rPr lang="en-GB" sz="1800" b="1">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5240442">
                <a:tc>
                  <a:txBody>
                    <a:bodyPr/>
                    <a:lstStyle/>
                    <a:p>
                      <a:pPr marL="0" indent="0">
                        <a:buFont typeface="Arial" panose="020B0604020202020204" pitchFamily="34" charset="0"/>
                        <a:buNone/>
                      </a:pPr>
                      <a:r>
                        <a:rPr lang="en-GB" sz="1600" i="0" dirty="0"/>
                        <a:t>Key Stages 1 and 2 (Number – addition and subtraction; Number – multiplication and division):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2 (non-statutory): check their calculation including by adding to check subtraction and adding numbers in a different order. This establishes commutativity and associativity of addition.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(non-statutory): develop efficient mental methods, for example, using commutativity and associativity…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dirty="0"/>
                        <a:t>4MD–2: Manipulate multiplication and division equations and understand and apply the commutative property of multiplication (pp173–77)*, 4MD–3: Understand and apply the distributive property of multiplication (pp178–81)*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Particularly, Year 2 </a:t>
                      </a:r>
                      <a:r>
                        <a:rPr lang="en-GB" sz="1600" dirty="0">
                          <a:hlinkClick r:id="rId4"/>
                        </a:rPr>
                        <a:t>1.11 Addition and subtraction: bridging 10 (associativity and commutativity)</a:t>
                      </a:r>
                      <a:endParaRPr lang="en-GB"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2 Multiplication and division. Particularly, Year 4 </a:t>
                      </a:r>
                      <a:r>
                        <a:rPr lang="en-GB" sz="1600" dirty="0">
                          <a:hlinkClick r:id="rId5"/>
                        </a:rPr>
                        <a:t>2.10 Connecting multiplication and division and the distributive law</a:t>
                      </a:r>
                      <a:r>
                        <a:rPr lang="en-GB" sz="1600" dirty="0"/>
                        <a:t>; Year 6 </a:t>
                      </a:r>
                      <a:r>
                        <a:rPr lang="en-GB" sz="1600" dirty="0">
                          <a:hlinkClick r:id="rId6"/>
                        </a:rPr>
                        <a:t>2.25 Using compensation to calculate</a:t>
                      </a:r>
                      <a:endParaRPr lang="en-GB" sz="1800" dirty="0"/>
                    </a:p>
                    <a:p>
                      <a:pPr marL="0" lvl="0" indent="0">
                        <a:buFont typeface="Arial" panose="020B0604020202020204" pitchFamily="34" charset="0"/>
                        <a:buNone/>
                      </a:pPr>
                      <a:r>
                        <a:rPr lang="en-GB" sz="1400" dirty="0"/>
                        <a:t>* Page numbers reference the complete Years 1–6 document</a:t>
                      </a:r>
                      <a:endParaRPr lang="en-GB" sz="1600" i="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Know and notice examples of the commutative law [</a:t>
                      </a:r>
                      <a:r>
                        <a:rPr lang="en-GB" sz="1600" i="1" kern="1200" dirty="0">
                          <a:solidFill>
                            <a:schemeClr val="tx1"/>
                          </a:solidFill>
                          <a:effectLst/>
                          <a:latin typeface="+mn-lt"/>
                          <a:ea typeface="+mn-ea"/>
                          <a:cs typeface="+mn-cs"/>
                        </a:rPr>
                        <a:t>ab</a:t>
                      </a:r>
                      <a:r>
                        <a:rPr lang="en-GB" sz="1600" kern="1200" dirty="0">
                          <a:solidFill>
                            <a:schemeClr val="tx1"/>
                          </a:solidFill>
                          <a:effectLst/>
                          <a:latin typeface="+mn-lt"/>
                          <a:ea typeface="+mn-ea"/>
                          <a:cs typeface="+mn-cs"/>
                        </a:rPr>
                        <a:t> = </a:t>
                      </a:r>
                      <a:r>
                        <a:rPr lang="en-GB" sz="1600" i="1" kern="1200" dirty="0" err="1">
                          <a:solidFill>
                            <a:schemeClr val="tx1"/>
                          </a:solidFill>
                          <a:effectLst/>
                          <a:latin typeface="+mn-lt"/>
                          <a:ea typeface="+mn-ea"/>
                          <a:cs typeface="+mn-cs"/>
                        </a:rPr>
                        <a:t>ba</a:t>
                      </a:r>
                      <a:r>
                        <a:rPr lang="en-GB" sz="1600" kern="1200" dirty="0">
                          <a:solidFill>
                            <a:schemeClr val="tx1"/>
                          </a:solidFill>
                          <a:effectLst/>
                          <a:latin typeface="+mn-lt"/>
                          <a:ea typeface="+mn-ea"/>
                          <a:cs typeface="+mn-cs"/>
                        </a:rPr>
                        <a:t>,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Know and notice examples of the associative law [</a:t>
                      </a:r>
                      <a:r>
                        <a:rPr lang="en-GB" sz="1600" i="1" kern="1200" dirty="0" err="1">
                          <a:solidFill>
                            <a:schemeClr val="tx1"/>
                          </a:solidFill>
                          <a:effectLst/>
                          <a:latin typeface="+mn-lt"/>
                          <a:ea typeface="+mn-ea"/>
                          <a:cs typeface="+mn-cs"/>
                        </a:rPr>
                        <a:t>abc</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ab</a:t>
                      </a:r>
                      <a:r>
                        <a:rPr lang="en-GB" sz="1600" kern="1200" dirty="0">
                          <a:solidFill>
                            <a:schemeClr val="tx1"/>
                          </a:solidFill>
                          <a:effectLst/>
                          <a:latin typeface="+mn-lt"/>
                          <a:ea typeface="+mn-ea"/>
                          <a:cs typeface="+mn-cs"/>
                        </a:rPr>
                        <a:t>)</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a:t>
                      </a:r>
                      <a:r>
                        <a:rPr lang="en-GB" sz="1600" i="1" kern="1200" dirty="0" err="1">
                          <a:solidFill>
                            <a:schemeClr val="tx1"/>
                          </a:solidFill>
                          <a:effectLst/>
                          <a:latin typeface="+mn-lt"/>
                          <a:ea typeface="+mn-ea"/>
                          <a:cs typeface="+mn-cs"/>
                        </a:rPr>
                        <a:t>bc</a:t>
                      </a:r>
                      <a:r>
                        <a:rPr lang="en-GB" sz="1600" kern="1200" dirty="0">
                          <a:solidFill>
                            <a:schemeClr val="tx1"/>
                          </a:solidFill>
                          <a:effectLst/>
                          <a:latin typeface="+mn-lt"/>
                          <a:ea typeface="+mn-ea"/>
                          <a:cs typeface="+mn-cs"/>
                        </a:rPr>
                        <a:t>);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Know and notice examples of the distributive law [</a:t>
                      </a:r>
                      <a:r>
                        <a:rPr lang="en-GB" sz="1600" i="1" kern="1200" dirty="0">
                          <a:solidFill>
                            <a:schemeClr val="tx1"/>
                          </a:solidFill>
                          <a:effectLst/>
                          <a:latin typeface="+mn-lt"/>
                          <a:ea typeface="+mn-ea"/>
                          <a:cs typeface="+mn-cs"/>
                        </a:rPr>
                        <a:t>a</a:t>
                      </a:r>
                      <a:r>
                        <a:rPr lang="en-GB" sz="1600" kern="1200" dirty="0">
                          <a:solidFill>
                            <a:schemeClr val="tx1"/>
                          </a:solidFill>
                          <a:effectLst/>
                          <a:latin typeface="+mn-lt"/>
                          <a:ea typeface="+mn-ea"/>
                          <a:cs typeface="+mn-cs"/>
                        </a:rPr>
                        <a:t>(</a:t>
                      </a:r>
                      <a:r>
                        <a:rPr lang="en-GB" sz="1600" i="1" kern="1200" dirty="0">
                          <a:solidFill>
                            <a:schemeClr val="tx1"/>
                          </a:solidFill>
                          <a:effectLst/>
                          <a:latin typeface="+mn-lt"/>
                          <a:ea typeface="+mn-ea"/>
                          <a:cs typeface="+mn-cs"/>
                        </a:rPr>
                        <a:t>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c</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ab</a:t>
                      </a:r>
                      <a:r>
                        <a:rPr lang="en-GB" sz="1600" kern="1200" dirty="0">
                          <a:solidFill>
                            <a:schemeClr val="tx1"/>
                          </a:solidFill>
                          <a:effectLst/>
                          <a:latin typeface="+mn-lt"/>
                          <a:ea typeface="+mn-ea"/>
                          <a:cs typeface="+mn-cs"/>
                        </a:rPr>
                        <a:t> + </a:t>
                      </a:r>
                      <a:r>
                        <a:rPr lang="en-GB" sz="1600" i="1" kern="1200" dirty="0">
                          <a:solidFill>
                            <a:schemeClr val="tx1"/>
                          </a:solidFill>
                          <a:effectLst/>
                          <a:latin typeface="+mn-lt"/>
                          <a:ea typeface="+mn-ea"/>
                          <a:cs typeface="+mn-cs"/>
                        </a:rPr>
                        <a:t>ac</a:t>
                      </a:r>
                      <a:r>
                        <a:rPr lang="en-GB" sz="160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Calculate fluently with the full range of different types of numbers, exploiting these laws to increase the efficiency of calculation.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these laws in problem-solving contexts.</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2058096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33: Nelsons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574982" y="5325556"/>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11B11E2B-0B54-9842-A847-7C893C7AB74C}"/>
              </a:ext>
            </a:extLst>
          </p:cNvPr>
          <p:cNvSpPr/>
          <p:nvPr/>
        </p:nvSpPr>
        <p:spPr>
          <a:xfrm>
            <a:off x="1762121" y="1468255"/>
            <a:ext cx="7093609" cy="778868"/>
          </a:xfrm>
          <a:prstGeom prst="rect">
            <a:avLst/>
          </a:prstGeom>
        </p:spPr>
        <p:txBody>
          <a:bodyPr wrap="none">
            <a:spAutoFit/>
          </a:bodyPr>
          <a:lstStyle/>
          <a:p>
            <a:pPr>
              <a:lnSpc>
                <a:spcPct val="107000"/>
              </a:lnSpc>
              <a:spcAft>
                <a:spcPts val="800"/>
              </a:spcAft>
              <a:buNone/>
            </a:pP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rPr>
              <a:t>10 </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rPr>
              <a:t>(7 </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rPr>
              <a:t> ___ + ___ </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4400" dirty="0">
                <a:solidFill>
                  <a:schemeClr val="tx2"/>
                </a:solidFill>
                <a:latin typeface="Calibri" panose="020F0502020204030204" pitchFamily="34" charset="0"/>
                <a:ea typeface="Calibri" panose="020F0502020204030204" pitchFamily="34" charset="0"/>
                <a:cs typeface="Times New Roman" panose="02020603050405020304" pitchFamily="18" charset="0"/>
              </a:rPr>
              <a:t> 4) + ___ </a:t>
            </a:r>
          </a:p>
        </p:txBody>
      </p:sp>
      <p:sp>
        <p:nvSpPr>
          <p:cNvPr id="4" name="TextBox 3">
            <a:extLst>
              <a:ext uri="{FF2B5EF4-FFF2-40B4-BE49-F238E27FC236}">
                <a16:creationId xmlns:a16="http://schemas.microsoft.com/office/drawing/2014/main" id="{F5D7944A-7556-2D47-8C4B-2CDB7C611372}"/>
              </a:ext>
            </a:extLst>
          </p:cNvPr>
          <p:cNvSpPr txBox="1"/>
          <p:nvPr/>
        </p:nvSpPr>
        <p:spPr>
          <a:xfrm>
            <a:off x="574982" y="2754969"/>
            <a:ext cx="10438310" cy="1348061"/>
          </a:xfrm>
          <a:prstGeom prst="rect">
            <a:avLst/>
          </a:prstGeom>
          <a:noFill/>
        </p:spPr>
        <p:txBody>
          <a:bodyPr wrap="square" rtlCol="0">
            <a:spAutoFit/>
          </a:bodyPr>
          <a:lstStyle/>
          <a:p>
            <a:pPr marL="457200" indent="-457200">
              <a:buAutoNum type="alphaLcParenR"/>
            </a:pPr>
            <a:r>
              <a:rPr lang="en-US" sz="2400" dirty="0"/>
              <a:t>Fill the three gaps in this calculation with the same single-digit number.</a:t>
            </a:r>
          </a:p>
          <a:p>
            <a:pPr marL="457200" indent="-457200">
              <a:buAutoNum type="alphaLcParenR"/>
            </a:pPr>
            <a:r>
              <a:rPr lang="en-US" sz="2400" dirty="0"/>
              <a:t>Try a different single-digit number.</a:t>
            </a:r>
          </a:p>
          <a:p>
            <a:pPr marL="457200" indent="-457200">
              <a:buAutoNum type="alphaLcParenR"/>
            </a:pPr>
            <a:r>
              <a:rPr lang="en-US" sz="2400" dirty="0"/>
              <a:t>What do you notice? Can you explain why this happens?</a:t>
            </a:r>
          </a:p>
        </p:txBody>
      </p:sp>
      <p:sp>
        <p:nvSpPr>
          <p:cNvPr id="7" name="TextBox 6">
            <a:extLst>
              <a:ext uri="{FF2B5EF4-FFF2-40B4-BE49-F238E27FC236}">
                <a16:creationId xmlns:a16="http://schemas.microsoft.com/office/drawing/2014/main" id="{31AEE51A-BE2D-E149-B1ED-3F3B645A187B}"/>
              </a:ext>
            </a:extLst>
          </p:cNvPr>
          <p:cNvSpPr txBox="1"/>
          <p:nvPr/>
        </p:nvSpPr>
        <p:spPr>
          <a:xfrm>
            <a:off x="1345418" y="5059167"/>
            <a:ext cx="8087339" cy="1200329"/>
          </a:xfrm>
          <a:prstGeom prst="rect">
            <a:avLst/>
          </a:prstGeom>
          <a:noFill/>
        </p:spPr>
        <p:txBody>
          <a:bodyPr wrap="square" rtlCol="0">
            <a:spAutoFit/>
          </a:bodyPr>
          <a:lstStyle/>
          <a:p>
            <a:pPr>
              <a:buNone/>
            </a:pPr>
            <a:r>
              <a:rPr lang="en-US" sz="2400" dirty="0"/>
              <a:t>Can you write a different calculation that does the same thing as this one? Maybe with just two gaps, or with four gaps?</a:t>
            </a:r>
          </a:p>
        </p:txBody>
      </p:sp>
    </p:spTree>
    <p:extLst>
      <p:ext uri="{BB962C8B-B14F-4D97-AF65-F5344CB8AC3E}">
        <p14:creationId xmlns:p14="http://schemas.microsoft.com/office/powerpoint/2010/main" val="3332206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804951731"/>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It may be tempting to change the bracket to ‘11 × _’ as a simplification, but this changes the meaning of the task away from the distributive law. An alternative task with slightly fewer steps is provided in Additional activity N – re-order the bracket to (7 × _ + 3 × _) at first, to support recognition of the distributive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Asking students to create their own structure that will result in ‘Nelsons’ will challenge students, and also offer useful assessment as to the depth of their understanding of the distributive law.</a:t>
                      </a:r>
                    </a:p>
                    <a:p>
                      <a:endParaRPr lang="en-GB" sz="1600" u="none" dirty="0"/>
                    </a:p>
                    <a:p>
                      <a:r>
                        <a:rPr lang="en-GB" sz="1600" b="1" i="0" u="none" dirty="0"/>
                        <a:t>Representations</a:t>
                      </a:r>
                    </a:p>
                    <a:p>
                      <a:r>
                        <a:rPr lang="en-GB" sz="1600" b="0" i="0" u="none" dirty="0"/>
                        <a:t>A counter (or any object) could be used to represent the ‘gap’ within the brackets. This may help students to appreciate that, no matter what value is chosen, there will be 11 of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may initially approach this task using trial and error: substituting values, and then exploring the outcomes. Key to assessment is whether students can explain </a:t>
                      </a:r>
                      <a:r>
                        <a:rPr lang="en-GB" sz="1600" b="0" i="1" dirty="0"/>
                        <a:t>why</a:t>
                      </a:r>
                      <a:r>
                        <a:rPr lang="en-GB" sz="1600" b="0" dirty="0"/>
                        <a:t> the outcomes are always Nelsons. Some may recognise that the calculation inside the bracket is equivalent to ‘</a:t>
                      </a:r>
                      <a:r>
                        <a:rPr lang="en-GB" sz="1600" i="0" u="none" dirty="0"/>
                        <a:t>11 × _’, but can they explain this in terms of the distributive law?</a:t>
                      </a: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Notice students’ use of other mathematical language in explanations: for example, do they automatically frame their discussion in terms of ‘multiples’ of 11, or (potentially less likely) describe the missing number as a ‘factor’?  If not, consider how to encourage and embed this mathematical language in any classroom discussions.</a:t>
                      </a:r>
                      <a:endParaRPr lang="en-GB" sz="1600" dirty="0"/>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a:t>
                      </a:r>
                      <a:r>
                        <a:rPr lang="en-GB" sz="1600" b="0" dirty="0">
                          <a:hlinkClick r:id="rId3"/>
                        </a:rPr>
                        <a:t>2.1 Arithmetic procedures document</a:t>
                      </a:r>
                      <a:r>
                        <a:rPr lang="en-GB" sz="1600" b="0" dirty="0"/>
                        <a:t>, found in Theme 2 of </a:t>
                      </a:r>
                      <a:r>
                        <a:rPr lang="en-GB" sz="1600" dirty="0">
                          <a:hlinkClick r:id="rId4"/>
                        </a:rPr>
                        <a:t>Secondary Mastery Professional Development | NCETM</a:t>
                      </a:r>
                      <a:r>
                        <a:rPr lang="en-GB" sz="1600" dirty="0"/>
                        <a:t>, there are numerous examples exploring the distributive law.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630307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34: 7 </a:t>
            </a:r>
            <a:r>
              <a:rPr lang="en-US" sz="2400" dirty="0"/>
              <a:t>× 19 rectangle</a:t>
            </a:r>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646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grpSp>
        <p:nvGrpSpPr>
          <p:cNvPr id="7" name="Group 6">
            <a:extLst>
              <a:ext uri="{FF2B5EF4-FFF2-40B4-BE49-F238E27FC236}">
                <a16:creationId xmlns:a16="http://schemas.microsoft.com/office/drawing/2014/main" id="{10ECE804-E49E-4361-8CFF-AB3FF5F46E7B}"/>
              </a:ext>
            </a:extLst>
          </p:cNvPr>
          <p:cNvGrpSpPr/>
          <p:nvPr/>
        </p:nvGrpSpPr>
        <p:grpSpPr>
          <a:xfrm>
            <a:off x="145680" y="1619624"/>
            <a:ext cx="4816584" cy="1912110"/>
            <a:chOff x="1474565" y="1218629"/>
            <a:chExt cx="4816584" cy="1912110"/>
          </a:xfrm>
        </p:grpSpPr>
        <p:sp>
          <p:nvSpPr>
            <p:cNvPr id="4" name="Rectangle 3">
              <a:extLst>
                <a:ext uri="{FF2B5EF4-FFF2-40B4-BE49-F238E27FC236}">
                  <a16:creationId xmlns:a16="http://schemas.microsoft.com/office/drawing/2014/main" id="{C18CA6D6-5F37-402D-8FC1-E159EDA39120}"/>
                </a:ext>
              </a:extLst>
            </p:cNvPr>
            <p:cNvSpPr>
              <a:spLocks noChangeAspect="1"/>
            </p:cNvSpPr>
            <p:nvPr/>
          </p:nvSpPr>
          <p:spPr>
            <a:xfrm>
              <a:off x="2187150" y="1618739"/>
              <a:ext cx="4103999" cy="1512000"/>
            </a:xfrm>
            <a:prstGeom prst="rect">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85858"/>
                </a:solidFill>
              </a:endParaRPr>
            </a:p>
          </p:txBody>
        </p:sp>
        <p:sp>
          <p:nvSpPr>
            <p:cNvPr id="5" name="TextBox 4">
              <a:extLst>
                <a:ext uri="{FF2B5EF4-FFF2-40B4-BE49-F238E27FC236}">
                  <a16:creationId xmlns:a16="http://schemas.microsoft.com/office/drawing/2014/main" id="{CA223870-D52C-4C87-9F6F-CE12F25CC028}"/>
                </a:ext>
              </a:extLst>
            </p:cNvPr>
            <p:cNvSpPr txBox="1"/>
            <p:nvPr/>
          </p:nvSpPr>
          <p:spPr>
            <a:xfrm>
              <a:off x="3833428" y="1218629"/>
              <a:ext cx="881973" cy="400110"/>
            </a:xfrm>
            <a:prstGeom prst="rect">
              <a:avLst/>
            </a:prstGeom>
            <a:noFill/>
          </p:spPr>
          <p:txBody>
            <a:bodyPr wrap="none" rtlCol="0">
              <a:spAutoFit/>
            </a:bodyPr>
            <a:lstStyle/>
            <a:p>
              <a:pPr>
                <a:buNone/>
              </a:pPr>
              <a:r>
                <a:rPr lang="en-GB" sz="2000" dirty="0"/>
                <a:t>19 cm</a:t>
              </a:r>
            </a:p>
          </p:txBody>
        </p:sp>
        <p:sp>
          <p:nvSpPr>
            <p:cNvPr id="29" name="TextBox 28">
              <a:extLst>
                <a:ext uri="{FF2B5EF4-FFF2-40B4-BE49-F238E27FC236}">
                  <a16:creationId xmlns:a16="http://schemas.microsoft.com/office/drawing/2014/main" id="{DC2E5FFF-87C2-4237-A906-D4CF039C20BF}"/>
                </a:ext>
              </a:extLst>
            </p:cNvPr>
            <p:cNvSpPr txBox="1"/>
            <p:nvPr/>
          </p:nvSpPr>
          <p:spPr>
            <a:xfrm>
              <a:off x="1474565" y="2174684"/>
              <a:ext cx="739305" cy="400110"/>
            </a:xfrm>
            <a:prstGeom prst="rect">
              <a:avLst/>
            </a:prstGeom>
            <a:noFill/>
          </p:spPr>
          <p:txBody>
            <a:bodyPr wrap="none" rtlCol="0">
              <a:spAutoFit/>
            </a:bodyPr>
            <a:lstStyle/>
            <a:p>
              <a:pPr>
                <a:buNone/>
              </a:pPr>
              <a:r>
                <a:rPr lang="en-GB" sz="2000" dirty="0"/>
                <a:t>7 cm</a:t>
              </a:r>
            </a:p>
          </p:txBody>
        </p:sp>
      </p:grpSp>
      <p:sp>
        <p:nvSpPr>
          <p:cNvPr id="10" name="TextBox 9">
            <a:extLst>
              <a:ext uri="{FF2B5EF4-FFF2-40B4-BE49-F238E27FC236}">
                <a16:creationId xmlns:a16="http://schemas.microsoft.com/office/drawing/2014/main" id="{E99BD1DB-39E9-4A62-9E9A-1621B6DFE50F}"/>
              </a:ext>
            </a:extLst>
          </p:cNvPr>
          <p:cNvSpPr txBox="1"/>
          <p:nvPr/>
        </p:nvSpPr>
        <p:spPr>
          <a:xfrm>
            <a:off x="5338120" y="1347478"/>
            <a:ext cx="5995616" cy="3139321"/>
          </a:xfrm>
          <a:prstGeom prst="rect">
            <a:avLst/>
          </a:prstGeom>
          <a:noFill/>
        </p:spPr>
        <p:txBody>
          <a:bodyPr wrap="square" rtlCol="0">
            <a:spAutoFit/>
          </a:bodyPr>
          <a:lstStyle/>
          <a:p>
            <a:pPr>
              <a:buNone/>
            </a:pPr>
            <a:r>
              <a:rPr lang="en-GB" sz="2200" dirty="0"/>
              <a:t>Alex wants to find the area of this rectangle.  She starts writing this calculation:</a:t>
            </a:r>
          </a:p>
          <a:p>
            <a:pPr lvl="1">
              <a:buNone/>
            </a:pPr>
            <a:r>
              <a:rPr lang="en-GB" sz="2200" dirty="0"/>
              <a:t>(5 × 10) + (_ × 10) + (5 × _) + (_ × _)</a:t>
            </a:r>
          </a:p>
          <a:p>
            <a:pPr>
              <a:buNone/>
            </a:pPr>
            <a:endParaRPr lang="en-GB" sz="2200" dirty="0"/>
          </a:p>
          <a:p>
            <a:pPr marL="457200" indent="-457200">
              <a:buFont typeface="+mj-lt"/>
              <a:buAutoNum type="alphaLcParenR"/>
            </a:pPr>
            <a:r>
              <a:rPr lang="en-GB" sz="2200" dirty="0">
                <a:solidFill>
                  <a:srgbClr val="595959"/>
                </a:solidFill>
              </a:rPr>
              <a:t>Complete Alex’s calculation.</a:t>
            </a:r>
          </a:p>
          <a:p>
            <a:pPr marL="457200" indent="-457200">
              <a:buFont typeface="+mj-lt"/>
              <a:buAutoNum type="alphaLcParenR"/>
            </a:pPr>
            <a:r>
              <a:rPr lang="en-GB" sz="2200" dirty="0">
                <a:solidFill>
                  <a:srgbClr val="595959"/>
                </a:solidFill>
              </a:rPr>
              <a:t>Show how Alex split the rectangle.</a:t>
            </a:r>
          </a:p>
          <a:p>
            <a:pPr marL="457200" indent="-457200">
              <a:buFont typeface="+mj-lt"/>
              <a:buAutoNum type="alphaLcParenR"/>
            </a:pPr>
            <a:r>
              <a:rPr lang="en-GB" sz="2200" dirty="0">
                <a:solidFill>
                  <a:srgbClr val="595959"/>
                </a:solidFill>
              </a:rPr>
              <a:t>How many other ways can you find to split the rectangle to find the area?</a:t>
            </a:r>
          </a:p>
        </p:txBody>
      </p:sp>
      <p:sp>
        <p:nvSpPr>
          <p:cNvPr id="38" name="TextBox 37">
            <a:extLst>
              <a:ext uri="{FF2B5EF4-FFF2-40B4-BE49-F238E27FC236}">
                <a16:creationId xmlns:a16="http://schemas.microsoft.com/office/drawing/2014/main" id="{0728B939-346D-443F-BBBC-BE54761C4CD0}"/>
              </a:ext>
            </a:extLst>
          </p:cNvPr>
          <p:cNvSpPr txBox="1"/>
          <p:nvPr/>
        </p:nvSpPr>
        <p:spPr>
          <a:xfrm>
            <a:off x="1165654" y="5510522"/>
            <a:ext cx="7792995" cy="769441"/>
          </a:xfrm>
          <a:prstGeom prst="rect">
            <a:avLst/>
          </a:prstGeom>
          <a:noFill/>
        </p:spPr>
        <p:txBody>
          <a:bodyPr wrap="square" rtlCol="0">
            <a:spAutoFit/>
          </a:bodyPr>
          <a:lstStyle/>
          <a:p>
            <a:pPr>
              <a:buNone/>
            </a:pPr>
            <a:r>
              <a:rPr lang="en-GB" sz="2200" dirty="0">
                <a:solidFill>
                  <a:srgbClr val="595959"/>
                </a:solidFill>
              </a:rPr>
              <a:t>How many different ways can you find to represent the calculation 28 × 82? Which are most helpful? </a:t>
            </a:r>
          </a:p>
        </p:txBody>
      </p:sp>
    </p:spTree>
    <p:extLst>
      <p:ext uri="{BB962C8B-B14F-4D97-AF65-F5344CB8AC3E}">
        <p14:creationId xmlns:p14="http://schemas.microsoft.com/office/powerpoint/2010/main" val="69750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 and subtraction of positive and negative integers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585498"/>
            <a:ext cx="6062463" cy="1152130"/>
          </a:xfrm>
        </p:spPr>
        <p:txBody>
          <a:bodyPr>
            <a:normAutofit/>
          </a:bodyPr>
          <a:lstStyle/>
          <a:p>
            <a:r>
              <a:rPr lang="en-GB" sz="1800" dirty="0">
                <a:latin typeface="Century Gothic" panose="020B0502020202020204" pitchFamily="34" charset="0"/>
              </a:rPr>
              <a:t>Checkpoints 1–5</a:t>
            </a:r>
          </a:p>
        </p:txBody>
      </p:sp>
    </p:spTree>
    <p:extLst>
      <p:ext uri="{BB962C8B-B14F-4D97-AF65-F5344CB8AC3E}">
        <p14:creationId xmlns:p14="http://schemas.microsoft.com/office/powerpoint/2010/main" val="29631137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065223194"/>
              </p:ext>
            </p:extLst>
          </p:nvPr>
        </p:nvGraphicFramePr>
        <p:xfrm>
          <a:off x="267128" y="764705"/>
          <a:ext cx="11766038" cy="5810160"/>
        </p:xfrm>
        <a:graphic>
          <a:graphicData uri="http://schemas.openxmlformats.org/drawingml/2006/table">
            <a:tbl>
              <a:tblPr firstRow="1" bandRow="1">
                <a:tableStyleId>{5940675A-B579-460E-94D1-54222C63F5DA}</a:tableStyleId>
              </a:tblPr>
              <a:tblGrid>
                <a:gridCol w="7190947">
                  <a:extLst>
                    <a:ext uri="{9D8B030D-6E8A-4147-A177-3AD203B41FA5}">
                      <a16:colId xmlns:a16="http://schemas.microsoft.com/office/drawing/2014/main" val="695237181"/>
                    </a:ext>
                  </a:extLst>
                </a:gridCol>
                <a:gridCol w="4575091">
                  <a:extLst>
                    <a:ext uri="{9D8B030D-6E8A-4147-A177-3AD203B41FA5}">
                      <a16:colId xmlns:a16="http://schemas.microsoft.com/office/drawing/2014/main" val="300072507"/>
                    </a:ext>
                  </a:extLst>
                </a:gridCol>
              </a:tblGrid>
              <a:tr h="349461">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1386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Build up to this this task by introducing each of the brackets as a rectangle: for example, first ask students to find the area of a 5 × 10 rectangle, then extend one side to be 7 ×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u="none" dirty="0"/>
                        <a:t> </a:t>
                      </a:r>
                    </a:p>
                    <a:p>
                      <a:r>
                        <a:rPr lang="en-GB" sz="1600" b="1" i="0" u="none" dirty="0"/>
                        <a:t>Challenge</a:t>
                      </a:r>
                    </a:p>
                    <a:p>
                      <a:r>
                        <a:rPr lang="en-GB" sz="1600" u="none" dirty="0"/>
                        <a:t>Challenge students to make adaptions to the initial representation and consider the impact of the change. For example, if the 5 is increased by 1.5, what also has to happen? How does this change the value of each bracket? This might be made clearer using the image of the rectangle and ‘shifting’ the lines.</a:t>
                      </a:r>
                    </a:p>
                    <a:p>
                      <a:endParaRPr lang="en-GB" sz="1600" u="none" dirty="0"/>
                    </a:p>
                    <a:p>
                      <a:r>
                        <a:rPr lang="en-GB" sz="1600" b="1" i="0" u="none" dirty="0"/>
                        <a:t>Representations</a:t>
                      </a:r>
                    </a:p>
                    <a:p>
                      <a:r>
                        <a:rPr lang="en-GB" sz="1600" b="0" i="0" u="none" dirty="0"/>
                        <a:t>In Checkpoint 34, a rectangle is used as a representation to support understanding of the distributive law. This links to area, arrays and the grid model for multiplication; make these links explicit. These connections may be particularly supportive of later work on multiplying algebraic expressions in brackets. Further information about the use of arrays and area models can be found in </a:t>
                      </a:r>
                      <a:r>
                        <a:rPr lang="en-GB" sz="1600" dirty="0">
                          <a:hlinkClick r:id="rId3"/>
                        </a:rPr>
                        <a:t>Using mathematical representations at KS3 | NCETM</a:t>
                      </a:r>
                      <a:r>
                        <a:rPr lang="en-GB" sz="1600" dirty="0"/>
                        <a:t>.</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Parts a and b offer a structure to delve into students’ understanding of partitioning and the area model for multiplication, and also their confidence in representing these calculations using brackets. Underpinning all of this is the distributive law: teachers will need to decide how explicitly to discuss this at this stage, if students do not offer this language as part of their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c offers an opportunity to explore students’ thinking and can offer real insight both into their fluency and reasoning. Offering the same task but with slightly different numbers (such as 7 × 16) and seeing if students choose the same or different approaches will further develop teachers’ understanding of students’ flexibility and confidence when calculating</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hlinkClick r:id="rId4"/>
                        </a:rPr>
                        <a:t>Checkpoints</a:t>
                      </a:r>
                      <a:r>
                        <a:rPr lang="en-GB" sz="1600" b="0" dirty="0"/>
                        <a:t> 18 and 19 from Deck 4: expressions and equations offer a similar context to explore the distributive law.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62141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35: Lucky 13</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66861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77FED8E-512B-6244-B2B5-C8FF95E727B3}"/>
              </a:ext>
            </a:extLst>
          </p:cNvPr>
          <p:cNvSpPr txBox="1"/>
          <p:nvPr/>
        </p:nvSpPr>
        <p:spPr>
          <a:xfrm>
            <a:off x="234474" y="1189387"/>
            <a:ext cx="9258847" cy="1175706"/>
          </a:xfrm>
          <a:prstGeom prst="rect">
            <a:avLst/>
          </a:prstGeom>
          <a:noFill/>
        </p:spPr>
        <p:txBody>
          <a:bodyPr wrap="square" rtlCol="0">
            <a:spAutoFit/>
          </a:bodyPr>
          <a:lstStyle/>
          <a:p>
            <a:pPr>
              <a:buNone/>
            </a:pPr>
            <a:r>
              <a:rPr lang="en-US" sz="2200" dirty="0"/>
              <a:t>There are ten 1.3s in each of these calculations. </a:t>
            </a:r>
          </a:p>
          <a:p>
            <a:pPr>
              <a:buNone/>
            </a:pPr>
            <a:r>
              <a:rPr lang="en-US" sz="2200" dirty="0"/>
              <a:t>Use this information to find the 1.3s and explain why the answer to each calculation is 13.</a:t>
            </a:r>
          </a:p>
        </p:txBody>
      </p:sp>
      <p:sp>
        <p:nvSpPr>
          <p:cNvPr id="7" name="TextBox 6">
            <a:extLst>
              <a:ext uri="{FF2B5EF4-FFF2-40B4-BE49-F238E27FC236}">
                <a16:creationId xmlns:a16="http://schemas.microsoft.com/office/drawing/2014/main" id="{8B7C22D0-5B96-8942-9660-20FE4B56D2E5}"/>
              </a:ext>
            </a:extLst>
          </p:cNvPr>
          <p:cNvSpPr txBox="1"/>
          <p:nvPr/>
        </p:nvSpPr>
        <p:spPr>
          <a:xfrm>
            <a:off x="932743" y="5583424"/>
            <a:ext cx="8901370" cy="769441"/>
          </a:xfrm>
          <a:prstGeom prst="rect">
            <a:avLst/>
          </a:prstGeom>
          <a:noFill/>
        </p:spPr>
        <p:txBody>
          <a:bodyPr wrap="square" rtlCol="0">
            <a:spAutoFit/>
          </a:bodyPr>
          <a:lstStyle/>
          <a:p>
            <a:pPr>
              <a:buNone/>
            </a:pPr>
            <a:r>
              <a:rPr lang="en-US" sz="2200" dirty="0"/>
              <a:t>Change exactly one digit in each calculation so that the answer to each is now 14.3.</a:t>
            </a:r>
          </a:p>
        </p:txBody>
      </p:sp>
      <p:sp>
        <p:nvSpPr>
          <p:cNvPr id="8" name="TextBox 7">
            <a:extLst>
              <a:ext uri="{FF2B5EF4-FFF2-40B4-BE49-F238E27FC236}">
                <a16:creationId xmlns:a16="http://schemas.microsoft.com/office/drawing/2014/main" id="{BD964B59-8DE3-4CEC-8D43-31672AE533EE}"/>
              </a:ext>
            </a:extLst>
          </p:cNvPr>
          <p:cNvSpPr txBox="1"/>
          <p:nvPr/>
        </p:nvSpPr>
        <p:spPr>
          <a:xfrm>
            <a:off x="574982" y="2571946"/>
            <a:ext cx="10402367" cy="2554545"/>
          </a:xfrm>
          <a:prstGeom prst="rect">
            <a:avLst/>
          </a:prstGeom>
          <a:noFill/>
        </p:spPr>
        <p:txBody>
          <a:bodyPr wrap="square" rtlCol="0">
            <a:spAutoFit/>
          </a:bodyPr>
          <a:lstStyle/>
          <a:p>
            <a:pPr marL="457200" indent="-457200">
              <a:spcBef>
                <a:spcPts val="1200"/>
              </a:spcBef>
              <a:buAutoNum type="alphaLcParenR"/>
            </a:pPr>
            <a:r>
              <a:rPr lang="en-US" sz="2400" dirty="0">
                <a:solidFill>
                  <a:srgbClr val="FF0000"/>
                </a:solidFill>
              </a:rPr>
              <a:t>1.3</a:t>
            </a:r>
            <a:r>
              <a:rPr lang="en-US" sz="2400" dirty="0"/>
              <a:t> × 5.2 + </a:t>
            </a:r>
            <a:r>
              <a:rPr lang="en-US" sz="2400" dirty="0">
                <a:solidFill>
                  <a:srgbClr val="FF0000"/>
                </a:solidFill>
              </a:rPr>
              <a:t>1.3</a:t>
            </a:r>
            <a:r>
              <a:rPr lang="en-US" sz="2400" dirty="0"/>
              <a:t> × 4.8</a:t>
            </a:r>
          </a:p>
          <a:p>
            <a:pPr marL="457200" indent="-457200">
              <a:spcBef>
                <a:spcPts val="1200"/>
              </a:spcBef>
              <a:buAutoNum type="alphaLcParenR"/>
            </a:pPr>
            <a:r>
              <a:rPr lang="en-US" sz="2400" dirty="0">
                <a:solidFill>
                  <a:srgbClr val="FF0000"/>
                </a:solidFill>
              </a:rPr>
              <a:t>1.3</a:t>
            </a:r>
            <a:r>
              <a:rPr lang="en-US" sz="2400" dirty="0"/>
              <a:t> × 5.2 + </a:t>
            </a:r>
            <a:r>
              <a:rPr lang="en-US" sz="2400" dirty="0">
                <a:solidFill>
                  <a:srgbClr val="FF0000"/>
                </a:solidFill>
              </a:rPr>
              <a:t>1.3 </a:t>
            </a:r>
            <a:r>
              <a:rPr lang="en-US" sz="2400" dirty="0"/>
              <a:t>× 3.8 + </a:t>
            </a:r>
            <a:r>
              <a:rPr lang="en-US" sz="2400" dirty="0">
                <a:solidFill>
                  <a:srgbClr val="FF0000"/>
                </a:solidFill>
              </a:rPr>
              <a:t>2.6</a:t>
            </a:r>
            <a:r>
              <a:rPr lang="en-US" sz="2400" dirty="0"/>
              <a:t> ÷ 2</a:t>
            </a:r>
          </a:p>
          <a:p>
            <a:pPr marL="457200" indent="-457200">
              <a:spcBef>
                <a:spcPts val="1200"/>
              </a:spcBef>
              <a:buFont typeface="Arial" panose="020B0604020202020204" pitchFamily="34" charset="0"/>
              <a:buAutoNum type="alphaLcParenR"/>
            </a:pPr>
            <a:r>
              <a:rPr lang="en-US" sz="2400" dirty="0"/>
              <a:t>2 × (</a:t>
            </a:r>
            <a:r>
              <a:rPr lang="en-US" sz="2400" dirty="0">
                <a:solidFill>
                  <a:srgbClr val="FF0000"/>
                </a:solidFill>
              </a:rPr>
              <a:t>3.9</a:t>
            </a:r>
            <a:r>
              <a:rPr lang="en-US" sz="2400" dirty="0"/>
              <a:t> × 1 + 1 × </a:t>
            </a:r>
            <a:r>
              <a:rPr lang="en-US" sz="2400" dirty="0">
                <a:solidFill>
                  <a:srgbClr val="FF0000"/>
                </a:solidFill>
              </a:rPr>
              <a:t>1.3</a:t>
            </a:r>
            <a:r>
              <a:rPr lang="en-US" sz="2400" dirty="0"/>
              <a:t> + </a:t>
            </a:r>
            <a:r>
              <a:rPr lang="en-US" sz="2400" dirty="0">
                <a:solidFill>
                  <a:srgbClr val="FF0000"/>
                </a:solidFill>
              </a:rPr>
              <a:t>1.3</a:t>
            </a:r>
            <a:r>
              <a:rPr lang="en-US" sz="2400" dirty="0"/>
              <a:t>)</a:t>
            </a:r>
          </a:p>
          <a:p>
            <a:pPr marL="457200" indent="-457200">
              <a:spcBef>
                <a:spcPts val="1200"/>
              </a:spcBef>
              <a:buFont typeface="Arial" panose="020B0604020202020204" pitchFamily="34" charset="0"/>
              <a:buAutoNum type="alphaLcParenR"/>
            </a:pPr>
            <a:r>
              <a:rPr lang="en-US" sz="2400" dirty="0"/>
              <a:t>2 × (</a:t>
            </a:r>
            <a:r>
              <a:rPr lang="en-US" sz="2400" dirty="0">
                <a:solidFill>
                  <a:srgbClr val="FF0000"/>
                </a:solidFill>
              </a:rPr>
              <a:t>3.9</a:t>
            </a:r>
            <a:r>
              <a:rPr lang="en-US" sz="2400" dirty="0"/>
              <a:t> × 1 + 1 × </a:t>
            </a:r>
            <a:r>
              <a:rPr lang="en-US" sz="2400" dirty="0">
                <a:solidFill>
                  <a:srgbClr val="FF0000"/>
                </a:solidFill>
              </a:rPr>
              <a:t>1.3</a:t>
            </a:r>
            <a:r>
              <a:rPr lang="en-US" sz="2400" dirty="0"/>
              <a:t> ) </a:t>
            </a:r>
            <a:r>
              <a:rPr lang="en-US" sz="2400" dirty="0">
                <a:solidFill>
                  <a:srgbClr val="585858"/>
                </a:solidFill>
              </a:rPr>
              <a:t>+</a:t>
            </a:r>
            <a:r>
              <a:rPr lang="en-US" sz="2400" dirty="0">
                <a:solidFill>
                  <a:srgbClr val="FF0000"/>
                </a:solidFill>
              </a:rPr>
              <a:t> 2.6</a:t>
            </a:r>
          </a:p>
          <a:p>
            <a:pPr marL="457200" indent="-457200">
              <a:spcBef>
                <a:spcPts val="1200"/>
              </a:spcBef>
              <a:buAutoNum type="alphaLcParenR"/>
            </a:pPr>
            <a:r>
              <a:rPr lang="en-US" sz="2400" dirty="0"/>
              <a:t>4 × (3 × </a:t>
            </a:r>
            <a:r>
              <a:rPr lang="en-US" sz="2400" dirty="0">
                <a:solidFill>
                  <a:srgbClr val="FF0000"/>
                </a:solidFill>
              </a:rPr>
              <a:t>0.9</a:t>
            </a:r>
            <a:r>
              <a:rPr lang="en-US" sz="2400" dirty="0"/>
              <a:t> + 3 × </a:t>
            </a:r>
            <a:r>
              <a:rPr lang="en-US" sz="2400" dirty="0">
                <a:solidFill>
                  <a:srgbClr val="FF0000"/>
                </a:solidFill>
              </a:rPr>
              <a:t>0.4</a:t>
            </a:r>
            <a:r>
              <a:rPr lang="en-US" sz="2400" dirty="0"/>
              <a:t> ˗ 0.5 × </a:t>
            </a:r>
            <a:r>
              <a:rPr lang="en-US" sz="2400" dirty="0">
                <a:solidFill>
                  <a:srgbClr val="FF0000"/>
                </a:solidFill>
              </a:rPr>
              <a:t>1.3</a:t>
            </a:r>
            <a:r>
              <a:rPr lang="en-US" sz="2400" dirty="0"/>
              <a:t>)</a:t>
            </a:r>
          </a:p>
        </p:txBody>
      </p:sp>
    </p:spTree>
    <p:extLst>
      <p:ext uri="{BB962C8B-B14F-4D97-AF65-F5344CB8AC3E}">
        <p14:creationId xmlns:p14="http://schemas.microsoft.com/office/powerpoint/2010/main" val="1201111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161622410"/>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7162372">
                  <a:extLst>
                    <a:ext uri="{9D8B030D-6E8A-4147-A177-3AD203B41FA5}">
                      <a16:colId xmlns:a16="http://schemas.microsoft.com/office/drawing/2014/main" val="695237181"/>
                    </a:ext>
                  </a:extLst>
                </a:gridCol>
                <a:gridCol w="4603666">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Precede this task with some examples that use 1.3 and some of the more familiar integer bonds to 10, such as 1.3 × 4 + 1.3 ×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Challenge students to create their own calculations with the same outcome. Can they make an adjustment to one of the existing calculations? Can they create their own? What is the most complex calculation they can create?</a:t>
                      </a:r>
                    </a:p>
                    <a:p>
                      <a:endParaRPr lang="en-GB" sz="1600" u="none" dirty="0"/>
                    </a:p>
                    <a:p>
                      <a:r>
                        <a:rPr lang="en-GB" sz="1600" b="1" i="0" u="none" dirty="0"/>
                        <a:t>Representations</a:t>
                      </a:r>
                    </a:p>
                    <a:p>
                      <a:r>
                        <a:rPr lang="en-GB" sz="1600" b="0" i="0" u="none" dirty="0"/>
                        <a:t>The concept of unitising is one that can be represented using any generic item. For example, in the simplified example given for ‘support’ above, the 1.3 could be represented by a counter. This would support the understanding that, in this calculation, ‘1.3’ could be replaced by any ‘unit’ and there would still be a total of 10 of those ‘units’.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use of red to highlight the common factor of 1.3 in each calculation is designed to remove a stage of thinking from the problem. Therefore, in this task, the focus is less on whether students can recognise the common factors and more on whether they can explain, using the distributive law, how these calculations can be rearranged.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There is some variation between pairs of questions: for example, the minimal differences between a and b, or c and d. Students may notice these themselves, but if not, draw attention to them to see if students can explain them. For example, how has the reduction of 4.8 in part a to 3.8 in part b been compensated for?</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Topics 2.22 and 2.28 look at combining addition and subtraction with multiplication and division respectively, with specific reference to the distributive law: </a:t>
                      </a:r>
                      <a:r>
                        <a:rPr lang="en-GB" sz="1600" dirty="0">
                          <a:hlinkClick r:id="rId3"/>
                        </a:rPr>
                        <a:t>Combining multiplication with addition and subtraction | NCETM</a:t>
                      </a:r>
                      <a:r>
                        <a:rPr lang="en-GB" sz="1600" b="0" dirty="0"/>
                        <a:t> and </a:t>
                      </a:r>
                      <a:r>
                        <a:rPr lang="en-GB" sz="1600" dirty="0">
                          <a:hlinkClick r:id="rId4"/>
                        </a:rPr>
                        <a:t>Combining division with addition and subtraction | NCETM</a:t>
                      </a:r>
                      <a:r>
                        <a:rPr lang="en-GB" sz="1600" dirty="0"/>
                        <a:t>.</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622797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36: secretly multiplying by 1</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82246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34E6761C-50C4-4D28-9712-518C7B7E1005}"/>
              </a:ext>
            </a:extLst>
          </p:cNvPr>
          <p:cNvSpPr txBox="1"/>
          <p:nvPr/>
        </p:nvSpPr>
        <p:spPr>
          <a:xfrm>
            <a:off x="280814" y="1169767"/>
            <a:ext cx="10603851" cy="769441"/>
          </a:xfrm>
          <a:prstGeom prst="rect">
            <a:avLst/>
          </a:prstGeom>
          <a:noFill/>
        </p:spPr>
        <p:txBody>
          <a:bodyPr wrap="square" rtlCol="0">
            <a:spAutoFit/>
          </a:bodyPr>
          <a:lstStyle/>
          <a:p>
            <a:pPr marL="457200" indent="-457200">
              <a:buFont typeface="+mj-lt"/>
              <a:buAutoNum type="alphaLcParenR"/>
            </a:pPr>
            <a:r>
              <a:rPr lang="en-GB" sz="2200" dirty="0"/>
              <a:t>Ahmed says that the answer to this calculation is 5 as it is ‘secretly’ multiplying by 1. What has Ahmed noticed?</a:t>
            </a:r>
          </a:p>
        </p:txBody>
      </p:sp>
      <p:sp>
        <p:nvSpPr>
          <p:cNvPr id="31" name="TextBox 30">
            <a:extLst>
              <a:ext uri="{FF2B5EF4-FFF2-40B4-BE49-F238E27FC236}">
                <a16:creationId xmlns:a16="http://schemas.microsoft.com/office/drawing/2014/main" id="{44FF877C-CDBD-4B1D-A057-85B61D2D6C3F}"/>
              </a:ext>
            </a:extLst>
          </p:cNvPr>
          <p:cNvSpPr txBox="1"/>
          <p:nvPr/>
        </p:nvSpPr>
        <p:spPr>
          <a:xfrm>
            <a:off x="1127083" y="5613879"/>
            <a:ext cx="8182170" cy="1107996"/>
          </a:xfrm>
          <a:prstGeom prst="rect">
            <a:avLst/>
          </a:prstGeom>
          <a:noFill/>
        </p:spPr>
        <p:txBody>
          <a:bodyPr wrap="square" rtlCol="0">
            <a:spAutoFit/>
          </a:bodyPr>
          <a:lstStyle/>
          <a:p>
            <a:pPr>
              <a:buNone/>
            </a:pPr>
            <a:r>
              <a:rPr lang="en-GB" sz="2200" dirty="0"/>
              <a:t>Write a calculation that looks complicated, but is secretly multiplying by 1. What is the most challenging calculation you can create? </a:t>
            </a:r>
          </a:p>
        </p:txBody>
      </p:sp>
      <p:sp>
        <p:nvSpPr>
          <p:cNvPr id="35" name="TextBox 34">
            <a:extLst>
              <a:ext uri="{FF2B5EF4-FFF2-40B4-BE49-F238E27FC236}">
                <a16:creationId xmlns:a16="http://schemas.microsoft.com/office/drawing/2014/main" id="{8139E987-BBD9-423C-BCE2-C1C195C2A6AA}"/>
              </a:ext>
            </a:extLst>
          </p:cNvPr>
          <p:cNvSpPr txBox="1"/>
          <p:nvPr/>
        </p:nvSpPr>
        <p:spPr>
          <a:xfrm>
            <a:off x="7367052" y="4177225"/>
            <a:ext cx="184731" cy="523220"/>
          </a:xfrm>
          <a:prstGeom prst="rect">
            <a:avLst/>
          </a:prstGeom>
          <a:noFill/>
        </p:spPr>
        <p:txBody>
          <a:bodyPr wrap="none" rtlCol="0">
            <a:spAutoFit/>
          </a:bodyPr>
          <a:lstStyle/>
          <a:p>
            <a:pPr>
              <a:buNone/>
            </a:pPr>
            <a:endParaRPr lang="en-GB">
              <a:solidFill>
                <a:srgbClr val="00628C"/>
              </a:solidFill>
            </a:endParaRPr>
          </a:p>
        </p:txBody>
      </p:sp>
      <p:sp>
        <p:nvSpPr>
          <p:cNvPr id="38" name="TextBox 37">
            <a:extLst>
              <a:ext uri="{FF2B5EF4-FFF2-40B4-BE49-F238E27FC236}">
                <a16:creationId xmlns:a16="http://schemas.microsoft.com/office/drawing/2014/main" id="{24441453-E7A5-4018-A2E0-E79122D47C53}"/>
              </a:ext>
            </a:extLst>
          </p:cNvPr>
          <p:cNvSpPr txBox="1"/>
          <p:nvPr/>
        </p:nvSpPr>
        <p:spPr>
          <a:xfrm>
            <a:off x="305164" y="2361946"/>
            <a:ext cx="10579501" cy="769441"/>
          </a:xfrm>
          <a:prstGeom prst="rect">
            <a:avLst/>
          </a:prstGeom>
          <a:noFill/>
        </p:spPr>
        <p:txBody>
          <a:bodyPr wrap="square" rtlCol="0">
            <a:spAutoFit/>
          </a:bodyPr>
          <a:lstStyle/>
          <a:p>
            <a:pPr marL="457200" indent="-457200">
              <a:buFont typeface="+mj-lt"/>
              <a:buAutoNum type="alphaLcParenR" startAt="2"/>
            </a:pPr>
            <a:r>
              <a:rPr lang="en-GB" sz="2200" dirty="0"/>
              <a:t>Which of these calculations are ‘secretly’ multiplying by 1? Could you change the ones that aren’t so that they are?</a:t>
            </a:r>
          </a:p>
        </p:txBody>
      </p:sp>
      <p:sp>
        <p:nvSpPr>
          <p:cNvPr id="50" name="TextBox 49">
            <a:extLst>
              <a:ext uri="{FF2B5EF4-FFF2-40B4-BE49-F238E27FC236}">
                <a16:creationId xmlns:a16="http://schemas.microsoft.com/office/drawing/2014/main" id="{B827EFE6-9E84-48A5-993D-110ECE6FB479}"/>
              </a:ext>
            </a:extLst>
          </p:cNvPr>
          <p:cNvSpPr txBox="1"/>
          <p:nvPr/>
        </p:nvSpPr>
        <p:spPr>
          <a:xfrm>
            <a:off x="6277244" y="4691108"/>
            <a:ext cx="184731" cy="523220"/>
          </a:xfrm>
          <a:prstGeom prst="rect">
            <a:avLst/>
          </a:prstGeom>
          <a:noFill/>
        </p:spPr>
        <p:txBody>
          <a:bodyPr wrap="none" rtlCol="0">
            <a:spAutoFit/>
          </a:bodyPr>
          <a:lstStyle/>
          <a:p>
            <a:pPr>
              <a:buNone/>
            </a:pPr>
            <a:endParaRPr lang="en-GB">
              <a:solidFill>
                <a:srgbClr val="00628C"/>
              </a:solidFill>
            </a:endParaRPr>
          </a:p>
        </p:txBody>
      </p:sp>
      <p:sp>
        <p:nvSpPr>
          <p:cNvPr id="5" name="TextBox 4">
            <a:extLst>
              <a:ext uri="{FF2B5EF4-FFF2-40B4-BE49-F238E27FC236}">
                <a16:creationId xmlns:a16="http://schemas.microsoft.com/office/drawing/2014/main" id="{D6F632E3-02BB-4181-B2B3-D4B71E42AA3D}"/>
              </a:ext>
            </a:extLst>
          </p:cNvPr>
          <p:cNvSpPr txBox="1"/>
          <p:nvPr/>
        </p:nvSpPr>
        <p:spPr>
          <a:xfrm>
            <a:off x="4533259" y="1781459"/>
            <a:ext cx="3212739" cy="523220"/>
          </a:xfrm>
          <a:prstGeom prst="rect">
            <a:avLst/>
          </a:prstGeom>
          <a:noFill/>
        </p:spPr>
        <p:txBody>
          <a:bodyPr wrap="none" rtlCol="0">
            <a:spAutoFit/>
          </a:bodyPr>
          <a:lstStyle/>
          <a:p>
            <a:pPr>
              <a:buNone/>
            </a:pPr>
            <a:r>
              <a:rPr lang="en-GB" dirty="0">
                <a:solidFill>
                  <a:srgbClr val="00628C"/>
                </a:solidFill>
              </a:rPr>
              <a:t>5 </a:t>
            </a:r>
            <a:r>
              <a:rPr lang="en-GB" sz="2800" b="0" dirty="0">
                <a:solidFill>
                  <a:srgbClr val="00628C"/>
                </a:solidFill>
              </a:rPr>
              <a:t>×</a:t>
            </a:r>
            <a:r>
              <a:rPr lang="en-GB" dirty="0">
                <a:solidFill>
                  <a:srgbClr val="00628C"/>
                </a:solidFill>
              </a:rPr>
              <a:t> 0.75 + 5 </a:t>
            </a:r>
            <a:r>
              <a:rPr lang="en-GB" sz="2800" b="0" dirty="0">
                <a:solidFill>
                  <a:srgbClr val="00628C"/>
                </a:solidFill>
              </a:rPr>
              <a:t>×</a:t>
            </a:r>
            <a:r>
              <a:rPr lang="en-GB" dirty="0">
                <a:solidFill>
                  <a:srgbClr val="00628C"/>
                </a:solidFill>
              </a:rPr>
              <a:t> 0.25</a:t>
            </a:r>
          </a:p>
        </p:txBody>
      </p:sp>
      <p:graphicFrame>
        <p:nvGraphicFramePr>
          <p:cNvPr id="2" name="Table 5">
            <a:extLst>
              <a:ext uri="{FF2B5EF4-FFF2-40B4-BE49-F238E27FC236}">
                <a16:creationId xmlns:a16="http://schemas.microsoft.com/office/drawing/2014/main" id="{2F25FC06-C744-40DC-9DD3-A41DCFA49463}"/>
              </a:ext>
            </a:extLst>
          </p:cNvPr>
          <p:cNvGraphicFramePr>
            <a:graphicFrameLocks noGrp="1"/>
          </p:cNvGraphicFramePr>
          <p:nvPr>
            <p:extLst>
              <p:ext uri="{D42A27DB-BD31-4B8C-83A1-F6EECF244321}">
                <p14:modId xmlns:p14="http://schemas.microsoft.com/office/powerpoint/2010/main" val="408439389"/>
              </p:ext>
            </p:extLst>
          </p:nvPr>
        </p:nvGraphicFramePr>
        <p:xfrm>
          <a:off x="612609" y="3253586"/>
          <a:ext cx="10949356" cy="2168463"/>
        </p:xfrm>
        <a:graphic>
          <a:graphicData uri="http://schemas.openxmlformats.org/drawingml/2006/table">
            <a:tbl>
              <a:tblPr firstRow="1" bandRow="1">
                <a:tableStyleId>{5C22544A-7EE6-4342-B048-85BDC9FD1C3A}</a:tableStyleId>
              </a:tblPr>
              <a:tblGrid>
                <a:gridCol w="5474678">
                  <a:extLst>
                    <a:ext uri="{9D8B030D-6E8A-4147-A177-3AD203B41FA5}">
                      <a16:colId xmlns:a16="http://schemas.microsoft.com/office/drawing/2014/main" val="507104404"/>
                    </a:ext>
                  </a:extLst>
                </a:gridCol>
                <a:gridCol w="5474678">
                  <a:extLst>
                    <a:ext uri="{9D8B030D-6E8A-4147-A177-3AD203B41FA5}">
                      <a16:colId xmlns:a16="http://schemas.microsoft.com/office/drawing/2014/main" val="465108148"/>
                    </a:ext>
                  </a:extLst>
                </a:gridCol>
              </a:tblGrid>
              <a:tr h="722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0.69 × 2 + 2 × 0.31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6 × 0.75 + 6 × 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2167617"/>
                  </a:ext>
                </a:extLst>
              </a:tr>
              <a:tr h="722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9 × 0.85 ˗ 9 × 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7 × 1.2 ˗ 0.5 × 7 + 7 ×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875531"/>
                  </a:ext>
                </a:extLst>
              </a:tr>
              <a:tr h="722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4 × 0.5 + 8 × 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628C"/>
                          </a:solidFill>
                        </a:rPr>
                        <a:t>3 × 0.8 + 6 ×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245143"/>
                  </a:ext>
                </a:extLst>
              </a:tr>
            </a:tbl>
          </a:graphicData>
        </a:graphic>
      </p:graphicFrame>
    </p:spTree>
    <p:extLst>
      <p:ext uri="{BB962C8B-B14F-4D97-AF65-F5344CB8AC3E}">
        <p14:creationId xmlns:p14="http://schemas.microsoft.com/office/powerpoint/2010/main" val="35658999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23110838"/>
              </p:ext>
            </p:extLst>
          </p:nvPr>
        </p:nvGraphicFramePr>
        <p:xfrm>
          <a:off x="267128" y="764704"/>
          <a:ext cx="11766038" cy="5481849"/>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keeping the structure of the task the same, substitute some numbers to be more ‘obvious’ bonds to 1. Use the highlighting of factors, as in Checkpoint 35, to support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Present students with examples which, as in the bottom row of the table in part b, can be rewritten several different ways according to which factor is taken out. For example, 1.5 × 0.4 + 0.2 × 3 + 0.2 × 1.5; here, students could adjust the calculation to take out a factor of 1.5, 3, 0.2 or 0.4.</a:t>
                      </a:r>
                      <a:endParaRPr lang="en-GB" sz="1600" b="0" dirty="0">
                        <a:solidFill>
                          <a:srgbClr val="00628C"/>
                        </a:solidFill>
                      </a:endParaRPr>
                    </a:p>
                    <a:p>
                      <a:endParaRPr lang="en-GB" sz="1600" u="none" dirty="0"/>
                    </a:p>
                    <a:p>
                      <a:r>
                        <a:rPr lang="en-GB" sz="1600" b="1" i="0" u="none" dirty="0"/>
                        <a:t>Representations</a:t>
                      </a:r>
                    </a:p>
                    <a:p>
                      <a:r>
                        <a:rPr lang="en-GB" sz="1600" b="0" i="0" u="none" dirty="0"/>
                        <a:t>No specific representation is suggested to support this checkpoint. However, the concept of unitising is one that can be represented using any generic item – as discussed in Checkpoints 33 and 35.</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Checkpoint 36 builds on Checkpoint 35 but makes less explicit the factors that can be ‘taken out’ each time; therefore there is an opportunity to assess whether students are able to notice when a calculation could be rewritten using the distributive law.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Consider students’ fluency with addition and subtraction facts that ‘bond’ to 1 (or, as they may think of it, 100). Students’ fluency with multiplication facts, and their understanding of scaling, is further assessed by the bottom row of part b: do students understand how to ‘compensate’ for multiplying one number and maintain the value of the overall expression?</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Within the Primary mastery professional development materials, Topics 2.22 and 2.28 look at combining addition and subtraction with multiplication and division respectively, with specific reference to the distributive law: </a:t>
                      </a:r>
                      <a:r>
                        <a:rPr lang="en-GB" sz="1600" dirty="0">
                          <a:hlinkClick r:id="rId3"/>
                        </a:rPr>
                        <a:t>Combining multiplication with addition and subtraction | NCETM</a:t>
                      </a:r>
                      <a:r>
                        <a:rPr lang="en-GB" sz="1600" b="0" dirty="0"/>
                        <a:t> and </a:t>
                      </a:r>
                      <a:r>
                        <a:rPr lang="en-GB" sz="1600" dirty="0">
                          <a:hlinkClick r:id="rId4"/>
                        </a:rPr>
                        <a:t>Combining division with addition and subtraction | NCETM</a:t>
                      </a:r>
                      <a:endParaRPr lang="en-GB" sz="1600" b="1"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316054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8C221-DC22-4FD1-A4EB-E1DBF062A9EA}"/>
              </a:ext>
            </a:extLst>
          </p:cNvPr>
          <p:cNvSpPr/>
          <p:nvPr/>
        </p:nvSpPr>
        <p:spPr>
          <a:xfrm>
            <a:off x="293986" y="1871377"/>
            <a:ext cx="5285005" cy="17975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Checkpoint</a:t>
            </a:r>
            <a:r>
              <a:rPr lang="en-GB" dirty="0"/>
              <a:t> 37: Chains of three</a:t>
            </a:r>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80814" y="564627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38" name="TextBox 37">
            <a:extLst>
              <a:ext uri="{FF2B5EF4-FFF2-40B4-BE49-F238E27FC236}">
                <a16:creationId xmlns:a16="http://schemas.microsoft.com/office/drawing/2014/main" id="{0728B939-346D-443F-BBBC-BE54761C4CD0}"/>
              </a:ext>
            </a:extLst>
          </p:cNvPr>
          <p:cNvSpPr txBox="1"/>
          <p:nvPr/>
        </p:nvSpPr>
        <p:spPr>
          <a:xfrm>
            <a:off x="1139476" y="5252773"/>
            <a:ext cx="8223259" cy="1446550"/>
          </a:xfrm>
          <a:prstGeom prst="rect">
            <a:avLst/>
          </a:prstGeom>
          <a:noFill/>
        </p:spPr>
        <p:txBody>
          <a:bodyPr wrap="square" rtlCol="0">
            <a:spAutoFit/>
          </a:bodyPr>
          <a:lstStyle/>
          <a:p>
            <a:pPr>
              <a:buNone/>
            </a:pPr>
            <a:r>
              <a:rPr lang="en-GB" sz="2200" dirty="0"/>
              <a:t>Choose three different numbers to create the same set of calculations; will Dina and Karam’s methods still work for the same calculations? Is there ever a set of numbers where all four calculations will be correct with both methods?</a:t>
            </a:r>
          </a:p>
        </p:txBody>
      </p:sp>
      <p:sp>
        <p:nvSpPr>
          <p:cNvPr id="2" name="TextBox 1">
            <a:extLst>
              <a:ext uri="{FF2B5EF4-FFF2-40B4-BE49-F238E27FC236}">
                <a16:creationId xmlns:a16="http://schemas.microsoft.com/office/drawing/2014/main" id="{62BBCC0D-07F1-46F5-9396-54F2CE941D76}"/>
              </a:ext>
            </a:extLst>
          </p:cNvPr>
          <p:cNvSpPr txBox="1"/>
          <p:nvPr/>
        </p:nvSpPr>
        <p:spPr>
          <a:xfrm>
            <a:off x="504590" y="2379623"/>
            <a:ext cx="2005677" cy="646331"/>
          </a:xfrm>
          <a:prstGeom prst="rect">
            <a:avLst/>
          </a:prstGeom>
          <a:noFill/>
        </p:spPr>
        <p:txBody>
          <a:bodyPr wrap="none" rtlCol="0">
            <a:spAutoFit/>
          </a:bodyPr>
          <a:lstStyle/>
          <a:p>
            <a:pPr>
              <a:buNone/>
            </a:pPr>
            <a:r>
              <a:rPr lang="en-GB" sz="3600">
                <a:solidFill>
                  <a:srgbClr val="FF0000"/>
                </a:solidFill>
              </a:rPr>
              <a:t>6 + 4 </a:t>
            </a:r>
            <a:r>
              <a:rPr lang="en-GB" sz="3600"/>
              <a:t>+ 2</a:t>
            </a:r>
          </a:p>
        </p:txBody>
      </p:sp>
      <p:sp>
        <p:nvSpPr>
          <p:cNvPr id="11" name="TextBox 10">
            <a:extLst>
              <a:ext uri="{FF2B5EF4-FFF2-40B4-BE49-F238E27FC236}">
                <a16:creationId xmlns:a16="http://schemas.microsoft.com/office/drawing/2014/main" id="{A476CFF1-3DD8-4BCB-8B84-06263A21C3CF}"/>
              </a:ext>
            </a:extLst>
          </p:cNvPr>
          <p:cNvSpPr txBox="1"/>
          <p:nvPr/>
        </p:nvSpPr>
        <p:spPr>
          <a:xfrm>
            <a:off x="3254316" y="2368805"/>
            <a:ext cx="2133918" cy="646331"/>
          </a:xfrm>
          <a:prstGeom prst="rect">
            <a:avLst/>
          </a:prstGeom>
          <a:noFill/>
        </p:spPr>
        <p:txBody>
          <a:bodyPr wrap="none" rtlCol="0">
            <a:spAutoFit/>
          </a:bodyPr>
          <a:lstStyle/>
          <a:p>
            <a:pPr>
              <a:buNone/>
            </a:pPr>
            <a:r>
              <a:rPr lang="en-GB" sz="3600" dirty="0">
                <a:solidFill>
                  <a:srgbClr val="FF0000"/>
                </a:solidFill>
              </a:rPr>
              <a:t>6 − 4 </a:t>
            </a:r>
            <a:r>
              <a:rPr lang="en-GB" sz="3600" dirty="0">
                <a:solidFill>
                  <a:srgbClr val="595959"/>
                </a:solidFill>
              </a:rPr>
              <a:t>− </a:t>
            </a:r>
            <a:r>
              <a:rPr lang="en-GB" sz="3600" dirty="0"/>
              <a:t>2 </a:t>
            </a:r>
          </a:p>
        </p:txBody>
      </p:sp>
      <p:sp>
        <p:nvSpPr>
          <p:cNvPr id="12" name="TextBox 11">
            <a:extLst>
              <a:ext uri="{FF2B5EF4-FFF2-40B4-BE49-F238E27FC236}">
                <a16:creationId xmlns:a16="http://schemas.microsoft.com/office/drawing/2014/main" id="{6F3530FD-623C-4ABB-9AA2-42A7A12D5C20}"/>
              </a:ext>
            </a:extLst>
          </p:cNvPr>
          <p:cNvSpPr txBox="1"/>
          <p:nvPr/>
        </p:nvSpPr>
        <p:spPr>
          <a:xfrm>
            <a:off x="504590" y="2981833"/>
            <a:ext cx="2005677" cy="646331"/>
          </a:xfrm>
          <a:prstGeom prst="rect">
            <a:avLst/>
          </a:prstGeom>
          <a:noFill/>
        </p:spPr>
        <p:txBody>
          <a:bodyPr wrap="none" rtlCol="0">
            <a:spAutoFit/>
          </a:bodyPr>
          <a:lstStyle/>
          <a:p>
            <a:pPr>
              <a:buNone/>
            </a:pPr>
            <a:r>
              <a:rPr lang="en-GB" sz="3600">
                <a:solidFill>
                  <a:srgbClr val="FF0000"/>
                </a:solidFill>
              </a:rPr>
              <a:t>6 × 4 </a:t>
            </a:r>
            <a:r>
              <a:rPr lang="en-GB" sz="3600"/>
              <a:t>× 2</a:t>
            </a:r>
          </a:p>
        </p:txBody>
      </p:sp>
      <p:sp>
        <p:nvSpPr>
          <p:cNvPr id="13" name="TextBox 12">
            <a:extLst>
              <a:ext uri="{FF2B5EF4-FFF2-40B4-BE49-F238E27FC236}">
                <a16:creationId xmlns:a16="http://schemas.microsoft.com/office/drawing/2014/main" id="{9D86805E-8F40-4CCA-A707-BB2812600069}"/>
              </a:ext>
            </a:extLst>
          </p:cNvPr>
          <p:cNvSpPr txBox="1"/>
          <p:nvPr/>
        </p:nvSpPr>
        <p:spPr>
          <a:xfrm>
            <a:off x="3254316" y="2981833"/>
            <a:ext cx="2101857" cy="646331"/>
          </a:xfrm>
          <a:prstGeom prst="rect">
            <a:avLst/>
          </a:prstGeom>
          <a:noFill/>
        </p:spPr>
        <p:txBody>
          <a:bodyPr wrap="none" rtlCol="0">
            <a:spAutoFit/>
          </a:bodyPr>
          <a:lstStyle/>
          <a:p>
            <a:pPr>
              <a:buNone/>
            </a:pPr>
            <a:r>
              <a:rPr lang="en-GB" sz="3600">
                <a:solidFill>
                  <a:srgbClr val="FF0000"/>
                </a:solidFill>
              </a:rPr>
              <a:t>6 ÷ 4 </a:t>
            </a:r>
            <a:r>
              <a:rPr lang="en-GB" sz="3600"/>
              <a:t>÷ 2 </a:t>
            </a:r>
          </a:p>
        </p:txBody>
      </p:sp>
      <p:sp>
        <p:nvSpPr>
          <p:cNvPr id="8" name="TextBox 7">
            <a:extLst>
              <a:ext uri="{FF2B5EF4-FFF2-40B4-BE49-F238E27FC236}">
                <a16:creationId xmlns:a16="http://schemas.microsoft.com/office/drawing/2014/main" id="{E93DCB51-AF74-40DF-B3DB-922CB16AF7CA}"/>
              </a:ext>
            </a:extLst>
          </p:cNvPr>
          <p:cNvSpPr txBox="1"/>
          <p:nvPr/>
        </p:nvSpPr>
        <p:spPr>
          <a:xfrm>
            <a:off x="293986" y="1032513"/>
            <a:ext cx="11778678" cy="769441"/>
          </a:xfrm>
          <a:prstGeom prst="rect">
            <a:avLst/>
          </a:prstGeom>
          <a:noFill/>
        </p:spPr>
        <p:txBody>
          <a:bodyPr wrap="square" rtlCol="0">
            <a:spAutoFit/>
          </a:bodyPr>
          <a:lstStyle/>
          <a:p>
            <a:pPr>
              <a:buNone/>
            </a:pPr>
            <a:r>
              <a:rPr lang="en-GB" sz="2200" dirty="0"/>
              <a:t>Dina and Karam both try the same set of four calculations. Dina does the calculation in red first. Karam does the calculation in blue first.  </a:t>
            </a:r>
          </a:p>
        </p:txBody>
      </p:sp>
      <p:sp>
        <p:nvSpPr>
          <p:cNvPr id="16" name="TextBox 15">
            <a:extLst>
              <a:ext uri="{FF2B5EF4-FFF2-40B4-BE49-F238E27FC236}">
                <a16:creationId xmlns:a16="http://schemas.microsoft.com/office/drawing/2014/main" id="{2074877D-C2F3-4612-AAE7-ECAEA023D77F}"/>
              </a:ext>
            </a:extLst>
          </p:cNvPr>
          <p:cNvSpPr txBox="1"/>
          <p:nvPr/>
        </p:nvSpPr>
        <p:spPr>
          <a:xfrm>
            <a:off x="2440999" y="1984895"/>
            <a:ext cx="851515" cy="461665"/>
          </a:xfrm>
          <a:prstGeom prst="rect">
            <a:avLst/>
          </a:prstGeom>
          <a:noFill/>
        </p:spPr>
        <p:txBody>
          <a:bodyPr wrap="none" rtlCol="0">
            <a:spAutoFit/>
          </a:bodyPr>
          <a:lstStyle/>
          <a:p>
            <a:pPr>
              <a:buNone/>
            </a:pPr>
            <a:r>
              <a:rPr lang="en-GB" sz="2400" b="1" dirty="0"/>
              <a:t>Dina</a:t>
            </a:r>
          </a:p>
        </p:txBody>
      </p:sp>
      <p:sp>
        <p:nvSpPr>
          <p:cNvPr id="17" name="Rectangle: Rounded Corners 16">
            <a:extLst>
              <a:ext uri="{FF2B5EF4-FFF2-40B4-BE49-F238E27FC236}">
                <a16:creationId xmlns:a16="http://schemas.microsoft.com/office/drawing/2014/main" id="{C744A471-4A21-4D0F-A32E-F8F574D2ED3F}"/>
              </a:ext>
            </a:extLst>
          </p:cNvPr>
          <p:cNvSpPr/>
          <p:nvPr/>
        </p:nvSpPr>
        <p:spPr>
          <a:xfrm>
            <a:off x="6402405" y="1871377"/>
            <a:ext cx="5285005" cy="17975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595959"/>
              </a:solidFill>
            </a:endParaRPr>
          </a:p>
        </p:txBody>
      </p:sp>
      <p:sp>
        <p:nvSpPr>
          <p:cNvPr id="19" name="TextBox 18">
            <a:extLst>
              <a:ext uri="{FF2B5EF4-FFF2-40B4-BE49-F238E27FC236}">
                <a16:creationId xmlns:a16="http://schemas.microsoft.com/office/drawing/2014/main" id="{C0F5B568-710B-4C13-9565-E6C0F1254551}"/>
              </a:ext>
            </a:extLst>
          </p:cNvPr>
          <p:cNvSpPr txBox="1"/>
          <p:nvPr/>
        </p:nvSpPr>
        <p:spPr>
          <a:xfrm>
            <a:off x="6613009" y="2379623"/>
            <a:ext cx="2005677" cy="646331"/>
          </a:xfrm>
          <a:prstGeom prst="rect">
            <a:avLst/>
          </a:prstGeom>
          <a:noFill/>
        </p:spPr>
        <p:txBody>
          <a:bodyPr wrap="none" rtlCol="0">
            <a:spAutoFit/>
          </a:bodyPr>
          <a:lstStyle/>
          <a:p>
            <a:pPr>
              <a:buNone/>
            </a:pPr>
            <a:r>
              <a:rPr lang="en-GB" sz="3600">
                <a:solidFill>
                  <a:srgbClr val="595959"/>
                </a:solidFill>
              </a:rPr>
              <a:t>6 + </a:t>
            </a:r>
            <a:r>
              <a:rPr lang="en-GB" sz="3600">
                <a:solidFill>
                  <a:srgbClr val="0070C0"/>
                </a:solidFill>
              </a:rPr>
              <a:t>4 + 2</a:t>
            </a:r>
          </a:p>
        </p:txBody>
      </p:sp>
      <p:sp>
        <p:nvSpPr>
          <p:cNvPr id="20" name="TextBox 19">
            <a:extLst>
              <a:ext uri="{FF2B5EF4-FFF2-40B4-BE49-F238E27FC236}">
                <a16:creationId xmlns:a16="http://schemas.microsoft.com/office/drawing/2014/main" id="{2A1FDB66-AADD-453E-B1E9-786E6C78E0AB}"/>
              </a:ext>
            </a:extLst>
          </p:cNvPr>
          <p:cNvSpPr txBox="1"/>
          <p:nvPr/>
        </p:nvSpPr>
        <p:spPr>
          <a:xfrm>
            <a:off x="9362735" y="2368805"/>
            <a:ext cx="2133918" cy="646331"/>
          </a:xfrm>
          <a:prstGeom prst="rect">
            <a:avLst/>
          </a:prstGeom>
          <a:noFill/>
        </p:spPr>
        <p:txBody>
          <a:bodyPr wrap="none" rtlCol="0">
            <a:spAutoFit/>
          </a:bodyPr>
          <a:lstStyle/>
          <a:p>
            <a:pPr>
              <a:buNone/>
            </a:pPr>
            <a:r>
              <a:rPr lang="en-GB" sz="3600" dirty="0">
                <a:solidFill>
                  <a:srgbClr val="595959"/>
                </a:solidFill>
              </a:rPr>
              <a:t>6 − </a:t>
            </a:r>
            <a:r>
              <a:rPr lang="en-GB" sz="3600" dirty="0">
                <a:solidFill>
                  <a:srgbClr val="0070C0"/>
                </a:solidFill>
              </a:rPr>
              <a:t>4 − 2 </a:t>
            </a:r>
          </a:p>
        </p:txBody>
      </p:sp>
      <p:sp>
        <p:nvSpPr>
          <p:cNvPr id="21" name="TextBox 20">
            <a:extLst>
              <a:ext uri="{FF2B5EF4-FFF2-40B4-BE49-F238E27FC236}">
                <a16:creationId xmlns:a16="http://schemas.microsoft.com/office/drawing/2014/main" id="{7F279007-393A-4FE6-B6FC-337132DCFEAE}"/>
              </a:ext>
            </a:extLst>
          </p:cNvPr>
          <p:cNvSpPr txBox="1"/>
          <p:nvPr/>
        </p:nvSpPr>
        <p:spPr>
          <a:xfrm>
            <a:off x="6613009" y="2981833"/>
            <a:ext cx="2133918" cy="646331"/>
          </a:xfrm>
          <a:prstGeom prst="rect">
            <a:avLst/>
          </a:prstGeom>
          <a:noFill/>
        </p:spPr>
        <p:txBody>
          <a:bodyPr wrap="none" rtlCol="0">
            <a:spAutoFit/>
          </a:bodyPr>
          <a:lstStyle/>
          <a:p>
            <a:pPr>
              <a:buNone/>
            </a:pPr>
            <a:r>
              <a:rPr lang="en-GB" sz="3600">
                <a:solidFill>
                  <a:srgbClr val="595959"/>
                </a:solidFill>
              </a:rPr>
              <a:t>6 × </a:t>
            </a:r>
            <a:r>
              <a:rPr lang="en-GB" sz="3600">
                <a:solidFill>
                  <a:srgbClr val="0070C0"/>
                </a:solidFill>
              </a:rPr>
              <a:t>4 × 2 </a:t>
            </a:r>
          </a:p>
        </p:txBody>
      </p:sp>
      <p:sp>
        <p:nvSpPr>
          <p:cNvPr id="22" name="TextBox 21">
            <a:extLst>
              <a:ext uri="{FF2B5EF4-FFF2-40B4-BE49-F238E27FC236}">
                <a16:creationId xmlns:a16="http://schemas.microsoft.com/office/drawing/2014/main" id="{465D16F4-C979-4428-BAFC-F29CBDE706F4}"/>
              </a:ext>
            </a:extLst>
          </p:cNvPr>
          <p:cNvSpPr txBox="1"/>
          <p:nvPr/>
        </p:nvSpPr>
        <p:spPr>
          <a:xfrm>
            <a:off x="9362735" y="2981833"/>
            <a:ext cx="2101857" cy="646331"/>
          </a:xfrm>
          <a:prstGeom prst="rect">
            <a:avLst/>
          </a:prstGeom>
          <a:noFill/>
        </p:spPr>
        <p:txBody>
          <a:bodyPr wrap="none" rtlCol="0">
            <a:spAutoFit/>
          </a:bodyPr>
          <a:lstStyle/>
          <a:p>
            <a:pPr>
              <a:buNone/>
            </a:pPr>
            <a:r>
              <a:rPr lang="en-GB" sz="3600">
                <a:solidFill>
                  <a:srgbClr val="595959"/>
                </a:solidFill>
              </a:rPr>
              <a:t>6 ÷ </a:t>
            </a:r>
            <a:r>
              <a:rPr lang="en-GB" sz="3600">
                <a:solidFill>
                  <a:srgbClr val="0070C0"/>
                </a:solidFill>
              </a:rPr>
              <a:t>4 ÷ 2 </a:t>
            </a:r>
          </a:p>
        </p:txBody>
      </p:sp>
      <p:sp>
        <p:nvSpPr>
          <p:cNvPr id="23" name="TextBox 22">
            <a:extLst>
              <a:ext uri="{FF2B5EF4-FFF2-40B4-BE49-F238E27FC236}">
                <a16:creationId xmlns:a16="http://schemas.microsoft.com/office/drawing/2014/main" id="{37198BAD-409B-40BF-8ECE-618C7F2E00DF}"/>
              </a:ext>
            </a:extLst>
          </p:cNvPr>
          <p:cNvSpPr txBox="1"/>
          <p:nvPr/>
        </p:nvSpPr>
        <p:spPr>
          <a:xfrm>
            <a:off x="8549418" y="1984895"/>
            <a:ext cx="1144865" cy="461665"/>
          </a:xfrm>
          <a:prstGeom prst="rect">
            <a:avLst/>
          </a:prstGeom>
          <a:noFill/>
        </p:spPr>
        <p:txBody>
          <a:bodyPr wrap="none" rtlCol="0">
            <a:spAutoFit/>
          </a:bodyPr>
          <a:lstStyle/>
          <a:p>
            <a:pPr>
              <a:buNone/>
            </a:pPr>
            <a:r>
              <a:rPr lang="en-GB" sz="2400" b="1" dirty="0">
                <a:solidFill>
                  <a:srgbClr val="595959"/>
                </a:solidFill>
              </a:rPr>
              <a:t>Karam</a:t>
            </a:r>
          </a:p>
        </p:txBody>
      </p:sp>
      <p:sp>
        <p:nvSpPr>
          <p:cNvPr id="24" name="TextBox 23">
            <a:extLst>
              <a:ext uri="{FF2B5EF4-FFF2-40B4-BE49-F238E27FC236}">
                <a16:creationId xmlns:a16="http://schemas.microsoft.com/office/drawing/2014/main" id="{1D3F455A-B244-496F-9976-10096E356CF7}"/>
              </a:ext>
            </a:extLst>
          </p:cNvPr>
          <p:cNvSpPr txBox="1"/>
          <p:nvPr/>
        </p:nvSpPr>
        <p:spPr>
          <a:xfrm>
            <a:off x="145882" y="3814875"/>
            <a:ext cx="10933244" cy="1175706"/>
          </a:xfrm>
          <a:prstGeom prst="rect">
            <a:avLst/>
          </a:prstGeom>
          <a:noFill/>
        </p:spPr>
        <p:txBody>
          <a:bodyPr wrap="square" rtlCol="0">
            <a:spAutoFit/>
          </a:bodyPr>
          <a:lstStyle/>
          <a:p>
            <a:pPr marL="457200" indent="-457200">
              <a:buFont typeface="+mj-lt"/>
              <a:buAutoNum type="alphaLcParenR"/>
            </a:pPr>
            <a:r>
              <a:rPr lang="en-GB" sz="2200" dirty="0"/>
              <a:t>Without calculating, predict whether Dina and Karam will get the same answers for all of their questions? Why or why not?</a:t>
            </a:r>
          </a:p>
          <a:p>
            <a:pPr marL="457200" indent="-457200">
              <a:buFont typeface="+mj-lt"/>
              <a:buAutoNum type="alphaLcParenR"/>
            </a:pPr>
            <a:r>
              <a:rPr lang="en-GB" sz="2200" dirty="0"/>
              <a:t>Check your prediction by completing the questions as Dina and Karam suggest.</a:t>
            </a:r>
          </a:p>
        </p:txBody>
      </p:sp>
    </p:spTree>
    <p:extLst>
      <p:ext uri="{BB962C8B-B14F-4D97-AF65-F5344CB8AC3E}">
        <p14:creationId xmlns:p14="http://schemas.microsoft.com/office/powerpoint/2010/main" val="11254969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29884126"/>
              </p:ext>
            </p:extLst>
          </p:nvPr>
        </p:nvGraphicFramePr>
        <p:xfrm>
          <a:off x="267128" y="764704"/>
          <a:ext cx="11766038" cy="5962151"/>
        </p:xfrm>
        <a:graphic>
          <a:graphicData uri="http://schemas.openxmlformats.org/drawingml/2006/table">
            <a:tbl>
              <a:tblPr firstRow="1" bandRow="1">
                <a:tableStyleId>{5940675A-B579-460E-94D1-54222C63F5DA}</a:tableStyleId>
              </a:tblPr>
              <a:tblGrid>
                <a:gridCol w="6905197">
                  <a:extLst>
                    <a:ext uri="{9D8B030D-6E8A-4147-A177-3AD203B41FA5}">
                      <a16:colId xmlns:a16="http://schemas.microsoft.com/office/drawing/2014/main" val="695237181"/>
                    </a:ext>
                  </a:extLst>
                </a:gridCol>
                <a:gridCol w="4860841">
                  <a:extLst>
                    <a:ext uri="{9D8B030D-6E8A-4147-A177-3AD203B41FA5}">
                      <a16:colId xmlns:a16="http://schemas.microsoft.com/office/drawing/2014/main" val="300072507"/>
                    </a:ext>
                  </a:extLst>
                </a:gridCol>
              </a:tblGrid>
              <a:tr h="345346">
                <a:tc>
                  <a:txBody>
                    <a:bodyPr/>
                    <a:lstStyle/>
                    <a:p>
                      <a:r>
                        <a:rPr lang="en-GB" sz="1800" b="1">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u="none" dirty="0"/>
                        <a:t>Teachers may wish to compare the approaches to each calculation in pairs, focusing just on one operation in order to not overwhelm less confident pupils.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r>
                        <a:rPr lang="en-GB" sz="1600" u="none" dirty="0"/>
                        <a:t>Those who are more confident with the associative law might be challenged to think about longer strings of calculations, or to generalise using letters or symbols.</a:t>
                      </a:r>
                    </a:p>
                    <a:p>
                      <a:endParaRPr lang="en-GB" sz="1600" u="none" dirty="0"/>
                    </a:p>
                    <a:p>
                      <a:r>
                        <a:rPr lang="en-GB" sz="1600" b="1" i="0" u="none" dirty="0"/>
                        <a:t>Representations</a:t>
                      </a:r>
                    </a:p>
                    <a:p>
                      <a:r>
                        <a:rPr lang="en-GB" sz="1600" b="0" i="0" u="none" dirty="0"/>
                        <a:t>A significant challenge with this activity is that there are four operations being considered, and so the same representation is unlikely to satisfactorily support understanding of every calculation. For example, counters may be easily used to represent the addition, but the representation is complicated by the other three operations (see notes below). For this reason, the numbers used have been selected to be straightforward enough to not require physical representation.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first point of assessment in this Checkpoint is whether students can identify that Karam’s approach will not give the same result for subtraction and division. From the language the students use, teachers can gauge the depth of understanding students have of the structure of the four operations, and whether they are aware of the term ‘associative’.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An additional point of assessment is how students approach 6 ÷ 4 and then 1.5 ÷ 2 : does these calculations throw them? How do they reason about the answers?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Teachers may like to make links back to the priority of operations, and ask students which approach is correct for subtraction and division, or what notation needs to be included to justify Karam’s approach.</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endParaRPr lang="en-GB" sz="1600" b="0" dirty="0"/>
                    </a:p>
                    <a:p>
                      <a:pPr marL="285750" indent="-285750">
                        <a:buFont typeface="Arial" panose="020B0604020202020204" pitchFamily="34" charset="0"/>
                        <a:buChar char="•"/>
                      </a:pPr>
                      <a:r>
                        <a:rPr lang="en-GB" sz="1600" b="0" dirty="0"/>
                        <a:t>The last set of examples in the 2.1 Arithmetic procedures core concept document from the NCETM </a:t>
                      </a:r>
                      <a:r>
                        <a:rPr lang="en-GB" sz="1600" dirty="0">
                          <a:hlinkClick r:id="rId3"/>
                        </a:rPr>
                        <a:t>Secondary Mastery Professional Development</a:t>
                      </a:r>
                      <a:r>
                        <a:rPr lang="en-GB" sz="1600" dirty="0"/>
                        <a:t> </a:t>
                      </a:r>
                      <a:r>
                        <a:rPr lang="en-GB" sz="1600" b="0" dirty="0"/>
                        <a:t> explore using the associative, commutative and distributive laws to solve problems. </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958736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A–M  </a:t>
            </a:r>
          </a:p>
        </p:txBody>
      </p:sp>
    </p:spTree>
    <p:extLst>
      <p:ext uri="{BB962C8B-B14F-4D97-AF65-F5344CB8AC3E}">
        <p14:creationId xmlns:p14="http://schemas.microsoft.com/office/powerpoint/2010/main" val="52031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A: Counters</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57115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0A090FE9-1EE3-044F-83E9-ADABC632CCDA}"/>
              </a:ext>
            </a:extLst>
          </p:cNvPr>
          <p:cNvSpPr txBox="1"/>
          <p:nvPr/>
        </p:nvSpPr>
        <p:spPr>
          <a:xfrm>
            <a:off x="6379697" y="1271822"/>
            <a:ext cx="5400000" cy="1750266"/>
          </a:xfrm>
          <a:prstGeom prst="roundRect">
            <a:avLst/>
          </a:prstGeom>
          <a:solidFill>
            <a:schemeClr val="accent6">
              <a:lumMod val="40000"/>
              <a:lumOff val="60000"/>
            </a:schemeClr>
          </a:solidFill>
        </p:spPr>
        <p:txBody>
          <a:bodyPr wrap="square" rtlCol="0">
            <a:spAutoFit/>
          </a:bodyPr>
          <a:lstStyle/>
          <a:p>
            <a:pPr>
              <a:buNone/>
            </a:pPr>
            <a:r>
              <a:rPr lang="en-US" sz="2200" dirty="0"/>
              <a:t>Grace has some + and − counters.</a:t>
            </a:r>
          </a:p>
          <a:p>
            <a:pPr>
              <a:buNone/>
            </a:pPr>
            <a:r>
              <a:rPr lang="en-US" sz="2200" dirty="0"/>
              <a:t>She has 5 more of one type than the other type.</a:t>
            </a:r>
          </a:p>
          <a:p>
            <a:pPr>
              <a:buNone/>
            </a:pPr>
            <a:r>
              <a:rPr lang="en-US" sz="2200" dirty="0"/>
              <a:t>What might Grace’s score be?</a:t>
            </a:r>
          </a:p>
        </p:txBody>
      </p:sp>
      <p:sp>
        <p:nvSpPr>
          <p:cNvPr id="7" name="TextBox 6">
            <a:extLst>
              <a:ext uri="{FF2B5EF4-FFF2-40B4-BE49-F238E27FC236}">
                <a16:creationId xmlns:a16="http://schemas.microsoft.com/office/drawing/2014/main" id="{D8F976B1-8C65-D941-85D4-5DCCB5A55973}"/>
              </a:ext>
            </a:extLst>
          </p:cNvPr>
          <p:cNvSpPr txBox="1"/>
          <p:nvPr/>
        </p:nvSpPr>
        <p:spPr>
          <a:xfrm>
            <a:off x="915490" y="5485426"/>
            <a:ext cx="8076110" cy="769441"/>
          </a:xfrm>
          <a:prstGeom prst="rect">
            <a:avLst/>
          </a:prstGeom>
          <a:noFill/>
        </p:spPr>
        <p:txBody>
          <a:bodyPr wrap="square" rtlCol="0">
            <a:spAutoFit/>
          </a:bodyPr>
          <a:lstStyle/>
          <a:p>
            <a:pPr>
              <a:buNone/>
            </a:pPr>
            <a:r>
              <a:rPr lang="en-US" sz="2200" dirty="0"/>
              <a:t>If all of Max, Grace and Emily’s counters are combined, what are the possible scores?</a:t>
            </a:r>
          </a:p>
        </p:txBody>
      </p:sp>
      <p:sp>
        <p:nvSpPr>
          <p:cNvPr id="9" name="TextBox 8">
            <a:extLst>
              <a:ext uri="{FF2B5EF4-FFF2-40B4-BE49-F238E27FC236}">
                <a16:creationId xmlns:a16="http://schemas.microsoft.com/office/drawing/2014/main" id="{6B9539E8-93EA-A042-A026-61C33CFB1218}"/>
              </a:ext>
            </a:extLst>
          </p:cNvPr>
          <p:cNvSpPr txBox="1"/>
          <p:nvPr/>
        </p:nvSpPr>
        <p:spPr>
          <a:xfrm>
            <a:off x="412303" y="1271822"/>
            <a:ext cx="5400000" cy="1750266"/>
          </a:xfrm>
          <a:prstGeom prst="roundRect">
            <a:avLst/>
          </a:prstGeom>
          <a:solidFill>
            <a:schemeClr val="accent6">
              <a:lumMod val="40000"/>
              <a:lumOff val="60000"/>
            </a:schemeClr>
          </a:solidFill>
        </p:spPr>
        <p:txBody>
          <a:bodyPr wrap="square" rtlCol="0">
            <a:spAutoFit/>
          </a:bodyPr>
          <a:lstStyle/>
          <a:p>
            <a:pPr>
              <a:buNone/>
            </a:pPr>
            <a:r>
              <a:rPr lang="en-US" sz="2200" dirty="0"/>
              <a:t>Max has some + and − counters.</a:t>
            </a:r>
          </a:p>
          <a:p>
            <a:pPr>
              <a:buNone/>
            </a:pPr>
            <a:r>
              <a:rPr lang="en-US" sz="2200" dirty="0"/>
              <a:t>He has 10 of one type, and 3 of the other type.</a:t>
            </a:r>
          </a:p>
          <a:p>
            <a:pPr>
              <a:buNone/>
            </a:pPr>
            <a:r>
              <a:rPr lang="en-US" sz="2200" dirty="0"/>
              <a:t>What might Max’s score be?</a:t>
            </a:r>
          </a:p>
        </p:txBody>
      </p:sp>
      <p:sp>
        <p:nvSpPr>
          <p:cNvPr id="10" name="TextBox 9">
            <a:extLst>
              <a:ext uri="{FF2B5EF4-FFF2-40B4-BE49-F238E27FC236}">
                <a16:creationId xmlns:a16="http://schemas.microsoft.com/office/drawing/2014/main" id="{9051E799-A653-6543-80F4-5530457A3145}"/>
              </a:ext>
            </a:extLst>
          </p:cNvPr>
          <p:cNvSpPr txBox="1"/>
          <p:nvPr/>
        </p:nvSpPr>
        <p:spPr>
          <a:xfrm>
            <a:off x="3396000" y="3378624"/>
            <a:ext cx="5400000" cy="1750266"/>
          </a:xfrm>
          <a:prstGeom prst="roundRect">
            <a:avLst/>
          </a:prstGeom>
          <a:solidFill>
            <a:schemeClr val="accent6">
              <a:lumMod val="40000"/>
              <a:lumOff val="60000"/>
            </a:schemeClr>
          </a:solidFill>
        </p:spPr>
        <p:txBody>
          <a:bodyPr wrap="square" rtlCol="0">
            <a:spAutoFit/>
          </a:bodyPr>
          <a:lstStyle/>
          <a:p>
            <a:pPr>
              <a:buNone/>
            </a:pPr>
            <a:r>
              <a:rPr lang="en-US" sz="2200" dirty="0"/>
              <a:t>Emily has some + and − counters.</a:t>
            </a:r>
          </a:p>
          <a:p>
            <a:pPr>
              <a:buNone/>
            </a:pPr>
            <a:r>
              <a:rPr lang="en-US" sz="2200" dirty="0"/>
              <a:t>She has 100 of one type, and just 1 of the other type.</a:t>
            </a:r>
          </a:p>
          <a:p>
            <a:pPr>
              <a:buNone/>
            </a:pPr>
            <a:r>
              <a:rPr lang="en-US" sz="2200" dirty="0"/>
              <a:t>What might Emily’s score be?</a:t>
            </a:r>
          </a:p>
        </p:txBody>
      </p:sp>
    </p:spTree>
    <p:extLst>
      <p:ext uri="{BB962C8B-B14F-4D97-AF65-F5344CB8AC3E}">
        <p14:creationId xmlns:p14="http://schemas.microsoft.com/office/powerpoint/2010/main" val="31550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dirty="0"/>
              <a:t>Activity</a:t>
            </a:r>
            <a:r>
              <a:rPr lang="en-GB" dirty="0"/>
              <a:t> B: In and out of the bag</a:t>
            </a:r>
          </a:p>
          <a:p>
            <a:endParaRPr lang="en-GB" dirty="0"/>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145680" y="5981410"/>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E8C74232-59A7-544E-B7E4-9806A20C0350}"/>
              </a:ext>
            </a:extLst>
          </p:cNvPr>
          <p:cNvPicPr>
            <a:picLocks noChangeAspect="1"/>
          </p:cNvPicPr>
          <p:nvPr/>
        </p:nvPicPr>
        <p:blipFill>
          <a:blip r:embed="rId3"/>
          <a:stretch>
            <a:fillRect/>
          </a:stretch>
        </p:blipFill>
        <p:spPr>
          <a:xfrm>
            <a:off x="10094888" y="988826"/>
            <a:ext cx="1951432" cy="2084107"/>
          </a:xfrm>
          <a:prstGeom prst="rect">
            <a:avLst/>
          </a:prstGeom>
        </p:spPr>
      </p:pic>
      <p:sp>
        <p:nvSpPr>
          <p:cNvPr id="4" name="TextBox 3">
            <a:extLst>
              <a:ext uri="{FF2B5EF4-FFF2-40B4-BE49-F238E27FC236}">
                <a16:creationId xmlns:a16="http://schemas.microsoft.com/office/drawing/2014/main" id="{A3E45840-DF8E-A54F-A9CE-0A4BF1A93C1F}"/>
              </a:ext>
            </a:extLst>
          </p:cNvPr>
          <p:cNvSpPr txBox="1"/>
          <p:nvPr/>
        </p:nvSpPr>
        <p:spPr>
          <a:xfrm>
            <a:off x="145680" y="1164395"/>
            <a:ext cx="10613760" cy="1138773"/>
          </a:xfrm>
          <a:prstGeom prst="rect">
            <a:avLst/>
          </a:prstGeom>
          <a:noFill/>
        </p:spPr>
        <p:txBody>
          <a:bodyPr wrap="square" rtlCol="0">
            <a:spAutoFit/>
          </a:bodyPr>
          <a:lstStyle/>
          <a:p>
            <a:pPr>
              <a:buNone/>
            </a:pPr>
            <a:r>
              <a:rPr lang="en-US" sz="2000" dirty="0"/>
              <a:t>A bag contains some marbles. Matilda takes out 3 marbles, then Elinor puts in 5.</a:t>
            </a:r>
          </a:p>
          <a:p>
            <a:pPr>
              <a:buNone/>
            </a:pPr>
            <a:r>
              <a:rPr lang="en-US" sz="2000" dirty="0">
                <a:solidFill>
                  <a:srgbClr val="00628C"/>
                </a:solidFill>
              </a:rPr>
              <a:t>a) </a:t>
            </a:r>
            <a:r>
              <a:rPr lang="en-US" sz="2000" dirty="0"/>
              <a:t>Are there more marbles now than at the beginning? How many more or less?</a:t>
            </a:r>
          </a:p>
          <a:p>
            <a:pPr>
              <a:buNone/>
            </a:pPr>
            <a:endParaRPr lang="en-US" sz="2000" dirty="0"/>
          </a:p>
        </p:txBody>
      </p:sp>
      <p:sp>
        <p:nvSpPr>
          <p:cNvPr id="6" name="Rectangle 5">
            <a:extLst>
              <a:ext uri="{FF2B5EF4-FFF2-40B4-BE49-F238E27FC236}">
                <a16:creationId xmlns:a16="http://schemas.microsoft.com/office/drawing/2014/main" id="{BE02BB25-6265-2B49-A3F4-404C20E669DA}"/>
              </a:ext>
            </a:extLst>
          </p:cNvPr>
          <p:cNvSpPr/>
          <p:nvPr/>
        </p:nvSpPr>
        <p:spPr>
          <a:xfrm>
            <a:off x="145680" y="3368251"/>
            <a:ext cx="11803304" cy="769441"/>
          </a:xfrm>
          <a:prstGeom prst="rect">
            <a:avLst/>
          </a:prstGeom>
        </p:spPr>
        <p:txBody>
          <a:bodyPr wrap="square">
            <a:spAutoFit/>
          </a:bodyPr>
          <a:lstStyle/>
          <a:p>
            <a:pPr>
              <a:buNone/>
            </a:pPr>
            <a:r>
              <a:rPr lang="en-US" sz="2000" dirty="0"/>
              <a:t>Emily records Elinor and Matilda’s marble moves as -3 +5 = +2. </a:t>
            </a:r>
          </a:p>
          <a:p>
            <a:pPr>
              <a:buNone/>
            </a:pPr>
            <a:r>
              <a:rPr lang="en-US" sz="2000" dirty="0">
                <a:solidFill>
                  <a:srgbClr val="00628C"/>
                </a:solidFill>
              </a:rPr>
              <a:t>c) </a:t>
            </a:r>
            <a:r>
              <a:rPr lang="en-US" sz="2000" dirty="0"/>
              <a:t>How would Emily write Alex and Charlotte’s football moves?</a:t>
            </a:r>
          </a:p>
        </p:txBody>
      </p:sp>
      <p:sp>
        <p:nvSpPr>
          <p:cNvPr id="8" name="TextBox 7">
            <a:extLst>
              <a:ext uri="{FF2B5EF4-FFF2-40B4-BE49-F238E27FC236}">
                <a16:creationId xmlns:a16="http://schemas.microsoft.com/office/drawing/2014/main" id="{6F6C00DC-BE71-424F-90E7-A0675680A74D}"/>
              </a:ext>
            </a:extLst>
          </p:cNvPr>
          <p:cNvSpPr txBox="1"/>
          <p:nvPr/>
        </p:nvSpPr>
        <p:spPr>
          <a:xfrm>
            <a:off x="145680" y="2290227"/>
            <a:ext cx="10613760" cy="769441"/>
          </a:xfrm>
          <a:prstGeom prst="rect">
            <a:avLst/>
          </a:prstGeom>
          <a:noFill/>
        </p:spPr>
        <p:txBody>
          <a:bodyPr wrap="square" rtlCol="0">
            <a:spAutoFit/>
          </a:bodyPr>
          <a:lstStyle/>
          <a:p>
            <a:pPr>
              <a:buNone/>
            </a:pPr>
            <a:r>
              <a:rPr lang="en-US" sz="2000" dirty="0"/>
              <a:t>A bag contains some footballs. Alex puts 3 footballs in the bag, then Charlotte takes 5 out.</a:t>
            </a:r>
          </a:p>
          <a:p>
            <a:pPr>
              <a:buNone/>
            </a:pPr>
            <a:r>
              <a:rPr lang="en-US" sz="2000" dirty="0">
                <a:solidFill>
                  <a:srgbClr val="00628C"/>
                </a:solidFill>
              </a:rPr>
              <a:t>b) </a:t>
            </a:r>
            <a:r>
              <a:rPr lang="en-US" sz="2000" dirty="0"/>
              <a:t>Are there more footballs now than at the beginning? How many more or less?</a:t>
            </a:r>
          </a:p>
        </p:txBody>
      </p:sp>
      <p:sp>
        <p:nvSpPr>
          <p:cNvPr id="9" name="Rectangle 8">
            <a:extLst>
              <a:ext uri="{FF2B5EF4-FFF2-40B4-BE49-F238E27FC236}">
                <a16:creationId xmlns:a16="http://schemas.microsoft.com/office/drawing/2014/main" id="{41728031-E579-1E4A-B5B2-6583772026B8}"/>
              </a:ext>
            </a:extLst>
          </p:cNvPr>
          <p:cNvSpPr/>
          <p:nvPr/>
        </p:nvSpPr>
        <p:spPr>
          <a:xfrm>
            <a:off x="145680" y="4390359"/>
            <a:ext cx="11164468" cy="1138773"/>
          </a:xfrm>
          <a:prstGeom prst="rect">
            <a:avLst/>
          </a:prstGeom>
        </p:spPr>
        <p:txBody>
          <a:bodyPr wrap="square">
            <a:spAutoFit/>
          </a:bodyPr>
          <a:lstStyle/>
          <a:p>
            <a:pPr>
              <a:buNone/>
            </a:pPr>
            <a:r>
              <a:rPr lang="en-US" sz="2000" dirty="0"/>
              <a:t>Grace and Adam have a bag and some tennis balls. Emily writes +9 − 4. </a:t>
            </a:r>
          </a:p>
          <a:p>
            <a:pPr>
              <a:buNone/>
            </a:pPr>
            <a:r>
              <a:rPr lang="en-US" sz="2000" dirty="0">
                <a:solidFill>
                  <a:srgbClr val="00628C"/>
                </a:solidFill>
              </a:rPr>
              <a:t>d) </a:t>
            </a:r>
            <a:r>
              <a:rPr lang="en-US" sz="2000" dirty="0"/>
              <a:t>Write a description of what Grace and Adam put in or took out of the bag.</a:t>
            </a:r>
          </a:p>
          <a:p>
            <a:pPr>
              <a:buNone/>
            </a:pPr>
            <a:r>
              <a:rPr lang="en-US" sz="2000" dirty="0">
                <a:solidFill>
                  <a:schemeClr val="tx2"/>
                </a:solidFill>
              </a:rPr>
              <a:t>e) </a:t>
            </a:r>
            <a:r>
              <a:rPr lang="en-US" sz="2000" dirty="0"/>
              <a:t>Are there more tennis balls than at the beginning? How many more or less?</a:t>
            </a:r>
          </a:p>
        </p:txBody>
      </p:sp>
      <p:sp>
        <p:nvSpPr>
          <p:cNvPr id="10" name="Rectangle 9">
            <a:extLst>
              <a:ext uri="{FF2B5EF4-FFF2-40B4-BE49-F238E27FC236}">
                <a16:creationId xmlns:a16="http://schemas.microsoft.com/office/drawing/2014/main" id="{48F27D80-7B8C-3E4E-B4D6-CF524FFD97BC}"/>
              </a:ext>
            </a:extLst>
          </p:cNvPr>
          <p:cNvSpPr/>
          <p:nvPr/>
        </p:nvSpPr>
        <p:spPr>
          <a:xfrm>
            <a:off x="826696" y="5689915"/>
            <a:ext cx="8759264" cy="1077218"/>
          </a:xfrm>
          <a:prstGeom prst="rect">
            <a:avLst/>
          </a:prstGeom>
        </p:spPr>
        <p:txBody>
          <a:bodyPr wrap="square">
            <a:spAutoFit/>
          </a:bodyPr>
          <a:lstStyle/>
          <a:p>
            <a:pPr>
              <a:buNone/>
            </a:pPr>
            <a:r>
              <a:rPr lang="en-US" sz="2000" dirty="0"/>
              <a:t>Emily recorded Grace and Adam’s moves as +9 -4. The same outcome would occur if the moves were +11 -6</a:t>
            </a:r>
          </a:p>
          <a:p>
            <a:pPr>
              <a:buNone/>
            </a:pPr>
            <a:r>
              <a:rPr lang="en-US" sz="2000" dirty="0"/>
              <a:t>How many other ways can you find to achieve the same outcome?</a:t>
            </a:r>
          </a:p>
        </p:txBody>
      </p:sp>
    </p:spTree>
    <p:extLst>
      <p:ext uri="{BB962C8B-B14F-4D97-AF65-F5344CB8AC3E}">
        <p14:creationId xmlns:p14="http://schemas.microsoft.com/office/powerpoint/2010/main" val="1767507762"/>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0" ma:contentTypeDescription="Create a new document." ma:contentTypeScope="" ma:versionID="96fe99056e47f4d05a5a9b2a8d648cb2">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705e00312fdbb9e26edd8edb777b57a5"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529e089-aba0-4a11-8174-45d1c0b69621">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1C8D096-75A3-4C33-B03A-80C7A7797A74}">
  <ds:schemaRefs>
    <ds:schemaRef ds:uri="06dfc3c2-6945-4ff9-b190-f51a7eda233c"/>
    <ds:schemaRef ds:uri="9529e089-aba0-4a11-8174-45d1c0b696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B18B3D-5C68-4030-BEF3-6F927E24DA37}">
  <ds:schemaRef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terms/"/>
    <ds:schemaRef ds:uri="http://purl.org/dc/elements/1.1/"/>
    <ds:schemaRef ds:uri="9529e089-aba0-4a11-8174-45d1c0b69621"/>
    <ds:schemaRef ds:uri="06dfc3c2-6945-4ff9-b190-f51a7eda233c"/>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2659</TotalTime>
  <Words>36286</Words>
  <Application>Microsoft Office PowerPoint</Application>
  <PresentationFormat>Widescreen</PresentationFormat>
  <Paragraphs>2755</Paragraphs>
  <Slides>128</Slides>
  <Notes>114</Notes>
  <HiddenSlides>58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128</vt:i4>
      </vt:variant>
    </vt:vector>
  </HeadingPairs>
  <TitlesOfParts>
    <vt:vector size="138" baseType="lpstr">
      <vt:lpstr>-apple-system</vt:lpstr>
      <vt:lpstr>Arial</vt:lpstr>
      <vt:lpstr>Calibri</vt:lpstr>
      <vt:lpstr>Cambria Math</vt:lpstr>
      <vt:lpstr>Century Gothic</vt:lpstr>
      <vt:lpstr>Comic Sans MS</vt:lpstr>
      <vt:lpstr>Segoe UI</vt:lpstr>
      <vt:lpstr>Symbol</vt:lpstr>
      <vt:lpstr>Times New Roman</vt:lpstr>
      <vt:lpstr>Custom Design</vt:lpstr>
      <vt:lpstr>      </vt:lpstr>
      <vt:lpstr>About this resource</vt:lpstr>
      <vt:lpstr>Checkpoints 1–10   </vt:lpstr>
      <vt:lpstr>Checkpoints 11–20 </vt:lpstr>
      <vt:lpstr>Checkpoints 21–28 </vt:lpstr>
      <vt:lpstr>Checkpoints 29–37 </vt:lpstr>
      <vt:lpstr>Key ideas</vt:lpstr>
      <vt:lpstr>Key ideas</vt:lpstr>
      <vt:lpstr>Addition and subtraction of positive and negative integers</vt:lpstr>
      <vt:lpstr>PowerPoint Presentation</vt:lpstr>
      <vt:lpstr>PowerPoint Presentation</vt:lpstr>
      <vt:lpstr>Checkpoint 1: Guidance</vt:lpstr>
      <vt:lpstr>PowerPoint Presentation</vt:lpstr>
      <vt:lpstr>Checkpoint 2: Guidance</vt:lpstr>
      <vt:lpstr>PowerPoint Presentation</vt:lpstr>
      <vt:lpstr>Checkpoint 3: Guidance</vt:lpstr>
      <vt:lpstr>PowerPoint Presentation</vt:lpstr>
      <vt:lpstr>Checkpoint 4: Guidance</vt:lpstr>
      <vt:lpstr>PowerPoint Presentation</vt:lpstr>
      <vt:lpstr>Checkpoint 5: Guidance</vt:lpstr>
      <vt:lpstr>Addition and subtraction with decimals</vt:lpstr>
      <vt:lpstr>PowerPoint Presentation</vt:lpstr>
      <vt:lpstr>PowerPoint Presentation</vt:lpstr>
      <vt:lpstr>Checkpoint 6: Guidance</vt:lpstr>
      <vt:lpstr>PowerPoint Presentation</vt:lpstr>
      <vt:lpstr>Checkpoint 7: Guidance</vt:lpstr>
      <vt:lpstr>PowerPoint Presentation</vt:lpstr>
      <vt:lpstr>Checkpoint 8: Guidance</vt:lpstr>
      <vt:lpstr>PowerPoint Presentation</vt:lpstr>
      <vt:lpstr>Checkpoint 9: Guidance</vt:lpstr>
      <vt:lpstr>PowerPoint Presentation</vt:lpstr>
      <vt:lpstr>Checkpoint 10: Guidance</vt:lpstr>
      <vt:lpstr>Multiplication and division of positive and negative integers</vt:lpstr>
      <vt:lpstr>PowerPoint Presentation</vt:lpstr>
      <vt:lpstr>PowerPoint Presentation</vt:lpstr>
      <vt:lpstr>Checkpoint 11: Guidance</vt:lpstr>
      <vt:lpstr>PowerPoint Presentation</vt:lpstr>
      <vt:lpstr>Checkpoint 12: Guidance</vt:lpstr>
      <vt:lpstr>PowerPoint Presentation</vt:lpstr>
      <vt:lpstr>Checkpoint 13: Guidance</vt:lpstr>
      <vt:lpstr>PowerPoint Presentation</vt:lpstr>
      <vt:lpstr>Checkpoint 14: Guidance</vt:lpstr>
      <vt:lpstr>PowerPoint Presentation</vt:lpstr>
      <vt:lpstr>Checkpoint 15: Guidance</vt:lpstr>
      <vt:lpstr>PowerPoint Presentation</vt:lpstr>
      <vt:lpstr>Checkpoint 16: Guidance</vt:lpstr>
      <vt:lpstr>PowerPoint Presentation</vt:lpstr>
      <vt:lpstr>Checkpoint 17: Guidance</vt:lpstr>
      <vt:lpstr>PowerPoint Presentation</vt:lpstr>
      <vt:lpstr>Checkpoint 18: Guidance</vt:lpstr>
      <vt:lpstr>PowerPoint Presentation</vt:lpstr>
      <vt:lpstr>Checkpoint 19: Guidance</vt:lpstr>
      <vt:lpstr>PowerPoint Presentation</vt:lpstr>
      <vt:lpstr>Checkpoint 20: Guidance</vt:lpstr>
      <vt:lpstr>Multiplication with decimals</vt:lpstr>
      <vt:lpstr>PowerPoint Presentation</vt:lpstr>
      <vt:lpstr>PowerPoint Presentation</vt:lpstr>
      <vt:lpstr>Checkpoint 21: Guidance</vt:lpstr>
      <vt:lpstr>PowerPoint Presentation</vt:lpstr>
      <vt:lpstr>Checkpoint 22: Guidance</vt:lpstr>
      <vt:lpstr>PowerPoint Presentation</vt:lpstr>
      <vt:lpstr>Checkpoint 23: Guidance</vt:lpstr>
      <vt:lpstr>Division with decimals</vt:lpstr>
      <vt:lpstr>PowerPoint Presentation</vt:lpstr>
      <vt:lpstr>PowerPoint Presentation</vt:lpstr>
      <vt:lpstr>Checkpoint 24: Guidance</vt:lpstr>
      <vt:lpstr>PowerPoint Presentation</vt:lpstr>
      <vt:lpstr>Checkpoint 25: Guidance</vt:lpstr>
      <vt:lpstr>PowerPoint Presentation</vt:lpstr>
      <vt:lpstr>Checkpoint 26: Guidance</vt:lpstr>
      <vt:lpstr>PowerPoint Presentation</vt:lpstr>
      <vt:lpstr>Checkpoint 27: Guidance</vt:lpstr>
      <vt:lpstr>PowerPoint Presentation</vt:lpstr>
      <vt:lpstr>Checkpoint 28: Guidance</vt:lpstr>
      <vt:lpstr>Priority of operations</vt:lpstr>
      <vt:lpstr>PowerPoint Presentation</vt:lpstr>
      <vt:lpstr>PowerPoint Presentation</vt:lpstr>
      <vt:lpstr>Checkpoint 29: Guidance</vt:lpstr>
      <vt:lpstr>PowerPoint Presentation</vt:lpstr>
      <vt:lpstr>Checkpoint 30: Guidance</vt:lpstr>
      <vt:lpstr>PowerPoint Presentation</vt:lpstr>
      <vt:lpstr>Checkpoint 31: Guidance</vt:lpstr>
      <vt:lpstr>PowerPoint Presentation</vt:lpstr>
      <vt:lpstr>Checkpoint 32: Guidance</vt:lpstr>
      <vt:lpstr>Associative, distributive and commutative laws</vt:lpstr>
      <vt:lpstr>PowerPoint Presentation</vt:lpstr>
      <vt:lpstr>PowerPoint Presentation</vt:lpstr>
      <vt:lpstr>Checkpoint 33: Guidance</vt:lpstr>
      <vt:lpstr>PowerPoint Presentation</vt:lpstr>
      <vt:lpstr>Checkpoint 34: Guidance</vt:lpstr>
      <vt:lpstr>PowerPoint Presentation</vt:lpstr>
      <vt:lpstr>Checkpoint 35: Guidance</vt:lpstr>
      <vt:lpstr>PowerPoint Presentation</vt:lpstr>
      <vt:lpstr>Checkpoint 36: Guidance</vt:lpstr>
      <vt:lpstr>PowerPoint Presentation</vt:lpstr>
      <vt:lpstr>Checkpoint 37: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Printable 0–9 digit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Rebecca Donaldson</cp:lastModifiedBy>
  <cp:revision>106</cp:revision>
  <cp:lastPrinted>2021-08-21T14:38:54Z</cp:lastPrinted>
  <dcterms:created xsi:type="dcterms:W3CDTF">2008-01-11T09:41:35Z</dcterms:created>
  <dcterms:modified xsi:type="dcterms:W3CDTF">2022-09-07T09:27:36Z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