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102"/>
  </p:notesMasterIdLst>
  <p:sldIdLst>
    <p:sldId id="401" r:id="rId6"/>
    <p:sldId id="293" r:id="rId7"/>
    <p:sldId id="336" r:id="rId8"/>
    <p:sldId id="563" r:id="rId9"/>
    <p:sldId id="365" r:id="rId10"/>
    <p:sldId id="483" r:id="rId11"/>
    <p:sldId id="480" r:id="rId12"/>
    <p:sldId id="408" r:id="rId13"/>
    <p:sldId id="613" r:id="rId14"/>
    <p:sldId id="454" r:id="rId15"/>
    <p:sldId id="532" r:id="rId16"/>
    <p:sldId id="561" r:id="rId17"/>
    <p:sldId id="531" r:id="rId18"/>
    <p:sldId id="448" r:id="rId19"/>
    <p:sldId id="533" r:id="rId20"/>
    <p:sldId id="615" r:id="rId21"/>
    <p:sldId id="618" r:id="rId22"/>
    <p:sldId id="617" r:id="rId23"/>
    <p:sldId id="363" r:id="rId24"/>
    <p:sldId id="534" r:id="rId25"/>
    <p:sldId id="511" r:id="rId26"/>
    <p:sldId id="553" r:id="rId27"/>
    <p:sldId id="535" r:id="rId28"/>
    <p:sldId id="464" r:id="rId29"/>
    <p:sldId id="623" r:id="rId30"/>
    <p:sldId id="624" r:id="rId31"/>
    <p:sldId id="536" r:id="rId32"/>
    <p:sldId id="513" r:id="rId33"/>
    <p:sldId id="537" r:id="rId34"/>
    <p:sldId id="468" r:id="rId35"/>
    <p:sldId id="538" r:id="rId36"/>
    <p:sldId id="451" r:id="rId37"/>
    <p:sldId id="539" r:id="rId38"/>
    <p:sldId id="516" r:id="rId39"/>
    <p:sldId id="540" r:id="rId40"/>
    <p:sldId id="518" r:id="rId41"/>
    <p:sldId id="541" r:id="rId42"/>
    <p:sldId id="460" r:id="rId43"/>
    <p:sldId id="542" r:id="rId44"/>
    <p:sldId id="521" r:id="rId45"/>
    <p:sldId id="544" r:id="rId46"/>
    <p:sldId id="530" r:id="rId47"/>
    <p:sldId id="545" r:id="rId48"/>
    <p:sldId id="466" r:id="rId49"/>
    <p:sldId id="546" r:id="rId50"/>
    <p:sldId id="484" r:id="rId51"/>
    <p:sldId id="486" r:id="rId52"/>
    <p:sldId id="614" r:id="rId53"/>
    <p:sldId id="609" r:id="rId54"/>
    <p:sldId id="547" r:id="rId55"/>
    <p:sldId id="525" r:id="rId56"/>
    <p:sldId id="548" r:id="rId57"/>
    <p:sldId id="456" r:id="rId58"/>
    <p:sldId id="549" r:id="rId59"/>
    <p:sldId id="528" r:id="rId60"/>
    <p:sldId id="550" r:id="rId61"/>
    <p:sldId id="461" r:id="rId62"/>
    <p:sldId id="551" r:id="rId63"/>
    <p:sldId id="358" r:id="rId64"/>
    <p:sldId id="559" r:id="rId65"/>
    <p:sldId id="560" r:id="rId66"/>
    <p:sldId id="622" r:id="rId67"/>
    <p:sldId id="562" r:id="rId68"/>
    <p:sldId id="529" r:id="rId69"/>
    <p:sldId id="565" r:id="rId70"/>
    <p:sldId id="523" r:id="rId71"/>
    <p:sldId id="552" r:id="rId72"/>
    <p:sldId id="524" r:id="rId73"/>
    <p:sldId id="527" r:id="rId74"/>
    <p:sldId id="616" r:id="rId75"/>
    <p:sldId id="360" r:id="rId76"/>
    <p:sldId id="620" r:id="rId77"/>
    <p:sldId id="566" r:id="rId78"/>
    <p:sldId id="567" r:id="rId79"/>
    <p:sldId id="619" r:id="rId80"/>
    <p:sldId id="568" r:id="rId81"/>
    <p:sldId id="569" r:id="rId82"/>
    <p:sldId id="315" r:id="rId83"/>
    <p:sldId id="570" r:id="rId84"/>
    <p:sldId id="543" r:id="rId85"/>
    <p:sldId id="571" r:id="rId86"/>
    <p:sldId id="572" r:id="rId87"/>
    <p:sldId id="573" r:id="rId88"/>
    <p:sldId id="598" r:id="rId89"/>
    <p:sldId id="599" r:id="rId90"/>
    <p:sldId id="600" r:id="rId91"/>
    <p:sldId id="601" r:id="rId92"/>
    <p:sldId id="602" r:id="rId93"/>
    <p:sldId id="603" r:id="rId94"/>
    <p:sldId id="604" r:id="rId95"/>
    <p:sldId id="605" r:id="rId96"/>
    <p:sldId id="606" r:id="rId97"/>
    <p:sldId id="607" r:id="rId98"/>
    <p:sldId id="608" r:id="rId99"/>
    <p:sldId id="625" r:id="rId100"/>
    <p:sldId id="626" r:id="rId101"/>
  </p:sldIdLst>
  <p:sldSz cx="12192000" cy="6858000"/>
  <p:notesSz cx="6858000" cy="9945688"/>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CC7806-863E-425B-858A-59D93F1336E4}" name="Rachel J Houghton" initials="RJH" userId="eb43c97e479d4048" providerId="Windows Live"/>
  <p188:author id="{3CA2E60C-A05D-4AA2-2807-F7B4E62CA181}" name="Bethanie Goodliff" initials="BG" userId="S::Bethanie.Goodliff@ncetm.org.uk::8525f53f-a5d4-49a0-b205-476dc8a76e72" providerId="AD"/>
  <p188:author id="{8BA73B12-54FD-56A0-C7C0-07382BA43CA5}" name="Elizabeth Lambert" initials="EL" userId="S::elizabeth.lambert@ncetm.org.uk::84516f71-0698-4f46-9863-2dab06370415" providerId="AD"/>
  <p188:author id="{D50C251A-6E8A-3E14-BC38-497BDAD19898}" name="Rebecca Donaldson" initials="RD" userId="S::rebecca.donaldson@tribalgroup.com::de1bd23b-13b3-40c7-98d3-b019b9d9da5e" providerId="AD"/>
  <p188:author id="{9F522F3D-72A2-8DDC-06FA-90BEB9393AAC}" name="Carol Knights" initials="CK" userId="S::carol.knights@mei.org.uk::23be5868-5566-498b-9c06-a891da1c2ca3" providerId="AD"/>
  <p188:author id="{24E86091-576A-61D4-4308-8B9B413AC648}" name="Richard Perring" initials="RP" userId="S::richard.perring@ncetm.org.uk::910642f3-8b82-4047-9df8-c09e43ada840" providerId="AD"/>
  <p188:author id="{34D052D2-FFF5-E6D6-117A-07C0F43ACB7D}" name="Nicola Trubridge" initials="NT" userId="S::nicola.trubridge@ncetm.org.uk::ecdd1c25-5bc1-4511-a576-ec7c116dcbcc" providerId="AD"/>
  <p188:author id="{3C3042F1-9669-8081-C5E3-F1F39F8AE15B}" name="Alison Hopper" initials="AH" userId="S::alison.hopper@mei.org.uk::ca5996aa-ea7f-4b9b-84ac-8568eb6eb8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aynor Bahan" initials="GB" lastIdx="45" clrIdx="6">
    <p:extLst>
      <p:ext uri="{19B8F6BF-5375-455C-9EA6-DF929625EA0E}">
        <p15:presenceInfo xmlns:p15="http://schemas.microsoft.com/office/powerpoint/2012/main" userId="S::Gaynor.Bahan@ncetm.org.uk::d4c0f4d3-9322-4a8f-bf1c-fec75b6095ad" providerId="AD"/>
      </p:ext>
    </p:extLst>
  </p:cmAuthor>
  <p:cmAuthor id="1" name="Rebecca Donaldson" initials="RD" lastIdx="245" clrIdx="0">
    <p:extLst>
      <p:ext uri="{19B8F6BF-5375-455C-9EA6-DF929625EA0E}">
        <p15:presenceInfo xmlns:p15="http://schemas.microsoft.com/office/powerpoint/2012/main" userId="S::rebecca.donaldson@tribalgroup.com::de1bd23b-13b3-40c7-98d3-b019b9d9da5e" providerId="AD"/>
      </p:ext>
    </p:extLst>
  </p:cmAuthor>
  <p:cmAuthor id="8" name="Mary Stevenson" initials="MS" lastIdx="1" clrIdx="7">
    <p:extLst>
      <p:ext uri="{19B8F6BF-5375-455C-9EA6-DF929625EA0E}">
        <p15:presenceInfo xmlns:p15="http://schemas.microsoft.com/office/powerpoint/2012/main" userId="S::mary.stevenson@ncetm.org.uk::f6438378-3887-49aa-8b3c-bcaf7c6b32f1" providerId="AD"/>
      </p:ext>
    </p:extLst>
  </p:cmAuthor>
  <p:cmAuthor id="2" name="Richard Perring" initials="RP" lastIdx="16" clrIdx="1">
    <p:extLst>
      <p:ext uri="{19B8F6BF-5375-455C-9EA6-DF929625EA0E}">
        <p15:presenceInfo xmlns:p15="http://schemas.microsoft.com/office/powerpoint/2012/main" userId="S::richard.perring@ncetm.org.uk::910642f3-8b82-4047-9df8-c09e43ada840" providerId="AD"/>
      </p:ext>
    </p:extLst>
  </p:cmAuthor>
  <p:cmAuthor id="9" name="Andrew Young" initials="AY" lastIdx="6" clrIdx="8">
    <p:extLst>
      <p:ext uri="{19B8F6BF-5375-455C-9EA6-DF929625EA0E}">
        <p15:presenceInfo xmlns:p15="http://schemas.microsoft.com/office/powerpoint/2012/main" userId="S::andrew.young@tribalgroup.com::3d7dab09-352b-4858-b937-4a4f8b94e613" providerId="AD"/>
      </p:ext>
    </p:extLst>
  </p:cmAuthor>
  <p:cmAuthor id="3" name="Rachel J Houghton" initials="RJH" lastIdx="167" clrIdx="2">
    <p:extLst>
      <p:ext uri="{19B8F6BF-5375-455C-9EA6-DF929625EA0E}">
        <p15:presenceInfo xmlns:p15="http://schemas.microsoft.com/office/powerpoint/2012/main" userId="eb43c97e479d4048" providerId="Windows Live"/>
      </p:ext>
    </p:extLst>
  </p:cmAuthor>
  <p:cmAuthor id="4" name="Carol Knights" initials="CK" lastIdx="64" clrIdx="3">
    <p:extLst>
      <p:ext uri="{19B8F6BF-5375-455C-9EA6-DF929625EA0E}">
        <p15:presenceInfo xmlns:p15="http://schemas.microsoft.com/office/powerpoint/2012/main" userId="S::carol.knights@mei.org.uk::23be5868-5566-498b-9c06-a891da1c2ca3" providerId="AD"/>
      </p:ext>
    </p:extLst>
  </p:cmAuthor>
  <p:cmAuthor id="5" name="Perring, Richard" initials="PR" lastIdx="1" clrIdx="4">
    <p:extLst>
      <p:ext uri="{19B8F6BF-5375-455C-9EA6-DF929625EA0E}">
        <p15:presenceInfo xmlns:p15="http://schemas.microsoft.com/office/powerpoint/2012/main" userId="S::r.perring@exeter.ac.uk::e135846d-ab6c-4573-821c-820ab81e8b20" providerId="AD"/>
      </p:ext>
    </p:extLst>
  </p:cmAuthor>
  <p:cmAuthor id="6" name="Alison Hopper" initials="AH" lastIdx="14" clrIdx="5">
    <p:extLst>
      <p:ext uri="{19B8F6BF-5375-455C-9EA6-DF929625EA0E}">
        <p15:presenceInfo xmlns:p15="http://schemas.microsoft.com/office/powerpoint/2012/main" userId="S::alison.hopper@mei.org.uk::ca5996aa-ea7f-4b9b-84ac-8568eb6eb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628C"/>
    <a:srgbClr val="1E1E1C"/>
    <a:srgbClr val="2D2111"/>
    <a:srgbClr val="8D632C"/>
    <a:srgbClr val="99CCCC"/>
    <a:srgbClr val="9D9D9D"/>
    <a:srgbClr val="FFDF7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AF31B-5909-4946-AF36-CD770AE2AC9E}" v="15" dt="2023-01-09T20:19:56.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83908" autoAdjust="0"/>
  </p:normalViewPr>
  <p:slideViewPr>
    <p:cSldViewPr snapToGrid="0">
      <p:cViewPr varScale="1">
        <p:scale>
          <a:sx n="58" d="100"/>
          <a:sy n="58" d="100"/>
        </p:scale>
        <p:origin x="92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tableStyles" Target="tableStyle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notesMaster" Target="notesMasters/notesMaster1.xml"/><Relationship Id="rId110" Type="http://schemas.microsoft.com/office/2018/10/relationships/authors" Target="author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commentAuthors" Target="commentAuthors.xml"/><Relationship Id="rId108"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microsoft.com/office/2015/10/relationships/revisionInfo" Target="revisionInfo.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Donaldson" userId="de1bd23b-13b3-40c7-98d3-b019b9d9da5e" providerId="ADAL" clId="{A0DAF31B-5909-4946-AF36-CD770AE2AC9E}"/>
    <pc:docChg chg="undo custSel modSld">
      <pc:chgData name="Becky Donaldson" userId="de1bd23b-13b3-40c7-98d3-b019b9d9da5e" providerId="ADAL" clId="{A0DAF31B-5909-4946-AF36-CD770AE2AC9E}" dt="2023-01-09T20:19:56.435" v="204"/>
      <pc:docMkLst>
        <pc:docMk/>
      </pc:docMkLst>
      <pc:sldChg chg="addSp delSp modSp mod delAnim modAnim">
        <pc:chgData name="Becky Donaldson" userId="de1bd23b-13b3-40c7-98d3-b019b9d9da5e" providerId="ADAL" clId="{A0DAF31B-5909-4946-AF36-CD770AE2AC9E}" dt="2023-01-09T20:19:42.771" v="202" actId="1037"/>
        <pc:sldMkLst>
          <pc:docMk/>
          <pc:sldMk cId="4161290610" sldId="559"/>
        </pc:sldMkLst>
        <pc:spChg chg="add del mod">
          <ac:chgData name="Becky Donaldson" userId="de1bd23b-13b3-40c7-98d3-b019b9d9da5e" providerId="ADAL" clId="{A0DAF31B-5909-4946-AF36-CD770AE2AC9E}" dt="2023-01-09T20:18:54.501" v="158"/>
          <ac:spMkLst>
            <pc:docMk/>
            <pc:sldMk cId="4161290610" sldId="559"/>
            <ac:spMk id="2" creationId="{9BA1102D-659F-AA3F-0837-3BFB5DFC5840}"/>
          </ac:spMkLst>
        </pc:spChg>
        <pc:spChg chg="add del mod">
          <ac:chgData name="Becky Donaldson" userId="de1bd23b-13b3-40c7-98d3-b019b9d9da5e" providerId="ADAL" clId="{A0DAF31B-5909-4946-AF36-CD770AE2AC9E}" dt="2023-01-09T20:18:54.501" v="158"/>
          <ac:spMkLst>
            <pc:docMk/>
            <pc:sldMk cId="4161290610" sldId="559"/>
            <ac:spMk id="3" creationId="{E03AA36E-36AA-4689-9FAA-CDEC9987AA6E}"/>
          </ac:spMkLst>
        </pc:spChg>
        <pc:spChg chg="add del mod">
          <ac:chgData name="Becky Donaldson" userId="de1bd23b-13b3-40c7-98d3-b019b9d9da5e" providerId="ADAL" clId="{A0DAF31B-5909-4946-AF36-CD770AE2AC9E}" dt="2023-01-09T20:18:54.501" v="158"/>
          <ac:spMkLst>
            <pc:docMk/>
            <pc:sldMk cId="4161290610" sldId="559"/>
            <ac:spMk id="10" creationId="{255080AB-0262-75B1-A991-3B8BCC1B9B36}"/>
          </ac:spMkLst>
        </pc:spChg>
        <pc:spChg chg="add del mod">
          <ac:chgData name="Becky Donaldson" userId="de1bd23b-13b3-40c7-98d3-b019b9d9da5e" providerId="ADAL" clId="{A0DAF31B-5909-4946-AF36-CD770AE2AC9E}" dt="2023-01-09T20:18:54.501" v="158"/>
          <ac:spMkLst>
            <pc:docMk/>
            <pc:sldMk cId="4161290610" sldId="559"/>
            <ac:spMk id="21" creationId="{AC1067DF-8BCE-3292-1BC7-EA2A80C063B9}"/>
          </ac:spMkLst>
        </pc:spChg>
        <pc:spChg chg="add del mod">
          <ac:chgData name="Becky Donaldson" userId="de1bd23b-13b3-40c7-98d3-b019b9d9da5e" providerId="ADAL" clId="{A0DAF31B-5909-4946-AF36-CD770AE2AC9E}" dt="2023-01-09T20:18:54.501" v="158"/>
          <ac:spMkLst>
            <pc:docMk/>
            <pc:sldMk cId="4161290610" sldId="559"/>
            <ac:spMk id="22" creationId="{E59606E5-1EB6-336F-06E7-8B54D6665449}"/>
          </ac:spMkLst>
        </pc:spChg>
        <pc:spChg chg="add del mod">
          <ac:chgData name="Becky Donaldson" userId="de1bd23b-13b3-40c7-98d3-b019b9d9da5e" providerId="ADAL" clId="{A0DAF31B-5909-4946-AF36-CD770AE2AC9E}" dt="2023-01-09T20:18:54.501" v="158"/>
          <ac:spMkLst>
            <pc:docMk/>
            <pc:sldMk cId="4161290610" sldId="559"/>
            <ac:spMk id="23" creationId="{1F072264-31B7-9D6E-7982-F58B4B596918}"/>
          </ac:spMkLst>
        </pc:spChg>
        <pc:spChg chg="add del mod">
          <ac:chgData name="Becky Donaldson" userId="de1bd23b-13b3-40c7-98d3-b019b9d9da5e" providerId="ADAL" clId="{A0DAF31B-5909-4946-AF36-CD770AE2AC9E}" dt="2023-01-09T20:18:54.501" v="158"/>
          <ac:spMkLst>
            <pc:docMk/>
            <pc:sldMk cId="4161290610" sldId="559"/>
            <ac:spMk id="24" creationId="{06BD1518-2F15-2551-4D31-20F0E96B34AF}"/>
          </ac:spMkLst>
        </pc:spChg>
        <pc:spChg chg="add del mod">
          <ac:chgData name="Becky Donaldson" userId="de1bd23b-13b3-40c7-98d3-b019b9d9da5e" providerId="ADAL" clId="{A0DAF31B-5909-4946-AF36-CD770AE2AC9E}" dt="2023-01-09T20:18:54.501" v="158"/>
          <ac:spMkLst>
            <pc:docMk/>
            <pc:sldMk cId="4161290610" sldId="559"/>
            <ac:spMk id="25" creationId="{6ED9927D-C643-E2BC-8664-81F87554FA95}"/>
          </ac:spMkLst>
        </pc:spChg>
        <pc:spChg chg="add del mod">
          <ac:chgData name="Becky Donaldson" userId="de1bd23b-13b3-40c7-98d3-b019b9d9da5e" providerId="ADAL" clId="{A0DAF31B-5909-4946-AF36-CD770AE2AC9E}" dt="2023-01-09T20:18:54.501" v="158"/>
          <ac:spMkLst>
            <pc:docMk/>
            <pc:sldMk cId="4161290610" sldId="559"/>
            <ac:spMk id="28" creationId="{07DA91EB-AC89-8D3F-7684-C599D2D5DB0B}"/>
          </ac:spMkLst>
        </pc:spChg>
        <pc:spChg chg="add del mod">
          <ac:chgData name="Becky Donaldson" userId="de1bd23b-13b3-40c7-98d3-b019b9d9da5e" providerId="ADAL" clId="{A0DAF31B-5909-4946-AF36-CD770AE2AC9E}" dt="2023-01-09T20:18:54.501" v="158"/>
          <ac:spMkLst>
            <pc:docMk/>
            <pc:sldMk cId="4161290610" sldId="559"/>
            <ac:spMk id="33" creationId="{A0DC903C-C795-861A-ACB2-2D7BBBB058B2}"/>
          </ac:spMkLst>
        </pc:spChg>
        <pc:spChg chg="del">
          <ac:chgData name="Becky Donaldson" userId="de1bd23b-13b3-40c7-98d3-b019b9d9da5e" providerId="ADAL" clId="{A0DAF31B-5909-4946-AF36-CD770AE2AC9E}" dt="2023-01-09T20:19:09.581" v="159" actId="478"/>
          <ac:spMkLst>
            <pc:docMk/>
            <pc:sldMk cId="4161290610" sldId="559"/>
            <ac:spMk id="36" creationId="{E2AB611F-18D9-5128-93B9-3725D3179B65}"/>
          </ac:spMkLst>
        </pc:spChg>
        <pc:spChg chg="del">
          <ac:chgData name="Becky Donaldson" userId="de1bd23b-13b3-40c7-98d3-b019b9d9da5e" providerId="ADAL" clId="{A0DAF31B-5909-4946-AF36-CD770AE2AC9E}" dt="2023-01-09T20:19:09.581" v="159" actId="478"/>
          <ac:spMkLst>
            <pc:docMk/>
            <pc:sldMk cId="4161290610" sldId="559"/>
            <ac:spMk id="37" creationId="{750BB53F-77F4-7C03-0257-AF3362D5A88A}"/>
          </ac:spMkLst>
        </pc:spChg>
        <pc:spChg chg="del">
          <ac:chgData name="Becky Donaldson" userId="de1bd23b-13b3-40c7-98d3-b019b9d9da5e" providerId="ADAL" clId="{A0DAF31B-5909-4946-AF36-CD770AE2AC9E}" dt="2023-01-09T20:19:09.581" v="159" actId="478"/>
          <ac:spMkLst>
            <pc:docMk/>
            <pc:sldMk cId="4161290610" sldId="559"/>
            <ac:spMk id="38" creationId="{1CC030C8-4A68-B733-89B3-A02CB996DA5F}"/>
          </ac:spMkLst>
        </pc:spChg>
        <pc:spChg chg="del">
          <ac:chgData name="Becky Donaldson" userId="de1bd23b-13b3-40c7-98d3-b019b9d9da5e" providerId="ADAL" clId="{A0DAF31B-5909-4946-AF36-CD770AE2AC9E}" dt="2023-01-09T20:19:11.452" v="160" actId="478"/>
          <ac:spMkLst>
            <pc:docMk/>
            <pc:sldMk cId="4161290610" sldId="559"/>
            <ac:spMk id="39" creationId="{5C372642-EE34-1F64-FDB3-2657C3AE8F77}"/>
          </ac:spMkLst>
        </pc:spChg>
        <pc:spChg chg="del">
          <ac:chgData name="Becky Donaldson" userId="de1bd23b-13b3-40c7-98d3-b019b9d9da5e" providerId="ADAL" clId="{A0DAF31B-5909-4946-AF36-CD770AE2AC9E}" dt="2023-01-09T20:19:09.581" v="159" actId="478"/>
          <ac:spMkLst>
            <pc:docMk/>
            <pc:sldMk cId="4161290610" sldId="559"/>
            <ac:spMk id="40" creationId="{C880B865-50DC-AE1C-D0E9-6C445B616D32}"/>
          </ac:spMkLst>
        </pc:spChg>
        <pc:spChg chg="del">
          <ac:chgData name="Becky Donaldson" userId="de1bd23b-13b3-40c7-98d3-b019b9d9da5e" providerId="ADAL" clId="{A0DAF31B-5909-4946-AF36-CD770AE2AC9E}" dt="2023-01-09T20:19:09.581" v="159" actId="478"/>
          <ac:spMkLst>
            <pc:docMk/>
            <pc:sldMk cId="4161290610" sldId="559"/>
            <ac:spMk id="41" creationId="{593075E0-518A-B11F-79B6-DDAE115A3CCA}"/>
          </ac:spMkLst>
        </pc:spChg>
        <pc:spChg chg="del">
          <ac:chgData name="Becky Donaldson" userId="de1bd23b-13b3-40c7-98d3-b019b9d9da5e" providerId="ADAL" clId="{A0DAF31B-5909-4946-AF36-CD770AE2AC9E}" dt="2023-01-09T20:19:09.581" v="159" actId="478"/>
          <ac:spMkLst>
            <pc:docMk/>
            <pc:sldMk cId="4161290610" sldId="559"/>
            <ac:spMk id="42" creationId="{A83F90E8-3188-632A-E20D-0E8B62C383E0}"/>
          </ac:spMkLst>
        </pc:spChg>
        <pc:spChg chg="del">
          <ac:chgData name="Becky Donaldson" userId="de1bd23b-13b3-40c7-98d3-b019b9d9da5e" providerId="ADAL" clId="{A0DAF31B-5909-4946-AF36-CD770AE2AC9E}" dt="2023-01-09T20:19:09.581" v="159" actId="478"/>
          <ac:spMkLst>
            <pc:docMk/>
            <pc:sldMk cId="4161290610" sldId="559"/>
            <ac:spMk id="43" creationId="{8D6F55D5-68EB-C838-57CD-C49A7AC999E2}"/>
          </ac:spMkLst>
        </pc:spChg>
        <pc:spChg chg="del">
          <ac:chgData name="Becky Donaldson" userId="de1bd23b-13b3-40c7-98d3-b019b9d9da5e" providerId="ADAL" clId="{A0DAF31B-5909-4946-AF36-CD770AE2AC9E}" dt="2023-01-09T20:19:09.581" v="159" actId="478"/>
          <ac:spMkLst>
            <pc:docMk/>
            <pc:sldMk cId="4161290610" sldId="559"/>
            <ac:spMk id="44" creationId="{CAABF168-9FB2-F4C3-C798-E4C41A4834EA}"/>
          </ac:spMkLst>
        </pc:spChg>
        <pc:spChg chg="add del mod">
          <ac:chgData name="Becky Donaldson" userId="de1bd23b-13b3-40c7-98d3-b019b9d9da5e" providerId="ADAL" clId="{A0DAF31B-5909-4946-AF36-CD770AE2AC9E}" dt="2023-01-09T20:18:54.501" v="158"/>
          <ac:spMkLst>
            <pc:docMk/>
            <pc:sldMk cId="4161290610" sldId="559"/>
            <ac:spMk id="45" creationId="{00814B0F-ED42-D6A8-6356-0EDF6E0E9838}"/>
          </ac:spMkLst>
        </pc:spChg>
        <pc:spChg chg="add del mod">
          <ac:chgData name="Becky Donaldson" userId="de1bd23b-13b3-40c7-98d3-b019b9d9da5e" providerId="ADAL" clId="{A0DAF31B-5909-4946-AF36-CD770AE2AC9E}" dt="2023-01-09T20:18:54.501" v="158"/>
          <ac:spMkLst>
            <pc:docMk/>
            <pc:sldMk cId="4161290610" sldId="559"/>
            <ac:spMk id="46" creationId="{4DF72263-EFC7-999D-53F0-9C6AB1051DF8}"/>
          </ac:spMkLst>
        </pc:spChg>
        <pc:spChg chg="add del mod">
          <ac:chgData name="Becky Donaldson" userId="de1bd23b-13b3-40c7-98d3-b019b9d9da5e" providerId="ADAL" clId="{A0DAF31B-5909-4946-AF36-CD770AE2AC9E}" dt="2023-01-09T20:19:29.784" v="165" actId="478"/>
          <ac:spMkLst>
            <pc:docMk/>
            <pc:sldMk cId="4161290610" sldId="559"/>
            <ac:spMk id="47" creationId="{90740031-946B-C117-5A4D-8A9B3945079C}"/>
          </ac:spMkLst>
        </pc:spChg>
        <pc:spChg chg="add del mod">
          <ac:chgData name="Becky Donaldson" userId="de1bd23b-13b3-40c7-98d3-b019b9d9da5e" providerId="ADAL" clId="{A0DAF31B-5909-4946-AF36-CD770AE2AC9E}" dt="2023-01-09T20:19:31.169" v="166" actId="478"/>
          <ac:spMkLst>
            <pc:docMk/>
            <pc:sldMk cId="4161290610" sldId="559"/>
            <ac:spMk id="48" creationId="{DB0D547A-2D9F-83C0-CA64-DD8039B79C9A}"/>
          </ac:spMkLst>
        </pc:spChg>
        <pc:spChg chg="add del mod">
          <ac:chgData name="Becky Donaldson" userId="de1bd23b-13b3-40c7-98d3-b019b9d9da5e" providerId="ADAL" clId="{A0DAF31B-5909-4946-AF36-CD770AE2AC9E}" dt="2023-01-09T20:19:26.483" v="164" actId="478"/>
          <ac:spMkLst>
            <pc:docMk/>
            <pc:sldMk cId="4161290610" sldId="559"/>
            <ac:spMk id="50" creationId="{14BDEF44-5E4A-B0C1-DDF0-2CDBBB081642}"/>
          </ac:spMkLst>
        </pc:spChg>
        <pc:spChg chg="add mod">
          <ac:chgData name="Becky Donaldson" userId="de1bd23b-13b3-40c7-98d3-b019b9d9da5e" providerId="ADAL" clId="{A0DAF31B-5909-4946-AF36-CD770AE2AC9E}" dt="2023-01-09T20:19:12.067" v="161"/>
          <ac:spMkLst>
            <pc:docMk/>
            <pc:sldMk cId="4161290610" sldId="559"/>
            <ac:spMk id="60" creationId="{85DAA504-8D7D-7D9E-3C4D-2E2FBBF62795}"/>
          </ac:spMkLst>
        </pc:spChg>
        <pc:spChg chg="add mod">
          <ac:chgData name="Becky Donaldson" userId="de1bd23b-13b3-40c7-98d3-b019b9d9da5e" providerId="ADAL" clId="{A0DAF31B-5909-4946-AF36-CD770AE2AC9E}" dt="2023-01-09T20:19:12.067" v="161"/>
          <ac:spMkLst>
            <pc:docMk/>
            <pc:sldMk cId="4161290610" sldId="559"/>
            <ac:spMk id="61" creationId="{A8FBEAF2-9759-0348-F779-8EDB3A596F9E}"/>
          </ac:spMkLst>
        </pc:spChg>
        <pc:spChg chg="add mod">
          <ac:chgData name="Becky Donaldson" userId="de1bd23b-13b3-40c7-98d3-b019b9d9da5e" providerId="ADAL" clId="{A0DAF31B-5909-4946-AF36-CD770AE2AC9E}" dt="2023-01-09T20:19:12.067" v="161"/>
          <ac:spMkLst>
            <pc:docMk/>
            <pc:sldMk cId="4161290610" sldId="559"/>
            <ac:spMk id="62" creationId="{9736FB68-EEAF-F356-DBE1-607BCF7E1237}"/>
          </ac:spMkLst>
        </pc:spChg>
        <pc:spChg chg="add mod">
          <ac:chgData name="Becky Donaldson" userId="de1bd23b-13b3-40c7-98d3-b019b9d9da5e" providerId="ADAL" clId="{A0DAF31B-5909-4946-AF36-CD770AE2AC9E}" dt="2023-01-09T20:19:12.067" v="161"/>
          <ac:spMkLst>
            <pc:docMk/>
            <pc:sldMk cId="4161290610" sldId="559"/>
            <ac:spMk id="63" creationId="{22CFFF7B-ED5C-93C9-2DA0-F55182500B82}"/>
          </ac:spMkLst>
        </pc:spChg>
        <pc:spChg chg="add mod">
          <ac:chgData name="Becky Donaldson" userId="de1bd23b-13b3-40c7-98d3-b019b9d9da5e" providerId="ADAL" clId="{A0DAF31B-5909-4946-AF36-CD770AE2AC9E}" dt="2023-01-09T20:19:12.067" v="161"/>
          <ac:spMkLst>
            <pc:docMk/>
            <pc:sldMk cId="4161290610" sldId="559"/>
            <ac:spMk id="64" creationId="{BAEAB107-1C01-E165-43EC-78432BE00487}"/>
          </ac:spMkLst>
        </pc:spChg>
        <pc:spChg chg="add mod">
          <ac:chgData name="Becky Donaldson" userId="de1bd23b-13b3-40c7-98d3-b019b9d9da5e" providerId="ADAL" clId="{A0DAF31B-5909-4946-AF36-CD770AE2AC9E}" dt="2023-01-09T20:19:12.067" v="161"/>
          <ac:spMkLst>
            <pc:docMk/>
            <pc:sldMk cId="4161290610" sldId="559"/>
            <ac:spMk id="65" creationId="{1468A537-C8D7-88A5-8A0A-6227C6FC3F51}"/>
          </ac:spMkLst>
        </pc:spChg>
        <pc:spChg chg="add mod">
          <ac:chgData name="Becky Donaldson" userId="de1bd23b-13b3-40c7-98d3-b019b9d9da5e" providerId="ADAL" clId="{A0DAF31B-5909-4946-AF36-CD770AE2AC9E}" dt="2023-01-09T20:19:12.067" v="161"/>
          <ac:spMkLst>
            <pc:docMk/>
            <pc:sldMk cId="4161290610" sldId="559"/>
            <ac:spMk id="66" creationId="{09BF5D86-3AFA-21E4-2E85-A333CD328DF0}"/>
          </ac:spMkLst>
        </pc:spChg>
        <pc:spChg chg="add mod">
          <ac:chgData name="Becky Donaldson" userId="de1bd23b-13b3-40c7-98d3-b019b9d9da5e" providerId="ADAL" clId="{A0DAF31B-5909-4946-AF36-CD770AE2AC9E}" dt="2023-01-09T20:19:12.067" v="161"/>
          <ac:spMkLst>
            <pc:docMk/>
            <pc:sldMk cId="4161290610" sldId="559"/>
            <ac:spMk id="67" creationId="{FE132C47-BA44-8CE7-28E1-7284339670B8}"/>
          </ac:spMkLst>
        </pc:spChg>
        <pc:spChg chg="add mod">
          <ac:chgData name="Becky Donaldson" userId="de1bd23b-13b3-40c7-98d3-b019b9d9da5e" providerId="ADAL" clId="{A0DAF31B-5909-4946-AF36-CD770AE2AC9E}" dt="2023-01-09T20:19:12.067" v="161"/>
          <ac:spMkLst>
            <pc:docMk/>
            <pc:sldMk cId="4161290610" sldId="559"/>
            <ac:spMk id="68" creationId="{92BFADFE-1F29-09DD-125D-888AA1C570F4}"/>
          </ac:spMkLst>
        </pc:spChg>
        <pc:graphicFrameChg chg="add del mod">
          <ac:chgData name="Becky Donaldson" userId="de1bd23b-13b3-40c7-98d3-b019b9d9da5e" providerId="ADAL" clId="{A0DAF31B-5909-4946-AF36-CD770AE2AC9E}" dt="2023-01-09T20:18:54.501" v="158"/>
          <ac:graphicFrameMkLst>
            <pc:docMk/>
            <pc:sldMk cId="4161290610" sldId="559"/>
            <ac:graphicFrameMk id="13" creationId="{0FE1EEFE-C320-D399-5819-3330E7A11BBF}"/>
          </ac:graphicFrameMkLst>
        </pc:graphicFrameChg>
        <pc:graphicFrameChg chg="add del mod">
          <ac:chgData name="Becky Donaldson" userId="de1bd23b-13b3-40c7-98d3-b019b9d9da5e" providerId="ADAL" clId="{A0DAF31B-5909-4946-AF36-CD770AE2AC9E}" dt="2023-01-09T20:18:54.501" v="158"/>
          <ac:graphicFrameMkLst>
            <pc:docMk/>
            <pc:sldMk cId="4161290610" sldId="559"/>
            <ac:graphicFrameMk id="15" creationId="{CF28FC47-7B26-841B-A273-24A9A8A7844C}"/>
          </ac:graphicFrameMkLst>
        </pc:graphicFrameChg>
        <pc:graphicFrameChg chg="add del mod">
          <ac:chgData name="Becky Donaldson" userId="de1bd23b-13b3-40c7-98d3-b019b9d9da5e" providerId="ADAL" clId="{A0DAF31B-5909-4946-AF36-CD770AE2AC9E}" dt="2023-01-09T20:18:54.501" v="158"/>
          <ac:graphicFrameMkLst>
            <pc:docMk/>
            <pc:sldMk cId="4161290610" sldId="559"/>
            <ac:graphicFrameMk id="16" creationId="{818CA476-F773-07BE-86FD-C096937C352F}"/>
          </ac:graphicFrameMkLst>
        </pc:graphicFrameChg>
        <pc:graphicFrameChg chg="add del mod">
          <ac:chgData name="Becky Donaldson" userId="de1bd23b-13b3-40c7-98d3-b019b9d9da5e" providerId="ADAL" clId="{A0DAF31B-5909-4946-AF36-CD770AE2AC9E}" dt="2023-01-09T20:18:54.501" v="158"/>
          <ac:graphicFrameMkLst>
            <pc:docMk/>
            <pc:sldMk cId="4161290610" sldId="559"/>
            <ac:graphicFrameMk id="17" creationId="{42403477-D7B4-ED01-8B5E-FDB9F291A6E1}"/>
          </ac:graphicFrameMkLst>
        </pc:graphicFrameChg>
        <pc:graphicFrameChg chg="add del mod">
          <ac:chgData name="Becky Donaldson" userId="de1bd23b-13b3-40c7-98d3-b019b9d9da5e" providerId="ADAL" clId="{A0DAF31B-5909-4946-AF36-CD770AE2AC9E}" dt="2023-01-09T20:18:54.501" v="158"/>
          <ac:graphicFrameMkLst>
            <pc:docMk/>
            <pc:sldMk cId="4161290610" sldId="559"/>
            <ac:graphicFrameMk id="18" creationId="{FB63D773-B63B-FE5D-E87E-831B862D7E5E}"/>
          </ac:graphicFrameMkLst>
        </pc:graphicFrameChg>
        <pc:graphicFrameChg chg="add del mod">
          <ac:chgData name="Becky Donaldson" userId="de1bd23b-13b3-40c7-98d3-b019b9d9da5e" providerId="ADAL" clId="{A0DAF31B-5909-4946-AF36-CD770AE2AC9E}" dt="2023-01-09T20:18:54.501" v="158"/>
          <ac:graphicFrameMkLst>
            <pc:docMk/>
            <pc:sldMk cId="4161290610" sldId="559"/>
            <ac:graphicFrameMk id="19" creationId="{CD9DA9E4-03B7-4467-F428-92D2708C6F15}"/>
          </ac:graphicFrameMkLst>
        </pc:graphicFrameChg>
        <pc:graphicFrameChg chg="add del mod">
          <ac:chgData name="Becky Donaldson" userId="de1bd23b-13b3-40c7-98d3-b019b9d9da5e" providerId="ADAL" clId="{A0DAF31B-5909-4946-AF36-CD770AE2AC9E}" dt="2023-01-09T20:18:54.501" v="158"/>
          <ac:graphicFrameMkLst>
            <pc:docMk/>
            <pc:sldMk cId="4161290610" sldId="559"/>
            <ac:graphicFrameMk id="20" creationId="{C639F6F6-377A-2505-D424-714CD1621F26}"/>
          </ac:graphicFrameMkLst>
        </pc:graphicFrameChg>
        <pc:graphicFrameChg chg="del">
          <ac:chgData name="Becky Donaldson" userId="de1bd23b-13b3-40c7-98d3-b019b9d9da5e" providerId="ADAL" clId="{A0DAF31B-5909-4946-AF36-CD770AE2AC9E}" dt="2023-01-09T20:19:09.581" v="159" actId="478"/>
          <ac:graphicFrameMkLst>
            <pc:docMk/>
            <pc:sldMk cId="4161290610" sldId="559"/>
            <ac:graphicFrameMk id="27" creationId="{2F8E0006-8DCB-EF55-FFE1-32578184BB5B}"/>
          </ac:graphicFrameMkLst>
        </pc:graphicFrameChg>
        <pc:graphicFrameChg chg="del">
          <ac:chgData name="Becky Donaldson" userId="de1bd23b-13b3-40c7-98d3-b019b9d9da5e" providerId="ADAL" clId="{A0DAF31B-5909-4946-AF36-CD770AE2AC9E}" dt="2023-01-09T20:19:09.581" v="159" actId="478"/>
          <ac:graphicFrameMkLst>
            <pc:docMk/>
            <pc:sldMk cId="4161290610" sldId="559"/>
            <ac:graphicFrameMk id="29" creationId="{5336FE34-0009-3682-235D-EB888E4642C9}"/>
          </ac:graphicFrameMkLst>
        </pc:graphicFrameChg>
        <pc:graphicFrameChg chg="del">
          <ac:chgData name="Becky Donaldson" userId="de1bd23b-13b3-40c7-98d3-b019b9d9da5e" providerId="ADAL" clId="{A0DAF31B-5909-4946-AF36-CD770AE2AC9E}" dt="2023-01-09T20:19:09.581" v="159" actId="478"/>
          <ac:graphicFrameMkLst>
            <pc:docMk/>
            <pc:sldMk cId="4161290610" sldId="559"/>
            <ac:graphicFrameMk id="30" creationId="{37CC0070-62DA-11DF-6B09-F7FFAA058DCB}"/>
          </ac:graphicFrameMkLst>
        </pc:graphicFrameChg>
        <pc:graphicFrameChg chg="del">
          <ac:chgData name="Becky Donaldson" userId="de1bd23b-13b3-40c7-98d3-b019b9d9da5e" providerId="ADAL" clId="{A0DAF31B-5909-4946-AF36-CD770AE2AC9E}" dt="2023-01-09T20:19:09.581" v="159" actId="478"/>
          <ac:graphicFrameMkLst>
            <pc:docMk/>
            <pc:sldMk cId="4161290610" sldId="559"/>
            <ac:graphicFrameMk id="31" creationId="{691A7A61-8968-117C-20B0-4ED98DA7CD63}"/>
          </ac:graphicFrameMkLst>
        </pc:graphicFrameChg>
        <pc:graphicFrameChg chg="del">
          <ac:chgData name="Becky Donaldson" userId="de1bd23b-13b3-40c7-98d3-b019b9d9da5e" providerId="ADAL" clId="{A0DAF31B-5909-4946-AF36-CD770AE2AC9E}" dt="2023-01-09T20:19:09.581" v="159" actId="478"/>
          <ac:graphicFrameMkLst>
            <pc:docMk/>
            <pc:sldMk cId="4161290610" sldId="559"/>
            <ac:graphicFrameMk id="32" creationId="{92ED6483-258A-C815-6092-8B7DE9C030C3}"/>
          </ac:graphicFrameMkLst>
        </pc:graphicFrameChg>
        <pc:graphicFrameChg chg="del">
          <ac:chgData name="Becky Donaldson" userId="de1bd23b-13b3-40c7-98d3-b019b9d9da5e" providerId="ADAL" clId="{A0DAF31B-5909-4946-AF36-CD770AE2AC9E}" dt="2023-01-09T20:19:09.581" v="159" actId="478"/>
          <ac:graphicFrameMkLst>
            <pc:docMk/>
            <pc:sldMk cId="4161290610" sldId="559"/>
            <ac:graphicFrameMk id="34" creationId="{7F348FDC-48E2-1340-2E20-A4974A873781}"/>
          </ac:graphicFrameMkLst>
        </pc:graphicFrameChg>
        <pc:graphicFrameChg chg="del">
          <ac:chgData name="Becky Donaldson" userId="de1bd23b-13b3-40c7-98d3-b019b9d9da5e" providerId="ADAL" clId="{A0DAF31B-5909-4946-AF36-CD770AE2AC9E}" dt="2023-01-09T20:19:09.581" v="159" actId="478"/>
          <ac:graphicFrameMkLst>
            <pc:docMk/>
            <pc:sldMk cId="4161290610" sldId="559"/>
            <ac:graphicFrameMk id="35" creationId="{CA5EAC3F-BE88-123C-584D-040D122C8BCE}"/>
          </ac:graphicFrameMkLst>
        </pc:graphicFrameChg>
        <pc:graphicFrameChg chg="add mod">
          <ac:chgData name="Becky Donaldson" userId="de1bd23b-13b3-40c7-98d3-b019b9d9da5e" providerId="ADAL" clId="{A0DAF31B-5909-4946-AF36-CD770AE2AC9E}" dt="2023-01-09T20:19:12.067" v="161"/>
          <ac:graphicFrameMkLst>
            <pc:docMk/>
            <pc:sldMk cId="4161290610" sldId="559"/>
            <ac:graphicFrameMk id="53" creationId="{89807EAD-666F-1C8C-7BEF-5C68C9606958}"/>
          </ac:graphicFrameMkLst>
        </pc:graphicFrameChg>
        <pc:graphicFrameChg chg="add mod">
          <ac:chgData name="Becky Donaldson" userId="de1bd23b-13b3-40c7-98d3-b019b9d9da5e" providerId="ADAL" clId="{A0DAF31B-5909-4946-AF36-CD770AE2AC9E}" dt="2023-01-09T20:19:12.067" v="161"/>
          <ac:graphicFrameMkLst>
            <pc:docMk/>
            <pc:sldMk cId="4161290610" sldId="559"/>
            <ac:graphicFrameMk id="54" creationId="{01CDD0C7-9D62-D0B4-B832-5BDF999D9777}"/>
          </ac:graphicFrameMkLst>
        </pc:graphicFrameChg>
        <pc:graphicFrameChg chg="add mod">
          <ac:chgData name="Becky Donaldson" userId="de1bd23b-13b3-40c7-98d3-b019b9d9da5e" providerId="ADAL" clId="{A0DAF31B-5909-4946-AF36-CD770AE2AC9E}" dt="2023-01-09T20:19:12.067" v="161"/>
          <ac:graphicFrameMkLst>
            <pc:docMk/>
            <pc:sldMk cId="4161290610" sldId="559"/>
            <ac:graphicFrameMk id="55" creationId="{DE6A3027-AD4A-1714-2C52-115FB678C756}"/>
          </ac:graphicFrameMkLst>
        </pc:graphicFrameChg>
        <pc:graphicFrameChg chg="add mod">
          <ac:chgData name="Becky Donaldson" userId="de1bd23b-13b3-40c7-98d3-b019b9d9da5e" providerId="ADAL" clId="{A0DAF31B-5909-4946-AF36-CD770AE2AC9E}" dt="2023-01-09T20:19:12.067" v="161"/>
          <ac:graphicFrameMkLst>
            <pc:docMk/>
            <pc:sldMk cId="4161290610" sldId="559"/>
            <ac:graphicFrameMk id="56" creationId="{09235096-4BBE-1F39-B11A-D525A03149F1}"/>
          </ac:graphicFrameMkLst>
        </pc:graphicFrameChg>
        <pc:graphicFrameChg chg="add mod">
          <ac:chgData name="Becky Donaldson" userId="de1bd23b-13b3-40c7-98d3-b019b9d9da5e" providerId="ADAL" clId="{A0DAF31B-5909-4946-AF36-CD770AE2AC9E}" dt="2023-01-09T20:19:12.067" v="161"/>
          <ac:graphicFrameMkLst>
            <pc:docMk/>
            <pc:sldMk cId="4161290610" sldId="559"/>
            <ac:graphicFrameMk id="57" creationId="{634D51C4-9CC2-6E7A-9583-5E88FDF9933B}"/>
          </ac:graphicFrameMkLst>
        </pc:graphicFrameChg>
        <pc:graphicFrameChg chg="add mod">
          <ac:chgData name="Becky Donaldson" userId="de1bd23b-13b3-40c7-98d3-b019b9d9da5e" providerId="ADAL" clId="{A0DAF31B-5909-4946-AF36-CD770AE2AC9E}" dt="2023-01-09T20:19:12.067" v="161"/>
          <ac:graphicFrameMkLst>
            <pc:docMk/>
            <pc:sldMk cId="4161290610" sldId="559"/>
            <ac:graphicFrameMk id="58" creationId="{C4B4E104-89B6-8AA9-BC05-675CDAC4476D}"/>
          </ac:graphicFrameMkLst>
        </pc:graphicFrameChg>
        <pc:graphicFrameChg chg="add mod">
          <ac:chgData name="Becky Donaldson" userId="de1bd23b-13b3-40c7-98d3-b019b9d9da5e" providerId="ADAL" clId="{A0DAF31B-5909-4946-AF36-CD770AE2AC9E}" dt="2023-01-09T20:19:12.067" v="161"/>
          <ac:graphicFrameMkLst>
            <pc:docMk/>
            <pc:sldMk cId="4161290610" sldId="559"/>
            <ac:graphicFrameMk id="59" creationId="{621607EC-F0D6-EBC8-C2DF-BEDD09A46E3C}"/>
          </ac:graphicFrameMkLst>
        </pc:graphicFrameChg>
        <pc:picChg chg="mod">
          <ac:chgData name="Becky Donaldson" userId="de1bd23b-13b3-40c7-98d3-b019b9d9da5e" providerId="ADAL" clId="{A0DAF31B-5909-4946-AF36-CD770AE2AC9E}" dt="2023-01-09T20:19:42.771" v="202" actId="1037"/>
          <ac:picMkLst>
            <pc:docMk/>
            <pc:sldMk cId="4161290610" sldId="559"/>
            <ac:picMk id="5" creationId="{36960CDD-3936-DD95-6B3E-4573A9D4BB54}"/>
          </ac:picMkLst>
        </pc:picChg>
        <pc:picChg chg="del">
          <ac:chgData name="Becky Donaldson" userId="de1bd23b-13b3-40c7-98d3-b019b9d9da5e" providerId="ADAL" clId="{A0DAF31B-5909-4946-AF36-CD770AE2AC9E}" dt="2023-01-09T20:19:09.581" v="159" actId="478"/>
          <ac:picMkLst>
            <pc:docMk/>
            <pc:sldMk cId="4161290610" sldId="559"/>
            <ac:picMk id="7" creationId="{93E52FFC-7138-B0FF-F8CC-B3AC42B814AF}"/>
          </ac:picMkLst>
        </pc:picChg>
        <pc:picChg chg="add del mod">
          <ac:chgData name="Becky Donaldson" userId="de1bd23b-13b3-40c7-98d3-b019b9d9da5e" providerId="ADAL" clId="{A0DAF31B-5909-4946-AF36-CD770AE2AC9E}" dt="2023-01-09T20:18:54.501" v="158"/>
          <ac:picMkLst>
            <pc:docMk/>
            <pc:sldMk cId="4161290610" sldId="559"/>
            <ac:picMk id="8" creationId="{C66BBCDC-E308-80B5-BFB9-61275DAB5595}"/>
          </ac:picMkLst>
        </pc:picChg>
        <pc:picChg chg="add del mod">
          <ac:chgData name="Becky Donaldson" userId="de1bd23b-13b3-40c7-98d3-b019b9d9da5e" providerId="ADAL" clId="{A0DAF31B-5909-4946-AF36-CD770AE2AC9E}" dt="2023-01-09T20:18:54.501" v="158"/>
          <ac:picMkLst>
            <pc:docMk/>
            <pc:sldMk cId="4161290610" sldId="559"/>
            <ac:picMk id="11" creationId="{724CE5DF-2A8B-1F9E-1E29-79106999FFF1}"/>
          </ac:picMkLst>
        </pc:picChg>
        <pc:picChg chg="add del mod">
          <ac:chgData name="Becky Donaldson" userId="de1bd23b-13b3-40c7-98d3-b019b9d9da5e" providerId="ADAL" clId="{A0DAF31B-5909-4946-AF36-CD770AE2AC9E}" dt="2023-01-09T20:18:54.501" v="158"/>
          <ac:picMkLst>
            <pc:docMk/>
            <pc:sldMk cId="4161290610" sldId="559"/>
            <ac:picMk id="12" creationId="{37F63693-A110-9148-ED22-8D8A64576089}"/>
          </ac:picMkLst>
        </pc:picChg>
        <pc:picChg chg="del">
          <ac:chgData name="Becky Donaldson" userId="de1bd23b-13b3-40c7-98d3-b019b9d9da5e" providerId="ADAL" clId="{A0DAF31B-5909-4946-AF36-CD770AE2AC9E}" dt="2023-01-09T20:19:09.581" v="159" actId="478"/>
          <ac:picMkLst>
            <pc:docMk/>
            <pc:sldMk cId="4161290610" sldId="559"/>
            <ac:picMk id="26" creationId="{B4EAF081-86A1-2852-FAC8-6F548A67FB5D}"/>
          </ac:picMkLst>
        </pc:picChg>
        <pc:picChg chg="add del mod">
          <ac:chgData name="Becky Donaldson" userId="de1bd23b-13b3-40c7-98d3-b019b9d9da5e" providerId="ADAL" clId="{A0DAF31B-5909-4946-AF36-CD770AE2AC9E}" dt="2023-01-09T20:19:22.343" v="163" actId="478"/>
          <ac:picMkLst>
            <pc:docMk/>
            <pc:sldMk cId="4161290610" sldId="559"/>
            <ac:picMk id="49" creationId="{B87DA786-DBAF-3035-62CA-A28A310FD68A}"/>
          </ac:picMkLst>
        </pc:picChg>
        <pc:picChg chg="add mod">
          <ac:chgData name="Becky Donaldson" userId="de1bd23b-13b3-40c7-98d3-b019b9d9da5e" providerId="ADAL" clId="{A0DAF31B-5909-4946-AF36-CD770AE2AC9E}" dt="2023-01-09T20:19:12.067" v="161"/>
          <ac:picMkLst>
            <pc:docMk/>
            <pc:sldMk cId="4161290610" sldId="559"/>
            <ac:picMk id="51" creationId="{08F0BA9C-166D-34DD-AAFC-6B2BD57FDE2D}"/>
          </ac:picMkLst>
        </pc:picChg>
        <pc:picChg chg="add mod">
          <ac:chgData name="Becky Donaldson" userId="de1bd23b-13b3-40c7-98d3-b019b9d9da5e" providerId="ADAL" clId="{A0DAF31B-5909-4946-AF36-CD770AE2AC9E}" dt="2023-01-09T20:19:12.067" v="161"/>
          <ac:picMkLst>
            <pc:docMk/>
            <pc:sldMk cId="4161290610" sldId="559"/>
            <ac:picMk id="52" creationId="{5B0A3466-B201-0509-C098-A37FF7E19A61}"/>
          </ac:picMkLst>
        </pc:picChg>
      </pc:sldChg>
      <pc:sldChg chg="addSp delSp modSp mod delAnim modAnim modNotesTx">
        <pc:chgData name="Becky Donaldson" userId="de1bd23b-13b3-40c7-98d3-b019b9d9da5e" providerId="ADAL" clId="{A0DAF31B-5909-4946-AF36-CD770AE2AC9E}" dt="2023-01-09T20:19:56.435" v="204"/>
        <pc:sldMkLst>
          <pc:docMk/>
          <pc:sldMk cId="1476939611" sldId="568"/>
        </pc:sldMkLst>
        <pc:spChg chg="del">
          <ac:chgData name="Becky Donaldson" userId="de1bd23b-13b3-40c7-98d3-b019b9d9da5e" providerId="ADAL" clId="{A0DAF31B-5909-4946-AF36-CD770AE2AC9E}" dt="2023-01-09T20:19:55.881" v="203" actId="478"/>
          <ac:spMkLst>
            <pc:docMk/>
            <pc:sldMk cId="1476939611" sldId="568"/>
            <ac:spMk id="32" creationId="{C4A16E3A-1C32-28E1-CB2F-5EC1908482EF}"/>
          </ac:spMkLst>
        </pc:spChg>
        <pc:spChg chg="del">
          <ac:chgData name="Becky Donaldson" userId="de1bd23b-13b3-40c7-98d3-b019b9d9da5e" providerId="ADAL" clId="{A0DAF31B-5909-4946-AF36-CD770AE2AC9E}" dt="2023-01-09T20:19:55.881" v="203" actId="478"/>
          <ac:spMkLst>
            <pc:docMk/>
            <pc:sldMk cId="1476939611" sldId="568"/>
            <ac:spMk id="34" creationId="{4AFB503F-7891-070C-3987-3D05A0FEC1A6}"/>
          </ac:spMkLst>
        </pc:spChg>
        <pc:spChg chg="del">
          <ac:chgData name="Becky Donaldson" userId="de1bd23b-13b3-40c7-98d3-b019b9d9da5e" providerId="ADAL" clId="{A0DAF31B-5909-4946-AF36-CD770AE2AC9E}" dt="2023-01-09T20:19:55.881" v="203" actId="478"/>
          <ac:spMkLst>
            <pc:docMk/>
            <pc:sldMk cId="1476939611" sldId="568"/>
            <ac:spMk id="35" creationId="{A4D43508-71D4-1443-112A-531F868EE9D4}"/>
          </ac:spMkLst>
        </pc:spChg>
        <pc:spChg chg="del">
          <ac:chgData name="Becky Donaldson" userId="de1bd23b-13b3-40c7-98d3-b019b9d9da5e" providerId="ADAL" clId="{A0DAF31B-5909-4946-AF36-CD770AE2AC9E}" dt="2023-01-09T20:19:55.881" v="203" actId="478"/>
          <ac:spMkLst>
            <pc:docMk/>
            <pc:sldMk cId="1476939611" sldId="568"/>
            <ac:spMk id="36" creationId="{266830C4-A2EC-1E2A-5C3C-7C31ACBA776E}"/>
          </ac:spMkLst>
        </pc:spChg>
        <pc:spChg chg="del">
          <ac:chgData name="Becky Donaldson" userId="de1bd23b-13b3-40c7-98d3-b019b9d9da5e" providerId="ADAL" clId="{A0DAF31B-5909-4946-AF36-CD770AE2AC9E}" dt="2023-01-09T20:19:55.881" v="203" actId="478"/>
          <ac:spMkLst>
            <pc:docMk/>
            <pc:sldMk cId="1476939611" sldId="568"/>
            <ac:spMk id="37" creationId="{CE07A7D3-8358-B78F-926B-56DDD26F4D93}"/>
          </ac:spMkLst>
        </pc:spChg>
        <pc:spChg chg="del">
          <ac:chgData name="Becky Donaldson" userId="de1bd23b-13b3-40c7-98d3-b019b9d9da5e" providerId="ADAL" clId="{A0DAF31B-5909-4946-AF36-CD770AE2AC9E}" dt="2023-01-09T20:19:55.881" v="203" actId="478"/>
          <ac:spMkLst>
            <pc:docMk/>
            <pc:sldMk cId="1476939611" sldId="568"/>
            <ac:spMk id="38" creationId="{AE1DA9E7-0581-9B71-636D-E0F58224DC78}"/>
          </ac:spMkLst>
        </pc:spChg>
        <pc:spChg chg="del">
          <ac:chgData name="Becky Donaldson" userId="de1bd23b-13b3-40c7-98d3-b019b9d9da5e" providerId="ADAL" clId="{A0DAF31B-5909-4946-AF36-CD770AE2AC9E}" dt="2023-01-09T20:19:55.881" v="203" actId="478"/>
          <ac:spMkLst>
            <pc:docMk/>
            <pc:sldMk cId="1476939611" sldId="568"/>
            <ac:spMk id="39" creationId="{C6F0F958-5D92-1C64-969A-F5B9574DAD35}"/>
          </ac:spMkLst>
        </pc:spChg>
        <pc:spChg chg="del">
          <ac:chgData name="Becky Donaldson" userId="de1bd23b-13b3-40c7-98d3-b019b9d9da5e" providerId="ADAL" clId="{A0DAF31B-5909-4946-AF36-CD770AE2AC9E}" dt="2023-01-09T20:19:55.881" v="203" actId="478"/>
          <ac:spMkLst>
            <pc:docMk/>
            <pc:sldMk cId="1476939611" sldId="568"/>
            <ac:spMk id="40" creationId="{631D08A6-E119-0C87-5E81-8C5A983AB32B}"/>
          </ac:spMkLst>
        </pc:spChg>
        <pc:spChg chg="del">
          <ac:chgData name="Becky Donaldson" userId="de1bd23b-13b3-40c7-98d3-b019b9d9da5e" providerId="ADAL" clId="{A0DAF31B-5909-4946-AF36-CD770AE2AC9E}" dt="2023-01-09T20:19:55.881" v="203" actId="478"/>
          <ac:spMkLst>
            <pc:docMk/>
            <pc:sldMk cId="1476939611" sldId="568"/>
            <ac:spMk id="41" creationId="{6D393D2C-101E-F054-F99C-B3CC3028A6C3}"/>
          </ac:spMkLst>
        </pc:spChg>
        <pc:spChg chg="add mod">
          <ac:chgData name="Becky Donaldson" userId="de1bd23b-13b3-40c7-98d3-b019b9d9da5e" providerId="ADAL" clId="{A0DAF31B-5909-4946-AF36-CD770AE2AC9E}" dt="2023-01-09T20:12:03.410" v="7" actId="20577"/>
          <ac:spMkLst>
            <pc:docMk/>
            <pc:sldMk cId="1476939611" sldId="568"/>
            <ac:spMk id="64" creationId="{1797A713-7878-92EF-D970-44DBECAAD5A6}"/>
          </ac:spMkLst>
        </pc:spChg>
        <pc:spChg chg="add mod">
          <ac:chgData name="Becky Donaldson" userId="de1bd23b-13b3-40c7-98d3-b019b9d9da5e" providerId="ADAL" clId="{A0DAF31B-5909-4946-AF36-CD770AE2AC9E}" dt="2023-01-09T20:19:56.435" v="204"/>
          <ac:spMkLst>
            <pc:docMk/>
            <pc:sldMk cId="1476939611" sldId="568"/>
            <ac:spMk id="75" creationId="{4D0B89F6-7BC9-9460-33A9-AAA5519D7563}"/>
          </ac:spMkLst>
        </pc:spChg>
        <pc:spChg chg="add mod">
          <ac:chgData name="Becky Donaldson" userId="de1bd23b-13b3-40c7-98d3-b019b9d9da5e" providerId="ADAL" clId="{A0DAF31B-5909-4946-AF36-CD770AE2AC9E}" dt="2023-01-09T20:19:56.435" v="204"/>
          <ac:spMkLst>
            <pc:docMk/>
            <pc:sldMk cId="1476939611" sldId="568"/>
            <ac:spMk id="76" creationId="{053D9D42-7772-77D3-5008-2CE661C54D8A}"/>
          </ac:spMkLst>
        </pc:spChg>
        <pc:spChg chg="add mod">
          <ac:chgData name="Becky Donaldson" userId="de1bd23b-13b3-40c7-98d3-b019b9d9da5e" providerId="ADAL" clId="{A0DAF31B-5909-4946-AF36-CD770AE2AC9E}" dt="2023-01-09T20:19:56.435" v="204"/>
          <ac:spMkLst>
            <pc:docMk/>
            <pc:sldMk cId="1476939611" sldId="568"/>
            <ac:spMk id="77" creationId="{4AD9F294-D9A7-37FB-A0C6-52B3246F7C4E}"/>
          </ac:spMkLst>
        </pc:spChg>
        <pc:spChg chg="add mod">
          <ac:chgData name="Becky Donaldson" userId="de1bd23b-13b3-40c7-98d3-b019b9d9da5e" providerId="ADAL" clId="{A0DAF31B-5909-4946-AF36-CD770AE2AC9E}" dt="2023-01-09T20:19:56.435" v="204"/>
          <ac:spMkLst>
            <pc:docMk/>
            <pc:sldMk cId="1476939611" sldId="568"/>
            <ac:spMk id="78" creationId="{FF3A8A6B-D975-4D5A-CBF4-DA7AF81CC86D}"/>
          </ac:spMkLst>
        </pc:spChg>
        <pc:spChg chg="add mod">
          <ac:chgData name="Becky Donaldson" userId="de1bd23b-13b3-40c7-98d3-b019b9d9da5e" providerId="ADAL" clId="{A0DAF31B-5909-4946-AF36-CD770AE2AC9E}" dt="2023-01-09T20:19:56.435" v="204"/>
          <ac:spMkLst>
            <pc:docMk/>
            <pc:sldMk cId="1476939611" sldId="568"/>
            <ac:spMk id="79" creationId="{BA63A4F6-4876-9123-911C-2217EFCE1D9A}"/>
          </ac:spMkLst>
        </pc:spChg>
        <pc:spChg chg="add mod">
          <ac:chgData name="Becky Donaldson" userId="de1bd23b-13b3-40c7-98d3-b019b9d9da5e" providerId="ADAL" clId="{A0DAF31B-5909-4946-AF36-CD770AE2AC9E}" dt="2023-01-09T20:19:56.435" v="204"/>
          <ac:spMkLst>
            <pc:docMk/>
            <pc:sldMk cId="1476939611" sldId="568"/>
            <ac:spMk id="80" creationId="{3DFFC154-A648-BC2B-92FA-E87DE976AECB}"/>
          </ac:spMkLst>
        </pc:spChg>
        <pc:spChg chg="add mod">
          <ac:chgData name="Becky Donaldson" userId="de1bd23b-13b3-40c7-98d3-b019b9d9da5e" providerId="ADAL" clId="{A0DAF31B-5909-4946-AF36-CD770AE2AC9E}" dt="2023-01-09T20:19:56.435" v="204"/>
          <ac:spMkLst>
            <pc:docMk/>
            <pc:sldMk cId="1476939611" sldId="568"/>
            <ac:spMk id="81" creationId="{E555528A-6A63-57CD-7E6C-CA573D39EA92}"/>
          </ac:spMkLst>
        </pc:spChg>
        <pc:spChg chg="add mod">
          <ac:chgData name="Becky Donaldson" userId="de1bd23b-13b3-40c7-98d3-b019b9d9da5e" providerId="ADAL" clId="{A0DAF31B-5909-4946-AF36-CD770AE2AC9E}" dt="2023-01-09T20:19:56.435" v="204"/>
          <ac:spMkLst>
            <pc:docMk/>
            <pc:sldMk cId="1476939611" sldId="568"/>
            <ac:spMk id="82" creationId="{22E3493C-FF0E-C7EC-EF3B-206FBC396615}"/>
          </ac:spMkLst>
        </pc:spChg>
        <pc:spChg chg="add mod">
          <ac:chgData name="Becky Donaldson" userId="de1bd23b-13b3-40c7-98d3-b019b9d9da5e" providerId="ADAL" clId="{A0DAF31B-5909-4946-AF36-CD770AE2AC9E}" dt="2023-01-09T20:19:56.435" v="204"/>
          <ac:spMkLst>
            <pc:docMk/>
            <pc:sldMk cId="1476939611" sldId="568"/>
            <ac:spMk id="83" creationId="{2AF2E050-389E-0C35-E96A-3EA5257E0DAA}"/>
          </ac:spMkLst>
        </pc:spChg>
        <pc:graphicFrameChg chg="del">
          <ac:chgData name="Becky Donaldson" userId="de1bd23b-13b3-40c7-98d3-b019b9d9da5e" providerId="ADAL" clId="{A0DAF31B-5909-4946-AF36-CD770AE2AC9E}" dt="2023-01-09T20:19:55.881" v="203" actId="478"/>
          <ac:graphicFrameMkLst>
            <pc:docMk/>
            <pc:sldMk cId="1476939611" sldId="568"/>
            <ac:graphicFrameMk id="9" creationId="{660D9D0C-669E-F000-9009-A2C532335901}"/>
          </ac:graphicFrameMkLst>
        </pc:graphicFrameChg>
        <pc:graphicFrameChg chg="del">
          <ac:chgData name="Becky Donaldson" userId="de1bd23b-13b3-40c7-98d3-b019b9d9da5e" providerId="ADAL" clId="{A0DAF31B-5909-4946-AF36-CD770AE2AC9E}" dt="2023-01-09T20:19:55.881" v="203" actId="478"/>
          <ac:graphicFrameMkLst>
            <pc:docMk/>
            <pc:sldMk cId="1476939611" sldId="568"/>
            <ac:graphicFrameMk id="14" creationId="{37B3A3DD-CBF2-0F98-0DB5-317A82AA0469}"/>
          </ac:graphicFrameMkLst>
        </pc:graphicFrameChg>
        <pc:graphicFrameChg chg="del">
          <ac:chgData name="Becky Donaldson" userId="de1bd23b-13b3-40c7-98d3-b019b9d9da5e" providerId="ADAL" clId="{A0DAF31B-5909-4946-AF36-CD770AE2AC9E}" dt="2023-01-09T20:19:55.881" v="203" actId="478"/>
          <ac:graphicFrameMkLst>
            <pc:docMk/>
            <pc:sldMk cId="1476939611" sldId="568"/>
            <ac:graphicFrameMk id="26" creationId="{194B0A92-9D53-E257-224E-BDF451EC7684}"/>
          </ac:graphicFrameMkLst>
        </pc:graphicFrameChg>
        <pc:graphicFrameChg chg="del">
          <ac:chgData name="Becky Donaldson" userId="de1bd23b-13b3-40c7-98d3-b019b9d9da5e" providerId="ADAL" clId="{A0DAF31B-5909-4946-AF36-CD770AE2AC9E}" dt="2023-01-09T20:19:55.881" v="203" actId="478"/>
          <ac:graphicFrameMkLst>
            <pc:docMk/>
            <pc:sldMk cId="1476939611" sldId="568"/>
            <ac:graphicFrameMk id="27" creationId="{6849346E-E82B-418F-ACF6-26399AF6578A}"/>
          </ac:graphicFrameMkLst>
        </pc:graphicFrameChg>
        <pc:graphicFrameChg chg="del">
          <ac:chgData name="Becky Donaldson" userId="de1bd23b-13b3-40c7-98d3-b019b9d9da5e" providerId="ADAL" clId="{A0DAF31B-5909-4946-AF36-CD770AE2AC9E}" dt="2023-01-09T20:19:55.881" v="203" actId="478"/>
          <ac:graphicFrameMkLst>
            <pc:docMk/>
            <pc:sldMk cId="1476939611" sldId="568"/>
            <ac:graphicFrameMk id="29" creationId="{213B9FD7-173C-9D68-6BBF-7C42FB7C6167}"/>
          </ac:graphicFrameMkLst>
        </pc:graphicFrameChg>
        <pc:graphicFrameChg chg="del">
          <ac:chgData name="Becky Donaldson" userId="de1bd23b-13b3-40c7-98d3-b019b9d9da5e" providerId="ADAL" clId="{A0DAF31B-5909-4946-AF36-CD770AE2AC9E}" dt="2023-01-09T20:19:55.881" v="203" actId="478"/>
          <ac:graphicFrameMkLst>
            <pc:docMk/>
            <pc:sldMk cId="1476939611" sldId="568"/>
            <ac:graphicFrameMk id="30" creationId="{5BED4C1D-A017-5792-4BC7-6BD70F6FBBDC}"/>
          </ac:graphicFrameMkLst>
        </pc:graphicFrameChg>
        <pc:graphicFrameChg chg="del">
          <ac:chgData name="Becky Donaldson" userId="de1bd23b-13b3-40c7-98d3-b019b9d9da5e" providerId="ADAL" clId="{A0DAF31B-5909-4946-AF36-CD770AE2AC9E}" dt="2023-01-09T20:19:55.881" v="203" actId="478"/>
          <ac:graphicFrameMkLst>
            <pc:docMk/>
            <pc:sldMk cId="1476939611" sldId="568"/>
            <ac:graphicFrameMk id="31" creationId="{DCFBB5CC-8621-A4F8-A78E-1C623649F70C}"/>
          </ac:graphicFrameMkLst>
        </pc:graphicFrameChg>
        <pc:graphicFrameChg chg="add mod">
          <ac:chgData name="Becky Donaldson" userId="de1bd23b-13b3-40c7-98d3-b019b9d9da5e" providerId="ADAL" clId="{A0DAF31B-5909-4946-AF36-CD770AE2AC9E}" dt="2023-01-09T20:19:56.435" v="204"/>
          <ac:graphicFrameMkLst>
            <pc:docMk/>
            <pc:sldMk cId="1476939611" sldId="568"/>
            <ac:graphicFrameMk id="68" creationId="{DFC4A5EA-CC41-0E3D-AF9A-8EBD5EAE1CA5}"/>
          </ac:graphicFrameMkLst>
        </pc:graphicFrameChg>
        <pc:graphicFrameChg chg="add mod">
          <ac:chgData name="Becky Donaldson" userId="de1bd23b-13b3-40c7-98d3-b019b9d9da5e" providerId="ADAL" clId="{A0DAF31B-5909-4946-AF36-CD770AE2AC9E}" dt="2023-01-09T20:19:56.435" v="204"/>
          <ac:graphicFrameMkLst>
            <pc:docMk/>
            <pc:sldMk cId="1476939611" sldId="568"/>
            <ac:graphicFrameMk id="69" creationId="{25468A8D-FCAD-0A43-4F73-00704647F921}"/>
          </ac:graphicFrameMkLst>
        </pc:graphicFrameChg>
        <pc:graphicFrameChg chg="add mod">
          <ac:chgData name="Becky Donaldson" userId="de1bd23b-13b3-40c7-98d3-b019b9d9da5e" providerId="ADAL" clId="{A0DAF31B-5909-4946-AF36-CD770AE2AC9E}" dt="2023-01-09T20:19:56.435" v="204"/>
          <ac:graphicFrameMkLst>
            <pc:docMk/>
            <pc:sldMk cId="1476939611" sldId="568"/>
            <ac:graphicFrameMk id="70" creationId="{DCA83F3E-10EA-A1EB-8AA2-67C559FCC5DF}"/>
          </ac:graphicFrameMkLst>
        </pc:graphicFrameChg>
        <pc:graphicFrameChg chg="add mod">
          <ac:chgData name="Becky Donaldson" userId="de1bd23b-13b3-40c7-98d3-b019b9d9da5e" providerId="ADAL" clId="{A0DAF31B-5909-4946-AF36-CD770AE2AC9E}" dt="2023-01-09T20:19:56.435" v="204"/>
          <ac:graphicFrameMkLst>
            <pc:docMk/>
            <pc:sldMk cId="1476939611" sldId="568"/>
            <ac:graphicFrameMk id="71" creationId="{6D9F3146-ABC0-BC3C-762C-05887C4812B8}"/>
          </ac:graphicFrameMkLst>
        </pc:graphicFrameChg>
        <pc:graphicFrameChg chg="add mod">
          <ac:chgData name="Becky Donaldson" userId="de1bd23b-13b3-40c7-98d3-b019b9d9da5e" providerId="ADAL" clId="{A0DAF31B-5909-4946-AF36-CD770AE2AC9E}" dt="2023-01-09T20:19:56.435" v="204"/>
          <ac:graphicFrameMkLst>
            <pc:docMk/>
            <pc:sldMk cId="1476939611" sldId="568"/>
            <ac:graphicFrameMk id="72" creationId="{F63D5278-3505-3D9F-0793-4300F2C98D3D}"/>
          </ac:graphicFrameMkLst>
        </pc:graphicFrameChg>
        <pc:graphicFrameChg chg="add mod">
          <ac:chgData name="Becky Donaldson" userId="de1bd23b-13b3-40c7-98d3-b019b9d9da5e" providerId="ADAL" clId="{A0DAF31B-5909-4946-AF36-CD770AE2AC9E}" dt="2023-01-09T20:19:56.435" v="204"/>
          <ac:graphicFrameMkLst>
            <pc:docMk/>
            <pc:sldMk cId="1476939611" sldId="568"/>
            <ac:graphicFrameMk id="73" creationId="{5801A8CE-0253-0E20-B82A-06FF19018C15}"/>
          </ac:graphicFrameMkLst>
        </pc:graphicFrameChg>
        <pc:graphicFrameChg chg="add mod">
          <ac:chgData name="Becky Donaldson" userId="de1bd23b-13b3-40c7-98d3-b019b9d9da5e" providerId="ADAL" clId="{A0DAF31B-5909-4946-AF36-CD770AE2AC9E}" dt="2023-01-09T20:19:56.435" v="204"/>
          <ac:graphicFrameMkLst>
            <pc:docMk/>
            <pc:sldMk cId="1476939611" sldId="568"/>
            <ac:graphicFrameMk id="74" creationId="{06C97E83-14D1-FC02-0C19-FB668FD1F978}"/>
          </ac:graphicFrameMkLst>
        </pc:graphicFrameChg>
        <pc:picChg chg="del">
          <ac:chgData name="Becky Donaldson" userId="de1bd23b-13b3-40c7-98d3-b019b9d9da5e" providerId="ADAL" clId="{A0DAF31B-5909-4946-AF36-CD770AE2AC9E}" dt="2023-01-09T20:19:55.881" v="203" actId="478"/>
          <ac:picMkLst>
            <pc:docMk/>
            <pc:sldMk cId="1476939611" sldId="568"/>
            <ac:picMk id="3" creationId="{0F10EF50-2EFB-9BE3-6DFC-73EBDA95E581}"/>
          </ac:picMkLst>
        </pc:picChg>
        <pc:picChg chg="del">
          <ac:chgData name="Becky Donaldson" userId="de1bd23b-13b3-40c7-98d3-b019b9d9da5e" providerId="ADAL" clId="{A0DAF31B-5909-4946-AF36-CD770AE2AC9E}" dt="2023-01-09T20:19:55.881" v="203" actId="478"/>
          <ac:picMkLst>
            <pc:docMk/>
            <pc:sldMk cId="1476939611" sldId="568"/>
            <ac:picMk id="6" creationId="{DFE3AFB0-B9EC-FBC1-280B-2C3D0A7BC413}"/>
          </ac:picMkLst>
        </pc:picChg>
        <pc:picChg chg="del">
          <ac:chgData name="Becky Donaldson" userId="de1bd23b-13b3-40c7-98d3-b019b9d9da5e" providerId="ADAL" clId="{A0DAF31B-5909-4946-AF36-CD770AE2AC9E}" dt="2023-01-09T20:19:55.881" v="203" actId="478"/>
          <ac:picMkLst>
            <pc:docMk/>
            <pc:sldMk cId="1476939611" sldId="568"/>
            <ac:picMk id="7" creationId="{1C23EBE8-8914-958B-6EC9-3D551FE8B3B9}"/>
          </ac:picMkLst>
        </pc:picChg>
        <pc:picChg chg="add mod">
          <ac:chgData name="Becky Donaldson" userId="de1bd23b-13b3-40c7-98d3-b019b9d9da5e" providerId="ADAL" clId="{A0DAF31B-5909-4946-AF36-CD770AE2AC9E}" dt="2023-01-09T20:19:56.435" v="204"/>
          <ac:picMkLst>
            <pc:docMk/>
            <pc:sldMk cId="1476939611" sldId="568"/>
            <ac:picMk id="65" creationId="{B61DDB79-2B5A-DA0D-99AC-830385BB7F35}"/>
          </ac:picMkLst>
        </pc:picChg>
        <pc:picChg chg="add mod">
          <ac:chgData name="Becky Donaldson" userId="de1bd23b-13b3-40c7-98d3-b019b9d9da5e" providerId="ADAL" clId="{A0DAF31B-5909-4946-AF36-CD770AE2AC9E}" dt="2023-01-09T20:19:56.435" v="204"/>
          <ac:picMkLst>
            <pc:docMk/>
            <pc:sldMk cId="1476939611" sldId="568"/>
            <ac:picMk id="66" creationId="{A43D96E0-1146-B218-4CE2-C2AB39621A34}"/>
          </ac:picMkLst>
        </pc:picChg>
        <pc:picChg chg="add mod">
          <ac:chgData name="Becky Donaldson" userId="de1bd23b-13b3-40c7-98d3-b019b9d9da5e" providerId="ADAL" clId="{A0DAF31B-5909-4946-AF36-CD770AE2AC9E}" dt="2023-01-09T20:19:56.435" v="204"/>
          <ac:picMkLst>
            <pc:docMk/>
            <pc:sldMk cId="1476939611" sldId="568"/>
            <ac:picMk id="67" creationId="{45F48894-F662-6DC3-30C2-A6236AD6FA1F}"/>
          </ac:picMkLst>
        </pc:picChg>
      </pc:sldChg>
      <pc:sldChg chg="addSp modSp modAnim modNotesTx">
        <pc:chgData name="Becky Donaldson" userId="de1bd23b-13b3-40c7-98d3-b019b9d9da5e" providerId="ADAL" clId="{A0DAF31B-5909-4946-AF36-CD770AE2AC9E}" dt="2023-01-09T20:13:25.146" v="132" actId="20577"/>
        <pc:sldMkLst>
          <pc:docMk/>
          <pc:sldMk cId="1919427583" sldId="569"/>
        </pc:sldMkLst>
        <pc:spChg chg="add mod">
          <ac:chgData name="Becky Donaldson" userId="de1bd23b-13b3-40c7-98d3-b019b9d9da5e" providerId="ADAL" clId="{A0DAF31B-5909-4946-AF36-CD770AE2AC9E}" dt="2023-01-09T20:12:09.044" v="10" actId="20577"/>
          <ac:spMkLst>
            <pc:docMk/>
            <pc:sldMk cId="1919427583" sldId="569"/>
            <ac:spMk id="34" creationId="{A8D606A9-5C00-6CC9-68F2-44125B5CA1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1"/>
            <a:ext cx="2971800" cy="499012"/>
          </a:xfrm>
          <a:prstGeom prst="rect">
            <a:avLst/>
          </a:prstGeom>
        </p:spPr>
        <p:txBody>
          <a:bodyPr vert="horz" lIns="91440" tIns="45720" rIns="91440" bIns="45720" rtlCol="0"/>
          <a:lstStyle>
            <a:lvl1pPr algn="r">
              <a:defRPr sz="1200"/>
            </a:lvl1pPr>
          </a:lstStyle>
          <a:p>
            <a:fld id="{3FBDD315-CABA-48C9-B8B8-E7F4A7C4E8FE}" type="datetimeFigureOut">
              <a:rPr lang="en-GB" smtClean="0"/>
              <a:t>10/01/2023</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2"/>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dirty="0"/>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dirty="0"/>
          </a:p>
        </p:txBody>
      </p:sp>
    </p:spTree>
    <p:extLst>
      <p:ext uri="{BB962C8B-B14F-4D97-AF65-F5344CB8AC3E}">
        <p14:creationId xmlns:p14="http://schemas.microsoft.com/office/powerpoint/2010/main" val="228356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shape will appear separately so you can choose the pace at which to work with your class. Printable versions are available on slides 73 and 74.</a:t>
            </a:r>
            <a:endParaRPr lang="en-GB" b="1" dirty="0"/>
          </a:p>
          <a:p>
            <a:endParaRPr lang="en-GB" b="1" dirty="0"/>
          </a:p>
          <a:p>
            <a:r>
              <a:rPr lang="en-GB" b="1" dirty="0"/>
              <a:t>Answers</a:t>
            </a:r>
          </a:p>
          <a:p>
            <a:r>
              <a:rPr lang="en-GB" b="0" dirty="0"/>
              <a:t>See the following slide for suggested answers for both the main task and further thinking question. These are not exhaustive: other shapes with the same area would also be valid.</a:t>
            </a:r>
          </a:p>
          <a:p>
            <a:endParaRPr lang="en-GB" b="0" dirty="0"/>
          </a:p>
          <a:p>
            <a:r>
              <a:rPr lang="en-GB" b="1" dirty="0"/>
              <a:t>Suggested questioning</a:t>
            </a:r>
          </a:p>
          <a:p>
            <a:r>
              <a:rPr lang="en-GB" b="0" dirty="0"/>
              <a:t>Is your answer the same as or different from (for example, your partner’s)?</a:t>
            </a:r>
          </a:p>
          <a:p>
            <a:r>
              <a:rPr lang="en-GB" b="0" dirty="0"/>
              <a:t>Can you think of an answer that no one else has?</a:t>
            </a:r>
          </a:p>
          <a:p>
            <a:r>
              <a:rPr lang="en-GB" b="0" dirty="0"/>
              <a:t>Will the whole shape always be bigger than the part shapes? How do you know?</a:t>
            </a:r>
          </a:p>
          <a:p>
            <a:endParaRPr lang="en-GB" b="1" dirty="0"/>
          </a:p>
          <a:p>
            <a:r>
              <a:rPr lang="en-GB" b="1" dirty="0"/>
              <a:t>Things to think about</a:t>
            </a:r>
          </a:p>
          <a:p>
            <a:r>
              <a:rPr lang="en-GB" b="0" dirty="0"/>
              <a:t>What shapes do you offer students to work with when looking at fractions and percentages? Students may want to complete this task by making familiar shapes such as circles or regular polygons. It may throw them, for example, that the quarter circle is only 10% of whatever shape they draw. Collect responses from students and consider how to check these. It’s perhaps unlikely that you’ll be able to ‘mark’ each answer. Rather, consider how to gain feedback about which shapes were the most challenging, and which instigated the most errors from your class.</a:t>
            </a:r>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dirty="0"/>
          </a:p>
        </p:txBody>
      </p:sp>
    </p:spTree>
    <p:extLst>
      <p:ext uri="{BB962C8B-B14F-4D97-AF65-F5344CB8AC3E}">
        <p14:creationId xmlns:p14="http://schemas.microsoft.com/office/powerpoint/2010/main" val="4293314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dirty="0"/>
          </a:p>
        </p:txBody>
      </p:sp>
    </p:spTree>
    <p:extLst>
      <p:ext uri="{BB962C8B-B14F-4D97-AF65-F5344CB8AC3E}">
        <p14:creationId xmlns:p14="http://schemas.microsoft.com/office/powerpoint/2010/main" val="3076407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dirty="0"/>
          </a:p>
        </p:txBody>
      </p:sp>
    </p:spTree>
    <p:extLst>
      <p:ext uri="{BB962C8B-B14F-4D97-AF65-F5344CB8AC3E}">
        <p14:creationId xmlns:p14="http://schemas.microsoft.com/office/powerpoint/2010/main" val="25999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dirty="0"/>
          </a:p>
        </p:txBody>
      </p:sp>
    </p:spTree>
    <p:extLst>
      <p:ext uri="{BB962C8B-B14F-4D97-AF65-F5344CB8AC3E}">
        <p14:creationId xmlns:p14="http://schemas.microsoft.com/office/powerpoint/2010/main" val="876801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228600" indent="-228600">
              <a:buAutoNum type="alphaLcParenR"/>
            </a:pPr>
            <a:r>
              <a:rPr lang="en-GB" b="0" dirty="0"/>
              <a:t>Nick has walked twice as far as Mo, 7200 m</a:t>
            </a:r>
          </a:p>
          <a:p>
            <a:pPr marL="228600" indent="-228600">
              <a:buAutoNum type="alphaLcParenR"/>
            </a:pPr>
            <a:r>
              <a:rPr lang="en-GB" b="0" dirty="0"/>
              <a:t>Olga has walked one-third of the distance of Mo, 1200 m </a:t>
            </a:r>
          </a:p>
          <a:p>
            <a:pPr marL="228600" indent="-228600">
              <a:buAutoNum type="alphaLcParenR"/>
            </a:pPr>
            <a:r>
              <a:rPr lang="en-GB" b="0" dirty="0"/>
              <a:t>15000 m</a:t>
            </a:r>
          </a:p>
          <a:p>
            <a:pPr marL="228600" indent="-228600">
              <a:buAutoNum type="alphaLcParenR"/>
            </a:pPr>
            <a:endParaRPr lang="en-GB" b="0" dirty="0"/>
          </a:p>
          <a:p>
            <a:pPr marL="0" indent="0">
              <a:buNone/>
            </a:pPr>
            <a:r>
              <a:rPr lang="en-GB" b="0" dirty="0"/>
              <a:t>? Izzy has walked 3600 m in 30 minutes.</a:t>
            </a:r>
          </a:p>
          <a:p>
            <a:endParaRPr lang="en-GB" b="0" dirty="0"/>
          </a:p>
          <a:p>
            <a:r>
              <a:rPr lang="en-GB" b="1" dirty="0"/>
              <a:t>Suggested questioning</a:t>
            </a:r>
          </a:p>
          <a:p>
            <a:r>
              <a:rPr lang="en-GB" b="0" dirty="0"/>
              <a:t>Can you think of a different way to work that out?</a:t>
            </a:r>
          </a:p>
          <a:p>
            <a:r>
              <a:rPr lang="en-GB" b="0" dirty="0"/>
              <a:t>How can you use what you’ve already worked out to help you?</a:t>
            </a:r>
          </a:p>
          <a:p>
            <a:endParaRPr lang="en-GB" b="1" dirty="0"/>
          </a:p>
          <a:p>
            <a:r>
              <a:rPr lang="en-GB" b="1" dirty="0"/>
              <a:t>Things to think about</a:t>
            </a:r>
          </a:p>
          <a:p>
            <a:r>
              <a:rPr lang="en-GB" b="0" dirty="0"/>
              <a:t>Multiple methods are likely to be used by students to work on this task – for some examples, see the Guidance slide. If you plan to use these methods as a discussion point with the class, think about which you’ll share, and which order you and the class will explore them in. </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dirty="0"/>
          </a:p>
        </p:txBody>
      </p:sp>
    </p:spTree>
    <p:extLst>
      <p:ext uri="{BB962C8B-B14F-4D97-AF65-F5344CB8AC3E}">
        <p14:creationId xmlns:p14="http://schemas.microsoft.com/office/powerpoint/2010/main" val="98993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dirty="0"/>
          </a:p>
        </p:txBody>
      </p:sp>
    </p:spTree>
    <p:extLst>
      <p:ext uri="{BB962C8B-B14F-4D97-AF65-F5344CB8AC3E}">
        <p14:creationId xmlns:p14="http://schemas.microsoft.com/office/powerpoint/2010/main" val="683190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of the number lines is on slide 75.</a:t>
                </a:r>
                <a:endParaRPr lang="en-GB" b="1" dirty="0"/>
              </a:p>
              <a:p>
                <a:endParaRPr lang="en-GB" b="1" dirty="0"/>
              </a:p>
              <a:p>
                <a:r>
                  <a:rPr lang="en-GB" b="1" dirty="0"/>
                  <a:t>Answers</a:t>
                </a:r>
              </a:p>
              <a:p>
                <a:r>
                  <a:rPr lang="en-GB" b="0" dirty="0"/>
                  <a:t>a) Mo: £900, Nick: £450, Olga: £600 (see the double number lines on the next slide).</a:t>
                </a:r>
              </a:p>
              <a:p>
                <a:r>
                  <a:rPr lang="en-GB" b="0" dirty="0"/>
                  <a:t>b) There are multiple possible answers, and students’ responses will vary depending on their level of understanding (see the Guidance slide for more information). An example of a comparison of each possible pair of students is given below:</a:t>
                </a:r>
              </a:p>
              <a:p>
                <a:r>
                  <a:rPr lang="en-GB" b="0" dirty="0"/>
                  <a:t>Mo’s target was 2 times greater than Nick’s.</a:t>
                </a:r>
              </a:p>
              <a:p>
                <a:r>
                  <a:rPr lang="en-GB" b="0" dirty="0"/>
                  <a:t>Mo’s target was 1.5 times greater than Olga’s.</a:t>
                </a:r>
              </a:p>
              <a:p>
                <a:r>
                  <a:rPr lang="en-GB" b="0" dirty="0"/>
                  <a:t>Nick’s target was half as great as Mo’s.</a:t>
                </a:r>
              </a:p>
              <a:p>
                <a:r>
                  <a:rPr lang="en-GB" b="0" dirty="0"/>
                  <a:t>Nick’s target was three-quarters as great as Olga’s.</a:t>
                </a:r>
              </a:p>
              <a:p>
                <a:r>
                  <a:rPr lang="en-GB" b="0" dirty="0"/>
                  <a:t>Olga’s target was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e>
                    </m:box>
                  </m:oMath>
                </a14:m>
                <a:r>
                  <a:rPr lang="en-GB" b="0" dirty="0"/>
                  <a:t> as great as Mo’s.</a:t>
                </a:r>
              </a:p>
              <a:p>
                <a:r>
                  <a:rPr lang="en-GB" b="0" dirty="0"/>
                  <a:t>Olga’s target was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3</m:t>
                            </m:r>
                          </m:den>
                        </m:f>
                      </m:e>
                    </m:box>
                  </m:oMath>
                </a14:m>
                <a:r>
                  <a:rPr lang="en-GB" b="0" dirty="0"/>
                  <a:t> as</a:t>
                </a:r>
                <a:r>
                  <a:rPr lang="en-GB" b="0" baseline="0" dirty="0"/>
                  <a:t> great as Nick’s.</a:t>
                </a:r>
              </a:p>
              <a:p>
                <a:endParaRPr lang="en-GB" b="0" dirty="0"/>
              </a:p>
              <a:p>
                <a:r>
                  <a:rPr lang="en-GB" b="0" dirty="0"/>
                  <a:t>? See solutions slide that follows. The intention is to see a number line that identifies £1950 as 100%, and shows £3000 as just over 150%. Accuracy is not expected here (£3000 is in fact 153.8% of their target).</a:t>
                </a:r>
              </a:p>
              <a:p>
                <a:endParaRPr lang="en-GB" b="0" dirty="0"/>
              </a:p>
              <a:p>
                <a:r>
                  <a:rPr lang="en-GB" b="1" dirty="0"/>
                  <a:t>Suggested questioning</a:t>
                </a:r>
              </a:p>
              <a:p>
                <a:r>
                  <a:rPr lang="en-GB" b="0" dirty="0"/>
                  <a:t>What other values can you work out?</a:t>
                </a:r>
              </a:p>
              <a:p>
                <a:r>
                  <a:rPr lang="en-GB" b="0" dirty="0"/>
                  <a:t>Complete: “if I know __ I also know __, because __”</a:t>
                </a:r>
              </a:p>
              <a:p>
                <a:r>
                  <a:rPr lang="en-GB" b="0" dirty="0"/>
                  <a:t>For which of these can you work out 100% in one step?</a:t>
                </a:r>
              </a:p>
              <a:p>
                <a:r>
                  <a:rPr lang="en-GB" b="0" dirty="0"/>
                  <a:t>Which did you find hardest? Why?</a:t>
                </a:r>
              </a:p>
              <a:p>
                <a:endParaRPr lang="en-GB" b="1" dirty="0"/>
              </a:p>
              <a:p>
                <a:r>
                  <a:rPr lang="en-GB" b="1" dirty="0"/>
                  <a:t>Things to think about</a:t>
                </a:r>
              </a:p>
              <a:p>
                <a:r>
                  <a:rPr lang="en-GB" b="0" dirty="0"/>
                  <a:t>Checkpoint 3 continues the context of Checkpoint 2 and is in many ways more straightforward as it uses simpler values and gives a representation to support students’ thinking. Why might you give an ‘easier’ task after a more challenging one? Perhaps you want to focus specifically on students’ understanding of and ways of working with a double number line? Perhaps you want to first see how they handle percentages without a visual, so you can assess the range of approaches they take? Regardless of the order you choose for these two similar Checkpoints, it is hoped that the differences between the tasks will provide useful assessment information.</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is on slide 74.</a:t>
                </a:r>
                <a:endParaRPr lang="en-GB" b="1" dirty="0"/>
              </a:p>
              <a:p>
                <a:endParaRPr lang="en-GB" b="1" dirty="0"/>
              </a:p>
              <a:p>
                <a:r>
                  <a:rPr lang="en-GB" b="1" dirty="0"/>
                  <a:t>Answers</a:t>
                </a:r>
              </a:p>
              <a:p>
                <a:r>
                  <a:rPr lang="en-GB" b="0" dirty="0"/>
                  <a:t>a) Mo: £900, Nick: £450, Olga: £600 (see double number lines on next slide)</a:t>
                </a:r>
              </a:p>
              <a:p>
                <a:r>
                  <a:rPr lang="en-GB" b="0" dirty="0"/>
                  <a:t>b) There are multiple possible answers, and students’ responses will vary depending on their level of understanding (see the Guidance slide for more information). An example of a comparison of each possible pair of students is given below:</a:t>
                </a:r>
              </a:p>
              <a:p>
                <a:r>
                  <a:rPr lang="en-GB" b="0" dirty="0"/>
                  <a:t>Mo’s target was 2 times greater than Nick’s.</a:t>
                </a:r>
              </a:p>
              <a:p>
                <a:r>
                  <a:rPr lang="en-GB" b="0" dirty="0"/>
                  <a:t>Mo’s target was 1.5 times greater than Olga’s.</a:t>
                </a:r>
              </a:p>
              <a:p>
                <a:r>
                  <a:rPr lang="en-GB" b="0" dirty="0"/>
                  <a:t>Nick’s target was half as great as Mo’s.</a:t>
                </a:r>
              </a:p>
              <a:p>
                <a:r>
                  <a:rPr lang="en-GB" b="0" dirty="0"/>
                  <a:t>Nick’s target was three-quarters as great as Olga’s.</a:t>
                </a:r>
              </a:p>
              <a:p>
                <a:r>
                  <a:rPr lang="en-GB" b="0" dirty="0"/>
                  <a:t>Olga’s target was </a:t>
                </a:r>
                <a:r>
                  <a:rPr lang="en-GB" b="0" i="0">
                    <a:latin typeface="Cambria Math" panose="02040503050406030204" pitchFamily="18" charset="0"/>
                  </a:rPr>
                  <a:t>□(64&amp;2/3)</a:t>
                </a:r>
                <a:r>
                  <a:rPr lang="en-GB" b="0" dirty="0"/>
                  <a:t> as great as Mo’s.</a:t>
                </a:r>
              </a:p>
              <a:p>
                <a:r>
                  <a:rPr lang="en-GB" b="0" dirty="0"/>
                  <a:t>Olga’s target was </a:t>
                </a:r>
                <a:r>
                  <a:rPr lang="en-GB" b="0" i="0">
                    <a:latin typeface="Cambria Math" panose="02040503050406030204" pitchFamily="18" charset="0"/>
                  </a:rPr>
                  <a:t>□(64&amp;4/3)</a:t>
                </a:r>
                <a:r>
                  <a:rPr lang="en-GB" b="0" dirty="0"/>
                  <a:t> as</a:t>
                </a:r>
                <a:r>
                  <a:rPr lang="en-GB" b="0" baseline="0" dirty="0"/>
                  <a:t> great as Nick’s.</a:t>
                </a:r>
              </a:p>
              <a:p>
                <a:endParaRPr lang="en-GB" b="0" dirty="0"/>
              </a:p>
              <a:p>
                <a:r>
                  <a:rPr lang="en-GB" b="0" dirty="0"/>
                  <a:t>? See solutions slide that follows. The intention is to see a number line that identifies £1950 as 100%, and shows £3000 as just over 150%. Accuracy is not expected here (£3000 is in fact 153.8% of their target).</a:t>
                </a:r>
              </a:p>
              <a:p>
                <a:endParaRPr lang="en-GB" b="0" dirty="0"/>
              </a:p>
              <a:p>
                <a:r>
                  <a:rPr lang="en-GB" b="1" dirty="0"/>
                  <a:t>Suggested questioning</a:t>
                </a:r>
              </a:p>
              <a:p>
                <a:r>
                  <a:rPr lang="en-GB" b="0" dirty="0"/>
                  <a:t>What other values can you work out?</a:t>
                </a:r>
              </a:p>
              <a:p>
                <a:r>
                  <a:rPr lang="en-GB" b="0" dirty="0"/>
                  <a:t>Complete: “if I know __ I also know __, because __”</a:t>
                </a:r>
              </a:p>
              <a:p>
                <a:r>
                  <a:rPr lang="en-GB" b="0" dirty="0"/>
                  <a:t>For which of these can you work out 100% in one step?</a:t>
                </a:r>
              </a:p>
              <a:p>
                <a:r>
                  <a:rPr lang="en-GB" b="0" dirty="0"/>
                  <a:t>Which did you find hardest? Why?</a:t>
                </a:r>
              </a:p>
              <a:p>
                <a:endParaRPr lang="en-GB" b="1" dirty="0"/>
              </a:p>
              <a:p>
                <a:r>
                  <a:rPr lang="en-GB" b="1" dirty="0"/>
                  <a:t>Things to think about</a:t>
                </a:r>
              </a:p>
              <a:p>
                <a:r>
                  <a:rPr lang="en-GB" b="0" dirty="0"/>
                  <a:t>Checkpoint 3 continues the context of Checkpoint 2 and is in many ways more straightforward as it uses simpler values and gives a representation to support students’ thinking. Why might you give an ‘easier’ task after a more challenging one? Perhaps you want to focus specifically on students’ understanding of and ways of working with a double number line? Perhaps you want to first see how they handle percentages without a visual, so you can assess the range of approaches they take? Regardless of the order you choose for these two similar Checkpoints, it is hoped that the differences between the tasks will provide useful assessment information.</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dirty="0"/>
          </a:p>
        </p:txBody>
      </p:sp>
    </p:spTree>
    <p:extLst>
      <p:ext uri="{BB962C8B-B14F-4D97-AF65-F5344CB8AC3E}">
        <p14:creationId xmlns:p14="http://schemas.microsoft.com/office/powerpoint/2010/main" val="1415405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These double number lines represent solutions to part a and the further thinking question of Checkpoint 3.</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dirty="0"/>
          </a:p>
        </p:txBody>
      </p:sp>
    </p:spTree>
    <p:extLst>
      <p:ext uri="{BB962C8B-B14F-4D97-AF65-F5344CB8AC3E}">
        <p14:creationId xmlns:p14="http://schemas.microsoft.com/office/powerpoint/2010/main" val="271480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dirty="0"/>
          </a:p>
        </p:txBody>
      </p:sp>
    </p:spTree>
    <p:extLst>
      <p:ext uri="{BB962C8B-B14F-4D97-AF65-F5344CB8AC3E}">
        <p14:creationId xmlns:p14="http://schemas.microsoft.com/office/powerpoint/2010/main" val="3854842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and each statement describing a situation, will appear separately so you can choose the pace at which to work with your class. </a:t>
            </a:r>
            <a:endParaRPr lang="en-GB" b="1" dirty="0"/>
          </a:p>
          <a:p>
            <a:endParaRPr lang="en-GB" b="1" dirty="0"/>
          </a:p>
          <a:p>
            <a:r>
              <a:rPr lang="en-GB" b="1" dirty="0"/>
              <a:t>Answers</a:t>
            </a:r>
          </a:p>
          <a:p>
            <a:r>
              <a:rPr lang="en-GB" b="0" dirty="0"/>
              <a:t>a) No, it is not possible: the most effort you can give is 100% (i.e. all of your effort) although it’s a common phrase used in sports coaching. What 100% effort looks like can, of course, vary each day.</a:t>
            </a:r>
          </a:p>
          <a:p>
            <a:r>
              <a:rPr lang="en-GB" b="0" dirty="0"/>
              <a:t>b) Scoring 110% on an exam: not possible, as the maximum score is 100%.</a:t>
            </a:r>
          </a:p>
          <a:p>
            <a:r>
              <a:rPr lang="en-GB" b="0" dirty="0"/>
              <a:t>Paying 110% of a debt back: possible. In fact, it is usual to pay back more than you borrowed in interest.</a:t>
            </a:r>
          </a:p>
          <a:p>
            <a:r>
              <a:rPr lang="en-GB" b="0" dirty="0"/>
              <a:t>The cost of a house increasing by 110%: possible. If a house cost £200 000, then it would have increased by 110% if it was valued at £420 000. Note the phrasing here: if the statement said, ‘A house costing 110% of its original cost’, then it would be if it was valued at £220 000.</a:t>
            </a:r>
          </a:p>
          <a:p>
            <a:r>
              <a:rPr lang="en-GB" b="0" dirty="0"/>
              <a:t>A baby gaining 110% of its birth weight: possible. If a baby weights 3 kg when it is born, then it will be 110% of its birth weight when it is 3.3 kg. Note the phrasing here: if the statement said, ‘A baby gaining 110% of its birth weight’, then it would be when it reached 6.3 kg.</a:t>
            </a:r>
          </a:p>
          <a:p>
            <a:r>
              <a:rPr lang="en-GB" b="0" dirty="0"/>
              <a:t>Being 110% older than when you started school: possible. If you start school aged four then you’ll be 110% older when you are 8.4 years old. Note the phrasing here: if the statement said, ‘Being 110% of the age you were when you started school’, then it would be when you were 4.4 years old.</a:t>
            </a:r>
          </a:p>
          <a:p>
            <a:r>
              <a:rPr lang="en-GB" b="0" dirty="0"/>
              <a:t>Eating 110% of a cake: not possible, as 100% would be all of the cake.</a:t>
            </a:r>
          </a:p>
          <a:p>
            <a:endParaRPr lang="en-GB" b="0" dirty="0"/>
          </a:p>
          <a:p>
            <a:r>
              <a:rPr lang="en-GB" b="0" dirty="0"/>
              <a:t>? This is only possible if a negative value makes sense in the context. For example, your bank balance can decrease by 110% if you have an overdraft.</a:t>
            </a:r>
          </a:p>
          <a:p>
            <a:endParaRPr lang="en-GB" b="0" dirty="0"/>
          </a:p>
          <a:p>
            <a:r>
              <a:rPr lang="en-GB" b="1" dirty="0"/>
              <a:t>Suggested questioning</a:t>
            </a:r>
          </a:p>
          <a:p>
            <a:r>
              <a:rPr lang="en-GB" b="0" dirty="0"/>
              <a:t>What does 100% mean in this situation? Can you have more than that?</a:t>
            </a:r>
          </a:p>
          <a:p>
            <a:r>
              <a:rPr lang="en-GB" b="0" dirty="0"/>
              <a:t>How might you represent this using a diagram?</a:t>
            </a:r>
          </a:p>
          <a:p>
            <a:r>
              <a:rPr lang="en-GB" b="0" dirty="0"/>
              <a:t>Can you think of an example for this?</a:t>
            </a:r>
          </a:p>
          <a:p>
            <a:endParaRPr lang="en-GB" b="1" dirty="0"/>
          </a:p>
          <a:p>
            <a:r>
              <a:rPr lang="en-GB" b="1" dirty="0"/>
              <a:t>Things to think about</a:t>
            </a:r>
          </a:p>
          <a:p>
            <a:r>
              <a:rPr lang="en-GB" b="0" dirty="0"/>
              <a:t>Many of the Checkpoints are discussion based, to learn about students’ understanding through their explanations and reasoning. Some of these situations may lead to disagreement! This is desirable, but think ahead about how to manage this in the classroom. Will you ask students to vote first? How will you ensure that students feel confident enough to give arguments and counter-arguments, even if they might ultimately be disproved? Will you ask students to vote again, to see if anyone has changed their mind? Activities like this are most effective within a classroom environment where all students’ voices can be heard, and where all students feel comfortable with being wrong.</a:t>
            </a:r>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dirty="0"/>
          </a:p>
        </p:txBody>
      </p:sp>
    </p:spTree>
    <p:extLst>
      <p:ext uri="{BB962C8B-B14F-4D97-AF65-F5344CB8AC3E}">
        <p14:creationId xmlns:p14="http://schemas.microsoft.com/office/powerpoint/2010/main" val="361175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dirty="0"/>
          </a:p>
        </p:txBody>
      </p:sp>
    </p:spTree>
    <p:extLst>
      <p:ext uri="{BB962C8B-B14F-4D97-AF65-F5344CB8AC3E}">
        <p14:creationId xmlns:p14="http://schemas.microsoft.com/office/powerpoint/2010/main" val="272086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dirty="0"/>
          </a:p>
        </p:txBody>
      </p:sp>
    </p:spTree>
    <p:extLst>
      <p:ext uri="{BB962C8B-B14F-4D97-AF65-F5344CB8AC3E}">
        <p14:creationId xmlns:p14="http://schemas.microsoft.com/office/powerpoint/2010/main" val="2775139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Sunny: 10 days, cloudy: 6 days, rainy: 4 days</a:t>
            </a:r>
          </a:p>
          <a:p>
            <a:r>
              <a:rPr lang="en-GB" b="0" dirty="0"/>
              <a:t>b) Sunny: 20 days, cloudy: 10 days, rainy: 19 days, stormy: 1 day</a:t>
            </a:r>
          </a:p>
          <a:p>
            <a:r>
              <a:rPr lang="en-GB" b="0" dirty="0"/>
              <a:t>c) Sunny: 20 days, cloudy: 12 days, rainy: 8 days</a:t>
            </a:r>
          </a:p>
          <a:p>
            <a:r>
              <a:rPr lang="en-GB" b="0" dirty="0"/>
              <a:t>d) Sunny: 120 days; cloudy: 180 days, rainy: 80 days, stormy: 20 days</a:t>
            </a:r>
          </a:p>
          <a:p>
            <a:endParaRPr lang="en-GB" b="0" dirty="0"/>
          </a:p>
          <a:p>
            <a:r>
              <a:rPr lang="en-GB" b="0" dirty="0"/>
              <a:t>? Any bar where the cloudy section is four times as long as the sunny section, and the rest of the bars are in proportion. Some possible bars with integer solutions are shown on the next slide.</a:t>
            </a:r>
          </a:p>
          <a:p>
            <a:endParaRPr lang="en-GB" b="0" dirty="0"/>
          </a:p>
          <a:p>
            <a:r>
              <a:rPr lang="en-GB" b="1" dirty="0"/>
              <a:t>Suggested questioning</a:t>
            </a:r>
          </a:p>
          <a:p>
            <a:r>
              <a:rPr lang="en-GB" b="0" dirty="0"/>
              <a:t>What is the same and what is different about the ‘20 days’ on each bar model?</a:t>
            </a:r>
          </a:p>
          <a:p>
            <a:r>
              <a:rPr lang="en-GB" b="0" dirty="0"/>
              <a:t>How can you work out the missing percentage?</a:t>
            </a:r>
          </a:p>
          <a:p>
            <a:r>
              <a:rPr lang="en-GB" b="0" dirty="0"/>
              <a:t>Which is the biggest section of the bar models? Which section represents the most days? Why are these not the same answer?</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Bar models are a representation that is familiar from primary school and it is possible that students will be able to complete the ‘reverse percentage’ elements here without recognising them as such. Multiple methods are likely to be used by students. If you plan to use these methods as a discussion point with the class, think about which student methods you’ll share, and which order you and the class will explore them in. </a:t>
            </a:r>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dirty="0"/>
          </a:p>
        </p:txBody>
      </p:sp>
    </p:spTree>
    <p:extLst>
      <p:ext uri="{BB962C8B-B14F-4D97-AF65-F5344CB8AC3E}">
        <p14:creationId xmlns:p14="http://schemas.microsoft.com/office/powerpoint/2010/main" val="1180585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dirty="0"/>
          </a:p>
        </p:txBody>
      </p:sp>
    </p:spTree>
    <p:extLst>
      <p:ext uri="{BB962C8B-B14F-4D97-AF65-F5344CB8AC3E}">
        <p14:creationId xmlns:p14="http://schemas.microsoft.com/office/powerpoint/2010/main" val="3629913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dirty="0"/>
          </a:p>
        </p:txBody>
      </p:sp>
    </p:spTree>
    <p:extLst>
      <p:ext uri="{BB962C8B-B14F-4D97-AF65-F5344CB8AC3E}">
        <p14:creationId xmlns:p14="http://schemas.microsoft.com/office/powerpoint/2010/main" val="1093761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To shade the grids, students will need the printable version on slide 76.</a:t>
            </a:r>
            <a:endParaRPr lang="en-GB" b="1" dirty="0"/>
          </a:p>
          <a:p>
            <a:endParaRPr lang="en-GB" b="1" dirty="0"/>
          </a:p>
          <a:p>
            <a:r>
              <a:rPr lang="en-GB" b="1" dirty="0"/>
              <a:t>Answers</a:t>
            </a:r>
          </a:p>
          <a:p>
            <a:r>
              <a:rPr lang="en-GB" b="0" dirty="0"/>
              <a:t>a) 30%</a:t>
            </a:r>
          </a:p>
          <a:p>
            <a:r>
              <a:rPr lang="en-GB" b="0" dirty="0"/>
              <a:t>b) See the following two slides for some suggestions of what the shading might look like. The actual sections that students shade may vary, but they need to be the equivalent of:</a:t>
            </a:r>
          </a:p>
          <a:p>
            <a:r>
              <a:rPr lang="en-GB" b="0" dirty="0"/>
              <a:t>A 15 sections</a:t>
            </a:r>
          </a:p>
          <a:p>
            <a:r>
              <a:rPr lang="en-GB" b="0" dirty="0"/>
              <a:t>B 3 sections</a:t>
            </a:r>
          </a:p>
          <a:p>
            <a:r>
              <a:rPr lang="en-GB" b="0" dirty="0"/>
              <a:t>C 12 sections</a:t>
            </a:r>
          </a:p>
          <a:p>
            <a:r>
              <a:rPr lang="en-GB" b="0" dirty="0"/>
              <a:t>D 3 sections</a:t>
            </a:r>
          </a:p>
          <a:p>
            <a:r>
              <a:rPr lang="en-GB" b="0" dirty="0"/>
              <a:t>E 6 sections</a:t>
            </a:r>
          </a:p>
          <a:p>
            <a:r>
              <a:rPr lang="en-GB" b="0" dirty="0"/>
              <a:t>F 15 sections</a:t>
            </a:r>
          </a:p>
          <a:p>
            <a:r>
              <a:rPr lang="en-GB" b="0" dirty="0"/>
              <a:t>G 0.6 sections</a:t>
            </a:r>
          </a:p>
          <a:p>
            <a:r>
              <a:rPr lang="en-GB" b="0" dirty="0"/>
              <a:t>H 1.5 sections</a:t>
            </a:r>
          </a:p>
          <a:p>
            <a:r>
              <a:rPr lang="en-GB" b="0" dirty="0"/>
              <a:t>I 1.2 sections</a:t>
            </a:r>
          </a:p>
          <a:p>
            <a:endParaRPr lang="en-GB" b="0" dirty="0"/>
          </a:p>
          <a:p>
            <a:r>
              <a:rPr lang="en-GB" b="0" dirty="0"/>
              <a:t>? Students’ responses will vary.</a:t>
            </a:r>
          </a:p>
          <a:p>
            <a:endParaRPr lang="en-GB" b="0" dirty="0"/>
          </a:p>
          <a:p>
            <a:r>
              <a:rPr lang="en-GB" b="1" dirty="0"/>
              <a:t>Suggested questioning</a:t>
            </a:r>
          </a:p>
          <a:p>
            <a:r>
              <a:rPr lang="en-GB" b="0" dirty="0"/>
              <a:t>What’s the same and what’s different between these grids __ and __?</a:t>
            </a:r>
          </a:p>
          <a:p>
            <a:r>
              <a:rPr lang="en-GB" b="0" dirty="0"/>
              <a:t>Can you use any of your other answers to help you?</a:t>
            </a:r>
          </a:p>
          <a:p>
            <a:r>
              <a:rPr lang="en-GB" b="0" dirty="0"/>
              <a:t>Does writing the percentage as a fraction or a decimal help with the task?</a:t>
            </a:r>
          </a:p>
          <a:p>
            <a:endParaRPr lang="en-GB" b="1" dirty="0"/>
          </a:p>
          <a:p>
            <a:r>
              <a:rPr lang="en-GB" b="1" dirty="0"/>
              <a:t>Things to think about</a:t>
            </a:r>
          </a:p>
          <a:p>
            <a:r>
              <a:rPr lang="en-GB" b="0" dirty="0"/>
              <a:t>What shapes do you offer students to work with when looking at fractions and percentages? Often the grids used contain a ‘friendly’ number of cells. In this task, students may use previous grids to help with the next. For example, since the original 100 square and shape G align, extending the shaded area from the hundred square to G will shade the required 30%. Similarly, a vertical line can be drawn straight through shapes C, D and E to show 30%. This method may not be intuitive to many students. Consider how to explore and develop this in advance of the lesson. Perhaps offer this to colleagues, and see the different ways that they shade the shapes – you may be surprised! Think in advance about how you will go about collecting responses from students and how to check these. It’s unlikely that you’ll be able to mark each grid from each student; instead consider how to gain feedback about which grids were the most challenging, and which instigated the most errors.</a:t>
            </a:r>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dirty="0"/>
          </a:p>
        </p:txBody>
      </p:sp>
    </p:spTree>
    <p:extLst>
      <p:ext uri="{BB962C8B-B14F-4D97-AF65-F5344CB8AC3E}">
        <p14:creationId xmlns:p14="http://schemas.microsoft.com/office/powerpoint/2010/main" val="3006063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An example solution will appear separately for each grid so you can choose the pace at which to work with your class. </a:t>
            </a:r>
          </a:p>
          <a:p>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dirty="0"/>
          </a:p>
        </p:txBody>
      </p:sp>
    </p:spTree>
    <p:extLst>
      <p:ext uri="{BB962C8B-B14F-4D97-AF65-F5344CB8AC3E}">
        <p14:creationId xmlns:p14="http://schemas.microsoft.com/office/powerpoint/2010/main" val="587184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An example solution will appear separately for each grid so you can choose the pace at which to work with your class. </a:t>
            </a:r>
          </a:p>
          <a:p>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dirty="0"/>
          </a:p>
        </p:txBody>
      </p:sp>
    </p:spTree>
    <p:extLst>
      <p:ext uri="{BB962C8B-B14F-4D97-AF65-F5344CB8AC3E}">
        <p14:creationId xmlns:p14="http://schemas.microsoft.com/office/powerpoint/2010/main" val="2291745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dirty="0"/>
          </a:p>
        </p:txBody>
      </p:sp>
    </p:spTree>
    <p:extLst>
      <p:ext uri="{BB962C8B-B14F-4D97-AF65-F5344CB8AC3E}">
        <p14:creationId xmlns:p14="http://schemas.microsoft.com/office/powerpoint/2010/main" val="1320702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Parts a and b and the further thinking question will appear separately so you can choose the pace at which to work with your class. </a:t>
            </a:r>
            <a:endParaRPr lang="en-GB" b="1" dirty="0"/>
          </a:p>
          <a:p>
            <a:endParaRPr lang="en-GB" b="1" dirty="0"/>
          </a:p>
          <a:p>
            <a:r>
              <a:rPr lang="en-GB" b="1" dirty="0"/>
              <a:t>Answers</a:t>
            </a:r>
          </a:p>
          <a:p>
            <a:r>
              <a:rPr lang="en-GB" b="0" dirty="0"/>
              <a:t>a) Farris: 250 ÷ 75 is incorrect.</a:t>
            </a:r>
          </a:p>
          <a:p>
            <a:r>
              <a:rPr lang="en-GB" b="0" dirty="0"/>
              <a:t>b) Students’ answers will vary, depending on their own personal experience and preference. See Things to think about.</a:t>
            </a:r>
          </a:p>
          <a:p>
            <a:endParaRPr lang="en-GB" b="0" dirty="0"/>
          </a:p>
          <a:p>
            <a:r>
              <a:rPr lang="en-GB" b="0" dirty="0"/>
              <a:t>? Alterations are in bold below.</a:t>
            </a:r>
          </a:p>
          <a:p>
            <a:pPr>
              <a:buNone/>
            </a:pPr>
            <a:r>
              <a:rPr lang="en-GB" b="0" dirty="0"/>
              <a:t>Abdul: </a:t>
            </a:r>
            <a:r>
              <a:rPr lang="en-GB" sz="1200" dirty="0">
                <a:solidFill>
                  <a:srgbClr val="00628C"/>
                </a:solidFill>
                <a:latin typeface="Cavolini" panose="03000502040302020204" pitchFamily="66" charset="0"/>
                <a:cs typeface="Cavolini" panose="03000502040302020204" pitchFamily="66" charset="0"/>
              </a:rPr>
              <a:t>250 ÷ 100 = 2.5, 2.5 </a:t>
            </a:r>
            <a:r>
              <a:rPr lang="en-GB" sz="1200" b="1" dirty="0">
                <a:solidFill>
                  <a:srgbClr val="00628C"/>
                </a:solidFill>
                <a:latin typeface="Cavolini" panose="03000502040302020204" pitchFamily="66" charset="0"/>
                <a:cs typeface="Cavolini" panose="03000502040302020204" pitchFamily="66" charset="0"/>
              </a:rPr>
              <a:t>× 90 </a:t>
            </a:r>
            <a:r>
              <a:rPr lang="en-GB" sz="1200" dirty="0">
                <a:solidFill>
                  <a:srgbClr val="00628C"/>
                </a:solidFill>
                <a:latin typeface="Cavolini" panose="03000502040302020204" pitchFamily="66" charset="0"/>
                <a:cs typeface="Cavolini" panose="03000502040302020204" pitchFamily="66" charset="0"/>
              </a:rPr>
              <a:t>= __</a:t>
            </a:r>
          </a:p>
          <a:p>
            <a:pPr>
              <a:buNone/>
            </a:pPr>
            <a:r>
              <a:rPr lang="en-GB" sz="1200" dirty="0">
                <a:solidFill>
                  <a:srgbClr val="00628C"/>
                </a:solidFill>
                <a:latin typeface="Cavolini" panose="03000502040302020204" pitchFamily="66" charset="0"/>
                <a:cs typeface="Cavolini" panose="03000502040302020204" pitchFamily="66" charset="0"/>
                <a:sym typeface="Symbol" panose="05050102010706020507" pitchFamily="18" charset="2"/>
              </a:rPr>
              <a:t>Beth: </a:t>
            </a:r>
            <a:r>
              <a:rPr lang="en-GB" sz="1200" dirty="0">
                <a:solidFill>
                  <a:srgbClr val="00628C"/>
                </a:solidFill>
                <a:latin typeface="Cavolini" panose="03000502040302020204" pitchFamily="66" charset="0"/>
                <a:cs typeface="Cavolini" panose="03000502040302020204" pitchFamily="66" charset="0"/>
              </a:rPr>
              <a:t>250 ÷ 2 = 125, 125 </a:t>
            </a:r>
            <a:r>
              <a:rPr lang="en-GB" sz="1200" b="1" dirty="0">
                <a:solidFill>
                  <a:srgbClr val="00628C"/>
                </a:solidFill>
                <a:latin typeface="Cavolini" panose="03000502040302020204" pitchFamily="66" charset="0"/>
                <a:cs typeface="Cavolini" panose="03000502040302020204" pitchFamily="66" charset="0"/>
              </a:rPr>
              <a:t>÷ 5 = 25</a:t>
            </a:r>
            <a:r>
              <a:rPr lang="en-GB" sz="1200" dirty="0">
                <a:solidFill>
                  <a:srgbClr val="00628C"/>
                </a:solidFill>
                <a:latin typeface="Cavolini" panose="03000502040302020204" pitchFamily="66" charset="0"/>
                <a:cs typeface="Cavolini" panose="03000502040302020204" pitchFamily="66" charset="0"/>
              </a:rPr>
              <a:t>, 125 </a:t>
            </a:r>
            <a:r>
              <a:rPr lang="en-GB" sz="1200" b="1" dirty="0">
                <a:solidFill>
                  <a:srgbClr val="00628C"/>
                </a:solidFill>
                <a:latin typeface="Cavolini" panose="03000502040302020204" pitchFamily="66" charset="0"/>
                <a:cs typeface="Cavolini" panose="03000502040302020204" pitchFamily="66" charset="0"/>
              </a:rPr>
              <a:t>+ 25 + 25 + 25 + 25</a:t>
            </a:r>
            <a:r>
              <a:rPr lang="en-GB" sz="1200" dirty="0">
                <a:solidFill>
                  <a:srgbClr val="00628C"/>
                </a:solidFill>
                <a:latin typeface="Cavolini" panose="03000502040302020204" pitchFamily="66" charset="0"/>
                <a:cs typeface="Cavolini" panose="03000502040302020204" pitchFamily="66" charset="0"/>
              </a:rPr>
              <a:t> = __</a:t>
            </a:r>
          </a:p>
          <a:p>
            <a:pPr>
              <a:buNone/>
            </a:pPr>
            <a:r>
              <a:rPr lang="en-GB" sz="1200" dirty="0">
                <a:solidFill>
                  <a:srgbClr val="00628C"/>
                </a:solidFill>
                <a:latin typeface="Cavolini" panose="03000502040302020204" pitchFamily="66" charset="0"/>
                <a:cs typeface="Cavolini" panose="03000502040302020204" pitchFamily="66" charset="0"/>
              </a:rPr>
              <a:t>Caris: 250 ÷ 10 = 25, 25 </a:t>
            </a:r>
            <a:r>
              <a:rPr lang="en-GB" sz="1200" b="1" dirty="0">
                <a:solidFill>
                  <a:srgbClr val="00628C"/>
                </a:solidFill>
                <a:latin typeface="Cavolini" panose="03000502040302020204" pitchFamily="66" charset="0"/>
                <a:cs typeface="Cavolini" panose="03000502040302020204" pitchFamily="66" charset="0"/>
              </a:rPr>
              <a:t>× 9</a:t>
            </a:r>
            <a:r>
              <a:rPr lang="en-GB" sz="1200" dirty="0">
                <a:solidFill>
                  <a:srgbClr val="00628C"/>
                </a:solidFill>
                <a:latin typeface="Cavolini" panose="03000502040302020204" pitchFamily="66" charset="0"/>
                <a:cs typeface="Cavolini" panose="03000502040302020204" pitchFamily="66" charset="0"/>
              </a:rPr>
              <a:t> = __</a:t>
            </a:r>
          </a:p>
          <a:p>
            <a:pPr>
              <a:buNone/>
            </a:pPr>
            <a:r>
              <a:rPr lang="en-GB" sz="1200" dirty="0">
                <a:solidFill>
                  <a:srgbClr val="00628C"/>
                </a:solidFill>
                <a:latin typeface="Cavolini" panose="03000502040302020204" pitchFamily="66" charset="0"/>
                <a:cs typeface="Cavolini" panose="03000502040302020204" pitchFamily="66" charset="0"/>
                <a:sym typeface="Symbol" panose="05050102010706020507" pitchFamily="18" charset="2"/>
              </a:rPr>
              <a:t>Darren: </a:t>
            </a:r>
            <a:r>
              <a:rPr lang="en-GB" sz="1200" dirty="0">
                <a:solidFill>
                  <a:srgbClr val="00628C"/>
                </a:solidFill>
                <a:latin typeface="Cavolini" panose="03000502040302020204" pitchFamily="66" charset="0"/>
                <a:cs typeface="Cavolini" panose="03000502040302020204" pitchFamily="66" charset="0"/>
              </a:rPr>
              <a:t>250 </a:t>
            </a:r>
            <a:r>
              <a:rPr lang="en-GB" sz="1200" b="1" dirty="0">
                <a:solidFill>
                  <a:srgbClr val="00628C"/>
                </a:solidFill>
                <a:latin typeface="Cavolini" panose="03000502040302020204" pitchFamily="66" charset="0"/>
                <a:cs typeface="Cavolini" panose="03000502040302020204" pitchFamily="66" charset="0"/>
              </a:rPr>
              <a:t>÷ 10</a:t>
            </a:r>
            <a:r>
              <a:rPr lang="en-GB" sz="1200" dirty="0">
                <a:solidFill>
                  <a:srgbClr val="00628C"/>
                </a:solidFill>
                <a:latin typeface="Cavolini" panose="03000502040302020204" pitchFamily="66" charset="0"/>
                <a:cs typeface="Cavolini" panose="03000502040302020204" pitchFamily="66" charset="0"/>
              </a:rPr>
              <a:t> </a:t>
            </a:r>
            <a:r>
              <a:rPr lang="en-GB" sz="1200" b="1" dirty="0">
                <a:solidFill>
                  <a:srgbClr val="00628C"/>
                </a:solidFill>
                <a:latin typeface="Cavolini" panose="03000502040302020204" pitchFamily="66" charset="0"/>
                <a:cs typeface="Cavolini" panose="03000502040302020204" pitchFamily="66" charset="0"/>
              </a:rPr>
              <a:t>= 25, </a:t>
            </a:r>
            <a:r>
              <a:rPr lang="en-GB" sz="1200" dirty="0">
                <a:solidFill>
                  <a:srgbClr val="00628C"/>
                </a:solidFill>
                <a:latin typeface="Cavolini" panose="03000502040302020204" pitchFamily="66" charset="0"/>
                <a:cs typeface="Cavolini" panose="03000502040302020204" pitchFamily="66" charset="0"/>
              </a:rPr>
              <a:t>250 </a:t>
            </a:r>
            <a:r>
              <a:rPr lang="en-GB" sz="1200" b="1" dirty="0">
                <a:solidFill>
                  <a:srgbClr val="00628C"/>
                </a:solidFill>
                <a:latin typeface="Cavolini" panose="03000502040302020204" pitchFamily="66" charset="0"/>
                <a:cs typeface="Cavolini" panose="03000502040302020204" pitchFamily="66" charset="0"/>
                <a:sym typeface="Symbol" panose="05050102010706020507" pitchFamily="18" charset="2"/>
              </a:rPr>
              <a:t></a:t>
            </a:r>
            <a:r>
              <a:rPr lang="en-GB" sz="1200" b="1" dirty="0">
                <a:solidFill>
                  <a:srgbClr val="00628C"/>
                </a:solidFill>
                <a:latin typeface="Cavolini" panose="03000502040302020204" pitchFamily="66" charset="0"/>
                <a:cs typeface="Cavolini" panose="03000502040302020204" pitchFamily="66" charset="0"/>
              </a:rPr>
              <a:t> 25 </a:t>
            </a:r>
            <a:r>
              <a:rPr lang="en-GB" sz="1200" dirty="0">
                <a:solidFill>
                  <a:srgbClr val="00628C"/>
                </a:solidFill>
                <a:latin typeface="Cavolini" panose="03000502040302020204" pitchFamily="66" charset="0"/>
                <a:cs typeface="Cavolini" panose="03000502040302020204" pitchFamily="66" charset="0"/>
              </a:rPr>
              <a:t>= __</a:t>
            </a:r>
          </a:p>
          <a:p>
            <a:pPr>
              <a:buNone/>
            </a:pPr>
            <a:r>
              <a:rPr lang="en-GB" sz="1200" dirty="0">
                <a:solidFill>
                  <a:srgbClr val="00628C"/>
                </a:solidFill>
                <a:latin typeface="Cavolini" panose="03000502040302020204" pitchFamily="66" charset="0"/>
                <a:cs typeface="Cavolini" panose="03000502040302020204" pitchFamily="66" charset="0"/>
              </a:rPr>
              <a:t>Eden: same as Caris.</a:t>
            </a:r>
          </a:p>
          <a:p>
            <a:endParaRPr lang="en-GB" b="0" dirty="0"/>
          </a:p>
          <a:p>
            <a:r>
              <a:rPr lang="en-GB" b="1" dirty="0"/>
              <a:t>Suggested questioning</a:t>
            </a:r>
          </a:p>
          <a:p>
            <a:r>
              <a:rPr lang="en-GB" b="0" dirty="0"/>
              <a:t>Can you draw a picture to show why one works/doesn’t work?</a:t>
            </a:r>
          </a:p>
          <a:p>
            <a:r>
              <a:rPr lang="en-GB" b="0" dirty="0"/>
              <a:t>What’s the same about all of the correct methods? What do they have in common?</a:t>
            </a:r>
          </a:p>
          <a:p>
            <a:endParaRPr lang="en-GB" b="1" dirty="0"/>
          </a:p>
          <a:p>
            <a:r>
              <a:rPr lang="en-GB" b="1" dirty="0"/>
              <a:t>Things to think about</a:t>
            </a:r>
          </a:p>
          <a:p>
            <a:r>
              <a:rPr lang="en-GB" b="0" dirty="0"/>
              <a:t>One of the great challenges with teaching multiplicative structures such as percentages is the decision about which approach to take. You might, for example, find different teachers have different opinions about whether it is best to teach a single method that can be applied to any situation (such as a unitary method); to teach multiple methods; or to allow students to find their own methods based on an understanding of the mathematical structure. Discuss the different strategies from Checkpoint 7 with colleagues. Do you all share a common approach? How do you encourage a deep and connected understanding with your students?</a:t>
            </a:r>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dirty="0"/>
          </a:p>
        </p:txBody>
      </p:sp>
    </p:spTree>
    <p:extLst>
      <p:ext uri="{BB962C8B-B14F-4D97-AF65-F5344CB8AC3E}">
        <p14:creationId xmlns:p14="http://schemas.microsoft.com/office/powerpoint/2010/main" val="3307245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dirty="0"/>
          </a:p>
        </p:txBody>
      </p:sp>
    </p:spTree>
    <p:extLst>
      <p:ext uri="{BB962C8B-B14F-4D97-AF65-F5344CB8AC3E}">
        <p14:creationId xmlns:p14="http://schemas.microsoft.com/office/powerpoint/2010/main" val="199251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5–6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a:t>
            </a:fld>
            <a:endParaRPr lang="en-GB" dirty="0"/>
          </a:p>
        </p:txBody>
      </p:sp>
    </p:spTree>
    <p:extLst>
      <p:ext uri="{BB962C8B-B14F-4D97-AF65-F5344CB8AC3E}">
        <p14:creationId xmlns:p14="http://schemas.microsoft.com/office/powerpoint/2010/main" val="2266390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in the ‘maths homework’ and the further thinking question will appear separately so you can choose the pace at which to work with your class. Printable blank hundred grids, which may be a useful representation for modelling these calculations, can be found on slide 72.</a:t>
            </a:r>
            <a:endParaRPr lang="en-GB" b="1" dirty="0"/>
          </a:p>
          <a:p>
            <a:endParaRPr lang="en-GB" b="1" dirty="0"/>
          </a:p>
          <a:p>
            <a:r>
              <a:rPr lang="en-GB" b="1" dirty="0"/>
              <a:t>Answers</a:t>
            </a:r>
          </a:p>
          <a:p>
            <a:r>
              <a:rPr lang="en-GB" b="0" dirty="0"/>
              <a:t>None of the answers are reasonable. Some suggested justifications are given below – these will not be exhaustive. Remember, students are asked not to calculate, so their justifications may not involve the ‘right’ answers (see the answers to the further thinking question).</a:t>
            </a:r>
          </a:p>
          <a:p>
            <a:r>
              <a:rPr lang="en-GB" b="0" dirty="0"/>
              <a:t>a) This value is too small, as 3.5 is 100 times smaller than 35, not 10 times smaller. </a:t>
            </a:r>
          </a:p>
          <a:p>
            <a:r>
              <a:rPr lang="en-GB" b="0" dirty="0"/>
              <a:t>b) This value is too small, as 0.35 is 1000 times smaller than 3500, not 100 times smaller. Students might also compare to the answer to a, recognising that 0.35 is the wrong order of magnitude. </a:t>
            </a:r>
          </a:p>
          <a:p>
            <a:r>
              <a:rPr lang="en-GB" b="0" dirty="0"/>
              <a:t>c) This value is far too big. Students might estimate that it needs to be under 50, or that it should be half of 10% (which is 72). In fact, 5% of 720 is 36 and 144 is one-fifth (or 20%) of 720. </a:t>
            </a:r>
          </a:p>
          <a:p>
            <a:r>
              <a:rPr lang="en-GB" b="0" dirty="0"/>
              <a:t>d) The value is too big: 360 is half of 720, so 33% needs to be smaller than 360. </a:t>
            </a:r>
          </a:p>
          <a:p>
            <a:r>
              <a:rPr lang="en-GB" b="0" dirty="0"/>
              <a:t>e) This value is too big: 1% of 90 is 0.9 (students might say ‘just under one’), so 2% will only be twice this (students might say ‘just under two’). </a:t>
            </a:r>
          </a:p>
          <a:p>
            <a:r>
              <a:rPr lang="en-GB" b="0" dirty="0"/>
              <a:t>f) This value is far too small: 90% is nearly 100%, so the number needs to be just under 630.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 10% of 350 is 35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1% of 3500 is 35</a:t>
            </a:r>
          </a:p>
          <a:p>
            <a:r>
              <a:rPr lang="en-GB" b="0" dirty="0"/>
              <a:t>c) 5% of 720 is 144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33% of 720 is 129.6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 2% of 90 is 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 90% of 630 is 567</a:t>
            </a:r>
          </a:p>
          <a:p>
            <a:endParaRPr lang="en-GB" b="0" dirty="0"/>
          </a:p>
          <a:p>
            <a:r>
              <a:rPr lang="en-GB" b="1" dirty="0"/>
              <a:t>Suggested questioning</a:t>
            </a:r>
          </a:p>
          <a:p>
            <a:r>
              <a:rPr lang="en-GB" b="0" dirty="0"/>
              <a:t>What are the first things you’re looking for?</a:t>
            </a:r>
          </a:p>
          <a:p>
            <a:r>
              <a:rPr lang="en-GB" b="0" dirty="0"/>
              <a:t>Which did you decide were not correct first? What made it obvious that they were wrong?</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Checkpoint is discussion-based, to help you to investigate students’ understanding through their explanations and reasoning. It may lead to disagreement. This is desirable, but think ahead about how to manage this in the classroom. Will you ask students to vote first? How will you ensure that students feel confident enough to give arguments and counter-arguments, even if they might ultimately be disproved? Will you ask students to vote again, to see if anyone has changed their mind? Activities like this are most effective in a classroom environment where all students’ voices can be heard, and where all students feel comfortable with being wrong.</a:t>
            </a:r>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dirty="0"/>
          </a:p>
        </p:txBody>
      </p:sp>
    </p:spTree>
    <p:extLst>
      <p:ext uri="{BB962C8B-B14F-4D97-AF65-F5344CB8AC3E}">
        <p14:creationId xmlns:p14="http://schemas.microsoft.com/office/powerpoint/2010/main" val="2759518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dirty="0"/>
          </a:p>
        </p:txBody>
      </p:sp>
    </p:spTree>
    <p:extLst>
      <p:ext uri="{BB962C8B-B14F-4D97-AF65-F5344CB8AC3E}">
        <p14:creationId xmlns:p14="http://schemas.microsoft.com/office/powerpoint/2010/main" val="3341484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statement and question will appear separately so you can choose the pace at which to work with your class. Printable blank hundred grids, which may be a useful representation for modelling these calculations, can be found on page 72.</a:t>
                </a:r>
                <a:endParaRPr lang="en-GB" b="1" dirty="0"/>
              </a:p>
              <a:p>
                <a:endParaRPr lang="en-GB" b="1" dirty="0"/>
              </a:p>
              <a:p>
                <a:r>
                  <a:rPr lang="en-GB" b="1" dirty="0"/>
                  <a:t>Answers</a:t>
                </a:r>
              </a:p>
              <a:p>
                <a:r>
                  <a:rPr lang="en-GB" b="0" dirty="0"/>
                  <a:t>a) 0%</a:t>
                </a:r>
              </a:p>
              <a:p>
                <a:r>
                  <a:rPr lang="en-GB" b="0" dirty="0"/>
                  <a:t>b) 50%</a:t>
                </a:r>
              </a:p>
              <a:p>
                <a:r>
                  <a:rPr lang="en-GB" b="0" dirty="0"/>
                  <a:t>c) 80%</a:t>
                </a:r>
              </a:p>
              <a:p>
                <a:r>
                  <a:rPr lang="en-GB" b="0" dirty="0"/>
                  <a:t>d) 90%</a:t>
                </a:r>
              </a:p>
              <a:p>
                <a:r>
                  <a:rPr lang="en-GB" b="0" dirty="0"/>
                  <a:t>e) No, Jasmine is not correct – she cannot get 100% attendance for the year, as she has already missed a day.</a:t>
                </a:r>
              </a:p>
              <a:p>
                <a:endParaRPr lang="en-GB" b="0" dirty="0"/>
              </a:p>
              <a:p>
                <a:r>
                  <a:rPr lang="en-GB" b="0" dirty="0"/>
                  <a:t>? The highest Jasmine’s attendance can be is 99% (as 189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190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100 =</a:t>
                </a:r>
                <a:r>
                  <a:rPr lang="en-GB" b="0" baseline="0" dirty="0"/>
                  <a:t> 99.473684…). The lowest Jasmine’s attendance could be is 5% (as 9</a:t>
                </a:r>
                <a14:m>
                  <m:oMath xmlns:m="http://schemas.openxmlformats.org/officeDocument/2006/math">
                    <m:r>
                      <a:rPr lang="en-GB" b="0" i="0"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m:t>
                    </m:r>
                  </m:oMath>
                </a14:m>
                <a:r>
                  <a:rPr lang="en-GB" b="0" dirty="0"/>
                  <a:t> 190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100 =</a:t>
                </a:r>
                <a:r>
                  <a:rPr lang="en-GB" b="0" baseline="0" dirty="0"/>
                  <a:t> 0.04736842…)</a:t>
                </a:r>
                <a:endParaRPr lang="en-GB" b="0" dirty="0"/>
              </a:p>
              <a:p>
                <a:endParaRPr lang="en-GB" b="0" dirty="0"/>
              </a:p>
              <a:p>
                <a:r>
                  <a:rPr lang="en-GB" b="1" dirty="0"/>
                  <a:t>Suggested questioning</a:t>
                </a:r>
              </a:p>
              <a:p>
                <a:r>
                  <a:rPr lang="en-GB" b="0" dirty="0"/>
                  <a:t>Is it possible for Jasmine to have 90% attendance in the first week? The first term?</a:t>
                </a:r>
              </a:p>
              <a:p>
                <a:r>
                  <a:rPr lang="en-GB" b="0" dirty="0"/>
                  <a:t>How does the calculation to work out Jasmine’s attendance percentage change each day? </a:t>
                </a:r>
              </a:p>
              <a:p>
                <a:endParaRPr lang="en-GB" b="1" dirty="0"/>
              </a:p>
              <a:p>
                <a:r>
                  <a:rPr lang="en-GB" b="1" dirty="0"/>
                  <a:t>Things to think about</a:t>
                </a:r>
              </a:p>
              <a:p>
                <a:r>
                  <a:rPr lang="en-GB" b="0" dirty="0"/>
                  <a:t>Be sensitive to any attendance issues with students in your class before using this context. It was chosen due to its familiarity, but if it is likely to be problematic, then the same structure can be used in the context of tests with different numbers of questions, the student always getting the first question wrong. This set of questions may challenge students’ intuitive responses. The sense that some days are ‘worth more’ than others (in the first week of term, each day is a significantly greater percentage of the year so far than at the end of term) provides an interesting discussion point.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t>
                </a:r>
                <a:endParaRPr lang="en-GB" b="1"/>
              </a:p>
              <a:p>
                <a:endParaRPr lang="en-GB" b="1"/>
              </a:p>
              <a:p>
                <a:r>
                  <a:rPr lang="en-GB" b="1"/>
                  <a:t>Answers</a:t>
                </a:r>
              </a:p>
              <a:p>
                <a:r>
                  <a:rPr lang="en-GB" b="0"/>
                  <a:t>a) 0%</a:t>
                </a:r>
              </a:p>
              <a:p>
                <a:r>
                  <a:rPr lang="en-GB" b="0"/>
                  <a:t>b) 50%</a:t>
                </a:r>
              </a:p>
              <a:p>
                <a:r>
                  <a:rPr lang="en-GB" b="0"/>
                  <a:t>c) 80%</a:t>
                </a:r>
              </a:p>
              <a:p>
                <a:r>
                  <a:rPr lang="en-GB" b="0"/>
                  <a:t>d) 90%</a:t>
                </a:r>
              </a:p>
              <a:p>
                <a:r>
                  <a:rPr lang="en-GB" b="0"/>
                  <a:t>e) No, Jasmine is not correct – she cannot get 100% attendance for the year, as she has missed a day.</a:t>
                </a:r>
              </a:p>
              <a:p>
                <a:endParaRPr lang="en-GB" b="0"/>
              </a:p>
              <a:p>
                <a:r>
                  <a:rPr lang="en-GB" b="0"/>
                  <a:t>? The highest Jasmine’s attendance can be is 99% (as 189 </a:t>
                </a:r>
                <a:r>
                  <a:rPr lang="en-GB" b="0" i="0">
                    <a:latin typeface="Cambria Math" panose="02040503050406030204" pitchFamily="18" charset="0"/>
                    <a:ea typeface="Cambria Math" panose="02040503050406030204" pitchFamily="18" charset="0"/>
                  </a:rPr>
                  <a:t>÷</a:t>
                </a:r>
                <a:r>
                  <a:rPr lang="en-GB" b="0"/>
                  <a:t> 190 </a:t>
                </a:r>
                <a:r>
                  <a:rPr lang="en-GB" b="0" i="0">
                    <a:latin typeface="Cambria Math" panose="02040503050406030204" pitchFamily="18" charset="0"/>
                    <a:ea typeface="Cambria Math" panose="02040503050406030204" pitchFamily="18" charset="0"/>
                  </a:rPr>
                  <a:t>×</a:t>
                </a:r>
                <a:r>
                  <a:rPr lang="en-GB" b="0"/>
                  <a:t> 100 =</a:t>
                </a:r>
                <a:r>
                  <a:rPr lang="en-GB" b="0" baseline="0"/>
                  <a:t> 99.473684…). The lowest Jasmine’s attendance could be is 5% (as 9</a:t>
                </a:r>
                <a:r>
                  <a:rPr lang="en-GB" b="0" i="0">
                    <a:latin typeface="Cambria Math" panose="02040503050406030204" pitchFamily="18" charset="0"/>
                    <a:ea typeface="Cambria Math" panose="02040503050406030204" pitchFamily="18" charset="0"/>
                  </a:rPr>
                  <a:t> ÷</a:t>
                </a:r>
                <a:r>
                  <a:rPr lang="en-GB" b="0"/>
                  <a:t> 190 </a:t>
                </a:r>
                <a:r>
                  <a:rPr lang="en-GB" b="0" i="0">
                    <a:latin typeface="Cambria Math" panose="02040503050406030204" pitchFamily="18" charset="0"/>
                    <a:ea typeface="Cambria Math" panose="02040503050406030204" pitchFamily="18" charset="0"/>
                  </a:rPr>
                  <a:t>×</a:t>
                </a:r>
                <a:r>
                  <a:rPr lang="en-GB" b="0"/>
                  <a:t> 100 =</a:t>
                </a:r>
                <a:r>
                  <a:rPr lang="en-GB" b="0" baseline="0"/>
                  <a:t> 0.04736842…)</a:t>
                </a:r>
                <a:endParaRPr lang="en-GB" b="0"/>
              </a:p>
              <a:p>
                <a:endParaRPr lang="en-GB" b="0"/>
              </a:p>
              <a:p>
                <a:r>
                  <a:rPr lang="en-GB" b="1"/>
                  <a:t>Suggested questioning</a:t>
                </a:r>
              </a:p>
              <a:p>
                <a:r>
                  <a:rPr lang="en-GB" b="0"/>
                  <a:t>What</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dirty="0"/>
          </a:p>
        </p:txBody>
      </p:sp>
    </p:spTree>
    <p:extLst>
      <p:ext uri="{BB962C8B-B14F-4D97-AF65-F5344CB8AC3E}">
        <p14:creationId xmlns:p14="http://schemas.microsoft.com/office/powerpoint/2010/main" val="3568777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dirty="0"/>
          </a:p>
        </p:txBody>
      </p:sp>
    </p:spTree>
    <p:extLst>
      <p:ext uri="{BB962C8B-B14F-4D97-AF65-F5344CB8AC3E}">
        <p14:creationId xmlns:p14="http://schemas.microsoft.com/office/powerpoint/2010/main" val="1726463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item, and then the further thinking question, will appear separately so you can choose the pace at which to work with your class. Printable blank hundred grids, which may be a useful representation for modelling these calculations, can be found on page 72.</a:t>
                </a:r>
                <a:endParaRPr lang="en-GB" b="1" dirty="0"/>
              </a:p>
              <a:p>
                <a:endParaRPr lang="en-GB" b="1" dirty="0"/>
              </a:p>
              <a:p>
                <a:r>
                  <a:rPr lang="en-GB" b="1" dirty="0"/>
                  <a:t>Answers</a:t>
                </a:r>
              </a:p>
              <a:p>
                <a:r>
                  <a:rPr lang="en-GB" b="0" dirty="0"/>
                  <a:t>Orla can afford the T-shirt </a:t>
                </a:r>
                <a:r>
                  <a:rPr lang="en-GB" b="1" dirty="0"/>
                  <a:t>or</a:t>
                </a:r>
                <a:r>
                  <a:rPr lang="en-GB" b="0" dirty="0"/>
                  <a:t> the hat.</a:t>
                </a:r>
              </a:p>
              <a:p>
                <a:endParaRPr lang="en-GB" b="0" dirty="0"/>
              </a:p>
              <a:p>
                <a:r>
                  <a:rPr lang="en-GB" b="0" dirty="0"/>
                  <a:t>? Orla would need these discounts:</a:t>
                </a:r>
              </a:p>
              <a:p>
                <a:r>
                  <a:rPr lang="en-GB" b="0" dirty="0"/>
                  <a:t>Shorts: a minimum of a 33.33% (2</a:t>
                </a:r>
                <a:r>
                  <a:rPr lang="en-GB" b="0" baseline="0" dirty="0"/>
                  <a:t> d.p.) </a:t>
                </a:r>
                <a:r>
                  <a:rPr lang="en-GB" b="0" dirty="0"/>
                  <a:t>discount (or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e>
                    </m:box>
                  </m:oMath>
                </a14:m>
                <a:r>
                  <a:rPr lang="en-GB" b="0" dirty="0"/>
                  <a:t>).</a:t>
                </a:r>
              </a:p>
              <a:p>
                <a:r>
                  <a:rPr lang="en-GB" b="0" dirty="0"/>
                  <a:t>Jacket: a minimum of 60% discount.</a:t>
                </a:r>
              </a:p>
              <a:p>
                <a:r>
                  <a:rPr lang="en-GB" b="0" dirty="0"/>
                  <a:t>Scarf: a minimum of 16.67% (2 d.p.) discount (or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e>
                    </m:box>
                  </m:oMath>
                </a14:m>
                <a:r>
                  <a:rPr lang="en-GB" b="0" dirty="0"/>
                  <a:t>).</a:t>
                </a:r>
              </a:p>
              <a:p>
                <a:endParaRPr lang="en-GB" b="0" dirty="0"/>
              </a:p>
              <a:p>
                <a:r>
                  <a:rPr lang="en-GB" b="1" dirty="0"/>
                  <a:t>Suggested questioning</a:t>
                </a:r>
              </a:p>
              <a:p>
                <a:r>
                  <a:rPr lang="en-GB" b="0" dirty="0"/>
                  <a:t>Which is the easiest percentage to work out?</a:t>
                </a:r>
              </a:p>
              <a:p>
                <a:r>
                  <a:rPr lang="en-GB" b="0" dirty="0"/>
                  <a:t>Can you use any of the values you’ve already calculated to help answer another question?</a:t>
                </a:r>
              </a:p>
              <a:p>
                <a:r>
                  <a:rPr lang="en-GB" b="0" dirty="0"/>
                  <a:t>Can you find another way to work out the answer? Is your method the same as the person sitting next to you? Which is more efficient?</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Multiple methods are likely to be used by students as they work on this task. If you plan to use these methods as a discussion point with the class, think about which student methods you’ll share, and which order you and the class will explore them in. Some students may choose to estimate rather than formally working out the percentage each time. If done well, this might be indicative of some stronger mathematical thinking with percentages. Look also for those students who can move fluently between percentages and fractions to support efficiency.</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Orla could afford the t-shirt OR the hat.</a:t>
                </a:r>
              </a:p>
              <a:p>
                <a:endParaRPr lang="en-GB" b="0" dirty="0"/>
              </a:p>
              <a:p>
                <a:r>
                  <a:rPr lang="en-GB" b="0" dirty="0"/>
                  <a:t>? Orla would need…</a:t>
                </a:r>
              </a:p>
              <a:p>
                <a:r>
                  <a:rPr lang="en-GB" b="0" dirty="0"/>
                  <a:t>Shorts: a minimum of a 33.33% (2</a:t>
                </a:r>
                <a:r>
                  <a:rPr lang="en-GB" b="0" baseline="0" dirty="0"/>
                  <a:t> </a:t>
                </a:r>
                <a:r>
                  <a:rPr lang="en-GB" b="0" baseline="0" dirty="0" err="1"/>
                  <a:t>d.p.</a:t>
                </a:r>
                <a:r>
                  <a:rPr lang="en-GB" b="0" baseline="0" dirty="0"/>
                  <a:t>) </a:t>
                </a:r>
                <a:r>
                  <a:rPr lang="en-GB" b="0" dirty="0"/>
                  <a:t>discount (or </a:t>
                </a:r>
                <a:r>
                  <a:rPr lang="en-GB" b="0" i="0">
                    <a:latin typeface="Cambria Math" panose="02040503050406030204" pitchFamily="18" charset="0"/>
                  </a:rPr>
                  <a:t>□(64&amp;1/3)</a:t>
                </a:r>
                <a:r>
                  <a:rPr lang="en-GB" b="0" dirty="0"/>
                  <a:t>)</a:t>
                </a:r>
              </a:p>
              <a:p>
                <a:r>
                  <a:rPr lang="en-GB" b="0" dirty="0"/>
                  <a:t>Skirt: a minimum of 60% discount</a:t>
                </a:r>
              </a:p>
              <a:p>
                <a:r>
                  <a:rPr lang="en-GB" b="0" dirty="0"/>
                  <a:t>Scarf: a minimum of 16.67% (2 </a:t>
                </a:r>
                <a:r>
                  <a:rPr lang="en-GB" b="0" dirty="0" err="1"/>
                  <a:t>d.p.</a:t>
                </a:r>
                <a:r>
                  <a:rPr lang="en-GB" b="0" dirty="0"/>
                  <a:t>) discount (or </a:t>
                </a:r>
                <a:r>
                  <a:rPr lang="en-GB" b="0" i="0">
                    <a:latin typeface="Cambria Math" panose="02040503050406030204" pitchFamily="18" charset="0"/>
                  </a:rPr>
                  <a:t>□(64&amp;1/6)</a:t>
                </a:r>
                <a:r>
                  <a:rPr lang="en-GB" b="0" dirty="0"/>
                  <a:t>)</a:t>
                </a:r>
              </a:p>
              <a:p>
                <a:endParaRPr lang="en-GB" b="0" dirty="0"/>
              </a:p>
              <a:p>
                <a:r>
                  <a:rPr lang="en-GB" b="1" dirty="0"/>
                  <a:t>Suggested questioning</a:t>
                </a:r>
              </a:p>
              <a:p>
                <a:r>
                  <a:rPr lang="en-GB" b="0" dirty="0"/>
                  <a:t>What</a:t>
                </a:r>
              </a:p>
              <a:p>
                <a:endParaRPr lang="en-GB" b="1" dirty="0"/>
              </a:p>
              <a:p>
                <a:r>
                  <a:rPr lang="en-GB" b="1" dirty="0"/>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dirty="0"/>
          </a:p>
        </p:txBody>
      </p:sp>
    </p:spTree>
    <p:extLst>
      <p:ext uri="{BB962C8B-B14F-4D97-AF65-F5344CB8AC3E}">
        <p14:creationId xmlns:p14="http://schemas.microsoft.com/office/powerpoint/2010/main" val="29498789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dirty="0"/>
          </a:p>
        </p:txBody>
      </p:sp>
    </p:spTree>
    <p:extLst>
      <p:ext uri="{BB962C8B-B14F-4D97-AF65-F5344CB8AC3E}">
        <p14:creationId xmlns:p14="http://schemas.microsoft.com/office/powerpoint/2010/main" val="404340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t>
            </a:r>
            <a:endParaRPr lang="en-GB" b="1" dirty="0"/>
          </a:p>
          <a:p>
            <a:endParaRPr lang="en-GB" b="1" dirty="0"/>
          </a:p>
          <a:p>
            <a:r>
              <a:rPr lang="en-GB" b="1" dirty="0"/>
              <a:t>Answers</a:t>
            </a:r>
          </a:p>
          <a:p>
            <a:r>
              <a:rPr lang="en-GB" b="0" dirty="0"/>
              <a:t>2% of 250 is 5 (or 250% of 2 is 5).</a:t>
            </a:r>
          </a:p>
          <a:p>
            <a:r>
              <a:rPr lang="en-GB" b="0" dirty="0"/>
              <a:t>20% of 250 is 50 (or 250% of 20 is 50).</a:t>
            </a:r>
          </a:p>
          <a:p>
            <a:r>
              <a:rPr lang="en-GB" b="0" dirty="0"/>
              <a:t>25% of 1000 is 250 (or 1000% of 25 is 250).</a:t>
            </a:r>
          </a:p>
          <a:p>
            <a:r>
              <a:rPr lang="en-GB" b="0" dirty="0"/>
              <a:t>Leftover value: 500</a:t>
            </a:r>
          </a:p>
          <a:p>
            <a:endParaRPr lang="en-GB" b="0" dirty="0"/>
          </a:p>
          <a:p>
            <a:r>
              <a:rPr lang="en-GB" b="0" dirty="0"/>
              <a:t>? There are multiple solutions, but here are some examples where 500 is in each space:</a:t>
            </a:r>
          </a:p>
          <a:p>
            <a:r>
              <a:rPr lang="en-GB" b="0" dirty="0"/>
              <a:t>500% of 50 is 250 </a:t>
            </a:r>
          </a:p>
          <a:p>
            <a:r>
              <a:rPr lang="en-GB" b="0" dirty="0"/>
              <a:t>50% of 500 is 250</a:t>
            </a:r>
          </a:p>
          <a:p>
            <a:r>
              <a:rPr lang="en-GB" b="0" dirty="0"/>
              <a:t>50% of 1000 is 500</a:t>
            </a:r>
          </a:p>
          <a:p>
            <a:endParaRPr lang="en-GB" b="0" dirty="0"/>
          </a:p>
          <a:p>
            <a:r>
              <a:rPr lang="en-GB" b="1" dirty="0"/>
              <a:t>Suggested questioning</a:t>
            </a:r>
          </a:p>
          <a:p>
            <a:r>
              <a:rPr lang="en-GB" b="0" dirty="0"/>
              <a:t>What’s a good starting point to solve the problem?</a:t>
            </a:r>
          </a:p>
          <a:p>
            <a:r>
              <a:rPr lang="en-GB" b="0" dirty="0"/>
              <a:t>Are there any cards that </a:t>
            </a:r>
            <a:r>
              <a:rPr lang="en-GB" b="1" dirty="0"/>
              <a:t>must </a:t>
            </a:r>
            <a:r>
              <a:rPr lang="en-GB" b="0" dirty="0"/>
              <a:t>go together? Are there any that </a:t>
            </a:r>
            <a:r>
              <a:rPr lang="en-GB" b="1" dirty="0"/>
              <a:t>can’t</a:t>
            </a:r>
            <a:r>
              <a:rPr lang="en-GB" b="0" dirty="0"/>
              <a:t> go together? How do you know?</a:t>
            </a:r>
          </a:p>
          <a:p>
            <a:endParaRPr lang="en-GB" b="1" dirty="0"/>
          </a:p>
          <a:p>
            <a:r>
              <a:rPr lang="en-GB" b="1" dirty="0"/>
              <a:t>Things to think about</a:t>
            </a:r>
          </a:p>
          <a:p>
            <a:r>
              <a:rPr lang="en-GB" b="0" dirty="0"/>
              <a:t>Students may be keen to complete the task by solving the puzzle. While this resilience is to be encouraged, think about how/whether to move students on once the key assessment point has been addressed. What is the focus of the task for you and for your class? Do you want to allow sufficient time for the puzzle to be fully completed, or will you be happy to move on once you have established whether students have a sound understanding of the percentage statements? If the latter, then students may generate a number of correct statements that do not include the ones needed for the puzzle.</a:t>
            </a:r>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dirty="0"/>
          </a:p>
        </p:txBody>
      </p:sp>
    </p:spTree>
    <p:extLst>
      <p:ext uri="{BB962C8B-B14F-4D97-AF65-F5344CB8AC3E}">
        <p14:creationId xmlns:p14="http://schemas.microsoft.com/office/powerpoint/2010/main" val="2265978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dirty="0"/>
          </a:p>
        </p:txBody>
      </p:sp>
    </p:spTree>
    <p:extLst>
      <p:ext uri="{BB962C8B-B14F-4D97-AF65-F5344CB8AC3E}">
        <p14:creationId xmlns:p14="http://schemas.microsoft.com/office/powerpoint/2010/main" val="306313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do not reveal this until after students have had some time to consider the main task, as it reveals the answer. Printable blank hundred grids, which may be a useful representation for modelling these calculations, can be found on page 72.</a:t>
            </a:r>
            <a:endParaRPr lang="en-GB" b="1" dirty="0"/>
          </a:p>
          <a:p>
            <a:endParaRPr lang="en-GB" b="1" dirty="0"/>
          </a:p>
          <a:p>
            <a:r>
              <a:rPr lang="en-GB" b="1" dirty="0"/>
              <a:t>Answers</a:t>
            </a:r>
          </a:p>
          <a:p>
            <a:r>
              <a:rPr lang="en-GB" b="0" dirty="0"/>
              <a:t>Arne is correct. Bryn and Cho are not correct. Students’ reasoning may vary. They might suggest that Bryn and Cho’s answers will be too big or offer correct methods instead (20% would be divide by five and 50% would be divide by two). Students may also try to exemplify their reasoning using a particular value, showing why dividing it by 20 would not result in 20% of that number.</a:t>
            </a:r>
          </a:p>
          <a:p>
            <a:endParaRPr lang="en-GB" b="0" dirty="0"/>
          </a:p>
          <a:p>
            <a:r>
              <a:rPr lang="en-GB" b="0" dirty="0"/>
              <a:t>? Bryn found 5% and Cho found 2%.</a:t>
            </a:r>
          </a:p>
          <a:p>
            <a:endParaRPr lang="en-GB" b="0" dirty="0"/>
          </a:p>
          <a:p>
            <a:r>
              <a:rPr lang="en-GB" b="1" dirty="0"/>
              <a:t>Suggested questioning</a:t>
            </a:r>
          </a:p>
          <a:p>
            <a:r>
              <a:rPr lang="en-GB" b="0" dirty="0"/>
              <a:t>Do you have an easy way to find 50%? How do you think about it?</a:t>
            </a:r>
          </a:p>
          <a:p>
            <a:r>
              <a:rPr lang="en-GB" b="0" dirty="0"/>
              <a:t>How about 20%?</a:t>
            </a:r>
          </a:p>
          <a:p>
            <a:r>
              <a:rPr lang="en-GB" b="0" dirty="0"/>
              <a:t>Are there any other percentages that you have an easy way to calculate?</a:t>
            </a:r>
          </a:p>
          <a:p>
            <a:endParaRPr lang="en-GB" b="1" dirty="0"/>
          </a:p>
          <a:p>
            <a:r>
              <a:rPr lang="en-GB" b="1" dirty="0"/>
              <a:t>Things to think about</a:t>
            </a:r>
          </a:p>
          <a:p>
            <a:r>
              <a:rPr lang="en-GB" b="0" dirty="0"/>
              <a:t>This Checkpoint may raise a misconception. Think about how to set up the task such that students are comfortable and willing to share their thinking openly with others.</a:t>
            </a:r>
          </a:p>
          <a:p>
            <a:r>
              <a:rPr lang="en-GB" b="0" dirty="0"/>
              <a:t>Should this misconception be shared by students, think about when to address this. It may not be best to address it immediately, rather to plan some lessons or lesson tasks that build to this. Students may be more willing to change their mind about a concept after multiple experiences rather than just being ‘shown’ that their method isn’t correct.</a:t>
            </a:r>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dirty="0"/>
          </a:p>
        </p:txBody>
      </p:sp>
    </p:spTree>
    <p:extLst>
      <p:ext uri="{BB962C8B-B14F-4D97-AF65-F5344CB8AC3E}">
        <p14:creationId xmlns:p14="http://schemas.microsoft.com/office/powerpoint/2010/main" val="1570411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dirty="0"/>
          </a:p>
        </p:txBody>
      </p:sp>
    </p:spTree>
    <p:extLst>
      <p:ext uri="{BB962C8B-B14F-4D97-AF65-F5344CB8AC3E}">
        <p14:creationId xmlns:p14="http://schemas.microsoft.com/office/powerpoint/2010/main" val="341865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5–6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dirty="0"/>
          </a:p>
        </p:txBody>
      </p:sp>
    </p:spTree>
    <p:extLst>
      <p:ext uri="{BB962C8B-B14F-4D97-AF65-F5344CB8AC3E}">
        <p14:creationId xmlns:p14="http://schemas.microsoft.com/office/powerpoint/2010/main" val="3985970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You will need to show this slide in present/slideshow mode so that the animations for parts b and c do not influence students’ thinking for the previous parts.</a:t>
            </a:r>
            <a:endParaRPr lang="en-GB" b="1" dirty="0"/>
          </a:p>
          <a:p>
            <a:endParaRPr lang="en-GB" b="1" dirty="0"/>
          </a:p>
          <a:p>
            <a:r>
              <a:rPr lang="en-GB" b="1" dirty="0"/>
              <a:t>Answers</a:t>
            </a:r>
          </a:p>
          <a:p>
            <a:r>
              <a:rPr lang="en-GB" b="0" dirty="0"/>
              <a:t>a) We do not know who saves more in terms of actual money. Patrick saves a greater proportion of his earnings.</a:t>
            </a:r>
          </a:p>
          <a:p>
            <a:r>
              <a:rPr lang="en-GB" b="0" dirty="0"/>
              <a:t>b) If students suggested Patrick saves more, or that we do not know, then yes it does change the answer to part a. We now know that Patrick saves £150 and Kaylita saves £200. So, although Kaylita saves a smaller proportion of her earnings, she saves more actual money.</a:t>
            </a:r>
          </a:p>
          <a:p>
            <a:r>
              <a:rPr lang="en-GB" b="0" dirty="0"/>
              <a:t>c) No, Patrick still does not save more than Kaylita. He needs to save a greater percentage of his salary, or to earn more than £2000 if he still wants to save 10%.</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There a multiple ways to answer this question. Using the earnings in part c, </a:t>
            </a:r>
            <a:r>
              <a:rPr lang="en-GB" b="0" dirty="0" err="1"/>
              <a:t>Kaylita</a:t>
            </a:r>
            <a:r>
              <a:rPr lang="en-GB" b="0" dirty="0"/>
              <a:t> could decrease her savings to 4.5%, if Patrick kept his at 10%; or Patrick could increase his savings to just over 11.1%, if </a:t>
            </a:r>
            <a:r>
              <a:rPr lang="en-GB" b="0" dirty="0" err="1"/>
              <a:t>Kaylita</a:t>
            </a:r>
            <a:r>
              <a:rPr lang="en-GB" b="0" dirty="0"/>
              <a:t> kept hers at 5%. This answer is perhaps less likely if students are working without calculators. Alternatively, they could continue to save the same percentages, but either Kaylita would need to reduce her earnings to £3600 or Patrick increase his to £2000.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What’s your instinct about the answer to this? </a:t>
            </a:r>
          </a:p>
          <a:p>
            <a:r>
              <a:rPr lang="en-GB" b="0" dirty="0"/>
              <a:t>How did you calculate the different percentages? Did you use the same method to calculate both?</a:t>
            </a:r>
          </a:p>
          <a:p>
            <a:r>
              <a:rPr lang="en-GB" b="0" dirty="0"/>
              <a:t>Can you draw a diagram or graph to help show the way that the values change?</a:t>
            </a:r>
          </a:p>
          <a:p>
            <a:endParaRPr lang="en-GB" b="1" dirty="0"/>
          </a:p>
          <a:p>
            <a:r>
              <a:rPr lang="en-GB" b="1" dirty="0"/>
              <a:t>Things to think about</a:t>
            </a:r>
          </a:p>
          <a:p>
            <a:r>
              <a:rPr lang="en-GB" b="0" dirty="0"/>
              <a:t>Part a is deliberately ambiguous – think about how you will manage questions about this without rushing to part b. The questions from students are likely to inform your assessment of their understanding. Explore the methods used by students to calculate the amount saved – flexibility in thinking is a key element of fluency, and students might choose different methods for the different values in the task. Consider whether discussing these methods is a useful focus when you use this task.</a:t>
            </a:r>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dirty="0"/>
          </a:p>
        </p:txBody>
      </p:sp>
    </p:spTree>
    <p:extLst>
      <p:ext uri="{BB962C8B-B14F-4D97-AF65-F5344CB8AC3E}">
        <p14:creationId xmlns:p14="http://schemas.microsoft.com/office/powerpoint/2010/main" val="814312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dirty="0"/>
          </a:p>
        </p:txBody>
      </p:sp>
    </p:spTree>
    <p:extLst>
      <p:ext uri="{BB962C8B-B14F-4D97-AF65-F5344CB8AC3E}">
        <p14:creationId xmlns:p14="http://schemas.microsoft.com/office/powerpoint/2010/main" val="2843412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t>
            </a:r>
            <a:endParaRPr lang="en-GB" b="1" dirty="0"/>
          </a:p>
          <a:p>
            <a:endParaRPr lang="en-GB" b="1" dirty="0"/>
          </a:p>
          <a:p>
            <a:r>
              <a:rPr lang="en-GB" b="1" dirty="0"/>
              <a:t>Answers</a:t>
            </a:r>
          </a:p>
          <a:p>
            <a:pPr marL="0" indent="0">
              <a:buNone/>
            </a:pPr>
            <a:r>
              <a:rPr lang="en-GB" b="0" dirty="0"/>
              <a:t>A, B and E have been made 10% taller; C, D and F have been made 10 cm taller.</a:t>
            </a:r>
          </a:p>
          <a:p>
            <a:pPr marL="0" indent="0">
              <a:buNone/>
            </a:pPr>
            <a:r>
              <a:rPr lang="en-GB" b="0" dirty="0"/>
              <a:t>All of the 10 cm changes are identical, while the 10% growth varies according to the height of the original tower.</a:t>
            </a:r>
          </a:p>
          <a:p>
            <a:pPr marL="0" indent="0">
              <a:buNone/>
            </a:pPr>
            <a:endParaRPr lang="en-GB" b="0" dirty="0"/>
          </a:p>
          <a:p>
            <a:pPr marL="0" indent="0">
              <a:buNone/>
            </a:pPr>
            <a:r>
              <a:rPr lang="en-GB" b="0" dirty="0"/>
              <a:t>? If a 10% growth results in a 10 cm growth, the original tower must be 100 cm tall. The same is true for all of the percentages asked. The original tower in each case must be 100 cm tall.</a:t>
            </a:r>
          </a:p>
          <a:p>
            <a:endParaRPr lang="en-GB" b="0" dirty="0"/>
          </a:p>
          <a:p>
            <a:r>
              <a:rPr lang="en-GB" b="1" dirty="0"/>
              <a:t>Suggested questioning</a:t>
            </a:r>
          </a:p>
          <a:p>
            <a:r>
              <a:rPr lang="en-GB" b="0" dirty="0"/>
              <a:t>What’s the same and what’s different about the towers?</a:t>
            </a:r>
          </a:p>
          <a:p>
            <a:r>
              <a:rPr lang="en-GB" b="0" dirty="0"/>
              <a:t>Is it possible to estimate the original height of any of the towers?</a:t>
            </a:r>
          </a:p>
          <a:p>
            <a:endParaRPr lang="en-GB" b="1" dirty="0"/>
          </a:p>
          <a:p>
            <a:r>
              <a:rPr lang="en-GB" b="1" dirty="0"/>
              <a:t>Things to think about</a:t>
            </a:r>
          </a:p>
          <a:p>
            <a:r>
              <a:rPr lang="en-GB" b="0" dirty="0"/>
              <a:t>Students may quickly identify that the constant growth represents 10 cm, but may struggle to explain and justify how they know. Think about how to organise, gather and share their reasoning. Extend the task by showing a box with some coins in it and asking, ‘which is better, £10 more or 10% more than the money in this box?’ This might help students to connect the representation in the task with a more familiar context.</a:t>
            </a:r>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dirty="0"/>
          </a:p>
        </p:txBody>
      </p:sp>
    </p:spTree>
    <p:extLst>
      <p:ext uri="{BB962C8B-B14F-4D97-AF65-F5344CB8AC3E}">
        <p14:creationId xmlns:p14="http://schemas.microsoft.com/office/powerpoint/2010/main" val="36117558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43</a:t>
            </a:fld>
            <a:endParaRPr lang="en-GB" dirty="0"/>
          </a:p>
        </p:txBody>
      </p:sp>
    </p:spTree>
    <p:extLst>
      <p:ext uri="{BB962C8B-B14F-4D97-AF65-F5344CB8AC3E}">
        <p14:creationId xmlns:p14="http://schemas.microsoft.com/office/powerpoint/2010/main" val="3572941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His sister is 10 years old.</a:t>
            </a:r>
          </a:p>
          <a:p>
            <a:r>
              <a:rPr lang="en-GB" b="0" dirty="0"/>
              <a:t>b) His sister will be 18 years old.</a:t>
            </a:r>
          </a:p>
          <a:p>
            <a:r>
              <a:rPr lang="en-GB" b="0" dirty="0"/>
              <a:t>c) Jessica now earns £10 per hour.</a:t>
            </a:r>
          </a:p>
          <a:p>
            <a:r>
              <a:rPr lang="en-GB" b="0" dirty="0"/>
              <a:t>d) Adeola now earns £20 per hour.</a:t>
            </a:r>
          </a:p>
          <a:p>
            <a:endParaRPr lang="en-GB" b="0" dirty="0"/>
          </a:p>
          <a:p>
            <a:r>
              <a:rPr lang="en-GB" b="0" dirty="0"/>
              <a:t>? Their percentage difference will get smaller as they get older. They will always be two years apart, but as the years go by this will be a smaller and smaller percentage of Ron’s age.</a:t>
            </a:r>
          </a:p>
          <a:p>
            <a:r>
              <a:rPr lang="en-GB" b="0" dirty="0"/>
              <a:t>As Jessica and Adeola’s earnings increase, the actual difference will be greater after each increase in earnings.</a:t>
            </a:r>
          </a:p>
          <a:p>
            <a:endParaRPr lang="en-GB" b="0" dirty="0"/>
          </a:p>
          <a:p>
            <a:r>
              <a:rPr lang="en-GB" b="1" dirty="0"/>
              <a:t>Suggested questioning</a:t>
            </a:r>
          </a:p>
          <a:p>
            <a:r>
              <a:rPr lang="en-GB" b="0" dirty="0"/>
              <a:t>What’s your instinct about the answer to this? </a:t>
            </a:r>
          </a:p>
          <a:p>
            <a:r>
              <a:rPr lang="en-GB" b="0" dirty="0"/>
              <a:t>How did you calculate the different percentages? Did you use the same method to calculate both?</a:t>
            </a:r>
          </a:p>
          <a:p>
            <a:r>
              <a:rPr lang="en-GB" b="0" dirty="0"/>
              <a:t>Can you draw a diagram or graph to help show the way that the values change in the different situations?</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Context is key here: the same values can represent an absolute or a relative difference. Can students recognise the difference? Multiple methods are likely to be used by student as they work on this task. If you plan to discuss these methods with the class, think about which you’ll share, and which order you and the class will explore them in. </a:t>
            </a:r>
          </a:p>
        </p:txBody>
      </p:sp>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dirty="0"/>
          </a:p>
        </p:txBody>
      </p:sp>
    </p:spTree>
    <p:extLst>
      <p:ext uri="{BB962C8B-B14F-4D97-AF65-F5344CB8AC3E}">
        <p14:creationId xmlns:p14="http://schemas.microsoft.com/office/powerpoint/2010/main" val="1665765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45</a:t>
            </a:fld>
            <a:endParaRPr lang="en-GB" dirty="0"/>
          </a:p>
        </p:txBody>
      </p:sp>
    </p:spTree>
    <p:extLst>
      <p:ext uri="{BB962C8B-B14F-4D97-AF65-F5344CB8AC3E}">
        <p14:creationId xmlns:p14="http://schemas.microsoft.com/office/powerpoint/2010/main" val="2878395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46</a:t>
            </a:fld>
            <a:endParaRPr lang="en-GB" dirty="0"/>
          </a:p>
        </p:txBody>
      </p:sp>
    </p:spTree>
    <p:extLst>
      <p:ext uri="{BB962C8B-B14F-4D97-AF65-F5344CB8AC3E}">
        <p14:creationId xmlns:p14="http://schemas.microsoft.com/office/powerpoint/2010/main" val="532553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47</a:t>
            </a:fld>
            <a:endParaRPr lang="en-GB" dirty="0"/>
          </a:p>
        </p:txBody>
      </p:sp>
    </p:spTree>
    <p:extLst>
      <p:ext uri="{BB962C8B-B14F-4D97-AF65-F5344CB8AC3E}">
        <p14:creationId xmlns:p14="http://schemas.microsoft.com/office/powerpoint/2010/main" val="1456796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48</a:t>
            </a:fld>
            <a:endParaRPr lang="en-GB" dirty="0"/>
          </a:p>
        </p:txBody>
      </p:sp>
    </p:spTree>
    <p:extLst>
      <p:ext uri="{BB962C8B-B14F-4D97-AF65-F5344CB8AC3E}">
        <p14:creationId xmlns:p14="http://schemas.microsoft.com/office/powerpoint/2010/main" val="2547708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FontTx/>
              <a:buNone/>
            </a:pPr>
            <a:r>
              <a:rPr lang="en-GB" b="0" dirty="0"/>
              <a:t>a) Noah isn’t quite on schedule. According to the graph, he should be over 30% of the way through. (He should be 33.3% of the way through, but it’s unlikely that students will be able to read this accurately from the graph.) The picture shows that he has painted six of the 20 fence panels and so is 30% of the way through.</a:t>
            </a:r>
          </a:p>
          <a:p>
            <a:pPr marL="0" indent="0">
              <a:buFontTx/>
              <a:buNone/>
            </a:pPr>
            <a:r>
              <a:rPr lang="en-GB" b="0" dirty="0"/>
              <a:t>b) After four hours he should have completed 66.7%. An answer between 60% and 70% is acceptable. </a:t>
            </a:r>
          </a:p>
          <a:p>
            <a:r>
              <a:rPr lang="en-GB" b="0" dirty="0"/>
              <a:t>c) The graph shows progress that is directly proportional to the time spent. It is unlikely that this is anything more than a rough guide since Noah is likely to take breaks, and maybe slow down as he gets tired towards the end of the day.</a:t>
            </a:r>
          </a:p>
          <a:p>
            <a:endParaRPr lang="en-GB" b="0" dirty="0"/>
          </a:p>
          <a:p>
            <a:r>
              <a:rPr lang="en-GB" b="0" dirty="0"/>
              <a:t>? If sketched on the same axes, the line will reach 100% after five hours, and so will be a little shorter and a little steeper than the line shown on the slide.</a:t>
            </a:r>
          </a:p>
          <a:p>
            <a:endParaRPr lang="en-GB" b="0" dirty="0"/>
          </a:p>
          <a:p>
            <a:r>
              <a:rPr lang="en-GB" b="1" dirty="0"/>
              <a:t>Suggested questioning</a:t>
            </a:r>
          </a:p>
          <a:p>
            <a:r>
              <a:rPr lang="en-GB" b="0" dirty="0"/>
              <a:t>What percentage of the fence does it look like Noah’s painted? Is it possible to be accurate?</a:t>
            </a:r>
          </a:p>
          <a:p>
            <a:r>
              <a:rPr lang="en-GB" b="0" dirty="0"/>
              <a:t>How can you use the graph to work out how much painting Noah should have done at a particular time?</a:t>
            </a:r>
          </a:p>
          <a:p>
            <a:r>
              <a:rPr lang="en-GB" b="0" dirty="0"/>
              <a:t>After how long should Noah have painted half the fence?</a:t>
            </a:r>
          </a:p>
          <a:p>
            <a:endParaRPr lang="en-GB" b="0" dirty="0"/>
          </a:p>
          <a:p>
            <a:r>
              <a:rPr lang="en-GB" b="1" dirty="0"/>
              <a:t>Things to think about</a:t>
            </a:r>
          </a:p>
          <a:p>
            <a:r>
              <a:rPr lang="en-GB" dirty="0"/>
              <a:t>This task offers students a chance both to estimate and to calculate a precise answer. Decide which you want to encourage with your class – depending on the focus of your assessment – and how you might manage students who work in different ways. </a:t>
            </a:r>
          </a:p>
        </p:txBody>
      </p:sp>
      <p:sp>
        <p:nvSpPr>
          <p:cNvPr id="4" name="Slide Number Placeholder 3"/>
          <p:cNvSpPr>
            <a:spLocks noGrp="1"/>
          </p:cNvSpPr>
          <p:nvPr>
            <p:ph type="sldNum" sz="quarter" idx="5"/>
          </p:nvPr>
        </p:nvSpPr>
        <p:spPr/>
        <p:txBody>
          <a:bodyPr/>
          <a:lstStyle/>
          <a:p>
            <a:fld id="{95CC6D43-B330-470E-9514-C837501A6F5A}" type="slidenum">
              <a:rPr lang="en-GB" smtClean="0"/>
              <a:t>49</a:t>
            </a:fld>
            <a:endParaRPr lang="en-GB" dirty="0"/>
          </a:p>
        </p:txBody>
      </p:sp>
    </p:spTree>
    <p:extLst>
      <p:ext uri="{BB962C8B-B14F-4D97-AF65-F5344CB8AC3E}">
        <p14:creationId xmlns:p14="http://schemas.microsoft.com/office/powerpoint/2010/main" val="227209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dirty="0"/>
          </a:p>
        </p:txBody>
      </p:sp>
    </p:spTree>
    <p:extLst>
      <p:ext uri="{BB962C8B-B14F-4D97-AF65-F5344CB8AC3E}">
        <p14:creationId xmlns:p14="http://schemas.microsoft.com/office/powerpoint/2010/main" val="2894064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50</a:t>
            </a:fld>
            <a:endParaRPr lang="en-GB" dirty="0"/>
          </a:p>
        </p:txBody>
      </p:sp>
    </p:spTree>
    <p:extLst>
      <p:ext uri="{BB962C8B-B14F-4D97-AF65-F5344CB8AC3E}">
        <p14:creationId xmlns:p14="http://schemas.microsoft.com/office/powerpoint/2010/main" val="6856089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of the students’ statements will appear separately so you can choose the pace at which to work with your class. </a:t>
                </a:r>
                <a:endParaRPr lang="en-GB" b="1" dirty="0"/>
              </a:p>
              <a:p>
                <a:endParaRPr lang="en-GB" b="1" dirty="0"/>
              </a:p>
              <a:p>
                <a:r>
                  <a:rPr lang="en-GB" b="1" dirty="0"/>
                  <a:t>Answers</a:t>
                </a:r>
              </a:p>
              <a:p>
                <a:pPr marL="0" indent="0">
                  <a:buNone/>
                </a:pPr>
                <a:r>
                  <a:rPr lang="en-GB" b="0" dirty="0"/>
                  <a:t>All are correct but require looking at a different ‘whole’.</a:t>
                </a:r>
              </a:p>
              <a:p>
                <a:pPr marL="171450" indent="-171450">
                  <a:buFont typeface="Arial" panose="020B0604020202020204" pitchFamily="34" charset="0"/>
                  <a:buChar char="•"/>
                </a:pP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e>
                    </m:box>
                  </m:oMath>
                </a14:m>
                <a:r>
                  <a:rPr lang="en-GB" b="0" dirty="0"/>
                  <a:t> of all of the counters are red.</a:t>
                </a:r>
              </a:p>
              <a:p>
                <a:pPr marL="171450" indent="-171450">
                  <a:buFont typeface="Arial" panose="020B0604020202020204" pitchFamily="34" charset="0"/>
                  <a:buChar char="•"/>
                </a:pPr>
                <a:r>
                  <a:rPr lang="en-GB" b="0" dirty="0"/>
                  <a:t>The ratio of yellow to red counters is 2:3.</a:t>
                </a:r>
              </a:p>
              <a:p>
                <a:pPr marL="171450" indent="-171450">
                  <a:buFont typeface="Arial" panose="020B0604020202020204" pitchFamily="34" charset="0"/>
                  <a:buChar char="•"/>
                </a:pPr>
                <a:r>
                  <a:rPr lang="en-GB" b="0" dirty="0"/>
                  <a:t>There are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e>
                    </m:box>
                  </m:oMath>
                </a14:m>
                <a:r>
                  <a:rPr lang="en-GB" b="0" dirty="0"/>
                  <a:t> as many yellow counters as red counters.</a:t>
                </a:r>
              </a:p>
              <a:p>
                <a:pPr marL="171450" indent="-171450">
                  <a:buFont typeface="Arial" panose="020B0604020202020204" pitchFamily="34" charset="0"/>
                  <a:buChar char="•"/>
                </a:pPr>
                <a:r>
                  <a:rPr lang="en-GB" b="0" dirty="0"/>
                  <a:t>40% of all the counters are yellow.</a:t>
                </a:r>
              </a:p>
              <a:p>
                <a:endParaRPr lang="en-GB" b="0" dirty="0"/>
              </a:p>
              <a:p>
                <a:r>
                  <a:rPr lang="en-GB" b="0" dirty="0"/>
                  <a:t>? There are 150% as many red counters as yellow counters</a:t>
                </a:r>
              </a:p>
              <a:p>
                <a:endParaRPr lang="en-GB" b="1" dirty="0"/>
              </a:p>
              <a:p>
                <a:r>
                  <a:rPr lang="en-GB" b="1" dirty="0"/>
                  <a:t>Suggested questioning</a:t>
                </a:r>
              </a:p>
              <a:p>
                <a:pPr>
                  <a:buNone/>
                </a:pPr>
                <a:r>
                  <a:rPr lang="en-US" sz="1200" dirty="0">
                    <a:cs typeface="Arial" panose="020B0604020202020204" pitchFamily="34" charset="0"/>
                  </a:rPr>
                  <a:t>Who do you agree with?</a:t>
                </a:r>
                <a:r>
                  <a:rPr lang="en-US" sz="1200" baseline="0" dirty="0">
                    <a:cs typeface="Arial" panose="020B0604020202020204" pitchFamily="34" charset="0"/>
                  </a:rPr>
                  <a:t> Is there anyone you don’t agree with? Why?</a:t>
                </a:r>
              </a:p>
              <a:p>
                <a:pPr>
                  <a:buNone/>
                </a:pPr>
                <a:r>
                  <a:rPr lang="en-US" sz="1200" dirty="0">
                    <a:cs typeface="Arial" panose="020B0604020202020204" pitchFamily="34" charset="0"/>
                  </a:rPr>
                  <a:t>What is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e>
                    </m:box>
                  </m:oMath>
                </a14:m>
                <a:r>
                  <a:rPr lang="en-GB" b="0" dirty="0"/>
                  <a:t> </a:t>
                </a:r>
                <a:r>
                  <a:rPr lang="en-US" sz="1200" dirty="0">
                    <a:cs typeface="Arial" panose="020B0604020202020204" pitchFamily="34" charset="0"/>
                  </a:rPr>
                  <a:t>of what? </a:t>
                </a:r>
              </a:p>
              <a:p>
                <a:pPr>
                  <a:buNone/>
                </a:pPr>
                <a:r>
                  <a:rPr lang="en-US" sz="1200" dirty="0">
                    <a:cs typeface="Arial" panose="020B0604020202020204" pitchFamily="34" charset="0"/>
                  </a:rPr>
                  <a:t>What’s in the ratio 2:3? </a:t>
                </a:r>
              </a:p>
              <a:p>
                <a:pPr>
                  <a:buNone/>
                </a:pPr>
                <a:r>
                  <a:rPr lang="en-US" sz="1200" dirty="0">
                    <a:cs typeface="Arial" panose="020B0604020202020204" pitchFamily="34" charset="0"/>
                  </a:rPr>
                  <a:t>What is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e>
                    </m:box>
                  </m:oMath>
                </a14:m>
                <a:r>
                  <a:rPr lang="en-US" sz="1200" dirty="0">
                    <a:cs typeface="Arial" panose="020B0604020202020204" pitchFamily="34" charset="0"/>
                  </a:rPr>
                  <a:t> of what?</a:t>
                </a:r>
              </a:p>
              <a:p>
                <a:pPr>
                  <a:buNone/>
                </a:pPr>
                <a:r>
                  <a:rPr lang="en-US" sz="1200" dirty="0">
                    <a:cs typeface="Arial" panose="020B0604020202020204" pitchFamily="34" charset="0"/>
                  </a:rPr>
                  <a:t>What is 40% of what?</a:t>
                </a:r>
              </a:p>
              <a:p>
                <a:endParaRPr lang="en-GB" b="1" dirty="0"/>
              </a:p>
              <a:p>
                <a:r>
                  <a:rPr lang="en-GB" b="1" dirty="0"/>
                  <a:t>Things to think about</a:t>
                </a:r>
              </a:p>
              <a:p>
                <a:r>
                  <a:rPr lang="en-GB" b="0" dirty="0"/>
                  <a:t>Identifying the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e>
                    </m:box>
                  </m:oMath>
                </a14:m>
                <a:r>
                  <a:rPr lang="en-GB" b="0" dirty="0"/>
                  <a:t> can be challenging for students. Think about how to connect the ratio 2:3 with both the fractions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e>
                    </m:box>
                  </m:oMath>
                </a14:m>
                <a:r>
                  <a:rPr lang="en-GB" b="0" dirty="0"/>
                  <a:t> and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e>
                    </m:box>
                  </m:oMath>
                </a14:m>
                <a:r>
                  <a:rPr lang="en-GB" b="0" dirty="0"/>
                  <a:t>, and with the fraction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e>
                    </m:box>
                  </m:oMath>
                </a14:m>
                <a:r>
                  <a:rPr lang="en-GB" b="0" dirty="0"/>
                  <a:t> (and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e>
                    </m:box>
                  </m:oMath>
                </a14:m>
                <a:r>
                  <a:rPr lang="en-GB" b="0" dirty="0"/>
                  <a:t>). It’s common for students only to see 2:3 as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e>
                    </m:box>
                  </m:oMath>
                </a14:m>
                <a:r>
                  <a:rPr lang="en-GB" b="0" dirty="0"/>
                  <a:t> and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e>
                    </m:box>
                  </m:oMath>
                </a14:m>
                <a:r>
                  <a:rPr lang="en-GB" b="0" dirty="0"/>
                  <a:t>, rather than seeing the alternative relationship that one part of the ratio is two-thirds of the other. Consider your language and explanations in supporting students to see this distinction.</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None/>
                </a:pPr>
                <a:r>
                  <a:rPr lang="en-GB" b="0" dirty="0"/>
                  <a:t>All are correct but require looking at a different ‘whole’.</a:t>
                </a:r>
              </a:p>
              <a:p>
                <a:pPr marL="171450" indent="-171450">
                  <a:buFont typeface="Arial" panose="020B0604020202020204" pitchFamily="34" charset="0"/>
                  <a:buChar char="•"/>
                </a:pPr>
                <a:r>
                  <a:rPr lang="en-GB" b="0" i="0">
                    <a:latin typeface="Cambria Math" panose="02040503050406030204" pitchFamily="18" charset="0"/>
                  </a:rPr>
                  <a:t>□(64&amp;3/5)</a:t>
                </a:r>
                <a:r>
                  <a:rPr lang="en-GB" b="0" dirty="0"/>
                  <a:t> of all of the counters are red.</a:t>
                </a:r>
              </a:p>
              <a:p>
                <a:pPr marL="171450" indent="-171450">
                  <a:buFont typeface="Arial" panose="020B0604020202020204" pitchFamily="34" charset="0"/>
                  <a:buChar char="•"/>
                </a:pPr>
                <a:r>
                  <a:rPr lang="en-GB" b="0" dirty="0"/>
                  <a:t>The ratio of yellow to red counters is 2:3.</a:t>
                </a:r>
              </a:p>
              <a:p>
                <a:pPr marL="171450" indent="-171450">
                  <a:buFont typeface="Arial" panose="020B0604020202020204" pitchFamily="34" charset="0"/>
                  <a:buChar char="•"/>
                </a:pPr>
                <a:r>
                  <a:rPr lang="en-GB" b="0" dirty="0"/>
                  <a:t>There are </a:t>
                </a:r>
                <a:r>
                  <a:rPr lang="en-GB" b="0" i="0">
                    <a:latin typeface="Cambria Math" panose="02040503050406030204" pitchFamily="18" charset="0"/>
                  </a:rPr>
                  <a:t>□(64&amp;2/3)</a:t>
                </a:r>
                <a:r>
                  <a:rPr lang="en-GB" b="0" dirty="0"/>
                  <a:t> as many yellow counters as red counters.</a:t>
                </a:r>
              </a:p>
              <a:p>
                <a:pPr marL="171450" indent="-171450">
                  <a:buFont typeface="Arial" panose="020B0604020202020204" pitchFamily="34" charset="0"/>
                  <a:buChar char="•"/>
                </a:pPr>
                <a:r>
                  <a:rPr lang="en-GB" b="0" dirty="0"/>
                  <a:t>40% of all the counters are yellow.</a:t>
                </a:r>
              </a:p>
              <a:p>
                <a:endParaRPr lang="en-GB" b="0" dirty="0"/>
              </a:p>
              <a:p>
                <a:r>
                  <a:rPr lang="en-GB" b="0" dirty="0"/>
                  <a:t>? There are 150% as many red counters as yellow counters</a:t>
                </a:r>
              </a:p>
              <a:p>
                <a:endParaRPr lang="en-GB" b="1" dirty="0"/>
              </a:p>
              <a:p>
                <a:r>
                  <a:rPr lang="en-GB" b="1" dirty="0"/>
                  <a:t>Suggested questioning</a:t>
                </a:r>
              </a:p>
              <a:p>
                <a:pPr>
                  <a:buNone/>
                </a:pPr>
                <a:r>
                  <a:rPr lang="en-US" sz="1200" dirty="0">
                    <a:cs typeface="Arial" panose="020B0604020202020204" pitchFamily="34" charset="0"/>
                  </a:rPr>
                  <a:t>Who do you agree with?</a:t>
                </a:r>
                <a:r>
                  <a:rPr lang="en-US" sz="1200" baseline="0" dirty="0">
                    <a:cs typeface="Arial" panose="020B0604020202020204" pitchFamily="34" charset="0"/>
                  </a:rPr>
                  <a:t> Is there anyone you don’t agree with? Why?</a:t>
                </a:r>
              </a:p>
              <a:p>
                <a:pPr>
                  <a:buNone/>
                </a:pPr>
                <a:r>
                  <a:rPr lang="en-US" sz="1200" dirty="0">
                    <a:cs typeface="Arial" panose="020B0604020202020204" pitchFamily="34" charset="0"/>
                  </a:rPr>
                  <a:t>What is </a:t>
                </a:r>
                <a:r>
                  <a:rPr lang="en-GB" b="0" i="0">
                    <a:latin typeface="Cambria Math" panose="02040503050406030204" pitchFamily="18" charset="0"/>
                  </a:rPr>
                  <a:t>□(64&amp;3/5)</a:t>
                </a:r>
                <a:r>
                  <a:rPr lang="en-GB" b="0" dirty="0"/>
                  <a:t> </a:t>
                </a:r>
                <a:r>
                  <a:rPr lang="en-US" sz="1200" dirty="0">
                    <a:cs typeface="Arial" panose="020B0604020202020204" pitchFamily="34" charset="0"/>
                  </a:rPr>
                  <a:t>of what? </a:t>
                </a:r>
              </a:p>
              <a:p>
                <a:pPr>
                  <a:buNone/>
                </a:pPr>
                <a:r>
                  <a:rPr lang="en-US" sz="1200" dirty="0">
                    <a:cs typeface="Arial" panose="020B0604020202020204" pitchFamily="34" charset="0"/>
                  </a:rPr>
                  <a:t>What’s in the ratio 2:3? </a:t>
                </a:r>
              </a:p>
              <a:p>
                <a:pPr>
                  <a:buNone/>
                </a:pPr>
                <a:r>
                  <a:rPr lang="en-US" sz="1200" dirty="0">
                    <a:cs typeface="Arial" panose="020B0604020202020204" pitchFamily="34" charset="0"/>
                  </a:rPr>
                  <a:t>What is </a:t>
                </a:r>
                <a:r>
                  <a:rPr lang="en-GB" b="0" i="0">
                    <a:latin typeface="Cambria Math" panose="02040503050406030204" pitchFamily="18" charset="0"/>
                  </a:rPr>
                  <a:t>□(64&amp;2/3)</a:t>
                </a:r>
                <a:r>
                  <a:rPr lang="en-US" sz="1200" dirty="0">
                    <a:cs typeface="Arial" panose="020B0604020202020204" pitchFamily="34" charset="0"/>
                  </a:rPr>
                  <a:t> of what?</a:t>
                </a:r>
              </a:p>
              <a:p>
                <a:pPr>
                  <a:buNone/>
                </a:pPr>
                <a:r>
                  <a:rPr lang="en-US" sz="1200" dirty="0">
                    <a:cs typeface="Arial" panose="020B0604020202020204" pitchFamily="34" charset="0"/>
                  </a:rPr>
                  <a:t>What is 40% of what?</a:t>
                </a:r>
              </a:p>
              <a:p>
                <a:endParaRPr lang="en-GB" b="1" dirty="0"/>
              </a:p>
              <a:p>
                <a:r>
                  <a:rPr lang="en-GB" b="1" dirty="0"/>
                  <a:t>Things to think about</a:t>
                </a:r>
              </a:p>
              <a:p>
                <a:r>
                  <a:rPr lang="en-GB" b="0" dirty="0"/>
                  <a:t>Identifying the </a:t>
                </a:r>
                <a:r>
                  <a:rPr lang="en-GB" b="0" i="0">
                    <a:latin typeface="Cambria Math" panose="02040503050406030204" pitchFamily="18" charset="0"/>
                  </a:rPr>
                  <a:t>□(64&amp;2/3)</a:t>
                </a:r>
                <a:r>
                  <a:rPr lang="en-GB" b="0" dirty="0"/>
                  <a:t> can be challenging for students. Think about how to connect the ratio 2:3 with both the fractions </a:t>
                </a:r>
                <a:r>
                  <a:rPr lang="en-GB" b="0" i="0">
                    <a:latin typeface="Cambria Math" panose="02040503050406030204" pitchFamily="18" charset="0"/>
                  </a:rPr>
                  <a:t>□(64&amp;3/5)</a:t>
                </a:r>
                <a:r>
                  <a:rPr lang="en-GB" b="0" dirty="0"/>
                  <a:t> and </a:t>
                </a:r>
                <a:r>
                  <a:rPr lang="en-GB" b="0" i="0">
                    <a:latin typeface="Cambria Math" panose="02040503050406030204" pitchFamily="18" charset="0"/>
                  </a:rPr>
                  <a:t>□(64&amp;2/5)</a:t>
                </a:r>
                <a:r>
                  <a:rPr lang="en-GB" b="0" dirty="0"/>
                  <a:t>, and with the fraction </a:t>
                </a:r>
                <a:r>
                  <a:rPr lang="en-GB" b="0" i="0">
                    <a:latin typeface="Cambria Math" panose="02040503050406030204" pitchFamily="18" charset="0"/>
                  </a:rPr>
                  <a:t>□(64&amp;2/3)</a:t>
                </a:r>
                <a:r>
                  <a:rPr lang="en-GB" b="0" dirty="0"/>
                  <a:t> (and </a:t>
                </a:r>
                <a:r>
                  <a:rPr lang="en-GB" b="0" i="0">
                    <a:latin typeface="Cambria Math" panose="02040503050406030204" pitchFamily="18" charset="0"/>
                  </a:rPr>
                  <a:t>□(64&amp;3/2)</a:t>
                </a:r>
                <a:r>
                  <a:rPr lang="en-GB" b="0" dirty="0"/>
                  <a:t>). It’s common for students only to see 2:3 as </a:t>
                </a:r>
                <a:r>
                  <a:rPr lang="en-GB" b="0" i="0">
                    <a:latin typeface="Cambria Math" panose="02040503050406030204" pitchFamily="18" charset="0"/>
                  </a:rPr>
                  <a:t>□(64&amp;2/5)</a:t>
                </a:r>
                <a:r>
                  <a:rPr lang="en-GB" b="0" dirty="0"/>
                  <a:t> and </a:t>
                </a:r>
                <a:r>
                  <a:rPr lang="en-GB" b="0" i="0">
                    <a:latin typeface="Cambria Math" panose="02040503050406030204" pitchFamily="18" charset="0"/>
                  </a:rPr>
                  <a:t>□(64&amp;3/5)</a:t>
                </a:r>
                <a:r>
                  <a:rPr lang="en-GB" b="0" dirty="0"/>
                  <a:t>, rather than seeing the alternative relationship that one part of the ratio is two-thirds of the other. Consider your language and explanations in supporting students to see this distinction.</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51</a:t>
            </a:fld>
            <a:endParaRPr lang="en-GB" dirty="0"/>
          </a:p>
        </p:txBody>
      </p:sp>
    </p:spTree>
    <p:extLst>
      <p:ext uri="{BB962C8B-B14F-4D97-AF65-F5344CB8AC3E}">
        <p14:creationId xmlns:p14="http://schemas.microsoft.com/office/powerpoint/2010/main" val="16051273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52</a:t>
            </a:fld>
            <a:endParaRPr lang="en-GB" dirty="0"/>
          </a:p>
        </p:txBody>
      </p:sp>
    </p:spTree>
    <p:extLst>
      <p:ext uri="{BB962C8B-B14F-4D97-AF65-F5344CB8AC3E}">
        <p14:creationId xmlns:p14="http://schemas.microsoft.com/office/powerpoint/2010/main" val="6363602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t>
                </a:r>
                <a:endParaRPr lang="en-GB" b="1" dirty="0"/>
              </a:p>
              <a:p>
                <a:endParaRPr lang="en-GB" b="1" dirty="0"/>
              </a:p>
              <a:p>
                <a:r>
                  <a:rPr lang="en-GB" b="1" dirty="0"/>
                  <a:t>Answers</a:t>
                </a:r>
              </a:p>
              <a:p>
                <a:r>
                  <a:rPr lang="en-GB" b="0" dirty="0"/>
                  <a:t>Any order will work. The focus of this checkpoint is to explore whether students understand why this is the case</a:t>
                </a:r>
              </a:p>
              <a:p>
                <a:endParaRPr lang="en-GB" b="0" dirty="0"/>
              </a:p>
              <a:p>
                <a:r>
                  <a:rPr lang="en-GB" b="0" dirty="0"/>
                  <a:t>? </a:t>
                </a:r>
                <a14:m>
                  <m:oMath xmlns:m="http://schemas.openxmlformats.org/officeDocument/2006/math">
                    <m:r>
                      <a:rPr lang="en-GB" b="0" i="1" smtClean="0">
                        <a:latin typeface="Cambria Math" panose="02040503050406030204" pitchFamily="18" charset="0"/>
                        <a:ea typeface="Cambria Math" panose="02040503050406030204" pitchFamily="18" charset="0"/>
                      </a:rPr>
                      <m:t>× </m:t>
                    </m:r>
                  </m:oMath>
                </a14:m>
                <a:r>
                  <a:rPr lang="en-GB" b="0" dirty="0"/>
                  <a:t>2.5 or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0.4 (or equivalent) could replace all of the arrows</a:t>
                </a:r>
              </a:p>
              <a:p>
                <a:endParaRPr lang="en-GB" b="0" dirty="0"/>
              </a:p>
              <a:p>
                <a:r>
                  <a:rPr lang="en-GB" b="1" dirty="0"/>
                  <a:t>Suggested questioning</a:t>
                </a:r>
              </a:p>
              <a:p>
                <a:r>
                  <a:rPr lang="en-GB" b="0" dirty="0"/>
                  <a:t>Do any of the arrows ‘cancel’ each other? Are there any that are the inverse of another?</a:t>
                </a:r>
              </a:p>
              <a:p>
                <a:r>
                  <a:rPr lang="en-GB" sz="1200" b="0" i="0" u="none" dirty="0"/>
                  <a:t>What happens when we multiply and then divide by the same number?</a:t>
                </a:r>
                <a:endParaRPr lang="en-GB" b="0" dirty="0"/>
              </a:p>
              <a:p>
                <a:r>
                  <a:rPr lang="en-GB" b="0" dirty="0"/>
                  <a:t>What would happen if the order of these two was swapped?</a:t>
                </a:r>
              </a:p>
              <a:p>
                <a:r>
                  <a:rPr lang="en-GB" b="0" dirty="0"/>
                  <a:t>Does the order of the arrows matter at all? Can you explain why?</a:t>
                </a:r>
              </a:p>
              <a:p>
                <a:r>
                  <a:rPr lang="en-GB" b="0" dirty="0"/>
                  <a:t>How about if there were an arrow with +1 on it. Would anything change?</a:t>
                </a:r>
              </a:p>
              <a:p>
                <a:endParaRPr lang="en-GB" b="1" dirty="0"/>
              </a:p>
              <a:p>
                <a:r>
                  <a:rPr lang="en-GB" b="1" dirty="0"/>
                  <a:t>Things to think about</a:t>
                </a:r>
              </a:p>
              <a:p>
                <a:r>
                  <a:rPr lang="en-GB" b="0" dirty="0"/>
                  <a:t>All students should find that their arrangement of arrows works. Think about how to manage and sequence the discussion after this becomes apparent. It is in this discussion that students’ understanding is made visible and your assessment of their understanding can be made. Consider how important you feel the use of correct terminology is at this stage. Some students may understand commutativity, but not know the word; others may have learnt a phrase without understanding its application. Managing classroom discussion effectively here will be key to both your assessment and to students clarifying and learning from each others’ ideas.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Any order will work. The focus of this checkpoint is to explore whether </a:t>
                </a:r>
                <a:r>
                  <a:rPr lang="en-GB" b="0" dirty="0" err="1"/>
                  <a:t>stuents</a:t>
                </a:r>
                <a:r>
                  <a:rPr lang="en-GB" b="0" dirty="0"/>
                  <a:t> understand why this is the case</a:t>
                </a:r>
              </a:p>
              <a:p>
                <a:endParaRPr lang="en-GB" b="0" dirty="0"/>
              </a:p>
              <a:p>
                <a:r>
                  <a:rPr lang="en-GB" b="0" dirty="0"/>
                  <a:t>? </a:t>
                </a:r>
                <a:r>
                  <a:rPr lang="en-GB" b="0" i="0">
                    <a:latin typeface="Cambria Math" panose="02040503050406030204" pitchFamily="18" charset="0"/>
                    <a:ea typeface="Cambria Math" panose="02040503050406030204" pitchFamily="18" charset="0"/>
                  </a:rPr>
                  <a:t>×</a:t>
                </a:r>
                <a:r>
                  <a:rPr lang="en-GB" b="0" dirty="0"/>
                  <a:t>2.5 or </a:t>
                </a:r>
                <a:r>
                  <a:rPr lang="en-GB" b="0" i="0">
                    <a:latin typeface="Cambria Math" panose="02040503050406030204" pitchFamily="18" charset="0"/>
                    <a:ea typeface="Cambria Math" panose="02040503050406030204" pitchFamily="18" charset="0"/>
                  </a:rPr>
                  <a:t>÷</a:t>
                </a:r>
                <a:r>
                  <a:rPr lang="en-GB" b="0" dirty="0"/>
                  <a:t>0.4 (or equivalent) could replace all of the arrows</a:t>
                </a:r>
              </a:p>
              <a:p>
                <a:endParaRPr lang="en-GB" b="0" dirty="0"/>
              </a:p>
              <a:p>
                <a:r>
                  <a:rPr lang="en-GB" b="1" dirty="0"/>
                  <a:t>Suggested questioning</a:t>
                </a:r>
              </a:p>
              <a:p>
                <a:r>
                  <a:rPr lang="en-GB" b="0" dirty="0"/>
                  <a:t>Do any of the arrows ‘cancel’ each other? Are there any that are the inverse of another?</a:t>
                </a:r>
              </a:p>
              <a:p>
                <a:r>
                  <a:rPr lang="en-GB" b="0" dirty="0"/>
                  <a:t>What would happen if the order of these two was swapped?</a:t>
                </a:r>
              </a:p>
              <a:p>
                <a:r>
                  <a:rPr lang="en-GB" b="0" dirty="0"/>
                  <a:t>Does the order of the arrows matter at all? Can you explain why?</a:t>
                </a:r>
              </a:p>
              <a:p>
                <a:r>
                  <a:rPr lang="en-GB" b="0" dirty="0"/>
                  <a:t>How about if there were an arrow with +1 on it. Would anything change?</a:t>
                </a:r>
              </a:p>
              <a:p>
                <a:endParaRPr lang="en-GB" b="1" dirty="0"/>
              </a:p>
              <a:p>
                <a:r>
                  <a:rPr lang="en-GB" b="1" dirty="0"/>
                  <a:t>Things to think about</a:t>
                </a:r>
              </a:p>
              <a:p>
                <a:r>
                  <a:rPr lang="en-GB" b="0" dirty="0"/>
                  <a:t>All students should find that their arrangement of arrows works. Think about how to manage and sequence the discussion after this becomes apparent. As with many Checkpoint tasks, it is in this discussion that the assessment can be made and students’ understanding is made visible.</a:t>
                </a:r>
              </a:p>
              <a:p>
                <a:r>
                  <a:rPr lang="en-GB" b="0" dirty="0"/>
                  <a:t>It’s also worth considering the importance that you wish to place on the correct terminology. Students may understand commutativity, but not know the word while others may have learned a phrase without understanding it’s application. Exploring students understanding is key here, and thought needs to be given about how to manage this.</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53</a:t>
            </a:fld>
            <a:endParaRPr lang="en-GB" dirty="0"/>
          </a:p>
        </p:txBody>
      </p:sp>
    </p:spTree>
    <p:extLst>
      <p:ext uri="{BB962C8B-B14F-4D97-AF65-F5344CB8AC3E}">
        <p14:creationId xmlns:p14="http://schemas.microsoft.com/office/powerpoint/2010/main" val="42570516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54</a:t>
            </a:fld>
            <a:endParaRPr lang="en-GB" dirty="0"/>
          </a:p>
        </p:txBody>
      </p:sp>
    </p:spTree>
    <p:extLst>
      <p:ext uri="{BB962C8B-B14F-4D97-AF65-F5344CB8AC3E}">
        <p14:creationId xmlns:p14="http://schemas.microsoft.com/office/powerpoint/2010/main" val="39557664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None/>
                </a:pPr>
                <a:r>
                  <a:rPr lang="en-GB" b="0" dirty="0"/>
                  <a:t>a) Placing 3 in the yellow circle would</a:t>
                </a:r>
                <a:r>
                  <a:rPr lang="en-GB" b="0" baseline="0" dirty="0"/>
                  <a:t> mean</a:t>
                </a:r>
                <a:r>
                  <a:rPr lang="en-GB" b="0" dirty="0"/>
                  <a:t> that, as long as the numerator and green rectangle have the same digit, the expression will be correct (for example, 3 is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e>
                    </m:box>
                  </m:oMath>
                </a14:m>
                <a:r>
                  <a:rPr lang="en-GB" b="0" dirty="0"/>
                  <a:t> of 4, 3 is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7</m:t>
                            </m:r>
                          </m:den>
                        </m:f>
                      </m:e>
                    </m:box>
                  </m:oMath>
                </a14:m>
                <a:r>
                  <a:rPr lang="en-GB" b="0" dirty="0"/>
                  <a:t> of 7 etc). Other possible correct solutions are 1 is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e>
                    </m:box>
                  </m:oMath>
                </a14:m>
                <a:r>
                  <a:rPr lang="en-GB" b="0" dirty="0"/>
                  <a:t> of 2, 2 is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e>
                    </m:box>
                    <m:r>
                      <a:rPr lang="en-GB" b="0" i="0" smtClean="0">
                        <a:latin typeface="Cambria Math" panose="02040503050406030204" pitchFamily="18" charset="0"/>
                      </a:rPr>
                      <m:t> </m:t>
                    </m:r>
                  </m:oMath>
                </a14:m>
                <a:r>
                  <a:rPr lang="en-GB" b="0" dirty="0"/>
                  <a:t>of 4, 4 is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e>
                    </m:box>
                  </m:oMath>
                </a14:m>
                <a:r>
                  <a:rPr lang="en-GB" b="0" dirty="0"/>
                  <a:t> of 8, 1 is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9</m:t>
                            </m:r>
                          </m:den>
                        </m:f>
                      </m:e>
                    </m:box>
                  </m:oMath>
                </a14:m>
                <a:r>
                  <a:rPr lang="en-GB" b="0" dirty="0"/>
                  <a:t> of 3, 2 is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9</m:t>
                            </m:r>
                          </m:den>
                        </m:f>
                      </m:e>
                    </m:box>
                  </m:oMath>
                </a14:m>
                <a:r>
                  <a:rPr lang="en-GB" b="0" dirty="0"/>
                  <a:t> of 6. A correct set of solutions can also be made by placing 3 in the </a:t>
                </a:r>
                <a:r>
                  <a:rPr lang="en-GB" b="0" strike="noStrike" dirty="0"/>
                  <a:t>blue rectangle</a:t>
                </a:r>
                <a:r>
                  <a:rPr lang="en-GB" b="0" dirty="0"/>
                  <a:t>, so creating, for example, 5 is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3</m:t>
                            </m:r>
                          </m:den>
                        </m:f>
                      </m:e>
                    </m:box>
                  </m:oMath>
                </a14:m>
                <a:r>
                  <a:rPr lang="en-GB" b="0" dirty="0"/>
                  <a:t> of 5 and 8 is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3</m:t>
                            </m:r>
                          </m:den>
                        </m:f>
                      </m:e>
                    </m:box>
                  </m:oMath>
                </a14:m>
                <a:r>
                  <a:rPr lang="en-GB" b="0" dirty="0"/>
                  <a:t> of 8.</a:t>
                </a:r>
              </a:p>
              <a:p>
                <a:pPr marL="0" indent="0">
                  <a:buNone/>
                </a:pPr>
                <a:r>
                  <a:rPr lang="en-GB" b="0" dirty="0"/>
                  <a:t>b) Placing a 6 in the numerator box would mean that, as long as the denominator and green rectangle have the same digit, the expression will be correct (for example, 6 is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7</m:t>
                            </m:r>
                          </m:den>
                        </m:f>
                      </m:e>
                    </m:box>
                  </m:oMath>
                </a14:m>
                <a:r>
                  <a:rPr lang="en-GB" b="0" dirty="0"/>
                  <a:t> of 7 and 6 is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8</m:t>
                            </m:r>
                          </m:den>
                        </m:f>
                      </m:e>
                    </m:box>
                  </m:oMath>
                </a14:m>
                <a:r>
                  <a:rPr lang="en-GB" b="0" dirty="0"/>
                  <a:t> of 8 etc). Other possible correct solutions are 6 is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e>
                    </m:box>
                  </m:oMath>
                </a14:m>
                <a:r>
                  <a:rPr lang="en-GB" b="0" dirty="0"/>
                  <a:t> of 9 and 6 is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e>
                    </m:box>
                  </m:oMath>
                </a14:m>
                <a:r>
                  <a:rPr lang="en-GB" b="0" dirty="0"/>
                  <a:t> of 8. A correct set of solutions can also be made using a fraction equivalent to 1 by placing the same digit in the blue and red rectangles, so creating 6 is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3</m:t>
                            </m:r>
                          </m:den>
                        </m:f>
                      </m:e>
                    </m:box>
                  </m:oMath>
                </a14:m>
                <a:r>
                  <a:rPr lang="en-GB" b="0" dirty="0"/>
                  <a:t> of 6 and 6 is </a:t>
                </a:r>
                <a14:m>
                  <m:oMath xmlns:m="http://schemas.openxmlformats.org/officeDocument/2006/math">
                    <m:box>
                      <m:boxPr>
                        <m:ctrlPr>
                          <a:rPr lang="en-GB" b="0" i="1" smtClean="0">
                            <a:latin typeface="Cambria Math" panose="02040503050406030204" pitchFamily="18" charset="0"/>
                          </a:rPr>
                        </m:ctrlPr>
                      </m:boxPr>
                      <m:e>
                        <m:argPr>
                          <m:argSz m:val="-1"/>
                        </m:argPr>
                        <m:f>
                          <m:fPr>
                            <m:ctrlPr>
                              <a:rPr lang="en-GB" b="0" i="1" smtClean="0">
                                <a:latin typeface="Cambria Math" panose="02040503050406030204" pitchFamily="18" charset="0"/>
                              </a:rPr>
                            </m:ctrlPr>
                          </m:fPr>
                          <m:num>
                            <m:r>
                              <a:rPr lang="en-GB" b="0" i="1" smtClean="0">
                                <a:latin typeface="Cambria Math" panose="02040503050406030204" pitchFamily="18" charset="0"/>
                              </a:rPr>
                              <m:t>9</m:t>
                            </m:r>
                          </m:num>
                          <m:den>
                            <m:r>
                              <a:rPr lang="en-GB" b="0" i="1" smtClean="0">
                                <a:latin typeface="Cambria Math" panose="02040503050406030204" pitchFamily="18" charset="0"/>
                              </a:rPr>
                              <m:t>9</m:t>
                            </m:r>
                          </m:den>
                        </m:f>
                      </m:e>
                    </m:box>
                  </m:oMath>
                </a14:m>
                <a:r>
                  <a:rPr lang="en-GB" b="0" dirty="0"/>
                  <a:t> of 6.</a:t>
                </a:r>
              </a:p>
              <a:p>
                <a:endParaRPr lang="en-GB" b="0" dirty="0"/>
              </a:p>
              <a:p>
                <a:r>
                  <a:rPr lang="en-GB" b="0" dirty="0"/>
                  <a:t>? Students’ responses will vary. You can use the principles described in the answers to parts a and b above to help sense check most possible answers (i.e. if the values of the numerator and yellow circle are the same, and the values of the denominator and the green rectangle are the same, then the statement must be true). Try simplifying students’ fractions before checking if this rule applies.</a:t>
                </a:r>
              </a:p>
              <a:p>
                <a:endParaRPr lang="en-GB" b="1" dirty="0"/>
              </a:p>
              <a:p>
                <a:r>
                  <a:rPr lang="en-GB" b="1" dirty="0"/>
                  <a:t>Suggested questioning</a:t>
                </a:r>
              </a:p>
              <a:p>
                <a:r>
                  <a:rPr lang="en-GB" b="0" dirty="0"/>
                  <a:t>Are there any simple ones to get started with?</a:t>
                </a:r>
              </a:p>
              <a:p>
                <a:r>
                  <a:rPr lang="en-GB" b="0" dirty="0"/>
                  <a:t>Do you know any equivalent fractions that could be useful?</a:t>
                </a:r>
              </a:p>
              <a:p>
                <a:r>
                  <a:rPr lang="en-GB" b="0" dirty="0"/>
                  <a:t>How do you know you’ve got all possible answers?</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Students may be keen to ‘complete’ the task by finding all of the possible solutions. Think about how to move students on once the key assessment point has been addressed. What is the focus of the task?</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None/>
                </a:pPr>
                <a:r>
                  <a:rPr lang="en-GB" b="0" dirty="0"/>
                  <a:t>a) Placing 3 in the yellow circle would</a:t>
                </a:r>
                <a:r>
                  <a:rPr lang="en-GB" b="0" baseline="0" dirty="0"/>
                  <a:t> mean</a:t>
                </a:r>
                <a:r>
                  <a:rPr lang="en-GB" b="0" dirty="0"/>
                  <a:t> that, as long as the numerator and green rectangle have the same digit, the expression will be correct (for example, 3 is </a:t>
                </a:r>
                <a:r>
                  <a:rPr lang="en-GB" b="0" i="0">
                    <a:latin typeface="Cambria Math" panose="02040503050406030204" pitchFamily="18" charset="0"/>
                  </a:rPr>
                  <a:t>□(64&amp;3/4)</a:t>
                </a:r>
                <a:r>
                  <a:rPr lang="en-GB" b="0" dirty="0"/>
                  <a:t> of 4, 3 is </a:t>
                </a:r>
                <a:r>
                  <a:rPr lang="en-GB" b="0" i="0">
                    <a:latin typeface="Cambria Math" panose="02040503050406030204" pitchFamily="18" charset="0"/>
                  </a:rPr>
                  <a:t>□(64&amp;3/7)</a:t>
                </a:r>
                <a:r>
                  <a:rPr lang="en-GB" b="0" dirty="0"/>
                  <a:t> of 7 etc). Other possible correct solutions are 1 is </a:t>
                </a:r>
                <a:r>
                  <a:rPr lang="en-GB" b="0" i="0">
                    <a:latin typeface="Cambria Math" panose="02040503050406030204" pitchFamily="18" charset="0"/>
                  </a:rPr>
                  <a:t>□(64&amp;3/6)</a:t>
                </a:r>
                <a:r>
                  <a:rPr lang="en-GB" b="0" dirty="0"/>
                  <a:t> of 2, 2 is </a:t>
                </a:r>
                <a:r>
                  <a:rPr lang="en-GB" b="0" i="0">
                    <a:latin typeface="Cambria Math" panose="02040503050406030204" pitchFamily="18" charset="0"/>
                  </a:rPr>
                  <a:t>□(64&amp;3/6)  </a:t>
                </a:r>
                <a:r>
                  <a:rPr lang="en-GB" b="0" dirty="0"/>
                  <a:t>of 4, 4 is </a:t>
                </a:r>
                <a:r>
                  <a:rPr lang="en-GB" b="0" i="0">
                    <a:latin typeface="Cambria Math" panose="02040503050406030204" pitchFamily="18" charset="0"/>
                  </a:rPr>
                  <a:t>□(64&amp;3/6)</a:t>
                </a:r>
                <a:r>
                  <a:rPr lang="en-GB" b="0" dirty="0"/>
                  <a:t> of 8, 1 is </a:t>
                </a:r>
                <a:r>
                  <a:rPr lang="en-GB" b="0" i="0">
                    <a:latin typeface="Cambria Math" panose="02040503050406030204" pitchFamily="18" charset="0"/>
                  </a:rPr>
                  <a:t>□(64&amp;3/9)</a:t>
                </a:r>
                <a:r>
                  <a:rPr lang="en-GB" b="0" dirty="0"/>
                  <a:t> of 3, 2 is </a:t>
                </a:r>
                <a:r>
                  <a:rPr lang="en-GB" b="0" i="0">
                    <a:latin typeface="Cambria Math" panose="02040503050406030204" pitchFamily="18" charset="0"/>
                  </a:rPr>
                  <a:t>□(64&amp;3/9)</a:t>
                </a:r>
                <a:r>
                  <a:rPr lang="en-GB" b="0" dirty="0"/>
                  <a:t> of 6. A correct set of solutions can also be made by placing 3 in the yellow circle, so creating, for example, 5 is </a:t>
                </a:r>
                <a:r>
                  <a:rPr lang="en-GB" b="0" i="0">
                    <a:latin typeface="Cambria Math" panose="02040503050406030204" pitchFamily="18" charset="0"/>
                  </a:rPr>
                  <a:t>□(64&amp;3/3)</a:t>
                </a:r>
                <a:r>
                  <a:rPr lang="en-GB" b="0" dirty="0"/>
                  <a:t> of 5 and 8 is </a:t>
                </a:r>
                <a:r>
                  <a:rPr lang="en-GB" b="0" i="0">
                    <a:latin typeface="Cambria Math" panose="02040503050406030204" pitchFamily="18" charset="0"/>
                  </a:rPr>
                  <a:t>□(64&amp;3/3)</a:t>
                </a:r>
                <a:r>
                  <a:rPr lang="en-GB" b="0" dirty="0"/>
                  <a:t> of 8.</a:t>
                </a:r>
              </a:p>
              <a:p>
                <a:pPr marL="0" indent="0">
                  <a:buNone/>
                </a:pPr>
                <a:r>
                  <a:rPr lang="en-GB" b="0" dirty="0"/>
                  <a:t>b) Placing a 6 in the numerator box would mean that, as long as the denominator and green rectangle have the same digit, the expression will be correct (for example, 6 is </a:t>
                </a:r>
                <a:r>
                  <a:rPr lang="en-GB" b="0" i="0">
                    <a:latin typeface="Cambria Math" panose="02040503050406030204" pitchFamily="18" charset="0"/>
                  </a:rPr>
                  <a:t>□(64&amp;6/7)</a:t>
                </a:r>
                <a:r>
                  <a:rPr lang="en-GB" b="0" dirty="0"/>
                  <a:t> of 7 and 6 is </a:t>
                </a:r>
                <a:r>
                  <a:rPr lang="en-GB" b="0" i="0">
                    <a:latin typeface="Cambria Math" panose="02040503050406030204" pitchFamily="18" charset="0"/>
                  </a:rPr>
                  <a:t>□(64&amp;6/8)</a:t>
                </a:r>
                <a:r>
                  <a:rPr lang="en-GB" b="0" dirty="0"/>
                  <a:t> of 8 etc). Other possible correct solutions are 6 is </a:t>
                </a:r>
                <a:r>
                  <a:rPr lang="en-GB" b="0" i="0">
                    <a:latin typeface="Cambria Math" panose="02040503050406030204" pitchFamily="18" charset="0"/>
                  </a:rPr>
                  <a:t>□(64&amp;2/3)</a:t>
                </a:r>
                <a:r>
                  <a:rPr lang="en-GB" b="0" dirty="0"/>
                  <a:t> of 9 and 6 is </a:t>
                </a:r>
                <a:r>
                  <a:rPr lang="en-GB" b="0" i="0">
                    <a:latin typeface="Cambria Math" panose="02040503050406030204" pitchFamily="18" charset="0"/>
                  </a:rPr>
                  <a:t>□(64&amp;3/4)</a:t>
                </a:r>
                <a:r>
                  <a:rPr lang="en-GB" b="0" dirty="0"/>
                  <a:t> of 8. A correct set of solutions can also be made using a fraction equivalent to 1 by placing the same digit in the blue and red boxes, so creating 6 is </a:t>
                </a:r>
                <a:r>
                  <a:rPr lang="en-GB" b="0" i="0">
                    <a:latin typeface="Cambria Math" panose="02040503050406030204" pitchFamily="18" charset="0"/>
                  </a:rPr>
                  <a:t>□(64&amp;3/3)</a:t>
                </a:r>
                <a:r>
                  <a:rPr lang="en-GB" b="0" dirty="0"/>
                  <a:t> of 6 and 6 is </a:t>
                </a:r>
                <a:r>
                  <a:rPr lang="en-GB" b="0" i="0">
                    <a:latin typeface="Cambria Math" panose="02040503050406030204" pitchFamily="18" charset="0"/>
                  </a:rPr>
                  <a:t>□(64&amp;9/9)</a:t>
                </a:r>
                <a:r>
                  <a:rPr lang="en-GB" b="0" dirty="0"/>
                  <a:t> of 6.</a:t>
                </a:r>
              </a:p>
              <a:p>
                <a:endParaRPr lang="en-GB" b="0" dirty="0"/>
              </a:p>
              <a:p>
                <a:r>
                  <a:rPr lang="en-GB" b="0" dirty="0"/>
                  <a:t>? Students’ responses will vary. You can use the principles described in the answers to a and b above to help sense check most possible answers (i.e. if the values of the numerator and yellow circle are the same, and the values of the denominator and the green rectangle are the same, then the statement must be true). Try simplifying students’ fractions before checking if this rule applies.</a:t>
                </a:r>
              </a:p>
              <a:p>
                <a:endParaRPr lang="en-GB" b="1" dirty="0"/>
              </a:p>
              <a:p>
                <a:r>
                  <a:rPr lang="en-GB" b="1" dirty="0"/>
                  <a:t>Suggested questioning</a:t>
                </a:r>
              </a:p>
              <a:p>
                <a:r>
                  <a:rPr lang="en-GB" b="0" dirty="0"/>
                  <a:t>Are there any simple ones to get started with?</a:t>
                </a:r>
              </a:p>
              <a:p>
                <a:r>
                  <a:rPr lang="en-GB" b="0" dirty="0"/>
                  <a:t>Do you know any equivalent fractions that could be useful?</a:t>
                </a:r>
              </a:p>
              <a:p>
                <a:r>
                  <a:rPr lang="en-GB" b="0" dirty="0"/>
                  <a:t>How do you know you’ve got all possible answers?</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Students may be keen to ‘complete’ the task by finding all of the possible solutions. Think about how to move students on once the key assessment point has been addressed. What is the focus of the task?</a:t>
                </a:r>
              </a:p>
              <a:p>
                <a:endParaRPr lang="en-GB" b="1"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55</a:t>
            </a:fld>
            <a:endParaRPr lang="en-GB" dirty="0"/>
          </a:p>
        </p:txBody>
      </p:sp>
    </p:spTree>
    <p:extLst>
      <p:ext uri="{BB962C8B-B14F-4D97-AF65-F5344CB8AC3E}">
        <p14:creationId xmlns:p14="http://schemas.microsoft.com/office/powerpoint/2010/main" val="24787182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56</a:t>
            </a:fld>
            <a:endParaRPr lang="en-GB" dirty="0"/>
          </a:p>
        </p:txBody>
      </p:sp>
    </p:spTree>
    <p:extLst>
      <p:ext uri="{BB962C8B-B14F-4D97-AF65-F5344CB8AC3E}">
        <p14:creationId xmlns:p14="http://schemas.microsoft.com/office/powerpoint/2010/main" val="20991723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‘arrow’, and then the further thinking question, will appear separately so you can choose the pace at which to work with your class. </a:t>
            </a:r>
            <a:endParaRPr lang="en-GB" b="1" dirty="0"/>
          </a:p>
          <a:p>
            <a:endParaRPr lang="en-GB" b="1" dirty="0"/>
          </a:p>
          <a:p>
            <a:r>
              <a:rPr lang="en-GB" b="1" dirty="0"/>
              <a:t>Answers</a:t>
            </a:r>
          </a:p>
          <a:p>
            <a:pPr marL="0" indent="0">
              <a:buNone/>
            </a:pPr>
            <a:r>
              <a:rPr lang="en-GB" b="0" dirty="0"/>
              <a:t>a) 10 cm, so each ring is 2.5 cm apart.</a:t>
            </a:r>
          </a:p>
          <a:p>
            <a:pPr marL="0" indent="0">
              <a:buNone/>
            </a:pPr>
            <a:r>
              <a:rPr lang="en-GB" b="0" dirty="0"/>
              <a:t>b) 17.5 cm</a:t>
            </a:r>
          </a:p>
          <a:p>
            <a:pPr marL="0" indent="0">
              <a:buNone/>
            </a:pPr>
            <a:r>
              <a:rPr lang="en-GB" b="0" dirty="0"/>
              <a:t>c) 15 cm</a:t>
            </a:r>
          </a:p>
          <a:p>
            <a:pPr marL="0" indent="0">
              <a:buNone/>
            </a:pPr>
            <a:r>
              <a:rPr lang="en-GB" b="0" dirty="0"/>
              <a:t>d) 22.5 cm</a:t>
            </a:r>
          </a:p>
          <a:p>
            <a:pPr marL="0" indent="0">
              <a:buNone/>
            </a:pPr>
            <a:r>
              <a:rPr lang="en-GB" b="0" dirty="0"/>
              <a:t>e) 7.5 cm</a:t>
            </a:r>
          </a:p>
          <a:p>
            <a:pPr marL="228600" indent="-228600">
              <a:buAutoNum type="arabicParenR"/>
            </a:pPr>
            <a:endParaRPr lang="en-GB" b="0" dirty="0"/>
          </a:p>
          <a:p>
            <a:pPr marL="0" indent="0">
              <a:buNone/>
            </a:pPr>
            <a:r>
              <a:rPr lang="en-GB" b="0" dirty="0"/>
              <a:t>? The arrow closest to the centre must be in the first part of the red section (marked 8). As a maximum, it can be one-third of the way into the second red ring (marked 7). </a:t>
            </a:r>
          </a:p>
          <a:p>
            <a:endParaRPr lang="en-GB" b="0" dirty="0"/>
          </a:p>
          <a:p>
            <a:r>
              <a:rPr lang="en-GB" b="1" dirty="0"/>
              <a:t>Suggested questioning</a:t>
            </a:r>
          </a:p>
          <a:p>
            <a:r>
              <a:rPr lang="en-GB" b="0" dirty="0"/>
              <a:t>How might the circles help to work out the distances?</a:t>
            </a:r>
          </a:p>
          <a:p>
            <a:r>
              <a:rPr lang="en-GB" b="0" dirty="0"/>
              <a:t>How could you work out how far apart the circles are?</a:t>
            </a:r>
          </a:p>
          <a:p>
            <a:r>
              <a:rPr lang="en-GB" b="0" dirty="0"/>
              <a:t>Can you use any of the other arrows to help with this answer?</a:t>
            </a:r>
          </a:p>
          <a:p>
            <a:endParaRPr lang="en-GB" b="1" dirty="0"/>
          </a:p>
          <a:p>
            <a:r>
              <a:rPr lang="en-GB" b="1" dirty="0"/>
              <a:t>Things to think about</a:t>
            </a:r>
          </a:p>
          <a:p>
            <a:r>
              <a:rPr lang="en-GB" b="0" dirty="0"/>
              <a:t>It is assumed in the context of this task that all the arrows land on the lines, which you might like to clarify. Multiple methods are likely to be used by students. Think about which student methods you’ll share, and which order you and the class will explore them in. </a:t>
            </a:r>
          </a:p>
        </p:txBody>
      </p:sp>
      <p:sp>
        <p:nvSpPr>
          <p:cNvPr id="4" name="Slide Number Placeholder 3"/>
          <p:cNvSpPr>
            <a:spLocks noGrp="1"/>
          </p:cNvSpPr>
          <p:nvPr>
            <p:ph type="sldNum" sz="quarter" idx="5"/>
          </p:nvPr>
        </p:nvSpPr>
        <p:spPr/>
        <p:txBody>
          <a:bodyPr/>
          <a:lstStyle/>
          <a:p>
            <a:fld id="{95CC6D43-B330-470E-9514-C837501A6F5A}" type="slidenum">
              <a:rPr lang="en-GB" smtClean="0"/>
              <a:t>57</a:t>
            </a:fld>
            <a:endParaRPr lang="en-GB" dirty="0"/>
          </a:p>
        </p:txBody>
      </p:sp>
    </p:spTree>
    <p:extLst>
      <p:ext uri="{BB962C8B-B14F-4D97-AF65-F5344CB8AC3E}">
        <p14:creationId xmlns:p14="http://schemas.microsoft.com/office/powerpoint/2010/main" val="38392720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58</a:t>
            </a:fld>
            <a:endParaRPr lang="en-GB" dirty="0"/>
          </a:p>
        </p:txBody>
      </p:sp>
    </p:spTree>
    <p:extLst>
      <p:ext uri="{BB962C8B-B14F-4D97-AF65-F5344CB8AC3E}">
        <p14:creationId xmlns:p14="http://schemas.microsoft.com/office/powerpoint/2010/main" val="12857120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of shapes A to I will appear separately so you can choose the pace at which to work with your class. To shade the grids, students will need the printable version on slide 76.</a:t>
            </a:r>
            <a:endParaRPr lang="en-GB" b="1" dirty="0"/>
          </a:p>
          <a:p>
            <a:endParaRPr lang="en-GB" b="1" dirty="0"/>
          </a:p>
          <a:p>
            <a:r>
              <a:rPr lang="en-GB" b="1" dirty="0"/>
              <a:t>Answers</a:t>
            </a:r>
          </a:p>
          <a:p>
            <a:r>
              <a:rPr lang="en-GB" b="0" dirty="0"/>
              <a:t>The answers to this task will vary for each student.</a:t>
            </a:r>
          </a:p>
          <a:p>
            <a:endParaRPr lang="en-GB" b="0" dirty="0"/>
          </a:p>
          <a:p>
            <a:r>
              <a:rPr lang="en-GB" b="1" dirty="0"/>
              <a:t>Suggested questioning</a:t>
            </a:r>
          </a:p>
          <a:p>
            <a:r>
              <a:rPr lang="en-GB" b="0" dirty="0"/>
              <a:t>Can you shade a percentage that no one else in the class has shaded? </a:t>
            </a:r>
          </a:p>
          <a:p>
            <a:r>
              <a:rPr lang="en-GB" b="0" dirty="0"/>
              <a:t>How can you accurately shade that percentage on the grid? What will you look for?</a:t>
            </a:r>
          </a:p>
          <a:p>
            <a:r>
              <a:rPr lang="en-GB" b="0" dirty="0"/>
              <a:t>Are there any calculations you could do that might help you to be accurate?</a:t>
            </a:r>
          </a:p>
          <a:p>
            <a:endParaRPr lang="en-GB" b="1" dirty="0"/>
          </a:p>
          <a:p>
            <a:r>
              <a:rPr lang="en-GB" b="1" dirty="0"/>
              <a:t>Things to think about</a:t>
            </a:r>
          </a:p>
          <a:p>
            <a:r>
              <a:rPr lang="en-GB" b="0" dirty="0"/>
              <a:t>Think about how to collect and check responses from students. Which grids were the most challenging, and which instigated the most errors from your class. The further thinking question asks students to create their own grids – do they realise that choosing grids with a number of squares that is a factor of 100 is easier? If they do, challenge them to use different grids with a number of squares that isn’t a factor of 100 but is close to one. How accurately are they able to estimate a percentage of, say, a 21 square grid or six square grid?</a:t>
            </a:r>
          </a:p>
        </p:txBody>
      </p:sp>
      <p:sp>
        <p:nvSpPr>
          <p:cNvPr id="4" name="Slide Number Placeholder 3"/>
          <p:cNvSpPr>
            <a:spLocks noGrp="1"/>
          </p:cNvSpPr>
          <p:nvPr>
            <p:ph type="sldNum" sz="quarter" idx="5"/>
          </p:nvPr>
        </p:nvSpPr>
        <p:spPr/>
        <p:txBody>
          <a:bodyPr/>
          <a:lstStyle/>
          <a:p>
            <a:fld id="{95CC6D43-B330-470E-9514-C837501A6F5A}" type="slidenum">
              <a:rPr lang="en-GB" smtClean="0"/>
              <a:t>60</a:t>
            </a:fld>
            <a:endParaRPr lang="en-GB" dirty="0"/>
          </a:p>
        </p:txBody>
      </p:sp>
    </p:spTree>
    <p:extLst>
      <p:ext uri="{BB962C8B-B14F-4D97-AF65-F5344CB8AC3E}">
        <p14:creationId xmlns:p14="http://schemas.microsoft.com/office/powerpoint/2010/main" val="87470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a:t>
            </a:fld>
            <a:endParaRPr lang="en-GB" dirty="0"/>
          </a:p>
        </p:txBody>
      </p:sp>
    </p:spTree>
    <p:extLst>
      <p:ext uri="{BB962C8B-B14F-4D97-AF65-F5344CB8AC3E}">
        <p14:creationId xmlns:p14="http://schemas.microsoft.com/office/powerpoint/2010/main" val="41786614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and grid will appear separately so you can choose the pace at which to work with your class. To shade the grids, students will need the printable version on slide 77.</a:t>
            </a:r>
            <a:endParaRPr lang="en-GB" b="1" dirty="0"/>
          </a:p>
          <a:p>
            <a:endParaRPr lang="en-GB" b="1" dirty="0"/>
          </a:p>
          <a:p>
            <a:r>
              <a:rPr lang="en-GB" b="1" dirty="0"/>
              <a:t>Answers</a:t>
            </a:r>
          </a:p>
          <a:p>
            <a:r>
              <a:rPr lang="en-GB" b="0" dirty="0"/>
              <a:t>See the following slide for some suggestions of what the shading might look like. The actual sections that students shade may vary, but they need to be the equivalent of:</a:t>
            </a:r>
          </a:p>
          <a:p>
            <a:r>
              <a:rPr lang="en-GB" b="0" dirty="0"/>
              <a:t>A: 15 sections</a:t>
            </a:r>
          </a:p>
          <a:p>
            <a:r>
              <a:rPr lang="en-GB" b="0" dirty="0"/>
              <a:t>B: 3 sections</a:t>
            </a:r>
          </a:p>
          <a:p>
            <a:r>
              <a:rPr lang="en-GB" b="0" dirty="0"/>
              <a:t>C: 6 sections</a:t>
            </a:r>
          </a:p>
          <a:p>
            <a:r>
              <a:rPr lang="en-GB" b="0" dirty="0"/>
              <a:t>D: 15 sections</a:t>
            </a:r>
          </a:p>
          <a:p>
            <a:r>
              <a:rPr lang="en-GB" b="0" dirty="0"/>
              <a:t>E: 0.6 sections</a:t>
            </a:r>
          </a:p>
          <a:p>
            <a:r>
              <a:rPr lang="en-GB" b="0" dirty="0"/>
              <a:t>F: 1.5 sections</a:t>
            </a:r>
          </a:p>
          <a:p>
            <a:endParaRPr lang="en-GB" b="0" dirty="0"/>
          </a:p>
          <a:p>
            <a:r>
              <a:rPr lang="en-GB" b="0" dirty="0"/>
              <a:t>? Students’ responses will vary.</a:t>
            </a:r>
          </a:p>
          <a:p>
            <a:endParaRPr lang="en-GB" b="0" dirty="0"/>
          </a:p>
          <a:p>
            <a:r>
              <a:rPr lang="en-GB" b="1" dirty="0"/>
              <a:t>Suggested questioning</a:t>
            </a:r>
          </a:p>
          <a:p>
            <a:r>
              <a:rPr lang="en-GB" b="0" dirty="0"/>
              <a:t>What’s the same and what’s different between these two grids?</a:t>
            </a:r>
          </a:p>
          <a:p>
            <a:r>
              <a:rPr lang="en-GB" b="0" dirty="0"/>
              <a:t>Can you use any of your other answers to help you?</a:t>
            </a:r>
          </a:p>
          <a:p>
            <a:r>
              <a:rPr lang="en-GB" b="0" dirty="0"/>
              <a:t>Does writing the percentage as a fraction or a decimal help?</a:t>
            </a:r>
          </a:p>
          <a:p>
            <a:endParaRPr lang="en-GB" b="1" dirty="0"/>
          </a:p>
          <a:p>
            <a:r>
              <a:rPr lang="en-GB" b="1" dirty="0"/>
              <a:t>Things to think about</a:t>
            </a:r>
          </a:p>
          <a:p>
            <a:r>
              <a:rPr lang="en-GB" b="0" dirty="0"/>
              <a:t>What shapes do you offer students to work with when looking at fractions and percentages? Often the grids used contain a ‘friendly’ number of cells. </a:t>
            </a:r>
          </a:p>
          <a:p>
            <a:r>
              <a:rPr lang="en-GB" b="0" dirty="0"/>
              <a:t>In this task, students may use previous grids to help with the next. For example, since the original 100 grid and shape E align, extending the shaded area from the hundred square to E will shade the required 30%. Similarly, shapes B and D have the same number of columns and so the same number need to be shaded in each. This method may not be intuitive to many students. Consider how to explore and develop this in advance of the lesson.</a:t>
            </a:r>
          </a:p>
          <a:p>
            <a:endParaRPr lang="en-GB" b="0" dirty="0"/>
          </a:p>
          <a:p>
            <a:r>
              <a:rPr lang="en-GB" b="0" dirty="0"/>
              <a:t>Think about collecting responses from students and how to check these. Consider how to gain feedback about which grids were the most challenging, and which instigated the most errors from your class.</a:t>
            </a:r>
          </a:p>
        </p:txBody>
      </p:sp>
      <p:sp>
        <p:nvSpPr>
          <p:cNvPr id="4" name="Slide Number Placeholder 3"/>
          <p:cNvSpPr>
            <a:spLocks noGrp="1"/>
          </p:cNvSpPr>
          <p:nvPr>
            <p:ph type="sldNum" sz="quarter" idx="5"/>
          </p:nvPr>
        </p:nvSpPr>
        <p:spPr/>
        <p:txBody>
          <a:bodyPr/>
          <a:lstStyle/>
          <a:p>
            <a:fld id="{95CC6D43-B330-470E-9514-C837501A6F5A}" type="slidenum">
              <a:rPr lang="en-GB" smtClean="0"/>
              <a:t>61</a:t>
            </a:fld>
            <a:endParaRPr lang="en-GB" dirty="0"/>
          </a:p>
        </p:txBody>
      </p:sp>
    </p:spTree>
    <p:extLst>
      <p:ext uri="{BB962C8B-B14F-4D97-AF65-F5344CB8AC3E}">
        <p14:creationId xmlns:p14="http://schemas.microsoft.com/office/powerpoint/2010/main" val="22739881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An example solution will appear separately for each grid so you can choose the pace at which to work with your class. </a:t>
            </a:r>
          </a:p>
        </p:txBody>
      </p:sp>
      <p:sp>
        <p:nvSpPr>
          <p:cNvPr id="4" name="Slide Number Placeholder 3"/>
          <p:cNvSpPr>
            <a:spLocks noGrp="1"/>
          </p:cNvSpPr>
          <p:nvPr>
            <p:ph type="sldNum" sz="quarter" idx="5"/>
          </p:nvPr>
        </p:nvSpPr>
        <p:spPr/>
        <p:txBody>
          <a:bodyPr/>
          <a:lstStyle/>
          <a:p>
            <a:fld id="{95CC6D43-B330-470E-9514-C837501A6F5A}" type="slidenum">
              <a:rPr lang="en-GB" smtClean="0"/>
              <a:t>62</a:t>
            </a:fld>
            <a:endParaRPr lang="en-GB" dirty="0"/>
          </a:p>
        </p:txBody>
      </p:sp>
    </p:spTree>
    <p:extLst>
      <p:ext uri="{BB962C8B-B14F-4D97-AF65-F5344CB8AC3E}">
        <p14:creationId xmlns:p14="http://schemas.microsoft.com/office/powerpoint/2010/main" val="7177196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Answers will vary according to the value of the 100 square.</a:t>
            </a:r>
          </a:p>
          <a:p>
            <a:endParaRPr lang="en-GB" b="0" dirty="0"/>
          </a:p>
          <a:p>
            <a:r>
              <a:rPr lang="en-GB" b="1" dirty="0"/>
              <a:t>Suggested questioning</a:t>
            </a:r>
          </a:p>
          <a:p>
            <a:r>
              <a:rPr lang="en-GB" b="0" dirty="0"/>
              <a:t>Are any of the questions easier to answer than others?</a:t>
            </a:r>
          </a:p>
          <a:p>
            <a:r>
              <a:rPr lang="en-GB" b="0" dirty="0"/>
              <a:t>Which do you think you’ll be able to answer without a calculator?</a:t>
            </a:r>
          </a:p>
          <a:p>
            <a:r>
              <a:rPr lang="en-GB" b="0" dirty="0"/>
              <a:t>What would happen if we double the value of the hundred square?</a:t>
            </a:r>
          </a:p>
          <a:p>
            <a:endParaRPr lang="en-GB" b="1" dirty="0"/>
          </a:p>
          <a:p>
            <a:r>
              <a:rPr lang="en-GB" b="1" dirty="0"/>
              <a:t>Things to think about</a:t>
            </a:r>
          </a:p>
          <a:p>
            <a:r>
              <a:rPr lang="en-GB" b="0" dirty="0"/>
              <a:t>This task doesn’t explicitly mention percentages. Think about the language you use to describe the task and the strategies you use to hear the ways that students go about calculating the different values. Students who have a method for calculating percentages, but maybe no understanding of the underpinning structures, may not make the connection between this task and their method. Consider how you’ll support them to do this. Part f asks students to write their answers as calculations; this is a good opportunity to gain insight into how students organise their thinking and how accurately they can notate this. This should help you to with your own decisions about how explicitly you need to teach the setting out of calculations.</a:t>
            </a:r>
          </a:p>
        </p:txBody>
      </p:sp>
      <p:sp>
        <p:nvSpPr>
          <p:cNvPr id="4" name="Slide Number Placeholder 3"/>
          <p:cNvSpPr>
            <a:spLocks noGrp="1"/>
          </p:cNvSpPr>
          <p:nvPr>
            <p:ph type="sldNum" sz="quarter" idx="5"/>
          </p:nvPr>
        </p:nvSpPr>
        <p:spPr/>
        <p:txBody>
          <a:bodyPr/>
          <a:lstStyle/>
          <a:p>
            <a:fld id="{95CC6D43-B330-470E-9514-C837501A6F5A}" type="slidenum">
              <a:rPr lang="en-GB" smtClean="0"/>
              <a:t>63</a:t>
            </a:fld>
            <a:endParaRPr lang="en-GB" dirty="0"/>
          </a:p>
        </p:txBody>
      </p:sp>
    </p:spTree>
    <p:extLst>
      <p:ext uri="{BB962C8B-B14F-4D97-AF65-F5344CB8AC3E}">
        <p14:creationId xmlns:p14="http://schemas.microsoft.com/office/powerpoint/2010/main" val="32936190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42%</a:t>
            </a:r>
          </a:p>
          <a:p>
            <a:r>
              <a:rPr lang="en-GB" b="0" dirty="0"/>
              <a:t>b) 42% of the total grid is shaded.</a:t>
            </a:r>
          </a:p>
          <a:p>
            <a:endParaRPr lang="en-GB" b="0" dirty="0"/>
          </a:p>
          <a:p>
            <a:r>
              <a:rPr lang="en-GB" b="0" dirty="0"/>
              <a:t>? One more square has been shaded on each grid, so 43% is now shaded.</a:t>
            </a:r>
          </a:p>
          <a:p>
            <a:r>
              <a:rPr lang="en-GB" b="0" dirty="0"/>
              <a:t>The rectangles on the left-hand (blue) grid are larger than the other rectangles. It’s not possible to say what percentage of the total is shaded, but it is possible to say that it must be greater than 44%.</a:t>
            </a:r>
          </a:p>
          <a:p>
            <a:endParaRPr lang="en-GB" b="0" dirty="0"/>
          </a:p>
          <a:p>
            <a:r>
              <a:rPr lang="en-GB" b="1" dirty="0"/>
              <a:t>Suggested questioning</a:t>
            </a:r>
          </a:p>
          <a:p>
            <a:r>
              <a:rPr lang="en-GB" b="0" dirty="0"/>
              <a:t>For part a, which 42% was easier for you to see? Why?</a:t>
            </a:r>
          </a:p>
          <a:p>
            <a:r>
              <a:rPr lang="en-GB" b="0" dirty="0"/>
              <a:t>Would it be 42% is we used only the red pattern?</a:t>
            </a:r>
          </a:p>
          <a:p>
            <a:r>
              <a:rPr lang="en-GB" b="0" dirty="0"/>
              <a:t>How about if we added another 10 red grids to the pattern? Will it still be 42%?</a:t>
            </a:r>
          </a:p>
          <a:p>
            <a:endParaRPr lang="en-GB" b="1" dirty="0"/>
          </a:p>
          <a:p>
            <a:r>
              <a:rPr lang="en-GB" b="1" dirty="0"/>
              <a:t>Things to think about</a:t>
            </a:r>
          </a:p>
          <a:p>
            <a:r>
              <a:rPr lang="en-GB" b="0" dirty="0"/>
              <a:t>The intention here is to learn about students’ understanding through their explanations and reasoning. Think ahead about how to manage it in the classroom. How will you ensure that students feel confident enough to give arguments and counter arguments, that might ultimately be disproved? Activities like this are most effective within a classroom environment where all students’ voices can be heard, and where all students feel comfortable with being wrong.</a:t>
            </a:r>
          </a:p>
          <a:p>
            <a:endParaRPr lang="en-GB" b="0" dirty="0"/>
          </a:p>
        </p:txBody>
      </p:sp>
      <p:sp>
        <p:nvSpPr>
          <p:cNvPr id="4" name="Slide Number Placeholder 3"/>
          <p:cNvSpPr>
            <a:spLocks noGrp="1"/>
          </p:cNvSpPr>
          <p:nvPr>
            <p:ph type="sldNum" sz="quarter" idx="5"/>
          </p:nvPr>
        </p:nvSpPr>
        <p:spPr/>
        <p:txBody>
          <a:bodyPr/>
          <a:lstStyle/>
          <a:p>
            <a:fld id="{95CC6D43-B330-470E-9514-C837501A6F5A}" type="slidenum">
              <a:rPr lang="en-GB" smtClean="0"/>
              <a:t>64</a:t>
            </a:fld>
            <a:endParaRPr lang="en-GB" dirty="0"/>
          </a:p>
        </p:txBody>
      </p:sp>
    </p:spTree>
    <p:extLst>
      <p:ext uri="{BB962C8B-B14F-4D97-AF65-F5344CB8AC3E}">
        <p14:creationId xmlns:p14="http://schemas.microsoft.com/office/powerpoint/2010/main" val="3598034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blank cards and part b will appear separately so you can choose the pace at which to reveal the slide to your class. Printable cards are available on slides 79–96, with instructions for printing on slide 78.</a:t>
                </a:r>
                <a:endParaRPr lang="en-GB" b="1" dirty="0"/>
              </a:p>
              <a:p>
                <a:endParaRPr lang="en-GB" b="1" dirty="0"/>
              </a:p>
              <a:p>
                <a:r>
                  <a:rPr lang="en-GB" b="1" dirty="0"/>
                  <a:t>Answers</a:t>
                </a:r>
              </a:p>
              <a:p>
                <a:r>
                  <a:rPr lang="en-GB" b="0" dirty="0"/>
                  <a:t>a)</a:t>
                </a:r>
              </a:p>
              <a:p>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4</m:t>
                        </m:r>
                      </m:den>
                    </m:f>
                  </m:oMath>
                </a14:m>
                <a:r>
                  <a:rPr lang="en-GB" b="0" dirty="0"/>
                  <a:t> = 0.25 </a:t>
                </a:r>
              </a:p>
              <a:p>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oMath>
                </a14:m>
                <a:r>
                  <a:rPr lang="en-GB" b="0" dirty="0"/>
                  <a:t> = 0.5</a:t>
                </a:r>
              </a:p>
              <a:p>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5</m:t>
                        </m:r>
                      </m:den>
                    </m:f>
                  </m:oMath>
                </a14:m>
                <a:r>
                  <a:rPr lang="en-GB" b="0" dirty="0"/>
                  <a:t> = 0.2</a:t>
                </a:r>
              </a:p>
              <a:p>
                <a:r>
                  <a:rPr lang="en-GB" b="0" dirty="0"/>
                  <a:t>30% = 0.3 </a:t>
                </a:r>
              </a:p>
              <a:p>
                <a:r>
                  <a:rPr lang="en-GB" b="0" dirty="0"/>
                  <a:t>40% =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5</m:t>
                        </m:r>
                      </m:den>
                    </m:f>
                  </m:oMath>
                </a14:m>
                <a:endParaRPr lang="en-GB" sz="1200" b="0" dirty="0"/>
              </a:p>
              <a:p>
                <a:r>
                  <a:rPr lang="en-GB" sz="1200" b="0" dirty="0"/>
                  <a:t>120% = 1.2</a:t>
                </a:r>
              </a:p>
              <a:p>
                <a:endParaRPr lang="en-GB" b="0" dirty="0"/>
              </a:p>
              <a:p>
                <a:r>
                  <a:rPr lang="en-GB" b="0" dirty="0"/>
                  <a:t>b) </a:t>
                </a:r>
              </a:p>
              <a:p>
                <a:r>
                  <a:rPr lang="en-GB" b="0" dirty="0"/>
                  <a:t>Throughout, equivalent fractions may be given,</a:t>
                </a:r>
                <a:r>
                  <a:rPr lang="en-GB" b="0" baseline="0" dirty="0"/>
                  <a:t> </a:t>
                </a:r>
                <a:r>
                  <a:rPr lang="en-GB" b="0" dirty="0"/>
                  <a:t>such as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100</m:t>
                        </m:r>
                      </m:den>
                    </m:f>
                  </m:oMath>
                </a14:m>
                <a:r>
                  <a:rPr lang="en-GB" b="0" dirty="0"/>
                  <a:t> in place of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10</m:t>
                        </m:r>
                      </m:den>
                    </m:f>
                  </m:oMath>
                </a14:m>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 =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5</m:t>
                        </m:r>
                      </m:den>
                    </m:f>
                  </m:oMath>
                </a14:m>
                <a:r>
                  <a:rPr lang="en-GB" b="0" dirty="0"/>
                  <a:t> = 0.2</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25% =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4</m:t>
                        </m:r>
                      </m:den>
                    </m:f>
                  </m:oMath>
                </a14:m>
                <a:r>
                  <a:rPr lang="en-GB" b="0" dirty="0"/>
                  <a:t> = 0.25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30% =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10</m:t>
                        </m:r>
                      </m:den>
                    </m:f>
                  </m:oMath>
                </a14:m>
                <a:r>
                  <a:rPr lang="en-GB" b="0" dirty="0"/>
                  <a:t> = 0.3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40% =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5</m:t>
                        </m:r>
                      </m:den>
                    </m:f>
                  </m:oMath>
                </a14:m>
                <a:r>
                  <a:rPr lang="en-GB" b="0" dirty="0"/>
                  <a:t> = 0.4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50% =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oMath>
                </a14:m>
                <a:r>
                  <a:rPr lang="en-GB" b="0" dirty="0"/>
                  <a:t> = 0.5</a:t>
                </a:r>
              </a:p>
              <a:p>
                <a:r>
                  <a:rPr lang="en-GB" b="0" dirty="0"/>
                  <a:t>120% =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12</m:t>
                        </m:r>
                      </m:num>
                      <m:den>
                        <m:r>
                          <a:rPr lang="en-GB" sz="1200" b="0" i="1" smtClean="0">
                            <a:latin typeface="Cambria Math" panose="02040503050406030204" pitchFamily="18" charset="0"/>
                          </a:rPr>
                          <m:t>10</m:t>
                        </m:r>
                      </m:den>
                    </m:f>
                  </m:oMath>
                </a14:m>
                <a:r>
                  <a:rPr lang="en-GB" b="0" dirty="0"/>
                  <a:t>= 1.2</a:t>
                </a:r>
              </a:p>
              <a:p>
                <a:endParaRPr lang="en-GB" b="0" dirty="0"/>
              </a:p>
              <a:p>
                <a:r>
                  <a:rPr lang="en-GB" b="0" dirty="0"/>
                  <a:t>? Any equivalent fraction or decimal for each set. Students may be likely to select more ‘common’ or easy to derive equivalences such as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6</m:t>
                        </m:r>
                      </m:den>
                    </m:f>
                  </m:oMath>
                </a14:m>
                <a:r>
                  <a:rPr lang="en-GB" b="0" dirty="0"/>
                  <a:t> for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oMath>
                </a14:m>
                <a:r>
                  <a:rPr lang="en-GB" b="0" dirty="0"/>
                  <a:t>, so</a:t>
                </a:r>
                <a:r>
                  <a:rPr lang="en-GB" b="0" baseline="0" dirty="0"/>
                  <a:t> the prompt them to think of a fraction that nobody else will choose to encourage them to be more creative, such as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303</m:t>
                        </m:r>
                      </m:num>
                      <m:den>
                        <m:r>
                          <a:rPr lang="en-GB" sz="1200" b="0" i="1" smtClean="0">
                            <a:latin typeface="Cambria Math" panose="02040503050406030204" pitchFamily="18" charset="0"/>
                          </a:rPr>
                          <m:t>606</m:t>
                        </m:r>
                      </m:den>
                    </m:f>
                  </m:oMath>
                </a14:m>
                <a:r>
                  <a:rPr lang="en-GB" b="0" dirty="0"/>
                  <a:t> for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oMath>
                </a14:m>
                <a:r>
                  <a:rPr lang="en-GB" b="0" dirty="0"/>
                  <a:t>.</a:t>
                </a:r>
              </a:p>
              <a:p>
                <a:endParaRPr lang="en-GB" b="0" dirty="0"/>
              </a:p>
              <a:p>
                <a:r>
                  <a:rPr lang="en-GB" b="1" dirty="0"/>
                  <a:t>Suggested questioning</a:t>
                </a:r>
                <a:endParaRPr lang="en-GB" b="0" dirty="0"/>
              </a:p>
              <a:p>
                <a:r>
                  <a:rPr lang="en-GB" b="0" dirty="0"/>
                  <a:t>Which of these do you know and which do you have to work out?</a:t>
                </a:r>
              </a:p>
              <a:p>
                <a:r>
                  <a:rPr lang="en-GB" b="0" dirty="0"/>
                  <a:t>How can you use other known facts to help you work out the answer?</a:t>
                </a:r>
              </a:p>
              <a:p>
                <a:r>
                  <a:rPr lang="en-GB" b="0" dirty="0"/>
                  <a:t>If you know the value as a decimal, how can you convert it to a percentage?</a:t>
                </a:r>
              </a:p>
              <a:p>
                <a:endParaRPr lang="en-GB" b="1" dirty="0"/>
              </a:p>
              <a:p>
                <a:r>
                  <a:rPr lang="en-GB" b="1" dirty="0"/>
                  <a:t>Things to think about</a:t>
                </a:r>
              </a:p>
              <a:p>
                <a:r>
                  <a:rPr lang="en-GB" b="0" dirty="0"/>
                  <a:t>Activity E assesses some common equivalences that students are likely to know from their work on decimals and fractions at primary school. It is a development of a similar Checkpoint from the ‘Arithmetic procedures including fractions’ deck.</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and card will appear separately so you can choose the pace at which to reveal the slide to your class. A printable resource is available on slide XX.</a:t>
                </a:r>
                <a:endParaRPr lang="en-GB" b="1"/>
              </a:p>
              <a:p>
                <a:endParaRPr lang="en-GB" b="1"/>
              </a:p>
              <a:p>
                <a:r>
                  <a:rPr lang="en-GB" b="1"/>
                  <a:t>Answers</a:t>
                </a:r>
              </a:p>
              <a:p>
                <a:r>
                  <a:rPr lang="en-GB" b="0"/>
                  <a:t>a)</a:t>
                </a:r>
              </a:p>
              <a:p>
                <a:r>
                  <a:rPr lang="en-GB" sz="1200" b="0" i="0">
                    <a:latin typeface="Cambria Math" panose="02040503050406030204" pitchFamily="18" charset="0"/>
                  </a:rPr>
                  <a:t>1/4</a:t>
                </a:r>
                <a:r>
                  <a:rPr lang="en-GB" b="0"/>
                  <a:t> = 0.25</a:t>
                </a:r>
              </a:p>
              <a:p>
                <a:r>
                  <a:rPr lang="en-GB" sz="1200" b="0" i="0">
                    <a:latin typeface="Cambria Math" panose="02040503050406030204" pitchFamily="18" charset="0"/>
                  </a:rPr>
                  <a:t>1/2</a:t>
                </a:r>
                <a:r>
                  <a:rPr lang="en-GB" b="0"/>
                  <a:t> = 0.5</a:t>
                </a:r>
              </a:p>
              <a:p>
                <a:r>
                  <a:rPr lang="en-GB" sz="1200" b="0" i="0">
                    <a:latin typeface="Cambria Math" panose="02040503050406030204" pitchFamily="18" charset="0"/>
                  </a:rPr>
                  <a:t>1/5</a:t>
                </a:r>
                <a:r>
                  <a:rPr lang="en-GB" b="0"/>
                  <a:t> = 0.2</a:t>
                </a:r>
              </a:p>
              <a:p>
                <a:endParaRPr lang="en-GB" b="0"/>
              </a:p>
              <a:p>
                <a:r>
                  <a:rPr lang="en-GB" b="0"/>
                  <a:t>b) </a:t>
                </a:r>
              </a:p>
              <a:p>
                <a:r>
                  <a:rPr lang="en-GB" b="0"/>
                  <a:t>0.3 = </a:t>
                </a:r>
                <a:r>
                  <a:rPr lang="en-GB" sz="1200" b="0" i="0">
                    <a:latin typeface="Cambria Math" panose="02040503050406030204" pitchFamily="18" charset="0"/>
                  </a:rPr>
                  <a:t>3/10</a:t>
                </a:r>
                <a:r>
                  <a:rPr lang="en-GB" b="0"/>
                  <a:t> (or equivalent)</a:t>
                </a:r>
              </a:p>
              <a:p>
                <a:r>
                  <a:rPr lang="en-GB" sz="1200" b="0" i="0">
                    <a:latin typeface="Cambria Math" panose="02040503050406030204" pitchFamily="18" charset="0"/>
                  </a:rPr>
                  <a:t>2/5</a:t>
                </a:r>
                <a:r>
                  <a:rPr lang="en-GB" b="0"/>
                  <a:t> = 0.4 (or equivalent)</a:t>
                </a:r>
              </a:p>
              <a:p>
                <a:r>
                  <a:rPr lang="en-GB" b="0"/>
                  <a:t>1.2 = </a:t>
                </a:r>
                <a:r>
                  <a:rPr lang="en-GB" sz="1200" b="0" i="0">
                    <a:latin typeface="Cambria Math" panose="02040503050406030204" pitchFamily="18" charset="0"/>
                  </a:rPr>
                  <a:t>12/10</a:t>
                </a:r>
                <a:r>
                  <a:rPr lang="en-GB" b="0"/>
                  <a:t> (or equivalent)</a:t>
                </a:r>
              </a:p>
              <a:p>
                <a:endParaRPr lang="en-GB" b="0"/>
              </a:p>
              <a:p>
                <a:r>
                  <a:rPr lang="en-GB" b="0"/>
                  <a:t>? Any equivalent fraction or decimal for each set. </a:t>
                </a:r>
              </a:p>
              <a:p>
                <a:endParaRPr lang="en-GB" b="0"/>
              </a:p>
              <a:p>
                <a:r>
                  <a:rPr lang="en-GB" b="1"/>
                  <a:t>Suggested questioning</a:t>
                </a:r>
              </a:p>
              <a:p>
                <a:r>
                  <a:rPr lang="en-GB" b="0"/>
                  <a:t>Which of these do you ‘just know’? Which do you have to work out?</a:t>
                </a:r>
              </a:p>
              <a:p>
                <a:r>
                  <a:rPr lang="en-GB" b="0"/>
                  <a:t>How is the vinculum (fraction line) different from the decimal point?</a:t>
                </a:r>
              </a:p>
              <a:p>
                <a:r>
                  <a:rPr lang="en-GB" b="0"/>
                  <a:t>Why is (e.g. 0.2) NOT equivalent to (e.g. </a:t>
                </a:r>
                <a:r>
                  <a:rPr lang="en-GB" b="0" i="0" dirty="0">
                    <a:latin typeface="Cambria Math" panose="02040503050406030204" pitchFamily="18" charset="0"/>
                  </a:rPr>
                  <a:t>1/2</a:t>
                </a:r>
                <a:r>
                  <a:rPr lang="en-GB" b="0"/>
                  <a:t>)?</a:t>
                </a:r>
              </a:p>
              <a:p>
                <a:r>
                  <a:rPr lang="en-GB" b="0"/>
                  <a:t>Which is the biggest value here? Which is the smallest?</a:t>
                </a:r>
              </a:p>
              <a:p>
                <a:endParaRPr lang="en-GB" b="1"/>
              </a:p>
              <a:p>
                <a:r>
                  <a:rPr lang="en-GB" b="1"/>
                  <a:t>Things to think about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65</a:t>
            </a:fld>
            <a:endParaRPr lang="en-GB" dirty="0"/>
          </a:p>
        </p:txBody>
      </p:sp>
    </p:spTree>
    <p:extLst>
      <p:ext uri="{BB962C8B-B14F-4D97-AF65-F5344CB8AC3E}">
        <p14:creationId xmlns:p14="http://schemas.microsoft.com/office/powerpoint/2010/main" val="41442608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and then the further thinking questions will appear separately so you can choose the pace at which to work with your class. </a:t>
                </a:r>
                <a:endParaRPr lang="en-GB" b="1" dirty="0"/>
              </a:p>
              <a:p>
                <a:endParaRPr lang="en-GB" b="1" dirty="0"/>
              </a:p>
              <a:p>
                <a:r>
                  <a:rPr lang="en-GB" b="1" dirty="0"/>
                  <a:t>Answers</a:t>
                </a:r>
                <a:endParaRPr lang="en-GB" b="0" dirty="0"/>
              </a:p>
              <a:p>
                <a:r>
                  <a:rPr lang="en-GB" b="0" dirty="0"/>
                  <a:t>a) Padma is partially correct. Howard is 50% younger than her but Parvati is actually 100% older. Padma has got confused with the idea that her age is 50% of Parvati’s age.</a:t>
                </a:r>
              </a:p>
              <a:p>
                <a:r>
                  <a:rPr lang="en-GB" b="0" dirty="0"/>
                  <a:t>b) Howard is partially correct. Padma is 100% older but Parvati is actually 300% older. Howard has got confused with the idea that Parvati’s age is 400% of his age. Note the use of the comparative ‘older’ here, which means that we are looking at the </a:t>
                </a:r>
                <a:r>
                  <a:rPr lang="en-GB" b="1" i="0" dirty="0"/>
                  <a:t>difference </a:t>
                </a:r>
                <a:r>
                  <a:rPr lang="en-GB" b="0" dirty="0"/>
                  <a:t>between their ages in relation to Howard’s age. You could also describe Padma as 200% of Howard’s age rather than being 100% older; this distinction has the potential to confuse.</a:t>
                </a:r>
              </a:p>
              <a:p>
                <a:r>
                  <a:rPr lang="en-GB" b="0" dirty="0"/>
                  <a:t>c) Parvati is partially correct. Padma is 50% younger than her, but Howard is actually 75% younger than her. Parvati has got confused with the idea that Howard’s age is 25% of her age.</a:t>
                </a:r>
              </a:p>
              <a:p>
                <a:endParaRPr lang="en-GB" b="0" dirty="0"/>
              </a:p>
              <a:p>
                <a:r>
                  <a:rPr lang="en-GB" b="0" dirty="0"/>
                  <a:t>? There are multiple possible answers; infinite if students specify ages in fractions of years. The most likely integer answers are:</a:t>
                </a:r>
              </a:p>
              <a:p>
                <a:r>
                  <a:rPr lang="en-GB" b="0" dirty="0"/>
                  <a:t>Maya: 20, Maya’s sister: 15, Maya’s brother: 24. In 20 years’ time Maya’s sister would be 12.5% younger and Maya’s brother</a:t>
                </a:r>
                <a:r>
                  <a:rPr lang="en-GB" b="0" baseline="0" dirty="0"/>
                  <a:t> would be 10% older).</a:t>
                </a:r>
              </a:p>
              <a:p>
                <a:r>
                  <a:rPr lang="en-GB" b="0" baseline="0" dirty="0"/>
                  <a:t>Maya: 40, Maya’s sister: 30, Maya’s brother: 48 In 20 years’ time Maya’s sister would be 16.</a:t>
                </a:r>
                <a14:m>
                  <m:oMath xmlns:m="http://schemas.openxmlformats.org/officeDocument/2006/math">
                    <m:acc>
                      <m:accPr>
                        <m:chr m:val="̇"/>
                        <m:ctrlPr>
                          <a:rPr lang="en-GB" b="0" i="1" baseline="0" smtClean="0">
                            <a:latin typeface="Cambria Math" panose="02040503050406030204" pitchFamily="18" charset="0"/>
                          </a:rPr>
                        </m:ctrlPr>
                      </m:accPr>
                      <m:e>
                        <m:r>
                          <a:rPr lang="en-GB" b="0" i="1" baseline="0" smtClean="0">
                            <a:latin typeface="Cambria Math" panose="02040503050406030204" pitchFamily="18" charset="0"/>
                          </a:rPr>
                          <m:t>6</m:t>
                        </m:r>
                      </m:e>
                    </m:acc>
                  </m:oMath>
                </a14:m>
                <a:r>
                  <a:rPr lang="en-GB" b="0" dirty="0"/>
                  <a:t>% younger and Maya’s brother would be 13.</a:t>
                </a:r>
                <a14:m>
                  <m:oMath xmlns:m="http://schemas.openxmlformats.org/officeDocument/2006/math">
                    <m:acc>
                      <m:accPr>
                        <m:chr m:val="̇"/>
                        <m:ctrlPr>
                          <a:rPr lang="en-GB" b="0" i="1" baseline="0" smtClean="0">
                            <a:latin typeface="Cambria Math" panose="02040503050406030204" pitchFamily="18" charset="0"/>
                          </a:rPr>
                        </m:ctrlPr>
                      </m:accPr>
                      <m:e>
                        <m:r>
                          <a:rPr lang="en-GB" b="0" i="1" baseline="0" smtClean="0">
                            <a:latin typeface="Cambria Math" panose="02040503050406030204" pitchFamily="18" charset="0"/>
                          </a:rPr>
                          <m:t>3</m:t>
                        </m:r>
                      </m:e>
                    </m:acc>
                  </m:oMath>
                </a14:m>
                <a:r>
                  <a:rPr lang="en-GB" b="0" dirty="0"/>
                  <a:t>% older.</a:t>
                </a:r>
              </a:p>
              <a:p>
                <a:endParaRPr lang="en-GB" b="0" dirty="0"/>
              </a:p>
              <a:p>
                <a:r>
                  <a:rPr lang="en-GB" b="1" dirty="0"/>
                  <a:t>Suggested questioning</a:t>
                </a:r>
              </a:p>
              <a:p>
                <a:r>
                  <a:rPr lang="en-GB" b="0" dirty="0"/>
                  <a:t>What is 100% in this situation? </a:t>
                </a:r>
              </a:p>
              <a:p>
                <a:r>
                  <a:rPr lang="en-GB" b="0" dirty="0"/>
                  <a:t>What would 50% more/less than this be?</a:t>
                </a:r>
              </a:p>
              <a:p>
                <a:r>
                  <a:rPr lang="en-GB" b="0" dirty="0"/>
                  <a:t>How might thinking in fractions help you?</a:t>
                </a:r>
              </a:p>
              <a:p>
                <a:r>
                  <a:rPr lang="en-GB" b="0" dirty="0"/>
                  <a:t>How could you change the statements so that they are true?</a:t>
                </a:r>
              </a:p>
              <a:p>
                <a:endParaRPr lang="en-GB" b="1" dirty="0"/>
              </a:p>
              <a:p>
                <a:r>
                  <a:rPr lang="en-GB" b="1" dirty="0"/>
                  <a:t>Things to think about</a:t>
                </a:r>
              </a:p>
              <a:p>
                <a:r>
                  <a:rPr lang="en-GB" b="0" baseline="0" dirty="0"/>
                  <a:t>Additional activity F plays with some common misconceptions around percentages, particularly around what value is 100% and how other values relate to it. Careful use of language – and checking that students understand how nuances in language can change the meaning of a statement – are key to this task. For example, Padma’s statement would be true if it read, ‘My brother is 50% of my age and I am 50% of my sister’s age.’ If students think that Padma’s statement on the slide is correct, probe further to find out whether this is because they misunderstand the mathematics, or because they are not sure of the language in the statement.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endParaRPr lang="en-GB" b="0" dirty="0"/>
              </a:p>
              <a:p>
                <a:r>
                  <a:rPr lang="en-GB" b="0" dirty="0"/>
                  <a:t>a) Padma is partially correct. Howard is 50% younger than her but Parvati is actually 100% older. (Padma has got confused with the idea that her age is 50% of Parvati’s age)</a:t>
                </a:r>
              </a:p>
              <a:p>
                <a:r>
                  <a:rPr lang="en-GB" b="0" dirty="0"/>
                  <a:t>b) Howard is partially correct. Padma is 100% older but Parvati is actually 300% older. (Howard has got confused with the idea that Parvati’s age is 400% of his age. Note the use of the word ‘older’ here, which means that we are looking at the </a:t>
                </a:r>
                <a:r>
                  <a:rPr lang="en-GB" b="0" i="1" dirty="0"/>
                  <a:t>difference</a:t>
                </a:r>
                <a:r>
                  <a:rPr lang="en-GB" b="0" dirty="0"/>
                  <a:t> between their ages in relation to Howard’s age. You could also describe Padma as 200% of Howard’s age rather than being 100% older; this distinction has the potential to confuse.)</a:t>
                </a:r>
              </a:p>
              <a:p>
                <a:r>
                  <a:rPr lang="en-GB" b="0" dirty="0"/>
                  <a:t>c) Parvati is partially correct. Padma is 50% younger than her, but Howard is actually 75% younger than her. (Parvati has got confused with the idea that Howard’s age is 25% of her age).</a:t>
                </a:r>
              </a:p>
              <a:p>
                <a:endParaRPr lang="en-GB" b="0" dirty="0"/>
              </a:p>
              <a:p>
                <a:r>
                  <a:rPr lang="en-GB" b="0" dirty="0"/>
                  <a:t>? There are multiple possible answers (indeed, infinite if students specify ages in fractions of years). Perhaps the most likely integer answers are:</a:t>
                </a:r>
              </a:p>
              <a:p>
                <a:r>
                  <a:rPr lang="en-GB" b="0" dirty="0"/>
                  <a:t>Maya: 20, Maya’s sister: 15, Maya’s brother: 24 (in 20 years’ time Maya’s sister would be 12.5% younger and Maya’s brother</a:t>
                </a:r>
                <a:r>
                  <a:rPr lang="en-GB" b="0" baseline="0" dirty="0"/>
                  <a:t> would be 10% older).</a:t>
                </a:r>
              </a:p>
              <a:p>
                <a:r>
                  <a:rPr lang="en-GB" b="0" baseline="0" dirty="0"/>
                  <a:t>Maya: 40, Maya’s sister: 30, Maya’s brother: 48 (in 20 years’ time Maya’s sister would be 16.</a:t>
                </a:r>
                <a:r>
                  <a:rPr lang="en-GB" b="0" i="0" baseline="0">
                    <a:latin typeface="Cambria Math" panose="02040503050406030204" pitchFamily="18" charset="0"/>
                  </a:rPr>
                  <a:t>6 ̇</a:t>
                </a:r>
                <a:r>
                  <a:rPr lang="en-GB" b="0" dirty="0"/>
                  <a:t>% younger and Maya’s brother would be 13.</a:t>
                </a:r>
                <a:r>
                  <a:rPr lang="en-GB" b="0" i="0" baseline="0">
                    <a:latin typeface="Cambria Math" panose="02040503050406030204" pitchFamily="18" charset="0"/>
                  </a:rPr>
                  <a:t>3 ̇</a:t>
                </a:r>
                <a:r>
                  <a:rPr lang="en-GB" b="0" dirty="0"/>
                  <a:t>% older).</a:t>
                </a:r>
              </a:p>
              <a:p>
                <a:endParaRPr lang="en-GB" b="0" dirty="0"/>
              </a:p>
              <a:p>
                <a:r>
                  <a:rPr lang="en-GB" b="1" dirty="0"/>
                  <a:t>Suggested questioning</a:t>
                </a:r>
              </a:p>
              <a:p>
                <a:r>
                  <a:rPr lang="en-GB" b="0" dirty="0"/>
                  <a:t>What is ‘100%’ in this situation? </a:t>
                </a:r>
              </a:p>
              <a:p>
                <a:r>
                  <a:rPr lang="en-GB" b="0" dirty="0"/>
                  <a:t>What would 50% more/less than this be?</a:t>
                </a:r>
              </a:p>
              <a:p>
                <a:r>
                  <a:rPr lang="en-GB" b="0" dirty="0"/>
                  <a:t>How might thinking in fractions help you?</a:t>
                </a:r>
              </a:p>
              <a:p>
                <a:r>
                  <a:rPr lang="en-GB" b="0" dirty="0"/>
                  <a:t>How could you change the statements so that they are true?</a:t>
                </a:r>
              </a:p>
              <a:p>
                <a:endParaRPr lang="en-GB" b="1" dirty="0"/>
              </a:p>
              <a:p>
                <a:r>
                  <a:rPr lang="en-GB" b="1" dirty="0"/>
                  <a:t>Things to think about</a:t>
                </a:r>
              </a:p>
              <a:p>
                <a:r>
                  <a:rPr lang="en-GB" b="0" baseline="0" dirty="0"/>
                  <a:t>Additional activity F plays with some common misconceptions around percentages, particularly around what value is 100% and how other values relate to it. Careful use of language – and checking that students understand how nuances in language can change the meaning of a statement – are key to this task. For example, Padma’s statement would be true if it read “My brother is 50% of my age and I am 50% of my sister’s age.” If students think that Padma’s statement on the slide is correct, probe further to find out whether this is because they misunderstand the mathematics, or because they are not sure of the language in the statement. </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66</a:t>
            </a:fld>
            <a:endParaRPr lang="en-GB" dirty="0"/>
          </a:p>
        </p:txBody>
      </p:sp>
    </p:spTree>
    <p:extLst>
      <p:ext uri="{BB962C8B-B14F-4D97-AF65-F5344CB8AC3E}">
        <p14:creationId xmlns:p14="http://schemas.microsoft.com/office/powerpoint/2010/main" val="12964274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50% of 1000 is 500; 25% of 1000 is 250; 20% of 1000 is 200; 5% of 1000 is 50; 2% of 1000 is 5</a:t>
            </a:r>
          </a:p>
          <a:p>
            <a:r>
              <a:rPr lang="en-GB" b="0" dirty="0"/>
              <a:t>50% of 500 is 250; 5% of 500 is 25</a:t>
            </a:r>
          </a:p>
          <a:p>
            <a:r>
              <a:rPr lang="en-GB" b="0" dirty="0"/>
              <a:t>20% of 250 is 50; 2% of 250 is 5</a:t>
            </a:r>
          </a:p>
          <a:p>
            <a:r>
              <a:rPr lang="en-GB" b="0" dirty="0"/>
              <a:t>250% of 200 is 500</a:t>
            </a:r>
          </a:p>
          <a:p>
            <a:r>
              <a:rPr lang="en-GB" b="0" dirty="0"/>
              <a:t>50% of 50 is 25</a:t>
            </a:r>
          </a:p>
          <a:p>
            <a:r>
              <a:rPr lang="en-GB" b="0" dirty="0"/>
              <a:t>20% of 25 is 5</a:t>
            </a:r>
          </a:p>
          <a:p>
            <a:r>
              <a:rPr lang="en-GB" b="0" dirty="0"/>
              <a:t>250% of 20 is 50</a:t>
            </a:r>
          </a:p>
          <a:p>
            <a:r>
              <a:rPr lang="en-GB" b="0" dirty="0"/>
              <a:t>500% of 5 is 25, 1000% of 5 is 50 </a:t>
            </a:r>
          </a:p>
          <a:p>
            <a:r>
              <a:rPr lang="en-GB" b="0" dirty="0"/>
              <a:t>1000% of 2 is 20</a:t>
            </a:r>
          </a:p>
          <a:p>
            <a:endParaRPr lang="en-GB" b="0" dirty="0"/>
          </a:p>
          <a:p>
            <a:r>
              <a:rPr lang="en-GB" b="0" dirty="0"/>
              <a:t>? You cannot write the numbers 2 or 20 in the last gap unless you introduce another number card (for example 10, so that 20% of 10 is 2 or 10% of 200 is 20).</a:t>
            </a:r>
          </a:p>
          <a:p>
            <a:r>
              <a:rPr lang="en-GB" b="0" dirty="0"/>
              <a:t>Students might suggest that you cannot write 1 000, but 500% of 200 is 1000.</a:t>
            </a:r>
          </a:p>
          <a:p>
            <a:endParaRPr lang="en-GB" b="0" dirty="0"/>
          </a:p>
          <a:p>
            <a:r>
              <a:rPr lang="en-GB" b="1" dirty="0"/>
              <a:t>Suggested questioning</a:t>
            </a:r>
          </a:p>
          <a:p>
            <a:r>
              <a:rPr lang="en-GB" b="0" dirty="0"/>
              <a:t>What’s a good starting point to solve the problem?</a:t>
            </a:r>
          </a:p>
          <a:p>
            <a:r>
              <a:rPr lang="en-GB" b="0" dirty="0"/>
              <a:t>Are there any cards that </a:t>
            </a:r>
            <a:r>
              <a:rPr lang="en-GB" b="1" dirty="0"/>
              <a:t>must </a:t>
            </a:r>
            <a:r>
              <a:rPr lang="en-GB" b="0" dirty="0"/>
              <a:t>go together? Any that can’t go together? How do you know?</a:t>
            </a:r>
          </a:p>
          <a:p>
            <a:endParaRPr lang="en-GB" b="1" dirty="0"/>
          </a:p>
          <a:p>
            <a:r>
              <a:rPr lang="en-GB" b="1" dirty="0"/>
              <a:t>Things to think about</a:t>
            </a:r>
          </a:p>
          <a:p>
            <a:r>
              <a:rPr lang="en-GB" b="0" dirty="0"/>
              <a:t>Thinking about how students might respond to a task is essential before using it. Activity G could be used interchangeably with Checkpoint 11. Checkpoint 11 presents a similar mathematical premise as a ‘puzzle’, with nine boxes to fill – but, for some students, this might prove to be a distraction or even a barrier if they feel like they cannot get started. This, more open, version may feel less threatening – rather than working towards a defined end goal, students are asked to generate as many statements as they can. The mathematical purpose is the same; to check their understanding of percentages of a quantity and how fluently they can connect one number as a percentage of another. See the Guidance slide for Checkpoint 11 for more information.</a:t>
            </a:r>
          </a:p>
        </p:txBody>
      </p:sp>
      <p:sp>
        <p:nvSpPr>
          <p:cNvPr id="4" name="Slide Number Placeholder 3"/>
          <p:cNvSpPr>
            <a:spLocks noGrp="1"/>
          </p:cNvSpPr>
          <p:nvPr>
            <p:ph type="sldNum" sz="quarter" idx="5"/>
          </p:nvPr>
        </p:nvSpPr>
        <p:spPr/>
        <p:txBody>
          <a:bodyPr/>
          <a:lstStyle/>
          <a:p>
            <a:fld id="{95CC6D43-B330-470E-9514-C837501A6F5A}" type="slidenum">
              <a:rPr lang="en-GB" smtClean="0"/>
              <a:t>67</a:t>
            </a:fld>
            <a:endParaRPr lang="en-GB" dirty="0"/>
          </a:p>
        </p:txBody>
      </p:sp>
    </p:spTree>
    <p:extLst>
      <p:ext uri="{BB962C8B-B14F-4D97-AF65-F5344CB8AC3E}">
        <p14:creationId xmlns:p14="http://schemas.microsoft.com/office/powerpoint/2010/main" val="5039953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and then the further thinking question will appear separately so you can choose the pace at which to work with your class. The graph and description are visible before the questions; focus on this before revealing the questions, and ask students what they know or notice about the graph first.</a:t>
                </a:r>
                <a:endParaRPr lang="en-GB" b="1" dirty="0"/>
              </a:p>
              <a:p>
                <a:endParaRPr lang="en-GB" b="1" dirty="0"/>
              </a:p>
              <a:p>
                <a:r>
                  <a:rPr lang="en-GB" b="1" dirty="0"/>
                  <a:t>Answers</a:t>
                </a:r>
              </a:p>
              <a:p>
                <a:pPr marL="0" indent="0">
                  <a:buNone/>
                </a:pPr>
                <a:r>
                  <a:rPr lang="en-GB" b="0" dirty="0"/>
                  <a:t>a) 35 marks is a grade C. </a:t>
                </a:r>
              </a:p>
              <a:p>
                <a:pPr marL="0" indent="0">
                  <a:buNone/>
                </a:pPr>
                <a:r>
                  <a:rPr lang="en-GB" b="0" dirty="0"/>
                  <a:t>b) Hugo scored 54% (an estimate between 50% and 60% is reasonable).</a:t>
                </a:r>
              </a:p>
              <a:p>
                <a:pPr marL="0" indent="0">
                  <a:buNone/>
                </a:pPr>
                <a:r>
                  <a:rPr lang="en-GB" b="0" dirty="0"/>
                  <a:t>c)</a:t>
                </a:r>
                <a:r>
                  <a:rPr lang="en-GB" b="0" baseline="0" dirty="0"/>
                  <a:t> 1</a:t>
                </a:r>
                <a:r>
                  <a:rPr lang="en-GB" b="0" dirty="0"/>
                  <a:t>3 is the minimum mark needed for a grade. The calculation is 65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 0.12 (or equivalent).</a:t>
                </a:r>
              </a:p>
              <a:p>
                <a:endParaRPr lang="en-GB" b="0" dirty="0"/>
              </a:p>
              <a:p>
                <a:r>
                  <a:rPr lang="en-GB" b="1" dirty="0"/>
                  <a:t>Suggested questioning</a:t>
                </a:r>
              </a:p>
              <a:p>
                <a:r>
                  <a:rPr lang="en-GB" b="0" dirty="0"/>
                  <a:t>Are the coloured bars on the </a:t>
                </a:r>
                <a:r>
                  <a:rPr lang="en-GB" b="0" i="1" dirty="0"/>
                  <a:t>x </a:t>
                </a:r>
                <a:r>
                  <a:rPr lang="en-GB" b="0" dirty="0"/>
                  <a:t>axis all the same width? How wide are they?</a:t>
                </a:r>
              </a:p>
              <a:p>
                <a:r>
                  <a:rPr lang="en-GB" b="0" dirty="0"/>
                  <a:t>Is there a calculation you could carry out to find the boundaries accurately? </a:t>
                </a:r>
              </a:p>
              <a:p>
                <a:r>
                  <a:rPr lang="en-GB" b="0" dirty="0"/>
                  <a:t>Estimate the grade boundary for a grade __.</a:t>
                </a:r>
              </a:p>
              <a:p>
                <a:endParaRPr lang="en-GB" b="1" dirty="0"/>
              </a:p>
              <a:p>
                <a:r>
                  <a:rPr lang="en-GB" b="1" dirty="0"/>
                  <a:t>Things to think about</a:t>
                </a:r>
              </a:p>
              <a:p>
                <a:r>
                  <a:rPr lang="en-GB" b="0" dirty="0"/>
                  <a:t>The context of grade boundaries is likely to be familiar to most students. Think about how to manage the discussion about assessments which are out of a different number of marks – the question ‘what’s the same and what’s different’ can be powerful, but thought needs to be given to the reason for asking, and which likely student responses will be explored further, while others are put on the back burner.</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228600" indent="-228600">
                  <a:buAutoNum type="alphaLcParenR"/>
                </a:pPr>
                <a:r>
                  <a:rPr lang="en-GB" b="0" dirty="0"/>
                  <a:t>35 marks is a grade C. Hugo scored 54% (an estimate between 50% and 60% is reasonable)</a:t>
                </a:r>
              </a:p>
              <a:p>
                <a:pPr marL="228600" indent="-228600">
                  <a:buAutoNum type="alphaLcParenR"/>
                </a:pPr>
                <a:r>
                  <a:rPr lang="en-GB" b="0" dirty="0"/>
                  <a:t>13 is the minimum mark needed for a grade. The calculation is 65</a:t>
                </a:r>
                <a:r>
                  <a:rPr lang="en-GB" b="0" i="0">
                    <a:latin typeface="Cambria Math" panose="02040503050406030204" pitchFamily="18" charset="0"/>
                    <a:ea typeface="Cambria Math" panose="02040503050406030204" pitchFamily="18" charset="0"/>
                  </a:rPr>
                  <a:t>×</a:t>
                </a:r>
                <a:r>
                  <a:rPr lang="en-GB" b="0" dirty="0"/>
                  <a:t>0.12 (or equivalent)</a:t>
                </a:r>
              </a:p>
              <a:p>
                <a:endParaRPr lang="en-GB" b="0" dirty="0"/>
              </a:p>
              <a:p>
                <a:r>
                  <a:rPr lang="en-GB" b="1" dirty="0"/>
                  <a:t>Suggested questioning</a:t>
                </a:r>
              </a:p>
              <a:p>
                <a:r>
                  <a:rPr lang="en-GB" b="0" dirty="0"/>
                  <a:t>Are the coloured bars on the x axis all the same width? How wide are they?</a:t>
                </a:r>
              </a:p>
              <a:p>
                <a:r>
                  <a:rPr lang="en-GB" b="0" dirty="0"/>
                  <a:t>Is there a calculation you could carry out to find the boundaries accurately? </a:t>
                </a:r>
              </a:p>
              <a:p>
                <a:endParaRPr lang="en-GB" b="1" dirty="0"/>
              </a:p>
              <a:p>
                <a:r>
                  <a:rPr lang="en-GB" b="1" dirty="0"/>
                  <a:t>Things to think about</a:t>
                </a:r>
              </a:p>
              <a:p>
                <a:r>
                  <a:rPr lang="en-GB" b="0" dirty="0"/>
                  <a:t>The context of grade boundaries is likely to be familiar to most students. Think about how to manage the discussion about assessments which are out of a different number of marks – the question ‘what’s the same and what’s different’ can be powerful, but thought needs to be given to the reason for asking, and which likely student responses will be explored further, while others are put on the back burner.</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68</a:t>
            </a:fld>
            <a:endParaRPr lang="en-GB" dirty="0"/>
          </a:p>
        </p:txBody>
      </p:sp>
    </p:spTree>
    <p:extLst>
      <p:ext uri="{BB962C8B-B14F-4D97-AF65-F5344CB8AC3E}">
        <p14:creationId xmlns:p14="http://schemas.microsoft.com/office/powerpoint/2010/main" val="38122937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function machine, and then the further thinking question, will appear separately so you can choose the pace at which to work with your class. Students will need to see multiple function machines in order to complete the task – however, just showing the first three or four at first, and then one or two more at a time, would be sufficient to spot some matching calculations.</a:t>
                </a:r>
                <a:endParaRPr lang="en-GB" b="1" dirty="0"/>
              </a:p>
              <a:p>
                <a:endParaRPr lang="en-GB" b="1" dirty="0"/>
              </a:p>
              <a:p>
                <a:r>
                  <a:rPr lang="en-GB" b="1" dirty="0"/>
                  <a:t>Answers</a:t>
                </a:r>
              </a:p>
              <a:p>
                <a:r>
                  <a:rPr lang="en-GB" b="0" dirty="0"/>
                  <a:t>A, C and E all show the same calculation (equivalent to finding 40%).</a:t>
                </a:r>
              </a:p>
              <a:p>
                <a:r>
                  <a:rPr lang="en-GB" b="0" dirty="0"/>
                  <a:t>F and H both show the same calculation (equivalent to finding 20%).</a:t>
                </a:r>
              </a:p>
              <a:p>
                <a:r>
                  <a:rPr lang="en-GB" b="0" dirty="0"/>
                  <a:t>D and G both show the same calculation (equivalent to finding 10%).</a:t>
                </a:r>
              </a:p>
              <a:p>
                <a:r>
                  <a:rPr lang="en-GB" b="0" dirty="0"/>
                  <a:t>B does not match to any other machine; its calculation is equivalent to finding 250%.</a:t>
                </a:r>
              </a:p>
              <a:p>
                <a:endParaRPr lang="en-GB" b="0" dirty="0"/>
              </a:p>
              <a:p>
                <a:r>
                  <a:rPr lang="en-GB" b="0" dirty="0"/>
                  <a:t>? There are infinite possible answers as long as both arrows on the function machine have been multiplied by the same number.</a:t>
                </a:r>
              </a:p>
              <a:p>
                <a:r>
                  <a:rPr lang="en-GB" b="0" dirty="0"/>
                  <a:t>Single multipliers/divisors:</a:t>
                </a:r>
              </a:p>
              <a:p>
                <a:r>
                  <a:rPr lang="en-GB" b="0" dirty="0"/>
                  <a:t>Finding 40% (A, C and E): × 0.4, ÷ 2.5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Finding 20% (F and H): × 0.2, ÷ 5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Finding 10% (D and G): × 0.1, ÷ 10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Finding 250% (B): × 2.5, ÷ 0.4 (or equivalent)</a:t>
                </a:r>
              </a:p>
              <a:p>
                <a:endParaRPr lang="en-GB" b="0" dirty="0"/>
              </a:p>
              <a:p>
                <a:r>
                  <a:rPr lang="en-GB" b="1" dirty="0"/>
                  <a:t>Suggested questioning</a:t>
                </a:r>
              </a:p>
              <a:p>
                <a:r>
                  <a:rPr lang="en-GB" b="0" dirty="0"/>
                  <a:t>What connections are you looking for between the different machines?</a:t>
                </a:r>
              </a:p>
              <a:p>
                <a:r>
                  <a:rPr lang="en-GB" b="0" dirty="0"/>
                  <a:t>What’s the same and what’s different about this set of machines?</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Checkpoint 20, Activity I and Activity J all explore a similar</a:t>
                </a:r>
                <a:r>
                  <a:rPr lang="en-GB" b="0" baseline="0" dirty="0"/>
                  <a:t> theme – the idea of commutativity and equivalent calculations. Whilst the link to percentages is not made explicit in any of the main tasks (although we have made reference to percentages in the answers), an understanding of what multiplications and divisions are equivalent is essential for both fluency with percentage calculations and a deep and connected understanding of how percentages work. Decide whether you will refer to percentages in your answers or wait to see if students volunteer the connection. Even if they do not make the connection to percentages, you will gain valuable assessment insight into studen</a:t>
                </a:r>
                <a:r>
                  <a:rPr lang="en-GB" b="0" dirty="0"/>
                  <a:t>ts’ understanding of place value and equivalence. Discuss the advantages and disadvantages of, for example, using ‘decomposition’ to show that</a:t>
                </a:r>
                <a:r>
                  <a:rPr lang="en-GB" b="0" baseline="0" dirty="0"/>
                  <a:t> A</a:t>
                </a:r>
                <a14:m>
                  <m:oMath xmlns:m="http://schemas.openxmlformats.org/officeDocument/2006/math">
                    <m:r>
                      <a:rPr lang="en-GB" b="0" i="0"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m:t>
                    </m:r>
                  </m:oMath>
                </a14:m>
                <a:r>
                  <a:rPr lang="en-US" dirty="0"/>
                  <a:t>10 and </a:t>
                </a:r>
                <a14:m>
                  <m:oMath xmlns:m="http://schemas.openxmlformats.org/officeDocument/2006/math">
                    <m:r>
                      <a:rPr lang="en-GB" b="0" i="1" smtClean="0">
                        <a:latin typeface="Cambria Math" panose="02040503050406030204" pitchFamily="18" charset="0"/>
                        <a:ea typeface="Cambria Math" panose="02040503050406030204" pitchFamily="18" charset="0"/>
                      </a:rPr>
                      <m:t>× </m:t>
                    </m:r>
                  </m:oMath>
                </a14:m>
                <a:r>
                  <a:rPr lang="en-US" dirty="0"/>
                  <a:t>4 gives the same result as C</a:t>
                </a:r>
                <a14:m>
                  <m:oMath xmlns:m="http://schemas.openxmlformats.org/officeDocument/2006/math">
                    <m:r>
                      <a:rPr lang="en-GB" b="0" i="0"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m:t>
                    </m:r>
                  </m:oMath>
                </a14:m>
                <a:r>
                  <a:rPr lang="en-US" dirty="0"/>
                  <a:t>100 and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US" dirty="0"/>
                  <a:t>40 because it</a:t>
                </a:r>
                <a:r>
                  <a:rPr lang="en-US" baseline="0" dirty="0"/>
                  <a:t> can be rewritten as</a:t>
                </a:r>
                <a:r>
                  <a:rPr lang="en-US" dirty="0"/>
                  <a:t>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US" dirty="0"/>
                  <a:t>10,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US" dirty="0"/>
                  <a:t>4,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US" dirty="0"/>
                  <a:t>10,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US" dirty="0"/>
                  <a:t>10</a:t>
                </a:r>
                <a:r>
                  <a:rPr lang="en-US" baseline="0" dirty="0"/>
                  <a:t>. </a:t>
                </a:r>
                <a:r>
                  <a:rPr lang="en-GB" b="0" baseline="0" dirty="0"/>
                  <a:t>It is worth also c</a:t>
                </a:r>
                <a:r>
                  <a:rPr lang="en-GB" b="0" dirty="0"/>
                  <a:t>onsidering the importance you place on correct terminology. Students may understand commutativity, but not know the word, while others may have learnt a phrase without understanding its application.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c and e (all show finding 40%)</a:t>
                </a:r>
              </a:p>
              <a:p>
                <a:r>
                  <a:rPr lang="en-GB" b="0" dirty="0"/>
                  <a:t>f and h (both show finding 20%)</a:t>
                </a:r>
              </a:p>
              <a:p>
                <a:r>
                  <a:rPr lang="en-GB" b="0" dirty="0"/>
                  <a:t>d and g (both show finding 10%)</a:t>
                </a:r>
              </a:p>
              <a:p>
                <a:r>
                  <a:rPr lang="en-GB" b="0" dirty="0"/>
                  <a:t>b does not match to any other machine (it shows finding 250%)</a:t>
                </a:r>
              </a:p>
              <a:p>
                <a:endParaRPr lang="en-GB" b="0" dirty="0"/>
              </a:p>
              <a:p>
                <a:r>
                  <a:rPr lang="en-GB" b="0" dirty="0"/>
                  <a:t>? There are infinite possible answers as long as both arrows on the function machine have been multiplied by the same number.</a:t>
                </a:r>
              </a:p>
              <a:p>
                <a:r>
                  <a:rPr lang="en-GB" b="0" dirty="0"/>
                  <a:t>Single multipliers/divisors:</a:t>
                </a:r>
              </a:p>
              <a:p>
                <a:r>
                  <a:rPr lang="en-GB" b="0" dirty="0"/>
                  <a:t>Finding 40% (a, c and e): × 0.4, ÷ 2.5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Finding 20% (f and h): × 0.2, ÷ 5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Finding 10% (d and g): × 0.1, ÷ 10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Finding 250% (b): × 2.5, ÷ 0.4 (or equivalent)</a:t>
                </a:r>
              </a:p>
              <a:p>
                <a:endParaRPr lang="en-GB" b="0" dirty="0"/>
              </a:p>
              <a:p>
                <a:r>
                  <a:rPr lang="en-GB" b="1" dirty="0"/>
                  <a:t>Suggested questioning</a:t>
                </a:r>
              </a:p>
              <a:p>
                <a:r>
                  <a:rPr lang="en-GB" b="0" dirty="0"/>
                  <a:t>What connections are you looking for between the different machines?</a:t>
                </a:r>
              </a:p>
              <a:p>
                <a:r>
                  <a:rPr lang="en-GB" b="0" dirty="0"/>
                  <a:t>What’s the same and what’s different about this set of machines?</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It’s worth considering the importance that you wish to place on the correct terminology. Students may understand commutativity, but not know the word while others may have learned a phrase without understanding it’s application. Exploring students understanding is key here, and thought needs to be given about how to manage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Similarly, student understanding of place value and equivalence is key. You might like to discuss the advantages and disadvantages of, for example, using ‘decomposition’ to show that</a:t>
                </a:r>
                <a:r>
                  <a:rPr lang="en-GB" b="0" baseline="0" dirty="0"/>
                  <a:t> a) </a:t>
                </a:r>
                <a:r>
                  <a:rPr lang="en-GB" b="0" i="0">
                    <a:latin typeface="Cambria Math" panose="02040503050406030204" pitchFamily="18" charset="0"/>
                    <a:ea typeface="Cambria Math" panose="02040503050406030204" pitchFamily="18" charset="0"/>
                  </a:rPr>
                  <a:t>÷</a:t>
                </a:r>
                <a:r>
                  <a:rPr lang="en-US" dirty="0"/>
                  <a:t>10 and </a:t>
                </a:r>
                <a:r>
                  <a:rPr lang="en-GB" b="0" i="0">
                    <a:latin typeface="Cambria Math" panose="02040503050406030204" pitchFamily="18" charset="0"/>
                    <a:ea typeface="Cambria Math" panose="02040503050406030204" pitchFamily="18" charset="0"/>
                  </a:rPr>
                  <a:t>×</a:t>
                </a:r>
                <a:r>
                  <a:rPr lang="en-US" dirty="0"/>
                  <a:t>4 give the same result </a:t>
                </a:r>
                <a:r>
                  <a:rPr lang="en-US" dirty="0" err="1"/>
                  <a:t>asc</a:t>
                </a:r>
                <a:r>
                  <a:rPr lang="en-US" dirty="0"/>
                  <a:t>) </a:t>
                </a:r>
                <a:r>
                  <a:rPr lang="en-GB" b="0" i="0">
                    <a:latin typeface="Cambria Math" panose="02040503050406030204" pitchFamily="18" charset="0"/>
                    <a:ea typeface="Cambria Math" panose="02040503050406030204" pitchFamily="18" charset="0"/>
                  </a:rPr>
                  <a:t>÷</a:t>
                </a:r>
                <a:r>
                  <a:rPr lang="en-US" dirty="0"/>
                  <a:t>100 and </a:t>
                </a:r>
                <a:r>
                  <a:rPr lang="en-GB" b="0" i="0">
                    <a:latin typeface="Cambria Math" panose="02040503050406030204" pitchFamily="18" charset="0"/>
                    <a:ea typeface="Cambria Math" panose="02040503050406030204" pitchFamily="18" charset="0"/>
                  </a:rPr>
                  <a:t>×</a:t>
                </a:r>
                <a:r>
                  <a:rPr lang="en-US" dirty="0"/>
                  <a:t>40 because it</a:t>
                </a:r>
                <a:r>
                  <a:rPr lang="en-US" baseline="0" dirty="0"/>
                  <a:t> can be rewritten as</a:t>
                </a:r>
                <a:r>
                  <a:rPr lang="en-US" dirty="0"/>
                  <a:t> </a:t>
                </a:r>
                <a:r>
                  <a:rPr lang="en-GB" b="0" i="0">
                    <a:latin typeface="Cambria Math" panose="02040503050406030204" pitchFamily="18" charset="0"/>
                    <a:ea typeface="Cambria Math" panose="02040503050406030204" pitchFamily="18" charset="0"/>
                  </a:rPr>
                  <a:t>÷</a:t>
                </a:r>
                <a:r>
                  <a:rPr lang="en-US" dirty="0"/>
                  <a:t>10, </a:t>
                </a:r>
                <a:r>
                  <a:rPr lang="en-GB" b="0" i="0">
                    <a:latin typeface="Cambria Math" panose="02040503050406030204" pitchFamily="18" charset="0"/>
                    <a:ea typeface="Cambria Math" panose="02040503050406030204" pitchFamily="18" charset="0"/>
                  </a:rPr>
                  <a:t>×</a:t>
                </a:r>
                <a:r>
                  <a:rPr lang="en-US" dirty="0"/>
                  <a:t>4, </a:t>
                </a:r>
                <a:r>
                  <a:rPr lang="en-GB" b="0" i="0">
                    <a:latin typeface="Cambria Math" panose="02040503050406030204" pitchFamily="18" charset="0"/>
                    <a:ea typeface="Cambria Math" panose="02040503050406030204" pitchFamily="18" charset="0"/>
                  </a:rPr>
                  <a:t>÷</a:t>
                </a:r>
                <a:r>
                  <a:rPr lang="en-US" dirty="0"/>
                  <a:t>10, </a:t>
                </a:r>
                <a:r>
                  <a:rPr lang="en-GB" b="0" i="0">
                    <a:latin typeface="Cambria Math" panose="02040503050406030204" pitchFamily="18" charset="0"/>
                    <a:ea typeface="Cambria Math" panose="02040503050406030204" pitchFamily="18" charset="0"/>
                  </a:rPr>
                  <a:t>×</a:t>
                </a:r>
                <a:r>
                  <a:rPr lang="en-US" dirty="0"/>
                  <a:t>10</a:t>
                </a:r>
                <a:r>
                  <a:rPr lang="en-US" baseline="0"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GB" b="0"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69</a:t>
            </a:fld>
            <a:endParaRPr lang="en-GB" dirty="0"/>
          </a:p>
        </p:txBody>
      </p:sp>
    </p:spTree>
    <p:extLst>
      <p:ext uri="{BB962C8B-B14F-4D97-AF65-F5344CB8AC3E}">
        <p14:creationId xmlns:p14="http://schemas.microsoft.com/office/powerpoint/2010/main" val="9677837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function machine, and then the further thinking question, will appear separately so you can choose the pace at which to work with your class. It is up to you whether you would prefer students to complete the task considering just one or multiple function machines at a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r>
                  <a:rPr lang="en-GB" b="0" dirty="0"/>
                  <a:t>A Yes</a:t>
                </a:r>
              </a:p>
              <a:p>
                <a:r>
                  <a:rPr lang="en-GB" b="0" dirty="0"/>
                  <a:t>B No</a:t>
                </a:r>
              </a:p>
              <a:p>
                <a:r>
                  <a:rPr lang="en-GB" b="0" dirty="0"/>
                  <a:t>C Yes</a:t>
                </a:r>
              </a:p>
              <a:p>
                <a:r>
                  <a:rPr lang="en-GB" b="0" dirty="0"/>
                  <a:t>D Yes</a:t>
                </a:r>
              </a:p>
              <a:p>
                <a:r>
                  <a:rPr lang="en-GB" b="0" dirty="0"/>
                  <a:t>E Yes</a:t>
                </a:r>
              </a:p>
              <a:p>
                <a:r>
                  <a:rPr lang="en-GB" b="0" dirty="0"/>
                  <a:t>F No</a:t>
                </a:r>
              </a:p>
              <a:p>
                <a:endParaRPr lang="en-GB" b="0" dirty="0"/>
              </a:p>
              <a:p>
                <a:r>
                  <a:rPr lang="en-GB" b="0" dirty="0"/>
                  <a:t>? B </a:t>
                </a:r>
                <a14:m>
                  <m:oMath xmlns:m="http://schemas.openxmlformats.org/officeDocument/2006/math">
                    <m:r>
                      <a:rPr lang="en-GB" sz="1200" b="0" i="1" smtClean="0">
                        <a:latin typeface="Cambria Math" panose="02040503050406030204" pitchFamily="18" charset="0"/>
                        <a:ea typeface="Cambria Math" panose="02040503050406030204" pitchFamily="18" charset="0"/>
                      </a:rPr>
                      <m:t>×</m:t>
                    </m:r>
                  </m:oMath>
                </a14:m>
                <a:r>
                  <a:rPr lang="en-US" sz="1200" dirty="0"/>
                  <a:t> 1.25;</a:t>
                </a:r>
                <a:r>
                  <a:rPr lang="en-US" sz="1200" baseline="0" dirty="0"/>
                  <a:t> any equivalent calculation is valid.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latin typeface="+mn-lt"/>
                    <a:ea typeface="+mn-ea"/>
                  </a:rPr>
                  <a:t>F </a:t>
                </a:r>
                <a14:m>
                  <m:oMath xmlns:m="http://schemas.openxmlformats.org/officeDocument/2006/math">
                    <m:r>
                      <a:rPr lang="en-GB" sz="1200" b="0" i="1" smtClean="0">
                        <a:latin typeface="Cambria Math" panose="02040503050406030204" pitchFamily="18" charset="0"/>
                        <a:ea typeface="Cambria Math" panose="02040503050406030204" pitchFamily="18" charset="0"/>
                      </a:rPr>
                      <m:t>×</m:t>
                    </m:r>
                  </m:oMath>
                </a14:m>
                <a:r>
                  <a:rPr lang="en-US" sz="1200" dirty="0"/>
                  <a:t> 0.4; </a:t>
                </a:r>
                <a:r>
                  <a:rPr lang="en-US" sz="1200" baseline="0" dirty="0"/>
                  <a:t>any equivalent calculation is valid.</a:t>
                </a:r>
              </a:p>
              <a:p>
                <a:endParaRPr lang="en-GB" b="0" dirty="0"/>
              </a:p>
              <a:p>
                <a:r>
                  <a:rPr lang="en-GB" b="1" dirty="0"/>
                  <a:t>Suggested questioning</a:t>
                </a:r>
              </a:p>
              <a:p>
                <a:r>
                  <a:rPr lang="en-GB" b="0" dirty="0"/>
                  <a:t>What is the same and what is different between each machine?</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Checkpoint 20, Activity I and Activity J all explore a similar</a:t>
                </a:r>
                <a:r>
                  <a:rPr lang="en-GB" b="0" baseline="0" dirty="0"/>
                  <a:t> theme – the idea of commutativity and equivalent calculations. While the link to percentages is not made explicit in any of the main tasks (just in the answers), an understanding of what multiplications and divisions are equivalent is essential for both fluency with percentage calculations and a deep and connected understanding of how percentages work. Decide whether you will refer to percentages in your answers or wait to see if students volunteer the connection. Even if they do not make the connection to percentages, you will gain valuable assessment insight into studen</a:t>
                </a:r>
                <a:r>
                  <a:rPr lang="en-GB" b="0" dirty="0"/>
                  <a:t>ts’ understanding of place value and equivalence. Discuss the advantages and disadvantages of, for example, using ‘decomposition’ to show that</a:t>
                </a:r>
                <a:r>
                  <a:rPr lang="en-GB" b="0" baseline="0" dirty="0"/>
                  <a:t> A</a:t>
                </a:r>
                <a14:m>
                  <m:oMath xmlns:m="http://schemas.openxmlformats.org/officeDocument/2006/math">
                    <m:r>
                      <a:rPr lang="en-GB" b="0" i="0"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m:t>
                    </m:r>
                  </m:oMath>
                </a14:m>
                <a:r>
                  <a:rPr lang="en-US" dirty="0"/>
                  <a:t>10 and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US" dirty="0"/>
                  <a:t>4 gives the same result as C</a:t>
                </a:r>
                <a14:m>
                  <m:oMath xmlns:m="http://schemas.openxmlformats.org/officeDocument/2006/math">
                    <m:r>
                      <a:rPr lang="en-GB" b="0" i="0"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m:t>
                    </m:r>
                  </m:oMath>
                </a14:m>
                <a:r>
                  <a:rPr lang="en-US" dirty="0"/>
                  <a:t>100 and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US" dirty="0"/>
                  <a:t>40 because it</a:t>
                </a:r>
                <a:r>
                  <a:rPr lang="en-US" baseline="0" dirty="0"/>
                  <a:t> can be rewritten as</a:t>
                </a:r>
                <a:r>
                  <a:rPr lang="en-US" dirty="0"/>
                  <a:t>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US" dirty="0"/>
                  <a:t>10,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US" dirty="0"/>
                  <a:t>4,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US" dirty="0"/>
                  <a:t>10,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US" dirty="0"/>
                  <a:t>10</a:t>
                </a:r>
                <a:r>
                  <a:rPr lang="en-US" baseline="0" dirty="0"/>
                  <a:t>. </a:t>
                </a:r>
                <a:r>
                  <a:rPr lang="en-GB" b="0" baseline="0" dirty="0"/>
                  <a:t>It is worth also c</a:t>
                </a:r>
                <a:r>
                  <a:rPr lang="en-GB" b="0" dirty="0"/>
                  <a:t>onsidering the importance you place on correct terminology. Students may understand commutativity, but not know the word, while others may have learnt a phrase without understanding its application. </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c and e (all show finding 40%)</a:t>
                </a:r>
              </a:p>
              <a:p>
                <a:r>
                  <a:rPr lang="en-GB" b="0" dirty="0"/>
                  <a:t>f and h (both show finding 20%)</a:t>
                </a:r>
              </a:p>
              <a:p>
                <a:r>
                  <a:rPr lang="en-GB" b="0" dirty="0"/>
                  <a:t>d and g (both show finding 10%)</a:t>
                </a:r>
              </a:p>
              <a:p>
                <a:r>
                  <a:rPr lang="en-GB" b="0" dirty="0"/>
                  <a:t>b does not match to any other machine (it shows finding 250%)</a:t>
                </a:r>
              </a:p>
              <a:p>
                <a:endParaRPr lang="en-GB" b="0" dirty="0"/>
              </a:p>
              <a:p>
                <a:r>
                  <a:rPr lang="en-GB" b="0" dirty="0"/>
                  <a:t>? There are infinite possible answers as long as both arrows on the function machine have been multiplied by the same number.</a:t>
                </a:r>
              </a:p>
              <a:p>
                <a:r>
                  <a:rPr lang="en-GB" b="0" dirty="0"/>
                  <a:t>Single multipliers/divisors:</a:t>
                </a:r>
              </a:p>
              <a:p>
                <a:r>
                  <a:rPr lang="en-GB" b="0" dirty="0"/>
                  <a:t>Finding 40% (a, c and e): × 0.4, ÷ 2.5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Finding 20% (f and h): × 0.2, ÷ 5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Finding 10% (d and g): × 0.1, ÷ 10 (or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Finding 250% (b): × 2.5, ÷ 0.4 (or equivalent)</a:t>
                </a:r>
              </a:p>
              <a:p>
                <a:endParaRPr lang="en-GB" b="0" dirty="0"/>
              </a:p>
              <a:p>
                <a:r>
                  <a:rPr lang="en-GB" b="1" dirty="0"/>
                  <a:t>Suggested questioning</a:t>
                </a:r>
              </a:p>
              <a:p>
                <a:r>
                  <a:rPr lang="en-GB" b="0" dirty="0"/>
                  <a:t>What connections are you looking for between the different machines?</a:t>
                </a:r>
              </a:p>
              <a:p>
                <a:r>
                  <a:rPr lang="en-GB" b="0" dirty="0"/>
                  <a:t>What’s the same and what’s different about this set of machines?</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It’s worth considering the importance that you wish to place on the correct terminology. Students may understand commutativity, but not know the word while others may have learned a phrase without understanding it’s application. Exploring students understanding is key here, and thought needs to be given about how to manage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Similarly, student understanding of place value and equivalence is key. You might like to discuss the advantages and disadvantages of, for example, using ‘decomposition’ to show that</a:t>
                </a:r>
                <a:r>
                  <a:rPr lang="en-GB" b="0" baseline="0" dirty="0"/>
                  <a:t> a) </a:t>
                </a:r>
                <a:r>
                  <a:rPr lang="en-GB" b="0" i="0">
                    <a:latin typeface="Cambria Math" panose="02040503050406030204" pitchFamily="18" charset="0"/>
                    <a:ea typeface="Cambria Math" panose="02040503050406030204" pitchFamily="18" charset="0"/>
                  </a:rPr>
                  <a:t>÷</a:t>
                </a:r>
                <a:r>
                  <a:rPr lang="en-US" dirty="0"/>
                  <a:t>10 and </a:t>
                </a:r>
                <a:r>
                  <a:rPr lang="en-GB" b="0" i="0">
                    <a:latin typeface="Cambria Math" panose="02040503050406030204" pitchFamily="18" charset="0"/>
                    <a:ea typeface="Cambria Math" panose="02040503050406030204" pitchFamily="18" charset="0"/>
                  </a:rPr>
                  <a:t>×</a:t>
                </a:r>
                <a:r>
                  <a:rPr lang="en-US" dirty="0"/>
                  <a:t>4 give the same result </a:t>
                </a:r>
                <a:r>
                  <a:rPr lang="en-US" dirty="0" err="1"/>
                  <a:t>asc</a:t>
                </a:r>
                <a:r>
                  <a:rPr lang="en-US" dirty="0"/>
                  <a:t>) </a:t>
                </a:r>
                <a:r>
                  <a:rPr lang="en-GB" b="0" i="0">
                    <a:latin typeface="Cambria Math" panose="02040503050406030204" pitchFamily="18" charset="0"/>
                    <a:ea typeface="Cambria Math" panose="02040503050406030204" pitchFamily="18" charset="0"/>
                  </a:rPr>
                  <a:t>÷</a:t>
                </a:r>
                <a:r>
                  <a:rPr lang="en-US" dirty="0"/>
                  <a:t>100 and </a:t>
                </a:r>
                <a:r>
                  <a:rPr lang="en-GB" b="0" i="0">
                    <a:latin typeface="Cambria Math" panose="02040503050406030204" pitchFamily="18" charset="0"/>
                    <a:ea typeface="Cambria Math" panose="02040503050406030204" pitchFamily="18" charset="0"/>
                  </a:rPr>
                  <a:t>×</a:t>
                </a:r>
                <a:r>
                  <a:rPr lang="en-US" dirty="0"/>
                  <a:t>40 because it</a:t>
                </a:r>
                <a:r>
                  <a:rPr lang="en-US" baseline="0" dirty="0"/>
                  <a:t> can be rewritten as</a:t>
                </a:r>
                <a:r>
                  <a:rPr lang="en-US" dirty="0"/>
                  <a:t> </a:t>
                </a:r>
                <a:r>
                  <a:rPr lang="en-GB" b="0" i="0">
                    <a:latin typeface="Cambria Math" panose="02040503050406030204" pitchFamily="18" charset="0"/>
                    <a:ea typeface="Cambria Math" panose="02040503050406030204" pitchFamily="18" charset="0"/>
                  </a:rPr>
                  <a:t>÷</a:t>
                </a:r>
                <a:r>
                  <a:rPr lang="en-US" dirty="0"/>
                  <a:t>10, </a:t>
                </a:r>
                <a:r>
                  <a:rPr lang="en-GB" b="0" i="0">
                    <a:latin typeface="Cambria Math" panose="02040503050406030204" pitchFamily="18" charset="0"/>
                    <a:ea typeface="Cambria Math" panose="02040503050406030204" pitchFamily="18" charset="0"/>
                  </a:rPr>
                  <a:t>×</a:t>
                </a:r>
                <a:r>
                  <a:rPr lang="en-US" dirty="0"/>
                  <a:t>4, </a:t>
                </a:r>
                <a:r>
                  <a:rPr lang="en-GB" b="0" i="0">
                    <a:latin typeface="Cambria Math" panose="02040503050406030204" pitchFamily="18" charset="0"/>
                    <a:ea typeface="Cambria Math" panose="02040503050406030204" pitchFamily="18" charset="0"/>
                  </a:rPr>
                  <a:t>÷</a:t>
                </a:r>
                <a:r>
                  <a:rPr lang="en-US" dirty="0"/>
                  <a:t>10, </a:t>
                </a:r>
                <a:r>
                  <a:rPr lang="en-GB" b="0" i="0">
                    <a:latin typeface="Cambria Math" panose="02040503050406030204" pitchFamily="18" charset="0"/>
                    <a:ea typeface="Cambria Math" panose="02040503050406030204" pitchFamily="18" charset="0"/>
                  </a:rPr>
                  <a:t>×</a:t>
                </a:r>
                <a:r>
                  <a:rPr lang="en-US" dirty="0"/>
                  <a:t>10</a:t>
                </a:r>
                <a:r>
                  <a:rPr lang="en-US" baseline="0"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GB" b="0"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70</a:t>
            </a:fld>
            <a:endParaRPr lang="en-GB" dirty="0"/>
          </a:p>
        </p:txBody>
      </p:sp>
    </p:spTree>
    <p:extLst>
      <p:ext uri="{BB962C8B-B14F-4D97-AF65-F5344CB8AC3E}">
        <p14:creationId xmlns:p14="http://schemas.microsoft.com/office/powerpoint/2010/main" val="210061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dirty="0"/>
          </a:p>
        </p:txBody>
      </p:sp>
    </p:spTree>
    <p:extLst>
      <p:ext uri="{BB962C8B-B14F-4D97-AF65-F5344CB8AC3E}">
        <p14:creationId xmlns:p14="http://schemas.microsoft.com/office/powerpoint/2010/main" val="6903078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hundred grids (six on a page) might be a helpful representation to use with many of the tasks in this deck.</a:t>
            </a:r>
          </a:p>
        </p:txBody>
      </p:sp>
      <p:sp>
        <p:nvSpPr>
          <p:cNvPr id="4" name="Slide Number Placeholder 3"/>
          <p:cNvSpPr>
            <a:spLocks noGrp="1"/>
          </p:cNvSpPr>
          <p:nvPr>
            <p:ph type="sldNum" sz="quarter" idx="5"/>
          </p:nvPr>
        </p:nvSpPr>
        <p:spPr/>
        <p:txBody>
          <a:bodyPr/>
          <a:lstStyle/>
          <a:p>
            <a:fld id="{95CC6D43-B330-470E-9514-C837501A6F5A}" type="slidenum">
              <a:rPr lang="en-GB" smtClean="0"/>
              <a:t>72</a:t>
            </a:fld>
            <a:endParaRPr lang="en-GB" dirty="0"/>
          </a:p>
        </p:txBody>
      </p:sp>
    </p:spTree>
    <p:extLst>
      <p:ext uri="{BB962C8B-B14F-4D97-AF65-F5344CB8AC3E}">
        <p14:creationId xmlns:p14="http://schemas.microsoft.com/office/powerpoint/2010/main" val="34473300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printable resource (split over slides 73 and 74) might be useful for Checkpoint 1.</a:t>
            </a:r>
          </a:p>
        </p:txBody>
      </p:sp>
      <p:sp>
        <p:nvSpPr>
          <p:cNvPr id="4" name="Slide Number Placeholder 3"/>
          <p:cNvSpPr>
            <a:spLocks noGrp="1"/>
          </p:cNvSpPr>
          <p:nvPr>
            <p:ph type="sldNum" sz="quarter" idx="5"/>
          </p:nvPr>
        </p:nvSpPr>
        <p:spPr/>
        <p:txBody>
          <a:bodyPr/>
          <a:lstStyle/>
          <a:p>
            <a:fld id="{95CC6D43-B330-470E-9514-C837501A6F5A}" type="slidenum">
              <a:rPr lang="en-GB" smtClean="0"/>
              <a:t>73</a:t>
            </a:fld>
            <a:endParaRPr lang="en-GB" dirty="0"/>
          </a:p>
        </p:txBody>
      </p:sp>
    </p:spTree>
    <p:extLst>
      <p:ext uri="{BB962C8B-B14F-4D97-AF65-F5344CB8AC3E}">
        <p14:creationId xmlns:p14="http://schemas.microsoft.com/office/powerpoint/2010/main" val="42179733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printable resource (split over slides 73 and 74) might be useful for Checkpoint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74</a:t>
            </a:fld>
            <a:endParaRPr lang="en-GB" dirty="0"/>
          </a:p>
        </p:txBody>
      </p:sp>
    </p:spTree>
    <p:extLst>
      <p:ext uri="{BB962C8B-B14F-4D97-AF65-F5344CB8AC3E}">
        <p14:creationId xmlns:p14="http://schemas.microsoft.com/office/powerpoint/2010/main" val="26347727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resource (three on a page) may be helpful for students working on Checkpoint 3.</a:t>
            </a:r>
          </a:p>
        </p:txBody>
      </p:sp>
      <p:sp>
        <p:nvSpPr>
          <p:cNvPr id="4" name="Slide Number Placeholder 3"/>
          <p:cNvSpPr>
            <a:spLocks noGrp="1"/>
          </p:cNvSpPr>
          <p:nvPr>
            <p:ph type="sldNum" sz="quarter" idx="5"/>
          </p:nvPr>
        </p:nvSpPr>
        <p:spPr/>
        <p:txBody>
          <a:bodyPr/>
          <a:lstStyle/>
          <a:p>
            <a:fld id="{95CC6D43-B330-470E-9514-C837501A6F5A}" type="slidenum">
              <a:rPr lang="en-GB" smtClean="0"/>
              <a:t>75</a:t>
            </a:fld>
            <a:endParaRPr lang="en-GB" dirty="0"/>
          </a:p>
        </p:txBody>
      </p:sp>
    </p:spTree>
    <p:extLst>
      <p:ext uri="{BB962C8B-B14F-4D97-AF65-F5344CB8AC3E}">
        <p14:creationId xmlns:p14="http://schemas.microsoft.com/office/powerpoint/2010/main" val="5600693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printable resource (one to a page) is for Checkpoint 6 and Additional Activity A. You will need to ask your students to shade the hundred grid first if you are using the example on Checkpoint 6.</a:t>
            </a:r>
          </a:p>
        </p:txBody>
      </p:sp>
      <p:sp>
        <p:nvSpPr>
          <p:cNvPr id="4" name="Slide Number Placeholder 3"/>
          <p:cNvSpPr>
            <a:spLocks noGrp="1"/>
          </p:cNvSpPr>
          <p:nvPr>
            <p:ph type="sldNum" sz="quarter" idx="5"/>
          </p:nvPr>
        </p:nvSpPr>
        <p:spPr/>
        <p:txBody>
          <a:bodyPr/>
          <a:lstStyle/>
          <a:p>
            <a:fld id="{95CC6D43-B330-470E-9514-C837501A6F5A}" type="slidenum">
              <a:rPr lang="en-GB" smtClean="0"/>
              <a:t>76</a:t>
            </a:fld>
            <a:endParaRPr lang="en-GB" dirty="0"/>
          </a:p>
        </p:txBody>
      </p:sp>
    </p:spTree>
    <p:extLst>
      <p:ext uri="{BB962C8B-B14F-4D97-AF65-F5344CB8AC3E}">
        <p14:creationId xmlns:p14="http://schemas.microsoft.com/office/powerpoint/2010/main" val="12802316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This printable resource (one to a page) is for Additional activity B. You will need to ask your students to shade the hundred grid first if you are using the example on the slide.</a:t>
            </a:r>
          </a:p>
        </p:txBody>
      </p:sp>
      <p:sp>
        <p:nvSpPr>
          <p:cNvPr id="4" name="Slide Number Placeholder 3"/>
          <p:cNvSpPr>
            <a:spLocks noGrp="1"/>
          </p:cNvSpPr>
          <p:nvPr>
            <p:ph type="sldNum" sz="quarter" idx="5"/>
          </p:nvPr>
        </p:nvSpPr>
        <p:spPr/>
        <p:txBody>
          <a:bodyPr/>
          <a:lstStyle/>
          <a:p>
            <a:fld id="{95CC6D43-B330-470E-9514-C837501A6F5A}" type="slidenum">
              <a:rPr lang="en-GB" smtClean="0"/>
              <a:t>77</a:t>
            </a:fld>
            <a:endParaRPr lang="en-GB" dirty="0"/>
          </a:p>
        </p:txBody>
      </p:sp>
    </p:spTree>
    <p:extLst>
      <p:ext uri="{BB962C8B-B14F-4D97-AF65-F5344CB8AC3E}">
        <p14:creationId xmlns:p14="http://schemas.microsoft.com/office/powerpoint/2010/main" val="42317324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78</a:t>
            </a:fld>
            <a:endParaRPr lang="en-GB" dirty="0"/>
          </a:p>
        </p:txBody>
      </p:sp>
    </p:spTree>
    <p:extLst>
      <p:ext uri="{BB962C8B-B14F-4D97-AF65-F5344CB8AC3E}">
        <p14:creationId xmlns:p14="http://schemas.microsoft.com/office/powerpoint/2010/main" val="40939172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Printable card sort for Additional activity E: card 1</a:t>
            </a:r>
          </a:p>
        </p:txBody>
      </p:sp>
      <p:sp>
        <p:nvSpPr>
          <p:cNvPr id="4" name="Slide Number Placeholder 3"/>
          <p:cNvSpPr>
            <a:spLocks noGrp="1"/>
          </p:cNvSpPr>
          <p:nvPr>
            <p:ph type="sldNum" sz="quarter" idx="5"/>
          </p:nvPr>
        </p:nvSpPr>
        <p:spPr/>
        <p:txBody>
          <a:bodyPr/>
          <a:lstStyle/>
          <a:p>
            <a:fld id="{95CC6D43-B330-470E-9514-C837501A6F5A}" type="slidenum">
              <a:rPr lang="en-GB" smtClean="0"/>
              <a:t>79</a:t>
            </a:fld>
            <a:endParaRPr lang="en-GB" dirty="0"/>
          </a:p>
        </p:txBody>
      </p:sp>
    </p:spTree>
    <p:extLst>
      <p:ext uri="{BB962C8B-B14F-4D97-AF65-F5344CB8AC3E}">
        <p14:creationId xmlns:p14="http://schemas.microsoft.com/office/powerpoint/2010/main" val="35013481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Additional activity E: card 2</a:t>
            </a:r>
          </a:p>
        </p:txBody>
      </p:sp>
      <p:sp>
        <p:nvSpPr>
          <p:cNvPr id="4" name="Slide Number Placeholder 3"/>
          <p:cNvSpPr>
            <a:spLocks noGrp="1"/>
          </p:cNvSpPr>
          <p:nvPr>
            <p:ph type="sldNum" sz="quarter" idx="5"/>
          </p:nvPr>
        </p:nvSpPr>
        <p:spPr/>
        <p:txBody>
          <a:bodyPr/>
          <a:lstStyle/>
          <a:p>
            <a:fld id="{95CC6D43-B330-470E-9514-C837501A6F5A}" type="slidenum">
              <a:rPr lang="en-GB" smtClean="0"/>
              <a:t>80</a:t>
            </a:fld>
            <a:endParaRPr lang="en-GB" dirty="0"/>
          </a:p>
        </p:txBody>
      </p:sp>
    </p:spTree>
    <p:extLst>
      <p:ext uri="{BB962C8B-B14F-4D97-AF65-F5344CB8AC3E}">
        <p14:creationId xmlns:p14="http://schemas.microsoft.com/office/powerpoint/2010/main" val="2148683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Additional activity E: card 3</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81</a:t>
            </a:fld>
            <a:endParaRPr lang="en-GB" dirty="0"/>
          </a:p>
        </p:txBody>
      </p:sp>
    </p:spTree>
    <p:extLst>
      <p:ext uri="{BB962C8B-B14F-4D97-AF65-F5344CB8AC3E}">
        <p14:creationId xmlns:p14="http://schemas.microsoft.com/office/powerpoint/2010/main" val="354330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dirty="0"/>
          </a:p>
        </p:txBody>
      </p:sp>
    </p:spTree>
    <p:extLst>
      <p:ext uri="{BB962C8B-B14F-4D97-AF65-F5344CB8AC3E}">
        <p14:creationId xmlns:p14="http://schemas.microsoft.com/office/powerpoint/2010/main" val="26753292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Additional activity E: card 4</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82</a:t>
            </a:fld>
            <a:endParaRPr lang="en-GB" dirty="0"/>
          </a:p>
        </p:txBody>
      </p:sp>
    </p:spTree>
    <p:extLst>
      <p:ext uri="{BB962C8B-B14F-4D97-AF65-F5344CB8AC3E}">
        <p14:creationId xmlns:p14="http://schemas.microsoft.com/office/powerpoint/2010/main" val="15658159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Additional activity E: card 5</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83</a:t>
            </a:fld>
            <a:endParaRPr lang="en-GB" dirty="0"/>
          </a:p>
        </p:txBody>
      </p:sp>
    </p:spTree>
    <p:extLst>
      <p:ext uri="{BB962C8B-B14F-4D97-AF65-F5344CB8AC3E}">
        <p14:creationId xmlns:p14="http://schemas.microsoft.com/office/powerpoint/2010/main" val="11579709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Additional activity E: card 6</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84</a:t>
            </a:fld>
            <a:endParaRPr lang="en-GB" dirty="0"/>
          </a:p>
        </p:txBody>
      </p:sp>
    </p:spTree>
    <p:extLst>
      <p:ext uri="{BB962C8B-B14F-4D97-AF65-F5344CB8AC3E}">
        <p14:creationId xmlns:p14="http://schemas.microsoft.com/office/powerpoint/2010/main" val="25280783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Additional activity E: card 7</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85</a:t>
            </a:fld>
            <a:endParaRPr lang="en-GB" dirty="0"/>
          </a:p>
        </p:txBody>
      </p:sp>
    </p:spTree>
    <p:extLst>
      <p:ext uri="{BB962C8B-B14F-4D97-AF65-F5344CB8AC3E}">
        <p14:creationId xmlns:p14="http://schemas.microsoft.com/office/powerpoint/2010/main" val="36155372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Additional activity E: card 8</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86</a:t>
            </a:fld>
            <a:endParaRPr lang="en-GB" dirty="0"/>
          </a:p>
        </p:txBody>
      </p:sp>
    </p:spTree>
    <p:extLst>
      <p:ext uri="{BB962C8B-B14F-4D97-AF65-F5344CB8AC3E}">
        <p14:creationId xmlns:p14="http://schemas.microsoft.com/office/powerpoint/2010/main" val="17257105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Additional activity E: card 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87</a:t>
            </a:fld>
            <a:endParaRPr lang="en-GB" dirty="0"/>
          </a:p>
        </p:txBody>
      </p:sp>
    </p:spTree>
    <p:extLst>
      <p:ext uri="{BB962C8B-B14F-4D97-AF65-F5344CB8AC3E}">
        <p14:creationId xmlns:p14="http://schemas.microsoft.com/office/powerpoint/2010/main" val="15035503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Additional activity E: card 10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88</a:t>
            </a:fld>
            <a:endParaRPr lang="en-GB" dirty="0"/>
          </a:p>
        </p:txBody>
      </p:sp>
    </p:spTree>
    <p:extLst>
      <p:ext uri="{BB962C8B-B14F-4D97-AF65-F5344CB8AC3E}">
        <p14:creationId xmlns:p14="http://schemas.microsoft.com/office/powerpoint/2010/main" val="14912011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Additional activity E: card 11</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89</a:t>
            </a:fld>
            <a:endParaRPr lang="en-GB" dirty="0"/>
          </a:p>
        </p:txBody>
      </p:sp>
    </p:spTree>
    <p:extLst>
      <p:ext uri="{BB962C8B-B14F-4D97-AF65-F5344CB8AC3E}">
        <p14:creationId xmlns:p14="http://schemas.microsoft.com/office/powerpoint/2010/main" val="27090241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Additional activity E: card 12</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90</a:t>
            </a:fld>
            <a:endParaRPr lang="en-GB" dirty="0"/>
          </a:p>
        </p:txBody>
      </p:sp>
    </p:spTree>
    <p:extLst>
      <p:ext uri="{BB962C8B-B14F-4D97-AF65-F5344CB8AC3E}">
        <p14:creationId xmlns:p14="http://schemas.microsoft.com/office/powerpoint/2010/main" val="346869176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Additional activity E: card 13</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91</a:t>
            </a:fld>
            <a:endParaRPr lang="en-GB" dirty="0"/>
          </a:p>
        </p:txBody>
      </p:sp>
    </p:spTree>
    <p:extLst>
      <p:ext uri="{BB962C8B-B14F-4D97-AF65-F5344CB8AC3E}">
        <p14:creationId xmlns:p14="http://schemas.microsoft.com/office/powerpoint/2010/main" val="2717013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dirty="0"/>
          </a:p>
        </p:txBody>
      </p:sp>
    </p:spTree>
    <p:extLst>
      <p:ext uri="{BB962C8B-B14F-4D97-AF65-F5344CB8AC3E}">
        <p14:creationId xmlns:p14="http://schemas.microsoft.com/office/powerpoint/2010/main" val="4230058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Additional activity E: card 14</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92</a:t>
            </a:fld>
            <a:endParaRPr lang="en-GB" dirty="0"/>
          </a:p>
        </p:txBody>
      </p:sp>
    </p:spTree>
    <p:extLst>
      <p:ext uri="{BB962C8B-B14F-4D97-AF65-F5344CB8AC3E}">
        <p14:creationId xmlns:p14="http://schemas.microsoft.com/office/powerpoint/2010/main" val="32916596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Additional activity E: card 15</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93</a:t>
            </a:fld>
            <a:endParaRPr lang="en-GB" dirty="0"/>
          </a:p>
        </p:txBody>
      </p:sp>
    </p:spTree>
    <p:extLst>
      <p:ext uri="{BB962C8B-B14F-4D97-AF65-F5344CB8AC3E}">
        <p14:creationId xmlns:p14="http://schemas.microsoft.com/office/powerpoint/2010/main" val="7951950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Additional activity E: card 16</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94</a:t>
            </a:fld>
            <a:endParaRPr lang="en-GB" dirty="0"/>
          </a:p>
        </p:txBody>
      </p:sp>
    </p:spTree>
    <p:extLst>
      <p:ext uri="{BB962C8B-B14F-4D97-AF65-F5344CB8AC3E}">
        <p14:creationId xmlns:p14="http://schemas.microsoft.com/office/powerpoint/2010/main" val="18039807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Additional activity E: card 17</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95</a:t>
            </a:fld>
            <a:endParaRPr lang="en-GB" dirty="0"/>
          </a:p>
        </p:txBody>
      </p:sp>
    </p:spTree>
    <p:extLst>
      <p:ext uri="{BB962C8B-B14F-4D97-AF65-F5344CB8AC3E}">
        <p14:creationId xmlns:p14="http://schemas.microsoft.com/office/powerpoint/2010/main" val="14968493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Printable card sort for Additional activity E: card 18</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96</a:t>
            </a:fld>
            <a:endParaRPr lang="en-GB" dirty="0"/>
          </a:p>
        </p:txBody>
      </p:sp>
    </p:spTree>
    <p:extLst>
      <p:ext uri="{BB962C8B-B14F-4D97-AF65-F5344CB8AC3E}">
        <p14:creationId xmlns:p14="http://schemas.microsoft.com/office/powerpoint/2010/main" val="79438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Century Gothic" panose="020B0502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2327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slid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22100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 slide no logo">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65926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10/01/2023</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70" r:id="rId5"/>
    <p:sldLayoutId id="2147483971" r:id="rId6"/>
    <p:sldLayoutId id="2147483968" r:id="rId7"/>
    <p:sldLayoutId id="2147483969" r:id="rId8"/>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ncetm.org.uk/media/f2aljrsv/secmm-cc-theme-3-key-idea-24.pptx" TargetMode="External"/><Relationship Id="rId5" Type="http://schemas.openxmlformats.org/officeDocument/2006/relationships/hyperlink" Target="https://www.ncetm.org.uk/teaching-for-mastery/mastery-materials/secondary-mastery-professional-development/" TargetMode="External"/><Relationship Id="rId4" Type="http://schemas.openxmlformats.org/officeDocument/2006/relationships/hyperlink" Target="https://www.ncetm.org.uk/classroom-resources/secmm-using-mathematical-representations-at-ks3/"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mqfp3xb3/ncetm_ks3_cc_3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ncetm.org.uk/media/udbpekes/secmm-cc-theme-3-key-idea-27.ppt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ncetm.org.uk/teaching-for-mastery/mastery-materials/primary-mastery-professional-developmen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61.xml"/><Relationship Id="rId7" Type="http://schemas.openxmlformats.org/officeDocument/2006/relationships/slide" Target="slide6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slide" Target="slide60.xml"/><Relationship Id="rId10" Type="http://schemas.openxmlformats.org/officeDocument/2006/relationships/slide" Target="slide64.xml"/><Relationship Id="rId4" Type="http://schemas.openxmlformats.org/officeDocument/2006/relationships/slide" Target="slide76.xml"/><Relationship Id="rId9" Type="http://schemas.openxmlformats.org/officeDocument/2006/relationships/slide" Target="slide6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hyperlink" Target="https://www.ncetm.org.uk/media/oagj2ka2/curriculum-framework-for-ks3-april-2021.pdf" TargetMode="External"/><Relationship Id="rId3" Type="http://schemas.openxmlformats.org/officeDocument/2006/relationships/slide" Target="slide10.xml"/><Relationship Id="rId7" Type="http://schemas.openxmlformats.org/officeDocument/2006/relationships/slide" Target="slide21.xml"/><Relationship Id="rId12" Type="http://schemas.openxmlformats.org/officeDocument/2006/relationships/slide" Target="slide3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9.xml"/><Relationship Id="rId11" Type="http://schemas.openxmlformats.org/officeDocument/2006/relationships/slide" Target="slide32.xml"/><Relationship Id="rId5" Type="http://schemas.openxmlformats.org/officeDocument/2006/relationships/slide" Target="slide16.xml"/><Relationship Id="rId10" Type="http://schemas.openxmlformats.org/officeDocument/2006/relationships/slide" Target="slide30.xml"/><Relationship Id="rId4" Type="http://schemas.openxmlformats.org/officeDocument/2006/relationships/slide" Target="slide14.xml"/><Relationship Id="rId9" Type="http://schemas.openxmlformats.org/officeDocument/2006/relationships/slide" Target="slide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6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6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primary-mastery-professional-development/" TargetMode="External"/><Relationship Id="rId5" Type="http://schemas.openxmlformats.org/officeDocument/2006/relationships/hyperlink" Target="https://www.ncetm.org.uk/media/udbpekes/secmm-cc-theme-3-key-idea-27.pptx" TargetMode="External"/><Relationship Id="rId4" Type="http://schemas.openxmlformats.org/officeDocument/2006/relationships/hyperlink" Target="https://www.ncetm.org.uk/teaching-for-mastery/mastery-materials/secondary-mastery-professional-development/"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primary-mastery-professional-development/" TargetMode="External"/><Relationship Id="rId5" Type="http://schemas.openxmlformats.org/officeDocument/2006/relationships/image" Target="../media/image19.png"/><Relationship Id="rId4" Type="http://schemas.openxmlformats.org/officeDocument/2006/relationships/hyperlink" Target="https://www.ncetm.org.uk/teaching-for-mastery/mastery-materials/primary-mastery-professional-development/"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hyperlink" Target="https://www.ncetm.org.uk/media/oagj2ka2/curriculum-framework-for-ks3-april-2021.pdf" TargetMode="External"/><Relationship Id="rId3" Type="http://schemas.openxmlformats.org/officeDocument/2006/relationships/slide" Target="slide36.xml"/><Relationship Id="rId7" Type="http://schemas.openxmlformats.org/officeDocument/2006/relationships/slide" Target="slide44.xml"/><Relationship Id="rId12" Type="http://schemas.openxmlformats.org/officeDocument/2006/relationships/slide" Target="slide57.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42.xml"/><Relationship Id="rId11" Type="http://schemas.openxmlformats.org/officeDocument/2006/relationships/slide" Target="slide55.xml"/><Relationship Id="rId5" Type="http://schemas.openxmlformats.org/officeDocument/2006/relationships/slide" Target="slide40.xml"/><Relationship Id="rId10" Type="http://schemas.openxmlformats.org/officeDocument/2006/relationships/slide" Target="slide53.xml"/><Relationship Id="rId4" Type="http://schemas.openxmlformats.org/officeDocument/2006/relationships/slide" Target="slide38.xml"/><Relationship Id="rId9" Type="http://schemas.openxmlformats.org/officeDocument/2006/relationships/slide" Target="slide5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www.ncetm.org.uk/classroom-resources/checkpoint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ncetm.org.uk/media/udbpekes/secmm-cc-theme-3-key-idea-27.pptx"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hyperlink" Target="https://www.ncetm.org.uk/classroom-resources/checkpoints/" TargetMode="External"/><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ncetm.org.uk/classroom-resources/primm-227-scale-factors-ratio-and-proportional-reasoning/" TargetMode="External"/><Relationship Id="rId5" Type="http://schemas.openxmlformats.org/officeDocument/2006/relationships/hyperlink" Target="https://www.ncetm.org.uk/classroom-resources/primm-217-structures-using-measures-and-comparison-to-understand-scaling/" TargetMode="External"/><Relationship Id="rId4" Type="http://schemas.openxmlformats.org/officeDocument/2006/relationships/hyperlink" Target="https://www.ncetm.org.uk/teaching-for-mastery/mastery-materials/primary-mastery-professional-development/"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ncetm.org.uk/media/f2aljrsv/secmm-cc-theme-3-key-idea-24.ppt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slide" Target="slide68.xml"/><Relationship Id="rId4" Type="http://schemas.openxmlformats.org/officeDocument/2006/relationships/hyperlink" Target="https://www.ncetm.org.uk/teaching-for-mastery/mastery-materials/secondary-mastery-professional-development/"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image" Target="../media/image201.png"/><Relationship Id="rId4" Type="http://schemas.openxmlformats.org/officeDocument/2006/relationships/image" Target="../media/image191.png"/></Relationships>
</file>

<file path=ppt/slides/_rels/slide52.xml.rels><?xml version="1.0" encoding="UTF-8" standalone="yes"?>
<Relationships xmlns="http://schemas.openxmlformats.org/package/2006/relationships"><Relationship Id="rId3" Type="http://schemas.openxmlformats.org/officeDocument/2006/relationships/hyperlink" Target="https://www.ncetm.org.uk/classroom-resources/checkpoint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www.ncetm.org.uk/classroom-resources/checkpoints/" TargetMode="External"/><Relationship Id="rId4" Type="http://schemas.openxmlformats.org/officeDocument/2006/relationships/image" Target="../media/image220.png"/></Relationships>
</file>

<file path=ppt/slides/_rels/slide53.xml.rels><?xml version="1.0" encoding="UTF-8" standalone="yes"?>
<Relationships xmlns="http://schemas.openxmlformats.org/package/2006/relationships"><Relationship Id="rId8" Type="http://schemas.openxmlformats.org/officeDocument/2006/relationships/image" Target="../media/image170.png"/><Relationship Id="rId7" Type="http://schemas.openxmlformats.org/officeDocument/2006/relationships/image" Target="../media/image160.png"/><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150.png"/><Relationship Id="rId11" Type="http://schemas.openxmlformats.org/officeDocument/2006/relationships/image" Target="../media/image200.png"/><Relationship Id="rId5" Type="http://schemas.openxmlformats.org/officeDocument/2006/relationships/image" Target="../media/image140.png"/><Relationship Id="rId10" Type="http://schemas.openxmlformats.org/officeDocument/2006/relationships/image" Target="../media/image190.png"/><Relationship Id="rId4" Type="http://schemas.openxmlformats.org/officeDocument/2006/relationships/image" Target="../media/image130.png"/><Relationship Id="rId9" Type="http://schemas.openxmlformats.org/officeDocument/2006/relationships/image" Target="../media/image180.png"/></Relationships>
</file>

<file path=ppt/slides/_rels/slide54.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slide" Target="slide7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s://www.ncetm.org.uk/classroom-resources/checkpoint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www.ncetm.org.uk/classroom-resources/checkpoints/" TargetMode="External"/><Relationship Id="rId4" Type="http://schemas.openxmlformats.org/officeDocument/2006/relationships/image" Target="../media/image231.png"/></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s://www.ncetm.org.uk/teaching-for-mastery/mastery-materials/primary-mastery-professional-development/"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www.ncetm.org.uk/classroom-resources/primm-227-scale-factors-ratio-and-proportional-reasoning/" TargetMode="External"/><Relationship Id="rId4" Type="http://schemas.openxmlformats.org/officeDocument/2006/relationships/hyperlink" Target="https://www.ncetm.org.uk/classroom-resources/primm-217-structures-using-measures-and-comparison-to-understand-scaling/"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5.xml.rels><?xml version="1.0" encoding="UTF-8" standalone="yes"?>
<Relationships xmlns="http://schemas.openxmlformats.org/package/2006/relationships"><Relationship Id="rId7" Type="http://schemas.openxmlformats.org/officeDocument/2006/relationships/image" Target="../media/image260.png"/><Relationship Id="rId2" Type="http://schemas.openxmlformats.org/officeDocument/2006/relationships/notesSlide" Target="../notesSlides/notesSlide64.xml"/><Relationship Id="rId1" Type="http://schemas.openxmlformats.org/officeDocument/2006/relationships/slideLayout" Target="../slideLayouts/slideLayout5.xml"/><Relationship Id="rId6" Type="http://schemas.openxmlformats.org/officeDocument/2006/relationships/image" Target="../media/image250.png"/><Relationship Id="rId5" Type="http://schemas.openxmlformats.org/officeDocument/2006/relationships/image" Target="../media/image244.png"/><Relationship Id="rId4" Type="http://schemas.openxmlformats.org/officeDocument/2006/relationships/image" Target="../media/image23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image" Target="../media/image36.png"/><Relationship Id="rId18" Type="http://schemas.openxmlformats.org/officeDocument/2006/relationships/image" Target="../media/image41.png"/><Relationship Id="rId7" Type="http://schemas.openxmlformats.org/officeDocument/2006/relationships/image" Target="../media/image30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68.xml"/><Relationship Id="rId16"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290.png"/><Relationship Id="rId11" Type="http://schemas.openxmlformats.org/officeDocument/2006/relationships/image" Target="../media/image34.png"/><Relationship Id="rId5" Type="http://schemas.openxmlformats.org/officeDocument/2006/relationships/image" Target="../media/image280.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0.png"/><Relationship Id="rId9" Type="http://schemas.openxmlformats.org/officeDocument/2006/relationships/image" Target="../media/image32.png"/><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69.xml"/><Relationship Id="rId16"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7.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www.ncetm.org.uk/classroom-resources/checkpoin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secondary-mastery-professional-development/" TargetMode="External"/><Relationship Id="rId5" Type="http://schemas.openxmlformats.org/officeDocument/2006/relationships/hyperlink" Target="https://www.ncetm.org.uk/classroom-resources/primm-310-linking-fractions-decimals-and-percentages/" TargetMode="External"/><Relationship Id="rId4" Type="http://schemas.openxmlformats.org/officeDocument/2006/relationships/hyperlink" Target="https://www.ncetm.org.uk/teaching-for-mastery/mastery-materials/primary-mastery-professional-development/"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12295" y="1565414"/>
            <a:ext cx="6049764" cy="648071"/>
          </a:xfrm>
        </p:spPr>
        <p:txBody>
          <a:bodyPr>
            <a:normAutofit fontScale="90000"/>
          </a:bodyPr>
          <a:lstStyle/>
          <a:p>
            <a:br>
              <a:rPr lang="en-GB" sz="2700" b="0" dirty="0"/>
            </a:br>
            <a:br>
              <a:rPr lang="en-GB" sz="2700" b="0" dirty="0"/>
            </a:br>
            <a:br>
              <a:rPr lang="en-GB" sz="2700" b="0" dirty="0"/>
            </a:br>
            <a:br>
              <a:rPr lang="en-GB" sz="2700" b="0" dirty="0"/>
            </a:br>
            <a:br>
              <a:rPr lang="en-GB" sz="4000" b="0" dirty="0"/>
            </a:br>
            <a:br>
              <a:rPr lang="en-GB" sz="4000" b="0" dirty="0"/>
            </a:br>
            <a:endParaRPr lang="en-GB" sz="4400" b="0" dirty="0"/>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12295" y="1786605"/>
            <a:ext cx="6062463" cy="3505981"/>
          </a:xfrm>
        </p:spPr>
        <p:txBody>
          <a:bodyPr vert="horz" lIns="91440" tIns="45720" rIns="91440" bIns="45720" rtlCol="0" anchor="t">
            <a:normAutofit/>
          </a:bodyPr>
          <a:lstStyle/>
          <a:p>
            <a:r>
              <a:rPr lang="en-GB" sz="3200" b="1" dirty="0">
                <a:latin typeface="Century Gothic" panose="020B0502020202020204" pitchFamily="34" charset="0"/>
              </a:rPr>
              <a:t>Understanding multiplicative relationships – percentages and proportionality</a:t>
            </a:r>
            <a:endParaRPr lang="en-GB" sz="3200" dirty="0">
              <a:latin typeface="Century Gothic" panose="020B0502020202020204" pitchFamily="34" charset="0"/>
            </a:endParaRPr>
          </a:p>
          <a:p>
            <a:endParaRPr lang="en-GB" sz="1800" dirty="0">
              <a:latin typeface="Century Gothic"/>
              <a:cs typeface="Arial"/>
            </a:endParaRPr>
          </a:p>
          <a:p>
            <a:r>
              <a:rPr lang="en-GB" sz="1800" dirty="0">
                <a:latin typeface="Century Gothic"/>
                <a:cs typeface="Arial"/>
              </a:rPr>
              <a:t>Twenty Checkpoints</a:t>
            </a:r>
          </a:p>
          <a:p>
            <a:r>
              <a:rPr lang="en-GB" sz="1800" dirty="0">
                <a:latin typeface="Century Gothic"/>
                <a:cs typeface="Arial"/>
              </a:rPr>
              <a:t>Ten additional activities</a:t>
            </a:r>
          </a:p>
        </p:txBody>
      </p:sp>
      <p:sp>
        <p:nvSpPr>
          <p:cNvPr id="5" name="Subtitle 2">
            <a:extLst>
              <a:ext uri="{FF2B5EF4-FFF2-40B4-BE49-F238E27FC236}">
                <a16:creationId xmlns:a16="http://schemas.microsoft.com/office/drawing/2014/main" id="{8F930DB3-4772-4563-9F4B-43485DC9580C}"/>
              </a:ext>
            </a:extLst>
          </p:cNvPr>
          <p:cNvSpPr txBox="1">
            <a:spLocks/>
          </p:cNvSpPr>
          <p:nvPr/>
        </p:nvSpPr>
        <p:spPr>
          <a:xfrm>
            <a:off x="623392" y="436565"/>
            <a:ext cx="6062463" cy="845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ts val="0"/>
              </a:spcBef>
              <a:spcAft>
                <a:spcPts val="0"/>
              </a:spcAft>
              <a:buClrTx/>
            </a:pPr>
            <a:r>
              <a:rPr lang="en-GB" sz="1200" b="1" dirty="0">
                <a:solidFill>
                  <a:srgbClr val="FBF5D4"/>
                </a:solidFill>
              </a:rPr>
              <a:t>Checkpoints</a:t>
            </a:r>
          </a:p>
          <a:p>
            <a:pPr fontAlgn="auto">
              <a:lnSpc>
                <a:spcPct val="150000"/>
              </a:lnSpc>
              <a:spcBef>
                <a:spcPts val="0"/>
              </a:spcBef>
              <a:spcAft>
                <a:spcPts val="0"/>
              </a:spcAft>
              <a:buClrTx/>
            </a:pPr>
            <a:r>
              <a:rPr lang="en-GB" sz="1200" b="1" dirty="0">
                <a:solidFill>
                  <a:srgbClr val="FBF5D4"/>
                </a:solidFill>
              </a:rPr>
              <a:t>Year 8 diagnostic mathematics activities</a:t>
            </a:r>
            <a:endParaRPr lang="en-GB" sz="1200" dirty="0">
              <a:solidFill>
                <a:srgbClr val="FBF5D4"/>
              </a:solidFill>
            </a:endParaRPr>
          </a:p>
          <a:p>
            <a:pPr fontAlgn="auto">
              <a:lnSpc>
                <a:spcPct val="100000"/>
              </a:lnSpc>
              <a:spcBef>
                <a:spcPts val="0"/>
              </a:spcBef>
              <a:spcAft>
                <a:spcPts val="0"/>
              </a:spcAft>
              <a:buClrTx/>
            </a:pPr>
            <a:endParaRPr lang="en-GB" sz="1200" b="1" dirty="0">
              <a:solidFill>
                <a:srgbClr val="FBF5D4"/>
              </a:solidFill>
            </a:endParaRPr>
          </a:p>
        </p:txBody>
      </p:sp>
      <p:sp>
        <p:nvSpPr>
          <p:cNvPr id="6" name="Subtitle 2">
            <a:extLst>
              <a:ext uri="{FF2B5EF4-FFF2-40B4-BE49-F238E27FC236}">
                <a16:creationId xmlns:a16="http://schemas.microsoft.com/office/drawing/2014/main" id="{D5244E0E-2D0C-4865-AEED-223F4679B707}"/>
              </a:ext>
            </a:extLst>
          </p:cNvPr>
          <p:cNvSpPr txBox="1">
            <a:spLocks/>
          </p:cNvSpPr>
          <p:nvPr/>
        </p:nvSpPr>
        <p:spPr>
          <a:xfrm>
            <a:off x="626907" y="5916004"/>
            <a:ext cx="1580661" cy="39331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200" b="1" dirty="0"/>
              <a:t>Published in 2022/23</a:t>
            </a:r>
            <a:endParaRPr lang="en-GB" sz="1200" dirty="0"/>
          </a:p>
          <a:p>
            <a:pPr fontAlgn="auto">
              <a:lnSpc>
                <a:spcPct val="100000"/>
              </a:lnSpc>
              <a:spcBef>
                <a:spcPts val="0"/>
              </a:spcBef>
              <a:spcAft>
                <a:spcPts val="0"/>
              </a:spcAft>
              <a:buClrTx/>
            </a:pPr>
            <a:endParaRPr lang="en-GB" sz="1200" b="1" dirty="0">
              <a:solidFill>
                <a:srgbClr val="FBF5D4"/>
              </a:solidFill>
            </a:endParaRPr>
          </a:p>
        </p:txBody>
      </p:sp>
      <p:cxnSp>
        <p:nvCxnSpPr>
          <p:cNvPr id="7" name="Straight Connector 6">
            <a:extLst>
              <a:ext uri="{FF2B5EF4-FFF2-40B4-BE49-F238E27FC236}">
                <a16:creationId xmlns:a16="http://schemas.microsoft.com/office/drawing/2014/main" id="{BD8A2CD9-23FA-4C21-9DFF-1DFEB8BC8867}"/>
              </a:ext>
            </a:extLst>
          </p:cNvPr>
          <p:cNvCxnSpPr>
            <a:cxnSpLocks/>
          </p:cNvCxnSpPr>
          <p:nvPr/>
        </p:nvCxnSpPr>
        <p:spPr bwMode="auto">
          <a:xfrm rot="5400000">
            <a:off x="1303821" y="553258"/>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87EA0E61-D0E8-4BC2-844C-9138C45E9E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30433" y="1949602"/>
            <a:ext cx="3135715" cy="2090477"/>
          </a:xfrm>
          <a:prstGeom prst="rect">
            <a:avLst/>
          </a:prstGeom>
        </p:spPr>
      </p:pic>
    </p:spTree>
    <p:extLst>
      <p:ext uri="{BB962C8B-B14F-4D97-AF65-F5344CB8AC3E}">
        <p14:creationId xmlns:p14="http://schemas.microsoft.com/office/powerpoint/2010/main" val="27468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 Shapes</a:t>
            </a:r>
          </a:p>
        </p:txBody>
      </p:sp>
      <p:sp>
        <p:nvSpPr>
          <p:cNvPr id="4" name="TextBox 3">
            <a:extLst>
              <a:ext uri="{FF2B5EF4-FFF2-40B4-BE49-F238E27FC236}">
                <a16:creationId xmlns:a16="http://schemas.microsoft.com/office/drawing/2014/main" id="{C2F7C9FF-7095-F649-997B-6925CEA7A659}"/>
              </a:ext>
            </a:extLst>
          </p:cNvPr>
          <p:cNvSpPr txBox="1"/>
          <p:nvPr/>
        </p:nvSpPr>
        <p:spPr>
          <a:xfrm>
            <a:off x="163109" y="1021081"/>
            <a:ext cx="12028891" cy="837152"/>
          </a:xfrm>
          <a:prstGeom prst="rect">
            <a:avLst/>
          </a:prstGeom>
          <a:noFill/>
        </p:spPr>
        <p:txBody>
          <a:bodyPr wrap="square" rtlCol="0">
            <a:spAutoFit/>
          </a:bodyPr>
          <a:lstStyle/>
          <a:p>
            <a:pPr>
              <a:buNone/>
            </a:pPr>
            <a:r>
              <a:rPr lang="en-US" sz="2200" dirty="0">
                <a:cs typeface="Arial" panose="020B0604020202020204" pitchFamily="34" charset="0"/>
              </a:rPr>
              <a:t>The images below show some parts of different shapes.</a:t>
            </a:r>
          </a:p>
          <a:p>
            <a:pPr>
              <a:buNone/>
            </a:pPr>
            <a:r>
              <a:rPr lang="en-US" sz="2200" dirty="0">
                <a:cs typeface="Arial" panose="020B0604020202020204" pitchFamily="34" charset="0"/>
              </a:rPr>
              <a:t>What might each whole shape look? Draw or describe them.</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403707" y="539722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6B69F02-4479-A74F-B8B9-DD8BED2D6D8F}"/>
              </a:ext>
            </a:extLst>
          </p:cNvPr>
          <p:cNvSpPr/>
          <p:nvPr/>
        </p:nvSpPr>
        <p:spPr>
          <a:xfrm>
            <a:off x="4441363" y="3171371"/>
            <a:ext cx="914402" cy="1273629"/>
          </a:xfrm>
          <a:prstGeom prst="rect">
            <a:avLst/>
          </a:prstGeom>
          <a:solidFill>
            <a:srgbClr val="8D632C"/>
          </a:solidFill>
          <a:ln w="25400">
            <a:solidFill>
              <a:srgbClr val="2D2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200" dirty="0"/>
              <a:t>70%</a:t>
            </a:r>
          </a:p>
        </p:txBody>
      </p:sp>
      <p:sp>
        <p:nvSpPr>
          <p:cNvPr id="8" name="Triangle 7">
            <a:extLst>
              <a:ext uri="{FF2B5EF4-FFF2-40B4-BE49-F238E27FC236}">
                <a16:creationId xmlns:a16="http://schemas.microsoft.com/office/drawing/2014/main" id="{5460705E-F0B7-274E-B295-90A2EA8E7C3F}"/>
              </a:ext>
            </a:extLst>
          </p:cNvPr>
          <p:cNvSpPr/>
          <p:nvPr/>
        </p:nvSpPr>
        <p:spPr>
          <a:xfrm>
            <a:off x="5785748" y="3053443"/>
            <a:ext cx="1518558" cy="1391557"/>
          </a:xfrm>
          <a:prstGeom prst="triangle">
            <a:avLst/>
          </a:prstGeom>
          <a:solidFill>
            <a:srgbClr val="8D632C"/>
          </a:solidFill>
          <a:ln w="25400">
            <a:solidFill>
              <a:srgbClr val="2D2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200" dirty="0"/>
              <a:t>20%</a:t>
            </a:r>
          </a:p>
        </p:txBody>
      </p:sp>
      <p:grpSp>
        <p:nvGrpSpPr>
          <p:cNvPr id="11" name="Group 10">
            <a:extLst>
              <a:ext uri="{FF2B5EF4-FFF2-40B4-BE49-F238E27FC236}">
                <a16:creationId xmlns:a16="http://schemas.microsoft.com/office/drawing/2014/main" id="{3193CE12-86A5-AB4E-905C-4B737F719E5E}"/>
              </a:ext>
            </a:extLst>
          </p:cNvPr>
          <p:cNvGrpSpPr/>
          <p:nvPr/>
        </p:nvGrpSpPr>
        <p:grpSpPr>
          <a:xfrm>
            <a:off x="7565566" y="3204029"/>
            <a:ext cx="2481942" cy="2481942"/>
            <a:chOff x="6096000" y="2403929"/>
            <a:chExt cx="2481942" cy="2481942"/>
          </a:xfrm>
          <a:solidFill>
            <a:srgbClr val="8D632C"/>
          </a:solidFill>
        </p:grpSpPr>
        <p:sp>
          <p:nvSpPr>
            <p:cNvPr id="9" name="Pie 8">
              <a:extLst>
                <a:ext uri="{FF2B5EF4-FFF2-40B4-BE49-F238E27FC236}">
                  <a16:creationId xmlns:a16="http://schemas.microsoft.com/office/drawing/2014/main" id="{CD3423A6-F557-A147-8DED-7F40B4C8A10B}"/>
                </a:ext>
              </a:extLst>
            </p:cNvPr>
            <p:cNvSpPr/>
            <p:nvPr/>
          </p:nvSpPr>
          <p:spPr>
            <a:xfrm>
              <a:off x="6096000" y="2403929"/>
              <a:ext cx="2481942" cy="2481942"/>
            </a:xfrm>
            <a:prstGeom prst="pie">
              <a:avLst>
                <a:gd name="adj1" fmla="val 10800000"/>
                <a:gd name="adj2" fmla="val 16200000"/>
              </a:avLst>
            </a:prstGeom>
            <a:grpFill/>
            <a:ln w="25400">
              <a:solidFill>
                <a:srgbClr val="2D2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tx1"/>
                </a:solidFill>
              </a:endParaRPr>
            </a:p>
          </p:txBody>
        </p:sp>
        <p:sp>
          <p:nvSpPr>
            <p:cNvPr id="10" name="TextBox 9">
              <a:extLst>
                <a:ext uri="{FF2B5EF4-FFF2-40B4-BE49-F238E27FC236}">
                  <a16:creationId xmlns:a16="http://schemas.microsoft.com/office/drawing/2014/main" id="{13FD4095-B72E-3447-BA3A-06937F40B52B}"/>
                </a:ext>
              </a:extLst>
            </p:cNvPr>
            <p:cNvSpPr txBox="1"/>
            <p:nvPr/>
          </p:nvSpPr>
          <p:spPr>
            <a:xfrm>
              <a:off x="6384472" y="2922815"/>
              <a:ext cx="748923" cy="430887"/>
            </a:xfrm>
            <a:prstGeom prst="rect">
              <a:avLst/>
            </a:prstGeom>
            <a:grpFill/>
            <a:ln w="28575">
              <a:noFill/>
            </a:ln>
          </p:spPr>
          <p:txBody>
            <a:bodyPr wrap="none" rtlCol="0">
              <a:spAutoFit/>
            </a:bodyPr>
            <a:lstStyle/>
            <a:p>
              <a:pPr>
                <a:buNone/>
              </a:pPr>
              <a:r>
                <a:rPr lang="en-US" sz="2200" dirty="0">
                  <a:solidFill>
                    <a:schemeClr val="bg1"/>
                  </a:solidFill>
                </a:rPr>
                <a:t>10%</a:t>
              </a:r>
            </a:p>
          </p:txBody>
        </p:sp>
      </p:grpSp>
      <p:sp>
        <p:nvSpPr>
          <p:cNvPr id="12" name="Right Triangle 11">
            <a:extLst>
              <a:ext uri="{FF2B5EF4-FFF2-40B4-BE49-F238E27FC236}">
                <a16:creationId xmlns:a16="http://schemas.microsoft.com/office/drawing/2014/main" id="{DE16354E-4ACB-8F44-B76F-3E190F650699}"/>
              </a:ext>
            </a:extLst>
          </p:cNvPr>
          <p:cNvSpPr/>
          <p:nvPr/>
        </p:nvSpPr>
        <p:spPr>
          <a:xfrm>
            <a:off x="446314" y="2714171"/>
            <a:ext cx="1730829" cy="1730829"/>
          </a:xfrm>
          <a:prstGeom prst="rtTriangle">
            <a:avLst/>
          </a:prstGeom>
          <a:solidFill>
            <a:srgbClr val="8D632C"/>
          </a:solidFill>
          <a:ln w="25400">
            <a:solidFill>
              <a:srgbClr val="2D2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200" dirty="0"/>
              <a:t>25%</a:t>
            </a:r>
          </a:p>
        </p:txBody>
      </p:sp>
      <p:sp>
        <p:nvSpPr>
          <p:cNvPr id="13" name="L-shape 12">
            <a:extLst>
              <a:ext uri="{FF2B5EF4-FFF2-40B4-BE49-F238E27FC236}">
                <a16:creationId xmlns:a16="http://schemas.microsoft.com/office/drawing/2014/main" id="{22CE64C0-1444-6C44-921D-FA2947589854}"/>
              </a:ext>
            </a:extLst>
          </p:cNvPr>
          <p:cNvSpPr/>
          <p:nvPr/>
        </p:nvSpPr>
        <p:spPr>
          <a:xfrm>
            <a:off x="2471053" y="2926443"/>
            <a:ext cx="1518557" cy="1518557"/>
          </a:xfrm>
          <a:prstGeom prst="corner">
            <a:avLst/>
          </a:prstGeom>
          <a:solidFill>
            <a:srgbClr val="8D632C"/>
          </a:solidFill>
          <a:ln w="25400">
            <a:solidFill>
              <a:srgbClr val="2D2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200" dirty="0"/>
              <a:t>25%</a:t>
            </a:r>
          </a:p>
        </p:txBody>
      </p:sp>
      <p:sp>
        <p:nvSpPr>
          <p:cNvPr id="14" name="Triangle 13">
            <a:extLst>
              <a:ext uri="{FF2B5EF4-FFF2-40B4-BE49-F238E27FC236}">
                <a16:creationId xmlns:a16="http://schemas.microsoft.com/office/drawing/2014/main" id="{EFB92C4C-FAFE-F34F-A575-DEB9D34AF9EC}"/>
              </a:ext>
            </a:extLst>
          </p:cNvPr>
          <p:cNvSpPr/>
          <p:nvPr/>
        </p:nvSpPr>
        <p:spPr>
          <a:xfrm>
            <a:off x="9138552" y="3053443"/>
            <a:ext cx="1518558" cy="1391557"/>
          </a:xfrm>
          <a:prstGeom prst="triangle">
            <a:avLst/>
          </a:prstGeom>
          <a:solidFill>
            <a:srgbClr val="8D632C"/>
          </a:solidFill>
          <a:ln w="25400">
            <a:solidFill>
              <a:srgbClr val="2D2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200" dirty="0"/>
              <a:t>60%</a:t>
            </a:r>
          </a:p>
        </p:txBody>
      </p:sp>
      <p:sp>
        <p:nvSpPr>
          <p:cNvPr id="15" name="Rectangle 14">
            <a:extLst>
              <a:ext uri="{FF2B5EF4-FFF2-40B4-BE49-F238E27FC236}">
                <a16:creationId xmlns:a16="http://schemas.microsoft.com/office/drawing/2014/main" id="{0E56B915-076E-E246-AAA9-56A660B8B7EA}"/>
              </a:ext>
            </a:extLst>
          </p:cNvPr>
          <p:cNvSpPr/>
          <p:nvPr/>
        </p:nvSpPr>
        <p:spPr>
          <a:xfrm>
            <a:off x="10863934" y="3144156"/>
            <a:ext cx="914402" cy="1273629"/>
          </a:xfrm>
          <a:prstGeom prst="rect">
            <a:avLst/>
          </a:prstGeom>
          <a:solidFill>
            <a:srgbClr val="8D632C"/>
          </a:solidFill>
          <a:ln w="25400">
            <a:solidFill>
              <a:srgbClr val="2D2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200" dirty="0"/>
              <a:t>5%</a:t>
            </a:r>
          </a:p>
        </p:txBody>
      </p:sp>
      <p:sp>
        <p:nvSpPr>
          <p:cNvPr id="5" name="Rectangle 4">
            <a:extLst>
              <a:ext uri="{FF2B5EF4-FFF2-40B4-BE49-F238E27FC236}">
                <a16:creationId xmlns:a16="http://schemas.microsoft.com/office/drawing/2014/main" id="{494453FF-FA0B-9552-5120-AD9CA5444857}"/>
              </a:ext>
            </a:extLst>
          </p:cNvPr>
          <p:cNvSpPr/>
          <p:nvPr/>
        </p:nvSpPr>
        <p:spPr>
          <a:xfrm>
            <a:off x="1793529" y="5327079"/>
            <a:ext cx="3456000" cy="1019677"/>
          </a:xfrm>
          <a:prstGeom prst="rect">
            <a:avLst/>
          </a:prstGeom>
          <a:solidFill>
            <a:srgbClr val="8D632C"/>
          </a:solidFill>
          <a:ln w="25400">
            <a:solidFill>
              <a:srgbClr val="2D2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120%</a:t>
            </a:r>
          </a:p>
        </p:txBody>
      </p:sp>
      <p:sp>
        <p:nvSpPr>
          <p:cNvPr id="16" name="Hexagon 15">
            <a:extLst>
              <a:ext uri="{FF2B5EF4-FFF2-40B4-BE49-F238E27FC236}">
                <a16:creationId xmlns:a16="http://schemas.microsoft.com/office/drawing/2014/main" id="{3C4231CA-18BB-FD72-8623-F761DE2A7FDA}"/>
              </a:ext>
            </a:extLst>
          </p:cNvPr>
          <p:cNvSpPr/>
          <p:nvPr/>
        </p:nvSpPr>
        <p:spPr>
          <a:xfrm>
            <a:off x="5922912" y="4933404"/>
            <a:ext cx="1894636" cy="1640614"/>
          </a:xfrm>
          <a:prstGeom prst="hexagon">
            <a:avLst>
              <a:gd name="adj" fmla="val 29689"/>
              <a:gd name="vf" fmla="val 115470"/>
            </a:avLst>
          </a:prstGeom>
          <a:solidFill>
            <a:srgbClr val="8D632C"/>
          </a:solidFill>
          <a:ln w="25400">
            <a:solidFill>
              <a:srgbClr val="2D2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150%</a:t>
            </a:r>
          </a:p>
        </p:txBody>
      </p:sp>
    </p:spTree>
    <p:extLst>
      <p:ext uri="{BB962C8B-B14F-4D97-AF65-F5344CB8AC3E}">
        <p14:creationId xmlns:p14="http://schemas.microsoft.com/office/powerpoint/2010/main" val="245636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12" grpId="0" animBg="1"/>
      <p:bldP spid="13" grpId="0" animBg="1"/>
      <p:bldP spid="14" grpId="0" animBg="1"/>
      <p:bldP spid="15" grpId="0" animBg="1"/>
      <p:bldP spid="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 Shapes (some possible solutions)</a:t>
            </a:r>
          </a:p>
        </p:txBody>
      </p:sp>
      <p:cxnSp>
        <p:nvCxnSpPr>
          <p:cNvPr id="56" name="Straight Connector 55">
            <a:extLst>
              <a:ext uri="{FF2B5EF4-FFF2-40B4-BE49-F238E27FC236}">
                <a16:creationId xmlns:a16="http://schemas.microsoft.com/office/drawing/2014/main" id="{6B4D0666-00E9-E819-D382-C96CCE980D1F}"/>
              </a:ext>
            </a:extLst>
          </p:cNvPr>
          <p:cNvCxnSpPr>
            <a:cxnSpLocks/>
          </p:cNvCxnSpPr>
          <p:nvPr/>
        </p:nvCxnSpPr>
        <p:spPr>
          <a:xfrm>
            <a:off x="9174148" y="4369783"/>
            <a:ext cx="0" cy="1768911"/>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4E5D74BA-3C2F-C3BD-F02F-81263B9C7356}"/>
              </a:ext>
            </a:extLst>
          </p:cNvPr>
          <p:cNvPicPr>
            <a:picLocks noChangeAspect="1"/>
          </p:cNvPicPr>
          <p:nvPr/>
        </p:nvPicPr>
        <p:blipFill>
          <a:blip r:embed="rId3"/>
          <a:stretch>
            <a:fillRect/>
          </a:stretch>
        </p:blipFill>
        <p:spPr>
          <a:xfrm>
            <a:off x="145680" y="1040390"/>
            <a:ext cx="11676061" cy="4539316"/>
          </a:xfrm>
          <a:prstGeom prst="rect">
            <a:avLst/>
          </a:prstGeom>
        </p:spPr>
      </p:pic>
    </p:spTree>
    <p:extLst>
      <p:ext uri="{BB962C8B-B14F-4D97-AF65-F5344CB8AC3E}">
        <p14:creationId xmlns:p14="http://schemas.microsoft.com/office/powerpoint/2010/main" val="1879696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 Shapes (some possible solutions for the further thinking question)</a:t>
            </a:r>
          </a:p>
        </p:txBody>
      </p:sp>
      <p:cxnSp>
        <p:nvCxnSpPr>
          <p:cNvPr id="56" name="Straight Connector 55">
            <a:extLst>
              <a:ext uri="{FF2B5EF4-FFF2-40B4-BE49-F238E27FC236}">
                <a16:creationId xmlns:a16="http://schemas.microsoft.com/office/drawing/2014/main" id="{6B4D0666-00E9-E819-D382-C96CCE980D1F}"/>
              </a:ext>
            </a:extLst>
          </p:cNvPr>
          <p:cNvCxnSpPr>
            <a:cxnSpLocks/>
          </p:cNvCxnSpPr>
          <p:nvPr/>
        </p:nvCxnSpPr>
        <p:spPr>
          <a:xfrm>
            <a:off x="9376825" y="3664474"/>
            <a:ext cx="0" cy="1768911"/>
          </a:xfrm>
          <a:prstGeom prst="line">
            <a:avLst/>
          </a:prstGeom>
          <a:ln>
            <a:solidFill>
              <a:schemeClr val="accent3"/>
            </a:solidFill>
          </a:ln>
        </p:spPr>
        <p:style>
          <a:lnRef idx="1">
            <a:schemeClr val="dk1"/>
          </a:lnRef>
          <a:fillRef idx="0">
            <a:schemeClr val="dk1"/>
          </a:fillRef>
          <a:effectRef idx="0">
            <a:schemeClr val="dk1"/>
          </a:effectRef>
          <a:fontRef idx="minor">
            <a:schemeClr val="tx1"/>
          </a:fontRef>
        </p:style>
      </p:cxnSp>
      <p:sp>
        <p:nvSpPr>
          <p:cNvPr id="4" name="Action Button: Help 3">
            <a:hlinkClick r:id="" action="ppaction://noaction" highlightClick="1"/>
            <a:extLst>
              <a:ext uri="{FF2B5EF4-FFF2-40B4-BE49-F238E27FC236}">
                <a16:creationId xmlns:a16="http://schemas.microsoft.com/office/drawing/2014/main" id="{AAA91F04-B33F-A93A-A66D-3DA70EE0C5E1}"/>
              </a:ext>
            </a:extLst>
          </p:cNvPr>
          <p:cNvSpPr/>
          <p:nvPr/>
        </p:nvSpPr>
        <p:spPr>
          <a:xfrm>
            <a:off x="429833" y="177881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E39E7D28-7962-62CE-3886-725081E752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18429" y="1575000"/>
            <a:ext cx="7747824" cy="3858385"/>
          </a:xfrm>
          <a:prstGeom prst="rect">
            <a:avLst/>
          </a:prstGeom>
        </p:spPr>
      </p:pic>
    </p:spTree>
    <p:extLst>
      <p:ext uri="{BB962C8B-B14F-4D97-AF65-F5344CB8AC3E}">
        <p14:creationId xmlns:p14="http://schemas.microsoft.com/office/powerpoint/2010/main" val="85249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851983648"/>
              </p:ext>
            </p:extLst>
          </p:nvPr>
        </p:nvGraphicFramePr>
        <p:xfrm>
          <a:off x="267128" y="764704"/>
          <a:ext cx="11766038" cy="5684476"/>
        </p:xfrm>
        <a:graphic>
          <a:graphicData uri="http://schemas.openxmlformats.org/drawingml/2006/table">
            <a:tbl>
              <a:tblPr firstRow="1" bandRow="1">
                <a:tableStyleId>{5940675A-B579-460E-94D1-54222C63F5DA}</a:tableStyleId>
              </a:tblPr>
              <a:tblGrid>
                <a:gridCol w="5754849">
                  <a:extLst>
                    <a:ext uri="{9D8B030D-6E8A-4147-A177-3AD203B41FA5}">
                      <a16:colId xmlns:a16="http://schemas.microsoft.com/office/drawing/2014/main" val="695237181"/>
                    </a:ext>
                  </a:extLst>
                </a:gridCol>
                <a:gridCol w="6011189">
                  <a:extLst>
                    <a:ext uri="{9D8B030D-6E8A-4147-A177-3AD203B41FA5}">
                      <a16:colId xmlns:a16="http://schemas.microsoft.com/office/drawing/2014/main" val="300072507"/>
                    </a:ext>
                  </a:extLst>
                </a:gridCol>
              </a:tblGrid>
              <a:tr h="355549">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634716">
                <a:tc>
                  <a:txBody>
                    <a:bodyPr/>
                    <a:lstStyle/>
                    <a:p>
                      <a:r>
                        <a:rPr lang="en-GB" sz="1600" b="1" i="0" u="none" dirty="0"/>
                        <a:t>Support</a:t>
                      </a:r>
                    </a:p>
                    <a:p>
                      <a:pPr>
                        <a:spcAft>
                          <a:spcPts val="600"/>
                        </a:spcAft>
                      </a:pPr>
                      <a:r>
                        <a:rPr lang="en-GB" sz="1600" b="0" i="0" u="none" dirty="0"/>
                        <a:t>Start by drawing a ‘whole’ and erasing 75% of the shape. Check that students understand that what’s left is 25% of the original. Then ask if it’s possible to say anything about how the original shape looked. Explain from the outset that there is more than one correct solution.</a:t>
                      </a:r>
                    </a:p>
                    <a:p>
                      <a:r>
                        <a:rPr lang="en-GB" sz="1600" b="1" i="0" u="none" dirty="0"/>
                        <a:t>Challenge</a:t>
                      </a:r>
                    </a:p>
                    <a:p>
                      <a:pPr>
                        <a:spcAft>
                          <a:spcPts val="600"/>
                        </a:spcAft>
                      </a:pPr>
                      <a:r>
                        <a:rPr lang="en-GB" sz="1600" b="0" i="0" u="none" dirty="0"/>
                        <a:t>Ask students to find three or four different possible ‘original’ shapes. Challenge students to work to an appropriate degree of accuracy. For example, with the third shape, the 70% rectangle, ask students to explain how they ensured that their ‘whole’ was in the correct proportion with the original 70%.</a:t>
                      </a:r>
                      <a:endParaRPr lang="en-GB" sz="1600" b="1" i="0" u="none" dirty="0"/>
                    </a:p>
                    <a:p>
                      <a:r>
                        <a:rPr lang="en-GB" sz="1600" b="1" i="0" u="none" dirty="0"/>
                        <a:t>Representations</a:t>
                      </a:r>
                    </a:p>
                    <a:p>
                      <a:r>
                        <a:rPr lang="en-GB" sz="1600" b="0" i="0" u="none" dirty="0"/>
                        <a:t>The representations in this task support students in visualising some of the discrete blocks they can use while working informally with percentages. You could also use tiles or blocks such as multilink cubes to support this.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task shows how students work additively with percentages. The shapes are intended to be discrete ‘blocks’ that can be combined with others of the same type to make original shapes.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accuracy and ways of approaching the different shapes may offer deeper insight into their understanding.</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Gather and compare different solutions to the same task – for example, for the first right-angled triangle, student solutions might include: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Asking students whether all could be correct is likely to offer insight into their understanding of the ways that percentages can be manipulated.</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further thinking question reveals whether students have previously encountered percentages greater than 100%.</a:t>
                      </a:r>
                    </a:p>
                  </a:txBody>
                  <a:tcPr/>
                </a:tc>
                <a:extLst>
                  <a:ext uri="{0D108BD9-81ED-4DB2-BD59-A6C34878D82A}">
                    <a16:rowId xmlns:a16="http://schemas.microsoft.com/office/drawing/2014/main" val="1616516725"/>
                  </a:ext>
                </a:extLst>
              </a:tr>
              <a:tr h="684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E</a:t>
                      </a:r>
                      <a:r>
                        <a:rPr lang="en-GB" sz="1600" b="0" dirty="0"/>
                        <a:t> links percentages to decimals and fractions, which might be a helpful connection to make.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pic>
        <p:nvPicPr>
          <p:cNvPr id="20" name="Picture 19" descr="Shape&#10;&#10;Description automatically generated">
            <a:extLst>
              <a:ext uri="{FF2B5EF4-FFF2-40B4-BE49-F238E27FC236}">
                <a16:creationId xmlns:a16="http://schemas.microsoft.com/office/drawing/2014/main" id="{BDE9D4E1-446E-8CEE-0355-31D7AED0835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67743" y="3345848"/>
            <a:ext cx="3506478" cy="852927"/>
          </a:xfrm>
          <a:prstGeom prst="rect">
            <a:avLst/>
          </a:prstGeom>
        </p:spPr>
      </p:pic>
    </p:spTree>
    <p:extLst>
      <p:ext uri="{BB962C8B-B14F-4D97-AF65-F5344CB8AC3E}">
        <p14:creationId xmlns:p14="http://schemas.microsoft.com/office/powerpoint/2010/main" val="1354292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2: Sponsored walk</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45680" y="527683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EA887D4-2A58-4C4B-8053-43A82D500C3C}"/>
              </a:ext>
            </a:extLst>
          </p:cNvPr>
          <p:cNvSpPr txBox="1"/>
          <p:nvPr/>
        </p:nvSpPr>
        <p:spPr>
          <a:xfrm>
            <a:off x="146958" y="1224643"/>
            <a:ext cx="8650201" cy="3816429"/>
          </a:xfrm>
          <a:prstGeom prst="rect">
            <a:avLst/>
          </a:prstGeom>
          <a:noFill/>
        </p:spPr>
        <p:txBody>
          <a:bodyPr wrap="square" rtlCol="0">
            <a:spAutoFit/>
          </a:bodyPr>
          <a:lstStyle/>
          <a:p>
            <a:pPr>
              <a:buNone/>
            </a:pPr>
            <a:r>
              <a:rPr lang="en-US" sz="2200" dirty="0"/>
              <a:t>Students in a school are doing a sponsored walk. Everyone walks the same distance at their own pace.</a:t>
            </a:r>
          </a:p>
          <a:p>
            <a:pPr>
              <a:buNone/>
            </a:pPr>
            <a:r>
              <a:rPr lang="en-US" sz="2200" dirty="0"/>
              <a:t>After one hour, Mo is 24% of the way through the walk. He has walked 3</a:t>
            </a:r>
            <a:r>
              <a:rPr lang="en-US" sz="800" dirty="0"/>
              <a:t> </a:t>
            </a:r>
            <a:r>
              <a:rPr lang="en-US" sz="2200" dirty="0"/>
              <a:t>600 m, so far.</a:t>
            </a:r>
          </a:p>
          <a:p>
            <a:pPr marL="457200" indent="-457200">
              <a:buFont typeface="+mj-lt"/>
              <a:buAutoNum type="alphaLcParenR"/>
            </a:pPr>
            <a:r>
              <a:rPr lang="en-US" sz="2200" dirty="0"/>
              <a:t>Nick is 48% of the way through the walk. How far has Nick walked, so far?</a:t>
            </a:r>
          </a:p>
          <a:p>
            <a:pPr marL="457200" indent="-457200">
              <a:buFont typeface="+mj-lt"/>
              <a:buAutoNum type="alphaLcParenR"/>
            </a:pPr>
            <a:r>
              <a:rPr lang="en-US" sz="2200" dirty="0"/>
              <a:t>Olga is 8% of the way through the walk. How far has Olga walked, so far?</a:t>
            </a:r>
          </a:p>
          <a:p>
            <a:pPr marL="457200" indent="-457200">
              <a:buFont typeface="+mj-lt"/>
              <a:buAutoNum type="alphaLcParenR"/>
            </a:pPr>
            <a:r>
              <a:rPr lang="en-US" sz="2200" dirty="0"/>
              <a:t>How long is the sponsored walk?</a:t>
            </a:r>
          </a:p>
          <a:p>
            <a:pPr marL="457200" indent="-457200">
              <a:buFont typeface="+mj-lt"/>
              <a:buAutoNum type="alphaLcParenR"/>
            </a:pPr>
            <a:endParaRPr lang="en-US" sz="2200" dirty="0"/>
          </a:p>
        </p:txBody>
      </p:sp>
      <p:sp>
        <p:nvSpPr>
          <p:cNvPr id="8" name="TextBox 7">
            <a:extLst>
              <a:ext uri="{FF2B5EF4-FFF2-40B4-BE49-F238E27FC236}">
                <a16:creationId xmlns:a16="http://schemas.microsoft.com/office/drawing/2014/main" id="{B7DBB2BC-47DB-004E-98C2-179BA9A4FB65}"/>
              </a:ext>
            </a:extLst>
          </p:cNvPr>
          <p:cNvSpPr txBox="1"/>
          <p:nvPr/>
        </p:nvSpPr>
        <p:spPr>
          <a:xfrm>
            <a:off x="1134542" y="5276833"/>
            <a:ext cx="7662618" cy="1107996"/>
          </a:xfrm>
          <a:prstGeom prst="rect">
            <a:avLst/>
          </a:prstGeom>
          <a:noFill/>
        </p:spPr>
        <p:txBody>
          <a:bodyPr wrap="square" rtlCol="0">
            <a:spAutoFit/>
          </a:bodyPr>
          <a:lstStyle/>
          <a:p>
            <a:pPr>
              <a:buNone/>
            </a:pPr>
            <a:r>
              <a:rPr lang="en-US" sz="2200" dirty="0"/>
              <a:t>Izzy walks twice as fast as Mo. How far has she walked when she’s 24% of the way through the walk? How long has it taken her?</a:t>
            </a:r>
          </a:p>
        </p:txBody>
      </p:sp>
    </p:spTree>
    <p:extLst>
      <p:ext uri="{BB962C8B-B14F-4D97-AF65-F5344CB8AC3E}">
        <p14:creationId xmlns:p14="http://schemas.microsoft.com/office/powerpoint/2010/main" val="180677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842650648"/>
              </p:ext>
            </p:extLst>
          </p:nvPr>
        </p:nvGraphicFramePr>
        <p:xfrm>
          <a:off x="267128" y="764704"/>
          <a:ext cx="11766038" cy="5474880"/>
        </p:xfrm>
        <a:graphic>
          <a:graphicData uri="http://schemas.openxmlformats.org/drawingml/2006/table">
            <a:tbl>
              <a:tblPr firstRow="1" bandRow="1">
                <a:tableStyleId>{5940675A-B579-460E-94D1-54222C63F5DA}</a:tableStyleId>
              </a:tblPr>
              <a:tblGrid>
                <a:gridCol w="4837135">
                  <a:extLst>
                    <a:ext uri="{9D8B030D-6E8A-4147-A177-3AD203B41FA5}">
                      <a16:colId xmlns:a16="http://schemas.microsoft.com/office/drawing/2014/main" val="695237181"/>
                    </a:ext>
                  </a:extLst>
                </a:gridCol>
                <a:gridCol w="6928903">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958371">
                <a:tc>
                  <a:txBody>
                    <a:bodyPr/>
                    <a:lstStyle/>
                    <a:p>
                      <a:r>
                        <a:rPr lang="en-GB" sz="1600" b="1" i="0" u="none" dirty="0"/>
                        <a:t>Support</a:t>
                      </a:r>
                    </a:p>
                    <a:p>
                      <a:pPr>
                        <a:spcAft>
                          <a:spcPts val="600"/>
                        </a:spcAft>
                      </a:pPr>
                      <a:r>
                        <a:rPr lang="en-GB" sz="1600" b="0" i="0" u="none" dirty="0"/>
                        <a:t>Use a number line to keep track of the distances and percentages of the. A double number line is particularly helpful for students familiar with this representation.</a:t>
                      </a:r>
                    </a:p>
                    <a:p>
                      <a:r>
                        <a:rPr lang="en-GB" sz="1600" b="1" i="0" u="none" dirty="0"/>
                        <a:t>Challenge</a:t>
                      </a:r>
                    </a:p>
                    <a:p>
                      <a:pPr>
                        <a:spcAft>
                          <a:spcPts val="600"/>
                        </a:spcAft>
                      </a:pPr>
                      <a:r>
                        <a:rPr lang="en-GB" sz="1600" b="0" i="0" u="none" dirty="0"/>
                        <a:t>Challenge students to find different ways to solve the problems, for example by asking students to find three different ways to calculate part c.</a:t>
                      </a:r>
                    </a:p>
                    <a:p>
                      <a:r>
                        <a:rPr lang="en-GB" sz="1600" b="1" i="0" u="none" dirty="0"/>
                        <a:t>Representations</a:t>
                      </a:r>
                    </a:p>
                    <a:p>
                      <a:r>
                        <a:rPr lang="en-GB" sz="1600" b="0" i="0" u="none" dirty="0"/>
                        <a:t>Use a double number line to help reveal the structure of the context for those students who are familiar with the representation. Similarly, a ratio table can help students recognise this as an example of a multiplicative relationship, and connect this context with other multiplicative situations.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As with </a:t>
                      </a:r>
                      <a:r>
                        <a:rPr lang="en-GB" sz="1600" dirty="0">
                          <a:hlinkClick r:id="rId3" action="ppaction://hlinksldjump"/>
                        </a:rPr>
                        <a:t>Checkpoint 3</a:t>
                      </a:r>
                      <a:r>
                        <a:rPr lang="en-GB" sz="1600" dirty="0"/>
                        <a:t> that follows, this task shows students’ understanding of manipulating percentages of amounts. However, it does not give the support of a representation. Students need to work with both the percentage and the numerical value associated with it. Notice if students reach for a representation to support them. Students who recognise the multiplicative relationships between the numbers given (i.e. that Nick’s distance is double Mo’s, and that Olga’s is one-third of Mo’s) are likely to be more fluent in their work with percentages.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Strategies for part c are likely to be illuminating as students use different approaches. Compare these approaches (for example, by selecting three to be discussed on the board) to gain deeper insight into students’ understanding. Students who use sophisticated informal strategies (for example, doubling Nick’s distance and adding half of Olga’s, or halving Olga’s distance and multiplying by 25) may have a better understanding of percentages than a student who tries to work only with one value using a more formal method (for example, dividing 3600 by 24 and multiplying by 100).</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Checkpoints </a:t>
                      </a:r>
                      <a:r>
                        <a:rPr lang="en-GB" sz="1600" b="0" dirty="0">
                          <a:hlinkClick r:id="rId3" action="ppaction://hlinksldjump"/>
                        </a:rPr>
                        <a:t>3</a:t>
                      </a:r>
                      <a:r>
                        <a:rPr lang="en-GB" sz="1600" b="0" dirty="0"/>
                        <a:t> and </a:t>
                      </a:r>
                      <a:r>
                        <a:rPr lang="en-GB" sz="1600" b="0" dirty="0">
                          <a:hlinkClick r:id="rId4" action="ppaction://hlinksldjump"/>
                        </a:rPr>
                        <a:t>5</a:t>
                      </a:r>
                      <a:r>
                        <a:rPr lang="en-GB" sz="1600" b="0" dirty="0"/>
                        <a:t> also explore using a known percentage to find another percentage.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855819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DDE94D-63A4-42A3-35E3-B3402D981AD5}"/>
              </a:ext>
            </a:extLst>
          </p:cNvPr>
          <p:cNvSpPr>
            <a:spLocks noGrp="1"/>
          </p:cNvSpPr>
          <p:nvPr>
            <p:ph type="body" sz="quarter" idx="11"/>
          </p:nvPr>
        </p:nvSpPr>
        <p:spPr/>
        <p:txBody>
          <a:bodyPr/>
          <a:lstStyle/>
          <a:p>
            <a:r>
              <a:rPr lang="en-GB" dirty="0"/>
              <a:t>Checkpoint 3: Sponsored walk again</a:t>
            </a:r>
          </a:p>
          <a:p>
            <a:endParaRPr lang="en-GB" dirty="0"/>
          </a:p>
        </p:txBody>
      </p:sp>
      <p:sp>
        <p:nvSpPr>
          <p:cNvPr id="5" name="TextBox 4">
            <a:extLst>
              <a:ext uri="{FF2B5EF4-FFF2-40B4-BE49-F238E27FC236}">
                <a16:creationId xmlns:a16="http://schemas.microsoft.com/office/drawing/2014/main" id="{FEA9BADD-9499-03B0-A11B-E4A7976A79CA}"/>
              </a:ext>
            </a:extLst>
          </p:cNvPr>
          <p:cNvSpPr txBox="1"/>
          <p:nvPr/>
        </p:nvSpPr>
        <p:spPr>
          <a:xfrm>
            <a:off x="145681" y="978638"/>
            <a:ext cx="10188141" cy="4019562"/>
          </a:xfrm>
          <a:prstGeom prst="rect">
            <a:avLst/>
          </a:prstGeom>
          <a:noFill/>
        </p:spPr>
        <p:txBody>
          <a:bodyPr wrap="square">
            <a:spAutoFit/>
          </a:bodyPr>
          <a:lstStyle/>
          <a:p>
            <a:pPr>
              <a:buNone/>
            </a:pPr>
            <a:r>
              <a:rPr lang="en-GB" sz="2200" dirty="0"/>
              <a:t>Three students use their sponsored walk to raise money for charity. They record on double number lines what they have raised so far against their target. </a:t>
            </a:r>
          </a:p>
          <a:p>
            <a:pPr>
              <a:buNone/>
            </a:pPr>
            <a:endParaRPr lang="en-GB" sz="2200" dirty="0"/>
          </a:p>
          <a:p>
            <a:pPr>
              <a:buNone/>
            </a:pPr>
            <a:endParaRPr lang="en-GB" sz="2200" dirty="0"/>
          </a:p>
          <a:p>
            <a:pPr>
              <a:buNone/>
            </a:pPr>
            <a:endParaRPr lang="en-GB" sz="2200" dirty="0"/>
          </a:p>
          <a:p>
            <a:pPr>
              <a:buNone/>
            </a:pPr>
            <a:endParaRPr lang="en-GB" sz="2200" dirty="0"/>
          </a:p>
          <a:p>
            <a:pPr>
              <a:buNone/>
            </a:pPr>
            <a:endParaRPr lang="en-GB" sz="2200" dirty="0"/>
          </a:p>
          <a:p>
            <a:pPr>
              <a:buNone/>
            </a:pPr>
            <a:endParaRPr lang="en-GB" sz="2200" dirty="0"/>
          </a:p>
          <a:p>
            <a:pPr>
              <a:buNone/>
            </a:pPr>
            <a:endParaRPr lang="en-GB" sz="2200" dirty="0"/>
          </a:p>
          <a:p>
            <a:pPr marL="457200" indent="-457200">
              <a:buFont typeface="+mj-lt"/>
              <a:buAutoNum type="alphaLcParenR"/>
            </a:pPr>
            <a:r>
              <a:rPr lang="en-GB" sz="2200" dirty="0"/>
              <a:t>What was each person’s fundraising target? </a:t>
            </a:r>
          </a:p>
        </p:txBody>
      </p:sp>
      <p:sp>
        <p:nvSpPr>
          <p:cNvPr id="6" name="Action Button: Help 5">
            <a:hlinkClick r:id="" action="ppaction://noaction" highlightClick="1"/>
            <a:extLst>
              <a:ext uri="{FF2B5EF4-FFF2-40B4-BE49-F238E27FC236}">
                <a16:creationId xmlns:a16="http://schemas.microsoft.com/office/drawing/2014/main" id="{143D59DD-70E7-FB17-C00B-E910F4B1A09B}"/>
              </a:ext>
            </a:extLst>
          </p:cNvPr>
          <p:cNvSpPr/>
          <p:nvPr/>
        </p:nvSpPr>
        <p:spPr>
          <a:xfrm>
            <a:off x="341569" y="563108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1D25F52-2669-F4C9-E5F9-519F2EEF4126}"/>
              </a:ext>
            </a:extLst>
          </p:cNvPr>
          <p:cNvSpPr txBox="1"/>
          <p:nvPr/>
        </p:nvSpPr>
        <p:spPr>
          <a:xfrm>
            <a:off x="851876" y="1943725"/>
            <a:ext cx="635391" cy="430887"/>
          </a:xfrm>
          <a:prstGeom prst="rect">
            <a:avLst/>
          </a:prstGeom>
          <a:noFill/>
        </p:spPr>
        <p:txBody>
          <a:bodyPr wrap="square">
            <a:spAutoFit/>
          </a:bodyPr>
          <a:lstStyle/>
          <a:p>
            <a:pPr>
              <a:buNone/>
            </a:pPr>
            <a:r>
              <a:rPr lang="en-GB" sz="2200" b="1" dirty="0">
                <a:solidFill>
                  <a:srgbClr val="00628C"/>
                </a:solidFill>
              </a:rPr>
              <a:t>Mo</a:t>
            </a:r>
          </a:p>
        </p:txBody>
      </p:sp>
      <p:sp>
        <p:nvSpPr>
          <p:cNvPr id="30" name="TextBox 29">
            <a:extLst>
              <a:ext uri="{FF2B5EF4-FFF2-40B4-BE49-F238E27FC236}">
                <a16:creationId xmlns:a16="http://schemas.microsoft.com/office/drawing/2014/main" id="{9CA16B28-BEA7-1396-DC30-8073E211723F}"/>
              </a:ext>
            </a:extLst>
          </p:cNvPr>
          <p:cNvSpPr txBox="1"/>
          <p:nvPr/>
        </p:nvSpPr>
        <p:spPr>
          <a:xfrm>
            <a:off x="851876" y="2950210"/>
            <a:ext cx="908021" cy="430887"/>
          </a:xfrm>
          <a:prstGeom prst="rect">
            <a:avLst/>
          </a:prstGeom>
          <a:noFill/>
        </p:spPr>
        <p:txBody>
          <a:bodyPr wrap="square">
            <a:spAutoFit/>
          </a:bodyPr>
          <a:lstStyle/>
          <a:p>
            <a:pPr>
              <a:buNone/>
            </a:pPr>
            <a:r>
              <a:rPr lang="en-GB" sz="2200" b="1" dirty="0">
                <a:solidFill>
                  <a:srgbClr val="00628C"/>
                </a:solidFill>
              </a:rPr>
              <a:t>Nick</a:t>
            </a:r>
          </a:p>
        </p:txBody>
      </p:sp>
      <p:sp>
        <p:nvSpPr>
          <p:cNvPr id="34" name="TextBox 33">
            <a:extLst>
              <a:ext uri="{FF2B5EF4-FFF2-40B4-BE49-F238E27FC236}">
                <a16:creationId xmlns:a16="http://schemas.microsoft.com/office/drawing/2014/main" id="{5C518EEA-4DC9-433B-D18E-428E10B2DD3A}"/>
              </a:ext>
            </a:extLst>
          </p:cNvPr>
          <p:cNvSpPr txBox="1"/>
          <p:nvPr/>
        </p:nvSpPr>
        <p:spPr>
          <a:xfrm>
            <a:off x="851876" y="3849399"/>
            <a:ext cx="908021" cy="430887"/>
          </a:xfrm>
          <a:prstGeom prst="rect">
            <a:avLst/>
          </a:prstGeom>
          <a:noFill/>
        </p:spPr>
        <p:txBody>
          <a:bodyPr wrap="square">
            <a:spAutoFit/>
          </a:bodyPr>
          <a:lstStyle/>
          <a:p>
            <a:pPr>
              <a:buNone/>
            </a:pPr>
            <a:r>
              <a:rPr lang="en-GB" sz="2200" b="1" dirty="0">
                <a:solidFill>
                  <a:srgbClr val="00628C"/>
                </a:solidFill>
              </a:rPr>
              <a:t>Olga</a:t>
            </a:r>
          </a:p>
        </p:txBody>
      </p:sp>
      <p:sp>
        <p:nvSpPr>
          <p:cNvPr id="9" name="TextBox 8">
            <a:extLst>
              <a:ext uri="{FF2B5EF4-FFF2-40B4-BE49-F238E27FC236}">
                <a16:creationId xmlns:a16="http://schemas.microsoft.com/office/drawing/2014/main" id="{F3BBD26A-EE03-AF01-994B-AC8E6938195A}"/>
              </a:ext>
            </a:extLst>
          </p:cNvPr>
          <p:cNvSpPr txBox="1"/>
          <p:nvPr/>
        </p:nvSpPr>
        <p:spPr>
          <a:xfrm>
            <a:off x="1249590" y="5553631"/>
            <a:ext cx="7921706" cy="1107996"/>
          </a:xfrm>
          <a:prstGeom prst="rect">
            <a:avLst/>
          </a:prstGeom>
          <a:noFill/>
        </p:spPr>
        <p:txBody>
          <a:bodyPr wrap="square">
            <a:spAutoFit/>
          </a:bodyPr>
          <a:lstStyle/>
          <a:p>
            <a:pPr>
              <a:buNone/>
            </a:pPr>
            <a:r>
              <a:rPr lang="en-GB" sz="2200" dirty="0"/>
              <a:t>Once the fundraising is complete, the three students raise a total of £3</a:t>
            </a:r>
            <a:r>
              <a:rPr lang="en-GB" sz="800" dirty="0"/>
              <a:t> </a:t>
            </a:r>
            <a:r>
              <a:rPr lang="en-GB" sz="2200" dirty="0"/>
              <a:t>000 between them. Sketch a double number line to show this compared with their combined total target. </a:t>
            </a:r>
          </a:p>
        </p:txBody>
      </p:sp>
      <p:pic>
        <p:nvPicPr>
          <p:cNvPr id="3" name="Picture 2">
            <a:extLst>
              <a:ext uri="{FF2B5EF4-FFF2-40B4-BE49-F238E27FC236}">
                <a16:creationId xmlns:a16="http://schemas.microsoft.com/office/drawing/2014/main" id="{F6400029-651B-A825-58F6-D7FD8450C30E}"/>
              </a:ext>
            </a:extLst>
          </p:cNvPr>
          <p:cNvPicPr>
            <a:picLocks noChangeAspect="1"/>
          </p:cNvPicPr>
          <p:nvPr/>
        </p:nvPicPr>
        <p:blipFill>
          <a:blip r:embed="rId3"/>
          <a:stretch>
            <a:fillRect/>
          </a:stretch>
        </p:blipFill>
        <p:spPr>
          <a:xfrm>
            <a:off x="1487267" y="1654442"/>
            <a:ext cx="7974259" cy="1030313"/>
          </a:xfrm>
          <a:prstGeom prst="rect">
            <a:avLst/>
          </a:prstGeom>
        </p:spPr>
      </p:pic>
      <p:pic>
        <p:nvPicPr>
          <p:cNvPr id="4" name="Picture 3">
            <a:extLst>
              <a:ext uri="{FF2B5EF4-FFF2-40B4-BE49-F238E27FC236}">
                <a16:creationId xmlns:a16="http://schemas.microsoft.com/office/drawing/2014/main" id="{1FA651BA-F408-1833-8007-36D3E4642EB1}"/>
              </a:ext>
            </a:extLst>
          </p:cNvPr>
          <p:cNvPicPr>
            <a:picLocks noChangeAspect="1"/>
          </p:cNvPicPr>
          <p:nvPr/>
        </p:nvPicPr>
        <p:blipFill>
          <a:blip r:embed="rId4"/>
          <a:stretch>
            <a:fillRect/>
          </a:stretch>
        </p:blipFill>
        <p:spPr>
          <a:xfrm>
            <a:off x="1523851" y="2606972"/>
            <a:ext cx="7974259" cy="1091279"/>
          </a:xfrm>
          <a:prstGeom prst="rect">
            <a:avLst/>
          </a:prstGeom>
        </p:spPr>
      </p:pic>
      <p:pic>
        <p:nvPicPr>
          <p:cNvPr id="7" name="Picture 6">
            <a:extLst>
              <a:ext uri="{FF2B5EF4-FFF2-40B4-BE49-F238E27FC236}">
                <a16:creationId xmlns:a16="http://schemas.microsoft.com/office/drawing/2014/main" id="{425C45E7-7C9B-C86F-4398-369768E39EAD}"/>
              </a:ext>
            </a:extLst>
          </p:cNvPr>
          <p:cNvPicPr>
            <a:picLocks noChangeAspect="1"/>
          </p:cNvPicPr>
          <p:nvPr/>
        </p:nvPicPr>
        <p:blipFill>
          <a:blip r:embed="rId5"/>
          <a:stretch>
            <a:fillRect/>
          </a:stretch>
        </p:blipFill>
        <p:spPr>
          <a:xfrm>
            <a:off x="1523851" y="3602178"/>
            <a:ext cx="7974259" cy="1048603"/>
          </a:xfrm>
          <a:prstGeom prst="rect">
            <a:avLst/>
          </a:prstGeom>
        </p:spPr>
      </p:pic>
      <p:sp>
        <p:nvSpPr>
          <p:cNvPr id="10" name="TextBox 9">
            <a:extLst>
              <a:ext uri="{FF2B5EF4-FFF2-40B4-BE49-F238E27FC236}">
                <a16:creationId xmlns:a16="http://schemas.microsoft.com/office/drawing/2014/main" id="{CC790648-4D4C-2E9A-3ED7-5501A7D2A0A8}"/>
              </a:ext>
            </a:extLst>
          </p:cNvPr>
          <p:cNvSpPr txBox="1"/>
          <p:nvPr/>
        </p:nvSpPr>
        <p:spPr>
          <a:xfrm>
            <a:off x="145680" y="5049053"/>
            <a:ext cx="9025616" cy="430887"/>
          </a:xfrm>
          <a:prstGeom prst="rect">
            <a:avLst/>
          </a:prstGeom>
          <a:noFill/>
        </p:spPr>
        <p:txBody>
          <a:bodyPr wrap="square">
            <a:spAutoFit/>
          </a:bodyPr>
          <a:lstStyle/>
          <a:p>
            <a:pPr marL="457200" indent="-457200">
              <a:buFont typeface="+mj-lt"/>
              <a:buAutoNum type="alphaLcParenR" startAt="2"/>
            </a:pPr>
            <a:r>
              <a:rPr lang="en-GB" sz="2200" dirty="0"/>
              <a:t>Write some sentences to compare their fundraising targets.</a:t>
            </a:r>
          </a:p>
        </p:txBody>
      </p:sp>
    </p:spTree>
    <p:extLst>
      <p:ext uri="{BB962C8B-B14F-4D97-AF65-F5344CB8AC3E}">
        <p14:creationId xmlns:p14="http://schemas.microsoft.com/office/powerpoint/2010/main" val="144531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25" grpId="0"/>
      <p:bldP spid="30" grpId="0"/>
      <p:bldP spid="34"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DDE94D-63A4-42A3-35E3-B3402D981AD5}"/>
              </a:ext>
            </a:extLst>
          </p:cNvPr>
          <p:cNvSpPr>
            <a:spLocks noGrp="1"/>
          </p:cNvSpPr>
          <p:nvPr>
            <p:ph type="body" sz="quarter" idx="11"/>
          </p:nvPr>
        </p:nvSpPr>
        <p:spPr/>
        <p:txBody>
          <a:bodyPr/>
          <a:lstStyle/>
          <a:p>
            <a:r>
              <a:rPr lang="en-GB" dirty="0"/>
              <a:t>Checkpoint 3: Sponsored walk again (solutions)</a:t>
            </a:r>
          </a:p>
          <a:p>
            <a:endParaRPr lang="en-GB" dirty="0"/>
          </a:p>
        </p:txBody>
      </p:sp>
      <p:sp>
        <p:nvSpPr>
          <p:cNvPr id="6" name="Action Button: Help 5">
            <a:hlinkClick r:id="" action="ppaction://noaction" highlightClick="1"/>
            <a:extLst>
              <a:ext uri="{FF2B5EF4-FFF2-40B4-BE49-F238E27FC236}">
                <a16:creationId xmlns:a16="http://schemas.microsoft.com/office/drawing/2014/main" id="{143D59DD-70E7-FB17-C00B-E910F4B1A09B}"/>
              </a:ext>
            </a:extLst>
          </p:cNvPr>
          <p:cNvSpPr/>
          <p:nvPr/>
        </p:nvSpPr>
        <p:spPr>
          <a:xfrm>
            <a:off x="921812" y="557694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graphicFrame>
        <p:nvGraphicFramePr>
          <p:cNvPr id="21" name="Table 3">
            <a:extLst>
              <a:ext uri="{FF2B5EF4-FFF2-40B4-BE49-F238E27FC236}">
                <a16:creationId xmlns:a16="http://schemas.microsoft.com/office/drawing/2014/main" id="{5067903F-476E-0DBD-7DCC-335B0B325A4B}"/>
              </a:ext>
            </a:extLst>
          </p:cNvPr>
          <p:cNvGraphicFramePr>
            <a:graphicFrameLocks noGrp="1"/>
          </p:cNvGraphicFramePr>
          <p:nvPr>
            <p:extLst>
              <p:ext uri="{D42A27DB-BD31-4B8C-83A1-F6EECF244321}">
                <p14:modId xmlns:p14="http://schemas.microsoft.com/office/powerpoint/2010/main" val="1268187528"/>
              </p:ext>
            </p:extLst>
          </p:nvPr>
        </p:nvGraphicFramePr>
        <p:xfrm>
          <a:off x="1697847" y="1472675"/>
          <a:ext cx="7241400" cy="260840"/>
        </p:xfrm>
        <a:graphic>
          <a:graphicData uri="http://schemas.openxmlformats.org/drawingml/2006/table">
            <a:tbl>
              <a:tblPr firstRow="1" bandRow="1">
                <a:tableStyleId>{5C22544A-7EE6-4342-B048-85BDC9FD1C3A}</a:tableStyleId>
              </a:tblPr>
              <a:tblGrid>
                <a:gridCol w="724140">
                  <a:extLst>
                    <a:ext uri="{9D8B030D-6E8A-4147-A177-3AD203B41FA5}">
                      <a16:colId xmlns:a16="http://schemas.microsoft.com/office/drawing/2014/main" val="1797210627"/>
                    </a:ext>
                  </a:extLst>
                </a:gridCol>
                <a:gridCol w="724140">
                  <a:extLst>
                    <a:ext uri="{9D8B030D-6E8A-4147-A177-3AD203B41FA5}">
                      <a16:colId xmlns:a16="http://schemas.microsoft.com/office/drawing/2014/main" val="2514431447"/>
                    </a:ext>
                  </a:extLst>
                </a:gridCol>
                <a:gridCol w="724140">
                  <a:extLst>
                    <a:ext uri="{9D8B030D-6E8A-4147-A177-3AD203B41FA5}">
                      <a16:colId xmlns:a16="http://schemas.microsoft.com/office/drawing/2014/main" val="2985400646"/>
                    </a:ext>
                  </a:extLst>
                </a:gridCol>
                <a:gridCol w="724140">
                  <a:extLst>
                    <a:ext uri="{9D8B030D-6E8A-4147-A177-3AD203B41FA5}">
                      <a16:colId xmlns:a16="http://schemas.microsoft.com/office/drawing/2014/main" val="2565482673"/>
                    </a:ext>
                  </a:extLst>
                </a:gridCol>
                <a:gridCol w="724140">
                  <a:extLst>
                    <a:ext uri="{9D8B030D-6E8A-4147-A177-3AD203B41FA5}">
                      <a16:colId xmlns:a16="http://schemas.microsoft.com/office/drawing/2014/main" val="2231122494"/>
                    </a:ext>
                  </a:extLst>
                </a:gridCol>
                <a:gridCol w="724140">
                  <a:extLst>
                    <a:ext uri="{9D8B030D-6E8A-4147-A177-3AD203B41FA5}">
                      <a16:colId xmlns:a16="http://schemas.microsoft.com/office/drawing/2014/main" val="3879100424"/>
                    </a:ext>
                  </a:extLst>
                </a:gridCol>
                <a:gridCol w="724140">
                  <a:extLst>
                    <a:ext uri="{9D8B030D-6E8A-4147-A177-3AD203B41FA5}">
                      <a16:colId xmlns:a16="http://schemas.microsoft.com/office/drawing/2014/main" val="781509461"/>
                    </a:ext>
                  </a:extLst>
                </a:gridCol>
                <a:gridCol w="724140">
                  <a:extLst>
                    <a:ext uri="{9D8B030D-6E8A-4147-A177-3AD203B41FA5}">
                      <a16:colId xmlns:a16="http://schemas.microsoft.com/office/drawing/2014/main" val="2987271288"/>
                    </a:ext>
                  </a:extLst>
                </a:gridCol>
                <a:gridCol w="724140">
                  <a:extLst>
                    <a:ext uri="{9D8B030D-6E8A-4147-A177-3AD203B41FA5}">
                      <a16:colId xmlns:a16="http://schemas.microsoft.com/office/drawing/2014/main" val="2252639074"/>
                    </a:ext>
                  </a:extLst>
                </a:gridCol>
                <a:gridCol w="724140">
                  <a:extLst>
                    <a:ext uri="{9D8B030D-6E8A-4147-A177-3AD203B41FA5}">
                      <a16:colId xmlns:a16="http://schemas.microsoft.com/office/drawing/2014/main" val="1968132724"/>
                    </a:ext>
                  </a:extLst>
                </a:gridCol>
              </a:tblGrid>
              <a:tr h="0">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0776606"/>
                  </a:ext>
                </a:extLst>
              </a:tr>
              <a:tr h="144000">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094604202"/>
                  </a:ext>
                </a:extLst>
              </a:tr>
            </a:tbl>
          </a:graphicData>
        </a:graphic>
      </p:graphicFrame>
      <p:sp>
        <p:nvSpPr>
          <p:cNvPr id="22" name="TextBox 21">
            <a:extLst>
              <a:ext uri="{FF2B5EF4-FFF2-40B4-BE49-F238E27FC236}">
                <a16:creationId xmlns:a16="http://schemas.microsoft.com/office/drawing/2014/main" id="{3B73517A-647F-F38E-9F71-81535C7E6C49}"/>
              </a:ext>
            </a:extLst>
          </p:cNvPr>
          <p:cNvSpPr txBox="1"/>
          <p:nvPr/>
        </p:nvSpPr>
        <p:spPr>
          <a:xfrm>
            <a:off x="1472325" y="1148194"/>
            <a:ext cx="518091" cy="369332"/>
          </a:xfrm>
          <a:prstGeom prst="rect">
            <a:avLst/>
          </a:prstGeom>
          <a:noFill/>
        </p:spPr>
        <p:txBody>
          <a:bodyPr wrap="none" rtlCol="0">
            <a:spAutoFit/>
          </a:bodyPr>
          <a:lstStyle/>
          <a:p>
            <a:pPr>
              <a:buNone/>
            </a:pPr>
            <a:r>
              <a:rPr lang="en-GB" sz="1800" dirty="0"/>
              <a:t>0%</a:t>
            </a:r>
          </a:p>
        </p:txBody>
      </p:sp>
      <p:sp>
        <p:nvSpPr>
          <p:cNvPr id="23" name="TextBox 22">
            <a:extLst>
              <a:ext uri="{FF2B5EF4-FFF2-40B4-BE49-F238E27FC236}">
                <a16:creationId xmlns:a16="http://schemas.microsoft.com/office/drawing/2014/main" id="{DFEC2298-B284-717F-F5BB-002D93CB15A5}"/>
              </a:ext>
            </a:extLst>
          </p:cNvPr>
          <p:cNvSpPr txBox="1"/>
          <p:nvPr/>
        </p:nvSpPr>
        <p:spPr>
          <a:xfrm>
            <a:off x="1454775" y="1682989"/>
            <a:ext cx="441146" cy="369332"/>
          </a:xfrm>
          <a:prstGeom prst="rect">
            <a:avLst/>
          </a:prstGeom>
          <a:noFill/>
        </p:spPr>
        <p:txBody>
          <a:bodyPr wrap="none" rtlCol="0">
            <a:spAutoFit/>
          </a:bodyPr>
          <a:lstStyle/>
          <a:p>
            <a:pPr>
              <a:buNone/>
            </a:pPr>
            <a:r>
              <a:rPr lang="en-GB" sz="1800" dirty="0"/>
              <a:t>£0</a:t>
            </a:r>
          </a:p>
        </p:txBody>
      </p:sp>
      <p:sp>
        <p:nvSpPr>
          <p:cNvPr id="24" name="TextBox 23">
            <a:extLst>
              <a:ext uri="{FF2B5EF4-FFF2-40B4-BE49-F238E27FC236}">
                <a16:creationId xmlns:a16="http://schemas.microsoft.com/office/drawing/2014/main" id="{41C074AA-643E-0B5D-FE9F-E3183C394679}"/>
              </a:ext>
            </a:extLst>
          </p:cNvPr>
          <p:cNvSpPr txBox="1"/>
          <p:nvPr/>
        </p:nvSpPr>
        <p:spPr>
          <a:xfrm>
            <a:off x="8551961" y="1157512"/>
            <a:ext cx="774571" cy="369332"/>
          </a:xfrm>
          <a:prstGeom prst="rect">
            <a:avLst/>
          </a:prstGeom>
          <a:noFill/>
        </p:spPr>
        <p:txBody>
          <a:bodyPr wrap="none" rtlCol="0">
            <a:spAutoFit/>
          </a:bodyPr>
          <a:lstStyle/>
          <a:p>
            <a:pPr>
              <a:buNone/>
            </a:pPr>
            <a:r>
              <a:rPr lang="en-GB" sz="1800" dirty="0"/>
              <a:t>100%</a:t>
            </a:r>
          </a:p>
        </p:txBody>
      </p:sp>
      <p:sp>
        <p:nvSpPr>
          <p:cNvPr id="25" name="TextBox 24">
            <a:extLst>
              <a:ext uri="{FF2B5EF4-FFF2-40B4-BE49-F238E27FC236}">
                <a16:creationId xmlns:a16="http://schemas.microsoft.com/office/drawing/2014/main" id="{91D25F52-2669-F4C9-E5F9-519F2EEF4126}"/>
              </a:ext>
            </a:extLst>
          </p:cNvPr>
          <p:cNvSpPr txBox="1"/>
          <p:nvPr/>
        </p:nvSpPr>
        <p:spPr>
          <a:xfrm>
            <a:off x="680297" y="1424871"/>
            <a:ext cx="635391" cy="430887"/>
          </a:xfrm>
          <a:prstGeom prst="rect">
            <a:avLst/>
          </a:prstGeom>
          <a:noFill/>
        </p:spPr>
        <p:txBody>
          <a:bodyPr wrap="square">
            <a:spAutoFit/>
          </a:bodyPr>
          <a:lstStyle/>
          <a:p>
            <a:pPr>
              <a:buNone/>
            </a:pPr>
            <a:r>
              <a:rPr lang="en-GB" sz="2200" b="1" dirty="0">
                <a:solidFill>
                  <a:srgbClr val="00628C"/>
                </a:solidFill>
              </a:rPr>
              <a:t>Mo</a:t>
            </a:r>
          </a:p>
        </p:txBody>
      </p:sp>
      <p:graphicFrame>
        <p:nvGraphicFramePr>
          <p:cNvPr id="26" name="Table 3">
            <a:extLst>
              <a:ext uri="{FF2B5EF4-FFF2-40B4-BE49-F238E27FC236}">
                <a16:creationId xmlns:a16="http://schemas.microsoft.com/office/drawing/2014/main" id="{DC34A7EC-E33C-4A33-83B7-5B581F764003}"/>
              </a:ext>
            </a:extLst>
          </p:cNvPr>
          <p:cNvGraphicFramePr>
            <a:graphicFrameLocks noGrp="1"/>
          </p:cNvGraphicFramePr>
          <p:nvPr>
            <p:extLst>
              <p:ext uri="{D42A27DB-BD31-4B8C-83A1-F6EECF244321}">
                <p14:modId xmlns:p14="http://schemas.microsoft.com/office/powerpoint/2010/main" val="1973506470"/>
              </p:ext>
            </p:extLst>
          </p:nvPr>
        </p:nvGraphicFramePr>
        <p:xfrm>
          <a:off x="1697846" y="2869529"/>
          <a:ext cx="7241400" cy="260840"/>
        </p:xfrm>
        <a:graphic>
          <a:graphicData uri="http://schemas.openxmlformats.org/drawingml/2006/table">
            <a:tbl>
              <a:tblPr firstRow="1" bandRow="1">
                <a:tableStyleId>{5C22544A-7EE6-4342-B048-85BDC9FD1C3A}</a:tableStyleId>
              </a:tblPr>
              <a:tblGrid>
                <a:gridCol w="1448280">
                  <a:extLst>
                    <a:ext uri="{9D8B030D-6E8A-4147-A177-3AD203B41FA5}">
                      <a16:colId xmlns:a16="http://schemas.microsoft.com/office/drawing/2014/main" val="1797210627"/>
                    </a:ext>
                  </a:extLst>
                </a:gridCol>
                <a:gridCol w="1448280">
                  <a:extLst>
                    <a:ext uri="{9D8B030D-6E8A-4147-A177-3AD203B41FA5}">
                      <a16:colId xmlns:a16="http://schemas.microsoft.com/office/drawing/2014/main" val="2514431447"/>
                    </a:ext>
                  </a:extLst>
                </a:gridCol>
                <a:gridCol w="1448280">
                  <a:extLst>
                    <a:ext uri="{9D8B030D-6E8A-4147-A177-3AD203B41FA5}">
                      <a16:colId xmlns:a16="http://schemas.microsoft.com/office/drawing/2014/main" val="2985400646"/>
                    </a:ext>
                  </a:extLst>
                </a:gridCol>
                <a:gridCol w="1448280">
                  <a:extLst>
                    <a:ext uri="{9D8B030D-6E8A-4147-A177-3AD203B41FA5}">
                      <a16:colId xmlns:a16="http://schemas.microsoft.com/office/drawing/2014/main" val="2565482673"/>
                    </a:ext>
                  </a:extLst>
                </a:gridCol>
                <a:gridCol w="1448280">
                  <a:extLst>
                    <a:ext uri="{9D8B030D-6E8A-4147-A177-3AD203B41FA5}">
                      <a16:colId xmlns:a16="http://schemas.microsoft.com/office/drawing/2014/main" val="2231122494"/>
                    </a:ext>
                  </a:extLst>
                </a:gridCol>
              </a:tblGrid>
              <a:tr h="0">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0776606"/>
                  </a:ext>
                </a:extLst>
              </a:tr>
              <a:tr h="144000">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094604202"/>
                  </a:ext>
                </a:extLst>
              </a:tr>
            </a:tbl>
          </a:graphicData>
        </a:graphic>
      </p:graphicFrame>
      <p:sp>
        <p:nvSpPr>
          <p:cNvPr id="27" name="TextBox 26">
            <a:extLst>
              <a:ext uri="{FF2B5EF4-FFF2-40B4-BE49-F238E27FC236}">
                <a16:creationId xmlns:a16="http://schemas.microsoft.com/office/drawing/2014/main" id="{CA22A8BE-144A-0050-0077-A5B895621070}"/>
              </a:ext>
            </a:extLst>
          </p:cNvPr>
          <p:cNvSpPr txBox="1"/>
          <p:nvPr/>
        </p:nvSpPr>
        <p:spPr>
          <a:xfrm>
            <a:off x="1454775" y="2490490"/>
            <a:ext cx="518091" cy="369332"/>
          </a:xfrm>
          <a:prstGeom prst="rect">
            <a:avLst/>
          </a:prstGeom>
          <a:noFill/>
        </p:spPr>
        <p:txBody>
          <a:bodyPr wrap="none" rtlCol="0">
            <a:spAutoFit/>
          </a:bodyPr>
          <a:lstStyle/>
          <a:p>
            <a:pPr>
              <a:buNone/>
            </a:pPr>
            <a:r>
              <a:rPr lang="en-GB" sz="1800" dirty="0"/>
              <a:t>0%</a:t>
            </a:r>
          </a:p>
        </p:txBody>
      </p:sp>
      <p:sp>
        <p:nvSpPr>
          <p:cNvPr id="28" name="TextBox 27">
            <a:extLst>
              <a:ext uri="{FF2B5EF4-FFF2-40B4-BE49-F238E27FC236}">
                <a16:creationId xmlns:a16="http://schemas.microsoft.com/office/drawing/2014/main" id="{736B1FAA-D771-66D3-AFFB-FEA67B12C87A}"/>
              </a:ext>
            </a:extLst>
          </p:cNvPr>
          <p:cNvSpPr txBox="1"/>
          <p:nvPr/>
        </p:nvSpPr>
        <p:spPr>
          <a:xfrm>
            <a:off x="1454775" y="3082403"/>
            <a:ext cx="441146" cy="369332"/>
          </a:xfrm>
          <a:prstGeom prst="rect">
            <a:avLst/>
          </a:prstGeom>
          <a:noFill/>
        </p:spPr>
        <p:txBody>
          <a:bodyPr wrap="none" rtlCol="0">
            <a:spAutoFit/>
          </a:bodyPr>
          <a:lstStyle/>
          <a:p>
            <a:pPr>
              <a:buNone/>
            </a:pPr>
            <a:r>
              <a:rPr lang="en-GB" sz="1800" dirty="0"/>
              <a:t>£0</a:t>
            </a:r>
          </a:p>
        </p:txBody>
      </p:sp>
      <p:sp>
        <p:nvSpPr>
          <p:cNvPr id="29" name="TextBox 28">
            <a:extLst>
              <a:ext uri="{FF2B5EF4-FFF2-40B4-BE49-F238E27FC236}">
                <a16:creationId xmlns:a16="http://schemas.microsoft.com/office/drawing/2014/main" id="{65603472-6DD7-5FFA-1DE5-14D0755D4B5C}"/>
              </a:ext>
            </a:extLst>
          </p:cNvPr>
          <p:cNvSpPr txBox="1"/>
          <p:nvPr/>
        </p:nvSpPr>
        <p:spPr>
          <a:xfrm>
            <a:off x="8551961" y="2554366"/>
            <a:ext cx="774571" cy="369332"/>
          </a:xfrm>
          <a:prstGeom prst="rect">
            <a:avLst/>
          </a:prstGeom>
          <a:noFill/>
        </p:spPr>
        <p:txBody>
          <a:bodyPr wrap="none" rtlCol="0">
            <a:spAutoFit/>
          </a:bodyPr>
          <a:lstStyle/>
          <a:p>
            <a:pPr>
              <a:buNone/>
            </a:pPr>
            <a:r>
              <a:rPr lang="en-GB" sz="1800" dirty="0"/>
              <a:t>100%</a:t>
            </a:r>
          </a:p>
        </p:txBody>
      </p:sp>
      <p:sp>
        <p:nvSpPr>
          <p:cNvPr id="30" name="TextBox 29">
            <a:extLst>
              <a:ext uri="{FF2B5EF4-FFF2-40B4-BE49-F238E27FC236}">
                <a16:creationId xmlns:a16="http://schemas.microsoft.com/office/drawing/2014/main" id="{9CA16B28-BEA7-1396-DC30-8073E211723F}"/>
              </a:ext>
            </a:extLst>
          </p:cNvPr>
          <p:cNvSpPr txBox="1"/>
          <p:nvPr/>
        </p:nvSpPr>
        <p:spPr>
          <a:xfrm>
            <a:off x="680297" y="2859822"/>
            <a:ext cx="908021" cy="430887"/>
          </a:xfrm>
          <a:prstGeom prst="rect">
            <a:avLst/>
          </a:prstGeom>
          <a:noFill/>
        </p:spPr>
        <p:txBody>
          <a:bodyPr wrap="square">
            <a:spAutoFit/>
          </a:bodyPr>
          <a:lstStyle/>
          <a:p>
            <a:pPr>
              <a:buNone/>
            </a:pPr>
            <a:r>
              <a:rPr lang="en-GB" sz="2200" b="1" dirty="0">
                <a:solidFill>
                  <a:srgbClr val="00628C"/>
                </a:solidFill>
              </a:rPr>
              <a:t>Nick</a:t>
            </a:r>
          </a:p>
        </p:txBody>
      </p:sp>
      <p:sp>
        <p:nvSpPr>
          <p:cNvPr id="31" name="TextBox 30">
            <a:extLst>
              <a:ext uri="{FF2B5EF4-FFF2-40B4-BE49-F238E27FC236}">
                <a16:creationId xmlns:a16="http://schemas.microsoft.com/office/drawing/2014/main" id="{A11F6927-D7C1-8406-F1C8-AF92DB5D61FF}"/>
              </a:ext>
            </a:extLst>
          </p:cNvPr>
          <p:cNvSpPr txBox="1"/>
          <p:nvPr/>
        </p:nvSpPr>
        <p:spPr>
          <a:xfrm>
            <a:off x="1477273" y="3863813"/>
            <a:ext cx="518091" cy="369332"/>
          </a:xfrm>
          <a:prstGeom prst="rect">
            <a:avLst/>
          </a:prstGeom>
          <a:noFill/>
        </p:spPr>
        <p:txBody>
          <a:bodyPr wrap="none" rtlCol="0">
            <a:spAutoFit/>
          </a:bodyPr>
          <a:lstStyle/>
          <a:p>
            <a:pPr>
              <a:buNone/>
            </a:pPr>
            <a:r>
              <a:rPr lang="en-GB" sz="1800" dirty="0"/>
              <a:t>0%</a:t>
            </a:r>
          </a:p>
        </p:txBody>
      </p:sp>
      <p:sp>
        <p:nvSpPr>
          <p:cNvPr id="32" name="TextBox 31">
            <a:extLst>
              <a:ext uri="{FF2B5EF4-FFF2-40B4-BE49-F238E27FC236}">
                <a16:creationId xmlns:a16="http://schemas.microsoft.com/office/drawing/2014/main" id="{9AD823E8-7BD4-ABB9-434D-F8B7F5134D4C}"/>
              </a:ext>
            </a:extLst>
          </p:cNvPr>
          <p:cNvSpPr txBox="1"/>
          <p:nvPr/>
        </p:nvSpPr>
        <p:spPr>
          <a:xfrm>
            <a:off x="1477273" y="4406810"/>
            <a:ext cx="441146" cy="369332"/>
          </a:xfrm>
          <a:prstGeom prst="rect">
            <a:avLst/>
          </a:prstGeom>
          <a:noFill/>
        </p:spPr>
        <p:txBody>
          <a:bodyPr wrap="none" rtlCol="0">
            <a:spAutoFit/>
          </a:bodyPr>
          <a:lstStyle/>
          <a:p>
            <a:pPr>
              <a:buNone/>
            </a:pPr>
            <a:r>
              <a:rPr lang="en-GB" sz="1800" dirty="0"/>
              <a:t>£0</a:t>
            </a:r>
          </a:p>
        </p:txBody>
      </p:sp>
      <p:sp>
        <p:nvSpPr>
          <p:cNvPr id="33" name="TextBox 32">
            <a:extLst>
              <a:ext uri="{FF2B5EF4-FFF2-40B4-BE49-F238E27FC236}">
                <a16:creationId xmlns:a16="http://schemas.microsoft.com/office/drawing/2014/main" id="{73AB9044-7D3A-05F9-0231-0348BAE86038}"/>
              </a:ext>
            </a:extLst>
          </p:cNvPr>
          <p:cNvSpPr txBox="1"/>
          <p:nvPr/>
        </p:nvSpPr>
        <p:spPr>
          <a:xfrm>
            <a:off x="8574459" y="3927689"/>
            <a:ext cx="774571" cy="369332"/>
          </a:xfrm>
          <a:prstGeom prst="rect">
            <a:avLst/>
          </a:prstGeom>
          <a:noFill/>
        </p:spPr>
        <p:txBody>
          <a:bodyPr wrap="none" rtlCol="0">
            <a:spAutoFit/>
          </a:bodyPr>
          <a:lstStyle/>
          <a:p>
            <a:pPr>
              <a:buNone/>
            </a:pPr>
            <a:r>
              <a:rPr lang="en-GB" sz="1800" dirty="0"/>
              <a:t>100%</a:t>
            </a:r>
          </a:p>
        </p:txBody>
      </p:sp>
      <p:sp>
        <p:nvSpPr>
          <p:cNvPr id="34" name="TextBox 33">
            <a:extLst>
              <a:ext uri="{FF2B5EF4-FFF2-40B4-BE49-F238E27FC236}">
                <a16:creationId xmlns:a16="http://schemas.microsoft.com/office/drawing/2014/main" id="{5C518EEA-4DC9-433B-D18E-428E10B2DD3A}"/>
              </a:ext>
            </a:extLst>
          </p:cNvPr>
          <p:cNvSpPr txBox="1"/>
          <p:nvPr/>
        </p:nvSpPr>
        <p:spPr>
          <a:xfrm>
            <a:off x="680297" y="4233145"/>
            <a:ext cx="908021" cy="430887"/>
          </a:xfrm>
          <a:prstGeom prst="rect">
            <a:avLst/>
          </a:prstGeom>
          <a:noFill/>
        </p:spPr>
        <p:txBody>
          <a:bodyPr wrap="square">
            <a:spAutoFit/>
          </a:bodyPr>
          <a:lstStyle/>
          <a:p>
            <a:pPr>
              <a:buNone/>
            </a:pPr>
            <a:r>
              <a:rPr lang="en-GB" sz="2200" b="1" dirty="0">
                <a:solidFill>
                  <a:srgbClr val="00628C"/>
                </a:solidFill>
              </a:rPr>
              <a:t>Olga</a:t>
            </a:r>
          </a:p>
        </p:txBody>
      </p:sp>
      <p:sp>
        <p:nvSpPr>
          <p:cNvPr id="35" name="TextBox 34">
            <a:extLst>
              <a:ext uri="{FF2B5EF4-FFF2-40B4-BE49-F238E27FC236}">
                <a16:creationId xmlns:a16="http://schemas.microsoft.com/office/drawing/2014/main" id="{2CAC651D-6703-3893-980D-D5D4C9EEBE06}"/>
              </a:ext>
            </a:extLst>
          </p:cNvPr>
          <p:cNvSpPr txBox="1"/>
          <p:nvPr/>
        </p:nvSpPr>
        <p:spPr>
          <a:xfrm>
            <a:off x="4238471" y="3099190"/>
            <a:ext cx="697627" cy="369332"/>
          </a:xfrm>
          <a:prstGeom prst="rect">
            <a:avLst/>
          </a:prstGeom>
          <a:noFill/>
        </p:spPr>
        <p:txBody>
          <a:bodyPr wrap="none" rtlCol="0">
            <a:spAutoFit/>
          </a:bodyPr>
          <a:lstStyle/>
          <a:p>
            <a:pPr>
              <a:buNone/>
            </a:pPr>
            <a:r>
              <a:rPr lang="en-GB" sz="1800" dirty="0"/>
              <a:t>£180</a:t>
            </a:r>
          </a:p>
        </p:txBody>
      </p:sp>
      <p:graphicFrame>
        <p:nvGraphicFramePr>
          <p:cNvPr id="36" name="Table 3">
            <a:extLst>
              <a:ext uri="{FF2B5EF4-FFF2-40B4-BE49-F238E27FC236}">
                <a16:creationId xmlns:a16="http://schemas.microsoft.com/office/drawing/2014/main" id="{B8B8671B-CDC1-BF49-6187-50460C08BF53}"/>
              </a:ext>
            </a:extLst>
          </p:cNvPr>
          <p:cNvGraphicFramePr>
            <a:graphicFrameLocks noGrp="1"/>
          </p:cNvGraphicFramePr>
          <p:nvPr>
            <p:extLst>
              <p:ext uri="{D42A27DB-BD31-4B8C-83A1-F6EECF244321}">
                <p14:modId xmlns:p14="http://schemas.microsoft.com/office/powerpoint/2010/main" val="1249847153"/>
              </p:ext>
            </p:extLst>
          </p:nvPr>
        </p:nvGraphicFramePr>
        <p:xfrm>
          <a:off x="1697846" y="4208800"/>
          <a:ext cx="7241400" cy="233680"/>
        </p:xfrm>
        <a:graphic>
          <a:graphicData uri="http://schemas.openxmlformats.org/drawingml/2006/table">
            <a:tbl>
              <a:tblPr firstRow="1" bandRow="1">
                <a:tableStyleId>{5C22544A-7EE6-4342-B048-85BDC9FD1C3A}</a:tableStyleId>
              </a:tblPr>
              <a:tblGrid>
                <a:gridCol w="724140">
                  <a:extLst>
                    <a:ext uri="{9D8B030D-6E8A-4147-A177-3AD203B41FA5}">
                      <a16:colId xmlns:a16="http://schemas.microsoft.com/office/drawing/2014/main" val="1797210627"/>
                    </a:ext>
                  </a:extLst>
                </a:gridCol>
                <a:gridCol w="724140">
                  <a:extLst>
                    <a:ext uri="{9D8B030D-6E8A-4147-A177-3AD203B41FA5}">
                      <a16:colId xmlns:a16="http://schemas.microsoft.com/office/drawing/2014/main" val="2514431447"/>
                    </a:ext>
                  </a:extLst>
                </a:gridCol>
                <a:gridCol w="724140">
                  <a:extLst>
                    <a:ext uri="{9D8B030D-6E8A-4147-A177-3AD203B41FA5}">
                      <a16:colId xmlns:a16="http://schemas.microsoft.com/office/drawing/2014/main" val="2985400646"/>
                    </a:ext>
                  </a:extLst>
                </a:gridCol>
                <a:gridCol w="724140">
                  <a:extLst>
                    <a:ext uri="{9D8B030D-6E8A-4147-A177-3AD203B41FA5}">
                      <a16:colId xmlns:a16="http://schemas.microsoft.com/office/drawing/2014/main" val="2565482673"/>
                    </a:ext>
                  </a:extLst>
                </a:gridCol>
                <a:gridCol w="724140">
                  <a:extLst>
                    <a:ext uri="{9D8B030D-6E8A-4147-A177-3AD203B41FA5}">
                      <a16:colId xmlns:a16="http://schemas.microsoft.com/office/drawing/2014/main" val="2231122494"/>
                    </a:ext>
                  </a:extLst>
                </a:gridCol>
                <a:gridCol w="724140">
                  <a:extLst>
                    <a:ext uri="{9D8B030D-6E8A-4147-A177-3AD203B41FA5}">
                      <a16:colId xmlns:a16="http://schemas.microsoft.com/office/drawing/2014/main" val="3879100424"/>
                    </a:ext>
                  </a:extLst>
                </a:gridCol>
                <a:gridCol w="724140">
                  <a:extLst>
                    <a:ext uri="{9D8B030D-6E8A-4147-A177-3AD203B41FA5}">
                      <a16:colId xmlns:a16="http://schemas.microsoft.com/office/drawing/2014/main" val="781509461"/>
                    </a:ext>
                  </a:extLst>
                </a:gridCol>
                <a:gridCol w="724140">
                  <a:extLst>
                    <a:ext uri="{9D8B030D-6E8A-4147-A177-3AD203B41FA5}">
                      <a16:colId xmlns:a16="http://schemas.microsoft.com/office/drawing/2014/main" val="2987271288"/>
                    </a:ext>
                  </a:extLst>
                </a:gridCol>
                <a:gridCol w="724140">
                  <a:extLst>
                    <a:ext uri="{9D8B030D-6E8A-4147-A177-3AD203B41FA5}">
                      <a16:colId xmlns:a16="http://schemas.microsoft.com/office/drawing/2014/main" val="2252639074"/>
                    </a:ext>
                  </a:extLst>
                </a:gridCol>
                <a:gridCol w="724140">
                  <a:extLst>
                    <a:ext uri="{9D8B030D-6E8A-4147-A177-3AD203B41FA5}">
                      <a16:colId xmlns:a16="http://schemas.microsoft.com/office/drawing/2014/main" val="1968132724"/>
                    </a:ext>
                  </a:extLst>
                </a:gridCol>
              </a:tblGrid>
              <a:tr h="0">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0776606"/>
                  </a:ext>
                </a:extLst>
              </a:tr>
              <a:tr h="0">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094604202"/>
                  </a:ext>
                </a:extLst>
              </a:tr>
            </a:tbl>
          </a:graphicData>
        </a:graphic>
      </p:graphicFrame>
      <p:sp>
        <p:nvSpPr>
          <p:cNvPr id="37" name="TextBox 36">
            <a:extLst>
              <a:ext uri="{FF2B5EF4-FFF2-40B4-BE49-F238E27FC236}">
                <a16:creationId xmlns:a16="http://schemas.microsoft.com/office/drawing/2014/main" id="{41092ADC-FC44-35B3-50A4-E7A96A630097}"/>
              </a:ext>
            </a:extLst>
          </p:cNvPr>
          <p:cNvSpPr txBox="1"/>
          <p:nvPr/>
        </p:nvSpPr>
        <p:spPr>
          <a:xfrm>
            <a:off x="2820719" y="1679346"/>
            <a:ext cx="697627" cy="369332"/>
          </a:xfrm>
          <a:prstGeom prst="rect">
            <a:avLst/>
          </a:prstGeom>
          <a:noFill/>
        </p:spPr>
        <p:txBody>
          <a:bodyPr wrap="none" rtlCol="0">
            <a:spAutoFit/>
          </a:bodyPr>
          <a:lstStyle/>
          <a:p>
            <a:pPr>
              <a:buNone/>
            </a:pPr>
            <a:r>
              <a:rPr lang="en-GB" sz="1800" dirty="0"/>
              <a:t>£180</a:t>
            </a:r>
          </a:p>
        </p:txBody>
      </p:sp>
      <p:sp>
        <p:nvSpPr>
          <p:cNvPr id="38" name="TextBox 37">
            <a:extLst>
              <a:ext uri="{FF2B5EF4-FFF2-40B4-BE49-F238E27FC236}">
                <a16:creationId xmlns:a16="http://schemas.microsoft.com/office/drawing/2014/main" id="{48EB7BEE-933C-52A5-742C-7A9516E3E30E}"/>
              </a:ext>
            </a:extLst>
          </p:cNvPr>
          <p:cNvSpPr txBox="1"/>
          <p:nvPr/>
        </p:nvSpPr>
        <p:spPr>
          <a:xfrm>
            <a:off x="3540844" y="4417775"/>
            <a:ext cx="697627" cy="369332"/>
          </a:xfrm>
          <a:prstGeom prst="rect">
            <a:avLst/>
          </a:prstGeom>
          <a:noFill/>
        </p:spPr>
        <p:txBody>
          <a:bodyPr wrap="none" rtlCol="0">
            <a:spAutoFit/>
          </a:bodyPr>
          <a:lstStyle/>
          <a:p>
            <a:pPr>
              <a:buNone/>
            </a:pPr>
            <a:r>
              <a:rPr lang="en-GB" sz="1800" dirty="0"/>
              <a:t>£180</a:t>
            </a:r>
          </a:p>
        </p:txBody>
      </p:sp>
      <p:graphicFrame>
        <p:nvGraphicFramePr>
          <p:cNvPr id="3" name="Table 3">
            <a:extLst>
              <a:ext uri="{FF2B5EF4-FFF2-40B4-BE49-F238E27FC236}">
                <a16:creationId xmlns:a16="http://schemas.microsoft.com/office/drawing/2014/main" id="{E049E296-7A79-A70F-E72B-F2E2D7432BC9}"/>
              </a:ext>
            </a:extLst>
          </p:cNvPr>
          <p:cNvGraphicFramePr>
            <a:graphicFrameLocks noGrp="1"/>
          </p:cNvGraphicFramePr>
          <p:nvPr>
            <p:extLst>
              <p:ext uri="{D42A27DB-BD31-4B8C-83A1-F6EECF244321}">
                <p14:modId xmlns:p14="http://schemas.microsoft.com/office/powerpoint/2010/main" val="3806064894"/>
              </p:ext>
            </p:extLst>
          </p:nvPr>
        </p:nvGraphicFramePr>
        <p:xfrm>
          <a:off x="2605866" y="5761752"/>
          <a:ext cx="7200000" cy="233680"/>
        </p:xfrm>
        <a:graphic>
          <a:graphicData uri="http://schemas.openxmlformats.org/drawingml/2006/table">
            <a:tbl>
              <a:tblPr firstRow="1" bandRow="1">
                <a:tableStyleId>{5C22544A-7EE6-4342-B048-85BDC9FD1C3A}</a:tableStyleId>
              </a:tblPr>
              <a:tblGrid>
                <a:gridCol w="3600000">
                  <a:extLst>
                    <a:ext uri="{9D8B030D-6E8A-4147-A177-3AD203B41FA5}">
                      <a16:colId xmlns:a16="http://schemas.microsoft.com/office/drawing/2014/main" val="1797210627"/>
                    </a:ext>
                  </a:extLst>
                </a:gridCol>
                <a:gridCol w="1800000">
                  <a:extLst>
                    <a:ext uri="{9D8B030D-6E8A-4147-A177-3AD203B41FA5}">
                      <a16:colId xmlns:a16="http://schemas.microsoft.com/office/drawing/2014/main" val="2514431447"/>
                    </a:ext>
                  </a:extLst>
                </a:gridCol>
                <a:gridCol w="1800000">
                  <a:extLst>
                    <a:ext uri="{9D8B030D-6E8A-4147-A177-3AD203B41FA5}">
                      <a16:colId xmlns:a16="http://schemas.microsoft.com/office/drawing/2014/main" val="2590943911"/>
                    </a:ext>
                  </a:extLst>
                </a:gridCol>
              </a:tblGrid>
              <a:tr h="0">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0776606"/>
                  </a:ext>
                </a:extLst>
              </a:tr>
              <a:tr h="0">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endParaRPr lang="en-GB"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094604202"/>
                  </a:ext>
                </a:extLst>
              </a:tr>
            </a:tbl>
          </a:graphicData>
        </a:graphic>
      </p:graphicFrame>
      <p:sp>
        <p:nvSpPr>
          <p:cNvPr id="4" name="TextBox 3">
            <a:extLst>
              <a:ext uri="{FF2B5EF4-FFF2-40B4-BE49-F238E27FC236}">
                <a16:creationId xmlns:a16="http://schemas.microsoft.com/office/drawing/2014/main" id="{35C07872-067A-1373-592B-AA7282F30429}"/>
              </a:ext>
            </a:extLst>
          </p:cNvPr>
          <p:cNvSpPr txBox="1"/>
          <p:nvPr/>
        </p:nvSpPr>
        <p:spPr>
          <a:xfrm>
            <a:off x="2362796" y="5382715"/>
            <a:ext cx="518091" cy="369332"/>
          </a:xfrm>
          <a:prstGeom prst="rect">
            <a:avLst/>
          </a:prstGeom>
          <a:noFill/>
        </p:spPr>
        <p:txBody>
          <a:bodyPr wrap="none" rtlCol="0">
            <a:spAutoFit/>
          </a:bodyPr>
          <a:lstStyle/>
          <a:p>
            <a:pPr>
              <a:buNone/>
            </a:pPr>
            <a:r>
              <a:rPr lang="en-GB" sz="1800" dirty="0"/>
              <a:t>0%</a:t>
            </a:r>
          </a:p>
        </p:txBody>
      </p:sp>
      <p:sp>
        <p:nvSpPr>
          <p:cNvPr id="8" name="TextBox 7">
            <a:extLst>
              <a:ext uri="{FF2B5EF4-FFF2-40B4-BE49-F238E27FC236}">
                <a16:creationId xmlns:a16="http://schemas.microsoft.com/office/drawing/2014/main" id="{978A0DCA-64A3-5E07-35A0-68A428E3C751}"/>
              </a:ext>
            </a:extLst>
          </p:cNvPr>
          <p:cNvSpPr txBox="1"/>
          <p:nvPr/>
        </p:nvSpPr>
        <p:spPr>
          <a:xfrm>
            <a:off x="5792932" y="5407123"/>
            <a:ext cx="774571" cy="369332"/>
          </a:xfrm>
          <a:prstGeom prst="rect">
            <a:avLst/>
          </a:prstGeom>
          <a:noFill/>
        </p:spPr>
        <p:txBody>
          <a:bodyPr wrap="none" rtlCol="0">
            <a:spAutoFit/>
          </a:bodyPr>
          <a:lstStyle/>
          <a:p>
            <a:pPr>
              <a:buNone/>
            </a:pPr>
            <a:r>
              <a:rPr lang="en-GB" sz="1800" dirty="0"/>
              <a:t>100%</a:t>
            </a:r>
          </a:p>
        </p:txBody>
      </p:sp>
      <p:sp>
        <p:nvSpPr>
          <p:cNvPr id="10" name="TextBox 9">
            <a:extLst>
              <a:ext uri="{FF2B5EF4-FFF2-40B4-BE49-F238E27FC236}">
                <a16:creationId xmlns:a16="http://schemas.microsoft.com/office/drawing/2014/main" id="{0007B242-21F3-6467-3C90-E36EC532E1C8}"/>
              </a:ext>
            </a:extLst>
          </p:cNvPr>
          <p:cNvSpPr txBox="1"/>
          <p:nvPr/>
        </p:nvSpPr>
        <p:spPr>
          <a:xfrm>
            <a:off x="2376386" y="6032301"/>
            <a:ext cx="441146" cy="369332"/>
          </a:xfrm>
          <a:prstGeom prst="rect">
            <a:avLst/>
          </a:prstGeom>
          <a:noFill/>
        </p:spPr>
        <p:txBody>
          <a:bodyPr wrap="none" rtlCol="0">
            <a:spAutoFit/>
          </a:bodyPr>
          <a:lstStyle/>
          <a:p>
            <a:pPr>
              <a:buNone/>
            </a:pPr>
            <a:r>
              <a:rPr lang="en-GB" sz="1800" dirty="0"/>
              <a:t>£0</a:t>
            </a:r>
          </a:p>
        </p:txBody>
      </p:sp>
      <p:sp>
        <p:nvSpPr>
          <p:cNvPr id="11" name="TextBox 10">
            <a:extLst>
              <a:ext uri="{FF2B5EF4-FFF2-40B4-BE49-F238E27FC236}">
                <a16:creationId xmlns:a16="http://schemas.microsoft.com/office/drawing/2014/main" id="{FEB09FB3-1C5C-7DB2-C39B-5CC62AF5C3FA}"/>
              </a:ext>
            </a:extLst>
          </p:cNvPr>
          <p:cNvSpPr txBox="1"/>
          <p:nvPr/>
        </p:nvSpPr>
        <p:spPr>
          <a:xfrm>
            <a:off x="5792932" y="5973642"/>
            <a:ext cx="825867" cy="369332"/>
          </a:xfrm>
          <a:prstGeom prst="rect">
            <a:avLst/>
          </a:prstGeom>
          <a:noFill/>
        </p:spPr>
        <p:txBody>
          <a:bodyPr wrap="none" rtlCol="0">
            <a:spAutoFit/>
          </a:bodyPr>
          <a:lstStyle/>
          <a:p>
            <a:pPr>
              <a:buNone/>
            </a:pPr>
            <a:r>
              <a:rPr lang="en-GB" sz="1800" dirty="0"/>
              <a:t>£1950</a:t>
            </a:r>
          </a:p>
        </p:txBody>
      </p:sp>
      <p:sp>
        <p:nvSpPr>
          <p:cNvPr id="12" name="TextBox 11">
            <a:extLst>
              <a:ext uri="{FF2B5EF4-FFF2-40B4-BE49-F238E27FC236}">
                <a16:creationId xmlns:a16="http://schemas.microsoft.com/office/drawing/2014/main" id="{268EE8FE-6981-49A9-821F-E4AE968F3F43}"/>
              </a:ext>
            </a:extLst>
          </p:cNvPr>
          <p:cNvSpPr txBox="1"/>
          <p:nvPr/>
        </p:nvSpPr>
        <p:spPr>
          <a:xfrm>
            <a:off x="7711904" y="6005137"/>
            <a:ext cx="825867" cy="369332"/>
          </a:xfrm>
          <a:prstGeom prst="rect">
            <a:avLst/>
          </a:prstGeom>
          <a:noFill/>
        </p:spPr>
        <p:txBody>
          <a:bodyPr wrap="none" rtlCol="0">
            <a:spAutoFit/>
          </a:bodyPr>
          <a:lstStyle/>
          <a:p>
            <a:pPr>
              <a:buNone/>
            </a:pPr>
            <a:r>
              <a:rPr lang="en-GB" sz="1800" dirty="0"/>
              <a:t>£3000</a:t>
            </a:r>
          </a:p>
        </p:txBody>
      </p:sp>
      <p:sp>
        <p:nvSpPr>
          <p:cNvPr id="13" name="TextBox 12">
            <a:extLst>
              <a:ext uri="{FF2B5EF4-FFF2-40B4-BE49-F238E27FC236}">
                <a16:creationId xmlns:a16="http://schemas.microsoft.com/office/drawing/2014/main" id="{A7C22EC1-6EC3-14B1-3AC2-61E2D2C599A7}"/>
              </a:ext>
            </a:extLst>
          </p:cNvPr>
          <p:cNvSpPr txBox="1"/>
          <p:nvPr/>
        </p:nvSpPr>
        <p:spPr>
          <a:xfrm>
            <a:off x="7694175" y="5421801"/>
            <a:ext cx="774571" cy="369332"/>
          </a:xfrm>
          <a:prstGeom prst="rect">
            <a:avLst/>
          </a:prstGeom>
          <a:noFill/>
        </p:spPr>
        <p:txBody>
          <a:bodyPr wrap="none" rtlCol="0">
            <a:spAutoFit/>
          </a:bodyPr>
          <a:lstStyle/>
          <a:p>
            <a:pPr>
              <a:buNone/>
            </a:pPr>
            <a:r>
              <a:rPr lang="en-GB" sz="1800" dirty="0"/>
              <a:t>150%</a:t>
            </a:r>
          </a:p>
        </p:txBody>
      </p:sp>
      <p:cxnSp>
        <p:nvCxnSpPr>
          <p:cNvPr id="15" name="Straight Arrow Connector 14">
            <a:extLst>
              <a:ext uri="{FF2B5EF4-FFF2-40B4-BE49-F238E27FC236}">
                <a16:creationId xmlns:a16="http://schemas.microsoft.com/office/drawing/2014/main" id="{A2A37218-C46A-BCB2-11E0-9331358AC148}"/>
              </a:ext>
            </a:extLst>
          </p:cNvPr>
          <p:cNvCxnSpPr>
            <a:cxnSpLocks/>
          </p:cNvCxnSpPr>
          <p:nvPr/>
        </p:nvCxnSpPr>
        <p:spPr>
          <a:xfrm flipV="1">
            <a:off x="8070828" y="5855062"/>
            <a:ext cx="0" cy="193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56AA154-F4BB-A915-7A31-9839BCF2C404}"/>
              </a:ext>
            </a:extLst>
          </p:cNvPr>
          <p:cNvSpPr txBox="1"/>
          <p:nvPr/>
        </p:nvSpPr>
        <p:spPr>
          <a:xfrm>
            <a:off x="8590432" y="1679346"/>
            <a:ext cx="697627" cy="369332"/>
          </a:xfrm>
          <a:prstGeom prst="rect">
            <a:avLst/>
          </a:prstGeom>
          <a:noFill/>
        </p:spPr>
        <p:txBody>
          <a:bodyPr wrap="none" rtlCol="0">
            <a:spAutoFit/>
          </a:bodyPr>
          <a:lstStyle/>
          <a:p>
            <a:pPr>
              <a:buNone/>
            </a:pPr>
            <a:r>
              <a:rPr lang="en-GB" sz="1800" dirty="0">
                <a:solidFill>
                  <a:srgbClr val="00628C"/>
                </a:solidFill>
              </a:rPr>
              <a:t>£900</a:t>
            </a:r>
          </a:p>
        </p:txBody>
      </p:sp>
      <p:sp>
        <p:nvSpPr>
          <p:cNvPr id="7" name="TextBox 6">
            <a:extLst>
              <a:ext uri="{FF2B5EF4-FFF2-40B4-BE49-F238E27FC236}">
                <a16:creationId xmlns:a16="http://schemas.microsoft.com/office/drawing/2014/main" id="{04B14489-8D5A-6890-65A9-36B9CC76E258}"/>
              </a:ext>
            </a:extLst>
          </p:cNvPr>
          <p:cNvSpPr txBox="1"/>
          <p:nvPr/>
        </p:nvSpPr>
        <p:spPr>
          <a:xfrm>
            <a:off x="8590215" y="3127759"/>
            <a:ext cx="697627" cy="369332"/>
          </a:xfrm>
          <a:prstGeom prst="rect">
            <a:avLst/>
          </a:prstGeom>
          <a:noFill/>
        </p:spPr>
        <p:txBody>
          <a:bodyPr wrap="none" rtlCol="0">
            <a:spAutoFit/>
          </a:bodyPr>
          <a:lstStyle/>
          <a:p>
            <a:pPr>
              <a:buNone/>
            </a:pPr>
            <a:r>
              <a:rPr lang="en-GB" sz="1800" dirty="0">
                <a:solidFill>
                  <a:srgbClr val="00628C"/>
                </a:solidFill>
              </a:rPr>
              <a:t>£450</a:t>
            </a:r>
          </a:p>
        </p:txBody>
      </p:sp>
      <p:sp>
        <p:nvSpPr>
          <p:cNvPr id="9" name="TextBox 8">
            <a:extLst>
              <a:ext uri="{FF2B5EF4-FFF2-40B4-BE49-F238E27FC236}">
                <a16:creationId xmlns:a16="http://schemas.microsoft.com/office/drawing/2014/main" id="{FFD1C3EC-1EE4-40B6-3482-AABE1B4A759E}"/>
              </a:ext>
            </a:extLst>
          </p:cNvPr>
          <p:cNvSpPr txBox="1"/>
          <p:nvPr/>
        </p:nvSpPr>
        <p:spPr>
          <a:xfrm>
            <a:off x="8599550" y="4423117"/>
            <a:ext cx="697627" cy="369332"/>
          </a:xfrm>
          <a:prstGeom prst="rect">
            <a:avLst/>
          </a:prstGeom>
          <a:noFill/>
        </p:spPr>
        <p:txBody>
          <a:bodyPr wrap="none" rtlCol="0">
            <a:spAutoFit/>
          </a:bodyPr>
          <a:lstStyle/>
          <a:p>
            <a:pPr>
              <a:buNone/>
            </a:pPr>
            <a:r>
              <a:rPr lang="en-GB" sz="1800" dirty="0">
                <a:solidFill>
                  <a:srgbClr val="00628C"/>
                </a:solidFill>
              </a:rPr>
              <a:t>£600</a:t>
            </a:r>
          </a:p>
        </p:txBody>
      </p:sp>
    </p:spTree>
    <p:extLst>
      <p:ext uri="{BB962C8B-B14F-4D97-AF65-F5344CB8AC3E}">
        <p14:creationId xmlns:p14="http://schemas.microsoft.com/office/powerpoint/2010/main" val="308186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066414299"/>
              </p:ext>
            </p:extLst>
          </p:nvPr>
        </p:nvGraphicFramePr>
        <p:xfrm>
          <a:off x="267128" y="764704"/>
          <a:ext cx="11766038" cy="5577840"/>
        </p:xfrm>
        <a:graphic>
          <a:graphicData uri="http://schemas.openxmlformats.org/drawingml/2006/table">
            <a:tbl>
              <a:tblPr firstRow="1" bandRow="1">
                <a:tableStyleId>{5940675A-B579-460E-94D1-54222C63F5DA}</a:tableStyleId>
              </a:tblPr>
              <a:tblGrid>
                <a:gridCol w="4114867">
                  <a:extLst>
                    <a:ext uri="{9D8B030D-6E8A-4147-A177-3AD203B41FA5}">
                      <a16:colId xmlns:a16="http://schemas.microsoft.com/office/drawing/2014/main" val="695237181"/>
                    </a:ext>
                  </a:extLst>
                </a:gridCol>
                <a:gridCol w="7651171">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54559">
                <a:tc>
                  <a:txBody>
                    <a:bodyPr/>
                    <a:lstStyle/>
                    <a:p>
                      <a:r>
                        <a:rPr lang="en-GB" sz="1600" b="1" i="0" u="none" dirty="0"/>
                        <a:t>Support</a:t>
                      </a:r>
                    </a:p>
                    <a:p>
                      <a:r>
                        <a:rPr lang="en-GB" sz="1600" b="0" i="0" u="none" dirty="0"/>
                        <a:t>Ask students to complete other values they know on the </a:t>
                      </a:r>
                      <a:r>
                        <a:rPr lang="en-GB" sz="1600" b="0" i="0" u="none" dirty="0">
                          <a:hlinkClick r:id="rId3" action="ppaction://hlinksldjump"/>
                        </a:rPr>
                        <a:t>printable</a:t>
                      </a:r>
                      <a:r>
                        <a:rPr lang="en-GB" sz="1600" b="0" i="0" u="none" dirty="0"/>
                        <a:t> double number lines before seeking out 100%.</a:t>
                      </a:r>
                    </a:p>
                    <a:p>
                      <a:pPr>
                        <a:spcBef>
                          <a:spcPts val="600"/>
                        </a:spcBef>
                      </a:pPr>
                      <a:r>
                        <a:rPr lang="en-GB" sz="1600" b="1" i="0" u="none" dirty="0"/>
                        <a:t>Challenge</a:t>
                      </a:r>
                    </a:p>
                    <a:p>
                      <a:pPr>
                        <a:spcBef>
                          <a:spcPts val="0"/>
                        </a:spcBef>
                      </a:pPr>
                      <a:r>
                        <a:rPr lang="en-GB" sz="1600" b="0" i="0" u="none" dirty="0"/>
                        <a:t>The values offered are deliberately straightforward; offer more challenging reverse percentages. Can students identify the whole if 180 represents 45%? Or 12%?</a:t>
                      </a:r>
                    </a:p>
                    <a:p>
                      <a:pPr>
                        <a:spcBef>
                          <a:spcPts val="600"/>
                        </a:spcBef>
                      </a:pPr>
                      <a:r>
                        <a:rPr lang="en-GB" sz="1600" b="1" i="0" u="none" dirty="0"/>
                        <a:t>Representations</a:t>
                      </a:r>
                    </a:p>
                    <a:p>
                      <a:r>
                        <a:rPr lang="en-GB" sz="1600" b="0" i="0" u="none" dirty="0"/>
                        <a:t>The double number line can be a helpful representation for multiplicative relationships. Here it is used to support understanding of percentages, including over 100%. Further information can be found in </a:t>
                      </a:r>
                      <a:r>
                        <a:rPr lang="en-GB" sz="1600" dirty="0">
                          <a:hlinkClick r:id="rId4"/>
                        </a:rPr>
                        <a:t>Using mathematical representations at KS3 | NCETM</a:t>
                      </a:r>
                      <a:r>
                        <a:rPr lang="en-GB" sz="1600" dirty="0"/>
                        <a:t>.</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3 explores double number lines; use it to assess how familiar students are with this representation in the context of percentages, while also assessing their readiness to learn about ‘reverse percentages’ at Key Stage 3. The percentages and markings are straightforward to ensure the task is accessible.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who are less confident might initially look for doubles and halves of the values given. The percentages (20%, 40% and 30%) have been chosen so that this strategy will not lead directly to an answer. For example, students might double 20% to find 40% and then double this to find 80%, but would then need to add their original 20% value on. This is less efficient but does demonstrate some multiplicative and additive reasoning. See how students work with this representation, and take time to collate and appreciate all the alternative strategies students offer. Look out for those students who immediately multiply Mo’s value by five as they are likely to be more fluent when working with percentages.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 b is open so that you can see what contributions students offer. Those most confident might be able to offer specific multipliers as suggested in the answers. Listen for those who can only offer vague statements such as ‘bigger’ and ‘smaller’ as they are likely to need more support to ‘see’ the mathematical relationships </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3.1.2.1* from </a:t>
                      </a:r>
                      <a:r>
                        <a:rPr lang="en-GB" sz="1600" dirty="0">
                          <a:hlinkClick r:id="rId5"/>
                        </a:rPr>
                        <a:t>Secondary Mastery Professional Development | NCETM</a:t>
                      </a:r>
                      <a:r>
                        <a:rPr lang="en-GB" sz="1600" dirty="0"/>
                        <a:t> gives further ideas for ‘</a:t>
                      </a:r>
                      <a:r>
                        <a:rPr lang="en-GB" sz="1600" dirty="0">
                          <a:hlinkClick r:id="rId6"/>
                        </a:rPr>
                        <a:t>representing multiplicative relationships using double number lines</a:t>
                      </a:r>
                      <a:r>
                        <a:rPr lang="en-GB" sz="1600" dirty="0"/>
                        <a:t>’ at Key Stage 3</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37172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4: 110%</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88482" y="556920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6502D22-79B0-5B2E-E04E-D591E2223643}"/>
              </a:ext>
            </a:extLst>
          </p:cNvPr>
          <p:cNvSpPr txBox="1"/>
          <p:nvPr/>
        </p:nvSpPr>
        <p:spPr>
          <a:xfrm>
            <a:off x="143339" y="1148013"/>
            <a:ext cx="8406896" cy="1581972"/>
          </a:xfrm>
          <a:prstGeom prst="rect">
            <a:avLst/>
          </a:prstGeom>
          <a:noFill/>
        </p:spPr>
        <p:txBody>
          <a:bodyPr wrap="square" rtlCol="0">
            <a:spAutoFit/>
          </a:bodyPr>
          <a:lstStyle/>
          <a:p>
            <a:pPr>
              <a:buNone/>
            </a:pPr>
            <a:r>
              <a:rPr lang="en-GB" sz="2200" dirty="0"/>
              <a:t>Kathryn is an Olympic rower. Kathryn’s coach tells her she needs to give 110% effort in her race.</a:t>
            </a:r>
          </a:p>
          <a:p>
            <a:pPr marL="457200" indent="-457200">
              <a:buAutoNum type="alphaLcParenR"/>
            </a:pPr>
            <a:r>
              <a:rPr lang="en-GB" sz="2200" dirty="0"/>
              <a:t>Is this possible? Why or why not?</a:t>
            </a:r>
          </a:p>
          <a:p>
            <a:pPr marL="457200" indent="-457200">
              <a:buAutoNum type="alphaLcParenR"/>
            </a:pPr>
            <a:r>
              <a:rPr lang="en-GB" sz="2200" dirty="0"/>
              <a:t>Is 110% possible or not possible in each of these situations?</a:t>
            </a:r>
          </a:p>
        </p:txBody>
      </p:sp>
      <p:sp>
        <p:nvSpPr>
          <p:cNvPr id="5" name="Rectangle: Rounded Corners 4">
            <a:extLst>
              <a:ext uri="{FF2B5EF4-FFF2-40B4-BE49-F238E27FC236}">
                <a16:creationId xmlns:a16="http://schemas.microsoft.com/office/drawing/2014/main" id="{94FF2883-490E-3DC1-49DF-B85A1168FE2C}"/>
              </a:ext>
            </a:extLst>
          </p:cNvPr>
          <p:cNvSpPr/>
          <p:nvPr/>
        </p:nvSpPr>
        <p:spPr>
          <a:xfrm>
            <a:off x="1500338" y="2945123"/>
            <a:ext cx="2643404" cy="1041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Scoring 110% on an exam.</a:t>
            </a:r>
          </a:p>
        </p:txBody>
      </p:sp>
      <p:sp>
        <p:nvSpPr>
          <p:cNvPr id="7" name="Rectangle: Rounded Corners 6">
            <a:extLst>
              <a:ext uri="{FF2B5EF4-FFF2-40B4-BE49-F238E27FC236}">
                <a16:creationId xmlns:a16="http://schemas.microsoft.com/office/drawing/2014/main" id="{02A34BEE-0769-B75E-E97A-09E86C2815E2}"/>
              </a:ext>
            </a:extLst>
          </p:cNvPr>
          <p:cNvSpPr/>
          <p:nvPr/>
        </p:nvSpPr>
        <p:spPr>
          <a:xfrm>
            <a:off x="4424966" y="2945123"/>
            <a:ext cx="2643404" cy="1041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Paying 110% of a debt back.</a:t>
            </a:r>
          </a:p>
        </p:txBody>
      </p:sp>
      <p:sp>
        <p:nvSpPr>
          <p:cNvPr id="8" name="Rectangle: Rounded Corners 7">
            <a:extLst>
              <a:ext uri="{FF2B5EF4-FFF2-40B4-BE49-F238E27FC236}">
                <a16:creationId xmlns:a16="http://schemas.microsoft.com/office/drawing/2014/main" id="{E9776620-9CF1-49A3-48E0-A8882C0C3BE9}"/>
              </a:ext>
            </a:extLst>
          </p:cNvPr>
          <p:cNvSpPr/>
          <p:nvPr/>
        </p:nvSpPr>
        <p:spPr>
          <a:xfrm>
            <a:off x="7349594" y="2933117"/>
            <a:ext cx="2643404" cy="1041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The cost of a house increasing by 110%.</a:t>
            </a:r>
          </a:p>
        </p:txBody>
      </p:sp>
      <p:sp>
        <p:nvSpPr>
          <p:cNvPr id="9" name="Rectangle: Rounded Corners 8">
            <a:extLst>
              <a:ext uri="{FF2B5EF4-FFF2-40B4-BE49-F238E27FC236}">
                <a16:creationId xmlns:a16="http://schemas.microsoft.com/office/drawing/2014/main" id="{64AA50B1-A5B3-5D5D-A07A-9AE30D140926}"/>
              </a:ext>
            </a:extLst>
          </p:cNvPr>
          <p:cNvSpPr/>
          <p:nvPr/>
        </p:nvSpPr>
        <p:spPr>
          <a:xfrm>
            <a:off x="1500338" y="4189544"/>
            <a:ext cx="2643404" cy="1041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A baby being 110% of its birth weight.</a:t>
            </a:r>
          </a:p>
        </p:txBody>
      </p:sp>
      <p:sp>
        <p:nvSpPr>
          <p:cNvPr id="10" name="Rectangle: Rounded Corners 9">
            <a:extLst>
              <a:ext uri="{FF2B5EF4-FFF2-40B4-BE49-F238E27FC236}">
                <a16:creationId xmlns:a16="http://schemas.microsoft.com/office/drawing/2014/main" id="{B1A885A8-178D-366D-6395-5395E8385D29}"/>
              </a:ext>
            </a:extLst>
          </p:cNvPr>
          <p:cNvSpPr/>
          <p:nvPr/>
        </p:nvSpPr>
        <p:spPr>
          <a:xfrm>
            <a:off x="7349594" y="4202955"/>
            <a:ext cx="2643404" cy="1041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Eating 110% of a cake.</a:t>
            </a:r>
          </a:p>
        </p:txBody>
      </p:sp>
      <p:sp>
        <p:nvSpPr>
          <p:cNvPr id="11" name="Rectangle: Rounded Corners 10">
            <a:extLst>
              <a:ext uri="{FF2B5EF4-FFF2-40B4-BE49-F238E27FC236}">
                <a16:creationId xmlns:a16="http://schemas.microsoft.com/office/drawing/2014/main" id="{5DA0E7B5-7C82-CD68-AEAC-B0C008B947BE}"/>
              </a:ext>
            </a:extLst>
          </p:cNvPr>
          <p:cNvSpPr/>
          <p:nvPr/>
        </p:nvSpPr>
        <p:spPr>
          <a:xfrm>
            <a:off x="4424966" y="4189544"/>
            <a:ext cx="2643404" cy="1041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Being 110% older than when you started school.</a:t>
            </a:r>
          </a:p>
        </p:txBody>
      </p:sp>
      <p:sp>
        <p:nvSpPr>
          <p:cNvPr id="15" name="TextBox 14">
            <a:extLst>
              <a:ext uri="{FF2B5EF4-FFF2-40B4-BE49-F238E27FC236}">
                <a16:creationId xmlns:a16="http://schemas.microsoft.com/office/drawing/2014/main" id="{62900B03-A424-4979-7A4A-C9D7C94AF4FA}"/>
              </a:ext>
            </a:extLst>
          </p:cNvPr>
          <p:cNvSpPr txBox="1"/>
          <p:nvPr/>
        </p:nvSpPr>
        <p:spPr>
          <a:xfrm>
            <a:off x="1196503" y="5569206"/>
            <a:ext cx="6617462" cy="769441"/>
          </a:xfrm>
          <a:prstGeom prst="rect">
            <a:avLst/>
          </a:prstGeom>
          <a:noFill/>
        </p:spPr>
        <p:txBody>
          <a:bodyPr wrap="square">
            <a:spAutoFit/>
          </a:bodyPr>
          <a:lstStyle/>
          <a:p>
            <a:pPr>
              <a:buNone/>
            </a:pPr>
            <a:r>
              <a:rPr lang="en-GB" sz="2200" dirty="0"/>
              <a:t>Is it possible to decrease by 110% in any situation? Why or why not?</a:t>
            </a:r>
          </a:p>
        </p:txBody>
      </p:sp>
    </p:spTree>
    <p:extLst>
      <p:ext uri="{BB962C8B-B14F-4D97-AF65-F5344CB8AC3E}">
        <p14:creationId xmlns:p14="http://schemas.microsoft.com/office/powerpoint/2010/main" val="424487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P spid="5" grpId="0" animBg="1"/>
      <p:bldP spid="7" grpId="0" animBg="1"/>
      <p:bldP spid="8" grpId="0" animBg="1"/>
      <p:bldP spid="9" grpId="0" animBg="1"/>
      <p:bldP spid="10" grpId="0" animBg="1"/>
      <p:bldP spid="11"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About this resource</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52336" y="1097599"/>
            <a:ext cx="9993351" cy="5471151"/>
          </a:xfrm>
        </p:spPr>
        <p:txBody>
          <a:bodyPr>
            <a:normAutofit fontScale="92500" lnSpcReduction="10000"/>
          </a:bodyPr>
          <a:lstStyle/>
          <a:p>
            <a:r>
              <a:rPr lang="en-GB" sz="2200" dirty="0"/>
              <a:t>This resource is designed to be used in the classroom with Year 8 students, although it may be useful for other students.</a:t>
            </a:r>
          </a:p>
          <a:p>
            <a:r>
              <a:rPr lang="en-GB" sz="2200" dirty="0"/>
              <a:t>The Checkpoints are grouped around the key ideas in the core concept documents, </a:t>
            </a:r>
            <a:r>
              <a:rPr lang="en-GB" sz="2200" dirty="0">
                <a:hlinkClick r:id="rId3"/>
              </a:rPr>
              <a:t>3.1 Understanding multiplicative relationships</a:t>
            </a:r>
            <a:r>
              <a:rPr lang="en-GB" sz="2200" dirty="0"/>
              <a:t>, part of the NCETM </a:t>
            </a:r>
            <a:r>
              <a:rPr lang="en-GB" sz="2200" dirty="0">
                <a:hlinkClick r:id="rId4"/>
              </a:rPr>
              <a:t>Secondary Mastery Professional Development</a:t>
            </a:r>
            <a:r>
              <a:rPr lang="en-GB" sz="2200" dirty="0"/>
              <a:t> materials.</a:t>
            </a:r>
          </a:p>
          <a:p>
            <a:r>
              <a:rPr lang="en-GB" sz="2200" dirty="0"/>
              <a:t>Before each set of Checkpoints, context is explored, to help secondary teachers to understand where students may have encountered concepts in primary school.</a:t>
            </a:r>
          </a:p>
          <a:p>
            <a:r>
              <a:rPr lang="en-GB" sz="2200" dirty="0">
                <a:latin typeface="Arial"/>
                <a:cs typeface="Arial"/>
              </a:rPr>
              <a:t>The 10-minute Checkpoint tasks might be used as assessment activities, ahead of introducing concepts, to help teachers explore what students already know and identify gaps and misconceptions. </a:t>
            </a:r>
            <a:endParaRPr lang="en-GB" sz="2200" dirty="0"/>
          </a:p>
          <a:p>
            <a:r>
              <a:rPr lang="en-GB" sz="2200" dirty="0">
                <a:latin typeface="Arial"/>
                <a:cs typeface="Arial"/>
              </a:rPr>
              <a:t>Each Checkpoint has an optional question marked     . This will provide further thinking for those students who have completed the rest of the activities on the slide.</a:t>
            </a:r>
          </a:p>
          <a:p>
            <a:r>
              <a:rPr lang="en-GB" sz="2200" dirty="0"/>
              <a:t>The notes for each Checkpoint give answers (if appropriate), some suggested questions and things to consider. </a:t>
            </a:r>
          </a:p>
          <a:p>
            <a:r>
              <a:rPr lang="en-GB" sz="2200" dirty="0"/>
              <a:t>After each Checkpoint, a guidance slide explores suggested adaptations,              potential misconceptions and follow-up tasks. These may include the           additional activities at the end of this deck. </a:t>
            </a:r>
          </a:p>
          <a:p>
            <a:pPr marL="0" indent="0">
              <a:buNone/>
            </a:pPr>
            <a:endParaRPr lang="en-GB" sz="2200" dirty="0"/>
          </a:p>
        </p:txBody>
      </p:sp>
      <p:sp>
        <p:nvSpPr>
          <p:cNvPr id="4" name="Action Button: Help 3">
            <a:hlinkClick r:id="" action="ppaction://noaction" highlightClick="1"/>
            <a:extLst>
              <a:ext uri="{FF2B5EF4-FFF2-40B4-BE49-F238E27FC236}">
                <a16:creationId xmlns:a16="http://schemas.microsoft.com/office/drawing/2014/main" id="{67EEB099-DAB9-47E4-B48E-A931D4C6EDE2}"/>
              </a:ext>
            </a:extLst>
          </p:cNvPr>
          <p:cNvSpPr/>
          <p:nvPr/>
        </p:nvSpPr>
        <p:spPr>
          <a:xfrm>
            <a:off x="6362311" y="4009016"/>
            <a:ext cx="304474" cy="30892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699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33266"/>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5607579">
                  <a:extLst>
                    <a:ext uri="{9D8B030D-6E8A-4147-A177-3AD203B41FA5}">
                      <a16:colId xmlns:a16="http://schemas.microsoft.com/office/drawing/2014/main" val="695237181"/>
                    </a:ext>
                  </a:extLst>
                </a:gridCol>
                <a:gridCol w="615845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54559">
                <a:tc>
                  <a:txBody>
                    <a:bodyPr/>
                    <a:lstStyle/>
                    <a:p>
                      <a:r>
                        <a:rPr lang="en-GB" sz="1600" b="1" i="0" u="none" dirty="0"/>
                        <a:t>Support</a:t>
                      </a:r>
                    </a:p>
                    <a:p>
                      <a:r>
                        <a:rPr lang="en-GB" sz="1600" b="0" i="0" u="none" dirty="0"/>
                        <a:t>Use a familiar representation such as a bar model, number line or double number line to help students to access the task. The representation may also help students to identify what the ‘whole’, or 100% looks like in each case, and so identify whether a greater figure is possible in that context.</a:t>
                      </a:r>
                    </a:p>
                    <a:p>
                      <a:pPr>
                        <a:spcBef>
                          <a:spcPts val="600"/>
                        </a:spcBef>
                      </a:pPr>
                      <a:r>
                        <a:rPr lang="en-GB" sz="1600" b="1" i="0" u="none" dirty="0"/>
                        <a:t>Challenge</a:t>
                      </a:r>
                    </a:p>
                    <a:p>
                      <a:r>
                        <a:rPr lang="en-GB" sz="1600" b="0" i="0" u="none" dirty="0"/>
                        <a:t>Ask students to think of their own situations where 110% is possible/not possible. Extend into even greater percentages – what does 500% mean? When might you see this? </a:t>
                      </a:r>
                    </a:p>
                    <a:p>
                      <a:pPr>
                        <a:spcBef>
                          <a:spcPts val="600"/>
                        </a:spcBef>
                      </a:pPr>
                      <a:r>
                        <a:rPr lang="en-GB" sz="1600" b="1" i="0" u="none" dirty="0"/>
                        <a:t>Representations</a:t>
                      </a:r>
                    </a:p>
                    <a:p>
                      <a:r>
                        <a:rPr lang="en-GB" sz="1600" b="0" i="0" u="none" dirty="0"/>
                        <a:t>A bar model can be helpful, particularly for identifying what 100% is in a given situation, and modelling 110% as 10% more. For the situations where 110% is possible, a continuous number line might be useful. A fixed shape such as a circle might be useful for representing the situations where it is not, for example a cake.</a:t>
                      </a:r>
                    </a:p>
                    <a:p>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‘Give 110%’, is a commonly used expression – often in the context of sports coaching. Often, this is refuted as not possible, without explaining why, or whether it might be meaningful in another context. This Checkpoint probes what 110% means and when it is possible.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are likely to have only experienced percentages up to and including 100%. It is likely that they have done some percentage increase problems using an additive method, but that they won’t have associated a 10% increase with being 110% of the original value.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Checkpoint therefore is less about assessing students’ competence with percentage increase and more about probing their instincts about what 100% means in different contexts. Some will be less familiar than others – such as baby weights or house prices – but the situations as accessible yet authentic as possible. Learning more about how students visualise and understand percentages greater than 100% will help you gauge their readiness for developing percentages further at Key Stage 3.</a:t>
                      </a:r>
                      <a:endParaRPr lang="en-GB" sz="1600" dirty="0">
                        <a:highlight>
                          <a:srgbClr val="FFFF00"/>
                        </a:highlight>
                      </a:endParaRP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3.1.5.3 from </a:t>
                      </a:r>
                      <a:r>
                        <a:rPr lang="en-GB" sz="1600" dirty="0">
                          <a:hlinkClick r:id="rId3"/>
                        </a:rPr>
                        <a:t>Secondary Mastery Professional Development | NCETM</a:t>
                      </a:r>
                      <a:r>
                        <a:rPr lang="en-GB" sz="1600" dirty="0"/>
                        <a:t> may give some ideas for where to take ‘</a:t>
                      </a:r>
                      <a:r>
                        <a:rPr lang="en-GB" sz="1600" dirty="0">
                          <a:hlinkClick r:id="rId4"/>
                        </a:rPr>
                        <a:t>calculating percentage changes</a:t>
                      </a:r>
                      <a:r>
                        <a:rPr lang="en-GB" sz="1600" dirty="0"/>
                        <a:t>’ next at Key Stage 3</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145339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FD74D93-0DE3-9ECF-0F05-7E4A05ACE97C}"/>
              </a:ext>
            </a:extLst>
          </p:cNvPr>
          <p:cNvSpPr>
            <a:spLocks noGrp="1"/>
          </p:cNvSpPr>
          <p:nvPr>
            <p:ph type="body" sz="quarter" idx="11"/>
          </p:nvPr>
        </p:nvSpPr>
        <p:spPr/>
        <p:txBody>
          <a:bodyPr/>
          <a:lstStyle/>
          <a:p>
            <a:r>
              <a:rPr lang="en-US" sz="2400" dirty="0"/>
              <a:t>Checkpoint 5: Percentage bars</a:t>
            </a:r>
          </a:p>
        </p:txBody>
      </p:sp>
      <p:sp>
        <p:nvSpPr>
          <p:cNvPr id="4" name="TextBox 3">
            <a:extLst>
              <a:ext uri="{FF2B5EF4-FFF2-40B4-BE49-F238E27FC236}">
                <a16:creationId xmlns:a16="http://schemas.microsoft.com/office/drawing/2014/main" id="{C2F7C9FF-7095-F649-997B-6925CEA7A659}"/>
              </a:ext>
            </a:extLst>
          </p:cNvPr>
          <p:cNvSpPr txBox="1"/>
          <p:nvPr/>
        </p:nvSpPr>
        <p:spPr>
          <a:xfrm>
            <a:off x="206883" y="987421"/>
            <a:ext cx="10019959" cy="1175706"/>
          </a:xfrm>
          <a:prstGeom prst="rect">
            <a:avLst/>
          </a:prstGeom>
          <a:noFill/>
        </p:spPr>
        <p:txBody>
          <a:bodyPr wrap="square" rtlCol="0">
            <a:spAutoFit/>
          </a:bodyPr>
          <a:lstStyle/>
          <a:p>
            <a:pPr>
              <a:buNone/>
            </a:pPr>
            <a:r>
              <a:rPr lang="en-US" sz="2200" dirty="0">
                <a:cs typeface="Arial" panose="020B0604020202020204" pitchFamily="34" charset="0"/>
              </a:rPr>
              <a:t>Four friends live in different places. They draw percentage bars to show the percentage of days that they experienced different weather conditions. </a:t>
            </a:r>
          </a:p>
          <a:p>
            <a:pPr>
              <a:buNone/>
            </a:pPr>
            <a:r>
              <a:rPr lang="en-US" sz="2200" dirty="0">
                <a:cs typeface="Arial" panose="020B0604020202020204" pitchFamily="34" charset="0"/>
              </a:rPr>
              <a:t>Work out how many days were sunny, cloudy, rainy or stormy for each person.    </a:t>
            </a:r>
          </a:p>
        </p:txBody>
      </p:sp>
      <p:sp>
        <p:nvSpPr>
          <p:cNvPr id="25" name="Action Button: Help 24">
            <a:hlinkClick r:id="" action="ppaction://noaction" highlightClick="1"/>
            <a:extLst>
              <a:ext uri="{FF2B5EF4-FFF2-40B4-BE49-F238E27FC236}">
                <a16:creationId xmlns:a16="http://schemas.microsoft.com/office/drawing/2014/main" id="{B86C4A4A-F214-A0CE-7DBA-75B62CAFAF9F}"/>
              </a:ext>
            </a:extLst>
          </p:cNvPr>
          <p:cNvSpPr/>
          <p:nvPr/>
        </p:nvSpPr>
        <p:spPr>
          <a:xfrm>
            <a:off x="8769167" y="369750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B7BBF8D-095F-1BEF-E7C4-DEC8FB7B4593}"/>
              </a:ext>
            </a:extLst>
          </p:cNvPr>
          <p:cNvSpPr txBox="1"/>
          <p:nvPr/>
        </p:nvSpPr>
        <p:spPr>
          <a:xfrm>
            <a:off x="9774056" y="3616133"/>
            <a:ext cx="2562661" cy="2800767"/>
          </a:xfrm>
          <a:prstGeom prst="rect">
            <a:avLst/>
          </a:prstGeom>
          <a:noFill/>
        </p:spPr>
        <p:txBody>
          <a:bodyPr wrap="square">
            <a:spAutoFit/>
          </a:bodyPr>
          <a:lstStyle/>
          <a:p>
            <a:pPr>
              <a:buNone/>
            </a:pPr>
            <a:r>
              <a:rPr lang="en-GB" sz="2200" dirty="0"/>
              <a:t>A fifth friend wrote that it was sunny for two days and cloudy for eight, but forgot to write anything else down. Draw some possible bars. </a:t>
            </a:r>
          </a:p>
        </p:txBody>
      </p:sp>
      <p:sp>
        <p:nvSpPr>
          <p:cNvPr id="6" name="TextBox 5">
            <a:extLst>
              <a:ext uri="{FF2B5EF4-FFF2-40B4-BE49-F238E27FC236}">
                <a16:creationId xmlns:a16="http://schemas.microsoft.com/office/drawing/2014/main" id="{1DD186BE-3F57-91A4-491F-9C02C40469B1}"/>
              </a:ext>
            </a:extLst>
          </p:cNvPr>
          <p:cNvSpPr txBox="1"/>
          <p:nvPr/>
        </p:nvSpPr>
        <p:spPr>
          <a:xfrm>
            <a:off x="111464" y="2399813"/>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8" name="TextBox 7">
            <a:extLst>
              <a:ext uri="{FF2B5EF4-FFF2-40B4-BE49-F238E27FC236}">
                <a16:creationId xmlns:a16="http://schemas.microsoft.com/office/drawing/2014/main" id="{3718065B-88FE-5B41-5DE8-FA21266AF026}"/>
              </a:ext>
            </a:extLst>
          </p:cNvPr>
          <p:cNvSpPr txBox="1"/>
          <p:nvPr/>
        </p:nvSpPr>
        <p:spPr>
          <a:xfrm>
            <a:off x="104932" y="3506604"/>
            <a:ext cx="436338" cy="430887"/>
          </a:xfrm>
          <a:prstGeom prst="rect">
            <a:avLst/>
          </a:prstGeom>
          <a:noFill/>
        </p:spPr>
        <p:txBody>
          <a:bodyPr wrap="none" rtlCol="0">
            <a:spAutoFit/>
          </a:bodyPr>
          <a:lstStyle/>
          <a:p>
            <a:pPr>
              <a:buNone/>
            </a:pPr>
            <a:r>
              <a:rPr lang="en-GB" sz="2200" dirty="0">
                <a:solidFill>
                  <a:srgbClr val="00628C"/>
                </a:solidFill>
              </a:rPr>
              <a:t>b)</a:t>
            </a:r>
          </a:p>
        </p:txBody>
      </p:sp>
      <p:sp>
        <p:nvSpPr>
          <p:cNvPr id="10" name="TextBox 9">
            <a:extLst>
              <a:ext uri="{FF2B5EF4-FFF2-40B4-BE49-F238E27FC236}">
                <a16:creationId xmlns:a16="http://schemas.microsoft.com/office/drawing/2014/main" id="{4E135ADB-1B84-774B-21A1-2AAAD691F337}"/>
              </a:ext>
            </a:extLst>
          </p:cNvPr>
          <p:cNvSpPr txBox="1"/>
          <p:nvPr/>
        </p:nvSpPr>
        <p:spPr>
          <a:xfrm>
            <a:off x="104932" y="4613395"/>
            <a:ext cx="436338" cy="430887"/>
          </a:xfrm>
          <a:prstGeom prst="rect">
            <a:avLst/>
          </a:prstGeom>
          <a:noFill/>
        </p:spPr>
        <p:txBody>
          <a:bodyPr wrap="none" rtlCol="0">
            <a:spAutoFit/>
          </a:bodyPr>
          <a:lstStyle/>
          <a:p>
            <a:pPr>
              <a:buNone/>
            </a:pPr>
            <a:r>
              <a:rPr lang="en-GB" sz="2200" dirty="0">
                <a:solidFill>
                  <a:srgbClr val="00628C"/>
                </a:solidFill>
              </a:rPr>
              <a:t>c)</a:t>
            </a:r>
          </a:p>
        </p:txBody>
      </p:sp>
      <p:pic>
        <p:nvPicPr>
          <p:cNvPr id="12" name="Picture 11">
            <a:extLst>
              <a:ext uri="{FF2B5EF4-FFF2-40B4-BE49-F238E27FC236}">
                <a16:creationId xmlns:a16="http://schemas.microsoft.com/office/drawing/2014/main" id="{EB801188-5A3C-BA94-B9E9-9DC3BC27DB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270" y="4579602"/>
            <a:ext cx="7310737" cy="1077991"/>
          </a:xfrm>
          <a:prstGeom prst="rect">
            <a:avLst/>
          </a:prstGeom>
        </p:spPr>
      </p:pic>
      <p:sp>
        <p:nvSpPr>
          <p:cNvPr id="13" name="TextBox 12">
            <a:extLst>
              <a:ext uri="{FF2B5EF4-FFF2-40B4-BE49-F238E27FC236}">
                <a16:creationId xmlns:a16="http://schemas.microsoft.com/office/drawing/2014/main" id="{4BC3824B-87D7-0199-F322-185AF9EA3DCE}"/>
              </a:ext>
            </a:extLst>
          </p:cNvPr>
          <p:cNvSpPr txBox="1"/>
          <p:nvPr/>
        </p:nvSpPr>
        <p:spPr>
          <a:xfrm>
            <a:off x="104932" y="5720185"/>
            <a:ext cx="436338" cy="430887"/>
          </a:xfrm>
          <a:prstGeom prst="rect">
            <a:avLst/>
          </a:prstGeom>
          <a:noFill/>
        </p:spPr>
        <p:txBody>
          <a:bodyPr wrap="none" rtlCol="0">
            <a:spAutoFit/>
          </a:bodyPr>
          <a:lstStyle/>
          <a:p>
            <a:pPr>
              <a:buNone/>
            </a:pPr>
            <a:r>
              <a:rPr lang="en-GB" sz="2200" dirty="0">
                <a:solidFill>
                  <a:srgbClr val="00628C"/>
                </a:solidFill>
              </a:rPr>
              <a:t>d)</a:t>
            </a:r>
          </a:p>
        </p:txBody>
      </p:sp>
      <p:pic>
        <p:nvPicPr>
          <p:cNvPr id="2" name="Picture 1">
            <a:extLst>
              <a:ext uri="{FF2B5EF4-FFF2-40B4-BE49-F238E27FC236}">
                <a16:creationId xmlns:a16="http://schemas.microsoft.com/office/drawing/2014/main" id="{5C94F533-EEC3-1FC2-C90C-C8CBCD2347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270" y="3501681"/>
            <a:ext cx="7317269" cy="1075211"/>
          </a:xfrm>
          <a:prstGeom prst="rect">
            <a:avLst/>
          </a:prstGeom>
        </p:spPr>
      </p:pic>
      <p:pic>
        <p:nvPicPr>
          <p:cNvPr id="3" name="Picture 2">
            <a:extLst>
              <a:ext uri="{FF2B5EF4-FFF2-40B4-BE49-F238E27FC236}">
                <a16:creationId xmlns:a16="http://schemas.microsoft.com/office/drawing/2014/main" id="{5D207D76-59E4-D811-5070-6B62596A36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7167" y="5710198"/>
            <a:ext cx="8172000" cy="1154098"/>
          </a:xfrm>
          <a:prstGeom prst="rect">
            <a:avLst/>
          </a:prstGeom>
        </p:spPr>
      </p:pic>
      <p:pic>
        <p:nvPicPr>
          <p:cNvPr id="5" name="Picture 4">
            <a:extLst>
              <a:ext uri="{FF2B5EF4-FFF2-40B4-BE49-F238E27FC236}">
                <a16:creationId xmlns:a16="http://schemas.microsoft.com/office/drawing/2014/main" id="{61CBF01C-7EE0-BB2C-AC0F-34AD23C8CB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7168" y="2414863"/>
            <a:ext cx="7261371" cy="1024226"/>
          </a:xfrm>
          <a:prstGeom prst="rect">
            <a:avLst/>
          </a:prstGeom>
        </p:spPr>
      </p:pic>
    </p:spTree>
    <p:extLst>
      <p:ext uri="{BB962C8B-B14F-4D97-AF65-F5344CB8AC3E}">
        <p14:creationId xmlns:p14="http://schemas.microsoft.com/office/powerpoint/2010/main" val="31918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6" grpId="0"/>
      <p:bldP spid="8" grpId="0"/>
      <p:bldP spid="10"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FD74D93-0DE3-9ECF-0F05-7E4A05ACE97C}"/>
              </a:ext>
            </a:extLst>
          </p:cNvPr>
          <p:cNvSpPr>
            <a:spLocks noGrp="1"/>
          </p:cNvSpPr>
          <p:nvPr>
            <p:ph type="body" sz="quarter" idx="11"/>
          </p:nvPr>
        </p:nvSpPr>
        <p:spPr/>
        <p:txBody>
          <a:bodyPr/>
          <a:lstStyle/>
          <a:p>
            <a:r>
              <a:rPr lang="en-US" sz="2400" dirty="0"/>
              <a:t>Checkpoint 5: Percentage bars (possible solutions for further thinking question)</a:t>
            </a:r>
          </a:p>
        </p:txBody>
      </p:sp>
      <p:sp>
        <p:nvSpPr>
          <p:cNvPr id="25" name="Action Button: Help 24">
            <a:hlinkClick r:id="" action="ppaction://noaction" highlightClick="1"/>
            <a:extLst>
              <a:ext uri="{FF2B5EF4-FFF2-40B4-BE49-F238E27FC236}">
                <a16:creationId xmlns:a16="http://schemas.microsoft.com/office/drawing/2014/main" id="{B86C4A4A-F214-A0CE-7DBA-75B62CAFAF9F}"/>
              </a:ext>
            </a:extLst>
          </p:cNvPr>
          <p:cNvSpPr/>
          <p:nvPr/>
        </p:nvSpPr>
        <p:spPr>
          <a:xfrm>
            <a:off x="245775" y="115485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B7BBF8D-095F-1BEF-E7C4-DEC8FB7B4593}"/>
              </a:ext>
            </a:extLst>
          </p:cNvPr>
          <p:cNvSpPr txBox="1"/>
          <p:nvPr/>
        </p:nvSpPr>
        <p:spPr>
          <a:xfrm>
            <a:off x="1334166" y="1154859"/>
            <a:ext cx="9877173" cy="769441"/>
          </a:xfrm>
          <a:prstGeom prst="rect">
            <a:avLst/>
          </a:prstGeom>
          <a:noFill/>
        </p:spPr>
        <p:txBody>
          <a:bodyPr wrap="square">
            <a:spAutoFit/>
          </a:bodyPr>
          <a:lstStyle/>
          <a:p>
            <a:pPr>
              <a:buNone/>
            </a:pPr>
            <a:r>
              <a:rPr lang="en-GB" sz="2200" dirty="0"/>
              <a:t>A fifth friend wrote that it was sunny for two days and cloudy for eight, but forgot to write anything else down. Draw some possible bars. </a:t>
            </a:r>
          </a:p>
        </p:txBody>
      </p:sp>
      <p:graphicFrame>
        <p:nvGraphicFramePr>
          <p:cNvPr id="3" name="Table 4">
            <a:extLst>
              <a:ext uri="{FF2B5EF4-FFF2-40B4-BE49-F238E27FC236}">
                <a16:creationId xmlns:a16="http://schemas.microsoft.com/office/drawing/2014/main" id="{487D4B32-1EAD-178A-79EC-363DEF9334F0}"/>
              </a:ext>
            </a:extLst>
          </p:cNvPr>
          <p:cNvGraphicFramePr>
            <a:graphicFrameLocks noGrp="1"/>
          </p:cNvGraphicFramePr>
          <p:nvPr>
            <p:extLst>
              <p:ext uri="{D42A27DB-BD31-4B8C-83A1-F6EECF244321}">
                <p14:modId xmlns:p14="http://schemas.microsoft.com/office/powerpoint/2010/main" val="565324268"/>
              </p:ext>
            </p:extLst>
          </p:nvPr>
        </p:nvGraphicFramePr>
        <p:xfrm>
          <a:off x="1887548" y="2341583"/>
          <a:ext cx="9000000" cy="550552"/>
        </p:xfrm>
        <a:graphic>
          <a:graphicData uri="http://schemas.openxmlformats.org/drawingml/2006/table">
            <a:tbl>
              <a:tblPr firstRow="1" bandRow="1">
                <a:tableStyleId>{5940675A-B579-460E-94D1-54222C63F5DA}</a:tableStyleId>
              </a:tblPr>
              <a:tblGrid>
                <a:gridCol w="1800000">
                  <a:extLst>
                    <a:ext uri="{9D8B030D-6E8A-4147-A177-3AD203B41FA5}">
                      <a16:colId xmlns:a16="http://schemas.microsoft.com/office/drawing/2014/main" val="1205471855"/>
                    </a:ext>
                  </a:extLst>
                </a:gridCol>
                <a:gridCol w="7200000">
                  <a:extLst>
                    <a:ext uri="{9D8B030D-6E8A-4147-A177-3AD203B41FA5}">
                      <a16:colId xmlns:a16="http://schemas.microsoft.com/office/drawing/2014/main" val="2829641870"/>
                    </a:ext>
                  </a:extLst>
                </a:gridCol>
              </a:tblGrid>
              <a:tr h="550552">
                <a:tc>
                  <a:txBody>
                    <a:bodyPr/>
                    <a:lstStyle/>
                    <a:p>
                      <a:pPr algn="ctr"/>
                      <a:r>
                        <a:rPr lang="en-GB" sz="2400" dirty="0"/>
                        <a:t>20%</a:t>
                      </a:r>
                    </a:p>
                  </a:txBody>
                  <a:tcPr anchor="ctr"/>
                </a:tc>
                <a:tc>
                  <a:txBody>
                    <a:bodyPr/>
                    <a:lstStyle/>
                    <a:p>
                      <a:pPr algn="ctr"/>
                      <a:r>
                        <a:rPr lang="en-GB" sz="2400" dirty="0"/>
                        <a:t>80%</a:t>
                      </a:r>
                    </a:p>
                  </a:txBody>
                  <a:tcPr anchor="ctr"/>
                </a:tc>
                <a:extLst>
                  <a:ext uri="{0D108BD9-81ED-4DB2-BD59-A6C34878D82A}">
                    <a16:rowId xmlns:a16="http://schemas.microsoft.com/office/drawing/2014/main" val="1671110439"/>
                  </a:ext>
                </a:extLst>
              </a:tr>
            </a:tbl>
          </a:graphicData>
        </a:graphic>
      </p:graphicFrame>
      <p:sp>
        <p:nvSpPr>
          <p:cNvPr id="7" name="Sun 6">
            <a:extLst>
              <a:ext uri="{FF2B5EF4-FFF2-40B4-BE49-F238E27FC236}">
                <a16:creationId xmlns:a16="http://schemas.microsoft.com/office/drawing/2014/main" id="{1B37D273-25F9-7E6C-5C6F-A94AAD7DA036}"/>
              </a:ext>
            </a:extLst>
          </p:cNvPr>
          <p:cNvSpPr/>
          <p:nvPr/>
        </p:nvSpPr>
        <p:spPr>
          <a:xfrm>
            <a:off x="1887548" y="2341582"/>
            <a:ext cx="462194" cy="473859"/>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Cloud 13">
            <a:extLst>
              <a:ext uri="{FF2B5EF4-FFF2-40B4-BE49-F238E27FC236}">
                <a16:creationId xmlns:a16="http://schemas.microsoft.com/office/drawing/2014/main" id="{52096A5A-E022-F674-8D75-767545AD1A11}"/>
              </a:ext>
            </a:extLst>
          </p:cNvPr>
          <p:cNvSpPr/>
          <p:nvPr/>
        </p:nvSpPr>
        <p:spPr>
          <a:xfrm>
            <a:off x="6264543" y="2421841"/>
            <a:ext cx="413357" cy="2767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6" name="Table 4">
            <a:extLst>
              <a:ext uri="{FF2B5EF4-FFF2-40B4-BE49-F238E27FC236}">
                <a16:creationId xmlns:a16="http://schemas.microsoft.com/office/drawing/2014/main" id="{01A99442-DB50-62EA-CED2-BCE90935C4C7}"/>
              </a:ext>
            </a:extLst>
          </p:cNvPr>
          <p:cNvGraphicFramePr>
            <a:graphicFrameLocks noGrp="1"/>
          </p:cNvGraphicFramePr>
          <p:nvPr>
            <p:extLst>
              <p:ext uri="{D42A27DB-BD31-4B8C-83A1-F6EECF244321}">
                <p14:modId xmlns:p14="http://schemas.microsoft.com/office/powerpoint/2010/main" val="530165959"/>
              </p:ext>
            </p:extLst>
          </p:nvPr>
        </p:nvGraphicFramePr>
        <p:xfrm>
          <a:off x="1887548" y="3472794"/>
          <a:ext cx="9000000" cy="550552"/>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1205471855"/>
                    </a:ext>
                  </a:extLst>
                </a:gridCol>
                <a:gridCol w="3600000">
                  <a:extLst>
                    <a:ext uri="{9D8B030D-6E8A-4147-A177-3AD203B41FA5}">
                      <a16:colId xmlns:a16="http://schemas.microsoft.com/office/drawing/2014/main" val="2829641870"/>
                    </a:ext>
                  </a:extLst>
                </a:gridCol>
                <a:gridCol w="4500000">
                  <a:extLst>
                    <a:ext uri="{9D8B030D-6E8A-4147-A177-3AD203B41FA5}">
                      <a16:colId xmlns:a16="http://schemas.microsoft.com/office/drawing/2014/main" val="1513205991"/>
                    </a:ext>
                  </a:extLst>
                </a:gridCol>
              </a:tblGrid>
              <a:tr h="550552">
                <a:tc>
                  <a:txBody>
                    <a:bodyPr/>
                    <a:lstStyle/>
                    <a:p>
                      <a:pPr algn="ctr"/>
                      <a:r>
                        <a:rPr lang="en-GB" sz="2400" dirty="0"/>
                        <a:t>10%</a:t>
                      </a:r>
                    </a:p>
                  </a:txBody>
                  <a:tcPr anchor="ctr"/>
                </a:tc>
                <a:tc>
                  <a:txBody>
                    <a:bodyPr/>
                    <a:lstStyle/>
                    <a:p>
                      <a:pPr algn="ctr"/>
                      <a:r>
                        <a:rPr lang="en-GB" sz="2400" dirty="0"/>
                        <a:t>40%</a:t>
                      </a:r>
                    </a:p>
                  </a:txBody>
                  <a:tcPr anchor="ctr"/>
                </a:tc>
                <a:tc>
                  <a:txBody>
                    <a:bodyPr/>
                    <a:lstStyle/>
                    <a:p>
                      <a:pPr algn="ctr"/>
                      <a:r>
                        <a:rPr lang="en-GB" sz="2400" dirty="0"/>
                        <a:t>50%</a:t>
                      </a:r>
                    </a:p>
                  </a:txBody>
                  <a:tcPr anchor="ctr"/>
                </a:tc>
                <a:extLst>
                  <a:ext uri="{0D108BD9-81ED-4DB2-BD59-A6C34878D82A}">
                    <a16:rowId xmlns:a16="http://schemas.microsoft.com/office/drawing/2014/main" val="1671110439"/>
                  </a:ext>
                </a:extLst>
              </a:tr>
            </a:tbl>
          </a:graphicData>
        </a:graphic>
      </p:graphicFrame>
      <p:sp>
        <p:nvSpPr>
          <p:cNvPr id="17" name="Sun 16">
            <a:extLst>
              <a:ext uri="{FF2B5EF4-FFF2-40B4-BE49-F238E27FC236}">
                <a16:creationId xmlns:a16="http://schemas.microsoft.com/office/drawing/2014/main" id="{3C25CF13-85C8-C3C1-393E-2C14A9ABCFDB}"/>
              </a:ext>
            </a:extLst>
          </p:cNvPr>
          <p:cNvSpPr/>
          <p:nvPr/>
        </p:nvSpPr>
        <p:spPr>
          <a:xfrm>
            <a:off x="1842302" y="3143070"/>
            <a:ext cx="462194" cy="473859"/>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Cloud 17">
            <a:extLst>
              <a:ext uri="{FF2B5EF4-FFF2-40B4-BE49-F238E27FC236}">
                <a16:creationId xmlns:a16="http://schemas.microsoft.com/office/drawing/2014/main" id="{84717B6A-8B2E-AD65-D14E-93CDCC575F4D}"/>
              </a:ext>
            </a:extLst>
          </p:cNvPr>
          <p:cNvSpPr/>
          <p:nvPr/>
        </p:nvSpPr>
        <p:spPr>
          <a:xfrm>
            <a:off x="2970960" y="3587753"/>
            <a:ext cx="413357" cy="2767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ardrop 18">
            <a:extLst>
              <a:ext uri="{FF2B5EF4-FFF2-40B4-BE49-F238E27FC236}">
                <a16:creationId xmlns:a16="http://schemas.microsoft.com/office/drawing/2014/main" id="{05822294-2833-2298-F42C-B81798623EDD}"/>
              </a:ext>
            </a:extLst>
          </p:cNvPr>
          <p:cNvSpPr/>
          <p:nvPr/>
        </p:nvSpPr>
        <p:spPr>
          <a:xfrm rot="18777206">
            <a:off x="7796642" y="3611056"/>
            <a:ext cx="134893" cy="146236"/>
          </a:xfrm>
          <a:prstGeom prst="teardrop">
            <a:avLst>
              <a:gd name="adj" fmla="val 18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ardrop 19">
            <a:extLst>
              <a:ext uri="{FF2B5EF4-FFF2-40B4-BE49-F238E27FC236}">
                <a16:creationId xmlns:a16="http://schemas.microsoft.com/office/drawing/2014/main" id="{006DFD91-EA28-DC7D-AF98-33941562986F}"/>
              </a:ext>
            </a:extLst>
          </p:cNvPr>
          <p:cNvSpPr/>
          <p:nvPr/>
        </p:nvSpPr>
        <p:spPr>
          <a:xfrm rot="18777206">
            <a:off x="7953760" y="3747295"/>
            <a:ext cx="134893" cy="146236"/>
          </a:xfrm>
          <a:prstGeom prst="teardrop">
            <a:avLst>
              <a:gd name="adj" fmla="val 18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ardrop 20">
            <a:extLst>
              <a:ext uri="{FF2B5EF4-FFF2-40B4-BE49-F238E27FC236}">
                <a16:creationId xmlns:a16="http://schemas.microsoft.com/office/drawing/2014/main" id="{DB915434-BC54-B15B-F3DB-9B5EF7989BD3}"/>
              </a:ext>
            </a:extLst>
          </p:cNvPr>
          <p:cNvSpPr/>
          <p:nvPr/>
        </p:nvSpPr>
        <p:spPr>
          <a:xfrm rot="18777206">
            <a:off x="7639523" y="3773802"/>
            <a:ext cx="134893" cy="146236"/>
          </a:xfrm>
          <a:prstGeom prst="teardrop">
            <a:avLst>
              <a:gd name="adj" fmla="val 18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2" name="Table 4">
            <a:extLst>
              <a:ext uri="{FF2B5EF4-FFF2-40B4-BE49-F238E27FC236}">
                <a16:creationId xmlns:a16="http://schemas.microsoft.com/office/drawing/2014/main" id="{974879CE-E69A-711B-EE8F-A63850267138}"/>
              </a:ext>
            </a:extLst>
          </p:cNvPr>
          <p:cNvGraphicFramePr>
            <a:graphicFrameLocks noGrp="1"/>
          </p:cNvGraphicFramePr>
          <p:nvPr>
            <p:extLst>
              <p:ext uri="{D42A27DB-BD31-4B8C-83A1-F6EECF244321}">
                <p14:modId xmlns:p14="http://schemas.microsoft.com/office/powerpoint/2010/main" val="573851936"/>
              </p:ext>
            </p:extLst>
          </p:nvPr>
        </p:nvGraphicFramePr>
        <p:xfrm>
          <a:off x="1922702" y="4763175"/>
          <a:ext cx="8964846" cy="550552"/>
        </p:xfrm>
        <a:graphic>
          <a:graphicData uri="http://schemas.openxmlformats.org/drawingml/2006/table">
            <a:tbl>
              <a:tblPr firstRow="1" bandRow="1">
                <a:tableStyleId>{5940675A-B579-460E-94D1-54222C63F5DA}</a:tableStyleId>
              </a:tblPr>
              <a:tblGrid>
                <a:gridCol w="211024">
                  <a:extLst>
                    <a:ext uri="{9D8B030D-6E8A-4147-A177-3AD203B41FA5}">
                      <a16:colId xmlns:a16="http://schemas.microsoft.com/office/drawing/2014/main" val="1205471855"/>
                    </a:ext>
                  </a:extLst>
                </a:gridCol>
                <a:gridCol w="547114">
                  <a:extLst>
                    <a:ext uri="{9D8B030D-6E8A-4147-A177-3AD203B41FA5}">
                      <a16:colId xmlns:a16="http://schemas.microsoft.com/office/drawing/2014/main" val="2829641870"/>
                    </a:ext>
                  </a:extLst>
                </a:gridCol>
                <a:gridCol w="8206708">
                  <a:extLst>
                    <a:ext uri="{9D8B030D-6E8A-4147-A177-3AD203B41FA5}">
                      <a16:colId xmlns:a16="http://schemas.microsoft.com/office/drawing/2014/main" val="1513205991"/>
                    </a:ext>
                  </a:extLst>
                </a:gridCol>
              </a:tblGrid>
              <a:tr h="550552">
                <a:tc>
                  <a:txBody>
                    <a:bodyPr/>
                    <a:lstStyle/>
                    <a:p>
                      <a:pPr algn="ctr"/>
                      <a:r>
                        <a:rPr lang="en-GB" sz="2000" dirty="0"/>
                        <a:t>2%</a:t>
                      </a:r>
                    </a:p>
                  </a:txBody>
                  <a:tcPr vert="vert270" anchor="ctr"/>
                </a:tc>
                <a:tc>
                  <a:txBody>
                    <a:bodyPr/>
                    <a:lstStyle/>
                    <a:p>
                      <a:pPr algn="ctr"/>
                      <a:r>
                        <a:rPr lang="en-GB" sz="2000" dirty="0"/>
                        <a:t>8%</a:t>
                      </a:r>
                    </a:p>
                  </a:txBody>
                  <a:tcPr vert="vert270" anchor="ctr"/>
                </a:tc>
                <a:tc>
                  <a:txBody>
                    <a:bodyPr/>
                    <a:lstStyle/>
                    <a:p>
                      <a:pPr algn="ctr"/>
                      <a:r>
                        <a:rPr lang="en-GB" sz="2400" dirty="0"/>
                        <a:t>90%</a:t>
                      </a:r>
                    </a:p>
                  </a:txBody>
                  <a:tcPr anchor="ctr"/>
                </a:tc>
                <a:extLst>
                  <a:ext uri="{0D108BD9-81ED-4DB2-BD59-A6C34878D82A}">
                    <a16:rowId xmlns:a16="http://schemas.microsoft.com/office/drawing/2014/main" val="1671110439"/>
                  </a:ext>
                </a:extLst>
              </a:tr>
            </a:tbl>
          </a:graphicData>
        </a:graphic>
      </p:graphicFrame>
      <p:sp>
        <p:nvSpPr>
          <p:cNvPr id="23" name="Sun 22">
            <a:extLst>
              <a:ext uri="{FF2B5EF4-FFF2-40B4-BE49-F238E27FC236}">
                <a16:creationId xmlns:a16="http://schemas.microsoft.com/office/drawing/2014/main" id="{0051F881-5793-B404-199F-AD372064F7FC}"/>
              </a:ext>
            </a:extLst>
          </p:cNvPr>
          <p:cNvSpPr/>
          <p:nvPr/>
        </p:nvSpPr>
        <p:spPr>
          <a:xfrm>
            <a:off x="1691605" y="4289316"/>
            <a:ext cx="462194" cy="473859"/>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Cloud 23">
            <a:extLst>
              <a:ext uri="{FF2B5EF4-FFF2-40B4-BE49-F238E27FC236}">
                <a16:creationId xmlns:a16="http://schemas.microsoft.com/office/drawing/2014/main" id="{F20F2F29-0AD0-F0E3-9EE5-0A9BEC6938B4}"/>
              </a:ext>
            </a:extLst>
          </p:cNvPr>
          <p:cNvSpPr/>
          <p:nvPr/>
        </p:nvSpPr>
        <p:spPr>
          <a:xfrm>
            <a:off x="2339650" y="4371226"/>
            <a:ext cx="413357" cy="2767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ardrop 25">
            <a:extLst>
              <a:ext uri="{FF2B5EF4-FFF2-40B4-BE49-F238E27FC236}">
                <a16:creationId xmlns:a16="http://schemas.microsoft.com/office/drawing/2014/main" id="{87FB7998-143F-4ACF-DDC6-502C92979B83}"/>
              </a:ext>
            </a:extLst>
          </p:cNvPr>
          <p:cNvSpPr/>
          <p:nvPr/>
        </p:nvSpPr>
        <p:spPr>
          <a:xfrm rot="18777206">
            <a:off x="5264717" y="4926086"/>
            <a:ext cx="134893" cy="146236"/>
          </a:xfrm>
          <a:prstGeom prst="teardrop">
            <a:avLst>
              <a:gd name="adj" fmla="val 18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ardrop 27">
            <a:extLst>
              <a:ext uri="{FF2B5EF4-FFF2-40B4-BE49-F238E27FC236}">
                <a16:creationId xmlns:a16="http://schemas.microsoft.com/office/drawing/2014/main" id="{5CE012CC-B42E-D3F2-C84A-45C7D951C4D7}"/>
              </a:ext>
            </a:extLst>
          </p:cNvPr>
          <p:cNvSpPr/>
          <p:nvPr/>
        </p:nvSpPr>
        <p:spPr>
          <a:xfrm rot="18777206">
            <a:off x="5421835" y="5062325"/>
            <a:ext cx="134893" cy="146236"/>
          </a:xfrm>
          <a:prstGeom prst="teardrop">
            <a:avLst>
              <a:gd name="adj" fmla="val 18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ardrop 28">
            <a:extLst>
              <a:ext uri="{FF2B5EF4-FFF2-40B4-BE49-F238E27FC236}">
                <a16:creationId xmlns:a16="http://schemas.microsoft.com/office/drawing/2014/main" id="{930073FA-73E8-F77E-2F5E-57184170FA2A}"/>
              </a:ext>
            </a:extLst>
          </p:cNvPr>
          <p:cNvSpPr/>
          <p:nvPr/>
        </p:nvSpPr>
        <p:spPr>
          <a:xfrm rot="18777206">
            <a:off x="5107598" y="5088832"/>
            <a:ext cx="134893" cy="146236"/>
          </a:xfrm>
          <a:prstGeom prst="teardrop">
            <a:avLst>
              <a:gd name="adj" fmla="val 18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0" name="Table 4">
            <a:extLst>
              <a:ext uri="{FF2B5EF4-FFF2-40B4-BE49-F238E27FC236}">
                <a16:creationId xmlns:a16="http://schemas.microsoft.com/office/drawing/2014/main" id="{DCD0A8B5-8C4C-F8FC-0DA0-B6C3B1266CA2}"/>
              </a:ext>
            </a:extLst>
          </p:cNvPr>
          <p:cNvGraphicFramePr>
            <a:graphicFrameLocks noGrp="1"/>
          </p:cNvGraphicFramePr>
          <p:nvPr>
            <p:extLst>
              <p:ext uri="{D42A27DB-BD31-4B8C-83A1-F6EECF244321}">
                <p14:modId xmlns:p14="http://schemas.microsoft.com/office/powerpoint/2010/main" val="1191543993"/>
              </p:ext>
            </p:extLst>
          </p:nvPr>
        </p:nvGraphicFramePr>
        <p:xfrm>
          <a:off x="1887548" y="5866348"/>
          <a:ext cx="9000000" cy="550552"/>
        </p:xfrm>
        <a:graphic>
          <a:graphicData uri="http://schemas.openxmlformats.org/drawingml/2006/table">
            <a:tbl>
              <a:tblPr firstRow="1" bandRow="1">
                <a:tableStyleId>{5940675A-B579-460E-94D1-54222C63F5DA}</a:tableStyleId>
              </a:tblPr>
              <a:tblGrid>
                <a:gridCol w="1350000">
                  <a:extLst>
                    <a:ext uri="{9D8B030D-6E8A-4147-A177-3AD203B41FA5}">
                      <a16:colId xmlns:a16="http://schemas.microsoft.com/office/drawing/2014/main" val="1205471855"/>
                    </a:ext>
                  </a:extLst>
                </a:gridCol>
                <a:gridCol w="5400000">
                  <a:extLst>
                    <a:ext uri="{9D8B030D-6E8A-4147-A177-3AD203B41FA5}">
                      <a16:colId xmlns:a16="http://schemas.microsoft.com/office/drawing/2014/main" val="2829641870"/>
                    </a:ext>
                  </a:extLst>
                </a:gridCol>
                <a:gridCol w="2250000">
                  <a:extLst>
                    <a:ext uri="{9D8B030D-6E8A-4147-A177-3AD203B41FA5}">
                      <a16:colId xmlns:a16="http://schemas.microsoft.com/office/drawing/2014/main" val="1513205991"/>
                    </a:ext>
                  </a:extLst>
                </a:gridCol>
              </a:tblGrid>
              <a:tr h="550552">
                <a:tc>
                  <a:txBody>
                    <a:bodyPr/>
                    <a:lstStyle/>
                    <a:p>
                      <a:pPr algn="ctr"/>
                      <a:r>
                        <a:rPr lang="en-GB" sz="2400" dirty="0"/>
                        <a:t>15%</a:t>
                      </a:r>
                    </a:p>
                  </a:txBody>
                  <a:tcPr anchor="ctr"/>
                </a:tc>
                <a:tc>
                  <a:txBody>
                    <a:bodyPr/>
                    <a:lstStyle/>
                    <a:p>
                      <a:pPr algn="ctr"/>
                      <a:r>
                        <a:rPr lang="en-GB" sz="2400" dirty="0"/>
                        <a:t>60%</a:t>
                      </a:r>
                    </a:p>
                  </a:txBody>
                  <a:tcPr anchor="ctr"/>
                </a:tc>
                <a:tc>
                  <a:txBody>
                    <a:bodyPr/>
                    <a:lstStyle/>
                    <a:p>
                      <a:pPr algn="ctr"/>
                      <a:r>
                        <a:rPr lang="en-GB" sz="2400" dirty="0"/>
                        <a:t>25%</a:t>
                      </a:r>
                    </a:p>
                  </a:txBody>
                  <a:tcPr anchor="ctr"/>
                </a:tc>
                <a:extLst>
                  <a:ext uri="{0D108BD9-81ED-4DB2-BD59-A6C34878D82A}">
                    <a16:rowId xmlns:a16="http://schemas.microsoft.com/office/drawing/2014/main" val="1671110439"/>
                  </a:ext>
                </a:extLst>
              </a:tr>
            </a:tbl>
          </a:graphicData>
        </a:graphic>
      </p:graphicFrame>
      <p:sp>
        <p:nvSpPr>
          <p:cNvPr id="31" name="Sun 30">
            <a:extLst>
              <a:ext uri="{FF2B5EF4-FFF2-40B4-BE49-F238E27FC236}">
                <a16:creationId xmlns:a16="http://schemas.microsoft.com/office/drawing/2014/main" id="{8E0BC1D3-31B9-80A4-8218-2895DA083424}"/>
              </a:ext>
            </a:extLst>
          </p:cNvPr>
          <p:cNvSpPr/>
          <p:nvPr/>
        </p:nvSpPr>
        <p:spPr>
          <a:xfrm>
            <a:off x="1832210" y="5856835"/>
            <a:ext cx="462194" cy="473859"/>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Cloud 31">
            <a:extLst>
              <a:ext uri="{FF2B5EF4-FFF2-40B4-BE49-F238E27FC236}">
                <a16:creationId xmlns:a16="http://schemas.microsoft.com/office/drawing/2014/main" id="{75F174F1-AF97-21BA-9792-748431EDEC56}"/>
              </a:ext>
            </a:extLst>
          </p:cNvPr>
          <p:cNvSpPr/>
          <p:nvPr/>
        </p:nvSpPr>
        <p:spPr>
          <a:xfrm>
            <a:off x="4959315" y="5950224"/>
            <a:ext cx="413357" cy="2767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ardrop 32">
            <a:extLst>
              <a:ext uri="{FF2B5EF4-FFF2-40B4-BE49-F238E27FC236}">
                <a16:creationId xmlns:a16="http://schemas.microsoft.com/office/drawing/2014/main" id="{B91B269C-0C86-9090-97A1-029C8ACA13D3}"/>
              </a:ext>
            </a:extLst>
          </p:cNvPr>
          <p:cNvSpPr/>
          <p:nvPr/>
        </p:nvSpPr>
        <p:spPr>
          <a:xfrm rot="18777206">
            <a:off x="9046943" y="6024958"/>
            <a:ext cx="134893" cy="146236"/>
          </a:xfrm>
          <a:prstGeom prst="teardrop">
            <a:avLst>
              <a:gd name="adj" fmla="val 18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ardrop 33">
            <a:extLst>
              <a:ext uri="{FF2B5EF4-FFF2-40B4-BE49-F238E27FC236}">
                <a16:creationId xmlns:a16="http://schemas.microsoft.com/office/drawing/2014/main" id="{88F2923B-7532-9523-04D1-CBA03D2E4DA6}"/>
              </a:ext>
            </a:extLst>
          </p:cNvPr>
          <p:cNvSpPr/>
          <p:nvPr/>
        </p:nvSpPr>
        <p:spPr>
          <a:xfrm rot="18777206">
            <a:off x="9204061" y="6161197"/>
            <a:ext cx="134893" cy="146236"/>
          </a:xfrm>
          <a:prstGeom prst="teardrop">
            <a:avLst>
              <a:gd name="adj" fmla="val 18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ardrop 34">
            <a:extLst>
              <a:ext uri="{FF2B5EF4-FFF2-40B4-BE49-F238E27FC236}">
                <a16:creationId xmlns:a16="http://schemas.microsoft.com/office/drawing/2014/main" id="{18F5F175-AE54-D151-20E8-BD6EEAC23B17}"/>
              </a:ext>
            </a:extLst>
          </p:cNvPr>
          <p:cNvSpPr/>
          <p:nvPr/>
        </p:nvSpPr>
        <p:spPr>
          <a:xfrm rot="18777206">
            <a:off x="8889824" y="6187704"/>
            <a:ext cx="134893" cy="146236"/>
          </a:xfrm>
          <a:prstGeom prst="teardrop">
            <a:avLst>
              <a:gd name="adj" fmla="val 18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47581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813170564"/>
              </p:ext>
            </p:extLst>
          </p:nvPr>
        </p:nvGraphicFramePr>
        <p:xfrm>
          <a:off x="267128" y="764704"/>
          <a:ext cx="11766038" cy="5577840"/>
        </p:xfrm>
        <a:graphic>
          <a:graphicData uri="http://schemas.openxmlformats.org/drawingml/2006/table">
            <a:tbl>
              <a:tblPr firstRow="1" bandRow="1">
                <a:tableStyleId>{5940675A-B579-460E-94D1-54222C63F5DA}</a:tableStyleId>
              </a:tblPr>
              <a:tblGrid>
                <a:gridCol w="4525589">
                  <a:extLst>
                    <a:ext uri="{9D8B030D-6E8A-4147-A177-3AD203B41FA5}">
                      <a16:colId xmlns:a16="http://schemas.microsoft.com/office/drawing/2014/main" val="695237181"/>
                    </a:ext>
                  </a:extLst>
                </a:gridCol>
                <a:gridCol w="724044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54559">
                <a:tc>
                  <a:txBody>
                    <a:bodyPr/>
                    <a:lstStyle/>
                    <a:p>
                      <a:r>
                        <a:rPr lang="en-GB" sz="1600" b="1" i="0" u="none" dirty="0"/>
                        <a:t>Support</a:t>
                      </a:r>
                    </a:p>
                    <a:p>
                      <a:r>
                        <a:rPr lang="en-GB" sz="1600" b="0" i="0" u="none" dirty="0"/>
                        <a:t>Break the task down further. Ask students to work out the missing percentage for each person, then to work out the number of days for one particular weather types for each person.</a:t>
                      </a:r>
                    </a:p>
                    <a:p>
                      <a:pPr>
                        <a:spcBef>
                          <a:spcPts val="600"/>
                        </a:spcBef>
                      </a:pPr>
                      <a:r>
                        <a:rPr lang="en-GB" sz="1600" b="1" i="0" u="none" dirty="0"/>
                        <a:t>Challenge</a:t>
                      </a:r>
                    </a:p>
                    <a:p>
                      <a:r>
                        <a:rPr lang="en-GB" sz="1600" b="0" i="0" u="none" dirty="0"/>
                        <a:t>Remove the references to 20 days on each bar model; ask students what values are possible. </a:t>
                      </a:r>
                    </a:p>
                    <a:p>
                      <a:pPr>
                        <a:spcBef>
                          <a:spcPts val="600"/>
                        </a:spcBef>
                      </a:pPr>
                      <a:r>
                        <a:rPr lang="en-GB" sz="1600" b="1" i="0" u="none" dirty="0"/>
                        <a:t>Representations</a:t>
                      </a:r>
                    </a:p>
                    <a:p>
                      <a:r>
                        <a:rPr lang="en-GB" sz="1600" b="0" i="0" u="none" dirty="0"/>
                        <a:t>Bar models are a helpful representation for fractions, percentages and ratio. Here, the length of the bars is constant but what each bar/part represent is varied. Do students recognise that 100% has a different value in each case? Further information can be found in the NCETM’s guidance </a:t>
                      </a:r>
                      <a:r>
                        <a:rPr lang="en-GB" sz="1600" dirty="0">
                          <a:hlinkClick r:id="rId3"/>
                        </a:rPr>
                        <a:t>Using mathematical representations at KS3 | NCETM</a:t>
                      </a:r>
                      <a:r>
                        <a:rPr lang="en-GB" sz="1600" dirty="0"/>
                        <a:t>.</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There are a number of assessment points in Checkpoint 5. The values involved are relatively straightforward so that the numbers are not a barrier, allowing you to work out if there are any issues with understanding.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need to understand: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The whole bar totals 100% and find the missing percentages in each bar.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dirty="0"/>
                        <a:t>Which part of the bar is indicated by the value 20 (for example, in part a this is 100%, while in part b it is 20%) and how to use this to work out the value of other parts of the bar, including simple reverse percentages.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Identifying which, if any, elements of this cause difficulty will help you to plan for teaching of percentages at Key Stage 3. Listen carefully to students’ reasoning and identify if there are any gaps in their understanding. For example, for part b, students might halve 20 to find 20%, recognising that 40% is double 20%. This is sound reasoning, but if they do not then have a strategy to find the other percentages, they need more work on finding and working between percentages. Similarly, if students always rely on finding 1% but don’t spot efficiencies (such as finding 10% to work out 20% and 30% in part c) then their fluency with percentages could be further developed.</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Segment 3.10 of </a:t>
                      </a:r>
                      <a:r>
                        <a:rPr lang="en-GB" sz="1600" dirty="0">
                          <a:hlinkClick r:id="rId4"/>
                        </a:rPr>
                        <a:t>Primary Mastery Professional Development | NCETM</a:t>
                      </a:r>
                      <a:r>
                        <a:rPr lang="en-GB" sz="1600" b="0" dirty="0"/>
                        <a:t> demonstrates how students might have experienced the idea of l</a:t>
                      </a:r>
                      <a:r>
                        <a:rPr lang="en-GB" sz="1600" dirty="0"/>
                        <a:t>inking fractions, decimals and percentages, including the representations they may have experienced.</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084542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lstStyle/>
          <a:p>
            <a:r>
              <a:rPr lang="en-US" dirty="0"/>
              <a:t>Checkpoint 6: Grids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43534" y="585132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76B050E-76D0-4834-46BB-DA3E69CD26C8}"/>
              </a:ext>
            </a:extLst>
          </p:cNvPr>
          <p:cNvSpPr txBox="1"/>
          <p:nvPr/>
        </p:nvSpPr>
        <p:spPr>
          <a:xfrm>
            <a:off x="182881" y="1082837"/>
            <a:ext cx="6686006" cy="769441"/>
          </a:xfrm>
          <a:prstGeom prst="rect">
            <a:avLst/>
          </a:prstGeom>
          <a:noFill/>
        </p:spPr>
        <p:txBody>
          <a:bodyPr wrap="square" rtlCol="0">
            <a:spAutoFit/>
          </a:bodyPr>
          <a:lstStyle/>
          <a:p>
            <a:pPr marL="457200" indent="-457200">
              <a:buFont typeface="+mj-lt"/>
              <a:buAutoNum type="alphaLcParenR"/>
            </a:pPr>
            <a:r>
              <a:rPr lang="en-GB" sz="2200" dirty="0"/>
              <a:t>What percentage is shaded on the 100 grid on the right?</a:t>
            </a:r>
          </a:p>
        </p:txBody>
      </p:sp>
      <p:sp>
        <p:nvSpPr>
          <p:cNvPr id="14" name="TextBox 13">
            <a:extLst>
              <a:ext uri="{FF2B5EF4-FFF2-40B4-BE49-F238E27FC236}">
                <a16:creationId xmlns:a16="http://schemas.microsoft.com/office/drawing/2014/main" id="{D6FD8F81-C9A4-4C82-6DBE-74CF7C07FBB2}"/>
              </a:ext>
            </a:extLst>
          </p:cNvPr>
          <p:cNvSpPr txBox="1"/>
          <p:nvPr/>
        </p:nvSpPr>
        <p:spPr>
          <a:xfrm>
            <a:off x="1329950" y="5851322"/>
            <a:ext cx="7634188" cy="769441"/>
          </a:xfrm>
          <a:prstGeom prst="rect">
            <a:avLst/>
          </a:prstGeom>
          <a:noFill/>
        </p:spPr>
        <p:txBody>
          <a:bodyPr wrap="square" rtlCol="0">
            <a:spAutoFit/>
          </a:bodyPr>
          <a:lstStyle/>
          <a:p>
            <a:pPr>
              <a:buNone/>
            </a:pPr>
            <a:r>
              <a:rPr lang="en-GB" sz="2200" dirty="0"/>
              <a:t>Draw grids with different numbers of sections. How many are needed to shade the same percentage each time?</a:t>
            </a:r>
          </a:p>
        </p:txBody>
      </p:sp>
      <p:pic>
        <p:nvPicPr>
          <p:cNvPr id="7" name="Picture 6">
            <a:extLst>
              <a:ext uri="{FF2B5EF4-FFF2-40B4-BE49-F238E27FC236}">
                <a16:creationId xmlns:a16="http://schemas.microsoft.com/office/drawing/2014/main" id="{E996F269-63B0-7CD8-17BA-4020AD8A30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4743" y="1084725"/>
            <a:ext cx="2265708" cy="2265708"/>
          </a:xfrm>
          <a:prstGeom prst="rect">
            <a:avLst/>
          </a:prstGeom>
        </p:spPr>
      </p:pic>
      <p:sp>
        <p:nvSpPr>
          <p:cNvPr id="9" name="TextBox 8">
            <a:extLst>
              <a:ext uri="{FF2B5EF4-FFF2-40B4-BE49-F238E27FC236}">
                <a16:creationId xmlns:a16="http://schemas.microsoft.com/office/drawing/2014/main" id="{73955DD0-0FA4-7D83-CCAA-95BBF2FC4181}"/>
              </a:ext>
            </a:extLst>
          </p:cNvPr>
          <p:cNvSpPr txBox="1"/>
          <p:nvPr/>
        </p:nvSpPr>
        <p:spPr>
          <a:xfrm>
            <a:off x="182879" y="1746949"/>
            <a:ext cx="6142323" cy="430887"/>
          </a:xfrm>
          <a:prstGeom prst="rect">
            <a:avLst/>
          </a:prstGeom>
          <a:noFill/>
        </p:spPr>
        <p:txBody>
          <a:bodyPr wrap="none" rtlCol="0">
            <a:spAutoFit/>
          </a:bodyPr>
          <a:lstStyle/>
          <a:p>
            <a:pPr marL="457200" indent="-457200">
              <a:buFont typeface="+mj-lt"/>
              <a:buAutoNum type="alphaLcParenR" startAt="2"/>
            </a:pPr>
            <a:r>
              <a:rPr lang="en-GB" sz="2200" dirty="0"/>
              <a:t>Shade the same percentage on grids A to I. </a:t>
            </a:r>
          </a:p>
        </p:txBody>
      </p:sp>
      <p:pic>
        <p:nvPicPr>
          <p:cNvPr id="8" name="Picture 7">
            <a:extLst>
              <a:ext uri="{FF2B5EF4-FFF2-40B4-BE49-F238E27FC236}">
                <a16:creationId xmlns:a16="http://schemas.microsoft.com/office/drawing/2014/main" id="{DD39670F-E8A9-0F64-9688-208380B6C7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534" y="2829170"/>
            <a:ext cx="1245129" cy="2760578"/>
          </a:xfrm>
          <a:prstGeom prst="rect">
            <a:avLst/>
          </a:prstGeom>
        </p:spPr>
      </p:pic>
      <p:pic>
        <p:nvPicPr>
          <p:cNvPr id="12" name="Picture 11">
            <a:extLst>
              <a:ext uri="{FF2B5EF4-FFF2-40B4-BE49-F238E27FC236}">
                <a16:creationId xmlns:a16="http://schemas.microsoft.com/office/drawing/2014/main" id="{8E1141DC-839F-70BD-D8B9-EA986778B2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4743" y="4076381"/>
            <a:ext cx="2265708" cy="1573621"/>
          </a:xfrm>
          <a:prstGeom prst="rect">
            <a:avLst/>
          </a:prstGeom>
        </p:spPr>
      </p:pic>
      <p:graphicFrame>
        <p:nvGraphicFramePr>
          <p:cNvPr id="15" name="Table 6">
            <a:extLst>
              <a:ext uri="{FF2B5EF4-FFF2-40B4-BE49-F238E27FC236}">
                <a16:creationId xmlns:a16="http://schemas.microsoft.com/office/drawing/2014/main" id="{7C4CCF88-C1F8-EDA4-BF27-E6EBF609A86B}"/>
              </a:ext>
            </a:extLst>
          </p:cNvPr>
          <p:cNvGraphicFramePr>
            <a:graphicFrameLocks noGrp="1"/>
          </p:cNvGraphicFramePr>
          <p:nvPr>
            <p:extLst>
              <p:ext uri="{D42A27DB-BD31-4B8C-83A1-F6EECF244321}">
                <p14:modId xmlns:p14="http://schemas.microsoft.com/office/powerpoint/2010/main" val="2919821038"/>
              </p:ext>
            </p:extLst>
          </p:nvPr>
        </p:nvGraphicFramePr>
        <p:xfrm>
          <a:off x="10798601" y="1084725"/>
          <a:ext cx="1080590" cy="2265708"/>
        </p:xfrm>
        <a:graphic>
          <a:graphicData uri="http://schemas.openxmlformats.org/drawingml/2006/table">
            <a:tbl>
              <a:tblPr firstRow="1" bandRow="1">
                <a:tableStyleId>{5940675A-B579-460E-94D1-54222C63F5DA}</a:tableStyleId>
              </a:tblPr>
              <a:tblGrid>
                <a:gridCol w="1080590">
                  <a:extLst>
                    <a:ext uri="{9D8B030D-6E8A-4147-A177-3AD203B41FA5}">
                      <a16:colId xmlns:a16="http://schemas.microsoft.com/office/drawing/2014/main" val="4036188017"/>
                    </a:ext>
                  </a:extLst>
                </a:gridCol>
              </a:tblGrid>
              <a:tr h="1132854">
                <a:tc>
                  <a:txBody>
                    <a:bodyPr/>
                    <a:lstStyle/>
                    <a:p>
                      <a:endParaRPr lang="en-GB" dirty="0"/>
                    </a:p>
                  </a:txBody>
                  <a:tcPr/>
                </a:tc>
                <a:extLst>
                  <a:ext uri="{0D108BD9-81ED-4DB2-BD59-A6C34878D82A}">
                    <a16:rowId xmlns:a16="http://schemas.microsoft.com/office/drawing/2014/main" val="892995359"/>
                  </a:ext>
                </a:extLst>
              </a:tr>
              <a:tr h="1132854">
                <a:tc>
                  <a:txBody>
                    <a:bodyPr/>
                    <a:lstStyle/>
                    <a:p>
                      <a:endParaRPr lang="en-GB" dirty="0"/>
                    </a:p>
                  </a:txBody>
                  <a:tcPr/>
                </a:tc>
                <a:extLst>
                  <a:ext uri="{0D108BD9-81ED-4DB2-BD59-A6C34878D82A}">
                    <a16:rowId xmlns:a16="http://schemas.microsoft.com/office/drawing/2014/main" val="3640612384"/>
                  </a:ext>
                </a:extLst>
              </a:tr>
            </a:tbl>
          </a:graphicData>
        </a:graphic>
      </p:graphicFrame>
      <p:graphicFrame>
        <p:nvGraphicFramePr>
          <p:cNvPr id="13" name="Table 12">
            <a:extLst>
              <a:ext uri="{FF2B5EF4-FFF2-40B4-BE49-F238E27FC236}">
                <a16:creationId xmlns:a16="http://schemas.microsoft.com/office/drawing/2014/main" id="{94568EC9-C1D8-453B-58A8-63D6FCDC19BF}"/>
              </a:ext>
            </a:extLst>
          </p:cNvPr>
          <p:cNvGraphicFramePr>
            <a:graphicFrameLocks noGrp="1"/>
          </p:cNvGraphicFramePr>
          <p:nvPr>
            <p:extLst>
              <p:ext uri="{D42A27DB-BD31-4B8C-83A1-F6EECF244321}">
                <p14:modId xmlns:p14="http://schemas.microsoft.com/office/powerpoint/2010/main" val="436301767"/>
              </p:ext>
            </p:extLst>
          </p:nvPr>
        </p:nvGraphicFramePr>
        <p:xfrm>
          <a:off x="3678775" y="3970915"/>
          <a:ext cx="2880000" cy="36576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3747605812"/>
                    </a:ext>
                  </a:extLst>
                </a:gridCol>
                <a:gridCol w="288000">
                  <a:extLst>
                    <a:ext uri="{9D8B030D-6E8A-4147-A177-3AD203B41FA5}">
                      <a16:colId xmlns:a16="http://schemas.microsoft.com/office/drawing/2014/main" val="1590337626"/>
                    </a:ext>
                  </a:extLst>
                </a:gridCol>
                <a:gridCol w="288000">
                  <a:extLst>
                    <a:ext uri="{9D8B030D-6E8A-4147-A177-3AD203B41FA5}">
                      <a16:colId xmlns:a16="http://schemas.microsoft.com/office/drawing/2014/main" val="4182047557"/>
                    </a:ext>
                  </a:extLst>
                </a:gridCol>
                <a:gridCol w="288000">
                  <a:extLst>
                    <a:ext uri="{9D8B030D-6E8A-4147-A177-3AD203B41FA5}">
                      <a16:colId xmlns:a16="http://schemas.microsoft.com/office/drawing/2014/main" val="1607567566"/>
                    </a:ext>
                  </a:extLst>
                </a:gridCol>
                <a:gridCol w="288000">
                  <a:extLst>
                    <a:ext uri="{9D8B030D-6E8A-4147-A177-3AD203B41FA5}">
                      <a16:colId xmlns:a16="http://schemas.microsoft.com/office/drawing/2014/main" val="3652912490"/>
                    </a:ext>
                  </a:extLst>
                </a:gridCol>
                <a:gridCol w="288000">
                  <a:extLst>
                    <a:ext uri="{9D8B030D-6E8A-4147-A177-3AD203B41FA5}">
                      <a16:colId xmlns:a16="http://schemas.microsoft.com/office/drawing/2014/main" val="926870041"/>
                    </a:ext>
                  </a:extLst>
                </a:gridCol>
                <a:gridCol w="288000">
                  <a:extLst>
                    <a:ext uri="{9D8B030D-6E8A-4147-A177-3AD203B41FA5}">
                      <a16:colId xmlns:a16="http://schemas.microsoft.com/office/drawing/2014/main" val="2111567300"/>
                    </a:ext>
                  </a:extLst>
                </a:gridCol>
                <a:gridCol w="288000">
                  <a:extLst>
                    <a:ext uri="{9D8B030D-6E8A-4147-A177-3AD203B41FA5}">
                      <a16:colId xmlns:a16="http://schemas.microsoft.com/office/drawing/2014/main" val="2155195536"/>
                    </a:ext>
                  </a:extLst>
                </a:gridCol>
                <a:gridCol w="288000">
                  <a:extLst>
                    <a:ext uri="{9D8B030D-6E8A-4147-A177-3AD203B41FA5}">
                      <a16:colId xmlns:a16="http://schemas.microsoft.com/office/drawing/2014/main" val="3536662599"/>
                    </a:ext>
                  </a:extLst>
                </a:gridCol>
                <a:gridCol w="288000">
                  <a:extLst>
                    <a:ext uri="{9D8B030D-6E8A-4147-A177-3AD203B41FA5}">
                      <a16:colId xmlns:a16="http://schemas.microsoft.com/office/drawing/2014/main" val="1281778054"/>
                    </a:ext>
                  </a:extLst>
                </a:gridCol>
              </a:tblGrid>
              <a:tr h="32002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bl>
          </a:graphicData>
        </a:graphic>
      </p:graphicFrame>
      <p:graphicFrame>
        <p:nvGraphicFramePr>
          <p:cNvPr id="16" name="Table 15">
            <a:extLst>
              <a:ext uri="{FF2B5EF4-FFF2-40B4-BE49-F238E27FC236}">
                <a16:creationId xmlns:a16="http://schemas.microsoft.com/office/drawing/2014/main" id="{6994D4C5-5DE1-4583-B777-35051EB4D724}"/>
              </a:ext>
            </a:extLst>
          </p:cNvPr>
          <p:cNvGraphicFramePr>
            <a:graphicFrameLocks noGrp="1"/>
          </p:cNvGraphicFramePr>
          <p:nvPr>
            <p:extLst>
              <p:ext uri="{D42A27DB-BD31-4B8C-83A1-F6EECF244321}">
                <p14:modId xmlns:p14="http://schemas.microsoft.com/office/powerpoint/2010/main" val="2543208165"/>
              </p:ext>
            </p:extLst>
          </p:nvPr>
        </p:nvGraphicFramePr>
        <p:xfrm>
          <a:off x="9707219" y="4918482"/>
          <a:ext cx="2161178" cy="731520"/>
        </p:xfrm>
        <a:graphic>
          <a:graphicData uri="http://schemas.openxmlformats.org/drawingml/2006/table">
            <a:tbl>
              <a:tblPr firstRow="1" bandRow="1">
                <a:tableStyleId>{5940675A-B579-460E-94D1-54222C63F5DA}</a:tableStyleId>
              </a:tblPr>
              <a:tblGrid>
                <a:gridCol w="1080589">
                  <a:extLst>
                    <a:ext uri="{9D8B030D-6E8A-4147-A177-3AD203B41FA5}">
                      <a16:colId xmlns:a16="http://schemas.microsoft.com/office/drawing/2014/main" val="3747605812"/>
                    </a:ext>
                  </a:extLst>
                </a:gridCol>
                <a:gridCol w="1080589">
                  <a:extLst>
                    <a:ext uri="{9D8B030D-6E8A-4147-A177-3AD203B41FA5}">
                      <a16:colId xmlns:a16="http://schemas.microsoft.com/office/drawing/2014/main" val="1590337626"/>
                    </a:ext>
                  </a:extLst>
                </a:gridCol>
              </a:tblGrid>
              <a:tr h="316434">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r h="316434">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27894708"/>
                  </a:ext>
                </a:extLst>
              </a:tr>
            </a:tbl>
          </a:graphicData>
        </a:graphic>
      </p:graphicFrame>
      <p:graphicFrame>
        <p:nvGraphicFramePr>
          <p:cNvPr id="18" name="Table 17">
            <a:extLst>
              <a:ext uri="{FF2B5EF4-FFF2-40B4-BE49-F238E27FC236}">
                <a16:creationId xmlns:a16="http://schemas.microsoft.com/office/drawing/2014/main" id="{855CFEDF-EBE1-C789-D7AB-1F13A629D1F5}"/>
              </a:ext>
            </a:extLst>
          </p:cNvPr>
          <p:cNvGraphicFramePr>
            <a:graphicFrameLocks noGrp="1"/>
          </p:cNvGraphicFramePr>
          <p:nvPr>
            <p:extLst>
              <p:ext uri="{D42A27DB-BD31-4B8C-83A1-F6EECF244321}">
                <p14:modId xmlns:p14="http://schemas.microsoft.com/office/powerpoint/2010/main" val="2261697058"/>
              </p:ext>
            </p:extLst>
          </p:nvPr>
        </p:nvGraphicFramePr>
        <p:xfrm>
          <a:off x="3678775" y="2749014"/>
          <a:ext cx="2880000" cy="101994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3747605812"/>
                    </a:ext>
                  </a:extLst>
                </a:gridCol>
                <a:gridCol w="288000">
                  <a:extLst>
                    <a:ext uri="{9D8B030D-6E8A-4147-A177-3AD203B41FA5}">
                      <a16:colId xmlns:a16="http://schemas.microsoft.com/office/drawing/2014/main" val="1590337626"/>
                    </a:ext>
                  </a:extLst>
                </a:gridCol>
                <a:gridCol w="288000">
                  <a:extLst>
                    <a:ext uri="{9D8B030D-6E8A-4147-A177-3AD203B41FA5}">
                      <a16:colId xmlns:a16="http://schemas.microsoft.com/office/drawing/2014/main" val="4182047557"/>
                    </a:ext>
                  </a:extLst>
                </a:gridCol>
                <a:gridCol w="288000">
                  <a:extLst>
                    <a:ext uri="{9D8B030D-6E8A-4147-A177-3AD203B41FA5}">
                      <a16:colId xmlns:a16="http://schemas.microsoft.com/office/drawing/2014/main" val="1607567566"/>
                    </a:ext>
                  </a:extLst>
                </a:gridCol>
                <a:gridCol w="288000">
                  <a:extLst>
                    <a:ext uri="{9D8B030D-6E8A-4147-A177-3AD203B41FA5}">
                      <a16:colId xmlns:a16="http://schemas.microsoft.com/office/drawing/2014/main" val="3652912490"/>
                    </a:ext>
                  </a:extLst>
                </a:gridCol>
                <a:gridCol w="288000">
                  <a:extLst>
                    <a:ext uri="{9D8B030D-6E8A-4147-A177-3AD203B41FA5}">
                      <a16:colId xmlns:a16="http://schemas.microsoft.com/office/drawing/2014/main" val="926870041"/>
                    </a:ext>
                  </a:extLst>
                </a:gridCol>
                <a:gridCol w="288000">
                  <a:extLst>
                    <a:ext uri="{9D8B030D-6E8A-4147-A177-3AD203B41FA5}">
                      <a16:colId xmlns:a16="http://schemas.microsoft.com/office/drawing/2014/main" val="2111567300"/>
                    </a:ext>
                  </a:extLst>
                </a:gridCol>
                <a:gridCol w="288000">
                  <a:extLst>
                    <a:ext uri="{9D8B030D-6E8A-4147-A177-3AD203B41FA5}">
                      <a16:colId xmlns:a16="http://schemas.microsoft.com/office/drawing/2014/main" val="2155195536"/>
                    </a:ext>
                  </a:extLst>
                </a:gridCol>
                <a:gridCol w="288000">
                  <a:extLst>
                    <a:ext uri="{9D8B030D-6E8A-4147-A177-3AD203B41FA5}">
                      <a16:colId xmlns:a16="http://schemas.microsoft.com/office/drawing/2014/main" val="3536662599"/>
                    </a:ext>
                  </a:extLst>
                </a:gridCol>
                <a:gridCol w="288000">
                  <a:extLst>
                    <a:ext uri="{9D8B030D-6E8A-4147-A177-3AD203B41FA5}">
                      <a16:colId xmlns:a16="http://schemas.microsoft.com/office/drawing/2014/main" val="1281778054"/>
                    </a:ext>
                  </a:extLst>
                </a:gridCol>
              </a:tblGrid>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170288507"/>
                  </a:ext>
                </a:extLst>
              </a:tr>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626014084"/>
                  </a:ext>
                </a:extLst>
              </a:tr>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818104987"/>
                  </a:ext>
                </a:extLst>
              </a:tr>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510715075"/>
                  </a:ext>
                </a:extLst>
              </a:tr>
            </a:tbl>
          </a:graphicData>
        </a:graphic>
      </p:graphicFrame>
      <p:graphicFrame>
        <p:nvGraphicFramePr>
          <p:cNvPr id="25" name="Table 24">
            <a:extLst>
              <a:ext uri="{FF2B5EF4-FFF2-40B4-BE49-F238E27FC236}">
                <a16:creationId xmlns:a16="http://schemas.microsoft.com/office/drawing/2014/main" id="{E6DDFCEB-C18C-616B-51AA-F3E27C424D25}"/>
              </a:ext>
            </a:extLst>
          </p:cNvPr>
          <p:cNvGraphicFramePr>
            <a:graphicFrameLocks noGrp="1"/>
          </p:cNvGraphicFramePr>
          <p:nvPr>
            <p:extLst>
              <p:ext uri="{D42A27DB-BD31-4B8C-83A1-F6EECF244321}">
                <p14:modId xmlns:p14="http://schemas.microsoft.com/office/powerpoint/2010/main" val="2958364486"/>
              </p:ext>
            </p:extLst>
          </p:nvPr>
        </p:nvGraphicFramePr>
        <p:xfrm>
          <a:off x="1869501" y="2834241"/>
          <a:ext cx="1161045" cy="2750436"/>
        </p:xfrm>
        <a:graphic>
          <a:graphicData uri="http://schemas.openxmlformats.org/drawingml/2006/table">
            <a:tbl>
              <a:tblPr firstRow="1" bandRow="1">
                <a:tableStyleId>{5940675A-B579-460E-94D1-54222C63F5DA}</a:tableStyleId>
              </a:tblPr>
              <a:tblGrid>
                <a:gridCol w="232209">
                  <a:extLst>
                    <a:ext uri="{9D8B030D-6E8A-4147-A177-3AD203B41FA5}">
                      <a16:colId xmlns:a16="http://schemas.microsoft.com/office/drawing/2014/main" val="1590337626"/>
                    </a:ext>
                  </a:extLst>
                </a:gridCol>
                <a:gridCol w="232209">
                  <a:extLst>
                    <a:ext uri="{9D8B030D-6E8A-4147-A177-3AD203B41FA5}">
                      <a16:colId xmlns:a16="http://schemas.microsoft.com/office/drawing/2014/main" val="3534495044"/>
                    </a:ext>
                  </a:extLst>
                </a:gridCol>
                <a:gridCol w="232209">
                  <a:extLst>
                    <a:ext uri="{9D8B030D-6E8A-4147-A177-3AD203B41FA5}">
                      <a16:colId xmlns:a16="http://schemas.microsoft.com/office/drawing/2014/main" val="1791255133"/>
                    </a:ext>
                  </a:extLst>
                </a:gridCol>
                <a:gridCol w="232209">
                  <a:extLst>
                    <a:ext uri="{9D8B030D-6E8A-4147-A177-3AD203B41FA5}">
                      <a16:colId xmlns:a16="http://schemas.microsoft.com/office/drawing/2014/main" val="2246007665"/>
                    </a:ext>
                  </a:extLst>
                </a:gridCol>
                <a:gridCol w="232209">
                  <a:extLst>
                    <a:ext uri="{9D8B030D-6E8A-4147-A177-3AD203B41FA5}">
                      <a16:colId xmlns:a16="http://schemas.microsoft.com/office/drawing/2014/main" val="747856356"/>
                    </a:ext>
                  </a:extLst>
                </a:gridCol>
              </a:tblGrid>
              <a:tr h="137521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r h="137521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27894708"/>
                  </a:ext>
                </a:extLst>
              </a:tr>
            </a:tbl>
          </a:graphicData>
        </a:graphic>
      </p:graphicFrame>
      <p:graphicFrame>
        <p:nvGraphicFramePr>
          <p:cNvPr id="28" name="Table 27">
            <a:extLst>
              <a:ext uri="{FF2B5EF4-FFF2-40B4-BE49-F238E27FC236}">
                <a16:creationId xmlns:a16="http://schemas.microsoft.com/office/drawing/2014/main" id="{12839C1E-A7D6-780F-35BD-DC1AAD160AF5}"/>
              </a:ext>
            </a:extLst>
          </p:cNvPr>
          <p:cNvGraphicFramePr>
            <a:graphicFrameLocks noGrp="1"/>
          </p:cNvGraphicFramePr>
          <p:nvPr>
            <p:extLst>
              <p:ext uri="{D42A27DB-BD31-4B8C-83A1-F6EECF244321}">
                <p14:modId xmlns:p14="http://schemas.microsoft.com/office/powerpoint/2010/main" val="4120161209"/>
              </p:ext>
            </p:extLst>
          </p:nvPr>
        </p:nvGraphicFramePr>
        <p:xfrm>
          <a:off x="10787807" y="4076381"/>
          <a:ext cx="1080590" cy="365761"/>
        </p:xfrm>
        <a:graphic>
          <a:graphicData uri="http://schemas.openxmlformats.org/drawingml/2006/table">
            <a:tbl>
              <a:tblPr firstRow="1" bandRow="1">
                <a:tableStyleId>{5940675A-B579-460E-94D1-54222C63F5DA}</a:tableStyleId>
              </a:tblPr>
              <a:tblGrid>
                <a:gridCol w="216118">
                  <a:extLst>
                    <a:ext uri="{9D8B030D-6E8A-4147-A177-3AD203B41FA5}">
                      <a16:colId xmlns:a16="http://schemas.microsoft.com/office/drawing/2014/main" val="3383084199"/>
                    </a:ext>
                  </a:extLst>
                </a:gridCol>
                <a:gridCol w="216118">
                  <a:extLst>
                    <a:ext uri="{9D8B030D-6E8A-4147-A177-3AD203B41FA5}">
                      <a16:colId xmlns:a16="http://schemas.microsoft.com/office/drawing/2014/main" val="3850130600"/>
                    </a:ext>
                  </a:extLst>
                </a:gridCol>
                <a:gridCol w="216118">
                  <a:extLst>
                    <a:ext uri="{9D8B030D-6E8A-4147-A177-3AD203B41FA5}">
                      <a16:colId xmlns:a16="http://schemas.microsoft.com/office/drawing/2014/main" val="2843908526"/>
                    </a:ext>
                  </a:extLst>
                </a:gridCol>
                <a:gridCol w="216118">
                  <a:extLst>
                    <a:ext uri="{9D8B030D-6E8A-4147-A177-3AD203B41FA5}">
                      <a16:colId xmlns:a16="http://schemas.microsoft.com/office/drawing/2014/main" val="4164963369"/>
                    </a:ext>
                  </a:extLst>
                </a:gridCol>
                <a:gridCol w="216118">
                  <a:extLst>
                    <a:ext uri="{9D8B030D-6E8A-4147-A177-3AD203B41FA5}">
                      <a16:colId xmlns:a16="http://schemas.microsoft.com/office/drawing/2014/main" val="1277679177"/>
                    </a:ext>
                  </a:extLst>
                </a:gridCol>
              </a:tblGrid>
              <a:tr h="365761">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125696068"/>
                  </a:ext>
                </a:extLst>
              </a:tr>
            </a:tbl>
          </a:graphicData>
        </a:graphic>
      </p:graphicFrame>
      <p:graphicFrame>
        <p:nvGraphicFramePr>
          <p:cNvPr id="33" name="Table 32">
            <a:extLst>
              <a:ext uri="{FF2B5EF4-FFF2-40B4-BE49-F238E27FC236}">
                <a16:creationId xmlns:a16="http://schemas.microsoft.com/office/drawing/2014/main" id="{E235DD12-EDCF-A49E-C00B-2D3C4F90BF76}"/>
              </a:ext>
            </a:extLst>
          </p:cNvPr>
          <p:cNvGraphicFramePr>
            <a:graphicFrameLocks noGrp="1"/>
          </p:cNvGraphicFramePr>
          <p:nvPr>
            <p:extLst>
              <p:ext uri="{D42A27DB-BD31-4B8C-83A1-F6EECF244321}">
                <p14:modId xmlns:p14="http://schemas.microsoft.com/office/powerpoint/2010/main" val="2075255097"/>
              </p:ext>
            </p:extLst>
          </p:nvPr>
        </p:nvGraphicFramePr>
        <p:xfrm>
          <a:off x="3678775" y="4488187"/>
          <a:ext cx="2880000" cy="1153832"/>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3747605812"/>
                    </a:ext>
                  </a:extLst>
                </a:gridCol>
                <a:gridCol w="576000">
                  <a:extLst>
                    <a:ext uri="{9D8B030D-6E8A-4147-A177-3AD203B41FA5}">
                      <a16:colId xmlns:a16="http://schemas.microsoft.com/office/drawing/2014/main" val="1590337626"/>
                    </a:ext>
                  </a:extLst>
                </a:gridCol>
                <a:gridCol w="576000">
                  <a:extLst>
                    <a:ext uri="{9D8B030D-6E8A-4147-A177-3AD203B41FA5}">
                      <a16:colId xmlns:a16="http://schemas.microsoft.com/office/drawing/2014/main" val="4182047557"/>
                    </a:ext>
                  </a:extLst>
                </a:gridCol>
                <a:gridCol w="576000">
                  <a:extLst>
                    <a:ext uri="{9D8B030D-6E8A-4147-A177-3AD203B41FA5}">
                      <a16:colId xmlns:a16="http://schemas.microsoft.com/office/drawing/2014/main" val="1607567566"/>
                    </a:ext>
                  </a:extLst>
                </a:gridCol>
                <a:gridCol w="576000">
                  <a:extLst>
                    <a:ext uri="{9D8B030D-6E8A-4147-A177-3AD203B41FA5}">
                      <a16:colId xmlns:a16="http://schemas.microsoft.com/office/drawing/2014/main" val="3652912490"/>
                    </a:ext>
                  </a:extLst>
                </a:gridCol>
              </a:tblGrid>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170288507"/>
                  </a:ext>
                </a:extLst>
              </a:tr>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626014084"/>
                  </a:ext>
                </a:extLst>
              </a:tr>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818104987"/>
                  </a:ext>
                </a:extLst>
              </a:tr>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510715075"/>
                  </a:ext>
                </a:extLst>
              </a:tr>
            </a:tbl>
          </a:graphicData>
        </a:graphic>
      </p:graphicFrame>
      <p:sp>
        <p:nvSpPr>
          <p:cNvPr id="10" name="TextBox 9">
            <a:extLst>
              <a:ext uri="{FF2B5EF4-FFF2-40B4-BE49-F238E27FC236}">
                <a16:creationId xmlns:a16="http://schemas.microsoft.com/office/drawing/2014/main" id="{27A5E80F-7535-1265-39E3-EFB431AD8841}"/>
              </a:ext>
            </a:extLst>
          </p:cNvPr>
          <p:cNvSpPr txBox="1"/>
          <p:nvPr/>
        </p:nvSpPr>
        <p:spPr>
          <a:xfrm>
            <a:off x="747595" y="2453657"/>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11" name="TextBox 10">
            <a:extLst>
              <a:ext uri="{FF2B5EF4-FFF2-40B4-BE49-F238E27FC236}">
                <a16:creationId xmlns:a16="http://schemas.microsoft.com/office/drawing/2014/main" id="{3B4DA4AD-C310-C000-53DA-EB7F0009FDC2}"/>
              </a:ext>
            </a:extLst>
          </p:cNvPr>
          <p:cNvSpPr txBox="1"/>
          <p:nvPr/>
        </p:nvSpPr>
        <p:spPr>
          <a:xfrm>
            <a:off x="2268251" y="2453657"/>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17" name="TextBox 16">
            <a:extLst>
              <a:ext uri="{FF2B5EF4-FFF2-40B4-BE49-F238E27FC236}">
                <a16:creationId xmlns:a16="http://schemas.microsoft.com/office/drawing/2014/main" id="{DFF20209-DA46-752F-BA60-17D4066B66DA}"/>
              </a:ext>
            </a:extLst>
          </p:cNvPr>
          <p:cNvSpPr txBox="1"/>
          <p:nvPr/>
        </p:nvSpPr>
        <p:spPr>
          <a:xfrm>
            <a:off x="3279738" y="3073547"/>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19" name="TextBox 18">
            <a:extLst>
              <a:ext uri="{FF2B5EF4-FFF2-40B4-BE49-F238E27FC236}">
                <a16:creationId xmlns:a16="http://schemas.microsoft.com/office/drawing/2014/main" id="{782704C6-9CC2-466E-ED69-BB7E23CE6EEC}"/>
              </a:ext>
            </a:extLst>
          </p:cNvPr>
          <p:cNvSpPr txBox="1"/>
          <p:nvPr/>
        </p:nvSpPr>
        <p:spPr>
          <a:xfrm>
            <a:off x="3279738" y="3958672"/>
            <a:ext cx="388248" cy="430887"/>
          </a:xfrm>
          <a:prstGeom prst="rect">
            <a:avLst/>
          </a:prstGeom>
          <a:noFill/>
        </p:spPr>
        <p:txBody>
          <a:bodyPr wrap="none" rtlCol="0">
            <a:spAutoFit/>
          </a:bodyPr>
          <a:lstStyle/>
          <a:p>
            <a:pPr>
              <a:buNone/>
            </a:pPr>
            <a:r>
              <a:rPr lang="en-GB" sz="2200" dirty="0">
                <a:solidFill>
                  <a:srgbClr val="00628C"/>
                </a:solidFill>
              </a:rPr>
              <a:t>D</a:t>
            </a:r>
          </a:p>
        </p:txBody>
      </p:sp>
      <p:sp>
        <p:nvSpPr>
          <p:cNvPr id="20" name="TextBox 19">
            <a:extLst>
              <a:ext uri="{FF2B5EF4-FFF2-40B4-BE49-F238E27FC236}">
                <a16:creationId xmlns:a16="http://schemas.microsoft.com/office/drawing/2014/main" id="{95371919-DE9F-ECAF-B387-E20F03E923F8}"/>
              </a:ext>
            </a:extLst>
          </p:cNvPr>
          <p:cNvSpPr txBox="1"/>
          <p:nvPr/>
        </p:nvSpPr>
        <p:spPr>
          <a:xfrm>
            <a:off x="3279738" y="4843798"/>
            <a:ext cx="372218" cy="430887"/>
          </a:xfrm>
          <a:prstGeom prst="rect">
            <a:avLst/>
          </a:prstGeom>
          <a:noFill/>
        </p:spPr>
        <p:txBody>
          <a:bodyPr wrap="none" rtlCol="0">
            <a:spAutoFit/>
          </a:bodyPr>
          <a:lstStyle/>
          <a:p>
            <a:pPr>
              <a:buNone/>
            </a:pPr>
            <a:r>
              <a:rPr lang="en-GB" sz="2200" dirty="0">
                <a:solidFill>
                  <a:srgbClr val="00628C"/>
                </a:solidFill>
              </a:rPr>
              <a:t>E</a:t>
            </a:r>
          </a:p>
        </p:txBody>
      </p:sp>
      <p:sp>
        <p:nvSpPr>
          <p:cNvPr id="21" name="TextBox 20">
            <a:extLst>
              <a:ext uri="{FF2B5EF4-FFF2-40B4-BE49-F238E27FC236}">
                <a16:creationId xmlns:a16="http://schemas.microsoft.com/office/drawing/2014/main" id="{C0508258-272D-AE48-8942-ECCFC5806520}"/>
              </a:ext>
            </a:extLst>
          </p:cNvPr>
          <p:cNvSpPr txBox="1"/>
          <p:nvPr/>
        </p:nvSpPr>
        <p:spPr>
          <a:xfrm>
            <a:off x="7948702" y="3705486"/>
            <a:ext cx="357790" cy="430887"/>
          </a:xfrm>
          <a:prstGeom prst="rect">
            <a:avLst/>
          </a:prstGeom>
          <a:noFill/>
        </p:spPr>
        <p:txBody>
          <a:bodyPr wrap="none" rtlCol="0">
            <a:spAutoFit/>
          </a:bodyPr>
          <a:lstStyle/>
          <a:p>
            <a:pPr>
              <a:buNone/>
            </a:pPr>
            <a:r>
              <a:rPr lang="en-GB" sz="2200" dirty="0">
                <a:solidFill>
                  <a:srgbClr val="00628C"/>
                </a:solidFill>
              </a:rPr>
              <a:t>F</a:t>
            </a:r>
          </a:p>
        </p:txBody>
      </p:sp>
      <p:sp>
        <p:nvSpPr>
          <p:cNvPr id="22" name="TextBox 21">
            <a:extLst>
              <a:ext uri="{FF2B5EF4-FFF2-40B4-BE49-F238E27FC236}">
                <a16:creationId xmlns:a16="http://schemas.microsoft.com/office/drawing/2014/main" id="{BE79E205-7812-347A-DE63-B6726750F322}"/>
              </a:ext>
            </a:extLst>
          </p:cNvPr>
          <p:cNvSpPr txBox="1"/>
          <p:nvPr/>
        </p:nvSpPr>
        <p:spPr>
          <a:xfrm>
            <a:off x="10339350" y="2022770"/>
            <a:ext cx="404278" cy="430887"/>
          </a:xfrm>
          <a:prstGeom prst="rect">
            <a:avLst/>
          </a:prstGeom>
          <a:noFill/>
        </p:spPr>
        <p:txBody>
          <a:bodyPr wrap="none" rtlCol="0">
            <a:spAutoFit/>
          </a:bodyPr>
          <a:lstStyle/>
          <a:p>
            <a:pPr>
              <a:buNone/>
            </a:pPr>
            <a:r>
              <a:rPr lang="en-GB" sz="2200" dirty="0">
                <a:solidFill>
                  <a:srgbClr val="00628C"/>
                </a:solidFill>
              </a:rPr>
              <a:t>G</a:t>
            </a:r>
          </a:p>
        </p:txBody>
      </p:sp>
      <p:sp>
        <p:nvSpPr>
          <p:cNvPr id="23" name="TextBox 22">
            <a:extLst>
              <a:ext uri="{FF2B5EF4-FFF2-40B4-BE49-F238E27FC236}">
                <a16:creationId xmlns:a16="http://schemas.microsoft.com/office/drawing/2014/main" id="{C3547844-4C91-0103-ECFD-551E9267FF13}"/>
              </a:ext>
            </a:extLst>
          </p:cNvPr>
          <p:cNvSpPr txBox="1"/>
          <p:nvPr/>
        </p:nvSpPr>
        <p:spPr>
          <a:xfrm>
            <a:off x="10368832" y="4077935"/>
            <a:ext cx="388248" cy="430887"/>
          </a:xfrm>
          <a:prstGeom prst="rect">
            <a:avLst/>
          </a:prstGeom>
          <a:noFill/>
        </p:spPr>
        <p:txBody>
          <a:bodyPr wrap="none" rtlCol="0">
            <a:spAutoFit/>
          </a:bodyPr>
          <a:lstStyle/>
          <a:p>
            <a:pPr>
              <a:buNone/>
            </a:pPr>
            <a:r>
              <a:rPr lang="en-GB" sz="2200" dirty="0">
                <a:solidFill>
                  <a:srgbClr val="00628C"/>
                </a:solidFill>
              </a:rPr>
              <a:t>H</a:t>
            </a:r>
          </a:p>
        </p:txBody>
      </p:sp>
      <p:sp>
        <p:nvSpPr>
          <p:cNvPr id="24" name="TextBox 23">
            <a:extLst>
              <a:ext uri="{FF2B5EF4-FFF2-40B4-BE49-F238E27FC236}">
                <a16:creationId xmlns:a16="http://schemas.microsoft.com/office/drawing/2014/main" id="{CD5C8D37-FBFB-8046-B124-51499A8003BA}"/>
              </a:ext>
            </a:extLst>
          </p:cNvPr>
          <p:cNvSpPr txBox="1"/>
          <p:nvPr/>
        </p:nvSpPr>
        <p:spPr>
          <a:xfrm>
            <a:off x="9425588" y="5040536"/>
            <a:ext cx="263214" cy="430887"/>
          </a:xfrm>
          <a:prstGeom prst="rect">
            <a:avLst/>
          </a:prstGeom>
          <a:noFill/>
        </p:spPr>
        <p:txBody>
          <a:bodyPr wrap="none" rtlCol="0">
            <a:spAutoFit/>
          </a:bodyPr>
          <a:lstStyle/>
          <a:p>
            <a:pPr>
              <a:buNone/>
            </a:pPr>
            <a:r>
              <a:rPr lang="en-GB" sz="2200" dirty="0">
                <a:solidFill>
                  <a:srgbClr val="00628C"/>
                </a:solidFill>
              </a:rPr>
              <a:t>I</a:t>
            </a:r>
          </a:p>
        </p:txBody>
      </p:sp>
    </p:spTree>
    <p:extLst>
      <p:ext uri="{BB962C8B-B14F-4D97-AF65-F5344CB8AC3E}">
        <p14:creationId xmlns:p14="http://schemas.microsoft.com/office/powerpoint/2010/main" val="216938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9" grpId="0"/>
      <p:bldP spid="10" grpId="0"/>
      <p:bldP spid="11" grpId="0"/>
      <p:bldP spid="17" grpId="0"/>
      <p:bldP spid="19" grpId="0"/>
      <p:bldP spid="20" grpId="0"/>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lstStyle/>
          <a:p>
            <a:r>
              <a:rPr lang="en-US" dirty="0"/>
              <a:t>Checkpoint 6: Grids </a:t>
            </a:r>
            <a:r>
              <a:rPr lang="en-US" sz="2400" dirty="0"/>
              <a:t>(some possible solutions)</a:t>
            </a:r>
            <a:endParaRPr lang="en-US" dirty="0"/>
          </a:p>
        </p:txBody>
      </p:sp>
      <p:sp>
        <p:nvSpPr>
          <p:cNvPr id="2" name="TextBox 1">
            <a:extLst>
              <a:ext uri="{FF2B5EF4-FFF2-40B4-BE49-F238E27FC236}">
                <a16:creationId xmlns:a16="http://schemas.microsoft.com/office/drawing/2014/main" id="{C76B050E-76D0-4834-46BB-DA3E69CD26C8}"/>
              </a:ext>
            </a:extLst>
          </p:cNvPr>
          <p:cNvSpPr txBox="1"/>
          <p:nvPr/>
        </p:nvSpPr>
        <p:spPr>
          <a:xfrm>
            <a:off x="182881" y="1082837"/>
            <a:ext cx="6686006" cy="769441"/>
          </a:xfrm>
          <a:prstGeom prst="rect">
            <a:avLst/>
          </a:prstGeom>
          <a:noFill/>
        </p:spPr>
        <p:txBody>
          <a:bodyPr wrap="square" rtlCol="0">
            <a:spAutoFit/>
          </a:bodyPr>
          <a:lstStyle/>
          <a:p>
            <a:pPr marL="457200" indent="-457200">
              <a:buFont typeface="+mj-lt"/>
              <a:buAutoNum type="alphaLcParenR"/>
            </a:pPr>
            <a:r>
              <a:rPr lang="en-GB" sz="2200" dirty="0"/>
              <a:t>What percentage is shaded on the 100 grid on the right?</a:t>
            </a:r>
          </a:p>
        </p:txBody>
      </p:sp>
      <p:pic>
        <p:nvPicPr>
          <p:cNvPr id="7" name="Picture 6">
            <a:extLst>
              <a:ext uri="{FF2B5EF4-FFF2-40B4-BE49-F238E27FC236}">
                <a16:creationId xmlns:a16="http://schemas.microsoft.com/office/drawing/2014/main" id="{E996F269-63B0-7CD8-17BA-4020AD8A30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4743" y="1084725"/>
            <a:ext cx="2265708" cy="2265708"/>
          </a:xfrm>
          <a:prstGeom prst="rect">
            <a:avLst/>
          </a:prstGeom>
        </p:spPr>
      </p:pic>
      <p:sp>
        <p:nvSpPr>
          <p:cNvPr id="9" name="TextBox 8">
            <a:extLst>
              <a:ext uri="{FF2B5EF4-FFF2-40B4-BE49-F238E27FC236}">
                <a16:creationId xmlns:a16="http://schemas.microsoft.com/office/drawing/2014/main" id="{73955DD0-0FA4-7D83-CCAA-95BBF2FC4181}"/>
              </a:ext>
            </a:extLst>
          </p:cNvPr>
          <p:cNvSpPr txBox="1"/>
          <p:nvPr/>
        </p:nvSpPr>
        <p:spPr>
          <a:xfrm>
            <a:off x="182879" y="1746949"/>
            <a:ext cx="6142323" cy="430887"/>
          </a:xfrm>
          <a:prstGeom prst="rect">
            <a:avLst/>
          </a:prstGeom>
          <a:noFill/>
        </p:spPr>
        <p:txBody>
          <a:bodyPr wrap="none" rtlCol="0">
            <a:spAutoFit/>
          </a:bodyPr>
          <a:lstStyle/>
          <a:p>
            <a:pPr marL="457200" indent="-457200">
              <a:buFont typeface="+mj-lt"/>
              <a:buAutoNum type="alphaLcParenR" startAt="2"/>
            </a:pPr>
            <a:r>
              <a:rPr lang="en-GB" sz="2200" dirty="0"/>
              <a:t>Shade the same percentage on grids A to I. </a:t>
            </a:r>
          </a:p>
        </p:txBody>
      </p:sp>
      <p:pic>
        <p:nvPicPr>
          <p:cNvPr id="8" name="Picture 7">
            <a:extLst>
              <a:ext uri="{FF2B5EF4-FFF2-40B4-BE49-F238E27FC236}">
                <a16:creationId xmlns:a16="http://schemas.microsoft.com/office/drawing/2014/main" id="{DD39670F-E8A9-0F64-9688-208380B6C7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534" y="2829170"/>
            <a:ext cx="1245129" cy="2760578"/>
          </a:xfrm>
          <a:prstGeom prst="rect">
            <a:avLst/>
          </a:prstGeom>
        </p:spPr>
      </p:pic>
      <p:pic>
        <p:nvPicPr>
          <p:cNvPr id="12" name="Picture 11">
            <a:extLst>
              <a:ext uri="{FF2B5EF4-FFF2-40B4-BE49-F238E27FC236}">
                <a16:creationId xmlns:a16="http://schemas.microsoft.com/office/drawing/2014/main" id="{8E1141DC-839F-70BD-D8B9-EA986778B2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4743" y="4076381"/>
            <a:ext cx="2265708" cy="1573621"/>
          </a:xfrm>
          <a:prstGeom prst="rect">
            <a:avLst/>
          </a:prstGeom>
        </p:spPr>
      </p:pic>
      <p:graphicFrame>
        <p:nvGraphicFramePr>
          <p:cNvPr id="15" name="Table 6">
            <a:extLst>
              <a:ext uri="{FF2B5EF4-FFF2-40B4-BE49-F238E27FC236}">
                <a16:creationId xmlns:a16="http://schemas.microsoft.com/office/drawing/2014/main" id="{7C4CCF88-C1F8-EDA4-BF27-E6EBF609A86B}"/>
              </a:ext>
            </a:extLst>
          </p:cNvPr>
          <p:cNvGraphicFramePr>
            <a:graphicFrameLocks noGrp="1"/>
          </p:cNvGraphicFramePr>
          <p:nvPr/>
        </p:nvGraphicFramePr>
        <p:xfrm>
          <a:off x="10798601" y="1084725"/>
          <a:ext cx="1080590" cy="2265708"/>
        </p:xfrm>
        <a:graphic>
          <a:graphicData uri="http://schemas.openxmlformats.org/drawingml/2006/table">
            <a:tbl>
              <a:tblPr firstRow="1" bandRow="1">
                <a:tableStyleId>{5940675A-B579-460E-94D1-54222C63F5DA}</a:tableStyleId>
              </a:tblPr>
              <a:tblGrid>
                <a:gridCol w="1080590">
                  <a:extLst>
                    <a:ext uri="{9D8B030D-6E8A-4147-A177-3AD203B41FA5}">
                      <a16:colId xmlns:a16="http://schemas.microsoft.com/office/drawing/2014/main" val="4036188017"/>
                    </a:ext>
                  </a:extLst>
                </a:gridCol>
              </a:tblGrid>
              <a:tr h="1132854">
                <a:tc>
                  <a:txBody>
                    <a:bodyPr/>
                    <a:lstStyle/>
                    <a:p>
                      <a:endParaRPr lang="en-GB" dirty="0"/>
                    </a:p>
                  </a:txBody>
                  <a:tcPr/>
                </a:tc>
                <a:extLst>
                  <a:ext uri="{0D108BD9-81ED-4DB2-BD59-A6C34878D82A}">
                    <a16:rowId xmlns:a16="http://schemas.microsoft.com/office/drawing/2014/main" val="892995359"/>
                  </a:ext>
                </a:extLst>
              </a:tr>
              <a:tr h="1132854">
                <a:tc>
                  <a:txBody>
                    <a:bodyPr/>
                    <a:lstStyle/>
                    <a:p>
                      <a:endParaRPr lang="en-GB" dirty="0"/>
                    </a:p>
                  </a:txBody>
                  <a:tcPr/>
                </a:tc>
                <a:extLst>
                  <a:ext uri="{0D108BD9-81ED-4DB2-BD59-A6C34878D82A}">
                    <a16:rowId xmlns:a16="http://schemas.microsoft.com/office/drawing/2014/main" val="3640612384"/>
                  </a:ext>
                </a:extLst>
              </a:tr>
            </a:tbl>
          </a:graphicData>
        </a:graphic>
      </p:graphicFrame>
      <p:graphicFrame>
        <p:nvGraphicFramePr>
          <p:cNvPr id="13" name="Table 12">
            <a:extLst>
              <a:ext uri="{FF2B5EF4-FFF2-40B4-BE49-F238E27FC236}">
                <a16:creationId xmlns:a16="http://schemas.microsoft.com/office/drawing/2014/main" id="{94568EC9-C1D8-453B-58A8-63D6FCDC19BF}"/>
              </a:ext>
            </a:extLst>
          </p:cNvPr>
          <p:cNvGraphicFramePr>
            <a:graphicFrameLocks noGrp="1"/>
          </p:cNvGraphicFramePr>
          <p:nvPr/>
        </p:nvGraphicFramePr>
        <p:xfrm>
          <a:off x="3678775" y="3970915"/>
          <a:ext cx="2880000" cy="36576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3747605812"/>
                    </a:ext>
                  </a:extLst>
                </a:gridCol>
                <a:gridCol w="288000">
                  <a:extLst>
                    <a:ext uri="{9D8B030D-6E8A-4147-A177-3AD203B41FA5}">
                      <a16:colId xmlns:a16="http://schemas.microsoft.com/office/drawing/2014/main" val="1590337626"/>
                    </a:ext>
                  </a:extLst>
                </a:gridCol>
                <a:gridCol w="288000">
                  <a:extLst>
                    <a:ext uri="{9D8B030D-6E8A-4147-A177-3AD203B41FA5}">
                      <a16:colId xmlns:a16="http://schemas.microsoft.com/office/drawing/2014/main" val="4182047557"/>
                    </a:ext>
                  </a:extLst>
                </a:gridCol>
                <a:gridCol w="288000">
                  <a:extLst>
                    <a:ext uri="{9D8B030D-6E8A-4147-A177-3AD203B41FA5}">
                      <a16:colId xmlns:a16="http://schemas.microsoft.com/office/drawing/2014/main" val="1607567566"/>
                    </a:ext>
                  </a:extLst>
                </a:gridCol>
                <a:gridCol w="288000">
                  <a:extLst>
                    <a:ext uri="{9D8B030D-6E8A-4147-A177-3AD203B41FA5}">
                      <a16:colId xmlns:a16="http://schemas.microsoft.com/office/drawing/2014/main" val="3652912490"/>
                    </a:ext>
                  </a:extLst>
                </a:gridCol>
                <a:gridCol w="288000">
                  <a:extLst>
                    <a:ext uri="{9D8B030D-6E8A-4147-A177-3AD203B41FA5}">
                      <a16:colId xmlns:a16="http://schemas.microsoft.com/office/drawing/2014/main" val="926870041"/>
                    </a:ext>
                  </a:extLst>
                </a:gridCol>
                <a:gridCol w="288000">
                  <a:extLst>
                    <a:ext uri="{9D8B030D-6E8A-4147-A177-3AD203B41FA5}">
                      <a16:colId xmlns:a16="http://schemas.microsoft.com/office/drawing/2014/main" val="2111567300"/>
                    </a:ext>
                  </a:extLst>
                </a:gridCol>
                <a:gridCol w="288000">
                  <a:extLst>
                    <a:ext uri="{9D8B030D-6E8A-4147-A177-3AD203B41FA5}">
                      <a16:colId xmlns:a16="http://schemas.microsoft.com/office/drawing/2014/main" val="2155195536"/>
                    </a:ext>
                  </a:extLst>
                </a:gridCol>
                <a:gridCol w="288000">
                  <a:extLst>
                    <a:ext uri="{9D8B030D-6E8A-4147-A177-3AD203B41FA5}">
                      <a16:colId xmlns:a16="http://schemas.microsoft.com/office/drawing/2014/main" val="3536662599"/>
                    </a:ext>
                  </a:extLst>
                </a:gridCol>
                <a:gridCol w="288000">
                  <a:extLst>
                    <a:ext uri="{9D8B030D-6E8A-4147-A177-3AD203B41FA5}">
                      <a16:colId xmlns:a16="http://schemas.microsoft.com/office/drawing/2014/main" val="1281778054"/>
                    </a:ext>
                  </a:extLst>
                </a:gridCol>
              </a:tblGrid>
              <a:tr h="32002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bl>
          </a:graphicData>
        </a:graphic>
      </p:graphicFrame>
      <p:graphicFrame>
        <p:nvGraphicFramePr>
          <p:cNvPr id="16" name="Table 15">
            <a:extLst>
              <a:ext uri="{FF2B5EF4-FFF2-40B4-BE49-F238E27FC236}">
                <a16:creationId xmlns:a16="http://schemas.microsoft.com/office/drawing/2014/main" id="{6994D4C5-5DE1-4583-B777-35051EB4D724}"/>
              </a:ext>
            </a:extLst>
          </p:cNvPr>
          <p:cNvGraphicFramePr>
            <a:graphicFrameLocks noGrp="1"/>
          </p:cNvGraphicFramePr>
          <p:nvPr/>
        </p:nvGraphicFramePr>
        <p:xfrm>
          <a:off x="9707219" y="4918482"/>
          <a:ext cx="2161178" cy="731520"/>
        </p:xfrm>
        <a:graphic>
          <a:graphicData uri="http://schemas.openxmlformats.org/drawingml/2006/table">
            <a:tbl>
              <a:tblPr firstRow="1" bandRow="1">
                <a:tableStyleId>{5940675A-B579-460E-94D1-54222C63F5DA}</a:tableStyleId>
              </a:tblPr>
              <a:tblGrid>
                <a:gridCol w="1080589">
                  <a:extLst>
                    <a:ext uri="{9D8B030D-6E8A-4147-A177-3AD203B41FA5}">
                      <a16:colId xmlns:a16="http://schemas.microsoft.com/office/drawing/2014/main" val="3747605812"/>
                    </a:ext>
                  </a:extLst>
                </a:gridCol>
                <a:gridCol w="1080589">
                  <a:extLst>
                    <a:ext uri="{9D8B030D-6E8A-4147-A177-3AD203B41FA5}">
                      <a16:colId xmlns:a16="http://schemas.microsoft.com/office/drawing/2014/main" val="1590337626"/>
                    </a:ext>
                  </a:extLst>
                </a:gridCol>
              </a:tblGrid>
              <a:tr h="316434">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r h="316434">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27894708"/>
                  </a:ext>
                </a:extLst>
              </a:tr>
            </a:tbl>
          </a:graphicData>
        </a:graphic>
      </p:graphicFrame>
      <p:graphicFrame>
        <p:nvGraphicFramePr>
          <p:cNvPr id="18" name="Table 17">
            <a:extLst>
              <a:ext uri="{FF2B5EF4-FFF2-40B4-BE49-F238E27FC236}">
                <a16:creationId xmlns:a16="http://schemas.microsoft.com/office/drawing/2014/main" id="{855CFEDF-EBE1-C789-D7AB-1F13A629D1F5}"/>
              </a:ext>
            </a:extLst>
          </p:cNvPr>
          <p:cNvGraphicFramePr>
            <a:graphicFrameLocks noGrp="1"/>
          </p:cNvGraphicFramePr>
          <p:nvPr/>
        </p:nvGraphicFramePr>
        <p:xfrm>
          <a:off x="3678775" y="2749014"/>
          <a:ext cx="2880000" cy="101994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3747605812"/>
                    </a:ext>
                  </a:extLst>
                </a:gridCol>
                <a:gridCol w="288000">
                  <a:extLst>
                    <a:ext uri="{9D8B030D-6E8A-4147-A177-3AD203B41FA5}">
                      <a16:colId xmlns:a16="http://schemas.microsoft.com/office/drawing/2014/main" val="1590337626"/>
                    </a:ext>
                  </a:extLst>
                </a:gridCol>
                <a:gridCol w="288000">
                  <a:extLst>
                    <a:ext uri="{9D8B030D-6E8A-4147-A177-3AD203B41FA5}">
                      <a16:colId xmlns:a16="http://schemas.microsoft.com/office/drawing/2014/main" val="4182047557"/>
                    </a:ext>
                  </a:extLst>
                </a:gridCol>
                <a:gridCol w="288000">
                  <a:extLst>
                    <a:ext uri="{9D8B030D-6E8A-4147-A177-3AD203B41FA5}">
                      <a16:colId xmlns:a16="http://schemas.microsoft.com/office/drawing/2014/main" val="1607567566"/>
                    </a:ext>
                  </a:extLst>
                </a:gridCol>
                <a:gridCol w="288000">
                  <a:extLst>
                    <a:ext uri="{9D8B030D-6E8A-4147-A177-3AD203B41FA5}">
                      <a16:colId xmlns:a16="http://schemas.microsoft.com/office/drawing/2014/main" val="3652912490"/>
                    </a:ext>
                  </a:extLst>
                </a:gridCol>
                <a:gridCol w="288000">
                  <a:extLst>
                    <a:ext uri="{9D8B030D-6E8A-4147-A177-3AD203B41FA5}">
                      <a16:colId xmlns:a16="http://schemas.microsoft.com/office/drawing/2014/main" val="926870041"/>
                    </a:ext>
                  </a:extLst>
                </a:gridCol>
                <a:gridCol w="288000">
                  <a:extLst>
                    <a:ext uri="{9D8B030D-6E8A-4147-A177-3AD203B41FA5}">
                      <a16:colId xmlns:a16="http://schemas.microsoft.com/office/drawing/2014/main" val="2111567300"/>
                    </a:ext>
                  </a:extLst>
                </a:gridCol>
                <a:gridCol w="288000">
                  <a:extLst>
                    <a:ext uri="{9D8B030D-6E8A-4147-A177-3AD203B41FA5}">
                      <a16:colId xmlns:a16="http://schemas.microsoft.com/office/drawing/2014/main" val="2155195536"/>
                    </a:ext>
                  </a:extLst>
                </a:gridCol>
                <a:gridCol w="288000">
                  <a:extLst>
                    <a:ext uri="{9D8B030D-6E8A-4147-A177-3AD203B41FA5}">
                      <a16:colId xmlns:a16="http://schemas.microsoft.com/office/drawing/2014/main" val="3536662599"/>
                    </a:ext>
                  </a:extLst>
                </a:gridCol>
                <a:gridCol w="288000">
                  <a:extLst>
                    <a:ext uri="{9D8B030D-6E8A-4147-A177-3AD203B41FA5}">
                      <a16:colId xmlns:a16="http://schemas.microsoft.com/office/drawing/2014/main" val="1281778054"/>
                    </a:ext>
                  </a:extLst>
                </a:gridCol>
              </a:tblGrid>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170288507"/>
                  </a:ext>
                </a:extLst>
              </a:tr>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626014084"/>
                  </a:ext>
                </a:extLst>
              </a:tr>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818104987"/>
                  </a:ext>
                </a:extLst>
              </a:tr>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510715075"/>
                  </a:ext>
                </a:extLst>
              </a:tr>
            </a:tbl>
          </a:graphicData>
        </a:graphic>
      </p:graphicFrame>
      <p:graphicFrame>
        <p:nvGraphicFramePr>
          <p:cNvPr id="25" name="Table 24">
            <a:extLst>
              <a:ext uri="{FF2B5EF4-FFF2-40B4-BE49-F238E27FC236}">
                <a16:creationId xmlns:a16="http://schemas.microsoft.com/office/drawing/2014/main" id="{E6DDFCEB-C18C-616B-51AA-F3E27C424D25}"/>
              </a:ext>
            </a:extLst>
          </p:cNvPr>
          <p:cNvGraphicFramePr>
            <a:graphicFrameLocks noGrp="1"/>
          </p:cNvGraphicFramePr>
          <p:nvPr/>
        </p:nvGraphicFramePr>
        <p:xfrm>
          <a:off x="1869501" y="2834241"/>
          <a:ext cx="1161045" cy="2750436"/>
        </p:xfrm>
        <a:graphic>
          <a:graphicData uri="http://schemas.openxmlformats.org/drawingml/2006/table">
            <a:tbl>
              <a:tblPr firstRow="1" bandRow="1">
                <a:tableStyleId>{5940675A-B579-460E-94D1-54222C63F5DA}</a:tableStyleId>
              </a:tblPr>
              <a:tblGrid>
                <a:gridCol w="232209">
                  <a:extLst>
                    <a:ext uri="{9D8B030D-6E8A-4147-A177-3AD203B41FA5}">
                      <a16:colId xmlns:a16="http://schemas.microsoft.com/office/drawing/2014/main" val="1590337626"/>
                    </a:ext>
                  </a:extLst>
                </a:gridCol>
                <a:gridCol w="232209">
                  <a:extLst>
                    <a:ext uri="{9D8B030D-6E8A-4147-A177-3AD203B41FA5}">
                      <a16:colId xmlns:a16="http://schemas.microsoft.com/office/drawing/2014/main" val="3534495044"/>
                    </a:ext>
                  </a:extLst>
                </a:gridCol>
                <a:gridCol w="232209">
                  <a:extLst>
                    <a:ext uri="{9D8B030D-6E8A-4147-A177-3AD203B41FA5}">
                      <a16:colId xmlns:a16="http://schemas.microsoft.com/office/drawing/2014/main" val="1791255133"/>
                    </a:ext>
                  </a:extLst>
                </a:gridCol>
                <a:gridCol w="232209">
                  <a:extLst>
                    <a:ext uri="{9D8B030D-6E8A-4147-A177-3AD203B41FA5}">
                      <a16:colId xmlns:a16="http://schemas.microsoft.com/office/drawing/2014/main" val="2246007665"/>
                    </a:ext>
                  </a:extLst>
                </a:gridCol>
                <a:gridCol w="232209">
                  <a:extLst>
                    <a:ext uri="{9D8B030D-6E8A-4147-A177-3AD203B41FA5}">
                      <a16:colId xmlns:a16="http://schemas.microsoft.com/office/drawing/2014/main" val="747856356"/>
                    </a:ext>
                  </a:extLst>
                </a:gridCol>
              </a:tblGrid>
              <a:tr h="137521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r h="137521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27894708"/>
                  </a:ext>
                </a:extLst>
              </a:tr>
            </a:tbl>
          </a:graphicData>
        </a:graphic>
      </p:graphicFrame>
      <p:graphicFrame>
        <p:nvGraphicFramePr>
          <p:cNvPr id="28" name="Table 27">
            <a:extLst>
              <a:ext uri="{FF2B5EF4-FFF2-40B4-BE49-F238E27FC236}">
                <a16:creationId xmlns:a16="http://schemas.microsoft.com/office/drawing/2014/main" id="{12839C1E-A7D6-780F-35BD-DC1AAD160AF5}"/>
              </a:ext>
            </a:extLst>
          </p:cNvPr>
          <p:cNvGraphicFramePr>
            <a:graphicFrameLocks noGrp="1"/>
          </p:cNvGraphicFramePr>
          <p:nvPr/>
        </p:nvGraphicFramePr>
        <p:xfrm>
          <a:off x="10787807" y="4076381"/>
          <a:ext cx="1080590" cy="365761"/>
        </p:xfrm>
        <a:graphic>
          <a:graphicData uri="http://schemas.openxmlformats.org/drawingml/2006/table">
            <a:tbl>
              <a:tblPr firstRow="1" bandRow="1">
                <a:tableStyleId>{5940675A-B579-460E-94D1-54222C63F5DA}</a:tableStyleId>
              </a:tblPr>
              <a:tblGrid>
                <a:gridCol w="216118">
                  <a:extLst>
                    <a:ext uri="{9D8B030D-6E8A-4147-A177-3AD203B41FA5}">
                      <a16:colId xmlns:a16="http://schemas.microsoft.com/office/drawing/2014/main" val="3383084199"/>
                    </a:ext>
                  </a:extLst>
                </a:gridCol>
                <a:gridCol w="216118">
                  <a:extLst>
                    <a:ext uri="{9D8B030D-6E8A-4147-A177-3AD203B41FA5}">
                      <a16:colId xmlns:a16="http://schemas.microsoft.com/office/drawing/2014/main" val="3850130600"/>
                    </a:ext>
                  </a:extLst>
                </a:gridCol>
                <a:gridCol w="216118">
                  <a:extLst>
                    <a:ext uri="{9D8B030D-6E8A-4147-A177-3AD203B41FA5}">
                      <a16:colId xmlns:a16="http://schemas.microsoft.com/office/drawing/2014/main" val="2843908526"/>
                    </a:ext>
                  </a:extLst>
                </a:gridCol>
                <a:gridCol w="216118">
                  <a:extLst>
                    <a:ext uri="{9D8B030D-6E8A-4147-A177-3AD203B41FA5}">
                      <a16:colId xmlns:a16="http://schemas.microsoft.com/office/drawing/2014/main" val="4164963369"/>
                    </a:ext>
                  </a:extLst>
                </a:gridCol>
                <a:gridCol w="216118">
                  <a:extLst>
                    <a:ext uri="{9D8B030D-6E8A-4147-A177-3AD203B41FA5}">
                      <a16:colId xmlns:a16="http://schemas.microsoft.com/office/drawing/2014/main" val="1277679177"/>
                    </a:ext>
                  </a:extLst>
                </a:gridCol>
              </a:tblGrid>
              <a:tr h="365761">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125696068"/>
                  </a:ext>
                </a:extLst>
              </a:tr>
            </a:tbl>
          </a:graphicData>
        </a:graphic>
      </p:graphicFrame>
      <p:graphicFrame>
        <p:nvGraphicFramePr>
          <p:cNvPr id="33" name="Table 32">
            <a:extLst>
              <a:ext uri="{FF2B5EF4-FFF2-40B4-BE49-F238E27FC236}">
                <a16:creationId xmlns:a16="http://schemas.microsoft.com/office/drawing/2014/main" id="{E235DD12-EDCF-A49E-C00B-2D3C4F90BF76}"/>
              </a:ext>
            </a:extLst>
          </p:cNvPr>
          <p:cNvGraphicFramePr>
            <a:graphicFrameLocks noGrp="1"/>
          </p:cNvGraphicFramePr>
          <p:nvPr/>
        </p:nvGraphicFramePr>
        <p:xfrm>
          <a:off x="3678775" y="4488187"/>
          <a:ext cx="2880000" cy="1153832"/>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3747605812"/>
                    </a:ext>
                  </a:extLst>
                </a:gridCol>
                <a:gridCol w="576000">
                  <a:extLst>
                    <a:ext uri="{9D8B030D-6E8A-4147-A177-3AD203B41FA5}">
                      <a16:colId xmlns:a16="http://schemas.microsoft.com/office/drawing/2014/main" val="1590337626"/>
                    </a:ext>
                  </a:extLst>
                </a:gridCol>
                <a:gridCol w="576000">
                  <a:extLst>
                    <a:ext uri="{9D8B030D-6E8A-4147-A177-3AD203B41FA5}">
                      <a16:colId xmlns:a16="http://schemas.microsoft.com/office/drawing/2014/main" val="4182047557"/>
                    </a:ext>
                  </a:extLst>
                </a:gridCol>
                <a:gridCol w="576000">
                  <a:extLst>
                    <a:ext uri="{9D8B030D-6E8A-4147-A177-3AD203B41FA5}">
                      <a16:colId xmlns:a16="http://schemas.microsoft.com/office/drawing/2014/main" val="1607567566"/>
                    </a:ext>
                  </a:extLst>
                </a:gridCol>
                <a:gridCol w="576000">
                  <a:extLst>
                    <a:ext uri="{9D8B030D-6E8A-4147-A177-3AD203B41FA5}">
                      <a16:colId xmlns:a16="http://schemas.microsoft.com/office/drawing/2014/main" val="3652912490"/>
                    </a:ext>
                  </a:extLst>
                </a:gridCol>
              </a:tblGrid>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170288507"/>
                  </a:ext>
                </a:extLst>
              </a:tr>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626014084"/>
                  </a:ext>
                </a:extLst>
              </a:tr>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818104987"/>
                  </a:ext>
                </a:extLst>
              </a:tr>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510715075"/>
                  </a:ext>
                </a:extLst>
              </a:tr>
            </a:tbl>
          </a:graphicData>
        </a:graphic>
      </p:graphicFrame>
      <p:sp>
        <p:nvSpPr>
          <p:cNvPr id="10" name="TextBox 9">
            <a:extLst>
              <a:ext uri="{FF2B5EF4-FFF2-40B4-BE49-F238E27FC236}">
                <a16:creationId xmlns:a16="http://schemas.microsoft.com/office/drawing/2014/main" id="{27A5E80F-7535-1265-39E3-EFB431AD8841}"/>
              </a:ext>
            </a:extLst>
          </p:cNvPr>
          <p:cNvSpPr txBox="1"/>
          <p:nvPr/>
        </p:nvSpPr>
        <p:spPr>
          <a:xfrm>
            <a:off x="747595" y="2453657"/>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11" name="TextBox 10">
            <a:extLst>
              <a:ext uri="{FF2B5EF4-FFF2-40B4-BE49-F238E27FC236}">
                <a16:creationId xmlns:a16="http://schemas.microsoft.com/office/drawing/2014/main" id="{3B4DA4AD-C310-C000-53DA-EB7F0009FDC2}"/>
              </a:ext>
            </a:extLst>
          </p:cNvPr>
          <p:cNvSpPr txBox="1"/>
          <p:nvPr/>
        </p:nvSpPr>
        <p:spPr>
          <a:xfrm>
            <a:off x="2268251" y="2453657"/>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17" name="TextBox 16">
            <a:extLst>
              <a:ext uri="{FF2B5EF4-FFF2-40B4-BE49-F238E27FC236}">
                <a16:creationId xmlns:a16="http://schemas.microsoft.com/office/drawing/2014/main" id="{DFF20209-DA46-752F-BA60-17D4066B66DA}"/>
              </a:ext>
            </a:extLst>
          </p:cNvPr>
          <p:cNvSpPr txBox="1"/>
          <p:nvPr/>
        </p:nvSpPr>
        <p:spPr>
          <a:xfrm>
            <a:off x="3279738" y="3073547"/>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19" name="TextBox 18">
            <a:extLst>
              <a:ext uri="{FF2B5EF4-FFF2-40B4-BE49-F238E27FC236}">
                <a16:creationId xmlns:a16="http://schemas.microsoft.com/office/drawing/2014/main" id="{782704C6-9CC2-466E-ED69-BB7E23CE6EEC}"/>
              </a:ext>
            </a:extLst>
          </p:cNvPr>
          <p:cNvSpPr txBox="1"/>
          <p:nvPr/>
        </p:nvSpPr>
        <p:spPr>
          <a:xfrm>
            <a:off x="3279738" y="3958672"/>
            <a:ext cx="388248" cy="430887"/>
          </a:xfrm>
          <a:prstGeom prst="rect">
            <a:avLst/>
          </a:prstGeom>
          <a:noFill/>
        </p:spPr>
        <p:txBody>
          <a:bodyPr wrap="none" rtlCol="0">
            <a:spAutoFit/>
          </a:bodyPr>
          <a:lstStyle/>
          <a:p>
            <a:pPr>
              <a:buNone/>
            </a:pPr>
            <a:r>
              <a:rPr lang="en-GB" sz="2200" dirty="0">
                <a:solidFill>
                  <a:srgbClr val="00628C"/>
                </a:solidFill>
              </a:rPr>
              <a:t>D</a:t>
            </a:r>
          </a:p>
        </p:txBody>
      </p:sp>
      <p:sp>
        <p:nvSpPr>
          <p:cNvPr id="20" name="TextBox 19">
            <a:extLst>
              <a:ext uri="{FF2B5EF4-FFF2-40B4-BE49-F238E27FC236}">
                <a16:creationId xmlns:a16="http://schemas.microsoft.com/office/drawing/2014/main" id="{95371919-DE9F-ECAF-B387-E20F03E923F8}"/>
              </a:ext>
            </a:extLst>
          </p:cNvPr>
          <p:cNvSpPr txBox="1"/>
          <p:nvPr/>
        </p:nvSpPr>
        <p:spPr>
          <a:xfrm>
            <a:off x="3279738" y="4843798"/>
            <a:ext cx="372218" cy="430887"/>
          </a:xfrm>
          <a:prstGeom prst="rect">
            <a:avLst/>
          </a:prstGeom>
          <a:noFill/>
        </p:spPr>
        <p:txBody>
          <a:bodyPr wrap="none" rtlCol="0">
            <a:spAutoFit/>
          </a:bodyPr>
          <a:lstStyle/>
          <a:p>
            <a:pPr>
              <a:buNone/>
            </a:pPr>
            <a:r>
              <a:rPr lang="en-GB" sz="2200" dirty="0">
                <a:solidFill>
                  <a:srgbClr val="00628C"/>
                </a:solidFill>
              </a:rPr>
              <a:t>E</a:t>
            </a:r>
          </a:p>
        </p:txBody>
      </p:sp>
      <p:sp>
        <p:nvSpPr>
          <p:cNvPr id="21" name="TextBox 20">
            <a:extLst>
              <a:ext uri="{FF2B5EF4-FFF2-40B4-BE49-F238E27FC236}">
                <a16:creationId xmlns:a16="http://schemas.microsoft.com/office/drawing/2014/main" id="{C0508258-272D-AE48-8942-ECCFC5806520}"/>
              </a:ext>
            </a:extLst>
          </p:cNvPr>
          <p:cNvSpPr txBox="1"/>
          <p:nvPr/>
        </p:nvSpPr>
        <p:spPr>
          <a:xfrm>
            <a:off x="7948702" y="3705486"/>
            <a:ext cx="357790" cy="430887"/>
          </a:xfrm>
          <a:prstGeom prst="rect">
            <a:avLst/>
          </a:prstGeom>
          <a:noFill/>
        </p:spPr>
        <p:txBody>
          <a:bodyPr wrap="none" rtlCol="0">
            <a:spAutoFit/>
          </a:bodyPr>
          <a:lstStyle/>
          <a:p>
            <a:pPr>
              <a:buNone/>
            </a:pPr>
            <a:r>
              <a:rPr lang="en-GB" sz="2200" dirty="0">
                <a:solidFill>
                  <a:srgbClr val="00628C"/>
                </a:solidFill>
              </a:rPr>
              <a:t>F</a:t>
            </a:r>
          </a:p>
        </p:txBody>
      </p:sp>
      <p:sp>
        <p:nvSpPr>
          <p:cNvPr id="22" name="TextBox 21">
            <a:extLst>
              <a:ext uri="{FF2B5EF4-FFF2-40B4-BE49-F238E27FC236}">
                <a16:creationId xmlns:a16="http://schemas.microsoft.com/office/drawing/2014/main" id="{BE79E205-7812-347A-DE63-B6726750F322}"/>
              </a:ext>
            </a:extLst>
          </p:cNvPr>
          <p:cNvSpPr txBox="1"/>
          <p:nvPr/>
        </p:nvSpPr>
        <p:spPr>
          <a:xfrm>
            <a:off x="10339350" y="2022770"/>
            <a:ext cx="404278" cy="430887"/>
          </a:xfrm>
          <a:prstGeom prst="rect">
            <a:avLst/>
          </a:prstGeom>
          <a:noFill/>
        </p:spPr>
        <p:txBody>
          <a:bodyPr wrap="none" rtlCol="0">
            <a:spAutoFit/>
          </a:bodyPr>
          <a:lstStyle/>
          <a:p>
            <a:pPr>
              <a:buNone/>
            </a:pPr>
            <a:r>
              <a:rPr lang="en-GB" sz="2200" dirty="0">
                <a:solidFill>
                  <a:srgbClr val="00628C"/>
                </a:solidFill>
              </a:rPr>
              <a:t>G</a:t>
            </a:r>
          </a:p>
        </p:txBody>
      </p:sp>
      <p:sp>
        <p:nvSpPr>
          <p:cNvPr id="23" name="TextBox 22">
            <a:extLst>
              <a:ext uri="{FF2B5EF4-FFF2-40B4-BE49-F238E27FC236}">
                <a16:creationId xmlns:a16="http://schemas.microsoft.com/office/drawing/2014/main" id="{C3547844-4C91-0103-ECFD-551E9267FF13}"/>
              </a:ext>
            </a:extLst>
          </p:cNvPr>
          <p:cNvSpPr txBox="1"/>
          <p:nvPr/>
        </p:nvSpPr>
        <p:spPr>
          <a:xfrm>
            <a:off x="10368832" y="4077935"/>
            <a:ext cx="388248" cy="430887"/>
          </a:xfrm>
          <a:prstGeom prst="rect">
            <a:avLst/>
          </a:prstGeom>
          <a:noFill/>
        </p:spPr>
        <p:txBody>
          <a:bodyPr wrap="none" rtlCol="0">
            <a:spAutoFit/>
          </a:bodyPr>
          <a:lstStyle/>
          <a:p>
            <a:pPr>
              <a:buNone/>
            </a:pPr>
            <a:r>
              <a:rPr lang="en-GB" sz="2200" dirty="0">
                <a:solidFill>
                  <a:srgbClr val="00628C"/>
                </a:solidFill>
              </a:rPr>
              <a:t>H</a:t>
            </a:r>
          </a:p>
        </p:txBody>
      </p:sp>
      <p:sp>
        <p:nvSpPr>
          <p:cNvPr id="24" name="TextBox 23">
            <a:extLst>
              <a:ext uri="{FF2B5EF4-FFF2-40B4-BE49-F238E27FC236}">
                <a16:creationId xmlns:a16="http://schemas.microsoft.com/office/drawing/2014/main" id="{CD5C8D37-FBFB-8046-B124-51499A8003BA}"/>
              </a:ext>
            </a:extLst>
          </p:cNvPr>
          <p:cNvSpPr txBox="1"/>
          <p:nvPr/>
        </p:nvSpPr>
        <p:spPr>
          <a:xfrm>
            <a:off x="9425588" y="5040536"/>
            <a:ext cx="263214" cy="430887"/>
          </a:xfrm>
          <a:prstGeom prst="rect">
            <a:avLst/>
          </a:prstGeom>
          <a:noFill/>
        </p:spPr>
        <p:txBody>
          <a:bodyPr wrap="none" rtlCol="0">
            <a:spAutoFit/>
          </a:bodyPr>
          <a:lstStyle/>
          <a:p>
            <a:pPr>
              <a:buNone/>
            </a:pPr>
            <a:r>
              <a:rPr lang="en-GB" sz="2200" dirty="0">
                <a:solidFill>
                  <a:srgbClr val="00628C"/>
                </a:solidFill>
              </a:rPr>
              <a:t>I</a:t>
            </a:r>
          </a:p>
        </p:txBody>
      </p:sp>
      <p:sp>
        <p:nvSpPr>
          <p:cNvPr id="5" name="Rectangle 4">
            <a:extLst>
              <a:ext uri="{FF2B5EF4-FFF2-40B4-BE49-F238E27FC236}">
                <a16:creationId xmlns:a16="http://schemas.microsoft.com/office/drawing/2014/main" id="{A71FE30B-4365-7F5C-5D7A-B90C6C3F98B8}"/>
              </a:ext>
            </a:extLst>
          </p:cNvPr>
          <p:cNvSpPr/>
          <p:nvPr/>
        </p:nvSpPr>
        <p:spPr>
          <a:xfrm>
            <a:off x="340309" y="2841948"/>
            <a:ext cx="1236171" cy="810000"/>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8B30F192-BAC5-3FF7-8E17-E4F78FEE94AC}"/>
              </a:ext>
            </a:extLst>
          </p:cNvPr>
          <p:cNvSpPr/>
          <p:nvPr/>
        </p:nvSpPr>
        <p:spPr>
          <a:xfrm>
            <a:off x="9707220" y="4924242"/>
            <a:ext cx="1296000" cy="360000"/>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3114F1F5-03DC-1A1D-BED8-BCE02762FBBA}"/>
              </a:ext>
            </a:extLst>
          </p:cNvPr>
          <p:cNvSpPr/>
          <p:nvPr/>
        </p:nvSpPr>
        <p:spPr>
          <a:xfrm>
            <a:off x="10801417" y="1093472"/>
            <a:ext cx="1066979" cy="666000"/>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12E5F300-0C2E-E5F7-142D-83D86ABC129C}"/>
              </a:ext>
            </a:extLst>
          </p:cNvPr>
          <p:cNvSpPr/>
          <p:nvPr/>
        </p:nvSpPr>
        <p:spPr>
          <a:xfrm>
            <a:off x="1871837" y="2829170"/>
            <a:ext cx="223796" cy="2754000"/>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674119F7-EEEC-D224-C8A9-AD782E515EE7}"/>
              </a:ext>
            </a:extLst>
          </p:cNvPr>
          <p:cNvSpPr/>
          <p:nvPr/>
        </p:nvSpPr>
        <p:spPr>
          <a:xfrm>
            <a:off x="2095164" y="2841948"/>
            <a:ext cx="243918" cy="1368000"/>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4BE9E168-CFE1-CC70-A295-659D00882839}"/>
              </a:ext>
            </a:extLst>
          </p:cNvPr>
          <p:cNvSpPr/>
          <p:nvPr/>
        </p:nvSpPr>
        <p:spPr>
          <a:xfrm>
            <a:off x="3667987" y="2743822"/>
            <a:ext cx="875604" cy="1019941"/>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68B19440-BD86-45DD-0165-62EF641A1FDE}"/>
              </a:ext>
            </a:extLst>
          </p:cNvPr>
          <p:cNvSpPr/>
          <p:nvPr/>
        </p:nvSpPr>
        <p:spPr>
          <a:xfrm>
            <a:off x="10787807" y="4076380"/>
            <a:ext cx="324000" cy="365761"/>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330D04CA-C47C-C4C9-004C-2B51F424DA3E}"/>
              </a:ext>
            </a:extLst>
          </p:cNvPr>
          <p:cNvSpPr/>
          <p:nvPr/>
        </p:nvSpPr>
        <p:spPr>
          <a:xfrm>
            <a:off x="3671665" y="3976675"/>
            <a:ext cx="864000" cy="360000"/>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24887BE2-DA22-BFAD-82E9-CA006AC06B1D}"/>
              </a:ext>
            </a:extLst>
          </p:cNvPr>
          <p:cNvSpPr/>
          <p:nvPr/>
        </p:nvSpPr>
        <p:spPr>
          <a:xfrm>
            <a:off x="7007303" y="4081722"/>
            <a:ext cx="666000" cy="1553831"/>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8C506A45-A16D-F333-DABC-9445A5534EE0}"/>
              </a:ext>
            </a:extLst>
          </p:cNvPr>
          <p:cNvSpPr/>
          <p:nvPr/>
        </p:nvSpPr>
        <p:spPr>
          <a:xfrm>
            <a:off x="3675442" y="4487914"/>
            <a:ext cx="2870889" cy="288000"/>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87B8BB20-3B31-9CF0-35F7-1133EF554096}"/>
              </a:ext>
            </a:extLst>
          </p:cNvPr>
          <p:cNvSpPr/>
          <p:nvPr/>
        </p:nvSpPr>
        <p:spPr>
          <a:xfrm>
            <a:off x="3678775" y="4769699"/>
            <a:ext cx="576923" cy="297566"/>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519689A1-37B2-D763-CBC7-D4E38441ED9F}"/>
              </a:ext>
            </a:extLst>
          </p:cNvPr>
          <p:cNvSpPr txBox="1"/>
          <p:nvPr/>
        </p:nvSpPr>
        <p:spPr>
          <a:xfrm>
            <a:off x="7675389" y="1195105"/>
            <a:ext cx="904415" cy="523220"/>
          </a:xfrm>
          <a:prstGeom prst="rect">
            <a:avLst/>
          </a:prstGeom>
          <a:noFill/>
        </p:spPr>
        <p:txBody>
          <a:bodyPr wrap="none" rtlCol="0">
            <a:spAutoFit/>
          </a:bodyPr>
          <a:lstStyle/>
          <a:p>
            <a:pPr algn="ctr">
              <a:buNone/>
            </a:pPr>
            <a:r>
              <a:rPr lang="en-GB" b="1" dirty="0">
                <a:solidFill>
                  <a:schemeClr val="bg1"/>
                </a:solidFill>
              </a:rPr>
              <a:t>30%</a:t>
            </a:r>
          </a:p>
        </p:txBody>
      </p:sp>
    </p:spTree>
    <p:extLst>
      <p:ext uri="{BB962C8B-B14F-4D97-AF65-F5344CB8AC3E}">
        <p14:creationId xmlns:p14="http://schemas.microsoft.com/office/powerpoint/2010/main" val="316417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lstStyle/>
          <a:p>
            <a:r>
              <a:rPr lang="en-US" dirty="0"/>
              <a:t>Checkpoint 6: Grids </a:t>
            </a:r>
            <a:r>
              <a:rPr lang="en-US" sz="2400" dirty="0">
                <a:latin typeface="Arial" panose="020B0604020202020204" pitchFamily="34" charset="0"/>
                <a:cs typeface="Arial" panose="020B0604020202020204" pitchFamily="34" charset="0"/>
              </a:rPr>
              <a:t>(more possible solutions)</a:t>
            </a:r>
            <a:endParaRPr lang="en-US" dirty="0"/>
          </a:p>
        </p:txBody>
      </p:sp>
      <p:sp>
        <p:nvSpPr>
          <p:cNvPr id="2" name="TextBox 1">
            <a:extLst>
              <a:ext uri="{FF2B5EF4-FFF2-40B4-BE49-F238E27FC236}">
                <a16:creationId xmlns:a16="http://schemas.microsoft.com/office/drawing/2014/main" id="{C76B050E-76D0-4834-46BB-DA3E69CD26C8}"/>
              </a:ext>
            </a:extLst>
          </p:cNvPr>
          <p:cNvSpPr txBox="1"/>
          <p:nvPr/>
        </p:nvSpPr>
        <p:spPr>
          <a:xfrm>
            <a:off x="182881" y="1082837"/>
            <a:ext cx="6686006" cy="769441"/>
          </a:xfrm>
          <a:prstGeom prst="rect">
            <a:avLst/>
          </a:prstGeom>
          <a:noFill/>
        </p:spPr>
        <p:txBody>
          <a:bodyPr wrap="square" rtlCol="0">
            <a:spAutoFit/>
          </a:bodyPr>
          <a:lstStyle/>
          <a:p>
            <a:pPr marL="457200" indent="-457200">
              <a:buFont typeface="+mj-lt"/>
              <a:buAutoNum type="alphaLcParenR"/>
            </a:pPr>
            <a:r>
              <a:rPr lang="en-GB" sz="2200" dirty="0"/>
              <a:t>What percentage is shaded on the 100 grid on the right?</a:t>
            </a:r>
          </a:p>
        </p:txBody>
      </p:sp>
      <p:pic>
        <p:nvPicPr>
          <p:cNvPr id="7" name="Picture 6">
            <a:extLst>
              <a:ext uri="{FF2B5EF4-FFF2-40B4-BE49-F238E27FC236}">
                <a16:creationId xmlns:a16="http://schemas.microsoft.com/office/drawing/2014/main" id="{E996F269-63B0-7CD8-17BA-4020AD8A30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4743" y="1084725"/>
            <a:ext cx="2265708" cy="2265708"/>
          </a:xfrm>
          <a:prstGeom prst="rect">
            <a:avLst/>
          </a:prstGeom>
        </p:spPr>
      </p:pic>
      <p:sp>
        <p:nvSpPr>
          <p:cNvPr id="9" name="TextBox 8">
            <a:extLst>
              <a:ext uri="{FF2B5EF4-FFF2-40B4-BE49-F238E27FC236}">
                <a16:creationId xmlns:a16="http://schemas.microsoft.com/office/drawing/2014/main" id="{73955DD0-0FA4-7D83-CCAA-95BBF2FC4181}"/>
              </a:ext>
            </a:extLst>
          </p:cNvPr>
          <p:cNvSpPr txBox="1"/>
          <p:nvPr/>
        </p:nvSpPr>
        <p:spPr>
          <a:xfrm>
            <a:off x="182879" y="1746949"/>
            <a:ext cx="6142323" cy="430887"/>
          </a:xfrm>
          <a:prstGeom prst="rect">
            <a:avLst/>
          </a:prstGeom>
          <a:noFill/>
        </p:spPr>
        <p:txBody>
          <a:bodyPr wrap="none" rtlCol="0">
            <a:spAutoFit/>
          </a:bodyPr>
          <a:lstStyle/>
          <a:p>
            <a:pPr marL="457200" indent="-457200">
              <a:buFont typeface="+mj-lt"/>
              <a:buAutoNum type="alphaLcParenR" startAt="2"/>
            </a:pPr>
            <a:r>
              <a:rPr lang="en-GB" sz="2200" dirty="0"/>
              <a:t>Shade the same percentage on grids A to I. </a:t>
            </a:r>
          </a:p>
        </p:txBody>
      </p:sp>
      <p:pic>
        <p:nvPicPr>
          <p:cNvPr id="8" name="Picture 7">
            <a:extLst>
              <a:ext uri="{FF2B5EF4-FFF2-40B4-BE49-F238E27FC236}">
                <a16:creationId xmlns:a16="http://schemas.microsoft.com/office/drawing/2014/main" id="{DD39670F-E8A9-0F64-9688-208380B6C7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534" y="2829170"/>
            <a:ext cx="1245129" cy="2760578"/>
          </a:xfrm>
          <a:prstGeom prst="rect">
            <a:avLst/>
          </a:prstGeom>
        </p:spPr>
      </p:pic>
      <p:pic>
        <p:nvPicPr>
          <p:cNvPr id="12" name="Picture 11">
            <a:extLst>
              <a:ext uri="{FF2B5EF4-FFF2-40B4-BE49-F238E27FC236}">
                <a16:creationId xmlns:a16="http://schemas.microsoft.com/office/drawing/2014/main" id="{8E1141DC-839F-70BD-D8B9-EA986778B2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4743" y="4076381"/>
            <a:ext cx="2265708" cy="1573621"/>
          </a:xfrm>
          <a:prstGeom prst="rect">
            <a:avLst/>
          </a:prstGeom>
        </p:spPr>
      </p:pic>
      <p:graphicFrame>
        <p:nvGraphicFramePr>
          <p:cNvPr id="15" name="Table 6">
            <a:extLst>
              <a:ext uri="{FF2B5EF4-FFF2-40B4-BE49-F238E27FC236}">
                <a16:creationId xmlns:a16="http://schemas.microsoft.com/office/drawing/2014/main" id="{7C4CCF88-C1F8-EDA4-BF27-E6EBF609A86B}"/>
              </a:ext>
            </a:extLst>
          </p:cNvPr>
          <p:cNvGraphicFramePr>
            <a:graphicFrameLocks noGrp="1"/>
          </p:cNvGraphicFramePr>
          <p:nvPr/>
        </p:nvGraphicFramePr>
        <p:xfrm>
          <a:off x="10798601" y="1084725"/>
          <a:ext cx="1080590" cy="2265708"/>
        </p:xfrm>
        <a:graphic>
          <a:graphicData uri="http://schemas.openxmlformats.org/drawingml/2006/table">
            <a:tbl>
              <a:tblPr firstRow="1" bandRow="1">
                <a:tableStyleId>{5940675A-B579-460E-94D1-54222C63F5DA}</a:tableStyleId>
              </a:tblPr>
              <a:tblGrid>
                <a:gridCol w="1080590">
                  <a:extLst>
                    <a:ext uri="{9D8B030D-6E8A-4147-A177-3AD203B41FA5}">
                      <a16:colId xmlns:a16="http://schemas.microsoft.com/office/drawing/2014/main" val="4036188017"/>
                    </a:ext>
                  </a:extLst>
                </a:gridCol>
              </a:tblGrid>
              <a:tr h="1132854">
                <a:tc>
                  <a:txBody>
                    <a:bodyPr/>
                    <a:lstStyle/>
                    <a:p>
                      <a:endParaRPr lang="en-GB" dirty="0"/>
                    </a:p>
                  </a:txBody>
                  <a:tcPr/>
                </a:tc>
                <a:extLst>
                  <a:ext uri="{0D108BD9-81ED-4DB2-BD59-A6C34878D82A}">
                    <a16:rowId xmlns:a16="http://schemas.microsoft.com/office/drawing/2014/main" val="892995359"/>
                  </a:ext>
                </a:extLst>
              </a:tr>
              <a:tr h="1132854">
                <a:tc>
                  <a:txBody>
                    <a:bodyPr/>
                    <a:lstStyle/>
                    <a:p>
                      <a:endParaRPr lang="en-GB" dirty="0"/>
                    </a:p>
                  </a:txBody>
                  <a:tcPr/>
                </a:tc>
                <a:extLst>
                  <a:ext uri="{0D108BD9-81ED-4DB2-BD59-A6C34878D82A}">
                    <a16:rowId xmlns:a16="http://schemas.microsoft.com/office/drawing/2014/main" val="3640612384"/>
                  </a:ext>
                </a:extLst>
              </a:tr>
            </a:tbl>
          </a:graphicData>
        </a:graphic>
      </p:graphicFrame>
      <p:graphicFrame>
        <p:nvGraphicFramePr>
          <p:cNvPr id="13" name="Table 12">
            <a:extLst>
              <a:ext uri="{FF2B5EF4-FFF2-40B4-BE49-F238E27FC236}">
                <a16:creationId xmlns:a16="http://schemas.microsoft.com/office/drawing/2014/main" id="{94568EC9-C1D8-453B-58A8-63D6FCDC19BF}"/>
              </a:ext>
            </a:extLst>
          </p:cNvPr>
          <p:cNvGraphicFramePr>
            <a:graphicFrameLocks noGrp="1"/>
          </p:cNvGraphicFramePr>
          <p:nvPr/>
        </p:nvGraphicFramePr>
        <p:xfrm>
          <a:off x="3678775" y="3970915"/>
          <a:ext cx="2880000" cy="36576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3747605812"/>
                    </a:ext>
                  </a:extLst>
                </a:gridCol>
                <a:gridCol w="288000">
                  <a:extLst>
                    <a:ext uri="{9D8B030D-6E8A-4147-A177-3AD203B41FA5}">
                      <a16:colId xmlns:a16="http://schemas.microsoft.com/office/drawing/2014/main" val="1590337626"/>
                    </a:ext>
                  </a:extLst>
                </a:gridCol>
                <a:gridCol w="288000">
                  <a:extLst>
                    <a:ext uri="{9D8B030D-6E8A-4147-A177-3AD203B41FA5}">
                      <a16:colId xmlns:a16="http://schemas.microsoft.com/office/drawing/2014/main" val="4182047557"/>
                    </a:ext>
                  </a:extLst>
                </a:gridCol>
                <a:gridCol w="288000">
                  <a:extLst>
                    <a:ext uri="{9D8B030D-6E8A-4147-A177-3AD203B41FA5}">
                      <a16:colId xmlns:a16="http://schemas.microsoft.com/office/drawing/2014/main" val="1607567566"/>
                    </a:ext>
                  </a:extLst>
                </a:gridCol>
                <a:gridCol w="288000">
                  <a:extLst>
                    <a:ext uri="{9D8B030D-6E8A-4147-A177-3AD203B41FA5}">
                      <a16:colId xmlns:a16="http://schemas.microsoft.com/office/drawing/2014/main" val="3652912490"/>
                    </a:ext>
                  </a:extLst>
                </a:gridCol>
                <a:gridCol w="288000">
                  <a:extLst>
                    <a:ext uri="{9D8B030D-6E8A-4147-A177-3AD203B41FA5}">
                      <a16:colId xmlns:a16="http://schemas.microsoft.com/office/drawing/2014/main" val="926870041"/>
                    </a:ext>
                  </a:extLst>
                </a:gridCol>
                <a:gridCol w="288000">
                  <a:extLst>
                    <a:ext uri="{9D8B030D-6E8A-4147-A177-3AD203B41FA5}">
                      <a16:colId xmlns:a16="http://schemas.microsoft.com/office/drawing/2014/main" val="2111567300"/>
                    </a:ext>
                  </a:extLst>
                </a:gridCol>
                <a:gridCol w="288000">
                  <a:extLst>
                    <a:ext uri="{9D8B030D-6E8A-4147-A177-3AD203B41FA5}">
                      <a16:colId xmlns:a16="http://schemas.microsoft.com/office/drawing/2014/main" val="2155195536"/>
                    </a:ext>
                  </a:extLst>
                </a:gridCol>
                <a:gridCol w="288000">
                  <a:extLst>
                    <a:ext uri="{9D8B030D-6E8A-4147-A177-3AD203B41FA5}">
                      <a16:colId xmlns:a16="http://schemas.microsoft.com/office/drawing/2014/main" val="3536662599"/>
                    </a:ext>
                  </a:extLst>
                </a:gridCol>
                <a:gridCol w="288000">
                  <a:extLst>
                    <a:ext uri="{9D8B030D-6E8A-4147-A177-3AD203B41FA5}">
                      <a16:colId xmlns:a16="http://schemas.microsoft.com/office/drawing/2014/main" val="1281778054"/>
                    </a:ext>
                  </a:extLst>
                </a:gridCol>
              </a:tblGrid>
              <a:tr h="32002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bl>
          </a:graphicData>
        </a:graphic>
      </p:graphicFrame>
      <p:graphicFrame>
        <p:nvGraphicFramePr>
          <p:cNvPr id="16" name="Table 15">
            <a:extLst>
              <a:ext uri="{FF2B5EF4-FFF2-40B4-BE49-F238E27FC236}">
                <a16:creationId xmlns:a16="http://schemas.microsoft.com/office/drawing/2014/main" id="{6994D4C5-5DE1-4583-B777-35051EB4D724}"/>
              </a:ext>
            </a:extLst>
          </p:cNvPr>
          <p:cNvGraphicFramePr>
            <a:graphicFrameLocks noGrp="1"/>
          </p:cNvGraphicFramePr>
          <p:nvPr/>
        </p:nvGraphicFramePr>
        <p:xfrm>
          <a:off x="9707219" y="4918482"/>
          <a:ext cx="2161178" cy="731520"/>
        </p:xfrm>
        <a:graphic>
          <a:graphicData uri="http://schemas.openxmlformats.org/drawingml/2006/table">
            <a:tbl>
              <a:tblPr firstRow="1" bandRow="1">
                <a:tableStyleId>{5940675A-B579-460E-94D1-54222C63F5DA}</a:tableStyleId>
              </a:tblPr>
              <a:tblGrid>
                <a:gridCol w="1080589">
                  <a:extLst>
                    <a:ext uri="{9D8B030D-6E8A-4147-A177-3AD203B41FA5}">
                      <a16:colId xmlns:a16="http://schemas.microsoft.com/office/drawing/2014/main" val="3747605812"/>
                    </a:ext>
                  </a:extLst>
                </a:gridCol>
                <a:gridCol w="1080589">
                  <a:extLst>
                    <a:ext uri="{9D8B030D-6E8A-4147-A177-3AD203B41FA5}">
                      <a16:colId xmlns:a16="http://schemas.microsoft.com/office/drawing/2014/main" val="1590337626"/>
                    </a:ext>
                  </a:extLst>
                </a:gridCol>
              </a:tblGrid>
              <a:tr h="316434">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r h="316434">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27894708"/>
                  </a:ext>
                </a:extLst>
              </a:tr>
            </a:tbl>
          </a:graphicData>
        </a:graphic>
      </p:graphicFrame>
      <p:graphicFrame>
        <p:nvGraphicFramePr>
          <p:cNvPr id="18" name="Table 17">
            <a:extLst>
              <a:ext uri="{FF2B5EF4-FFF2-40B4-BE49-F238E27FC236}">
                <a16:creationId xmlns:a16="http://schemas.microsoft.com/office/drawing/2014/main" id="{855CFEDF-EBE1-C789-D7AB-1F13A629D1F5}"/>
              </a:ext>
            </a:extLst>
          </p:cNvPr>
          <p:cNvGraphicFramePr>
            <a:graphicFrameLocks noGrp="1"/>
          </p:cNvGraphicFramePr>
          <p:nvPr/>
        </p:nvGraphicFramePr>
        <p:xfrm>
          <a:off x="3678775" y="2749014"/>
          <a:ext cx="2880000" cy="101994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3747605812"/>
                    </a:ext>
                  </a:extLst>
                </a:gridCol>
                <a:gridCol w="288000">
                  <a:extLst>
                    <a:ext uri="{9D8B030D-6E8A-4147-A177-3AD203B41FA5}">
                      <a16:colId xmlns:a16="http://schemas.microsoft.com/office/drawing/2014/main" val="1590337626"/>
                    </a:ext>
                  </a:extLst>
                </a:gridCol>
                <a:gridCol w="288000">
                  <a:extLst>
                    <a:ext uri="{9D8B030D-6E8A-4147-A177-3AD203B41FA5}">
                      <a16:colId xmlns:a16="http://schemas.microsoft.com/office/drawing/2014/main" val="4182047557"/>
                    </a:ext>
                  </a:extLst>
                </a:gridCol>
                <a:gridCol w="288000">
                  <a:extLst>
                    <a:ext uri="{9D8B030D-6E8A-4147-A177-3AD203B41FA5}">
                      <a16:colId xmlns:a16="http://schemas.microsoft.com/office/drawing/2014/main" val="1607567566"/>
                    </a:ext>
                  </a:extLst>
                </a:gridCol>
                <a:gridCol w="288000">
                  <a:extLst>
                    <a:ext uri="{9D8B030D-6E8A-4147-A177-3AD203B41FA5}">
                      <a16:colId xmlns:a16="http://schemas.microsoft.com/office/drawing/2014/main" val="3652912490"/>
                    </a:ext>
                  </a:extLst>
                </a:gridCol>
                <a:gridCol w="288000">
                  <a:extLst>
                    <a:ext uri="{9D8B030D-6E8A-4147-A177-3AD203B41FA5}">
                      <a16:colId xmlns:a16="http://schemas.microsoft.com/office/drawing/2014/main" val="926870041"/>
                    </a:ext>
                  </a:extLst>
                </a:gridCol>
                <a:gridCol w="288000">
                  <a:extLst>
                    <a:ext uri="{9D8B030D-6E8A-4147-A177-3AD203B41FA5}">
                      <a16:colId xmlns:a16="http://schemas.microsoft.com/office/drawing/2014/main" val="2111567300"/>
                    </a:ext>
                  </a:extLst>
                </a:gridCol>
                <a:gridCol w="288000">
                  <a:extLst>
                    <a:ext uri="{9D8B030D-6E8A-4147-A177-3AD203B41FA5}">
                      <a16:colId xmlns:a16="http://schemas.microsoft.com/office/drawing/2014/main" val="2155195536"/>
                    </a:ext>
                  </a:extLst>
                </a:gridCol>
                <a:gridCol w="288000">
                  <a:extLst>
                    <a:ext uri="{9D8B030D-6E8A-4147-A177-3AD203B41FA5}">
                      <a16:colId xmlns:a16="http://schemas.microsoft.com/office/drawing/2014/main" val="3536662599"/>
                    </a:ext>
                  </a:extLst>
                </a:gridCol>
                <a:gridCol w="288000">
                  <a:extLst>
                    <a:ext uri="{9D8B030D-6E8A-4147-A177-3AD203B41FA5}">
                      <a16:colId xmlns:a16="http://schemas.microsoft.com/office/drawing/2014/main" val="1281778054"/>
                    </a:ext>
                  </a:extLst>
                </a:gridCol>
              </a:tblGrid>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170288507"/>
                  </a:ext>
                </a:extLst>
              </a:tr>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626014084"/>
                  </a:ext>
                </a:extLst>
              </a:tr>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818104987"/>
                  </a:ext>
                </a:extLst>
              </a:tr>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510715075"/>
                  </a:ext>
                </a:extLst>
              </a:tr>
            </a:tbl>
          </a:graphicData>
        </a:graphic>
      </p:graphicFrame>
      <p:graphicFrame>
        <p:nvGraphicFramePr>
          <p:cNvPr id="25" name="Table 24">
            <a:extLst>
              <a:ext uri="{FF2B5EF4-FFF2-40B4-BE49-F238E27FC236}">
                <a16:creationId xmlns:a16="http://schemas.microsoft.com/office/drawing/2014/main" id="{E6DDFCEB-C18C-616B-51AA-F3E27C424D25}"/>
              </a:ext>
            </a:extLst>
          </p:cNvPr>
          <p:cNvGraphicFramePr>
            <a:graphicFrameLocks noGrp="1"/>
          </p:cNvGraphicFramePr>
          <p:nvPr/>
        </p:nvGraphicFramePr>
        <p:xfrm>
          <a:off x="1869501" y="2834241"/>
          <a:ext cx="1161045" cy="2750436"/>
        </p:xfrm>
        <a:graphic>
          <a:graphicData uri="http://schemas.openxmlformats.org/drawingml/2006/table">
            <a:tbl>
              <a:tblPr firstRow="1" bandRow="1">
                <a:tableStyleId>{5940675A-B579-460E-94D1-54222C63F5DA}</a:tableStyleId>
              </a:tblPr>
              <a:tblGrid>
                <a:gridCol w="232209">
                  <a:extLst>
                    <a:ext uri="{9D8B030D-6E8A-4147-A177-3AD203B41FA5}">
                      <a16:colId xmlns:a16="http://schemas.microsoft.com/office/drawing/2014/main" val="1590337626"/>
                    </a:ext>
                  </a:extLst>
                </a:gridCol>
                <a:gridCol w="232209">
                  <a:extLst>
                    <a:ext uri="{9D8B030D-6E8A-4147-A177-3AD203B41FA5}">
                      <a16:colId xmlns:a16="http://schemas.microsoft.com/office/drawing/2014/main" val="3534495044"/>
                    </a:ext>
                  </a:extLst>
                </a:gridCol>
                <a:gridCol w="232209">
                  <a:extLst>
                    <a:ext uri="{9D8B030D-6E8A-4147-A177-3AD203B41FA5}">
                      <a16:colId xmlns:a16="http://schemas.microsoft.com/office/drawing/2014/main" val="1791255133"/>
                    </a:ext>
                  </a:extLst>
                </a:gridCol>
                <a:gridCol w="232209">
                  <a:extLst>
                    <a:ext uri="{9D8B030D-6E8A-4147-A177-3AD203B41FA5}">
                      <a16:colId xmlns:a16="http://schemas.microsoft.com/office/drawing/2014/main" val="2246007665"/>
                    </a:ext>
                  </a:extLst>
                </a:gridCol>
                <a:gridCol w="232209">
                  <a:extLst>
                    <a:ext uri="{9D8B030D-6E8A-4147-A177-3AD203B41FA5}">
                      <a16:colId xmlns:a16="http://schemas.microsoft.com/office/drawing/2014/main" val="747856356"/>
                    </a:ext>
                  </a:extLst>
                </a:gridCol>
              </a:tblGrid>
              <a:tr h="137521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r h="137521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27894708"/>
                  </a:ext>
                </a:extLst>
              </a:tr>
            </a:tbl>
          </a:graphicData>
        </a:graphic>
      </p:graphicFrame>
      <p:graphicFrame>
        <p:nvGraphicFramePr>
          <p:cNvPr id="28" name="Table 27">
            <a:extLst>
              <a:ext uri="{FF2B5EF4-FFF2-40B4-BE49-F238E27FC236}">
                <a16:creationId xmlns:a16="http://schemas.microsoft.com/office/drawing/2014/main" id="{12839C1E-A7D6-780F-35BD-DC1AAD160AF5}"/>
              </a:ext>
            </a:extLst>
          </p:cNvPr>
          <p:cNvGraphicFramePr>
            <a:graphicFrameLocks noGrp="1"/>
          </p:cNvGraphicFramePr>
          <p:nvPr/>
        </p:nvGraphicFramePr>
        <p:xfrm>
          <a:off x="10787807" y="4076381"/>
          <a:ext cx="1080590" cy="365761"/>
        </p:xfrm>
        <a:graphic>
          <a:graphicData uri="http://schemas.openxmlformats.org/drawingml/2006/table">
            <a:tbl>
              <a:tblPr firstRow="1" bandRow="1">
                <a:tableStyleId>{5940675A-B579-460E-94D1-54222C63F5DA}</a:tableStyleId>
              </a:tblPr>
              <a:tblGrid>
                <a:gridCol w="216118">
                  <a:extLst>
                    <a:ext uri="{9D8B030D-6E8A-4147-A177-3AD203B41FA5}">
                      <a16:colId xmlns:a16="http://schemas.microsoft.com/office/drawing/2014/main" val="3383084199"/>
                    </a:ext>
                  </a:extLst>
                </a:gridCol>
                <a:gridCol w="216118">
                  <a:extLst>
                    <a:ext uri="{9D8B030D-6E8A-4147-A177-3AD203B41FA5}">
                      <a16:colId xmlns:a16="http://schemas.microsoft.com/office/drawing/2014/main" val="3850130600"/>
                    </a:ext>
                  </a:extLst>
                </a:gridCol>
                <a:gridCol w="216118">
                  <a:extLst>
                    <a:ext uri="{9D8B030D-6E8A-4147-A177-3AD203B41FA5}">
                      <a16:colId xmlns:a16="http://schemas.microsoft.com/office/drawing/2014/main" val="2843908526"/>
                    </a:ext>
                  </a:extLst>
                </a:gridCol>
                <a:gridCol w="216118">
                  <a:extLst>
                    <a:ext uri="{9D8B030D-6E8A-4147-A177-3AD203B41FA5}">
                      <a16:colId xmlns:a16="http://schemas.microsoft.com/office/drawing/2014/main" val="4164963369"/>
                    </a:ext>
                  </a:extLst>
                </a:gridCol>
                <a:gridCol w="216118">
                  <a:extLst>
                    <a:ext uri="{9D8B030D-6E8A-4147-A177-3AD203B41FA5}">
                      <a16:colId xmlns:a16="http://schemas.microsoft.com/office/drawing/2014/main" val="1277679177"/>
                    </a:ext>
                  </a:extLst>
                </a:gridCol>
              </a:tblGrid>
              <a:tr h="365761">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125696068"/>
                  </a:ext>
                </a:extLst>
              </a:tr>
            </a:tbl>
          </a:graphicData>
        </a:graphic>
      </p:graphicFrame>
      <p:graphicFrame>
        <p:nvGraphicFramePr>
          <p:cNvPr id="33" name="Table 32">
            <a:extLst>
              <a:ext uri="{FF2B5EF4-FFF2-40B4-BE49-F238E27FC236}">
                <a16:creationId xmlns:a16="http://schemas.microsoft.com/office/drawing/2014/main" id="{E235DD12-EDCF-A49E-C00B-2D3C4F90BF76}"/>
              </a:ext>
            </a:extLst>
          </p:cNvPr>
          <p:cNvGraphicFramePr>
            <a:graphicFrameLocks noGrp="1"/>
          </p:cNvGraphicFramePr>
          <p:nvPr/>
        </p:nvGraphicFramePr>
        <p:xfrm>
          <a:off x="3678775" y="4488187"/>
          <a:ext cx="2880000" cy="1153832"/>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3747605812"/>
                    </a:ext>
                  </a:extLst>
                </a:gridCol>
                <a:gridCol w="576000">
                  <a:extLst>
                    <a:ext uri="{9D8B030D-6E8A-4147-A177-3AD203B41FA5}">
                      <a16:colId xmlns:a16="http://schemas.microsoft.com/office/drawing/2014/main" val="1590337626"/>
                    </a:ext>
                  </a:extLst>
                </a:gridCol>
                <a:gridCol w="576000">
                  <a:extLst>
                    <a:ext uri="{9D8B030D-6E8A-4147-A177-3AD203B41FA5}">
                      <a16:colId xmlns:a16="http://schemas.microsoft.com/office/drawing/2014/main" val="4182047557"/>
                    </a:ext>
                  </a:extLst>
                </a:gridCol>
                <a:gridCol w="576000">
                  <a:extLst>
                    <a:ext uri="{9D8B030D-6E8A-4147-A177-3AD203B41FA5}">
                      <a16:colId xmlns:a16="http://schemas.microsoft.com/office/drawing/2014/main" val="1607567566"/>
                    </a:ext>
                  </a:extLst>
                </a:gridCol>
                <a:gridCol w="576000">
                  <a:extLst>
                    <a:ext uri="{9D8B030D-6E8A-4147-A177-3AD203B41FA5}">
                      <a16:colId xmlns:a16="http://schemas.microsoft.com/office/drawing/2014/main" val="3652912490"/>
                    </a:ext>
                  </a:extLst>
                </a:gridCol>
              </a:tblGrid>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170288507"/>
                  </a:ext>
                </a:extLst>
              </a:tr>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626014084"/>
                  </a:ext>
                </a:extLst>
              </a:tr>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818104987"/>
                  </a:ext>
                </a:extLst>
              </a:tr>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510715075"/>
                  </a:ext>
                </a:extLst>
              </a:tr>
            </a:tbl>
          </a:graphicData>
        </a:graphic>
      </p:graphicFrame>
      <p:sp>
        <p:nvSpPr>
          <p:cNvPr id="10" name="TextBox 9">
            <a:extLst>
              <a:ext uri="{FF2B5EF4-FFF2-40B4-BE49-F238E27FC236}">
                <a16:creationId xmlns:a16="http://schemas.microsoft.com/office/drawing/2014/main" id="{27A5E80F-7535-1265-39E3-EFB431AD8841}"/>
              </a:ext>
            </a:extLst>
          </p:cNvPr>
          <p:cNvSpPr txBox="1"/>
          <p:nvPr/>
        </p:nvSpPr>
        <p:spPr>
          <a:xfrm>
            <a:off x="747595" y="2453657"/>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11" name="TextBox 10">
            <a:extLst>
              <a:ext uri="{FF2B5EF4-FFF2-40B4-BE49-F238E27FC236}">
                <a16:creationId xmlns:a16="http://schemas.microsoft.com/office/drawing/2014/main" id="{3B4DA4AD-C310-C000-53DA-EB7F0009FDC2}"/>
              </a:ext>
            </a:extLst>
          </p:cNvPr>
          <p:cNvSpPr txBox="1"/>
          <p:nvPr/>
        </p:nvSpPr>
        <p:spPr>
          <a:xfrm>
            <a:off x="2268251" y="2453657"/>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17" name="TextBox 16">
            <a:extLst>
              <a:ext uri="{FF2B5EF4-FFF2-40B4-BE49-F238E27FC236}">
                <a16:creationId xmlns:a16="http://schemas.microsoft.com/office/drawing/2014/main" id="{DFF20209-DA46-752F-BA60-17D4066B66DA}"/>
              </a:ext>
            </a:extLst>
          </p:cNvPr>
          <p:cNvSpPr txBox="1"/>
          <p:nvPr/>
        </p:nvSpPr>
        <p:spPr>
          <a:xfrm>
            <a:off x="3279738" y="3073547"/>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19" name="TextBox 18">
            <a:extLst>
              <a:ext uri="{FF2B5EF4-FFF2-40B4-BE49-F238E27FC236}">
                <a16:creationId xmlns:a16="http://schemas.microsoft.com/office/drawing/2014/main" id="{782704C6-9CC2-466E-ED69-BB7E23CE6EEC}"/>
              </a:ext>
            </a:extLst>
          </p:cNvPr>
          <p:cNvSpPr txBox="1"/>
          <p:nvPr/>
        </p:nvSpPr>
        <p:spPr>
          <a:xfrm>
            <a:off x="3279738" y="3958672"/>
            <a:ext cx="388248" cy="430887"/>
          </a:xfrm>
          <a:prstGeom prst="rect">
            <a:avLst/>
          </a:prstGeom>
          <a:noFill/>
        </p:spPr>
        <p:txBody>
          <a:bodyPr wrap="none" rtlCol="0">
            <a:spAutoFit/>
          </a:bodyPr>
          <a:lstStyle/>
          <a:p>
            <a:pPr>
              <a:buNone/>
            </a:pPr>
            <a:r>
              <a:rPr lang="en-GB" sz="2200" dirty="0">
                <a:solidFill>
                  <a:srgbClr val="00628C"/>
                </a:solidFill>
              </a:rPr>
              <a:t>D</a:t>
            </a:r>
          </a:p>
        </p:txBody>
      </p:sp>
      <p:sp>
        <p:nvSpPr>
          <p:cNvPr id="20" name="TextBox 19">
            <a:extLst>
              <a:ext uri="{FF2B5EF4-FFF2-40B4-BE49-F238E27FC236}">
                <a16:creationId xmlns:a16="http://schemas.microsoft.com/office/drawing/2014/main" id="{95371919-DE9F-ECAF-B387-E20F03E923F8}"/>
              </a:ext>
            </a:extLst>
          </p:cNvPr>
          <p:cNvSpPr txBox="1"/>
          <p:nvPr/>
        </p:nvSpPr>
        <p:spPr>
          <a:xfrm>
            <a:off x="3279738" y="4843798"/>
            <a:ext cx="372218" cy="430887"/>
          </a:xfrm>
          <a:prstGeom prst="rect">
            <a:avLst/>
          </a:prstGeom>
          <a:noFill/>
        </p:spPr>
        <p:txBody>
          <a:bodyPr wrap="none" rtlCol="0">
            <a:spAutoFit/>
          </a:bodyPr>
          <a:lstStyle/>
          <a:p>
            <a:pPr>
              <a:buNone/>
            </a:pPr>
            <a:r>
              <a:rPr lang="en-GB" sz="2200" dirty="0">
                <a:solidFill>
                  <a:srgbClr val="00628C"/>
                </a:solidFill>
              </a:rPr>
              <a:t>E</a:t>
            </a:r>
          </a:p>
        </p:txBody>
      </p:sp>
      <p:sp>
        <p:nvSpPr>
          <p:cNvPr id="21" name="TextBox 20">
            <a:extLst>
              <a:ext uri="{FF2B5EF4-FFF2-40B4-BE49-F238E27FC236}">
                <a16:creationId xmlns:a16="http://schemas.microsoft.com/office/drawing/2014/main" id="{C0508258-272D-AE48-8942-ECCFC5806520}"/>
              </a:ext>
            </a:extLst>
          </p:cNvPr>
          <p:cNvSpPr txBox="1"/>
          <p:nvPr/>
        </p:nvSpPr>
        <p:spPr>
          <a:xfrm>
            <a:off x="7948702" y="3705486"/>
            <a:ext cx="357790" cy="430887"/>
          </a:xfrm>
          <a:prstGeom prst="rect">
            <a:avLst/>
          </a:prstGeom>
          <a:noFill/>
        </p:spPr>
        <p:txBody>
          <a:bodyPr wrap="none" rtlCol="0">
            <a:spAutoFit/>
          </a:bodyPr>
          <a:lstStyle/>
          <a:p>
            <a:pPr>
              <a:buNone/>
            </a:pPr>
            <a:r>
              <a:rPr lang="en-GB" sz="2200" dirty="0">
                <a:solidFill>
                  <a:srgbClr val="00628C"/>
                </a:solidFill>
              </a:rPr>
              <a:t>F</a:t>
            </a:r>
          </a:p>
        </p:txBody>
      </p:sp>
      <p:sp>
        <p:nvSpPr>
          <p:cNvPr id="22" name="TextBox 21">
            <a:extLst>
              <a:ext uri="{FF2B5EF4-FFF2-40B4-BE49-F238E27FC236}">
                <a16:creationId xmlns:a16="http://schemas.microsoft.com/office/drawing/2014/main" id="{BE79E205-7812-347A-DE63-B6726750F322}"/>
              </a:ext>
            </a:extLst>
          </p:cNvPr>
          <p:cNvSpPr txBox="1"/>
          <p:nvPr/>
        </p:nvSpPr>
        <p:spPr>
          <a:xfrm>
            <a:off x="10339350" y="2022770"/>
            <a:ext cx="404278" cy="430887"/>
          </a:xfrm>
          <a:prstGeom prst="rect">
            <a:avLst/>
          </a:prstGeom>
          <a:noFill/>
        </p:spPr>
        <p:txBody>
          <a:bodyPr wrap="none" rtlCol="0">
            <a:spAutoFit/>
          </a:bodyPr>
          <a:lstStyle/>
          <a:p>
            <a:pPr>
              <a:buNone/>
            </a:pPr>
            <a:r>
              <a:rPr lang="en-GB" sz="2200" dirty="0">
                <a:solidFill>
                  <a:srgbClr val="00628C"/>
                </a:solidFill>
              </a:rPr>
              <a:t>G</a:t>
            </a:r>
          </a:p>
        </p:txBody>
      </p:sp>
      <p:sp>
        <p:nvSpPr>
          <p:cNvPr id="23" name="TextBox 22">
            <a:extLst>
              <a:ext uri="{FF2B5EF4-FFF2-40B4-BE49-F238E27FC236}">
                <a16:creationId xmlns:a16="http://schemas.microsoft.com/office/drawing/2014/main" id="{C3547844-4C91-0103-ECFD-551E9267FF13}"/>
              </a:ext>
            </a:extLst>
          </p:cNvPr>
          <p:cNvSpPr txBox="1"/>
          <p:nvPr/>
        </p:nvSpPr>
        <p:spPr>
          <a:xfrm>
            <a:off x="10368832" y="4077935"/>
            <a:ext cx="388248" cy="430887"/>
          </a:xfrm>
          <a:prstGeom prst="rect">
            <a:avLst/>
          </a:prstGeom>
          <a:noFill/>
        </p:spPr>
        <p:txBody>
          <a:bodyPr wrap="none" rtlCol="0">
            <a:spAutoFit/>
          </a:bodyPr>
          <a:lstStyle/>
          <a:p>
            <a:pPr>
              <a:buNone/>
            </a:pPr>
            <a:r>
              <a:rPr lang="en-GB" sz="2200" dirty="0">
                <a:solidFill>
                  <a:srgbClr val="00628C"/>
                </a:solidFill>
              </a:rPr>
              <a:t>H</a:t>
            </a:r>
          </a:p>
        </p:txBody>
      </p:sp>
      <p:sp>
        <p:nvSpPr>
          <p:cNvPr id="24" name="TextBox 23">
            <a:extLst>
              <a:ext uri="{FF2B5EF4-FFF2-40B4-BE49-F238E27FC236}">
                <a16:creationId xmlns:a16="http://schemas.microsoft.com/office/drawing/2014/main" id="{CD5C8D37-FBFB-8046-B124-51499A8003BA}"/>
              </a:ext>
            </a:extLst>
          </p:cNvPr>
          <p:cNvSpPr txBox="1"/>
          <p:nvPr/>
        </p:nvSpPr>
        <p:spPr>
          <a:xfrm>
            <a:off x="9425588" y="5040536"/>
            <a:ext cx="263214" cy="430887"/>
          </a:xfrm>
          <a:prstGeom prst="rect">
            <a:avLst/>
          </a:prstGeom>
          <a:noFill/>
        </p:spPr>
        <p:txBody>
          <a:bodyPr wrap="none" rtlCol="0">
            <a:spAutoFit/>
          </a:bodyPr>
          <a:lstStyle/>
          <a:p>
            <a:pPr>
              <a:buNone/>
            </a:pPr>
            <a:r>
              <a:rPr lang="en-GB" sz="2200" dirty="0">
                <a:solidFill>
                  <a:srgbClr val="00628C"/>
                </a:solidFill>
              </a:rPr>
              <a:t>I</a:t>
            </a:r>
          </a:p>
        </p:txBody>
      </p:sp>
      <p:sp>
        <p:nvSpPr>
          <p:cNvPr id="5" name="Rectangle 4">
            <a:extLst>
              <a:ext uri="{FF2B5EF4-FFF2-40B4-BE49-F238E27FC236}">
                <a16:creationId xmlns:a16="http://schemas.microsoft.com/office/drawing/2014/main" id="{A71FE30B-4365-7F5C-5D7A-B90C6C3F98B8}"/>
              </a:ext>
            </a:extLst>
          </p:cNvPr>
          <p:cNvSpPr/>
          <p:nvPr/>
        </p:nvSpPr>
        <p:spPr>
          <a:xfrm>
            <a:off x="340309" y="2841948"/>
            <a:ext cx="1236171" cy="810000"/>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8B30F192-BAC5-3FF7-8E17-E4F78FEE94AC}"/>
              </a:ext>
            </a:extLst>
          </p:cNvPr>
          <p:cNvSpPr/>
          <p:nvPr/>
        </p:nvSpPr>
        <p:spPr>
          <a:xfrm>
            <a:off x="11237857" y="4917275"/>
            <a:ext cx="632125" cy="731520"/>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3114F1F5-03DC-1A1D-BED8-BCE02762FBBA}"/>
              </a:ext>
            </a:extLst>
          </p:cNvPr>
          <p:cNvSpPr/>
          <p:nvPr/>
        </p:nvSpPr>
        <p:spPr>
          <a:xfrm>
            <a:off x="10801417" y="1093472"/>
            <a:ext cx="1066979" cy="666000"/>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12E5F300-0C2E-E5F7-142D-83D86ABC129C}"/>
              </a:ext>
            </a:extLst>
          </p:cNvPr>
          <p:cNvSpPr/>
          <p:nvPr/>
        </p:nvSpPr>
        <p:spPr>
          <a:xfrm>
            <a:off x="1871836" y="2829170"/>
            <a:ext cx="1169497" cy="822778"/>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4BE9E168-CFE1-CC70-A295-659D00882839}"/>
              </a:ext>
            </a:extLst>
          </p:cNvPr>
          <p:cNvSpPr/>
          <p:nvPr/>
        </p:nvSpPr>
        <p:spPr>
          <a:xfrm>
            <a:off x="3667987" y="2743822"/>
            <a:ext cx="875604" cy="1019941"/>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68B19440-BD86-45DD-0165-62EF641A1FDE}"/>
              </a:ext>
            </a:extLst>
          </p:cNvPr>
          <p:cNvSpPr/>
          <p:nvPr/>
        </p:nvSpPr>
        <p:spPr>
          <a:xfrm>
            <a:off x="10787807" y="4076380"/>
            <a:ext cx="324000" cy="365761"/>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330D04CA-C47C-C4C9-004C-2B51F424DA3E}"/>
              </a:ext>
            </a:extLst>
          </p:cNvPr>
          <p:cNvSpPr/>
          <p:nvPr/>
        </p:nvSpPr>
        <p:spPr>
          <a:xfrm>
            <a:off x="3671665" y="3976675"/>
            <a:ext cx="864000" cy="360000"/>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24887BE2-DA22-BFAD-82E9-CA006AC06B1D}"/>
              </a:ext>
            </a:extLst>
          </p:cNvPr>
          <p:cNvSpPr/>
          <p:nvPr/>
        </p:nvSpPr>
        <p:spPr>
          <a:xfrm>
            <a:off x="7007303" y="4081723"/>
            <a:ext cx="2253148" cy="468000"/>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8C506A45-A16D-F333-DABC-9445A5534EE0}"/>
              </a:ext>
            </a:extLst>
          </p:cNvPr>
          <p:cNvSpPr/>
          <p:nvPr/>
        </p:nvSpPr>
        <p:spPr>
          <a:xfrm>
            <a:off x="3675442" y="4487914"/>
            <a:ext cx="879269" cy="1162088"/>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519689A1-37B2-D763-CBC7-D4E38441ED9F}"/>
              </a:ext>
            </a:extLst>
          </p:cNvPr>
          <p:cNvSpPr txBox="1"/>
          <p:nvPr/>
        </p:nvSpPr>
        <p:spPr>
          <a:xfrm>
            <a:off x="7675389" y="1195105"/>
            <a:ext cx="904415" cy="523220"/>
          </a:xfrm>
          <a:prstGeom prst="rect">
            <a:avLst/>
          </a:prstGeom>
          <a:noFill/>
        </p:spPr>
        <p:txBody>
          <a:bodyPr wrap="none" rtlCol="0">
            <a:spAutoFit/>
          </a:bodyPr>
          <a:lstStyle/>
          <a:p>
            <a:pPr algn="ctr">
              <a:buNone/>
            </a:pPr>
            <a:r>
              <a:rPr lang="en-GB" b="1" dirty="0">
                <a:solidFill>
                  <a:schemeClr val="bg1"/>
                </a:solidFill>
              </a:rPr>
              <a:t>30%</a:t>
            </a:r>
          </a:p>
        </p:txBody>
      </p:sp>
    </p:spTree>
    <p:extLst>
      <p:ext uri="{BB962C8B-B14F-4D97-AF65-F5344CB8AC3E}">
        <p14:creationId xmlns:p14="http://schemas.microsoft.com/office/powerpoint/2010/main" val="25260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7" grpId="0" animBg="1"/>
      <p:bldP spid="29" grpId="0" animBg="1"/>
      <p:bldP spid="31" grpId="0" animBg="1"/>
      <p:bldP spid="32" grpId="0" animBg="1"/>
      <p:bldP spid="34" grpId="0" animBg="1"/>
      <p:bldP spid="35" grpId="0" animBg="1"/>
      <p:bldP spid="36"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6: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517121486"/>
                  </p:ext>
                </p:extLst>
              </p:nvPr>
            </p:nvGraphicFramePr>
            <p:xfrm>
              <a:off x="249543" y="764704"/>
              <a:ext cx="11766038" cy="5845366"/>
            </p:xfrm>
            <a:graphic>
              <a:graphicData uri="http://schemas.openxmlformats.org/drawingml/2006/table">
                <a:tbl>
                  <a:tblPr firstRow="1" bandRow="1">
                    <a:tableStyleId>{5940675A-B579-460E-94D1-54222C63F5DA}</a:tableStyleId>
                  </a:tblPr>
                  <a:tblGrid>
                    <a:gridCol w="4560366">
                      <a:extLst>
                        <a:ext uri="{9D8B030D-6E8A-4147-A177-3AD203B41FA5}">
                          <a16:colId xmlns:a16="http://schemas.microsoft.com/office/drawing/2014/main" val="695237181"/>
                        </a:ext>
                      </a:extLst>
                    </a:gridCol>
                    <a:gridCol w="7205672">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54559">
                    <a:tc>
                      <a:txBody>
                        <a:bodyPr/>
                        <a:lstStyle/>
                        <a:p>
                          <a:r>
                            <a:rPr lang="en-GB" sz="1600" b="1" i="0" u="none" dirty="0"/>
                            <a:t>Support</a:t>
                          </a:r>
                        </a:p>
                        <a:p>
                          <a:r>
                            <a:rPr lang="en-GB" sz="1600" b="0" i="0" u="none" dirty="0"/>
                            <a:t>Start with 50% rather than 30%, or offer students fewer grids using Additional activity </a:t>
                          </a:r>
                          <a:r>
                            <a:rPr lang="en-GB" sz="1600" b="0" i="0" u="none" dirty="0">
                              <a:hlinkClick r:id="rId3" action="ppaction://hlinksldjump"/>
                            </a:rPr>
                            <a:t>B</a:t>
                          </a:r>
                          <a:r>
                            <a:rPr lang="en-GB" sz="1600" b="0" i="0" u="none" dirty="0"/>
                            <a:t>.</a:t>
                          </a:r>
                        </a:p>
                        <a:p>
                          <a:pPr>
                            <a:spcBef>
                              <a:spcPts val="600"/>
                            </a:spcBef>
                          </a:pPr>
                          <a:r>
                            <a:rPr lang="en-GB" sz="1600" b="1" i="0" u="none" dirty="0"/>
                            <a:t>Challenge</a:t>
                          </a:r>
                        </a:p>
                        <a:p>
                          <a:r>
                            <a:rPr lang="en-GB" sz="1600" b="0" i="0" u="none" dirty="0"/>
                            <a:t>Ask students to work on one grid and to shade 30% in as many ways as possible, then to compare the different shading methods for accuracy. Does it matter if the shading isn’t in a single block? Can the sections shaded be spread across the shape? You might also ask students what would happen if two or three of the grids were connected – what percentage of the whole would then be shaded?</a:t>
                          </a:r>
                        </a:p>
                        <a:p>
                          <a:pPr>
                            <a:spcBef>
                              <a:spcPts val="600"/>
                            </a:spcBef>
                          </a:pPr>
                          <a:r>
                            <a:rPr lang="en-GB" sz="1600" b="1" i="0" u="none" dirty="0"/>
                            <a:t>Representations</a:t>
                          </a:r>
                        </a:p>
                        <a:p>
                          <a:r>
                            <a:rPr lang="en-GB" sz="1600" b="0" i="0" u="none" dirty="0"/>
                            <a:t>The hundred grid is a helpful representation for percentages. Ask students to state the value of the whole and then what each part represents.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6 explores different representations of the same percentage on a hundred grid and then grids with different numbers of squares. </a:t>
                          </a:r>
                          <a:r>
                            <a:rPr lang="en-GB" sz="1600" b="0" i="0" u="none" dirty="0"/>
                            <a:t>Consider how they students work with these. Do they think about each smaller division, and what percentage this represents? Do they use equivalent fractions? </a:t>
                          </a:r>
                          <a:endParaRPr lang="en-GB" sz="160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context of shading shapes will be familiar as a way of thinking about fractions. Students are likely to give insight into their understanding of the connections between percentages and equivalent fractions as they answer some of the problems. In others (particularly D, G and I) students might use known facts such as 25% is </a:t>
                          </a:r>
                          <a14:m>
                            <m:oMath xmlns:m="http://schemas.openxmlformats.org/officeDocument/2006/math">
                              <m:box>
                                <m:boxPr>
                                  <m:ctrlPr>
                                    <a:rPr lang="en-GB" sz="1600" i="1" dirty="0" smtClean="0">
                                      <a:latin typeface="Cambria Math" panose="02040503050406030204" pitchFamily="18" charset="0"/>
                                    </a:rPr>
                                  </m:ctrlPr>
                                </m:boxPr>
                                <m:e>
                                  <m:argPr>
                                    <m:argSz m:val="-1"/>
                                  </m:argPr>
                                  <m:f>
                                    <m:fPr>
                                      <m:ctrlPr>
                                        <a:rPr lang="en-GB" sz="1600" i="1" dirty="0" smtClean="0">
                                          <a:latin typeface="Cambria Math" panose="02040503050406030204" pitchFamily="18" charset="0"/>
                                        </a:rPr>
                                      </m:ctrlPr>
                                    </m:fPr>
                                    <m:num>
                                      <m:r>
                                        <a:rPr lang="en-GB" sz="1600" b="0" i="1" dirty="0" smtClean="0">
                                          <a:latin typeface="Cambria Math" panose="02040503050406030204" pitchFamily="18" charset="0"/>
                                        </a:rPr>
                                        <m:t>1</m:t>
                                      </m:r>
                                    </m:num>
                                    <m:den>
                                      <m:r>
                                        <a:rPr lang="en-GB" sz="1600" b="0" i="1" dirty="0" smtClean="0">
                                          <a:latin typeface="Cambria Math" panose="02040503050406030204" pitchFamily="18" charset="0"/>
                                        </a:rPr>
                                        <m:t>4</m:t>
                                      </m:r>
                                    </m:den>
                                  </m:f>
                                </m:e>
                              </m:box>
                            </m:oMath>
                          </a14:m>
                          <a:r>
                            <a:rPr lang="en-GB" sz="1600" dirty="0"/>
                            <a:t> to shade the grid.</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Note the connections between the grids, sometimes emphasised by the alignment of the divisions – students might draw lines between them on the </a:t>
                          </a:r>
                          <a:r>
                            <a:rPr lang="en-GB" sz="1600" dirty="0">
                              <a:hlinkClick r:id="rId4" action="ppaction://hlinksldjump"/>
                            </a:rPr>
                            <a:t>printable version</a:t>
                          </a:r>
                          <a:r>
                            <a:rPr lang="en-GB" sz="1600" dirty="0"/>
                            <a:t>. Shapes A and B are the same ‘whole’, divided into different sized sections. Shapes C, D and E, although different heights, have the same length, so this can be considered as the whole. Shape G is the same height as the 100 square and the shading from the square can be extended across. Students who work with these connections, or explain them when prompted, are likely to have a good understanding of proportionality and percentages.</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5" action="ppaction://hlinksldjump"/>
                            </a:rPr>
                            <a:t>A</a:t>
                          </a:r>
                          <a:r>
                            <a:rPr lang="en-GB" sz="1600" b="0" dirty="0"/>
                            <a:t> is a blank version of this task so that you can explore with percentages other than 30%, and Additional activity </a:t>
                          </a:r>
                          <a:r>
                            <a:rPr lang="en-GB" sz="1600" b="0" i="0" u="none" dirty="0">
                              <a:hlinkClick r:id="rId3" action="ppaction://hlinksldjump"/>
                            </a:rPr>
                            <a:t>B</a:t>
                          </a:r>
                          <a:r>
                            <a:rPr lang="en-GB" sz="1600" b="0" dirty="0"/>
                            <a:t> is an easier version with fewer grids.</a:t>
                          </a:r>
                        </a:p>
                        <a:p>
                          <a:pPr marL="285750" indent="-285750">
                            <a:buFont typeface="Arial" panose="020B0604020202020204" pitchFamily="34" charset="0"/>
                            <a:buChar char="•"/>
                          </a:pPr>
                          <a:r>
                            <a:rPr lang="en-GB" sz="1600" b="0" dirty="0"/>
                            <a:t>Additional activity </a:t>
                          </a:r>
                          <a:r>
                            <a:rPr lang="en-GB" sz="1600" b="0" dirty="0">
                              <a:hlinkClick r:id="rId6" action="ppaction://hlinksldjump"/>
                            </a:rPr>
                            <a:t>D</a:t>
                          </a:r>
                          <a:r>
                            <a:rPr lang="en-GB" sz="1600" b="0" dirty="0"/>
                            <a:t> takes the idea of representing percentages on a grid even further.</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517121486"/>
                  </p:ext>
                </p:extLst>
              </p:nvPr>
            </p:nvGraphicFramePr>
            <p:xfrm>
              <a:off x="249543" y="764704"/>
              <a:ext cx="11766038" cy="5845366"/>
            </p:xfrm>
            <a:graphic>
              <a:graphicData uri="http://schemas.openxmlformats.org/drawingml/2006/table">
                <a:tbl>
                  <a:tblPr firstRow="1" bandRow="1">
                    <a:tableStyleId>{5940675A-B579-460E-94D1-54222C63F5DA}</a:tableStyleId>
                  </a:tblPr>
                  <a:tblGrid>
                    <a:gridCol w="4560366">
                      <a:extLst>
                        <a:ext uri="{9D8B030D-6E8A-4147-A177-3AD203B41FA5}">
                          <a16:colId xmlns:a16="http://schemas.microsoft.com/office/drawing/2014/main" val="695237181"/>
                        </a:ext>
                      </a:extLst>
                    </a:gridCol>
                    <a:gridCol w="7205672">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412806">
                    <a:tc>
                      <a:txBody>
                        <a:bodyPr/>
                        <a:lstStyle/>
                        <a:p>
                          <a:r>
                            <a:rPr lang="en-GB" sz="1600" b="1" i="0" u="none" dirty="0"/>
                            <a:t>Support</a:t>
                          </a:r>
                        </a:p>
                        <a:p>
                          <a:r>
                            <a:rPr lang="en-GB" sz="1600" b="0" i="0" u="none" dirty="0"/>
                            <a:t>Start with 50% rather than 30%, or offer students fewer grids using Additional activity </a:t>
                          </a:r>
                          <a:r>
                            <a:rPr lang="en-GB" sz="1600" b="0" i="0" u="none" dirty="0">
                              <a:hlinkClick r:id="rId7" action="ppaction://hlinksldjump"/>
                            </a:rPr>
                            <a:t>B</a:t>
                          </a:r>
                          <a:r>
                            <a:rPr lang="en-GB" sz="1600" b="0" i="0" u="none" dirty="0"/>
                            <a:t>.</a:t>
                          </a:r>
                        </a:p>
                        <a:p>
                          <a:pPr>
                            <a:spcBef>
                              <a:spcPts val="600"/>
                            </a:spcBef>
                          </a:pPr>
                          <a:r>
                            <a:rPr lang="en-GB" sz="1600" b="1" i="0" u="none" dirty="0"/>
                            <a:t>Challenge</a:t>
                          </a:r>
                        </a:p>
                        <a:p>
                          <a:r>
                            <a:rPr lang="en-GB" sz="1600" b="0" i="0" u="none" dirty="0"/>
                            <a:t>Ask students to work on one grid and to shade 30% in as many ways as possible, then to compare the different shading methods for accuracy. Does it matter if the shading isn’t in a single block? Can the sections shaded be spread across the shape? You might also ask students what would happen if two or three of the grids were connected – what percentage of the whole would then be shaded?</a:t>
                          </a:r>
                        </a:p>
                        <a:p>
                          <a:pPr>
                            <a:spcBef>
                              <a:spcPts val="600"/>
                            </a:spcBef>
                          </a:pPr>
                          <a:r>
                            <a:rPr lang="en-GB" sz="1600" b="1" i="0" u="none" dirty="0"/>
                            <a:t>Representations</a:t>
                          </a:r>
                        </a:p>
                        <a:p>
                          <a:r>
                            <a:rPr lang="en-GB" sz="1600" b="0" i="0" u="none" dirty="0"/>
                            <a:t>The hundred grid is a helpful representation for percentages. Ask students to state the value of the whole and then what each part represents. </a:t>
                          </a:r>
                        </a:p>
                      </a:txBody>
                      <a:tcPr/>
                    </a:tc>
                    <a:tc>
                      <a:txBody>
                        <a:bodyPr/>
                        <a:lstStyle/>
                        <a:p>
                          <a:endParaRPr lang="en-US"/>
                        </a:p>
                      </a:txBody>
                      <a:tcPr>
                        <a:blipFill>
                          <a:blip r:embed="rId8"/>
                          <a:stretch>
                            <a:fillRect l="-63398" t="-8966" r="-169" b="-25793"/>
                          </a:stretch>
                        </a:blipFill>
                      </a:tcPr>
                    </a:tc>
                    <a:extLst>
                      <a:ext uri="{0D108BD9-81ED-4DB2-BD59-A6C34878D82A}">
                        <a16:rowId xmlns:a16="http://schemas.microsoft.com/office/drawing/2014/main" val="1616516725"/>
                      </a:ext>
                    </a:extLst>
                  </a:tr>
                  <a:tr h="10668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9" action="ppaction://hlinksldjump"/>
                            </a:rPr>
                            <a:t>A</a:t>
                          </a:r>
                          <a:r>
                            <a:rPr lang="en-GB" sz="1600" b="0" dirty="0"/>
                            <a:t> is a blank version of this task so that you can explore with percentages other than 30%, and Additional activity </a:t>
                          </a:r>
                          <a:r>
                            <a:rPr lang="en-GB" sz="1600" b="0" i="0" u="none" dirty="0">
                              <a:hlinkClick r:id="rId7" action="ppaction://hlinksldjump"/>
                            </a:rPr>
                            <a:t>B</a:t>
                          </a:r>
                          <a:r>
                            <a:rPr lang="en-GB" sz="1600" b="0" dirty="0"/>
                            <a:t> is an easier version with fewer grids.</a:t>
                          </a:r>
                        </a:p>
                        <a:p>
                          <a:pPr marL="285750" indent="-285750">
                            <a:buFont typeface="Arial" panose="020B0604020202020204" pitchFamily="34" charset="0"/>
                            <a:buChar char="•"/>
                          </a:pPr>
                          <a:r>
                            <a:rPr lang="en-GB" sz="1600" b="0" dirty="0"/>
                            <a:t>Additional activity </a:t>
                          </a:r>
                          <a:r>
                            <a:rPr lang="en-GB" sz="1600" b="0" dirty="0">
                              <a:hlinkClick r:id="rId10" action="ppaction://hlinksldjump"/>
                            </a:rPr>
                            <a:t>D</a:t>
                          </a:r>
                          <a:r>
                            <a:rPr lang="en-GB" sz="1600" b="0" dirty="0"/>
                            <a:t> takes the idea of representing percentages on a grid even further.</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2883475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D0FEC600-B3B0-63BB-6BF7-468C97235D10}"/>
              </a:ext>
            </a:extLst>
          </p:cNvPr>
          <p:cNvSpPr>
            <a:spLocks noGrp="1"/>
          </p:cNvSpPr>
          <p:nvPr>
            <p:ph type="body" sz="quarter" idx="11"/>
          </p:nvPr>
        </p:nvSpPr>
        <p:spPr/>
        <p:txBody>
          <a:bodyPr/>
          <a:lstStyle/>
          <a:p>
            <a:r>
              <a:rPr lang="en-US" sz="2400" dirty="0"/>
              <a:t>Checkpoint 7: 75%</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82880" y="564745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5D4FECB-9208-464D-07DC-314D8E023015}"/>
              </a:ext>
            </a:extLst>
          </p:cNvPr>
          <p:cNvSpPr txBox="1"/>
          <p:nvPr/>
        </p:nvSpPr>
        <p:spPr>
          <a:xfrm>
            <a:off x="348343" y="1131618"/>
            <a:ext cx="3054614" cy="3951851"/>
          </a:xfrm>
          <a:prstGeom prst="rect">
            <a:avLst/>
          </a:prstGeom>
          <a:noFill/>
        </p:spPr>
        <p:txBody>
          <a:bodyPr wrap="square" rtlCol="0">
            <a:spAutoFit/>
          </a:bodyPr>
          <a:lstStyle/>
          <a:p>
            <a:pPr>
              <a:buNone/>
            </a:pPr>
            <a:r>
              <a:rPr lang="en-GB" sz="2200" dirty="0"/>
              <a:t>On the right are six students’ different strategies for finding 75% of 250. One of them is incorrect.</a:t>
            </a:r>
          </a:p>
          <a:p>
            <a:pPr marL="514350" indent="-514350">
              <a:buAutoNum type="alphaLcParenR"/>
            </a:pPr>
            <a:r>
              <a:rPr lang="en-GB" sz="2200" dirty="0"/>
              <a:t>Whose strategy is incorrect?</a:t>
            </a:r>
          </a:p>
          <a:p>
            <a:pPr marL="514350" indent="-514350">
              <a:buAutoNum type="alphaLcParenR"/>
            </a:pPr>
            <a:r>
              <a:rPr lang="en-GB" sz="2200" dirty="0"/>
              <a:t>Put the correct strategies in order of which you prefer to use. </a:t>
            </a:r>
          </a:p>
        </p:txBody>
      </p:sp>
      <p:sp>
        <p:nvSpPr>
          <p:cNvPr id="8" name="TextBox 7">
            <a:extLst>
              <a:ext uri="{FF2B5EF4-FFF2-40B4-BE49-F238E27FC236}">
                <a16:creationId xmlns:a16="http://schemas.microsoft.com/office/drawing/2014/main" id="{5F46B7B8-30FA-DA0E-07B1-0DAFC5DC4CBF}"/>
              </a:ext>
            </a:extLst>
          </p:cNvPr>
          <p:cNvSpPr txBox="1"/>
          <p:nvPr/>
        </p:nvSpPr>
        <p:spPr>
          <a:xfrm>
            <a:off x="1212868" y="5647459"/>
            <a:ext cx="7082972" cy="837152"/>
          </a:xfrm>
          <a:prstGeom prst="rect">
            <a:avLst/>
          </a:prstGeom>
          <a:noFill/>
        </p:spPr>
        <p:txBody>
          <a:bodyPr wrap="square">
            <a:spAutoFit/>
          </a:bodyPr>
          <a:lstStyle/>
          <a:p>
            <a:pPr>
              <a:buNone/>
            </a:pPr>
            <a:r>
              <a:rPr lang="en-GB" sz="2200" dirty="0"/>
              <a:t>How could you adapt each method to find 90% of 250?</a:t>
            </a:r>
          </a:p>
          <a:p>
            <a:pPr>
              <a:buNone/>
            </a:pPr>
            <a:r>
              <a:rPr lang="en-GB" sz="2200" dirty="0"/>
              <a:t>Are there any that can’t work for this percentage?</a:t>
            </a:r>
          </a:p>
        </p:txBody>
      </p:sp>
      <p:sp>
        <p:nvSpPr>
          <p:cNvPr id="9" name="Rectangle: Rounded Corners 8">
            <a:extLst>
              <a:ext uri="{FF2B5EF4-FFF2-40B4-BE49-F238E27FC236}">
                <a16:creationId xmlns:a16="http://schemas.microsoft.com/office/drawing/2014/main" id="{C5DADC98-FB69-6C46-B18C-10A8A4482C51}"/>
              </a:ext>
            </a:extLst>
          </p:cNvPr>
          <p:cNvSpPr/>
          <p:nvPr/>
        </p:nvSpPr>
        <p:spPr>
          <a:xfrm>
            <a:off x="3591569" y="1143582"/>
            <a:ext cx="2628000" cy="1394984"/>
          </a:xfrm>
          <a:prstGeom prst="roundRect">
            <a:avLst/>
          </a:prstGeom>
          <a:pattFill prst="dotGrid">
            <a:fgClr>
              <a:schemeClr val="accent6">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None/>
            </a:pPr>
            <a:r>
              <a:rPr lang="en-GB" sz="2200" dirty="0">
                <a:solidFill>
                  <a:srgbClr val="00628C"/>
                </a:solidFill>
                <a:latin typeface="Cavolini" panose="03000502040302020204" pitchFamily="66" charset="0"/>
                <a:cs typeface="Cavolini" panose="03000502040302020204" pitchFamily="66" charset="0"/>
              </a:rPr>
              <a:t>Abdul</a:t>
            </a:r>
          </a:p>
          <a:p>
            <a:pPr>
              <a:buNone/>
            </a:pPr>
            <a:r>
              <a:rPr lang="en-GB" sz="2200" dirty="0">
                <a:solidFill>
                  <a:srgbClr val="00628C"/>
                </a:solidFill>
                <a:latin typeface="Cavolini" panose="03000502040302020204" pitchFamily="66" charset="0"/>
                <a:cs typeface="Cavolini" panose="03000502040302020204" pitchFamily="66" charset="0"/>
              </a:rPr>
              <a:t>250 ÷ 100 = 2.5</a:t>
            </a:r>
          </a:p>
          <a:p>
            <a:pPr>
              <a:buNone/>
            </a:pPr>
            <a:r>
              <a:rPr lang="en-GB" sz="2200" dirty="0">
                <a:solidFill>
                  <a:srgbClr val="00628C"/>
                </a:solidFill>
                <a:latin typeface="Cavolini" panose="03000502040302020204" pitchFamily="66" charset="0"/>
                <a:cs typeface="Cavolini" panose="03000502040302020204" pitchFamily="66" charset="0"/>
              </a:rPr>
              <a:t>2.5 × 75 = __</a:t>
            </a:r>
            <a:endParaRPr lang="en-GB" sz="2200" dirty="0">
              <a:solidFill>
                <a:srgbClr val="00628C"/>
              </a:solidFill>
              <a:latin typeface="Cavolini" panose="03000502040302020204" pitchFamily="66" charset="0"/>
              <a:cs typeface="Cavolini" panose="03000502040302020204" pitchFamily="66" charset="0"/>
              <a:sym typeface="Symbol" panose="05050102010706020507" pitchFamily="18" charset="2"/>
            </a:endParaRPr>
          </a:p>
          <a:p>
            <a:pPr>
              <a:buNone/>
            </a:pPr>
            <a:endParaRPr lang="en-GB" sz="2200" dirty="0">
              <a:solidFill>
                <a:srgbClr val="00628C"/>
              </a:solidFill>
              <a:latin typeface="Cavolini" panose="03000502040302020204" pitchFamily="66" charset="0"/>
              <a:cs typeface="Cavolini" panose="03000502040302020204" pitchFamily="66" charset="0"/>
            </a:endParaRPr>
          </a:p>
        </p:txBody>
      </p:sp>
      <p:sp>
        <p:nvSpPr>
          <p:cNvPr id="10" name="Rectangle: Rounded Corners 9">
            <a:extLst>
              <a:ext uri="{FF2B5EF4-FFF2-40B4-BE49-F238E27FC236}">
                <a16:creationId xmlns:a16="http://schemas.microsoft.com/office/drawing/2014/main" id="{D9073E3B-AA50-98EC-4A2F-C9BA77594F8B}"/>
              </a:ext>
            </a:extLst>
          </p:cNvPr>
          <p:cNvSpPr/>
          <p:nvPr/>
        </p:nvSpPr>
        <p:spPr>
          <a:xfrm>
            <a:off x="6341719" y="1131618"/>
            <a:ext cx="2628000" cy="1779331"/>
          </a:xfrm>
          <a:prstGeom prst="roundRect">
            <a:avLst/>
          </a:prstGeom>
          <a:pattFill prst="dotGrid">
            <a:fgClr>
              <a:schemeClr val="accent6">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None/>
            </a:pPr>
            <a:r>
              <a:rPr lang="en-GB" sz="2200" dirty="0">
                <a:solidFill>
                  <a:srgbClr val="00628C"/>
                </a:solidFill>
                <a:latin typeface="Cavolini" panose="03000502040302020204" pitchFamily="66" charset="0"/>
                <a:cs typeface="Cavolini" panose="03000502040302020204" pitchFamily="66" charset="0"/>
              </a:rPr>
              <a:t>Beth</a:t>
            </a:r>
          </a:p>
          <a:p>
            <a:pPr>
              <a:buNone/>
            </a:pPr>
            <a:r>
              <a:rPr lang="en-GB" sz="2200" dirty="0">
                <a:solidFill>
                  <a:srgbClr val="00628C"/>
                </a:solidFill>
                <a:latin typeface="Cavolini" panose="03000502040302020204" pitchFamily="66" charset="0"/>
                <a:cs typeface="Cavolini" panose="03000502040302020204" pitchFamily="66" charset="0"/>
              </a:rPr>
              <a:t>250 ÷ 2 = 125</a:t>
            </a:r>
          </a:p>
          <a:p>
            <a:pPr>
              <a:buNone/>
            </a:pPr>
            <a:r>
              <a:rPr lang="en-GB" sz="2200" dirty="0">
                <a:solidFill>
                  <a:srgbClr val="00628C"/>
                </a:solidFill>
                <a:latin typeface="Cavolini" panose="03000502040302020204" pitchFamily="66" charset="0"/>
                <a:cs typeface="Cavolini" panose="03000502040302020204" pitchFamily="66" charset="0"/>
              </a:rPr>
              <a:t>125 ÷ 2 = 62.5</a:t>
            </a:r>
          </a:p>
          <a:p>
            <a:pPr>
              <a:buNone/>
            </a:pPr>
            <a:r>
              <a:rPr lang="en-GB" sz="2200" dirty="0">
                <a:solidFill>
                  <a:srgbClr val="00628C"/>
                </a:solidFill>
                <a:latin typeface="Cavolini" panose="03000502040302020204" pitchFamily="66" charset="0"/>
                <a:cs typeface="Cavolini" panose="03000502040302020204" pitchFamily="66" charset="0"/>
              </a:rPr>
              <a:t>125 + 62.5 = __</a:t>
            </a:r>
          </a:p>
        </p:txBody>
      </p:sp>
      <p:sp>
        <p:nvSpPr>
          <p:cNvPr id="11" name="Rectangle: Rounded Corners 10">
            <a:extLst>
              <a:ext uri="{FF2B5EF4-FFF2-40B4-BE49-F238E27FC236}">
                <a16:creationId xmlns:a16="http://schemas.microsoft.com/office/drawing/2014/main" id="{F6F80959-1FEF-5A00-65C1-D4595836BC2F}"/>
              </a:ext>
            </a:extLst>
          </p:cNvPr>
          <p:cNvSpPr/>
          <p:nvPr/>
        </p:nvSpPr>
        <p:spPr>
          <a:xfrm>
            <a:off x="3591569" y="3590088"/>
            <a:ext cx="2628000" cy="1394984"/>
          </a:xfrm>
          <a:prstGeom prst="roundRect">
            <a:avLst/>
          </a:prstGeom>
          <a:pattFill prst="dotGrid">
            <a:fgClr>
              <a:schemeClr val="accent6">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None/>
            </a:pPr>
            <a:r>
              <a:rPr lang="en-GB" sz="2200" dirty="0">
                <a:solidFill>
                  <a:srgbClr val="00628C"/>
                </a:solidFill>
                <a:latin typeface="Cavolini" panose="03000502040302020204" pitchFamily="66" charset="0"/>
                <a:cs typeface="Cavolini" panose="03000502040302020204" pitchFamily="66" charset="0"/>
              </a:rPr>
              <a:t>Darren</a:t>
            </a:r>
          </a:p>
          <a:p>
            <a:pPr>
              <a:buNone/>
            </a:pPr>
            <a:r>
              <a:rPr lang="en-GB" sz="2200" dirty="0">
                <a:solidFill>
                  <a:srgbClr val="00628C"/>
                </a:solidFill>
                <a:latin typeface="Cavolini" panose="03000502040302020204" pitchFamily="66" charset="0"/>
                <a:cs typeface="Cavolini" panose="03000502040302020204" pitchFamily="66" charset="0"/>
              </a:rPr>
              <a:t>250 ÷ 4 = 62.5</a:t>
            </a:r>
          </a:p>
          <a:p>
            <a:pPr>
              <a:buNone/>
            </a:pPr>
            <a:r>
              <a:rPr lang="en-GB" sz="2200" dirty="0">
                <a:solidFill>
                  <a:srgbClr val="00628C"/>
                </a:solidFill>
                <a:latin typeface="Cavolini" panose="03000502040302020204" pitchFamily="66" charset="0"/>
                <a:cs typeface="Cavolini" panose="03000502040302020204" pitchFamily="66" charset="0"/>
              </a:rPr>
              <a:t>250 </a:t>
            </a:r>
            <a:r>
              <a:rPr lang="en-GB" sz="2200" dirty="0">
                <a:solidFill>
                  <a:srgbClr val="00628C"/>
                </a:solidFill>
                <a:latin typeface="Cavolini" panose="03000502040302020204" pitchFamily="66" charset="0"/>
                <a:cs typeface="Cavolini" panose="03000502040302020204" pitchFamily="66" charset="0"/>
                <a:sym typeface="Symbol" panose="05050102010706020507" pitchFamily="18" charset="2"/>
              </a:rPr>
              <a:t></a:t>
            </a:r>
            <a:r>
              <a:rPr lang="en-GB" sz="2200" dirty="0">
                <a:solidFill>
                  <a:srgbClr val="00628C"/>
                </a:solidFill>
                <a:latin typeface="Cavolini" panose="03000502040302020204" pitchFamily="66" charset="0"/>
                <a:cs typeface="Cavolini" panose="03000502040302020204" pitchFamily="66" charset="0"/>
              </a:rPr>
              <a:t> 62.5 = __</a:t>
            </a:r>
          </a:p>
        </p:txBody>
      </p:sp>
      <p:sp>
        <p:nvSpPr>
          <p:cNvPr id="12" name="Rectangle: Rounded Corners 11">
            <a:extLst>
              <a:ext uri="{FF2B5EF4-FFF2-40B4-BE49-F238E27FC236}">
                <a16:creationId xmlns:a16="http://schemas.microsoft.com/office/drawing/2014/main" id="{B56781F3-C2F1-C2B3-16F0-AB00DC1F76D2}"/>
              </a:ext>
            </a:extLst>
          </p:cNvPr>
          <p:cNvSpPr/>
          <p:nvPr/>
        </p:nvSpPr>
        <p:spPr>
          <a:xfrm>
            <a:off x="9091869" y="1143582"/>
            <a:ext cx="2628000" cy="2196965"/>
          </a:xfrm>
          <a:prstGeom prst="roundRect">
            <a:avLst>
              <a:gd name="adj" fmla="val 9818"/>
            </a:avLst>
          </a:prstGeom>
          <a:pattFill prst="dotGrid">
            <a:fgClr>
              <a:schemeClr val="accent6">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None/>
            </a:pPr>
            <a:r>
              <a:rPr lang="en-GB" sz="2200" dirty="0">
                <a:solidFill>
                  <a:srgbClr val="00628C"/>
                </a:solidFill>
                <a:latin typeface="Cavolini" panose="03000502040302020204" pitchFamily="66" charset="0"/>
                <a:cs typeface="Cavolini" panose="03000502040302020204" pitchFamily="66" charset="0"/>
              </a:rPr>
              <a:t>Caris</a:t>
            </a:r>
          </a:p>
          <a:p>
            <a:pPr>
              <a:buNone/>
            </a:pPr>
            <a:r>
              <a:rPr lang="en-GB" sz="2200" dirty="0">
                <a:solidFill>
                  <a:srgbClr val="00628C"/>
                </a:solidFill>
                <a:latin typeface="Cavolini" panose="03000502040302020204" pitchFamily="66" charset="0"/>
                <a:cs typeface="Cavolini" panose="03000502040302020204" pitchFamily="66" charset="0"/>
              </a:rPr>
              <a:t>250 ÷ 10 = 25</a:t>
            </a:r>
          </a:p>
          <a:p>
            <a:pPr>
              <a:buNone/>
            </a:pPr>
            <a:r>
              <a:rPr lang="en-GB" sz="2200" dirty="0">
                <a:solidFill>
                  <a:srgbClr val="00628C"/>
                </a:solidFill>
                <a:latin typeface="Cavolini" panose="03000502040302020204" pitchFamily="66" charset="0"/>
                <a:cs typeface="Cavolini" panose="03000502040302020204" pitchFamily="66" charset="0"/>
              </a:rPr>
              <a:t>25 × 7 = 175</a:t>
            </a:r>
          </a:p>
          <a:p>
            <a:pPr>
              <a:buNone/>
            </a:pPr>
            <a:r>
              <a:rPr lang="en-GB" sz="2200" dirty="0">
                <a:solidFill>
                  <a:srgbClr val="00628C"/>
                </a:solidFill>
                <a:latin typeface="Cavolini" panose="03000502040302020204" pitchFamily="66" charset="0"/>
                <a:cs typeface="Cavolini" panose="03000502040302020204" pitchFamily="66" charset="0"/>
              </a:rPr>
              <a:t>25÷ 2 = 12.5</a:t>
            </a:r>
          </a:p>
          <a:p>
            <a:pPr>
              <a:buNone/>
            </a:pPr>
            <a:r>
              <a:rPr lang="en-GB" sz="2200" dirty="0">
                <a:solidFill>
                  <a:srgbClr val="00628C"/>
                </a:solidFill>
                <a:latin typeface="Cavolini" panose="03000502040302020204" pitchFamily="66" charset="0"/>
                <a:cs typeface="Cavolini" panose="03000502040302020204" pitchFamily="66" charset="0"/>
                <a:sym typeface="Symbol" panose="05050102010706020507" pitchFamily="18" charset="2"/>
              </a:rPr>
              <a:t>175 + 12.5 = __</a:t>
            </a:r>
          </a:p>
          <a:p>
            <a:pPr>
              <a:buNone/>
            </a:pPr>
            <a:endParaRPr lang="en-GB" sz="2200" dirty="0">
              <a:solidFill>
                <a:srgbClr val="00628C"/>
              </a:solidFill>
              <a:latin typeface="Cavolini" panose="03000502040302020204" pitchFamily="66" charset="0"/>
              <a:cs typeface="Cavolini" panose="03000502040302020204" pitchFamily="66" charset="0"/>
            </a:endParaRPr>
          </a:p>
        </p:txBody>
      </p:sp>
      <p:sp>
        <p:nvSpPr>
          <p:cNvPr id="13" name="Rectangle: Rounded Corners 12">
            <a:extLst>
              <a:ext uri="{FF2B5EF4-FFF2-40B4-BE49-F238E27FC236}">
                <a16:creationId xmlns:a16="http://schemas.microsoft.com/office/drawing/2014/main" id="{4F801425-BEDE-90BC-05AD-DD7A47963E5C}"/>
              </a:ext>
            </a:extLst>
          </p:cNvPr>
          <p:cNvSpPr/>
          <p:nvPr/>
        </p:nvSpPr>
        <p:spPr>
          <a:xfrm>
            <a:off x="9091869" y="3611229"/>
            <a:ext cx="2628000" cy="1003871"/>
          </a:xfrm>
          <a:prstGeom prst="roundRect">
            <a:avLst/>
          </a:prstGeom>
          <a:pattFill prst="dotGrid">
            <a:fgClr>
              <a:schemeClr val="accent6">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None/>
            </a:pPr>
            <a:r>
              <a:rPr lang="en-GB" sz="2200" dirty="0">
                <a:solidFill>
                  <a:srgbClr val="00628C"/>
                </a:solidFill>
                <a:latin typeface="Cavolini" panose="03000502040302020204" pitchFamily="66" charset="0"/>
                <a:cs typeface="Cavolini" panose="03000502040302020204" pitchFamily="66" charset="0"/>
              </a:rPr>
              <a:t>Faaris</a:t>
            </a:r>
          </a:p>
          <a:p>
            <a:pPr>
              <a:buNone/>
            </a:pPr>
            <a:r>
              <a:rPr lang="en-GB" sz="2200" dirty="0">
                <a:solidFill>
                  <a:srgbClr val="00628C"/>
                </a:solidFill>
                <a:latin typeface="Cavolini" panose="03000502040302020204" pitchFamily="66" charset="0"/>
                <a:cs typeface="Cavolini" panose="03000502040302020204" pitchFamily="66" charset="0"/>
              </a:rPr>
              <a:t>250 ÷ 75 = __</a:t>
            </a:r>
          </a:p>
        </p:txBody>
      </p:sp>
      <p:sp>
        <p:nvSpPr>
          <p:cNvPr id="15" name="Rectangle: Rounded Corners 14">
            <a:extLst>
              <a:ext uri="{FF2B5EF4-FFF2-40B4-BE49-F238E27FC236}">
                <a16:creationId xmlns:a16="http://schemas.microsoft.com/office/drawing/2014/main" id="{BC277FAB-A238-0C40-E3EF-DC8E2BA39D7D}"/>
              </a:ext>
            </a:extLst>
          </p:cNvPr>
          <p:cNvSpPr/>
          <p:nvPr/>
        </p:nvSpPr>
        <p:spPr>
          <a:xfrm>
            <a:off x="6341719" y="3612523"/>
            <a:ext cx="2628000" cy="1394984"/>
          </a:xfrm>
          <a:prstGeom prst="roundRect">
            <a:avLst/>
          </a:prstGeom>
          <a:pattFill prst="dotGrid">
            <a:fgClr>
              <a:schemeClr val="accent6">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None/>
            </a:pPr>
            <a:r>
              <a:rPr lang="en-GB" sz="2200" dirty="0">
                <a:solidFill>
                  <a:srgbClr val="00628C"/>
                </a:solidFill>
                <a:latin typeface="Cavolini" panose="03000502040302020204" pitchFamily="66" charset="0"/>
                <a:cs typeface="Cavolini" panose="03000502040302020204" pitchFamily="66" charset="0"/>
              </a:rPr>
              <a:t>Eden</a:t>
            </a:r>
          </a:p>
          <a:p>
            <a:pPr>
              <a:buNone/>
            </a:pPr>
            <a:r>
              <a:rPr lang="en-GB" sz="2200" dirty="0">
                <a:solidFill>
                  <a:srgbClr val="00628C"/>
                </a:solidFill>
                <a:latin typeface="Cavolini" panose="03000502040302020204" pitchFamily="66" charset="0"/>
                <a:cs typeface="Cavolini" panose="03000502040302020204" pitchFamily="66" charset="0"/>
              </a:rPr>
              <a:t>250 ÷ 4 = 62.5</a:t>
            </a:r>
          </a:p>
          <a:p>
            <a:pPr>
              <a:buNone/>
            </a:pPr>
            <a:r>
              <a:rPr lang="en-GB" sz="2200" dirty="0">
                <a:solidFill>
                  <a:srgbClr val="00628C"/>
                </a:solidFill>
                <a:latin typeface="Cavolini" panose="03000502040302020204" pitchFamily="66" charset="0"/>
                <a:cs typeface="Cavolini" panose="03000502040302020204" pitchFamily="66" charset="0"/>
              </a:rPr>
              <a:t>62.5 × 3 = __</a:t>
            </a:r>
          </a:p>
        </p:txBody>
      </p:sp>
    </p:spTree>
    <p:extLst>
      <p:ext uri="{BB962C8B-B14F-4D97-AF65-F5344CB8AC3E}">
        <p14:creationId xmlns:p14="http://schemas.microsoft.com/office/powerpoint/2010/main" val="206810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652449393"/>
              </p:ext>
            </p:extLst>
          </p:nvPr>
        </p:nvGraphicFramePr>
        <p:xfrm>
          <a:off x="267128" y="764704"/>
          <a:ext cx="11766038" cy="5686920"/>
        </p:xfrm>
        <a:graphic>
          <a:graphicData uri="http://schemas.openxmlformats.org/drawingml/2006/table">
            <a:tbl>
              <a:tblPr firstRow="1" bandRow="1">
                <a:tableStyleId>{5940675A-B579-460E-94D1-54222C63F5DA}</a:tableStyleId>
              </a:tblPr>
              <a:tblGrid>
                <a:gridCol w="3400632">
                  <a:extLst>
                    <a:ext uri="{9D8B030D-6E8A-4147-A177-3AD203B41FA5}">
                      <a16:colId xmlns:a16="http://schemas.microsoft.com/office/drawing/2014/main" val="695237181"/>
                    </a:ext>
                  </a:extLst>
                </a:gridCol>
                <a:gridCol w="836540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54559">
                <a:tc>
                  <a:txBody>
                    <a:bodyPr/>
                    <a:lstStyle/>
                    <a:p>
                      <a:r>
                        <a:rPr lang="en-GB" sz="1600" b="1" i="0" u="none" dirty="0"/>
                        <a:t>Support</a:t>
                      </a:r>
                    </a:p>
                    <a:p>
                      <a:r>
                        <a:rPr lang="en-GB" sz="1600" b="0" i="0" u="none" dirty="0"/>
                        <a:t>It can be challenging to take in so many calculations at once. Pick three or four (including the incorrect one) and write them up on the board ‘live’ so that students see the calculation build.</a:t>
                      </a:r>
                    </a:p>
                    <a:p>
                      <a:pPr>
                        <a:spcBef>
                          <a:spcPts val="600"/>
                        </a:spcBef>
                      </a:pPr>
                      <a:r>
                        <a:rPr lang="en-GB" sz="1600" b="1" i="0" u="none" dirty="0"/>
                        <a:t>Challenge</a:t>
                      </a:r>
                    </a:p>
                    <a:p>
                      <a:r>
                        <a:rPr lang="en-GB" sz="1600" b="0" i="0" u="none" dirty="0"/>
                        <a:t>Ask students to suggest their own methods for a percentage calculation, giving specific categories, such as most efficient or most imaginative.</a:t>
                      </a:r>
                    </a:p>
                    <a:p>
                      <a:pPr>
                        <a:spcBef>
                          <a:spcPts val="600"/>
                        </a:spcBef>
                      </a:pPr>
                      <a:r>
                        <a:rPr lang="en-GB" sz="1600" b="1" i="0" u="none" dirty="0"/>
                        <a:t>Representations</a:t>
                      </a:r>
                    </a:p>
                    <a:p>
                      <a:r>
                        <a:rPr lang="en-GB" sz="1600" b="0" i="0" u="none" dirty="0"/>
                        <a:t>A bar model is a useful way to compare all of the methods. Show the different ways to split 250 and then build up to 75%.</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range of prior mathematical experience that students bring can be particularly evident in multiplicative relationships such as percentages. Checkpoint 7 explores these different approaches so that you can assess how flexibly students think about percentages.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first need to identify the incorrect method – dividing the whole by the percentage that you are trying to find. This misconception can arise when students overapply the ‘divide by 10’ method for finding 10%.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 b asks students to order the rest of the calculations according to preference. There are no right answers. Some students might not choose to use any of the suggested calculations – in this case, encourage them to add their own methods to the group and see where the rest of the class place these new methods in their own orders. Discuss efficiency: is the method that students choose the most efficient way to find that particular percentage? If so, will it be the most efficient way to find any percentage?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Exploring some different methods will enable you to assess students’ fluency and reasoning with percentages. Are they reliant on a single method, or can they appreciate why all of the first five strategies are correct? Those who use a rigid set of steps to find percentages may struggle to connect these ideas to the many applications of percentages at Key Stage 3. Spend some time thinking deeply about the structure of percentages with these students.</a:t>
                      </a:r>
                    </a:p>
                  </a:txBody>
                  <a:tcPr/>
                </a:tc>
                <a:extLst>
                  <a:ext uri="{0D108BD9-81ED-4DB2-BD59-A6C34878D82A}">
                    <a16:rowId xmlns:a16="http://schemas.microsoft.com/office/drawing/2014/main" val="1616516725"/>
                  </a:ext>
                </a:extLst>
              </a:tr>
              <a:tr h="612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Page 20 of the Year 5 and p26 of the Year 6 </a:t>
                      </a:r>
                      <a:r>
                        <a:rPr lang="en-GB" sz="1600" dirty="0">
                          <a:hlinkClick r:id="rId3"/>
                        </a:rPr>
                        <a:t>Primary Assessment Materials | NCETM</a:t>
                      </a:r>
                      <a:r>
                        <a:rPr lang="en-GB" sz="1600" b="0" dirty="0"/>
                        <a:t> both ask about finding percentages.</a:t>
                      </a:r>
                      <a:endParaRPr lang="en-GB" sz="160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88967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Autofit/>
          </a:bodyPr>
          <a:lstStyle/>
          <a:p>
            <a:r>
              <a:rPr lang="en-GB" sz="2800" dirty="0"/>
              <a:t>Checkpoints 1–10  </a:t>
            </a: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431899668"/>
              </p:ext>
            </p:extLst>
          </p:nvPr>
        </p:nvGraphicFramePr>
        <p:xfrm>
          <a:off x="753146" y="1197025"/>
          <a:ext cx="10947572" cy="4463950"/>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GB" dirty="0">
                          <a:hlinkClick r:id="rId3" action="ppaction://hlinksldjump"/>
                        </a:rPr>
                        <a:t>1: Shapes</a:t>
                      </a:r>
                      <a:endParaRPr lang="en-GB" dirty="0"/>
                    </a:p>
                  </a:txBody>
                  <a:tcPr anchor="ctr"/>
                </a:tc>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Percentages</a:t>
                      </a:r>
                    </a:p>
                  </a:txBody>
                  <a:tcPr anchor="ctr"/>
                </a:tc>
                <a:tc rowSpan="10">
                  <a:txBody>
                    <a:bodyPr/>
                    <a:lstStyle/>
                    <a:p>
                      <a:r>
                        <a:rPr lang="en-GB" dirty="0"/>
                        <a:t>3.1.5</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2: Sponsored walk</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3: Sponsored walk again</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9297587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4: 110%</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5: Percentage bars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6: Grids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7: 75%</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8: Reasonable answers?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1" action="ppaction://hlinksldjump"/>
                        </a:rPr>
                        <a:t>9: Attendance</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2" action="ppaction://hlinksldjump"/>
                        </a:rPr>
                        <a:t>10: In the sales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endParaRPr lang="en-GB" dirty="0"/>
                    </a:p>
                  </a:txBody>
                  <a:tcPr anchor="ctr"/>
                </a:tc>
                <a:extLst>
                  <a:ext uri="{0D108BD9-81ED-4DB2-BD59-A6C34878D82A}">
                    <a16:rowId xmlns:a16="http://schemas.microsoft.com/office/drawing/2014/main" val="991287047"/>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3"/>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843704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8: Reasonable answers?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04581" y="571137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76B050E-76D0-4834-46BB-DA3E69CD26C8}"/>
              </a:ext>
            </a:extLst>
          </p:cNvPr>
          <p:cNvSpPr txBox="1"/>
          <p:nvPr/>
        </p:nvSpPr>
        <p:spPr>
          <a:xfrm>
            <a:off x="204581" y="1596571"/>
            <a:ext cx="4909278" cy="1514261"/>
          </a:xfrm>
          <a:prstGeom prst="rect">
            <a:avLst/>
          </a:prstGeom>
          <a:noFill/>
        </p:spPr>
        <p:txBody>
          <a:bodyPr wrap="square" rtlCol="0">
            <a:spAutoFit/>
          </a:bodyPr>
          <a:lstStyle/>
          <a:p>
            <a:pPr>
              <a:buNone/>
            </a:pPr>
            <a:r>
              <a:rPr lang="en-GB" sz="2200" dirty="0"/>
              <a:t>Chris’s answers to his maths homework will appear on the right.</a:t>
            </a:r>
          </a:p>
          <a:p>
            <a:pPr>
              <a:buNone/>
            </a:pPr>
            <a:r>
              <a:rPr lang="en-GB" sz="2200" dirty="0"/>
              <a:t>Without calculating, decide if they are reasonable answers or not.</a:t>
            </a:r>
          </a:p>
        </p:txBody>
      </p:sp>
      <p:sp>
        <p:nvSpPr>
          <p:cNvPr id="14" name="TextBox 13">
            <a:extLst>
              <a:ext uri="{FF2B5EF4-FFF2-40B4-BE49-F238E27FC236}">
                <a16:creationId xmlns:a16="http://schemas.microsoft.com/office/drawing/2014/main" id="{D6FD8F81-C9A4-4C82-6DBE-74CF7C07FBB2}"/>
              </a:ext>
            </a:extLst>
          </p:cNvPr>
          <p:cNvSpPr txBox="1"/>
          <p:nvPr/>
        </p:nvSpPr>
        <p:spPr>
          <a:xfrm>
            <a:off x="1279834" y="5705722"/>
            <a:ext cx="7640645" cy="769441"/>
          </a:xfrm>
          <a:prstGeom prst="rect">
            <a:avLst/>
          </a:prstGeom>
          <a:noFill/>
        </p:spPr>
        <p:txBody>
          <a:bodyPr wrap="square" rtlCol="0">
            <a:spAutoFit/>
          </a:bodyPr>
          <a:lstStyle/>
          <a:p>
            <a:pPr>
              <a:buNone/>
            </a:pPr>
            <a:r>
              <a:rPr lang="en-GB" sz="2200" dirty="0"/>
              <a:t>For the answers that you think were not reasonable, find the correct answers. What is the most efficient way to do this?</a:t>
            </a:r>
          </a:p>
        </p:txBody>
      </p:sp>
      <p:sp>
        <p:nvSpPr>
          <p:cNvPr id="5" name="Rectangle 4">
            <a:extLst>
              <a:ext uri="{FF2B5EF4-FFF2-40B4-BE49-F238E27FC236}">
                <a16:creationId xmlns:a16="http://schemas.microsoft.com/office/drawing/2014/main" id="{EAE55201-5786-75A8-3F5A-FA5D79D55F81}"/>
              </a:ext>
            </a:extLst>
          </p:cNvPr>
          <p:cNvSpPr/>
          <p:nvPr/>
        </p:nvSpPr>
        <p:spPr>
          <a:xfrm>
            <a:off x="5833882" y="1601345"/>
            <a:ext cx="3696198" cy="3204755"/>
          </a:xfrm>
          <a:prstGeom prst="rect">
            <a:avLst/>
          </a:prstGeom>
          <a:pattFill prst="dotGrid">
            <a:fgClr>
              <a:schemeClr val="accent6">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spcBef>
                <a:spcPts val="0"/>
              </a:spcBef>
              <a:spcAft>
                <a:spcPts val="1200"/>
              </a:spcAft>
              <a:buFont typeface="+mj-lt"/>
              <a:buAutoNum type="alphaLcParenR"/>
            </a:pPr>
            <a:r>
              <a:rPr lang="en-GB" sz="2200" dirty="0">
                <a:solidFill>
                  <a:srgbClr val="585858"/>
                </a:solidFill>
              </a:rPr>
              <a:t>10% of 350 is </a:t>
            </a:r>
            <a:r>
              <a:rPr lang="en-GB" sz="2200" dirty="0">
                <a:solidFill>
                  <a:srgbClr val="00628C"/>
                </a:solidFill>
                <a:latin typeface="Cavolini" panose="03000502040302020204" pitchFamily="66" charset="0"/>
                <a:cs typeface="Cavolini" panose="03000502040302020204" pitchFamily="66" charset="0"/>
              </a:rPr>
              <a:t>3.5</a:t>
            </a:r>
          </a:p>
          <a:p>
            <a:pPr marL="514350" indent="-514350">
              <a:spcBef>
                <a:spcPts val="0"/>
              </a:spcBef>
              <a:spcAft>
                <a:spcPts val="1200"/>
              </a:spcAft>
              <a:buFont typeface="+mj-lt"/>
              <a:buAutoNum type="alphaLcParenR"/>
            </a:pPr>
            <a:r>
              <a:rPr lang="en-GB" sz="2200" dirty="0">
                <a:solidFill>
                  <a:srgbClr val="585858"/>
                </a:solidFill>
              </a:rPr>
              <a:t>1% of 3500 is </a:t>
            </a:r>
            <a:r>
              <a:rPr lang="en-GB" sz="2200" dirty="0">
                <a:solidFill>
                  <a:srgbClr val="00628C"/>
                </a:solidFill>
                <a:latin typeface="Cavolini" panose="03000502040302020204" pitchFamily="66" charset="0"/>
                <a:cs typeface="Cavolini" panose="03000502040302020204" pitchFamily="66" charset="0"/>
              </a:rPr>
              <a:t>0.35</a:t>
            </a:r>
            <a:endParaRPr lang="en-GB" sz="2200" dirty="0">
              <a:solidFill>
                <a:srgbClr val="585858"/>
              </a:solidFill>
            </a:endParaRPr>
          </a:p>
          <a:p>
            <a:pPr marL="514350" indent="-514350">
              <a:spcBef>
                <a:spcPts val="0"/>
              </a:spcBef>
              <a:spcAft>
                <a:spcPts val="1200"/>
              </a:spcAft>
              <a:buFont typeface="+mj-lt"/>
              <a:buAutoNum type="alphaLcParenR"/>
            </a:pPr>
            <a:r>
              <a:rPr lang="en-GB" sz="2200" dirty="0">
                <a:solidFill>
                  <a:srgbClr val="585858"/>
                </a:solidFill>
              </a:rPr>
              <a:t>5% of 720 is </a:t>
            </a:r>
            <a:r>
              <a:rPr lang="en-GB" sz="2200" dirty="0">
                <a:solidFill>
                  <a:srgbClr val="00628C"/>
                </a:solidFill>
                <a:latin typeface="Cavolini" panose="03000502040302020204" pitchFamily="66" charset="0"/>
                <a:cs typeface="Cavolini" panose="03000502040302020204" pitchFamily="66" charset="0"/>
              </a:rPr>
              <a:t>144</a:t>
            </a:r>
          </a:p>
          <a:p>
            <a:pPr marL="514350" indent="-514350">
              <a:spcBef>
                <a:spcPts val="0"/>
              </a:spcBef>
              <a:spcAft>
                <a:spcPts val="1200"/>
              </a:spcAft>
              <a:buFont typeface="+mj-lt"/>
              <a:buAutoNum type="alphaLcParenR"/>
            </a:pPr>
            <a:r>
              <a:rPr lang="en-GB" sz="2200" dirty="0">
                <a:solidFill>
                  <a:srgbClr val="585858"/>
                </a:solidFill>
              </a:rPr>
              <a:t>33% of 720 is </a:t>
            </a:r>
            <a:r>
              <a:rPr lang="en-GB" sz="2200" dirty="0">
                <a:solidFill>
                  <a:srgbClr val="00628C"/>
                </a:solidFill>
                <a:latin typeface="Cavolini" panose="03000502040302020204" pitchFamily="66" charset="0"/>
                <a:cs typeface="Cavolini" panose="03000502040302020204" pitchFamily="66" charset="0"/>
              </a:rPr>
              <a:t>360</a:t>
            </a:r>
          </a:p>
          <a:p>
            <a:pPr marL="514350" indent="-514350">
              <a:spcBef>
                <a:spcPts val="0"/>
              </a:spcBef>
              <a:spcAft>
                <a:spcPts val="1200"/>
              </a:spcAft>
              <a:buFont typeface="+mj-lt"/>
              <a:buAutoNum type="alphaLcParenR"/>
            </a:pPr>
            <a:r>
              <a:rPr lang="en-GB" sz="2200" dirty="0">
                <a:solidFill>
                  <a:srgbClr val="585858"/>
                </a:solidFill>
              </a:rPr>
              <a:t>2% of 90 is </a:t>
            </a:r>
            <a:r>
              <a:rPr lang="en-GB" sz="2200" dirty="0">
                <a:solidFill>
                  <a:srgbClr val="00628C"/>
                </a:solidFill>
                <a:latin typeface="Cavolini" panose="03000502040302020204" pitchFamily="66" charset="0"/>
                <a:cs typeface="Cavolini" panose="03000502040302020204" pitchFamily="66" charset="0"/>
              </a:rPr>
              <a:t>18</a:t>
            </a:r>
            <a:endParaRPr lang="en-GB" sz="2200" dirty="0">
              <a:solidFill>
                <a:srgbClr val="585858"/>
              </a:solidFill>
            </a:endParaRPr>
          </a:p>
          <a:p>
            <a:pPr marL="514350" indent="-514350">
              <a:spcBef>
                <a:spcPts val="0"/>
              </a:spcBef>
              <a:spcAft>
                <a:spcPts val="1200"/>
              </a:spcAft>
              <a:buFont typeface="+mj-lt"/>
              <a:buAutoNum type="alphaLcParenR"/>
            </a:pPr>
            <a:r>
              <a:rPr lang="en-GB" sz="2200" dirty="0">
                <a:solidFill>
                  <a:srgbClr val="585858"/>
                </a:solidFill>
              </a:rPr>
              <a:t>90% of 630 is </a:t>
            </a:r>
            <a:r>
              <a:rPr lang="en-GB" sz="2200" dirty="0">
                <a:solidFill>
                  <a:srgbClr val="00628C"/>
                </a:solidFill>
                <a:latin typeface="Cavolini" panose="03000502040302020204" pitchFamily="66" charset="0"/>
                <a:cs typeface="Cavolini" panose="03000502040302020204" pitchFamily="66" charset="0"/>
              </a:rPr>
              <a:t>7</a:t>
            </a:r>
          </a:p>
        </p:txBody>
      </p:sp>
    </p:spTree>
    <p:extLst>
      <p:ext uri="{BB962C8B-B14F-4D97-AF65-F5344CB8AC3E}">
        <p14:creationId xmlns:p14="http://schemas.microsoft.com/office/powerpoint/2010/main" val="304432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271321395"/>
              </p:ext>
            </p:extLst>
          </p:nvPr>
        </p:nvGraphicFramePr>
        <p:xfrm>
          <a:off x="275518" y="764704"/>
          <a:ext cx="11766038" cy="6065520"/>
        </p:xfrm>
        <a:graphic>
          <a:graphicData uri="http://schemas.openxmlformats.org/drawingml/2006/table">
            <a:tbl>
              <a:tblPr firstRow="1" bandRow="1">
                <a:tableStyleId>{5940675A-B579-460E-94D1-54222C63F5DA}</a:tableStyleId>
              </a:tblPr>
              <a:tblGrid>
                <a:gridCol w="5622864">
                  <a:extLst>
                    <a:ext uri="{9D8B030D-6E8A-4147-A177-3AD203B41FA5}">
                      <a16:colId xmlns:a16="http://schemas.microsoft.com/office/drawing/2014/main" val="695237181"/>
                    </a:ext>
                  </a:extLst>
                </a:gridCol>
                <a:gridCol w="6143174">
                  <a:extLst>
                    <a:ext uri="{9D8B030D-6E8A-4147-A177-3AD203B41FA5}">
                      <a16:colId xmlns:a16="http://schemas.microsoft.com/office/drawing/2014/main" val="300072507"/>
                    </a:ext>
                  </a:extLst>
                </a:gridCol>
              </a:tblGrid>
              <a:tr h="339232">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844631">
                <a:tc>
                  <a:txBody>
                    <a:bodyPr/>
                    <a:lstStyle/>
                    <a:p>
                      <a:r>
                        <a:rPr lang="en-GB" sz="1600" b="1" i="0" u="none" dirty="0"/>
                        <a:t>Support</a:t>
                      </a:r>
                    </a:p>
                    <a:p>
                      <a:r>
                        <a:rPr lang="en-GB" sz="1600" b="0" i="0" u="none" dirty="0"/>
                        <a:t>The intention of this task is to hear how students reason. Use a familiar representation (see below) to support them in making their thinking visible.</a:t>
                      </a:r>
                    </a:p>
                    <a:p>
                      <a:pPr>
                        <a:spcBef>
                          <a:spcPts val="600"/>
                        </a:spcBef>
                      </a:pPr>
                      <a:r>
                        <a:rPr lang="en-GB" sz="1600" b="1" i="0" u="none" dirty="0"/>
                        <a:t>Challenge</a:t>
                      </a:r>
                    </a:p>
                    <a:p>
                      <a:r>
                        <a:rPr lang="en-GB" sz="1600" b="0" i="0" u="none" dirty="0"/>
                        <a:t>Ask students to write percentage questions that lead to the incorrect answers given. </a:t>
                      </a:r>
                    </a:p>
                    <a:p>
                      <a:pPr>
                        <a:spcBef>
                          <a:spcPts val="600"/>
                        </a:spcBef>
                      </a:pPr>
                      <a:r>
                        <a:rPr lang="en-GB" sz="1600" b="1" i="0" u="none" dirty="0"/>
                        <a:t>Representations</a:t>
                      </a:r>
                    </a:p>
                    <a:p>
                      <a:r>
                        <a:rPr lang="en-GB" sz="1600" b="0" i="0" u="none" dirty="0"/>
                        <a:t>A sense of scale is important here, and so a number line is a useful representation. It could be used alongside a bar model. Place a bar that has been split into 10 parts along the line, so that students can see whether the value that is given is reasonable. A hundred grid is also a valuable representation. For example, for part a, ask students what the value of 1 square (1%) would be if the whole grid represents 350 and whether the answer given is reasonable for 10 squares (10%). A</a:t>
                      </a:r>
                      <a:r>
                        <a:rPr lang="en-GB" sz="1600" b="0" dirty="0"/>
                        <a:t> blank hundred grid can also be found in </a:t>
                      </a:r>
                      <a:r>
                        <a:rPr lang="en-GB" sz="1600" b="0" dirty="0">
                          <a:hlinkClick r:id="rId3" action="ppaction://hlinksldjump"/>
                        </a:rPr>
                        <a:t>printable resources</a:t>
                      </a:r>
                      <a:r>
                        <a:rPr lang="en-GB" sz="1600" b="0" dirty="0"/>
                        <a:t>.</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Being able to estimate a reasonable answer s a an important aspect of being fluent in calculation. This is particularly the case with percentages, where an answer might have the correct digits but be of the wrong order of magnitude – for example, confusing 1% with 10%.</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Some of the incorrect answers are based on common misconceptions – part c, for example, confuses finding 5% and finding 20% by dividing by five. The focus is less on why these wrong answers have been achieved and more on whether students can recognise them as </a:t>
                      </a:r>
                      <a:r>
                        <a:rPr lang="en-GB" sz="1600" b="1" dirty="0"/>
                        <a:t>likely</a:t>
                      </a:r>
                      <a:r>
                        <a:rPr lang="en-GB" sz="1600" dirty="0"/>
                        <a:t> to be wrong.</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Listen to students’ reasoning and, if they are reliant on giving the right answer as their justification, encourage them to think of other ways to explain themselves. Are they able to estimate approximately how big the answer should be? Can they use key reference points, such as 50%, to compare with the incorrect answer? Do they recognise the connections between some of the questions such as parts a and b) and use these to support their reasoning?</a:t>
                      </a:r>
                    </a:p>
                  </a:txBody>
                  <a:tcPr/>
                </a:tc>
                <a:extLst>
                  <a:ext uri="{0D108BD9-81ED-4DB2-BD59-A6C34878D82A}">
                    <a16:rowId xmlns:a16="http://schemas.microsoft.com/office/drawing/2014/main" val="1616516725"/>
                  </a:ext>
                </a:extLst>
              </a:tr>
              <a:tr h="1044000">
                <a:tc gridSpan="2">
                  <a:txBody>
                    <a:bodyPr/>
                    <a:lstStyle/>
                    <a:p>
                      <a:r>
                        <a:rPr lang="en-GB" sz="1600" b="1" dirty="0"/>
                        <a:t>Additional resources</a:t>
                      </a:r>
                    </a:p>
                    <a:p>
                      <a:pPr marL="285750" indent="-285750">
                        <a:buFont typeface="Arial" panose="020B0604020202020204" pitchFamily="34" charset="0"/>
                        <a:buChar char="•"/>
                      </a:pPr>
                      <a:r>
                        <a:rPr lang="en-GB" sz="1600" b="0" dirty="0"/>
                        <a:t>Examples of questions on finding percentages can be found in the Year 6 SATs papers (such as question 18 of 2018 Paper 3 reasoning). Past papers can readily be found online.</a:t>
                      </a:r>
                    </a:p>
                    <a:p>
                      <a:pPr marL="285750" indent="-285750">
                        <a:buFont typeface="Arial" panose="020B0604020202020204" pitchFamily="34" charset="0"/>
                        <a:buChar char="•"/>
                      </a:pPr>
                      <a:r>
                        <a:rPr lang="en-GB" sz="1600" b="0" dirty="0"/>
                        <a:t>Additional activity </a:t>
                      </a:r>
                      <a:r>
                        <a:rPr lang="en-GB" sz="1600" b="0" dirty="0">
                          <a:hlinkClick r:id="rId4" action="ppaction://hlinksldjump"/>
                        </a:rPr>
                        <a:t>C</a:t>
                      </a:r>
                      <a:r>
                        <a:rPr lang="en-GB" sz="1600" b="0" dirty="0"/>
                        <a:t> could be used if students need more time to find and reason with percentages of a quantity.</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221353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9: Attendance</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48343" y="547342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21B50FB-3F9D-21E4-B3D2-56A0E2530A07}"/>
              </a:ext>
            </a:extLst>
          </p:cNvPr>
          <p:cNvSpPr txBox="1"/>
          <p:nvPr/>
        </p:nvSpPr>
        <p:spPr>
          <a:xfrm>
            <a:off x="207839" y="1172860"/>
            <a:ext cx="8539922" cy="4093428"/>
          </a:xfrm>
          <a:prstGeom prst="rect">
            <a:avLst/>
          </a:prstGeom>
          <a:noFill/>
        </p:spPr>
        <p:txBody>
          <a:bodyPr wrap="square" rtlCol="0">
            <a:spAutoFit/>
          </a:bodyPr>
          <a:lstStyle/>
          <a:p>
            <a:pPr>
              <a:spcBef>
                <a:spcPts val="600"/>
              </a:spcBef>
              <a:buNone/>
            </a:pPr>
            <a:r>
              <a:rPr lang="en-GB" sz="2200" dirty="0"/>
              <a:t>Jasmine is ill and misses her first day of school.</a:t>
            </a:r>
          </a:p>
          <a:p>
            <a:pPr marL="457200" indent="-457200">
              <a:spcBef>
                <a:spcPts val="600"/>
              </a:spcBef>
              <a:buAutoNum type="alphaLcParenR"/>
            </a:pPr>
            <a:r>
              <a:rPr lang="en-GB" sz="2200" dirty="0"/>
              <a:t>What is her percentage attendance after day one?</a:t>
            </a:r>
          </a:p>
          <a:p>
            <a:pPr>
              <a:spcBef>
                <a:spcPts val="600"/>
              </a:spcBef>
              <a:buNone/>
            </a:pPr>
            <a:r>
              <a:rPr lang="en-GB" sz="2200" dirty="0"/>
              <a:t>Jasmine is better the next day and attends school.</a:t>
            </a:r>
          </a:p>
          <a:p>
            <a:pPr marL="457200" indent="-457200">
              <a:spcBef>
                <a:spcPts val="600"/>
              </a:spcBef>
              <a:buFont typeface="+mj-lt"/>
              <a:buAutoNum type="alphaLcParenR" startAt="2"/>
            </a:pPr>
            <a:r>
              <a:rPr lang="en-GB" sz="2200" dirty="0"/>
              <a:t>What is her percentage attendance after day two?</a:t>
            </a:r>
          </a:p>
          <a:p>
            <a:pPr>
              <a:spcBef>
                <a:spcPts val="600"/>
              </a:spcBef>
              <a:buNone/>
            </a:pPr>
            <a:r>
              <a:rPr lang="en-GB" sz="2200" dirty="0"/>
              <a:t>Jasmine attends the rest of that week and all of the next week.</a:t>
            </a:r>
          </a:p>
          <a:p>
            <a:pPr marL="457200" indent="-457200">
              <a:spcBef>
                <a:spcPts val="600"/>
              </a:spcBef>
              <a:buFont typeface="+mj-lt"/>
              <a:buAutoNum type="alphaLcParenR" startAt="3"/>
            </a:pPr>
            <a:r>
              <a:rPr lang="en-GB" sz="2200" dirty="0"/>
              <a:t>What is her percentage attendance after day five? </a:t>
            </a:r>
          </a:p>
          <a:p>
            <a:pPr marL="457200" indent="-457200">
              <a:spcBef>
                <a:spcPts val="600"/>
              </a:spcBef>
              <a:buFont typeface="+mj-lt"/>
              <a:buAutoNum type="alphaLcParenR" startAt="3"/>
            </a:pPr>
            <a:r>
              <a:rPr lang="en-GB" sz="2200" dirty="0"/>
              <a:t>What is her percentage attendance after day ten?</a:t>
            </a:r>
          </a:p>
          <a:p>
            <a:pPr>
              <a:spcBef>
                <a:spcPts val="600"/>
              </a:spcBef>
              <a:buNone/>
            </a:pPr>
            <a:r>
              <a:rPr lang="en-GB" sz="2200" dirty="0"/>
              <a:t>Jasmine says that she will need to attend every day for the rest of the year to get 100% attendance.</a:t>
            </a:r>
          </a:p>
          <a:p>
            <a:pPr marL="457200" indent="-457200">
              <a:spcBef>
                <a:spcPts val="600"/>
              </a:spcBef>
              <a:buFont typeface="+mj-lt"/>
              <a:buAutoNum type="alphaLcParenR" startAt="5"/>
            </a:pPr>
            <a:r>
              <a:rPr lang="en-GB" sz="2200" dirty="0"/>
              <a:t>Is Jasmine correct? Why or why not?</a:t>
            </a:r>
          </a:p>
        </p:txBody>
      </p:sp>
      <p:sp>
        <p:nvSpPr>
          <p:cNvPr id="7" name="TextBox 6">
            <a:extLst>
              <a:ext uri="{FF2B5EF4-FFF2-40B4-BE49-F238E27FC236}">
                <a16:creationId xmlns:a16="http://schemas.microsoft.com/office/drawing/2014/main" id="{6C7610FF-6B8F-F7A3-47B4-C94FA190FCB8}"/>
              </a:ext>
            </a:extLst>
          </p:cNvPr>
          <p:cNvSpPr txBox="1"/>
          <p:nvPr/>
        </p:nvSpPr>
        <p:spPr>
          <a:xfrm>
            <a:off x="1422401" y="5512523"/>
            <a:ext cx="6664959" cy="1107996"/>
          </a:xfrm>
          <a:prstGeom prst="rect">
            <a:avLst/>
          </a:prstGeom>
          <a:noFill/>
        </p:spPr>
        <p:txBody>
          <a:bodyPr wrap="square">
            <a:spAutoFit/>
          </a:bodyPr>
          <a:lstStyle/>
          <a:p>
            <a:pPr>
              <a:buNone/>
            </a:pPr>
            <a:r>
              <a:rPr lang="en-GB" sz="2200" dirty="0"/>
              <a:t>There are 190 days in the academic year. What is the highest Jasmine’s percentage attendance can be? What is the lowest?</a:t>
            </a:r>
          </a:p>
        </p:txBody>
      </p:sp>
    </p:spTree>
    <p:extLst>
      <p:ext uri="{BB962C8B-B14F-4D97-AF65-F5344CB8AC3E}">
        <p14:creationId xmlns:p14="http://schemas.microsoft.com/office/powerpoint/2010/main" val="5550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uiExpand="1" build="p"/>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795625528"/>
              </p:ext>
            </p:extLst>
          </p:nvPr>
        </p:nvGraphicFramePr>
        <p:xfrm>
          <a:off x="267128" y="764704"/>
          <a:ext cx="11766038" cy="5897880"/>
        </p:xfrm>
        <a:graphic>
          <a:graphicData uri="http://schemas.openxmlformats.org/drawingml/2006/table">
            <a:tbl>
              <a:tblPr firstRow="1" bandRow="1">
                <a:tableStyleId>{5940675A-B579-460E-94D1-54222C63F5DA}</a:tableStyleId>
              </a:tblPr>
              <a:tblGrid>
                <a:gridCol w="5581013">
                  <a:extLst>
                    <a:ext uri="{9D8B030D-6E8A-4147-A177-3AD203B41FA5}">
                      <a16:colId xmlns:a16="http://schemas.microsoft.com/office/drawing/2014/main" val="695237181"/>
                    </a:ext>
                  </a:extLst>
                </a:gridCol>
                <a:gridCol w="6185025">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54559">
                <a:tc>
                  <a:txBody>
                    <a:bodyPr/>
                    <a:lstStyle/>
                    <a:p>
                      <a:r>
                        <a:rPr lang="en-GB" sz="1600" b="1" i="0" u="none" dirty="0"/>
                        <a:t>Support</a:t>
                      </a:r>
                    </a:p>
                    <a:p>
                      <a:r>
                        <a:rPr lang="en-GB" sz="1600" b="0" i="0" u="none" dirty="0"/>
                        <a:t>If students find it hard to think in terms of percentages, use the same structure but ask what fraction of the total number of school days Jasmine has attended each time. This will help you understand whether students know how to express quantities as fractions when the whole changes, and therefore whether they are ready to apply that understanding to percentages.</a:t>
                      </a:r>
                    </a:p>
                    <a:p>
                      <a:pPr>
                        <a:spcBef>
                          <a:spcPts val="600"/>
                        </a:spcBef>
                      </a:pPr>
                      <a:r>
                        <a:rPr lang="en-GB" sz="1600" b="1" i="0" u="none" dirty="0"/>
                        <a:t>Challenge</a:t>
                      </a:r>
                    </a:p>
                    <a:p>
                      <a:r>
                        <a:rPr lang="en-GB" sz="1600" b="0" i="0" u="none" dirty="0"/>
                        <a:t>Ask students to estimate Jasmine’s attendance percentage after a number of days close to a factor of 100, such as after 51 or 99 days.</a:t>
                      </a:r>
                    </a:p>
                    <a:p>
                      <a:pPr>
                        <a:spcBef>
                          <a:spcPts val="600"/>
                        </a:spcBef>
                      </a:pPr>
                      <a:r>
                        <a:rPr lang="en-GB" sz="1600" b="1" i="0" u="none" dirty="0"/>
                        <a:t>Representations</a:t>
                      </a:r>
                    </a:p>
                    <a:p>
                      <a:r>
                        <a:rPr lang="en-GB" sz="1600" b="0" i="0" u="none" dirty="0"/>
                        <a:t>Use a hundred grid, such as this </a:t>
                      </a:r>
                      <a:r>
                        <a:rPr lang="en-GB" sz="1600" b="0" i="0" u="none" dirty="0">
                          <a:hlinkClick r:id="rId3" action="ppaction://hlinksldjump"/>
                        </a:rPr>
                        <a:t>printable</a:t>
                      </a:r>
                      <a:r>
                        <a:rPr lang="en-GB" sz="1600" b="0" i="0" u="none" dirty="0"/>
                        <a:t> one. Model how the whole grid represents one day after part a (so each day is 100 squares), two days after part b (so each day is 50 squares), five days after part c (so each day is 20 squares) and so on. Ask how many days would need to go by for two squares to represent one day. </a:t>
                      </a:r>
                    </a:p>
                  </a:txBody>
                  <a:tcPr/>
                </a:tc>
                <a:tc>
                  <a:txBody>
                    <a:bodyPr/>
                    <a:lstStyle/>
                    <a:p>
                      <a:pPr marL="0" indent="0">
                        <a:spcAft>
                          <a:spcPts val="600"/>
                        </a:spcAft>
                      </a:pPr>
                      <a:r>
                        <a:rPr lang="en-GB" sz="1600" dirty="0"/>
                        <a:t>Attendance percentages are likely to be familiar to students, and this Checkpoint uncovers potential misconceptions. Students are stepped through so that you can spot at which stage any problems occur. </a:t>
                      </a:r>
                    </a:p>
                    <a:p>
                      <a:pPr marL="0" indent="0">
                        <a:spcAft>
                          <a:spcPts val="600"/>
                        </a:spcAft>
                      </a:pPr>
                      <a:r>
                        <a:rPr lang="en-GB" sz="1600" dirty="0"/>
                        <a:t>Note the strategies that students choose, as this will give you insight into how they think about percentages. Do they use the same strategy each time? Do they use informal reasoning for part b and, if so, can they continue to do this for the remaining parts? Each time, the total number of days remains a factor of 100, so it is possible to use equivalent fractions as a strategy. </a:t>
                      </a:r>
                    </a:p>
                    <a:p>
                      <a:pPr marL="0" indent="0">
                        <a:spcAft>
                          <a:spcPts val="600"/>
                        </a:spcAft>
                      </a:pPr>
                      <a:r>
                        <a:rPr lang="en-GB" sz="1600" dirty="0"/>
                        <a:t>Draw out whether students like to think about Jasmine’s total days attended as a percentage each time, or if they consider her single day of absence and what this is worth as a percentage as the days increase and then subtract it from 100%.</a:t>
                      </a:r>
                    </a:p>
                    <a:p>
                      <a:pPr marL="0" indent="0">
                        <a:spcAft>
                          <a:spcPts val="600"/>
                        </a:spcAft>
                      </a:pPr>
                      <a:r>
                        <a:rPr lang="en-GB" sz="1600" dirty="0"/>
                        <a:t>Part e addresses a very common misconception, which can be exacerbated by statements around attendance, such as ‘Aiming for 100%’. Do students recognise that 100% is not possible as soon as there is any day of absence? Talk about 100% and what it means.</a:t>
                      </a:r>
                    </a:p>
                  </a:txBody>
                  <a:tcPr/>
                </a:tc>
                <a:extLst>
                  <a:ext uri="{0D108BD9-81ED-4DB2-BD59-A6C34878D82A}">
                    <a16:rowId xmlns:a16="http://schemas.microsoft.com/office/drawing/2014/main" val="1616516725"/>
                  </a:ext>
                </a:extLst>
              </a:tr>
              <a:tr h="576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4" action="ppaction://hlinksldjump"/>
                        </a:rPr>
                        <a:t>C</a:t>
                      </a:r>
                      <a:r>
                        <a:rPr lang="en-GB" sz="1600" b="0" dirty="0"/>
                        <a:t> features a hundred grid where you can vary the value of 100%, which builds nicely from this task.</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871773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10: In the sales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48343" y="519878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49F54B8-73EF-93A5-0F97-F5CA2874923F}"/>
              </a:ext>
            </a:extLst>
          </p:cNvPr>
          <p:cNvSpPr txBox="1"/>
          <p:nvPr/>
        </p:nvSpPr>
        <p:spPr>
          <a:xfrm>
            <a:off x="348343" y="1117104"/>
            <a:ext cx="11495314" cy="1243417"/>
          </a:xfrm>
          <a:prstGeom prst="rect">
            <a:avLst/>
          </a:prstGeom>
          <a:noFill/>
        </p:spPr>
        <p:txBody>
          <a:bodyPr wrap="square" rtlCol="0">
            <a:spAutoFit/>
          </a:bodyPr>
          <a:lstStyle/>
          <a:p>
            <a:pPr>
              <a:buNone/>
            </a:pPr>
            <a:r>
              <a:rPr lang="en-GB" sz="2200" dirty="0"/>
              <a:t>Orla has £20 to buy a present for her dad. There is a sale on at the shop.</a:t>
            </a:r>
          </a:p>
          <a:p>
            <a:pPr>
              <a:buNone/>
            </a:pPr>
            <a:r>
              <a:rPr lang="en-GB" sz="2200" dirty="0"/>
              <a:t>Below are some items with their original prices and the discounts to be applied.</a:t>
            </a:r>
          </a:p>
          <a:p>
            <a:pPr>
              <a:buNone/>
            </a:pPr>
            <a:r>
              <a:rPr lang="en-GB" sz="2200" dirty="0"/>
              <a:t>Which of the items can she afford?</a:t>
            </a:r>
          </a:p>
        </p:txBody>
      </p:sp>
      <p:sp>
        <p:nvSpPr>
          <p:cNvPr id="7" name="TextBox 6">
            <a:extLst>
              <a:ext uri="{FF2B5EF4-FFF2-40B4-BE49-F238E27FC236}">
                <a16:creationId xmlns:a16="http://schemas.microsoft.com/office/drawing/2014/main" id="{C0AE1CDF-2439-BD0E-A6FA-5E6124A5B07A}"/>
              </a:ext>
            </a:extLst>
          </p:cNvPr>
          <p:cNvSpPr txBox="1"/>
          <p:nvPr/>
        </p:nvSpPr>
        <p:spPr>
          <a:xfrm>
            <a:off x="1256364" y="5190203"/>
            <a:ext cx="7424058" cy="769441"/>
          </a:xfrm>
          <a:prstGeom prst="rect">
            <a:avLst/>
          </a:prstGeom>
          <a:noFill/>
        </p:spPr>
        <p:txBody>
          <a:bodyPr wrap="square" rtlCol="0">
            <a:spAutoFit/>
          </a:bodyPr>
          <a:lstStyle/>
          <a:p>
            <a:pPr>
              <a:buNone/>
            </a:pPr>
            <a:r>
              <a:rPr lang="en-GB" sz="2200" dirty="0"/>
              <a:t>For those she can’t afford, what discounts would she need so that she can afford any item in the shop?</a:t>
            </a:r>
          </a:p>
        </p:txBody>
      </p:sp>
      <p:sp>
        <p:nvSpPr>
          <p:cNvPr id="2" name="Rectangle: Rounded Corners 1">
            <a:extLst>
              <a:ext uri="{FF2B5EF4-FFF2-40B4-BE49-F238E27FC236}">
                <a16:creationId xmlns:a16="http://schemas.microsoft.com/office/drawing/2014/main" id="{962C76B5-D5B6-EDCF-412A-C35904673D74}"/>
              </a:ext>
            </a:extLst>
          </p:cNvPr>
          <p:cNvSpPr/>
          <p:nvPr/>
        </p:nvSpPr>
        <p:spPr>
          <a:xfrm>
            <a:off x="348343" y="2487553"/>
            <a:ext cx="1901372" cy="1533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Shorts, £30</a:t>
            </a:r>
          </a:p>
        </p:txBody>
      </p:sp>
      <p:sp>
        <p:nvSpPr>
          <p:cNvPr id="8" name="Rectangle: Rounded Corners 7">
            <a:extLst>
              <a:ext uri="{FF2B5EF4-FFF2-40B4-BE49-F238E27FC236}">
                <a16:creationId xmlns:a16="http://schemas.microsoft.com/office/drawing/2014/main" id="{DF888168-AC8C-5ECA-CCA1-DFA6E789C860}"/>
              </a:ext>
            </a:extLst>
          </p:cNvPr>
          <p:cNvSpPr/>
          <p:nvPr/>
        </p:nvSpPr>
        <p:spPr>
          <a:xfrm>
            <a:off x="2764972" y="2487553"/>
            <a:ext cx="1901372" cy="1533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Jacket, £50</a:t>
            </a:r>
          </a:p>
        </p:txBody>
      </p:sp>
      <p:sp>
        <p:nvSpPr>
          <p:cNvPr id="9" name="Rectangle: Rounded Corners 8">
            <a:extLst>
              <a:ext uri="{FF2B5EF4-FFF2-40B4-BE49-F238E27FC236}">
                <a16:creationId xmlns:a16="http://schemas.microsoft.com/office/drawing/2014/main" id="{E90CD6CC-B06E-7DFF-B6C1-99C5AE380860}"/>
              </a:ext>
            </a:extLst>
          </p:cNvPr>
          <p:cNvSpPr/>
          <p:nvPr/>
        </p:nvSpPr>
        <p:spPr>
          <a:xfrm>
            <a:off x="5159830" y="2487553"/>
            <a:ext cx="1901372" cy="1533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T-shirt, £25</a:t>
            </a:r>
          </a:p>
        </p:txBody>
      </p:sp>
      <p:sp>
        <p:nvSpPr>
          <p:cNvPr id="10" name="Flowchart: Off-page Connector 9">
            <a:extLst>
              <a:ext uri="{FF2B5EF4-FFF2-40B4-BE49-F238E27FC236}">
                <a16:creationId xmlns:a16="http://schemas.microsoft.com/office/drawing/2014/main" id="{098371C8-C548-0A44-27F8-C00F49C3062B}"/>
              </a:ext>
            </a:extLst>
          </p:cNvPr>
          <p:cNvSpPr/>
          <p:nvPr/>
        </p:nvSpPr>
        <p:spPr>
          <a:xfrm rot="6748065">
            <a:off x="4112338" y="3482114"/>
            <a:ext cx="612648" cy="1397851"/>
          </a:xfrm>
          <a:prstGeom prst="flowChartOffpage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buNone/>
            </a:pPr>
            <a:r>
              <a:rPr lang="en-GB" sz="2200" dirty="0"/>
              <a:t>50% off</a:t>
            </a:r>
          </a:p>
        </p:txBody>
      </p:sp>
      <p:sp>
        <p:nvSpPr>
          <p:cNvPr id="11" name="Flowchart: Off-page Connector 10">
            <a:extLst>
              <a:ext uri="{FF2B5EF4-FFF2-40B4-BE49-F238E27FC236}">
                <a16:creationId xmlns:a16="http://schemas.microsoft.com/office/drawing/2014/main" id="{17F9F42F-ABAD-F7C4-613F-DC486E8FB892}"/>
              </a:ext>
            </a:extLst>
          </p:cNvPr>
          <p:cNvSpPr/>
          <p:nvPr/>
        </p:nvSpPr>
        <p:spPr>
          <a:xfrm rot="6748065">
            <a:off x="1673937" y="3418045"/>
            <a:ext cx="612648" cy="1397851"/>
          </a:xfrm>
          <a:prstGeom prst="flowChartOffpage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buNone/>
            </a:pPr>
            <a:r>
              <a:rPr lang="en-GB" sz="2200" dirty="0"/>
              <a:t>10% off</a:t>
            </a:r>
          </a:p>
        </p:txBody>
      </p:sp>
      <p:sp>
        <p:nvSpPr>
          <p:cNvPr id="12" name="Flowchart: Off-page Connector 11">
            <a:extLst>
              <a:ext uri="{FF2B5EF4-FFF2-40B4-BE49-F238E27FC236}">
                <a16:creationId xmlns:a16="http://schemas.microsoft.com/office/drawing/2014/main" id="{763C2B86-0240-F10E-E5C2-DFDC9F8F0D2F}"/>
              </a:ext>
            </a:extLst>
          </p:cNvPr>
          <p:cNvSpPr/>
          <p:nvPr/>
        </p:nvSpPr>
        <p:spPr>
          <a:xfrm rot="6748065">
            <a:off x="6451956" y="3418046"/>
            <a:ext cx="612648" cy="1397851"/>
          </a:xfrm>
          <a:prstGeom prst="flowChartOffpage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buNone/>
            </a:pPr>
            <a:r>
              <a:rPr lang="en-GB" sz="2200" dirty="0"/>
              <a:t>20% off</a:t>
            </a:r>
          </a:p>
        </p:txBody>
      </p:sp>
      <p:sp>
        <p:nvSpPr>
          <p:cNvPr id="13" name="Rectangle: Rounded Corners 12">
            <a:extLst>
              <a:ext uri="{FF2B5EF4-FFF2-40B4-BE49-F238E27FC236}">
                <a16:creationId xmlns:a16="http://schemas.microsoft.com/office/drawing/2014/main" id="{73475419-BB98-482A-6053-BB7E14C1FA7F}"/>
              </a:ext>
            </a:extLst>
          </p:cNvPr>
          <p:cNvSpPr/>
          <p:nvPr/>
        </p:nvSpPr>
        <p:spPr>
          <a:xfrm>
            <a:off x="7525660" y="2487553"/>
            <a:ext cx="1901372" cy="1533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Hat, £22</a:t>
            </a:r>
          </a:p>
        </p:txBody>
      </p:sp>
      <p:sp>
        <p:nvSpPr>
          <p:cNvPr id="14" name="Flowchart: Off-page Connector 13">
            <a:extLst>
              <a:ext uri="{FF2B5EF4-FFF2-40B4-BE49-F238E27FC236}">
                <a16:creationId xmlns:a16="http://schemas.microsoft.com/office/drawing/2014/main" id="{C333B49B-0C78-C1C0-0EC9-D76855A69B15}"/>
              </a:ext>
            </a:extLst>
          </p:cNvPr>
          <p:cNvSpPr/>
          <p:nvPr/>
        </p:nvSpPr>
        <p:spPr>
          <a:xfrm rot="6748065">
            <a:off x="8851255" y="3560769"/>
            <a:ext cx="612648" cy="1397851"/>
          </a:xfrm>
          <a:prstGeom prst="flowChartOffpage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buNone/>
            </a:pPr>
            <a:r>
              <a:rPr lang="en-GB" sz="2200" dirty="0"/>
              <a:t>25% off</a:t>
            </a:r>
          </a:p>
        </p:txBody>
      </p:sp>
      <p:sp>
        <p:nvSpPr>
          <p:cNvPr id="15" name="Rectangle: Rounded Corners 14">
            <a:extLst>
              <a:ext uri="{FF2B5EF4-FFF2-40B4-BE49-F238E27FC236}">
                <a16:creationId xmlns:a16="http://schemas.microsoft.com/office/drawing/2014/main" id="{74694053-CC19-B32A-0CA0-9797E5E46788}"/>
              </a:ext>
            </a:extLst>
          </p:cNvPr>
          <p:cNvSpPr/>
          <p:nvPr/>
        </p:nvSpPr>
        <p:spPr>
          <a:xfrm>
            <a:off x="9901308" y="2525924"/>
            <a:ext cx="1901372" cy="1533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Scarf, £24</a:t>
            </a:r>
          </a:p>
        </p:txBody>
      </p:sp>
      <p:sp>
        <p:nvSpPr>
          <p:cNvPr id="16" name="Flowchart: Off-page Connector 15">
            <a:extLst>
              <a:ext uri="{FF2B5EF4-FFF2-40B4-BE49-F238E27FC236}">
                <a16:creationId xmlns:a16="http://schemas.microsoft.com/office/drawing/2014/main" id="{6259F9C2-EBFE-A391-20EC-CE4DE880C4E6}"/>
              </a:ext>
            </a:extLst>
          </p:cNvPr>
          <p:cNvSpPr/>
          <p:nvPr/>
        </p:nvSpPr>
        <p:spPr>
          <a:xfrm rot="6748065">
            <a:off x="11078537" y="3560769"/>
            <a:ext cx="612648" cy="1397851"/>
          </a:xfrm>
          <a:prstGeom prst="flowChartOffpage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buNone/>
            </a:pPr>
            <a:r>
              <a:rPr lang="en-GB" sz="2200" dirty="0"/>
              <a:t>15% off</a:t>
            </a:r>
          </a:p>
        </p:txBody>
      </p:sp>
    </p:spTree>
    <p:extLst>
      <p:ext uri="{BB962C8B-B14F-4D97-AF65-F5344CB8AC3E}">
        <p14:creationId xmlns:p14="http://schemas.microsoft.com/office/powerpoint/2010/main" val="228947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10: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143274295"/>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6538118">
                  <a:extLst>
                    <a:ext uri="{9D8B030D-6E8A-4147-A177-3AD203B41FA5}">
                      <a16:colId xmlns:a16="http://schemas.microsoft.com/office/drawing/2014/main" val="695237181"/>
                    </a:ext>
                  </a:extLst>
                </a:gridCol>
                <a:gridCol w="522792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5999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0" i="0" u="none" dirty="0"/>
                        <a:t>Connecting this task with Checkpoint 8, where estimates are considered, might help students to access the questions. Ask whether there are any items that we know Orla can’t afford before doing any calculations to make the task more manageable. This will offer insight into students’ understanding. You could also support students to construct a ‘ready reckoner’ that shows the same percentage off different prices to support with this sense of estimation.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dirty="0"/>
                        <a:t>Challenge</a:t>
                      </a:r>
                    </a:p>
                    <a:p>
                      <a:r>
                        <a:rPr lang="en-GB" sz="1600" b="0" i="0" u="none" dirty="0"/>
                        <a:t>Work in reverse: give students an amount (such as Orla’s £20) and ask them to suggest original prices with percentage discounts that would make them affordable. What is the biggest original amount they suggest? What discount does it need?</a:t>
                      </a:r>
                    </a:p>
                    <a:p>
                      <a:pPr>
                        <a:spcBef>
                          <a:spcPts val="600"/>
                        </a:spcBef>
                      </a:pPr>
                      <a:r>
                        <a:rPr lang="en-GB" sz="1600" b="1" i="0" u="none" dirty="0"/>
                        <a:t>Representations</a:t>
                      </a:r>
                    </a:p>
                    <a:p>
                      <a:r>
                        <a:rPr lang="en-GB" sz="1600" b="0" i="0" u="none" dirty="0"/>
                        <a:t>A bar model or number line is helpful for percentage changes. You might also use a </a:t>
                      </a:r>
                      <a:r>
                        <a:rPr lang="en-GB" sz="1600" b="0" i="0" u="none" dirty="0">
                          <a:hlinkClick r:id="rId3" action="ppaction://hlinksldjump"/>
                        </a:rPr>
                        <a:t>hundred grid</a:t>
                      </a:r>
                      <a:r>
                        <a:rPr lang="en-GB" sz="1600" b="0" i="0" u="none" dirty="0"/>
                        <a:t> to model the discount.</a:t>
                      </a:r>
                    </a:p>
                  </a:txBody>
                  <a:tcPr/>
                </a:tc>
                <a:tc>
                  <a:txBody>
                    <a:bodyPr/>
                    <a:lstStyle/>
                    <a:p>
                      <a:pPr marL="0" indent="0">
                        <a:spcAft>
                          <a:spcPts val="600"/>
                        </a:spcAft>
                      </a:pPr>
                      <a:r>
                        <a:rPr lang="en-GB" sz="1600" dirty="0"/>
                        <a:t>Finding simple percentage increase or decrease is within the scope of the primary curriculum, and Checkpoint 10 checks students’ retention of this. It is likely that students will use a strategy of finding the percentage and subtracting from the original 100%.</a:t>
                      </a:r>
                    </a:p>
                    <a:p>
                      <a:pPr marL="0" indent="0">
                        <a:spcAft>
                          <a:spcPts val="600"/>
                        </a:spcAft>
                      </a:pPr>
                      <a:r>
                        <a:rPr lang="en-GB" sz="1600" dirty="0"/>
                        <a:t>The values given are straightforward: look out for whether students come unstuck where the answer is decimal (a hat) or where it is not possible to use a single divisive step to find the discount (a jacket). </a:t>
                      </a:r>
                    </a:p>
                    <a:p>
                      <a:pPr marL="0" indent="0"/>
                      <a:r>
                        <a:rPr lang="en-GB" sz="1600" dirty="0"/>
                        <a:t>Students might use reasoning for some answers rather than finding the percentage given. For example, they might identify that a 20% discount for the jacket would be £4.80 and reason that 15% would therefore not be enough discount for the item to be affordable. This indicates a stronger number sense and understanding of proportion.</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3.1.5.3 from </a:t>
                      </a:r>
                      <a:r>
                        <a:rPr lang="en-GB" sz="1600" dirty="0">
                          <a:hlinkClick r:id="rId4"/>
                        </a:rPr>
                        <a:t>Secondary Mastery Professional Development | NCETM</a:t>
                      </a:r>
                      <a:r>
                        <a:rPr lang="en-GB" sz="1600" dirty="0"/>
                        <a:t> may give some ideas for where to take </a:t>
                      </a:r>
                      <a:r>
                        <a:rPr lang="en-GB" sz="1600" dirty="0">
                          <a:hlinkClick r:id="rId5"/>
                        </a:rPr>
                        <a:t>calculating percentage changes</a:t>
                      </a:r>
                      <a:r>
                        <a:rPr lang="en-GB" sz="1600" dirty="0"/>
                        <a:t> next at Key Stage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An example of a percentage discount question can be found in the 2022 Key Stage 2 SATs papers (question 18 of Paper 3 Reasoning); past papers can readily be found online.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Teaching Point 6.14, </a:t>
                      </a:r>
                      <a:r>
                        <a:rPr lang="en-GB" sz="1600" b="0" dirty="0"/>
                        <a:t>Segment 3.10 of </a:t>
                      </a:r>
                      <a:r>
                        <a:rPr lang="en-GB" sz="1600" dirty="0">
                          <a:hlinkClick r:id="rId6"/>
                        </a:rPr>
                        <a:t>Primary Mastery Professional Development | NCETM</a:t>
                      </a:r>
                      <a:r>
                        <a:rPr lang="en-GB" sz="1600" b="0" dirty="0"/>
                        <a:t> looks at percentage reduction.</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120932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11: Fill in the gaps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04581" y="571137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76B050E-76D0-4834-46BB-DA3E69CD26C8}"/>
              </a:ext>
            </a:extLst>
          </p:cNvPr>
          <p:cNvSpPr txBox="1"/>
          <p:nvPr/>
        </p:nvSpPr>
        <p:spPr>
          <a:xfrm>
            <a:off x="185236" y="1146628"/>
            <a:ext cx="8071184" cy="837152"/>
          </a:xfrm>
          <a:prstGeom prst="rect">
            <a:avLst/>
          </a:prstGeom>
          <a:noFill/>
        </p:spPr>
        <p:txBody>
          <a:bodyPr wrap="none" rtlCol="0">
            <a:spAutoFit/>
          </a:bodyPr>
          <a:lstStyle/>
          <a:p>
            <a:pPr>
              <a:buNone/>
            </a:pPr>
            <a:r>
              <a:rPr lang="en-GB" sz="2200" dirty="0"/>
              <a:t>Use the values below to fill in the gaps.</a:t>
            </a:r>
          </a:p>
          <a:p>
            <a:pPr>
              <a:buNone/>
            </a:pPr>
            <a:r>
              <a:rPr lang="en-GB" sz="2200" dirty="0"/>
              <a:t>You can only use each value once – there will be one left over.</a:t>
            </a:r>
          </a:p>
        </p:txBody>
      </p:sp>
      <p:sp>
        <p:nvSpPr>
          <p:cNvPr id="5" name="Rectangle 4">
            <a:extLst>
              <a:ext uri="{FF2B5EF4-FFF2-40B4-BE49-F238E27FC236}">
                <a16:creationId xmlns:a16="http://schemas.microsoft.com/office/drawing/2014/main" id="{36D50E26-978C-0A65-0006-CF445D04F500}"/>
              </a:ext>
            </a:extLst>
          </p:cNvPr>
          <p:cNvSpPr/>
          <p:nvPr/>
        </p:nvSpPr>
        <p:spPr>
          <a:xfrm>
            <a:off x="7925886" y="2045129"/>
            <a:ext cx="4019517" cy="2371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buNone/>
            </a:pPr>
            <a:r>
              <a:rPr lang="en-GB" dirty="0"/>
              <a:t>__ % of __ is __.</a:t>
            </a:r>
          </a:p>
          <a:p>
            <a:pPr algn="ctr">
              <a:spcBef>
                <a:spcPts val="1200"/>
              </a:spcBef>
              <a:spcAft>
                <a:spcPts val="1200"/>
              </a:spcAft>
              <a:buNone/>
            </a:pPr>
            <a:r>
              <a:rPr lang="en-GB" dirty="0"/>
              <a:t>__ % of __ is __.</a:t>
            </a:r>
          </a:p>
          <a:p>
            <a:pPr algn="ctr">
              <a:spcBef>
                <a:spcPts val="1200"/>
              </a:spcBef>
              <a:spcAft>
                <a:spcPts val="1200"/>
              </a:spcAft>
              <a:buNone/>
            </a:pPr>
            <a:r>
              <a:rPr lang="en-GB" dirty="0"/>
              <a:t>__ % of __ is __.</a:t>
            </a:r>
          </a:p>
        </p:txBody>
      </p:sp>
      <p:sp>
        <p:nvSpPr>
          <p:cNvPr id="7" name="Rectangle: Rounded Corners 6">
            <a:extLst>
              <a:ext uri="{FF2B5EF4-FFF2-40B4-BE49-F238E27FC236}">
                <a16:creationId xmlns:a16="http://schemas.microsoft.com/office/drawing/2014/main" id="{F985FD35-8AD6-FF80-9A3D-E7A1CB697233}"/>
              </a:ext>
            </a:extLst>
          </p:cNvPr>
          <p:cNvSpPr/>
          <p:nvPr/>
        </p:nvSpPr>
        <p:spPr>
          <a:xfrm>
            <a:off x="648463" y="2315295"/>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2</a:t>
            </a:r>
          </a:p>
        </p:txBody>
      </p:sp>
      <p:sp>
        <p:nvSpPr>
          <p:cNvPr id="8" name="Rectangle: Rounded Corners 7">
            <a:extLst>
              <a:ext uri="{FF2B5EF4-FFF2-40B4-BE49-F238E27FC236}">
                <a16:creationId xmlns:a16="http://schemas.microsoft.com/office/drawing/2014/main" id="{6D0D9ED6-235C-53FE-E0AC-9540A6441D8F}"/>
              </a:ext>
            </a:extLst>
          </p:cNvPr>
          <p:cNvSpPr/>
          <p:nvPr/>
        </p:nvSpPr>
        <p:spPr>
          <a:xfrm>
            <a:off x="2459256" y="2047464"/>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5</a:t>
            </a:r>
          </a:p>
        </p:txBody>
      </p:sp>
      <p:sp>
        <p:nvSpPr>
          <p:cNvPr id="9" name="Rectangle: Rounded Corners 8">
            <a:extLst>
              <a:ext uri="{FF2B5EF4-FFF2-40B4-BE49-F238E27FC236}">
                <a16:creationId xmlns:a16="http://schemas.microsoft.com/office/drawing/2014/main" id="{FB53CB6B-94C1-211A-C26F-29474774C4F2}"/>
              </a:ext>
            </a:extLst>
          </p:cNvPr>
          <p:cNvSpPr/>
          <p:nvPr/>
        </p:nvSpPr>
        <p:spPr>
          <a:xfrm>
            <a:off x="3185832" y="3292542"/>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250</a:t>
            </a:r>
          </a:p>
        </p:txBody>
      </p:sp>
      <p:sp>
        <p:nvSpPr>
          <p:cNvPr id="10" name="Rectangle: Rounded Corners 9">
            <a:extLst>
              <a:ext uri="{FF2B5EF4-FFF2-40B4-BE49-F238E27FC236}">
                <a16:creationId xmlns:a16="http://schemas.microsoft.com/office/drawing/2014/main" id="{D857A5C6-FA01-DA47-6B6E-BD3F8A6B504D}"/>
              </a:ext>
            </a:extLst>
          </p:cNvPr>
          <p:cNvSpPr/>
          <p:nvPr/>
        </p:nvSpPr>
        <p:spPr>
          <a:xfrm>
            <a:off x="4220064" y="2219585"/>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50</a:t>
            </a:r>
          </a:p>
        </p:txBody>
      </p:sp>
      <p:sp>
        <p:nvSpPr>
          <p:cNvPr id="11" name="Rectangle: Rounded Corners 10">
            <a:extLst>
              <a:ext uri="{FF2B5EF4-FFF2-40B4-BE49-F238E27FC236}">
                <a16:creationId xmlns:a16="http://schemas.microsoft.com/office/drawing/2014/main" id="{853A0314-955B-AF91-6B5A-215CFB312163}"/>
              </a:ext>
            </a:extLst>
          </p:cNvPr>
          <p:cNvSpPr/>
          <p:nvPr/>
        </p:nvSpPr>
        <p:spPr>
          <a:xfrm>
            <a:off x="4985656" y="3358061"/>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20</a:t>
            </a:r>
          </a:p>
        </p:txBody>
      </p:sp>
      <p:sp>
        <p:nvSpPr>
          <p:cNvPr id="12" name="Rectangle: Rounded Corners 11">
            <a:extLst>
              <a:ext uri="{FF2B5EF4-FFF2-40B4-BE49-F238E27FC236}">
                <a16:creationId xmlns:a16="http://schemas.microsoft.com/office/drawing/2014/main" id="{3B3D5EEF-86D0-F64F-043F-4C73353050DD}"/>
              </a:ext>
            </a:extLst>
          </p:cNvPr>
          <p:cNvSpPr/>
          <p:nvPr/>
        </p:nvSpPr>
        <p:spPr>
          <a:xfrm>
            <a:off x="1279834" y="3433066"/>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250</a:t>
            </a:r>
          </a:p>
        </p:txBody>
      </p:sp>
      <p:sp>
        <p:nvSpPr>
          <p:cNvPr id="13" name="Rectangle: Rounded Corners 12">
            <a:extLst>
              <a:ext uri="{FF2B5EF4-FFF2-40B4-BE49-F238E27FC236}">
                <a16:creationId xmlns:a16="http://schemas.microsoft.com/office/drawing/2014/main" id="{C642F36B-B6D8-46C8-5195-2A8B445CFDAC}"/>
              </a:ext>
            </a:extLst>
          </p:cNvPr>
          <p:cNvSpPr/>
          <p:nvPr/>
        </p:nvSpPr>
        <p:spPr>
          <a:xfrm>
            <a:off x="3214008" y="4562224"/>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250</a:t>
            </a:r>
          </a:p>
        </p:txBody>
      </p:sp>
      <p:sp>
        <p:nvSpPr>
          <p:cNvPr id="14" name="TextBox 13">
            <a:extLst>
              <a:ext uri="{FF2B5EF4-FFF2-40B4-BE49-F238E27FC236}">
                <a16:creationId xmlns:a16="http://schemas.microsoft.com/office/drawing/2014/main" id="{D6FD8F81-C9A4-4C82-6DBE-74CF7C07FBB2}"/>
              </a:ext>
            </a:extLst>
          </p:cNvPr>
          <p:cNvSpPr txBox="1"/>
          <p:nvPr/>
        </p:nvSpPr>
        <p:spPr>
          <a:xfrm>
            <a:off x="1208351" y="5635181"/>
            <a:ext cx="6717535" cy="1107996"/>
          </a:xfrm>
          <a:prstGeom prst="rect">
            <a:avLst/>
          </a:prstGeom>
          <a:noFill/>
        </p:spPr>
        <p:txBody>
          <a:bodyPr wrap="square" rtlCol="0">
            <a:spAutoFit/>
          </a:bodyPr>
          <a:lstStyle/>
          <a:p>
            <a:pPr>
              <a:buNone/>
            </a:pPr>
            <a:r>
              <a:rPr lang="en-GB" sz="2200" dirty="0"/>
              <a:t>Use the leftover number to create some sentences in the same format. How can you use it in your first gap? What about the second? The third?</a:t>
            </a:r>
          </a:p>
        </p:txBody>
      </p:sp>
      <p:sp>
        <p:nvSpPr>
          <p:cNvPr id="15" name="Rectangle: Rounded Corners 14">
            <a:extLst>
              <a:ext uri="{FF2B5EF4-FFF2-40B4-BE49-F238E27FC236}">
                <a16:creationId xmlns:a16="http://schemas.microsoft.com/office/drawing/2014/main" id="{63D37B95-D173-D0CD-B6C2-0F26F7969AC3}"/>
              </a:ext>
            </a:extLst>
          </p:cNvPr>
          <p:cNvSpPr/>
          <p:nvPr/>
        </p:nvSpPr>
        <p:spPr>
          <a:xfrm>
            <a:off x="5882024" y="4594842"/>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1000</a:t>
            </a:r>
          </a:p>
        </p:txBody>
      </p:sp>
      <p:sp>
        <p:nvSpPr>
          <p:cNvPr id="16" name="Rectangle: Rounded Corners 15">
            <a:extLst>
              <a:ext uri="{FF2B5EF4-FFF2-40B4-BE49-F238E27FC236}">
                <a16:creationId xmlns:a16="http://schemas.microsoft.com/office/drawing/2014/main" id="{7C6C3EF1-F38A-6EBC-CB5B-F867F22DEFF9}"/>
              </a:ext>
            </a:extLst>
          </p:cNvPr>
          <p:cNvSpPr/>
          <p:nvPr/>
        </p:nvSpPr>
        <p:spPr>
          <a:xfrm>
            <a:off x="672102" y="4601733"/>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25</a:t>
            </a:r>
          </a:p>
        </p:txBody>
      </p:sp>
      <p:sp>
        <p:nvSpPr>
          <p:cNvPr id="17" name="Rectangle: Rounded Corners 16">
            <a:extLst>
              <a:ext uri="{FF2B5EF4-FFF2-40B4-BE49-F238E27FC236}">
                <a16:creationId xmlns:a16="http://schemas.microsoft.com/office/drawing/2014/main" id="{6AC6F812-2C44-AB3D-925F-E3D0660C0B1E}"/>
              </a:ext>
            </a:extLst>
          </p:cNvPr>
          <p:cNvSpPr/>
          <p:nvPr/>
        </p:nvSpPr>
        <p:spPr>
          <a:xfrm>
            <a:off x="5973561" y="2135713"/>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500</a:t>
            </a:r>
          </a:p>
        </p:txBody>
      </p:sp>
    </p:spTree>
    <p:extLst>
      <p:ext uri="{BB962C8B-B14F-4D97-AF65-F5344CB8AC3E}">
        <p14:creationId xmlns:p14="http://schemas.microsoft.com/office/powerpoint/2010/main" val="202437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551431217"/>
              </p:ext>
            </p:extLst>
          </p:nvPr>
        </p:nvGraphicFramePr>
        <p:xfrm>
          <a:off x="267128" y="764704"/>
          <a:ext cx="11766038" cy="5654040"/>
        </p:xfrm>
        <a:graphic>
          <a:graphicData uri="http://schemas.openxmlformats.org/drawingml/2006/table">
            <a:tbl>
              <a:tblPr firstRow="1" bandRow="1">
                <a:tableStyleId>{5940675A-B579-460E-94D1-54222C63F5DA}</a:tableStyleId>
              </a:tblPr>
              <a:tblGrid>
                <a:gridCol w="5535795">
                  <a:extLst>
                    <a:ext uri="{9D8B030D-6E8A-4147-A177-3AD203B41FA5}">
                      <a16:colId xmlns:a16="http://schemas.microsoft.com/office/drawing/2014/main" val="695237181"/>
                    </a:ext>
                  </a:extLst>
                </a:gridCol>
                <a:gridCol w="6230243">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772042">
                <a:tc>
                  <a:txBody>
                    <a:bodyPr/>
                    <a:lstStyle/>
                    <a:p>
                      <a:r>
                        <a:rPr lang="en-GB" sz="1600" b="1" i="0" u="none" dirty="0"/>
                        <a:t>Support</a:t>
                      </a:r>
                    </a:p>
                    <a:p>
                      <a:r>
                        <a:rPr lang="en-GB" sz="1600" b="0" i="0" u="none" dirty="0"/>
                        <a:t>Ask students to notice that there are three 250s: can they place these first? Alternatively, remove the challenge of making three calculations with just one card left. Instead, ask students to make as many calculations as they can using the given values. This is explored in Additional activity </a:t>
                      </a:r>
                      <a:r>
                        <a:rPr lang="en-GB" sz="1600" b="0" i="0" u="none" dirty="0">
                          <a:hlinkClick r:id="rId3" action="ppaction://hlinksldjump"/>
                        </a:rPr>
                        <a:t>G</a:t>
                      </a:r>
                      <a:r>
                        <a:rPr lang="en-GB" sz="1600" b="0" i="0" u="none" dirty="0"/>
                        <a:t>.</a:t>
                      </a:r>
                    </a:p>
                    <a:p>
                      <a:pPr>
                        <a:spcBef>
                          <a:spcPts val="600"/>
                        </a:spcBef>
                      </a:pPr>
                      <a:r>
                        <a:rPr lang="en-GB" sz="1600" b="1" i="0" u="none" dirty="0"/>
                        <a:t>Challenge</a:t>
                      </a:r>
                    </a:p>
                    <a:p>
                      <a:r>
                        <a:rPr lang="en-GB" sz="1600" b="0" i="0" u="none" dirty="0"/>
                        <a:t>Encourage students to think of solutions involving percentages greater than 100. Say, ‘Becky thinks 250% of 2 is 5 is a possible solution’, and discuss whether or not they think Becky is correct. </a:t>
                      </a:r>
                    </a:p>
                    <a:p>
                      <a:pPr>
                        <a:spcBef>
                          <a:spcPts val="600"/>
                        </a:spcBef>
                      </a:pPr>
                      <a:r>
                        <a:rPr lang="en-GB" sz="1600" b="1" i="0" u="none" dirty="0"/>
                        <a:t>Representations</a:t>
                      </a:r>
                    </a:p>
                    <a:p>
                      <a:r>
                        <a:rPr lang="en-GB" sz="1600" b="0" i="0" u="none" dirty="0"/>
                        <a:t>Use a double number line to help students work with the structure of percentages and calculate percentages of amounts. Bar models are also a useful representation.</a:t>
                      </a:r>
                    </a:p>
                  </a:txBody>
                  <a:tcPr/>
                </a:tc>
                <a:tc>
                  <a:txBody>
                    <a:bodyPr/>
                    <a:lstStyle/>
                    <a:p>
                      <a:pPr marL="0" indent="0">
                        <a:spcAft>
                          <a:spcPts val="600"/>
                        </a:spcAft>
                      </a:pPr>
                      <a:r>
                        <a:rPr lang="en-GB" sz="1600" dirty="0"/>
                        <a:t>Assess students’ familiarity with finding percentages of amounts. Some more confident students may be able to estimate whether a result ‘feels’ correct without calculating, or reject certain combinations as impossible. Those who are less secure may struggle to write the statements without working out the percentages using a more formal method first. </a:t>
                      </a:r>
                    </a:p>
                    <a:p>
                      <a:pPr marL="0" indent="0">
                        <a:spcAft>
                          <a:spcPts val="600"/>
                        </a:spcAft>
                      </a:pPr>
                      <a:r>
                        <a:rPr lang="en-GB" sz="1600" dirty="0"/>
                        <a:t>The values have been selected so that some common misconceptions may be revealed. For example, students may offer that 5% of 250 is 50, dividing by 5 to find 5%.</a:t>
                      </a:r>
                    </a:p>
                    <a:p>
                      <a:pPr marL="0" indent="0">
                        <a:spcAft>
                          <a:spcPts val="600"/>
                        </a:spcAft>
                      </a:pPr>
                      <a:r>
                        <a:rPr lang="en-GB" sz="1600" dirty="0"/>
                        <a:t>The intention is to reveal understanding rather than complete the task. Students may construct a number of correct statements but not create the arrangement that allows all of the gaps to be filled.</a:t>
                      </a:r>
                    </a:p>
                    <a:p>
                      <a:pPr marL="0" indent="0">
                        <a:spcAft>
                          <a:spcPts val="600"/>
                        </a:spcAft>
                      </a:pPr>
                      <a:r>
                        <a:rPr lang="en-GB" sz="1600" dirty="0"/>
                        <a:t>It is perhaps unlikely, but students familiar with percentages greater than 100% may use commutativity to create a set of correct statements such as 250% of 2 is 5; you might wish to prompt students to do this if you feel they are ready (see ‘Challenge’).</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i="0" u="none" dirty="0">
                          <a:hlinkClick r:id="rId3" action="ppaction://hlinksldjump"/>
                        </a:rPr>
                        <a:t>G</a:t>
                      </a:r>
                      <a:r>
                        <a:rPr lang="en-GB" sz="1600" b="0" dirty="0"/>
                        <a:t> is a different, more accessible version of the same task, asking students to write as many statements as possible rather than aiming for a particular arrangement. </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678610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12: Who do you agree with?</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82880"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76B050E-76D0-4834-46BB-DA3E69CD26C8}"/>
              </a:ext>
            </a:extLst>
          </p:cNvPr>
          <p:cNvSpPr txBox="1"/>
          <p:nvPr/>
        </p:nvSpPr>
        <p:spPr>
          <a:xfrm>
            <a:off x="185236" y="1146628"/>
            <a:ext cx="4548040" cy="430887"/>
          </a:xfrm>
          <a:prstGeom prst="rect">
            <a:avLst/>
          </a:prstGeom>
          <a:noFill/>
        </p:spPr>
        <p:txBody>
          <a:bodyPr wrap="none" rtlCol="0">
            <a:spAutoFit/>
          </a:bodyPr>
          <a:lstStyle/>
          <a:p>
            <a:pPr>
              <a:buNone/>
            </a:pPr>
            <a:r>
              <a:rPr lang="en-GB" sz="2200" dirty="0"/>
              <a:t>Who do you think is correct? Why?</a:t>
            </a:r>
          </a:p>
        </p:txBody>
      </p:sp>
      <p:sp>
        <p:nvSpPr>
          <p:cNvPr id="14" name="TextBox 13">
            <a:extLst>
              <a:ext uri="{FF2B5EF4-FFF2-40B4-BE49-F238E27FC236}">
                <a16:creationId xmlns:a16="http://schemas.microsoft.com/office/drawing/2014/main" id="{D6FD8F81-C9A4-4C82-6DBE-74CF7C07FBB2}"/>
              </a:ext>
            </a:extLst>
          </p:cNvPr>
          <p:cNvSpPr txBox="1"/>
          <p:nvPr/>
        </p:nvSpPr>
        <p:spPr>
          <a:xfrm>
            <a:off x="1224417" y="5667079"/>
            <a:ext cx="6182223" cy="1175706"/>
          </a:xfrm>
          <a:prstGeom prst="rect">
            <a:avLst/>
          </a:prstGeom>
          <a:noFill/>
        </p:spPr>
        <p:txBody>
          <a:bodyPr wrap="square" rtlCol="0">
            <a:spAutoFit/>
          </a:bodyPr>
          <a:lstStyle/>
          <a:p>
            <a:pPr>
              <a:buNone/>
            </a:pPr>
            <a:r>
              <a:rPr lang="en-GB" sz="2200" dirty="0"/>
              <a:t>What percentages would Bryn’s calculation actually find? How about Cho’s?</a:t>
            </a:r>
          </a:p>
          <a:p>
            <a:pPr>
              <a:buNone/>
            </a:pPr>
            <a:endParaRPr lang="en-GB" sz="2200" dirty="0">
              <a:highlight>
                <a:srgbClr val="FFFF00"/>
              </a:highlight>
            </a:endParaRPr>
          </a:p>
        </p:txBody>
      </p:sp>
      <p:sp>
        <p:nvSpPr>
          <p:cNvPr id="18" name="Speech Bubble: Oval 17">
            <a:extLst>
              <a:ext uri="{FF2B5EF4-FFF2-40B4-BE49-F238E27FC236}">
                <a16:creationId xmlns:a16="http://schemas.microsoft.com/office/drawing/2014/main" id="{6B556E9D-1C50-8CEB-009A-D37B3B297B59}"/>
              </a:ext>
            </a:extLst>
          </p:cNvPr>
          <p:cNvSpPr/>
          <p:nvPr/>
        </p:nvSpPr>
        <p:spPr>
          <a:xfrm>
            <a:off x="535478" y="1994044"/>
            <a:ext cx="4757130" cy="1807114"/>
          </a:xfrm>
          <a:prstGeom prst="wedgeEllipseCallout">
            <a:avLst>
              <a:gd name="adj1" fmla="val -43454"/>
              <a:gd name="adj2" fmla="val 646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Finding 10% of a number is easy. You just divide it by 10.</a:t>
            </a:r>
          </a:p>
        </p:txBody>
      </p:sp>
      <p:sp>
        <p:nvSpPr>
          <p:cNvPr id="19" name="Speech Bubble: Oval 18">
            <a:extLst>
              <a:ext uri="{FF2B5EF4-FFF2-40B4-BE49-F238E27FC236}">
                <a16:creationId xmlns:a16="http://schemas.microsoft.com/office/drawing/2014/main" id="{31FC622C-058C-DCCF-4D51-063117EBA985}"/>
              </a:ext>
            </a:extLst>
          </p:cNvPr>
          <p:cNvSpPr/>
          <p:nvPr/>
        </p:nvSpPr>
        <p:spPr>
          <a:xfrm>
            <a:off x="5682264" y="1179834"/>
            <a:ext cx="4757130" cy="1807114"/>
          </a:xfrm>
          <a:prstGeom prst="wedgeEllipseCallout">
            <a:avLst>
              <a:gd name="adj1" fmla="val 53601"/>
              <a:gd name="adj2" fmla="val 592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Finding 20% of a number is easy. You just divide it by 20.</a:t>
            </a:r>
          </a:p>
        </p:txBody>
      </p:sp>
      <p:sp>
        <p:nvSpPr>
          <p:cNvPr id="20" name="Speech Bubble: Oval 19">
            <a:extLst>
              <a:ext uri="{FF2B5EF4-FFF2-40B4-BE49-F238E27FC236}">
                <a16:creationId xmlns:a16="http://schemas.microsoft.com/office/drawing/2014/main" id="{435E0306-AC7A-6F3B-9275-F5A299138D9E}"/>
              </a:ext>
            </a:extLst>
          </p:cNvPr>
          <p:cNvSpPr/>
          <p:nvPr/>
        </p:nvSpPr>
        <p:spPr>
          <a:xfrm>
            <a:off x="5254816" y="3531258"/>
            <a:ext cx="4757130" cy="1807115"/>
          </a:xfrm>
          <a:prstGeom prst="wedgeEllipseCallout">
            <a:avLst>
              <a:gd name="adj1" fmla="val 52389"/>
              <a:gd name="adj2" fmla="val 435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Finding 50% of a number is easy. You just divide it by 50.</a:t>
            </a:r>
          </a:p>
        </p:txBody>
      </p:sp>
      <p:sp>
        <p:nvSpPr>
          <p:cNvPr id="5" name="TextBox 4">
            <a:extLst>
              <a:ext uri="{FF2B5EF4-FFF2-40B4-BE49-F238E27FC236}">
                <a16:creationId xmlns:a16="http://schemas.microsoft.com/office/drawing/2014/main" id="{4242C042-7ACA-214F-58FE-C94AB1AF69D9}"/>
              </a:ext>
            </a:extLst>
          </p:cNvPr>
          <p:cNvSpPr txBox="1"/>
          <p:nvPr/>
        </p:nvSpPr>
        <p:spPr>
          <a:xfrm>
            <a:off x="285131" y="4087788"/>
            <a:ext cx="827471" cy="430887"/>
          </a:xfrm>
          <a:prstGeom prst="rect">
            <a:avLst/>
          </a:prstGeom>
          <a:noFill/>
        </p:spPr>
        <p:txBody>
          <a:bodyPr wrap="none" rtlCol="0">
            <a:spAutoFit/>
          </a:bodyPr>
          <a:lstStyle/>
          <a:p>
            <a:pPr>
              <a:buNone/>
            </a:pPr>
            <a:r>
              <a:rPr lang="en-GB" sz="2200" b="1" dirty="0">
                <a:solidFill>
                  <a:schemeClr val="tx2"/>
                </a:solidFill>
              </a:rPr>
              <a:t>Arne</a:t>
            </a:r>
          </a:p>
        </p:txBody>
      </p:sp>
      <p:sp>
        <p:nvSpPr>
          <p:cNvPr id="7" name="TextBox 6">
            <a:extLst>
              <a:ext uri="{FF2B5EF4-FFF2-40B4-BE49-F238E27FC236}">
                <a16:creationId xmlns:a16="http://schemas.microsoft.com/office/drawing/2014/main" id="{10BF76B7-67D7-AF1D-D758-BE5443DD9DB0}"/>
              </a:ext>
            </a:extLst>
          </p:cNvPr>
          <p:cNvSpPr txBox="1"/>
          <p:nvPr/>
        </p:nvSpPr>
        <p:spPr>
          <a:xfrm>
            <a:off x="10586997" y="2998113"/>
            <a:ext cx="827471" cy="430887"/>
          </a:xfrm>
          <a:prstGeom prst="rect">
            <a:avLst/>
          </a:prstGeom>
          <a:noFill/>
        </p:spPr>
        <p:txBody>
          <a:bodyPr wrap="none" rtlCol="0">
            <a:spAutoFit/>
          </a:bodyPr>
          <a:lstStyle/>
          <a:p>
            <a:pPr>
              <a:buNone/>
            </a:pPr>
            <a:r>
              <a:rPr lang="en-GB" sz="2200" b="1" dirty="0">
                <a:solidFill>
                  <a:schemeClr val="tx2"/>
                </a:solidFill>
              </a:rPr>
              <a:t>Bryn</a:t>
            </a:r>
          </a:p>
        </p:txBody>
      </p:sp>
      <p:sp>
        <p:nvSpPr>
          <p:cNvPr id="8" name="TextBox 7">
            <a:extLst>
              <a:ext uri="{FF2B5EF4-FFF2-40B4-BE49-F238E27FC236}">
                <a16:creationId xmlns:a16="http://schemas.microsoft.com/office/drawing/2014/main" id="{5413BB6B-5F1C-DC8B-B1C7-6A93758F85F0}"/>
              </a:ext>
            </a:extLst>
          </p:cNvPr>
          <p:cNvSpPr txBox="1"/>
          <p:nvPr/>
        </p:nvSpPr>
        <p:spPr>
          <a:xfrm>
            <a:off x="10072146" y="5071936"/>
            <a:ext cx="734496" cy="430887"/>
          </a:xfrm>
          <a:prstGeom prst="rect">
            <a:avLst/>
          </a:prstGeom>
          <a:noFill/>
        </p:spPr>
        <p:txBody>
          <a:bodyPr wrap="none" rtlCol="0">
            <a:spAutoFit/>
          </a:bodyPr>
          <a:lstStyle/>
          <a:p>
            <a:pPr>
              <a:buNone/>
            </a:pPr>
            <a:r>
              <a:rPr lang="en-GB" sz="2200" b="1" dirty="0">
                <a:solidFill>
                  <a:schemeClr val="tx2"/>
                </a:solidFill>
              </a:rPr>
              <a:t>Cho</a:t>
            </a:r>
          </a:p>
        </p:txBody>
      </p:sp>
    </p:spTree>
    <p:extLst>
      <p:ext uri="{BB962C8B-B14F-4D97-AF65-F5344CB8AC3E}">
        <p14:creationId xmlns:p14="http://schemas.microsoft.com/office/powerpoint/2010/main" val="397462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12: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65616221"/>
                  </p:ext>
                </p:extLst>
              </p:nvPr>
            </p:nvGraphicFramePr>
            <p:xfrm>
              <a:off x="267128" y="764704"/>
              <a:ext cx="11766038" cy="5830794"/>
            </p:xfrm>
            <a:graphic>
              <a:graphicData uri="http://schemas.openxmlformats.org/drawingml/2006/table">
                <a:tbl>
                  <a:tblPr firstRow="1" bandRow="1">
                    <a:tableStyleId>{5940675A-B579-460E-94D1-54222C63F5DA}</a:tableStyleId>
                  </a:tblPr>
                  <a:tblGrid>
                    <a:gridCol w="5066872">
                      <a:extLst>
                        <a:ext uri="{9D8B030D-6E8A-4147-A177-3AD203B41FA5}">
                          <a16:colId xmlns:a16="http://schemas.microsoft.com/office/drawing/2014/main" val="695237181"/>
                        </a:ext>
                      </a:extLst>
                    </a:gridCol>
                    <a:gridCol w="6699166">
                      <a:extLst>
                        <a:ext uri="{9D8B030D-6E8A-4147-A177-3AD203B41FA5}">
                          <a16:colId xmlns:a16="http://schemas.microsoft.com/office/drawing/2014/main" val="300072507"/>
                        </a:ext>
                      </a:extLst>
                    </a:gridCol>
                  </a:tblGrid>
                  <a:tr h="373712">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449237">
                    <a:tc>
                      <a:txBody>
                        <a:bodyPr/>
                        <a:lstStyle/>
                        <a:p>
                          <a:r>
                            <a:rPr lang="en-GB" sz="1600" b="1" i="0" u="none" dirty="0"/>
                            <a:t>Support</a:t>
                          </a:r>
                        </a:p>
                        <a:p>
                          <a:r>
                            <a:rPr lang="en-GB" sz="1600" b="0" i="0" u="none" dirty="0"/>
                            <a:t>Finding 10%, 20% and 50% for a particular value, and using this as a platform to reason from may help students access the task and move towards a generalisation.</a:t>
                          </a:r>
                        </a:p>
                        <a:p>
                          <a:pPr>
                            <a:spcBef>
                              <a:spcPts val="600"/>
                            </a:spcBef>
                          </a:pPr>
                          <a:r>
                            <a:rPr lang="en-GB" sz="1600" b="1" i="0" u="none" dirty="0"/>
                            <a:t>Challenge</a:t>
                          </a:r>
                        </a:p>
                        <a:p>
                          <a:r>
                            <a:rPr lang="en-GB" sz="1600" b="0" i="0" u="none" dirty="0"/>
                            <a:t>Tell the students that Arne, Bryn and Cho each have £30 in their pocket and that this is 10% of Arne’s total money, 20% of Bryn’s total and 50% of Cho’s total. How much do Arne, Bryn and Cho have each?</a:t>
                          </a:r>
                        </a:p>
                        <a:p>
                          <a:pPr>
                            <a:spcBef>
                              <a:spcPts val="600"/>
                            </a:spcBef>
                          </a:pPr>
                          <a:r>
                            <a:rPr lang="en-GB" sz="1600" b="1" i="0" u="none" dirty="0"/>
                            <a:t>Representations</a:t>
                          </a:r>
                        </a:p>
                        <a:p>
                          <a:r>
                            <a:rPr lang="en-GB" sz="1600" b="0" i="0" u="none" dirty="0"/>
                            <a:t>Use a bar model to compare the relative sizes. For example, create the bar model by counting up in 20% sections to show that 20% is </a:t>
                          </a:r>
                          <a14:m>
                            <m:oMath xmlns:m="http://schemas.openxmlformats.org/officeDocument/2006/math">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5</m:t>
                                  </m:r>
                                </m:den>
                              </m:f>
                            </m:oMath>
                          </a14:m>
                          <a:r>
                            <a:rPr lang="en-GB" sz="1600" b="0" i="0" u="none" dirty="0"/>
                            <a:t> of the whole, rather than </a:t>
                          </a:r>
                          <a14:m>
                            <m:oMath xmlns:m="http://schemas.openxmlformats.org/officeDocument/2006/math">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1</m:t>
                                  </m:r>
                                </m:num>
                                <m:den>
                                  <m:r>
                                    <a:rPr lang="en-GB" sz="1600" b="0" i="1" u="none" smtClean="0">
                                      <a:latin typeface="Cambria Math" panose="02040503050406030204" pitchFamily="18" charset="0"/>
                                    </a:rPr>
                                    <m:t>20</m:t>
                                  </m:r>
                                </m:den>
                              </m:f>
                            </m:oMath>
                          </a14:m>
                          <a:r>
                            <a:rPr lang="en-GB" sz="1600" b="0" i="0" u="none" dirty="0"/>
                            <a:t>.</a:t>
                          </a:r>
                          <a:r>
                            <a:rPr lang="en-GB" sz="1600" b="0" i="0" u="none" baseline="0" dirty="0"/>
                            <a:t> Modelling splitting a </a:t>
                          </a:r>
                          <a:r>
                            <a:rPr lang="en-GB" sz="1600" b="0" i="0" u="none" baseline="0" dirty="0">
                              <a:hlinkClick r:id="rId3" action="ppaction://hlinksldjump"/>
                            </a:rPr>
                            <a:t>hundred grid</a:t>
                          </a:r>
                          <a:r>
                            <a:rPr lang="en-GB" sz="1600" b="0" i="0" u="none" baseline="0" dirty="0"/>
                            <a:t> into the divisions described can also help dispel misconceptions.</a:t>
                          </a:r>
                          <a:endParaRPr lang="en-GB" sz="1600" b="0" i="0" u="none" dirty="0"/>
                        </a:p>
                      </a:txBody>
                      <a:tcPr/>
                    </a:tc>
                    <a:tc>
                      <a:txBody>
                        <a:bodyPr/>
                        <a:lstStyle/>
                        <a:p>
                          <a:pPr marL="0" indent="0">
                            <a:spcAft>
                              <a:spcPts val="600"/>
                            </a:spcAft>
                          </a:pPr>
                          <a:r>
                            <a:rPr lang="en-GB" sz="1600" dirty="0"/>
                            <a:t>Checkpoint 12 tackles a common misconception, the over-application of dividing by 10 to find 10% of any number.</a:t>
                          </a:r>
                        </a:p>
                        <a:p>
                          <a:pPr marL="0" indent="0">
                            <a:spcAft>
                              <a:spcPts val="600"/>
                            </a:spcAft>
                          </a:pPr>
                          <a:r>
                            <a:rPr lang="en-GB" sz="1600" dirty="0"/>
                            <a:t>The prompts are simple to leave the task open to students’ own choice of reasoning in response. Do they correctly identify a method for finding the percentage? Do they identify what actual percentage the method given finds? Or do they find it easier to model using a particular value? Students’ justifications are likely to reveal a lot about how they think about fractions, which is useful for planning how to revisit prior learning and teach new concepts. Any students who agree with all three speech bubbles are likely to need significant support to understand percentages as a representation of proportion.</a:t>
                          </a:r>
                        </a:p>
                        <a:p>
                          <a:pPr marL="0" indent="0">
                            <a:spcAft>
                              <a:spcPts val="600"/>
                            </a:spcAft>
                          </a:pPr>
                          <a:r>
                            <a:rPr lang="en-GB" sz="1600" dirty="0"/>
                            <a:t>Both 20% and 50% are included, partly to emphasise the point, and also because 50% offers an easier example for students to reason with. It is likely that students are more confident and familiar with 50% being equivalent to a half, and a half being found by dividing by two. For this reason, it is offered </a:t>
                          </a:r>
                          <a:r>
                            <a:rPr lang="en-GB" sz="1600" b="1" i="0" dirty="0"/>
                            <a:t>after</a:t>
                          </a:r>
                          <a:r>
                            <a:rPr lang="en-GB" sz="1600" i="0" dirty="0"/>
                            <a:t> 20%, so that you can see if any students struggle to reason with that first.</a:t>
                          </a:r>
                          <a:endParaRPr lang="en-GB" sz="1600" dirty="0"/>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Segment 3.10 of </a:t>
                          </a:r>
                          <a:r>
                            <a:rPr lang="en-GB" sz="1600" dirty="0">
                              <a:hlinkClick r:id="rId4"/>
                            </a:rPr>
                            <a:t>Primary Mastery Professional Development | NCETM</a:t>
                          </a:r>
                          <a:r>
                            <a:rPr lang="en-GB" sz="1600" b="0" dirty="0"/>
                            <a:t> demonstrates how students might have experienced the idea of </a:t>
                          </a:r>
                          <a:r>
                            <a:rPr lang="en-GB" sz="1600" dirty="0"/>
                            <a:t>Linking fractions, decimals and percentages, particularly Teaching Point 6. </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65616221"/>
                  </p:ext>
                </p:extLst>
              </p:nvPr>
            </p:nvGraphicFramePr>
            <p:xfrm>
              <a:off x="267128" y="764704"/>
              <a:ext cx="11766038" cy="5830794"/>
            </p:xfrm>
            <a:graphic>
              <a:graphicData uri="http://schemas.openxmlformats.org/drawingml/2006/table">
                <a:tbl>
                  <a:tblPr firstRow="1" bandRow="1">
                    <a:tableStyleId>{5940675A-B579-460E-94D1-54222C63F5DA}</a:tableStyleId>
                  </a:tblPr>
                  <a:tblGrid>
                    <a:gridCol w="5066872">
                      <a:extLst>
                        <a:ext uri="{9D8B030D-6E8A-4147-A177-3AD203B41FA5}">
                          <a16:colId xmlns:a16="http://schemas.microsoft.com/office/drawing/2014/main" val="695237181"/>
                        </a:ext>
                      </a:extLst>
                    </a:gridCol>
                    <a:gridCol w="6699166">
                      <a:extLst>
                        <a:ext uri="{9D8B030D-6E8A-4147-A177-3AD203B41FA5}">
                          <a16:colId xmlns:a16="http://schemas.microsoft.com/office/drawing/2014/main" val="300072507"/>
                        </a:ext>
                      </a:extLst>
                    </a:gridCol>
                  </a:tblGrid>
                  <a:tr h="373712">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93082">
                    <a:tc>
                      <a:txBody>
                        <a:bodyPr/>
                        <a:lstStyle/>
                        <a:p>
                          <a:endParaRPr lang="en-US"/>
                        </a:p>
                      </a:txBody>
                      <a:tcPr>
                        <a:blipFill>
                          <a:blip r:embed="rId5"/>
                          <a:stretch>
                            <a:fillRect l="-120" t="-8753" r="-132452" b="-19629"/>
                          </a:stretch>
                        </a:blipFill>
                      </a:tcPr>
                    </a:tc>
                    <a:tc>
                      <a:txBody>
                        <a:bodyPr/>
                        <a:lstStyle/>
                        <a:p>
                          <a:pPr marL="0" indent="0">
                            <a:spcAft>
                              <a:spcPts val="600"/>
                            </a:spcAft>
                          </a:pPr>
                          <a:r>
                            <a:rPr lang="en-GB" sz="1600" dirty="0"/>
                            <a:t>Checkpoint 12 tackles a common misconception, the over-application of dividing by 10 to find 10% of any number.</a:t>
                          </a:r>
                        </a:p>
                        <a:p>
                          <a:pPr marL="0" indent="0">
                            <a:spcAft>
                              <a:spcPts val="600"/>
                            </a:spcAft>
                          </a:pPr>
                          <a:r>
                            <a:rPr lang="en-GB" sz="1600" dirty="0"/>
                            <a:t>The prompts are simple to leave the task open to students’ own choice of reasoning in response. Do they correctly identify a method for finding the percentage? Do they identify what actual percentage the method given finds? Or do they find it easier to model using a particular value? Students’ justifications are likely to reveal a lot about how they think about fractions, which is useful for planning how to revisit prior learning and teach new concepts. Any students who agree with all three speech bubbles are likely to need significant support to understand percentages as a representation of proportion.</a:t>
                          </a:r>
                        </a:p>
                        <a:p>
                          <a:pPr marL="0" indent="0">
                            <a:spcAft>
                              <a:spcPts val="600"/>
                            </a:spcAft>
                          </a:pPr>
                          <a:r>
                            <a:rPr lang="en-GB" sz="1600" dirty="0"/>
                            <a:t>Both 20% and 50% are included, partly to emphasise the point, and also because 50% offers an easier example for students to reason with. It is likely that students are more confident and familiar with 50% being equivalent to a half, and a half being found by dividing by two. For this reason, it is offered </a:t>
                          </a:r>
                          <a:r>
                            <a:rPr lang="en-GB" sz="1600" b="1" i="0" dirty="0"/>
                            <a:t>after</a:t>
                          </a:r>
                          <a:r>
                            <a:rPr lang="en-GB" sz="1600" i="0" dirty="0"/>
                            <a:t> 20%, so that you can see if any students struggle to reason with that first.</a:t>
                          </a:r>
                          <a:endParaRPr lang="en-GB" sz="1600" dirty="0"/>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Segment 3.10 of </a:t>
                          </a:r>
                          <a:r>
                            <a:rPr lang="en-GB" sz="1600" dirty="0">
                              <a:hlinkClick r:id="rId6"/>
                            </a:rPr>
                            <a:t>Primary Mastery Professional Development | NCETM</a:t>
                          </a:r>
                          <a:r>
                            <a:rPr lang="en-GB" sz="1600" b="0" dirty="0"/>
                            <a:t> demonstrates how students might have experienced the idea of </a:t>
                          </a:r>
                          <a:r>
                            <a:rPr lang="en-GB" sz="1600" dirty="0"/>
                            <a:t>Linking fractions, decimals and percentages, particularly Teaching Point 6. </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167385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Autofit/>
          </a:bodyPr>
          <a:lstStyle/>
          <a:p>
            <a:r>
              <a:rPr lang="en-GB" sz="2800" dirty="0"/>
              <a:t>Checkpoints 11–20  </a:t>
            </a: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530523216"/>
              </p:ext>
            </p:extLst>
          </p:nvPr>
        </p:nvGraphicFramePr>
        <p:xfrm>
          <a:off x="774918" y="1216834"/>
          <a:ext cx="10947572" cy="4463951"/>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ction="ppaction://hlinksldjump"/>
                        </a:rPr>
                        <a:t>11: Fill in the gaps</a:t>
                      </a:r>
                      <a:endParaRPr lang="en-GB" dirty="0"/>
                    </a:p>
                  </a:txBody>
                  <a:tcPr anchor="ct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Percentages</a:t>
                      </a:r>
                    </a:p>
                  </a:txBody>
                  <a:tcPr anchor="ctr"/>
                </a:tc>
                <a:tc rowSpan="5">
                  <a:txBody>
                    <a:bodyPr/>
                    <a:lstStyle/>
                    <a:p>
                      <a:r>
                        <a:rPr lang="en-GB" dirty="0"/>
                        <a:t>3.1.5</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12: Who do you agree with?</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21617121"/>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13: Savings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14: Ten percentimetres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15: Relative values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16: Noah fence</a:t>
                      </a:r>
                      <a:endParaRPr lang="en-GB" dirty="0"/>
                    </a:p>
                  </a:txBody>
                  <a:tcPr anchor="ctr"/>
                </a:tc>
                <a:tc rowSpan="5">
                  <a:txBody>
                    <a:bodyPr/>
                    <a:lstStyle/>
                    <a:p>
                      <a:r>
                        <a:rPr lang="en-GB" dirty="0"/>
                        <a:t>Proportionality</a:t>
                      </a:r>
                    </a:p>
                  </a:txBody>
                  <a:tcPr anchor="ctr"/>
                </a:tc>
                <a:tc rowSpan="5">
                  <a:txBody>
                    <a:bodyPr/>
                    <a:lstStyle/>
                    <a:p>
                      <a:r>
                        <a:rPr lang="en-GB" dirty="0"/>
                        <a:t>3.1.2</a:t>
                      </a:r>
                    </a:p>
                    <a:p>
                      <a:r>
                        <a:rPr lang="en-GB" dirty="0"/>
                        <a:t>3.1.6</a:t>
                      </a:r>
                    </a:p>
                  </a:txBody>
                  <a:tcPr anchor="ct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17: Counters </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18: Fallen arrows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1" action="ppaction://hlinksldjump"/>
                        </a:rPr>
                        <a:t>19: Empty boxes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98192220"/>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2" action="ppaction://hlinksldjump"/>
                        </a:rPr>
                        <a:t>20: On target</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91287047"/>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3"/>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555633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13: Savings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65209" y="537493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76B050E-76D0-4834-46BB-DA3E69CD26C8}"/>
              </a:ext>
            </a:extLst>
          </p:cNvPr>
          <p:cNvSpPr txBox="1"/>
          <p:nvPr/>
        </p:nvSpPr>
        <p:spPr>
          <a:xfrm>
            <a:off x="182880" y="1235110"/>
            <a:ext cx="8893525" cy="2868478"/>
          </a:xfrm>
          <a:prstGeom prst="rect">
            <a:avLst/>
          </a:prstGeom>
          <a:noFill/>
        </p:spPr>
        <p:txBody>
          <a:bodyPr wrap="none" rtlCol="0">
            <a:spAutoFit/>
          </a:bodyPr>
          <a:lstStyle/>
          <a:p>
            <a:pPr>
              <a:buNone/>
            </a:pPr>
            <a:r>
              <a:rPr lang="en-GB" sz="2200" dirty="0"/>
              <a:t>Kaylita and Patrick each save a different percentage of their earnings.</a:t>
            </a:r>
          </a:p>
          <a:p>
            <a:pPr>
              <a:buNone/>
            </a:pPr>
            <a:r>
              <a:rPr lang="en-GB" sz="2200" dirty="0"/>
              <a:t>Kaylita saves 5%. Patrick saves 10%.</a:t>
            </a:r>
          </a:p>
          <a:p>
            <a:pPr marL="457200" indent="-457200">
              <a:buAutoNum type="alphaLcParenR"/>
            </a:pPr>
            <a:r>
              <a:rPr lang="en-GB" sz="2200" dirty="0"/>
              <a:t>Who saves more? </a:t>
            </a:r>
          </a:p>
          <a:p>
            <a:pPr>
              <a:buNone/>
            </a:pPr>
            <a:r>
              <a:rPr lang="en-GB" sz="2200" dirty="0"/>
              <a:t>Kaylita is paid £4</a:t>
            </a:r>
            <a:r>
              <a:rPr lang="en-GB" sz="800" dirty="0"/>
              <a:t> </a:t>
            </a:r>
            <a:r>
              <a:rPr lang="en-GB" sz="2200" dirty="0"/>
              <a:t>000 per month. Patrick is paid £1</a:t>
            </a:r>
            <a:r>
              <a:rPr lang="en-GB" sz="800" dirty="0"/>
              <a:t> </a:t>
            </a:r>
            <a:r>
              <a:rPr lang="en-GB" sz="2200" dirty="0"/>
              <a:t>500 per month.</a:t>
            </a:r>
          </a:p>
          <a:p>
            <a:pPr marL="457200" indent="-457200">
              <a:buFont typeface="+mj-lt"/>
              <a:buAutoNum type="alphaLcParenR" startAt="2"/>
            </a:pPr>
            <a:r>
              <a:rPr lang="en-GB" sz="2200" dirty="0"/>
              <a:t>Does this change your answer to part a?</a:t>
            </a:r>
          </a:p>
          <a:p>
            <a:pPr>
              <a:buNone/>
            </a:pPr>
            <a:r>
              <a:rPr lang="en-GB" sz="2200" dirty="0"/>
              <a:t>Patrick has a pay rise to £1</a:t>
            </a:r>
            <a:r>
              <a:rPr lang="en-GB" sz="800" dirty="0"/>
              <a:t> </a:t>
            </a:r>
            <a:r>
              <a:rPr lang="en-GB" sz="2200" dirty="0"/>
              <a:t>800 per month.</a:t>
            </a:r>
          </a:p>
          <a:p>
            <a:pPr marL="457200" indent="-457200">
              <a:buFont typeface="+mj-lt"/>
              <a:buAutoNum type="alphaLcParenR" startAt="3"/>
            </a:pPr>
            <a:r>
              <a:rPr lang="en-GB" sz="2200" dirty="0"/>
              <a:t>Does he save more than Kaylita now? Why or why not?</a:t>
            </a:r>
          </a:p>
        </p:txBody>
      </p:sp>
      <p:sp>
        <p:nvSpPr>
          <p:cNvPr id="14" name="TextBox 13">
            <a:extLst>
              <a:ext uri="{FF2B5EF4-FFF2-40B4-BE49-F238E27FC236}">
                <a16:creationId xmlns:a16="http://schemas.microsoft.com/office/drawing/2014/main" id="{D6FD8F81-C9A4-4C82-6DBE-74CF7C07FBB2}"/>
              </a:ext>
            </a:extLst>
          </p:cNvPr>
          <p:cNvSpPr txBox="1"/>
          <p:nvPr/>
        </p:nvSpPr>
        <p:spPr>
          <a:xfrm>
            <a:off x="1273230" y="5374931"/>
            <a:ext cx="7958905" cy="769441"/>
          </a:xfrm>
          <a:prstGeom prst="rect">
            <a:avLst/>
          </a:prstGeom>
          <a:noFill/>
        </p:spPr>
        <p:txBody>
          <a:bodyPr wrap="square" rtlCol="0">
            <a:spAutoFit/>
          </a:bodyPr>
          <a:lstStyle/>
          <a:p>
            <a:pPr>
              <a:buNone/>
            </a:pPr>
            <a:r>
              <a:rPr lang="en-GB" sz="2200" dirty="0" err="1"/>
              <a:t>Kaylita</a:t>
            </a:r>
            <a:r>
              <a:rPr lang="en-GB" sz="2200" dirty="0"/>
              <a:t> and Patrick now decide that they both want to save the same amount each month. What would need to change?</a:t>
            </a:r>
          </a:p>
        </p:txBody>
      </p:sp>
    </p:spTree>
    <p:extLst>
      <p:ext uri="{BB962C8B-B14F-4D97-AF65-F5344CB8AC3E}">
        <p14:creationId xmlns:p14="http://schemas.microsoft.com/office/powerpoint/2010/main" val="143098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986198286"/>
              </p:ext>
            </p:extLst>
          </p:nvPr>
        </p:nvGraphicFramePr>
        <p:xfrm>
          <a:off x="267128" y="764704"/>
          <a:ext cx="11766038" cy="5577840"/>
        </p:xfrm>
        <a:graphic>
          <a:graphicData uri="http://schemas.openxmlformats.org/drawingml/2006/table">
            <a:tbl>
              <a:tblPr firstRow="1" bandRow="1">
                <a:tableStyleId>{5940675A-B579-460E-94D1-54222C63F5DA}</a:tableStyleId>
              </a:tblPr>
              <a:tblGrid>
                <a:gridCol w="7335151">
                  <a:extLst>
                    <a:ext uri="{9D8B030D-6E8A-4147-A177-3AD203B41FA5}">
                      <a16:colId xmlns:a16="http://schemas.microsoft.com/office/drawing/2014/main" val="695237181"/>
                    </a:ext>
                  </a:extLst>
                </a:gridCol>
                <a:gridCol w="443088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54559">
                <a:tc>
                  <a:txBody>
                    <a:bodyPr/>
                    <a:lstStyle/>
                    <a:p>
                      <a:r>
                        <a:rPr lang="en-GB" sz="1600" b="1" i="0" u="none" dirty="0"/>
                        <a:t>Support</a:t>
                      </a:r>
                    </a:p>
                    <a:p>
                      <a:r>
                        <a:rPr lang="en-GB" sz="1600" b="0" i="0" u="none" dirty="0"/>
                        <a:t>Offer an additive element to the question to help students access the task. For example, ask whether saving £10 per month is more or less than saving 10% to start a discussion around ‘it depends’, which can then be explored further using the context from the slide.</a:t>
                      </a:r>
                    </a:p>
                    <a:p>
                      <a:pPr>
                        <a:spcBef>
                          <a:spcPts val="600"/>
                        </a:spcBef>
                      </a:pPr>
                      <a:r>
                        <a:rPr lang="en-GB" sz="1600" b="1" i="0" u="none" dirty="0"/>
                        <a:t>Challenge</a:t>
                      </a:r>
                    </a:p>
                    <a:p>
                      <a:r>
                        <a:rPr lang="en-GB" sz="1600" b="0" i="0" u="none" dirty="0"/>
                        <a:t>Ask students to consider the situation where both Kaylita and Patrick get a further £200 pay rise, but both decide to keep paying the same amount into savings. Without calculating, can they reason about whether the percentage that’s being saved has increased or decreased? Which person has changed their percentage most?</a:t>
                      </a:r>
                    </a:p>
                    <a:p>
                      <a:pPr>
                        <a:spcBef>
                          <a:spcPts val="600"/>
                        </a:spcBef>
                      </a:pPr>
                      <a:r>
                        <a:rPr lang="en-GB" sz="1600" b="1" i="0" u="none" dirty="0"/>
                        <a:t>Representations</a:t>
                      </a:r>
                    </a:p>
                    <a:p>
                      <a:r>
                        <a:rPr lang="en-GB" sz="1600" b="0" i="0" u="none" dirty="0"/>
                        <a:t>The use of a number line or a double number line can be helpful when reasoning with percentages. Bar models are also a helpful visual: to model Kaylita and Patrick’s percentages as proportions of the same amount after part a, and then as proportions of a different amount after part b. A dynamic model would be particularly useful for the further thinking question.</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13 assesses whether students are aware of the difference between absolute and relative values. Part a is ambiguous to allow students to share and discuss their interpretation, and give an insight into their understanding.</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Parts b and c appear when clicked. Avoid the temptation to click forward too early and, having revealed part b, suggest to students that they offer a quick reaction before calculating. Encourage the use of informal reasoning rather than a remembered routine as this is more likely to offer insight into students’ understanding. Ask students to find two or three different ways to answer part b to support this, and allow for discussion about which strategy is most efficient in this context.</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indent="-285750">
                        <a:buFont typeface="Arial" panose="020B0604020202020204" pitchFamily="34" charset="0"/>
                        <a:buChar char="•"/>
                      </a:pPr>
                      <a:r>
                        <a:rPr lang="en-GB" sz="1600" b="0" dirty="0"/>
                        <a:t>There are other </a:t>
                      </a:r>
                      <a:r>
                        <a:rPr lang="en-GB" sz="1600" b="0" dirty="0">
                          <a:hlinkClick r:id="rId3"/>
                        </a:rPr>
                        <a:t>Checkpoints</a:t>
                      </a:r>
                      <a:r>
                        <a:rPr lang="en-GB" sz="1600" b="0" dirty="0"/>
                        <a:t> that explore the idea of absolute and relative values. For example, the first Checkpoint in the ‘Understanding multiplicative relationships – fractions and ratio’ deck.</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240932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97C1D7A-F2A1-E759-CBA1-5F0AF0B3B950}"/>
              </a:ext>
            </a:extLst>
          </p:cNvPr>
          <p:cNvSpPr>
            <a:spLocks noGrp="1"/>
          </p:cNvSpPr>
          <p:nvPr>
            <p:ph type="body" sz="quarter" idx="11"/>
          </p:nvPr>
        </p:nvSpPr>
        <p:spPr/>
        <p:txBody>
          <a:bodyPr/>
          <a:lstStyle/>
          <a:p>
            <a:r>
              <a:rPr lang="en-US" sz="2400" dirty="0"/>
              <a:t>Checkpoint 14: Ten percentimetres?</a:t>
            </a:r>
          </a:p>
          <a:p>
            <a:endParaRPr lang="en-GB" dirty="0"/>
          </a:p>
        </p:txBody>
      </p:sp>
      <p:sp>
        <p:nvSpPr>
          <p:cNvPr id="4" name="TextBox 3">
            <a:extLst>
              <a:ext uri="{FF2B5EF4-FFF2-40B4-BE49-F238E27FC236}">
                <a16:creationId xmlns:a16="http://schemas.microsoft.com/office/drawing/2014/main" id="{C2F7C9FF-7095-F649-997B-6925CEA7A659}"/>
              </a:ext>
            </a:extLst>
          </p:cNvPr>
          <p:cNvSpPr txBox="1"/>
          <p:nvPr/>
        </p:nvSpPr>
        <p:spPr>
          <a:xfrm>
            <a:off x="117958" y="1113539"/>
            <a:ext cx="4800883" cy="1581972"/>
          </a:xfrm>
          <a:prstGeom prst="rect">
            <a:avLst/>
          </a:prstGeom>
          <a:noFill/>
        </p:spPr>
        <p:txBody>
          <a:bodyPr wrap="square" rtlCol="0">
            <a:spAutoFit/>
          </a:bodyPr>
          <a:lstStyle/>
          <a:p>
            <a:pPr>
              <a:buNone/>
            </a:pPr>
            <a:r>
              <a:rPr lang="en-US" sz="2200" dirty="0">
                <a:cs typeface="Arial" panose="020B0604020202020204" pitchFamily="34" charset="0"/>
              </a:rPr>
              <a:t>Three of the towers A to F have been made 10% taller.</a:t>
            </a:r>
          </a:p>
          <a:p>
            <a:pPr>
              <a:buNone/>
            </a:pPr>
            <a:r>
              <a:rPr lang="en-US" sz="2200" dirty="0">
                <a:cs typeface="Arial" panose="020B0604020202020204" pitchFamily="34" charset="0"/>
              </a:rPr>
              <a:t>Three have been made 10 cm taller.</a:t>
            </a:r>
          </a:p>
          <a:p>
            <a:pPr>
              <a:buNone/>
            </a:pPr>
            <a:r>
              <a:rPr lang="en-US" sz="2200" dirty="0">
                <a:cs typeface="Arial" panose="020B0604020202020204" pitchFamily="34" charset="0"/>
              </a:rPr>
              <a:t>Which is which? How do you know?</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29237" y="541854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6F647CA-9A85-0374-9F02-DE111C6F73A9}"/>
              </a:ext>
            </a:extLst>
          </p:cNvPr>
          <p:cNvSpPr txBox="1"/>
          <p:nvPr/>
        </p:nvSpPr>
        <p:spPr>
          <a:xfrm>
            <a:off x="1240843" y="5321331"/>
            <a:ext cx="8400997" cy="1446550"/>
          </a:xfrm>
          <a:prstGeom prst="rect">
            <a:avLst/>
          </a:prstGeom>
          <a:noFill/>
        </p:spPr>
        <p:txBody>
          <a:bodyPr wrap="square" rtlCol="0">
            <a:spAutoFit/>
          </a:bodyPr>
          <a:lstStyle/>
          <a:p>
            <a:pPr>
              <a:buNone/>
            </a:pPr>
            <a:r>
              <a:rPr lang="en-GB" sz="2200" dirty="0"/>
              <a:t>A seventh tower is made 10% taller, and this also increases the height by 10 cm. How tall is the tower now? How about a tower that’s made 5% taller and grows by 5 cm? Or 17% taller and grows by 17 cm? Can you explain these answers?</a:t>
            </a:r>
          </a:p>
        </p:txBody>
      </p:sp>
      <p:grpSp>
        <p:nvGrpSpPr>
          <p:cNvPr id="27" name="Group 26">
            <a:extLst>
              <a:ext uri="{FF2B5EF4-FFF2-40B4-BE49-F238E27FC236}">
                <a16:creationId xmlns:a16="http://schemas.microsoft.com/office/drawing/2014/main" id="{225A3442-4C1F-1C45-B5D6-86693160327E}"/>
              </a:ext>
            </a:extLst>
          </p:cNvPr>
          <p:cNvGrpSpPr/>
          <p:nvPr/>
        </p:nvGrpSpPr>
        <p:grpSpPr>
          <a:xfrm>
            <a:off x="4578734" y="3145879"/>
            <a:ext cx="609600" cy="1980000"/>
            <a:chOff x="960120" y="3464900"/>
            <a:chExt cx="609600" cy="1980000"/>
          </a:xfrm>
        </p:grpSpPr>
        <p:sp>
          <p:nvSpPr>
            <p:cNvPr id="2" name="Rectangle 1">
              <a:extLst>
                <a:ext uri="{FF2B5EF4-FFF2-40B4-BE49-F238E27FC236}">
                  <a16:creationId xmlns:a16="http://schemas.microsoft.com/office/drawing/2014/main" id="{A0122CDE-5160-E94D-9D9D-7D46752F6C77}"/>
                </a:ext>
              </a:extLst>
            </p:cNvPr>
            <p:cNvSpPr/>
            <p:nvPr/>
          </p:nvSpPr>
          <p:spPr>
            <a:xfrm>
              <a:off x="960120" y="3644900"/>
              <a:ext cx="60960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rgbClr val="FF0000"/>
                  </a:solidFill>
                </a:rPr>
                <a:t>A</a:t>
              </a:r>
            </a:p>
          </p:txBody>
        </p:sp>
        <p:sp>
          <p:nvSpPr>
            <p:cNvPr id="17" name="Rectangle 16">
              <a:extLst>
                <a:ext uri="{FF2B5EF4-FFF2-40B4-BE49-F238E27FC236}">
                  <a16:creationId xmlns:a16="http://schemas.microsoft.com/office/drawing/2014/main" id="{D493D45F-5395-2143-A096-4480DCC7F204}"/>
                </a:ext>
              </a:extLst>
            </p:cNvPr>
            <p:cNvSpPr/>
            <p:nvPr/>
          </p:nvSpPr>
          <p:spPr>
            <a:xfrm>
              <a:off x="960120" y="3464900"/>
              <a:ext cx="609600" cy="18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DCA9B5B7-6797-8147-A9DC-035DA456C611}"/>
              </a:ext>
            </a:extLst>
          </p:cNvPr>
          <p:cNvGrpSpPr/>
          <p:nvPr/>
        </p:nvGrpSpPr>
        <p:grpSpPr>
          <a:xfrm>
            <a:off x="5599814" y="2338159"/>
            <a:ext cx="609600" cy="2772480"/>
            <a:chOff x="1965960" y="2672420"/>
            <a:chExt cx="609600" cy="2772480"/>
          </a:xfrm>
        </p:grpSpPr>
        <p:sp>
          <p:nvSpPr>
            <p:cNvPr id="12" name="Rectangle 11">
              <a:extLst>
                <a:ext uri="{FF2B5EF4-FFF2-40B4-BE49-F238E27FC236}">
                  <a16:creationId xmlns:a16="http://schemas.microsoft.com/office/drawing/2014/main" id="{0BFBB680-0651-C44B-A4BE-7EC64794AF38}"/>
                </a:ext>
              </a:extLst>
            </p:cNvPr>
            <p:cNvSpPr/>
            <p:nvPr/>
          </p:nvSpPr>
          <p:spPr>
            <a:xfrm>
              <a:off x="1965960" y="2926080"/>
              <a:ext cx="609600" cy="2518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rgbClr val="FFFF00"/>
                  </a:solidFill>
                </a:rPr>
                <a:t>B</a:t>
              </a:r>
            </a:p>
          </p:txBody>
        </p:sp>
        <p:sp>
          <p:nvSpPr>
            <p:cNvPr id="18" name="Rectangle 17">
              <a:extLst>
                <a:ext uri="{FF2B5EF4-FFF2-40B4-BE49-F238E27FC236}">
                  <a16:creationId xmlns:a16="http://schemas.microsoft.com/office/drawing/2014/main" id="{C3DD57AD-0D73-4E4C-AB89-4675EB592C37}"/>
                </a:ext>
              </a:extLst>
            </p:cNvPr>
            <p:cNvSpPr/>
            <p:nvPr/>
          </p:nvSpPr>
          <p:spPr>
            <a:xfrm>
              <a:off x="1965960" y="2672420"/>
              <a:ext cx="609600" cy="25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9C107AB-A20D-3D4C-942A-B2BC87B82919}"/>
              </a:ext>
            </a:extLst>
          </p:cNvPr>
          <p:cNvGrpSpPr/>
          <p:nvPr/>
        </p:nvGrpSpPr>
        <p:grpSpPr>
          <a:xfrm>
            <a:off x="9729854" y="2789939"/>
            <a:ext cx="609600" cy="2305460"/>
            <a:chOff x="2941320" y="3139440"/>
            <a:chExt cx="609600" cy="2305460"/>
          </a:xfrm>
        </p:grpSpPr>
        <p:sp>
          <p:nvSpPr>
            <p:cNvPr id="13" name="Rectangle 12">
              <a:extLst>
                <a:ext uri="{FF2B5EF4-FFF2-40B4-BE49-F238E27FC236}">
                  <a16:creationId xmlns:a16="http://schemas.microsoft.com/office/drawing/2014/main" id="{9149D35B-082A-0746-8C80-0156BDB7FB02}"/>
                </a:ext>
              </a:extLst>
            </p:cNvPr>
            <p:cNvSpPr/>
            <p:nvPr/>
          </p:nvSpPr>
          <p:spPr>
            <a:xfrm>
              <a:off x="2941320" y="3644900"/>
              <a:ext cx="609600"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rgbClr val="00B0F0"/>
                  </a:solidFill>
                </a:rPr>
                <a:t>F</a:t>
              </a:r>
            </a:p>
          </p:txBody>
        </p:sp>
        <p:sp>
          <p:nvSpPr>
            <p:cNvPr id="19" name="Rectangle 18">
              <a:extLst>
                <a:ext uri="{FF2B5EF4-FFF2-40B4-BE49-F238E27FC236}">
                  <a16:creationId xmlns:a16="http://schemas.microsoft.com/office/drawing/2014/main" id="{8884BAE7-51F7-3F47-8A9A-14E01AA90AEE}"/>
                </a:ext>
              </a:extLst>
            </p:cNvPr>
            <p:cNvSpPr/>
            <p:nvPr/>
          </p:nvSpPr>
          <p:spPr>
            <a:xfrm>
              <a:off x="2941320" y="3139440"/>
              <a:ext cx="609600" cy="5054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F5496176-ED8C-5B46-B22C-393B1DB4A594}"/>
              </a:ext>
            </a:extLst>
          </p:cNvPr>
          <p:cNvGrpSpPr/>
          <p:nvPr/>
        </p:nvGrpSpPr>
        <p:grpSpPr>
          <a:xfrm>
            <a:off x="6742814" y="2058419"/>
            <a:ext cx="609600" cy="3021740"/>
            <a:chOff x="3947160" y="2423160"/>
            <a:chExt cx="609600" cy="3021740"/>
          </a:xfrm>
        </p:grpSpPr>
        <p:sp>
          <p:nvSpPr>
            <p:cNvPr id="14" name="Rectangle 13">
              <a:extLst>
                <a:ext uri="{FF2B5EF4-FFF2-40B4-BE49-F238E27FC236}">
                  <a16:creationId xmlns:a16="http://schemas.microsoft.com/office/drawing/2014/main" id="{87685FA8-4751-CB47-9B33-8722E79F263C}"/>
                </a:ext>
              </a:extLst>
            </p:cNvPr>
            <p:cNvSpPr/>
            <p:nvPr/>
          </p:nvSpPr>
          <p:spPr>
            <a:xfrm>
              <a:off x="3947160" y="2926080"/>
              <a:ext cx="609600" cy="2518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rgbClr val="92D050"/>
                  </a:solidFill>
                </a:rPr>
                <a:t>C</a:t>
              </a:r>
            </a:p>
          </p:txBody>
        </p:sp>
        <p:sp>
          <p:nvSpPr>
            <p:cNvPr id="20" name="Rectangle 19">
              <a:extLst>
                <a:ext uri="{FF2B5EF4-FFF2-40B4-BE49-F238E27FC236}">
                  <a16:creationId xmlns:a16="http://schemas.microsoft.com/office/drawing/2014/main" id="{D8A259C3-2305-924F-9C3F-D6620FE6D61C}"/>
                </a:ext>
              </a:extLst>
            </p:cNvPr>
            <p:cNvSpPr/>
            <p:nvPr/>
          </p:nvSpPr>
          <p:spPr>
            <a:xfrm>
              <a:off x="3947160" y="2423160"/>
              <a:ext cx="609600" cy="505460"/>
            </a:xfrm>
            <a:prstGeom prst="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119C27AA-DED5-AD40-A68C-71325B0A5468}"/>
              </a:ext>
            </a:extLst>
          </p:cNvPr>
          <p:cNvGrpSpPr/>
          <p:nvPr/>
        </p:nvGrpSpPr>
        <p:grpSpPr>
          <a:xfrm>
            <a:off x="7748654" y="4070099"/>
            <a:ext cx="609600" cy="1010060"/>
            <a:chOff x="4953000" y="4434840"/>
            <a:chExt cx="609600" cy="1010060"/>
          </a:xfrm>
        </p:grpSpPr>
        <p:sp>
          <p:nvSpPr>
            <p:cNvPr id="15" name="Rectangle 14">
              <a:extLst>
                <a:ext uri="{FF2B5EF4-FFF2-40B4-BE49-F238E27FC236}">
                  <a16:creationId xmlns:a16="http://schemas.microsoft.com/office/drawing/2014/main" id="{31E6658C-9443-4B4F-A7B3-4AF6C2449FDE}"/>
                </a:ext>
              </a:extLst>
            </p:cNvPr>
            <p:cNvSpPr/>
            <p:nvPr/>
          </p:nvSpPr>
          <p:spPr>
            <a:xfrm>
              <a:off x="4953000" y="4937760"/>
              <a:ext cx="609600" cy="507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rgbClr val="99CCCC"/>
                  </a:solidFill>
                </a:rPr>
                <a:t>D</a:t>
              </a:r>
            </a:p>
          </p:txBody>
        </p:sp>
        <p:sp>
          <p:nvSpPr>
            <p:cNvPr id="21" name="Rectangle 20">
              <a:extLst>
                <a:ext uri="{FF2B5EF4-FFF2-40B4-BE49-F238E27FC236}">
                  <a16:creationId xmlns:a16="http://schemas.microsoft.com/office/drawing/2014/main" id="{3410C2F6-90AC-3A48-9B96-EED602A65F1E}"/>
                </a:ext>
              </a:extLst>
            </p:cNvPr>
            <p:cNvSpPr/>
            <p:nvPr/>
          </p:nvSpPr>
          <p:spPr>
            <a:xfrm>
              <a:off x="4953000" y="4434840"/>
              <a:ext cx="609600" cy="505460"/>
            </a:xfrm>
            <a:prstGeom prst="rect">
              <a:avLst/>
            </a:prstGeom>
            <a:solidFill>
              <a:srgbClr val="99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474329CC-F57A-7D47-8BFC-8B06795AF7B1}"/>
              </a:ext>
            </a:extLst>
          </p:cNvPr>
          <p:cNvGrpSpPr/>
          <p:nvPr/>
        </p:nvGrpSpPr>
        <p:grpSpPr>
          <a:xfrm>
            <a:off x="8724014" y="1113539"/>
            <a:ext cx="609600" cy="3966620"/>
            <a:chOff x="5928360" y="1478280"/>
            <a:chExt cx="609600" cy="3966620"/>
          </a:xfrm>
        </p:grpSpPr>
        <p:sp>
          <p:nvSpPr>
            <p:cNvPr id="16" name="Rectangle 15">
              <a:extLst>
                <a:ext uri="{FF2B5EF4-FFF2-40B4-BE49-F238E27FC236}">
                  <a16:creationId xmlns:a16="http://schemas.microsoft.com/office/drawing/2014/main" id="{209F9C13-D827-FE4C-B6BE-9A9148A3824A}"/>
                </a:ext>
              </a:extLst>
            </p:cNvPr>
            <p:cNvSpPr/>
            <p:nvPr/>
          </p:nvSpPr>
          <p:spPr>
            <a:xfrm>
              <a:off x="5928360" y="1844040"/>
              <a:ext cx="609600" cy="3600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rgbClr val="FF66CC"/>
                  </a:solidFill>
                </a:rPr>
                <a:t>E</a:t>
              </a:r>
            </a:p>
          </p:txBody>
        </p:sp>
        <p:sp>
          <p:nvSpPr>
            <p:cNvPr id="22" name="Rectangle 21">
              <a:extLst>
                <a:ext uri="{FF2B5EF4-FFF2-40B4-BE49-F238E27FC236}">
                  <a16:creationId xmlns:a16="http://schemas.microsoft.com/office/drawing/2014/main" id="{47C75DA0-5D5C-FC44-AFE0-B55B5929BA6E}"/>
                </a:ext>
              </a:extLst>
            </p:cNvPr>
            <p:cNvSpPr/>
            <p:nvPr/>
          </p:nvSpPr>
          <p:spPr>
            <a:xfrm>
              <a:off x="5928360" y="1478280"/>
              <a:ext cx="609600" cy="360000"/>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3520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51279636"/>
              </p:ext>
            </p:extLst>
          </p:nvPr>
        </p:nvGraphicFramePr>
        <p:xfrm>
          <a:off x="267128" y="764704"/>
          <a:ext cx="11766038" cy="5016336"/>
        </p:xfrm>
        <a:graphic>
          <a:graphicData uri="http://schemas.openxmlformats.org/drawingml/2006/table">
            <a:tbl>
              <a:tblPr firstRow="1" bandRow="1">
                <a:tableStyleId>{5940675A-B579-460E-94D1-54222C63F5DA}</a:tableStyleId>
              </a:tblPr>
              <a:tblGrid>
                <a:gridCol w="7068392">
                  <a:extLst>
                    <a:ext uri="{9D8B030D-6E8A-4147-A177-3AD203B41FA5}">
                      <a16:colId xmlns:a16="http://schemas.microsoft.com/office/drawing/2014/main" val="695237181"/>
                    </a:ext>
                  </a:extLst>
                </a:gridCol>
                <a:gridCol w="469764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827616">
                <a:tc>
                  <a:txBody>
                    <a:bodyPr/>
                    <a:lstStyle/>
                    <a:p>
                      <a:r>
                        <a:rPr lang="en-GB" sz="1600" b="1" i="0" u="none" dirty="0"/>
                        <a:t>Support</a:t>
                      </a:r>
                    </a:p>
                    <a:p>
                      <a:r>
                        <a:rPr lang="en-GB" sz="1600" b="0" i="0" u="none" dirty="0"/>
                        <a:t>The focus of this task is the difference between multiplicative and additive changes. The task may be more accessible if the percentage is shifted from 10% to a more familiar change, such as 25%/cm or 50%/cm.</a:t>
                      </a:r>
                    </a:p>
                    <a:p>
                      <a:pPr>
                        <a:spcBef>
                          <a:spcPts val="600"/>
                        </a:spcBef>
                      </a:pPr>
                      <a:r>
                        <a:rPr lang="en-GB" sz="1600" b="1" i="0" u="none" dirty="0"/>
                        <a:t>Challenge</a:t>
                      </a:r>
                    </a:p>
                    <a:p>
                      <a:r>
                        <a:rPr lang="en-GB" sz="1600" b="0" i="0" u="none" dirty="0"/>
                        <a:t>Use an extension to the further thinking question. For example, is it possible to find a tower that grows by 10%, and increases in height by 11 cm? Or grows by 11% and increases in height by 12 cm?</a:t>
                      </a:r>
                    </a:p>
                    <a:p>
                      <a:pPr>
                        <a:spcBef>
                          <a:spcPts val="600"/>
                        </a:spcBef>
                      </a:pPr>
                      <a:r>
                        <a:rPr lang="en-GB" sz="1600" b="1" i="0" u="none" dirty="0"/>
                        <a:t>Representations</a:t>
                      </a:r>
                    </a:p>
                    <a:p>
                      <a:r>
                        <a:rPr lang="en-GB" sz="1600" b="0" i="0" u="none" dirty="0"/>
                        <a:t>Bar models are used in the guise of towers so that students can identify the difference between a relative change (10%) and an absolute change (10 cm). If students are familiar with double number lines or ratio tables then these may help students to think about the structure of the task and the relationships between the towers and the value of 10 (% or cm).</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Are students able to show their understanding of the difference between an additive and a multiplicative relationship? The task is offered without values so that students can focus on reasoning about what is the same and different for each representation.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with a solid understanding will notice that three of the towers have grown by the same amount (10 cm), while three have grown by a different measure (10%). Key to this task is the explanations that students offer – look for those who identify that a 10% growth will look different depending on the original height of the tower while a 10 cm growth will be constant.</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ideas 3.1.5.3 from </a:t>
                      </a:r>
                      <a:r>
                        <a:rPr lang="en-GB" sz="1600" dirty="0">
                          <a:hlinkClick r:id="rId3"/>
                        </a:rPr>
                        <a:t>Secondary Mastery Professional Development | NCETM</a:t>
                      </a:r>
                      <a:r>
                        <a:rPr lang="en-GB" sz="1600" dirty="0"/>
                        <a:t> may give some ideas for where to take </a:t>
                      </a:r>
                      <a:r>
                        <a:rPr lang="en-GB" sz="1600" dirty="0">
                          <a:hlinkClick r:id="rId4"/>
                        </a:rPr>
                        <a:t>calculating percentage changes</a:t>
                      </a:r>
                      <a:r>
                        <a:rPr lang="en-GB" sz="1600" dirty="0"/>
                        <a:t> next at Key Stage 3.</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437607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48A080A-2DB5-A50B-4544-05FEACA04C3D}"/>
              </a:ext>
            </a:extLst>
          </p:cNvPr>
          <p:cNvSpPr>
            <a:spLocks noGrp="1"/>
          </p:cNvSpPr>
          <p:nvPr>
            <p:ph type="body" sz="quarter" idx="11"/>
          </p:nvPr>
        </p:nvSpPr>
        <p:spPr/>
        <p:txBody>
          <a:bodyPr/>
          <a:lstStyle/>
          <a:p>
            <a:r>
              <a:rPr lang="en-US" sz="2400" dirty="0"/>
              <a:t>Checkpoint 15: Relative values</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15829" y="536758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76B050E-76D0-4834-46BB-DA3E69CD26C8}"/>
              </a:ext>
            </a:extLst>
          </p:cNvPr>
          <p:cNvSpPr txBox="1"/>
          <p:nvPr/>
        </p:nvSpPr>
        <p:spPr>
          <a:xfrm>
            <a:off x="215829" y="1446769"/>
            <a:ext cx="7071661" cy="1324618"/>
          </a:xfrm>
          <a:prstGeom prst="roundRect">
            <a:avLst/>
          </a:prstGeom>
          <a:solidFill>
            <a:schemeClr val="accent6">
              <a:lumMod val="40000"/>
              <a:lumOff val="60000"/>
            </a:schemeClr>
          </a:solidFill>
        </p:spPr>
        <p:txBody>
          <a:bodyPr wrap="square" lIns="180000" tIns="0" rIns="252000" rtlCol="0" anchor="ctr">
            <a:spAutoFit/>
          </a:bodyPr>
          <a:lstStyle/>
          <a:p>
            <a:pPr>
              <a:buNone/>
            </a:pPr>
            <a:r>
              <a:rPr lang="en-GB" sz="2200" dirty="0"/>
              <a:t>Ron is eight years old. His sister Ellie is 25% older.</a:t>
            </a:r>
          </a:p>
          <a:p>
            <a:pPr marL="457200" indent="-457200">
              <a:buAutoNum type="alphaLcParenR"/>
            </a:pPr>
            <a:r>
              <a:rPr lang="en-GB" sz="2200" dirty="0"/>
              <a:t>How old is Ellie?</a:t>
            </a:r>
          </a:p>
          <a:p>
            <a:pPr marL="457200" indent="-457200">
              <a:buAutoNum type="alphaLcParenR"/>
            </a:pPr>
            <a:r>
              <a:rPr lang="en-GB" sz="2200" dirty="0"/>
              <a:t>When Ron is 16, how old will Ellie be?</a:t>
            </a:r>
          </a:p>
        </p:txBody>
      </p:sp>
      <p:sp>
        <p:nvSpPr>
          <p:cNvPr id="14" name="TextBox 13">
            <a:extLst>
              <a:ext uri="{FF2B5EF4-FFF2-40B4-BE49-F238E27FC236}">
                <a16:creationId xmlns:a16="http://schemas.microsoft.com/office/drawing/2014/main" id="{D6FD8F81-C9A4-4C82-6DBE-74CF7C07FBB2}"/>
              </a:ext>
            </a:extLst>
          </p:cNvPr>
          <p:cNvSpPr txBox="1"/>
          <p:nvPr/>
        </p:nvSpPr>
        <p:spPr>
          <a:xfrm>
            <a:off x="1259316" y="5219430"/>
            <a:ext cx="8767553" cy="1514261"/>
          </a:xfrm>
          <a:prstGeom prst="rect">
            <a:avLst/>
          </a:prstGeom>
          <a:noFill/>
        </p:spPr>
        <p:txBody>
          <a:bodyPr wrap="square" rtlCol="0">
            <a:spAutoFit/>
          </a:bodyPr>
          <a:lstStyle/>
          <a:p>
            <a:pPr>
              <a:buNone/>
            </a:pPr>
            <a:r>
              <a:rPr lang="en-GB" sz="2200" dirty="0"/>
              <a:t>As Ron and Ellie get older, how does their percentage difference in age change?</a:t>
            </a:r>
          </a:p>
          <a:p>
            <a:pPr>
              <a:buNone/>
            </a:pPr>
            <a:r>
              <a:rPr lang="en-GB" sz="2200" dirty="0"/>
              <a:t>As Jessica and Adeola’s earnings increase by the same percentage, how does the actual difference in their earnings change?</a:t>
            </a:r>
          </a:p>
        </p:txBody>
      </p:sp>
      <p:sp>
        <p:nvSpPr>
          <p:cNvPr id="8" name="TextBox 7">
            <a:extLst>
              <a:ext uri="{FF2B5EF4-FFF2-40B4-BE49-F238E27FC236}">
                <a16:creationId xmlns:a16="http://schemas.microsoft.com/office/drawing/2014/main" id="{ED935A49-5034-1ABF-D161-B0DE778ABC0A}"/>
              </a:ext>
            </a:extLst>
          </p:cNvPr>
          <p:cNvSpPr txBox="1"/>
          <p:nvPr/>
        </p:nvSpPr>
        <p:spPr>
          <a:xfrm>
            <a:off x="215829" y="3089396"/>
            <a:ext cx="9516894" cy="1699189"/>
          </a:xfrm>
          <a:prstGeom prst="roundRect">
            <a:avLst/>
          </a:prstGeom>
          <a:solidFill>
            <a:schemeClr val="accent6">
              <a:lumMod val="20000"/>
              <a:lumOff val="80000"/>
            </a:schemeClr>
          </a:solidFill>
        </p:spPr>
        <p:txBody>
          <a:bodyPr wrap="square" lIns="180000" tIns="0" rIns="252000" rtlCol="0" anchor="ctr">
            <a:spAutoFit/>
          </a:bodyPr>
          <a:lstStyle/>
          <a:p>
            <a:pPr>
              <a:buNone/>
            </a:pPr>
            <a:r>
              <a:rPr lang="en-GB" sz="2200" dirty="0"/>
              <a:t>Jessica earns £8 per hour. Her company increases all earnings by 25%.</a:t>
            </a:r>
          </a:p>
          <a:p>
            <a:pPr marL="457200" indent="-457200">
              <a:buFont typeface="+mj-lt"/>
              <a:buAutoNum type="alphaLcParenR" startAt="3"/>
            </a:pPr>
            <a:r>
              <a:rPr lang="en-GB" sz="2200" dirty="0"/>
              <a:t>How much does she now earn?</a:t>
            </a:r>
          </a:p>
          <a:p>
            <a:pPr marL="457200" indent="-457200">
              <a:buFont typeface="+mj-lt"/>
              <a:buAutoNum type="alphaLcParenR" startAt="3"/>
            </a:pPr>
            <a:r>
              <a:rPr lang="en-GB" sz="2200" dirty="0"/>
              <a:t>Her aunt Adeola works for the same company and used to earn £16. What does Adeola earn after the pay increase?</a:t>
            </a:r>
          </a:p>
        </p:txBody>
      </p:sp>
    </p:spTree>
    <p:extLst>
      <p:ext uri="{BB962C8B-B14F-4D97-AF65-F5344CB8AC3E}">
        <p14:creationId xmlns:p14="http://schemas.microsoft.com/office/powerpoint/2010/main" val="393235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P spid="14" grpId="0"/>
      <p:bldP spid="8" grpId="0" uiExpand="1" build="p"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436623662"/>
              </p:ext>
            </p:extLst>
          </p:nvPr>
        </p:nvGraphicFramePr>
        <p:xfrm>
          <a:off x="267128" y="764704"/>
          <a:ext cx="11766038" cy="5718720"/>
        </p:xfrm>
        <a:graphic>
          <a:graphicData uri="http://schemas.openxmlformats.org/drawingml/2006/table">
            <a:tbl>
              <a:tblPr firstRow="1" bandRow="1">
                <a:tableStyleId>{5940675A-B579-460E-94D1-54222C63F5DA}</a:tableStyleId>
              </a:tblPr>
              <a:tblGrid>
                <a:gridCol w="5687105">
                  <a:extLst>
                    <a:ext uri="{9D8B030D-6E8A-4147-A177-3AD203B41FA5}">
                      <a16:colId xmlns:a16="http://schemas.microsoft.com/office/drawing/2014/main" val="695237181"/>
                    </a:ext>
                  </a:extLst>
                </a:gridCol>
                <a:gridCol w="6078933">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54559">
                <a:tc>
                  <a:txBody>
                    <a:bodyPr/>
                    <a:lstStyle/>
                    <a:p>
                      <a:r>
                        <a:rPr lang="en-GB" sz="1600" b="1" i="0" u="none" dirty="0"/>
                        <a:t>Support</a:t>
                      </a:r>
                    </a:p>
                    <a:p>
                      <a:r>
                        <a:rPr lang="en-GB" sz="1600" b="0" i="0" u="none" dirty="0"/>
                        <a:t>It can be tempting to steer less confident students to a correct answer. Instead, the key here is to recognise the difference between the two situations. You could offer the answer to part b yourself by suggesting an incorrect answer and inviting students to identify the error. For example say, ‘Liz thinks that Ellie will be 20, because that’s 25% more than 16. What mistake do you think she’s made?’</a:t>
                      </a:r>
                    </a:p>
                    <a:p>
                      <a:pPr>
                        <a:spcBef>
                          <a:spcPts val="600"/>
                        </a:spcBef>
                      </a:pPr>
                      <a:r>
                        <a:rPr lang="en-GB" sz="1600" b="1" i="0" u="none" dirty="0"/>
                        <a:t>Challenge</a:t>
                      </a:r>
                    </a:p>
                    <a:p>
                      <a:r>
                        <a:rPr lang="en-GB" sz="1600" b="0" i="0" u="none" dirty="0"/>
                        <a:t>Tell students that the earnings of a different friend increases to £12 per hour. Ask how much this friend earned before they had a 25% pay rise. You might also ask them to use a representation to show how they know.</a:t>
                      </a:r>
                    </a:p>
                    <a:p>
                      <a:pPr>
                        <a:spcBef>
                          <a:spcPts val="600"/>
                        </a:spcBef>
                      </a:pPr>
                      <a:r>
                        <a:rPr lang="en-GB" sz="1600" b="1" i="0" u="none" dirty="0"/>
                        <a:t>Representations</a:t>
                      </a:r>
                    </a:p>
                    <a:p>
                      <a:r>
                        <a:rPr lang="en-GB" sz="1600" b="0" i="0" u="none" dirty="0"/>
                        <a:t>A number line or bar model could be used here to model the constant difference (and decreasing proportion) between Ron and Ellie’s ages, but the constant proportion (and growing difference) between Jessica and Adeola’s earnings.</a:t>
                      </a:r>
                    </a:p>
                  </a:txBody>
                  <a:tcPr/>
                </a:tc>
                <a:tc>
                  <a:txBody>
                    <a:bodyPr/>
                    <a:lstStyle/>
                    <a:p>
                      <a:pPr marL="0" indent="0">
                        <a:spcAft>
                          <a:spcPts val="600"/>
                        </a:spcAft>
                      </a:pPr>
                      <a:r>
                        <a:rPr lang="en-GB" sz="1600" dirty="0"/>
                        <a:t>Explore and expose students’ understanding of the difference between multiplicative and additive situations. Students may intuitively feel that, because Ellie is 25% older than Ron at a particular age, she will remain 25% older than him. The introduction of a second context, where this is the case, will help you draw attention to what is the same and what is different in each situation.</a:t>
                      </a:r>
                    </a:p>
                    <a:p>
                      <a:pPr marL="0" indent="0">
                        <a:spcAft>
                          <a:spcPts val="600"/>
                        </a:spcAft>
                      </a:pPr>
                      <a:r>
                        <a:rPr lang="en-GB" sz="1600" dirty="0"/>
                        <a:t>Exploring students’ understanding of the way that this percentage changes as they get older, and the way that the amount Ron and his colleagues earn differs when given the same percentage increase in their hourly rate, is the key focus. Students often apply the more familiar ‘rules’ for additive change whether or not they are appropriate for the given situation.</a:t>
                      </a:r>
                    </a:p>
                    <a:p>
                      <a:pPr marL="0" indent="0">
                        <a:spcAft>
                          <a:spcPts val="600"/>
                        </a:spcAft>
                      </a:pPr>
                      <a:r>
                        <a:rPr lang="en-GB" sz="1600" dirty="0"/>
                        <a:t>Although the numerical answers are important, consider classroom strategies to look for students who can confidently identify and explain the difference between the two situations, as well as give the correct answers.</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F</a:t>
                      </a:r>
                      <a:r>
                        <a:rPr lang="en-GB" sz="1600" b="0" dirty="0"/>
                        <a:t> explores some other misconceptions around percentages, again using age as a context.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004359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a:bodyPr>
          <a:lstStyle/>
          <a:p>
            <a:r>
              <a:rPr lang="en-GB" sz="3200" dirty="0"/>
              <a:t>Proportionality</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596903" y="2927691"/>
            <a:ext cx="6062463" cy="1152130"/>
          </a:xfrm>
        </p:spPr>
        <p:txBody>
          <a:bodyPr>
            <a:normAutofit/>
          </a:bodyPr>
          <a:lstStyle/>
          <a:p>
            <a:r>
              <a:rPr lang="en-GB" sz="1800" dirty="0">
                <a:latin typeface="Century Gothic" panose="020B0502020202020204" pitchFamily="34" charset="0"/>
              </a:rPr>
              <a:t>Checkpoints 16–20 </a:t>
            </a:r>
          </a:p>
        </p:txBody>
      </p:sp>
    </p:spTree>
    <p:extLst>
      <p:ext uri="{BB962C8B-B14F-4D97-AF65-F5344CB8AC3E}">
        <p14:creationId xmlns:p14="http://schemas.microsoft.com/office/powerpoint/2010/main" val="1351999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latin typeface="Century Gothic" panose="020B0502020202020204" pitchFamily="34" charset="0"/>
              </a:rPr>
              <a:t>Proportionality</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981024150"/>
              </p:ext>
            </p:extLst>
          </p:nvPr>
        </p:nvGraphicFramePr>
        <p:xfrm>
          <a:off x="559982" y="1089227"/>
          <a:ext cx="11263608" cy="5627503"/>
        </p:xfrm>
        <a:graphic>
          <a:graphicData uri="http://schemas.openxmlformats.org/drawingml/2006/table">
            <a:tbl>
              <a:tblPr firstRow="1" bandRow="1">
                <a:tableStyleId>{5940675A-B579-460E-94D1-54222C63F5DA}</a:tableStyleId>
              </a:tblPr>
              <a:tblGrid>
                <a:gridCol w="11263608">
                  <a:extLst>
                    <a:ext uri="{9D8B030D-6E8A-4147-A177-3AD203B41FA5}">
                      <a16:colId xmlns:a16="http://schemas.microsoft.com/office/drawing/2014/main" val="4178532543"/>
                    </a:ext>
                  </a:extLst>
                </a:gridCol>
              </a:tblGrid>
              <a:tr h="369703">
                <a:tc>
                  <a:txBody>
                    <a:bodyPr/>
                    <a:lstStyle/>
                    <a:p>
                      <a:r>
                        <a:rPr lang="en-GB" sz="1800" b="1" dirty="0">
                          <a:solidFill>
                            <a:schemeClr val="bg1"/>
                          </a:solidFill>
                        </a:rPr>
                        <a:t>Previous learning</a:t>
                      </a:r>
                    </a:p>
                  </a:txBody>
                  <a:tcPr>
                    <a:solidFill>
                      <a:schemeClr val="accent2"/>
                    </a:solidFill>
                  </a:tcPr>
                </a:tc>
                <a:extLst>
                  <a:ext uri="{0D108BD9-81ED-4DB2-BD59-A6C34878D82A}">
                    <a16:rowId xmlns:a16="http://schemas.microsoft.com/office/drawing/2014/main" val="1994315794"/>
                  </a:ext>
                </a:extLst>
              </a:tr>
              <a:tr h="2622471">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t>Year 5 (non-statutory guidance): pupils should be taught throughout that percentages, decimals and fractions are different ways of expressing proportions.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i="0" baseline="0" dirty="0"/>
                        <a:t>Year 6 (non-statutory guidance): recognise proportionality in contexts when the relations between quantities are in the same ratio (for example, similar shapes and recipes)</a:t>
                      </a: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hlinkClick r:id="rId3"/>
                        </a:rPr>
                        <a:t>Teaching mathematics in primary schools</a:t>
                      </a:r>
                      <a:r>
                        <a:rPr lang="en-GB" sz="1600" i="0" baseline="0" dirty="0"/>
                        <a:t>, 6AS/MD–3 solve problems involving ratio relationships (pp305–08)</a:t>
                      </a:r>
                      <a:r>
                        <a:rPr lang="en-GB" sz="1600" kern="1200" baseline="30000" dirty="0">
                          <a:solidFill>
                            <a:schemeClr val="tx1"/>
                          </a:solidFill>
                          <a:latin typeface="+mn-lt"/>
                          <a:ea typeface="+mn-ea"/>
                          <a:cs typeface="+mn-cs"/>
                        </a:rPr>
                        <a:t> 1</a:t>
                      </a:r>
                      <a:r>
                        <a:rPr lang="en-GB" sz="1600" i="0" baseline="0" dirty="0"/>
                        <a:t> </a:t>
                      </a:r>
                      <a:r>
                        <a:rPr lang="en-GB" sz="1600" i="1" baseline="0" dirty="0"/>
                        <a:t>(Note that proportional reasoning is also mentioned from Year 1 in the NPV strand, in terms of positioning numbers within the linear number system.)</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b="0" i="0" dirty="0">
                          <a:hlinkClick r:id="rId4"/>
                        </a:rPr>
                        <a:t>Primary Mastery Professional Development</a:t>
                      </a:r>
                      <a:r>
                        <a:rPr lang="en-GB" sz="1600" b="0" i="0" dirty="0"/>
                        <a:t>, Spine 2 Multiplication and division Year 4 </a:t>
                      </a:r>
                      <a:r>
                        <a:rPr lang="en-GB" sz="1600" b="0" i="0" kern="1200" dirty="0">
                          <a:solidFill>
                            <a:schemeClr val="tx1"/>
                          </a:solidFill>
                          <a:effectLst/>
                          <a:latin typeface="+mn-lt"/>
                          <a:ea typeface="+mn-ea"/>
                          <a:cs typeface="+mn-cs"/>
                          <a:hlinkClick r:id="rId5"/>
                        </a:rPr>
                        <a:t>Segment 2.17 Using measures and comparison to understand scaling</a:t>
                      </a:r>
                      <a:r>
                        <a:rPr lang="en-GB" sz="1600" b="0" i="0" kern="1200" dirty="0">
                          <a:solidFill>
                            <a:schemeClr val="tx1"/>
                          </a:solidFill>
                          <a:effectLst/>
                          <a:latin typeface="+mn-lt"/>
                          <a:ea typeface="+mn-ea"/>
                          <a:cs typeface="+mn-cs"/>
                        </a:rPr>
                        <a:t>; Spine 2 Multiplication and division Year 6 </a:t>
                      </a:r>
                      <a:r>
                        <a:rPr lang="en-GB" sz="1600" b="0" i="0" kern="1200" dirty="0">
                          <a:solidFill>
                            <a:schemeClr val="tx1"/>
                          </a:solidFill>
                          <a:effectLst/>
                          <a:latin typeface="+mn-lt"/>
                          <a:ea typeface="+mn-ea"/>
                          <a:cs typeface="+mn-cs"/>
                          <a:hlinkClick r:id="rId6"/>
                        </a:rPr>
                        <a:t>Segment 2.27 Scale factors, ratio and proportional reasoning</a:t>
                      </a:r>
                      <a:endParaRPr lang="en-GB" sz="1600" b="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kern="1200" dirty="0">
                          <a:solidFill>
                            <a:schemeClr val="tx1"/>
                          </a:solidFill>
                          <a:latin typeface="+mn-lt"/>
                          <a:ea typeface="+mn-ea"/>
                          <a:cs typeface="+mn-cs"/>
                        </a:rPr>
                        <a:t>Key Stage 3 curriculum:</a:t>
                      </a:r>
                    </a:p>
                    <a:p>
                      <a:pPr marL="342900" indent="-342900">
                        <a:lnSpc>
                          <a:spcPct val="100000"/>
                        </a:lnSpc>
                        <a:spcBef>
                          <a:spcPts val="0"/>
                        </a:spcBef>
                        <a:spcAft>
                          <a:spcPts val="0"/>
                        </a:spcAft>
                        <a:buFont typeface="Arial" panose="020B0604020202020204" pitchFamily="34" charset="0"/>
                        <a:buChar char="•"/>
                      </a:pPr>
                      <a:r>
                        <a:rPr lang="en-GB" sz="1600" b="0" i="0" u="none" strike="noStrike" kern="1200" dirty="0">
                          <a:solidFill>
                            <a:srgbClr val="595959"/>
                          </a:solidFill>
                          <a:effectLst/>
                          <a:latin typeface="+mn-lt"/>
                          <a:ea typeface="+mn-ea"/>
                          <a:cs typeface="+mn-cs"/>
                        </a:rPr>
                        <a:t>3.1.1.1</a:t>
                      </a:r>
                      <a:r>
                        <a:rPr lang="en-GB" sz="1600" kern="1200" baseline="30000" dirty="0">
                          <a:solidFill>
                            <a:schemeClr val="tx1"/>
                          </a:solidFill>
                          <a:latin typeface="+mn-lt"/>
                          <a:ea typeface="+mn-ea"/>
                          <a:cs typeface="+mn-cs"/>
                        </a:rPr>
                        <a:t>2</a:t>
                      </a:r>
                      <a:r>
                        <a:rPr lang="en-GB" sz="1600" b="0" i="0" u="none" strike="noStrike" kern="1200" dirty="0">
                          <a:solidFill>
                            <a:srgbClr val="595959"/>
                          </a:solidFill>
                          <a:effectLst/>
                          <a:latin typeface="+mn-lt"/>
                          <a:ea typeface="+mn-ea"/>
                          <a:cs typeface="+mn-cs"/>
                        </a:rPr>
                        <a:t> </a:t>
                      </a:r>
                      <a:r>
                        <a:rPr lang="en-GB" sz="1600" b="0" i="0" u="none" strike="noStrike" kern="1200" dirty="0">
                          <a:solidFill>
                            <a:schemeClr val="tx1"/>
                          </a:solidFill>
                          <a:effectLst/>
                          <a:latin typeface="+mn-lt"/>
                          <a:ea typeface="+mn-ea"/>
                          <a:cs typeface="Times New Roman" panose="02020603050405020304" pitchFamily="18" charset="0"/>
                        </a:rPr>
                        <a:t>a</a:t>
                      </a:r>
                      <a:r>
                        <a:rPr lang="en-GB" sz="1600" kern="1200" dirty="0">
                          <a:solidFill>
                            <a:schemeClr val="tx1"/>
                          </a:solidFill>
                          <a:effectLst/>
                          <a:latin typeface="+mn-lt"/>
                          <a:ea typeface="Calibri" panose="020F0502020204030204" pitchFamily="34" charset="0"/>
                          <a:cs typeface="Times New Roman" panose="02020603050405020304" pitchFamily="18" charset="0"/>
                        </a:rPr>
                        <a:t>ppreciate that any two numbers can be connected via a multiplicative relationship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Calibri" panose="020F0502020204030204" pitchFamily="34" charset="0"/>
                          <a:cs typeface="Times New Roman" panose="02020603050405020304" pitchFamily="18" charset="0"/>
                        </a:rPr>
                        <a:t>3.1.1.2 understand that a multiplicative relationship can be expressed as a ratio and as a fraction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Calibri" panose="020F0502020204030204" pitchFamily="34" charset="0"/>
                          <a:cs typeface="Times New Roman" panose="02020603050405020304" pitchFamily="18" charset="0"/>
                        </a:rPr>
                        <a:t>3.1.1.4 appreciate that there are an infinite number of pairs of numbers for any given multiplicative relationship (equivalence)</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kern="1200" dirty="0">
                          <a:solidFill>
                            <a:schemeClr val="tx1"/>
                          </a:solidFill>
                          <a:effectLst/>
                          <a:latin typeface="+mn-lt"/>
                          <a:ea typeface="Calibri" panose="020F0502020204030204" pitchFamily="34" charset="0"/>
                          <a:cs typeface="Times New Roman" panose="02020603050405020304" pitchFamily="18" charset="0"/>
                        </a:rPr>
                        <a:t>3.1.4.4 use ratio to describe rates (e.g. exchange rates, conversions, cogs, etc.)</a:t>
                      </a:r>
                      <a:endParaRPr lang="en-GB" sz="2000" kern="1200" dirty="0">
                        <a:solidFill>
                          <a:srgbClr val="595959"/>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30000" dirty="0">
                          <a:solidFill>
                            <a:schemeClr val="tx1"/>
                          </a:solidFill>
                          <a:latin typeface="+mn-lt"/>
                          <a:ea typeface="+mn-ea"/>
                          <a:cs typeface="+mn-cs"/>
                        </a:rPr>
                        <a:t>1</a:t>
                      </a:r>
                      <a:r>
                        <a:rPr lang="en-GB" sz="1200" kern="1200" dirty="0">
                          <a:solidFill>
                            <a:schemeClr val="tx1"/>
                          </a:solidFill>
                          <a:latin typeface="+mn-lt"/>
                          <a:ea typeface="+mn-ea"/>
                          <a:cs typeface="+mn-cs"/>
                        </a:rPr>
                        <a:t> Page numbers reference the complete Years 1–6 document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30000" dirty="0">
                          <a:solidFill>
                            <a:schemeClr val="tx1"/>
                          </a:solidFill>
                          <a:latin typeface="+mn-lt"/>
                          <a:ea typeface="+mn-ea"/>
                          <a:cs typeface="+mn-cs"/>
                        </a:rPr>
                        <a:t>2 </a:t>
                      </a:r>
                      <a:r>
                        <a:rPr lang="en-GB" sz="1200" dirty="0">
                          <a:solidFill>
                            <a:srgbClr val="585858"/>
                          </a:solidFill>
                        </a:rPr>
                        <a:t>This four-digit code refers to the key ideas in </a:t>
                      </a:r>
                      <a:r>
                        <a:rPr lang="en-GB" sz="1200" dirty="0">
                          <a:hlinkClick r:id="rId7"/>
                        </a:rPr>
                        <a:t>Secondary Mastery Professional Development | NCETM</a:t>
                      </a:r>
                      <a:r>
                        <a:rPr lang="en-GB" sz="1200" dirty="0"/>
                        <a:t>; the Key Stage 2 content underpinning these ideas is assessed in the ‘Understanding multiplicative relationships: fractions and ratio’ </a:t>
                      </a:r>
                      <a:r>
                        <a:rPr lang="en-GB" sz="1200" b="0" dirty="0">
                          <a:hlinkClick r:id="rId8"/>
                        </a:rPr>
                        <a:t>Checkpoints</a:t>
                      </a:r>
                      <a:r>
                        <a:rPr lang="en-GB" sz="1200" dirty="0"/>
                        <a:t> deck.</a:t>
                      </a:r>
                      <a:endParaRPr lang="en-GB" sz="1200" kern="1200" dirty="0">
                        <a:solidFill>
                          <a:srgbClr val="595959"/>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1985539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latin typeface="Century Gothic" panose="020B0502020202020204" pitchFamily="34" charset="0"/>
              </a:rPr>
              <a:t>Proportionality</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3685202325"/>
              </p:ext>
            </p:extLst>
          </p:nvPr>
        </p:nvGraphicFramePr>
        <p:xfrm>
          <a:off x="591986" y="1140538"/>
          <a:ext cx="8066966" cy="2895600"/>
        </p:xfrm>
        <a:graphic>
          <a:graphicData uri="http://schemas.openxmlformats.org/drawingml/2006/table">
            <a:tbl>
              <a:tblPr firstRow="1" bandRow="1">
                <a:tableStyleId>{5940675A-B579-460E-94D1-54222C63F5DA}</a:tableStyleId>
              </a:tblPr>
              <a:tblGrid>
                <a:gridCol w="8066966">
                  <a:extLst>
                    <a:ext uri="{9D8B030D-6E8A-4147-A177-3AD203B41FA5}">
                      <a16:colId xmlns:a16="http://schemas.microsoft.com/office/drawing/2014/main" val="864547500"/>
                    </a:ext>
                  </a:extLst>
                </a:gridCol>
              </a:tblGrid>
              <a:tr h="359489">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2336237">
                <a:tc>
                  <a:txBody>
                    <a:bodyPr/>
                    <a:lstStyle/>
                    <a:p>
                      <a:pPr marL="285750" indent="-285750">
                        <a:buFont typeface="Arial" panose="020B0604020202020204" pitchFamily="34" charset="0"/>
                        <a:buChar char="•"/>
                      </a:pPr>
                      <a:r>
                        <a:rPr lang="en-GB" sz="1600" kern="1200" dirty="0">
                          <a:solidFill>
                            <a:schemeClr val="tx1"/>
                          </a:solidFill>
                          <a:effectLst/>
                          <a:latin typeface="+mn-lt"/>
                          <a:ea typeface="+mn-ea"/>
                          <a:cs typeface="+mn-cs"/>
                        </a:rPr>
                        <a:t>Further develop their understanding of multiplication as scaling.</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Recognise that it is possible to go from any number to any other number by multiplying (except the specific case involving zero as one of the factors but not the product).</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Explore a range of real-life multiplicative contexts (including use of compound measures) to further support students’ understanding of proportionality. </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that one measure doubles (or trebles or is multiplied by any scale factor) so too does the other.</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Use the language of ‘direct’ proportion and contrast this with ‘inverse’ proportion.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3127666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00B738-9CCA-7AA4-0CDE-3A18B6BDE065}"/>
              </a:ext>
            </a:extLst>
          </p:cNvPr>
          <p:cNvSpPr>
            <a:spLocks noGrp="1"/>
          </p:cNvSpPr>
          <p:nvPr>
            <p:ph type="body" sz="quarter" idx="10"/>
          </p:nvPr>
        </p:nvSpPr>
        <p:spPr>
          <a:xfrm>
            <a:off x="145681" y="1066264"/>
            <a:ext cx="6609682" cy="4464495"/>
          </a:xfrm>
        </p:spPr>
        <p:txBody>
          <a:bodyPr>
            <a:noAutofit/>
          </a:bodyPr>
          <a:lstStyle/>
          <a:p>
            <a:pPr>
              <a:lnSpc>
                <a:spcPct val="100000"/>
              </a:lnSpc>
              <a:spcBef>
                <a:spcPts val="600"/>
              </a:spcBef>
            </a:pPr>
            <a:r>
              <a:rPr lang="en-GB" sz="2200" dirty="0"/>
              <a:t>Noah has six hours to paint a fence a darker colour. He uses the graph on the right to show how much he should have painted after each hour. </a:t>
            </a:r>
          </a:p>
          <a:p>
            <a:pPr>
              <a:lnSpc>
                <a:spcPct val="100000"/>
              </a:lnSpc>
              <a:spcBef>
                <a:spcPts val="600"/>
              </a:spcBef>
            </a:pPr>
            <a:r>
              <a:rPr lang="en-GB" sz="2200" dirty="0"/>
              <a:t>After two hours, the fence looks like this. </a:t>
            </a:r>
          </a:p>
          <a:p>
            <a:pPr>
              <a:lnSpc>
                <a:spcPct val="100000"/>
              </a:lnSpc>
              <a:spcBef>
                <a:spcPts val="600"/>
              </a:spcBef>
            </a:pPr>
            <a:endParaRPr lang="en-GB" sz="2200" dirty="0"/>
          </a:p>
          <a:p>
            <a:pPr>
              <a:lnSpc>
                <a:spcPct val="100000"/>
              </a:lnSpc>
              <a:spcBef>
                <a:spcPts val="600"/>
              </a:spcBef>
            </a:pPr>
            <a:endParaRPr lang="en-GB" sz="2200" dirty="0"/>
          </a:p>
          <a:p>
            <a:pPr>
              <a:lnSpc>
                <a:spcPct val="100000"/>
              </a:lnSpc>
              <a:spcBef>
                <a:spcPts val="600"/>
              </a:spcBef>
            </a:pPr>
            <a:endParaRPr lang="en-GB" sz="2200" dirty="0"/>
          </a:p>
          <a:p>
            <a:pPr marL="457200" indent="-457200">
              <a:lnSpc>
                <a:spcPct val="100000"/>
              </a:lnSpc>
              <a:spcBef>
                <a:spcPts val="600"/>
              </a:spcBef>
              <a:buAutoNum type="alphaLcParenR"/>
            </a:pPr>
            <a:r>
              <a:rPr lang="en-GB" sz="2200" dirty="0"/>
              <a:t>Do you think Noah is on schedule to finish painting the fence in six hours?</a:t>
            </a:r>
          </a:p>
          <a:p>
            <a:pPr marL="457200" indent="-457200">
              <a:lnSpc>
                <a:spcPct val="100000"/>
              </a:lnSpc>
              <a:spcBef>
                <a:spcPts val="600"/>
              </a:spcBef>
              <a:buAutoNum type="alphaLcParenR"/>
            </a:pPr>
            <a:r>
              <a:rPr lang="en-GB" sz="2200" dirty="0"/>
              <a:t>How should the fence look after four hours?</a:t>
            </a:r>
          </a:p>
          <a:p>
            <a:pPr marL="457200" indent="-457200">
              <a:lnSpc>
                <a:spcPct val="100000"/>
              </a:lnSpc>
              <a:spcBef>
                <a:spcPts val="600"/>
              </a:spcBef>
              <a:buAutoNum type="alphaLcParenR"/>
            </a:pPr>
            <a:r>
              <a:rPr lang="en-GB" sz="2200" dirty="0"/>
              <a:t>How accurately do you think the graph is likely to represent Noah’s progress?</a:t>
            </a:r>
          </a:p>
        </p:txBody>
      </p:sp>
      <p:sp>
        <p:nvSpPr>
          <p:cNvPr id="3" name="Text Placeholder 2">
            <a:extLst>
              <a:ext uri="{FF2B5EF4-FFF2-40B4-BE49-F238E27FC236}">
                <a16:creationId xmlns:a16="http://schemas.microsoft.com/office/drawing/2014/main" id="{432E9CD5-2DB3-4DDD-F66E-0B928150A279}"/>
              </a:ext>
            </a:extLst>
          </p:cNvPr>
          <p:cNvSpPr>
            <a:spLocks noGrp="1"/>
          </p:cNvSpPr>
          <p:nvPr>
            <p:ph type="body" sz="quarter" idx="11"/>
          </p:nvPr>
        </p:nvSpPr>
        <p:spPr/>
        <p:txBody>
          <a:bodyPr/>
          <a:lstStyle/>
          <a:p>
            <a:r>
              <a:rPr lang="en-US" sz="2400" dirty="0"/>
              <a:t>Checkpoint 16: Noah fence</a:t>
            </a:r>
          </a:p>
          <a:p>
            <a:endParaRPr lang="en-GB" dirty="0"/>
          </a:p>
        </p:txBody>
      </p:sp>
      <p:grpSp>
        <p:nvGrpSpPr>
          <p:cNvPr id="16" name="Group 15">
            <a:extLst>
              <a:ext uri="{FF2B5EF4-FFF2-40B4-BE49-F238E27FC236}">
                <a16:creationId xmlns:a16="http://schemas.microsoft.com/office/drawing/2014/main" id="{F4DB657B-A610-CEF6-3341-37C0F2A5B4AF}"/>
              </a:ext>
            </a:extLst>
          </p:cNvPr>
          <p:cNvGrpSpPr/>
          <p:nvPr/>
        </p:nvGrpSpPr>
        <p:grpSpPr>
          <a:xfrm>
            <a:off x="260108" y="2674839"/>
            <a:ext cx="6298132" cy="787889"/>
            <a:chOff x="762000" y="3252579"/>
            <a:chExt cx="6212299" cy="983531"/>
          </a:xfrm>
        </p:grpSpPr>
        <p:pic>
          <p:nvPicPr>
            <p:cNvPr id="13" name="Picture 12" descr="A picture containing building, fence&#10;&#10;Description automatically generated">
              <a:extLst>
                <a:ext uri="{FF2B5EF4-FFF2-40B4-BE49-F238E27FC236}">
                  <a16:creationId xmlns:a16="http://schemas.microsoft.com/office/drawing/2014/main" id="{F4DABC68-D301-52AE-60C5-0C47962C11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26632" y="3252579"/>
              <a:ext cx="965868" cy="983371"/>
            </a:xfrm>
            <a:prstGeom prst="rect">
              <a:avLst/>
            </a:prstGeom>
          </p:spPr>
        </p:pic>
        <p:pic>
          <p:nvPicPr>
            <p:cNvPr id="14" name="Picture 13" descr="A picture containing building, fence&#10;&#10;Description automatically generated">
              <a:extLst>
                <a:ext uri="{FF2B5EF4-FFF2-40B4-BE49-F238E27FC236}">
                  <a16:creationId xmlns:a16="http://schemas.microsoft.com/office/drawing/2014/main" id="{8A32828C-1D4A-A9CC-0ABD-735E5A63C3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1799" y="3252579"/>
              <a:ext cx="3492500" cy="983371"/>
            </a:xfrm>
            <a:prstGeom prst="rect">
              <a:avLst/>
            </a:prstGeom>
          </p:spPr>
        </p:pic>
        <p:pic>
          <p:nvPicPr>
            <p:cNvPr id="15" name="Picture 14" descr="A picture containing building, fence&#10;&#10;Description automatically generated">
              <a:extLst>
                <a:ext uri="{FF2B5EF4-FFF2-40B4-BE49-F238E27FC236}">
                  <a16:creationId xmlns:a16="http://schemas.microsoft.com/office/drawing/2014/main" id="{FC67D7F6-E15B-C3D0-4760-3BD7B7FB6690}"/>
                </a:ext>
              </a:extLst>
            </p:cNvPr>
            <p:cNvPicPr>
              <a:picLocks noChangeAspect="1"/>
            </p:cNvPicPr>
            <p:nvPr/>
          </p:nvPicPr>
          <p:blipFill rotWithShape="1">
            <a:blip r:embed="rId5" cstate="screen">
              <a:duotone>
                <a:prstClr val="black"/>
                <a:srgbClr val="FF0000">
                  <a:tint val="45000"/>
                  <a:satMod val="400000"/>
                </a:srgbClr>
              </a:duotone>
              <a:extLst>
                <a:ext uri="{28A0092B-C50C-407E-A947-70E740481C1C}">
                  <a14:useLocalDpi xmlns:a14="http://schemas.microsoft.com/office/drawing/2010/main"/>
                </a:ext>
              </a:extLst>
            </a:blip>
            <a:srcRect/>
            <a:stretch/>
          </p:blipFill>
          <p:spPr>
            <a:xfrm>
              <a:off x="762000" y="3252739"/>
              <a:ext cx="1889760" cy="983371"/>
            </a:xfrm>
            <a:prstGeom prst="rect">
              <a:avLst/>
            </a:prstGeom>
          </p:spPr>
        </p:pic>
      </p:grpSp>
      <p:sp>
        <p:nvSpPr>
          <p:cNvPr id="17" name="Action Button: Help 16">
            <a:hlinkClick r:id="" action="ppaction://noaction" highlightClick="1"/>
            <a:extLst>
              <a:ext uri="{FF2B5EF4-FFF2-40B4-BE49-F238E27FC236}">
                <a16:creationId xmlns:a16="http://schemas.microsoft.com/office/drawing/2014/main" id="{E5F14405-8F24-7F52-82EB-D88E41D550A2}"/>
              </a:ext>
            </a:extLst>
          </p:cNvPr>
          <p:cNvSpPr/>
          <p:nvPr/>
        </p:nvSpPr>
        <p:spPr>
          <a:xfrm>
            <a:off x="123135" y="582090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203C794-EEAD-AB59-8197-B8EC0BF4B01D}"/>
              </a:ext>
            </a:extLst>
          </p:cNvPr>
          <p:cNvSpPr txBox="1"/>
          <p:nvPr/>
        </p:nvSpPr>
        <p:spPr>
          <a:xfrm>
            <a:off x="1044979" y="5918174"/>
            <a:ext cx="9659745" cy="769441"/>
          </a:xfrm>
          <a:prstGeom prst="rect">
            <a:avLst/>
          </a:prstGeom>
          <a:noFill/>
        </p:spPr>
        <p:txBody>
          <a:bodyPr wrap="square" rtlCol="0">
            <a:spAutoFit/>
          </a:bodyPr>
          <a:lstStyle/>
          <a:p>
            <a:pPr>
              <a:buNone/>
            </a:pPr>
            <a:r>
              <a:rPr lang="en-GB" sz="2200" dirty="0"/>
              <a:t>Noah’s friend says he can paint 20% of the fence per hour. How would a graph of his rate on the same axes be different? How would it be the same?</a:t>
            </a:r>
          </a:p>
        </p:txBody>
      </p:sp>
      <p:pic>
        <p:nvPicPr>
          <p:cNvPr id="4" name="Picture 3">
            <a:extLst>
              <a:ext uri="{FF2B5EF4-FFF2-40B4-BE49-F238E27FC236}">
                <a16:creationId xmlns:a16="http://schemas.microsoft.com/office/drawing/2014/main" id="{12F906B0-9759-D1B9-DD7B-0B6D5F33B6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69790" y="1114652"/>
            <a:ext cx="5159482" cy="4727153"/>
          </a:xfrm>
          <a:prstGeom prst="rect">
            <a:avLst/>
          </a:prstGeom>
        </p:spPr>
      </p:pic>
    </p:spTree>
    <p:extLst>
      <p:ext uri="{BB962C8B-B14F-4D97-AF65-F5344CB8AC3E}">
        <p14:creationId xmlns:p14="http://schemas.microsoft.com/office/powerpoint/2010/main" val="46398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7"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sz="28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4053174874"/>
              </p:ext>
            </p:extLst>
          </p:nvPr>
        </p:nvGraphicFramePr>
        <p:xfrm>
          <a:off x="618165" y="1120565"/>
          <a:ext cx="10450239" cy="4291261"/>
        </p:xfrm>
        <a:graphic>
          <a:graphicData uri="http://schemas.openxmlformats.org/drawingml/2006/table">
            <a:tbl>
              <a:tblPr firstRow="1" bandRow="1">
                <a:tableStyleId>{5940675A-B579-460E-94D1-54222C63F5DA}</a:tableStyleId>
              </a:tblPr>
              <a:tblGrid>
                <a:gridCol w="9082486">
                  <a:extLst>
                    <a:ext uri="{9D8B030D-6E8A-4147-A177-3AD203B41FA5}">
                      <a16:colId xmlns:a16="http://schemas.microsoft.com/office/drawing/2014/main" val="4162930053"/>
                    </a:ext>
                  </a:extLst>
                </a:gridCol>
                <a:gridCol w="1367753">
                  <a:extLst>
                    <a:ext uri="{9D8B030D-6E8A-4147-A177-3AD203B41FA5}">
                      <a16:colId xmlns:a16="http://schemas.microsoft.com/office/drawing/2014/main" val="3250428731"/>
                    </a:ext>
                  </a:extLst>
                </a:gridCol>
              </a:tblGrid>
              <a:tr h="560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n-lt"/>
                          <a:ea typeface="+mn-ea"/>
                          <a:cs typeface="+mn-cs"/>
                        </a:rPr>
                        <a:t>Understand that multiplicative relationships can be represented in a number of ways and connect and move between those different representations</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latin typeface="+mn-lt"/>
                        </a:rPr>
                        <a:t>Code</a:t>
                      </a:r>
                    </a:p>
                  </a:txBody>
                  <a:tcPr anchor="ctr">
                    <a:solidFill>
                      <a:schemeClr val="accent2"/>
                    </a:solidFill>
                  </a:tcPr>
                </a:tc>
                <a:extLst>
                  <a:ext uri="{0D108BD9-81ED-4DB2-BD59-A6C34878D82A}">
                    <a16:rowId xmlns:a16="http://schemas.microsoft.com/office/drawing/2014/main" val="979699445"/>
                  </a:ext>
                </a:extLst>
              </a:tr>
              <a:tr h="495310">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Use a graph to represent a multiplicative relationship and connect to other known representations</a:t>
                      </a:r>
                    </a:p>
                  </a:txBody>
                  <a:tcPr marL="68580" marR="68580" marT="0" marB="0" anchor="ctr"/>
                </a:tc>
                <a:tc>
                  <a:txBody>
                    <a:bodyPr/>
                    <a:lstStyle/>
                    <a:p>
                      <a:pPr>
                        <a:lnSpc>
                          <a:spcPct val="107000"/>
                        </a:lnSpc>
                        <a:spcAft>
                          <a:spcPts val="800"/>
                        </a:spcAft>
                      </a:pPr>
                      <a:r>
                        <a:rPr lang="en-GB" sz="1600" b="0" dirty="0">
                          <a:effectLst/>
                          <a:latin typeface="+mn-lt"/>
                          <a:ea typeface="Calibri" panose="020F0502020204030204" pitchFamily="34" charset="0"/>
                          <a:cs typeface="Times New Roman" panose="02020603050405020304" pitchFamily="18" charset="0"/>
                        </a:rPr>
                        <a:t>3.1.2.3</a:t>
                      </a:r>
                    </a:p>
                  </a:txBody>
                  <a:tcPr marL="68580" marR="68580" marT="0" marB="0" anchor="ctr"/>
                </a:tc>
                <a:extLst>
                  <a:ext uri="{0D108BD9-81ED-4DB2-BD59-A6C34878D82A}">
                    <a16:rowId xmlns:a16="http://schemas.microsoft.com/office/drawing/2014/main" val="1209749094"/>
                  </a:ext>
                </a:extLst>
              </a:tr>
              <a:tr h="495310">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Use a scaling diagram to represent a multiplicative relationship and connect to other known representations</a:t>
                      </a:r>
                    </a:p>
                  </a:txBody>
                  <a:tcPr marL="68580" marR="68580" marT="0" marB="0" anchor="ctr"/>
                </a:tc>
                <a:tc>
                  <a:txBody>
                    <a:bodyPr/>
                    <a:lstStyle/>
                    <a:p>
                      <a:pPr>
                        <a:lnSpc>
                          <a:spcPct val="107000"/>
                        </a:lnSpc>
                        <a:spcAft>
                          <a:spcPts val="800"/>
                        </a:spcAft>
                      </a:pPr>
                      <a:r>
                        <a:rPr lang="en-GB" sz="1600" b="0" dirty="0">
                          <a:effectLst/>
                          <a:latin typeface="+mn-lt"/>
                          <a:ea typeface="Calibri" panose="020F0502020204030204" pitchFamily="34" charset="0"/>
                          <a:cs typeface="Times New Roman" panose="02020603050405020304" pitchFamily="18" charset="0"/>
                        </a:rPr>
                        <a:t>3.1.2.4</a:t>
                      </a:r>
                    </a:p>
                  </a:txBody>
                  <a:tcPr marL="68580" marR="68580" marT="0" marB="0" anchor="ctr"/>
                </a:tc>
                <a:extLst>
                  <a:ext uri="{0D108BD9-81ED-4DB2-BD59-A6C34878D82A}">
                    <a16:rowId xmlns:a16="http://schemas.microsoft.com/office/drawing/2014/main" val="2630190816"/>
                  </a:ext>
                </a:extLst>
              </a:tr>
              <a:tr h="560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latin typeface="+mn-lt"/>
                        </a:rPr>
                        <a:t>Understand that percentages are an example of a multiplicative relationship and apply this understanding to a range of contexts</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latin typeface="+mn-lt"/>
                        </a:rPr>
                        <a:t>Code</a:t>
                      </a:r>
                    </a:p>
                  </a:txBody>
                  <a:tcPr anchor="ctr">
                    <a:solidFill>
                      <a:schemeClr val="accent2"/>
                    </a:solidFill>
                  </a:tcPr>
                </a:tc>
                <a:extLst>
                  <a:ext uri="{0D108BD9-81ED-4DB2-BD59-A6C34878D82A}">
                    <a16:rowId xmlns:a16="http://schemas.microsoft.com/office/drawing/2014/main" val="1983606207"/>
                  </a:ext>
                </a:extLst>
              </a:tr>
              <a:tr h="409886">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Describe one number as a percentage of another </a:t>
                      </a:r>
                    </a:p>
                  </a:txBody>
                  <a:tcPr marL="68580" marR="68580" marT="0" marB="0" anchor="ctr"/>
                </a:tc>
                <a:tc>
                  <a:txBody>
                    <a:bodyPr/>
                    <a:lstStyle/>
                    <a:p>
                      <a:pPr>
                        <a:lnSpc>
                          <a:spcPct val="107000"/>
                        </a:lnSpc>
                        <a:spcAft>
                          <a:spcPts val="800"/>
                        </a:spcAft>
                      </a:pPr>
                      <a:r>
                        <a:rPr lang="en-GB" sz="1600" b="0" dirty="0">
                          <a:effectLst/>
                          <a:latin typeface="+mn-lt"/>
                          <a:ea typeface="Calibri" panose="020F0502020204030204" pitchFamily="34" charset="0"/>
                          <a:cs typeface="Times New Roman" panose="02020603050405020304" pitchFamily="18" charset="0"/>
                        </a:rPr>
                        <a:t>3.1.5.1</a:t>
                      </a:r>
                    </a:p>
                  </a:txBody>
                  <a:tcPr marL="68580" marR="68580" marT="0" marB="0" anchor="ctr"/>
                </a:tc>
                <a:extLst>
                  <a:ext uri="{0D108BD9-81ED-4DB2-BD59-A6C34878D82A}">
                    <a16:rowId xmlns:a16="http://schemas.microsoft.com/office/drawing/2014/main" val="2497014955"/>
                  </a:ext>
                </a:extLst>
              </a:tr>
              <a:tr h="409886">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Find a percentage of a quantity using a multiplier</a:t>
                      </a:r>
                    </a:p>
                  </a:txBody>
                  <a:tcPr marL="68580" marR="68580" marT="0" marB="0" anchor="ctr"/>
                </a:tc>
                <a:tc>
                  <a:txBody>
                    <a:bodyPr/>
                    <a:lstStyle/>
                    <a:p>
                      <a:pPr>
                        <a:lnSpc>
                          <a:spcPct val="107000"/>
                        </a:lnSpc>
                        <a:spcAft>
                          <a:spcPts val="800"/>
                        </a:spcAft>
                      </a:pPr>
                      <a:r>
                        <a:rPr lang="en-GB" sz="1600" b="0" dirty="0">
                          <a:effectLst/>
                          <a:latin typeface="+mn-lt"/>
                          <a:ea typeface="Calibri" panose="020F0502020204030204" pitchFamily="34" charset="0"/>
                          <a:cs typeface="Times New Roman" panose="02020603050405020304" pitchFamily="18" charset="0"/>
                        </a:rPr>
                        <a:t>3.1.5.2</a:t>
                      </a:r>
                    </a:p>
                  </a:txBody>
                  <a:tcPr marL="68580" marR="68580" marT="0" marB="0" anchor="ctr"/>
                </a:tc>
                <a:extLst>
                  <a:ext uri="{0D108BD9-81ED-4DB2-BD59-A6C34878D82A}">
                    <a16:rowId xmlns:a16="http://schemas.microsoft.com/office/drawing/2014/main" val="3495304207"/>
                  </a:ext>
                </a:extLst>
              </a:tr>
              <a:tr h="409886">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Calculate percentage changes (increases and decreases)</a:t>
                      </a:r>
                    </a:p>
                  </a:txBody>
                  <a:tcPr marL="68580" marR="68580" marT="0" marB="0" anchor="ctr"/>
                </a:tc>
                <a:tc>
                  <a:txBody>
                    <a:bodyPr/>
                    <a:lstStyle/>
                    <a:p>
                      <a:pPr>
                        <a:lnSpc>
                          <a:spcPct val="107000"/>
                        </a:lnSpc>
                        <a:spcAft>
                          <a:spcPts val="800"/>
                        </a:spcAft>
                      </a:pPr>
                      <a:r>
                        <a:rPr lang="en-GB" sz="1600" b="0" dirty="0">
                          <a:effectLst/>
                          <a:latin typeface="+mn-lt"/>
                          <a:ea typeface="Calibri" panose="020F0502020204030204" pitchFamily="34" charset="0"/>
                          <a:cs typeface="Times New Roman" panose="02020603050405020304" pitchFamily="18" charset="0"/>
                        </a:rPr>
                        <a:t>3.1.5.3*</a:t>
                      </a:r>
                    </a:p>
                  </a:txBody>
                  <a:tcPr marL="68580" marR="68580" marT="0" marB="0" anchor="ctr"/>
                </a:tc>
                <a:extLst>
                  <a:ext uri="{0D108BD9-81ED-4DB2-BD59-A6C34878D82A}">
                    <a16:rowId xmlns:a16="http://schemas.microsoft.com/office/drawing/2014/main" val="2812635708"/>
                  </a:ext>
                </a:extLst>
              </a:tr>
              <a:tr h="495310">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Calculate the original value, given the final value after a stated percentage increase or decrease</a:t>
                      </a:r>
                    </a:p>
                  </a:txBody>
                  <a:tcPr marL="68580" marR="68580" marT="0" marB="0" anchor="ctr"/>
                </a:tc>
                <a:tc>
                  <a:txBody>
                    <a:bodyPr/>
                    <a:lstStyle/>
                    <a:p>
                      <a:pPr>
                        <a:lnSpc>
                          <a:spcPct val="107000"/>
                        </a:lnSpc>
                        <a:spcAft>
                          <a:spcPts val="800"/>
                        </a:spcAft>
                      </a:pPr>
                      <a:r>
                        <a:rPr lang="en-GB" sz="1600" b="0" dirty="0">
                          <a:effectLst/>
                          <a:latin typeface="+mn-lt"/>
                          <a:ea typeface="Calibri" panose="020F0502020204030204" pitchFamily="34" charset="0"/>
                          <a:cs typeface="Times New Roman" panose="02020603050405020304" pitchFamily="18" charset="0"/>
                        </a:rPr>
                        <a:t>3.1.5.4</a:t>
                      </a:r>
                    </a:p>
                  </a:txBody>
                  <a:tcPr marL="68580" marR="68580" marT="0" marB="0" anchor="ctr"/>
                </a:tc>
                <a:extLst>
                  <a:ext uri="{0D108BD9-81ED-4DB2-BD59-A6C34878D82A}">
                    <a16:rowId xmlns:a16="http://schemas.microsoft.com/office/drawing/2014/main" val="2841975157"/>
                  </a:ext>
                </a:extLst>
              </a:tr>
              <a:tr h="409886">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Find the percentage increase or decrease, given start and finish quantities</a:t>
                      </a:r>
                    </a:p>
                  </a:txBody>
                  <a:tcPr marL="68580" marR="68580" marT="0" marB="0" anchor="ctr"/>
                </a:tc>
                <a:tc>
                  <a:txBody>
                    <a:bodyPr/>
                    <a:lstStyle/>
                    <a:p>
                      <a:pPr>
                        <a:lnSpc>
                          <a:spcPct val="107000"/>
                        </a:lnSpc>
                        <a:spcAft>
                          <a:spcPts val="800"/>
                        </a:spcAft>
                      </a:pPr>
                      <a:r>
                        <a:rPr lang="en-GB" sz="1600" b="0" dirty="0">
                          <a:effectLst/>
                          <a:latin typeface="+mn-lt"/>
                          <a:ea typeface="Calibri" panose="020F0502020204030204" pitchFamily="34" charset="0"/>
                          <a:cs typeface="Times New Roman" panose="02020603050405020304" pitchFamily="18" charset="0"/>
                        </a:rPr>
                        <a:t>3.1.5.5</a:t>
                      </a:r>
                    </a:p>
                  </a:txBody>
                  <a:tcPr marL="68580" marR="68580" marT="0" marB="0" anchor="ctr"/>
                </a:tc>
                <a:extLst>
                  <a:ext uri="{0D108BD9-81ED-4DB2-BD59-A6C34878D82A}">
                    <a16:rowId xmlns:a16="http://schemas.microsoft.com/office/drawing/2014/main" val="3759893030"/>
                  </a:ext>
                </a:extLst>
              </a:tr>
            </a:tbl>
          </a:graphicData>
        </a:graphic>
      </p:graphicFrame>
      <p:sp>
        <p:nvSpPr>
          <p:cNvPr id="5" name="TextBox 4">
            <a:extLst>
              <a:ext uri="{FF2B5EF4-FFF2-40B4-BE49-F238E27FC236}">
                <a16:creationId xmlns:a16="http://schemas.microsoft.com/office/drawing/2014/main" id="{C997200E-231E-4CC3-9351-85AA93FE9F5F}"/>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3860183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836612611"/>
              </p:ext>
            </p:extLst>
          </p:nvPr>
        </p:nvGraphicFramePr>
        <p:xfrm>
          <a:off x="267128" y="764704"/>
          <a:ext cx="11537879" cy="5257800"/>
        </p:xfrm>
        <a:graphic>
          <a:graphicData uri="http://schemas.openxmlformats.org/drawingml/2006/table">
            <a:tbl>
              <a:tblPr firstRow="1" bandRow="1">
                <a:tableStyleId>{5940675A-B579-460E-94D1-54222C63F5DA}</a:tableStyleId>
              </a:tblPr>
              <a:tblGrid>
                <a:gridCol w="7013782">
                  <a:extLst>
                    <a:ext uri="{9D8B030D-6E8A-4147-A177-3AD203B41FA5}">
                      <a16:colId xmlns:a16="http://schemas.microsoft.com/office/drawing/2014/main" val="695237181"/>
                    </a:ext>
                  </a:extLst>
                </a:gridCol>
                <a:gridCol w="452409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728615">
                <a:tc>
                  <a:txBody>
                    <a:bodyPr/>
                    <a:lstStyle/>
                    <a:p>
                      <a:r>
                        <a:rPr lang="en-GB" sz="1600" b="1" i="0" u="none" dirty="0"/>
                        <a:t>Support</a:t>
                      </a:r>
                    </a:p>
                    <a:p>
                      <a:r>
                        <a:rPr lang="en-GB" sz="1600" b="0" i="0" u="none" dirty="0"/>
                        <a:t>Work with students to interpret the situation, scaffolding the process a little. Start by asking them how much of the fence the graph suggests Noah should have painted after two hours, then estimate whether this has been achieved. Depending on your assessment focus, you may choose to not count the fence panels to improve the accuracy of this estimate.</a:t>
                      </a:r>
                    </a:p>
                    <a:p>
                      <a:pPr>
                        <a:spcBef>
                          <a:spcPts val="1200"/>
                        </a:spcBef>
                      </a:pPr>
                      <a:r>
                        <a:rPr lang="en-GB" sz="1600" b="1" i="0" u="none" dirty="0"/>
                        <a:t>Challenge</a:t>
                      </a:r>
                    </a:p>
                    <a:p>
                      <a:r>
                        <a:rPr lang="en-GB" sz="1600" b="0" i="0" u="none" dirty="0"/>
                        <a:t>Ask students to consider how the graph would be extended if there were more fences to paint. Start with three times as many. What would change on the graph?</a:t>
                      </a:r>
                    </a:p>
                    <a:p>
                      <a:pPr>
                        <a:spcBef>
                          <a:spcPts val="600"/>
                        </a:spcBef>
                      </a:pPr>
                      <a:r>
                        <a:rPr lang="en-GB" sz="1600" b="1" i="0" u="none" dirty="0"/>
                        <a:t>Representations</a:t>
                      </a:r>
                    </a:p>
                    <a:p>
                      <a:r>
                        <a:rPr lang="en-GB" sz="1600" b="0" i="0" u="none" dirty="0"/>
                        <a:t>Students could sketch the fence as a bar model to help them ‘see’ the percentages. A double number line could also be used; do students connect the two sides of the line with the two axes on the graph?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Assess whether students are able to use a graph to interpret a proportional situation, and start to identify whether a situation is not proportional. Students are perhaps unlikely to have used linear graphs as a representation for proportion and this task allows their understanding of reasoning with a graph to be made visible.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Look for students who are able to connect the representation of the fence and the graphical representation, and work between them. Part b may give insight into whether they choose to use the graph to estimate how the fence should look after four hours, or they calculate, or they double the image from part a.</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Explore </a:t>
                      </a:r>
                      <a:r>
                        <a:rPr lang="en-GB" sz="1600" dirty="0"/>
                        <a:t>‘</a:t>
                      </a:r>
                      <a:r>
                        <a:rPr lang="en-GB" sz="1600" dirty="0">
                          <a:hlinkClick r:id="rId3"/>
                        </a:rPr>
                        <a:t>representing multiplicative relationships using double number lines</a:t>
                      </a:r>
                      <a:r>
                        <a:rPr lang="en-GB" sz="1600" dirty="0"/>
                        <a:t>’ from </a:t>
                      </a:r>
                      <a:r>
                        <a:rPr lang="en-GB" sz="1600" dirty="0">
                          <a:hlinkClick r:id="rId4"/>
                        </a:rPr>
                        <a:t>Secondary Mastery Professional Development | NCETM</a:t>
                      </a:r>
                      <a:endParaRPr lang="en-GB"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Additional activity </a:t>
                      </a:r>
                      <a:r>
                        <a:rPr lang="en-GB" sz="1600" dirty="0">
                          <a:hlinkClick r:id="rId5" action="ppaction://hlinksldjump"/>
                        </a:rPr>
                        <a:t>H</a:t>
                      </a:r>
                      <a:r>
                        <a:rPr lang="en-GB" sz="1600" dirty="0"/>
                        <a:t> also explores a graphical representation for direct proportion.</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726437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17: Counters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32950" y="560976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6236D5FB-B0FD-F447-A6B8-96137AEE1FC5}"/>
              </a:ext>
            </a:extLst>
          </p:cNvPr>
          <p:cNvSpPr/>
          <p:nvPr/>
        </p:nvSpPr>
        <p:spPr>
          <a:xfrm>
            <a:off x="2122714" y="1177090"/>
            <a:ext cx="881743" cy="881743"/>
          </a:xfrm>
          <a:prstGeom prst="ellipse">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BCF97D8-14E1-7444-96CD-66CD7E49F112}"/>
              </a:ext>
            </a:extLst>
          </p:cNvPr>
          <p:cNvSpPr/>
          <p:nvPr/>
        </p:nvSpPr>
        <p:spPr>
          <a:xfrm>
            <a:off x="3361454" y="1177091"/>
            <a:ext cx="881743" cy="881743"/>
          </a:xfrm>
          <a:prstGeom prst="ellipse">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F5582B0-6E64-D546-A5CA-4310CC5C8DF9}"/>
              </a:ext>
            </a:extLst>
          </p:cNvPr>
          <p:cNvSpPr/>
          <p:nvPr/>
        </p:nvSpPr>
        <p:spPr>
          <a:xfrm>
            <a:off x="1240971" y="2183104"/>
            <a:ext cx="881743" cy="881743"/>
          </a:xfrm>
          <a:prstGeom prst="ellipse">
            <a:avLst/>
          </a:prstGeom>
          <a:solidFill>
            <a:srgbClr val="FFFF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FAF87CCB-D025-764E-BB88-3E95EC88AF03}"/>
              </a:ext>
            </a:extLst>
          </p:cNvPr>
          <p:cNvSpPr/>
          <p:nvPr/>
        </p:nvSpPr>
        <p:spPr>
          <a:xfrm>
            <a:off x="2862122" y="2277664"/>
            <a:ext cx="881743" cy="881743"/>
          </a:xfrm>
          <a:prstGeom prst="ellipse">
            <a:avLst/>
          </a:prstGeom>
          <a:solidFill>
            <a:srgbClr val="FF00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B7AB6256-F673-224A-A230-E03832F20C3A}"/>
              </a:ext>
            </a:extLst>
          </p:cNvPr>
          <p:cNvSpPr/>
          <p:nvPr/>
        </p:nvSpPr>
        <p:spPr>
          <a:xfrm>
            <a:off x="417196" y="1266611"/>
            <a:ext cx="881743" cy="881743"/>
          </a:xfrm>
          <a:prstGeom prst="ellipse">
            <a:avLst/>
          </a:prstGeom>
          <a:solidFill>
            <a:srgbClr val="FFFF00"/>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Rounded Rectangular Callout 4">
                <a:extLst>
                  <a:ext uri="{FF2B5EF4-FFF2-40B4-BE49-F238E27FC236}">
                    <a16:creationId xmlns:a16="http://schemas.microsoft.com/office/drawing/2014/main" id="{6195945D-F720-4C42-9A2F-19D38FAD5F3E}"/>
                  </a:ext>
                </a:extLst>
              </p:cNvPr>
              <p:cNvSpPr/>
              <p:nvPr/>
            </p:nvSpPr>
            <p:spPr>
              <a:xfrm>
                <a:off x="6382034" y="1352991"/>
                <a:ext cx="3884855" cy="610616"/>
              </a:xfrm>
              <a:prstGeom prst="wedgeRoundRectCallout">
                <a:avLst>
                  <a:gd name="adj1" fmla="val 52572"/>
                  <a:gd name="adj2" fmla="val 95514"/>
                  <a:gd name="adj3" fmla="val 16667"/>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buNone/>
                </a:pPr>
                <a:r>
                  <a:rPr lang="en-US" sz="2200" dirty="0">
                    <a:solidFill>
                      <a:srgbClr val="585858"/>
                    </a:solidFill>
                  </a:rPr>
                  <a:t>I can see the fraction </a:t>
                </a:r>
                <a14:m>
                  <m:oMath xmlns:m="http://schemas.openxmlformats.org/officeDocument/2006/math">
                    <m:f>
                      <m:fPr>
                        <m:ctrlPr>
                          <a:rPr lang="en-US" sz="2200" i="1" smtClean="0">
                            <a:solidFill>
                              <a:srgbClr val="585858"/>
                            </a:solidFill>
                            <a:latin typeface="Cambria Math" panose="02040503050406030204" pitchFamily="18" charset="0"/>
                          </a:rPr>
                        </m:ctrlPr>
                      </m:fPr>
                      <m:num>
                        <m:r>
                          <a:rPr lang="en-GB" sz="2200" b="0" i="1" smtClean="0">
                            <a:solidFill>
                              <a:srgbClr val="585858"/>
                            </a:solidFill>
                            <a:latin typeface="Cambria Math" panose="02040503050406030204" pitchFamily="18" charset="0"/>
                          </a:rPr>
                          <m:t>3</m:t>
                        </m:r>
                      </m:num>
                      <m:den>
                        <m:r>
                          <a:rPr lang="en-GB" sz="2200" b="0" i="1" smtClean="0">
                            <a:solidFill>
                              <a:srgbClr val="585858"/>
                            </a:solidFill>
                            <a:latin typeface="Cambria Math" panose="02040503050406030204" pitchFamily="18" charset="0"/>
                          </a:rPr>
                          <m:t>5</m:t>
                        </m:r>
                      </m:den>
                    </m:f>
                  </m:oMath>
                </a14:m>
                <a:r>
                  <a:rPr lang="en-US" sz="2200" dirty="0">
                    <a:solidFill>
                      <a:srgbClr val="585858"/>
                    </a:solidFill>
                  </a:rPr>
                  <a:t> </a:t>
                </a:r>
              </a:p>
            </p:txBody>
          </p:sp>
        </mc:Choice>
        <mc:Fallback xmlns="">
          <p:sp>
            <p:nvSpPr>
              <p:cNvPr id="5" name="Rounded Rectangular Callout 4">
                <a:extLst>
                  <a:ext uri="{FF2B5EF4-FFF2-40B4-BE49-F238E27FC236}">
                    <a16:creationId xmlns:a16="http://schemas.microsoft.com/office/drawing/2014/main" id="{6195945D-F720-4C42-9A2F-19D38FAD5F3E}"/>
                  </a:ext>
                </a:extLst>
              </p:cNvPr>
              <p:cNvSpPr>
                <a:spLocks noRot="1" noChangeAspect="1" noMove="1" noResize="1" noEditPoints="1" noAdjustHandles="1" noChangeArrowheads="1" noChangeShapeType="1" noTextEdit="1"/>
              </p:cNvSpPr>
              <p:nvPr/>
            </p:nvSpPr>
            <p:spPr>
              <a:xfrm>
                <a:off x="6382034" y="1352991"/>
                <a:ext cx="3884855" cy="610616"/>
              </a:xfrm>
              <a:prstGeom prst="wedgeRoundRectCallout">
                <a:avLst>
                  <a:gd name="adj1" fmla="val 52572"/>
                  <a:gd name="adj2" fmla="val 95514"/>
                  <a:gd name="adj3" fmla="val 16667"/>
                </a:avLst>
              </a:prstGeom>
              <a:blipFill>
                <a:blip r:embed="rId4"/>
                <a:stretch>
                  <a:fillRect/>
                </a:stretch>
              </a:blipFill>
              <a:ln w="38100"/>
            </p:spPr>
            <p:txBody>
              <a:bodyPr/>
              <a:lstStyle/>
              <a:p>
                <a:r>
                  <a:rPr lang="en-GB">
                    <a:noFill/>
                  </a:rPr>
                  <a:t> </a:t>
                </a:r>
              </a:p>
            </p:txBody>
          </p:sp>
        </mc:Fallback>
      </mc:AlternateContent>
      <p:sp>
        <p:nvSpPr>
          <p:cNvPr id="15" name="Rounded Rectangular Callout 14">
            <a:extLst>
              <a:ext uri="{FF2B5EF4-FFF2-40B4-BE49-F238E27FC236}">
                <a16:creationId xmlns:a16="http://schemas.microsoft.com/office/drawing/2014/main" id="{2815935E-2E64-A746-9D4A-577B5F95B280}"/>
              </a:ext>
            </a:extLst>
          </p:cNvPr>
          <p:cNvSpPr/>
          <p:nvPr/>
        </p:nvSpPr>
        <p:spPr>
          <a:xfrm>
            <a:off x="6678202" y="2424701"/>
            <a:ext cx="3292521" cy="610616"/>
          </a:xfrm>
          <a:prstGeom prst="wedgeRoundRectCallout">
            <a:avLst>
              <a:gd name="adj1" fmla="val 67407"/>
              <a:gd name="adj2" fmla="val 84561"/>
              <a:gd name="adj3" fmla="val 16667"/>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buNone/>
            </a:pPr>
            <a:r>
              <a:rPr lang="en-US" sz="2200" dirty="0">
                <a:solidFill>
                  <a:srgbClr val="585858"/>
                </a:solidFill>
              </a:rPr>
              <a:t>I can see the ratio 2:3</a:t>
            </a:r>
          </a:p>
        </p:txBody>
      </p:sp>
      <mc:AlternateContent xmlns:mc="http://schemas.openxmlformats.org/markup-compatibility/2006" xmlns:a14="http://schemas.microsoft.com/office/drawing/2010/main">
        <mc:Choice Requires="a14">
          <p:sp>
            <p:nvSpPr>
              <p:cNvPr id="16" name="Rounded Rectangular Callout 15">
                <a:extLst>
                  <a:ext uri="{FF2B5EF4-FFF2-40B4-BE49-F238E27FC236}">
                    <a16:creationId xmlns:a16="http://schemas.microsoft.com/office/drawing/2014/main" id="{B22A1D30-84E7-5246-B684-E124EBD73AA4}"/>
                  </a:ext>
                </a:extLst>
              </p:cNvPr>
              <p:cNvSpPr/>
              <p:nvPr/>
            </p:nvSpPr>
            <p:spPr>
              <a:xfrm>
                <a:off x="5763802" y="3579061"/>
                <a:ext cx="3710310" cy="597935"/>
              </a:xfrm>
              <a:prstGeom prst="wedgeRoundRectCallout">
                <a:avLst>
                  <a:gd name="adj1" fmla="val 63889"/>
                  <a:gd name="adj2" fmla="val -9266"/>
                  <a:gd name="adj3" fmla="val 16667"/>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buNone/>
                </a:pPr>
                <a:r>
                  <a:rPr lang="en-US" sz="2200" dirty="0">
                    <a:solidFill>
                      <a:srgbClr val="585858"/>
                    </a:solidFill>
                  </a:rPr>
                  <a:t>I can see the fraction </a:t>
                </a:r>
                <a14:m>
                  <m:oMath xmlns:m="http://schemas.openxmlformats.org/officeDocument/2006/math">
                    <m:f>
                      <m:fPr>
                        <m:ctrlPr>
                          <a:rPr lang="en-US" sz="2200" i="1" smtClean="0">
                            <a:solidFill>
                              <a:srgbClr val="585858"/>
                            </a:solidFill>
                            <a:latin typeface="Cambria Math" panose="02040503050406030204" pitchFamily="18" charset="0"/>
                          </a:rPr>
                        </m:ctrlPr>
                      </m:fPr>
                      <m:num>
                        <m:r>
                          <a:rPr lang="en-GB" sz="2200" b="0" i="1" smtClean="0">
                            <a:solidFill>
                              <a:srgbClr val="585858"/>
                            </a:solidFill>
                            <a:latin typeface="Cambria Math" panose="02040503050406030204" pitchFamily="18" charset="0"/>
                          </a:rPr>
                          <m:t>2</m:t>
                        </m:r>
                      </m:num>
                      <m:den>
                        <m:r>
                          <a:rPr lang="en-GB" sz="2200" b="0" i="1" smtClean="0">
                            <a:solidFill>
                              <a:srgbClr val="585858"/>
                            </a:solidFill>
                            <a:latin typeface="Cambria Math" panose="02040503050406030204" pitchFamily="18" charset="0"/>
                          </a:rPr>
                          <m:t>3</m:t>
                        </m:r>
                      </m:den>
                    </m:f>
                  </m:oMath>
                </a14:m>
                <a:endParaRPr lang="en-US" sz="2200" dirty="0">
                  <a:solidFill>
                    <a:srgbClr val="585858"/>
                  </a:solidFill>
                </a:endParaRPr>
              </a:p>
            </p:txBody>
          </p:sp>
        </mc:Choice>
        <mc:Fallback xmlns="">
          <p:sp>
            <p:nvSpPr>
              <p:cNvPr id="16" name="Rounded Rectangular Callout 15">
                <a:extLst>
                  <a:ext uri="{FF2B5EF4-FFF2-40B4-BE49-F238E27FC236}">
                    <a16:creationId xmlns:a16="http://schemas.microsoft.com/office/drawing/2014/main" id="{B22A1D30-84E7-5246-B684-E124EBD73AA4}"/>
                  </a:ext>
                </a:extLst>
              </p:cNvPr>
              <p:cNvSpPr>
                <a:spLocks noRot="1" noChangeAspect="1" noMove="1" noResize="1" noEditPoints="1" noAdjustHandles="1" noChangeArrowheads="1" noChangeShapeType="1" noTextEdit="1"/>
              </p:cNvSpPr>
              <p:nvPr/>
            </p:nvSpPr>
            <p:spPr>
              <a:xfrm>
                <a:off x="5763802" y="3579061"/>
                <a:ext cx="3710310" cy="597935"/>
              </a:xfrm>
              <a:prstGeom prst="wedgeRoundRectCallout">
                <a:avLst>
                  <a:gd name="adj1" fmla="val 63889"/>
                  <a:gd name="adj2" fmla="val -9266"/>
                  <a:gd name="adj3" fmla="val 16667"/>
                </a:avLst>
              </a:prstGeom>
              <a:blipFill>
                <a:blip r:embed="rId5"/>
                <a:stretch>
                  <a:fillRect b="-2885"/>
                </a:stretch>
              </a:blipFill>
              <a:ln w="38100"/>
            </p:spPr>
            <p:txBody>
              <a:bodyPr/>
              <a:lstStyle/>
              <a:p>
                <a:r>
                  <a:rPr lang="en-GB">
                    <a:noFill/>
                  </a:rPr>
                  <a:t> </a:t>
                </a:r>
              </a:p>
            </p:txBody>
          </p:sp>
        </mc:Fallback>
      </mc:AlternateContent>
      <p:sp>
        <p:nvSpPr>
          <p:cNvPr id="17" name="Rounded Rectangular Callout 16">
            <a:extLst>
              <a:ext uri="{FF2B5EF4-FFF2-40B4-BE49-F238E27FC236}">
                <a16:creationId xmlns:a16="http://schemas.microsoft.com/office/drawing/2014/main" id="{9E7C41A0-5B27-6B47-905C-E8D0BE300C0A}"/>
              </a:ext>
            </a:extLst>
          </p:cNvPr>
          <p:cNvSpPr/>
          <p:nvPr/>
        </p:nvSpPr>
        <p:spPr>
          <a:xfrm>
            <a:off x="1517835" y="5724252"/>
            <a:ext cx="2540457" cy="641656"/>
          </a:xfrm>
          <a:prstGeom prst="wedgeRoundRectCallout">
            <a:avLst>
              <a:gd name="adj1" fmla="val 60972"/>
              <a:gd name="adj2" fmla="val 33042"/>
              <a:gd name="adj3" fmla="val 16667"/>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buNone/>
            </a:pPr>
            <a:r>
              <a:rPr lang="en-US" sz="2200" dirty="0">
                <a:solidFill>
                  <a:srgbClr val="585858"/>
                </a:solidFill>
              </a:rPr>
              <a:t>I can see 150%</a:t>
            </a:r>
          </a:p>
        </p:txBody>
      </p:sp>
      <p:sp>
        <p:nvSpPr>
          <p:cNvPr id="18" name="Rounded Rectangular Callout 15">
            <a:extLst>
              <a:ext uri="{FF2B5EF4-FFF2-40B4-BE49-F238E27FC236}">
                <a16:creationId xmlns:a16="http://schemas.microsoft.com/office/drawing/2014/main" id="{6D12B6F6-E3D2-30F4-B48B-E94464AF4A56}"/>
              </a:ext>
            </a:extLst>
          </p:cNvPr>
          <p:cNvSpPr/>
          <p:nvPr/>
        </p:nvSpPr>
        <p:spPr>
          <a:xfrm>
            <a:off x="7880278" y="4525442"/>
            <a:ext cx="2717817" cy="494275"/>
          </a:xfrm>
          <a:prstGeom prst="wedgeRoundRectCallout">
            <a:avLst>
              <a:gd name="adj1" fmla="val 63242"/>
              <a:gd name="adj2" fmla="val -94192"/>
              <a:gd name="adj3" fmla="val 16667"/>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buNone/>
            </a:pPr>
            <a:r>
              <a:rPr lang="en-US" sz="2200" dirty="0">
                <a:solidFill>
                  <a:srgbClr val="585858"/>
                </a:solidFill>
              </a:rPr>
              <a:t>I can see 40%</a:t>
            </a:r>
          </a:p>
        </p:txBody>
      </p:sp>
      <p:sp>
        <p:nvSpPr>
          <p:cNvPr id="11" name="TextBox 10">
            <a:extLst>
              <a:ext uri="{FF2B5EF4-FFF2-40B4-BE49-F238E27FC236}">
                <a16:creationId xmlns:a16="http://schemas.microsoft.com/office/drawing/2014/main" id="{71A31F63-FA2C-11B3-AD9E-9D78C7EF2B98}"/>
              </a:ext>
            </a:extLst>
          </p:cNvPr>
          <p:cNvSpPr txBox="1"/>
          <p:nvPr/>
        </p:nvSpPr>
        <p:spPr>
          <a:xfrm>
            <a:off x="145680" y="3437745"/>
            <a:ext cx="5026064" cy="1581972"/>
          </a:xfrm>
          <a:prstGeom prst="rect">
            <a:avLst/>
          </a:prstGeom>
          <a:noFill/>
        </p:spPr>
        <p:txBody>
          <a:bodyPr wrap="square" rtlCol="0">
            <a:spAutoFit/>
          </a:bodyPr>
          <a:lstStyle/>
          <a:p>
            <a:pPr>
              <a:buNone/>
            </a:pPr>
            <a:r>
              <a:rPr lang="en-GB" sz="2200" dirty="0"/>
              <a:t>Four students look at these counters. They each say the first thing they see.</a:t>
            </a:r>
          </a:p>
          <a:p>
            <a:pPr>
              <a:buNone/>
            </a:pPr>
            <a:r>
              <a:rPr lang="en-GB" sz="2200" dirty="0"/>
              <a:t>Who do you agree with and why?</a:t>
            </a:r>
          </a:p>
          <a:p>
            <a:pPr>
              <a:buNone/>
            </a:pPr>
            <a:endParaRPr lang="en-GB" sz="2200" dirty="0"/>
          </a:p>
        </p:txBody>
      </p:sp>
      <p:sp>
        <p:nvSpPr>
          <p:cNvPr id="19" name="TextBox 18">
            <a:extLst>
              <a:ext uri="{FF2B5EF4-FFF2-40B4-BE49-F238E27FC236}">
                <a16:creationId xmlns:a16="http://schemas.microsoft.com/office/drawing/2014/main" id="{1D13BA41-8D74-9D5A-3540-D67CFD439E70}"/>
              </a:ext>
            </a:extLst>
          </p:cNvPr>
          <p:cNvSpPr txBox="1"/>
          <p:nvPr/>
        </p:nvSpPr>
        <p:spPr>
          <a:xfrm>
            <a:off x="10376361" y="2029217"/>
            <a:ext cx="1016625" cy="430887"/>
          </a:xfrm>
          <a:prstGeom prst="rect">
            <a:avLst/>
          </a:prstGeom>
          <a:noFill/>
        </p:spPr>
        <p:txBody>
          <a:bodyPr wrap="none" rtlCol="0">
            <a:spAutoFit/>
          </a:bodyPr>
          <a:lstStyle/>
          <a:p>
            <a:pPr>
              <a:buNone/>
            </a:pPr>
            <a:r>
              <a:rPr lang="en-GB" sz="2200" b="1" dirty="0">
                <a:solidFill>
                  <a:srgbClr val="00628C"/>
                </a:solidFill>
              </a:rPr>
              <a:t>Stevie</a:t>
            </a:r>
          </a:p>
        </p:txBody>
      </p:sp>
      <p:sp>
        <p:nvSpPr>
          <p:cNvPr id="20" name="TextBox 19">
            <a:extLst>
              <a:ext uri="{FF2B5EF4-FFF2-40B4-BE49-F238E27FC236}">
                <a16:creationId xmlns:a16="http://schemas.microsoft.com/office/drawing/2014/main" id="{099F8F53-B731-52DC-5486-A34031160AB5}"/>
              </a:ext>
            </a:extLst>
          </p:cNvPr>
          <p:cNvSpPr txBox="1"/>
          <p:nvPr/>
        </p:nvSpPr>
        <p:spPr>
          <a:xfrm>
            <a:off x="10555898" y="3078656"/>
            <a:ext cx="813043" cy="430887"/>
          </a:xfrm>
          <a:prstGeom prst="rect">
            <a:avLst/>
          </a:prstGeom>
          <a:noFill/>
        </p:spPr>
        <p:txBody>
          <a:bodyPr wrap="none" rtlCol="0">
            <a:spAutoFit/>
          </a:bodyPr>
          <a:lstStyle/>
          <a:p>
            <a:pPr>
              <a:buNone/>
            </a:pPr>
            <a:r>
              <a:rPr lang="en-GB" sz="2200" b="1" dirty="0">
                <a:solidFill>
                  <a:srgbClr val="00628C"/>
                </a:solidFill>
              </a:rPr>
              <a:t>Mick</a:t>
            </a:r>
          </a:p>
        </p:txBody>
      </p:sp>
      <p:sp>
        <p:nvSpPr>
          <p:cNvPr id="21" name="TextBox 20">
            <a:extLst>
              <a:ext uri="{FF2B5EF4-FFF2-40B4-BE49-F238E27FC236}">
                <a16:creationId xmlns:a16="http://schemas.microsoft.com/office/drawing/2014/main" id="{D563CF77-EDDB-199E-51A9-B5916753AD22}"/>
              </a:ext>
            </a:extLst>
          </p:cNvPr>
          <p:cNvSpPr txBox="1"/>
          <p:nvPr/>
        </p:nvSpPr>
        <p:spPr>
          <a:xfrm>
            <a:off x="10110584" y="3550811"/>
            <a:ext cx="1409360" cy="430887"/>
          </a:xfrm>
          <a:prstGeom prst="rect">
            <a:avLst/>
          </a:prstGeom>
          <a:noFill/>
        </p:spPr>
        <p:txBody>
          <a:bodyPr wrap="none" rtlCol="0">
            <a:spAutoFit/>
          </a:bodyPr>
          <a:lstStyle/>
          <a:p>
            <a:pPr>
              <a:buNone/>
            </a:pPr>
            <a:r>
              <a:rPr lang="en-GB" sz="2200" b="1" dirty="0">
                <a:solidFill>
                  <a:srgbClr val="00628C"/>
                </a:solidFill>
              </a:rPr>
              <a:t>Christine</a:t>
            </a:r>
          </a:p>
        </p:txBody>
      </p:sp>
      <p:sp>
        <p:nvSpPr>
          <p:cNvPr id="22" name="TextBox 21">
            <a:extLst>
              <a:ext uri="{FF2B5EF4-FFF2-40B4-BE49-F238E27FC236}">
                <a16:creationId xmlns:a16="http://schemas.microsoft.com/office/drawing/2014/main" id="{59A3EF3C-8249-62E2-D4B6-563EF9CDF1B8}"/>
              </a:ext>
            </a:extLst>
          </p:cNvPr>
          <p:cNvSpPr txBox="1"/>
          <p:nvPr/>
        </p:nvSpPr>
        <p:spPr>
          <a:xfrm>
            <a:off x="10962419" y="4094555"/>
            <a:ext cx="861133" cy="430887"/>
          </a:xfrm>
          <a:prstGeom prst="rect">
            <a:avLst/>
          </a:prstGeom>
          <a:noFill/>
        </p:spPr>
        <p:txBody>
          <a:bodyPr wrap="none" rtlCol="0">
            <a:spAutoFit/>
          </a:bodyPr>
          <a:lstStyle/>
          <a:p>
            <a:pPr>
              <a:buNone/>
            </a:pPr>
            <a:r>
              <a:rPr lang="en-GB" sz="2200" b="1" dirty="0">
                <a:solidFill>
                  <a:srgbClr val="00628C"/>
                </a:solidFill>
              </a:rPr>
              <a:t>John</a:t>
            </a:r>
          </a:p>
        </p:txBody>
      </p:sp>
      <p:sp>
        <p:nvSpPr>
          <p:cNvPr id="4" name="TextBox 3">
            <a:extLst>
              <a:ext uri="{FF2B5EF4-FFF2-40B4-BE49-F238E27FC236}">
                <a16:creationId xmlns:a16="http://schemas.microsoft.com/office/drawing/2014/main" id="{E476FD71-4E10-DFFB-162B-89725CCD9171}"/>
              </a:ext>
            </a:extLst>
          </p:cNvPr>
          <p:cNvSpPr txBox="1"/>
          <p:nvPr/>
        </p:nvSpPr>
        <p:spPr>
          <a:xfrm>
            <a:off x="4432654" y="5967741"/>
            <a:ext cx="1253869" cy="430887"/>
          </a:xfrm>
          <a:prstGeom prst="rect">
            <a:avLst/>
          </a:prstGeom>
          <a:noFill/>
        </p:spPr>
        <p:txBody>
          <a:bodyPr wrap="none" rtlCol="0">
            <a:spAutoFit/>
          </a:bodyPr>
          <a:lstStyle/>
          <a:p>
            <a:pPr>
              <a:buNone/>
            </a:pPr>
            <a:r>
              <a:rPr lang="en-GB" sz="2200" b="1" dirty="0">
                <a:solidFill>
                  <a:srgbClr val="00628C"/>
                </a:solidFill>
              </a:rPr>
              <a:t>Lindsey</a:t>
            </a:r>
          </a:p>
        </p:txBody>
      </p:sp>
    </p:spTree>
    <p:extLst>
      <p:ext uri="{BB962C8B-B14F-4D97-AF65-F5344CB8AC3E}">
        <p14:creationId xmlns:p14="http://schemas.microsoft.com/office/powerpoint/2010/main" val="23087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5" grpId="0" animBg="1"/>
      <p:bldP spid="16" grpId="0" animBg="1"/>
      <p:bldP spid="17" grpId="0" animBg="1"/>
      <p:bldP spid="18" grpId="0" animBg="1"/>
      <p:bldP spid="19" grpId="0"/>
      <p:bldP spid="20" grpId="0"/>
      <p:bldP spid="21" grpId="0"/>
      <p:bldP spid="22"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17: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052006342"/>
                  </p:ext>
                </p:extLst>
              </p:nvPr>
            </p:nvGraphicFramePr>
            <p:xfrm>
              <a:off x="267128" y="764704"/>
              <a:ext cx="11766038" cy="5543279"/>
            </p:xfrm>
            <a:graphic>
              <a:graphicData uri="http://schemas.openxmlformats.org/drawingml/2006/table">
                <a:tbl>
                  <a:tblPr firstRow="1" bandRow="1">
                    <a:tableStyleId>{5940675A-B579-460E-94D1-54222C63F5DA}</a:tableStyleId>
                  </a:tblPr>
                  <a:tblGrid>
                    <a:gridCol w="5804063">
                      <a:extLst>
                        <a:ext uri="{9D8B030D-6E8A-4147-A177-3AD203B41FA5}">
                          <a16:colId xmlns:a16="http://schemas.microsoft.com/office/drawing/2014/main" val="695237181"/>
                        </a:ext>
                      </a:extLst>
                    </a:gridCol>
                    <a:gridCol w="5961975">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54559">
                    <a:tc>
                      <a:txBody>
                        <a:bodyPr/>
                        <a:lstStyle/>
                        <a:p>
                          <a:r>
                            <a:rPr lang="en-GB" sz="1600" b="1" i="0" u="none" dirty="0"/>
                            <a:t>Support</a:t>
                          </a:r>
                        </a:p>
                        <a:p>
                          <a:r>
                            <a:rPr lang="en-GB" sz="1600" b="0" i="0" u="none" dirty="0"/>
                            <a:t>Students are likely to be particularly challenged by Christine’s statement. Point out that the yellow is </a:t>
                          </a:r>
                          <a14:m>
                            <m:oMath xmlns:m="http://schemas.openxmlformats.org/officeDocument/2006/math">
                              <m:box>
                                <m:boxPr>
                                  <m:ctrlPr>
                                    <a:rPr lang="en-GB" sz="1600" b="0" i="1" u="none" smtClean="0">
                                      <a:latin typeface="Cambria Math" panose="02040503050406030204" pitchFamily="18" charset="0"/>
                                    </a:rPr>
                                  </m:ctrlPr>
                                </m:boxPr>
                                <m:e>
                                  <m:argPr>
                                    <m:argSz m:val="-1"/>
                                  </m:argPr>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2</m:t>
                                      </m:r>
                                    </m:num>
                                    <m:den>
                                      <m:r>
                                        <a:rPr lang="en-GB" sz="1600" b="0" i="1" u="none" smtClean="0">
                                          <a:latin typeface="Cambria Math" panose="02040503050406030204" pitchFamily="18" charset="0"/>
                                        </a:rPr>
                                        <m:t>3</m:t>
                                      </m:r>
                                    </m:den>
                                  </m:f>
                                </m:e>
                              </m:box>
                            </m:oMath>
                          </a14:m>
                          <a:r>
                            <a:rPr lang="en-GB" sz="1600" b="0" i="0" u="none" dirty="0"/>
                            <a:t> of the red, and discuss the validity of this comparison rather than withholding the ‘whole’. It is important to understand what students are seeing as </a:t>
                          </a:r>
                          <a14:m>
                            <m:oMath xmlns:m="http://schemas.openxmlformats.org/officeDocument/2006/math">
                              <m:box>
                                <m:boxPr>
                                  <m:ctrlPr>
                                    <a:rPr lang="en-GB" sz="1600" b="0" i="1" u="none" smtClean="0">
                                      <a:latin typeface="Cambria Math" panose="02040503050406030204" pitchFamily="18" charset="0"/>
                                    </a:rPr>
                                  </m:ctrlPr>
                                </m:boxPr>
                                <m:e>
                                  <m:argPr>
                                    <m:argSz m:val="-1"/>
                                  </m:argPr>
                                  <m:f>
                                    <m:fPr>
                                      <m:ctrlPr>
                                        <a:rPr lang="en-GB" sz="1600" b="0" i="1" u="none" smtClean="0">
                                          <a:latin typeface="Cambria Math" panose="02040503050406030204" pitchFamily="18" charset="0"/>
                                        </a:rPr>
                                      </m:ctrlPr>
                                    </m:fPr>
                                    <m:num>
                                      <m:r>
                                        <a:rPr lang="en-GB" sz="1600" b="0" i="1" u="none" smtClean="0">
                                          <a:latin typeface="Cambria Math" panose="02040503050406030204" pitchFamily="18" charset="0"/>
                                        </a:rPr>
                                        <m:t>2</m:t>
                                      </m:r>
                                    </m:num>
                                    <m:den>
                                      <m:r>
                                        <a:rPr lang="en-GB" sz="1600" b="0" i="1" u="none" smtClean="0">
                                          <a:latin typeface="Cambria Math" panose="02040503050406030204" pitchFamily="18" charset="0"/>
                                        </a:rPr>
                                        <m:t>3</m:t>
                                      </m:r>
                                    </m:den>
                                  </m:f>
                                </m:e>
                              </m:box>
                            </m:oMath>
                          </a14:m>
                          <a:r>
                            <a:rPr lang="en-GB" sz="1600" b="0" i="0" u="none" dirty="0"/>
                            <a:t> or 2:3.</a:t>
                          </a:r>
                        </a:p>
                        <a:p>
                          <a:pPr>
                            <a:spcBef>
                              <a:spcPts val="600"/>
                            </a:spcBef>
                          </a:pPr>
                          <a:r>
                            <a:rPr lang="en-GB" sz="1600" b="1" i="0" u="none" dirty="0"/>
                            <a:t>Challenge</a:t>
                          </a:r>
                        </a:p>
                        <a:p>
                          <a:r>
                            <a:rPr lang="en-GB" sz="1600" b="0" i="0" u="none" dirty="0"/>
                            <a:t>Challenge students to identify other fractions, ratios and percentages that can be seen in the five counters. Increase the number of counters to six and see whether students begin to simplify the fractions and ratios.</a:t>
                          </a:r>
                        </a:p>
                        <a:p>
                          <a:pPr>
                            <a:spcBef>
                              <a:spcPts val="600"/>
                            </a:spcBef>
                          </a:pPr>
                          <a:r>
                            <a:rPr lang="en-GB" sz="1600" b="1" i="0" u="none" dirty="0"/>
                            <a:t>Representations</a:t>
                          </a:r>
                        </a:p>
                        <a:p>
                          <a:r>
                            <a:rPr lang="en-GB" sz="1600" b="0" i="0" u="none" dirty="0"/>
                            <a:t>A bar model might be helpful for this multiplicative comparison. Line up some counters to create a makeshift bar model to make the relationship between the model and the situation in the task more explicit.</a:t>
                          </a:r>
                        </a:p>
                      </a:txBody>
                      <a:tcPr/>
                    </a:tc>
                    <a:tc>
                      <a:txBody>
                        <a:bodyPr/>
                        <a:lstStyle/>
                        <a:p>
                          <a:pPr>
                            <a:spcAft>
                              <a:spcPts val="600"/>
                            </a:spcAft>
                            <a:buNone/>
                          </a:pPr>
                          <a:r>
                            <a:rPr lang="en-GB" sz="1600" dirty="0"/>
                            <a:t>When working with percentages it is often important to identify the ‘whole’, and to understand that this may change as the context of the question changes. For example, the common misconception of reversing a 10% increase by decreasing the result by 10% can be thought of as identifying the wrong value as 100%.</a:t>
                          </a:r>
                        </a:p>
                        <a:p>
                          <a:pPr>
                            <a:spcAft>
                              <a:spcPts val="600"/>
                            </a:spcAft>
                            <a:buNone/>
                          </a:pPr>
                          <a:r>
                            <a:rPr lang="en-GB" sz="1600" dirty="0"/>
                            <a:t>S</a:t>
                          </a:r>
                          <a:r>
                            <a:rPr lang="en-US" sz="1600" dirty="0"/>
                            <a:t>ee how readily students are able to shift their perspective of what makes the ‘whole’ in each context. Stevie and Mick are seeing the group of five counters as the whole, while Christine is seeing the red counters as the whole and describing the number of yellow ones in relation to this. John is also describing the yellow counters but using the group of five counters as the whole. Assess whether students are equally comfortable with fractions, percentages and ratios to describe the relationship between a part and a whole. It should also help you to assess how readily students can think about ratios as a part–whole relationship, when they might be more familiar with part–part.</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indent="-285750">
                            <a:buFont typeface="Arial" panose="020B0604020202020204" pitchFamily="34" charset="0"/>
                            <a:buChar char="•"/>
                          </a:pPr>
                          <a:r>
                            <a:rPr lang="en-GB" sz="1600" b="0" dirty="0"/>
                            <a:t>There is further exploration of multiplicative relationships in the </a:t>
                          </a:r>
                          <a:r>
                            <a:rPr lang="en-GB" sz="1600" b="0" dirty="0">
                              <a:hlinkClick r:id="rId3"/>
                            </a:rPr>
                            <a:t>Checkpoints</a:t>
                          </a:r>
                          <a:r>
                            <a:rPr lang="en-GB" sz="1600" b="0" dirty="0"/>
                            <a:t> deck ‘Understanding multiplicative relationships – fractions and ratio’.</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052006342"/>
                  </p:ext>
                </p:extLst>
              </p:nvPr>
            </p:nvGraphicFramePr>
            <p:xfrm>
              <a:off x="267128" y="764704"/>
              <a:ext cx="11766038" cy="5543279"/>
            </p:xfrm>
            <a:graphic>
              <a:graphicData uri="http://schemas.openxmlformats.org/drawingml/2006/table">
                <a:tbl>
                  <a:tblPr firstRow="1" bandRow="1">
                    <a:tableStyleId>{5940675A-B579-460E-94D1-54222C63F5DA}</a:tableStyleId>
                  </a:tblPr>
                  <a:tblGrid>
                    <a:gridCol w="5804063">
                      <a:extLst>
                        <a:ext uri="{9D8B030D-6E8A-4147-A177-3AD203B41FA5}">
                          <a16:colId xmlns:a16="http://schemas.microsoft.com/office/drawing/2014/main" val="695237181"/>
                        </a:ext>
                      </a:extLst>
                    </a:gridCol>
                    <a:gridCol w="5961975">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54559">
                    <a:tc>
                      <a:txBody>
                        <a:bodyPr/>
                        <a:lstStyle/>
                        <a:p>
                          <a:endParaRPr lang="en-US"/>
                        </a:p>
                      </a:txBody>
                      <a:tcPr>
                        <a:blipFill>
                          <a:blip r:embed="rId4"/>
                          <a:stretch>
                            <a:fillRect l="-105" t="-9091" r="-102938" b="-20699"/>
                          </a:stretch>
                        </a:blipFill>
                      </a:tcPr>
                    </a:tc>
                    <a:tc>
                      <a:txBody>
                        <a:bodyPr/>
                        <a:lstStyle/>
                        <a:p>
                          <a:pPr>
                            <a:spcAft>
                              <a:spcPts val="600"/>
                            </a:spcAft>
                            <a:buNone/>
                          </a:pPr>
                          <a:r>
                            <a:rPr lang="en-GB" sz="1600" dirty="0"/>
                            <a:t>When working with percentages it is often important to identify the ‘whole’, and to understand that this may change as the context of the question changes. For example, the common misconception of reversing a 10% increase by decreasing the result by 10% can be thought of as identifying the wrong value as 100%.</a:t>
                          </a:r>
                        </a:p>
                        <a:p>
                          <a:pPr>
                            <a:spcAft>
                              <a:spcPts val="600"/>
                            </a:spcAft>
                            <a:buNone/>
                          </a:pPr>
                          <a:r>
                            <a:rPr lang="en-GB" sz="1600" dirty="0"/>
                            <a:t>S</a:t>
                          </a:r>
                          <a:r>
                            <a:rPr lang="en-US" sz="1600" dirty="0"/>
                            <a:t>ee how readily students are able to shift their perspective of what makes the ‘whole’ in each context. Stevie and Mick are seeing the group of five counters as the whole, while Christine is seeing the red counters as the whole and describing the number of yellow ones in relation to this. John is also describing the yellow counters but using the group of five counters as the whole. Assess whether students are equally comfortable with fractions, percentages and ratios to describe the relationship between a part and a whole. It should also help you to assess how readily students can think about ratios as a part–whole relationship, when they might be more familiar with part–part.</a:t>
                          </a:r>
                        </a:p>
                      </a:txBody>
                      <a:tcPr/>
                    </a:tc>
                    <a:extLst>
                      <a:ext uri="{0D108BD9-81ED-4DB2-BD59-A6C34878D82A}">
                        <a16:rowId xmlns:a16="http://schemas.microsoft.com/office/drawing/2014/main" val="1616516725"/>
                      </a:ext>
                    </a:extLst>
                  </a:tr>
                  <a:tr h="822960">
                    <a:tc gridSpan="2">
                      <a:txBody>
                        <a:bodyPr/>
                        <a:lstStyle/>
                        <a:p>
                          <a:r>
                            <a:rPr lang="en-GB" sz="1600" b="1" dirty="0"/>
                            <a:t>Additional resources</a:t>
                          </a:r>
                        </a:p>
                        <a:p>
                          <a:pPr marL="285750" indent="-285750">
                            <a:buFont typeface="Arial" panose="020B0604020202020204" pitchFamily="34" charset="0"/>
                            <a:buChar char="•"/>
                          </a:pPr>
                          <a:r>
                            <a:rPr lang="en-GB" sz="1600" b="0" dirty="0"/>
                            <a:t>There is further exploration of multiplicative relationships in the </a:t>
                          </a:r>
                          <a:r>
                            <a:rPr lang="en-GB" sz="1600" b="0" dirty="0">
                              <a:hlinkClick r:id="rId5"/>
                            </a:rPr>
                            <a:t>Checkpoints</a:t>
                          </a:r>
                          <a:r>
                            <a:rPr lang="en-GB" sz="1600" b="0" dirty="0"/>
                            <a:t> deck ‘Understanding multiplicative relationships – fractions and ratio’.</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164675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18: Fallen arrows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31789" y="571859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ight Arrow 1">
                <a:extLst>
                  <a:ext uri="{FF2B5EF4-FFF2-40B4-BE49-F238E27FC236}">
                    <a16:creationId xmlns:a16="http://schemas.microsoft.com/office/drawing/2014/main" id="{D771BD85-C060-0798-CF88-8759C2227ACE}"/>
                  </a:ext>
                </a:extLst>
              </p:cNvPr>
              <p:cNvSpPr/>
              <p:nvPr/>
            </p:nvSpPr>
            <p:spPr>
              <a:xfrm rot="936037">
                <a:off x="2449602" y="4117208"/>
                <a:ext cx="1630680" cy="914400"/>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3</m:t>
                      </m:r>
                    </m:oMath>
                  </m:oMathPara>
                </a14:m>
                <a:endParaRPr lang="en-US" dirty="0"/>
              </a:p>
            </p:txBody>
          </p:sp>
        </mc:Choice>
        <mc:Fallback xmlns="">
          <p:sp>
            <p:nvSpPr>
              <p:cNvPr id="2" name="Right Arrow 1">
                <a:extLst>
                  <a:ext uri="{FF2B5EF4-FFF2-40B4-BE49-F238E27FC236}">
                    <a16:creationId xmlns:a16="http://schemas.microsoft.com/office/drawing/2014/main" id="{D771BD85-C060-0798-CF88-8759C2227ACE}"/>
                  </a:ext>
                </a:extLst>
              </p:cNvPr>
              <p:cNvSpPr>
                <a:spLocks noRot="1" noChangeAspect="1" noMove="1" noResize="1" noEditPoints="1" noAdjustHandles="1" noChangeArrowheads="1" noChangeShapeType="1" noTextEdit="1"/>
              </p:cNvSpPr>
              <p:nvPr/>
            </p:nvSpPr>
            <p:spPr>
              <a:xfrm rot="936037">
                <a:off x="2449602" y="4117208"/>
                <a:ext cx="1630680" cy="914400"/>
              </a:xfrm>
              <a:prstGeom prst="rightArrow">
                <a:avLst/>
              </a:prstGeom>
              <a:blipFill>
                <a:blip r:embed="rId4"/>
                <a:stretch>
                  <a:fillRect/>
                </a:stretch>
              </a:blipFill>
              <a:ln w="38100">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ight Arrow 4">
                <a:extLst>
                  <a:ext uri="{FF2B5EF4-FFF2-40B4-BE49-F238E27FC236}">
                    <a16:creationId xmlns:a16="http://schemas.microsoft.com/office/drawing/2014/main" id="{8DAF316F-EFA8-5CBC-641E-7BAD1C92979D}"/>
                  </a:ext>
                </a:extLst>
              </p:cNvPr>
              <p:cNvSpPr/>
              <p:nvPr/>
            </p:nvSpPr>
            <p:spPr>
              <a:xfrm rot="1222564">
                <a:off x="4308882" y="3919089"/>
                <a:ext cx="1630680" cy="914400"/>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5" name="Right Arrow 4">
                <a:extLst>
                  <a:ext uri="{FF2B5EF4-FFF2-40B4-BE49-F238E27FC236}">
                    <a16:creationId xmlns:a16="http://schemas.microsoft.com/office/drawing/2014/main" id="{8DAF316F-EFA8-5CBC-641E-7BAD1C92979D}"/>
                  </a:ext>
                </a:extLst>
              </p:cNvPr>
              <p:cNvSpPr>
                <a:spLocks noRot="1" noChangeAspect="1" noMove="1" noResize="1" noEditPoints="1" noAdjustHandles="1" noChangeArrowheads="1" noChangeShapeType="1" noTextEdit="1"/>
              </p:cNvSpPr>
              <p:nvPr/>
            </p:nvSpPr>
            <p:spPr>
              <a:xfrm rot="1222564">
                <a:off x="4308882" y="3919089"/>
                <a:ext cx="1630680" cy="914400"/>
              </a:xfrm>
              <a:prstGeom prst="rightArrow">
                <a:avLst/>
              </a:prstGeom>
              <a:blipFill>
                <a:blip r:embed="rId5"/>
                <a:stretch>
                  <a:fillRect/>
                </a:stretch>
              </a:blipFill>
              <a:ln w="38100">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ight Arrow 6">
                <a:extLst>
                  <a:ext uri="{FF2B5EF4-FFF2-40B4-BE49-F238E27FC236}">
                    <a16:creationId xmlns:a16="http://schemas.microsoft.com/office/drawing/2014/main" id="{660662E5-3D65-3FFD-5851-7A27D956C431}"/>
                  </a:ext>
                </a:extLst>
              </p:cNvPr>
              <p:cNvSpPr/>
              <p:nvPr/>
            </p:nvSpPr>
            <p:spPr>
              <a:xfrm rot="21130219">
                <a:off x="3790722" y="3096129"/>
                <a:ext cx="1630680" cy="914400"/>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×10</m:t>
                      </m:r>
                    </m:oMath>
                  </m:oMathPara>
                </a14:m>
                <a:endParaRPr lang="en-US" dirty="0"/>
              </a:p>
            </p:txBody>
          </p:sp>
        </mc:Choice>
        <mc:Fallback xmlns="">
          <p:sp>
            <p:nvSpPr>
              <p:cNvPr id="7" name="Right Arrow 6">
                <a:extLst>
                  <a:ext uri="{FF2B5EF4-FFF2-40B4-BE49-F238E27FC236}">
                    <a16:creationId xmlns:a16="http://schemas.microsoft.com/office/drawing/2014/main" id="{660662E5-3D65-3FFD-5851-7A27D956C431}"/>
                  </a:ext>
                </a:extLst>
              </p:cNvPr>
              <p:cNvSpPr>
                <a:spLocks noRot="1" noChangeAspect="1" noMove="1" noResize="1" noEditPoints="1" noAdjustHandles="1" noChangeArrowheads="1" noChangeShapeType="1" noTextEdit="1"/>
              </p:cNvSpPr>
              <p:nvPr/>
            </p:nvSpPr>
            <p:spPr>
              <a:xfrm rot="21130219">
                <a:off x="3790722" y="3096129"/>
                <a:ext cx="1630680" cy="914400"/>
              </a:xfrm>
              <a:prstGeom prst="rightArrow">
                <a:avLst/>
              </a:prstGeom>
              <a:blipFill>
                <a:blip r:embed="rId6"/>
                <a:stretch>
                  <a:fillRect/>
                </a:stretch>
              </a:blipFill>
              <a:ln w="38100">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ight Arrow 7">
                <a:extLst>
                  <a:ext uri="{FF2B5EF4-FFF2-40B4-BE49-F238E27FC236}">
                    <a16:creationId xmlns:a16="http://schemas.microsoft.com/office/drawing/2014/main" id="{1CF97DA5-DFAA-C984-C2AB-57D2B27B1157}"/>
                  </a:ext>
                </a:extLst>
              </p:cNvPr>
              <p:cNvSpPr/>
              <p:nvPr/>
            </p:nvSpPr>
            <p:spPr>
              <a:xfrm rot="21296000">
                <a:off x="3821201" y="4604889"/>
                <a:ext cx="1630680" cy="914400"/>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×5</m:t>
                      </m:r>
                    </m:oMath>
                  </m:oMathPara>
                </a14:m>
                <a:endParaRPr lang="en-US" dirty="0"/>
              </a:p>
            </p:txBody>
          </p:sp>
        </mc:Choice>
        <mc:Fallback xmlns="">
          <p:sp>
            <p:nvSpPr>
              <p:cNvPr id="8" name="Right Arrow 7">
                <a:extLst>
                  <a:ext uri="{FF2B5EF4-FFF2-40B4-BE49-F238E27FC236}">
                    <a16:creationId xmlns:a16="http://schemas.microsoft.com/office/drawing/2014/main" id="{1CF97DA5-DFAA-C984-C2AB-57D2B27B1157}"/>
                  </a:ext>
                </a:extLst>
              </p:cNvPr>
              <p:cNvSpPr>
                <a:spLocks noRot="1" noChangeAspect="1" noMove="1" noResize="1" noEditPoints="1" noAdjustHandles="1" noChangeArrowheads="1" noChangeShapeType="1" noTextEdit="1"/>
              </p:cNvSpPr>
              <p:nvPr/>
            </p:nvSpPr>
            <p:spPr>
              <a:xfrm rot="21296000">
                <a:off x="3821201" y="4604889"/>
                <a:ext cx="1630680" cy="914400"/>
              </a:xfrm>
              <a:prstGeom prst="rightArrow">
                <a:avLst/>
              </a:prstGeom>
              <a:blipFill>
                <a:blip r:embed="rId7"/>
                <a:stretch>
                  <a:fillRect/>
                </a:stretch>
              </a:blipFill>
              <a:ln w="38100">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ight Arrow 8">
                <a:extLst>
                  <a:ext uri="{FF2B5EF4-FFF2-40B4-BE49-F238E27FC236}">
                    <a16:creationId xmlns:a16="http://schemas.microsoft.com/office/drawing/2014/main" id="{72CC91AA-5172-C505-70FD-EE5015C5B3F1}"/>
                  </a:ext>
                </a:extLst>
              </p:cNvPr>
              <p:cNvSpPr/>
              <p:nvPr/>
            </p:nvSpPr>
            <p:spPr>
              <a:xfrm rot="2359253">
                <a:off x="3181122" y="3736209"/>
                <a:ext cx="1630680" cy="914400"/>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9" name="Right Arrow 8">
                <a:extLst>
                  <a:ext uri="{FF2B5EF4-FFF2-40B4-BE49-F238E27FC236}">
                    <a16:creationId xmlns:a16="http://schemas.microsoft.com/office/drawing/2014/main" id="{72CC91AA-5172-C505-70FD-EE5015C5B3F1}"/>
                  </a:ext>
                </a:extLst>
              </p:cNvPr>
              <p:cNvSpPr>
                <a:spLocks noRot="1" noChangeAspect="1" noMove="1" noResize="1" noEditPoints="1" noAdjustHandles="1" noChangeArrowheads="1" noChangeShapeType="1" noTextEdit="1"/>
              </p:cNvSpPr>
              <p:nvPr/>
            </p:nvSpPr>
            <p:spPr>
              <a:xfrm rot="2359253">
                <a:off x="3181122" y="3736209"/>
                <a:ext cx="1630680" cy="914400"/>
              </a:xfrm>
              <a:prstGeom prst="rightArrow">
                <a:avLst/>
              </a:prstGeom>
              <a:blipFill>
                <a:blip r:embed="rId8"/>
                <a:stretch>
                  <a:fillRect/>
                </a:stretch>
              </a:blipFill>
              <a:ln w="38100">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ight Arrow 9">
                <a:extLst>
                  <a:ext uri="{FF2B5EF4-FFF2-40B4-BE49-F238E27FC236}">
                    <a16:creationId xmlns:a16="http://schemas.microsoft.com/office/drawing/2014/main" id="{AADF6F10-24F5-AEEE-3DCA-7B42362B8613}"/>
                  </a:ext>
                </a:extLst>
              </p:cNvPr>
              <p:cNvSpPr/>
              <p:nvPr/>
            </p:nvSpPr>
            <p:spPr>
              <a:xfrm rot="511338">
                <a:off x="5329962" y="3355209"/>
                <a:ext cx="1630680" cy="914400"/>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÷4</m:t>
                      </m:r>
                    </m:oMath>
                  </m:oMathPara>
                </a14:m>
                <a:endParaRPr lang="en-US" dirty="0"/>
              </a:p>
            </p:txBody>
          </p:sp>
        </mc:Choice>
        <mc:Fallback xmlns="">
          <p:sp>
            <p:nvSpPr>
              <p:cNvPr id="10" name="Right Arrow 9">
                <a:extLst>
                  <a:ext uri="{FF2B5EF4-FFF2-40B4-BE49-F238E27FC236}">
                    <a16:creationId xmlns:a16="http://schemas.microsoft.com/office/drawing/2014/main" id="{AADF6F10-24F5-AEEE-3DCA-7B42362B8613}"/>
                  </a:ext>
                </a:extLst>
              </p:cNvPr>
              <p:cNvSpPr>
                <a:spLocks noRot="1" noChangeAspect="1" noMove="1" noResize="1" noEditPoints="1" noAdjustHandles="1" noChangeArrowheads="1" noChangeShapeType="1" noTextEdit="1"/>
              </p:cNvSpPr>
              <p:nvPr/>
            </p:nvSpPr>
            <p:spPr>
              <a:xfrm rot="511338">
                <a:off x="5329962" y="3355209"/>
                <a:ext cx="1630680" cy="914400"/>
              </a:xfrm>
              <a:prstGeom prst="rightArrow">
                <a:avLst/>
              </a:prstGeom>
              <a:blipFill>
                <a:blip r:embed="rId9"/>
                <a:stretch>
                  <a:fillRect/>
                </a:stretch>
              </a:blipFill>
              <a:ln w="38100">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ight Arrow 10">
                <a:extLst>
                  <a:ext uri="{FF2B5EF4-FFF2-40B4-BE49-F238E27FC236}">
                    <a16:creationId xmlns:a16="http://schemas.microsoft.com/office/drawing/2014/main" id="{19E8F80B-3248-3203-DDE5-9FF530CC42C0}"/>
                  </a:ext>
                </a:extLst>
              </p:cNvPr>
              <p:cNvSpPr/>
              <p:nvPr/>
            </p:nvSpPr>
            <p:spPr>
              <a:xfrm rot="20546527">
                <a:off x="1985660" y="3218049"/>
                <a:ext cx="1630680" cy="914400"/>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÷3</m:t>
                      </m:r>
                    </m:oMath>
                  </m:oMathPara>
                </a14:m>
                <a:endParaRPr lang="en-US" dirty="0"/>
              </a:p>
            </p:txBody>
          </p:sp>
        </mc:Choice>
        <mc:Fallback xmlns="">
          <p:sp>
            <p:nvSpPr>
              <p:cNvPr id="11" name="Right Arrow 10">
                <a:extLst>
                  <a:ext uri="{FF2B5EF4-FFF2-40B4-BE49-F238E27FC236}">
                    <a16:creationId xmlns:a16="http://schemas.microsoft.com/office/drawing/2014/main" id="{19E8F80B-3248-3203-DDE5-9FF530CC42C0}"/>
                  </a:ext>
                </a:extLst>
              </p:cNvPr>
              <p:cNvSpPr>
                <a:spLocks noRot="1" noChangeAspect="1" noMove="1" noResize="1" noEditPoints="1" noAdjustHandles="1" noChangeArrowheads="1" noChangeShapeType="1" noTextEdit="1"/>
              </p:cNvSpPr>
              <p:nvPr/>
            </p:nvSpPr>
            <p:spPr>
              <a:xfrm rot="20546527">
                <a:off x="1985660" y="3218049"/>
                <a:ext cx="1630680" cy="914400"/>
              </a:xfrm>
              <a:prstGeom prst="rightArrow">
                <a:avLst/>
              </a:prstGeom>
              <a:blipFill>
                <a:blip r:embed="rId10"/>
                <a:stretch>
                  <a:fillRect/>
                </a:stretch>
              </a:blipFill>
              <a:ln w="38100">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ight Arrow 11">
                <a:extLst>
                  <a:ext uri="{FF2B5EF4-FFF2-40B4-BE49-F238E27FC236}">
                    <a16:creationId xmlns:a16="http://schemas.microsoft.com/office/drawing/2014/main" id="{D9762863-8F19-8B87-BF02-7DDC2BFDFBC7}"/>
                  </a:ext>
                </a:extLst>
              </p:cNvPr>
              <p:cNvSpPr/>
              <p:nvPr/>
            </p:nvSpPr>
            <p:spPr>
              <a:xfrm rot="415923">
                <a:off x="5832883" y="4241669"/>
                <a:ext cx="1630680" cy="914400"/>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÷5</m:t>
                      </m:r>
                    </m:oMath>
                  </m:oMathPara>
                </a14:m>
                <a:endParaRPr lang="en-US" dirty="0"/>
              </a:p>
            </p:txBody>
          </p:sp>
        </mc:Choice>
        <mc:Fallback xmlns="">
          <p:sp>
            <p:nvSpPr>
              <p:cNvPr id="12" name="Right Arrow 11">
                <a:extLst>
                  <a:ext uri="{FF2B5EF4-FFF2-40B4-BE49-F238E27FC236}">
                    <a16:creationId xmlns:a16="http://schemas.microsoft.com/office/drawing/2014/main" id="{D9762863-8F19-8B87-BF02-7DDC2BFDFBC7}"/>
                  </a:ext>
                </a:extLst>
              </p:cNvPr>
              <p:cNvSpPr>
                <a:spLocks noRot="1" noChangeAspect="1" noMove="1" noResize="1" noEditPoints="1" noAdjustHandles="1" noChangeArrowheads="1" noChangeShapeType="1" noTextEdit="1"/>
              </p:cNvSpPr>
              <p:nvPr/>
            </p:nvSpPr>
            <p:spPr>
              <a:xfrm rot="415923">
                <a:off x="5832883" y="4241669"/>
                <a:ext cx="1630680" cy="914400"/>
              </a:xfrm>
              <a:prstGeom prst="rightArrow">
                <a:avLst/>
              </a:prstGeom>
              <a:blipFill>
                <a:blip r:embed="rId11"/>
                <a:stretch>
                  <a:fillRect/>
                </a:stretch>
              </a:blipFill>
              <a:ln w="38100">
                <a:solidFill>
                  <a:schemeClr val="accent4"/>
                </a:solidFill>
              </a:ln>
            </p:spPr>
            <p:txBody>
              <a:bodyPr/>
              <a:lstStyle/>
              <a:p>
                <a:r>
                  <a:rPr lang="en-US">
                    <a:noFill/>
                  </a:rPr>
                  <a:t> </a:t>
                </a:r>
              </a:p>
            </p:txBody>
          </p:sp>
        </mc:Fallback>
      </mc:AlternateContent>
      <p:sp>
        <p:nvSpPr>
          <p:cNvPr id="4" name="TextBox 3">
            <a:extLst>
              <a:ext uri="{FF2B5EF4-FFF2-40B4-BE49-F238E27FC236}">
                <a16:creationId xmlns:a16="http://schemas.microsoft.com/office/drawing/2014/main" id="{597D09E6-9FE3-D00E-A37A-38D853D9ABA9}"/>
              </a:ext>
            </a:extLst>
          </p:cNvPr>
          <p:cNvSpPr txBox="1"/>
          <p:nvPr/>
        </p:nvSpPr>
        <p:spPr>
          <a:xfrm>
            <a:off x="289560" y="1051560"/>
            <a:ext cx="7898476" cy="1514261"/>
          </a:xfrm>
          <a:prstGeom prst="rect">
            <a:avLst/>
          </a:prstGeom>
          <a:noFill/>
        </p:spPr>
        <p:txBody>
          <a:bodyPr wrap="square" rtlCol="0">
            <a:spAutoFit/>
          </a:bodyPr>
          <a:lstStyle/>
          <a:p>
            <a:pPr>
              <a:buNone/>
            </a:pPr>
            <a:r>
              <a:rPr lang="en-US" sz="2200" dirty="0"/>
              <a:t>Oh no – the arrows of this function machine have fallen down the screen! They were all arranged carefully so that, when 10 was fed into the first one, the outcome of the last was 25.</a:t>
            </a:r>
          </a:p>
          <a:p>
            <a:pPr>
              <a:buNone/>
            </a:pPr>
            <a:r>
              <a:rPr lang="en-US" sz="2200" dirty="0"/>
              <a:t>Can you find the right order for the arrows?</a:t>
            </a:r>
          </a:p>
        </p:txBody>
      </p:sp>
      <p:sp>
        <p:nvSpPr>
          <p:cNvPr id="13" name="Oval 12">
            <a:extLst>
              <a:ext uri="{FF2B5EF4-FFF2-40B4-BE49-F238E27FC236}">
                <a16:creationId xmlns:a16="http://schemas.microsoft.com/office/drawing/2014/main" id="{9A66BD12-A3A9-DEE3-2B0E-75352E7EF92C}"/>
              </a:ext>
            </a:extLst>
          </p:cNvPr>
          <p:cNvSpPr/>
          <p:nvPr/>
        </p:nvSpPr>
        <p:spPr>
          <a:xfrm>
            <a:off x="186176" y="3172460"/>
            <a:ext cx="944880" cy="944880"/>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10</a:t>
            </a:r>
          </a:p>
        </p:txBody>
      </p:sp>
      <p:sp>
        <p:nvSpPr>
          <p:cNvPr id="14" name="Oval 13">
            <a:extLst>
              <a:ext uri="{FF2B5EF4-FFF2-40B4-BE49-F238E27FC236}">
                <a16:creationId xmlns:a16="http://schemas.microsoft.com/office/drawing/2014/main" id="{8D0255A9-AC83-087B-533E-2D543F4AB3C6}"/>
              </a:ext>
            </a:extLst>
          </p:cNvPr>
          <p:cNvSpPr/>
          <p:nvPr/>
        </p:nvSpPr>
        <p:spPr>
          <a:xfrm>
            <a:off x="8082125" y="3172460"/>
            <a:ext cx="944880" cy="944880"/>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accent4"/>
                </a:solidFill>
              </a:rPr>
              <a:t>25</a:t>
            </a:r>
          </a:p>
        </p:txBody>
      </p:sp>
      <p:sp>
        <p:nvSpPr>
          <p:cNvPr id="15" name="TextBox 14">
            <a:extLst>
              <a:ext uri="{FF2B5EF4-FFF2-40B4-BE49-F238E27FC236}">
                <a16:creationId xmlns:a16="http://schemas.microsoft.com/office/drawing/2014/main" id="{1D8AC98C-AC49-D8A6-4AD9-8ECCB7C9BC7E}"/>
              </a:ext>
            </a:extLst>
          </p:cNvPr>
          <p:cNvSpPr txBox="1"/>
          <p:nvPr/>
        </p:nvSpPr>
        <p:spPr>
          <a:xfrm>
            <a:off x="1268945" y="5639113"/>
            <a:ext cx="7464089" cy="1107996"/>
          </a:xfrm>
          <a:prstGeom prst="rect">
            <a:avLst/>
          </a:prstGeom>
          <a:noFill/>
        </p:spPr>
        <p:txBody>
          <a:bodyPr wrap="square" rtlCol="0">
            <a:spAutoFit/>
          </a:bodyPr>
          <a:lstStyle/>
          <a:p>
            <a:pPr>
              <a:buNone/>
            </a:pPr>
            <a:r>
              <a:rPr lang="en-US" sz="2200" dirty="0"/>
              <a:t>Could you create one red (multiplication) arrow that could be used to replace all of the arrows? Could you create one blue (division) arrow that could replace them all? </a:t>
            </a:r>
          </a:p>
        </p:txBody>
      </p:sp>
    </p:spTree>
    <p:extLst>
      <p:ext uri="{BB962C8B-B14F-4D97-AF65-F5344CB8AC3E}">
        <p14:creationId xmlns:p14="http://schemas.microsoft.com/office/powerpoint/2010/main" val="366321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957996679"/>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7645231">
                  <a:extLst>
                    <a:ext uri="{9D8B030D-6E8A-4147-A177-3AD203B41FA5}">
                      <a16:colId xmlns:a16="http://schemas.microsoft.com/office/drawing/2014/main" val="695237181"/>
                    </a:ext>
                  </a:extLst>
                </a:gridCol>
                <a:gridCol w="412080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54559">
                <a:tc>
                  <a:txBody>
                    <a:bodyPr/>
                    <a:lstStyle/>
                    <a:p>
                      <a:r>
                        <a:rPr lang="en-GB" sz="1600" b="1" i="0" u="none" dirty="0"/>
                        <a:t>Support</a:t>
                      </a:r>
                    </a:p>
                    <a:p>
                      <a:r>
                        <a:rPr lang="en-GB" sz="1600" b="0" i="0" u="none" dirty="0"/>
                        <a:t>Encourage students to break the task down, one arrow at a time. Use prompts such as, ‘Which is an easy arrow to work out next?’ or, ‘What happens when we multiply and then divide by the same number?’ to get students started.</a:t>
                      </a:r>
                    </a:p>
                    <a:p>
                      <a:pPr>
                        <a:spcBef>
                          <a:spcPts val="600"/>
                        </a:spcBef>
                      </a:pPr>
                      <a:r>
                        <a:rPr lang="en-GB" sz="1600" b="1" i="0" u="none" dirty="0"/>
                        <a:t>Challenge</a:t>
                      </a:r>
                    </a:p>
                    <a:p>
                      <a:r>
                        <a:rPr lang="en-GB" sz="1600" b="0" i="0" u="none" dirty="0"/>
                        <a:t>Challenge students to write a similar set of arrows using only multiplication and division to move from 10 to 25, or between two numbers of their choice. Is it always possible to move between any two numbers using just multiplication and division?</a:t>
                      </a:r>
                    </a:p>
                    <a:p>
                      <a:pPr>
                        <a:spcBef>
                          <a:spcPts val="600"/>
                        </a:spcBef>
                      </a:pPr>
                      <a:r>
                        <a:rPr lang="en-GB" sz="1600" b="1" i="0" u="none" dirty="0"/>
                        <a:t>Representations</a:t>
                      </a:r>
                    </a:p>
                    <a:p>
                      <a:r>
                        <a:rPr lang="en-GB" sz="1600" b="0" i="0" u="none" dirty="0"/>
                        <a:t>Think carefully about how the language you use can represent the structure of the calculations differently – you could use a bar model to reflect the language used. For example, using a </a:t>
                      </a:r>
                      <a:r>
                        <a:rPr lang="en-GB" sz="1600" b="0" i="0" u="none" dirty="0" err="1"/>
                        <a:t>quotitive</a:t>
                      </a:r>
                      <a:r>
                        <a:rPr lang="en-GB" sz="1600" b="0" i="0" u="none" dirty="0"/>
                        <a:t> (grouping) model for division: describe 10 × 3 as “ten threes (which equals 30)”, and then 30 ÷ 3 as “how many threes in 30?” This would be represented by a bar model split into ten parts. Using a partitive (sharing) mode: describe 10 × 3 as “ten, three times the size” followed by 30 ÷ 3 as “30, one-third the size”. This would be represented by a bar model split into three parts. The guidance </a:t>
                      </a:r>
                      <a:r>
                        <a:rPr lang="en-GB" sz="1600" b="0" i="1" u="none" dirty="0"/>
                        <a:t>Teaching mathematics in primary schools </a:t>
                      </a:r>
                      <a:r>
                        <a:rPr lang="en-GB" sz="1600" b="0" i="0" u="none" dirty="0"/>
                        <a:t>avoids referring to × 3 as ‘making three times bigger’, or ÷ 3 as ‘making three times smaller’. </a:t>
                      </a:r>
                    </a:p>
                  </a:txBody>
                  <a:tcPr/>
                </a:tc>
                <a:tc>
                  <a:txBody>
                    <a:bodyPr/>
                    <a:lstStyle/>
                    <a:p>
                      <a:pPr>
                        <a:spcAft>
                          <a:spcPts val="600"/>
                        </a:spcAft>
                        <a:buNone/>
                      </a:pPr>
                      <a:r>
                        <a:rPr lang="en-US" sz="1600" dirty="0"/>
                        <a:t>Checkpoint 18 assesses whether students understand that, with multiplication and division, the order that they are carried out doesn’t matter and that multiple calculations can be replaced by one single operation. The intention is to check readiness for moving to a single multiplier for finding a percentage at Key Stage 3.</a:t>
                      </a:r>
                    </a:p>
                    <a:p>
                      <a:pPr>
                        <a:buNone/>
                      </a:pPr>
                      <a:r>
                        <a:rPr lang="en-US" sz="1600" dirty="0"/>
                        <a:t>All students will ‘luckily’ land on the right solution first time, so this does not necessarily indicate understanding. Students’ level of surprise at reaching the right answer might be more indicative of whether they have understood the mathematical structures that sit underneath this task! Explore whether they can understand </a:t>
                      </a:r>
                      <a:r>
                        <a:rPr lang="en-US" sz="1600" b="1" dirty="0"/>
                        <a:t>why</a:t>
                      </a:r>
                      <a:r>
                        <a:rPr lang="en-US" sz="1600" dirty="0"/>
                        <a:t> this has happened. Is it luck, or do they understand that it’s a property of the operations?</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activities </a:t>
                      </a:r>
                      <a:r>
                        <a:rPr lang="en-GB" sz="1600" b="0" dirty="0">
                          <a:hlinkClick r:id="rId3" action="ppaction://hlinksldjump"/>
                        </a:rPr>
                        <a:t>I</a:t>
                      </a:r>
                      <a:r>
                        <a:rPr lang="en-GB" sz="1600" b="0" dirty="0"/>
                        <a:t> and </a:t>
                      </a:r>
                      <a:r>
                        <a:rPr lang="en-GB" sz="1600" b="0" dirty="0">
                          <a:hlinkClick r:id="rId4" action="ppaction://hlinksldjump"/>
                        </a:rPr>
                        <a:t>J</a:t>
                      </a:r>
                      <a:r>
                        <a:rPr lang="en-GB" sz="1600" b="0" dirty="0"/>
                        <a:t> link the representation of the function machine more explicitly to percentages and equivalent calculations to find percentages.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9986464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sz="2200" dirty="0"/>
              <a:t>Checkpoint 19: Empty boxes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764133" y="518679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EA887D4-2A58-4C4B-8053-43A82D500C3C}"/>
              </a:ext>
            </a:extLst>
          </p:cNvPr>
          <p:cNvSpPr txBox="1"/>
          <p:nvPr/>
        </p:nvSpPr>
        <p:spPr>
          <a:xfrm>
            <a:off x="145680" y="994311"/>
            <a:ext cx="7688721" cy="1175706"/>
          </a:xfrm>
          <a:prstGeom prst="rect">
            <a:avLst/>
          </a:prstGeom>
          <a:noFill/>
        </p:spPr>
        <p:txBody>
          <a:bodyPr wrap="square" rtlCol="0">
            <a:spAutoFit/>
          </a:bodyPr>
          <a:lstStyle/>
          <a:p>
            <a:pPr>
              <a:buNone/>
            </a:pPr>
            <a:r>
              <a:rPr lang="en-US" sz="2200" dirty="0"/>
              <a:t>Using a </a:t>
            </a:r>
            <a:r>
              <a:rPr lang="en-US" sz="2200" b="1" dirty="0"/>
              <a:t>single digit </a:t>
            </a:r>
            <a:r>
              <a:rPr lang="en-US" sz="2200" dirty="0"/>
              <a:t>in each box, how many different ways can you find to complete these statements correctly?</a:t>
            </a:r>
          </a:p>
          <a:p>
            <a:pPr>
              <a:buNone/>
            </a:pPr>
            <a:r>
              <a:rPr lang="en-US" sz="2200" dirty="0"/>
              <a:t>You may use the same digit more than once.</a:t>
            </a:r>
          </a:p>
        </p:txBody>
      </p:sp>
      <p:grpSp>
        <p:nvGrpSpPr>
          <p:cNvPr id="14" name="Group 13">
            <a:extLst>
              <a:ext uri="{FF2B5EF4-FFF2-40B4-BE49-F238E27FC236}">
                <a16:creationId xmlns:a16="http://schemas.microsoft.com/office/drawing/2014/main" id="{9F174EA1-174D-FB3B-53DA-ABCC24EB0473}"/>
              </a:ext>
            </a:extLst>
          </p:cNvPr>
          <p:cNvGrpSpPr/>
          <p:nvPr/>
        </p:nvGrpSpPr>
        <p:grpSpPr>
          <a:xfrm>
            <a:off x="1377430" y="2332000"/>
            <a:ext cx="3729701" cy="2105660"/>
            <a:chOff x="1216139" y="2575560"/>
            <a:chExt cx="3729701" cy="2105660"/>
          </a:xfrm>
        </p:grpSpPr>
        <p:sp>
          <p:nvSpPr>
            <p:cNvPr id="2" name="TextBox 1">
              <a:extLst>
                <a:ext uri="{FF2B5EF4-FFF2-40B4-BE49-F238E27FC236}">
                  <a16:creationId xmlns:a16="http://schemas.microsoft.com/office/drawing/2014/main" id="{7C116985-6F7A-A194-3590-9398BA9C70FA}"/>
                </a:ext>
              </a:extLst>
            </p:cNvPr>
            <p:cNvSpPr txBox="1"/>
            <p:nvPr/>
          </p:nvSpPr>
          <p:spPr>
            <a:xfrm>
              <a:off x="2103120" y="3338998"/>
              <a:ext cx="533400" cy="523220"/>
            </a:xfrm>
            <a:prstGeom prst="rect">
              <a:avLst/>
            </a:prstGeom>
            <a:noFill/>
          </p:spPr>
          <p:txBody>
            <a:bodyPr wrap="square" rtlCol="0">
              <a:spAutoFit/>
            </a:bodyPr>
            <a:lstStyle/>
            <a:p>
              <a:pPr>
                <a:buNone/>
              </a:pPr>
              <a:r>
                <a:rPr lang="en-US" dirty="0"/>
                <a:t>is</a:t>
              </a:r>
            </a:p>
          </p:txBody>
        </p:sp>
        <p:sp>
          <p:nvSpPr>
            <p:cNvPr id="4" name="Rounded Rectangle 3">
              <a:extLst>
                <a:ext uri="{FF2B5EF4-FFF2-40B4-BE49-F238E27FC236}">
                  <a16:creationId xmlns:a16="http://schemas.microsoft.com/office/drawing/2014/main" id="{80E641CD-6246-9669-F46A-F15F4A1AC9DA}"/>
                </a:ext>
              </a:extLst>
            </p:cNvPr>
            <p:cNvSpPr/>
            <p:nvPr/>
          </p:nvSpPr>
          <p:spPr>
            <a:xfrm>
              <a:off x="1216139" y="3218109"/>
              <a:ext cx="792000" cy="792000"/>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D2F1EBAF-6E37-FF39-D7EA-126187DF4BC2}"/>
                </a:ext>
              </a:extLst>
            </p:cNvPr>
            <p:cNvSpPr/>
            <p:nvPr/>
          </p:nvSpPr>
          <p:spPr>
            <a:xfrm>
              <a:off x="2773680" y="2575560"/>
              <a:ext cx="685800" cy="901700"/>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chemeClr val="bg1"/>
                  </a:solidFill>
                </a:rPr>
                <a:t>3</a:t>
              </a:r>
            </a:p>
          </p:txBody>
        </p:sp>
        <p:sp>
          <p:nvSpPr>
            <p:cNvPr id="10" name="Rounded Rectangle 9">
              <a:extLst>
                <a:ext uri="{FF2B5EF4-FFF2-40B4-BE49-F238E27FC236}">
                  <a16:creationId xmlns:a16="http://schemas.microsoft.com/office/drawing/2014/main" id="{1D415F7F-8D85-E599-382E-AA35814853DA}"/>
                </a:ext>
              </a:extLst>
            </p:cNvPr>
            <p:cNvSpPr/>
            <p:nvPr/>
          </p:nvSpPr>
          <p:spPr>
            <a:xfrm>
              <a:off x="2773680" y="3779520"/>
              <a:ext cx="685800" cy="901700"/>
            </a:xfrm>
            <a:prstGeom prst="roundRect">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cxnSp>
          <p:nvCxnSpPr>
            <p:cNvPr id="11" name="Straight Connector 10">
              <a:extLst>
                <a:ext uri="{FF2B5EF4-FFF2-40B4-BE49-F238E27FC236}">
                  <a16:creationId xmlns:a16="http://schemas.microsoft.com/office/drawing/2014/main" id="{FEE420B6-ED8C-8434-E4BF-0085256B8296}"/>
                </a:ext>
              </a:extLst>
            </p:cNvPr>
            <p:cNvCxnSpPr/>
            <p:nvPr/>
          </p:nvCxnSpPr>
          <p:spPr>
            <a:xfrm>
              <a:off x="2636520" y="3629660"/>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8B5B628-B3A2-7DDA-9BEA-123254125125}"/>
                </a:ext>
              </a:extLst>
            </p:cNvPr>
            <p:cNvSpPr txBox="1"/>
            <p:nvPr/>
          </p:nvSpPr>
          <p:spPr>
            <a:xfrm>
              <a:off x="3676880" y="3404890"/>
              <a:ext cx="533400" cy="523220"/>
            </a:xfrm>
            <a:prstGeom prst="rect">
              <a:avLst/>
            </a:prstGeom>
            <a:noFill/>
          </p:spPr>
          <p:txBody>
            <a:bodyPr wrap="square" rtlCol="0">
              <a:spAutoFit/>
            </a:bodyPr>
            <a:lstStyle/>
            <a:p>
              <a:pPr>
                <a:buNone/>
              </a:pPr>
              <a:r>
                <a:rPr lang="en-US" dirty="0"/>
                <a:t>of</a:t>
              </a:r>
            </a:p>
          </p:txBody>
        </p:sp>
        <p:sp>
          <p:nvSpPr>
            <p:cNvPr id="13" name="Rounded Rectangle 12">
              <a:extLst>
                <a:ext uri="{FF2B5EF4-FFF2-40B4-BE49-F238E27FC236}">
                  <a16:creationId xmlns:a16="http://schemas.microsoft.com/office/drawing/2014/main" id="{2C8845F4-6604-E85D-C2D6-CA0ED47A1D9F}"/>
                </a:ext>
              </a:extLst>
            </p:cNvPr>
            <p:cNvSpPr/>
            <p:nvPr/>
          </p:nvSpPr>
          <p:spPr>
            <a:xfrm>
              <a:off x="4260040" y="3178810"/>
              <a:ext cx="685800" cy="901700"/>
            </a:xfrm>
            <a:prstGeom prst="rect">
              <a:avLst/>
            </a:prstGeom>
            <a:solidFill>
              <a:srgbClr val="00B05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0DCC7D93-FBE0-4714-B2F5-64056263DCC0}"/>
              </a:ext>
            </a:extLst>
          </p:cNvPr>
          <p:cNvGrpSpPr/>
          <p:nvPr/>
        </p:nvGrpSpPr>
        <p:grpSpPr>
          <a:xfrm>
            <a:off x="6620093" y="2232090"/>
            <a:ext cx="3698793" cy="2105660"/>
            <a:chOff x="1269200" y="2575560"/>
            <a:chExt cx="3698793" cy="2105660"/>
          </a:xfrm>
        </p:grpSpPr>
        <p:sp>
          <p:nvSpPr>
            <p:cNvPr id="23" name="TextBox 22">
              <a:extLst>
                <a:ext uri="{FF2B5EF4-FFF2-40B4-BE49-F238E27FC236}">
                  <a16:creationId xmlns:a16="http://schemas.microsoft.com/office/drawing/2014/main" id="{0A683F84-1A12-7A4F-54E0-9F4ABD956456}"/>
                </a:ext>
              </a:extLst>
            </p:cNvPr>
            <p:cNvSpPr txBox="1"/>
            <p:nvPr/>
          </p:nvSpPr>
          <p:spPr>
            <a:xfrm>
              <a:off x="2103120" y="3338998"/>
              <a:ext cx="533400" cy="523220"/>
            </a:xfrm>
            <a:prstGeom prst="rect">
              <a:avLst/>
            </a:prstGeom>
            <a:noFill/>
          </p:spPr>
          <p:txBody>
            <a:bodyPr wrap="square" rtlCol="0">
              <a:spAutoFit/>
            </a:bodyPr>
            <a:lstStyle/>
            <a:p>
              <a:pPr>
                <a:buNone/>
              </a:pPr>
              <a:r>
                <a:rPr lang="en-US" dirty="0"/>
                <a:t>is</a:t>
              </a:r>
            </a:p>
          </p:txBody>
        </p:sp>
        <p:sp>
          <p:nvSpPr>
            <p:cNvPr id="24" name="Rounded Rectangle 3">
              <a:extLst>
                <a:ext uri="{FF2B5EF4-FFF2-40B4-BE49-F238E27FC236}">
                  <a16:creationId xmlns:a16="http://schemas.microsoft.com/office/drawing/2014/main" id="{52F91644-F46E-5569-FBF1-9C2AE2E1119C}"/>
                </a:ext>
              </a:extLst>
            </p:cNvPr>
            <p:cNvSpPr/>
            <p:nvPr/>
          </p:nvSpPr>
          <p:spPr>
            <a:xfrm>
              <a:off x="1269200" y="3233660"/>
              <a:ext cx="792000" cy="792000"/>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solidFill>
                    <a:srgbClr val="585858"/>
                  </a:solidFill>
                </a:rPr>
                <a:t>6</a:t>
              </a:r>
            </a:p>
          </p:txBody>
        </p:sp>
        <p:sp>
          <p:nvSpPr>
            <p:cNvPr id="25" name="Rounded Rectangle 8">
              <a:extLst>
                <a:ext uri="{FF2B5EF4-FFF2-40B4-BE49-F238E27FC236}">
                  <a16:creationId xmlns:a16="http://schemas.microsoft.com/office/drawing/2014/main" id="{D855DE82-61D4-7A71-93A0-CCA9A9DC1C12}"/>
                </a:ext>
              </a:extLst>
            </p:cNvPr>
            <p:cNvSpPr/>
            <p:nvPr/>
          </p:nvSpPr>
          <p:spPr>
            <a:xfrm>
              <a:off x="2773680" y="2575560"/>
              <a:ext cx="685800" cy="901700"/>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rgbClr val="585858"/>
                </a:solidFill>
              </a:endParaRPr>
            </a:p>
          </p:txBody>
        </p:sp>
        <p:sp>
          <p:nvSpPr>
            <p:cNvPr id="26" name="Rounded Rectangle 9">
              <a:extLst>
                <a:ext uri="{FF2B5EF4-FFF2-40B4-BE49-F238E27FC236}">
                  <a16:creationId xmlns:a16="http://schemas.microsoft.com/office/drawing/2014/main" id="{FCA651C8-8C21-3532-E55E-7219984DEF75}"/>
                </a:ext>
              </a:extLst>
            </p:cNvPr>
            <p:cNvSpPr/>
            <p:nvPr/>
          </p:nvSpPr>
          <p:spPr>
            <a:xfrm>
              <a:off x="2773680" y="3779520"/>
              <a:ext cx="685800" cy="901700"/>
            </a:xfrm>
            <a:prstGeom prst="roundRect">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cxnSp>
          <p:nvCxnSpPr>
            <p:cNvPr id="27" name="Straight Connector 26">
              <a:extLst>
                <a:ext uri="{FF2B5EF4-FFF2-40B4-BE49-F238E27FC236}">
                  <a16:creationId xmlns:a16="http://schemas.microsoft.com/office/drawing/2014/main" id="{0D19EC23-A651-AB63-931E-B37FAC5FC4F9}"/>
                </a:ext>
              </a:extLst>
            </p:cNvPr>
            <p:cNvCxnSpPr/>
            <p:nvPr/>
          </p:nvCxnSpPr>
          <p:spPr>
            <a:xfrm>
              <a:off x="2636520" y="3629660"/>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C01E9C4-9A77-1A5C-3D23-F521E81809ED}"/>
                </a:ext>
              </a:extLst>
            </p:cNvPr>
            <p:cNvSpPr txBox="1"/>
            <p:nvPr/>
          </p:nvSpPr>
          <p:spPr>
            <a:xfrm>
              <a:off x="3676880" y="3404890"/>
              <a:ext cx="533400" cy="523220"/>
            </a:xfrm>
            <a:prstGeom prst="rect">
              <a:avLst/>
            </a:prstGeom>
            <a:noFill/>
          </p:spPr>
          <p:txBody>
            <a:bodyPr wrap="square" rtlCol="0">
              <a:spAutoFit/>
            </a:bodyPr>
            <a:lstStyle/>
            <a:p>
              <a:pPr>
                <a:buNone/>
              </a:pPr>
              <a:r>
                <a:rPr lang="en-US" dirty="0"/>
                <a:t>of</a:t>
              </a:r>
            </a:p>
          </p:txBody>
        </p:sp>
        <p:sp>
          <p:nvSpPr>
            <p:cNvPr id="29" name="Rounded Rectangle 12">
              <a:extLst>
                <a:ext uri="{FF2B5EF4-FFF2-40B4-BE49-F238E27FC236}">
                  <a16:creationId xmlns:a16="http://schemas.microsoft.com/office/drawing/2014/main" id="{3864B480-6619-B06B-74AB-9D1B263B566A}"/>
                </a:ext>
              </a:extLst>
            </p:cNvPr>
            <p:cNvSpPr/>
            <p:nvPr/>
          </p:nvSpPr>
          <p:spPr>
            <a:xfrm>
              <a:off x="4282193" y="3116163"/>
              <a:ext cx="685800" cy="901700"/>
            </a:xfrm>
            <a:prstGeom prst="rect">
              <a:avLst/>
            </a:prstGeom>
            <a:solidFill>
              <a:srgbClr val="00B05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grpSp>
      <p:sp>
        <p:nvSpPr>
          <p:cNvPr id="38" name="TextBox 37">
            <a:extLst>
              <a:ext uri="{FF2B5EF4-FFF2-40B4-BE49-F238E27FC236}">
                <a16:creationId xmlns:a16="http://schemas.microsoft.com/office/drawing/2014/main" id="{224AF948-E0E2-FE94-BF0C-E836C1829195}"/>
              </a:ext>
            </a:extLst>
          </p:cNvPr>
          <p:cNvSpPr txBox="1"/>
          <p:nvPr/>
        </p:nvSpPr>
        <p:spPr>
          <a:xfrm>
            <a:off x="895235" y="2208909"/>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39" name="TextBox 38">
            <a:extLst>
              <a:ext uri="{FF2B5EF4-FFF2-40B4-BE49-F238E27FC236}">
                <a16:creationId xmlns:a16="http://schemas.microsoft.com/office/drawing/2014/main" id="{6401D352-4848-6D8C-E1C3-19382E617492}"/>
              </a:ext>
            </a:extLst>
          </p:cNvPr>
          <p:cNvSpPr txBox="1"/>
          <p:nvPr/>
        </p:nvSpPr>
        <p:spPr>
          <a:xfrm>
            <a:off x="6201875" y="2208910"/>
            <a:ext cx="436338" cy="430887"/>
          </a:xfrm>
          <a:prstGeom prst="rect">
            <a:avLst/>
          </a:prstGeom>
          <a:noFill/>
        </p:spPr>
        <p:txBody>
          <a:bodyPr wrap="none" rtlCol="0">
            <a:spAutoFit/>
          </a:bodyPr>
          <a:lstStyle/>
          <a:p>
            <a:pPr>
              <a:buNone/>
            </a:pPr>
            <a:r>
              <a:rPr lang="en-GB" sz="2200" dirty="0">
                <a:solidFill>
                  <a:srgbClr val="00628C"/>
                </a:solidFill>
              </a:rPr>
              <a:t>b)</a:t>
            </a:r>
          </a:p>
        </p:txBody>
      </p:sp>
      <p:grpSp>
        <p:nvGrpSpPr>
          <p:cNvPr id="8" name="Group 7">
            <a:extLst>
              <a:ext uri="{FF2B5EF4-FFF2-40B4-BE49-F238E27FC236}">
                <a16:creationId xmlns:a16="http://schemas.microsoft.com/office/drawing/2014/main" id="{1597E372-56D6-2B57-9AC2-27F6DA74125A}"/>
              </a:ext>
            </a:extLst>
          </p:cNvPr>
          <p:cNvGrpSpPr/>
          <p:nvPr/>
        </p:nvGrpSpPr>
        <p:grpSpPr>
          <a:xfrm>
            <a:off x="3857532" y="4603978"/>
            <a:ext cx="3698793" cy="2105660"/>
            <a:chOff x="1269200" y="2575560"/>
            <a:chExt cx="3698793" cy="2105660"/>
          </a:xfrm>
        </p:grpSpPr>
        <p:sp>
          <p:nvSpPr>
            <p:cNvPr id="15" name="TextBox 14">
              <a:extLst>
                <a:ext uri="{FF2B5EF4-FFF2-40B4-BE49-F238E27FC236}">
                  <a16:creationId xmlns:a16="http://schemas.microsoft.com/office/drawing/2014/main" id="{19F12CC4-4211-FCAE-E2D7-473E9BEAE6CF}"/>
                </a:ext>
              </a:extLst>
            </p:cNvPr>
            <p:cNvSpPr txBox="1"/>
            <p:nvPr/>
          </p:nvSpPr>
          <p:spPr>
            <a:xfrm>
              <a:off x="2103120" y="3338998"/>
              <a:ext cx="533400" cy="523220"/>
            </a:xfrm>
            <a:prstGeom prst="rect">
              <a:avLst/>
            </a:prstGeom>
            <a:noFill/>
          </p:spPr>
          <p:txBody>
            <a:bodyPr wrap="square" rtlCol="0">
              <a:spAutoFit/>
            </a:bodyPr>
            <a:lstStyle/>
            <a:p>
              <a:pPr>
                <a:buNone/>
              </a:pPr>
              <a:r>
                <a:rPr lang="en-US" dirty="0"/>
                <a:t>is</a:t>
              </a:r>
            </a:p>
          </p:txBody>
        </p:sp>
        <p:sp>
          <p:nvSpPr>
            <p:cNvPr id="16" name="Rounded Rectangle 3">
              <a:extLst>
                <a:ext uri="{FF2B5EF4-FFF2-40B4-BE49-F238E27FC236}">
                  <a16:creationId xmlns:a16="http://schemas.microsoft.com/office/drawing/2014/main" id="{1A4CC2C0-9FF5-9CD3-447B-A633F185C5B1}"/>
                </a:ext>
              </a:extLst>
            </p:cNvPr>
            <p:cNvSpPr/>
            <p:nvPr/>
          </p:nvSpPr>
          <p:spPr>
            <a:xfrm>
              <a:off x="1269200" y="3233660"/>
              <a:ext cx="792000" cy="792000"/>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rgbClr val="585858"/>
                </a:solidFill>
              </a:endParaRPr>
            </a:p>
          </p:txBody>
        </p:sp>
        <p:sp>
          <p:nvSpPr>
            <p:cNvPr id="17" name="Rounded Rectangle 8">
              <a:extLst>
                <a:ext uri="{FF2B5EF4-FFF2-40B4-BE49-F238E27FC236}">
                  <a16:creationId xmlns:a16="http://schemas.microsoft.com/office/drawing/2014/main" id="{13579D29-FD13-6A82-FFC1-017ED1EE7589}"/>
                </a:ext>
              </a:extLst>
            </p:cNvPr>
            <p:cNvSpPr/>
            <p:nvPr/>
          </p:nvSpPr>
          <p:spPr>
            <a:xfrm>
              <a:off x="2773680" y="2575560"/>
              <a:ext cx="685800" cy="901700"/>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rgbClr val="585858"/>
                </a:solidFill>
              </a:endParaRPr>
            </a:p>
          </p:txBody>
        </p:sp>
        <p:sp>
          <p:nvSpPr>
            <p:cNvPr id="18" name="Rounded Rectangle 9">
              <a:extLst>
                <a:ext uri="{FF2B5EF4-FFF2-40B4-BE49-F238E27FC236}">
                  <a16:creationId xmlns:a16="http://schemas.microsoft.com/office/drawing/2014/main" id="{6C8389FA-722D-D20E-E041-7D241CD90CD8}"/>
                </a:ext>
              </a:extLst>
            </p:cNvPr>
            <p:cNvSpPr/>
            <p:nvPr/>
          </p:nvSpPr>
          <p:spPr>
            <a:xfrm>
              <a:off x="2773680" y="3779520"/>
              <a:ext cx="685800" cy="901700"/>
            </a:xfrm>
            <a:prstGeom prst="roundRect">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cxnSp>
          <p:nvCxnSpPr>
            <p:cNvPr id="19" name="Straight Connector 18">
              <a:extLst>
                <a:ext uri="{FF2B5EF4-FFF2-40B4-BE49-F238E27FC236}">
                  <a16:creationId xmlns:a16="http://schemas.microsoft.com/office/drawing/2014/main" id="{2E6A7CB9-530C-3750-4458-CCE951C56E65}"/>
                </a:ext>
              </a:extLst>
            </p:cNvPr>
            <p:cNvCxnSpPr/>
            <p:nvPr/>
          </p:nvCxnSpPr>
          <p:spPr>
            <a:xfrm>
              <a:off x="2636520" y="3629660"/>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E1BFA68-5D80-4EEB-FAA6-9621E2B322AF}"/>
                </a:ext>
              </a:extLst>
            </p:cNvPr>
            <p:cNvSpPr txBox="1"/>
            <p:nvPr/>
          </p:nvSpPr>
          <p:spPr>
            <a:xfrm>
              <a:off x="3676880" y="3404890"/>
              <a:ext cx="533400" cy="523220"/>
            </a:xfrm>
            <a:prstGeom prst="rect">
              <a:avLst/>
            </a:prstGeom>
            <a:noFill/>
          </p:spPr>
          <p:txBody>
            <a:bodyPr wrap="square" rtlCol="0">
              <a:spAutoFit/>
            </a:bodyPr>
            <a:lstStyle/>
            <a:p>
              <a:pPr>
                <a:buNone/>
              </a:pPr>
              <a:r>
                <a:rPr lang="en-US" dirty="0"/>
                <a:t>of</a:t>
              </a:r>
            </a:p>
          </p:txBody>
        </p:sp>
        <p:sp>
          <p:nvSpPr>
            <p:cNvPr id="21" name="Rounded Rectangle 12">
              <a:extLst>
                <a:ext uri="{FF2B5EF4-FFF2-40B4-BE49-F238E27FC236}">
                  <a16:creationId xmlns:a16="http://schemas.microsoft.com/office/drawing/2014/main" id="{20452B48-C202-BCB6-20C8-4504E72DB7CF}"/>
                </a:ext>
              </a:extLst>
            </p:cNvPr>
            <p:cNvSpPr/>
            <p:nvPr/>
          </p:nvSpPr>
          <p:spPr>
            <a:xfrm>
              <a:off x="4282193" y="3116163"/>
              <a:ext cx="685800" cy="901700"/>
            </a:xfrm>
            <a:prstGeom prst="rect">
              <a:avLst/>
            </a:prstGeom>
            <a:solidFill>
              <a:srgbClr val="00B05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grpSp>
    </p:spTree>
    <p:extLst>
      <p:ext uri="{BB962C8B-B14F-4D97-AF65-F5344CB8AC3E}">
        <p14:creationId xmlns:p14="http://schemas.microsoft.com/office/powerpoint/2010/main" val="101053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p:bldP spid="39"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19: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98461823"/>
                  </p:ext>
                </p:extLst>
              </p:nvPr>
            </p:nvGraphicFramePr>
            <p:xfrm>
              <a:off x="267128" y="764704"/>
              <a:ext cx="11766038" cy="5267325"/>
            </p:xfrm>
            <a:graphic>
              <a:graphicData uri="http://schemas.openxmlformats.org/drawingml/2006/table">
                <a:tbl>
                  <a:tblPr firstRow="1" bandRow="1">
                    <a:tableStyleId>{5940675A-B579-460E-94D1-54222C63F5DA}</a:tableStyleId>
                  </a:tblPr>
                  <a:tblGrid>
                    <a:gridCol w="6225112">
                      <a:extLst>
                        <a:ext uri="{9D8B030D-6E8A-4147-A177-3AD203B41FA5}">
                          <a16:colId xmlns:a16="http://schemas.microsoft.com/office/drawing/2014/main" val="695237181"/>
                        </a:ext>
                      </a:extLst>
                    </a:gridCol>
                    <a:gridCol w="554092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604096">
                    <a:tc>
                      <a:txBody>
                        <a:bodyPr/>
                        <a:lstStyle/>
                        <a:p>
                          <a:r>
                            <a:rPr lang="en-GB" sz="1600" b="1" i="0" u="none" dirty="0"/>
                            <a:t>Support</a:t>
                          </a:r>
                        </a:p>
                        <a:p>
                          <a:r>
                            <a:rPr lang="en-GB" sz="1600" b="0" i="0" u="none" dirty="0"/>
                            <a:t>Reduce the number of possibilities to help students start the task. For part a, telling students that the denominator box contains a 5 reduces the number of correct answers significantly while still allowing students to demonstrate their understanding.</a:t>
                          </a:r>
                        </a:p>
                        <a:p>
                          <a:pPr>
                            <a:spcBef>
                              <a:spcPts val="600"/>
                            </a:spcBef>
                          </a:pPr>
                          <a:r>
                            <a:rPr lang="en-GB" sz="1600" b="1" i="0" u="none" dirty="0"/>
                            <a:t>Challenge</a:t>
                          </a:r>
                        </a:p>
                        <a:p>
                          <a:pPr>
                            <a:spcBef>
                              <a:spcPts val="600"/>
                            </a:spcBef>
                          </a:pPr>
                          <a:r>
                            <a:rPr lang="en-GB" sz="1600" b="0" i="0" u="none" dirty="0"/>
                            <a:t>Challenge students to consider the validity of improper fractions, and to argue their case. Is it valid to </a:t>
                          </a:r>
                          <a:r>
                            <a:rPr lang="en-GB" sz="1600" b="0" i="0" u="none" dirty="0">
                              <a:solidFill>
                                <a:schemeClr val="accent4">
                                  <a:lumMod val="65000"/>
                                  <a:lumOff val="35000"/>
                                </a:schemeClr>
                              </a:solidFill>
                            </a:rPr>
                            <a:t>say that 3 is </a:t>
                          </a:r>
                          <a14:m>
                            <m:oMath xmlns:m="http://schemas.openxmlformats.org/officeDocument/2006/math">
                              <m:f>
                                <m:fPr>
                                  <m:ctrlPr>
                                    <a:rPr lang="en-GB" sz="1600" i="1" smtClean="0">
                                      <a:solidFill>
                                        <a:schemeClr val="accent4">
                                          <a:lumMod val="65000"/>
                                          <a:lumOff val="35000"/>
                                        </a:schemeClr>
                                      </a:solidFill>
                                      <a:latin typeface="Cambria Math" panose="02040503050406030204" pitchFamily="18" charset="0"/>
                                    </a:rPr>
                                  </m:ctrlPr>
                                </m:fPr>
                                <m:num>
                                  <m:r>
                                    <a:rPr lang="en-GB" sz="1600" b="0" i="1" smtClean="0">
                                      <a:solidFill>
                                        <a:schemeClr val="accent4">
                                          <a:lumMod val="65000"/>
                                          <a:lumOff val="35000"/>
                                        </a:schemeClr>
                                      </a:solidFill>
                                      <a:latin typeface="Cambria Math" panose="02040503050406030204" pitchFamily="18" charset="0"/>
                                    </a:rPr>
                                    <m:t>3</m:t>
                                  </m:r>
                                </m:num>
                                <m:den>
                                  <m:r>
                                    <a:rPr lang="en-GB" sz="1600" b="0" i="1" smtClean="0">
                                      <a:solidFill>
                                        <a:schemeClr val="accent4">
                                          <a:lumMod val="65000"/>
                                          <a:lumOff val="35000"/>
                                        </a:schemeClr>
                                      </a:solidFill>
                                      <a:latin typeface="Cambria Math" panose="02040503050406030204" pitchFamily="18" charset="0"/>
                                    </a:rPr>
                                    <m:t>1</m:t>
                                  </m:r>
                                </m:den>
                              </m:f>
                              <m:r>
                                <a:rPr lang="en-GB" sz="1600" b="0" i="1" smtClean="0">
                                  <a:solidFill>
                                    <a:schemeClr val="accent4">
                                      <a:lumMod val="65000"/>
                                      <a:lumOff val="35000"/>
                                    </a:schemeClr>
                                  </a:solidFill>
                                  <a:latin typeface="Cambria Math" panose="02040503050406030204" pitchFamily="18" charset="0"/>
                                </a:rPr>
                                <m:t> </m:t>
                              </m:r>
                            </m:oMath>
                          </a14:m>
                          <a:r>
                            <a:rPr lang="en-GB" sz="1600" b="0" dirty="0">
                              <a:solidFill>
                                <a:schemeClr val="accent4">
                                  <a:lumMod val="65000"/>
                                  <a:lumOff val="35000"/>
                                </a:schemeClr>
                              </a:solidFill>
                            </a:rPr>
                            <a:t>of </a:t>
                          </a:r>
                          <a:r>
                            <a:rPr lang="en-GB" sz="1600" b="0" i="0" u="none" dirty="0">
                              <a:solidFill>
                                <a:schemeClr val="accent4">
                                  <a:lumMod val="65000"/>
                                  <a:lumOff val="35000"/>
                                </a:schemeClr>
                              </a:solidFill>
                            </a:rPr>
                            <a:t>1 for </a:t>
                          </a:r>
                          <a:r>
                            <a:rPr lang="en-GB" sz="1600" b="0" i="0" u="none" dirty="0"/>
                            <a:t>example? By pushing the boundaries of the notation, students may expose more of their understanding.</a:t>
                          </a:r>
                        </a:p>
                        <a:p>
                          <a:pPr>
                            <a:spcBef>
                              <a:spcPts val="600"/>
                            </a:spcBef>
                          </a:pPr>
                          <a:r>
                            <a:rPr lang="en-GB" sz="1600" b="1" i="0" u="none" dirty="0"/>
                            <a:t>Representations</a:t>
                          </a:r>
                        </a:p>
                        <a:p>
                          <a:r>
                            <a:rPr lang="en-GB" sz="1600" b="0" i="0" u="none" dirty="0"/>
                            <a:t>Familiar pictorial representations for fractions, such as bar models, may help students to test their statements. A number line may also be useful to help students sense-check the relationship between each part of their statement.</a:t>
                          </a:r>
                          <a:endParaRPr lang="en-GB" sz="1600" b="0" i="0" u="none" dirty="0">
                            <a:highlight>
                              <a:srgbClr val="FFFF00"/>
                            </a:highlight>
                          </a:endParaRPr>
                        </a:p>
                      </a:txBody>
                      <a:tcPr/>
                    </a:tc>
                    <a:tc>
                      <a:txBody>
                        <a:bodyPr/>
                        <a:lstStyle/>
                        <a:p>
                          <a:pPr>
                            <a:spcAft>
                              <a:spcPts val="600"/>
                            </a:spcAft>
                            <a:buNone/>
                          </a:pPr>
                          <a:r>
                            <a:rPr lang="en-GB" sz="1600" dirty="0"/>
                            <a:t>This task explores how fluent students are at finding fractions of amounts, and whether they are able to describe one number as a fraction of another.</a:t>
                          </a:r>
                        </a:p>
                        <a:p>
                          <a:pPr>
                            <a:spcAft>
                              <a:spcPts val="600"/>
                            </a:spcAft>
                            <a:buNone/>
                          </a:pPr>
                          <a:r>
                            <a:rPr lang="en-GB" sz="1600" dirty="0"/>
                            <a:t>Look for students who are able to identify that, in part a, placing a 3 in the yellow circle means that any digit can be repeated in the denominator and green rectangle (for example, 3 is </a:t>
                          </a:r>
                          <a14:m>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6</m:t>
                                  </m:r>
                                </m:den>
                              </m:f>
                              <m:r>
                                <a:rPr lang="en-GB" sz="1600" b="0" i="1" smtClean="0">
                                  <a:latin typeface="Cambria Math" panose="02040503050406030204" pitchFamily="18" charset="0"/>
                                </a:rPr>
                                <m:t> </m:t>
                              </m:r>
                            </m:oMath>
                          </a14:m>
                          <a:r>
                            <a:rPr lang="en-GB" sz="1600" b="0" dirty="0"/>
                            <a:t>of 6, 3 is </a:t>
                          </a:r>
                          <a14:m>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7</m:t>
                                  </m:r>
                                </m:den>
                              </m:f>
                              <m:r>
                                <a:rPr lang="en-GB" sz="1600" b="0" i="1" smtClean="0">
                                  <a:latin typeface="Cambria Math" panose="02040503050406030204" pitchFamily="18" charset="0"/>
                                </a:rPr>
                                <m:t> </m:t>
                              </m:r>
                            </m:oMath>
                          </a14:m>
                          <a:r>
                            <a:rPr lang="en-GB" sz="1600" b="0" dirty="0"/>
                            <a:t>of </a:t>
                          </a:r>
                          <a:r>
                            <a:rPr lang="en-GB" sz="1600" dirty="0"/>
                            <a:t>7 or 3 is </a:t>
                          </a:r>
                          <a14:m>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8</m:t>
                                  </m:r>
                                </m:den>
                              </m:f>
                            </m:oMath>
                          </a14:m>
                          <a:r>
                            <a:rPr lang="en-GB" sz="1600" dirty="0"/>
                            <a:t> of 8). </a:t>
                          </a:r>
                        </a:p>
                        <a:p>
                          <a:pPr>
                            <a:spcAft>
                              <a:spcPts val="600"/>
                            </a:spcAft>
                            <a:buNone/>
                          </a:pPr>
                          <a:r>
                            <a:rPr lang="en-GB" sz="1600" dirty="0"/>
                            <a:t>Discuss whether the statement 3 is </a:t>
                          </a:r>
                          <a14:m>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 </m:t>
                              </m:r>
                            </m:oMath>
                          </a14:m>
                          <a:r>
                            <a:rPr lang="en-GB" sz="1600" b="0" dirty="0"/>
                            <a:t>of </a:t>
                          </a:r>
                          <a:r>
                            <a:rPr lang="en-GB" sz="1600" dirty="0"/>
                            <a:t>2 to reveal the depth of students’ understanding.</a:t>
                          </a:r>
                        </a:p>
                        <a:p>
                          <a:pPr>
                            <a:spcAft>
                              <a:spcPts val="600"/>
                            </a:spcAft>
                            <a:buNone/>
                          </a:pPr>
                          <a:r>
                            <a:rPr lang="en-GB" sz="1600" dirty="0"/>
                            <a:t>Part b looks for equivalent fractions. Students who write 6 is </a:t>
                          </a:r>
                          <a14:m>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6</m:t>
                                  </m:r>
                                </m:num>
                                <m:den>
                                  <m:r>
                                    <a:rPr lang="en-GB" sz="1600" b="0" i="1" smtClean="0">
                                      <a:latin typeface="Cambria Math" panose="02040503050406030204" pitchFamily="18" charset="0"/>
                                    </a:rPr>
                                    <m:t>8</m:t>
                                  </m:r>
                                </m:den>
                              </m:f>
                              <m:r>
                                <a:rPr lang="en-GB" sz="1600" b="0" i="1" smtClean="0">
                                  <a:latin typeface="Cambria Math" panose="02040503050406030204" pitchFamily="18" charset="0"/>
                                </a:rPr>
                                <m:t> </m:t>
                              </m:r>
                            </m:oMath>
                          </a14:m>
                          <a:r>
                            <a:rPr lang="en-GB" sz="1600" b="0" dirty="0"/>
                            <a:t>of</a:t>
                          </a:r>
                          <a:r>
                            <a:rPr lang="en-GB" sz="1600" dirty="0"/>
                            <a:t> 8 and follow this with 6 is </a:t>
                          </a:r>
                          <a14:m>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 </m:t>
                              </m:r>
                            </m:oMath>
                          </a14:m>
                          <a:r>
                            <a:rPr lang="en-GB" sz="1600" b="0" dirty="0"/>
                            <a:t>of</a:t>
                          </a:r>
                          <a:r>
                            <a:rPr lang="en-GB" sz="1600" b="0" baseline="0" dirty="0"/>
                            <a:t> </a:t>
                          </a:r>
                          <a:r>
                            <a:rPr lang="en-GB" sz="1600" dirty="0"/>
                            <a:t>8 are likely to have a good understanding of what it means for fractions to be equivalent. Conversations around the validity of improper fractions will expose students’ understanding.</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indent="-285750">
                            <a:buFont typeface="Arial" panose="020B0604020202020204" pitchFamily="34" charset="0"/>
                            <a:buChar char="•"/>
                          </a:pPr>
                          <a:r>
                            <a:rPr lang="en-GB" sz="1600" b="0" dirty="0"/>
                            <a:t>For further assessment of fractions as an example of a multiplicative relationship, see the </a:t>
                          </a:r>
                          <a:r>
                            <a:rPr lang="en-GB" sz="1600" b="0" dirty="0">
                              <a:hlinkClick r:id="rId3"/>
                            </a:rPr>
                            <a:t>Checkpoints</a:t>
                          </a:r>
                          <a:r>
                            <a:rPr lang="en-GB" sz="1600" b="0" dirty="0"/>
                            <a:t> deck ‘Understanding multiplicative relationships – fractions and ratio’.</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98461823"/>
                  </p:ext>
                </p:extLst>
              </p:nvPr>
            </p:nvGraphicFramePr>
            <p:xfrm>
              <a:off x="267128" y="764704"/>
              <a:ext cx="11766038" cy="5267325"/>
            </p:xfrm>
            <a:graphic>
              <a:graphicData uri="http://schemas.openxmlformats.org/drawingml/2006/table">
                <a:tbl>
                  <a:tblPr firstRow="1" bandRow="1">
                    <a:tableStyleId>{5940675A-B579-460E-94D1-54222C63F5DA}</a:tableStyleId>
                  </a:tblPr>
                  <a:tblGrid>
                    <a:gridCol w="6225112">
                      <a:extLst>
                        <a:ext uri="{9D8B030D-6E8A-4147-A177-3AD203B41FA5}">
                          <a16:colId xmlns:a16="http://schemas.microsoft.com/office/drawing/2014/main" val="695237181"/>
                        </a:ext>
                      </a:extLst>
                    </a:gridCol>
                    <a:gridCol w="5540926">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78605">
                    <a:tc>
                      <a:txBody>
                        <a:bodyPr/>
                        <a:lstStyle/>
                        <a:p>
                          <a:endParaRPr lang="en-US"/>
                        </a:p>
                      </a:txBody>
                      <a:tcPr>
                        <a:blipFill>
                          <a:blip r:embed="rId4"/>
                          <a:stretch>
                            <a:fillRect l="-98" t="-9701" r="-89237" b="-22090"/>
                          </a:stretch>
                        </a:blipFill>
                      </a:tcPr>
                    </a:tc>
                    <a:tc>
                      <a:txBody>
                        <a:bodyPr/>
                        <a:lstStyle/>
                        <a:p>
                          <a:endParaRPr lang="en-US"/>
                        </a:p>
                      </a:txBody>
                      <a:tcPr>
                        <a:blipFill>
                          <a:blip r:embed="rId4"/>
                          <a:stretch>
                            <a:fillRect l="-112541" t="-9701" r="-330" b="-22090"/>
                          </a:stretch>
                        </a:blipFill>
                      </a:tcPr>
                    </a:tc>
                    <a:extLst>
                      <a:ext uri="{0D108BD9-81ED-4DB2-BD59-A6C34878D82A}">
                        <a16:rowId xmlns:a16="http://schemas.microsoft.com/office/drawing/2014/main" val="1616516725"/>
                      </a:ext>
                    </a:extLst>
                  </a:tr>
                  <a:tr h="822960">
                    <a:tc gridSpan="2">
                      <a:txBody>
                        <a:bodyPr/>
                        <a:lstStyle/>
                        <a:p>
                          <a:r>
                            <a:rPr lang="en-GB" sz="1600" b="1" dirty="0"/>
                            <a:t>Additional resources</a:t>
                          </a:r>
                        </a:p>
                        <a:p>
                          <a:pPr marL="285750" indent="-285750">
                            <a:buFont typeface="Arial" panose="020B0604020202020204" pitchFamily="34" charset="0"/>
                            <a:buChar char="•"/>
                          </a:pPr>
                          <a:r>
                            <a:rPr lang="en-GB" sz="1600" b="0" dirty="0"/>
                            <a:t>For further assessment of fractions as an example of a multiplicative relationship, see the </a:t>
                          </a:r>
                          <a:r>
                            <a:rPr lang="en-GB" sz="1600" b="0" dirty="0">
                              <a:hlinkClick r:id="rId5"/>
                            </a:rPr>
                            <a:t>Checkpoints</a:t>
                          </a:r>
                          <a:r>
                            <a:rPr lang="en-GB" sz="1600" b="0" dirty="0"/>
                            <a:t> deck ‘Understanding multiplicative relationships – fractions and ratio’.</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4381312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4FED38E1-D9E8-4CDA-5D50-37BF2155EB52}"/>
              </a:ext>
            </a:extLst>
          </p:cNvPr>
          <p:cNvGrpSpPr/>
          <p:nvPr/>
        </p:nvGrpSpPr>
        <p:grpSpPr>
          <a:xfrm>
            <a:off x="6829928" y="1101312"/>
            <a:ext cx="4554585" cy="4514850"/>
            <a:chOff x="6829928" y="1101312"/>
            <a:chExt cx="4554585" cy="4514850"/>
          </a:xfrm>
        </p:grpSpPr>
        <p:pic>
          <p:nvPicPr>
            <p:cNvPr id="15" name="Picture 14" descr="A picture containing icon&#10;&#10;Description automatically generated">
              <a:extLst>
                <a:ext uri="{FF2B5EF4-FFF2-40B4-BE49-F238E27FC236}">
                  <a16:creationId xmlns:a16="http://schemas.microsoft.com/office/drawing/2014/main" id="{B3576F4B-37E5-682F-4DF3-DA98AA9999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9928" y="1101312"/>
              <a:ext cx="4508963" cy="4514850"/>
            </a:xfrm>
            <a:prstGeom prst="rect">
              <a:avLst/>
            </a:prstGeom>
          </p:spPr>
        </p:pic>
        <p:sp>
          <p:nvSpPr>
            <p:cNvPr id="30" name="TextBox 29">
              <a:extLst>
                <a:ext uri="{FF2B5EF4-FFF2-40B4-BE49-F238E27FC236}">
                  <a16:creationId xmlns:a16="http://schemas.microsoft.com/office/drawing/2014/main" id="{9C00BC33-1073-75D6-AB13-2693838A656C}"/>
                </a:ext>
              </a:extLst>
            </p:cNvPr>
            <p:cNvSpPr txBox="1"/>
            <p:nvPr/>
          </p:nvSpPr>
          <p:spPr>
            <a:xfrm>
              <a:off x="8992166" y="3196574"/>
              <a:ext cx="393056" cy="338554"/>
            </a:xfrm>
            <a:prstGeom prst="rect">
              <a:avLst/>
            </a:prstGeom>
            <a:noFill/>
          </p:spPr>
          <p:txBody>
            <a:bodyPr wrap="none" rtlCol="0">
              <a:spAutoFit/>
            </a:bodyPr>
            <a:lstStyle/>
            <a:p>
              <a:pPr>
                <a:buNone/>
              </a:pPr>
              <a:r>
                <a:rPr lang="en-GB" sz="1600" b="1" dirty="0">
                  <a:solidFill>
                    <a:srgbClr val="000000"/>
                  </a:solidFill>
                  <a:latin typeface="Calibri" panose="020F0502020204030204" pitchFamily="34" charset="0"/>
                  <a:cs typeface="Calibri" panose="020F0502020204030204" pitchFamily="34" charset="0"/>
                </a:rPr>
                <a:t>10</a:t>
              </a:r>
            </a:p>
          </p:txBody>
        </p:sp>
        <p:sp>
          <p:nvSpPr>
            <p:cNvPr id="31" name="TextBox 30">
              <a:extLst>
                <a:ext uri="{FF2B5EF4-FFF2-40B4-BE49-F238E27FC236}">
                  <a16:creationId xmlns:a16="http://schemas.microsoft.com/office/drawing/2014/main" id="{75A6A507-4E4D-E19A-4270-F2E7569E9593}"/>
                </a:ext>
              </a:extLst>
            </p:cNvPr>
            <p:cNvSpPr txBox="1"/>
            <p:nvPr/>
          </p:nvSpPr>
          <p:spPr>
            <a:xfrm>
              <a:off x="9298625" y="3196574"/>
              <a:ext cx="288862" cy="338554"/>
            </a:xfrm>
            <a:prstGeom prst="rect">
              <a:avLst/>
            </a:prstGeom>
            <a:noFill/>
          </p:spPr>
          <p:txBody>
            <a:bodyPr wrap="none" rtlCol="0">
              <a:spAutoFit/>
            </a:bodyPr>
            <a:lstStyle/>
            <a:p>
              <a:pPr>
                <a:buNone/>
              </a:pPr>
              <a:r>
                <a:rPr lang="en-GB" sz="1600" b="1" dirty="0">
                  <a:solidFill>
                    <a:srgbClr val="000000"/>
                  </a:solidFill>
                  <a:latin typeface="Calibri" panose="020F0502020204030204" pitchFamily="34" charset="0"/>
                  <a:cs typeface="Calibri" panose="020F0502020204030204" pitchFamily="34" charset="0"/>
                </a:rPr>
                <a:t>9</a:t>
              </a:r>
            </a:p>
          </p:txBody>
        </p:sp>
        <p:sp>
          <p:nvSpPr>
            <p:cNvPr id="32" name="TextBox 31">
              <a:extLst>
                <a:ext uri="{FF2B5EF4-FFF2-40B4-BE49-F238E27FC236}">
                  <a16:creationId xmlns:a16="http://schemas.microsoft.com/office/drawing/2014/main" id="{0E84A9EF-3288-F54A-1945-AFDEA6FBDEB8}"/>
                </a:ext>
              </a:extLst>
            </p:cNvPr>
            <p:cNvSpPr txBox="1"/>
            <p:nvPr/>
          </p:nvSpPr>
          <p:spPr>
            <a:xfrm>
              <a:off x="9520768" y="3196574"/>
              <a:ext cx="288862" cy="338554"/>
            </a:xfrm>
            <a:prstGeom prst="rect">
              <a:avLst/>
            </a:prstGeom>
            <a:noFill/>
          </p:spPr>
          <p:txBody>
            <a:bodyPr wrap="none" rtlCol="0">
              <a:spAutoFit/>
            </a:bodyPr>
            <a:lstStyle/>
            <a:p>
              <a:pPr>
                <a:buNone/>
              </a:pPr>
              <a:r>
                <a:rPr lang="en-GB" sz="1600" b="1" dirty="0">
                  <a:solidFill>
                    <a:srgbClr val="000000"/>
                  </a:solidFill>
                  <a:latin typeface="Calibri" panose="020F0502020204030204" pitchFamily="34" charset="0"/>
                  <a:cs typeface="Calibri" panose="020F0502020204030204" pitchFamily="34" charset="0"/>
                </a:rPr>
                <a:t>8</a:t>
              </a:r>
            </a:p>
          </p:txBody>
        </p:sp>
        <p:sp>
          <p:nvSpPr>
            <p:cNvPr id="33" name="TextBox 32">
              <a:extLst>
                <a:ext uri="{FF2B5EF4-FFF2-40B4-BE49-F238E27FC236}">
                  <a16:creationId xmlns:a16="http://schemas.microsoft.com/office/drawing/2014/main" id="{5098C194-8AF0-DFDD-C227-CAD72724F5CB}"/>
                </a:ext>
              </a:extLst>
            </p:cNvPr>
            <p:cNvSpPr txBox="1"/>
            <p:nvPr/>
          </p:nvSpPr>
          <p:spPr>
            <a:xfrm>
              <a:off x="9742911" y="3196574"/>
              <a:ext cx="288862" cy="338554"/>
            </a:xfrm>
            <a:prstGeom prst="rect">
              <a:avLst/>
            </a:prstGeom>
            <a:noFill/>
          </p:spPr>
          <p:txBody>
            <a:bodyPr wrap="none" rtlCol="0">
              <a:spAutoFit/>
            </a:bodyPr>
            <a:lstStyle/>
            <a:p>
              <a:pPr>
                <a:buNone/>
              </a:pPr>
              <a:r>
                <a:rPr lang="en-GB" sz="1600" b="1" dirty="0">
                  <a:solidFill>
                    <a:srgbClr val="000000"/>
                  </a:solidFill>
                  <a:latin typeface="Calibri" panose="020F0502020204030204" pitchFamily="34" charset="0"/>
                  <a:cs typeface="Calibri" panose="020F0502020204030204" pitchFamily="34" charset="0"/>
                </a:rPr>
                <a:t>7</a:t>
              </a:r>
            </a:p>
          </p:txBody>
        </p:sp>
        <p:sp>
          <p:nvSpPr>
            <p:cNvPr id="34" name="TextBox 33">
              <a:extLst>
                <a:ext uri="{FF2B5EF4-FFF2-40B4-BE49-F238E27FC236}">
                  <a16:creationId xmlns:a16="http://schemas.microsoft.com/office/drawing/2014/main" id="{B196479C-8EB8-2D9B-2968-9E5FC05F0150}"/>
                </a:ext>
              </a:extLst>
            </p:cNvPr>
            <p:cNvSpPr txBox="1"/>
            <p:nvPr/>
          </p:nvSpPr>
          <p:spPr>
            <a:xfrm>
              <a:off x="9965054" y="3196574"/>
              <a:ext cx="288862" cy="338554"/>
            </a:xfrm>
            <a:prstGeom prst="rect">
              <a:avLst/>
            </a:prstGeom>
            <a:noFill/>
          </p:spPr>
          <p:txBody>
            <a:bodyPr wrap="none" rtlCol="0">
              <a:spAutoFit/>
            </a:bodyPr>
            <a:lstStyle/>
            <a:p>
              <a:pPr>
                <a:buNone/>
              </a:pPr>
              <a:r>
                <a:rPr lang="en-GB" sz="1600" b="1" dirty="0">
                  <a:solidFill>
                    <a:srgbClr val="000000"/>
                  </a:solidFill>
                  <a:latin typeface="Calibri" panose="020F0502020204030204" pitchFamily="34" charset="0"/>
                  <a:cs typeface="Calibri" panose="020F0502020204030204" pitchFamily="34" charset="0"/>
                </a:rPr>
                <a:t>6</a:t>
              </a:r>
            </a:p>
          </p:txBody>
        </p:sp>
        <p:sp>
          <p:nvSpPr>
            <p:cNvPr id="35" name="TextBox 34">
              <a:extLst>
                <a:ext uri="{FF2B5EF4-FFF2-40B4-BE49-F238E27FC236}">
                  <a16:creationId xmlns:a16="http://schemas.microsoft.com/office/drawing/2014/main" id="{EFDEDC77-8F94-C06D-014F-3106126560F0}"/>
                </a:ext>
              </a:extLst>
            </p:cNvPr>
            <p:cNvSpPr txBox="1"/>
            <p:nvPr/>
          </p:nvSpPr>
          <p:spPr>
            <a:xfrm>
              <a:off x="10197136" y="3196574"/>
              <a:ext cx="288862" cy="338554"/>
            </a:xfrm>
            <a:prstGeom prst="rect">
              <a:avLst/>
            </a:prstGeom>
            <a:noFill/>
          </p:spPr>
          <p:txBody>
            <a:bodyPr wrap="none" rtlCol="0">
              <a:spAutoFit/>
            </a:bodyPr>
            <a:lstStyle/>
            <a:p>
              <a:pPr>
                <a:buNone/>
              </a:pPr>
              <a:r>
                <a:rPr lang="en-GB" sz="1600" b="1" dirty="0">
                  <a:solidFill>
                    <a:srgbClr val="000000"/>
                  </a:solidFill>
                  <a:latin typeface="Calibri" panose="020F0502020204030204" pitchFamily="34" charset="0"/>
                  <a:cs typeface="Calibri" panose="020F0502020204030204" pitchFamily="34" charset="0"/>
                </a:rPr>
                <a:t>5</a:t>
              </a:r>
            </a:p>
          </p:txBody>
        </p:sp>
        <p:sp>
          <p:nvSpPr>
            <p:cNvPr id="36" name="TextBox 35">
              <a:extLst>
                <a:ext uri="{FF2B5EF4-FFF2-40B4-BE49-F238E27FC236}">
                  <a16:creationId xmlns:a16="http://schemas.microsoft.com/office/drawing/2014/main" id="{7D628001-5BCD-5EB9-0081-4ABCA220C2E0}"/>
                </a:ext>
              </a:extLst>
            </p:cNvPr>
            <p:cNvSpPr txBox="1"/>
            <p:nvPr/>
          </p:nvSpPr>
          <p:spPr>
            <a:xfrm>
              <a:off x="10419279" y="3196574"/>
              <a:ext cx="288862" cy="338554"/>
            </a:xfrm>
            <a:prstGeom prst="rect">
              <a:avLst/>
            </a:prstGeom>
            <a:noFill/>
          </p:spPr>
          <p:txBody>
            <a:bodyPr wrap="none" rtlCol="0">
              <a:spAutoFit/>
            </a:bodyPr>
            <a:lstStyle/>
            <a:p>
              <a:pPr>
                <a:buNone/>
              </a:pPr>
              <a:r>
                <a:rPr lang="en-GB" sz="1600" b="1" dirty="0">
                  <a:solidFill>
                    <a:schemeClr val="bg1"/>
                  </a:solidFill>
                  <a:latin typeface="Calibri" panose="020F0502020204030204" pitchFamily="34" charset="0"/>
                  <a:cs typeface="Calibri" panose="020F0502020204030204" pitchFamily="34" charset="0"/>
                </a:rPr>
                <a:t>4</a:t>
              </a:r>
            </a:p>
          </p:txBody>
        </p:sp>
        <p:sp>
          <p:nvSpPr>
            <p:cNvPr id="37" name="TextBox 36">
              <a:extLst>
                <a:ext uri="{FF2B5EF4-FFF2-40B4-BE49-F238E27FC236}">
                  <a16:creationId xmlns:a16="http://schemas.microsoft.com/office/drawing/2014/main" id="{BA63D61B-E4EC-27CB-1744-5F31FEE88C89}"/>
                </a:ext>
              </a:extLst>
            </p:cNvPr>
            <p:cNvSpPr txBox="1"/>
            <p:nvPr/>
          </p:nvSpPr>
          <p:spPr>
            <a:xfrm>
              <a:off x="10651361" y="3196574"/>
              <a:ext cx="288862" cy="338554"/>
            </a:xfrm>
            <a:prstGeom prst="rect">
              <a:avLst/>
            </a:prstGeom>
            <a:noFill/>
          </p:spPr>
          <p:txBody>
            <a:bodyPr wrap="none" rtlCol="0">
              <a:spAutoFit/>
            </a:bodyPr>
            <a:lstStyle/>
            <a:p>
              <a:pPr>
                <a:buNone/>
              </a:pPr>
              <a:r>
                <a:rPr lang="en-GB" sz="1600" b="1" dirty="0">
                  <a:solidFill>
                    <a:schemeClr val="bg1"/>
                  </a:solidFill>
                  <a:latin typeface="Calibri" panose="020F0502020204030204" pitchFamily="34" charset="0"/>
                  <a:cs typeface="Calibri" panose="020F0502020204030204" pitchFamily="34" charset="0"/>
                </a:rPr>
                <a:t>3</a:t>
              </a:r>
            </a:p>
          </p:txBody>
        </p:sp>
        <p:sp>
          <p:nvSpPr>
            <p:cNvPr id="38" name="TextBox 37">
              <a:extLst>
                <a:ext uri="{FF2B5EF4-FFF2-40B4-BE49-F238E27FC236}">
                  <a16:creationId xmlns:a16="http://schemas.microsoft.com/office/drawing/2014/main" id="{C05F9276-339F-DD8A-DE25-63F5A46AA389}"/>
                </a:ext>
              </a:extLst>
            </p:cNvPr>
            <p:cNvSpPr txBox="1"/>
            <p:nvPr/>
          </p:nvSpPr>
          <p:spPr>
            <a:xfrm>
              <a:off x="10863565" y="3196574"/>
              <a:ext cx="288862" cy="338554"/>
            </a:xfrm>
            <a:prstGeom prst="rect">
              <a:avLst/>
            </a:prstGeom>
            <a:noFill/>
          </p:spPr>
          <p:txBody>
            <a:bodyPr wrap="none" rtlCol="0">
              <a:spAutoFit/>
            </a:bodyPr>
            <a:lstStyle/>
            <a:p>
              <a:pPr>
                <a:buNone/>
              </a:pPr>
              <a:r>
                <a:rPr lang="en-GB" sz="1600" b="1" dirty="0">
                  <a:solidFill>
                    <a:srgbClr val="000000"/>
                  </a:solidFill>
                  <a:latin typeface="Calibri" panose="020F0502020204030204" pitchFamily="34" charset="0"/>
                  <a:cs typeface="Calibri" panose="020F0502020204030204" pitchFamily="34" charset="0"/>
                </a:rPr>
                <a:t>2</a:t>
              </a:r>
            </a:p>
          </p:txBody>
        </p:sp>
        <p:sp>
          <p:nvSpPr>
            <p:cNvPr id="39" name="TextBox 38">
              <a:extLst>
                <a:ext uri="{FF2B5EF4-FFF2-40B4-BE49-F238E27FC236}">
                  <a16:creationId xmlns:a16="http://schemas.microsoft.com/office/drawing/2014/main" id="{B516C27D-BF93-D0BB-3AE7-75BBC347ACAF}"/>
                </a:ext>
              </a:extLst>
            </p:cNvPr>
            <p:cNvSpPr txBox="1"/>
            <p:nvPr/>
          </p:nvSpPr>
          <p:spPr>
            <a:xfrm>
              <a:off x="11095651" y="3196574"/>
              <a:ext cx="288862" cy="338554"/>
            </a:xfrm>
            <a:prstGeom prst="rect">
              <a:avLst/>
            </a:prstGeom>
            <a:noFill/>
          </p:spPr>
          <p:txBody>
            <a:bodyPr wrap="none" rtlCol="0">
              <a:spAutoFit/>
            </a:bodyPr>
            <a:lstStyle/>
            <a:p>
              <a:pPr>
                <a:buNone/>
              </a:pPr>
              <a:r>
                <a:rPr lang="en-GB" sz="1600" b="1" dirty="0">
                  <a:solidFill>
                    <a:srgbClr val="000000"/>
                  </a:solidFill>
                  <a:latin typeface="Calibri" panose="020F0502020204030204" pitchFamily="34" charset="0"/>
                  <a:cs typeface="Calibri" panose="020F0502020204030204" pitchFamily="34" charset="0"/>
                </a:rPr>
                <a:t>1</a:t>
              </a:r>
            </a:p>
          </p:txBody>
        </p:sp>
      </p:grpSp>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20: On target</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17115" y="536839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EA887D4-2A58-4C4B-8053-43A82D500C3C}"/>
              </a:ext>
            </a:extLst>
          </p:cNvPr>
          <p:cNvSpPr txBox="1"/>
          <p:nvPr/>
        </p:nvSpPr>
        <p:spPr>
          <a:xfrm>
            <a:off x="317115" y="1283775"/>
            <a:ext cx="5799877" cy="2597634"/>
          </a:xfrm>
          <a:prstGeom prst="rect">
            <a:avLst/>
          </a:prstGeom>
          <a:noFill/>
        </p:spPr>
        <p:txBody>
          <a:bodyPr wrap="square" rtlCol="0">
            <a:spAutoFit/>
          </a:bodyPr>
          <a:lstStyle/>
          <a:p>
            <a:pPr>
              <a:buNone/>
            </a:pPr>
            <a:r>
              <a:rPr lang="en-US" sz="2200" dirty="0"/>
              <a:t>Robyn is practising archery using the target on the right. The gaps between each circle are always the same.</a:t>
            </a:r>
          </a:p>
          <a:p>
            <a:pPr>
              <a:buNone/>
            </a:pPr>
            <a:r>
              <a:rPr lang="en-US" sz="2200" dirty="0"/>
              <a:t>She hits the target five times. Arrow a lands 10 cm from the centre of the target. </a:t>
            </a:r>
          </a:p>
          <a:p>
            <a:pPr>
              <a:buNone/>
            </a:pPr>
            <a:r>
              <a:rPr lang="en-US" sz="2200" dirty="0"/>
              <a:t>How far are arrows b to e from the centre of the target?</a:t>
            </a:r>
          </a:p>
        </p:txBody>
      </p:sp>
      <p:sp>
        <p:nvSpPr>
          <p:cNvPr id="19" name="TextBox 18">
            <a:extLst>
              <a:ext uri="{FF2B5EF4-FFF2-40B4-BE49-F238E27FC236}">
                <a16:creationId xmlns:a16="http://schemas.microsoft.com/office/drawing/2014/main" id="{1355380E-CF7D-9E79-95BB-5BEF0F999312}"/>
              </a:ext>
            </a:extLst>
          </p:cNvPr>
          <p:cNvSpPr txBox="1"/>
          <p:nvPr/>
        </p:nvSpPr>
        <p:spPr>
          <a:xfrm>
            <a:off x="1347284" y="5237043"/>
            <a:ext cx="6055723" cy="1107996"/>
          </a:xfrm>
          <a:prstGeom prst="rect">
            <a:avLst/>
          </a:prstGeom>
          <a:noFill/>
        </p:spPr>
        <p:txBody>
          <a:bodyPr wrap="square" rtlCol="0">
            <a:spAutoFit/>
          </a:bodyPr>
          <a:lstStyle/>
          <a:p>
            <a:pPr>
              <a:buNone/>
            </a:pPr>
            <a:r>
              <a:rPr lang="en-US" sz="2200" dirty="0"/>
              <a:t>Robyn fires two more arrows. One is three times further from the centre than the other. Where could both arrows be?</a:t>
            </a:r>
          </a:p>
        </p:txBody>
      </p:sp>
      <p:sp>
        <p:nvSpPr>
          <p:cNvPr id="20" name="Multiplication Sign 19">
            <a:extLst>
              <a:ext uri="{FF2B5EF4-FFF2-40B4-BE49-F238E27FC236}">
                <a16:creationId xmlns:a16="http://schemas.microsoft.com/office/drawing/2014/main" id="{88401F22-9C4D-AC89-5705-0670AAAB865D}"/>
              </a:ext>
            </a:extLst>
          </p:cNvPr>
          <p:cNvSpPr/>
          <p:nvPr/>
        </p:nvSpPr>
        <p:spPr>
          <a:xfrm>
            <a:off x="7791159" y="2728980"/>
            <a:ext cx="817890" cy="903384"/>
          </a:xfrm>
          <a:prstGeom prst="mathMultiply">
            <a:avLst>
              <a:gd name="adj1" fmla="val 7372"/>
            </a:avLst>
          </a:prstGeom>
          <a:solidFill>
            <a:srgbClr val="00628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4550713-E32F-8E9B-8407-2A4A38B9BCBA}"/>
              </a:ext>
            </a:extLst>
          </p:cNvPr>
          <p:cNvSpPr txBox="1"/>
          <p:nvPr/>
        </p:nvSpPr>
        <p:spPr>
          <a:xfrm>
            <a:off x="7701583" y="2919062"/>
            <a:ext cx="385042" cy="523220"/>
          </a:xfrm>
          <a:prstGeom prst="rect">
            <a:avLst/>
          </a:prstGeom>
          <a:noFill/>
        </p:spPr>
        <p:txBody>
          <a:bodyPr wrap="none" rtlCol="0">
            <a:spAutoFit/>
          </a:bodyPr>
          <a:lstStyle/>
          <a:p>
            <a:pPr>
              <a:buNone/>
            </a:pPr>
            <a:r>
              <a:rPr lang="en-GB" dirty="0">
                <a:solidFill>
                  <a:schemeClr val="bg1"/>
                </a:solidFill>
              </a:rPr>
              <a:t>a</a:t>
            </a:r>
          </a:p>
        </p:txBody>
      </p:sp>
      <p:sp>
        <p:nvSpPr>
          <p:cNvPr id="22" name="Multiplication Sign 21">
            <a:extLst>
              <a:ext uri="{FF2B5EF4-FFF2-40B4-BE49-F238E27FC236}">
                <a16:creationId xmlns:a16="http://schemas.microsoft.com/office/drawing/2014/main" id="{C2E2301C-70FA-2F7C-AAD5-567DC14A28F8}"/>
              </a:ext>
            </a:extLst>
          </p:cNvPr>
          <p:cNvSpPr/>
          <p:nvPr/>
        </p:nvSpPr>
        <p:spPr>
          <a:xfrm>
            <a:off x="8683325" y="4464387"/>
            <a:ext cx="817890" cy="903384"/>
          </a:xfrm>
          <a:prstGeom prst="mathMultiply">
            <a:avLst>
              <a:gd name="adj1" fmla="val 7372"/>
            </a:avLst>
          </a:prstGeom>
          <a:solidFill>
            <a:srgbClr val="00628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E84760EF-3C71-9C36-8C98-24474600D41D}"/>
              </a:ext>
            </a:extLst>
          </p:cNvPr>
          <p:cNvSpPr txBox="1"/>
          <p:nvPr/>
        </p:nvSpPr>
        <p:spPr>
          <a:xfrm>
            <a:off x="9150150" y="4654469"/>
            <a:ext cx="385042" cy="523220"/>
          </a:xfrm>
          <a:prstGeom prst="rect">
            <a:avLst/>
          </a:prstGeom>
          <a:noFill/>
        </p:spPr>
        <p:txBody>
          <a:bodyPr wrap="none" rtlCol="0">
            <a:spAutoFit/>
          </a:bodyPr>
          <a:lstStyle/>
          <a:p>
            <a:pPr>
              <a:buNone/>
            </a:pPr>
            <a:r>
              <a:rPr lang="en-GB" dirty="0">
                <a:solidFill>
                  <a:schemeClr val="bg1"/>
                </a:solidFill>
              </a:rPr>
              <a:t>b</a:t>
            </a:r>
          </a:p>
        </p:txBody>
      </p:sp>
      <p:sp>
        <p:nvSpPr>
          <p:cNvPr id="24" name="Multiplication Sign 23">
            <a:extLst>
              <a:ext uri="{FF2B5EF4-FFF2-40B4-BE49-F238E27FC236}">
                <a16:creationId xmlns:a16="http://schemas.microsoft.com/office/drawing/2014/main" id="{BE38EC1D-9570-68D2-343D-DCB076698EDB}"/>
              </a:ext>
            </a:extLst>
          </p:cNvPr>
          <p:cNvSpPr/>
          <p:nvPr/>
        </p:nvSpPr>
        <p:spPr>
          <a:xfrm>
            <a:off x="9457756" y="3978489"/>
            <a:ext cx="817890" cy="903384"/>
          </a:xfrm>
          <a:prstGeom prst="mathMultiply">
            <a:avLst>
              <a:gd name="adj1" fmla="val 7372"/>
            </a:avLst>
          </a:prstGeom>
          <a:solidFill>
            <a:srgbClr val="00628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8C4125CF-0EAA-6956-81E9-CC229C23F3D4}"/>
              </a:ext>
            </a:extLst>
          </p:cNvPr>
          <p:cNvSpPr txBox="1"/>
          <p:nvPr/>
        </p:nvSpPr>
        <p:spPr>
          <a:xfrm>
            <a:off x="9976830" y="4168571"/>
            <a:ext cx="364202" cy="523220"/>
          </a:xfrm>
          <a:prstGeom prst="rect">
            <a:avLst/>
          </a:prstGeom>
          <a:noFill/>
        </p:spPr>
        <p:txBody>
          <a:bodyPr wrap="none" rtlCol="0">
            <a:spAutoFit/>
          </a:bodyPr>
          <a:lstStyle/>
          <a:p>
            <a:pPr>
              <a:buNone/>
            </a:pPr>
            <a:r>
              <a:rPr lang="en-GB" dirty="0">
                <a:solidFill>
                  <a:schemeClr val="bg1"/>
                </a:solidFill>
              </a:rPr>
              <a:t>c</a:t>
            </a:r>
          </a:p>
        </p:txBody>
      </p:sp>
      <p:sp>
        <p:nvSpPr>
          <p:cNvPr id="26" name="Multiplication Sign 25">
            <a:extLst>
              <a:ext uri="{FF2B5EF4-FFF2-40B4-BE49-F238E27FC236}">
                <a16:creationId xmlns:a16="http://schemas.microsoft.com/office/drawing/2014/main" id="{2FF56F00-EA6B-BD67-7A9C-B5FF5CECBBD5}"/>
              </a:ext>
            </a:extLst>
          </p:cNvPr>
          <p:cNvSpPr/>
          <p:nvPr/>
        </p:nvSpPr>
        <p:spPr>
          <a:xfrm>
            <a:off x="9334495" y="967009"/>
            <a:ext cx="817890" cy="903384"/>
          </a:xfrm>
          <a:prstGeom prst="mathMultiply">
            <a:avLst>
              <a:gd name="adj1" fmla="val 7372"/>
            </a:avLst>
          </a:prstGeom>
          <a:solidFill>
            <a:srgbClr val="00628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B4DFF874-B187-76A5-5902-F3DC87D77BF2}"/>
              </a:ext>
            </a:extLst>
          </p:cNvPr>
          <p:cNvSpPr txBox="1"/>
          <p:nvPr/>
        </p:nvSpPr>
        <p:spPr>
          <a:xfrm>
            <a:off x="9890604" y="1157091"/>
            <a:ext cx="385042" cy="523220"/>
          </a:xfrm>
          <a:prstGeom prst="rect">
            <a:avLst/>
          </a:prstGeom>
          <a:noFill/>
        </p:spPr>
        <p:txBody>
          <a:bodyPr wrap="none" rtlCol="0">
            <a:spAutoFit/>
          </a:bodyPr>
          <a:lstStyle/>
          <a:p>
            <a:pPr>
              <a:buNone/>
            </a:pPr>
            <a:r>
              <a:rPr lang="en-GB" dirty="0">
                <a:solidFill>
                  <a:srgbClr val="585858"/>
                </a:solidFill>
              </a:rPr>
              <a:t>d</a:t>
            </a:r>
          </a:p>
        </p:txBody>
      </p:sp>
      <p:sp>
        <p:nvSpPr>
          <p:cNvPr id="28" name="Multiplication Sign 27">
            <a:extLst>
              <a:ext uri="{FF2B5EF4-FFF2-40B4-BE49-F238E27FC236}">
                <a16:creationId xmlns:a16="http://schemas.microsoft.com/office/drawing/2014/main" id="{EC7C1C8E-00FC-F9B4-64C3-5C5E8CCC8D9A}"/>
              </a:ext>
            </a:extLst>
          </p:cNvPr>
          <p:cNvSpPr/>
          <p:nvPr/>
        </p:nvSpPr>
        <p:spPr>
          <a:xfrm>
            <a:off x="8637293" y="2236417"/>
            <a:ext cx="817890" cy="903384"/>
          </a:xfrm>
          <a:prstGeom prst="mathMultiply">
            <a:avLst>
              <a:gd name="adj1" fmla="val 7372"/>
            </a:avLst>
          </a:prstGeom>
          <a:solidFill>
            <a:srgbClr val="00628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3F64D577-7E55-794B-B7B8-ED2D70F1350E}"/>
              </a:ext>
            </a:extLst>
          </p:cNvPr>
          <p:cNvSpPr txBox="1"/>
          <p:nvPr/>
        </p:nvSpPr>
        <p:spPr>
          <a:xfrm>
            <a:off x="9188532" y="2491410"/>
            <a:ext cx="385042" cy="523220"/>
          </a:xfrm>
          <a:prstGeom prst="rect">
            <a:avLst/>
          </a:prstGeom>
          <a:noFill/>
        </p:spPr>
        <p:txBody>
          <a:bodyPr wrap="none" rtlCol="0">
            <a:spAutoFit/>
          </a:bodyPr>
          <a:lstStyle/>
          <a:p>
            <a:pPr>
              <a:buNone/>
            </a:pPr>
            <a:r>
              <a:rPr lang="en-GB" dirty="0">
                <a:solidFill>
                  <a:schemeClr val="bg1"/>
                </a:solidFill>
              </a:rPr>
              <a:t>e</a:t>
            </a:r>
          </a:p>
        </p:txBody>
      </p:sp>
    </p:spTree>
    <p:extLst>
      <p:ext uri="{BB962C8B-B14F-4D97-AF65-F5344CB8AC3E}">
        <p14:creationId xmlns:p14="http://schemas.microsoft.com/office/powerpoint/2010/main" val="214778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animBg="1"/>
      <p:bldP spid="21" grpId="0"/>
      <p:bldP spid="22" grpId="0" animBg="1"/>
      <p:bldP spid="23" grpId="0"/>
      <p:bldP spid="24" grpId="0" animBg="1"/>
      <p:bldP spid="25" grpId="0"/>
      <p:bldP spid="26" grpId="0" animBg="1"/>
      <p:bldP spid="27" grpId="0"/>
      <p:bldP spid="28" grpId="0" animBg="1"/>
      <p:bldP spid="29"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20: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875749082"/>
              </p:ext>
            </p:extLst>
          </p:nvPr>
        </p:nvGraphicFramePr>
        <p:xfrm>
          <a:off x="267128" y="764704"/>
          <a:ext cx="11766038" cy="5100903"/>
        </p:xfrm>
        <a:graphic>
          <a:graphicData uri="http://schemas.openxmlformats.org/drawingml/2006/table">
            <a:tbl>
              <a:tblPr firstRow="1" bandRow="1">
                <a:tableStyleId>{5940675A-B579-460E-94D1-54222C63F5DA}</a:tableStyleId>
              </a:tblPr>
              <a:tblGrid>
                <a:gridCol w="5790772">
                  <a:extLst>
                    <a:ext uri="{9D8B030D-6E8A-4147-A177-3AD203B41FA5}">
                      <a16:colId xmlns:a16="http://schemas.microsoft.com/office/drawing/2014/main" val="695237181"/>
                    </a:ext>
                  </a:extLst>
                </a:gridCol>
                <a:gridCol w="59752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912183">
                <a:tc>
                  <a:txBody>
                    <a:bodyPr/>
                    <a:lstStyle/>
                    <a:p>
                      <a:r>
                        <a:rPr lang="en-GB" sz="1600" b="1" i="0" u="none" dirty="0"/>
                        <a:t>Support</a:t>
                      </a:r>
                    </a:p>
                    <a:p>
                      <a:r>
                        <a:rPr lang="en-GB" sz="1600" b="0" i="0" u="none" dirty="0"/>
                        <a:t>Encourage students to begin to think multiplicatively by asking about distances which are twice as far as the first arrow (the outside edge of the black section) or half as far (the outside edge of the yellow).</a:t>
                      </a:r>
                    </a:p>
                    <a:p>
                      <a:pPr>
                        <a:spcBef>
                          <a:spcPts val="600"/>
                        </a:spcBef>
                      </a:pPr>
                      <a:r>
                        <a:rPr lang="en-GB" sz="1600" b="1" i="0" u="none" dirty="0"/>
                        <a:t>Challenge</a:t>
                      </a:r>
                    </a:p>
                    <a:p>
                      <a:r>
                        <a:rPr lang="en-GB" sz="1600" b="0" i="0" u="none" dirty="0"/>
                        <a:t>Encourage students to make other multiplicative comparisons. For example, arrow c is two times further from the centre than arrow e. Is it possible to make statements like this for other arrows?</a:t>
                      </a:r>
                    </a:p>
                    <a:p>
                      <a:pPr>
                        <a:spcBef>
                          <a:spcPts val="600"/>
                        </a:spcBef>
                      </a:pPr>
                      <a:r>
                        <a:rPr lang="en-GB" sz="1600" b="1" i="0" u="none" dirty="0"/>
                        <a:t>Representations</a:t>
                      </a:r>
                    </a:p>
                    <a:p>
                      <a:r>
                        <a:rPr lang="en-GB" sz="1600" b="0" i="0" u="none" dirty="0"/>
                        <a:t>A double number line may help. Use the centre of the target as 0 on the number line. Drew this and position at different angles on the circle to model the connection between the two representations.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See whether students are able to use the unitary method to solve problems, perhaps informally.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Look for students who are first able to identify that the rings are 2.5 cm apart, and who use this to calculate the other distances.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There are, of course, other ways to work with this task (such as noticing that arrow c is ‘half as far again’ as arrow a) but it is likely that a unitary method will be the most common. If other methods be used, ask students to share and discuss their thoughts. Comparing methods, and seeing whether students are able to identify why they are the same, is useful for assessing students’ multiplicative reasoning.</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Key to the unitary method is an understanding of ‘per’ or ‘for every one’. When discussing different strategies, this is a common reference to use.</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indent="-285750">
                        <a:buFont typeface="Arial" panose="020B0604020202020204" pitchFamily="34" charset="0"/>
                        <a:buChar char="•"/>
                      </a:pPr>
                      <a:r>
                        <a:rPr lang="en-GB" sz="1600" b="0" dirty="0"/>
                        <a:t>There are other examples of using scaling in </a:t>
                      </a:r>
                      <a:r>
                        <a:rPr lang="en-GB" sz="1600" dirty="0">
                          <a:hlinkClick r:id="rId3"/>
                        </a:rPr>
                        <a:t>Primary Mastery Professional Development | NCETM</a:t>
                      </a:r>
                      <a:r>
                        <a:rPr lang="en-GB" sz="1600" dirty="0"/>
                        <a:t>: segment 2.17 </a:t>
                      </a:r>
                      <a:r>
                        <a:rPr lang="en-GB" sz="1600" dirty="0">
                          <a:hlinkClick r:id="rId4"/>
                        </a:rPr>
                        <a:t>Structures: using measures and comparison to understand scaling </a:t>
                      </a:r>
                      <a:r>
                        <a:rPr lang="en-GB" sz="1600" dirty="0"/>
                        <a:t>and segment 2.27 </a:t>
                      </a:r>
                      <a:r>
                        <a:rPr lang="en-GB" sz="1600" dirty="0">
                          <a:hlinkClick r:id="rId5"/>
                        </a:rPr>
                        <a:t>Scale factors, ratio and proportional reasoning </a:t>
                      </a:r>
                      <a:endParaRPr lang="en-GB" sz="160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7696524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Additional activities </a:t>
            </a: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a:normAutofit/>
          </a:bodyPr>
          <a:lstStyle/>
          <a:p>
            <a:r>
              <a:rPr lang="en-GB" sz="1800" dirty="0">
                <a:latin typeface="Century Gothic" panose="020B0502020202020204" pitchFamily="34" charset="0"/>
              </a:rPr>
              <a:t>Activities A–J </a:t>
            </a:r>
          </a:p>
        </p:txBody>
      </p:sp>
    </p:spTree>
    <p:extLst>
      <p:ext uri="{BB962C8B-B14F-4D97-AF65-F5344CB8AC3E}">
        <p14:creationId xmlns:p14="http://schemas.microsoft.com/office/powerpoint/2010/main" val="5203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sz="28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76626014"/>
              </p:ext>
            </p:extLst>
          </p:nvPr>
        </p:nvGraphicFramePr>
        <p:xfrm>
          <a:off x="619696" y="1159860"/>
          <a:ext cx="10450239" cy="1847280"/>
        </p:xfrm>
        <a:graphic>
          <a:graphicData uri="http://schemas.openxmlformats.org/drawingml/2006/table">
            <a:tbl>
              <a:tblPr firstRow="1" bandRow="1">
                <a:tableStyleId>{5940675A-B579-460E-94D1-54222C63F5DA}</a:tableStyleId>
              </a:tblPr>
              <a:tblGrid>
                <a:gridCol w="9082486">
                  <a:extLst>
                    <a:ext uri="{9D8B030D-6E8A-4147-A177-3AD203B41FA5}">
                      <a16:colId xmlns:a16="http://schemas.microsoft.com/office/drawing/2014/main" val="4162930053"/>
                    </a:ext>
                  </a:extLst>
                </a:gridCol>
                <a:gridCol w="1367753">
                  <a:extLst>
                    <a:ext uri="{9D8B030D-6E8A-4147-A177-3AD203B41FA5}">
                      <a16:colId xmlns:a16="http://schemas.microsoft.com/office/drawing/2014/main" val="325042873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latin typeface="+mn-lt"/>
                          <a:ea typeface="+mn-ea"/>
                          <a:cs typeface="+mn-cs"/>
                        </a:rPr>
                        <a:t>Understand proportionality</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Code</a:t>
                      </a:r>
                    </a:p>
                  </a:txBody>
                  <a:tcPr>
                    <a:solidFill>
                      <a:schemeClr val="accent2"/>
                    </a:solidFill>
                  </a:tcPr>
                </a:tc>
                <a:extLst>
                  <a:ext uri="{0D108BD9-81ED-4DB2-BD59-A6C34878D82A}">
                    <a16:rowId xmlns:a16="http://schemas.microsoft.com/office/drawing/2014/main" val="979699445"/>
                  </a:ext>
                </a:extLst>
              </a:tr>
              <a:tr h="504000">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Understand the connection between multiplicative relationships and direct proportion</a:t>
                      </a: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3.1.6.1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9749094"/>
                  </a:ext>
                </a:extLst>
              </a:tr>
              <a:tr h="504000">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Recognise direct proportion and use in a range of contexts including compound measures</a:t>
                      </a: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3.1.6.2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0190816"/>
                  </a:ext>
                </a:extLst>
              </a:tr>
              <a:tr h="504000">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Recognise and use inverse proportionality in a range of contexts</a:t>
                      </a:r>
                    </a:p>
                  </a:txBody>
                  <a:tcPr marL="68580" marR="68580" marT="0" marB="0" anchor="ctr"/>
                </a:tc>
                <a:tc>
                  <a:txBody>
                    <a:bodyPr/>
                    <a:lstStyle/>
                    <a:p>
                      <a:pPr>
                        <a:lnSpc>
                          <a:spcPct val="107000"/>
                        </a:lnSpc>
                        <a:spcAft>
                          <a:spcPts val="80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3.1.6.3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955695"/>
                  </a:ext>
                </a:extLst>
              </a:tr>
            </a:tbl>
          </a:graphicData>
        </a:graphic>
      </p:graphicFrame>
      <p:sp>
        <p:nvSpPr>
          <p:cNvPr id="5" name="TextBox 4">
            <a:extLst>
              <a:ext uri="{FF2B5EF4-FFF2-40B4-BE49-F238E27FC236}">
                <a16:creationId xmlns:a16="http://schemas.microsoft.com/office/drawing/2014/main" id="{C997200E-231E-4CC3-9351-85AA93FE9F5F}"/>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7988996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3B8283-1E91-E4BD-3468-A29C2040FD84}"/>
              </a:ext>
            </a:extLst>
          </p:cNvPr>
          <p:cNvSpPr>
            <a:spLocks noGrp="1"/>
          </p:cNvSpPr>
          <p:nvPr>
            <p:ph type="body" sz="quarter" idx="11"/>
          </p:nvPr>
        </p:nvSpPr>
        <p:spPr/>
        <p:txBody>
          <a:bodyPr/>
          <a:lstStyle/>
          <a:p>
            <a:r>
              <a:rPr lang="en-US" dirty="0"/>
              <a:t>Activity A: Blank grids</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43534" y="569268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6FD8F81-C9A4-4C82-6DBE-74CF7C07FBB2}"/>
              </a:ext>
            </a:extLst>
          </p:cNvPr>
          <p:cNvSpPr txBox="1"/>
          <p:nvPr/>
        </p:nvSpPr>
        <p:spPr>
          <a:xfrm>
            <a:off x="1251555" y="5833899"/>
            <a:ext cx="7801006" cy="769441"/>
          </a:xfrm>
          <a:prstGeom prst="rect">
            <a:avLst/>
          </a:prstGeom>
          <a:noFill/>
        </p:spPr>
        <p:txBody>
          <a:bodyPr wrap="square" rtlCol="0">
            <a:spAutoFit/>
          </a:bodyPr>
          <a:lstStyle/>
          <a:p>
            <a:pPr>
              <a:buNone/>
            </a:pPr>
            <a:r>
              <a:rPr lang="en-GB" sz="2200" dirty="0"/>
              <a:t>Draw some more grids with different numbers of squares. Can you shade your percentage on each of these grids?</a:t>
            </a:r>
          </a:p>
        </p:txBody>
      </p:sp>
      <p:pic>
        <p:nvPicPr>
          <p:cNvPr id="5" name="Picture 4">
            <a:extLst>
              <a:ext uri="{FF2B5EF4-FFF2-40B4-BE49-F238E27FC236}">
                <a16:creationId xmlns:a16="http://schemas.microsoft.com/office/drawing/2014/main" id="{36960CDD-3936-DD95-6B3E-4573A9D4BB54}"/>
              </a:ext>
            </a:extLst>
          </p:cNvPr>
          <p:cNvPicPr>
            <a:picLocks noChangeAspect="1"/>
          </p:cNvPicPr>
          <p:nvPr/>
        </p:nvPicPr>
        <p:blipFill>
          <a:blip r:embed="rId3"/>
          <a:stretch>
            <a:fillRect/>
          </a:stretch>
        </p:blipFill>
        <p:spPr>
          <a:xfrm>
            <a:off x="7597938" y="1068852"/>
            <a:ext cx="2265709" cy="2281893"/>
          </a:xfrm>
          <a:prstGeom prst="rect">
            <a:avLst/>
          </a:prstGeom>
        </p:spPr>
      </p:pic>
      <p:sp>
        <p:nvSpPr>
          <p:cNvPr id="9" name="TextBox 8">
            <a:extLst>
              <a:ext uri="{FF2B5EF4-FFF2-40B4-BE49-F238E27FC236}">
                <a16:creationId xmlns:a16="http://schemas.microsoft.com/office/drawing/2014/main" id="{73955DD0-0FA4-7D83-CCAA-95BBF2FC4181}"/>
              </a:ext>
            </a:extLst>
          </p:cNvPr>
          <p:cNvSpPr txBox="1"/>
          <p:nvPr/>
        </p:nvSpPr>
        <p:spPr>
          <a:xfrm>
            <a:off x="256402" y="1061683"/>
            <a:ext cx="7038478" cy="1243417"/>
          </a:xfrm>
          <a:prstGeom prst="rect">
            <a:avLst/>
          </a:prstGeom>
          <a:noFill/>
        </p:spPr>
        <p:txBody>
          <a:bodyPr wrap="square" rtlCol="0">
            <a:spAutoFit/>
          </a:bodyPr>
          <a:lstStyle/>
          <a:p>
            <a:pPr marL="457200" indent="-457200">
              <a:buFont typeface="+mj-lt"/>
              <a:buAutoNum type="alphaLcParenR"/>
            </a:pPr>
            <a:r>
              <a:rPr lang="en-GB" sz="2200" dirty="0"/>
              <a:t>Shade part of the hundred grid on the right </a:t>
            </a:r>
          </a:p>
          <a:p>
            <a:pPr marL="457200" indent="-457200">
              <a:buFont typeface="+mj-lt"/>
              <a:buAutoNum type="alphaLcParenR"/>
            </a:pPr>
            <a:r>
              <a:rPr lang="en-GB" sz="2200" dirty="0"/>
              <a:t>Complete the sentence: __% of the grid is shaded.</a:t>
            </a:r>
          </a:p>
          <a:p>
            <a:pPr marL="457200" indent="-457200">
              <a:buFont typeface="+mj-lt"/>
              <a:buAutoNum type="alphaLcParenR"/>
            </a:pPr>
            <a:r>
              <a:rPr lang="en-GB" sz="2200" dirty="0"/>
              <a:t>Then shade the </a:t>
            </a:r>
            <a:r>
              <a:rPr lang="en-GB" sz="2200" b="1" dirty="0"/>
              <a:t>same</a:t>
            </a:r>
            <a:r>
              <a:rPr lang="en-GB" sz="2200" dirty="0"/>
              <a:t> percentage of shapes A to I.</a:t>
            </a:r>
          </a:p>
        </p:txBody>
      </p:sp>
      <p:pic>
        <p:nvPicPr>
          <p:cNvPr id="51" name="Picture 50">
            <a:extLst>
              <a:ext uri="{FF2B5EF4-FFF2-40B4-BE49-F238E27FC236}">
                <a16:creationId xmlns:a16="http://schemas.microsoft.com/office/drawing/2014/main" id="{08F0BA9C-166D-34DD-AAFC-6B2BD57FDE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534" y="2829170"/>
            <a:ext cx="1245129" cy="2760578"/>
          </a:xfrm>
          <a:prstGeom prst="rect">
            <a:avLst/>
          </a:prstGeom>
        </p:spPr>
      </p:pic>
      <p:pic>
        <p:nvPicPr>
          <p:cNvPr id="52" name="Picture 51">
            <a:extLst>
              <a:ext uri="{FF2B5EF4-FFF2-40B4-BE49-F238E27FC236}">
                <a16:creationId xmlns:a16="http://schemas.microsoft.com/office/drawing/2014/main" id="{5B0A3466-B201-0509-C098-A37FF7E19A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4743" y="4076381"/>
            <a:ext cx="2265708" cy="1573621"/>
          </a:xfrm>
          <a:prstGeom prst="rect">
            <a:avLst/>
          </a:prstGeom>
        </p:spPr>
      </p:pic>
      <p:graphicFrame>
        <p:nvGraphicFramePr>
          <p:cNvPr id="53" name="Table 6">
            <a:extLst>
              <a:ext uri="{FF2B5EF4-FFF2-40B4-BE49-F238E27FC236}">
                <a16:creationId xmlns:a16="http://schemas.microsoft.com/office/drawing/2014/main" id="{89807EAD-666F-1C8C-7BEF-5C68C9606958}"/>
              </a:ext>
            </a:extLst>
          </p:cNvPr>
          <p:cNvGraphicFramePr>
            <a:graphicFrameLocks noGrp="1"/>
          </p:cNvGraphicFramePr>
          <p:nvPr>
            <p:extLst>
              <p:ext uri="{D42A27DB-BD31-4B8C-83A1-F6EECF244321}">
                <p14:modId xmlns:p14="http://schemas.microsoft.com/office/powerpoint/2010/main" val="3226236464"/>
              </p:ext>
            </p:extLst>
          </p:nvPr>
        </p:nvGraphicFramePr>
        <p:xfrm>
          <a:off x="10798601" y="1084725"/>
          <a:ext cx="1080590" cy="2265708"/>
        </p:xfrm>
        <a:graphic>
          <a:graphicData uri="http://schemas.openxmlformats.org/drawingml/2006/table">
            <a:tbl>
              <a:tblPr firstRow="1" bandRow="1">
                <a:tableStyleId>{5940675A-B579-460E-94D1-54222C63F5DA}</a:tableStyleId>
              </a:tblPr>
              <a:tblGrid>
                <a:gridCol w="1080590">
                  <a:extLst>
                    <a:ext uri="{9D8B030D-6E8A-4147-A177-3AD203B41FA5}">
                      <a16:colId xmlns:a16="http://schemas.microsoft.com/office/drawing/2014/main" val="4036188017"/>
                    </a:ext>
                  </a:extLst>
                </a:gridCol>
              </a:tblGrid>
              <a:tr h="1132854">
                <a:tc>
                  <a:txBody>
                    <a:bodyPr/>
                    <a:lstStyle/>
                    <a:p>
                      <a:endParaRPr lang="en-GB" dirty="0"/>
                    </a:p>
                  </a:txBody>
                  <a:tcPr/>
                </a:tc>
                <a:extLst>
                  <a:ext uri="{0D108BD9-81ED-4DB2-BD59-A6C34878D82A}">
                    <a16:rowId xmlns:a16="http://schemas.microsoft.com/office/drawing/2014/main" val="892995359"/>
                  </a:ext>
                </a:extLst>
              </a:tr>
              <a:tr h="1132854">
                <a:tc>
                  <a:txBody>
                    <a:bodyPr/>
                    <a:lstStyle/>
                    <a:p>
                      <a:endParaRPr lang="en-GB" dirty="0"/>
                    </a:p>
                  </a:txBody>
                  <a:tcPr/>
                </a:tc>
                <a:extLst>
                  <a:ext uri="{0D108BD9-81ED-4DB2-BD59-A6C34878D82A}">
                    <a16:rowId xmlns:a16="http://schemas.microsoft.com/office/drawing/2014/main" val="3640612384"/>
                  </a:ext>
                </a:extLst>
              </a:tr>
            </a:tbl>
          </a:graphicData>
        </a:graphic>
      </p:graphicFrame>
      <p:graphicFrame>
        <p:nvGraphicFramePr>
          <p:cNvPr id="54" name="Table 53">
            <a:extLst>
              <a:ext uri="{FF2B5EF4-FFF2-40B4-BE49-F238E27FC236}">
                <a16:creationId xmlns:a16="http://schemas.microsoft.com/office/drawing/2014/main" id="{01CDD0C7-9D62-D0B4-B832-5BDF999D9777}"/>
              </a:ext>
            </a:extLst>
          </p:cNvPr>
          <p:cNvGraphicFramePr>
            <a:graphicFrameLocks noGrp="1"/>
          </p:cNvGraphicFramePr>
          <p:nvPr>
            <p:extLst>
              <p:ext uri="{D42A27DB-BD31-4B8C-83A1-F6EECF244321}">
                <p14:modId xmlns:p14="http://schemas.microsoft.com/office/powerpoint/2010/main" val="1965321117"/>
              </p:ext>
            </p:extLst>
          </p:nvPr>
        </p:nvGraphicFramePr>
        <p:xfrm>
          <a:off x="3678775" y="3970915"/>
          <a:ext cx="2880000" cy="36576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3747605812"/>
                    </a:ext>
                  </a:extLst>
                </a:gridCol>
                <a:gridCol w="288000">
                  <a:extLst>
                    <a:ext uri="{9D8B030D-6E8A-4147-A177-3AD203B41FA5}">
                      <a16:colId xmlns:a16="http://schemas.microsoft.com/office/drawing/2014/main" val="1590337626"/>
                    </a:ext>
                  </a:extLst>
                </a:gridCol>
                <a:gridCol w="288000">
                  <a:extLst>
                    <a:ext uri="{9D8B030D-6E8A-4147-A177-3AD203B41FA5}">
                      <a16:colId xmlns:a16="http://schemas.microsoft.com/office/drawing/2014/main" val="4182047557"/>
                    </a:ext>
                  </a:extLst>
                </a:gridCol>
                <a:gridCol w="288000">
                  <a:extLst>
                    <a:ext uri="{9D8B030D-6E8A-4147-A177-3AD203B41FA5}">
                      <a16:colId xmlns:a16="http://schemas.microsoft.com/office/drawing/2014/main" val="1607567566"/>
                    </a:ext>
                  </a:extLst>
                </a:gridCol>
                <a:gridCol w="288000">
                  <a:extLst>
                    <a:ext uri="{9D8B030D-6E8A-4147-A177-3AD203B41FA5}">
                      <a16:colId xmlns:a16="http://schemas.microsoft.com/office/drawing/2014/main" val="3652912490"/>
                    </a:ext>
                  </a:extLst>
                </a:gridCol>
                <a:gridCol w="288000">
                  <a:extLst>
                    <a:ext uri="{9D8B030D-6E8A-4147-A177-3AD203B41FA5}">
                      <a16:colId xmlns:a16="http://schemas.microsoft.com/office/drawing/2014/main" val="926870041"/>
                    </a:ext>
                  </a:extLst>
                </a:gridCol>
                <a:gridCol w="288000">
                  <a:extLst>
                    <a:ext uri="{9D8B030D-6E8A-4147-A177-3AD203B41FA5}">
                      <a16:colId xmlns:a16="http://schemas.microsoft.com/office/drawing/2014/main" val="2111567300"/>
                    </a:ext>
                  </a:extLst>
                </a:gridCol>
                <a:gridCol w="288000">
                  <a:extLst>
                    <a:ext uri="{9D8B030D-6E8A-4147-A177-3AD203B41FA5}">
                      <a16:colId xmlns:a16="http://schemas.microsoft.com/office/drawing/2014/main" val="2155195536"/>
                    </a:ext>
                  </a:extLst>
                </a:gridCol>
                <a:gridCol w="288000">
                  <a:extLst>
                    <a:ext uri="{9D8B030D-6E8A-4147-A177-3AD203B41FA5}">
                      <a16:colId xmlns:a16="http://schemas.microsoft.com/office/drawing/2014/main" val="3536662599"/>
                    </a:ext>
                  </a:extLst>
                </a:gridCol>
                <a:gridCol w="288000">
                  <a:extLst>
                    <a:ext uri="{9D8B030D-6E8A-4147-A177-3AD203B41FA5}">
                      <a16:colId xmlns:a16="http://schemas.microsoft.com/office/drawing/2014/main" val="1281778054"/>
                    </a:ext>
                  </a:extLst>
                </a:gridCol>
              </a:tblGrid>
              <a:tr h="32002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bl>
          </a:graphicData>
        </a:graphic>
      </p:graphicFrame>
      <p:graphicFrame>
        <p:nvGraphicFramePr>
          <p:cNvPr id="55" name="Table 54">
            <a:extLst>
              <a:ext uri="{FF2B5EF4-FFF2-40B4-BE49-F238E27FC236}">
                <a16:creationId xmlns:a16="http://schemas.microsoft.com/office/drawing/2014/main" id="{DE6A3027-AD4A-1714-2C52-115FB678C756}"/>
              </a:ext>
            </a:extLst>
          </p:cNvPr>
          <p:cNvGraphicFramePr>
            <a:graphicFrameLocks noGrp="1"/>
          </p:cNvGraphicFramePr>
          <p:nvPr>
            <p:extLst>
              <p:ext uri="{D42A27DB-BD31-4B8C-83A1-F6EECF244321}">
                <p14:modId xmlns:p14="http://schemas.microsoft.com/office/powerpoint/2010/main" val="4212928217"/>
              </p:ext>
            </p:extLst>
          </p:nvPr>
        </p:nvGraphicFramePr>
        <p:xfrm>
          <a:off x="9707219" y="4918482"/>
          <a:ext cx="2161178" cy="731520"/>
        </p:xfrm>
        <a:graphic>
          <a:graphicData uri="http://schemas.openxmlformats.org/drawingml/2006/table">
            <a:tbl>
              <a:tblPr firstRow="1" bandRow="1">
                <a:tableStyleId>{5940675A-B579-460E-94D1-54222C63F5DA}</a:tableStyleId>
              </a:tblPr>
              <a:tblGrid>
                <a:gridCol w="1080589">
                  <a:extLst>
                    <a:ext uri="{9D8B030D-6E8A-4147-A177-3AD203B41FA5}">
                      <a16:colId xmlns:a16="http://schemas.microsoft.com/office/drawing/2014/main" val="3747605812"/>
                    </a:ext>
                  </a:extLst>
                </a:gridCol>
                <a:gridCol w="1080589">
                  <a:extLst>
                    <a:ext uri="{9D8B030D-6E8A-4147-A177-3AD203B41FA5}">
                      <a16:colId xmlns:a16="http://schemas.microsoft.com/office/drawing/2014/main" val="1590337626"/>
                    </a:ext>
                  </a:extLst>
                </a:gridCol>
              </a:tblGrid>
              <a:tr h="316434">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r h="316434">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27894708"/>
                  </a:ext>
                </a:extLst>
              </a:tr>
            </a:tbl>
          </a:graphicData>
        </a:graphic>
      </p:graphicFrame>
      <p:graphicFrame>
        <p:nvGraphicFramePr>
          <p:cNvPr id="56" name="Table 55">
            <a:extLst>
              <a:ext uri="{FF2B5EF4-FFF2-40B4-BE49-F238E27FC236}">
                <a16:creationId xmlns:a16="http://schemas.microsoft.com/office/drawing/2014/main" id="{09235096-4BBE-1F39-B11A-D525A03149F1}"/>
              </a:ext>
            </a:extLst>
          </p:cNvPr>
          <p:cNvGraphicFramePr>
            <a:graphicFrameLocks noGrp="1"/>
          </p:cNvGraphicFramePr>
          <p:nvPr>
            <p:extLst>
              <p:ext uri="{D42A27DB-BD31-4B8C-83A1-F6EECF244321}">
                <p14:modId xmlns:p14="http://schemas.microsoft.com/office/powerpoint/2010/main" val="714095636"/>
              </p:ext>
            </p:extLst>
          </p:nvPr>
        </p:nvGraphicFramePr>
        <p:xfrm>
          <a:off x="3678775" y="2749014"/>
          <a:ext cx="2880000" cy="101994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3747605812"/>
                    </a:ext>
                  </a:extLst>
                </a:gridCol>
                <a:gridCol w="288000">
                  <a:extLst>
                    <a:ext uri="{9D8B030D-6E8A-4147-A177-3AD203B41FA5}">
                      <a16:colId xmlns:a16="http://schemas.microsoft.com/office/drawing/2014/main" val="1590337626"/>
                    </a:ext>
                  </a:extLst>
                </a:gridCol>
                <a:gridCol w="288000">
                  <a:extLst>
                    <a:ext uri="{9D8B030D-6E8A-4147-A177-3AD203B41FA5}">
                      <a16:colId xmlns:a16="http://schemas.microsoft.com/office/drawing/2014/main" val="4182047557"/>
                    </a:ext>
                  </a:extLst>
                </a:gridCol>
                <a:gridCol w="288000">
                  <a:extLst>
                    <a:ext uri="{9D8B030D-6E8A-4147-A177-3AD203B41FA5}">
                      <a16:colId xmlns:a16="http://schemas.microsoft.com/office/drawing/2014/main" val="1607567566"/>
                    </a:ext>
                  </a:extLst>
                </a:gridCol>
                <a:gridCol w="288000">
                  <a:extLst>
                    <a:ext uri="{9D8B030D-6E8A-4147-A177-3AD203B41FA5}">
                      <a16:colId xmlns:a16="http://schemas.microsoft.com/office/drawing/2014/main" val="3652912490"/>
                    </a:ext>
                  </a:extLst>
                </a:gridCol>
                <a:gridCol w="288000">
                  <a:extLst>
                    <a:ext uri="{9D8B030D-6E8A-4147-A177-3AD203B41FA5}">
                      <a16:colId xmlns:a16="http://schemas.microsoft.com/office/drawing/2014/main" val="926870041"/>
                    </a:ext>
                  </a:extLst>
                </a:gridCol>
                <a:gridCol w="288000">
                  <a:extLst>
                    <a:ext uri="{9D8B030D-6E8A-4147-A177-3AD203B41FA5}">
                      <a16:colId xmlns:a16="http://schemas.microsoft.com/office/drawing/2014/main" val="2111567300"/>
                    </a:ext>
                  </a:extLst>
                </a:gridCol>
                <a:gridCol w="288000">
                  <a:extLst>
                    <a:ext uri="{9D8B030D-6E8A-4147-A177-3AD203B41FA5}">
                      <a16:colId xmlns:a16="http://schemas.microsoft.com/office/drawing/2014/main" val="2155195536"/>
                    </a:ext>
                  </a:extLst>
                </a:gridCol>
                <a:gridCol w="288000">
                  <a:extLst>
                    <a:ext uri="{9D8B030D-6E8A-4147-A177-3AD203B41FA5}">
                      <a16:colId xmlns:a16="http://schemas.microsoft.com/office/drawing/2014/main" val="3536662599"/>
                    </a:ext>
                  </a:extLst>
                </a:gridCol>
                <a:gridCol w="288000">
                  <a:extLst>
                    <a:ext uri="{9D8B030D-6E8A-4147-A177-3AD203B41FA5}">
                      <a16:colId xmlns:a16="http://schemas.microsoft.com/office/drawing/2014/main" val="1281778054"/>
                    </a:ext>
                  </a:extLst>
                </a:gridCol>
              </a:tblGrid>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170288507"/>
                  </a:ext>
                </a:extLst>
              </a:tr>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626014084"/>
                  </a:ext>
                </a:extLst>
              </a:tr>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818104987"/>
                  </a:ext>
                </a:extLst>
              </a:tr>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510715075"/>
                  </a:ext>
                </a:extLst>
              </a:tr>
            </a:tbl>
          </a:graphicData>
        </a:graphic>
      </p:graphicFrame>
      <p:graphicFrame>
        <p:nvGraphicFramePr>
          <p:cNvPr id="57" name="Table 56">
            <a:extLst>
              <a:ext uri="{FF2B5EF4-FFF2-40B4-BE49-F238E27FC236}">
                <a16:creationId xmlns:a16="http://schemas.microsoft.com/office/drawing/2014/main" id="{634D51C4-9CC2-6E7A-9583-5E88FDF9933B}"/>
              </a:ext>
            </a:extLst>
          </p:cNvPr>
          <p:cNvGraphicFramePr>
            <a:graphicFrameLocks noGrp="1"/>
          </p:cNvGraphicFramePr>
          <p:nvPr>
            <p:extLst>
              <p:ext uri="{D42A27DB-BD31-4B8C-83A1-F6EECF244321}">
                <p14:modId xmlns:p14="http://schemas.microsoft.com/office/powerpoint/2010/main" val="399816225"/>
              </p:ext>
            </p:extLst>
          </p:nvPr>
        </p:nvGraphicFramePr>
        <p:xfrm>
          <a:off x="1869501" y="2834241"/>
          <a:ext cx="1161045" cy="2750436"/>
        </p:xfrm>
        <a:graphic>
          <a:graphicData uri="http://schemas.openxmlformats.org/drawingml/2006/table">
            <a:tbl>
              <a:tblPr firstRow="1" bandRow="1">
                <a:tableStyleId>{5940675A-B579-460E-94D1-54222C63F5DA}</a:tableStyleId>
              </a:tblPr>
              <a:tblGrid>
                <a:gridCol w="232209">
                  <a:extLst>
                    <a:ext uri="{9D8B030D-6E8A-4147-A177-3AD203B41FA5}">
                      <a16:colId xmlns:a16="http://schemas.microsoft.com/office/drawing/2014/main" val="1590337626"/>
                    </a:ext>
                  </a:extLst>
                </a:gridCol>
                <a:gridCol w="232209">
                  <a:extLst>
                    <a:ext uri="{9D8B030D-6E8A-4147-A177-3AD203B41FA5}">
                      <a16:colId xmlns:a16="http://schemas.microsoft.com/office/drawing/2014/main" val="3534495044"/>
                    </a:ext>
                  </a:extLst>
                </a:gridCol>
                <a:gridCol w="232209">
                  <a:extLst>
                    <a:ext uri="{9D8B030D-6E8A-4147-A177-3AD203B41FA5}">
                      <a16:colId xmlns:a16="http://schemas.microsoft.com/office/drawing/2014/main" val="1791255133"/>
                    </a:ext>
                  </a:extLst>
                </a:gridCol>
                <a:gridCol w="232209">
                  <a:extLst>
                    <a:ext uri="{9D8B030D-6E8A-4147-A177-3AD203B41FA5}">
                      <a16:colId xmlns:a16="http://schemas.microsoft.com/office/drawing/2014/main" val="2246007665"/>
                    </a:ext>
                  </a:extLst>
                </a:gridCol>
                <a:gridCol w="232209">
                  <a:extLst>
                    <a:ext uri="{9D8B030D-6E8A-4147-A177-3AD203B41FA5}">
                      <a16:colId xmlns:a16="http://schemas.microsoft.com/office/drawing/2014/main" val="747856356"/>
                    </a:ext>
                  </a:extLst>
                </a:gridCol>
              </a:tblGrid>
              <a:tr h="137521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r h="137521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27894708"/>
                  </a:ext>
                </a:extLst>
              </a:tr>
            </a:tbl>
          </a:graphicData>
        </a:graphic>
      </p:graphicFrame>
      <p:graphicFrame>
        <p:nvGraphicFramePr>
          <p:cNvPr id="58" name="Table 57">
            <a:extLst>
              <a:ext uri="{FF2B5EF4-FFF2-40B4-BE49-F238E27FC236}">
                <a16:creationId xmlns:a16="http://schemas.microsoft.com/office/drawing/2014/main" id="{C4B4E104-89B6-8AA9-BC05-675CDAC4476D}"/>
              </a:ext>
            </a:extLst>
          </p:cNvPr>
          <p:cNvGraphicFramePr>
            <a:graphicFrameLocks noGrp="1"/>
          </p:cNvGraphicFramePr>
          <p:nvPr>
            <p:extLst>
              <p:ext uri="{D42A27DB-BD31-4B8C-83A1-F6EECF244321}">
                <p14:modId xmlns:p14="http://schemas.microsoft.com/office/powerpoint/2010/main" val="3522188228"/>
              </p:ext>
            </p:extLst>
          </p:nvPr>
        </p:nvGraphicFramePr>
        <p:xfrm>
          <a:off x="10787807" y="4076381"/>
          <a:ext cx="1080590" cy="365761"/>
        </p:xfrm>
        <a:graphic>
          <a:graphicData uri="http://schemas.openxmlformats.org/drawingml/2006/table">
            <a:tbl>
              <a:tblPr firstRow="1" bandRow="1">
                <a:tableStyleId>{5940675A-B579-460E-94D1-54222C63F5DA}</a:tableStyleId>
              </a:tblPr>
              <a:tblGrid>
                <a:gridCol w="216118">
                  <a:extLst>
                    <a:ext uri="{9D8B030D-6E8A-4147-A177-3AD203B41FA5}">
                      <a16:colId xmlns:a16="http://schemas.microsoft.com/office/drawing/2014/main" val="3383084199"/>
                    </a:ext>
                  </a:extLst>
                </a:gridCol>
                <a:gridCol w="216118">
                  <a:extLst>
                    <a:ext uri="{9D8B030D-6E8A-4147-A177-3AD203B41FA5}">
                      <a16:colId xmlns:a16="http://schemas.microsoft.com/office/drawing/2014/main" val="3850130600"/>
                    </a:ext>
                  </a:extLst>
                </a:gridCol>
                <a:gridCol w="216118">
                  <a:extLst>
                    <a:ext uri="{9D8B030D-6E8A-4147-A177-3AD203B41FA5}">
                      <a16:colId xmlns:a16="http://schemas.microsoft.com/office/drawing/2014/main" val="2843908526"/>
                    </a:ext>
                  </a:extLst>
                </a:gridCol>
                <a:gridCol w="216118">
                  <a:extLst>
                    <a:ext uri="{9D8B030D-6E8A-4147-A177-3AD203B41FA5}">
                      <a16:colId xmlns:a16="http://schemas.microsoft.com/office/drawing/2014/main" val="4164963369"/>
                    </a:ext>
                  </a:extLst>
                </a:gridCol>
                <a:gridCol w="216118">
                  <a:extLst>
                    <a:ext uri="{9D8B030D-6E8A-4147-A177-3AD203B41FA5}">
                      <a16:colId xmlns:a16="http://schemas.microsoft.com/office/drawing/2014/main" val="1277679177"/>
                    </a:ext>
                  </a:extLst>
                </a:gridCol>
              </a:tblGrid>
              <a:tr h="365761">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125696068"/>
                  </a:ext>
                </a:extLst>
              </a:tr>
            </a:tbl>
          </a:graphicData>
        </a:graphic>
      </p:graphicFrame>
      <p:graphicFrame>
        <p:nvGraphicFramePr>
          <p:cNvPr id="59" name="Table 58">
            <a:extLst>
              <a:ext uri="{FF2B5EF4-FFF2-40B4-BE49-F238E27FC236}">
                <a16:creationId xmlns:a16="http://schemas.microsoft.com/office/drawing/2014/main" id="{621607EC-F0D6-EBC8-C2DF-BEDD09A46E3C}"/>
              </a:ext>
            </a:extLst>
          </p:cNvPr>
          <p:cNvGraphicFramePr>
            <a:graphicFrameLocks noGrp="1"/>
          </p:cNvGraphicFramePr>
          <p:nvPr>
            <p:extLst>
              <p:ext uri="{D42A27DB-BD31-4B8C-83A1-F6EECF244321}">
                <p14:modId xmlns:p14="http://schemas.microsoft.com/office/powerpoint/2010/main" val="594575081"/>
              </p:ext>
            </p:extLst>
          </p:nvPr>
        </p:nvGraphicFramePr>
        <p:xfrm>
          <a:off x="3678775" y="4488187"/>
          <a:ext cx="2880000" cy="1153832"/>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3747605812"/>
                    </a:ext>
                  </a:extLst>
                </a:gridCol>
                <a:gridCol w="576000">
                  <a:extLst>
                    <a:ext uri="{9D8B030D-6E8A-4147-A177-3AD203B41FA5}">
                      <a16:colId xmlns:a16="http://schemas.microsoft.com/office/drawing/2014/main" val="1590337626"/>
                    </a:ext>
                  </a:extLst>
                </a:gridCol>
                <a:gridCol w="576000">
                  <a:extLst>
                    <a:ext uri="{9D8B030D-6E8A-4147-A177-3AD203B41FA5}">
                      <a16:colId xmlns:a16="http://schemas.microsoft.com/office/drawing/2014/main" val="4182047557"/>
                    </a:ext>
                  </a:extLst>
                </a:gridCol>
                <a:gridCol w="576000">
                  <a:extLst>
                    <a:ext uri="{9D8B030D-6E8A-4147-A177-3AD203B41FA5}">
                      <a16:colId xmlns:a16="http://schemas.microsoft.com/office/drawing/2014/main" val="1607567566"/>
                    </a:ext>
                  </a:extLst>
                </a:gridCol>
                <a:gridCol w="576000">
                  <a:extLst>
                    <a:ext uri="{9D8B030D-6E8A-4147-A177-3AD203B41FA5}">
                      <a16:colId xmlns:a16="http://schemas.microsoft.com/office/drawing/2014/main" val="3652912490"/>
                    </a:ext>
                  </a:extLst>
                </a:gridCol>
              </a:tblGrid>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170288507"/>
                  </a:ext>
                </a:extLst>
              </a:tr>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626014084"/>
                  </a:ext>
                </a:extLst>
              </a:tr>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818104987"/>
                  </a:ext>
                </a:extLst>
              </a:tr>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510715075"/>
                  </a:ext>
                </a:extLst>
              </a:tr>
            </a:tbl>
          </a:graphicData>
        </a:graphic>
      </p:graphicFrame>
      <p:sp>
        <p:nvSpPr>
          <p:cNvPr id="60" name="TextBox 59">
            <a:extLst>
              <a:ext uri="{FF2B5EF4-FFF2-40B4-BE49-F238E27FC236}">
                <a16:creationId xmlns:a16="http://schemas.microsoft.com/office/drawing/2014/main" id="{85DAA504-8D7D-7D9E-3C4D-2E2FBBF62795}"/>
              </a:ext>
            </a:extLst>
          </p:cNvPr>
          <p:cNvSpPr txBox="1"/>
          <p:nvPr/>
        </p:nvSpPr>
        <p:spPr>
          <a:xfrm>
            <a:off x="747595" y="2453657"/>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61" name="TextBox 60">
            <a:extLst>
              <a:ext uri="{FF2B5EF4-FFF2-40B4-BE49-F238E27FC236}">
                <a16:creationId xmlns:a16="http://schemas.microsoft.com/office/drawing/2014/main" id="{A8FBEAF2-9759-0348-F779-8EDB3A596F9E}"/>
              </a:ext>
            </a:extLst>
          </p:cNvPr>
          <p:cNvSpPr txBox="1"/>
          <p:nvPr/>
        </p:nvSpPr>
        <p:spPr>
          <a:xfrm>
            <a:off x="2268251" y="2453657"/>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62" name="TextBox 61">
            <a:extLst>
              <a:ext uri="{FF2B5EF4-FFF2-40B4-BE49-F238E27FC236}">
                <a16:creationId xmlns:a16="http://schemas.microsoft.com/office/drawing/2014/main" id="{9736FB68-EEAF-F356-DBE1-607BCF7E1237}"/>
              </a:ext>
            </a:extLst>
          </p:cNvPr>
          <p:cNvSpPr txBox="1"/>
          <p:nvPr/>
        </p:nvSpPr>
        <p:spPr>
          <a:xfrm>
            <a:off x="3279738" y="3073547"/>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63" name="TextBox 62">
            <a:extLst>
              <a:ext uri="{FF2B5EF4-FFF2-40B4-BE49-F238E27FC236}">
                <a16:creationId xmlns:a16="http://schemas.microsoft.com/office/drawing/2014/main" id="{22CFFF7B-ED5C-93C9-2DA0-F55182500B82}"/>
              </a:ext>
            </a:extLst>
          </p:cNvPr>
          <p:cNvSpPr txBox="1"/>
          <p:nvPr/>
        </p:nvSpPr>
        <p:spPr>
          <a:xfrm>
            <a:off x="3279738" y="3958672"/>
            <a:ext cx="388248" cy="430887"/>
          </a:xfrm>
          <a:prstGeom prst="rect">
            <a:avLst/>
          </a:prstGeom>
          <a:noFill/>
        </p:spPr>
        <p:txBody>
          <a:bodyPr wrap="none" rtlCol="0">
            <a:spAutoFit/>
          </a:bodyPr>
          <a:lstStyle/>
          <a:p>
            <a:pPr>
              <a:buNone/>
            </a:pPr>
            <a:r>
              <a:rPr lang="en-GB" sz="2200" dirty="0">
                <a:solidFill>
                  <a:srgbClr val="00628C"/>
                </a:solidFill>
              </a:rPr>
              <a:t>D</a:t>
            </a:r>
          </a:p>
        </p:txBody>
      </p:sp>
      <p:sp>
        <p:nvSpPr>
          <p:cNvPr id="64" name="TextBox 63">
            <a:extLst>
              <a:ext uri="{FF2B5EF4-FFF2-40B4-BE49-F238E27FC236}">
                <a16:creationId xmlns:a16="http://schemas.microsoft.com/office/drawing/2014/main" id="{BAEAB107-1C01-E165-43EC-78432BE00487}"/>
              </a:ext>
            </a:extLst>
          </p:cNvPr>
          <p:cNvSpPr txBox="1"/>
          <p:nvPr/>
        </p:nvSpPr>
        <p:spPr>
          <a:xfrm>
            <a:off x="3279738" y="4843798"/>
            <a:ext cx="372218" cy="430887"/>
          </a:xfrm>
          <a:prstGeom prst="rect">
            <a:avLst/>
          </a:prstGeom>
          <a:noFill/>
        </p:spPr>
        <p:txBody>
          <a:bodyPr wrap="none" rtlCol="0">
            <a:spAutoFit/>
          </a:bodyPr>
          <a:lstStyle/>
          <a:p>
            <a:pPr>
              <a:buNone/>
            </a:pPr>
            <a:r>
              <a:rPr lang="en-GB" sz="2200" dirty="0">
                <a:solidFill>
                  <a:srgbClr val="00628C"/>
                </a:solidFill>
              </a:rPr>
              <a:t>E</a:t>
            </a:r>
          </a:p>
        </p:txBody>
      </p:sp>
      <p:sp>
        <p:nvSpPr>
          <p:cNvPr id="65" name="TextBox 64">
            <a:extLst>
              <a:ext uri="{FF2B5EF4-FFF2-40B4-BE49-F238E27FC236}">
                <a16:creationId xmlns:a16="http://schemas.microsoft.com/office/drawing/2014/main" id="{1468A537-C8D7-88A5-8A0A-6227C6FC3F51}"/>
              </a:ext>
            </a:extLst>
          </p:cNvPr>
          <p:cNvSpPr txBox="1"/>
          <p:nvPr/>
        </p:nvSpPr>
        <p:spPr>
          <a:xfrm>
            <a:off x="7948702" y="3705486"/>
            <a:ext cx="357790" cy="430887"/>
          </a:xfrm>
          <a:prstGeom prst="rect">
            <a:avLst/>
          </a:prstGeom>
          <a:noFill/>
        </p:spPr>
        <p:txBody>
          <a:bodyPr wrap="none" rtlCol="0">
            <a:spAutoFit/>
          </a:bodyPr>
          <a:lstStyle/>
          <a:p>
            <a:pPr>
              <a:buNone/>
            </a:pPr>
            <a:r>
              <a:rPr lang="en-GB" sz="2200" dirty="0">
                <a:solidFill>
                  <a:srgbClr val="00628C"/>
                </a:solidFill>
              </a:rPr>
              <a:t>F</a:t>
            </a:r>
          </a:p>
        </p:txBody>
      </p:sp>
      <p:sp>
        <p:nvSpPr>
          <p:cNvPr id="66" name="TextBox 65">
            <a:extLst>
              <a:ext uri="{FF2B5EF4-FFF2-40B4-BE49-F238E27FC236}">
                <a16:creationId xmlns:a16="http://schemas.microsoft.com/office/drawing/2014/main" id="{09BF5D86-3AFA-21E4-2E85-A333CD328DF0}"/>
              </a:ext>
            </a:extLst>
          </p:cNvPr>
          <p:cNvSpPr txBox="1"/>
          <p:nvPr/>
        </p:nvSpPr>
        <p:spPr>
          <a:xfrm>
            <a:off x="10339350" y="2022770"/>
            <a:ext cx="404278" cy="430887"/>
          </a:xfrm>
          <a:prstGeom prst="rect">
            <a:avLst/>
          </a:prstGeom>
          <a:noFill/>
        </p:spPr>
        <p:txBody>
          <a:bodyPr wrap="none" rtlCol="0">
            <a:spAutoFit/>
          </a:bodyPr>
          <a:lstStyle/>
          <a:p>
            <a:pPr>
              <a:buNone/>
            </a:pPr>
            <a:r>
              <a:rPr lang="en-GB" sz="2200" dirty="0">
                <a:solidFill>
                  <a:srgbClr val="00628C"/>
                </a:solidFill>
              </a:rPr>
              <a:t>G</a:t>
            </a:r>
          </a:p>
        </p:txBody>
      </p:sp>
      <p:sp>
        <p:nvSpPr>
          <p:cNvPr id="67" name="TextBox 66">
            <a:extLst>
              <a:ext uri="{FF2B5EF4-FFF2-40B4-BE49-F238E27FC236}">
                <a16:creationId xmlns:a16="http://schemas.microsoft.com/office/drawing/2014/main" id="{FE132C47-BA44-8CE7-28E1-7284339670B8}"/>
              </a:ext>
            </a:extLst>
          </p:cNvPr>
          <p:cNvSpPr txBox="1"/>
          <p:nvPr/>
        </p:nvSpPr>
        <p:spPr>
          <a:xfrm>
            <a:off x="10368832" y="4077935"/>
            <a:ext cx="388248" cy="430887"/>
          </a:xfrm>
          <a:prstGeom prst="rect">
            <a:avLst/>
          </a:prstGeom>
          <a:noFill/>
        </p:spPr>
        <p:txBody>
          <a:bodyPr wrap="none" rtlCol="0">
            <a:spAutoFit/>
          </a:bodyPr>
          <a:lstStyle/>
          <a:p>
            <a:pPr>
              <a:buNone/>
            </a:pPr>
            <a:r>
              <a:rPr lang="en-GB" sz="2200" dirty="0">
                <a:solidFill>
                  <a:srgbClr val="00628C"/>
                </a:solidFill>
              </a:rPr>
              <a:t>H</a:t>
            </a:r>
          </a:p>
        </p:txBody>
      </p:sp>
      <p:sp>
        <p:nvSpPr>
          <p:cNvPr id="68" name="TextBox 67">
            <a:extLst>
              <a:ext uri="{FF2B5EF4-FFF2-40B4-BE49-F238E27FC236}">
                <a16:creationId xmlns:a16="http://schemas.microsoft.com/office/drawing/2014/main" id="{92BFADFE-1F29-09DD-125D-888AA1C570F4}"/>
              </a:ext>
            </a:extLst>
          </p:cNvPr>
          <p:cNvSpPr txBox="1"/>
          <p:nvPr/>
        </p:nvSpPr>
        <p:spPr>
          <a:xfrm>
            <a:off x="9425588" y="5040536"/>
            <a:ext cx="263214" cy="430887"/>
          </a:xfrm>
          <a:prstGeom prst="rect">
            <a:avLst/>
          </a:prstGeom>
          <a:noFill/>
        </p:spPr>
        <p:txBody>
          <a:bodyPr wrap="none" rtlCol="0">
            <a:spAutoFit/>
          </a:bodyPr>
          <a:lstStyle/>
          <a:p>
            <a:pPr>
              <a:buNone/>
            </a:pPr>
            <a:r>
              <a:rPr lang="en-GB" sz="2200" dirty="0">
                <a:solidFill>
                  <a:srgbClr val="00628C"/>
                </a:solidFill>
              </a:rPr>
              <a:t>I</a:t>
            </a:r>
          </a:p>
        </p:txBody>
      </p:sp>
    </p:spTree>
    <p:extLst>
      <p:ext uri="{BB962C8B-B14F-4D97-AF65-F5344CB8AC3E}">
        <p14:creationId xmlns:p14="http://schemas.microsoft.com/office/powerpoint/2010/main" val="416129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9" grpId="0" uiExpand="1" build="p"/>
      <p:bldP spid="60" grpId="0"/>
      <p:bldP spid="61" grpId="0"/>
      <p:bldP spid="62" grpId="0"/>
      <p:bldP spid="63" grpId="0"/>
      <p:bldP spid="64" grpId="0"/>
      <p:bldP spid="65" grpId="0"/>
      <p:bldP spid="66" grpId="0"/>
      <p:bldP spid="67" grpId="0"/>
      <p:bldP spid="6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B: Fewer grids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43534" y="569268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76B050E-76D0-4834-46BB-DA3E69CD26C8}"/>
              </a:ext>
            </a:extLst>
          </p:cNvPr>
          <p:cNvSpPr txBox="1"/>
          <p:nvPr/>
        </p:nvSpPr>
        <p:spPr>
          <a:xfrm>
            <a:off x="182881" y="1082837"/>
            <a:ext cx="6096895" cy="1175706"/>
          </a:xfrm>
          <a:prstGeom prst="rect">
            <a:avLst/>
          </a:prstGeom>
          <a:noFill/>
        </p:spPr>
        <p:txBody>
          <a:bodyPr wrap="square" rtlCol="0">
            <a:spAutoFit/>
          </a:bodyPr>
          <a:lstStyle/>
          <a:p>
            <a:pPr marL="457200" indent="-457200">
              <a:buFont typeface="+mj-lt"/>
              <a:buAutoNum type="alphaLcParenR"/>
            </a:pPr>
            <a:r>
              <a:rPr lang="en-GB" sz="2200" dirty="0"/>
              <a:t>What percentage is shaded on the 100 grid on the right?</a:t>
            </a:r>
          </a:p>
          <a:p>
            <a:pPr marL="457200" indent="-457200">
              <a:buFont typeface="+mj-lt"/>
              <a:buAutoNum type="alphaLcParenR"/>
            </a:pPr>
            <a:r>
              <a:rPr lang="en-GB" sz="2200" dirty="0"/>
              <a:t>Shade the same percentage on grids A to F. </a:t>
            </a:r>
          </a:p>
        </p:txBody>
      </p:sp>
      <p:sp>
        <p:nvSpPr>
          <p:cNvPr id="14" name="TextBox 13">
            <a:extLst>
              <a:ext uri="{FF2B5EF4-FFF2-40B4-BE49-F238E27FC236}">
                <a16:creationId xmlns:a16="http://schemas.microsoft.com/office/drawing/2014/main" id="{D6FD8F81-C9A4-4C82-6DBE-74CF7C07FBB2}"/>
              </a:ext>
            </a:extLst>
          </p:cNvPr>
          <p:cNvSpPr txBox="1"/>
          <p:nvPr/>
        </p:nvSpPr>
        <p:spPr>
          <a:xfrm>
            <a:off x="1251555" y="5772647"/>
            <a:ext cx="7634188" cy="769441"/>
          </a:xfrm>
          <a:prstGeom prst="rect">
            <a:avLst/>
          </a:prstGeom>
          <a:noFill/>
        </p:spPr>
        <p:txBody>
          <a:bodyPr wrap="square" rtlCol="0">
            <a:spAutoFit/>
          </a:bodyPr>
          <a:lstStyle/>
          <a:p>
            <a:pPr>
              <a:buNone/>
            </a:pPr>
            <a:r>
              <a:rPr lang="en-GB" sz="2200" dirty="0"/>
              <a:t>Draw some more grids with different numbers of sections. Can you shade your percentage on each of these grids?</a:t>
            </a:r>
          </a:p>
        </p:txBody>
      </p:sp>
      <p:pic>
        <p:nvPicPr>
          <p:cNvPr id="8" name="Picture 7">
            <a:extLst>
              <a:ext uri="{FF2B5EF4-FFF2-40B4-BE49-F238E27FC236}">
                <a16:creationId xmlns:a16="http://schemas.microsoft.com/office/drawing/2014/main" id="{DD39670F-E8A9-0F64-9688-208380B6C7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860" y="2726255"/>
            <a:ext cx="1444895" cy="2760578"/>
          </a:xfrm>
          <a:prstGeom prst="rect">
            <a:avLst/>
          </a:prstGeom>
        </p:spPr>
      </p:pic>
      <p:pic>
        <p:nvPicPr>
          <p:cNvPr id="12" name="Picture 11">
            <a:extLst>
              <a:ext uri="{FF2B5EF4-FFF2-40B4-BE49-F238E27FC236}">
                <a16:creationId xmlns:a16="http://schemas.microsoft.com/office/drawing/2014/main" id="{8E1141DC-839F-70BD-D8B9-EA986778B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44518" y="4183330"/>
            <a:ext cx="2407692" cy="1303503"/>
          </a:xfrm>
          <a:prstGeom prst="rect">
            <a:avLst/>
          </a:prstGeom>
        </p:spPr>
      </p:pic>
      <p:graphicFrame>
        <p:nvGraphicFramePr>
          <p:cNvPr id="13" name="Table 12">
            <a:extLst>
              <a:ext uri="{FF2B5EF4-FFF2-40B4-BE49-F238E27FC236}">
                <a16:creationId xmlns:a16="http://schemas.microsoft.com/office/drawing/2014/main" id="{94568EC9-C1D8-453B-58A8-63D6FCDC19BF}"/>
              </a:ext>
            </a:extLst>
          </p:cNvPr>
          <p:cNvGraphicFramePr>
            <a:graphicFrameLocks noGrp="1"/>
          </p:cNvGraphicFramePr>
          <p:nvPr>
            <p:extLst>
              <p:ext uri="{D42A27DB-BD31-4B8C-83A1-F6EECF244321}">
                <p14:modId xmlns:p14="http://schemas.microsoft.com/office/powerpoint/2010/main" val="3250864089"/>
              </p:ext>
            </p:extLst>
          </p:nvPr>
        </p:nvGraphicFramePr>
        <p:xfrm>
          <a:off x="2794333" y="3105068"/>
          <a:ext cx="3672000" cy="367200"/>
        </p:xfrm>
        <a:graphic>
          <a:graphicData uri="http://schemas.openxmlformats.org/drawingml/2006/table">
            <a:tbl>
              <a:tblPr firstRow="1" bandRow="1">
                <a:tableStyleId>{5940675A-B579-460E-94D1-54222C63F5DA}</a:tableStyleId>
              </a:tblPr>
              <a:tblGrid>
                <a:gridCol w="367200">
                  <a:extLst>
                    <a:ext uri="{9D8B030D-6E8A-4147-A177-3AD203B41FA5}">
                      <a16:colId xmlns:a16="http://schemas.microsoft.com/office/drawing/2014/main" val="3747605812"/>
                    </a:ext>
                  </a:extLst>
                </a:gridCol>
                <a:gridCol w="367200">
                  <a:extLst>
                    <a:ext uri="{9D8B030D-6E8A-4147-A177-3AD203B41FA5}">
                      <a16:colId xmlns:a16="http://schemas.microsoft.com/office/drawing/2014/main" val="1590337626"/>
                    </a:ext>
                  </a:extLst>
                </a:gridCol>
                <a:gridCol w="367200">
                  <a:extLst>
                    <a:ext uri="{9D8B030D-6E8A-4147-A177-3AD203B41FA5}">
                      <a16:colId xmlns:a16="http://schemas.microsoft.com/office/drawing/2014/main" val="4182047557"/>
                    </a:ext>
                  </a:extLst>
                </a:gridCol>
                <a:gridCol w="367200">
                  <a:extLst>
                    <a:ext uri="{9D8B030D-6E8A-4147-A177-3AD203B41FA5}">
                      <a16:colId xmlns:a16="http://schemas.microsoft.com/office/drawing/2014/main" val="1607567566"/>
                    </a:ext>
                  </a:extLst>
                </a:gridCol>
                <a:gridCol w="367200">
                  <a:extLst>
                    <a:ext uri="{9D8B030D-6E8A-4147-A177-3AD203B41FA5}">
                      <a16:colId xmlns:a16="http://schemas.microsoft.com/office/drawing/2014/main" val="3652912490"/>
                    </a:ext>
                  </a:extLst>
                </a:gridCol>
                <a:gridCol w="367200">
                  <a:extLst>
                    <a:ext uri="{9D8B030D-6E8A-4147-A177-3AD203B41FA5}">
                      <a16:colId xmlns:a16="http://schemas.microsoft.com/office/drawing/2014/main" val="926870041"/>
                    </a:ext>
                  </a:extLst>
                </a:gridCol>
                <a:gridCol w="367200">
                  <a:extLst>
                    <a:ext uri="{9D8B030D-6E8A-4147-A177-3AD203B41FA5}">
                      <a16:colId xmlns:a16="http://schemas.microsoft.com/office/drawing/2014/main" val="2111567300"/>
                    </a:ext>
                  </a:extLst>
                </a:gridCol>
                <a:gridCol w="367200">
                  <a:extLst>
                    <a:ext uri="{9D8B030D-6E8A-4147-A177-3AD203B41FA5}">
                      <a16:colId xmlns:a16="http://schemas.microsoft.com/office/drawing/2014/main" val="2155195536"/>
                    </a:ext>
                  </a:extLst>
                </a:gridCol>
                <a:gridCol w="367200">
                  <a:extLst>
                    <a:ext uri="{9D8B030D-6E8A-4147-A177-3AD203B41FA5}">
                      <a16:colId xmlns:a16="http://schemas.microsoft.com/office/drawing/2014/main" val="3536662599"/>
                    </a:ext>
                  </a:extLst>
                </a:gridCol>
                <a:gridCol w="367200">
                  <a:extLst>
                    <a:ext uri="{9D8B030D-6E8A-4147-A177-3AD203B41FA5}">
                      <a16:colId xmlns:a16="http://schemas.microsoft.com/office/drawing/2014/main" val="1281778054"/>
                    </a:ext>
                  </a:extLst>
                </a:gridCol>
              </a:tblGrid>
              <a:tr h="36720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bl>
          </a:graphicData>
        </a:graphic>
      </p:graphicFrame>
      <p:sp>
        <p:nvSpPr>
          <p:cNvPr id="10" name="TextBox 9">
            <a:extLst>
              <a:ext uri="{FF2B5EF4-FFF2-40B4-BE49-F238E27FC236}">
                <a16:creationId xmlns:a16="http://schemas.microsoft.com/office/drawing/2014/main" id="{27A5E80F-7535-1265-39E3-EFB431AD8841}"/>
              </a:ext>
            </a:extLst>
          </p:cNvPr>
          <p:cNvSpPr txBox="1"/>
          <p:nvPr/>
        </p:nvSpPr>
        <p:spPr>
          <a:xfrm>
            <a:off x="1115198" y="2325055"/>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19" name="TextBox 18">
            <a:extLst>
              <a:ext uri="{FF2B5EF4-FFF2-40B4-BE49-F238E27FC236}">
                <a16:creationId xmlns:a16="http://schemas.microsoft.com/office/drawing/2014/main" id="{782704C6-9CC2-466E-ED69-BB7E23CE6EEC}"/>
              </a:ext>
            </a:extLst>
          </p:cNvPr>
          <p:cNvSpPr txBox="1"/>
          <p:nvPr/>
        </p:nvSpPr>
        <p:spPr>
          <a:xfrm>
            <a:off x="2397620" y="3073224"/>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21" name="TextBox 20">
            <a:extLst>
              <a:ext uri="{FF2B5EF4-FFF2-40B4-BE49-F238E27FC236}">
                <a16:creationId xmlns:a16="http://schemas.microsoft.com/office/drawing/2014/main" id="{C0508258-272D-AE48-8942-ECCFC5806520}"/>
              </a:ext>
            </a:extLst>
          </p:cNvPr>
          <p:cNvSpPr txBox="1"/>
          <p:nvPr/>
        </p:nvSpPr>
        <p:spPr>
          <a:xfrm>
            <a:off x="6356270" y="4638986"/>
            <a:ext cx="388248" cy="430887"/>
          </a:xfrm>
          <a:prstGeom prst="rect">
            <a:avLst/>
          </a:prstGeom>
          <a:noFill/>
        </p:spPr>
        <p:txBody>
          <a:bodyPr wrap="none" rtlCol="0">
            <a:spAutoFit/>
          </a:bodyPr>
          <a:lstStyle/>
          <a:p>
            <a:pPr>
              <a:buNone/>
            </a:pPr>
            <a:r>
              <a:rPr lang="en-GB" sz="2200" dirty="0">
                <a:solidFill>
                  <a:srgbClr val="00628C"/>
                </a:solidFill>
              </a:rPr>
              <a:t>D</a:t>
            </a:r>
          </a:p>
        </p:txBody>
      </p:sp>
      <p:graphicFrame>
        <p:nvGraphicFramePr>
          <p:cNvPr id="7" name="Table 6">
            <a:extLst>
              <a:ext uri="{FF2B5EF4-FFF2-40B4-BE49-F238E27FC236}">
                <a16:creationId xmlns:a16="http://schemas.microsoft.com/office/drawing/2014/main" id="{DD4AE578-4ADD-6779-1E7F-FEA6C557CB4A}"/>
              </a:ext>
            </a:extLst>
          </p:cNvPr>
          <p:cNvGraphicFramePr>
            <a:graphicFrameLocks noGrp="1"/>
          </p:cNvGraphicFramePr>
          <p:nvPr>
            <p:extLst>
              <p:ext uri="{D42A27DB-BD31-4B8C-83A1-F6EECF244321}">
                <p14:modId xmlns:p14="http://schemas.microsoft.com/office/powerpoint/2010/main" val="3785885106"/>
              </p:ext>
            </p:extLst>
          </p:nvPr>
        </p:nvGraphicFramePr>
        <p:xfrm>
          <a:off x="10072184" y="1195586"/>
          <a:ext cx="1206000" cy="2408400"/>
        </p:xfrm>
        <a:graphic>
          <a:graphicData uri="http://schemas.openxmlformats.org/drawingml/2006/table">
            <a:tbl>
              <a:tblPr firstRow="1" bandRow="1">
                <a:tableStyleId>{5940675A-B579-460E-94D1-54222C63F5DA}</a:tableStyleId>
              </a:tblPr>
              <a:tblGrid>
                <a:gridCol w="1206000">
                  <a:extLst>
                    <a:ext uri="{9D8B030D-6E8A-4147-A177-3AD203B41FA5}">
                      <a16:colId xmlns:a16="http://schemas.microsoft.com/office/drawing/2014/main" val="4036188017"/>
                    </a:ext>
                  </a:extLst>
                </a:gridCol>
              </a:tblGrid>
              <a:tr h="1204200">
                <a:tc>
                  <a:txBody>
                    <a:bodyPr/>
                    <a:lstStyle/>
                    <a:p>
                      <a:endParaRPr lang="en-GB" dirty="0"/>
                    </a:p>
                  </a:txBody>
                  <a:tcPr/>
                </a:tc>
                <a:extLst>
                  <a:ext uri="{0D108BD9-81ED-4DB2-BD59-A6C34878D82A}">
                    <a16:rowId xmlns:a16="http://schemas.microsoft.com/office/drawing/2014/main" val="892995359"/>
                  </a:ext>
                </a:extLst>
              </a:tr>
              <a:tr h="1204200">
                <a:tc>
                  <a:txBody>
                    <a:bodyPr/>
                    <a:lstStyle/>
                    <a:p>
                      <a:endParaRPr lang="en-GB" dirty="0"/>
                    </a:p>
                  </a:txBody>
                  <a:tcPr/>
                </a:tc>
                <a:extLst>
                  <a:ext uri="{0D108BD9-81ED-4DB2-BD59-A6C34878D82A}">
                    <a16:rowId xmlns:a16="http://schemas.microsoft.com/office/drawing/2014/main" val="3640612384"/>
                  </a:ext>
                </a:extLst>
              </a:tr>
            </a:tbl>
          </a:graphicData>
        </a:graphic>
      </p:graphicFrame>
      <p:pic>
        <p:nvPicPr>
          <p:cNvPr id="11" name="Picture 10">
            <a:extLst>
              <a:ext uri="{FF2B5EF4-FFF2-40B4-BE49-F238E27FC236}">
                <a16:creationId xmlns:a16="http://schemas.microsoft.com/office/drawing/2014/main" id="{978FB3E8-64DA-06A5-E7AB-6D5A39F4CB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4518" y="1193494"/>
            <a:ext cx="2407692" cy="2407692"/>
          </a:xfrm>
          <a:prstGeom prst="rect">
            <a:avLst/>
          </a:prstGeom>
        </p:spPr>
      </p:pic>
      <p:sp>
        <p:nvSpPr>
          <p:cNvPr id="26" name="TextBox 25">
            <a:extLst>
              <a:ext uri="{FF2B5EF4-FFF2-40B4-BE49-F238E27FC236}">
                <a16:creationId xmlns:a16="http://schemas.microsoft.com/office/drawing/2014/main" id="{BE763695-3E8D-170A-F2A3-6B069AE7E97F}"/>
              </a:ext>
            </a:extLst>
          </p:cNvPr>
          <p:cNvSpPr txBox="1"/>
          <p:nvPr/>
        </p:nvSpPr>
        <p:spPr>
          <a:xfrm>
            <a:off x="9616952" y="2207370"/>
            <a:ext cx="372218" cy="430887"/>
          </a:xfrm>
          <a:prstGeom prst="rect">
            <a:avLst/>
          </a:prstGeom>
          <a:noFill/>
        </p:spPr>
        <p:txBody>
          <a:bodyPr wrap="none" rtlCol="0">
            <a:spAutoFit/>
          </a:bodyPr>
          <a:lstStyle/>
          <a:p>
            <a:pPr>
              <a:buNone/>
            </a:pPr>
            <a:r>
              <a:rPr lang="en-GB" sz="2200" dirty="0">
                <a:solidFill>
                  <a:srgbClr val="00628C"/>
                </a:solidFill>
              </a:rPr>
              <a:t>E</a:t>
            </a:r>
          </a:p>
        </p:txBody>
      </p:sp>
      <p:graphicFrame>
        <p:nvGraphicFramePr>
          <p:cNvPr id="5" name="Table 4">
            <a:extLst>
              <a:ext uri="{FF2B5EF4-FFF2-40B4-BE49-F238E27FC236}">
                <a16:creationId xmlns:a16="http://schemas.microsoft.com/office/drawing/2014/main" id="{A2D04868-96A9-EAB0-E36D-D7FD3861EE71}"/>
              </a:ext>
            </a:extLst>
          </p:cNvPr>
          <p:cNvGraphicFramePr>
            <a:graphicFrameLocks noGrp="1"/>
          </p:cNvGraphicFramePr>
          <p:nvPr>
            <p:extLst>
              <p:ext uri="{D42A27DB-BD31-4B8C-83A1-F6EECF244321}">
                <p14:modId xmlns:p14="http://schemas.microsoft.com/office/powerpoint/2010/main" val="4211683301"/>
              </p:ext>
            </p:extLst>
          </p:nvPr>
        </p:nvGraphicFramePr>
        <p:xfrm>
          <a:off x="3308927" y="3902833"/>
          <a:ext cx="2340000" cy="1584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3747605812"/>
                    </a:ext>
                  </a:extLst>
                </a:gridCol>
                <a:gridCol w="468000">
                  <a:extLst>
                    <a:ext uri="{9D8B030D-6E8A-4147-A177-3AD203B41FA5}">
                      <a16:colId xmlns:a16="http://schemas.microsoft.com/office/drawing/2014/main" val="1590337626"/>
                    </a:ext>
                  </a:extLst>
                </a:gridCol>
                <a:gridCol w="468000">
                  <a:extLst>
                    <a:ext uri="{9D8B030D-6E8A-4147-A177-3AD203B41FA5}">
                      <a16:colId xmlns:a16="http://schemas.microsoft.com/office/drawing/2014/main" val="4182047557"/>
                    </a:ext>
                  </a:extLst>
                </a:gridCol>
                <a:gridCol w="468000">
                  <a:extLst>
                    <a:ext uri="{9D8B030D-6E8A-4147-A177-3AD203B41FA5}">
                      <a16:colId xmlns:a16="http://schemas.microsoft.com/office/drawing/2014/main" val="1607567566"/>
                    </a:ext>
                  </a:extLst>
                </a:gridCol>
                <a:gridCol w="468000">
                  <a:extLst>
                    <a:ext uri="{9D8B030D-6E8A-4147-A177-3AD203B41FA5}">
                      <a16:colId xmlns:a16="http://schemas.microsoft.com/office/drawing/2014/main" val="3652912490"/>
                    </a:ext>
                  </a:extLst>
                </a:gridCol>
              </a:tblGrid>
              <a:tr h="396000">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170288507"/>
                  </a:ext>
                </a:extLst>
              </a:tr>
              <a:tr h="396000">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626014084"/>
                  </a:ext>
                </a:extLst>
              </a:tr>
              <a:tr h="396000">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818104987"/>
                  </a:ext>
                </a:extLst>
              </a:tr>
              <a:tr h="396000">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510715075"/>
                  </a:ext>
                </a:extLst>
              </a:tr>
            </a:tbl>
          </a:graphicData>
        </a:graphic>
      </p:graphicFrame>
      <p:sp>
        <p:nvSpPr>
          <p:cNvPr id="9" name="TextBox 8">
            <a:extLst>
              <a:ext uri="{FF2B5EF4-FFF2-40B4-BE49-F238E27FC236}">
                <a16:creationId xmlns:a16="http://schemas.microsoft.com/office/drawing/2014/main" id="{570DDFB1-AB4A-5C4B-F1A7-F8813368D8D5}"/>
              </a:ext>
            </a:extLst>
          </p:cNvPr>
          <p:cNvSpPr txBox="1"/>
          <p:nvPr/>
        </p:nvSpPr>
        <p:spPr>
          <a:xfrm>
            <a:off x="2785952" y="4479389"/>
            <a:ext cx="388248" cy="430887"/>
          </a:xfrm>
          <a:prstGeom prst="rect">
            <a:avLst/>
          </a:prstGeom>
          <a:noFill/>
        </p:spPr>
        <p:txBody>
          <a:bodyPr wrap="none" rtlCol="0">
            <a:spAutoFit/>
          </a:bodyPr>
          <a:lstStyle/>
          <a:p>
            <a:pPr>
              <a:buNone/>
            </a:pPr>
            <a:r>
              <a:rPr lang="en-GB" sz="2200" dirty="0">
                <a:solidFill>
                  <a:srgbClr val="00628C"/>
                </a:solidFill>
              </a:rPr>
              <a:t>C</a:t>
            </a:r>
          </a:p>
        </p:txBody>
      </p:sp>
      <p:graphicFrame>
        <p:nvGraphicFramePr>
          <p:cNvPr id="15" name="Table 14">
            <a:extLst>
              <a:ext uri="{FF2B5EF4-FFF2-40B4-BE49-F238E27FC236}">
                <a16:creationId xmlns:a16="http://schemas.microsoft.com/office/drawing/2014/main" id="{27972C8C-E248-2698-BDFD-3003A68A756F}"/>
              </a:ext>
            </a:extLst>
          </p:cNvPr>
          <p:cNvGraphicFramePr>
            <a:graphicFrameLocks noGrp="1"/>
          </p:cNvGraphicFramePr>
          <p:nvPr>
            <p:extLst>
              <p:ext uri="{D42A27DB-BD31-4B8C-83A1-F6EECF244321}">
                <p14:modId xmlns:p14="http://schemas.microsoft.com/office/powerpoint/2010/main" val="3603014466"/>
              </p:ext>
            </p:extLst>
          </p:nvPr>
        </p:nvGraphicFramePr>
        <p:xfrm>
          <a:off x="9820181" y="4561342"/>
          <a:ext cx="1980000" cy="396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3383084199"/>
                    </a:ext>
                  </a:extLst>
                </a:gridCol>
                <a:gridCol w="396000">
                  <a:extLst>
                    <a:ext uri="{9D8B030D-6E8A-4147-A177-3AD203B41FA5}">
                      <a16:colId xmlns:a16="http://schemas.microsoft.com/office/drawing/2014/main" val="3850130600"/>
                    </a:ext>
                  </a:extLst>
                </a:gridCol>
                <a:gridCol w="396000">
                  <a:extLst>
                    <a:ext uri="{9D8B030D-6E8A-4147-A177-3AD203B41FA5}">
                      <a16:colId xmlns:a16="http://schemas.microsoft.com/office/drawing/2014/main" val="2843908526"/>
                    </a:ext>
                  </a:extLst>
                </a:gridCol>
                <a:gridCol w="396000">
                  <a:extLst>
                    <a:ext uri="{9D8B030D-6E8A-4147-A177-3AD203B41FA5}">
                      <a16:colId xmlns:a16="http://schemas.microsoft.com/office/drawing/2014/main" val="4164963369"/>
                    </a:ext>
                  </a:extLst>
                </a:gridCol>
                <a:gridCol w="396000">
                  <a:extLst>
                    <a:ext uri="{9D8B030D-6E8A-4147-A177-3AD203B41FA5}">
                      <a16:colId xmlns:a16="http://schemas.microsoft.com/office/drawing/2014/main" val="1277679177"/>
                    </a:ext>
                  </a:extLst>
                </a:gridCol>
              </a:tblGrid>
              <a:tr h="396000">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125696068"/>
                  </a:ext>
                </a:extLst>
              </a:tr>
            </a:tbl>
          </a:graphicData>
        </a:graphic>
      </p:graphicFrame>
      <p:sp>
        <p:nvSpPr>
          <p:cNvPr id="16" name="TextBox 15">
            <a:extLst>
              <a:ext uri="{FF2B5EF4-FFF2-40B4-BE49-F238E27FC236}">
                <a16:creationId xmlns:a16="http://schemas.microsoft.com/office/drawing/2014/main" id="{1DBE6815-3280-A907-D9CA-21D883944CF9}"/>
              </a:ext>
            </a:extLst>
          </p:cNvPr>
          <p:cNvSpPr txBox="1"/>
          <p:nvPr/>
        </p:nvSpPr>
        <p:spPr>
          <a:xfrm>
            <a:off x="9462391" y="4526455"/>
            <a:ext cx="357790" cy="430887"/>
          </a:xfrm>
          <a:prstGeom prst="rect">
            <a:avLst/>
          </a:prstGeom>
          <a:noFill/>
        </p:spPr>
        <p:txBody>
          <a:bodyPr wrap="none" rtlCol="0">
            <a:spAutoFit/>
          </a:bodyPr>
          <a:lstStyle/>
          <a:p>
            <a:pPr>
              <a:buNone/>
            </a:pPr>
            <a:r>
              <a:rPr lang="en-GB" sz="2200" dirty="0">
                <a:solidFill>
                  <a:srgbClr val="00628C"/>
                </a:solidFill>
              </a:rPr>
              <a:t>F</a:t>
            </a:r>
          </a:p>
        </p:txBody>
      </p:sp>
    </p:spTree>
    <p:extLst>
      <p:ext uri="{BB962C8B-B14F-4D97-AF65-F5344CB8AC3E}">
        <p14:creationId xmlns:p14="http://schemas.microsoft.com/office/powerpoint/2010/main" val="225072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P spid="14" grpId="0"/>
      <p:bldP spid="10" grpId="0"/>
      <p:bldP spid="19" grpId="0"/>
      <p:bldP spid="21" grpId="0"/>
      <p:bldP spid="26" grpId="0"/>
      <p:bldP spid="9"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B: Fewer grids (some possible solutions)</a:t>
            </a:r>
          </a:p>
        </p:txBody>
      </p:sp>
      <p:sp>
        <p:nvSpPr>
          <p:cNvPr id="2" name="TextBox 1">
            <a:extLst>
              <a:ext uri="{FF2B5EF4-FFF2-40B4-BE49-F238E27FC236}">
                <a16:creationId xmlns:a16="http://schemas.microsoft.com/office/drawing/2014/main" id="{C76B050E-76D0-4834-46BB-DA3E69CD26C8}"/>
              </a:ext>
            </a:extLst>
          </p:cNvPr>
          <p:cNvSpPr txBox="1"/>
          <p:nvPr/>
        </p:nvSpPr>
        <p:spPr>
          <a:xfrm>
            <a:off x="182881" y="1082837"/>
            <a:ext cx="6096895" cy="1175706"/>
          </a:xfrm>
          <a:prstGeom prst="rect">
            <a:avLst/>
          </a:prstGeom>
          <a:noFill/>
        </p:spPr>
        <p:txBody>
          <a:bodyPr wrap="square" rtlCol="0">
            <a:spAutoFit/>
          </a:bodyPr>
          <a:lstStyle/>
          <a:p>
            <a:pPr marL="457200" indent="-457200">
              <a:buFont typeface="+mj-lt"/>
              <a:buAutoNum type="alphaLcParenR"/>
            </a:pPr>
            <a:r>
              <a:rPr lang="en-GB" sz="2200" dirty="0"/>
              <a:t>What percentage is shaded on the 100 grid on the right? </a:t>
            </a:r>
          </a:p>
          <a:p>
            <a:pPr marL="457200" indent="-457200">
              <a:buFont typeface="+mj-lt"/>
              <a:buAutoNum type="alphaLcParenR"/>
            </a:pPr>
            <a:r>
              <a:rPr lang="en-GB" sz="2200" dirty="0"/>
              <a:t>Shade the same percentage on grids A to F. </a:t>
            </a:r>
          </a:p>
        </p:txBody>
      </p:sp>
      <p:pic>
        <p:nvPicPr>
          <p:cNvPr id="8" name="Picture 7">
            <a:extLst>
              <a:ext uri="{FF2B5EF4-FFF2-40B4-BE49-F238E27FC236}">
                <a16:creationId xmlns:a16="http://schemas.microsoft.com/office/drawing/2014/main" id="{DD39670F-E8A9-0F64-9688-208380B6C7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860" y="2726255"/>
            <a:ext cx="1444895" cy="2760578"/>
          </a:xfrm>
          <a:prstGeom prst="rect">
            <a:avLst/>
          </a:prstGeom>
        </p:spPr>
      </p:pic>
      <p:pic>
        <p:nvPicPr>
          <p:cNvPr id="12" name="Picture 11">
            <a:extLst>
              <a:ext uri="{FF2B5EF4-FFF2-40B4-BE49-F238E27FC236}">
                <a16:creationId xmlns:a16="http://schemas.microsoft.com/office/drawing/2014/main" id="{8E1141DC-839F-70BD-D8B9-EA986778B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44518" y="4183330"/>
            <a:ext cx="2407692" cy="1303503"/>
          </a:xfrm>
          <a:prstGeom prst="rect">
            <a:avLst/>
          </a:prstGeom>
        </p:spPr>
      </p:pic>
      <p:graphicFrame>
        <p:nvGraphicFramePr>
          <p:cNvPr id="13" name="Table 12">
            <a:extLst>
              <a:ext uri="{FF2B5EF4-FFF2-40B4-BE49-F238E27FC236}">
                <a16:creationId xmlns:a16="http://schemas.microsoft.com/office/drawing/2014/main" id="{94568EC9-C1D8-453B-58A8-63D6FCDC19BF}"/>
              </a:ext>
            </a:extLst>
          </p:cNvPr>
          <p:cNvGraphicFramePr>
            <a:graphicFrameLocks noGrp="1"/>
          </p:cNvGraphicFramePr>
          <p:nvPr/>
        </p:nvGraphicFramePr>
        <p:xfrm>
          <a:off x="2794333" y="3105068"/>
          <a:ext cx="3672000" cy="367200"/>
        </p:xfrm>
        <a:graphic>
          <a:graphicData uri="http://schemas.openxmlformats.org/drawingml/2006/table">
            <a:tbl>
              <a:tblPr firstRow="1" bandRow="1">
                <a:tableStyleId>{5940675A-B579-460E-94D1-54222C63F5DA}</a:tableStyleId>
              </a:tblPr>
              <a:tblGrid>
                <a:gridCol w="367200">
                  <a:extLst>
                    <a:ext uri="{9D8B030D-6E8A-4147-A177-3AD203B41FA5}">
                      <a16:colId xmlns:a16="http://schemas.microsoft.com/office/drawing/2014/main" val="3747605812"/>
                    </a:ext>
                  </a:extLst>
                </a:gridCol>
                <a:gridCol w="367200">
                  <a:extLst>
                    <a:ext uri="{9D8B030D-6E8A-4147-A177-3AD203B41FA5}">
                      <a16:colId xmlns:a16="http://schemas.microsoft.com/office/drawing/2014/main" val="1590337626"/>
                    </a:ext>
                  </a:extLst>
                </a:gridCol>
                <a:gridCol w="367200">
                  <a:extLst>
                    <a:ext uri="{9D8B030D-6E8A-4147-A177-3AD203B41FA5}">
                      <a16:colId xmlns:a16="http://schemas.microsoft.com/office/drawing/2014/main" val="4182047557"/>
                    </a:ext>
                  </a:extLst>
                </a:gridCol>
                <a:gridCol w="367200">
                  <a:extLst>
                    <a:ext uri="{9D8B030D-6E8A-4147-A177-3AD203B41FA5}">
                      <a16:colId xmlns:a16="http://schemas.microsoft.com/office/drawing/2014/main" val="1607567566"/>
                    </a:ext>
                  </a:extLst>
                </a:gridCol>
                <a:gridCol w="367200">
                  <a:extLst>
                    <a:ext uri="{9D8B030D-6E8A-4147-A177-3AD203B41FA5}">
                      <a16:colId xmlns:a16="http://schemas.microsoft.com/office/drawing/2014/main" val="3652912490"/>
                    </a:ext>
                  </a:extLst>
                </a:gridCol>
                <a:gridCol w="367200">
                  <a:extLst>
                    <a:ext uri="{9D8B030D-6E8A-4147-A177-3AD203B41FA5}">
                      <a16:colId xmlns:a16="http://schemas.microsoft.com/office/drawing/2014/main" val="926870041"/>
                    </a:ext>
                  </a:extLst>
                </a:gridCol>
                <a:gridCol w="367200">
                  <a:extLst>
                    <a:ext uri="{9D8B030D-6E8A-4147-A177-3AD203B41FA5}">
                      <a16:colId xmlns:a16="http://schemas.microsoft.com/office/drawing/2014/main" val="2111567300"/>
                    </a:ext>
                  </a:extLst>
                </a:gridCol>
                <a:gridCol w="367200">
                  <a:extLst>
                    <a:ext uri="{9D8B030D-6E8A-4147-A177-3AD203B41FA5}">
                      <a16:colId xmlns:a16="http://schemas.microsoft.com/office/drawing/2014/main" val="2155195536"/>
                    </a:ext>
                  </a:extLst>
                </a:gridCol>
                <a:gridCol w="367200">
                  <a:extLst>
                    <a:ext uri="{9D8B030D-6E8A-4147-A177-3AD203B41FA5}">
                      <a16:colId xmlns:a16="http://schemas.microsoft.com/office/drawing/2014/main" val="3536662599"/>
                    </a:ext>
                  </a:extLst>
                </a:gridCol>
                <a:gridCol w="367200">
                  <a:extLst>
                    <a:ext uri="{9D8B030D-6E8A-4147-A177-3AD203B41FA5}">
                      <a16:colId xmlns:a16="http://schemas.microsoft.com/office/drawing/2014/main" val="1281778054"/>
                    </a:ext>
                  </a:extLst>
                </a:gridCol>
              </a:tblGrid>
              <a:tr h="36720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bl>
          </a:graphicData>
        </a:graphic>
      </p:graphicFrame>
      <p:sp>
        <p:nvSpPr>
          <p:cNvPr id="10" name="TextBox 9">
            <a:extLst>
              <a:ext uri="{FF2B5EF4-FFF2-40B4-BE49-F238E27FC236}">
                <a16:creationId xmlns:a16="http://schemas.microsoft.com/office/drawing/2014/main" id="{27A5E80F-7535-1265-39E3-EFB431AD8841}"/>
              </a:ext>
            </a:extLst>
          </p:cNvPr>
          <p:cNvSpPr txBox="1"/>
          <p:nvPr/>
        </p:nvSpPr>
        <p:spPr>
          <a:xfrm>
            <a:off x="1115198" y="2325055"/>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19" name="TextBox 18">
            <a:extLst>
              <a:ext uri="{FF2B5EF4-FFF2-40B4-BE49-F238E27FC236}">
                <a16:creationId xmlns:a16="http://schemas.microsoft.com/office/drawing/2014/main" id="{782704C6-9CC2-466E-ED69-BB7E23CE6EEC}"/>
              </a:ext>
            </a:extLst>
          </p:cNvPr>
          <p:cNvSpPr txBox="1"/>
          <p:nvPr/>
        </p:nvSpPr>
        <p:spPr>
          <a:xfrm>
            <a:off x="2397620" y="3073224"/>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21" name="TextBox 20">
            <a:extLst>
              <a:ext uri="{FF2B5EF4-FFF2-40B4-BE49-F238E27FC236}">
                <a16:creationId xmlns:a16="http://schemas.microsoft.com/office/drawing/2014/main" id="{C0508258-272D-AE48-8942-ECCFC5806520}"/>
              </a:ext>
            </a:extLst>
          </p:cNvPr>
          <p:cNvSpPr txBox="1"/>
          <p:nvPr/>
        </p:nvSpPr>
        <p:spPr>
          <a:xfrm>
            <a:off x="6356270" y="4638986"/>
            <a:ext cx="388248" cy="430887"/>
          </a:xfrm>
          <a:prstGeom prst="rect">
            <a:avLst/>
          </a:prstGeom>
          <a:noFill/>
        </p:spPr>
        <p:txBody>
          <a:bodyPr wrap="none" rtlCol="0">
            <a:spAutoFit/>
          </a:bodyPr>
          <a:lstStyle/>
          <a:p>
            <a:pPr>
              <a:buNone/>
            </a:pPr>
            <a:r>
              <a:rPr lang="en-GB" sz="2200" dirty="0">
                <a:solidFill>
                  <a:srgbClr val="00628C"/>
                </a:solidFill>
              </a:rPr>
              <a:t>D</a:t>
            </a:r>
          </a:p>
        </p:txBody>
      </p:sp>
      <p:graphicFrame>
        <p:nvGraphicFramePr>
          <p:cNvPr id="7" name="Table 6">
            <a:extLst>
              <a:ext uri="{FF2B5EF4-FFF2-40B4-BE49-F238E27FC236}">
                <a16:creationId xmlns:a16="http://schemas.microsoft.com/office/drawing/2014/main" id="{DD4AE578-4ADD-6779-1E7F-FEA6C557CB4A}"/>
              </a:ext>
            </a:extLst>
          </p:cNvPr>
          <p:cNvGraphicFramePr>
            <a:graphicFrameLocks noGrp="1"/>
          </p:cNvGraphicFramePr>
          <p:nvPr/>
        </p:nvGraphicFramePr>
        <p:xfrm>
          <a:off x="10072184" y="1195586"/>
          <a:ext cx="1206000" cy="2408400"/>
        </p:xfrm>
        <a:graphic>
          <a:graphicData uri="http://schemas.openxmlformats.org/drawingml/2006/table">
            <a:tbl>
              <a:tblPr firstRow="1" bandRow="1">
                <a:tableStyleId>{5940675A-B579-460E-94D1-54222C63F5DA}</a:tableStyleId>
              </a:tblPr>
              <a:tblGrid>
                <a:gridCol w="1206000">
                  <a:extLst>
                    <a:ext uri="{9D8B030D-6E8A-4147-A177-3AD203B41FA5}">
                      <a16:colId xmlns:a16="http://schemas.microsoft.com/office/drawing/2014/main" val="4036188017"/>
                    </a:ext>
                  </a:extLst>
                </a:gridCol>
              </a:tblGrid>
              <a:tr h="1204200">
                <a:tc>
                  <a:txBody>
                    <a:bodyPr/>
                    <a:lstStyle/>
                    <a:p>
                      <a:endParaRPr lang="en-GB" dirty="0"/>
                    </a:p>
                  </a:txBody>
                  <a:tcPr/>
                </a:tc>
                <a:extLst>
                  <a:ext uri="{0D108BD9-81ED-4DB2-BD59-A6C34878D82A}">
                    <a16:rowId xmlns:a16="http://schemas.microsoft.com/office/drawing/2014/main" val="892995359"/>
                  </a:ext>
                </a:extLst>
              </a:tr>
              <a:tr h="1204200">
                <a:tc>
                  <a:txBody>
                    <a:bodyPr/>
                    <a:lstStyle/>
                    <a:p>
                      <a:endParaRPr lang="en-GB" dirty="0"/>
                    </a:p>
                  </a:txBody>
                  <a:tcPr/>
                </a:tc>
                <a:extLst>
                  <a:ext uri="{0D108BD9-81ED-4DB2-BD59-A6C34878D82A}">
                    <a16:rowId xmlns:a16="http://schemas.microsoft.com/office/drawing/2014/main" val="3640612384"/>
                  </a:ext>
                </a:extLst>
              </a:tr>
            </a:tbl>
          </a:graphicData>
        </a:graphic>
      </p:graphicFrame>
      <p:pic>
        <p:nvPicPr>
          <p:cNvPr id="11" name="Picture 10">
            <a:extLst>
              <a:ext uri="{FF2B5EF4-FFF2-40B4-BE49-F238E27FC236}">
                <a16:creationId xmlns:a16="http://schemas.microsoft.com/office/drawing/2014/main" id="{978FB3E8-64DA-06A5-E7AB-6D5A39F4CB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4518" y="1193494"/>
            <a:ext cx="2407692" cy="2407692"/>
          </a:xfrm>
          <a:prstGeom prst="rect">
            <a:avLst/>
          </a:prstGeom>
        </p:spPr>
      </p:pic>
      <p:sp>
        <p:nvSpPr>
          <p:cNvPr id="26" name="TextBox 25">
            <a:extLst>
              <a:ext uri="{FF2B5EF4-FFF2-40B4-BE49-F238E27FC236}">
                <a16:creationId xmlns:a16="http://schemas.microsoft.com/office/drawing/2014/main" id="{BE763695-3E8D-170A-F2A3-6B069AE7E97F}"/>
              </a:ext>
            </a:extLst>
          </p:cNvPr>
          <p:cNvSpPr txBox="1"/>
          <p:nvPr/>
        </p:nvSpPr>
        <p:spPr>
          <a:xfrm>
            <a:off x="9616952" y="2207370"/>
            <a:ext cx="372218" cy="430887"/>
          </a:xfrm>
          <a:prstGeom prst="rect">
            <a:avLst/>
          </a:prstGeom>
          <a:noFill/>
        </p:spPr>
        <p:txBody>
          <a:bodyPr wrap="none" rtlCol="0">
            <a:spAutoFit/>
          </a:bodyPr>
          <a:lstStyle/>
          <a:p>
            <a:pPr>
              <a:buNone/>
            </a:pPr>
            <a:r>
              <a:rPr lang="en-GB" sz="2200" dirty="0">
                <a:solidFill>
                  <a:srgbClr val="00628C"/>
                </a:solidFill>
              </a:rPr>
              <a:t>E</a:t>
            </a:r>
          </a:p>
        </p:txBody>
      </p:sp>
      <p:graphicFrame>
        <p:nvGraphicFramePr>
          <p:cNvPr id="5" name="Table 4">
            <a:extLst>
              <a:ext uri="{FF2B5EF4-FFF2-40B4-BE49-F238E27FC236}">
                <a16:creationId xmlns:a16="http://schemas.microsoft.com/office/drawing/2014/main" id="{A2D04868-96A9-EAB0-E36D-D7FD3861EE71}"/>
              </a:ext>
            </a:extLst>
          </p:cNvPr>
          <p:cNvGraphicFramePr>
            <a:graphicFrameLocks noGrp="1"/>
          </p:cNvGraphicFramePr>
          <p:nvPr/>
        </p:nvGraphicFramePr>
        <p:xfrm>
          <a:off x="3308927" y="3902833"/>
          <a:ext cx="2340000" cy="1584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3747605812"/>
                    </a:ext>
                  </a:extLst>
                </a:gridCol>
                <a:gridCol w="468000">
                  <a:extLst>
                    <a:ext uri="{9D8B030D-6E8A-4147-A177-3AD203B41FA5}">
                      <a16:colId xmlns:a16="http://schemas.microsoft.com/office/drawing/2014/main" val="1590337626"/>
                    </a:ext>
                  </a:extLst>
                </a:gridCol>
                <a:gridCol w="468000">
                  <a:extLst>
                    <a:ext uri="{9D8B030D-6E8A-4147-A177-3AD203B41FA5}">
                      <a16:colId xmlns:a16="http://schemas.microsoft.com/office/drawing/2014/main" val="4182047557"/>
                    </a:ext>
                  </a:extLst>
                </a:gridCol>
                <a:gridCol w="468000">
                  <a:extLst>
                    <a:ext uri="{9D8B030D-6E8A-4147-A177-3AD203B41FA5}">
                      <a16:colId xmlns:a16="http://schemas.microsoft.com/office/drawing/2014/main" val="1607567566"/>
                    </a:ext>
                  </a:extLst>
                </a:gridCol>
                <a:gridCol w="468000">
                  <a:extLst>
                    <a:ext uri="{9D8B030D-6E8A-4147-A177-3AD203B41FA5}">
                      <a16:colId xmlns:a16="http://schemas.microsoft.com/office/drawing/2014/main" val="3652912490"/>
                    </a:ext>
                  </a:extLst>
                </a:gridCol>
              </a:tblGrid>
              <a:tr h="396000">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170288507"/>
                  </a:ext>
                </a:extLst>
              </a:tr>
              <a:tr h="396000">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626014084"/>
                  </a:ext>
                </a:extLst>
              </a:tr>
              <a:tr h="396000">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818104987"/>
                  </a:ext>
                </a:extLst>
              </a:tr>
              <a:tr h="396000">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510715075"/>
                  </a:ext>
                </a:extLst>
              </a:tr>
            </a:tbl>
          </a:graphicData>
        </a:graphic>
      </p:graphicFrame>
      <p:sp>
        <p:nvSpPr>
          <p:cNvPr id="9" name="TextBox 8">
            <a:extLst>
              <a:ext uri="{FF2B5EF4-FFF2-40B4-BE49-F238E27FC236}">
                <a16:creationId xmlns:a16="http://schemas.microsoft.com/office/drawing/2014/main" id="{570DDFB1-AB4A-5C4B-F1A7-F8813368D8D5}"/>
              </a:ext>
            </a:extLst>
          </p:cNvPr>
          <p:cNvSpPr txBox="1"/>
          <p:nvPr/>
        </p:nvSpPr>
        <p:spPr>
          <a:xfrm>
            <a:off x="2785952" y="4479389"/>
            <a:ext cx="388248" cy="430887"/>
          </a:xfrm>
          <a:prstGeom prst="rect">
            <a:avLst/>
          </a:prstGeom>
          <a:noFill/>
        </p:spPr>
        <p:txBody>
          <a:bodyPr wrap="none" rtlCol="0">
            <a:spAutoFit/>
          </a:bodyPr>
          <a:lstStyle/>
          <a:p>
            <a:pPr>
              <a:buNone/>
            </a:pPr>
            <a:r>
              <a:rPr lang="en-GB" sz="2200" dirty="0">
                <a:solidFill>
                  <a:srgbClr val="00628C"/>
                </a:solidFill>
              </a:rPr>
              <a:t>C</a:t>
            </a:r>
          </a:p>
        </p:txBody>
      </p:sp>
      <p:graphicFrame>
        <p:nvGraphicFramePr>
          <p:cNvPr id="15" name="Table 14">
            <a:extLst>
              <a:ext uri="{FF2B5EF4-FFF2-40B4-BE49-F238E27FC236}">
                <a16:creationId xmlns:a16="http://schemas.microsoft.com/office/drawing/2014/main" id="{27972C8C-E248-2698-BDFD-3003A68A756F}"/>
              </a:ext>
            </a:extLst>
          </p:cNvPr>
          <p:cNvGraphicFramePr>
            <a:graphicFrameLocks noGrp="1"/>
          </p:cNvGraphicFramePr>
          <p:nvPr/>
        </p:nvGraphicFramePr>
        <p:xfrm>
          <a:off x="9820181" y="4561342"/>
          <a:ext cx="1980000" cy="396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3383084199"/>
                    </a:ext>
                  </a:extLst>
                </a:gridCol>
                <a:gridCol w="396000">
                  <a:extLst>
                    <a:ext uri="{9D8B030D-6E8A-4147-A177-3AD203B41FA5}">
                      <a16:colId xmlns:a16="http://schemas.microsoft.com/office/drawing/2014/main" val="3850130600"/>
                    </a:ext>
                  </a:extLst>
                </a:gridCol>
                <a:gridCol w="396000">
                  <a:extLst>
                    <a:ext uri="{9D8B030D-6E8A-4147-A177-3AD203B41FA5}">
                      <a16:colId xmlns:a16="http://schemas.microsoft.com/office/drawing/2014/main" val="2843908526"/>
                    </a:ext>
                  </a:extLst>
                </a:gridCol>
                <a:gridCol w="396000">
                  <a:extLst>
                    <a:ext uri="{9D8B030D-6E8A-4147-A177-3AD203B41FA5}">
                      <a16:colId xmlns:a16="http://schemas.microsoft.com/office/drawing/2014/main" val="4164963369"/>
                    </a:ext>
                  </a:extLst>
                </a:gridCol>
                <a:gridCol w="396000">
                  <a:extLst>
                    <a:ext uri="{9D8B030D-6E8A-4147-A177-3AD203B41FA5}">
                      <a16:colId xmlns:a16="http://schemas.microsoft.com/office/drawing/2014/main" val="1277679177"/>
                    </a:ext>
                  </a:extLst>
                </a:gridCol>
              </a:tblGrid>
              <a:tr h="396000">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125696068"/>
                  </a:ext>
                </a:extLst>
              </a:tr>
            </a:tbl>
          </a:graphicData>
        </a:graphic>
      </p:graphicFrame>
      <p:sp>
        <p:nvSpPr>
          <p:cNvPr id="16" name="TextBox 15">
            <a:extLst>
              <a:ext uri="{FF2B5EF4-FFF2-40B4-BE49-F238E27FC236}">
                <a16:creationId xmlns:a16="http://schemas.microsoft.com/office/drawing/2014/main" id="{1DBE6815-3280-A907-D9CA-21D883944CF9}"/>
              </a:ext>
            </a:extLst>
          </p:cNvPr>
          <p:cNvSpPr txBox="1"/>
          <p:nvPr/>
        </p:nvSpPr>
        <p:spPr>
          <a:xfrm>
            <a:off x="9462391" y="4526455"/>
            <a:ext cx="357790" cy="430887"/>
          </a:xfrm>
          <a:prstGeom prst="rect">
            <a:avLst/>
          </a:prstGeom>
          <a:noFill/>
        </p:spPr>
        <p:txBody>
          <a:bodyPr wrap="none" rtlCol="0">
            <a:spAutoFit/>
          </a:bodyPr>
          <a:lstStyle/>
          <a:p>
            <a:pPr>
              <a:buNone/>
            </a:pPr>
            <a:r>
              <a:rPr lang="en-GB" sz="2200" dirty="0">
                <a:solidFill>
                  <a:srgbClr val="00628C"/>
                </a:solidFill>
              </a:rPr>
              <a:t>F</a:t>
            </a:r>
          </a:p>
        </p:txBody>
      </p:sp>
      <p:sp>
        <p:nvSpPr>
          <p:cNvPr id="4" name="Rectangle 3">
            <a:extLst>
              <a:ext uri="{FF2B5EF4-FFF2-40B4-BE49-F238E27FC236}">
                <a16:creationId xmlns:a16="http://schemas.microsoft.com/office/drawing/2014/main" id="{91DE1309-2D89-B539-BE30-B0D153FB57FF}"/>
              </a:ext>
            </a:extLst>
          </p:cNvPr>
          <p:cNvSpPr/>
          <p:nvPr/>
        </p:nvSpPr>
        <p:spPr>
          <a:xfrm>
            <a:off x="586549" y="2726255"/>
            <a:ext cx="1420051" cy="831220"/>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17" name="Rectangle 16">
            <a:extLst>
              <a:ext uri="{FF2B5EF4-FFF2-40B4-BE49-F238E27FC236}">
                <a16:creationId xmlns:a16="http://schemas.microsoft.com/office/drawing/2014/main" id="{3F54DF16-0377-C2F4-84BD-A9FBFF82B50B}"/>
              </a:ext>
            </a:extLst>
          </p:cNvPr>
          <p:cNvSpPr/>
          <p:nvPr/>
        </p:nvSpPr>
        <p:spPr>
          <a:xfrm>
            <a:off x="2794332" y="3105068"/>
            <a:ext cx="1105315" cy="367200"/>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82EADBF4-155D-3EDA-CFE4-543C2B88DB7E}"/>
              </a:ext>
            </a:extLst>
          </p:cNvPr>
          <p:cNvSpPr/>
          <p:nvPr/>
        </p:nvSpPr>
        <p:spPr>
          <a:xfrm>
            <a:off x="3308928" y="3902833"/>
            <a:ext cx="2340000" cy="406496"/>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E49CEFC7-DBD4-BD3E-369D-A157B5390957}"/>
              </a:ext>
            </a:extLst>
          </p:cNvPr>
          <p:cNvSpPr/>
          <p:nvPr/>
        </p:nvSpPr>
        <p:spPr>
          <a:xfrm>
            <a:off x="3310447" y="4309329"/>
            <a:ext cx="468000" cy="379248"/>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CCE2EF3E-F210-F930-6A33-0EED2905553C}"/>
              </a:ext>
            </a:extLst>
          </p:cNvPr>
          <p:cNvSpPr/>
          <p:nvPr/>
        </p:nvSpPr>
        <p:spPr>
          <a:xfrm>
            <a:off x="6754077" y="4183330"/>
            <a:ext cx="709041" cy="1303503"/>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FB023055-4525-3CA8-CF31-6F507F2C7B3A}"/>
              </a:ext>
            </a:extLst>
          </p:cNvPr>
          <p:cNvSpPr/>
          <p:nvPr/>
        </p:nvSpPr>
        <p:spPr>
          <a:xfrm>
            <a:off x="10072182" y="1193494"/>
            <a:ext cx="1206000" cy="738000"/>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25AD6CA1-A83A-4357-6034-54C1E1575EEA}"/>
              </a:ext>
            </a:extLst>
          </p:cNvPr>
          <p:cNvSpPr/>
          <p:nvPr/>
        </p:nvSpPr>
        <p:spPr>
          <a:xfrm>
            <a:off x="9820179" y="4561342"/>
            <a:ext cx="594000" cy="396000"/>
          </a:xfrm>
          <a:prstGeom prst="rect">
            <a:avLst/>
          </a:prstGeom>
          <a:solidFill>
            <a:srgbClr val="9D9D9D">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6CACD7AA-C334-3EB1-255B-F8584CEFDBCA}"/>
              </a:ext>
            </a:extLst>
          </p:cNvPr>
          <p:cNvSpPr txBox="1"/>
          <p:nvPr/>
        </p:nvSpPr>
        <p:spPr>
          <a:xfrm>
            <a:off x="7496156" y="1300884"/>
            <a:ext cx="904415" cy="523220"/>
          </a:xfrm>
          <a:prstGeom prst="rect">
            <a:avLst/>
          </a:prstGeom>
          <a:noFill/>
        </p:spPr>
        <p:txBody>
          <a:bodyPr wrap="none" rtlCol="0">
            <a:spAutoFit/>
          </a:bodyPr>
          <a:lstStyle/>
          <a:p>
            <a:pPr algn="ctr">
              <a:buNone/>
            </a:pPr>
            <a:r>
              <a:rPr lang="en-GB" b="1" dirty="0">
                <a:solidFill>
                  <a:schemeClr val="bg1"/>
                </a:solidFill>
              </a:rPr>
              <a:t>30%</a:t>
            </a:r>
          </a:p>
        </p:txBody>
      </p:sp>
    </p:spTree>
    <p:extLst>
      <p:ext uri="{BB962C8B-B14F-4D97-AF65-F5344CB8AC3E}">
        <p14:creationId xmlns:p14="http://schemas.microsoft.com/office/powerpoint/2010/main" val="144985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20" grpId="0" animBg="1"/>
      <p:bldP spid="22" grpId="0" animBg="1"/>
      <p:bldP spid="23" grpId="0" animBg="1"/>
      <p:bldP spid="24" grpId="0" animBg="1"/>
      <p:bldP spid="2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9A6163-3D54-CA21-868E-8CFA863C4EBF}"/>
              </a:ext>
            </a:extLst>
          </p:cNvPr>
          <p:cNvSpPr>
            <a:spLocks noGrp="1"/>
          </p:cNvSpPr>
          <p:nvPr>
            <p:ph type="body" sz="quarter" idx="11"/>
          </p:nvPr>
        </p:nvSpPr>
        <p:spPr/>
        <p:txBody>
          <a:bodyPr/>
          <a:lstStyle/>
          <a:p>
            <a:r>
              <a:rPr lang="en-GB" dirty="0"/>
              <a:t>Activity C: Value of a square</a:t>
            </a:r>
          </a:p>
        </p:txBody>
      </p:sp>
      <p:pic>
        <p:nvPicPr>
          <p:cNvPr id="4" name="Picture 3">
            <a:extLst>
              <a:ext uri="{FF2B5EF4-FFF2-40B4-BE49-F238E27FC236}">
                <a16:creationId xmlns:a16="http://schemas.microsoft.com/office/drawing/2014/main" id="{DE71E57B-6BC0-B0CD-19C7-8096ED039A6E}"/>
              </a:ext>
            </a:extLst>
          </p:cNvPr>
          <p:cNvPicPr>
            <a:picLocks noChangeAspect="1"/>
          </p:cNvPicPr>
          <p:nvPr/>
        </p:nvPicPr>
        <p:blipFill>
          <a:blip r:embed="rId3"/>
          <a:stretch>
            <a:fillRect/>
          </a:stretch>
        </p:blipFill>
        <p:spPr>
          <a:xfrm>
            <a:off x="378165" y="1216184"/>
            <a:ext cx="3775823" cy="3802794"/>
          </a:xfrm>
          <a:prstGeom prst="rect">
            <a:avLst/>
          </a:prstGeom>
        </p:spPr>
      </p:pic>
      <p:sp>
        <p:nvSpPr>
          <p:cNvPr id="5" name="TextBox 4">
            <a:extLst>
              <a:ext uri="{FF2B5EF4-FFF2-40B4-BE49-F238E27FC236}">
                <a16:creationId xmlns:a16="http://schemas.microsoft.com/office/drawing/2014/main" id="{7A60B8C5-F0DE-7F7E-74B6-6682A91E1C37}"/>
              </a:ext>
            </a:extLst>
          </p:cNvPr>
          <p:cNvSpPr txBox="1"/>
          <p:nvPr/>
        </p:nvSpPr>
        <p:spPr>
          <a:xfrm flipH="1">
            <a:off x="4349930" y="1216184"/>
            <a:ext cx="6805750" cy="3951851"/>
          </a:xfrm>
          <a:prstGeom prst="rect">
            <a:avLst/>
          </a:prstGeom>
          <a:noFill/>
        </p:spPr>
        <p:txBody>
          <a:bodyPr wrap="square" rtlCol="0">
            <a:spAutoFit/>
          </a:bodyPr>
          <a:lstStyle/>
          <a:p>
            <a:pPr>
              <a:buNone/>
            </a:pPr>
            <a:r>
              <a:rPr lang="en-GB" sz="2200" dirty="0"/>
              <a:t>If the whole hundred grid has a value of __, what is the value of:</a:t>
            </a:r>
          </a:p>
          <a:p>
            <a:pPr marL="457200" indent="-457200">
              <a:buFont typeface="+mj-lt"/>
              <a:buAutoNum type="alphaLcParenR"/>
            </a:pPr>
            <a:r>
              <a:rPr lang="en-GB" sz="2200" dirty="0"/>
              <a:t>1 square</a:t>
            </a:r>
          </a:p>
          <a:p>
            <a:pPr marL="457200" indent="-457200">
              <a:buFont typeface="+mj-lt"/>
              <a:buAutoNum type="alphaLcParenR"/>
            </a:pPr>
            <a:r>
              <a:rPr lang="en-GB" sz="2200" dirty="0"/>
              <a:t>2 squares</a:t>
            </a:r>
          </a:p>
          <a:p>
            <a:pPr marL="457200" indent="-457200">
              <a:buFont typeface="+mj-lt"/>
              <a:buAutoNum type="alphaLcParenR"/>
            </a:pPr>
            <a:r>
              <a:rPr lang="en-GB" sz="2200" dirty="0"/>
              <a:t>12 squares</a:t>
            </a:r>
          </a:p>
          <a:p>
            <a:pPr marL="457200" indent="-457200">
              <a:buFont typeface="+mj-lt"/>
              <a:buAutoNum type="alphaLcParenR"/>
            </a:pPr>
            <a:r>
              <a:rPr lang="en-GB" sz="2200" dirty="0"/>
              <a:t>50 squares</a:t>
            </a:r>
          </a:p>
          <a:p>
            <a:pPr marL="457200" indent="-457200">
              <a:buFont typeface="+mj-lt"/>
              <a:buAutoNum type="alphaLcParenR"/>
            </a:pPr>
            <a:r>
              <a:rPr lang="en-GB" sz="2200" dirty="0"/>
              <a:t>97 squares?</a:t>
            </a:r>
          </a:p>
          <a:p>
            <a:pPr marL="457200" indent="-457200">
              <a:buFont typeface="+mj-lt"/>
              <a:buAutoNum type="alphaLcParenR"/>
            </a:pPr>
            <a:endParaRPr lang="en-GB" sz="2200" dirty="0"/>
          </a:p>
          <a:p>
            <a:pPr marL="457200" indent="-457200">
              <a:buFont typeface="+mj-lt"/>
              <a:buAutoNum type="alphaLcParenR"/>
            </a:pPr>
            <a:r>
              <a:rPr lang="en-GB" sz="2200" dirty="0"/>
              <a:t>How could you write your answers for parts a to e as calculations?</a:t>
            </a:r>
          </a:p>
        </p:txBody>
      </p:sp>
      <p:sp>
        <p:nvSpPr>
          <p:cNvPr id="6" name="Action Button: Help 5">
            <a:hlinkClick r:id="" action="ppaction://noaction" highlightClick="1"/>
            <a:extLst>
              <a:ext uri="{FF2B5EF4-FFF2-40B4-BE49-F238E27FC236}">
                <a16:creationId xmlns:a16="http://schemas.microsoft.com/office/drawing/2014/main" id="{046356B5-8046-588B-23C1-D4A2B6294F63}"/>
              </a:ext>
            </a:extLst>
          </p:cNvPr>
          <p:cNvSpPr/>
          <p:nvPr/>
        </p:nvSpPr>
        <p:spPr>
          <a:xfrm>
            <a:off x="378165" y="557516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5DE9D51-B594-FB3C-788C-B0161A78E75F}"/>
              </a:ext>
            </a:extLst>
          </p:cNvPr>
          <p:cNvSpPr txBox="1"/>
          <p:nvPr/>
        </p:nvSpPr>
        <p:spPr>
          <a:xfrm>
            <a:off x="1286186" y="5575163"/>
            <a:ext cx="6069654" cy="769441"/>
          </a:xfrm>
          <a:prstGeom prst="rect">
            <a:avLst/>
          </a:prstGeom>
          <a:noFill/>
        </p:spPr>
        <p:txBody>
          <a:bodyPr wrap="square" rtlCol="0">
            <a:spAutoFit/>
          </a:bodyPr>
          <a:lstStyle/>
          <a:p>
            <a:pPr>
              <a:buNone/>
            </a:pPr>
            <a:r>
              <a:rPr lang="en-GB" sz="2200" dirty="0"/>
              <a:t>If 12 squares are worth __, what would 1 square be worth? How about the whole grid?</a:t>
            </a:r>
          </a:p>
        </p:txBody>
      </p:sp>
    </p:spTree>
    <p:extLst>
      <p:ext uri="{BB962C8B-B14F-4D97-AF65-F5344CB8AC3E}">
        <p14:creationId xmlns:p14="http://schemas.microsoft.com/office/powerpoint/2010/main" val="314986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DF03AAF-FB47-CD81-BC3F-C7401D65D5E4}"/>
              </a:ext>
            </a:extLst>
          </p:cNvPr>
          <p:cNvSpPr>
            <a:spLocks noGrp="1"/>
          </p:cNvSpPr>
          <p:nvPr>
            <p:ph type="body" sz="quarter" idx="11"/>
          </p:nvPr>
        </p:nvSpPr>
        <p:spPr/>
        <p:txBody>
          <a:bodyPr/>
          <a:lstStyle/>
          <a:p>
            <a:r>
              <a:rPr lang="en-US" dirty="0"/>
              <a:t>Activity D: 42%</a:t>
            </a:r>
          </a:p>
          <a:p>
            <a:endParaRPr lang="en-GB" dirty="0"/>
          </a:p>
        </p:txBody>
      </p:sp>
      <p:sp>
        <p:nvSpPr>
          <p:cNvPr id="13" name="TextBox 12">
            <a:extLst>
              <a:ext uri="{FF2B5EF4-FFF2-40B4-BE49-F238E27FC236}">
                <a16:creationId xmlns:a16="http://schemas.microsoft.com/office/drawing/2014/main" id="{371519D3-61FD-8361-653A-C7456972D5E0}"/>
              </a:ext>
            </a:extLst>
          </p:cNvPr>
          <p:cNvSpPr txBox="1"/>
          <p:nvPr/>
        </p:nvSpPr>
        <p:spPr>
          <a:xfrm>
            <a:off x="145679" y="1028734"/>
            <a:ext cx="6225357" cy="1175706"/>
          </a:xfrm>
          <a:prstGeom prst="rect">
            <a:avLst/>
          </a:prstGeom>
          <a:noFill/>
        </p:spPr>
        <p:txBody>
          <a:bodyPr wrap="square" rtlCol="0">
            <a:spAutoFit/>
          </a:bodyPr>
          <a:lstStyle/>
          <a:p>
            <a:pPr>
              <a:buNone/>
            </a:pPr>
            <a:r>
              <a:rPr lang="en-US" sz="2200" dirty="0"/>
              <a:t>Four students each shade the same percentage of their grids.</a:t>
            </a:r>
          </a:p>
          <a:p>
            <a:pPr marL="457200" indent="-457200">
              <a:buAutoNum type="alphaLcParenR"/>
            </a:pPr>
            <a:r>
              <a:rPr lang="en-US" sz="2200" dirty="0"/>
              <a:t>What percentage is shaded? </a:t>
            </a:r>
          </a:p>
        </p:txBody>
      </p:sp>
      <p:sp>
        <p:nvSpPr>
          <p:cNvPr id="26" name="TextBox 25">
            <a:extLst>
              <a:ext uri="{FF2B5EF4-FFF2-40B4-BE49-F238E27FC236}">
                <a16:creationId xmlns:a16="http://schemas.microsoft.com/office/drawing/2014/main" id="{D0958DEB-14A6-E9F1-EBB9-9251EC1A7BEE}"/>
              </a:ext>
            </a:extLst>
          </p:cNvPr>
          <p:cNvSpPr txBox="1"/>
          <p:nvPr/>
        </p:nvSpPr>
        <p:spPr>
          <a:xfrm>
            <a:off x="6667375" y="3838132"/>
            <a:ext cx="5163760" cy="1175706"/>
          </a:xfrm>
          <a:prstGeom prst="rect">
            <a:avLst/>
          </a:prstGeom>
          <a:noFill/>
        </p:spPr>
        <p:txBody>
          <a:bodyPr wrap="square">
            <a:spAutoFit/>
          </a:bodyPr>
          <a:lstStyle/>
          <a:p>
            <a:pPr>
              <a:buNone/>
            </a:pPr>
            <a:r>
              <a:rPr lang="en-US" sz="2200" dirty="0"/>
              <a:t>They stick the grids together. </a:t>
            </a:r>
          </a:p>
          <a:p>
            <a:pPr marL="457200" indent="-457200">
              <a:buFont typeface="+mj-lt"/>
              <a:buAutoNum type="alphaLcParenR" startAt="2"/>
            </a:pPr>
            <a:r>
              <a:rPr lang="en-US" sz="2200" dirty="0"/>
              <a:t>What percentage of the whole grid is shaded?</a:t>
            </a:r>
          </a:p>
        </p:txBody>
      </p:sp>
      <p:sp>
        <p:nvSpPr>
          <p:cNvPr id="6" name="Action Button: Help 5">
            <a:hlinkClick r:id="" action="ppaction://noaction" highlightClick="1"/>
            <a:extLst>
              <a:ext uri="{FF2B5EF4-FFF2-40B4-BE49-F238E27FC236}">
                <a16:creationId xmlns:a16="http://schemas.microsoft.com/office/drawing/2014/main" id="{6F734688-ED65-DCD6-42D2-E6F637ED99FB}"/>
              </a:ext>
            </a:extLst>
          </p:cNvPr>
          <p:cNvSpPr/>
          <p:nvPr/>
        </p:nvSpPr>
        <p:spPr>
          <a:xfrm>
            <a:off x="145679" y="5360306"/>
            <a:ext cx="917300"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75A6F81-0E15-C6CE-E9B6-99D5585808A7}"/>
              </a:ext>
            </a:extLst>
          </p:cNvPr>
          <p:cNvSpPr txBox="1"/>
          <p:nvPr/>
        </p:nvSpPr>
        <p:spPr>
          <a:xfrm>
            <a:off x="1107924" y="5360306"/>
            <a:ext cx="10893452" cy="1243417"/>
          </a:xfrm>
          <a:prstGeom prst="rect">
            <a:avLst/>
          </a:prstGeom>
          <a:noFill/>
        </p:spPr>
        <p:txBody>
          <a:bodyPr wrap="square" rtlCol="0">
            <a:spAutoFit/>
          </a:bodyPr>
          <a:lstStyle/>
          <a:p>
            <a:pPr>
              <a:buNone/>
            </a:pPr>
            <a:r>
              <a:rPr lang="en-GB" sz="2200" dirty="0"/>
              <a:t>What percentage of the total grid would be shaded if:</a:t>
            </a:r>
          </a:p>
          <a:p>
            <a:pPr marL="342900" indent="-342900"/>
            <a:r>
              <a:rPr lang="en-GB" sz="2200" dirty="0"/>
              <a:t>The students shaded one more rectangle on each smaller grid?</a:t>
            </a:r>
          </a:p>
          <a:p>
            <a:pPr marL="342900" indent="-342900"/>
            <a:r>
              <a:rPr lang="en-GB" sz="2200" dirty="0"/>
              <a:t>They then shaded four more rectangles on just the left-hand (blue) grid? </a:t>
            </a:r>
          </a:p>
        </p:txBody>
      </p:sp>
      <p:pic>
        <p:nvPicPr>
          <p:cNvPr id="9" name="Picture 8">
            <a:extLst>
              <a:ext uri="{FF2B5EF4-FFF2-40B4-BE49-F238E27FC236}">
                <a16:creationId xmlns:a16="http://schemas.microsoft.com/office/drawing/2014/main" id="{6335B05B-84CB-ED0E-5779-62947BE03F70}"/>
              </a:ext>
            </a:extLst>
          </p:cNvPr>
          <p:cNvPicPr>
            <a:picLocks noChangeAspect="1"/>
          </p:cNvPicPr>
          <p:nvPr/>
        </p:nvPicPr>
        <p:blipFill>
          <a:blip r:embed="rId3"/>
          <a:stretch>
            <a:fillRect/>
          </a:stretch>
        </p:blipFill>
        <p:spPr>
          <a:xfrm>
            <a:off x="360865" y="2459393"/>
            <a:ext cx="2158171" cy="2554445"/>
          </a:xfrm>
          <a:prstGeom prst="rect">
            <a:avLst/>
          </a:prstGeom>
        </p:spPr>
      </p:pic>
      <p:pic>
        <p:nvPicPr>
          <p:cNvPr id="10" name="Picture 9">
            <a:extLst>
              <a:ext uri="{FF2B5EF4-FFF2-40B4-BE49-F238E27FC236}">
                <a16:creationId xmlns:a16="http://schemas.microsoft.com/office/drawing/2014/main" id="{E08CEE13-4730-40EF-2430-2CF136F5D1B7}"/>
              </a:ext>
            </a:extLst>
          </p:cNvPr>
          <p:cNvPicPr>
            <a:picLocks noChangeAspect="1"/>
          </p:cNvPicPr>
          <p:nvPr/>
        </p:nvPicPr>
        <p:blipFill>
          <a:blip r:embed="rId4"/>
          <a:stretch>
            <a:fillRect/>
          </a:stretch>
        </p:blipFill>
        <p:spPr>
          <a:xfrm>
            <a:off x="2769086" y="2371988"/>
            <a:ext cx="1542422" cy="1420491"/>
          </a:xfrm>
          <a:prstGeom prst="rect">
            <a:avLst/>
          </a:prstGeom>
        </p:spPr>
      </p:pic>
      <p:pic>
        <p:nvPicPr>
          <p:cNvPr id="11" name="Picture 10">
            <a:extLst>
              <a:ext uri="{FF2B5EF4-FFF2-40B4-BE49-F238E27FC236}">
                <a16:creationId xmlns:a16="http://schemas.microsoft.com/office/drawing/2014/main" id="{4B2CF34D-9A8A-598F-0200-8BDDC54196ED}"/>
              </a:ext>
            </a:extLst>
          </p:cNvPr>
          <p:cNvPicPr>
            <a:picLocks noChangeAspect="1"/>
          </p:cNvPicPr>
          <p:nvPr/>
        </p:nvPicPr>
        <p:blipFill>
          <a:blip r:embed="rId5"/>
          <a:stretch>
            <a:fillRect/>
          </a:stretch>
        </p:blipFill>
        <p:spPr>
          <a:xfrm>
            <a:off x="2772134" y="3960027"/>
            <a:ext cx="1536325" cy="1164437"/>
          </a:xfrm>
          <a:prstGeom prst="rect">
            <a:avLst/>
          </a:prstGeom>
        </p:spPr>
      </p:pic>
      <p:pic>
        <p:nvPicPr>
          <p:cNvPr id="14" name="Picture 13">
            <a:extLst>
              <a:ext uri="{FF2B5EF4-FFF2-40B4-BE49-F238E27FC236}">
                <a16:creationId xmlns:a16="http://schemas.microsoft.com/office/drawing/2014/main" id="{932BD0CF-1523-8834-C1E5-FDF25D48A69C}"/>
              </a:ext>
            </a:extLst>
          </p:cNvPr>
          <p:cNvPicPr>
            <a:picLocks noChangeAspect="1"/>
          </p:cNvPicPr>
          <p:nvPr/>
        </p:nvPicPr>
        <p:blipFill>
          <a:blip r:embed="rId6"/>
          <a:stretch>
            <a:fillRect/>
          </a:stretch>
        </p:blipFill>
        <p:spPr>
          <a:xfrm>
            <a:off x="4584061" y="2512208"/>
            <a:ext cx="1511939" cy="2560542"/>
          </a:xfrm>
          <a:prstGeom prst="rect">
            <a:avLst/>
          </a:prstGeom>
        </p:spPr>
      </p:pic>
      <p:pic>
        <p:nvPicPr>
          <p:cNvPr id="15" name="Picture 14">
            <a:extLst>
              <a:ext uri="{FF2B5EF4-FFF2-40B4-BE49-F238E27FC236}">
                <a16:creationId xmlns:a16="http://schemas.microsoft.com/office/drawing/2014/main" id="{0FE3A7B4-81D9-726E-A75A-4C31D65E5283}"/>
              </a:ext>
            </a:extLst>
          </p:cNvPr>
          <p:cNvPicPr>
            <a:picLocks noChangeAspect="1"/>
          </p:cNvPicPr>
          <p:nvPr/>
        </p:nvPicPr>
        <p:blipFill>
          <a:blip r:embed="rId7"/>
          <a:stretch>
            <a:fillRect/>
          </a:stretch>
        </p:blipFill>
        <p:spPr>
          <a:xfrm>
            <a:off x="6667375" y="1182170"/>
            <a:ext cx="5163760" cy="2554445"/>
          </a:xfrm>
          <a:prstGeom prst="rect">
            <a:avLst/>
          </a:prstGeom>
        </p:spPr>
      </p:pic>
    </p:spTree>
    <p:extLst>
      <p:ext uri="{BB962C8B-B14F-4D97-AF65-F5344CB8AC3E}">
        <p14:creationId xmlns:p14="http://schemas.microsoft.com/office/powerpoint/2010/main" val="164680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animBg="1"/>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lstStyle/>
          <a:p>
            <a:r>
              <a:rPr lang="en-US" dirty="0"/>
              <a:t>Activity E: Match up again </a:t>
            </a:r>
          </a:p>
        </p:txBody>
      </p:sp>
      <p:sp>
        <p:nvSpPr>
          <p:cNvPr id="2" name="TextBox 1">
            <a:extLst>
              <a:ext uri="{FF2B5EF4-FFF2-40B4-BE49-F238E27FC236}">
                <a16:creationId xmlns:a16="http://schemas.microsoft.com/office/drawing/2014/main" id="{8BAA7F0D-1941-4C30-8D35-385F90884828}"/>
              </a:ext>
            </a:extLst>
          </p:cNvPr>
          <p:cNvSpPr txBox="1"/>
          <p:nvPr/>
        </p:nvSpPr>
        <p:spPr>
          <a:xfrm>
            <a:off x="145681" y="1042843"/>
            <a:ext cx="5320399" cy="1852815"/>
          </a:xfrm>
          <a:prstGeom prst="rect">
            <a:avLst/>
          </a:prstGeom>
          <a:noFill/>
        </p:spPr>
        <p:txBody>
          <a:bodyPr wrap="square" rtlCol="0">
            <a:spAutoFit/>
          </a:bodyPr>
          <a:lstStyle/>
          <a:p>
            <a:pPr marL="457200" indent="-457200">
              <a:buFont typeface="+mj-lt"/>
              <a:buAutoNum type="alphaLcParenR"/>
            </a:pPr>
            <a:r>
              <a:rPr lang="en-GB" sz="2200" dirty="0"/>
              <a:t>Match into pairs using equivalent fractions, decimals or percentages.</a:t>
            </a:r>
          </a:p>
          <a:p>
            <a:pPr marL="457200" indent="-457200">
              <a:buFont typeface="+mj-lt"/>
              <a:buAutoNum type="alphaLcParenR"/>
            </a:pPr>
            <a:r>
              <a:rPr lang="en-GB" sz="2200" dirty="0"/>
              <a:t>Write the missing fraction, decimal or percentage to make each pair a set of three.</a:t>
            </a:r>
          </a:p>
        </p:txBody>
      </p:sp>
      <p:sp>
        <p:nvSpPr>
          <p:cNvPr id="5" name="Rectangle: Rounded Corners 4">
            <a:extLst>
              <a:ext uri="{FF2B5EF4-FFF2-40B4-BE49-F238E27FC236}">
                <a16:creationId xmlns:a16="http://schemas.microsoft.com/office/drawing/2014/main" id="{EDD3CC01-EA58-4D16-9FD7-7B0A6B424466}"/>
              </a:ext>
            </a:extLst>
          </p:cNvPr>
          <p:cNvSpPr/>
          <p:nvPr/>
        </p:nvSpPr>
        <p:spPr>
          <a:xfrm>
            <a:off x="10335755" y="2292246"/>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dirty="0">
                <a:solidFill>
                  <a:schemeClr val="bg2"/>
                </a:solidFill>
              </a:rPr>
              <a:t>0.5</a:t>
            </a:r>
          </a:p>
        </p:txBody>
      </p:sp>
      <p:sp>
        <p:nvSpPr>
          <p:cNvPr id="6" name="Rectangle: Rounded Corners 5">
            <a:extLst>
              <a:ext uri="{FF2B5EF4-FFF2-40B4-BE49-F238E27FC236}">
                <a16:creationId xmlns:a16="http://schemas.microsoft.com/office/drawing/2014/main" id="{119CDEC4-3F30-4DE9-9892-1A72998C130F}"/>
              </a:ext>
            </a:extLst>
          </p:cNvPr>
          <p:cNvSpPr/>
          <p:nvPr/>
        </p:nvSpPr>
        <p:spPr>
          <a:xfrm>
            <a:off x="10335755" y="3332250"/>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dirty="0">
                <a:solidFill>
                  <a:srgbClr val="585858"/>
                </a:solidFill>
              </a:rPr>
              <a:t>0.25</a:t>
            </a:r>
          </a:p>
        </p:txBody>
      </p:sp>
      <p:sp>
        <p:nvSpPr>
          <p:cNvPr id="7" name="Rectangle: Rounded Corners 6">
            <a:extLst>
              <a:ext uri="{FF2B5EF4-FFF2-40B4-BE49-F238E27FC236}">
                <a16:creationId xmlns:a16="http://schemas.microsoft.com/office/drawing/2014/main" id="{29325848-4F37-48B3-8A76-594468ADA9AB}"/>
              </a:ext>
            </a:extLst>
          </p:cNvPr>
          <p:cNvSpPr/>
          <p:nvPr/>
        </p:nvSpPr>
        <p:spPr>
          <a:xfrm>
            <a:off x="8333805" y="3332251"/>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dirty="0">
                <a:solidFill>
                  <a:schemeClr val="bg2"/>
                </a:solidFill>
              </a:rPr>
              <a:t>1.2</a:t>
            </a:r>
          </a:p>
        </p:txBody>
      </p:sp>
      <p:sp>
        <p:nvSpPr>
          <p:cNvPr id="8" name="Rectangle: Rounded Corners 7">
            <a:extLst>
              <a:ext uri="{FF2B5EF4-FFF2-40B4-BE49-F238E27FC236}">
                <a16:creationId xmlns:a16="http://schemas.microsoft.com/office/drawing/2014/main" id="{EC94A143-FF15-468E-B1F5-C3E75273F5BD}"/>
              </a:ext>
            </a:extLst>
          </p:cNvPr>
          <p:cNvSpPr/>
          <p:nvPr/>
        </p:nvSpPr>
        <p:spPr>
          <a:xfrm>
            <a:off x="6306925" y="2292246"/>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dirty="0">
                <a:solidFill>
                  <a:schemeClr val="bg2"/>
                </a:solidFill>
              </a:rPr>
              <a:t>0.2</a:t>
            </a:r>
          </a:p>
        </p:txBody>
      </p:sp>
      <p:sp>
        <p:nvSpPr>
          <p:cNvPr id="10" name="Action Button: Help 9">
            <a:hlinkClick r:id="" action="ppaction://noaction" highlightClick="1"/>
            <a:extLst>
              <a:ext uri="{FF2B5EF4-FFF2-40B4-BE49-F238E27FC236}">
                <a16:creationId xmlns:a16="http://schemas.microsoft.com/office/drawing/2014/main" id="{BBF37DD5-9339-4D7E-A302-22F2B14B297C}"/>
              </a:ext>
            </a:extLst>
          </p:cNvPr>
          <p:cNvSpPr/>
          <p:nvPr/>
        </p:nvSpPr>
        <p:spPr>
          <a:xfrm>
            <a:off x="544985" y="5725017"/>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11" name="TextBox 10">
            <a:extLst>
              <a:ext uri="{FF2B5EF4-FFF2-40B4-BE49-F238E27FC236}">
                <a16:creationId xmlns:a16="http://schemas.microsoft.com/office/drawing/2014/main" id="{7C73D1C5-5A11-4196-9142-FDA21327F35F}"/>
              </a:ext>
            </a:extLst>
          </p:cNvPr>
          <p:cNvSpPr txBox="1"/>
          <p:nvPr/>
        </p:nvSpPr>
        <p:spPr>
          <a:xfrm>
            <a:off x="1330282" y="5595526"/>
            <a:ext cx="6991058" cy="1107996"/>
          </a:xfrm>
          <a:prstGeom prst="rect">
            <a:avLst/>
          </a:prstGeom>
          <a:noFill/>
        </p:spPr>
        <p:txBody>
          <a:bodyPr wrap="square" rtlCol="0">
            <a:spAutoFit/>
          </a:bodyPr>
          <a:lstStyle/>
          <a:p>
            <a:pPr>
              <a:buNone/>
            </a:pPr>
            <a:r>
              <a:rPr lang="en-GB" sz="2200" dirty="0"/>
              <a:t>Create another equivalent fraction to turn each set of three into a set of four. Can you think of an equivalent fraction that nobody else will choose?</a:t>
            </a:r>
          </a:p>
        </p:txBody>
      </p:sp>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51ADADF5-15F3-4C39-84E1-EE8AAEBBD281}"/>
                  </a:ext>
                </a:extLst>
              </p:cNvPr>
              <p:cNvSpPr/>
              <p:nvPr/>
            </p:nvSpPr>
            <p:spPr>
              <a:xfrm>
                <a:off x="6299824" y="3332252"/>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f>
                        <m:fPr>
                          <m:ctrlPr>
                            <a:rPr lang="en-GB" i="1" dirty="0" smtClean="0">
                              <a:solidFill>
                                <a:schemeClr val="bg2"/>
                              </a:solidFill>
                              <a:latin typeface="Cambria Math" panose="02040503050406030204" pitchFamily="18" charset="0"/>
                            </a:rPr>
                          </m:ctrlPr>
                        </m:fPr>
                        <m:num>
                          <m:r>
                            <a:rPr lang="en-GB" b="0" i="1" dirty="0" smtClean="0">
                              <a:solidFill>
                                <a:schemeClr val="bg2"/>
                              </a:solidFill>
                              <a:latin typeface="Cambria Math" panose="02040503050406030204" pitchFamily="18" charset="0"/>
                            </a:rPr>
                            <m:t>1</m:t>
                          </m:r>
                        </m:num>
                        <m:den>
                          <m:r>
                            <a:rPr lang="en-GB" b="0" i="1" dirty="0" smtClean="0">
                              <a:solidFill>
                                <a:schemeClr val="bg2"/>
                              </a:solidFill>
                              <a:latin typeface="Cambria Math" panose="02040503050406030204" pitchFamily="18" charset="0"/>
                            </a:rPr>
                            <m:t>2</m:t>
                          </m:r>
                        </m:den>
                      </m:f>
                    </m:oMath>
                  </m:oMathPara>
                </a14:m>
                <a:endParaRPr lang="en-GB" dirty="0">
                  <a:solidFill>
                    <a:schemeClr val="bg2"/>
                  </a:solidFill>
                </a:endParaRPr>
              </a:p>
            </p:txBody>
          </p:sp>
        </mc:Choice>
        <mc:Fallback xmlns="">
          <p:sp>
            <p:nvSpPr>
              <p:cNvPr id="12" name="Rectangle: Rounded Corners 11">
                <a:extLst>
                  <a:ext uri="{FF2B5EF4-FFF2-40B4-BE49-F238E27FC236}">
                    <a16:creationId xmlns:a16="http://schemas.microsoft.com/office/drawing/2014/main" id="{51ADADF5-15F3-4C39-84E1-EE8AAEBBD281}"/>
                  </a:ext>
                </a:extLst>
              </p:cNvPr>
              <p:cNvSpPr>
                <a:spLocks noRot="1" noChangeAspect="1" noMove="1" noResize="1" noEditPoints="1" noAdjustHandles="1" noChangeArrowheads="1" noChangeShapeType="1" noTextEdit="1"/>
              </p:cNvSpPr>
              <p:nvPr/>
            </p:nvSpPr>
            <p:spPr>
              <a:xfrm>
                <a:off x="6299824" y="3332252"/>
                <a:ext cx="1620982" cy="942109"/>
              </a:xfrm>
              <a:prstGeom prst="round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B2F90DC1-94EB-47AA-A5BF-1192C543B7F1}"/>
                  </a:ext>
                </a:extLst>
              </p:cNvPr>
              <p:cNvSpPr/>
              <p:nvPr/>
            </p:nvSpPr>
            <p:spPr>
              <a:xfrm>
                <a:off x="10335755" y="1222038"/>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f>
                        <m:fPr>
                          <m:ctrlPr>
                            <a:rPr lang="en-GB" i="1" dirty="0" smtClean="0">
                              <a:solidFill>
                                <a:schemeClr val="bg2"/>
                              </a:solidFill>
                              <a:latin typeface="Cambria Math" panose="02040503050406030204" pitchFamily="18" charset="0"/>
                            </a:rPr>
                          </m:ctrlPr>
                        </m:fPr>
                        <m:num>
                          <m:r>
                            <a:rPr lang="en-GB" b="0" i="1" dirty="0" smtClean="0">
                              <a:solidFill>
                                <a:schemeClr val="bg2"/>
                              </a:solidFill>
                              <a:latin typeface="Cambria Math" panose="02040503050406030204" pitchFamily="18" charset="0"/>
                            </a:rPr>
                            <m:t>1</m:t>
                          </m:r>
                        </m:num>
                        <m:den>
                          <m:r>
                            <a:rPr lang="en-GB" b="0" i="1" dirty="0" smtClean="0">
                              <a:solidFill>
                                <a:schemeClr val="bg2"/>
                              </a:solidFill>
                              <a:latin typeface="Cambria Math" panose="02040503050406030204" pitchFamily="18" charset="0"/>
                            </a:rPr>
                            <m:t>5</m:t>
                          </m:r>
                        </m:den>
                      </m:f>
                    </m:oMath>
                  </m:oMathPara>
                </a14:m>
                <a:endParaRPr lang="en-GB" dirty="0">
                  <a:solidFill>
                    <a:schemeClr val="bg2"/>
                  </a:solidFill>
                </a:endParaRPr>
              </a:p>
            </p:txBody>
          </p:sp>
        </mc:Choice>
        <mc:Fallback xmlns="">
          <p:sp>
            <p:nvSpPr>
              <p:cNvPr id="13" name="Rectangle: Rounded Corners 12">
                <a:extLst>
                  <a:ext uri="{FF2B5EF4-FFF2-40B4-BE49-F238E27FC236}">
                    <a16:creationId xmlns:a16="http://schemas.microsoft.com/office/drawing/2014/main" id="{B2F90DC1-94EB-47AA-A5BF-1192C543B7F1}"/>
                  </a:ext>
                </a:extLst>
              </p:cNvPr>
              <p:cNvSpPr>
                <a:spLocks noRot="1" noChangeAspect="1" noMove="1" noResize="1" noEditPoints="1" noAdjustHandles="1" noChangeArrowheads="1" noChangeShapeType="1" noTextEdit="1"/>
              </p:cNvSpPr>
              <p:nvPr/>
            </p:nvSpPr>
            <p:spPr>
              <a:xfrm>
                <a:off x="10335755" y="1222038"/>
                <a:ext cx="1620982" cy="942109"/>
              </a:xfrm>
              <a:prstGeom prst="round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C7CDD476-C86F-458F-ACA8-33D19E5AD9F1}"/>
                  </a:ext>
                </a:extLst>
              </p:cNvPr>
              <p:cNvSpPr/>
              <p:nvPr/>
            </p:nvSpPr>
            <p:spPr>
              <a:xfrm>
                <a:off x="10335755" y="4397503"/>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f>
                        <m:fPr>
                          <m:ctrlPr>
                            <a:rPr lang="en-GB" i="1" dirty="0" smtClean="0">
                              <a:solidFill>
                                <a:schemeClr val="bg2"/>
                              </a:solidFill>
                              <a:latin typeface="Cambria Math" panose="02040503050406030204" pitchFamily="18" charset="0"/>
                            </a:rPr>
                          </m:ctrlPr>
                        </m:fPr>
                        <m:num>
                          <m:r>
                            <a:rPr lang="en-GB" b="0" i="1" dirty="0" smtClean="0">
                              <a:solidFill>
                                <a:schemeClr val="bg2"/>
                              </a:solidFill>
                              <a:latin typeface="Cambria Math" panose="02040503050406030204" pitchFamily="18" charset="0"/>
                            </a:rPr>
                            <m:t>2</m:t>
                          </m:r>
                        </m:num>
                        <m:den>
                          <m:r>
                            <a:rPr lang="en-GB" b="0" i="1" dirty="0" smtClean="0">
                              <a:solidFill>
                                <a:schemeClr val="bg2"/>
                              </a:solidFill>
                              <a:latin typeface="Cambria Math" panose="02040503050406030204" pitchFamily="18" charset="0"/>
                            </a:rPr>
                            <m:t>5</m:t>
                          </m:r>
                        </m:den>
                      </m:f>
                    </m:oMath>
                  </m:oMathPara>
                </a14:m>
                <a:endParaRPr lang="en-GB" dirty="0">
                  <a:solidFill>
                    <a:schemeClr val="bg2"/>
                  </a:solidFill>
                </a:endParaRPr>
              </a:p>
            </p:txBody>
          </p:sp>
        </mc:Choice>
        <mc:Fallback xmlns="">
          <p:sp>
            <p:nvSpPr>
              <p:cNvPr id="14" name="Rectangle: Rounded Corners 13">
                <a:extLst>
                  <a:ext uri="{FF2B5EF4-FFF2-40B4-BE49-F238E27FC236}">
                    <a16:creationId xmlns:a16="http://schemas.microsoft.com/office/drawing/2014/main" id="{C7CDD476-C86F-458F-ACA8-33D19E5AD9F1}"/>
                  </a:ext>
                </a:extLst>
              </p:cNvPr>
              <p:cNvSpPr>
                <a:spLocks noRot="1" noChangeAspect="1" noMove="1" noResize="1" noEditPoints="1" noAdjustHandles="1" noChangeArrowheads="1" noChangeShapeType="1" noTextEdit="1"/>
              </p:cNvSpPr>
              <p:nvPr/>
            </p:nvSpPr>
            <p:spPr>
              <a:xfrm>
                <a:off x="10335755" y="4397503"/>
                <a:ext cx="1620982" cy="942109"/>
              </a:xfrm>
              <a:prstGeom prst="round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E83E2408-8634-45A7-925C-E35C0EC0C494}"/>
                  </a:ext>
                </a:extLst>
              </p:cNvPr>
              <p:cNvSpPr/>
              <p:nvPr/>
            </p:nvSpPr>
            <p:spPr>
              <a:xfrm>
                <a:off x="6306925" y="1239420"/>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f>
                        <m:fPr>
                          <m:ctrlPr>
                            <a:rPr lang="en-GB" i="1" dirty="0" smtClean="0">
                              <a:solidFill>
                                <a:schemeClr val="bg2"/>
                              </a:solidFill>
                              <a:latin typeface="Cambria Math" panose="02040503050406030204" pitchFamily="18" charset="0"/>
                            </a:rPr>
                          </m:ctrlPr>
                        </m:fPr>
                        <m:num>
                          <m:r>
                            <a:rPr lang="en-GB" b="0" i="1" dirty="0" smtClean="0">
                              <a:solidFill>
                                <a:schemeClr val="bg2"/>
                              </a:solidFill>
                              <a:latin typeface="Cambria Math" panose="02040503050406030204" pitchFamily="18" charset="0"/>
                            </a:rPr>
                            <m:t>1</m:t>
                          </m:r>
                        </m:num>
                        <m:den>
                          <m:r>
                            <a:rPr lang="en-GB" b="0" i="1" dirty="0" smtClean="0">
                              <a:solidFill>
                                <a:schemeClr val="bg2"/>
                              </a:solidFill>
                              <a:latin typeface="Cambria Math" panose="02040503050406030204" pitchFamily="18" charset="0"/>
                            </a:rPr>
                            <m:t>4</m:t>
                          </m:r>
                        </m:den>
                      </m:f>
                    </m:oMath>
                  </m:oMathPara>
                </a14:m>
                <a:endParaRPr lang="en-GB" dirty="0">
                  <a:solidFill>
                    <a:schemeClr val="bg2"/>
                  </a:solidFill>
                </a:endParaRPr>
              </a:p>
            </p:txBody>
          </p:sp>
        </mc:Choice>
        <mc:Fallback xmlns="">
          <p:sp>
            <p:nvSpPr>
              <p:cNvPr id="15" name="Rectangle: Rounded Corners 14">
                <a:extLst>
                  <a:ext uri="{FF2B5EF4-FFF2-40B4-BE49-F238E27FC236}">
                    <a16:creationId xmlns:a16="http://schemas.microsoft.com/office/drawing/2014/main" id="{E83E2408-8634-45A7-925C-E35C0EC0C494}"/>
                  </a:ext>
                </a:extLst>
              </p:cNvPr>
              <p:cNvSpPr>
                <a:spLocks noRot="1" noChangeAspect="1" noMove="1" noResize="1" noEditPoints="1" noAdjustHandles="1" noChangeArrowheads="1" noChangeShapeType="1" noTextEdit="1"/>
              </p:cNvSpPr>
              <p:nvPr/>
            </p:nvSpPr>
            <p:spPr>
              <a:xfrm>
                <a:off x="6306925" y="1239420"/>
                <a:ext cx="1620982" cy="942109"/>
              </a:xfrm>
              <a:prstGeom prst="roundRect">
                <a:avLst/>
              </a:prstGeom>
              <a:blipFill>
                <a:blip r:embed="rId7"/>
                <a:stretch>
                  <a:fillRect/>
                </a:stretch>
              </a:blipFill>
            </p:spPr>
            <p:txBody>
              <a:bodyPr/>
              <a:lstStyle/>
              <a:p>
                <a:r>
                  <a:rPr lang="en-GB">
                    <a:noFill/>
                  </a:rPr>
                  <a:t> </a:t>
                </a:r>
              </a:p>
            </p:txBody>
          </p:sp>
        </mc:Fallback>
      </mc:AlternateContent>
      <p:sp>
        <p:nvSpPr>
          <p:cNvPr id="17" name="Rectangle: Rounded Corners 16">
            <a:extLst>
              <a:ext uri="{FF2B5EF4-FFF2-40B4-BE49-F238E27FC236}">
                <a16:creationId xmlns:a16="http://schemas.microsoft.com/office/drawing/2014/main" id="{B53397DC-C363-487A-B5E4-60EB774214C8}"/>
              </a:ext>
            </a:extLst>
          </p:cNvPr>
          <p:cNvSpPr/>
          <p:nvPr/>
        </p:nvSpPr>
        <p:spPr>
          <a:xfrm>
            <a:off x="8321340" y="1239420"/>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dirty="0">
                <a:solidFill>
                  <a:schemeClr val="bg2"/>
                </a:solidFill>
              </a:rPr>
              <a:t>0.3</a:t>
            </a:r>
          </a:p>
        </p:txBody>
      </p:sp>
      <p:sp>
        <p:nvSpPr>
          <p:cNvPr id="19" name="Rectangle: Rounded Corners 18">
            <a:extLst>
              <a:ext uri="{FF2B5EF4-FFF2-40B4-BE49-F238E27FC236}">
                <a16:creationId xmlns:a16="http://schemas.microsoft.com/office/drawing/2014/main" id="{2CC4896F-9FF7-26A5-13C5-65C17697DDCC}"/>
              </a:ext>
            </a:extLst>
          </p:cNvPr>
          <p:cNvSpPr/>
          <p:nvPr/>
        </p:nvSpPr>
        <p:spPr>
          <a:xfrm>
            <a:off x="6299824" y="4397503"/>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dirty="0">
                <a:solidFill>
                  <a:schemeClr val="bg2"/>
                </a:solidFill>
              </a:rPr>
              <a:t>40%</a:t>
            </a:r>
          </a:p>
        </p:txBody>
      </p:sp>
      <p:sp>
        <p:nvSpPr>
          <p:cNvPr id="20" name="Rectangle: Rounded Corners 19">
            <a:extLst>
              <a:ext uri="{FF2B5EF4-FFF2-40B4-BE49-F238E27FC236}">
                <a16:creationId xmlns:a16="http://schemas.microsoft.com/office/drawing/2014/main" id="{EB659C2A-9A58-BA60-5657-8FF475E972CF}"/>
              </a:ext>
            </a:extLst>
          </p:cNvPr>
          <p:cNvSpPr/>
          <p:nvPr/>
        </p:nvSpPr>
        <p:spPr>
          <a:xfrm>
            <a:off x="8336821" y="2281647"/>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dirty="0">
                <a:solidFill>
                  <a:schemeClr val="bg2"/>
                </a:solidFill>
              </a:rPr>
              <a:t>30%</a:t>
            </a:r>
          </a:p>
        </p:txBody>
      </p:sp>
      <p:sp>
        <p:nvSpPr>
          <p:cNvPr id="23" name="Rectangle: Rounded Corners 22">
            <a:extLst>
              <a:ext uri="{FF2B5EF4-FFF2-40B4-BE49-F238E27FC236}">
                <a16:creationId xmlns:a16="http://schemas.microsoft.com/office/drawing/2014/main" id="{CFD00788-2AC0-D1CF-0DEC-784CE2DBD99C}"/>
              </a:ext>
            </a:extLst>
          </p:cNvPr>
          <p:cNvSpPr/>
          <p:nvPr/>
        </p:nvSpPr>
        <p:spPr>
          <a:xfrm>
            <a:off x="8333805" y="4397503"/>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dirty="0">
                <a:solidFill>
                  <a:srgbClr val="585858"/>
                </a:solidFill>
              </a:rPr>
              <a:t>120%</a:t>
            </a:r>
          </a:p>
        </p:txBody>
      </p:sp>
      <p:sp>
        <p:nvSpPr>
          <p:cNvPr id="9" name="Rectangle: Rounded Corners 8">
            <a:extLst>
              <a:ext uri="{FF2B5EF4-FFF2-40B4-BE49-F238E27FC236}">
                <a16:creationId xmlns:a16="http://schemas.microsoft.com/office/drawing/2014/main" id="{FA5DC665-95B0-4600-8261-0A1FCBB2A098}"/>
              </a:ext>
            </a:extLst>
          </p:cNvPr>
          <p:cNvSpPr/>
          <p:nvPr/>
        </p:nvSpPr>
        <p:spPr>
          <a:xfrm>
            <a:off x="2338290" y="4397503"/>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endParaRPr lang="en-GB" dirty="0">
              <a:solidFill>
                <a:srgbClr val="FF0000"/>
              </a:solidFill>
            </a:endParaRPr>
          </a:p>
        </p:txBody>
      </p:sp>
      <p:sp>
        <p:nvSpPr>
          <p:cNvPr id="16" name="Rectangle: Rounded Corners 15">
            <a:extLst>
              <a:ext uri="{FF2B5EF4-FFF2-40B4-BE49-F238E27FC236}">
                <a16:creationId xmlns:a16="http://schemas.microsoft.com/office/drawing/2014/main" id="{6869165B-4735-43F4-AF20-187C0A8A6E36}"/>
              </a:ext>
            </a:extLst>
          </p:cNvPr>
          <p:cNvSpPr/>
          <p:nvPr/>
        </p:nvSpPr>
        <p:spPr>
          <a:xfrm>
            <a:off x="2320763" y="3335617"/>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endParaRPr lang="en-GB" dirty="0">
              <a:solidFill>
                <a:schemeClr val="bg2"/>
              </a:solidFill>
            </a:endParaRPr>
          </a:p>
        </p:txBody>
      </p:sp>
      <p:sp>
        <p:nvSpPr>
          <p:cNvPr id="18" name="Rectangle: Rounded Corners 17">
            <a:extLst>
              <a:ext uri="{FF2B5EF4-FFF2-40B4-BE49-F238E27FC236}">
                <a16:creationId xmlns:a16="http://schemas.microsoft.com/office/drawing/2014/main" id="{378FE631-B30D-48DD-96C3-70E7B1BCE528}"/>
              </a:ext>
            </a:extLst>
          </p:cNvPr>
          <p:cNvSpPr/>
          <p:nvPr/>
        </p:nvSpPr>
        <p:spPr>
          <a:xfrm>
            <a:off x="544985" y="3323167"/>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endParaRPr lang="en-GB" dirty="0">
              <a:solidFill>
                <a:schemeClr val="bg2"/>
              </a:solidFill>
            </a:endParaRPr>
          </a:p>
        </p:txBody>
      </p:sp>
      <p:sp>
        <p:nvSpPr>
          <p:cNvPr id="4" name="Rectangle: Rounded Corners 3">
            <a:extLst>
              <a:ext uri="{FF2B5EF4-FFF2-40B4-BE49-F238E27FC236}">
                <a16:creationId xmlns:a16="http://schemas.microsoft.com/office/drawing/2014/main" id="{1A0F869C-BDA4-202D-DF8B-822525030CEF}"/>
              </a:ext>
            </a:extLst>
          </p:cNvPr>
          <p:cNvSpPr/>
          <p:nvPr/>
        </p:nvSpPr>
        <p:spPr>
          <a:xfrm>
            <a:off x="544985" y="4397503"/>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endParaRPr lang="en-GB" dirty="0">
              <a:solidFill>
                <a:srgbClr val="FF0000"/>
              </a:solidFill>
            </a:endParaRPr>
          </a:p>
        </p:txBody>
      </p:sp>
      <p:sp>
        <p:nvSpPr>
          <p:cNvPr id="21" name="Rectangle: Rounded Corners 20">
            <a:extLst>
              <a:ext uri="{FF2B5EF4-FFF2-40B4-BE49-F238E27FC236}">
                <a16:creationId xmlns:a16="http://schemas.microsoft.com/office/drawing/2014/main" id="{A802A172-7597-05EE-1938-0EEA96A3F60B}"/>
              </a:ext>
            </a:extLst>
          </p:cNvPr>
          <p:cNvSpPr/>
          <p:nvPr/>
        </p:nvSpPr>
        <p:spPr>
          <a:xfrm>
            <a:off x="4096541" y="3344700"/>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endParaRPr lang="en-GB" dirty="0">
              <a:solidFill>
                <a:schemeClr val="bg2"/>
              </a:solidFill>
            </a:endParaRPr>
          </a:p>
        </p:txBody>
      </p:sp>
      <p:sp>
        <p:nvSpPr>
          <p:cNvPr id="22" name="Rectangle: Rounded Corners 21">
            <a:extLst>
              <a:ext uri="{FF2B5EF4-FFF2-40B4-BE49-F238E27FC236}">
                <a16:creationId xmlns:a16="http://schemas.microsoft.com/office/drawing/2014/main" id="{1609BC96-22C3-FD30-4113-5B0A81EB966D}"/>
              </a:ext>
            </a:extLst>
          </p:cNvPr>
          <p:cNvSpPr/>
          <p:nvPr/>
        </p:nvSpPr>
        <p:spPr>
          <a:xfrm>
            <a:off x="4114068" y="4397503"/>
            <a:ext cx="1620982" cy="94210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buNone/>
            </a:pPr>
            <a:endParaRPr lang="en-GB" dirty="0">
              <a:solidFill>
                <a:srgbClr val="FF0000"/>
              </a:solidFill>
            </a:endParaRPr>
          </a:p>
        </p:txBody>
      </p:sp>
    </p:spTree>
    <p:extLst>
      <p:ext uri="{BB962C8B-B14F-4D97-AF65-F5344CB8AC3E}">
        <p14:creationId xmlns:p14="http://schemas.microsoft.com/office/powerpoint/2010/main" val="422927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animBg="1"/>
      <p:bldP spid="11" grpId="0"/>
      <p:bldP spid="9" grpId="0" animBg="1"/>
      <p:bldP spid="16" grpId="0" animBg="1"/>
      <p:bldP spid="18" grpId="0" animBg="1"/>
      <p:bldP spid="4" grpId="0" animBg="1"/>
      <p:bldP spid="21" grpId="0" animBg="1"/>
      <p:bldP spid="2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9C3AE3-81D3-2697-4559-1E873219A2F3}"/>
              </a:ext>
            </a:extLst>
          </p:cNvPr>
          <p:cNvSpPr>
            <a:spLocks noGrp="1"/>
          </p:cNvSpPr>
          <p:nvPr>
            <p:ph type="body" sz="quarter" idx="11"/>
          </p:nvPr>
        </p:nvSpPr>
        <p:spPr/>
        <p:txBody>
          <a:bodyPr/>
          <a:lstStyle/>
          <a:p>
            <a:r>
              <a:rPr lang="en-GB" dirty="0"/>
              <a:t>Activity F: Relative ages</a:t>
            </a:r>
          </a:p>
        </p:txBody>
      </p:sp>
      <p:sp>
        <p:nvSpPr>
          <p:cNvPr id="5" name="TextBox 4">
            <a:extLst>
              <a:ext uri="{FF2B5EF4-FFF2-40B4-BE49-F238E27FC236}">
                <a16:creationId xmlns:a16="http://schemas.microsoft.com/office/drawing/2014/main" id="{FEA9BADD-9499-03B0-A11B-E4A7976A79CA}"/>
              </a:ext>
            </a:extLst>
          </p:cNvPr>
          <p:cNvSpPr txBox="1"/>
          <p:nvPr/>
        </p:nvSpPr>
        <p:spPr>
          <a:xfrm>
            <a:off x="145680" y="1064192"/>
            <a:ext cx="10916019" cy="3274743"/>
          </a:xfrm>
          <a:prstGeom prst="rect">
            <a:avLst/>
          </a:prstGeom>
          <a:noFill/>
        </p:spPr>
        <p:txBody>
          <a:bodyPr wrap="square">
            <a:spAutoFit/>
          </a:bodyPr>
          <a:lstStyle/>
          <a:p>
            <a:pPr>
              <a:buNone/>
            </a:pPr>
            <a:r>
              <a:rPr lang="en-GB" sz="2200" dirty="0"/>
              <a:t>Padma is eight years old. Her brother Howard is four and her sister Parvati is 16.</a:t>
            </a:r>
          </a:p>
          <a:p>
            <a:pPr>
              <a:buNone/>
            </a:pPr>
            <a:r>
              <a:rPr lang="en-GB" sz="2200" dirty="0"/>
              <a:t>Which of these statements are correct? Why?</a:t>
            </a:r>
          </a:p>
          <a:p>
            <a:pPr>
              <a:buNone/>
            </a:pPr>
            <a:endParaRPr lang="en-GB" sz="2200" dirty="0"/>
          </a:p>
          <a:p>
            <a:pPr marL="457200" indent="-457200">
              <a:buFont typeface="+mj-lt"/>
              <a:buAutoNum type="alphaLcParenR"/>
            </a:pPr>
            <a:r>
              <a:rPr lang="en-GB" sz="2200" dirty="0"/>
              <a:t>Padma says, ‘My brother is 50% younger and my sister is 50% older than me.’</a:t>
            </a:r>
          </a:p>
          <a:p>
            <a:pPr marL="457200" indent="-457200">
              <a:buFont typeface="+mj-lt"/>
              <a:buAutoNum type="alphaLcParenR"/>
            </a:pPr>
            <a:endParaRPr lang="en-GB" sz="2200" dirty="0"/>
          </a:p>
          <a:p>
            <a:pPr marL="457200" indent="-457200">
              <a:buFont typeface="+mj-lt"/>
              <a:buAutoNum type="alphaLcParenR"/>
            </a:pPr>
            <a:r>
              <a:rPr lang="en-GB" sz="2200" dirty="0"/>
              <a:t>Howard says, ‘One sister is 100% older and the other is 400% older than me.’</a:t>
            </a:r>
          </a:p>
          <a:p>
            <a:pPr marL="457200" indent="-457200">
              <a:buFont typeface="+mj-lt"/>
              <a:buAutoNum type="alphaLcParenR"/>
            </a:pPr>
            <a:endParaRPr lang="en-GB" sz="2200" dirty="0"/>
          </a:p>
          <a:p>
            <a:pPr marL="457200" indent="-457200">
              <a:buFont typeface="+mj-lt"/>
              <a:buAutoNum type="alphaLcParenR"/>
            </a:pPr>
            <a:r>
              <a:rPr lang="en-GB" sz="2200" dirty="0"/>
              <a:t>Parvati says, ‘My brother is 25% younger and my sister is 50% younger than me.’</a:t>
            </a:r>
          </a:p>
        </p:txBody>
      </p:sp>
      <p:sp>
        <p:nvSpPr>
          <p:cNvPr id="6" name="Action Button: Help 5">
            <a:hlinkClick r:id="" action="ppaction://noaction" highlightClick="1"/>
            <a:extLst>
              <a:ext uri="{FF2B5EF4-FFF2-40B4-BE49-F238E27FC236}">
                <a16:creationId xmlns:a16="http://schemas.microsoft.com/office/drawing/2014/main" id="{143D59DD-70E7-FB17-C00B-E910F4B1A09B}"/>
              </a:ext>
            </a:extLst>
          </p:cNvPr>
          <p:cNvSpPr/>
          <p:nvPr/>
        </p:nvSpPr>
        <p:spPr>
          <a:xfrm>
            <a:off x="273079" y="491441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1193913-8A8C-4206-8ACB-CD3F8574D34F}"/>
              </a:ext>
            </a:extLst>
          </p:cNvPr>
          <p:cNvSpPr txBox="1"/>
          <p:nvPr/>
        </p:nvSpPr>
        <p:spPr>
          <a:xfrm>
            <a:off x="1295400" y="4833545"/>
            <a:ext cx="7607300" cy="1581972"/>
          </a:xfrm>
          <a:prstGeom prst="rect">
            <a:avLst/>
          </a:prstGeom>
          <a:noFill/>
        </p:spPr>
        <p:txBody>
          <a:bodyPr wrap="square">
            <a:spAutoFit/>
          </a:bodyPr>
          <a:lstStyle/>
          <a:p>
            <a:pPr>
              <a:buNone/>
            </a:pPr>
            <a:r>
              <a:rPr lang="en-GB" sz="2200" dirty="0"/>
              <a:t>Maya says, ‘My sister is 25% younger than me and my brother is 20% older than me.’</a:t>
            </a:r>
          </a:p>
          <a:p>
            <a:pPr>
              <a:buNone/>
            </a:pPr>
            <a:r>
              <a:rPr lang="en-GB" sz="2200" dirty="0"/>
              <a:t>What could their possible ages be?</a:t>
            </a:r>
          </a:p>
          <a:p>
            <a:pPr>
              <a:buNone/>
            </a:pPr>
            <a:r>
              <a:rPr lang="en-GB" sz="2200" dirty="0"/>
              <a:t>How would Maya’s sentence change in 20 years’ time?</a:t>
            </a:r>
          </a:p>
        </p:txBody>
      </p:sp>
    </p:spTree>
    <p:extLst>
      <p:ext uri="{BB962C8B-B14F-4D97-AF65-F5344CB8AC3E}">
        <p14:creationId xmlns:p14="http://schemas.microsoft.com/office/powerpoint/2010/main" val="401147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G: Just three gaps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04581" y="571137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6D50E26-978C-0A65-0006-CF445D04F500}"/>
              </a:ext>
            </a:extLst>
          </p:cNvPr>
          <p:cNvSpPr/>
          <p:nvPr/>
        </p:nvSpPr>
        <p:spPr>
          <a:xfrm>
            <a:off x="6690167" y="1123722"/>
            <a:ext cx="4029000" cy="1202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buNone/>
            </a:pPr>
            <a:r>
              <a:rPr lang="en-GB" dirty="0"/>
              <a:t>__ % of __ is __.</a:t>
            </a:r>
          </a:p>
        </p:txBody>
      </p:sp>
      <p:sp>
        <p:nvSpPr>
          <p:cNvPr id="7" name="Rectangle: Rounded Corners 6">
            <a:extLst>
              <a:ext uri="{FF2B5EF4-FFF2-40B4-BE49-F238E27FC236}">
                <a16:creationId xmlns:a16="http://schemas.microsoft.com/office/drawing/2014/main" id="{F985FD35-8AD6-FF80-9A3D-E7A1CB697233}"/>
              </a:ext>
            </a:extLst>
          </p:cNvPr>
          <p:cNvSpPr/>
          <p:nvPr/>
        </p:nvSpPr>
        <p:spPr>
          <a:xfrm>
            <a:off x="2456447" y="2954903"/>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2</a:t>
            </a:r>
          </a:p>
        </p:txBody>
      </p:sp>
      <p:sp>
        <p:nvSpPr>
          <p:cNvPr id="8" name="Rectangle: Rounded Corners 7">
            <a:extLst>
              <a:ext uri="{FF2B5EF4-FFF2-40B4-BE49-F238E27FC236}">
                <a16:creationId xmlns:a16="http://schemas.microsoft.com/office/drawing/2014/main" id="{6D0D9ED6-235C-53FE-E0AC-9540A6441D8F}"/>
              </a:ext>
            </a:extLst>
          </p:cNvPr>
          <p:cNvSpPr/>
          <p:nvPr/>
        </p:nvSpPr>
        <p:spPr>
          <a:xfrm>
            <a:off x="5719178" y="4554636"/>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5</a:t>
            </a:r>
          </a:p>
        </p:txBody>
      </p:sp>
      <p:sp>
        <p:nvSpPr>
          <p:cNvPr id="10" name="Rectangle: Rounded Corners 9">
            <a:extLst>
              <a:ext uri="{FF2B5EF4-FFF2-40B4-BE49-F238E27FC236}">
                <a16:creationId xmlns:a16="http://schemas.microsoft.com/office/drawing/2014/main" id="{D857A5C6-FA01-DA47-6B6E-BD3F8A6B504D}"/>
              </a:ext>
            </a:extLst>
          </p:cNvPr>
          <p:cNvSpPr/>
          <p:nvPr/>
        </p:nvSpPr>
        <p:spPr>
          <a:xfrm>
            <a:off x="1502697" y="4287952"/>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50</a:t>
            </a:r>
          </a:p>
        </p:txBody>
      </p:sp>
      <p:sp>
        <p:nvSpPr>
          <p:cNvPr id="11" name="Rectangle: Rounded Corners 10">
            <a:extLst>
              <a:ext uri="{FF2B5EF4-FFF2-40B4-BE49-F238E27FC236}">
                <a16:creationId xmlns:a16="http://schemas.microsoft.com/office/drawing/2014/main" id="{853A0314-955B-AF91-6B5A-215CFB312163}"/>
              </a:ext>
            </a:extLst>
          </p:cNvPr>
          <p:cNvSpPr/>
          <p:nvPr/>
        </p:nvSpPr>
        <p:spPr>
          <a:xfrm>
            <a:off x="3546923" y="4260558"/>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20</a:t>
            </a:r>
          </a:p>
        </p:txBody>
      </p:sp>
      <p:sp>
        <p:nvSpPr>
          <p:cNvPr id="12" name="Rectangle: Rounded Corners 11">
            <a:extLst>
              <a:ext uri="{FF2B5EF4-FFF2-40B4-BE49-F238E27FC236}">
                <a16:creationId xmlns:a16="http://schemas.microsoft.com/office/drawing/2014/main" id="{3B3D5EEF-86D0-F64F-043F-4C73353050DD}"/>
              </a:ext>
            </a:extLst>
          </p:cNvPr>
          <p:cNvSpPr/>
          <p:nvPr/>
        </p:nvSpPr>
        <p:spPr>
          <a:xfrm>
            <a:off x="8472810" y="3213072"/>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250</a:t>
            </a:r>
          </a:p>
        </p:txBody>
      </p:sp>
      <p:sp>
        <p:nvSpPr>
          <p:cNvPr id="14" name="TextBox 13">
            <a:extLst>
              <a:ext uri="{FF2B5EF4-FFF2-40B4-BE49-F238E27FC236}">
                <a16:creationId xmlns:a16="http://schemas.microsoft.com/office/drawing/2014/main" id="{D6FD8F81-C9A4-4C82-6DBE-74CF7C07FBB2}"/>
              </a:ext>
            </a:extLst>
          </p:cNvPr>
          <p:cNvSpPr txBox="1"/>
          <p:nvPr/>
        </p:nvSpPr>
        <p:spPr>
          <a:xfrm>
            <a:off x="1282882" y="5583632"/>
            <a:ext cx="6717535" cy="1175706"/>
          </a:xfrm>
          <a:prstGeom prst="rect">
            <a:avLst/>
          </a:prstGeom>
          <a:noFill/>
        </p:spPr>
        <p:txBody>
          <a:bodyPr wrap="square" rtlCol="0">
            <a:spAutoFit/>
          </a:bodyPr>
          <a:lstStyle/>
          <a:p>
            <a:pPr>
              <a:buNone/>
            </a:pPr>
            <a:r>
              <a:rPr lang="en-GB" sz="2200" dirty="0"/>
              <a:t>Which values could you </a:t>
            </a:r>
            <a:r>
              <a:rPr lang="en-GB" sz="2200" b="1" dirty="0"/>
              <a:t>not</a:t>
            </a:r>
            <a:r>
              <a:rPr lang="en-GB" sz="2200" dirty="0"/>
              <a:t> write in the last gap?</a:t>
            </a:r>
          </a:p>
          <a:p>
            <a:pPr>
              <a:buNone/>
            </a:pPr>
            <a:r>
              <a:rPr lang="en-GB" sz="2200" dirty="0"/>
              <a:t>What numbers would you need to include so that you </a:t>
            </a:r>
            <a:r>
              <a:rPr lang="en-GB" sz="2200" b="1" dirty="0"/>
              <a:t>could</a:t>
            </a:r>
            <a:r>
              <a:rPr lang="en-GB" sz="2200" dirty="0"/>
              <a:t> write those values in the last gap?</a:t>
            </a:r>
          </a:p>
        </p:txBody>
      </p:sp>
      <p:sp>
        <p:nvSpPr>
          <p:cNvPr id="15" name="Rectangle: Rounded Corners 14">
            <a:extLst>
              <a:ext uri="{FF2B5EF4-FFF2-40B4-BE49-F238E27FC236}">
                <a16:creationId xmlns:a16="http://schemas.microsoft.com/office/drawing/2014/main" id="{63D37B95-D173-D0CD-B6C2-0F26F7969AC3}"/>
              </a:ext>
            </a:extLst>
          </p:cNvPr>
          <p:cNvSpPr/>
          <p:nvPr/>
        </p:nvSpPr>
        <p:spPr>
          <a:xfrm>
            <a:off x="4641650" y="3142299"/>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1</a:t>
            </a:r>
            <a:r>
              <a:rPr lang="en-GB" sz="800" dirty="0"/>
              <a:t> </a:t>
            </a:r>
            <a:r>
              <a:rPr lang="en-GB" sz="2400" dirty="0"/>
              <a:t>000</a:t>
            </a:r>
          </a:p>
        </p:txBody>
      </p:sp>
      <p:sp>
        <p:nvSpPr>
          <p:cNvPr id="16" name="Rectangle: Rounded Corners 15">
            <a:extLst>
              <a:ext uri="{FF2B5EF4-FFF2-40B4-BE49-F238E27FC236}">
                <a16:creationId xmlns:a16="http://schemas.microsoft.com/office/drawing/2014/main" id="{7C6C3EF1-F38A-6EBC-CB5B-F867F22DEFF9}"/>
              </a:ext>
            </a:extLst>
          </p:cNvPr>
          <p:cNvSpPr/>
          <p:nvPr/>
        </p:nvSpPr>
        <p:spPr>
          <a:xfrm>
            <a:off x="239954" y="3187181"/>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25</a:t>
            </a:r>
          </a:p>
        </p:txBody>
      </p:sp>
      <p:sp>
        <p:nvSpPr>
          <p:cNvPr id="17" name="Rectangle: Rounded Corners 16">
            <a:extLst>
              <a:ext uri="{FF2B5EF4-FFF2-40B4-BE49-F238E27FC236}">
                <a16:creationId xmlns:a16="http://schemas.microsoft.com/office/drawing/2014/main" id="{6AC6F812-2C44-AB3D-925F-E3D0660C0B1E}"/>
              </a:ext>
            </a:extLst>
          </p:cNvPr>
          <p:cNvSpPr/>
          <p:nvPr/>
        </p:nvSpPr>
        <p:spPr>
          <a:xfrm>
            <a:off x="7919815" y="4481810"/>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500</a:t>
            </a:r>
          </a:p>
        </p:txBody>
      </p:sp>
      <p:sp>
        <p:nvSpPr>
          <p:cNvPr id="18" name="Rectangle: Rounded Corners 17">
            <a:extLst>
              <a:ext uri="{FF2B5EF4-FFF2-40B4-BE49-F238E27FC236}">
                <a16:creationId xmlns:a16="http://schemas.microsoft.com/office/drawing/2014/main" id="{79F85E4A-C2E0-93AD-7114-04FF2DAAE329}"/>
              </a:ext>
            </a:extLst>
          </p:cNvPr>
          <p:cNvSpPr/>
          <p:nvPr/>
        </p:nvSpPr>
        <p:spPr>
          <a:xfrm>
            <a:off x="6574495" y="3385249"/>
            <a:ext cx="1262743" cy="8371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400" dirty="0"/>
              <a:t>200</a:t>
            </a:r>
          </a:p>
        </p:txBody>
      </p:sp>
      <p:sp>
        <p:nvSpPr>
          <p:cNvPr id="2" name="TextBox 1">
            <a:extLst>
              <a:ext uri="{FF2B5EF4-FFF2-40B4-BE49-F238E27FC236}">
                <a16:creationId xmlns:a16="http://schemas.microsoft.com/office/drawing/2014/main" id="{C76B050E-76D0-4834-46BB-DA3E69CD26C8}"/>
              </a:ext>
            </a:extLst>
          </p:cNvPr>
          <p:cNvSpPr txBox="1"/>
          <p:nvPr/>
        </p:nvSpPr>
        <p:spPr>
          <a:xfrm>
            <a:off x="185236" y="1146628"/>
            <a:ext cx="6034811" cy="1175706"/>
          </a:xfrm>
          <a:prstGeom prst="rect">
            <a:avLst/>
          </a:prstGeom>
          <a:noFill/>
        </p:spPr>
        <p:txBody>
          <a:bodyPr wrap="square" rtlCol="0">
            <a:spAutoFit/>
          </a:bodyPr>
          <a:lstStyle/>
          <a:p>
            <a:pPr>
              <a:buNone/>
            </a:pPr>
            <a:r>
              <a:rPr lang="en-GB" sz="2200" dirty="0"/>
              <a:t>Use the values below to fill in the gaps.</a:t>
            </a:r>
          </a:p>
          <a:p>
            <a:pPr>
              <a:buNone/>
            </a:pPr>
            <a:r>
              <a:rPr lang="en-GB" sz="2200" dirty="0"/>
              <a:t>How many different statements can you make? You can use each value more than once.</a:t>
            </a:r>
          </a:p>
        </p:txBody>
      </p:sp>
    </p:spTree>
    <p:extLst>
      <p:ext uri="{BB962C8B-B14F-4D97-AF65-F5344CB8AC3E}">
        <p14:creationId xmlns:p14="http://schemas.microsoft.com/office/powerpoint/2010/main" val="233408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4FA64664-10DE-1C68-C325-494590237C50}"/>
              </a:ext>
            </a:extLst>
          </p:cNvPr>
          <p:cNvSpPr>
            <a:spLocks noGrp="1"/>
          </p:cNvSpPr>
          <p:nvPr>
            <p:ph type="body" sz="quarter" idx="11"/>
          </p:nvPr>
        </p:nvSpPr>
        <p:spPr/>
        <p:txBody>
          <a:bodyPr/>
          <a:lstStyle/>
          <a:p>
            <a:r>
              <a:rPr lang="en-US" dirty="0"/>
              <a:t>Activity H: Graph</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43339" y="577611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E4AF4B5-CA29-274A-8B68-55DEB6E41A3D}"/>
              </a:ext>
            </a:extLst>
          </p:cNvPr>
          <p:cNvSpPr txBox="1"/>
          <p:nvPr/>
        </p:nvSpPr>
        <p:spPr>
          <a:xfrm>
            <a:off x="139064" y="1062750"/>
            <a:ext cx="5654442" cy="4290405"/>
          </a:xfrm>
          <a:prstGeom prst="rect">
            <a:avLst/>
          </a:prstGeom>
          <a:noFill/>
        </p:spPr>
        <p:txBody>
          <a:bodyPr wrap="square" rtlCol="0">
            <a:spAutoFit/>
          </a:bodyPr>
          <a:lstStyle/>
          <a:p>
            <a:pPr>
              <a:buNone/>
            </a:pPr>
            <a:r>
              <a:rPr lang="en-US" sz="2200" dirty="0"/>
              <a:t>A class of students took a test.</a:t>
            </a:r>
          </a:p>
          <a:p>
            <a:pPr>
              <a:buNone/>
            </a:pPr>
            <a:r>
              <a:rPr lang="en-US" sz="2200" dirty="0"/>
              <a:t>The grades available were A, B, C or D.</a:t>
            </a:r>
          </a:p>
          <a:p>
            <a:pPr>
              <a:buNone/>
            </a:pPr>
            <a:r>
              <a:rPr lang="en-US" sz="2200" dirty="0"/>
              <a:t>The graph helps the teacher convert a score out of 65 to a grade.</a:t>
            </a:r>
          </a:p>
          <a:p>
            <a:pPr>
              <a:buNone/>
            </a:pPr>
            <a:endParaRPr lang="en-US" sz="2200" dirty="0"/>
          </a:p>
          <a:p>
            <a:pPr>
              <a:buNone/>
            </a:pPr>
            <a:r>
              <a:rPr lang="en-US" sz="2200" dirty="0"/>
              <a:t>Hugo scored 35 marks on his assessment.</a:t>
            </a:r>
          </a:p>
          <a:p>
            <a:pPr marL="457200" indent="-457200">
              <a:buAutoNum type="alphaLcParenR"/>
            </a:pPr>
            <a:r>
              <a:rPr lang="en-US" sz="2200" dirty="0"/>
              <a:t>What grade did Hugo get? </a:t>
            </a:r>
          </a:p>
          <a:p>
            <a:pPr marL="457200" indent="-457200">
              <a:buAutoNum type="alphaLcParenR"/>
            </a:pPr>
            <a:r>
              <a:rPr lang="en-US" sz="2200" dirty="0"/>
              <a:t>Estimate his percentage score.</a:t>
            </a:r>
          </a:p>
          <a:p>
            <a:pPr marL="457200" indent="-457200">
              <a:buAutoNum type="alphaLcParenR"/>
            </a:pPr>
            <a:r>
              <a:rPr lang="en-US" sz="2200" dirty="0"/>
              <a:t>Estimate the minimum mark you need to get a grade. What calculation could you carry out to be more accurate?</a:t>
            </a:r>
          </a:p>
        </p:txBody>
      </p:sp>
      <p:sp>
        <p:nvSpPr>
          <p:cNvPr id="2" name="TextBox 1">
            <a:extLst>
              <a:ext uri="{FF2B5EF4-FFF2-40B4-BE49-F238E27FC236}">
                <a16:creationId xmlns:a16="http://schemas.microsoft.com/office/drawing/2014/main" id="{7BFACCFD-A13F-AEF2-5BC4-9CFE12F06729}"/>
              </a:ext>
            </a:extLst>
          </p:cNvPr>
          <p:cNvSpPr txBox="1"/>
          <p:nvPr/>
        </p:nvSpPr>
        <p:spPr>
          <a:xfrm>
            <a:off x="1084712" y="5808688"/>
            <a:ext cx="9417587" cy="769441"/>
          </a:xfrm>
          <a:prstGeom prst="rect">
            <a:avLst/>
          </a:prstGeom>
          <a:noFill/>
        </p:spPr>
        <p:txBody>
          <a:bodyPr wrap="square" rtlCol="0">
            <a:spAutoFit/>
          </a:bodyPr>
          <a:lstStyle/>
          <a:p>
            <a:pPr>
              <a:buNone/>
            </a:pPr>
            <a:r>
              <a:rPr lang="en-GB" sz="2200" dirty="0"/>
              <a:t>A different test was scored out of 150 marks instead of 65. How will the graph for this test look different? How will it look the same?</a:t>
            </a:r>
          </a:p>
        </p:txBody>
      </p:sp>
      <p:grpSp>
        <p:nvGrpSpPr>
          <p:cNvPr id="21" name="Group 20">
            <a:extLst>
              <a:ext uri="{FF2B5EF4-FFF2-40B4-BE49-F238E27FC236}">
                <a16:creationId xmlns:a16="http://schemas.microsoft.com/office/drawing/2014/main" id="{EADA5CBC-3547-4DC9-DB67-7B607E38FB36}"/>
              </a:ext>
            </a:extLst>
          </p:cNvPr>
          <p:cNvGrpSpPr/>
          <p:nvPr/>
        </p:nvGrpSpPr>
        <p:grpSpPr>
          <a:xfrm>
            <a:off x="6096000" y="959888"/>
            <a:ext cx="5890537" cy="4761811"/>
            <a:chOff x="5859905" y="1014513"/>
            <a:chExt cx="5890537" cy="4761811"/>
          </a:xfrm>
        </p:grpSpPr>
        <p:sp>
          <p:nvSpPr>
            <p:cNvPr id="12" name="TextBox 11">
              <a:extLst>
                <a:ext uri="{FF2B5EF4-FFF2-40B4-BE49-F238E27FC236}">
                  <a16:creationId xmlns:a16="http://schemas.microsoft.com/office/drawing/2014/main" id="{27A2E7BC-28AB-3833-E319-4CBB9BBC129C}"/>
                </a:ext>
              </a:extLst>
            </p:cNvPr>
            <p:cNvSpPr txBox="1"/>
            <p:nvPr/>
          </p:nvSpPr>
          <p:spPr>
            <a:xfrm>
              <a:off x="8175980" y="5425203"/>
              <a:ext cx="1449371" cy="307777"/>
            </a:xfrm>
            <a:prstGeom prst="rect">
              <a:avLst/>
            </a:prstGeom>
            <a:noFill/>
          </p:spPr>
          <p:txBody>
            <a:bodyPr wrap="none" rtlCol="0">
              <a:spAutoFit/>
            </a:bodyPr>
            <a:lstStyle/>
            <a:p>
              <a:pPr>
                <a:buNone/>
              </a:pPr>
              <a:r>
                <a:rPr lang="en-GB" sz="1400" dirty="0">
                  <a:solidFill>
                    <a:srgbClr val="1E1E1C"/>
                  </a:solidFill>
                  <a:latin typeface="Calibri" panose="020F0502020204030204" pitchFamily="34" charset="0"/>
                  <a:cs typeface="Calibri" panose="020F0502020204030204" pitchFamily="34" charset="0"/>
                </a:rPr>
                <a:t>Marks (out of 65)</a:t>
              </a:r>
            </a:p>
          </p:txBody>
        </p:sp>
        <p:pic>
          <p:nvPicPr>
            <p:cNvPr id="19" name="Picture 18" descr="Chart&#10;&#10;Description automatically generated">
              <a:extLst>
                <a:ext uri="{FF2B5EF4-FFF2-40B4-BE49-F238E27FC236}">
                  <a16:creationId xmlns:a16="http://schemas.microsoft.com/office/drawing/2014/main" id="{707F5FC1-F996-6E61-7D0F-4E80553E96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9905" y="1014513"/>
              <a:ext cx="5890537" cy="4761811"/>
            </a:xfrm>
            <a:prstGeom prst="rect">
              <a:avLst/>
            </a:prstGeom>
          </p:spPr>
        </p:pic>
      </p:grpSp>
    </p:spTree>
    <p:extLst>
      <p:ext uri="{BB962C8B-B14F-4D97-AF65-F5344CB8AC3E}">
        <p14:creationId xmlns:p14="http://schemas.microsoft.com/office/powerpoint/2010/main" val="20421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396C14BA-DA87-49D0-EA31-6FD03CDC06EA}"/>
              </a:ext>
            </a:extLst>
          </p:cNvPr>
          <p:cNvSpPr/>
          <p:nvPr/>
        </p:nvSpPr>
        <p:spPr>
          <a:xfrm>
            <a:off x="4359917" y="4877190"/>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mc:AlternateContent xmlns:mc="http://schemas.openxmlformats.org/markup-compatibility/2006" xmlns:a14="http://schemas.microsoft.com/office/drawing/2010/main">
        <mc:Choice Requires="a14">
          <p:sp>
            <p:nvSpPr>
              <p:cNvPr id="80" name="Right Arrow 10">
                <a:extLst>
                  <a:ext uri="{FF2B5EF4-FFF2-40B4-BE49-F238E27FC236}">
                    <a16:creationId xmlns:a16="http://schemas.microsoft.com/office/drawing/2014/main" id="{3C18B954-3AED-8B2D-1C5D-78318F745FD6}"/>
                  </a:ext>
                </a:extLst>
              </p:cNvPr>
              <p:cNvSpPr/>
              <p:nvPr/>
            </p:nvSpPr>
            <p:spPr>
              <a:xfrm>
                <a:off x="3089855" y="4877190"/>
                <a:ext cx="1424690" cy="916516"/>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80" name="Right Arrow 10">
                <a:extLst>
                  <a:ext uri="{FF2B5EF4-FFF2-40B4-BE49-F238E27FC236}">
                    <a16:creationId xmlns:a16="http://schemas.microsoft.com/office/drawing/2014/main" id="{3C18B954-3AED-8B2D-1C5D-78318F745FD6}"/>
                  </a:ext>
                </a:extLst>
              </p:cNvPr>
              <p:cNvSpPr>
                <a:spLocks noRot="1" noChangeAspect="1" noMove="1" noResize="1" noEditPoints="1" noAdjustHandles="1" noChangeArrowheads="1" noChangeShapeType="1" noTextEdit="1"/>
              </p:cNvSpPr>
              <p:nvPr/>
            </p:nvSpPr>
            <p:spPr>
              <a:xfrm>
                <a:off x="3089855" y="4877190"/>
                <a:ext cx="1424690" cy="916516"/>
              </a:xfrm>
              <a:prstGeom prst="rightArrow">
                <a:avLst/>
              </a:prstGeom>
              <a:blipFill>
                <a:blip r:embed="rId4"/>
                <a:stretch>
                  <a:fillRect/>
                </a:stretch>
              </a:blipFill>
              <a:ln w="38100">
                <a:solidFill>
                  <a:schemeClr val="accent4"/>
                </a:solidFill>
              </a:ln>
            </p:spPr>
            <p:txBody>
              <a:bodyPr/>
              <a:lstStyle/>
              <a:p>
                <a:r>
                  <a:rPr lang="en-GB">
                    <a:noFill/>
                  </a:rPr>
                  <a:t> </a:t>
                </a:r>
              </a:p>
            </p:txBody>
          </p:sp>
        </mc:Fallback>
      </mc:AlternateContent>
      <p:sp>
        <p:nvSpPr>
          <p:cNvPr id="17" name="Oval 16">
            <a:extLst>
              <a:ext uri="{FF2B5EF4-FFF2-40B4-BE49-F238E27FC236}">
                <a16:creationId xmlns:a16="http://schemas.microsoft.com/office/drawing/2014/main" id="{8C3A9973-19EF-7C7A-DF23-D0A7CC977821}"/>
              </a:ext>
            </a:extLst>
          </p:cNvPr>
          <p:cNvSpPr/>
          <p:nvPr/>
        </p:nvSpPr>
        <p:spPr>
          <a:xfrm>
            <a:off x="4359917" y="1556292"/>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p:sp>
        <p:nvSpPr>
          <p:cNvPr id="81" name="Text Placeholder 80">
            <a:extLst>
              <a:ext uri="{FF2B5EF4-FFF2-40B4-BE49-F238E27FC236}">
                <a16:creationId xmlns:a16="http://schemas.microsoft.com/office/drawing/2014/main" id="{6F17565E-5595-C225-CC64-167DA24C9642}"/>
              </a:ext>
            </a:extLst>
          </p:cNvPr>
          <p:cNvSpPr>
            <a:spLocks noGrp="1"/>
          </p:cNvSpPr>
          <p:nvPr>
            <p:ph type="body" sz="quarter" idx="11"/>
          </p:nvPr>
        </p:nvSpPr>
        <p:spPr/>
        <p:txBody>
          <a:bodyPr/>
          <a:lstStyle/>
          <a:p>
            <a:r>
              <a:rPr lang="en-US" sz="2400" dirty="0"/>
              <a:t>Activity </a:t>
            </a:r>
            <a:r>
              <a:rPr lang="en-US" dirty="0"/>
              <a:t>I</a:t>
            </a:r>
            <a:r>
              <a:rPr lang="en-US" sz="2400" dirty="0"/>
              <a:t>: Matching machines</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43340" y="588649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ight Arrow 6">
                <a:extLst>
                  <a:ext uri="{FF2B5EF4-FFF2-40B4-BE49-F238E27FC236}">
                    <a16:creationId xmlns:a16="http://schemas.microsoft.com/office/drawing/2014/main" id="{660662E5-3D65-3FFD-5851-7A27D956C431}"/>
                  </a:ext>
                </a:extLst>
              </p:cNvPr>
              <p:cNvSpPr/>
              <p:nvPr/>
            </p:nvSpPr>
            <p:spPr>
              <a:xfrm>
                <a:off x="3049016" y="1532812"/>
                <a:ext cx="1424690" cy="916516"/>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×4</m:t>
                      </m:r>
                    </m:oMath>
                  </m:oMathPara>
                </a14:m>
                <a:endParaRPr lang="en-US" dirty="0"/>
              </a:p>
            </p:txBody>
          </p:sp>
        </mc:Choice>
        <mc:Fallback xmlns="">
          <p:sp>
            <p:nvSpPr>
              <p:cNvPr id="7" name="Right Arrow 6">
                <a:extLst>
                  <a:ext uri="{FF2B5EF4-FFF2-40B4-BE49-F238E27FC236}">
                    <a16:creationId xmlns:a16="http://schemas.microsoft.com/office/drawing/2014/main" id="{660662E5-3D65-3FFD-5851-7A27D956C431}"/>
                  </a:ext>
                </a:extLst>
              </p:cNvPr>
              <p:cNvSpPr>
                <a:spLocks noRot="1" noChangeAspect="1" noMove="1" noResize="1" noEditPoints="1" noAdjustHandles="1" noChangeArrowheads="1" noChangeShapeType="1" noTextEdit="1"/>
              </p:cNvSpPr>
              <p:nvPr/>
            </p:nvSpPr>
            <p:spPr>
              <a:xfrm>
                <a:off x="3049016" y="1532812"/>
                <a:ext cx="1424690" cy="916516"/>
              </a:xfrm>
              <a:prstGeom prst="rightArrow">
                <a:avLst/>
              </a:prstGeom>
              <a:blipFill>
                <a:blip r:embed="rId5"/>
                <a:stretch>
                  <a:fillRect/>
                </a:stretch>
              </a:blipFill>
              <a:ln w="38100">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ight Arrow 10">
                <a:extLst>
                  <a:ext uri="{FF2B5EF4-FFF2-40B4-BE49-F238E27FC236}">
                    <a16:creationId xmlns:a16="http://schemas.microsoft.com/office/drawing/2014/main" id="{19E8F80B-3248-3203-DDE5-9FF530CC42C0}"/>
                  </a:ext>
                </a:extLst>
              </p:cNvPr>
              <p:cNvSpPr/>
              <p:nvPr/>
            </p:nvSpPr>
            <p:spPr>
              <a:xfrm>
                <a:off x="1704503" y="1521890"/>
                <a:ext cx="1424690" cy="916516"/>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÷10</m:t>
                      </m:r>
                    </m:oMath>
                  </m:oMathPara>
                </a14:m>
                <a:endParaRPr lang="en-US" dirty="0"/>
              </a:p>
            </p:txBody>
          </p:sp>
        </mc:Choice>
        <mc:Fallback xmlns="">
          <p:sp>
            <p:nvSpPr>
              <p:cNvPr id="11" name="Right Arrow 10">
                <a:extLst>
                  <a:ext uri="{FF2B5EF4-FFF2-40B4-BE49-F238E27FC236}">
                    <a16:creationId xmlns:a16="http://schemas.microsoft.com/office/drawing/2014/main" id="{19E8F80B-3248-3203-DDE5-9FF530CC42C0}"/>
                  </a:ext>
                </a:extLst>
              </p:cNvPr>
              <p:cNvSpPr>
                <a:spLocks noRot="1" noChangeAspect="1" noMove="1" noResize="1" noEditPoints="1" noAdjustHandles="1" noChangeArrowheads="1" noChangeShapeType="1" noTextEdit="1"/>
              </p:cNvSpPr>
              <p:nvPr/>
            </p:nvSpPr>
            <p:spPr>
              <a:xfrm>
                <a:off x="1704503" y="1521890"/>
                <a:ext cx="1424690" cy="916516"/>
              </a:xfrm>
              <a:prstGeom prst="rightArrow">
                <a:avLst/>
              </a:prstGeom>
              <a:blipFill>
                <a:blip r:embed="rId6"/>
                <a:stretch>
                  <a:fillRect/>
                </a:stretch>
              </a:blipFill>
              <a:ln w="38100">
                <a:solidFill>
                  <a:schemeClr val="accent4"/>
                </a:solidFill>
              </a:ln>
            </p:spPr>
            <p:txBody>
              <a:bodyPr/>
              <a:lstStyle/>
              <a:p>
                <a:r>
                  <a:rPr lang="en-GB">
                    <a:noFill/>
                  </a:rPr>
                  <a:t> </a:t>
                </a:r>
              </a:p>
            </p:txBody>
          </p:sp>
        </mc:Fallback>
      </mc:AlternateContent>
      <p:sp>
        <p:nvSpPr>
          <p:cNvPr id="4" name="TextBox 3">
            <a:extLst>
              <a:ext uri="{FF2B5EF4-FFF2-40B4-BE49-F238E27FC236}">
                <a16:creationId xmlns:a16="http://schemas.microsoft.com/office/drawing/2014/main" id="{597D09E6-9FE3-D00E-A37A-38D853D9ABA9}"/>
              </a:ext>
            </a:extLst>
          </p:cNvPr>
          <p:cNvSpPr txBox="1"/>
          <p:nvPr/>
        </p:nvSpPr>
        <p:spPr>
          <a:xfrm>
            <a:off x="289560" y="1051560"/>
            <a:ext cx="11612880" cy="430887"/>
          </a:xfrm>
          <a:prstGeom prst="rect">
            <a:avLst/>
          </a:prstGeom>
          <a:noFill/>
        </p:spPr>
        <p:txBody>
          <a:bodyPr wrap="square" rtlCol="0">
            <a:spAutoFit/>
          </a:bodyPr>
          <a:lstStyle/>
          <a:p>
            <a:pPr>
              <a:buNone/>
            </a:pPr>
            <a:r>
              <a:rPr lang="en-US" sz="2200" dirty="0"/>
              <a:t>Which of these function machines show the same calculation?</a:t>
            </a:r>
          </a:p>
        </p:txBody>
      </p:sp>
      <p:sp>
        <p:nvSpPr>
          <p:cNvPr id="13" name="Oval 12">
            <a:extLst>
              <a:ext uri="{FF2B5EF4-FFF2-40B4-BE49-F238E27FC236}">
                <a16:creationId xmlns:a16="http://schemas.microsoft.com/office/drawing/2014/main" id="{9A66BD12-A3A9-DEE3-2B0E-75352E7EF92C}"/>
              </a:ext>
            </a:extLst>
          </p:cNvPr>
          <p:cNvSpPr/>
          <p:nvPr/>
        </p:nvSpPr>
        <p:spPr>
          <a:xfrm>
            <a:off x="942703" y="1572289"/>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p:sp>
        <p:nvSpPr>
          <p:cNvPr id="15" name="TextBox 14">
            <a:extLst>
              <a:ext uri="{FF2B5EF4-FFF2-40B4-BE49-F238E27FC236}">
                <a16:creationId xmlns:a16="http://schemas.microsoft.com/office/drawing/2014/main" id="{1D8AC98C-AC49-D8A6-4AD9-8ECCB7C9BC7E}"/>
              </a:ext>
            </a:extLst>
          </p:cNvPr>
          <p:cNvSpPr txBox="1"/>
          <p:nvPr/>
        </p:nvSpPr>
        <p:spPr>
          <a:xfrm>
            <a:off x="1051359" y="5886495"/>
            <a:ext cx="10997301" cy="769441"/>
          </a:xfrm>
          <a:prstGeom prst="rect">
            <a:avLst/>
          </a:prstGeom>
          <a:noFill/>
        </p:spPr>
        <p:txBody>
          <a:bodyPr wrap="square" rtlCol="0">
            <a:spAutoFit/>
          </a:bodyPr>
          <a:lstStyle/>
          <a:p>
            <a:pPr>
              <a:buNone/>
            </a:pPr>
            <a:r>
              <a:rPr lang="en-US" sz="2200" dirty="0"/>
              <a:t>Is there another function machine that would match any of these calculations? Is there one with a single red (multiplication) arrow? How about a single blue (division) arrow?</a:t>
            </a:r>
          </a:p>
        </p:txBody>
      </p:sp>
      <p:sp>
        <p:nvSpPr>
          <p:cNvPr id="18" name="Oval 17">
            <a:extLst>
              <a:ext uri="{FF2B5EF4-FFF2-40B4-BE49-F238E27FC236}">
                <a16:creationId xmlns:a16="http://schemas.microsoft.com/office/drawing/2014/main" id="{0C7A2ED7-7662-14CC-F816-4CD0B3F33B89}"/>
              </a:ext>
            </a:extLst>
          </p:cNvPr>
          <p:cNvSpPr/>
          <p:nvPr/>
        </p:nvSpPr>
        <p:spPr>
          <a:xfrm>
            <a:off x="4386257" y="2649038"/>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mc:AlternateContent xmlns:mc="http://schemas.openxmlformats.org/markup-compatibility/2006" xmlns:a14="http://schemas.microsoft.com/office/drawing/2010/main">
        <mc:Choice Requires="a14">
          <p:sp>
            <p:nvSpPr>
              <p:cNvPr id="19" name="Right Arrow 6">
                <a:extLst>
                  <a:ext uri="{FF2B5EF4-FFF2-40B4-BE49-F238E27FC236}">
                    <a16:creationId xmlns:a16="http://schemas.microsoft.com/office/drawing/2014/main" id="{3497A492-4239-AFDA-7FAA-CCBB187B0140}"/>
                  </a:ext>
                </a:extLst>
              </p:cNvPr>
              <p:cNvSpPr/>
              <p:nvPr/>
            </p:nvSpPr>
            <p:spPr>
              <a:xfrm>
                <a:off x="3075356" y="2625558"/>
                <a:ext cx="1424690" cy="916516"/>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×10</m:t>
                      </m:r>
                    </m:oMath>
                  </m:oMathPara>
                </a14:m>
                <a:endParaRPr lang="en-US" dirty="0"/>
              </a:p>
            </p:txBody>
          </p:sp>
        </mc:Choice>
        <mc:Fallback xmlns="">
          <p:sp>
            <p:nvSpPr>
              <p:cNvPr id="19" name="Right Arrow 6">
                <a:extLst>
                  <a:ext uri="{FF2B5EF4-FFF2-40B4-BE49-F238E27FC236}">
                    <a16:creationId xmlns:a16="http://schemas.microsoft.com/office/drawing/2014/main" id="{3497A492-4239-AFDA-7FAA-CCBB187B0140}"/>
                  </a:ext>
                </a:extLst>
              </p:cNvPr>
              <p:cNvSpPr>
                <a:spLocks noRot="1" noChangeAspect="1" noMove="1" noResize="1" noEditPoints="1" noAdjustHandles="1" noChangeArrowheads="1" noChangeShapeType="1" noTextEdit="1"/>
              </p:cNvSpPr>
              <p:nvPr/>
            </p:nvSpPr>
            <p:spPr>
              <a:xfrm>
                <a:off x="3075356" y="2625558"/>
                <a:ext cx="1424690" cy="916516"/>
              </a:xfrm>
              <a:prstGeom prst="rightArrow">
                <a:avLst/>
              </a:prstGeom>
              <a:blipFill>
                <a:blip r:embed="rId7"/>
                <a:stretch>
                  <a:fillRect/>
                </a:stretch>
              </a:blipFill>
              <a:ln w="38100">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ight Arrow 10">
                <a:extLst>
                  <a:ext uri="{FF2B5EF4-FFF2-40B4-BE49-F238E27FC236}">
                    <a16:creationId xmlns:a16="http://schemas.microsoft.com/office/drawing/2014/main" id="{333A3500-3850-BA57-1B27-B57A46D1D52E}"/>
                  </a:ext>
                </a:extLst>
              </p:cNvPr>
              <p:cNvSpPr/>
              <p:nvPr/>
            </p:nvSpPr>
            <p:spPr>
              <a:xfrm>
                <a:off x="1730843" y="2614636"/>
                <a:ext cx="1424690" cy="916516"/>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÷4</m:t>
                      </m:r>
                    </m:oMath>
                  </m:oMathPara>
                </a14:m>
                <a:endParaRPr lang="en-US" dirty="0"/>
              </a:p>
            </p:txBody>
          </p:sp>
        </mc:Choice>
        <mc:Fallback xmlns="">
          <p:sp>
            <p:nvSpPr>
              <p:cNvPr id="20" name="Right Arrow 10">
                <a:extLst>
                  <a:ext uri="{FF2B5EF4-FFF2-40B4-BE49-F238E27FC236}">
                    <a16:creationId xmlns:a16="http://schemas.microsoft.com/office/drawing/2014/main" id="{333A3500-3850-BA57-1B27-B57A46D1D52E}"/>
                  </a:ext>
                </a:extLst>
              </p:cNvPr>
              <p:cNvSpPr>
                <a:spLocks noRot="1" noChangeAspect="1" noMove="1" noResize="1" noEditPoints="1" noAdjustHandles="1" noChangeArrowheads="1" noChangeShapeType="1" noTextEdit="1"/>
              </p:cNvSpPr>
              <p:nvPr/>
            </p:nvSpPr>
            <p:spPr>
              <a:xfrm>
                <a:off x="1730843" y="2614636"/>
                <a:ext cx="1424690" cy="916516"/>
              </a:xfrm>
              <a:prstGeom prst="rightArrow">
                <a:avLst/>
              </a:prstGeom>
              <a:blipFill>
                <a:blip r:embed="rId8"/>
                <a:stretch>
                  <a:fillRect/>
                </a:stretch>
              </a:blipFill>
              <a:ln w="38100">
                <a:solidFill>
                  <a:schemeClr val="accent4"/>
                </a:solidFill>
              </a:ln>
            </p:spPr>
            <p:txBody>
              <a:bodyPr/>
              <a:lstStyle/>
              <a:p>
                <a:r>
                  <a:rPr lang="en-GB">
                    <a:noFill/>
                  </a:rPr>
                  <a:t> </a:t>
                </a:r>
              </a:p>
            </p:txBody>
          </p:sp>
        </mc:Fallback>
      </mc:AlternateContent>
      <p:sp>
        <p:nvSpPr>
          <p:cNvPr id="21" name="Oval 20">
            <a:extLst>
              <a:ext uri="{FF2B5EF4-FFF2-40B4-BE49-F238E27FC236}">
                <a16:creationId xmlns:a16="http://schemas.microsoft.com/office/drawing/2014/main" id="{BAB1EE21-FBD5-8682-138D-31008B4A342D}"/>
              </a:ext>
            </a:extLst>
          </p:cNvPr>
          <p:cNvSpPr/>
          <p:nvPr/>
        </p:nvSpPr>
        <p:spPr>
          <a:xfrm>
            <a:off x="969043" y="2665035"/>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p:sp>
        <p:nvSpPr>
          <p:cNvPr id="22" name="Oval 21">
            <a:extLst>
              <a:ext uri="{FF2B5EF4-FFF2-40B4-BE49-F238E27FC236}">
                <a16:creationId xmlns:a16="http://schemas.microsoft.com/office/drawing/2014/main" id="{F0475048-7F9A-ABD5-FC17-9C4A50922BEF}"/>
              </a:ext>
            </a:extLst>
          </p:cNvPr>
          <p:cNvSpPr/>
          <p:nvPr/>
        </p:nvSpPr>
        <p:spPr>
          <a:xfrm>
            <a:off x="4359917" y="3799633"/>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mc:AlternateContent xmlns:mc="http://schemas.openxmlformats.org/markup-compatibility/2006" xmlns:a14="http://schemas.microsoft.com/office/drawing/2010/main">
        <mc:Choice Requires="a14">
          <p:sp>
            <p:nvSpPr>
              <p:cNvPr id="23" name="Right Arrow 6">
                <a:extLst>
                  <a:ext uri="{FF2B5EF4-FFF2-40B4-BE49-F238E27FC236}">
                    <a16:creationId xmlns:a16="http://schemas.microsoft.com/office/drawing/2014/main" id="{9CCCE7F0-8939-D703-EC85-E7B73D68350B}"/>
                  </a:ext>
                </a:extLst>
              </p:cNvPr>
              <p:cNvSpPr/>
              <p:nvPr/>
            </p:nvSpPr>
            <p:spPr>
              <a:xfrm>
                <a:off x="3049016" y="3776153"/>
                <a:ext cx="1424690" cy="916516"/>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×40</m:t>
                      </m:r>
                    </m:oMath>
                  </m:oMathPara>
                </a14:m>
                <a:endParaRPr lang="en-US" dirty="0"/>
              </a:p>
            </p:txBody>
          </p:sp>
        </mc:Choice>
        <mc:Fallback xmlns="">
          <p:sp>
            <p:nvSpPr>
              <p:cNvPr id="23" name="Right Arrow 6">
                <a:extLst>
                  <a:ext uri="{FF2B5EF4-FFF2-40B4-BE49-F238E27FC236}">
                    <a16:creationId xmlns:a16="http://schemas.microsoft.com/office/drawing/2014/main" id="{9CCCE7F0-8939-D703-EC85-E7B73D68350B}"/>
                  </a:ext>
                </a:extLst>
              </p:cNvPr>
              <p:cNvSpPr>
                <a:spLocks noRot="1" noChangeAspect="1" noMove="1" noResize="1" noEditPoints="1" noAdjustHandles="1" noChangeArrowheads="1" noChangeShapeType="1" noTextEdit="1"/>
              </p:cNvSpPr>
              <p:nvPr/>
            </p:nvSpPr>
            <p:spPr>
              <a:xfrm>
                <a:off x="3049016" y="3776153"/>
                <a:ext cx="1424690" cy="916516"/>
              </a:xfrm>
              <a:prstGeom prst="rightArrow">
                <a:avLst/>
              </a:prstGeom>
              <a:blipFill>
                <a:blip r:embed="rId9"/>
                <a:stretch>
                  <a:fillRect/>
                </a:stretch>
              </a:blipFill>
              <a:ln w="38100">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ight Arrow 10">
                <a:extLst>
                  <a:ext uri="{FF2B5EF4-FFF2-40B4-BE49-F238E27FC236}">
                    <a16:creationId xmlns:a16="http://schemas.microsoft.com/office/drawing/2014/main" id="{C420C9C3-7B8F-39EF-B7D8-37F8540E72A7}"/>
                  </a:ext>
                </a:extLst>
              </p:cNvPr>
              <p:cNvSpPr/>
              <p:nvPr/>
            </p:nvSpPr>
            <p:spPr>
              <a:xfrm>
                <a:off x="1704503" y="3765231"/>
                <a:ext cx="1424690" cy="916516"/>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÷100</m:t>
                      </m:r>
                    </m:oMath>
                  </m:oMathPara>
                </a14:m>
                <a:endParaRPr lang="en-US" dirty="0"/>
              </a:p>
            </p:txBody>
          </p:sp>
        </mc:Choice>
        <mc:Fallback xmlns="">
          <p:sp>
            <p:nvSpPr>
              <p:cNvPr id="24" name="Right Arrow 10">
                <a:extLst>
                  <a:ext uri="{FF2B5EF4-FFF2-40B4-BE49-F238E27FC236}">
                    <a16:creationId xmlns:a16="http://schemas.microsoft.com/office/drawing/2014/main" id="{C420C9C3-7B8F-39EF-B7D8-37F8540E72A7}"/>
                  </a:ext>
                </a:extLst>
              </p:cNvPr>
              <p:cNvSpPr>
                <a:spLocks noRot="1" noChangeAspect="1" noMove="1" noResize="1" noEditPoints="1" noAdjustHandles="1" noChangeArrowheads="1" noChangeShapeType="1" noTextEdit="1"/>
              </p:cNvSpPr>
              <p:nvPr/>
            </p:nvSpPr>
            <p:spPr>
              <a:xfrm>
                <a:off x="1704503" y="3765231"/>
                <a:ext cx="1424690" cy="916516"/>
              </a:xfrm>
              <a:prstGeom prst="rightArrow">
                <a:avLst/>
              </a:prstGeom>
              <a:blipFill>
                <a:blip r:embed="rId10"/>
                <a:stretch>
                  <a:fillRect/>
                </a:stretch>
              </a:blipFill>
              <a:ln w="38100">
                <a:solidFill>
                  <a:schemeClr val="accent4"/>
                </a:solidFill>
              </a:ln>
            </p:spPr>
            <p:txBody>
              <a:bodyPr/>
              <a:lstStyle/>
              <a:p>
                <a:r>
                  <a:rPr lang="en-GB">
                    <a:noFill/>
                  </a:rPr>
                  <a:t> </a:t>
                </a:r>
              </a:p>
            </p:txBody>
          </p:sp>
        </mc:Fallback>
      </mc:AlternateContent>
      <p:sp>
        <p:nvSpPr>
          <p:cNvPr id="25" name="Oval 24">
            <a:extLst>
              <a:ext uri="{FF2B5EF4-FFF2-40B4-BE49-F238E27FC236}">
                <a16:creationId xmlns:a16="http://schemas.microsoft.com/office/drawing/2014/main" id="{761DB870-B3CD-7874-825D-F90B7A438CEE}"/>
              </a:ext>
            </a:extLst>
          </p:cNvPr>
          <p:cNvSpPr/>
          <p:nvPr/>
        </p:nvSpPr>
        <p:spPr>
          <a:xfrm>
            <a:off x="942703" y="3815630"/>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p:sp>
        <p:nvSpPr>
          <p:cNvPr id="63" name="Oval 62">
            <a:extLst>
              <a:ext uri="{FF2B5EF4-FFF2-40B4-BE49-F238E27FC236}">
                <a16:creationId xmlns:a16="http://schemas.microsoft.com/office/drawing/2014/main" id="{595F5276-AD07-AE86-8455-48011084E54B}"/>
              </a:ext>
            </a:extLst>
          </p:cNvPr>
          <p:cNvSpPr/>
          <p:nvPr/>
        </p:nvSpPr>
        <p:spPr>
          <a:xfrm>
            <a:off x="9699975" y="1516815"/>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mc:AlternateContent xmlns:mc="http://schemas.openxmlformats.org/markup-compatibility/2006" xmlns:a14="http://schemas.microsoft.com/office/drawing/2010/main">
        <mc:Choice Requires="a14">
          <p:sp>
            <p:nvSpPr>
              <p:cNvPr id="28" name="Right Arrow 10">
                <a:extLst>
                  <a:ext uri="{FF2B5EF4-FFF2-40B4-BE49-F238E27FC236}">
                    <a16:creationId xmlns:a16="http://schemas.microsoft.com/office/drawing/2014/main" id="{F84C69A4-4A35-25E5-6B73-6CE6D261A5C4}"/>
                  </a:ext>
                </a:extLst>
              </p:cNvPr>
              <p:cNvSpPr/>
              <p:nvPr/>
            </p:nvSpPr>
            <p:spPr>
              <a:xfrm>
                <a:off x="1762148" y="4866930"/>
                <a:ext cx="1424690" cy="916516"/>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÷5</m:t>
                      </m:r>
                    </m:oMath>
                  </m:oMathPara>
                </a14:m>
                <a:endParaRPr lang="en-US" dirty="0"/>
              </a:p>
            </p:txBody>
          </p:sp>
        </mc:Choice>
        <mc:Fallback xmlns="">
          <p:sp>
            <p:nvSpPr>
              <p:cNvPr id="28" name="Right Arrow 10">
                <a:extLst>
                  <a:ext uri="{FF2B5EF4-FFF2-40B4-BE49-F238E27FC236}">
                    <a16:creationId xmlns:a16="http://schemas.microsoft.com/office/drawing/2014/main" id="{F84C69A4-4A35-25E5-6B73-6CE6D261A5C4}"/>
                  </a:ext>
                </a:extLst>
              </p:cNvPr>
              <p:cNvSpPr>
                <a:spLocks noRot="1" noChangeAspect="1" noMove="1" noResize="1" noEditPoints="1" noAdjustHandles="1" noChangeArrowheads="1" noChangeShapeType="1" noTextEdit="1"/>
              </p:cNvSpPr>
              <p:nvPr/>
            </p:nvSpPr>
            <p:spPr>
              <a:xfrm>
                <a:off x="1762148" y="4866930"/>
                <a:ext cx="1424690" cy="916516"/>
              </a:xfrm>
              <a:prstGeom prst="rightArrow">
                <a:avLst/>
              </a:prstGeom>
              <a:blipFill>
                <a:blip r:embed="rId11"/>
                <a:stretch>
                  <a:fillRect/>
                </a:stretch>
              </a:blipFill>
              <a:ln w="38100">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Right Arrow 6">
                <a:extLst>
                  <a:ext uri="{FF2B5EF4-FFF2-40B4-BE49-F238E27FC236}">
                    <a16:creationId xmlns:a16="http://schemas.microsoft.com/office/drawing/2014/main" id="{FA1F749C-147D-04BA-78FA-67ACBEF36248}"/>
                  </a:ext>
                </a:extLst>
              </p:cNvPr>
              <p:cNvSpPr/>
              <p:nvPr/>
            </p:nvSpPr>
            <p:spPr>
              <a:xfrm>
                <a:off x="8384102" y="1483247"/>
                <a:ext cx="1424690" cy="916516"/>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79" name="Right Arrow 6">
                <a:extLst>
                  <a:ext uri="{FF2B5EF4-FFF2-40B4-BE49-F238E27FC236}">
                    <a16:creationId xmlns:a16="http://schemas.microsoft.com/office/drawing/2014/main" id="{FA1F749C-147D-04BA-78FA-67ACBEF36248}"/>
                  </a:ext>
                </a:extLst>
              </p:cNvPr>
              <p:cNvSpPr>
                <a:spLocks noRot="1" noChangeAspect="1" noMove="1" noResize="1" noEditPoints="1" noAdjustHandles="1" noChangeArrowheads="1" noChangeShapeType="1" noTextEdit="1"/>
              </p:cNvSpPr>
              <p:nvPr/>
            </p:nvSpPr>
            <p:spPr>
              <a:xfrm>
                <a:off x="8384102" y="1483247"/>
                <a:ext cx="1424690" cy="916516"/>
              </a:xfrm>
              <a:prstGeom prst="rightArrow">
                <a:avLst/>
              </a:prstGeom>
              <a:blipFill>
                <a:blip r:embed="rId12"/>
                <a:stretch>
                  <a:fillRect/>
                </a:stretch>
              </a:blipFill>
              <a:ln w="38100">
                <a:solidFill>
                  <a:schemeClr val="accent4"/>
                </a:solidFill>
              </a:ln>
            </p:spPr>
            <p:txBody>
              <a:bodyPr/>
              <a:lstStyle/>
              <a:p>
                <a:r>
                  <a:rPr lang="en-GB">
                    <a:noFill/>
                  </a:rPr>
                  <a:t> </a:t>
                </a:r>
              </a:p>
            </p:txBody>
          </p:sp>
        </mc:Fallback>
      </mc:AlternateContent>
      <p:sp>
        <p:nvSpPr>
          <p:cNvPr id="29" name="Oval 28">
            <a:extLst>
              <a:ext uri="{FF2B5EF4-FFF2-40B4-BE49-F238E27FC236}">
                <a16:creationId xmlns:a16="http://schemas.microsoft.com/office/drawing/2014/main" id="{8517D182-7DB4-CFFA-9367-3E00666BC600}"/>
              </a:ext>
            </a:extLst>
          </p:cNvPr>
          <p:cNvSpPr/>
          <p:nvPr/>
        </p:nvSpPr>
        <p:spPr>
          <a:xfrm>
            <a:off x="942703" y="4893187"/>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mc:AlternateContent xmlns:mc="http://schemas.openxmlformats.org/markup-compatibility/2006" xmlns:a14="http://schemas.microsoft.com/office/drawing/2010/main">
        <mc:Choice Requires="a14">
          <p:sp>
            <p:nvSpPr>
              <p:cNvPr id="65" name="Right Arrow 10">
                <a:extLst>
                  <a:ext uri="{FF2B5EF4-FFF2-40B4-BE49-F238E27FC236}">
                    <a16:creationId xmlns:a16="http://schemas.microsoft.com/office/drawing/2014/main" id="{A1867B37-FE8A-9AF7-D480-5A56CD010883}"/>
                  </a:ext>
                </a:extLst>
              </p:cNvPr>
              <p:cNvSpPr/>
              <p:nvPr/>
            </p:nvSpPr>
            <p:spPr>
              <a:xfrm>
                <a:off x="7044561" y="1482413"/>
                <a:ext cx="1451030" cy="916516"/>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÷5</m:t>
                      </m:r>
                    </m:oMath>
                  </m:oMathPara>
                </a14:m>
                <a:endParaRPr lang="en-US" dirty="0"/>
              </a:p>
            </p:txBody>
          </p:sp>
        </mc:Choice>
        <mc:Fallback xmlns="">
          <p:sp>
            <p:nvSpPr>
              <p:cNvPr id="65" name="Right Arrow 10">
                <a:extLst>
                  <a:ext uri="{FF2B5EF4-FFF2-40B4-BE49-F238E27FC236}">
                    <a16:creationId xmlns:a16="http://schemas.microsoft.com/office/drawing/2014/main" id="{A1867B37-FE8A-9AF7-D480-5A56CD010883}"/>
                  </a:ext>
                </a:extLst>
              </p:cNvPr>
              <p:cNvSpPr>
                <a:spLocks noRot="1" noChangeAspect="1" noMove="1" noResize="1" noEditPoints="1" noAdjustHandles="1" noChangeArrowheads="1" noChangeShapeType="1" noTextEdit="1"/>
              </p:cNvSpPr>
              <p:nvPr/>
            </p:nvSpPr>
            <p:spPr>
              <a:xfrm>
                <a:off x="7044561" y="1482413"/>
                <a:ext cx="1451030" cy="916516"/>
              </a:xfrm>
              <a:prstGeom prst="rightArrow">
                <a:avLst/>
              </a:prstGeom>
              <a:blipFill>
                <a:blip r:embed="rId13"/>
                <a:stretch>
                  <a:fillRect/>
                </a:stretch>
              </a:blipFill>
              <a:ln w="38100">
                <a:solidFill>
                  <a:schemeClr val="accent4"/>
                </a:solidFill>
              </a:ln>
            </p:spPr>
            <p:txBody>
              <a:bodyPr/>
              <a:lstStyle/>
              <a:p>
                <a:r>
                  <a:rPr lang="en-GB">
                    <a:noFill/>
                  </a:rPr>
                  <a:t> </a:t>
                </a:r>
              </a:p>
            </p:txBody>
          </p:sp>
        </mc:Fallback>
      </mc:AlternateContent>
      <p:sp>
        <p:nvSpPr>
          <p:cNvPr id="66" name="Oval 65">
            <a:extLst>
              <a:ext uri="{FF2B5EF4-FFF2-40B4-BE49-F238E27FC236}">
                <a16:creationId xmlns:a16="http://schemas.microsoft.com/office/drawing/2014/main" id="{05201B9E-BBC5-E1BA-0E9F-D39B0FA2C806}"/>
              </a:ext>
            </a:extLst>
          </p:cNvPr>
          <p:cNvSpPr/>
          <p:nvPr/>
        </p:nvSpPr>
        <p:spPr>
          <a:xfrm>
            <a:off x="6282761" y="1532812"/>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p:sp>
        <p:nvSpPr>
          <p:cNvPr id="67" name="Oval 66">
            <a:extLst>
              <a:ext uri="{FF2B5EF4-FFF2-40B4-BE49-F238E27FC236}">
                <a16:creationId xmlns:a16="http://schemas.microsoft.com/office/drawing/2014/main" id="{EE8FBD3E-D240-AB87-F666-C723976E6DED}"/>
              </a:ext>
            </a:extLst>
          </p:cNvPr>
          <p:cNvSpPr/>
          <p:nvPr/>
        </p:nvSpPr>
        <p:spPr>
          <a:xfrm>
            <a:off x="9726315" y="2609561"/>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mc:AlternateContent xmlns:mc="http://schemas.openxmlformats.org/markup-compatibility/2006" xmlns:a14="http://schemas.microsoft.com/office/drawing/2010/main">
        <mc:Choice Requires="a14">
          <p:sp>
            <p:nvSpPr>
              <p:cNvPr id="68" name="Right Arrow 6">
                <a:extLst>
                  <a:ext uri="{FF2B5EF4-FFF2-40B4-BE49-F238E27FC236}">
                    <a16:creationId xmlns:a16="http://schemas.microsoft.com/office/drawing/2014/main" id="{C6AAE993-A818-46D0-47E6-8558002F4CFF}"/>
                  </a:ext>
                </a:extLst>
              </p:cNvPr>
              <p:cNvSpPr/>
              <p:nvPr/>
            </p:nvSpPr>
            <p:spPr>
              <a:xfrm>
                <a:off x="8415414" y="2586081"/>
                <a:ext cx="1424690" cy="916516"/>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68" name="Right Arrow 6">
                <a:extLst>
                  <a:ext uri="{FF2B5EF4-FFF2-40B4-BE49-F238E27FC236}">
                    <a16:creationId xmlns:a16="http://schemas.microsoft.com/office/drawing/2014/main" id="{C6AAE993-A818-46D0-47E6-8558002F4CFF}"/>
                  </a:ext>
                </a:extLst>
              </p:cNvPr>
              <p:cNvSpPr>
                <a:spLocks noRot="1" noChangeAspect="1" noMove="1" noResize="1" noEditPoints="1" noAdjustHandles="1" noChangeArrowheads="1" noChangeShapeType="1" noTextEdit="1"/>
              </p:cNvSpPr>
              <p:nvPr/>
            </p:nvSpPr>
            <p:spPr>
              <a:xfrm>
                <a:off x="8415414" y="2586081"/>
                <a:ext cx="1424690" cy="916516"/>
              </a:xfrm>
              <a:prstGeom prst="rightArrow">
                <a:avLst/>
              </a:prstGeom>
              <a:blipFill>
                <a:blip r:embed="rId14"/>
                <a:stretch>
                  <a:fillRect/>
                </a:stretch>
              </a:blipFill>
              <a:ln w="38100">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Right Arrow 10">
                <a:extLst>
                  <a:ext uri="{FF2B5EF4-FFF2-40B4-BE49-F238E27FC236}">
                    <a16:creationId xmlns:a16="http://schemas.microsoft.com/office/drawing/2014/main" id="{08A1AE17-F021-71AD-E75F-716A26585426}"/>
                  </a:ext>
                </a:extLst>
              </p:cNvPr>
              <p:cNvSpPr/>
              <p:nvPr/>
            </p:nvSpPr>
            <p:spPr>
              <a:xfrm>
                <a:off x="7070901" y="2575159"/>
                <a:ext cx="1424690" cy="916516"/>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÷10</m:t>
                      </m:r>
                    </m:oMath>
                  </m:oMathPara>
                </a14:m>
                <a:endParaRPr lang="en-US" dirty="0"/>
              </a:p>
            </p:txBody>
          </p:sp>
        </mc:Choice>
        <mc:Fallback xmlns="">
          <p:sp>
            <p:nvSpPr>
              <p:cNvPr id="69" name="Right Arrow 10">
                <a:extLst>
                  <a:ext uri="{FF2B5EF4-FFF2-40B4-BE49-F238E27FC236}">
                    <a16:creationId xmlns:a16="http://schemas.microsoft.com/office/drawing/2014/main" id="{08A1AE17-F021-71AD-E75F-716A26585426}"/>
                  </a:ext>
                </a:extLst>
              </p:cNvPr>
              <p:cNvSpPr>
                <a:spLocks noRot="1" noChangeAspect="1" noMove="1" noResize="1" noEditPoints="1" noAdjustHandles="1" noChangeArrowheads="1" noChangeShapeType="1" noTextEdit="1"/>
              </p:cNvSpPr>
              <p:nvPr/>
            </p:nvSpPr>
            <p:spPr>
              <a:xfrm>
                <a:off x="7070901" y="2575159"/>
                <a:ext cx="1424690" cy="916516"/>
              </a:xfrm>
              <a:prstGeom prst="rightArrow">
                <a:avLst/>
              </a:prstGeom>
              <a:blipFill>
                <a:blip r:embed="rId15"/>
                <a:stretch>
                  <a:fillRect/>
                </a:stretch>
              </a:blipFill>
              <a:ln w="38100">
                <a:solidFill>
                  <a:schemeClr val="accent4"/>
                </a:solidFill>
              </a:ln>
            </p:spPr>
            <p:txBody>
              <a:bodyPr/>
              <a:lstStyle/>
              <a:p>
                <a:r>
                  <a:rPr lang="en-GB">
                    <a:noFill/>
                  </a:rPr>
                  <a:t> </a:t>
                </a:r>
              </a:p>
            </p:txBody>
          </p:sp>
        </mc:Fallback>
      </mc:AlternateContent>
      <p:sp>
        <p:nvSpPr>
          <p:cNvPr id="70" name="Oval 69">
            <a:extLst>
              <a:ext uri="{FF2B5EF4-FFF2-40B4-BE49-F238E27FC236}">
                <a16:creationId xmlns:a16="http://schemas.microsoft.com/office/drawing/2014/main" id="{4A60F319-E7A1-4A41-2FE8-F38273E7C737}"/>
              </a:ext>
            </a:extLst>
          </p:cNvPr>
          <p:cNvSpPr/>
          <p:nvPr/>
        </p:nvSpPr>
        <p:spPr>
          <a:xfrm>
            <a:off x="6309101" y="2625558"/>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p:sp>
        <p:nvSpPr>
          <p:cNvPr id="71" name="Oval 70">
            <a:extLst>
              <a:ext uri="{FF2B5EF4-FFF2-40B4-BE49-F238E27FC236}">
                <a16:creationId xmlns:a16="http://schemas.microsoft.com/office/drawing/2014/main" id="{8DE77EA4-B3FE-CCF5-9B16-DA0EC6165A9E}"/>
              </a:ext>
            </a:extLst>
          </p:cNvPr>
          <p:cNvSpPr/>
          <p:nvPr/>
        </p:nvSpPr>
        <p:spPr>
          <a:xfrm>
            <a:off x="9699975" y="3760156"/>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mc:AlternateContent xmlns:mc="http://schemas.openxmlformats.org/markup-compatibility/2006" xmlns:a14="http://schemas.microsoft.com/office/drawing/2010/main">
        <mc:Choice Requires="a14">
          <p:sp>
            <p:nvSpPr>
              <p:cNvPr id="72" name="Right Arrow 6">
                <a:extLst>
                  <a:ext uri="{FF2B5EF4-FFF2-40B4-BE49-F238E27FC236}">
                    <a16:creationId xmlns:a16="http://schemas.microsoft.com/office/drawing/2014/main" id="{C950E09E-B99F-FBC6-ABED-D45249958819}"/>
                  </a:ext>
                </a:extLst>
              </p:cNvPr>
              <p:cNvSpPr/>
              <p:nvPr/>
            </p:nvSpPr>
            <p:spPr>
              <a:xfrm>
                <a:off x="8389074" y="3736676"/>
                <a:ext cx="1424690" cy="916516"/>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×10</m:t>
                      </m:r>
                    </m:oMath>
                  </m:oMathPara>
                </a14:m>
                <a:endParaRPr lang="en-US" dirty="0"/>
              </a:p>
            </p:txBody>
          </p:sp>
        </mc:Choice>
        <mc:Fallback xmlns="">
          <p:sp>
            <p:nvSpPr>
              <p:cNvPr id="72" name="Right Arrow 6">
                <a:extLst>
                  <a:ext uri="{FF2B5EF4-FFF2-40B4-BE49-F238E27FC236}">
                    <a16:creationId xmlns:a16="http://schemas.microsoft.com/office/drawing/2014/main" id="{C950E09E-B99F-FBC6-ABED-D45249958819}"/>
                  </a:ext>
                </a:extLst>
              </p:cNvPr>
              <p:cNvSpPr>
                <a:spLocks noRot="1" noChangeAspect="1" noMove="1" noResize="1" noEditPoints="1" noAdjustHandles="1" noChangeArrowheads="1" noChangeShapeType="1" noTextEdit="1"/>
              </p:cNvSpPr>
              <p:nvPr/>
            </p:nvSpPr>
            <p:spPr>
              <a:xfrm>
                <a:off x="8389074" y="3736676"/>
                <a:ext cx="1424690" cy="916516"/>
              </a:xfrm>
              <a:prstGeom prst="rightArrow">
                <a:avLst/>
              </a:prstGeom>
              <a:blipFill>
                <a:blip r:embed="rId16"/>
                <a:stretch>
                  <a:fillRect/>
                </a:stretch>
              </a:blipFill>
              <a:ln w="38100">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Right Arrow 10">
                <a:extLst>
                  <a:ext uri="{FF2B5EF4-FFF2-40B4-BE49-F238E27FC236}">
                    <a16:creationId xmlns:a16="http://schemas.microsoft.com/office/drawing/2014/main" id="{375D54E1-9304-F331-E1BE-74868C235670}"/>
                  </a:ext>
                </a:extLst>
              </p:cNvPr>
              <p:cNvSpPr/>
              <p:nvPr/>
            </p:nvSpPr>
            <p:spPr>
              <a:xfrm>
                <a:off x="7044561" y="3725754"/>
                <a:ext cx="1424690" cy="916516"/>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÷100</m:t>
                      </m:r>
                    </m:oMath>
                  </m:oMathPara>
                </a14:m>
                <a:endParaRPr lang="en-US" dirty="0"/>
              </a:p>
            </p:txBody>
          </p:sp>
        </mc:Choice>
        <mc:Fallback xmlns="">
          <p:sp>
            <p:nvSpPr>
              <p:cNvPr id="73" name="Right Arrow 10">
                <a:extLst>
                  <a:ext uri="{FF2B5EF4-FFF2-40B4-BE49-F238E27FC236}">
                    <a16:creationId xmlns:a16="http://schemas.microsoft.com/office/drawing/2014/main" id="{375D54E1-9304-F331-E1BE-74868C235670}"/>
                  </a:ext>
                </a:extLst>
              </p:cNvPr>
              <p:cNvSpPr>
                <a:spLocks noRot="1" noChangeAspect="1" noMove="1" noResize="1" noEditPoints="1" noAdjustHandles="1" noChangeArrowheads="1" noChangeShapeType="1" noTextEdit="1"/>
              </p:cNvSpPr>
              <p:nvPr/>
            </p:nvSpPr>
            <p:spPr>
              <a:xfrm>
                <a:off x="7044561" y="3725754"/>
                <a:ext cx="1424690" cy="916516"/>
              </a:xfrm>
              <a:prstGeom prst="rightArrow">
                <a:avLst/>
              </a:prstGeom>
              <a:blipFill>
                <a:blip r:embed="rId17"/>
                <a:stretch>
                  <a:fillRect/>
                </a:stretch>
              </a:blipFill>
              <a:ln w="38100">
                <a:solidFill>
                  <a:schemeClr val="accent4"/>
                </a:solidFill>
              </a:ln>
            </p:spPr>
            <p:txBody>
              <a:bodyPr/>
              <a:lstStyle/>
              <a:p>
                <a:r>
                  <a:rPr lang="en-GB">
                    <a:noFill/>
                  </a:rPr>
                  <a:t> </a:t>
                </a:r>
              </a:p>
            </p:txBody>
          </p:sp>
        </mc:Fallback>
      </mc:AlternateContent>
      <p:sp>
        <p:nvSpPr>
          <p:cNvPr id="74" name="Oval 73">
            <a:extLst>
              <a:ext uri="{FF2B5EF4-FFF2-40B4-BE49-F238E27FC236}">
                <a16:creationId xmlns:a16="http://schemas.microsoft.com/office/drawing/2014/main" id="{FD7AB439-5726-99B2-3571-D457822243A8}"/>
              </a:ext>
            </a:extLst>
          </p:cNvPr>
          <p:cNvSpPr/>
          <p:nvPr/>
        </p:nvSpPr>
        <p:spPr>
          <a:xfrm>
            <a:off x="6282761" y="3776153"/>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p:sp>
        <p:nvSpPr>
          <p:cNvPr id="75" name="Oval 74">
            <a:extLst>
              <a:ext uri="{FF2B5EF4-FFF2-40B4-BE49-F238E27FC236}">
                <a16:creationId xmlns:a16="http://schemas.microsoft.com/office/drawing/2014/main" id="{DDEA81B4-7620-7F88-80C5-3CC30AC4B906}"/>
              </a:ext>
            </a:extLst>
          </p:cNvPr>
          <p:cNvSpPr/>
          <p:nvPr/>
        </p:nvSpPr>
        <p:spPr>
          <a:xfrm>
            <a:off x="9699975" y="4837713"/>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mc:AlternateContent xmlns:mc="http://schemas.openxmlformats.org/markup-compatibility/2006" xmlns:a14="http://schemas.microsoft.com/office/drawing/2010/main">
        <mc:Choice Requires="a14">
          <p:sp>
            <p:nvSpPr>
              <p:cNvPr id="76" name="Right Arrow 6">
                <a:extLst>
                  <a:ext uri="{FF2B5EF4-FFF2-40B4-BE49-F238E27FC236}">
                    <a16:creationId xmlns:a16="http://schemas.microsoft.com/office/drawing/2014/main" id="{7B842ADA-5BD7-F9A8-58C1-DC7CA40D23A1}"/>
                  </a:ext>
                </a:extLst>
              </p:cNvPr>
              <p:cNvSpPr/>
              <p:nvPr/>
            </p:nvSpPr>
            <p:spPr>
              <a:xfrm>
                <a:off x="8389074" y="4814233"/>
                <a:ext cx="1424690" cy="916516"/>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×20</m:t>
                      </m:r>
                    </m:oMath>
                  </m:oMathPara>
                </a14:m>
                <a:endParaRPr lang="en-US" dirty="0"/>
              </a:p>
            </p:txBody>
          </p:sp>
        </mc:Choice>
        <mc:Fallback xmlns="">
          <p:sp>
            <p:nvSpPr>
              <p:cNvPr id="76" name="Right Arrow 6">
                <a:extLst>
                  <a:ext uri="{FF2B5EF4-FFF2-40B4-BE49-F238E27FC236}">
                    <a16:creationId xmlns:a16="http://schemas.microsoft.com/office/drawing/2014/main" id="{7B842ADA-5BD7-F9A8-58C1-DC7CA40D23A1}"/>
                  </a:ext>
                </a:extLst>
              </p:cNvPr>
              <p:cNvSpPr>
                <a:spLocks noRot="1" noChangeAspect="1" noMove="1" noResize="1" noEditPoints="1" noAdjustHandles="1" noChangeArrowheads="1" noChangeShapeType="1" noTextEdit="1"/>
              </p:cNvSpPr>
              <p:nvPr/>
            </p:nvSpPr>
            <p:spPr>
              <a:xfrm>
                <a:off x="8389074" y="4814233"/>
                <a:ext cx="1424690" cy="916516"/>
              </a:xfrm>
              <a:prstGeom prst="rightArrow">
                <a:avLst/>
              </a:prstGeom>
              <a:blipFill>
                <a:blip r:embed="rId18"/>
                <a:stretch>
                  <a:fillRect/>
                </a:stretch>
              </a:blipFill>
              <a:ln w="38100">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Right Arrow 10">
                <a:extLst>
                  <a:ext uri="{FF2B5EF4-FFF2-40B4-BE49-F238E27FC236}">
                    <a16:creationId xmlns:a16="http://schemas.microsoft.com/office/drawing/2014/main" id="{8A6A9530-19C1-A09B-A861-FD98B42AE9FF}"/>
                  </a:ext>
                </a:extLst>
              </p:cNvPr>
              <p:cNvSpPr/>
              <p:nvPr/>
            </p:nvSpPr>
            <p:spPr>
              <a:xfrm>
                <a:off x="7044561" y="4803311"/>
                <a:ext cx="1424690" cy="916516"/>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÷100</m:t>
                      </m:r>
                    </m:oMath>
                  </m:oMathPara>
                </a14:m>
                <a:endParaRPr lang="en-US" dirty="0"/>
              </a:p>
            </p:txBody>
          </p:sp>
        </mc:Choice>
        <mc:Fallback xmlns="">
          <p:sp>
            <p:nvSpPr>
              <p:cNvPr id="77" name="Right Arrow 10">
                <a:extLst>
                  <a:ext uri="{FF2B5EF4-FFF2-40B4-BE49-F238E27FC236}">
                    <a16:creationId xmlns:a16="http://schemas.microsoft.com/office/drawing/2014/main" id="{8A6A9530-19C1-A09B-A861-FD98B42AE9FF}"/>
                  </a:ext>
                </a:extLst>
              </p:cNvPr>
              <p:cNvSpPr>
                <a:spLocks noRot="1" noChangeAspect="1" noMove="1" noResize="1" noEditPoints="1" noAdjustHandles="1" noChangeArrowheads="1" noChangeShapeType="1" noTextEdit="1"/>
              </p:cNvSpPr>
              <p:nvPr/>
            </p:nvSpPr>
            <p:spPr>
              <a:xfrm>
                <a:off x="7044561" y="4803311"/>
                <a:ext cx="1424690" cy="916516"/>
              </a:xfrm>
              <a:prstGeom prst="rightArrow">
                <a:avLst/>
              </a:prstGeom>
              <a:blipFill>
                <a:blip r:embed="rId19"/>
                <a:stretch>
                  <a:fillRect/>
                </a:stretch>
              </a:blipFill>
              <a:ln w="38100">
                <a:solidFill>
                  <a:schemeClr val="accent4"/>
                </a:solidFill>
              </a:ln>
            </p:spPr>
            <p:txBody>
              <a:bodyPr/>
              <a:lstStyle/>
              <a:p>
                <a:r>
                  <a:rPr lang="en-GB">
                    <a:noFill/>
                  </a:rPr>
                  <a:t> </a:t>
                </a:r>
              </a:p>
            </p:txBody>
          </p:sp>
        </mc:Fallback>
      </mc:AlternateContent>
      <p:sp>
        <p:nvSpPr>
          <p:cNvPr id="78" name="Oval 77">
            <a:extLst>
              <a:ext uri="{FF2B5EF4-FFF2-40B4-BE49-F238E27FC236}">
                <a16:creationId xmlns:a16="http://schemas.microsoft.com/office/drawing/2014/main" id="{A80F353F-830A-8F29-F3FA-1AD590C2A41F}"/>
              </a:ext>
            </a:extLst>
          </p:cNvPr>
          <p:cNvSpPr/>
          <p:nvPr/>
        </p:nvSpPr>
        <p:spPr>
          <a:xfrm>
            <a:off x="6282761" y="4853710"/>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p:sp>
        <p:nvSpPr>
          <p:cNvPr id="82" name="TextBox 81">
            <a:extLst>
              <a:ext uri="{FF2B5EF4-FFF2-40B4-BE49-F238E27FC236}">
                <a16:creationId xmlns:a16="http://schemas.microsoft.com/office/drawing/2014/main" id="{D1574585-16D0-AA90-B6FF-A167B00F2AAD}"/>
              </a:ext>
            </a:extLst>
          </p:cNvPr>
          <p:cNvSpPr txBox="1"/>
          <p:nvPr/>
        </p:nvSpPr>
        <p:spPr>
          <a:xfrm>
            <a:off x="352741" y="1774030"/>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83" name="TextBox 82">
            <a:extLst>
              <a:ext uri="{FF2B5EF4-FFF2-40B4-BE49-F238E27FC236}">
                <a16:creationId xmlns:a16="http://schemas.microsoft.com/office/drawing/2014/main" id="{70B63CA0-1A8E-5A9B-F50F-915E6DEDFB5E}"/>
              </a:ext>
            </a:extLst>
          </p:cNvPr>
          <p:cNvSpPr txBox="1"/>
          <p:nvPr/>
        </p:nvSpPr>
        <p:spPr>
          <a:xfrm>
            <a:off x="352741" y="2866593"/>
            <a:ext cx="436338" cy="430887"/>
          </a:xfrm>
          <a:prstGeom prst="rect">
            <a:avLst/>
          </a:prstGeom>
          <a:noFill/>
        </p:spPr>
        <p:txBody>
          <a:bodyPr wrap="square" rtlCol="0">
            <a:spAutoFit/>
          </a:bodyPr>
          <a:lstStyle/>
          <a:p>
            <a:pPr>
              <a:buNone/>
            </a:pPr>
            <a:r>
              <a:rPr lang="en-GB" sz="2200" dirty="0">
                <a:solidFill>
                  <a:srgbClr val="00628C"/>
                </a:solidFill>
              </a:rPr>
              <a:t>B</a:t>
            </a:r>
          </a:p>
        </p:txBody>
      </p:sp>
      <p:sp>
        <p:nvSpPr>
          <p:cNvPr id="84" name="TextBox 83">
            <a:extLst>
              <a:ext uri="{FF2B5EF4-FFF2-40B4-BE49-F238E27FC236}">
                <a16:creationId xmlns:a16="http://schemas.microsoft.com/office/drawing/2014/main" id="{25C0909D-4412-4D99-69A7-6A98E8A552DC}"/>
              </a:ext>
            </a:extLst>
          </p:cNvPr>
          <p:cNvSpPr txBox="1"/>
          <p:nvPr/>
        </p:nvSpPr>
        <p:spPr>
          <a:xfrm>
            <a:off x="352741" y="4028416"/>
            <a:ext cx="436338" cy="430887"/>
          </a:xfrm>
          <a:prstGeom prst="rect">
            <a:avLst/>
          </a:prstGeom>
          <a:noFill/>
        </p:spPr>
        <p:txBody>
          <a:bodyPr wrap="square" rtlCol="0">
            <a:spAutoFit/>
          </a:bodyPr>
          <a:lstStyle/>
          <a:p>
            <a:pPr>
              <a:buNone/>
            </a:pPr>
            <a:r>
              <a:rPr lang="en-GB" sz="2200" dirty="0">
                <a:solidFill>
                  <a:srgbClr val="00628C"/>
                </a:solidFill>
              </a:rPr>
              <a:t>C</a:t>
            </a:r>
          </a:p>
        </p:txBody>
      </p:sp>
      <p:sp>
        <p:nvSpPr>
          <p:cNvPr id="85" name="TextBox 84">
            <a:extLst>
              <a:ext uri="{FF2B5EF4-FFF2-40B4-BE49-F238E27FC236}">
                <a16:creationId xmlns:a16="http://schemas.microsoft.com/office/drawing/2014/main" id="{8DE9A8E5-2CFC-ECC8-D526-C405379F0159}"/>
              </a:ext>
            </a:extLst>
          </p:cNvPr>
          <p:cNvSpPr txBox="1"/>
          <p:nvPr/>
        </p:nvSpPr>
        <p:spPr>
          <a:xfrm>
            <a:off x="343634" y="5094745"/>
            <a:ext cx="436338" cy="430887"/>
          </a:xfrm>
          <a:prstGeom prst="rect">
            <a:avLst/>
          </a:prstGeom>
          <a:noFill/>
        </p:spPr>
        <p:txBody>
          <a:bodyPr wrap="square" rtlCol="0">
            <a:spAutoFit/>
          </a:bodyPr>
          <a:lstStyle/>
          <a:p>
            <a:pPr>
              <a:buNone/>
            </a:pPr>
            <a:r>
              <a:rPr lang="en-GB" sz="2200" dirty="0">
                <a:solidFill>
                  <a:srgbClr val="00628C"/>
                </a:solidFill>
              </a:rPr>
              <a:t>D</a:t>
            </a:r>
          </a:p>
        </p:txBody>
      </p:sp>
      <p:sp>
        <p:nvSpPr>
          <p:cNvPr id="86" name="TextBox 85">
            <a:extLst>
              <a:ext uri="{FF2B5EF4-FFF2-40B4-BE49-F238E27FC236}">
                <a16:creationId xmlns:a16="http://schemas.microsoft.com/office/drawing/2014/main" id="{9CFDDF29-EDC9-62D9-50DD-34538882001A}"/>
              </a:ext>
            </a:extLst>
          </p:cNvPr>
          <p:cNvSpPr txBox="1"/>
          <p:nvPr/>
        </p:nvSpPr>
        <p:spPr>
          <a:xfrm>
            <a:off x="5689931" y="1774030"/>
            <a:ext cx="372218" cy="430887"/>
          </a:xfrm>
          <a:prstGeom prst="rect">
            <a:avLst/>
          </a:prstGeom>
          <a:noFill/>
        </p:spPr>
        <p:txBody>
          <a:bodyPr wrap="none" rtlCol="0">
            <a:spAutoFit/>
          </a:bodyPr>
          <a:lstStyle/>
          <a:p>
            <a:pPr>
              <a:buNone/>
            </a:pPr>
            <a:r>
              <a:rPr lang="en-GB" sz="2200" dirty="0">
                <a:solidFill>
                  <a:srgbClr val="00628C"/>
                </a:solidFill>
              </a:rPr>
              <a:t>E</a:t>
            </a:r>
          </a:p>
        </p:txBody>
      </p:sp>
      <p:sp>
        <p:nvSpPr>
          <p:cNvPr id="87" name="TextBox 86">
            <a:extLst>
              <a:ext uri="{FF2B5EF4-FFF2-40B4-BE49-F238E27FC236}">
                <a16:creationId xmlns:a16="http://schemas.microsoft.com/office/drawing/2014/main" id="{FA2F30C6-F86C-F94E-E968-99C759FD42D2}"/>
              </a:ext>
            </a:extLst>
          </p:cNvPr>
          <p:cNvSpPr txBox="1"/>
          <p:nvPr/>
        </p:nvSpPr>
        <p:spPr>
          <a:xfrm>
            <a:off x="5689931" y="2866593"/>
            <a:ext cx="436338" cy="430887"/>
          </a:xfrm>
          <a:prstGeom prst="rect">
            <a:avLst/>
          </a:prstGeom>
          <a:noFill/>
        </p:spPr>
        <p:txBody>
          <a:bodyPr wrap="square" rtlCol="0">
            <a:spAutoFit/>
          </a:bodyPr>
          <a:lstStyle/>
          <a:p>
            <a:pPr>
              <a:buNone/>
            </a:pPr>
            <a:r>
              <a:rPr lang="en-GB" sz="2200" dirty="0">
                <a:solidFill>
                  <a:srgbClr val="00628C"/>
                </a:solidFill>
              </a:rPr>
              <a:t>F</a:t>
            </a:r>
          </a:p>
        </p:txBody>
      </p:sp>
      <p:sp>
        <p:nvSpPr>
          <p:cNvPr id="88" name="TextBox 87">
            <a:extLst>
              <a:ext uri="{FF2B5EF4-FFF2-40B4-BE49-F238E27FC236}">
                <a16:creationId xmlns:a16="http://schemas.microsoft.com/office/drawing/2014/main" id="{C4A81EF2-BBC1-8AAE-B285-5153982751CF}"/>
              </a:ext>
            </a:extLst>
          </p:cNvPr>
          <p:cNvSpPr txBox="1"/>
          <p:nvPr/>
        </p:nvSpPr>
        <p:spPr>
          <a:xfrm>
            <a:off x="5689931" y="4028416"/>
            <a:ext cx="436338" cy="430887"/>
          </a:xfrm>
          <a:prstGeom prst="rect">
            <a:avLst/>
          </a:prstGeom>
          <a:noFill/>
        </p:spPr>
        <p:txBody>
          <a:bodyPr wrap="square" rtlCol="0">
            <a:spAutoFit/>
          </a:bodyPr>
          <a:lstStyle/>
          <a:p>
            <a:pPr>
              <a:buNone/>
            </a:pPr>
            <a:r>
              <a:rPr lang="en-GB" sz="2200" dirty="0">
                <a:solidFill>
                  <a:srgbClr val="00628C"/>
                </a:solidFill>
              </a:rPr>
              <a:t>G</a:t>
            </a:r>
          </a:p>
        </p:txBody>
      </p:sp>
      <p:sp>
        <p:nvSpPr>
          <p:cNvPr id="89" name="TextBox 88">
            <a:extLst>
              <a:ext uri="{FF2B5EF4-FFF2-40B4-BE49-F238E27FC236}">
                <a16:creationId xmlns:a16="http://schemas.microsoft.com/office/drawing/2014/main" id="{B52191AF-27F3-DECA-E092-535C71384932}"/>
              </a:ext>
            </a:extLst>
          </p:cNvPr>
          <p:cNvSpPr txBox="1"/>
          <p:nvPr/>
        </p:nvSpPr>
        <p:spPr>
          <a:xfrm>
            <a:off x="5680824" y="5094745"/>
            <a:ext cx="436338" cy="430887"/>
          </a:xfrm>
          <a:prstGeom prst="rect">
            <a:avLst/>
          </a:prstGeom>
          <a:noFill/>
        </p:spPr>
        <p:txBody>
          <a:bodyPr wrap="square" rtlCol="0">
            <a:spAutoFit/>
          </a:bodyPr>
          <a:lstStyle/>
          <a:p>
            <a:pPr>
              <a:buNone/>
            </a:pPr>
            <a:r>
              <a:rPr lang="en-GB" sz="2200" dirty="0">
                <a:solidFill>
                  <a:srgbClr val="00628C"/>
                </a:solidFill>
              </a:rPr>
              <a:t>H</a:t>
            </a:r>
          </a:p>
        </p:txBody>
      </p:sp>
    </p:spTree>
    <p:extLst>
      <p:ext uri="{BB962C8B-B14F-4D97-AF65-F5344CB8AC3E}">
        <p14:creationId xmlns:p14="http://schemas.microsoft.com/office/powerpoint/2010/main" val="282707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0" grpId="0" animBg="1"/>
      <p:bldP spid="17" grpId="0" animBg="1"/>
      <p:bldP spid="6" grpId="0" animBg="1"/>
      <p:bldP spid="7" grpId="0" animBg="1"/>
      <p:bldP spid="11" grpId="0" animBg="1"/>
      <p:bldP spid="13" grpId="0" animBg="1"/>
      <p:bldP spid="15" grpId="0"/>
      <p:bldP spid="18" grpId="0" animBg="1"/>
      <p:bldP spid="19" grpId="0" animBg="1"/>
      <p:bldP spid="20" grpId="0" animBg="1"/>
      <p:bldP spid="21" grpId="0" animBg="1"/>
      <p:bldP spid="22" grpId="0" animBg="1"/>
      <p:bldP spid="23" grpId="0" animBg="1"/>
      <p:bldP spid="24" grpId="0" animBg="1"/>
      <p:bldP spid="25" grpId="0" animBg="1"/>
      <p:bldP spid="63" grpId="0" animBg="1"/>
      <p:bldP spid="28" grpId="0" animBg="1"/>
      <p:bldP spid="79" grpId="0" animBg="1"/>
      <p:bldP spid="29"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a:bodyPr>
          <a:lstStyle/>
          <a:p>
            <a:r>
              <a:rPr lang="en-GB" sz="3200" dirty="0"/>
              <a:t>Percentages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2927691"/>
            <a:ext cx="6062463" cy="1152130"/>
          </a:xfrm>
        </p:spPr>
        <p:txBody>
          <a:bodyPr>
            <a:normAutofit/>
          </a:bodyPr>
          <a:lstStyle/>
          <a:p>
            <a:r>
              <a:rPr lang="en-GB" sz="1800" dirty="0">
                <a:latin typeface="Century Gothic" panose="020B0502020202020204" pitchFamily="34" charset="0"/>
              </a:rPr>
              <a:t>Checkpoints 1–15 </a:t>
            </a:r>
          </a:p>
        </p:txBody>
      </p:sp>
    </p:spTree>
    <p:extLst>
      <p:ext uri="{BB962C8B-B14F-4D97-AF65-F5344CB8AC3E}">
        <p14:creationId xmlns:p14="http://schemas.microsoft.com/office/powerpoint/2010/main" val="21073488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8C3A9973-19EF-7C7A-DF23-D0A7CC977821}"/>
              </a:ext>
            </a:extLst>
          </p:cNvPr>
          <p:cNvSpPr/>
          <p:nvPr/>
        </p:nvSpPr>
        <p:spPr>
          <a:xfrm>
            <a:off x="4299639" y="1991945"/>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p:sp>
        <p:nvSpPr>
          <p:cNvPr id="81" name="Text Placeholder 80">
            <a:extLst>
              <a:ext uri="{FF2B5EF4-FFF2-40B4-BE49-F238E27FC236}">
                <a16:creationId xmlns:a16="http://schemas.microsoft.com/office/drawing/2014/main" id="{6F17565E-5595-C225-CC64-167DA24C9642}"/>
              </a:ext>
            </a:extLst>
          </p:cNvPr>
          <p:cNvSpPr>
            <a:spLocks noGrp="1"/>
          </p:cNvSpPr>
          <p:nvPr>
            <p:ph type="body" sz="quarter" idx="11"/>
          </p:nvPr>
        </p:nvSpPr>
        <p:spPr/>
        <p:txBody>
          <a:bodyPr/>
          <a:lstStyle/>
          <a:p>
            <a:r>
              <a:rPr lang="en-US" sz="2400" dirty="0"/>
              <a:t>Activity </a:t>
            </a:r>
            <a:r>
              <a:rPr lang="en-US" dirty="0"/>
              <a:t>J</a:t>
            </a:r>
            <a:r>
              <a:rPr lang="en-US" sz="2400" dirty="0"/>
              <a:t>: Correct machines?</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401811" y="562589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ight Arrow 6">
                <a:extLst>
                  <a:ext uri="{FF2B5EF4-FFF2-40B4-BE49-F238E27FC236}">
                    <a16:creationId xmlns:a16="http://schemas.microsoft.com/office/drawing/2014/main" id="{660662E5-3D65-3FFD-5851-7A27D956C431}"/>
                  </a:ext>
                </a:extLst>
              </p:cNvPr>
              <p:cNvSpPr/>
              <p:nvPr/>
            </p:nvSpPr>
            <p:spPr>
              <a:xfrm>
                <a:off x="2988738" y="1968465"/>
                <a:ext cx="1424690" cy="916516"/>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×8</m:t>
                      </m:r>
                    </m:oMath>
                  </m:oMathPara>
                </a14:m>
                <a:endParaRPr lang="en-US" dirty="0"/>
              </a:p>
            </p:txBody>
          </p:sp>
        </mc:Choice>
        <mc:Fallback xmlns="">
          <p:sp>
            <p:nvSpPr>
              <p:cNvPr id="7" name="Right Arrow 6">
                <a:extLst>
                  <a:ext uri="{FF2B5EF4-FFF2-40B4-BE49-F238E27FC236}">
                    <a16:creationId xmlns:a16="http://schemas.microsoft.com/office/drawing/2014/main" id="{660662E5-3D65-3FFD-5851-7A27D956C431}"/>
                  </a:ext>
                </a:extLst>
              </p:cNvPr>
              <p:cNvSpPr>
                <a:spLocks noRot="1" noChangeAspect="1" noMove="1" noResize="1" noEditPoints="1" noAdjustHandles="1" noChangeArrowheads="1" noChangeShapeType="1" noTextEdit="1"/>
              </p:cNvSpPr>
              <p:nvPr/>
            </p:nvSpPr>
            <p:spPr>
              <a:xfrm>
                <a:off x="2988738" y="1968465"/>
                <a:ext cx="1424690" cy="916516"/>
              </a:xfrm>
              <a:prstGeom prst="rightArrow">
                <a:avLst/>
              </a:prstGeom>
              <a:blipFill>
                <a:blip r:embed="rId4"/>
                <a:stretch>
                  <a:fillRect/>
                </a:stretch>
              </a:blipFill>
              <a:ln w="38100">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ight Arrow 10">
                <a:extLst>
                  <a:ext uri="{FF2B5EF4-FFF2-40B4-BE49-F238E27FC236}">
                    <a16:creationId xmlns:a16="http://schemas.microsoft.com/office/drawing/2014/main" id="{19E8F80B-3248-3203-DDE5-9FF530CC42C0}"/>
                  </a:ext>
                </a:extLst>
              </p:cNvPr>
              <p:cNvSpPr/>
              <p:nvPr/>
            </p:nvSpPr>
            <p:spPr>
              <a:xfrm>
                <a:off x="1644225" y="1957543"/>
                <a:ext cx="1424690" cy="916516"/>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÷10</m:t>
                      </m:r>
                    </m:oMath>
                  </m:oMathPara>
                </a14:m>
                <a:endParaRPr lang="en-US" dirty="0"/>
              </a:p>
            </p:txBody>
          </p:sp>
        </mc:Choice>
        <mc:Fallback xmlns="">
          <p:sp>
            <p:nvSpPr>
              <p:cNvPr id="11" name="Right Arrow 10">
                <a:extLst>
                  <a:ext uri="{FF2B5EF4-FFF2-40B4-BE49-F238E27FC236}">
                    <a16:creationId xmlns:a16="http://schemas.microsoft.com/office/drawing/2014/main" id="{19E8F80B-3248-3203-DDE5-9FF530CC42C0}"/>
                  </a:ext>
                </a:extLst>
              </p:cNvPr>
              <p:cNvSpPr>
                <a:spLocks noRot="1" noChangeAspect="1" noMove="1" noResize="1" noEditPoints="1" noAdjustHandles="1" noChangeArrowheads="1" noChangeShapeType="1" noTextEdit="1"/>
              </p:cNvSpPr>
              <p:nvPr/>
            </p:nvSpPr>
            <p:spPr>
              <a:xfrm>
                <a:off x="1644225" y="1957543"/>
                <a:ext cx="1424690" cy="916516"/>
              </a:xfrm>
              <a:prstGeom prst="rightArrow">
                <a:avLst/>
              </a:prstGeom>
              <a:blipFill>
                <a:blip r:embed="rId5"/>
                <a:stretch>
                  <a:fillRect/>
                </a:stretch>
              </a:blipFill>
              <a:ln w="38100">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97D09E6-9FE3-D00E-A37A-38D853D9ABA9}"/>
                  </a:ext>
                </a:extLst>
              </p:cNvPr>
              <p:cNvSpPr txBox="1"/>
              <p:nvPr/>
            </p:nvSpPr>
            <p:spPr>
              <a:xfrm>
                <a:off x="289560" y="1051560"/>
                <a:ext cx="11612880" cy="867930"/>
              </a:xfrm>
              <a:prstGeom prst="rect">
                <a:avLst/>
              </a:prstGeom>
              <a:noFill/>
            </p:spPr>
            <p:txBody>
              <a:bodyPr wrap="square" rtlCol="0">
                <a:spAutoFit/>
              </a:bodyPr>
              <a:lstStyle/>
              <a:p>
                <a:pPr>
                  <a:buNone/>
                </a:pPr>
                <a:r>
                  <a:rPr lang="en-US" sz="2200" dirty="0"/>
                  <a:t>Fawwaz says that all these machines could be replaced by the single calculation</a:t>
                </a:r>
                <a:r>
                  <a:rPr lang="en-GB" sz="2400" b="0" dirty="0">
                    <a:ea typeface="Cambria Math" panose="02040503050406030204" pitchFamily="18" charset="0"/>
                  </a:rPr>
                  <a:t> </a:t>
                </a:r>
                <a14:m>
                  <m:oMath xmlns:m="http://schemas.openxmlformats.org/officeDocument/2006/math">
                    <m:r>
                      <a:rPr lang="en-GB" sz="2400" b="0" i="1" smtClean="0">
                        <a:latin typeface="Cambria Math" panose="02040503050406030204" pitchFamily="18" charset="0"/>
                        <a:ea typeface="Cambria Math" panose="02040503050406030204" pitchFamily="18" charset="0"/>
                      </a:rPr>
                      <m:t>×</m:t>
                    </m:r>
                  </m:oMath>
                </a14:m>
                <a:r>
                  <a:rPr lang="en-US" sz="2200" dirty="0"/>
                  <a:t> 0.8.</a:t>
                </a:r>
              </a:p>
              <a:p>
                <a:pPr>
                  <a:buNone/>
                </a:pPr>
                <a:r>
                  <a:rPr lang="en-US" sz="2200" dirty="0"/>
                  <a:t>Is he correct? Explain your reasoning. </a:t>
                </a:r>
              </a:p>
            </p:txBody>
          </p:sp>
        </mc:Choice>
        <mc:Fallback xmlns="">
          <p:sp>
            <p:nvSpPr>
              <p:cNvPr id="4" name="TextBox 3">
                <a:extLst>
                  <a:ext uri="{FF2B5EF4-FFF2-40B4-BE49-F238E27FC236}">
                    <a16:creationId xmlns:a16="http://schemas.microsoft.com/office/drawing/2014/main" id="{597D09E6-9FE3-D00E-A37A-38D853D9ABA9}"/>
                  </a:ext>
                </a:extLst>
              </p:cNvPr>
              <p:cNvSpPr txBox="1">
                <a:spLocks noRot="1" noChangeAspect="1" noMove="1" noResize="1" noEditPoints="1" noAdjustHandles="1" noChangeArrowheads="1" noChangeShapeType="1" noTextEdit="1"/>
              </p:cNvSpPr>
              <p:nvPr/>
            </p:nvSpPr>
            <p:spPr>
              <a:xfrm>
                <a:off x="289560" y="1051560"/>
                <a:ext cx="11612880" cy="867930"/>
              </a:xfrm>
              <a:prstGeom prst="rect">
                <a:avLst/>
              </a:prstGeom>
              <a:blipFill>
                <a:blip r:embed="rId6"/>
                <a:stretch>
                  <a:fillRect l="-682" t="-1408" b="-14085"/>
                </a:stretch>
              </a:blipFill>
            </p:spPr>
            <p:txBody>
              <a:bodyPr/>
              <a:lstStyle/>
              <a:p>
                <a:r>
                  <a:rPr lang="en-GB">
                    <a:noFill/>
                  </a:rPr>
                  <a:t> </a:t>
                </a:r>
              </a:p>
            </p:txBody>
          </p:sp>
        </mc:Fallback>
      </mc:AlternateContent>
      <p:sp>
        <p:nvSpPr>
          <p:cNvPr id="13" name="Oval 12">
            <a:extLst>
              <a:ext uri="{FF2B5EF4-FFF2-40B4-BE49-F238E27FC236}">
                <a16:creationId xmlns:a16="http://schemas.microsoft.com/office/drawing/2014/main" id="{9A66BD12-A3A9-DEE3-2B0E-75352E7EF92C}"/>
              </a:ext>
            </a:extLst>
          </p:cNvPr>
          <p:cNvSpPr/>
          <p:nvPr/>
        </p:nvSpPr>
        <p:spPr>
          <a:xfrm>
            <a:off x="882425" y="2007942"/>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p:sp>
        <p:nvSpPr>
          <p:cNvPr id="15" name="TextBox 14">
            <a:extLst>
              <a:ext uri="{FF2B5EF4-FFF2-40B4-BE49-F238E27FC236}">
                <a16:creationId xmlns:a16="http://schemas.microsoft.com/office/drawing/2014/main" id="{1D8AC98C-AC49-D8A6-4AD9-8ECCB7C9BC7E}"/>
              </a:ext>
            </a:extLst>
          </p:cNvPr>
          <p:cNvSpPr txBox="1"/>
          <p:nvPr/>
        </p:nvSpPr>
        <p:spPr>
          <a:xfrm>
            <a:off x="1478504" y="5632774"/>
            <a:ext cx="10015292" cy="769441"/>
          </a:xfrm>
          <a:prstGeom prst="rect">
            <a:avLst/>
          </a:prstGeom>
          <a:noFill/>
        </p:spPr>
        <p:txBody>
          <a:bodyPr wrap="square" rtlCol="0">
            <a:spAutoFit/>
          </a:bodyPr>
          <a:lstStyle/>
          <a:p>
            <a:pPr>
              <a:buNone/>
            </a:pPr>
            <a:r>
              <a:rPr lang="en-US" sz="2200" dirty="0"/>
              <a:t>Where Fawwaz was not correct, what is the single calculation that could replace that machine? What other machines would have the same outcome?</a:t>
            </a:r>
          </a:p>
        </p:txBody>
      </p:sp>
      <p:sp>
        <p:nvSpPr>
          <p:cNvPr id="18" name="Oval 17">
            <a:extLst>
              <a:ext uri="{FF2B5EF4-FFF2-40B4-BE49-F238E27FC236}">
                <a16:creationId xmlns:a16="http://schemas.microsoft.com/office/drawing/2014/main" id="{0C7A2ED7-7662-14CC-F816-4CD0B3F33B89}"/>
              </a:ext>
            </a:extLst>
          </p:cNvPr>
          <p:cNvSpPr/>
          <p:nvPr/>
        </p:nvSpPr>
        <p:spPr>
          <a:xfrm>
            <a:off x="4325979" y="3084691"/>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mc:AlternateContent xmlns:mc="http://schemas.openxmlformats.org/markup-compatibility/2006" xmlns:a14="http://schemas.microsoft.com/office/drawing/2010/main">
        <mc:Choice Requires="a14">
          <p:sp>
            <p:nvSpPr>
              <p:cNvPr id="19" name="Right Arrow 6">
                <a:extLst>
                  <a:ext uri="{FF2B5EF4-FFF2-40B4-BE49-F238E27FC236}">
                    <a16:creationId xmlns:a16="http://schemas.microsoft.com/office/drawing/2014/main" id="{3497A492-4239-AFDA-7FAA-CCBB187B0140}"/>
                  </a:ext>
                </a:extLst>
              </p:cNvPr>
              <p:cNvSpPr/>
              <p:nvPr/>
            </p:nvSpPr>
            <p:spPr>
              <a:xfrm>
                <a:off x="3015078" y="3061211"/>
                <a:ext cx="1424690" cy="916516"/>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×10</m:t>
                      </m:r>
                    </m:oMath>
                  </m:oMathPara>
                </a14:m>
                <a:endParaRPr lang="en-US" dirty="0"/>
              </a:p>
            </p:txBody>
          </p:sp>
        </mc:Choice>
        <mc:Fallback xmlns="">
          <p:sp>
            <p:nvSpPr>
              <p:cNvPr id="19" name="Right Arrow 6">
                <a:extLst>
                  <a:ext uri="{FF2B5EF4-FFF2-40B4-BE49-F238E27FC236}">
                    <a16:creationId xmlns:a16="http://schemas.microsoft.com/office/drawing/2014/main" id="{3497A492-4239-AFDA-7FAA-CCBB187B0140}"/>
                  </a:ext>
                </a:extLst>
              </p:cNvPr>
              <p:cNvSpPr>
                <a:spLocks noRot="1" noChangeAspect="1" noMove="1" noResize="1" noEditPoints="1" noAdjustHandles="1" noChangeArrowheads="1" noChangeShapeType="1" noTextEdit="1"/>
              </p:cNvSpPr>
              <p:nvPr/>
            </p:nvSpPr>
            <p:spPr>
              <a:xfrm>
                <a:off x="3015078" y="3061211"/>
                <a:ext cx="1424690" cy="916516"/>
              </a:xfrm>
              <a:prstGeom prst="rightArrow">
                <a:avLst/>
              </a:prstGeom>
              <a:blipFill>
                <a:blip r:embed="rId7"/>
                <a:stretch>
                  <a:fillRect/>
                </a:stretch>
              </a:blipFill>
              <a:ln w="38100">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ight Arrow 10">
                <a:extLst>
                  <a:ext uri="{FF2B5EF4-FFF2-40B4-BE49-F238E27FC236}">
                    <a16:creationId xmlns:a16="http://schemas.microsoft.com/office/drawing/2014/main" id="{333A3500-3850-BA57-1B27-B57A46D1D52E}"/>
                  </a:ext>
                </a:extLst>
              </p:cNvPr>
              <p:cNvSpPr/>
              <p:nvPr/>
            </p:nvSpPr>
            <p:spPr>
              <a:xfrm>
                <a:off x="1670565" y="3050289"/>
                <a:ext cx="1424690" cy="916516"/>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÷8</m:t>
                      </m:r>
                    </m:oMath>
                  </m:oMathPara>
                </a14:m>
                <a:endParaRPr lang="en-US" dirty="0"/>
              </a:p>
            </p:txBody>
          </p:sp>
        </mc:Choice>
        <mc:Fallback xmlns="">
          <p:sp>
            <p:nvSpPr>
              <p:cNvPr id="20" name="Right Arrow 10">
                <a:extLst>
                  <a:ext uri="{FF2B5EF4-FFF2-40B4-BE49-F238E27FC236}">
                    <a16:creationId xmlns:a16="http://schemas.microsoft.com/office/drawing/2014/main" id="{333A3500-3850-BA57-1B27-B57A46D1D52E}"/>
                  </a:ext>
                </a:extLst>
              </p:cNvPr>
              <p:cNvSpPr>
                <a:spLocks noRot="1" noChangeAspect="1" noMove="1" noResize="1" noEditPoints="1" noAdjustHandles="1" noChangeArrowheads="1" noChangeShapeType="1" noTextEdit="1"/>
              </p:cNvSpPr>
              <p:nvPr/>
            </p:nvSpPr>
            <p:spPr>
              <a:xfrm>
                <a:off x="1670565" y="3050289"/>
                <a:ext cx="1424690" cy="916516"/>
              </a:xfrm>
              <a:prstGeom prst="rightArrow">
                <a:avLst/>
              </a:prstGeom>
              <a:blipFill>
                <a:blip r:embed="rId8"/>
                <a:stretch>
                  <a:fillRect/>
                </a:stretch>
              </a:blipFill>
              <a:ln w="38100">
                <a:solidFill>
                  <a:schemeClr val="accent4"/>
                </a:solidFill>
              </a:ln>
            </p:spPr>
            <p:txBody>
              <a:bodyPr/>
              <a:lstStyle/>
              <a:p>
                <a:r>
                  <a:rPr lang="en-GB">
                    <a:noFill/>
                  </a:rPr>
                  <a:t> </a:t>
                </a:r>
              </a:p>
            </p:txBody>
          </p:sp>
        </mc:Fallback>
      </mc:AlternateContent>
      <p:sp>
        <p:nvSpPr>
          <p:cNvPr id="21" name="Oval 20">
            <a:extLst>
              <a:ext uri="{FF2B5EF4-FFF2-40B4-BE49-F238E27FC236}">
                <a16:creationId xmlns:a16="http://schemas.microsoft.com/office/drawing/2014/main" id="{BAB1EE21-FBD5-8682-138D-31008B4A342D}"/>
              </a:ext>
            </a:extLst>
          </p:cNvPr>
          <p:cNvSpPr/>
          <p:nvPr/>
        </p:nvSpPr>
        <p:spPr>
          <a:xfrm>
            <a:off x="908765" y="3100688"/>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p:sp>
        <p:nvSpPr>
          <p:cNvPr id="22" name="Oval 21">
            <a:extLst>
              <a:ext uri="{FF2B5EF4-FFF2-40B4-BE49-F238E27FC236}">
                <a16:creationId xmlns:a16="http://schemas.microsoft.com/office/drawing/2014/main" id="{F0475048-7F9A-ABD5-FC17-9C4A50922BEF}"/>
              </a:ext>
            </a:extLst>
          </p:cNvPr>
          <p:cNvSpPr/>
          <p:nvPr/>
        </p:nvSpPr>
        <p:spPr>
          <a:xfrm>
            <a:off x="4299639" y="4235286"/>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mc:AlternateContent xmlns:mc="http://schemas.openxmlformats.org/markup-compatibility/2006" xmlns:a14="http://schemas.microsoft.com/office/drawing/2010/main">
        <mc:Choice Requires="a14">
          <p:sp>
            <p:nvSpPr>
              <p:cNvPr id="23" name="Right Arrow 6">
                <a:extLst>
                  <a:ext uri="{FF2B5EF4-FFF2-40B4-BE49-F238E27FC236}">
                    <a16:creationId xmlns:a16="http://schemas.microsoft.com/office/drawing/2014/main" id="{9CCCE7F0-8939-D703-EC85-E7B73D68350B}"/>
                  </a:ext>
                </a:extLst>
              </p:cNvPr>
              <p:cNvSpPr/>
              <p:nvPr/>
            </p:nvSpPr>
            <p:spPr>
              <a:xfrm>
                <a:off x="2988738" y="4211806"/>
                <a:ext cx="1424690" cy="916516"/>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×4</m:t>
                      </m:r>
                    </m:oMath>
                  </m:oMathPara>
                </a14:m>
                <a:endParaRPr lang="en-US" dirty="0"/>
              </a:p>
            </p:txBody>
          </p:sp>
        </mc:Choice>
        <mc:Fallback xmlns="">
          <p:sp>
            <p:nvSpPr>
              <p:cNvPr id="23" name="Right Arrow 6">
                <a:extLst>
                  <a:ext uri="{FF2B5EF4-FFF2-40B4-BE49-F238E27FC236}">
                    <a16:creationId xmlns:a16="http://schemas.microsoft.com/office/drawing/2014/main" id="{9CCCE7F0-8939-D703-EC85-E7B73D68350B}"/>
                  </a:ext>
                </a:extLst>
              </p:cNvPr>
              <p:cNvSpPr>
                <a:spLocks noRot="1" noChangeAspect="1" noMove="1" noResize="1" noEditPoints="1" noAdjustHandles="1" noChangeArrowheads="1" noChangeShapeType="1" noTextEdit="1"/>
              </p:cNvSpPr>
              <p:nvPr/>
            </p:nvSpPr>
            <p:spPr>
              <a:xfrm>
                <a:off x="2988738" y="4211806"/>
                <a:ext cx="1424690" cy="916516"/>
              </a:xfrm>
              <a:prstGeom prst="rightArrow">
                <a:avLst/>
              </a:prstGeom>
              <a:blipFill>
                <a:blip r:embed="rId9"/>
                <a:stretch>
                  <a:fillRect/>
                </a:stretch>
              </a:blipFill>
              <a:ln w="38100">
                <a:solidFill>
                  <a:schemeClr val="accent4"/>
                </a:solidFill>
              </a:ln>
            </p:spPr>
            <p:txBody>
              <a:bodyPr/>
              <a:lstStyle/>
              <a:p>
                <a:r>
                  <a:rPr lang="en-GB">
                    <a:noFill/>
                  </a:rPr>
                  <a:t> </a:t>
                </a:r>
              </a:p>
            </p:txBody>
          </p:sp>
        </mc:Fallback>
      </mc:AlternateContent>
      <p:sp>
        <p:nvSpPr>
          <p:cNvPr id="63" name="Oval 62">
            <a:extLst>
              <a:ext uri="{FF2B5EF4-FFF2-40B4-BE49-F238E27FC236}">
                <a16:creationId xmlns:a16="http://schemas.microsoft.com/office/drawing/2014/main" id="{595F5276-AD07-AE86-8455-48011084E54B}"/>
              </a:ext>
            </a:extLst>
          </p:cNvPr>
          <p:cNvSpPr/>
          <p:nvPr/>
        </p:nvSpPr>
        <p:spPr>
          <a:xfrm>
            <a:off x="10700251" y="4259210"/>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mc:AlternateContent xmlns:mc="http://schemas.openxmlformats.org/markup-compatibility/2006" xmlns:a14="http://schemas.microsoft.com/office/drawing/2010/main">
        <mc:Choice Requires="a14">
          <p:sp>
            <p:nvSpPr>
              <p:cNvPr id="79" name="Right Arrow 6">
                <a:extLst>
                  <a:ext uri="{FF2B5EF4-FFF2-40B4-BE49-F238E27FC236}">
                    <a16:creationId xmlns:a16="http://schemas.microsoft.com/office/drawing/2014/main" id="{FA1F749C-147D-04BA-78FA-67ACBEF36248}"/>
                  </a:ext>
                </a:extLst>
              </p:cNvPr>
              <p:cNvSpPr/>
              <p:nvPr/>
            </p:nvSpPr>
            <p:spPr>
              <a:xfrm>
                <a:off x="9389113" y="4226024"/>
                <a:ext cx="1424690" cy="916516"/>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79" name="Right Arrow 6">
                <a:extLst>
                  <a:ext uri="{FF2B5EF4-FFF2-40B4-BE49-F238E27FC236}">
                    <a16:creationId xmlns:a16="http://schemas.microsoft.com/office/drawing/2014/main" id="{FA1F749C-147D-04BA-78FA-67ACBEF36248}"/>
                  </a:ext>
                </a:extLst>
              </p:cNvPr>
              <p:cNvSpPr>
                <a:spLocks noRot="1" noChangeAspect="1" noMove="1" noResize="1" noEditPoints="1" noAdjustHandles="1" noChangeArrowheads="1" noChangeShapeType="1" noTextEdit="1"/>
              </p:cNvSpPr>
              <p:nvPr/>
            </p:nvSpPr>
            <p:spPr>
              <a:xfrm>
                <a:off x="9389113" y="4226024"/>
                <a:ext cx="1424690" cy="916516"/>
              </a:xfrm>
              <a:prstGeom prst="rightArrow">
                <a:avLst/>
              </a:prstGeom>
              <a:blipFill>
                <a:blip r:embed="rId10"/>
                <a:stretch>
                  <a:fillRect/>
                </a:stretch>
              </a:blipFill>
              <a:ln w="38100">
                <a:solidFill>
                  <a:schemeClr val="accent4"/>
                </a:solidFill>
              </a:ln>
            </p:spPr>
            <p:txBody>
              <a:bodyPr/>
              <a:lstStyle/>
              <a:p>
                <a:r>
                  <a:rPr lang="en-GB">
                    <a:noFill/>
                  </a:rPr>
                  <a:t> </a:t>
                </a:r>
              </a:p>
            </p:txBody>
          </p:sp>
        </mc:Fallback>
      </mc:AlternateContent>
      <p:sp>
        <p:nvSpPr>
          <p:cNvPr id="67" name="Oval 66">
            <a:extLst>
              <a:ext uri="{FF2B5EF4-FFF2-40B4-BE49-F238E27FC236}">
                <a16:creationId xmlns:a16="http://schemas.microsoft.com/office/drawing/2014/main" id="{EE8FBD3E-D240-AB87-F666-C723976E6DED}"/>
              </a:ext>
            </a:extLst>
          </p:cNvPr>
          <p:cNvSpPr/>
          <p:nvPr/>
        </p:nvSpPr>
        <p:spPr>
          <a:xfrm>
            <a:off x="9326899" y="3101085"/>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mc:AlternateContent xmlns:mc="http://schemas.openxmlformats.org/markup-compatibility/2006" xmlns:a14="http://schemas.microsoft.com/office/drawing/2010/main">
        <mc:Choice Requires="a14">
          <p:sp>
            <p:nvSpPr>
              <p:cNvPr id="68" name="Right Arrow 6">
                <a:extLst>
                  <a:ext uri="{FF2B5EF4-FFF2-40B4-BE49-F238E27FC236}">
                    <a16:creationId xmlns:a16="http://schemas.microsoft.com/office/drawing/2014/main" id="{C6AAE993-A818-46D0-47E6-8558002F4CFF}"/>
                  </a:ext>
                </a:extLst>
              </p:cNvPr>
              <p:cNvSpPr/>
              <p:nvPr/>
            </p:nvSpPr>
            <p:spPr>
              <a:xfrm>
                <a:off x="8015998" y="3077605"/>
                <a:ext cx="1424690" cy="916516"/>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×1</m:t>
                      </m:r>
                      <m:r>
                        <a:rPr lang="en-GB" b="0" i="0"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68" name="Right Arrow 6">
                <a:extLst>
                  <a:ext uri="{FF2B5EF4-FFF2-40B4-BE49-F238E27FC236}">
                    <a16:creationId xmlns:a16="http://schemas.microsoft.com/office/drawing/2014/main" id="{C6AAE993-A818-46D0-47E6-8558002F4CFF}"/>
                  </a:ext>
                </a:extLst>
              </p:cNvPr>
              <p:cNvSpPr>
                <a:spLocks noRot="1" noChangeAspect="1" noMove="1" noResize="1" noEditPoints="1" noAdjustHandles="1" noChangeArrowheads="1" noChangeShapeType="1" noTextEdit="1"/>
              </p:cNvSpPr>
              <p:nvPr/>
            </p:nvSpPr>
            <p:spPr>
              <a:xfrm>
                <a:off x="8015998" y="3077605"/>
                <a:ext cx="1424690" cy="916516"/>
              </a:xfrm>
              <a:prstGeom prst="rightArrow">
                <a:avLst/>
              </a:prstGeom>
              <a:blipFill>
                <a:blip r:embed="rId11"/>
                <a:stretch>
                  <a:fillRect/>
                </a:stretch>
              </a:blipFill>
              <a:ln w="38100">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Right Arrow 10">
                <a:extLst>
                  <a:ext uri="{FF2B5EF4-FFF2-40B4-BE49-F238E27FC236}">
                    <a16:creationId xmlns:a16="http://schemas.microsoft.com/office/drawing/2014/main" id="{08A1AE17-F021-71AD-E75F-716A26585426}"/>
                  </a:ext>
                </a:extLst>
              </p:cNvPr>
              <p:cNvSpPr/>
              <p:nvPr/>
            </p:nvSpPr>
            <p:spPr>
              <a:xfrm>
                <a:off x="6671485" y="3066683"/>
                <a:ext cx="1424690" cy="916516"/>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÷15</m:t>
                      </m:r>
                    </m:oMath>
                  </m:oMathPara>
                </a14:m>
                <a:endParaRPr lang="en-US" dirty="0"/>
              </a:p>
            </p:txBody>
          </p:sp>
        </mc:Choice>
        <mc:Fallback xmlns="">
          <p:sp>
            <p:nvSpPr>
              <p:cNvPr id="69" name="Right Arrow 10">
                <a:extLst>
                  <a:ext uri="{FF2B5EF4-FFF2-40B4-BE49-F238E27FC236}">
                    <a16:creationId xmlns:a16="http://schemas.microsoft.com/office/drawing/2014/main" id="{08A1AE17-F021-71AD-E75F-716A26585426}"/>
                  </a:ext>
                </a:extLst>
              </p:cNvPr>
              <p:cNvSpPr>
                <a:spLocks noRot="1" noChangeAspect="1" noMove="1" noResize="1" noEditPoints="1" noAdjustHandles="1" noChangeArrowheads="1" noChangeShapeType="1" noTextEdit="1"/>
              </p:cNvSpPr>
              <p:nvPr/>
            </p:nvSpPr>
            <p:spPr>
              <a:xfrm>
                <a:off x="6671485" y="3066683"/>
                <a:ext cx="1424690" cy="916516"/>
              </a:xfrm>
              <a:prstGeom prst="rightArrow">
                <a:avLst/>
              </a:prstGeom>
              <a:blipFill>
                <a:blip r:embed="rId12"/>
                <a:stretch>
                  <a:fillRect/>
                </a:stretch>
              </a:blipFill>
              <a:ln w="38100">
                <a:solidFill>
                  <a:schemeClr val="accent4"/>
                </a:solidFill>
              </a:ln>
            </p:spPr>
            <p:txBody>
              <a:bodyPr/>
              <a:lstStyle/>
              <a:p>
                <a:r>
                  <a:rPr lang="en-GB">
                    <a:noFill/>
                  </a:rPr>
                  <a:t> </a:t>
                </a:r>
              </a:p>
            </p:txBody>
          </p:sp>
        </mc:Fallback>
      </mc:AlternateContent>
      <p:sp>
        <p:nvSpPr>
          <p:cNvPr id="70" name="Oval 69">
            <a:extLst>
              <a:ext uri="{FF2B5EF4-FFF2-40B4-BE49-F238E27FC236}">
                <a16:creationId xmlns:a16="http://schemas.microsoft.com/office/drawing/2014/main" id="{4A60F319-E7A1-4A41-2FE8-F38273E7C737}"/>
              </a:ext>
            </a:extLst>
          </p:cNvPr>
          <p:cNvSpPr/>
          <p:nvPr/>
        </p:nvSpPr>
        <p:spPr>
          <a:xfrm>
            <a:off x="5909685" y="3117082"/>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p:sp>
        <p:nvSpPr>
          <p:cNvPr id="71" name="Oval 70">
            <a:extLst>
              <a:ext uri="{FF2B5EF4-FFF2-40B4-BE49-F238E27FC236}">
                <a16:creationId xmlns:a16="http://schemas.microsoft.com/office/drawing/2014/main" id="{8DE77EA4-B3FE-CCF5-9B16-DA0EC6165A9E}"/>
              </a:ext>
            </a:extLst>
          </p:cNvPr>
          <p:cNvSpPr/>
          <p:nvPr/>
        </p:nvSpPr>
        <p:spPr>
          <a:xfrm>
            <a:off x="10604389" y="1931273"/>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p:sp>
        <p:nvSpPr>
          <p:cNvPr id="82" name="TextBox 81">
            <a:extLst>
              <a:ext uri="{FF2B5EF4-FFF2-40B4-BE49-F238E27FC236}">
                <a16:creationId xmlns:a16="http://schemas.microsoft.com/office/drawing/2014/main" id="{D1574585-16D0-AA90-B6FF-A167B00F2AAD}"/>
              </a:ext>
            </a:extLst>
          </p:cNvPr>
          <p:cNvSpPr txBox="1"/>
          <p:nvPr/>
        </p:nvSpPr>
        <p:spPr>
          <a:xfrm>
            <a:off x="292463" y="2185619"/>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83" name="TextBox 82">
            <a:extLst>
              <a:ext uri="{FF2B5EF4-FFF2-40B4-BE49-F238E27FC236}">
                <a16:creationId xmlns:a16="http://schemas.microsoft.com/office/drawing/2014/main" id="{70B63CA0-1A8E-5A9B-F50F-915E6DEDFB5E}"/>
              </a:ext>
            </a:extLst>
          </p:cNvPr>
          <p:cNvSpPr txBox="1"/>
          <p:nvPr/>
        </p:nvSpPr>
        <p:spPr>
          <a:xfrm>
            <a:off x="292463" y="3278182"/>
            <a:ext cx="436338" cy="430887"/>
          </a:xfrm>
          <a:prstGeom prst="rect">
            <a:avLst/>
          </a:prstGeom>
          <a:noFill/>
        </p:spPr>
        <p:txBody>
          <a:bodyPr wrap="square" rtlCol="0">
            <a:spAutoFit/>
          </a:bodyPr>
          <a:lstStyle/>
          <a:p>
            <a:pPr>
              <a:buNone/>
            </a:pPr>
            <a:r>
              <a:rPr lang="en-GB" sz="2200" dirty="0">
                <a:solidFill>
                  <a:srgbClr val="00628C"/>
                </a:solidFill>
              </a:rPr>
              <a:t>B</a:t>
            </a:r>
          </a:p>
        </p:txBody>
      </p:sp>
      <p:sp>
        <p:nvSpPr>
          <p:cNvPr id="84" name="TextBox 83">
            <a:extLst>
              <a:ext uri="{FF2B5EF4-FFF2-40B4-BE49-F238E27FC236}">
                <a16:creationId xmlns:a16="http://schemas.microsoft.com/office/drawing/2014/main" id="{25C0909D-4412-4D99-69A7-6A98E8A552DC}"/>
              </a:ext>
            </a:extLst>
          </p:cNvPr>
          <p:cNvSpPr txBox="1"/>
          <p:nvPr/>
        </p:nvSpPr>
        <p:spPr>
          <a:xfrm>
            <a:off x="292463" y="4440005"/>
            <a:ext cx="436338" cy="430887"/>
          </a:xfrm>
          <a:prstGeom prst="rect">
            <a:avLst/>
          </a:prstGeom>
          <a:noFill/>
        </p:spPr>
        <p:txBody>
          <a:bodyPr wrap="square" rtlCol="0">
            <a:spAutoFit/>
          </a:bodyPr>
          <a:lstStyle/>
          <a:p>
            <a:pPr>
              <a:buNone/>
            </a:pPr>
            <a:r>
              <a:rPr lang="en-GB" sz="2200" dirty="0">
                <a:solidFill>
                  <a:srgbClr val="00628C"/>
                </a:solidFill>
              </a:rPr>
              <a:t>C</a:t>
            </a:r>
          </a:p>
        </p:txBody>
      </p:sp>
      <p:sp>
        <p:nvSpPr>
          <p:cNvPr id="86" name="TextBox 85">
            <a:extLst>
              <a:ext uri="{FF2B5EF4-FFF2-40B4-BE49-F238E27FC236}">
                <a16:creationId xmlns:a16="http://schemas.microsoft.com/office/drawing/2014/main" id="{9CFDDF29-EDC9-62D9-50DD-34538882001A}"/>
              </a:ext>
            </a:extLst>
          </p:cNvPr>
          <p:cNvSpPr txBox="1"/>
          <p:nvPr/>
        </p:nvSpPr>
        <p:spPr>
          <a:xfrm>
            <a:off x="5495055" y="2185619"/>
            <a:ext cx="388248" cy="430887"/>
          </a:xfrm>
          <a:prstGeom prst="rect">
            <a:avLst/>
          </a:prstGeom>
          <a:noFill/>
        </p:spPr>
        <p:txBody>
          <a:bodyPr wrap="none" rtlCol="0">
            <a:spAutoFit/>
          </a:bodyPr>
          <a:lstStyle/>
          <a:p>
            <a:pPr>
              <a:buNone/>
            </a:pPr>
            <a:r>
              <a:rPr lang="en-GB" sz="2200" dirty="0">
                <a:solidFill>
                  <a:srgbClr val="00628C"/>
                </a:solidFill>
              </a:rPr>
              <a:t>D</a:t>
            </a:r>
          </a:p>
        </p:txBody>
      </p:sp>
      <p:sp>
        <p:nvSpPr>
          <p:cNvPr id="87" name="TextBox 86">
            <a:extLst>
              <a:ext uri="{FF2B5EF4-FFF2-40B4-BE49-F238E27FC236}">
                <a16:creationId xmlns:a16="http://schemas.microsoft.com/office/drawing/2014/main" id="{FA2F30C6-F86C-F94E-E968-99C759FD42D2}"/>
              </a:ext>
            </a:extLst>
          </p:cNvPr>
          <p:cNvSpPr txBox="1"/>
          <p:nvPr/>
        </p:nvSpPr>
        <p:spPr>
          <a:xfrm>
            <a:off x="5495055" y="3278182"/>
            <a:ext cx="436338" cy="430887"/>
          </a:xfrm>
          <a:prstGeom prst="rect">
            <a:avLst/>
          </a:prstGeom>
          <a:noFill/>
        </p:spPr>
        <p:txBody>
          <a:bodyPr wrap="square" rtlCol="0">
            <a:spAutoFit/>
          </a:bodyPr>
          <a:lstStyle/>
          <a:p>
            <a:pPr>
              <a:buNone/>
            </a:pPr>
            <a:r>
              <a:rPr lang="en-GB" sz="2200" dirty="0">
                <a:solidFill>
                  <a:srgbClr val="00628C"/>
                </a:solidFill>
              </a:rPr>
              <a:t>E</a:t>
            </a:r>
          </a:p>
        </p:txBody>
      </p:sp>
      <p:sp>
        <p:nvSpPr>
          <p:cNvPr id="88" name="TextBox 87">
            <a:extLst>
              <a:ext uri="{FF2B5EF4-FFF2-40B4-BE49-F238E27FC236}">
                <a16:creationId xmlns:a16="http://schemas.microsoft.com/office/drawing/2014/main" id="{C4A81EF2-BBC1-8AAE-B285-5153982751CF}"/>
              </a:ext>
            </a:extLst>
          </p:cNvPr>
          <p:cNvSpPr txBox="1"/>
          <p:nvPr/>
        </p:nvSpPr>
        <p:spPr>
          <a:xfrm>
            <a:off x="5495055" y="4440005"/>
            <a:ext cx="436338" cy="430887"/>
          </a:xfrm>
          <a:prstGeom prst="rect">
            <a:avLst/>
          </a:prstGeom>
          <a:noFill/>
        </p:spPr>
        <p:txBody>
          <a:bodyPr wrap="square" rtlCol="0">
            <a:spAutoFit/>
          </a:bodyPr>
          <a:lstStyle/>
          <a:p>
            <a:pPr>
              <a:buNone/>
            </a:pPr>
            <a:r>
              <a:rPr lang="en-GB" sz="2200" dirty="0">
                <a:solidFill>
                  <a:srgbClr val="00628C"/>
                </a:solidFill>
              </a:rPr>
              <a:t>F</a:t>
            </a:r>
          </a:p>
        </p:txBody>
      </p:sp>
      <mc:AlternateContent xmlns:mc="http://schemas.openxmlformats.org/markup-compatibility/2006" xmlns:a14="http://schemas.microsoft.com/office/drawing/2010/main">
        <mc:Choice Requires="a14">
          <p:sp>
            <p:nvSpPr>
              <p:cNvPr id="2" name="Right Arrow 10">
                <a:extLst>
                  <a:ext uri="{FF2B5EF4-FFF2-40B4-BE49-F238E27FC236}">
                    <a16:creationId xmlns:a16="http://schemas.microsoft.com/office/drawing/2014/main" id="{B3F03873-E34B-19C8-A559-F75A280C7A98}"/>
                  </a:ext>
                </a:extLst>
              </p:cNvPr>
              <p:cNvSpPr/>
              <p:nvPr/>
            </p:nvSpPr>
            <p:spPr>
              <a:xfrm>
                <a:off x="1632211" y="4207453"/>
                <a:ext cx="1424690" cy="916516"/>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÷5</m:t>
                      </m:r>
                    </m:oMath>
                  </m:oMathPara>
                </a14:m>
                <a:endParaRPr lang="en-US" dirty="0"/>
              </a:p>
            </p:txBody>
          </p:sp>
        </mc:Choice>
        <mc:Fallback xmlns="">
          <p:sp>
            <p:nvSpPr>
              <p:cNvPr id="2" name="Right Arrow 10">
                <a:extLst>
                  <a:ext uri="{FF2B5EF4-FFF2-40B4-BE49-F238E27FC236}">
                    <a16:creationId xmlns:a16="http://schemas.microsoft.com/office/drawing/2014/main" id="{B3F03873-E34B-19C8-A559-F75A280C7A98}"/>
                  </a:ext>
                </a:extLst>
              </p:cNvPr>
              <p:cNvSpPr>
                <a:spLocks noRot="1" noChangeAspect="1" noMove="1" noResize="1" noEditPoints="1" noAdjustHandles="1" noChangeArrowheads="1" noChangeShapeType="1" noTextEdit="1"/>
              </p:cNvSpPr>
              <p:nvPr/>
            </p:nvSpPr>
            <p:spPr>
              <a:xfrm>
                <a:off x="1632211" y="4207453"/>
                <a:ext cx="1424690" cy="916516"/>
              </a:xfrm>
              <a:prstGeom prst="rightArrow">
                <a:avLst/>
              </a:prstGeom>
              <a:blipFill>
                <a:blip r:embed="rId13"/>
                <a:stretch>
                  <a:fillRect/>
                </a:stretch>
              </a:blipFill>
              <a:ln w="38100">
                <a:solidFill>
                  <a:schemeClr val="accent4"/>
                </a:solidFill>
              </a:ln>
            </p:spPr>
            <p:txBody>
              <a:bodyPr/>
              <a:lstStyle/>
              <a:p>
                <a:r>
                  <a:rPr lang="en-GB">
                    <a:noFill/>
                  </a:rPr>
                  <a:t> </a:t>
                </a:r>
              </a:p>
            </p:txBody>
          </p:sp>
        </mc:Fallback>
      </mc:AlternateContent>
      <p:sp>
        <p:nvSpPr>
          <p:cNvPr id="25" name="Oval 24">
            <a:extLst>
              <a:ext uri="{FF2B5EF4-FFF2-40B4-BE49-F238E27FC236}">
                <a16:creationId xmlns:a16="http://schemas.microsoft.com/office/drawing/2014/main" id="{761DB870-B3CD-7874-825D-F90B7A438CEE}"/>
              </a:ext>
            </a:extLst>
          </p:cNvPr>
          <p:cNvSpPr/>
          <p:nvPr/>
        </p:nvSpPr>
        <p:spPr>
          <a:xfrm>
            <a:off x="882425" y="4251283"/>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mc:AlternateContent xmlns:mc="http://schemas.openxmlformats.org/markup-compatibility/2006" xmlns:a14="http://schemas.microsoft.com/office/drawing/2010/main">
        <mc:Choice Requires="a14">
          <p:sp>
            <p:nvSpPr>
              <p:cNvPr id="3" name="Right Arrow 10">
                <a:extLst>
                  <a:ext uri="{FF2B5EF4-FFF2-40B4-BE49-F238E27FC236}">
                    <a16:creationId xmlns:a16="http://schemas.microsoft.com/office/drawing/2014/main" id="{4A6F793A-C813-8F6D-32DB-14094E2C93BA}"/>
                  </a:ext>
                </a:extLst>
              </p:cNvPr>
              <p:cNvSpPr/>
              <p:nvPr/>
            </p:nvSpPr>
            <p:spPr>
              <a:xfrm>
                <a:off x="9323027" y="1897268"/>
                <a:ext cx="1424690" cy="916516"/>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÷10</m:t>
                      </m:r>
                    </m:oMath>
                  </m:oMathPara>
                </a14:m>
                <a:endParaRPr lang="en-US" dirty="0"/>
              </a:p>
            </p:txBody>
          </p:sp>
        </mc:Choice>
        <mc:Fallback xmlns="">
          <p:sp>
            <p:nvSpPr>
              <p:cNvPr id="3" name="Right Arrow 10">
                <a:extLst>
                  <a:ext uri="{FF2B5EF4-FFF2-40B4-BE49-F238E27FC236}">
                    <a16:creationId xmlns:a16="http://schemas.microsoft.com/office/drawing/2014/main" id="{4A6F793A-C813-8F6D-32DB-14094E2C93BA}"/>
                  </a:ext>
                </a:extLst>
              </p:cNvPr>
              <p:cNvSpPr>
                <a:spLocks noRot="1" noChangeAspect="1" noMove="1" noResize="1" noEditPoints="1" noAdjustHandles="1" noChangeArrowheads="1" noChangeShapeType="1" noTextEdit="1"/>
              </p:cNvSpPr>
              <p:nvPr/>
            </p:nvSpPr>
            <p:spPr>
              <a:xfrm>
                <a:off x="9323027" y="1897268"/>
                <a:ext cx="1424690" cy="916516"/>
              </a:xfrm>
              <a:prstGeom prst="rightArrow">
                <a:avLst/>
              </a:prstGeom>
              <a:blipFill>
                <a:blip r:embed="rId14"/>
                <a:stretch>
                  <a:fillRect/>
                </a:stretch>
              </a:blipFill>
              <a:ln w="38100">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Right Arrow 6">
                <a:extLst>
                  <a:ext uri="{FF2B5EF4-FFF2-40B4-BE49-F238E27FC236}">
                    <a16:creationId xmlns:a16="http://schemas.microsoft.com/office/drawing/2014/main" id="{C950E09E-B99F-FBC6-ABED-D45249958819}"/>
                  </a:ext>
                </a:extLst>
              </p:cNvPr>
              <p:cNvSpPr/>
              <p:nvPr/>
            </p:nvSpPr>
            <p:spPr>
              <a:xfrm>
                <a:off x="7991351" y="1888439"/>
                <a:ext cx="1424690" cy="916516"/>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×80</m:t>
                      </m:r>
                    </m:oMath>
                  </m:oMathPara>
                </a14:m>
                <a:endParaRPr lang="en-US" dirty="0"/>
              </a:p>
            </p:txBody>
          </p:sp>
        </mc:Choice>
        <mc:Fallback xmlns="">
          <p:sp>
            <p:nvSpPr>
              <p:cNvPr id="72" name="Right Arrow 6">
                <a:extLst>
                  <a:ext uri="{FF2B5EF4-FFF2-40B4-BE49-F238E27FC236}">
                    <a16:creationId xmlns:a16="http://schemas.microsoft.com/office/drawing/2014/main" id="{C950E09E-B99F-FBC6-ABED-D45249958819}"/>
                  </a:ext>
                </a:extLst>
              </p:cNvPr>
              <p:cNvSpPr>
                <a:spLocks noRot="1" noChangeAspect="1" noMove="1" noResize="1" noEditPoints="1" noAdjustHandles="1" noChangeArrowheads="1" noChangeShapeType="1" noTextEdit="1"/>
              </p:cNvSpPr>
              <p:nvPr/>
            </p:nvSpPr>
            <p:spPr>
              <a:xfrm>
                <a:off x="7991351" y="1888439"/>
                <a:ext cx="1424690" cy="916516"/>
              </a:xfrm>
              <a:prstGeom prst="rightArrow">
                <a:avLst/>
              </a:prstGeom>
              <a:blipFill>
                <a:blip r:embed="rId15"/>
                <a:stretch>
                  <a:fillRect/>
                </a:stretch>
              </a:blipFill>
              <a:ln w="38100">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Right Arrow 10">
                <a:extLst>
                  <a:ext uri="{FF2B5EF4-FFF2-40B4-BE49-F238E27FC236}">
                    <a16:creationId xmlns:a16="http://schemas.microsoft.com/office/drawing/2014/main" id="{375D54E1-9304-F331-E1BE-74868C235670}"/>
                  </a:ext>
                </a:extLst>
              </p:cNvPr>
              <p:cNvSpPr/>
              <p:nvPr/>
            </p:nvSpPr>
            <p:spPr>
              <a:xfrm>
                <a:off x="6671485" y="1897268"/>
                <a:ext cx="1424690" cy="916516"/>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÷10</m:t>
                      </m:r>
                    </m:oMath>
                  </m:oMathPara>
                </a14:m>
                <a:endParaRPr lang="en-US" dirty="0"/>
              </a:p>
            </p:txBody>
          </p:sp>
        </mc:Choice>
        <mc:Fallback xmlns="">
          <p:sp>
            <p:nvSpPr>
              <p:cNvPr id="73" name="Right Arrow 10">
                <a:extLst>
                  <a:ext uri="{FF2B5EF4-FFF2-40B4-BE49-F238E27FC236}">
                    <a16:creationId xmlns:a16="http://schemas.microsoft.com/office/drawing/2014/main" id="{375D54E1-9304-F331-E1BE-74868C235670}"/>
                  </a:ext>
                </a:extLst>
              </p:cNvPr>
              <p:cNvSpPr>
                <a:spLocks noRot="1" noChangeAspect="1" noMove="1" noResize="1" noEditPoints="1" noAdjustHandles="1" noChangeArrowheads="1" noChangeShapeType="1" noTextEdit="1"/>
              </p:cNvSpPr>
              <p:nvPr/>
            </p:nvSpPr>
            <p:spPr>
              <a:xfrm>
                <a:off x="6671485" y="1897268"/>
                <a:ext cx="1424690" cy="916516"/>
              </a:xfrm>
              <a:prstGeom prst="rightArrow">
                <a:avLst/>
              </a:prstGeom>
              <a:blipFill>
                <a:blip r:embed="rId16"/>
                <a:stretch>
                  <a:fillRect/>
                </a:stretch>
              </a:blipFill>
              <a:ln w="38100">
                <a:solidFill>
                  <a:schemeClr val="accent4"/>
                </a:solidFill>
              </a:ln>
            </p:spPr>
            <p:txBody>
              <a:bodyPr/>
              <a:lstStyle/>
              <a:p>
                <a:r>
                  <a:rPr lang="en-GB">
                    <a:noFill/>
                  </a:rPr>
                  <a:t> </a:t>
                </a:r>
              </a:p>
            </p:txBody>
          </p:sp>
        </mc:Fallback>
      </mc:AlternateContent>
      <p:sp>
        <p:nvSpPr>
          <p:cNvPr id="74" name="Oval 73">
            <a:extLst>
              <a:ext uri="{FF2B5EF4-FFF2-40B4-BE49-F238E27FC236}">
                <a16:creationId xmlns:a16="http://schemas.microsoft.com/office/drawing/2014/main" id="{FD7AB439-5726-99B2-3571-D457822243A8}"/>
              </a:ext>
            </a:extLst>
          </p:cNvPr>
          <p:cNvSpPr/>
          <p:nvPr/>
        </p:nvSpPr>
        <p:spPr>
          <a:xfrm>
            <a:off x="5909685" y="1947667"/>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mc:AlternateContent xmlns:mc="http://schemas.openxmlformats.org/markup-compatibility/2006" xmlns:a14="http://schemas.microsoft.com/office/drawing/2010/main">
        <mc:Choice Requires="a14">
          <p:sp>
            <p:nvSpPr>
              <p:cNvPr id="8" name="Right Arrow 6">
                <a:extLst>
                  <a:ext uri="{FF2B5EF4-FFF2-40B4-BE49-F238E27FC236}">
                    <a16:creationId xmlns:a16="http://schemas.microsoft.com/office/drawing/2014/main" id="{A648FB42-0FA3-6CB9-91F4-075320116DFA}"/>
                  </a:ext>
                </a:extLst>
              </p:cNvPr>
              <p:cNvSpPr/>
              <p:nvPr/>
            </p:nvSpPr>
            <p:spPr>
              <a:xfrm>
                <a:off x="8030299" y="4217927"/>
                <a:ext cx="1424690" cy="916516"/>
              </a:xfrm>
              <a:prstGeom prst="rightArrow">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×2</m:t>
                      </m:r>
                    </m:oMath>
                  </m:oMathPara>
                </a14:m>
                <a:endParaRPr lang="en-US" dirty="0"/>
              </a:p>
            </p:txBody>
          </p:sp>
        </mc:Choice>
        <mc:Fallback xmlns="">
          <p:sp>
            <p:nvSpPr>
              <p:cNvPr id="8" name="Right Arrow 6">
                <a:extLst>
                  <a:ext uri="{FF2B5EF4-FFF2-40B4-BE49-F238E27FC236}">
                    <a16:creationId xmlns:a16="http://schemas.microsoft.com/office/drawing/2014/main" id="{A648FB42-0FA3-6CB9-91F4-075320116DFA}"/>
                  </a:ext>
                </a:extLst>
              </p:cNvPr>
              <p:cNvSpPr>
                <a:spLocks noRot="1" noChangeAspect="1" noMove="1" noResize="1" noEditPoints="1" noAdjustHandles="1" noChangeArrowheads="1" noChangeShapeType="1" noTextEdit="1"/>
              </p:cNvSpPr>
              <p:nvPr/>
            </p:nvSpPr>
            <p:spPr>
              <a:xfrm>
                <a:off x="8030299" y="4217927"/>
                <a:ext cx="1424690" cy="916516"/>
              </a:xfrm>
              <a:prstGeom prst="rightArrow">
                <a:avLst/>
              </a:prstGeom>
              <a:blipFill>
                <a:blip r:embed="rId17"/>
                <a:stretch>
                  <a:fillRect/>
                </a:stretch>
              </a:blipFill>
              <a:ln w="38100">
                <a:solidFill>
                  <a:schemeClr val="accent4"/>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Right Arrow 10">
                <a:extLst>
                  <a:ext uri="{FF2B5EF4-FFF2-40B4-BE49-F238E27FC236}">
                    <a16:creationId xmlns:a16="http://schemas.microsoft.com/office/drawing/2014/main" id="{A1867B37-FE8A-9AF7-D480-5A56CD010883}"/>
                  </a:ext>
                </a:extLst>
              </p:cNvPr>
              <p:cNvSpPr/>
              <p:nvPr/>
            </p:nvSpPr>
            <p:spPr>
              <a:xfrm>
                <a:off x="6671485" y="4192669"/>
                <a:ext cx="1451030" cy="916516"/>
              </a:xfrm>
              <a:prstGeom prst="rightArrow">
                <a:avLst/>
              </a:prstGeom>
              <a:solidFill>
                <a:srgbClr val="00B0F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÷20</m:t>
                      </m:r>
                    </m:oMath>
                  </m:oMathPara>
                </a14:m>
                <a:endParaRPr lang="en-US" dirty="0"/>
              </a:p>
            </p:txBody>
          </p:sp>
        </mc:Choice>
        <mc:Fallback xmlns="">
          <p:sp>
            <p:nvSpPr>
              <p:cNvPr id="65" name="Right Arrow 10">
                <a:extLst>
                  <a:ext uri="{FF2B5EF4-FFF2-40B4-BE49-F238E27FC236}">
                    <a16:creationId xmlns:a16="http://schemas.microsoft.com/office/drawing/2014/main" id="{A1867B37-FE8A-9AF7-D480-5A56CD010883}"/>
                  </a:ext>
                </a:extLst>
              </p:cNvPr>
              <p:cNvSpPr>
                <a:spLocks noRot="1" noChangeAspect="1" noMove="1" noResize="1" noEditPoints="1" noAdjustHandles="1" noChangeArrowheads="1" noChangeShapeType="1" noTextEdit="1"/>
              </p:cNvSpPr>
              <p:nvPr/>
            </p:nvSpPr>
            <p:spPr>
              <a:xfrm>
                <a:off x="6671485" y="4192669"/>
                <a:ext cx="1451030" cy="916516"/>
              </a:xfrm>
              <a:prstGeom prst="rightArrow">
                <a:avLst/>
              </a:prstGeom>
              <a:blipFill>
                <a:blip r:embed="rId18"/>
                <a:stretch>
                  <a:fillRect/>
                </a:stretch>
              </a:blipFill>
              <a:ln w="38100">
                <a:solidFill>
                  <a:schemeClr val="accent4"/>
                </a:solidFill>
              </a:ln>
            </p:spPr>
            <p:txBody>
              <a:bodyPr/>
              <a:lstStyle/>
              <a:p>
                <a:r>
                  <a:rPr lang="en-GB">
                    <a:noFill/>
                  </a:rPr>
                  <a:t> </a:t>
                </a:r>
              </a:p>
            </p:txBody>
          </p:sp>
        </mc:Fallback>
      </mc:AlternateContent>
      <p:sp>
        <p:nvSpPr>
          <p:cNvPr id="66" name="Oval 65">
            <a:extLst>
              <a:ext uri="{FF2B5EF4-FFF2-40B4-BE49-F238E27FC236}">
                <a16:creationId xmlns:a16="http://schemas.microsoft.com/office/drawing/2014/main" id="{05201B9E-BBC5-E1BA-0E9F-D39B0FA2C806}"/>
              </a:ext>
            </a:extLst>
          </p:cNvPr>
          <p:cNvSpPr/>
          <p:nvPr/>
        </p:nvSpPr>
        <p:spPr>
          <a:xfrm>
            <a:off x="5909685" y="4243068"/>
            <a:ext cx="854814" cy="865999"/>
          </a:xfrm>
          <a:prstGeom prst="ellipse">
            <a:avLst/>
          </a:prstGeom>
          <a:solidFill>
            <a:srgbClr val="FFFF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accent4"/>
              </a:solidFill>
            </a:endParaRPr>
          </a:p>
        </p:txBody>
      </p:sp>
    </p:spTree>
    <p:extLst>
      <p:ext uri="{BB962C8B-B14F-4D97-AF65-F5344CB8AC3E}">
        <p14:creationId xmlns:p14="http://schemas.microsoft.com/office/powerpoint/2010/main" val="203495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7" grpId="0" animBg="1"/>
      <p:bldP spid="11" grpId="0" animBg="1"/>
      <p:bldP spid="13" grpId="0" animBg="1"/>
      <p:bldP spid="15" grpId="0"/>
      <p:bldP spid="18" grpId="0" animBg="1"/>
      <p:bldP spid="19" grpId="0" animBg="1"/>
      <p:bldP spid="20" grpId="0" animBg="1"/>
      <p:bldP spid="21" grpId="0" animBg="1"/>
      <p:bldP spid="22" grpId="0" animBg="1"/>
      <p:bldP spid="23" grpId="0" animBg="1"/>
      <p:bldP spid="63" grpId="0" animBg="1"/>
      <p:bldP spid="79" grpId="0" animBg="1"/>
      <p:bldP spid="67" grpId="0" animBg="1"/>
      <p:bldP spid="68" grpId="0" animBg="1"/>
      <p:bldP spid="69" grpId="0" animBg="1"/>
      <p:bldP spid="70" grpId="0" animBg="1"/>
      <p:bldP spid="71" grpId="0" animBg="1"/>
      <p:bldP spid="82" grpId="0"/>
      <p:bldP spid="83" grpId="0"/>
      <p:bldP spid="84" grpId="0"/>
      <p:bldP spid="86" grpId="0"/>
      <p:bldP spid="87" grpId="0"/>
      <p:bldP spid="88" grpId="0"/>
      <p:bldP spid="2" grpId="0" animBg="1"/>
      <p:bldP spid="25" grpId="0" animBg="1"/>
      <p:bldP spid="3" grpId="0" animBg="1"/>
      <p:bldP spid="72" grpId="0" animBg="1"/>
      <p:bldP spid="73" grpId="0" animBg="1"/>
      <p:bldP spid="74" grpId="0" animBg="1"/>
      <p:bldP spid="8" grpId="0" animBg="1"/>
      <p:bldP spid="65" grpId="0" animBg="1"/>
      <p:bldP spid="6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Printable resources</a:t>
            </a:r>
            <a:br>
              <a:rPr lang="en-GB" dirty="0"/>
            </a:br>
            <a:endParaRPr lang="en-GB" dirty="0"/>
          </a:p>
        </p:txBody>
      </p:sp>
    </p:spTree>
    <p:extLst>
      <p:ext uri="{BB962C8B-B14F-4D97-AF65-F5344CB8AC3E}">
        <p14:creationId xmlns:p14="http://schemas.microsoft.com/office/powerpoint/2010/main" val="3128962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65766A-CA54-4568-D7C8-776B39FE03FF}"/>
              </a:ext>
            </a:extLst>
          </p:cNvPr>
          <p:cNvPicPr>
            <a:picLocks noChangeAspect="1"/>
          </p:cNvPicPr>
          <p:nvPr/>
        </p:nvPicPr>
        <p:blipFill>
          <a:blip r:embed="rId3"/>
          <a:stretch>
            <a:fillRect/>
          </a:stretch>
        </p:blipFill>
        <p:spPr>
          <a:xfrm>
            <a:off x="93027" y="26481"/>
            <a:ext cx="3299102" cy="3322668"/>
          </a:xfrm>
          <a:prstGeom prst="rect">
            <a:avLst/>
          </a:prstGeom>
        </p:spPr>
      </p:pic>
      <p:pic>
        <p:nvPicPr>
          <p:cNvPr id="5" name="Picture 4">
            <a:extLst>
              <a:ext uri="{FF2B5EF4-FFF2-40B4-BE49-F238E27FC236}">
                <a16:creationId xmlns:a16="http://schemas.microsoft.com/office/drawing/2014/main" id="{1A73A5BC-EB5D-AF3F-05F4-7D6039FA24C9}"/>
              </a:ext>
            </a:extLst>
          </p:cNvPr>
          <p:cNvPicPr>
            <a:picLocks noChangeAspect="1"/>
          </p:cNvPicPr>
          <p:nvPr/>
        </p:nvPicPr>
        <p:blipFill>
          <a:blip r:embed="rId3"/>
          <a:stretch>
            <a:fillRect/>
          </a:stretch>
        </p:blipFill>
        <p:spPr>
          <a:xfrm>
            <a:off x="93027" y="3508851"/>
            <a:ext cx="3299102" cy="3322668"/>
          </a:xfrm>
          <a:prstGeom prst="rect">
            <a:avLst/>
          </a:prstGeom>
        </p:spPr>
      </p:pic>
      <p:pic>
        <p:nvPicPr>
          <p:cNvPr id="6" name="Picture 5">
            <a:extLst>
              <a:ext uri="{FF2B5EF4-FFF2-40B4-BE49-F238E27FC236}">
                <a16:creationId xmlns:a16="http://schemas.microsoft.com/office/drawing/2014/main" id="{BD44134D-D794-B2D1-905E-8CF6BD372FD4}"/>
              </a:ext>
            </a:extLst>
          </p:cNvPr>
          <p:cNvPicPr>
            <a:picLocks noChangeAspect="1"/>
          </p:cNvPicPr>
          <p:nvPr/>
        </p:nvPicPr>
        <p:blipFill>
          <a:blip r:embed="rId3"/>
          <a:stretch>
            <a:fillRect/>
          </a:stretch>
        </p:blipFill>
        <p:spPr>
          <a:xfrm>
            <a:off x="4446449" y="26481"/>
            <a:ext cx="3299102" cy="3322668"/>
          </a:xfrm>
          <a:prstGeom prst="rect">
            <a:avLst/>
          </a:prstGeom>
        </p:spPr>
      </p:pic>
      <p:pic>
        <p:nvPicPr>
          <p:cNvPr id="7" name="Picture 6">
            <a:extLst>
              <a:ext uri="{FF2B5EF4-FFF2-40B4-BE49-F238E27FC236}">
                <a16:creationId xmlns:a16="http://schemas.microsoft.com/office/drawing/2014/main" id="{6AB2A0E8-302A-E252-AF48-D0D2955613CA}"/>
              </a:ext>
            </a:extLst>
          </p:cNvPr>
          <p:cNvPicPr>
            <a:picLocks noChangeAspect="1"/>
          </p:cNvPicPr>
          <p:nvPr/>
        </p:nvPicPr>
        <p:blipFill>
          <a:blip r:embed="rId3"/>
          <a:stretch>
            <a:fillRect/>
          </a:stretch>
        </p:blipFill>
        <p:spPr>
          <a:xfrm>
            <a:off x="4446449" y="3508851"/>
            <a:ext cx="3299102" cy="3322668"/>
          </a:xfrm>
          <a:prstGeom prst="rect">
            <a:avLst/>
          </a:prstGeom>
        </p:spPr>
      </p:pic>
      <p:pic>
        <p:nvPicPr>
          <p:cNvPr id="8" name="Picture 7">
            <a:extLst>
              <a:ext uri="{FF2B5EF4-FFF2-40B4-BE49-F238E27FC236}">
                <a16:creationId xmlns:a16="http://schemas.microsoft.com/office/drawing/2014/main" id="{2BD4536D-4B02-1A2D-C841-C76C0D7C98DE}"/>
              </a:ext>
            </a:extLst>
          </p:cNvPr>
          <p:cNvPicPr>
            <a:picLocks noChangeAspect="1"/>
          </p:cNvPicPr>
          <p:nvPr/>
        </p:nvPicPr>
        <p:blipFill>
          <a:blip r:embed="rId3"/>
          <a:stretch>
            <a:fillRect/>
          </a:stretch>
        </p:blipFill>
        <p:spPr>
          <a:xfrm>
            <a:off x="8799871" y="26481"/>
            <a:ext cx="3299102" cy="3322668"/>
          </a:xfrm>
          <a:prstGeom prst="rect">
            <a:avLst/>
          </a:prstGeom>
        </p:spPr>
      </p:pic>
      <p:pic>
        <p:nvPicPr>
          <p:cNvPr id="9" name="Picture 8">
            <a:extLst>
              <a:ext uri="{FF2B5EF4-FFF2-40B4-BE49-F238E27FC236}">
                <a16:creationId xmlns:a16="http://schemas.microsoft.com/office/drawing/2014/main" id="{AC4CAD44-1EAE-6381-446E-BD723DB5768F}"/>
              </a:ext>
            </a:extLst>
          </p:cNvPr>
          <p:cNvPicPr>
            <a:picLocks noChangeAspect="1"/>
          </p:cNvPicPr>
          <p:nvPr/>
        </p:nvPicPr>
        <p:blipFill>
          <a:blip r:embed="rId3"/>
          <a:stretch>
            <a:fillRect/>
          </a:stretch>
        </p:blipFill>
        <p:spPr>
          <a:xfrm>
            <a:off x="8799871" y="3508851"/>
            <a:ext cx="3299102" cy="3322668"/>
          </a:xfrm>
          <a:prstGeom prst="rect">
            <a:avLst/>
          </a:prstGeom>
        </p:spPr>
      </p:pic>
    </p:spTree>
    <p:extLst>
      <p:ext uri="{BB962C8B-B14F-4D97-AF65-F5344CB8AC3E}">
        <p14:creationId xmlns:p14="http://schemas.microsoft.com/office/powerpoint/2010/main" val="41153094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B69F02-4479-A74F-B8B9-DD8BED2D6D8F}"/>
              </a:ext>
            </a:extLst>
          </p:cNvPr>
          <p:cNvSpPr/>
          <p:nvPr/>
        </p:nvSpPr>
        <p:spPr>
          <a:xfrm>
            <a:off x="5444214" y="1310479"/>
            <a:ext cx="914402" cy="1273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200" dirty="0"/>
              <a:t>70%</a:t>
            </a:r>
          </a:p>
        </p:txBody>
      </p:sp>
      <p:sp>
        <p:nvSpPr>
          <p:cNvPr id="8" name="Triangle 7">
            <a:extLst>
              <a:ext uri="{FF2B5EF4-FFF2-40B4-BE49-F238E27FC236}">
                <a16:creationId xmlns:a16="http://schemas.microsoft.com/office/drawing/2014/main" id="{5460705E-F0B7-274E-B295-90A2EA8E7C3F}"/>
              </a:ext>
            </a:extLst>
          </p:cNvPr>
          <p:cNvSpPr/>
          <p:nvPr/>
        </p:nvSpPr>
        <p:spPr>
          <a:xfrm>
            <a:off x="7290707" y="4239945"/>
            <a:ext cx="1518558" cy="13915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200" dirty="0"/>
              <a:t>20%</a:t>
            </a:r>
          </a:p>
        </p:txBody>
      </p:sp>
      <p:sp>
        <p:nvSpPr>
          <p:cNvPr id="12" name="Right Triangle 11">
            <a:extLst>
              <a:ext uri="{FF2B5EF4-FFF2-40B4-BE49-F238E27FC236}">
                <a16:creationId xmlns:a16="http://schemas.microsoft.com/office/drawing/2014/main" id="{DE16354E-4ACB-8F44-B76F-3E190F650699}"/>
              </a:ext>
            </a:extLst>
          </p:cNvPr>
          <p:cNvSpPr/>
          <p:nvPr/>
        </p:nvSpPr>
        <p:spPr>
          <a:xfrm>
            <a:off x="1651909" y="216465"/>
            <a:ext cx="1730829" cy="173082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200" dirty="0"/>
              <a:t>25%</a:t>
            </a:r>
          </a:p>
        </p:txBody>
      </p:sp>
      <p:sp>
        <p:nvSpPr>
          <p:cNvPr id="13" name="L-shape 12">
            <a:extLst>
              <a:ext uri="{FF2B5EF4-FFF2-40B4-BE49-F238E27FC236}">
                <a16:creationId xmlns:a16="http://schemas.microsoft.com/office/drawing/2014/main" id="{22CE64C0-1444-6C44-921D-FA2947589854}"/>
              </a:ext>
            </a:extLst>
          </p:cNvPr>
          <p:cNvSpPr/>
          <p:nvPr/>
        </p:nvSpPr>
        <p:spPr>
          <a:xfrm>
            <a:off x="2623459" y="4239945"/>
            <a:ext cx="1518557" cy="1518557"/>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200" dirty="0"/>
              <a:t>25%</a:t>
            </a:r>
          </a:p>
        </p:txBody>
      </p:sp>
      <p:sp>
        <p:nvSpPr>
          <p:cNvPr id="7" name="Triangle 13">
            <a:extLst>
              <a:ext uri="{FF2B5EF4-FFF2-40B4-BE49-F238E27FC236}">
                <a16:creationId xmlns:a16="http://schemas.microsoft.com/office/drawing/2014/main" id="{292069D5-7C6C-4415-14F0-6A1564BFE12F}"/>
              </a:ext>
            </a:extLst>
          </p:cNvPr>
          <p:cNvSpPr/>
          <p:nvPr/>
        </p:nvSpPr>
        <p:spPr>
          <a:xfrm>
            <a:off x="9190804" y="548288"/>
            <a:ext cx="1518558" cy="13915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200" dirty="0"/>
              <a:t>60%</a:t>
            </a:r>
          </a:p>
        </p:txBody>
      </p:sp>
    </p:spTree>
    <p:extLst>
      <p:ext uri="{BB962C8B-B14F-4D97-AF65-F5344CB8AC3E}">
        <p14:creationId xmlns:p14="http://schemas.microsoft.com/office/powerpoint/2010/main" val="5965856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193CE12-86A5-AB4E-905C-4B737F719E5E}"/>
              </a:ext>
            </a:extLst>
          </p:cNvPr>
          <p:cNvGrpSpPr/>
          <p:nvPr/>
        </p:nvGrpSpPr>
        <p:grpSpPr>
          <a:xfrm>
            <a:off x="1047200" y="662214"/>
            <a:ext cx="2481942" cy="2481942"/>
            <a:chOff x="6096000" y="2403929"/>
            <a:chExt cx="2481942" cy="2481942"/>
          </a:xfrm>
        </p:grpSpPr>
        <p:sp>
          <p:nvSpPr>
            <p:cNvPr id="9" name="Pie 8">
              <a:extLst>
                <a:ext uri="{FF2B5EF4-FFF2-40B4-BE49-F238E27FC236}">
                  <a16:creationId xmlns:a16="http://schemas.microsoft.com/office/drawing/2014/main" id="{CD3423A6-F557-A147-8DED-7F40B4C8A10B}"/>
                </a:ext>
              </a:extLst>
            </p:cNvPr>
            <p:cNvSpPr/>
            <p:nvPr/>
          </p:nvSpPr>
          <p:spPr>
            <a:xfrm>
              <a:off x="6096000" y="2403929"/>
              <a:ext cx="2481942" cy="2481942"/>
            </a:xfrm>
            <a:prstGeom prst="pie">
              <a:avLst>
                <a:gd name="adj1" fmla="val 108000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solidFill>
                  <a:schemeClr val="tx1"/>
                </a:solidFill>
              </a:endParaRPr>
            </a:p>
          </p:txBody>
        </p:sp>
        <p:sp>
          <p:nvSpPr>
            <p:cNvPr id="10" name="TextBox 9">
              <a:extLst>
                <a:ext uri="{FF2B5EF4-FFF2-40B4-BE49-F238E27FC236}">
                  <a16:creationId xmlns:a16="http://schemas.microsoft.com/office/drawing/2014/main" id="{13FD4095-B72E-3447-BA3A-06937F40B52B}"/>
                </a:ext>
              </a:extLst>
            </p:cNvPr>
            <p:cNvSpPr txBox="1"/>
            <p:nvPr/>
          </p:nvSpPr>
          <p:spPr>
            <a:xfrm>
              <a:off x="6384472" y="2922815"/>
              <a:ext cx="748923" cy="430887"/>
            </a:xfrm>
            <a:prstGeom prst="rect">
              <a:avLst/>
            </a:prstGeom>
            <a:noFill/>
          </p:spPr>
          <p:txBody>
            <a:bodyPr wrap="none" rtlCol="0">
              <a:spAutoFit/>
            </a:bodyPr>
            <a:lstStyle/>
            <a:p>
              <a:pPr>
                <a:buNone/>
              </a:pPr>
              <a:r>
                <a:rPr lang="en-US" sz="2200" dirty="0">
                  <a:solidFill>
                    <a:schemeClr val="bg1"/>
                  </a:solidFill>
                </a:rPr>
                <a:t>10%</a:t>
              </a:r>
            </a:p>
          </p:txBody>
        </p:sp>
      </p:grpSp>
      <p:sp>
        <p:nvSpPr>
          <p:cNvPr id="15" name="Rectangle 14">
            <a:extLst>
              <a:ext uri="{FF2B5EF4-FFF2-40B4-BE49-F238E27FC236}">
                <a16:creationId xmlns:a16="http://schemas.microsoft.com/office/drawing/2014/main" id="{0E56B915-076E-E246-AAA9-56A660B8B7EA}"/>
              </a:ext>
            </a:extLst>
          </p:cNvPr>
          <p:cNvSpPr/>
          <p:nvPr/>
        </p:nvSpPr>
        <p:spPr>
          <a:xfrm>
            <a:off x="6189605" y="600891"/>
            <a:ext cx="914402" cy="1273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200" dirty="0"/>
              <a:t>5%</a:t>
            </a:r>
          </a:p>
        </p:txBody>
      </p:sp>
      <p:sp>
        <p:nvSpPr>
          <p:cNvPr id="3" name="Action Button: Help 2">
            <a:hlinkClick r:id="" action="ppaction://noaction" highlightClick="1"/>
            <a:extLst>
              <a:ext uri="{FF2B5EF4-FFF2-40B4-BE49-F238E27FC236}">
                <a16:creationId xmlns:a16="http://schemas.microsoft.com/office/drawing/2014/main" id="{DF6DCCF0-BE00-719A-76EE-15C6B7DB6947}"/>
              </a:ext>
            </a:extLst>
          </p:cNvPr>
          <p:cNvSpPr/>
          <p:nvPr/>
        </p:nvSpPr>
        <p:spPr>
          <a:xfrm>
            <a:off x="593189" y="510797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AA03DD5-90C8-BC31-588D-9111B983A2F0}"/>
              </a:ext>
            </a:extLst>
          </p:cNvPr>
          <p:cNvSpPr/>
          <p:nvPr/>
        </p:nvSpPr>
        <p:spPr>
          <a:xfrm>
            <a:off x="2099837" y="5037833"/>
            <a:ext cx="3456000" cy="1019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120%</a:t>
            </a:r>
          </a:p>
        </p:txBody>
      </p:sp>
      <p:sp>
        <p:nvSpPr>
          <p:cNvPr id="5" name="Hexagon 4">
            <a:extLst>
              <a:ext uri="{FF2B5EF4-FFF2-40B4-BE49-F238E27FC236}">
                <a16:creationId xmlns:a16="http://schemas.microsoft.com/office/drawing/2014/main" id="{16C05BBD-6144-93A5-0605-BD4C109DDF73}"/>
              </a:ext>
            </a:extLst>
          </p:cNvPr>
          <p:cNvSpPr/>
          <p:nvPr/>
        </p:nvSpPr>
        <p:spPr>
          <a:xfrm>
            <a:off x="7637995" y="4608011"/>
            <a:ext cx="1894636" cy="1640614"/>
          </a:xfrm>
          <a:prstGeom prst="hexagon">
            <a:avLst>
              <a:gd name="adj" fmla="val 29689"/>
              <a:gd name="vf" fmla="val 115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150%</a:t>
            </a:r>
          </a:p>
        </p:txBody>
      </p:sp>
    </p:spTree>
    <p:extLst>
      <p:ext uri="{BB962C8B-B14F-4D97-AF65-F5344CB8AC3E}">
        <p14:creationId xmlns:p14="http://schemas.microsoft.com/office/powerpoint/2010/main" val="261745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B76DDE-B5BF-03AC-BEBB-EFD70609BF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792912" y="1973178"/>
            <a:ext cx="6798546" cy="2911644"/>
          </a:xfrm>
          <a:prstGeom prst="rect">
            <a:avLst/>
          </a:prstGeom>
        </p:spPr>
      </p:pic>
      <p:pic>
        <p:nvPicPr>
          <p:cNvPr id="21" name="Picture 20">
            <a:extLst>
              <a:ext uri="{FF2B5EF4-FFF2-40B4-BE49-F238E27FC236}">
                <a16:creationId xmlns:a16="http://schemas.microsoft.com/office/drawing/2014/main" id="{9A945EE3-A77C-EB1E-20AD-64E3938F7B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696727" y="1943451"/>
            <a:ext cx="6798546" cy="2911644"/>
          </a:xfrm>
          <a:prstGeom prst="rect">
            <a:avLst/>
          </a:prstGeom>
        </p:spPr>
      </p:pic>
      <p:pic>
        <p:nvPicPr>
          <p:cNvPr id="22" name="Picture 21">
            <a:extLst>
              <a:ext uri="{FF2B5EF4-FFF2-40B4-BE49-F238E27FC236}">
                <a16:creationId xmlns:a16="http://schemas.microsoft.com/office/drawing/2014/main" id="{36270E40-EB3B-4592-7997-F2134C211B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186366" y="1943451"/>
            <a:ext cx="6798546" cy="2911644"/>
          </a:xfrm>
          <a:prstGeom prst="rect">
            <a:avLst/>
          </a:prstGeom>
        </p:spPr>
      </p:pic>
    </p:spTree>
    <p:extLst>
      <p:ext uri="{BB962C8B-B14F-4D97-AF65-F5344CB8AC3E}">
        <p14:creationId xmlns:p14="http://schemas.microsoft.com/office/powerpoint/2010/main" val="391281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1797A713-7878-92EF-D970-44DBECAAD5A6}"/>
              </a:ext>
            </a:extLst>
          </p:cNvPr>
          <p:cNvSpPr txBox="1"/>
          <p:nvPr/>
        </p:nvSpPr>
        <p:spPr>
          <a:xfrm>
            <a:off x="256402" y="1061683"/>
            <a:ext cx="7038478" cy="837152"/>
          </a:xfrm>
          <a:prstGeom prst="rect">
            <a:avLst/>
          </a:prstGeom>
          <a:noFill/>
        </p:spPr>
        <p:txBody>
          <a:bodyPr wrap="square" rtlCol="0">
            <a:spAutoFit/>
          </a:bodyPr>
          <a:lstStyle/>
          <a:p>
            <a:pPr>
              <a:buNone/>
            </a:pPr>
            <a:r>
              <a:rPr lang="en-GB" sz="2200" dirty="0"/>
              <a:t> __% of the grid is shaded.</a:t>
            </a:r>
          </a:p>
          <a:p>
            <a:pPr>
              <a:buNone/>
            </a:pPr>
            <a:r>
              <a:rPr lang="en-GB" sz="2200" dirty="0"/>
              <a:t>Shade the </a:t>
            </a:r>
            <a:r>
              <a:rPr lang="en-GB" sz="2200" b="1" dirty="0"/>
              <a:t>same</a:t>
            </a:r>
            <a:r>
              <a:rPr lang="en-GB" sz="2200" dirty="0"/>
              <a:t> percentage of shapes A to I.</a:t>
            </a:r>
          </a:p>
        </p:txBody>
      </p:sp>
      <p:pic>
        <p:nvPicPr>
          <p:cNvPr id="65" name="Picture 64">
            <a:extLst>
              <a:ext uri="{FF2B5EF4-FFF2-40B4-BE49-F238E27FC236}">
                <a16:creationId xmlns:a16="http://schemas.microsoft.com/office/drawing/2014/main" id="{B61DDB79-2B5A-DA0D-99AC-830385BB7F35}"/>
              </a:ext>
            </a:extLst>
          </p:cNvPr>
          <p:cNvPicPr>
            <a:picLocks noChangeAspect="1"/>
          </p:cNvPicPr>
          <p:nvPr/>
        </p:nvPicPr>
        <p:blipFill>
          <a:blip r:embed="rId3"/>
          <a:stretch>
            <a:fillRect/>
          </a:stretch>
        </p:blipFill>
        <p:spPr>
          <a:xfrm>
            <a:off x="7597938" y="1068852"/>
            <a:ext cx="2265709" cy="2281893"/>
          </a:xfrm>
          <a:prstGeom prst="rect">
            <a:avLst/>
          </a:prstGeom>
        </p:spPr>
      </p:pic>
      <p:pic>
        <p:nvPicPr>
          <p:cNvPr id="66" name="Picture 65">
            <a:extLst>
              <a:ext uri="{FF2B5EF4-FFF2-40B4-BE49-F238E27FC236}">
                <a16:creationId xmlns:a16="http://schemas.microsoft.com/office/drawing/2014/main" id="{A43D96E0-1146-B218-4CE2-C2AB39621A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534" y="2829170"/>
            <a:ext cx="1245129" cy="2760578"/>
          </a:xfrm>
          <a:prstGeom prst="rect">
            <a:avLst/>
          </a:prstGeom>
        </p:spPr>
      </p:pic>
      <p:pic>
        <p:nvPicPr>
          <p:cNvPr id="67" name="Picture 66">
            <a:extLst>
              <a:ext uri="{FF2B5EF4-FFF2-40B4-BE49-F238E27FC236}">
                <a16:creationId xmlns:a16="http://schemas.microsoft.com/office/drawing/2014/main" id="{45F48894-F662-6DC3-30C2-A6236AD6FA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4743" y="4076381"/>
            <a:ext cx="2265708" cy="1573621"/>
          </a:xfrm>
          <a:prstGeom prst="rect">
            <a:avLst/>
          </a:prstGeom>
        </p:spPr>
      </p:pic>
      <p:graphicFrame>
        <p:nvGraphicFramePr>
          <p:cNvPr id="68" name="Table 6">
            <a:extLst>
              <a:ext uri="{FF2B5EF4-FFF2-40B4-BE49-F238E27FC236}">
                <a16:creationId xmlns:a16="http://schemas.microsoft.com/office/drawing/2014/main" id="{DFC4A5EA-CC41-0E3D-AF9A-8EBD5EAE1CA5}"/>
              </a:ext>
            </a:extLst>
          </p:cNvPr>
          <p:cNvGraphicFramePr>
            <a:graphicFrameLocks noGrp="1"/>
          </p:cNvGraphicFramePr>
          <p:nvPr>
            <p:extLst>
              <p:ext uri="{D42A27DB-BD31-4B8C-83A1-F6EECF244321}">
                <p14:modId xmlns:p14="http://schemas.microsoft.com/office/powerpoint/2010/main" val="616318686"/>
              </p:ext>
            </p:extLst>
          </p:nvPr>
        </p:nvGraphicFramePr>
        <p:xfrm>
          <a:off x="10798601" y="1084725"/>
          <a:ext cx="1080590" cy="2265708"/>
        </p:xfrm>
        <a:graphic>
          <a:graphicData uri="http://schemas.openxmlformats.org/drawingml/2006/table">
            <a:tbl>
              <a:tblPr firstRow="1" bandRow="1">
                <a:tableStyleId>{5940675A-B579-460E-94D1-54222C63F5DA}</a:tableStyleId>
              </a:tblPr>
              <a:tblGrid>
                <a:gridCol w="1080590">
                  <a:extLst>
                    <a:ext uri="{9D8B030D-6E8A-4147-A177-3AD203B41FA5}">
                      <a16:colId xmlns:a16="http://schemas.microsoft.com/office/drawing/2014/main" val="4036188017"/>
                    </a:ext>
                  </a:extLst>
                </a:gridCol>
              </a:tblGrid>
              <a:tr h="1132854">
                <a:tc>
                  <a:txBody>
                    <a:bodyPr/>
                    <a:lstStyle/>
                    <a:p>
                      <a:endParaRPr lang="en-GB" dirty="0"/>
                    </a:p>
                  </a:txBody>
                  <a:tcPr/>
                </a:tc>
                <a:extLst>
                  <a:ext uri="{0D108BD9-81ED-4DB2-BD59-A6C34878D82A}">
                    <a16:rowId xmlns:a16="http://schemas.microsoft.com/office/drawing/2014/main" val="892995359"/>
                  </a:ext>
                </a:extLst>
              </a:tr>
              <a:tr h="1132854">
                <a:tc>
                  <a:txBody>
                    <a:bodyPr/>
                    <a:lstStyle/>
                    <a:p>
                      <a:endParaRPr lang="en-GB" dirty="0"/>
                    </a:p>
                  </a:txBody>
                  <a:tcPr/>
                </a:tc>
                <a:extLst>
                  <a:ext uri="{0D108BD9-81ED-4DB2-BD59-A6C34878D82A}">
                    <a16:rowId xmlns:a16="http://schemas.microsoft.com/office/drawing/2014/main" val="3640612384"/>
                  </a:ext>
                </a:extLst>
              </a:tr>
            </a:tbl>
          </a:graphicData>
        </a:graphic>
      </p:graphicFrame>
      <p:graphicFrame>
        <p:nvGraphicFramePr>
          <p:cNvPr id="69" name="Table 68">
            <a:extLst>
              <a:ext uri="{FF2B5EF4-FFF2-40B4-BE49-F238E27FC236}">
                <a16:creationId xmlns:a16="http://schemas.microsoft.com/office/drawing/2014/main" id="{25468A8D-FCAD-0A43-4F73-00704647F921}"/>
              </a:ext>
            </a:extLst>
          </p:cNvPr>
          <p:cNvGraphicFramePr>
            <a:graphicFrameLocks noGrp="1"/>
          </p:cNvGraphicFramePr>
          <p:nvPr>
            <p:extLst>
              <p:ext uri="{D42A27DB-BD31-4B8C-83A1-F6EECF244321}">
                <p14:modId xmlns:p14="http://schemas.microsoft.com/office/powerpoint/2010/main" val="648599121"/>
              </p:ext>
            </p:extLst>
          </p:nvPr>
        </p:nvGraphicFramePr>
        <p:xfrm>
          <a:off x="3678775" y="3970915"/>
          <a:ext cx="2880000" cy="36576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3747605812"/>
                    </a:ext>
                  </a:extLst>
                </a:gridCol>
                <a:gridCol w="288000">
                  <a:extLst>
                    <a:ext uri="{9D8B030D-6E8A-4147-A177-3AD203B41FA5}">
                      <a16:colId xmlns:a16="http://schemas.microsoft.com/office/drawing/2014/main" val="1590337626"/>
                    </a:ext>
                  </a:extLst>
                </a:gridCol>
                <a:gridCol w="288000">
                  <a:extLst>
                    <a:ext uri="{9D8B030D-6E8A-4147-A177-3AD203B41FA5}">
                      <a16:colId xmlns:a16="http://schemas.microsoft.com/office/drawing/2014/main" val="4182047557"/>
                    </a:ext>
                  </a:extLst>
                </a:gridCol>
                <a:gridCol w="288000">
                  <a:extLst>
                    <a:ext uri="{9D8B030D-6E8A-4147-A177-3AD203B41FA5}">
                      <a16:colId xmlns:a16="http://schemas.microsoft.com/office/drawing/2014/main" val="1607567566"/>
                    </a:ext>
                  </a:extLst>
                </a:gridCol>
                <a:gridCol w="288000">
                  <a:extLst>
                    <a:ext uri="{9D8B030D-6E8A-4147-A177-3AD203B41FA5}">
                      <a16:colId xmlns:a16="http://schemas.microsoft.com/office/drawing/2014/main" val="3652912490"/>
                    </a:ext>
                  </a:extLst>
                </a:gridCol>
                <a:gridCol w="288000">
                  <a:extLst>
                    <a:ext uri="{9D8B030D-6E8A-4147-A177-3AD203B41FA5}">
                      <a16:colId xmlns:a16="http://schemas.microsoft.com/office/drawing/2014/main" val="926870041"/>
                    </a:ext>
                  </a:extLst>
                </a:gridCol>
                <a:gridCol w="288000">
                  <a:extLst>
                    <a:ext uri="{9D8B030D-6E8A-4147-A177-3AD203B41FA5}">
                      <a16:colId xmlns:a16="http://schemas.microsoft.com/office/drawing/2014/main" val="2111567300"/>
                    </a:ext>
                  </a:extLst>
                </a:gridCol>
                <a:gridCol w="288000">
                  <a:extLst>
                    <a:ext uri="{9D8B030D-6E8A-4147-A177-3AD203B41FA5}">
                      <a16:colId xmlns:a16="http://schemas.microsoft.com/office/drawing/2014/main" val="2155195536"/>
                    </a:ext>
                  </a:extLst>
                </a:gridCol>
                <a:gridCol w="288000">
                  <a:extLst>
                    <a:ext uri="{9D8B030D-6E8A-4147-A177-3AD203B41FA5}">
                      <a16:colId xmlns:a16="http://schemas.microsoft.com/office/drawing/2014/main" val="3536662599"/>
                    </a:ext>
                  </a:extLst>
                </a:gridCol>
                <a:gridCol w="288000">
                  <a:extLst>
                    <a:ext uri="{9D8B030D-6E8A-4147-A177-3AD203B41FA5}">
                      <a16:colId xmlns:a16="http://schemas.microsoft.com/office/drawing/2014/main" val="1281778054"/>
                    </a:ext>
                  </a:extLst>
                </a:gridCol>
              </a:tblGrid>
              <a:tr h="32002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bl>
          </a:graphicData>
        </a:graphic>
      </p:graphicFrame>
      <p:graphicFrame>
        <p:nvGraphicFramePr>
          <p:cNvPr id="70" name="Table 69">
            <a:extLst>
              <a:ext uri="{FF2B5EF4-FFF2-40B4-BE49-F238E27FC236}">
                <a16:creationId xmlns:a16="http://schemas.microsoft.com/office/drawing/2014/main" id="{DCA83F3E-10EA-A1EB-8AA2-67C559FCC5DF}"/>
              </a:ext>
            </a:extLst>
          </p:cNvPr>
          <p:cNvGraphicFramePr>
            <a:graphicFrameLocks noGrp="1"/>
          </p:cNvGraphicFramePr>
          <p:nvPr>
            <p:extLst>
              <p:ext uri="{D42A27DB-BD31-4B8C-83A1-F6EECF244321}">
                <p14:modId xmlns:p14="http://schemas.microsoft.com/office/powerpoint/2010/main" val="3320473327"/>
              </p:ext>
            </p:extLst>
          </p:nvPr>
        </p:nvGraphicFramePr>
        <p:xfrm>
          <a:off x="9707219" y="4918482"/>
          <a:ext cx="2161178" cy="731520"/>
        </p:xfrm>
        <a:graphic>
          <a:graphicData uri="http://schemas.openxmlformats.org/drawingml/2006/table">
            <a:tbl>
              <a:tblPr firstRow="1" bandRow="1">
                <a:tableStyleId>{5940675A-B579-460E-94D1-54222C63F5DA}</a:tableStyleId>
              </a:tblPr>
              <a:tblGrid>
                <a:gridCol w="1080589">
                  <a:extLst>
                    <a:ext uri="{9D8B030D-6E8A-4147-A177-3AD203B41FA5}">
                      <a16:colId xmlns:a16="http://schemas.microsoft.com/office/drawing/2014/main" val="3747605812"/>
                    </a:ext>
                  </a:extLst>
                </a:gridCol>
                <a:gridCol w="1080589">
                  <a:extLst>
                    <a:ext uri="{9D8B030D-6E8A-4147-A177-3AD203B41FA5}">
                      <a16:colId xmlns:a16="http://schemas.microsoft.com/office/drawing/2014/main" val="1590337626"/>
                    </a:ext>
                  </a:extLst>
                </a:gridCol>
              </a:tblGrid>
              <a:tr h="316434">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r h="316434">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27894708"/>
                  </a:ext>
                </a:extLst>
              </a:tr>
            </a:tbl>
          </a:graphicData>
        </a:graphic>
      </p:graphicFrame>
      <p:graphicFrame>
        <p:nvGraphicFramePr>
          <p:cNvPr id="71" name="Table 70">
            <a:extLst>
              <a:ext uri="{FF2B5EF4-FFF2-40B4-BE49-F238E27FC236}">
                <a16:creationId xmlns:a16="http://schemas.microsoft.com/office/drawing/2014/main" id="{6D9F3146-ABC0-BC3C-762C-05887C4812B8}"/>
              </a:ext>
            </a:extLst>
          </p:cNvPr>
          <p:cNvGraphicFramePr>
            <a:graphicFrameLocks noGrp="1"/>
          </p:cNvGraphicFramePr>
          <p:nvPr>
            <p:extLst>
              <p:ext uri="{D42A27DB-BD31-4B8C-83A1-F6EECF244321}">
                <p14:modId xmlns:p14="http://schemas.microsoft.com/office/powerpoint/2010/main" val="1250626657"/>
              </p:ext>
            </p:extLst>
          </p:nvPr>
        </p:nvGraphicFramePr>
        <p:xfrm>
          <a:off x="3678775" y="2749014"/>
          <a:ext cx="2880000" cy="101994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3747605812"/>
                    </a:ext>
                  </a:extLst>
                </a:gridCol>
                <a:gridCol w="288000">
                  <a:extLst>
                    <a:ext uri="{9D8B030D-6E8A-4147-A177-3AD203B41FA5}">
                      <a16:colId xmlns:a16="http://schemas.microsoft.com/office/drawing/2014/main" val="1590337626"/>
                    </a:ext>
                  </a:extLst>
                </a:gridCol>
                <a:gridCol w="288000">
                  <a:extLst>
                    <a:ext uri="{9D8B030D-6E8A-4147-A177-3AD203B41FA5}">
                      <a16:colId xmlns:a16="http://schemas.microsoft.com/office/drawing/2014/main" val="4182047557"/>
                    </a:ext>
                  </a:extLst>
                </a:gridCol>
                <a:gridCol w="288000">
                  <a:extLst>
                    <a:ext uri="{9D8B030D-6E8A-4147-A177-3AD203B41FA5}">
                      <a16:colId xmlns:a16="http://schemas.microsoft.com/office/drawing/2014/main" val="1607567566"/>
                    </a:ext>
                  </a:extLst>
                </a:gridCol>
                <a:gridCol w="288000">
                  <a:extLst>
                    <a:ext uri="{9D8B030D-6E8A-4147-A177-3AD203B41FA5}">
                      <a16:colId xmlns:a16="http://schemas.microsoft.com/office/drawing/2014/main" val="3652912490"/>
                    </a:ext>
                  </a:extLst>
                </a:gridCol>
                <a:gridCol w="288000">
                  <a:extLst>
                    <a:ext uri="{9D8B030D-6E8A-4147-A177-3AD203B41FA5}">
                      <a16:colId xmlns:a16="http://schemas.microsoft.com/office/drawing/2014/main" val="926870041"/>
                    </a:ext>
                  </a:extLst>
                </a:gridCol>
                <a:gridCol w="288000">
                  <a:extLst>
                    <a:ext uri="{9D8B030D-6E8A-4147-A177-3AD203B41FA5}">
                      <a16:colId xmlns:a16="http://schemas.microsoft.com/office/drawing/2014/main" val="2111567300"/>
                    </a:ext>
                  </a:extLst>
                </a:gridCol>
                <a:gridCol w="288000">
                  <a:extLst>
                    <a:ext uri="{9D8B030D-6E8A-4147-A177-3AD203B41FA5}">
                      <a16:colId xmlns:a16="http://schemas.microsoft.com/office/drawing/2014/main" val="2155195536"/>
                    </a:ext>
                  </a:extLst>
                </a:gridCol>
                <a:gridCol w="288000">
                  <a:extLst>
                    <a:ext uri="{9D8B030D-6E8A-4147-A177-3AD203B41FA5}">
                      <a16:colId xmlns:a16="http://schemas.microsoft.com/office/drawing/2014/main" val="3536662599"/>
                    </a:ext>
                  </a:extLst>
                </a:gridCol>
                <a:gridCol w="288000">
                  <a:extLst>
                    <a:ext uri="{9D8B030D-6E8A-4147-A177-3AD203B41FA5}">
                      <a16:colId xmlns:a16="http://schemas.microsoft.com/office/drawing/2014/main" val="1281778054"/>
                    </a:ext>
                  </a:extLst>
                </a:gridCol>
              </a:tblGrid>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170288507"/>
                  </a:ext>
                </a:extLst>
              </a:tr>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626014084"/>
                  </a:ext>
                </a:extLst>
              </a:tr>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818104987"/>
                  </a:ext>
                </a:extLst>
              </a:tr>
              <a:tr h="254985">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510715075"/>
                  </a:ext>
                </a:extLst>
              </a:tr>
            </a:tbl>
          </a:graphicData>
        </a:graphic>
      </p:graphicFrame>
      <p:graphicFrame>
        <p:nvGraphicFramePr>
          <p:cNvPr id="72" name="Table 71">
            <a:extLst>
              <a:ext uri="{FF2B5EF4-FFF2-40B4-BE49-F238E27FC236}">
                <a16:creationId xmlns:a16="http://schemas.microsoft.com/office/drawing/2014/main" id="{F63D5278-3505-3D9F-0793-4300F2C98D3D}"/>
              </a:ext>
            </a:extLst>
          </p:cNvPr>
          <p:cNvGraphicFramePr>
            <a:graphicFrameLocks noGrp="1"/>
          </p:cNvGraphicFramePr>
          <p:nvPr>
            <p:extLst>
              <p:ext uri="{D42A27DB-BD31-4B8C-83A1-F6EECF244321}">
                <p14:modId xmlns:p14="http://schemas.microsoft.com/office/powerpoint/2010/main" val="1224968581"/>
              </p:ext>
            </p:extLst>
          </p:nvPr>
        </p:nvGraphicFramePr>
        <p:xfrm>
          <a:off x="1869501" y="2834241"/>
          <a:ext cx="1161045" cy="2750436"/>
        </p:xfrm>
        <a:graphic>
          <a:graphicData uri="http://schemas.openxmlformats.org/drawingml/2006/table">
            <a:tbl>
              <a:tblPr firstRow="1" bandRow="1">
                <a:tableStyleId>{5940675A-B579-460E-94D1-54222C63F5DA}</a:tableStyleId>
              </a:tblPr>
              <a:tblGrid>
                <a:gridCol w="232209">
                  <a:extLst>
                    <a:ext uri="{9D8B030D-6E8A-4147-A177-3AD203B41FA5}">
                      <a16:colId xmlns:a16="http://schemas.microsoft.com/office/drawing/2014/main" val="1590337626"/>
                    </a:ext>
                  </a:extLst>
                </a:gridCol>
                <a:gridCol w="232209">
                  <a:extLst>
                    <a:ext uri="{9D8B030D-6E8A-4147-A177-3AD203B41FA5}">
                      <a16:colId xmlns:a16="http://schemas.microsoft.com/office/drawing/2014/main" val="3534495044"/>
                    </a:ext>
                  </a:extLst>
                </a:gridCol>
                <a:gridCol w="232209">
                  <a:extLst>
                    <a:ext uri="{9D8B030D-6E8A-4147-A177-3AD203B41FA5}">
                      <a16:colId xmlns:a16="http://schemas.microsoft.com/office/drawing/2014/main" val="1791255133"/>
                    </a:ext>
                  </a:extLst>
                </a:gridCol>
                <a:gridCol w="232209">
                  <a:extLst>
                    <a:ext uri="{9D8B030D-6E8A-4147-A177-3AD203B41FA5}">
                      <a16:colId xmlns:a16="http://schemas.microsoft.com/office/drawing/2014/main" val="2246007665"/>
                    </a:ext>
                  </a:extLst>
                </a:gridCol>
                <a:gridCol w="232209">
                  <a:extLst>
                    <a:ext uri="{9D8B030D-6E8A-4147-A177-3AD203B41FA5}">
                      <a16:colId xmlns:a16="http://schemas.microsoft.com/office/drawing/2014/main" val="747856356"/>
                    </a:ext>
                  </a:extLst>
                </a:gridCol>
              </a:tblGrid>
              <a:tr h="137521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r h="137521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27894708"/>
                  </a:ext>
                </a:extLst>
              </a:tr>
            </a:tbl>
          </a:graphicData>
        </a:graphic>
      </p:graphicFrame>
      <p:graphicFrame>
        <p:nvGraphicFramePr>
          <p:cNvPr id="73" name="Table 72">
            <a:extLst>
              <a:ext uri="{FF2B5EF4-FFF2-40B4-BE49-F238E27FC236}">
                <a16:creationId xmlns:a16="http://schemas.microsoft.com/office/drawing/2014/main" id="{5801A8CE-0253-0E20-B82A-06FF19018C15}"/>
              </a:ext>
            </a:extLst>
          </p:cNvPr>
          <p:cNvGraphicFramePr>
            <a:graphicFrameLocks noGrp="1"/>
          </p:cNvGraphicFramePr>
          <p:nvPr>
            <p:extLst>
              <p:ext uri="{D42A27DB-BD31-4B8C-83A1-F6EECF244321}">
                <p14:modId xmlns:p14="http://schemas.microsoft.com/office/powerpoint/2010/main" val="1707650156"/>
              </p:ext>
            </p:extLst>
          </p:nvPr>
        </p:nvGraphicFramePr>
        <p:xfrm>
          <a:off x="10787807" y="4076381"/>
          <a:ext cx="1080590" cy="365761"/>
        </p:xfrm>
        <a:graphic>
          <a:graphicData uri="http://schemas.openxmlformats.org/drawingml/2006/table">
            <a:tbl>
              <a:tblPr firstRow="1" bandRow="1">
                <a:tableStyleId>{5940675A-B579-460E-94D1-54222C63F5DA}</a:tableStyleId>
              </a:tblPr>
              <a:tblGrid>
                <a:gridCol w="216118">
                  <a:extLst>
                    <a:ext uri="{9D8B030D-6E8A-4147-A177-3AD203B41FA5}">
                      <a16:colId xmlns:a16="http://schemas.microsoft.com/office/drawing/2014/main" val="3383084199"/>
                    </a:ext>
                  </a:extLst>
                </a:gridCol>
                <a:gridCol w="216118">
                  <a:extLst>
                    <a:ext uri="{9D8B030D-6E8A-4147-A177-3AD203B41FA5}">
                      <a16:colId xmlns:a16="http://schemas.microsoft.com/office/drawing/2014/main" val="3850130600"/>
                    </a:ext>
                  </a:extLst>
                </a:gridCol>
                <a:gridCol w="216118">
                  <a:extLst>
                    <a:ext uri="{9D8B030D-6E8A-4147-A177-3AD203B41FA5}">
                      <a16:colId xmlns:a16="http://schemas.microsoft.com/office/drawing/2014/main" val="2843908526"/>
                    </a:ext>
                  </a:extLst>
                </a:gridCol>
                <a:gridCol w="216118">
                  <a:extLst>
                    <a:ext uri="{9D8B030D-6E8A-4147-A177-3AD203B41FA5}">
                      <a16:colId xmlns:a16="http://schemas.microsoft.com/office/drawing/2014/main" val="4164963369"/>
                    </a:ext>
                  </a:extLst>
                </a:gridCol>
                <a:gridCol w="216118">
                  <a:extLst>
                    <a:ext uri="{9D8B030D-6E8A-4147-A177-3AD203B41FA5}">
                      <a16:colId xmlns:a16="http://schemas.microsoft.com/office/drawing/2014/main" val="1277679177"/>
                    </a:ext>
                  </a:extLst>
                </a:gridCol>
              </a:tblGrid>
              <a:tr h="365761">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125696068"/>
                  </a:ext>
                </a:extLst>
              </a:tr>
            </a:tbl>
          </a:graphicData>
        </a:graphic>
      </p:graphicFrame>
      <p:graphicFrame>
        <p:nvGraphicFramePr>
          <p:cNvPr id="74" name="Table 73">
            <a:extLst>
              <a:ext uri="{FF2B5EF4-FFF2-40B4-BE49-F238E27FC236}">
                <a16:creationId xmlns:a16="http://schemas.microsoft.com/office/drawing/2014/main" id="{06C97E83-14D1-FC02-0C19-FB668FD1F978}"/>
              </a:ext>
            </a:extLst>
          </p:cNvPr>
          <p:cNvGraphicFramePr>
            <a:graphicFrameLocks noGrp="1"/>
          </p:cNvGraphicFramePr>
          <p:nvPr>
            <p:extLst>
              <p:ext uri="{D42A27DB-BD31-4B8C-83A1-F6EECF244321}">
                <p14:modId xmlns:p14="http://schemas.microsoft.com/office/powerpoint/2010/main" val="944469467"/>
              </p:ext>
            </p:extLst>
          </p:nvPr>
        </p:nvGraphicFramePr>
        <p:xfrm>
          <a:off x="3678775" y="4488187"/>
          <a:ext cx="2880000" cy="1153832"/>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3747605812"/>
                    </a:ext>
                  </a:extLst>
                </a:gridCol>
                <a:gridCol w="576000">
                  <a:extLst>
                    <a:ext uri="{9D8B030D-6E8A-4147-A177-3AD203B41FA5}">
                      <a16:colId xmlns:a16="http://schemas.microsoft.com/office/drawing/2014/main" val="1590337626"/>
                    </a:ext>
                  </a:extLst>
                </a:gridCol>
                <a:gridCol w="576000">
                  <a:extLst>
                    <a:ext uri="{9D8B030D-6E8A-4147-A177-3AD203B41FA5}">
                      <a16:colId xmlns:a16="http://schemas.microsoft.com/office/drawing/2014/main" val="4182047557"/>
                    </a:ext>
                  </a:extLst>
                </a:gridCol>
                <a:gridCol w="576000">
                  <a:extLst>
                    <a:ext uri="{9D8B030D-6E8A-4147-A177-3AD203B41FA5}">
                      <a16:colId xmlns:a16="http://schemas.microsoft.com/office/drawing/2014/main" val="1607567566"/>
                    </a:ext>
                  </a:extLst>
                </a:gridCol>
                <a:gridCol w="576000">
                  <a:extLst>
                    <a:ext uri="{9D8B030D-6E8A-4147-A177-3AD203B41FA5}">
                      <a16:colId xmlns:a16="http://schemas.microsoft.com/office/drawing/2014/main" val="3652912490"/>
                    </a:ext>
                  </a:extLst>
                </a:gridCol>
              </a:tblGrid>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170288507"/>
                  </a:ext>
                </a:extLst>
              </a:tr>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626014084"/>
                  </a:ext>
                </a:extLst>
              </a:tr>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818104987"/>
                  </a:ext>
                </a:extLst>
              </a:tr>
              <a:tr h="288458">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510715075"/>
                  </a:ext>
                </a:extLst>
              </a:tr>
            </a:tbl>
          </a:graphicData>
        </a:graphic>
      </p:graphicFrame>
      <p:sp>
        <p:nvSpPr>
          <p:cNvPr id="75" name="TextBox 74">
            <a:extLst>
              <a:ext uri="{FF2B5EF4-FFF2-40B4-BE49-F238E27FC236}">
                <a16:creationId xmlns:a16="http://schemas.microsoft.com/office/drawing/2014/main" id="{4D0B89F6-7BC9-9460-33A9-AAA5519D7563}"/>
              </a:ext>
            </a:extLst>
          </p:cNvPr>
          <p:cNvSpPr txBox="1"/>
          <p:nvPr/>
        </p:nvSpPr>
        <p:spPr>
          <a:xfrm>
            <a:off x="747595" y="2453657"/>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76" name="TextBox 75">
            <a:extLst>
              <a:ext uri="{FF2B5EF4-FFF2-40B4-BE49-F238E27FC236}">
                <a16:creationId xmlns:a16="http://schemas.microsoft.com/office/drawing/2014/main" id="{053D9D42-7772-77D3-5008-2CE661C54D8A}"/>
              </a:ext>
            </a:extLst>
          </p:cNvPr>
          <p:cNvSpPr txBox="1"/>
          <p:nvPr/>
        </p:nvSpPr>
        <p:spPr>
          <a:xfrm>
            <a:off x="2268251" y="2453657"/>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77" name="TextBox 76">
            <a:extLst>
              <a:ext uri="{FF2B5EF4-FFF2-40B4-BE49-F238E27FC236}">
                <a16:creationId xmlns:a16="http://schemas.microsoft.com/office/drawing/2014/main" id="{4AD9F294-D9A7-37FB-A0C6-52B3246F7C4E}"/>
              </a:ext>
            </a:extLst>
          </p:cNvPr>
          <p:cNvSpPr txBox="1"/>
          <p:nvPr/>
        </p:nvSpPr>
        <p:spPr>
          <a:xfrm>
            <a:off x="3279738" y="3073547"/>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78" name="TextBox 77">
            <a:extLst>
              <a:ext uri="{FF2B5EF4-FFF2-40B4-BE49-F238E27FC236}">
                <a16:creationId xmlns:a16="http://schemas.microsoft.com/office/drawing/2014/main" id="{FF3A8A6B-D975-4D5A-CBF4-DA7AF81CC86D}"/>
              </a:ext>
            </a:extLst>
          </p:cNvPr>
          <p:cNvSpPr txBox="1"/>
          <p:nvPr/>
        </p:nvSpPr>
        <p:spPr>
          <a:xfrm>
            <a:off x="3279738" y="3958672"/>
            <a:ext cx="388248" cy="430887"/>
          </a:xfrm>
          <a:prstGeom prst="rect">
            <a:avLst/>
          </a:prstGeom>
          <a:noFill/>
        </p:spPr>
        <p:txBody>
          <a:bodyPr wrap="none" rtlCol="0">
            <a:spAutoFit/>
          </a:bodyPr>
          <a:lstStyle/>
          <a:p>
            <a:pPr>
              <a:buNone/>
            </a:pPr>
            <a:r>
              <a:rPr lang="en-GB" sz="2200" dirty="0">
                <a:solidFill>
                  <a:srgbClr val="00628C"/>
                </a:solidFill>
              </a:rPr>
              <a:t>D</a:t>
            </a:r>
          </a:p>
        </p:txBody>
      </p:sp>
      <p:sp>
        <p:nvSpPr>
          <p:cNvPr id="79" name="TextBox 78">
            <a:extLst>
              <a:ext uri="{FF2B5EF4-FFF2-40B4-BE49-F238E27FC236}">
                <a16:creationId xmlns:a16="http://schemas.microsoft.com/office/drawing/2014/main" id="{BA63A4F6-4876-9123-911C-2217EFCE1D9A}"/>
              </a:ext>
            </a:extLst>
          </p:cNvPr>
          <p:cNvSpPr txBox="1"/>
          <p:nvPr/>
        </p:nvSpPr>
        <p:spPr>
          <a:xfrm>
            <a:off x="3279738" y="4843798"/>
            <a:ext cx="372218" cy="430887"/>
          </a:xfrm>
          <a:prstGeom prst="rect">
            <a:avLst/>
          </a:prstGeom>
          <a:noFill/>
        </p:spPr>
        <p:txBody>
          <a:bodyPr wrap="none" rtlCol="0">
            <a:spAutoFit/>
          </a:bodyPr>
          <a:lstStyle/>
          <a:p>
            <a:pPr>
              <a:buNone/>
            </a:pPr>
            <a:r>
              <a:rPr lang="en-GB" sz="2200" dirty="0">
                <a:solidFill>
                  <a:srgbClr val="00628C"/>
                </a:solidFill>
              </a:rPr>
              <a:t>E</a:t>
            </a:r>
          </a:p>
        </p:txBody>
      </p:sp>
      <p:sp>
        <p:nvSpPr>
          <p:cNvPr id="80" name="TextBox 79">
            <a:extLst>
              <a:ext uri="{FF2B5EF4-FFF2-40B4-BE49-F238E27FC236}">
                <a16:creationId xmlns:a16="http://schemas.microsoft.com/office/drawing/2014/main" id="{3DFFC154-A648-BC2B-92FA-E87DE976AECB}"/>
              </a:ext>
            </a:extLst>
          </p:cNvPr>
          <p:cNvSpPr txBox="1"/>
          <p:nvPr/>
        </p:nvSpPr>
        <p:spPr>
          <a:xfrm>
            <a:off x="7948702" y="3705486"/>
            <a:ext cx="357790" cy="430887"/>
          </a:xfrm>
          <a:prstGeom prst="rect">
            <a:avLst/>
          </a:prstGeom>
          <a:noFill/>
        </p:spPr>
        <p:txBody>
          <a:bodyPr wrap="none" rtlCol="0">
            <a:spAutoFit/>
          </a:bodyPr>
          <a:lstStyle/>
          <a:p>
            <a:pPr>
              <a:buNone/>
            </a:pPr>
            <a:r>
              <a:rPr lang="en-GB" sz="2200" dirty="0">
                <a:solidFill>
                  <a:srgbClr val="00628C"/>
                </a:solidFill>
              </a:rPr>
              <a:t>F</a:t>
            </a:r>
          </a:p>
        </p:txBody>
      </p:sp>
      <p:sp>
        <p:nvSpPr>
          <p:cNvPr id="81" name="TextBox 80">
            <a:extLst>
              <a:ext uri="{FF2B5EF4-FFF2-40B4-BE49-F238E27FC236}">
                <a16:creationId xmlns:a16="http://schemas.microsoft.com/office/drawing/2014/main" id="{E555528A-6A63-57CD-7E6C-CA573D39EA92}"/>
              </a:ext>
            </a:extLst>
          </p:cNvPr>
          <p:cNvSpPr txBox="1"/>
          <p:nvPr/>
        </p:nvSpPr>
        <p:spPr>
          <a:xfrm>
            <a:off x="10339350" y="2022770"/>
            <a:ext cx="404278" cy="430887"/>
          </a:xfrm>
          <a:prstGeom prst="rect">
            <a:avLst/>
          </a:prstGeom>
          <a:noFill/>
        </p:spPr>
        <p:txBody>
          <a:bodyPr wrap="none" rtlCol="0">
            <a:spAutoFit/>
          </a:bodyPr>
          <a:lstStyle/>
          <a:p>
            <a:pPr>
              <a:buNone/>
            </a:pPr>
            <a:r>
              <a:rPr lang="en-GB" sz="2200" dirty="0">
                <a:solidFill>
                  <a:srgbClr val="00628C"/>
                </a:solidFill>
              </a:rPr>
              <a:t>G</a:t>
            </a:r>
          </a:p>
        </p:txBody>
      </p:sp>
      <p:sp>
        <p:nvSpPr>
          <p:cNvPr id="82" name="TextBox 81">
            <a:extLst>
              <a:ext uri="{FF2B5EF4-FFF2-40B4-BE49-F238E27FC236}">
                <a16:creationId xmlns:a16="http://schemas.microsoft.com/office/drawing/2014/main" id="{22E3493C-FF0E-C7EC-EF3B-206FBC396615}"/>
              </a:ext>
            </a:extLst>
          </p:cNvPr>
          <p:cNvSpPr txBox="1"/>
          <p:nvPr/>
        </p:nvSpPr>
        <p:spPr>
          <a:xfrm>
            <a:off x="10368832" y="4077935"/>
            <a:ext cx="388248" cy="430887"/>
          </a:xfrm>
          <a:prstGeom prst="rect">
            <a:avLst/>
          </a:prstGeom>
          <a:noFill/>
        </p:spPr>
        <p:txBody>
          <a:bodyPr wrap="none" rtlCol="0">
            <a:spAutoFit/>
          </a:bodyPr>
          <a:lstStyle/>
          <a:p>
            <a:pPr>
              <a:buNone/>
            </a:pPr>
            <a:r>
              <a:rPr lang="en-GB" sz="2200" dirty="0">
                <a:solidFill>
                  <a:srgbClr val="00628C"/>
                </a:solidFill>
              </a:rPr>
              <a:t>H</a:t>
            </a:r>
          </a:p>
        </p:txBody>
      </p:sp>
      <p:sp>
        <p:nvSpPr>
          <p:cNvPr id="83" name="TextBox 82">
            <a:extLst>
              <a:ext uri="{FF2B5EF4-FFF2-40B4-BE49-F238E27FC236}">
                <a16:creationId xmlns:a16="http://schemas.microsoft.com/office/drawing/2014/main" id="{2AF2E050-389E-0C35-E96A-3EA5257E0DAA}"/>
              </a:ext>
            </a:extLst>
          </p:cNvPr>
          <p:cNvSpPr txBox="1"/>
          <p:nvPr/>
        </p:nvSpPr>
        <p:spPr>
          <a:xfrm>
            <a:off x="9425588" y="5040536"/>
            <a:ext cx="263214" cy="430887"/>
          </a:xfrm>
          <a:prstGeom prst="rect">
            <a:avLst/>
          </a:prstGeom>
          <a:noFill/>
        </p:spPr>
        <p:txBody>
          <a:bodyPr wrap="none" rtlCol="0">
            <a:spAutoFit/>
          </a:bodyPr>
          <a:lstStyle/>
          <a:p>
            <a:pPr>
              <a:buNone/>
            </a:pPr>
            <a:r>
              <a:rPr lang="en-GB" sz="2200" dirty="0">
                <a:solidFill>
                  <a:srgbClr val="00628C"/>
                </a:solidFill>
              </a:rPr>
              <a:t>I</a:t>
            </a:r>
          </a:p>
        </p:txBody>
      </p:sp>
    </p:spTree>
    <p:extLst>
      <p:ext uri="{BB962C8B-B14F-4D97-AF65-F5344CB8AC3E}">
        <p14:creationId xmlns:p14="http://schemas.microsoft.com/office/powerpoint/2010/main" val="147693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uiExpand="1" build="p"/>
      <p:bldP spid="75" grpId="0"/>
      <p:bldP spid="76" grpId="0"/>
      <p:bldP spid="77" grpId="0"/>
      <p:bldP spid="78" grpId="0"/>
      <p:bldP spid="79" grpId="0"/>
      <p:bldP spid="80" grpId="0"/>
      <p:bldP spid="81" grpId="0"/>
      <p:bldP spid="82" grpId="0"/>
      <p:bldP spid="8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FBCE09-C71E-C069-6ABB-62AD0E2765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860" y="2726255"/>
            <a:ext cx="1444895" cy="2760578"/>
          </a:xfrm>
          <a:prstGeom prst="rect">
            <a:avLst/>
          </a:prstGeom>
        </p:spPr>
      </p:pic>
      <p:pic>
        <p:nvPicPr>
          <p:cNvPr id="11" name="Picture 10">
            <a:extLst>
              <a:ext uri="{FF2B5EF4-FFF2-40B4-BE49-F238E27FC236}">
                <a16:creationId xmlns:a16="http://schemas.microsoft.com/office/drawing/2014/main" id="{67B258D4-2EF1-67F0-AAD9-AEB7B38E61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44518" y="4183330"/>
            <a:ext cx="2407692" cy="1303503"/>
          </a:xfrm>
          <a:prstGeom prst="rect">
            <a:avLst/>
          </a:prstGeom>
        </p:spPr>
      </p:pic>
      <p:graphicFrame>
        <p:nvGraphicFramePr>
          <p:cNvPr id="14" name="Table 13">
            <a:extLst>
              <a:ext uri="{FF2B5EF4-FFF2-40B4-BE49-F238E27FC236}">
                <a16:creationId xmlns:a16="http://schemas.microsoft.com/office/drawing/2014/main" id="{676C8135-A0BE-0A92-9F31-380290085963}"/>
              </a:ext>
            </a:extLst>
          </p:cNvPr>
          <p:cNvGraphicFramePr>
            <a:graphicFrameLocks noGrp="1"/>
          </p:cNvGraphicFramePr>
          <p:nvPr>
            <p:extLst>
              <p:ext uri="{D42A27DB-BD31-4B8C-83A1-F6EECF244321}">
                <p14:modId xmlns:p14="http://schemas.microsoft.com/office/powerpoint/2010/main" val="3777307640"/>
              </p:ext>
            </p:extLst>
          </p:nvPr>
        </p:nvGraphicFramePr>
        <p:xfrm>
          <a:off x="2794333" y="3105068"/>
          <a:ext cx="3672000" cy="367200"/>
        </p:xfrm>
        <a:graphic>
          <a:graphicData uri="http://schemas.openxmlformats.org/drawingml/2006/table">
            <a:tbl>
              <a:tblPr firstRow="1" bandRow="1">
                <a:tableStyleId>{5940675A-B579-460E-94D1-54222C63F5DA}</a:tableStyleId>
              </a:tblPr>
              <a:tblGrid>
                <a:gridCol w="367200">
                  <a:extLst>
                    <a:ext uri="{9D8B030D-6E8A-4147-A177-3AD203B41FA5}">
                      <a16:colId xmlns:a16="http://schemas.microsoft.com/office/drawing/2014/main" val="3747605812"/>
                    </a:ext>
                  </a:extLst>
                </a:gridCol>
                <a:gridCol w="367200">
                  <a:extLst>
                    <a:ext uri="{9D8B030D-6E8A-4147-A177-3AD203B41FA5}">
                      <a16:colId xmlns:a16="http://schemas.microsoft.com/office/drawing/2014/main" val="1590337626"/>
                    </a:ext>
                  </a:extLst>
                </a:gridCol>
                <a:gridCol w="367200">
                  <a:extLst>
                    <a:ext uri="{9D8B030D-6E8A-4147-A177-3AD203B41FA5}">
                      <a16:colId xmlns:a16="http://schemas.microsoft.com/office/drawing/2014/main" val="4182047557"/>
                    </a:ext>
                  </a:extLst>
                </a:gridCol>
                <a:gridCol w="367200">
                  <a:extLst>
                    <a:ext uri="{9D8B030D-6E8A-4147-A177-3AD203B41FA5}">
                      <a16:colId xmlns:a16="http://schemas.microsoft.com/office/drawing/2014/main" val="1607567566"/>
                    </a:ext>
                  </a:extLst>
                </a:gridCol>
                <a:gridCol w="367200">
                  <a:extLst>
                    <a:ext uri="{9D8B030D-6E8A-4147-A177-3AD203B41FA5}">
                      <a16:colId xmlns:a16="http://schemas.microsoft.com/office/drawing/2014/main" val="3652912490"/>
                    </a:ext>
                  </a:extLst>
                </a:gridCol>
                <a:gridCol w="367200">
                  <a:extLst>
                    <a:ext uri="{9D8B030D-6E8A-4147-A177-3AD203B41FA5}">
                      <a16:colId xmlns:a16="http://schemas.microsoft.com/office/drawing/2014/main" val="926870041"/>
                    </a:ext>
                  </a:extLst>
                </a:gridCol>
                <a:gridCol w="367200">
                  <a:extLst>
                    <a:ext uri="{9D8B030D-6E8A-4147-A177-3AD203B41FA5}">
                      <a16:colId xmlns:a16="http://schemas.microsoft.com/office/drawing/2014/main" val="2111567300"/>
                    </a:ext>
                  </a:extLst>
                </a:gridCol>
                <a:gridCol w="367200">
                  <a:extLst>
                    <a:ext uri="{9D8B030D-6E8A-4147-A177-3AD203B41FA5}">
                      <a16:colId xmlns:a16="http://schemas.microsoft.com/office/drawing/2014/main" val="2155195536"/>
                    </a:ext>
                  </a:extLst>
                </a:gridCol>
                <a:gridCol w="367200">
                  <a:extLst>
                    <a:ext uri="{9D8B030D-6E8A-4147-A177-3AD203B41FA5}">
                      <a16:colId xmlns:a16="http://schemas.microsoft.com/office/drawing/2014/main" val="3536662599"/>
                    </a:ext>
                  </a:extLst>
                </a:gridCol>
                <a:gridCol w="367200">
                  <a:extLst>
                    <a:ext uri="{9D8B030D-6E8A-4147-A177-3AD203B41FA5}">
                      <a16:colId xmlns:a16="http://schemas.microsoft.com/office/drawing/2014/main" val="1281778054"/>
                    </a:ext>
                  </a:extLst>
                </a:gridCol>
              </a:tblGrid>
              <a:tr h="36720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70288507"/>
                  </a:ext>
                </a:extLst>
              </a:tr>
            </a:tbl>
          </a:graphicData>
        </a:graphic>
      </p:graphicFrame>
      <p:sp>
        <p:nvSpPr>
          <p:cNvPr id="15" name="TextBox 14">
            <a:extLst>
              <a:ext uri="{FF2B5EF4-FFF2-40B4-BE49-F238E27FC236}">
                <a16:creationId xmlns:a16="http://schemas.microsoft.com/office/drawing/2014/main" id="{CA3F4894-6296-8FE6-4079-C3CFCB8717CF}"/>
              </a:ext>
            </a:extLst>
          </p:cNvPr>
          <p:cNvSpPr txBox="1"/>
          <p:nvPr/>
        </p:nvSpPr>
        <p:spPr>
          <a:xfrm>
            <a:off x="1115198" y="2325055"/>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16" name="TextBox 15">
            <a:extLst>
              <a:ext uri="{FF2B5EF4-FFF2-40B4-BE49-F238E27FC236}">
                <a16:creationId xmlns:a16="http://schemas.microsoft.com/office/drawing/2014/main" id="{A441D20D-3966-554C-64F7-1402FD9C0FFB}"/>
              </a:ext>
            </a:extLst>
          </p:cNvPr>
          <p:cNvSpPr txBox="1"/>
          <p:nvPr/>
        </p:nvSpPr>
        <p:spPr>
          <a:xfrm>
            <a:off x="2397620" y="3073224"/>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17" name="TextBox 16">
            <a:extLst>
              <a:ext uri="{FF2B5EF4-FFF2-40B4-BE49-F238E27FC236}">
                <a16:creationId xmlns:a16="http://schemas.microsoft.com/office/drawing/2014/main" id="{16FA686F-CA3E-9454-5B64-4FDACEEE1ADD}"/>
              </a:ext>
            </a:extLst>
          </p:cNvPr>
          <p:cNvSpPr txBox="1"/>
          <p:nvPr/>
        </p:nvSpPr>
        <p:spPr>
          <a:xfrm>
            <a:off x="6356270" y="4638986"/>
            <a:ext cx="388248" cy="430887"/>
          </a:xfrm>
          <a:prstGeom prst="rect">
            <a:avLst/>
          </a:prstGeom>
          <a:noFill/>
        </p:spPr>
        <p:txBody>
          <a:bodyPr wrap="none" rtlCol="0">
            <a:spAutoFit/>
          </a:bodyPr>
          <a:lstStyle/>
          <a:p>
            <a:pPr>
              <a:buNone/>
            </a:pPr>
            <a:r>
              <a:rPr lang="en-GB" sz="2200" dirty="0">
                <a:solidFill>
                  <a:srgbClr val="00628C"/>
                </a:solidFill>
              </a:rPr>
              <a:t>D</a:t>
            </a:r>
          </a:p>
        </p:txBody>
      </p:sp>
      <p:graphicFrame>
        <p:nvGraphicFramePr>
          <p:cNvPr id="18" name="Table 17">
            <a:extLst>
              <a:ext uri="{FF2B5EF4-FFF2-40B4-BE49-F238E27FC236}">
                <a16:creationId xmlns:a16="http://schemas.microsoft.com/office/drawing/2014/main" id="{F61E8110-51B8-0A9F-D353-78C602FADAC7}"/>
              </a:ext>
            </a:extLst>
          </p:cNvPr>
          <p:cNvGraphicFramePr>
            <a:graphicFrameLocks noGrp="1"/>
          </p:cNvGraphicFramePr>
          <p:nvPr>
            <p:extLst>
              <p:ext uri="{D42A27DB-BD31-4B8C-83A1-F6EECF244321}">
                <p14:modId xmlns:p14="http://schemas.microsoft.com/office/powerpoint/2010/main" val="3962177757"/>
              </p:ext>
            </p:extLst>
          </p:nvPr>
        </p:nvGraphicFramePr>
        <p:xfrm>
          <a:off x="10072184" y="1195586"/>
          <a:ext cx="1206000" cy="2408400"/>
        </p:xfrm>
        <a:graphic>
          <a:graphicData uri="http://schemas.openxmlformats.org/drawingml/2006/table">
            <a:tbl>
              <a:tblPr firstRow="1" bandRow="1">
                <a:tableStyleId>{5940675A-B579-460E-94D1-54222C63F5DA}</a:tableStyleId>
              </a:tblPr>
              <a:tblGrid>
                <a:gridCol w="1206000">
                  <a:extLst>
                    <a:ext uri="{9D8B030D-6E8A-4147-A177-3AD203B41FA5}">
                      <a16:colId xmlns:a16="http://schemas.microsoft.com/office/drawing/2014/main" val="4036188017"/>
                    </a:ext>
                  </a:extLst>
                </a:gridCol>
              </a:tblGrid>
              <a:tr h="1204200">
                <a:tc>
                  <a:txBody>
                    <a:bodyPr/>
                    <a:lstStyle/>
                    <a:p>
                      <a:endParaRPr lang="en-GB" dirty="0"/>
                    </a:p>
                  </a:txBody>
                  <a:tcPr/>
                </a:tc>
                <a:extLst>
                  <a:ext uri="{0D108BD9-81ED-4DB2-BD59-A6C34878D82A}">
                    <a16:rowId xmlns:a16="http://schemas.microsoft.com/office/drawing/2014/main" val="892995359"/>
                  </a:ext>
                </a:extLst>
              </a:tr>
              <a:tr h="1204200">
                <a:tc>
                  <a:txBody>
                    <a:bodyPr/>
                    <a:lstStyle/>
                    <a:p>
                      <a:endParaRPr lang="en-GB" dirty="0"/>
                    </a:p>
                  </a:txBody>
                  <a:tcPr/>
                </a:tc>
                <a:extLst>
                  <a:ext uri="{0D108BD9-81ED-4DB2-BD59-A6C34878D82A}">
                    <a16:rowId xmlns:a16="http://schemas.microsoft.com/office/drawing/2014/main" val="3640612384"/>
                  </a:ext>
                </a:extLst>
              </a:tr>
            </a:tbl>
          </a:graphicData>
        </a:graphic>
      </p:graphicFrame>
      <p:sp>
        <p:nvSpPr>
          <p:cNvPr id="24" name="TextBox 23">
            <a:extLst>
              <a:ext uri="{FF2B5EF4-FFF2-40B4-BE49-F238E27FC236}">
                <a16:creationId xmlns:a16="http://schemas.microsoft.com/office/drawing/2014/main" id="{52724E28-CC20-8B85-649E-A79BD22B780A}"/>
              </a:ext>
            </a:extLst>
          </p:cNvPr>
          <p:cNvSpPr txBox="1"/>
          <p:nvPr/>
        </p:nvSpPr>
        <p:spPr>
          <a:xfrm>
            <a:off x="9616952" y="2207370"/>
            <a:ext cx="372218" cy="430887"/>
          </a:xfrm>
          <a:prstGeom prst="rect">
            <a:avLst/>
          </a:prstGeom>
          <a:noFill/>
        </p:spPr>
        <p:txBody>
          <a:bodyPr wrap="none" rtlCol="0">
            <a:spAutoFit/>
          </a:bodyPr>
          <a:lstStyle/>
          <a:p>
            <a:pPr>
              <a:buNone/>
            </a:pPr>
            <a:r>
              <a:rPr lang="en-GB" sz="2200" dirty="0">
                <a:solidFill>
                  <a:srgbClr val="00628C"/>
                </a:solidFill>
              </a:rPr>
              <a:t>E</a:t>
            </a:r>
          </a:p>
        </p:txBody>
      </p:sp>
      <p:graphicFrame>
        <p:nvGraphicFramePr>
          <p:cNvPr id="25" name="Table 24">
            <a:extLst>
              <a:ext uri="{FF2B5EF4-FFF2-40B4-BE49-F238E27FC236}">
                <a16:creationId xmlns:a16="http://schemas.microsoft.com/office/drawing/2014/main" id="{D42C85DD-30B9-EAEA-6AB7-ED978DCB87CB}"/>
              </a:ext>
            </a:extLst>
          </p:cNvPr>
          <p:cNvGraphicFramePr>
            <a:graphicFrameLocks noGrp="1"/>
          </p:cNvGraphicFramePr>
          <p:nvPr>
            <p:extLst>
              <p:ext uri="{D42A27DB-BD31-4B8C-83A1-F6EECF244321}">
                <p14:modId xmlns:p14="http://schemas.microsoft.com/office/powerpoint/2010/main" val="2607597791"/>
              </p:ext>
            </p:extLst>
          </p:nvPr>
        </p:nvGraphicFramePr>
        <p:xfrm>
          <a:off x="3308927" y="3902833"/>
          <a:ext cx="2340000" cy="1584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3747605812"/>
                    </a:ext>
                  </a:extLst>
                </a:gridCol>
                <a:gridCol w="468000">
                  <a:extLst>
                    <a:ext uri="{9D8B030D-6E8A-4147-A177-3AD203B41FA5}">
                      <a16:colId xmlns:a16="http://schemas.microsoft.com/office/drawing/2014/main" val="1590337626"/>
                    </a:ext>
                  </a:extLst>
                </a:gridCol>
                <a:gridCol w="468000">
                  <a:extLst>
                    <a:ext uri="{9D8B030D-6E8A-4147-A177-3AD203B41FA5}">
                      <a16:colId xmlns:a16="http://schemas.microsoft.com/office/drawing/2014/main" val="4182047557"/>
                    </a:ext>
                  </a:extLst>
                </a:gridCol>
                <a:gridCol w="468000">
                  <a:extLst>
                    <a:ext uri="{9D8B030D-6E8A-4147-A177-3AD203B41FA5}">
                      <a16:colId xmlns:a16="http://schemas.microsoft.com/office/drawing/2014/main" val="1607567566"/>
                    </a:ext>
                  </a:extLst>
                </a:gridCol>
                <a:gridCol w="468000">
                  <a:extLst>
                    <a:ext uri="{9D8B030D-6E8A-4147-A177-3AD203B41FA5}">
                      <a16:colId xmlns:a16="http://schemas.microsoft.com/office/drawing/2014/main" val="3652912490"/>
                    </a:ext>
                  </a:extLst>
                </a:gridCol>
              </a:tblGrid>
              <a:tr h="396000">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170288507"/>
                  </a:ext>
                </a:extLst>
              </a:tr>
              <a:tr h="396000">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1626014084"/>
                  </a:ext>
                </a:extLst>
              </a:tr>
              <a:tr h="396000">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818104987"/>
                  </a:ext>
                </a:extLst>
              </a:tr>
              <a:tr h="396000">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510715075"/>
                  </a:ext>
                </a:extLst>
              </a:tr>
            </a:tbl>
          </a:graphicData>
        </a:graphic>
      </p:graphicFrame>
      <p:sp>
        <p:nvSpPr>
          <p:cNvPr id="27" name="TextBox 26">
            <a:extLst>
              <a:ext uri="{FF2B5EF4-FFF2-40B4-BE49-F238E27FC236}">
                <a16:creationId xmlns:a16="http://schemas.microsoft.com/office/drawing/2014/main" id="{9928B181-714A-4E89-A6B5-69BE68DE6961}"/>
              </a:ext>
            </a:extLst>
          </p:cNvPr>
          <p:cNvSpPr txBox="1"/>
          <p:nvPr/>
        </p:nvSpPr>
        <p:spPr>
          <a:xfrm>
            <a:off x="2785952" y="4479389"/>
            <a:ext cx="388248" cy="430887"/>
          </a:xfrm>
          <a:prstGeom prst="rect">
            <a:avLst/>
          </a:prstGeom>
          <a:noFill/>
        </p:spPr>
        <p:txBody>
          <a:bodyPr wrap="none" rtlCol="0">
            <a:spAutoFit/>
          </a:bodyPr>
          <a:lstStyle/>
          <a:p>
            <a:pPr>
              <a:buNone/>
            </a:pPr>
            <a:r>
              <a:rPr lang="en-GB" sz="2200" dirty="0">
                <a:solidFill>
                  <a:srgbClr val="00628C"/>
                </a:solidFill>
              </a:rPr>
              <a:t>C</a:t>
            </a:r>
          </a:p>
        </p:txBody>
      </p:sp>
      <p:graphicFrame>
        <p:nvGraphicFramePr>
          <p:cNvPr id="29" name="Table 28">
            <a:extLst>
              <a:ext uri="{FF2B5EF4-FFF2-40B4-BE49-F238E27FC236}">
                <a16:creationId xmlns:a16="http://schemas.microsoft.com/office/drawing/2014/main" id="{DEA04A72-B9B3-35DB-0B0A-78D57CF7A634}"/>
              </a:ext>
            </a:extLst>
          </p:cNvPr>
          <p:cNvGraphicFramePr>
            <a:graphicFrameLocks noGrp="1"/>
          </p:cNvGraphicFramePr>
          <p:nvPr>
            <p:extLst>
              <p:ext uri="{D42A27DB-BD31-4B8C-83A1-F6EECF244321}">
                <p14:modId xmlns:p14="http://schemas.microsoft.com/office/powerpoint/2010/main" val="1779016251"/>
              </p:ext>
            </p:extLst>
          </p:nvPr>
        </p:nvGraphicFramePr>
        <p:xfrm>
          <a:off x="9820181" y="4561342"/>
          <a:ext cx="1980000" cy="396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3383084199"/>
                    </a:ext>
                  </a:extLst>
                </a:gridCol>
                <a:gridCol w="396000">
                  <a:extLst>
                    <a:ext uri="{9D8B030D-6E8A-4147-A177-3AD203B41FA5}">
                      <a16:colId xmlns:a16="http://schemas.microsoft.com/office/drawing/2014/main" val="3850130600"/>
                    </a:ext>
                  </a:extLst>
                </a:gridCol>
                <a:gridCol w="396000">
                  <a:extLst>
                    <a:ext uri="{9D8B030D-6E8A-4147-A177-3AD203B41FA5}">
                      <a16:colId xmlns:a16="http://schemas.microsoft.com/office/drawing/2014/main" val="2843908526"/>
                    </a:ext>
                  </a:extLst>
                </a:gridCol>
                <a:gridCol w="396000">
                  <a:extLst>
                    <a:ext uri="{9D8B030D-6E8A-4147-A177-3AD203B41FA5}">
                      <a16:colId xmlns:a16="http://schemas.microsoft.com/office/drawing/2014/main" val="4164963369"/>
                    </a:ext>
                  </a:extLst>
                </a:gridCol>
                <a:gridCol w="396000">
                  <a:extLst>
                    <a:ext uri="{9D8B030D-6E8A-4147-A177-3AD203B41FA5}">
                      <a16:colId xmlns:a16="http://schemas.microsoft.com/office/drawing/2014/main" val="1277679177"/>
                    </a:ext>
                  </a:extLst>
                </a:gridCol>
              </a:tblGrid>
              <a:tr h="396000">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tc>
                  <a:txBody>
                    <a:bodyPr/>
                    <a:lstStyle/>
                    <a:p>
                      <a:endParaRPr lang="en-GB" sz="100" dirty="0"/>
                    </a:p>
                  </a:txBody>
                  <a:tcPr/>
                </a:tc>
                <a:extLst>
                  <a:ext uri="{0D108BD9-81ED-4DB2-BD59-A6C34878D82A}">
                    <a16:rowId xmlns:a16="http://schemas.microsoft.com/office/drawing/2014/main" val="2125696068"/>
                  </a:ext>
                </a:extLst>
              </a:tr>
            </a:tbl>
          </a:graphicData>
        </a:graphic>
      </p:graphicFrame>
      <p:sp>
        <p:nvSpPr>
          <p:cNvPr id="30" name="TextBox 29">
            <a:extLst>
              <a:ext uri="{FF2B5EF4-FFF2-40B4-BE49-F238E27FC236}">
                <a16:creationId xmlns:a16="http://schemas.microsoft.com/office/drawing/2014/main" id="{50EE289B-3F69-F53C-14FA-3804BBEFA572}"/>
              </a:ext>
            </a:extLst>
          </p:cNvPr>
          <p:cNvSpPr txBox="1"/>
          <p:nvPr/>
        </p:nvSpPr>
        <p:spPr>
          <a:xfrm>
            <a:off x="9462391" y="4526455"/>
            <a:ext cx="357790" cy="430887"/>
          </a:xfrm>
          <a:prstGeom prst="rect">
            <a:avLst/>
          </a:prstGeom>
          <a:noFill/>
        </p:spPr>
        <p:txBody>
          <a:bodyPr wrap="none" rtlCol="0">
            <a:spAutoFit/>
          </a:bodyPr>
          <a:lstStyle/>
          <a:p>
            <a:pPr>
              <a:buNone/>
            </a:pPr>
            <a:r>
              <a:rPr lang="en-GB" sz="2200" dirty="0">
                <a:solidFill>
                  <a:srgbClr val="00628C"/>
                </a:solidFill>
              </a:rPr>
              <a:t>F</a:t>
            </a:r>
          </a:p>
        </p:txBody>
      </p:sp>
      <p:pic>
        <p:nvPicPr>
          <p:cNvPr id="32" name="Picture 31">
            <a:extLst>
              <a:ext uri="{FF2B5EF4-FFF2-40B4-BE49-F238E27FC236}">
                <a16:creationId xmlns:a16="http://schemas.microsoft.com/office/drawing/2014/main" id="{0AD21BB1-4537-EF99-9B01-9A51A889715B}"/>
              </a:ext>
            </a:extLst>
          </p:cNvPr>
          <p:cNvPicPr>
            <a:picLocks noChangeAspect="1"/>
          </p:cNvPicPr>
          <p:nvPr/>
        </p:nvPicPr>
        <p:blipFill>
          <a:blip r:embed="rId5"/>
          <a:stretch>
            <a:fillRect/>
          </a:stretch>
        </p:blipFill>
        <p:spPr>
          <a:xfrm>
            <a:off x="6733048" y="1176915"/>
            <a:ext cx="2447021" cy="2464500"/>
          </a:xfrm>
          <a:prstGeom prst="rect">
            <a:avLst/>
          </a:prstGeom>
        </p:spPr>
      </p:pic>
      <p:sp>
        <p:nvSpPr>
          <p:cNvPr id="34" name="TextBox 33">
            <a:extLst>
              <a:ext uri="{FF2B5EF4-FFF2-40B4-BE49-F238E27FC236}">
                <a16:creationId xmlns:a16="http://schemas.microsoft.com/office/drawing/2014/main" id="{A8D606A9-5C00-6CC9-68F2-44125B5CA151}"/>
              </a:ext>
            </a:extLst>
          </p:cNvPr>
          <p:cNvSpPr txBox="1"/>
          <p:nvPr/>
        </p:nvSpPr>
        <p:spPr>
          <a:xfrm>
            <a:off x="256402" y="1061683"/>
            <a:ext cx="7038478" cy="837152"/>
          </a:xfrm>
          <a:prstGeom prst="rect">
            <a:avLst/>
          </a:prstGeom>
          <a:noFill/>
        </p:spPr>
        <p:txBody>
          <a:bodyPr wrap="square" rtlCol="0">
            <a:spAutoFit/>
          </a:bodyPr>
          <a:lstStyle/>
          <a:p>
            <a:pPr>
              <a:buNone/>
            </a:pPr>
            <a:r>
              <a:rPr lang="en-GB" sz="2200" dirty="0"/>
              <a:t> __% of the grid is shaded.</a:t>
            </a:r>
          </a:p>
          <a:p>
            <a:pPr>
              <a:buNone/>
            </a:pPr>
            <a:r>
              <a:rPr lang="en-GB" sz="2200" dirty="0"/>
              <a:t>Shade the </a:t>
            </a:r>
            <a:r>
              <a:rPr lang="en-GB" sz="2200" b="1" dirty="0"/>
              <a:t>same</a:t>
            </a:r>
            <a:r>
              <a:rPr lang="en-GB" sz="2200" dirty="0"/>
              <a:t> percentage of shapes A to F.</a:t>
            </a:r>
          </a:p>
        </p:txBody>
      </p:sp>
    </p:spTree>
    <p:extLst>
      <p:ext uri="{BB962C8B-B14F-4D97-AF65-F5344CB8AC3E}">
        <p14:creationId xmlns:p14="http://schemas.microsoft.com/office/powerpoint/2010/main" val="191942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4" grpId="0"/>
      <p:bldP spid="27" grpId="0"/>
      <p:bldP spid="30" grpId="0"/>
      <p:bldP spid="34"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9700-F1F3-4BA0-9FF3-B6BB065D3A85}"/>
              </a:ext>
            </a:extLst>
          </p:cNvPr>
          <p:cNvSpPr>
            <a:spLocks noGrp="1"/>
          </p:cNvSpPr>
          <p:nvPr>
            <p:ph type="title"/>
          </p:nvPr>
        </p:nvSpPr>
        <p:spPr/>
        <p:txBody>
          <a:bodyPr>
            <a:normAutofit/>
          </a:bodyPr>
          <a:lstStyle/>
          <a:p>
            <a:r>
              <a:rPr lang="en-GB" sz="2400" dirty="0"/>
              <a:t>Printable cards for Additional activity E</a:t>
            </a:r>
          </a:p>
        </p:txBody>
      </p:sp>
      <p:sp>
        <p:nvSpPr>
          <p:cNvPr id="3" name="Content Placeholder 2">
            <a:extLst>
              <a:ext uri="{FF2B5EF4-FFF2-40B4-BE49-F238E27FC236}">
                <a16:creationId xmlns:a16="http://schemas.microsoft.com/office/drawing/2014/main" id="{7BDC7647-4257-47FE-976A-67AC146B51D8}"/>
              </a:ext>
            </a:extLst>
          </p:cNvPr>
          <p:cNvSpPr>
            <a:spLocks noGrp="1"/>
          </p:cNvSpPr>
          <p:nvPr>
            <p:ph idx="1"/>
          </p:nvPr>
        </p:nvSpPr>
        <p:spPr>
          <a:xfrm>
            <a:off x="609600" y="1556792"/>
            <a:ext cx="9641305" cy="3888432"/>
          </a:xfrm>
        </p:spPr>
        <p:txBody>
          <a:bodyPr/>
          <a:lstStyle/>
          <a:p>
            <a:pPr marL="0" indent="0">
              <a:buNone/>
            </a:pPr>
            <a:r>
              <a:rPr lang="en-GB" dirty="0"/>
              <a:t>Print slides 79–96 to create sets of cards for students to work with. Stack and clip the set of 18 pages and cut along the lines to produce 20 sets. </a:t>
            </a:r>
          </a:p>
          <a:p>
            <a:pPr marL="0" indent="0">
              <a:buNone/>
            </a:pPr>
            <a:r>
              <a:rPr lang="en-GB" dirty="0"/>
              <a:t>Each set includes the 12 values shown within the activity, as well as 6 blank cards that students can use to turn each matching pair into a set of three.</a:t>
            </a:r>
          </a:p>
        </p:txBody>
      </p:sp>
    </p:spTree>
    <p:extLst>
      <p:ext uri="{BB962C8B-B14F-4D97-AF65-F5344CB8AC3E}">
        <p14:creationId xmlns:p14="http://schemas.microsoft.com/office/powerpoint/2010/main" val="5200572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extLst>
                      <a:ext uri="{0D108BD9-81ED-4DB2-BD59-A6C34878D82A}">
                        <a16:rowId xmlns:a16="http://schemas.microsoft.com/office/drawing/2014/main" val="3185882226"/>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extLst>
                      <a:ext uri="{0D108BD9-81ED-4DB2-BD59-A6C34878D82A}">
                        <a16:rowId xmlns:a16="http://schemas.microsoft.com/office/drawing/2014/main" val="674695188"/>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extLst>
                      <a:ext uri="{0D108BD9-81ED-4DB2-BD59-A6C34878D82A}">
                        <a16:rowId xmlns:a16="http://schemas.microsoft.com/office/drawing/2014/main" val="562908454"/>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m:oMathPara>
                          </a14:m>
                          <a:endParaRPr lang="en-GB" sz="3200" dirty="0"/>
                        </a:p>
                      </a:txBody>
                      <a:tcPr anchor="ctr"/>
                    </a:tc>
                    <a:extLst>
                      <a:ext uri="{0D108BD9-81ED-4DB2-BD59-A6C34878D82A}">
                        <a16:rowId xmlns:a16="http://schemas.microsoft.com/office/drawing/2014/main" val="2666196498"/>
                      </a:ext>
                    </a:extLst>
                  </a:tr>
                </a:tbl>
              </a:graphicData>
            </a:graphic>
          </p:graphicFrame>
        </mc:Choice>
        <mc:Fallback xmlns="">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1140562045"/>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endParaRPr lang="en-US"/>
                        </a:p>
                      </a:txBody>
                      <a:tcPr anchor="ctr">
                        <a:blipFill>
                          <a:blip r:embed="rId3"/>
                          <a:stretch>
                            <a:fillRect l="-500" t="-712" r="-400750" b="-301423"/>
                          </a:stretch>
                        </a:blipFill>
                      </a:tcPr>
                    </a:tc>
                    <a:tc>
                      <a:txBody>
                        <a:bodyPr/>
                        <a:lstStyle/>
                        <a:p>
                          <a:endParaRPr lang="en-US"/>
                        </a:p>
                      </a:txBody>
                      <a:tcPr anchor="ctr">
                        <a:blipFill>
                          <a:blip r:embed="rId3"/>
                          <a:stretch>
                            <a:fillRect l="-100500" t="-712" r="-300750" b="-301423"/>
                          </a:stretch>
                        </a:blipFill>
                      </a:tcPr>
                    </a:tc>
                    <a:tc>
                      <a:txBody>
                        <a:bodyPr/>
                        <a:lstStyle/>
                        <a:p>
                          <a:endParaRPr lang="en-US"/>
                        </a:p>
                      </a:txBody>
                      <a:tcPr anchor="ctr">
                        <a:blipFill>
                          <a:blip r:embed="rId3"/>
                          <a:stretch>
                            <a:fillRect l="-200500" t="-712" r="-200750" b="-301423"/>
                          </a:stretch>
                        </a:blipFill>
                      </a:tcPr>
                    </a:tc>
                    <a:tc>
                      <a:txBody>
                        <a:bodyPr/>
                        <a:lstStyle/>
                        <a:p>
                          <a:endParaRPr lang="en-US"/>
                        </a:p>
                      </a:txBody>
                      <a:tcPr anchor="ctr">
                        <a:blipFill>
                          <a:blip r:embed="rId3"/>
                          <a:stretch>
                            <a:fillRect l="-300500" t="-712" r="-100750" b="-301423"/>
                          </a:stretch>
                        </a:blipFill>
                      </a:tcPr>
                    </a:tc>
                    <a:tc>
                      <a:txBody>
                        <a:bodyPr/>
                        <a:lstStyle/>
                        <a:p>
                          <a:endParaRPr lang="en-US"/>
                        </a:p>
                      </a:txBody>
                      <a:tcPr anchor="ctr">
                        <a:blipFill>
                          <a:blip r:embed="rId3"/>
                          <a:stretch>
                            <a:fillRect l="-400500" t="-712" r="-750" b="-301423"/>
                          </a:stretch>
                        </a:blipFill>
                      </a:tcPr>
                    </a:tc>
                    <a:extLst>
                      <a:ext uri="{0D108BD9-81ED-4DB2-BD59-A6C34878D82A}">
                        <a16:rowId xmlns:a16="http://schemas.microsoft.com/office/drawing/2014/main" val="3185882226"/>
                      </a:ext>
                    </a:extLst>
                  </a:tr>
                  <a:tr h="1714500">
                    <a:tc>
                      <a:txBody>
                        <a:bodyPr/>
                        <a:lstStyle/>
                        <a:p>
                          <a:endParaRPr lang="en-US"/>
                        </a:p>
                      </a:txBody>
                      <a:tcPr anchor="ctr">
                        <a:blipFill>
                          <a:blip r:embed="rId3"/>
                          <a:stretch>
                            <a:fillRect l="-500" t="-100355" r="-400750" b="-200355"/>
                          </a:stretch>
                        </a:blipFill>
                      </a:tcPr>
                    </a:tc>
                    <a:tc>
                      <a:txBody>
                        <a:bodyPr/>
                        <a:lstStyle/>
                        <a:p>
                          <a:endParaRPr lang="en-US"/>
                        </a:p>
                      </a:txBody>
                      <a:tcPr anchor="ctr">
                        <a:blipFill>
                          <a:blip r:embed="rId3"/>
                          <a:stretch>
                            <a:fillRect l="-100500" t="-100355" r="-300750" b="-200355"/>
                          </a:stretch>
                        </a:blipFill>
                      </a:tcPr>
                    </a:tc>
                    <a:tc>
                      <a:txBody>
                        <a:bodyPr/>
                        <a:lstStyle/>
                        <a:p>
                          <a:endParaRPr lang="en-US"/>
                        </a:p>
                      </a:txBody>
                      <a:tcPr anchor="ctr">
                        <a:blipFill>
                          <a:blip r:embed="rId3"/>
                          <a:stretch>
                            <a:fillRect l="-200500" t="-100355" r="-200750" b="-200355"/>
                          </a:stretch>
                        </a:blipFill>
                      </a:tcPr>
                    </a:tc>
                    <a:tc>
                      <a:txBody>
                        <a:bodyPr/>
                        <a:lstStyle/>
                        <a:p>
                          <a:endParaRPr lang="en-US"/>
                        </a:p>
                      </a:txBody>
                      <a:tcPr anchor="ctr">
                        <a:blipFill>
                          <a:blip r:embed="rId3"/>
                          <a:stretch>
                            <a:fillRect l="-300500" t="-100355" r="-100750" b="-200355"/>
                          </a:stretch>
                        </a:blipFill>
                      </a:tcPr>
                    </a:tc>
                    <a:tc>
                      <a:txBody>
                        <a:bodyPr/>
                        <a:lstStyle/>
                        <a:p>
                          <a:endParaRPr lang="en-US"/>
                        </a:p>
                      </a:txBody>
                      <a:tcPr anchor="ctr">
                        <a:blipFill>
                          <a:blip r:embed="rId3"/>
                          <a:stretch>
                            <a:fillRect l="-400500" t="-100355" r="-750" b="-200355"/>
                          </a:stretch>
                        </a:blipFill>
                      </a:tcPr>
                    </a:tc>
                    <a:extLst>
                      <a:ext uri="{0D108BD9-81ED-4DB2-BD59-A6C34878D82A}">
                        <a16:rowId xmlns:a16="http://schemas.microsoft.com/office/drawing/2014/main" val="674695188"/>
                      </a:ext>
                    </a:extLst>
                  </a:tr>
                  <a:tr h="1714500">
                    <a:tc>
                      <a:txBody>
                        <a:bodyPr/>
                        <a:lstStyle/>
                        <a:p>
                          <a:endParaRPr lang="en-US"/>
                        </a:p>
                      </a:txBody>
                      <a:tcPr anchor="ctr">
                        <a:blipFill>
                          <a:blip r:embed="rId3"/>
                          <a:stretch>
                            <a:fillRect l="-500" t="-201068" r="-400750" b="-101068"/>
                          </a:stretch>
                        </a:blipFill>
                      </a:tcPr>
                    </a:tc>
                    <a:tc>
                      <a:txBody>
                        <a:bodyPr/>
                        <a:lstStyle/>
                        <a:p>
                          <a:endParaRPr lang="en-US"/>
                        </a:p>
                      </a:txBody>
                      <a:tcPr anchor="ctr">
                        <a:blipFill>
                          <a:blip r:embed="rId3"/>
                          <a:stretch>
                            <a:fillRect l="-100500" t="-201068" r="-300750" b="-101068"/>
                          </a:stretch>
                        </a:blipFill>
                      </a:tcPr>
                    </a:tc>
                    <a:tc>
                      <a:txBody>
                        <a:bodyPr/>
                        <a:lstStyle/>
                        <a:p>
                          <a:endParaRPr lang="en-US"/>
                        </a:p>
                      </a:txBody>
                      <a:tcPr anchor="ctr">
                        <a:blipFill>
                          <a:blip r:embed="rId3"/>
                          <a:stretch>
                            <a:fillRect l="-200500" t="-201068" r="-200750" b="-101068"/>
                          </a:stretch>
                        </a:blipFill>
                      </a:tcPr>
                    </a:tc>
                    <a:tc>
                      <a:txBody>
                        <a:bodyPr/>
                        <a:lstStyle/>
                        <a:p>
                          <a:endParaRPr lang="en-US"/>
                        </a:p>
                      </a:txBody>
                      <a:tcPr anchor="ctr">
                        <a:blipFill>
                          <a:blip r:embed="rId3"/>
                          <a:stretch>
                            <a:fillRect l="-300500" t="-201068" r="-100750" b="-101068"/>
                          </a:stretch>
                        </a:blipFill>
                      </a:tcPr>
                    </a:tc>
                    <a:tc>
                      <a:txBody>
                        <a:bodyPr/>
                        <a:lstStyle/>
                        <a:p>
                          <a:endParaRPr lang="en-US"/>
                        </a:p>
                      </a:txBody>
                      <a:tcPr anchor="ctr">
                        <a:blipFill>
                          <a:blip r:embed="rId3"/>
                          <a:stretch>
                            <a:fillRect l="-400500" t="-201068" r="-750" b="-101068"/>
                          </a:stretch>
                        </a:blipFill>
                      </a:tcPr>
                    </a:tc>
                    <a:extLst>
                      <a:ext uri="{0D108BD9-81ED-4DB2-BD59-A6C34878D82A}">
                        <a16:rowId xmlns:a16="http://schemas.microsoft.com/office/drawing/2014/main" val="562908454"/>
                      </a:ext>
                    </a:extLst>
                  </a:tr>
                  <a:tr h="1714500">
                    <a:tc>
                      <a:txBody>
                        <a:bodyPr/>
                        <a:lstStyle/>
                        <a:p>
                          <a:endParaRPr lang="en-US"/>
                        </a:p>
                      </a:txBody>
                      <a:tcPr anchor="ctr">
                        <a:blipFill>
                          <a:blip r:embed="rId3"/>
                          <a:stretch>
                            <a:fillRect l="-500" t="-301068" r="-400750" b="-1068"/>
                          </a:stretch>
                        </a:blipFill>
                      </a:tcPr>
                    </a:tc>
                    <a:tc>
                      <a:txBody>
                        <a:bodyPr/>
                        <a:lstStyle/>
                        <a:p>
                          <a:endParaRPr lang="en-US"/>
                        </a:p>
                      </a:txBody>
                      <a:tcPr anchor="ctr">
                        <a:blipFill>
                          <a:blip r:embed="rId3"/>
                          <a:stretch>
                            <a:fillRect l="-100500" t="-301068" r="-300750" b="-1068"/>
                          </a:stretch>
                        </a:blipFill>
                      </a:tcPr>
                    </a:tc>
                    <a:tc>
                      <a:txBody>
                        <a:bodyPr/>
                        <a:lstStyle/>
                        <a:p>
                          <a:endParaRPr lang="en-US"/>
                        </a:p>
                      </a:txBody>
                      <a:tcPr anchor="ctr">
                        <a:blipFill>
                          <a:blip r:embed="rId3"/>
                          <a:stretch>
                            <a:fillRect l="-200500" t="-301068" r="-200750" b="-1068"/>
                          </a:stretch>
                        </a:blipFill>
                      </a:tcPr>
                    </a:tc>
                    <a:tc>
                      <a:txBody>
                        <a:bodyPr/>
                        <a:lstStyle/>
                        <a:p>
                          <a:endParaRPr lang="en-US"/>
                        </a:p>
                      </a:txBody>
                      <a:tcPr anchor="ctr">
                        <a:blipFill>
                          <a:blip r:embed="rId3"/>
                          <a:stretch>
                            <a:fillRect l="-300500" t="-301068" r="-100750" b="-1068"/>
                          </a:stretch>
                        </a:blipFill>
                      </a:tcPr>
                    </a:tc>
                    <a:tc>
                      <a:txBody>
                        <a:bodyPr/>
                        <a:lstStyle/>
                        <a:p>
                          <a:endParaRPr lang="en-US"/>
                        </a:p>
                      </a:txBody>
                      <a:tcPr anchor="ctr">
                        <a:blipFill>
                          <a:blip r:embed="rId3"/>
                          <a:stretch>
                            <a:fillRect l="-400500" t="-301068" r="-750" b="-1068"/>
                          </a:stretch>
                        </a:blipFill>
                      </a:tcPr>
                    </a:tc>
                    <a:extLst>
                      <a:ext uri="{0D108BD9-81ED-4DB2-BD59-A6C34878D82A}">
                        <a16:rowId xmlns:a16="http://schemas.microsoft.com/office/drawing/2014/main" val="2666196498"/>
                      </a:ext>
                    </a:extLst>
                  </a:tr>
                </a:tbl>
              </a:graphicData>
            </a:graphic>
          </p:graphicFrame>
        </mc:Fallback>
      </mc:AlternateContent>
    </p:spTree>
    <p:extLst>
      <p:ext uri="{BB962C8B-B14F-4D97-AF65-F5344CB8AC3E}">
        <p14:creationId xmlns:p14="http://schemas.microsoft.com/office/powerpoint/2010/main" val="408915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latin typeface="Century Gothic" panose="020B0502020202020204" pitchFamily="34" charset="0"/>
              </a:rPr>
              <a:t>Percentages</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80333982"/>
                  </p:ext>
                </p:extLst>
              </p:nvPr>
            </p:nvGraphicFramePr>
            <p:xfrm>
              <a:off x="417815" y="961608"/>
              <a:ext cx="11186356" cy="5821219"/>
            </p:xfrm>
            <a:graphic>
              <a:graphicData uri="http://schemas.openxmlformats.org/drawingml/2006/table">
                <a:tbl>
                  <a:tblPr firstRow="1" bandRow="1">
                    <a:tableStyleId>{5940675A-B579-460E-94D1-54222C63F5DA}</a:tableStyleId>
                  </a:tblPr>
                  <a:tblGrid>
                    <a:gridCol w="11186356">
                      <a:extLst>
                        <a:ext uri="{9D8B030D-6E8A-4147-A177-3AD203B41FA5}">
                          <a16:colId xmlns:a16="http://schemas.microsoft.com/office/drawing/2014/main" val="4178532543"/>
                        </a:ext>
                      </a:extLst>
                    </a:gridCol>
                  </a:tblGrid>
                  <a:tr h="460930">
                    <a:tc>
                      <a:txBody>
                        <a:bodyPr/>
                        <a:lstStyle/>
                        <a:p>
                          <a:r>
                            <a:rPr lang="en-GB" sz="1800" b="1" dirty="0">
                              <a:solidFill>
                                <a:schemeClr val="bg1"/>
                              </a:solidFill>
                            </a:rPr>
                            <a:t>Previous learning</a:t>
                          </a:r>
                        </a:p>
                      </a:txBody>
                      <a:tcPr anchor="ctr">
                        <a:solidFill>
                          <a:schemeClr val="accent2"/>
                        </a:solidFill>
                      </a:tcPr>
                    </a:tc>
                    <a:extLst>
                      <a:ext uri="{0D108BD9-81ED-4DB2-BD59-A6C34878D82A}">
                        <a16:rowId xmlns:a16="http://schemas.microsoft.com/office/drawing/2014/main" val="1994315794"/>
                      </a:ext>
                    </a:extLst>
                  </a:tr>
                  <a:tr h="2622471">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recognise the per cent symbol (%) and understand that per cent relates to ‘number of parts per hundred’ and write percentages as a fraction with a denominator 100 and as a decimal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solve problems which require knowing percentage and decimal equivalents of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oMath>
                          </a14:m>
                          <a:r>
                            <a:rPr lang="en-GB" sz="1600" i="0" dirty="0"/>
                            <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oMath>
                          </a14:m>
                          <a:r>
                            <a:rPr lang="en-GB" sz="1600" i="0" dirty="0"/>
                            <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5</m:t>
                                  </m:r>
                                </m:den>
                              </m:f>
                            </m:oMath>
                          </a14:m>
                          <a:r>
                            <a:rPr lang="en-GB" sz="1600" i="0" dirty="0"/>
                            <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5</m:t>
                                  </m:r>
                                </m:den>
                              </m:f>
                            </m:oMath>
                          </a14:m>
                          <a:r>
                            <a:rPr lang="en-GB" sz="1600" i="0" dirty="0"/>
                            <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5</m:t>
                                  </m:r>
                                </m:den>
                              </m:f>
                            </m:oMath>
                          </a14:m>
                          <a:r>
                            <a:rPr lang="en-GB" sz="1600" i="0" dirty="0"/>
                            <a:t> and</a:t>
                          </a:r>
                          <a:r>
                            <a:rPr lang="en-GB" sz="1600" i="0" baseline="0" dirty="0"/>
                            <a:t> those fractions with a denominator of a multiple of 10 or 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t>Year 6: </a:t>
                          </a:r>
                          <a:r>
                            <a:rPr lang="en-GB" sz="1600" i="0" dirty="0"/>
                            <a:t>recall and use equivalences between simple fractions, decimals and percentages including in different contexts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t>Year 6: </a:t>
                          </a:r>
                          <a:r>
                            <a:rPr lang="en-GB" sz="1600" i="0" dirty="0"/>
                            <a:t>solve problems involving the calculation of percentages [for example of measures such as 15% 0f 360] and the use of percentages for comparison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t>Year 6 (non-statutory guidance): pupils link percentages of 360° to calculating angles of pie charts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hlinkClick r:id="rId3"/>
                            </a:rPr>
                            <a:t>Teaching mathematics in primary schools</a:t>
                          </a:r>
                          <a:r>
                            <a:rPr lang="en-GB" sz="1600" i="0" baseline="0" dirty="0"/>
                            <a:t>, percentages are not mentioned in this document other than as future Key Stage 3 applications of Year 5 criteria (pp 208, 211 and 306)</a:t>
                          </a:r>
                          <a:r>
                            <a:rPr lang="en-GB" sz="1600" i="0" baseline="30000" dirty="0"/>
                            <a:t>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dirty="0">
                              <a:hlinkClick r:id="rId4"/>
                            </a:rPr>
                            <a:t>Primary Mastery Professional Development</a:t>
                          </a:r>
                          <a:r>
                            <a:rPr lang="en-GB" sz="1600" b="0" i="0" dirty="0"/>
                            <a:t>, Spine 3 Fractions, Year 6 </a:t>
                          </a:r>
                          <a:r>
                            <a:rPr lang="en-GB" sz="1600" b="0" i="0" dirty="0">
                              <a:hlinkClick r:id="rId5"/>
                            </a:rPr>
                            <a:t>Segment 3.10 Linking fractions, decimals and percentages</a:t>
                          </a:r>
                          <a:endParaRPr lang="en-GB" sz="1600" b="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600" i="0" kern="1200" dirty="0">
                              <a:solidFill>
                                <a:schemeClr val="tx1"/>
                              </a:solidFill>
                              <a:latin typeface="+mn-lt"/>
                              <a:ea typeface="+mn-ea"/>
                              <a:cs typeface="+mn-cs"/>
                            </a:rPr>
                            <a:t>Key Stage 3 curriculum:</a:t>
                          </a:r>
                        </a:p>
                        <a:p>
                          <a:pPr marL="342900" indent="-342900">
                            <a:lnSpc>
                              <a:spcPct val="100000"/>
                            </a:lnSpc>
                            <a:spcBef>
                              <a:spcPts val="0"/>
                            </a:spcBef>
                            <a:spcAft>
                              <a:spcPts val="0"/>
                            </a:spcAft>
                            <a:buFont typeface="Arial" panose="020B0604020202020204" pitchFamily="34" charset="0"/>
                            <a:buChar char="•"/>
                          </a:pPr>
                          <a:r>
                            <a:rPr lang="en-GB" sz="1600" b="0" i="0" u="none" strike="noStrike" kern="1200" dirty="0">
                              <a:solidFill>
                                <a:srgbClr val="595959"/>
                              </a:solidFill>
                              <a:effectLst/>
                              <a:latin typeface="+mn-lt"/>
                              <a:ea typeface="+mn-ea"/>
                              <a:cs typeface="+mn-cs"/>
                            </a:rPr>
                            <a:t>3.1.3.1</a:t>
                          </a:r>
                          <a:r>
                            <a:rPr lang="en-GB" sz="1600" kern="1200" baseline="30000" dirty="0">
                              <a:solidFill>
                                <a:schemeClr val="tx1"/>
                              </a:solidFill>
                              <a:latin typeface="+mn-lt"/>
                              <a:ea typeface="+mn-ea"/>
                              <a:cs typeface="+mn-cs"/>
                            </a:rPr>
                            <a:t>2</a:t>
                          </a:r>
                          <a:r>
                            <a:rPr lang="en-GB" sz="1600" b="0" i="0" u="none" strike="noStrike" kern="1200" dirty="0">
                              <a:solidFill>
                                <a:srgbClr val="595959"/>
                              </a:solidFill>
                              <a:effectLst/>
                              <a:latin typeface="+mn-lt"/>
                              <a:ea typeface="+mn-ea"/>
                              <a:cs typeface="+mn-cs"/>
                            </a:rPr>
                            <a:t> </a:t>
                          </a:r>
                          <a:r>
                            <a:rPr lang="en-GB" sz="1600" kern="1200" dirty="0">
                              <a:solidFill>
                                <a:schemeClr val="tx1"/>
                              </a:solidFill>
                              <a:effectLst/>
                              <a:latin typeface="+mn-lt"/>
                              <a:ea typeface="Calibri" panose="020F0502020204030204" pitchFamily="34" charset="0"/>
                              <a:cs typeface="Times New Roman" panose="02020603050405020304" pitchFamily="18" charset="0"/>
                            </a:rPr>
                            <a:t>Finding a fraction of a given amount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Calibri" panose="020F0502020204030204" pitchFamily="34" charset="0"/>
                              <a:cs typeface="Times New Roman" panose="02020603050405020304" pitchFamily="18" charset="0"/>
                            </a:rPr>
                            <a:t>3.1.3.2 Given a fraction and the result, find the original amount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600" kern="1200" dirty="0">
                              <a:solidFill>
                                <a:schemeClr val="tx1"/>
                              </a:solidFill>
                              <a:effectLst/>
                              <a:latin typeface="+mn-lt"/>
                              <a:ea typeface="Calibri" panose="020F0502020204030204" pitchFamily="34" charset="0"/>
                              <a:cs typeface="Times New Roman" panose="02020603050405020304" pitchFamily="18" charset="0"/>
                            </a:rPr>
                            <a:t>3.1.3.3 Express one number as a fraction of another</a:t>
                          </a:r>
                          <a:endParaRPr lang="en-GB" sz="1100" kern="1200" dirty="0">
                            <a:solidFill>
                              <a:srgbClr val="595959"/>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30000" dirty="0">
                              <a:solidFill>
                                <a:schemeClr val="tx1"/>
                              </a:solidFill>
                              <a:latin typeface="+mn-lt"/>
                              <a:ea typeface="+mn-ea"/>
                              <a:cs typeface="+mn-cs"/>
                            </a:rPr>
                            <a:t>1</a:t>
                          </a:r>
                          <a:r>
                            <a:rPr lang="en-GB" sz="1200" kern="1200" dirty="0">
                              <a:solidFill>
                                <a:schemeClr val="tx1"/>
                              </a:solidFill>
                              <a:latin typeface="+mn-lt"/>
                              <a:ea typeface="+mn-ea"/>
                              <a:cs typeface="+mn-cs"/>
                            </a:rPr>
                            <a:t> Page numbers reference the complete Years 1–6 document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30000" dirty="0">
                              <a:solidFill>
                                <a:schemeClr val="tx1"/>
                              </a:solidFill>
                              <a:latin typeface="+mn-lt"/>
                              <a:ea typeface="+mn-ea"/>
                              <a:cs typeface="+mn-cs"/>
                            </a:rPr>
                            <a:t>2 </a:t>
                          </a:r>
                          <a:r>
                            <a:rPr lang="en-GB" sz="1200" dirty="0">
                              <a:solidFill>
                                <a:srgbClr val="585858"/>
                              </a:solidFill>
                            </a:rPr>
                            <a:t>This four-digit code refers to the key ideas in </a:t>
                          </a:r>
                          <a:r>
                            <a:rPr lang="en-GB" sz="1200" dirty="0">
                              <a:hlinkClick r:id="rId6"/>
                            </a:rPr>
                            <a:t>Secondary Mastery Professional Development | NCETM</a:t>
                          </a:r>
                          <a:r>
                            <a:rPr lang="en-GB" sz="1200" dirty="0"/>
                            <a:t>; the Key Stage 2 content underpinning these ideas is assessed in the Understanding multiplicative relationships: fractions and ratio </a:t>
                          </a:r>
                          <a:r>
                            <a:rPr lang="en-GB" sz="1200" b="0" dirty="0">
                              <a:hlinkClick r:id="rId7"/>
                            </a:rPr>
                            <a:t>Checkpoints</a:t>
                          </a:r>
                          <a:r>
                            <a:rPr lang="en-GB" sz="1200" dirty="0"/>
                            <a:t> deck.</a:t>
                          </a:r>
                          <a:endParaRPr lang="en-GB" sz="1200" kern="1200" dirty="0">
                            <a:solidFill>
                              <a:srgbClr val="595959"/>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817851487"/>
                      </a:ext>
                    </a:extLst>
                  </a:tr>
                </a:tbl>
              </a:graphicData>
            </a:graphic>
          </p:graphicFrame>
        </mc:Choice>
        <mc:Fallback xmlns="">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80333982"/>
                  </p:ext>
                </p:extLst>
              </p:nvPr>
            </p:nvGraphicFramePr>
            <p:xfrm>
              <a:off x="417815" y="961608"/>
              <a:ext cx="11186356" cy="5821219"/>
            </p:xfrm>
            <a:graphic>
              <a:graphicData uri="http://schemas.openxmlformats.org/drawingml/2006/table">
                <a:tbl>
                  <a:tblPr firstRow="1" bandRow="1">
                    <a:tableStyleId>{5940675A-B579-460E-94D1-54222C63F5DA}</a:tableStyleId>
                  </a:tblPr>
                  <a:tblGrid>
                    <a:gridCol w="11186356">
                      <a:extLst>
                        <a:ext uri="{9D8B030D-6E8A-4147-A177-3AD203B41FA5}">
                          <a16:colId xmlns:a16="http://schemas.microsoft.com/office/drawing/2014/main" val="4178532543"/>
                        </a:ext>
                      </a:extLst>
                    </a:gridCol>
                  </a:tblGrid>
                  <a:tr h="460930">
                    <a:tc>
                      <a:txBody>
                        <a:bodyPr/>
                        <a:lstStyle/>
                        <a:p>
                          <a:r>
                            <a:rPr lang="en-GB" sz="1800" b="1" dirty="0">
                              <a:solidFill>
                                <a:schemeClr val="bg1"/>
                              </a:solidFill>
                            </a:rPr>
                            <a:t>Previous learning</a:t>
                          </a:r>
                        </a:p>
                      </a:txBody>
                      <a:tcPr anchor="ctr">
                        <a:solidFill>
                          <a:schemeClr val="accent2"/>
                        </a:solidFill>
                      </a:tcPr>
                    </a:tc>
                    <a:extLst>
                      <a:ext uri="{0D108BD9-81ED-4DB2-BD59-A6C34878D82A}">
                        <a16:rowId xmlns:a16="http://schemas.microsoft.com/office/drawing/2014/main" val="1994315794"/>
                      </a:ext>
                    </a:extLst>
                  </a:tr>
                  <a:tr h="5360289">
                    <a:tc>
                      <a:txBody>
                        <a:bodyPr/>
                        <a:lstStyle/>
                        <a:p>
                          <a:endParaRPr lang="en-US"/>
                        </a:p>
                      </a:txBody>
                      <a:tcPr>
                        <a:blipFill>
                          <a:blip r:embed="rId8"/>
                          <a:stretch>
                            <a:fillRect l="-54" t="-8750" r="-109" b="-795"/>
                          </a:stretch>
                        </a:blipFill>
                      </a:tcPr>
                    </a:tc>
                    <a:extLst>
                      <a:ext uri="{0D108BD9-81ED-4DB2-BD59-A6C34878D82A}">
                        <a16:rowId xmlns:a16="http://schemas.microsoft.com/office/drawing/2014/main" val="1817851487"/>
                      </a:ext>
                    </a:extLst>
                  </a:tr>
                </a:tbl>
              </a:graphicData>
            </a:graphic>
          </p:graphicFrame>
        </mc:Fallback>
      </mc:AlternateContent>
    </p:spTree>
    <p:extLst>
      <p:ext uri="{BB962C8B-B14F-4D97-AF65-F5344CB8AC3E}">
        <p14:creationId xmlns:p14="http://schemas.microsoft.com/office/powerpoint/2010/main" val="14741685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extLst>
                      <a:ext uri="{0D108BD9-81ED-4DB2-BD59-A6C34878D82A}">
                        <a16:rowId xmlns:a16="http://schemas.microsoft.com/office/drawing/2014/main" val="3185882226"/>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extLst>
                      <a:ext uri="{0D108BD9-81ED-4DB2-BD59-A6C34878D82A}">
                        <a16:rowId xmlns:a16="http://schemas.microsoft.com/office/drawing/2014/main" val="674695188"/>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extLst>
                      <a:ext uri="{0D108BD9-81ED-4DB2-BD59-A6C34878D82A}">
                        <a16:rowId xmlns:a16="http://schemas.microsoft.com/office/drawing/2014/main" val="562908454"/>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m:oMathPara>
                          </a14:m>
                          <a:endParaRPr lang="en-GB" sz="3200" dirty="0"/>
                        </a:p>
                      </a:txBody>
                      <a:tcPr anchor="ctr"/>
                    </a:tc>
                    <a:extLst>
                      <a:ext uri="{0D108BD9-81ED-4DB2-BD59-A6C34878D82A}">
                        <a16:rowId xmlns:a16="http://schemas.microsoft.com/office/drawing/2014/main" val="2666196498"/>
                      </a:ext>
                    </a:extLst>
                  </a:tr>
                </a:tbl>
              </a:graphicData>
            </a:graphic>
          </p:graphicFrame>
        </mc:Choice>
        <mc:Fallback xmlns="">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1622524512"/>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endParaRPr lang="en-US"/>
                        </a:p>
                      </a:txBody>
                      <a:tcPr anchor="ctr">
                        <a:blipFill>
                          <a:blip r:embed="rId3"/>
                          <a:stretch>
                            <a:fillRect l="-500" t="-712" r="-400750" b="-301423"/>
                          </a:stretch>
                        </a:blipFill>
                      </a:tcPr>
                    </a:tc>
                    <a:tc>
                      <a:txBody>
                        <a:bodyPr/>
                        <a:lstStyle/>
                        <a:p>
                          <a:endParaRPr lang="en-US"/>
                        </a:p>
                      </a:txBody>
                      <a:tcPr anchor="ctr">
                        <a:blipFill>
                          <a:blip r:embed="rId3"/>
                          <a:stretch>
                            <a:fillRect l="-100500" t="-712" r="-300750" b="-301423"/>
                          </a:stretch>
                        </a:blipFill>
                      </a:tcPr>
                    </a:tc>
                    <a:tc>
                      <a:txBody>
                        <a:bodyPr/>
                        <a:lstStyle/>
                        <a:p>
                          <a:endParaRPr lang="en-US"/>
                        </a:p>
                      </a:txBody>
                      <a:tcPr anchor="ctr">
                        <a:blipFill>
                          <a:blip r:embed="rId3"/>
                          <a:stretch>
                            <a:fillRect l="-200500" t="-712" r="-200750" b="-301423"/>
                          </a:stretch>
                        </a:blipFill>
                      </a:tcPr>
                    </a:tc>
                    <a:tc>
                      <a:txBody>
                        <a:bodyPr/>
                        <a:lstStyle/>
                        <a:p>
                          <a:endParaRPr lang="en-US"/>
                        </a:p>
                      </a:txBody>
                      <a:tcPr anchor="ctr">
                        <a:blipFill>
                          <a:blip r:embed="rId3"/>
                          <a:stretch>
                            <a:fillRect l="-300500" t="-712" r="-100750" b="-301423"/>
                          </a:stretch>
                        </a:blipFill>
                      </a:tcPr>
                    </a:tc>
                    <a:tc>
                      <a:txBody>
                        <a:bodyPr/>
                        <a:lstStyle/>
                        <a:p>
                          <a:endParaRPr lang="en-US"/>
                        </a:p>
                      </a:txBody>
                      <a:tcPr anchor="ctr">
                        <a:blipFill>
                          <a:blip r:embed="rId3"/>
                          <a:stretch>
                            <a:fillRect l="-400500" t="-712" r="-750" b="-301423"/>
                          </a:stretch>
                        </a:blipFill>
                      </a:tcPr>
                    </a:tc>
                    <a:extLst>
                      <a:ext uri="{0D108BD9-81ED-4DB2-BD59-A6C34878D82A}">
                        <a16:rowId xmlns:a16="http://schemas.microsoft.com/office/drawing/2014/main" val="3185882226"/>
                      </a:ext>
                    </a:extLst>
                  </a:tr>
                  <a:tr h="1714500">
                    <a:tc>
                      <a:txBody>
                        <a:bodyPr/>
                        <a:lstStyle/>
                        <a:p>
                          <a:endParaRPr lang="en-US"/>
                        </a:p>
                      </a:txBody>
                      <a:tcPr anchor="ctr">
                        <a:blipFill>
                          <a:blip r:embed="rId3"/>
                          <a:stretch>
                            <a:fillRect l="-500" t="-100355" r="-400750" b="-200355"/>
                          </a:stretch>
                        </a:blipFill>
                      </a:tcPr>
                    </a:tc>
                    <a:tc>
                      <a:txBody>
                        <a:bodyPr/>
                        <a:lstStyle/>
                        <a:p>
                          <a:endParaRPr lang="en-US"/>
                        </a:p>
                      </a:txBody>
                      <a:tcPr anchor="ctr">
                        <a:blipFill>
                          <a:blip r:embed="rId3"/>
                          <a:stretch>
                            <a:fillRect l="-100500" t="-100355" r="-300750" b="-200355"/>
                          </a:stretch>
                        </a:blipFill>
                      </a:tcPr>
                    </a:tc>
                    <a:tc>
                      <a:txBody>
                        <a:bodyPr/>
                        <a:lstStyle/>
                        <a:p>
                          <a:endParaRPr lang="en-US"/>
                        </a:p>
                      </a:txBody>
                      <a:tcPr anchor="ctr">
                        <a:blipFill>
                          <a:blip r:embed="rId3"/>
                          <a:stretch>
                            <a:fillRect l="-200500" t="-100355" r="-200750" b="-200355"/>
                          </a:stretch>
                        </a:blipFill>
                      </a:tcPr>
                    </a:tc>
                    <a:tc>
                      <a:txBody>
                        <a:bodyPr/>
                        <a:lstStyle/>
                        <a:p>
                          <a:endParaRPr lang="en-US"/>
                        </a:p>
                      </a:txBody>
                      <a:tcPr anchor="ctr">
                        <a:blipFill>
                          <a:blip r:embed="rId3"/>
                          <a:stretch>
                            <a:fillRect l="-300500" t="-100355" r="-100750" b="-200355"/>
                          </a:stretch>
                        </a:blipFill>
                      </a:tcPr>
                    </a:tc>
                    <a:tc>
                      <a:txBody>
                        <a:bodyPr/>
                        <a:lstStyle/>
                        <a:p>
                          <a:endParaRPr lang="en-US"/>
                        </a:p>
                      </a:txBody>
                      <a:tcPr anchor="ctr">
                        <a:blipFill>
                          <a:blip r:embed="rId3"/>
                          <a:stretch>
                            <a:fillRect l="-400500" t="-100355" r="-750" b="-200355"/>
                          </a:stretch>
                        </a:blipFill>
                      </a:tcPr>
                    </a:tc>
                    <a:extLst>
                      <a:ext uri="{0D108BD9-81ED-4DB2-BD59-A6C34878D82A}">
                        <a16:rowId xmlns:a16="http://schemas.microsoft.com/office/drawing/2014/main" val="674695188"/>
                      </a:ext>
                    </a:extLst>
                  </a:tr>
                  <a:tr h="1714500">
                    <a:tc>
                      <a:txBody>
                        <a:bodyPr/>
                        <a:lstStyle/>
                        <a:p>
                          <a:endParaRPr lang="en-US"/>
                        </a:p>
                      </a:txBody>
                      <a:tcPr anchor="ctr">
                        <a:blipFill>
                          <a:blip r:embed="rId3"/>
                          <a:stretch>
                            <a:fillRect l="-500" t="-201068" r="-400750" b="-101068"/>
                          </a:stretch>
                        </a:blipFill>
                      </a:tcPr>
                    </a:tc>
                    <a:tc>
                      <a:txBody>
                        <a:bodyPr/>
                        <a:lstStyle/>
                        <a:p>
                          <a:endParaRPr lang="en-US"/>
                        </a:p>
                      </a:txBody>
                      <a:tcPr anchor="ctr">
                        <a:blipFill>
                          <a:blip r:embed="rId3"/>
                          <a:stretch>
                            <a:fillRect l="-100500" t="-201068" r="-300750" b="-101068"/>
                          </a:stretch>
                        </a:blipFill>
                      </a:tcPr>
                    </a:tc>
                    <a:tc>
                      <a:txBody>
                        <a:bodyPr/>
                        <a:lstStyle/>
                        <a:p>
                          <a:endParaRPr lang="en-US"/>
                        </a:p>
                      </a:txBody>
                      <a:tcPr anchor="ctr">
                        <a:blipFill>
                          <a:blip r:embed="rId3"/>
                          <a:stretch>
                            <a:fillRect l="-200500" t="-201068" r="-200750" b="-101068"/>
                          </a:stretch>
                        </a:blipFill>
                      </a:tcPr>
                    </a:tc>
                    <a:tc>
                      <a:txBody>
                        <a:bodyPr/>
                        <a:lstStyle/>
                        <a:p>
                          <a:endParaRPr lang="en-US"/>
                        </a:p>
                      </a:txBody>
                      <a:tcPr anchor="ctr">
                        <a:blipFill>
                          <a:blip r:embed="rId3"/>
                          <a:stretch>
                            <a:fillRect l="-300500" t="-201068" r="-100750" b="-101068"/>
                          </a:stretch>
                        </a:blipFill>
                      </a:tcPr>
                    </a:tc>
                    <a:tc>
                      <a:txBody>
                        <a:bodyPr/>
                        <a:lstStyle/>
                        <a:p>
                          <a:endParaRPr lang="en-US"/>
                        </a:p>
                      </a:txBody>
                      <a:tcPr anchor="ctr">
                        <a:blipFill>
                          <a:blip r:embed="rId3"/>
                          <a:stretch>
                            <a:fillRect l="-400500" t="-201068" r="-750" b="-101068"/>
                          </a:stretch>
                        </a:blipFill>
                      </a:tcPr>
                    </a:tc>
                    <a:extLst>
                      <a:ext uri="{0D108BD9-81ED-4DB2-BD59-A6C34878D82A}">
                        <a16:rowId xmlns:a16="http://schemas.microsoft.com/office/drawing/2014/main" val="562908454"/>
                      </a:ext>
                    </a:extLst>
                  </a:tr>
                  <a:tr h="1714500">
                    <a:tc>
                      <a:txBody>
                        <a:bodyPr/>
                        <a:lstStyle/>
                        <a:p>
                          <a:endParaRPr lang="en-US"/>
                        </a:p>
                      </a:txBody>
                      <a:tcPr anchor="ctr">
                        <a:blipFill>
                          <a:blip r:embed="rId3"/>
                          <a:stretch>
                            <a:fillRect l="-500" t="-301068" r="-400750" b="-1068"/>
                          </a:stretch>
                        </a:blipFill>
                      </a:tcPr>
                    </a:tc>
                    <a:tc>
                      <a:txBody>
                        <a:bodyPr/>
                        <a:lstStyle/>
                        <a:p>
                          <a:endParaRPr lang="en-US"/>
                        </a:p>
                      </a:txBody>
                      <a:tcPr anchor="ctr">
                        <a:blipFill>
                          <a:blip r:embed="rId3"/>
                          <a:stretch>
                            <a:fillRect l="-100500" t="-301068" r="-300750" b="-1068"/>
                          </a:stretch>
                        </a:blipFill>
                      </a:tcPr>
                    </a:tc>
                    <a:tc>
                      <a:txBody>
                        <a:bodyPr/>
                        <a:lstStyle/>
                        <a:p>
                          <a:endParaRPr lang="en-US"/>
                        </a:p>
                      </a:txBody>
                      <a:tcPr anchor="ctr">
                        <a:blipFill>
                          <a:blip r:embed="rId3"/>
                          <a:stretch>
                            <a:fillRect l="-200500" t="-301068" r="-200750" b="-1068"/>
                          </a:stretch>
                        </a:blipFill>
                      </a:tcPr>
                    </a:tc>
                    <a:tc>
                      <a:txBody>
                        <a:bodyPr/>
                        <a:lstStyle/>
                        <a:p>
                          <a:endParaRPr lang="en-US"/>
                        </a:p>
                      </a:txBody>
                      <a:tcPr anchor="ctr">
                        <a:blipFill>
                          <a:blip r:embed="rId3"/>
                          <a:stretch>
                            <a:fillRect l="-300500" t="-301068" r="-100750" b="-1068"/>
                          </a:stretch>
                        </a:blipFill>
                      </a:tcPr>
                    </a:tc>
                    <a:tc>
                      <a:txBody>
                        <a:bodyPr/>
                        <a:lstStyle/>
                        <a:p>
                          <a:endParaRPr lang="en-US"/>
                        </a:p>
                      </a:txBody>
                      <a:tcPr anchor="ctr">
                        <a:blipFill>
                          <a:blip r:embed="rId3"/>
                          <a:stretch>
                            <a:fillRect l="-400500" t="-301068" r="-750" b="-1068"/>
                          </a:stretch>
                        </a:blipFill>
                      </a:tcPr>
                    </a:tc>
                    <a:extLst>
                      <a:ext uri="{0D108BD9-81ED-4DB2-BD59-A6C34878D82A}">
                        <a16:rowId xmlns:a16="http://schemas.microsoft.com/office/drawing/2014/main" val="2666196498"/>
                      </a:ext>
                    </a:extLst>
                  </a:tr>
                </a:tbl>
              </a:graphicData>
            </a:graphic>
          </p:graphicFrame>
        </mc:Fallback>
      </mc:AlternateContent>
    </p:spTree>
    <p:extLst>
      <p:ext uri="{BB962C8B-B14F-4D97-AF65-F5344CB8AC3E}">
        <p14:creationId xmlns:p14="http://schemas.microsoft.com/office/powerpoint/2010/main" val="36244155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extLst>
                      <a:ext uri="{0D108BD9-81ED-4DB2-BD59-A6C34878D82A}">
                        <a16:rowId xmlns:a16="http://schemas.microsoft.com/office/drawing/2014/main" val="3185882226"/>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extLst>
                      <a:ext uri="{0D108BD9-81ED-4DB2-BD59-A6C34878D82A}">
                        <a16:rowId xmlns:a16="http://schemas.microsoft.com/office/drawing/2014/main" val="674695188"/>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extLst>
                      <a:ext uri="{0D108BD9-81ED-4DB2-BD59-A6C34878D82A}">
                        <a16:rowId xmlns:a16="http://schemas.microsoft.com/office/drawing/2014/main" val="562908454"/>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extLst>
                      <a:ext uri="{0D108BD9-81ED-4DB2-BD59-A6C34878D82A}">
                        <a16:rowId xmlns:a16="http://schemas.microsoft.com/office/drawing/2014/main" val="2666196498"/>
                      </a:ext>
                    </a:extLst>
                  </a:tr>
                </a:tbl>
              </a:graphicData>
            </a:graphic>
          </p:graphicFrame>
        </mc:Choice>
        <mc:Fallback xmlns="">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76167861"/>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endParaRPr lang="en-US"/>
                        </a:p>
                      </a:txBody>
                      <a:tcPr anchor="ctr">
                        <a:blipFill>
                          <a:blip r:embed="rId3"/>
                          <a:stretch>
                            <a:fillRect l="-500" t="-712" r="-400750" b="-301423"/>
                          </a:stretch>
                        </a:blipFill>
                      </a:tcPr>
                    </a:tc>
                    <a:tc>
                      <a:txBody>
                        <a:bodyPr/>
                        <a:lstStyle/>
                        <a:p>
                          <a:endParaRPr lang="en-US"/>
                        </a:p>
                      </a:txBody>
                      <a:tcPr anchor="ctr">
                        <a:blipFill>
                          <a:blip r:embed="rId3"/>
                          <a:stretch>
                            <a:fillRect l="-100500" t="-712" r="-300750" b="-301423"/>
                          </a:stretch>
                        </a:blipFill>
                      </a:tcPr>
                    </a:tc>
                    <a:tc>
                      <a:txBody>
                        <a:bodyPr/>
                        <a:lstStyle/>
                        <a:p>
                          <a:endParaRPr lang="en-US"/>
                        </a:p>
                      </a:txBody>
                      <a:tcPr anchor="ctr">
                        <a:blipFill>
                          <a:blip r:embed="rId3"/>
                          <a:stretch>
                            <a:fillRect l="-200500" t="-712" r="-200750" b="-301423"/>
                          </a:stretch>
                        </a:blipFill>
                      </a:tcPr>
                    </a:tc>
                    <a:tc>
                      <a:txBody>
                        <a:bodyPr/>
                        <a:lstStyle/>
                        <a:p>
                          <a:endParaRPr lang="en-US"/>
                        </a:p>
                      </a:txBody>
                      <a:tcPr anchor="ctr">
                        <a:blipFill>
                          <a:blip r:embed="rId3"/>
                          <a:stretch>
                            <a:fillRect l="-300500" t="-712" r="-100750" b="-301423"/>
                          </a:stretch>
                        </a:blipFill>
                      </a:tcPr>
                    </a:tc>
                    <a:tc>
                      <a:txBody>
                        <a:bodyPr/>
                        <a:lstStyle/>
                        <a:p>
                          <a:endParaRPr lang="en-US"/>
                        </a:p>
                      </a:txBody>
                      <a:tcPr anchor="ctr">
                        <a:blipFill>
                          <a:blip r:embed="rId3"/>
                          <a:stretch>
                            <a:fillRect l="-400500" t="-712" r="-750" b="-301423"/>
                          </a:stretch>
                        </a:blipFill>
                      </a:tcPr>
                    </a:tc>
                    <a:extLst>
                      <a:ext uri="{0D108BD9-81ED-4DB2-BD59-A6C34878D82A}">
                        <a16:rowId xmlns:a16="http://schemas.microsoft.com/office/drawing/2014/main" val="3185882226"/>
                      </a:ext>
                    </a:extLst>
                  </a:tr>
                  <a:tr h="1714500">
                    <a:tc>
                      <a:txBody>
                        <a:bodyPr/>
                        <a:lstStyle/>
                        <a:p>
                          <a:endParaRPr lang="en-US"/>
                        </a:p>
                      </a:txBody>
                      <a:tcPr anchor="ctr">
                        <a:blipFill>
                          <a:blip r:embed="rId3"/>
                          <a:stretch>
                            <a:fillRect l="-500" t="-100355" r="-400750" b="-200355"/>
                          </a:stretch>
                        </a:blipFill>
                      </a:tcPr>
                    </a:tc>
                    <a:tc>
                      <a:txBody>
                        <a:bodyPr/>
                        <a:lstStyle/>
                        <a:p>
                          <a:endParaRPr lang="en-US"/>
                        </a:p>
                      </a:txBody>
                      <a:tcPr anchor="ctr">
                        <a:blipFill>
                          <a:blip r:embed="rId3"/>
                          <a:stretch>
                            <a:fillRect l="-100500" t="-100355" r="-300750" b="-200355"/>
                          </a:stretch>
                        </a:blipFill>
                      </a:tcPr>
                    </a:tc>
                    <a:tc>
                      <a:txBody>
                        <a:bodyPr/>
                        <a:lstStyle/>
                        <a:p>
                          <a:endParaRPr lang="en-US"/>
                        </a:p>
                      </a:txBody>
                      <a:tcPr anchor="ctr">
                        <a:blipFill>
                          <a:blip r:embed="rId3"/>
                          <a:stretch>
                            <a:fillRect l="-200500" t="-100355" r="-200750" b="-200355"/>
                          </a:stretch>
                        </a:blipFill>
                      </a:tcPr>
                    </a:tc>
                    <a:tc>
                      <a:txBody>
                        <a:bodyPr/>
                        <a:lstStyle/>
                        <a:p>
                          <a:endParaRPr lang="en-US"/>
                        </a:p>
                      </a:txBody>
                      <a:tcPr anchor="ctr">
                        <a:blipFill>
                          <a:blip r:embed="rId3"/>
                          <a:stretch>
                            <a:fillRect l="-300500" t="-100355" r="-100750" b="-200355"/>
                          </a:stretch>
                        </a:blipFill>
                      </a:tcPr>
                    </a:tc>
                    <a:tc>
                      <a:txBody>
                        <a:bodyPr/>
                        <a:lstStyle/>
                        <a:p>
                          <a:endParaRPr lang="en-US"/>
                        </a:p>
                      </a:txBody>
                      <a:tcPr anchor="ctr">
                        <a:blipFill>
                          <a:blip r:embed="rId3"/>
                          <a:stretch>
                            <a:fillRect l="-400500" t="-100355" r="-750" b="-200355"/>
                          </a:stretch>
                        </a:blipFill>
                      </a:tcPr>
                    </a:tc>
                    <a:extLst>
                      <a:ext uri="{0D108BD9-81ED-4DB2-BD59-A6C34878D82A}">
                        <a16:rowId xmlns:a16="http://schemas.microsoft.com/office/drawing/2014/main" val="674695188"/>
                      </a:ext>
                    </a:extLst>
                  </a:tr>
                  <a:tr h="1714500">
                    <a:tc>
                      <a:txBody>
                        <a:bodyPr/>
                        <a:lstStyle/>
                        <a:p>
                          <a:endParaRPr lang="en-US"/>
                        </a:p>
                      </a:txBody>
                      <a:tcPr anchor="ctr">
                        <a:blipFill>
                          <a:blip r:embed="rId3"/>
                          <a:stretch>
                            <a:fillRect l="-500" t="-201068" r="-400750" b="-101068"/>
                          </a:stretch>
                        </a:blipFill>
                      </a:tcPr>
                    </a:tc>
                    <a:tc>
                      <a:txBody>
                        <a:bodyPr/>
                        <a:lstStyle/>
                        <a:p>
                          <a:endParaRPr lang="en-US"/>
                        </a:p>
                      </a:txBody>
                      <a:tcPr anchor="ctr">
                        <a:blipFill>
                          <a:blip r:embed="rId3"/>
                          <a:stretch>
                            <a:fillRect l="-100500" t="-201068" r="-300750" b="-101068"/>
                          </a:stretch>
                        </a:blipFill>
                      </a:tcPr>
                    </a:tc>
                    <a:tc>
                      <a:txBody>
                        <a:bodyPr/>
                        <a:lstStyle/>
                        <a:p>
                          <a:endParaRPr lang="en-US"/>
                        </a:p>
                      </a:txBody>
                      <a:tcPr anchor="ctr">
                        <a:blipFill>
                          <a:blip r:embed="rId3"/>
                          <a:stretch>
                            <a:fillRect l="-200500" t="-201068" r="-200750" b="-101068"/>
                          </a:stretch>
                        </a:blipFill>
                      </a:tcPr>
                    </a:tc>
                    <a:tc>
                      <a:txBody>
                        <a:bodyPr/>
                        <a:lstStyle/>
                        <a:p>
                          <a:endParaRPr lang="en-US"/>
                        </a:p>
                      </a:txBody>
                      <a:tcPr anchor="ctr">
                        <a:blipFill>
                          <a:blip r:embed="rId3"/>
                          <a:stretch>
                            <a:fillRect l="-300500" t="-201068" r="-100750" b="-101068"/>
                          </a:stretch>
                        </a:blipFill>
                      </a:tcPr>
                    </a:tc>
                    <a:tc>
                      <a:txBody>
                        <a:bodyPr/>
                        <a:lstStyle/>
                        <a:p>
                          <a:endParaRPr lang="en-US"/>
                        </a:p>
                      </a:txBody>
                      <a:tcPr anchor="ctr">
                        <a:blipFill>
                          <a:blip r:embed="rId3"/>
                          <a:stretch>
                            <a:fillRect l="-400500" t="-201068" r="-750" b="-101068"/>
                          </a:stretch>
                        </a:blipFill>
                      </a:tcPr>
                    </a:tc>
                    <a:extLst>
                      <a:ext uri="{0D108BD9-81ED-4DB2-BD59-A6C34878D82A}">
                        <a16:rowId xmlns:a16="http://schemas.microsoft.com/office/drawing/2014/main" val="562908454"/>
                      </a:ext>
                    </a:extLst>
                  </a:tr>
                  <a:tr h="1714500">
                    <a:tc>
                      <a:txBody>
                        <a:bodyPr/>
                        <a:lstStyle/>
                        <a:p>
                          <a:endParaRPr lang="en-US"/>
                        </a:p>
                      </a:txBody>
                      <a:tcPr anchor="ctr">
                        <a:blipFill>
                          <a:blip r:embed="rId3"/>
                          <a:stretch>
                            <a:fillRect l="-500" t="-301068" r="-400750" b="-1068"/>
                          </a:stretch>
                        </a:blipFill>
                      </a:tcPr>
                    </a:tc>
                    <a:tc>
                      <a:txBody>
                        <a:bodyPr/>
                        <a:lstStyle/>
                        <a:p>
                          <a:endParaRPr lang="en-US"/>
                        </a:p>
                      </a:txBody>
                      <a:tcPr anchor="ctr">
                        <a:blipFill>
                          <a:blip r:embed="rId3"/>
                          <a:stretch>
                            <a:fillRect l="-100500" t="-301068" r="-300750" b="-1068"/>
                          </a:stretch>
                        </a:blipFill>
                      </a:tcPr>
                    </a:tc>
                    <a:tc>
                      <a:txBody>
                        <a:bodyPr/>
                        <a:lstStyle/>
                        <a:p>
                          <a:endParaRPr lang="en-US"/>
                        </a:p>
                      </a:txBody>
                      <a:tcPr anchor="ctr">
                        <a:blipFill>
                          <a:blip r:embed="rId3"/>
                          <a:stretch>
                            <a:fillRect l="-200500" t="-301068" r="-200750" b="-1068"/>
                          </a:stretch>
                        </a:blipFill>
                      </a:tcPr>
                    </a:tc>
                    <a:tc>
                      <a:txBody>
                        <a:bodyPr/>
                        <a:lstStyle/>
                        <a:p>
                          <a:endParaRPr lang="en-US"/>
                        </a:p>
                      </a:txBody>
                      <a:tcPr anchor="ctr">
                        <a:blipFill>
                          <a:blip r:embed="rId3"/>
                          <a:stretch>
                            <a:fillRect l="-300500" t="-301068" r="-100750" b="-1068"/>
                          </a:stretch>
                        </a:blipFill>
                      </a:tcPr>
                    </a:tc>
                    <a:tc>
                      <a:txBody>
                        <a:bodyPr/>
                        <a:lstStyle/>
                        <a:p>
                          <a:endParaRPr lang="en-US"/>
                        </a:p>
                      </a:txBody>
                      <a:tcPr anchor="ctr">
                        <a:blipFill>
                          <a:blip r:embed="rId3"/>
                          <a:stretch>
                            <a:fillRect l="-400500" t="-301068" r="-750" b="-1068"/>
                          </a:stretch>
                        </a:blipFill>
                      </a:tcPr>
                    </a:tc>
                    <a:extLst>
                      <a:ext uri="{0D108BD9-81ED-4DB2-BD59-A6C34878D82A}">
                        <a16:rowId xmlns:a16="http://schemas.microsoft.com/office/drawing/2014/main" val="2666196498"/>
                      </a:ext>
                    </a:extLst>
                  </a:tr>
                </a:tbl>
              </a:graphicData>
            </a:graphic>
          </p:graphicFrame>
        </mc:Fallback>
      </mc:AlternateContent>
    </p:spTree>
    <p:extLst>
      <p:ext uri="{BB962C8B-B14F-4D97-AF65-F5344CB8AC3E}">
        <p14:creationId xmlns:p14="http://schemas.microsoft.com/office/powerpoint/2010/main" val="23061055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extLst>
                      <a:ext uri="{0D108BD9-81ED-4DB2-BD59-A6C34878D82A}">
                        <a16:rowId xmlns:a16="http://schemas.microsoft.com/office/drawing/2014/main" val="3185882226"/>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extLst>
                      <a:ext uri="{0D108BD9-81ED-4DB2-BD59-A6C34878D82A}">
                        <a16:rowId xmlns:a16="http://schemas.microsoft.com/office/drawing/2014/main" val="674695188"/>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extLst>
                      <a:ext uri="{0D108BD9-81ED-4DB2-BD59-A6C34878D82A}">
                        <a16:rowId xmlns:a16="http://schemas.microsoft.com/office/drawing/2014/main" val="562908454"/>
                      </a:ext>
                    </a:extLst>
                  </a:tr>
                  <a:tr h="1714500">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44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m:oMathPara>
                          </a14:m>
                          <a:endParaRPr lang="en-GB" sz="3200" dirty="0"/>
                        </a:p>
                      </a:txBody>
                      <a:tcPr anchor="ctr"/>
                    </a:tc>
                    <a:extLst>
                      <a:ext uri="{0D108BD9-81ED-4DB2-BD59-A6C34878D82A}">
                        <a16:rowId xmlns:a16="http://schemas.microsoft.com/office/drawing/2014/main" val="2666196498"/>
                      </a:ext>
                    </a:extLst>
                  </a:tr>
                </a:tbl>
              </a:graphicData>
            </a:graphic>
          </p:graphicFrame>
        </mc:Choice>
        <mc:Fallback xmlns="">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1091183507"/>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endParaRPr lang="en-US"/>
                        </a:p>
                      </a:txBody>
                      <a:tcPr anchor="ctr">
                        <a:blipFill>
                          <a:blip r:embed="rId3"/>
                          <a:stretch>
                            <a:fillRect l="-500" t="-712" r="-400750" b="-301423"/>
                          </a:stretch>
                        </a:blipFill>
                      </a:tcPr>
                    </a:tc>
                    <a:tc>
                      <a:txBody>
                        <a:bodyPr/>
                        <a:lstStyle/>
                        <a:p>
                          <a:endParaRPr lang="en-US"/>
                        </a:p>
                      </a:txBody>
                      <a:tcPr anchor="ctr">
                        <a:blipFill>
                          <a:blip r:embed="rId3"/>
                          <a:stretch>
                            <a:fillRect l="-100500" t="-712" r="-300750" b="-301423"/>
                          </a:stretch>
                        </a:blipFill>
                      </a:tcPr>
                    </a:tc>
                    <a:tc>
                      <a:txBody>
                        <a:bodyPr/>
                        <a:lstStyle/>
                        <a:p>
                          <a:endParaRPr lang="en-US"/>
                        </a:p>
                      </a:txBody>
                      <a:tcPr anchor="ctr">
                        <a:blipFill>
                          <a:blip r:embed="rId3"/>
                          <a:stretch>
                            <a:fillRect l="-200500" t="-712" r="-200750" b="-301423"/>
                          </a:stretch>
                        </a:blipFill>
                      </a:tcPr>
                    </a:tc>
                    <a:tc>
                      <a:txBody>
                        <a:bodyPr/>
                        <a:lstStyle/>
                        <a:p>
                          <a:endParaRPr lang="en-US"/>
                        </a:p>
                      </a:txBody>
                      <a:tcPr anchor="ctr">
                        <a:blipFill>
                          <a:blip r:embed="rId3"/>
                          <a:stretch>
                            <a:fillRect l="-300500" t="-712" r="-100750" b="-301423"/>
                          </a:stretch>
                        </a:blipFill>
                      </a:tcPr>
                    </a:tc>
                    <a:tc>
                      <a:txBody>
                        <a:bodyPr/>
                        <a:lstStyle/>
                        <a:p>
                          <a:endParaRPr lang="en-US"/>
                        </a:p>
                      </a:txBody>
                      <a:tcPr anchor="ctr">
                        <a:blipFill>
                          <a:blip r:embed="rId3"/>
                          <a:stretch>
                            <a:fillRect l="-400500" t="-712" r="-750" b="-301423"/>
                          </a:stretch>
                        </a:blipFill>
                      </a:tcPr>
                    </a:tc>
                    <a:extLst>
                      <a:ext uri="{0D108BD9-81ED-4DB2-BD59-A6C34878D82A}">
                        <a16:rowId xmlns:a16="http://schemas.microsoft.com/office/drawing/2014/main" val="3185882226"/>
                      </a:ext>
                    </a:extLst>
                  </a:tr>
                  <a:tr h="1714500">
                    <a:tc>
                      <a:txBody>
                        <a:bodyPr/>
                        <a:lstStyle/>
                        <a:p>
                          <a:endParaRPr lang="en-US"/>
                        </a:p>
                      </a:txBody>
                      <a:tcPr anchor="ctr">
                        <a:blipFill>
                          <a:blip r:embed="rId3"/>
                          <a:stretch>
                            <a:fillRect l="-500" t="-100355" r="-400750" b="-200355"/>
                          </a:stretch>
                        </a:blipFill>
                      </a:tcPr>
                    </a:tc>
                    <a:tc>
                      <a:txBody>
                        <a:bodyPr/>
                        <a:lstStyle/>
                        <a:p>
                          <a:endParaRPr lang="en-US"/>
                        </a:p>
                      </a:txBody>
                      <a:tcPr anchor="ctr">
                        <a:blipFill>
                          <a:blip r:embed="rId3"/>
                          <a:stretch>
                            <a:fillRect l="-100500" t="-100355" r="-300750" b="-200355"/>
                          </a:stretch>
                        </a:blipFill>
                      </a:tcPr>
                    </a:tc>
                    <a:tc>
                      <a:txBody>
                        <a:bodyPr/>
                        <a:lstStyle/>
                        <a:p>
                          <a:endParaRPr lang="en-US"/>
                        </a:p>
                      </a:txBody>
                      <a:tcPr anchor="ctr">
                        <a:blipFill>
                          <a:blip r:embed="rId3"/>
                          <a:stretch>
                            <a:fillRect l="-200500" t="-100355" r="-200750" b="-200355"/>
                          </a:stretch>
                        </a:blipFill>
                      </a:tcPr>
                    </a:tc>
                    <a:tc>
                      <a:txBody>
                        <a:bodyPr/>
                        <a:lstStyle/>
                        <a:p>
                          <a:endParaRPr lang="en-US"/>
                        </a:p>
                      </a:txBody>
                      <a:tcPr anchor="ctr">
                        <a:blipFill>
                          <a:blip r:embed="rId3"/>
                          <a:stretch>
                            <a:fillRect l="-300500" t="-100355" r="-100750" b="-200355"/>
                          </a:stretch>
                        </a:blipFill>
                      </a:tcPr>
                    </a:tc>
                    <a:tc>
                      <a:txBody>
                        <a:bodyPr/>
                        <a:lstStyle/>
                        <a:p>
                          <a:endParaRPr lang="en-US"/>
                        </a:p>
                      </a:txBody>
                      <a:tcPr anchor="ctr">
                        <a:blipFill>
                          <a:blip r:embed="rId3"/>
                          <a:stretch>
                            <a:fillRect l="-400500" t="-100355" r="-750" b="-200355"/>
                          </a:stretch>
                        </a:blipFill>
                      </a:tcPr>
                    </a:tc>
                    <a:extLst>
                      <a:ext uri="{0D108BD9-81ED-4DB2-BD59-A6C34878D82A}">
                        <a16:rowId xmlns:a16="http://schemas.microsoft.com/office/drawing/2014/main" val="674695188"/>
                      </a:ext>
                    </a:extLst>
                  </a:tr>
                  <a:tr h="1714500">
                    <a:tc>
                      <a:txBody>
                        <a:bodyPr/>
                        <a:lstStyle/>
                        <a:p>
                          <a:endParaRPr lang="en-US"/>
                        </a:p>
                      </a:txBody>
                      <a:tcPr anchor="ctr">
                        <a:blipFill>
                          <a:blip r:embed="rId3"/>
                          <a:stretch>
                            <a:fillRect l="-500" t="-201068" r="-400750" b="-101068"/>
                          </a:stretch>
                        </a:blipFill>
                      </a:tcPr>
                    </a:tc>
                    <a:tc>
                      <a:txBody>
                        <a:bodyPr/>
                        <a:lstStyle/>
                        <a:p>
                          <a:endParaRPr lang="en-US"/>
                        </a:p>
                      </a:txBody>
                      <a:tcPr anchor="ctr">
                        <a:blipFill>
                          <a:blip r:embed="rId3"/>
                          <a:stretch>
                            <a:fillRect l="-100500" t="-201068" r="-300750" b="-101068"/>
                          </a:stretch>
                        </a:blipFill>
                      </a:tcPr>
                    </a:tc>
                    <a:tc>
                      <a:txBody>
                        <a:bodyPr/>
                        <a:lstStyle/>
                        <a:p>
                          <a:endParaRPr lang="en-US"/>
                        </a:p>
                      </a:txBody>
                      <a:tcPr anchor="ctr">
                        <a:blipFill>
                          <a:blip r:embed="rId3"/>
                          <a:stretch>
                            <a:fillRect l="-200500" t="-201068" r="-200750" b="-101068"/>
                          </a:stretch>
                        </a:blipFill>
                      </a:tcPr>
                    </a:tc>
                    <a:tc>
                      <a:txBody>
                        <a:bodyPr/>
                        <a:lstStyle/>
                        <a:p>
                          <a:endParaRPr lang="en-US"/>
                        </a:p>
                      </a:txBody>
                      <a:tcPr anchor="ctr">
                        <a:blipFill>
                          <a:blip r:embed="rId3"/>
                          <a:stretch>
                            <a:fillRect l="-300500" t="-201068" r="-100750" b="-101068"/>
                          </a:stretch>
                        </a:blipFill>
                      </a:tcPr>
                    </a:tc>
                    <a:tc>
                      <a:txBody>
                        <a:bodyPr/>
                        <a:lstStyle/>
                        <a:p>
                          <a:endParaRPr lang="en-US"/>
                        </a:p>
                      </a:txBody>
                      <a:tcPr anchor="ctr">
                        <a:blipFill>
                          <a:blip r:embed="rId3"/>
                          <a:stretch>
                            <a:fillRect l="-400500" t="-201068" r="-750" b="-101068"/>
                          </a:stretch>
                        </a:blipFill>
                      </a:tcPr>
                    </a:tc>
                    <a:extLst>
                      <a:ext uri="{0D108BD9-81ED-4DB2-BD59-A6C34878D82A}">
                        <a16:rowId xmlns:a16="http://schemas.microsoft.com/office/drawing/2014/main" val="562908454"/>
                      </a:ext>
                    </a:extLst>
                  </a:tr>
                  <a:tr h="1714500">
                    <a:tc>
                      <a:txBody>
                        <a:bodyPr/>
                        <a:lstStyle/>
                        <a:p>
                          <a:endParaRPr lang="en-US"/>
                        </a:p>
                      </a:txBody>
                      <a:tcPr anchor="ctr">
                        <a:blipFill>
                          <a:blip r:embed="rId3"/>
                          <a:stretch>
                            <a:fillRect l="-500" t="-301068" r="-400750" b="-1068"/>
                          </a:stretch>
                        </a:blipFill>
                      </a:tcPr>
                    </a:tc>
                    <a:tc>
                      <a:txBody>
                        <a:bodyPr/>
                        <a:lstStyle/>
                        <a:p>
                          <a:endParaRPr lang="en-US"/>
                        </a:p>
                      </a:txBody>
                      <a:tcPr anchor="ctr">
                        <a:blipFill>
                          <a:blip r:embed="rId3"/>
                          <a:stretch>
                            <a:fillRect l="-100500" t="-301068" r="-300750" b="-1068"/>
                          </a:stretch>
                        </a:blipFill>
                      </a:tcPr>
                    </a:tc>
                    <a:tc>
                      <a:txBody>
                        <a:bodyPr/>
                        <a:lstStyle/>
                        <a:p>
                          <a:endParaRPr lang="en-US"/>
                        </a:p>
                      </a:txBody>
                      <a:tcPr anchor="ctr">
                        <a:blipFill>
                          <a:blip r:embed="rId3"/>
                          <a:stretch>
                            <a:fillRect l="-200500" t="-301068" r="-200750" b="-1068"/>
                          </a:stretch>
                        </a:blipFill>
                      </a:tcPr>
                    </a:tc>
                    <a:tc>
                      <a:txBody>
                        <a:bodyPr/>
                        <a:lstStyle/>
                        <a:p>
                          <a:endParaRPr lang="en-US"/>
                        </a:p>
                      </a:txBody>
                      <a:tcPr anchor="ctr">
                        <a:blipFill>
                          <a:blip r:embed="rId3"/>
                          <a:stretch>
                            <a:fillRect l="-300500" t="-301068" r="-100750" b="-1068"/>
                          </a:stretch>
                        </a:blipFill>
                      </a:tcPr>
                    </a:tc>
                    <a:tc>
                      <a:txBody>
                        <a:bodyPr/>
                        <a:lstStyle/>
                        <a:p>
                          <a:endParaRPr lang="en-US"/>
                        </a:p>
                      </a:txBody>
                      <a:tcPr anchor="ctr">
                        <a:blipFill>
                          <a:blip r:embed="rId3"/>
                          <a:stretch>
                            <a:fillRect l="-400500" t="-301068" r="-750" b="-1068"/>
                          </a:stretch>
                        </a:blipFill>
                      </a:tcPr>
                    </a:tc>
                    <a:extLst>
                      <a:ext uri="{0D108BD9-81ED-4DB2-BD59-A6C34878D82A}">
                        <a16:rowId xmlns:a16="http://schemas.microsoft.com/office/drawing/2014/main" val="2666196498"/>
                      </a:ext>
                    </a:extLst>
                  </a:tr>
                </a:tbl>
              </a:graphicData>
            </a:graphic>
          </p:graphicFrame>
        </mc:Fallback>
      </mc:AlternateContent>
    </p:spTree>
    <p:extLst>
      <p:ext uri="{BB962C8B-B14F-4D97-AF65-F5344CB8AC3E}">
        <p14:creationId xmlns:p14="http://schemas.microsoft.com/office/powerpoint/2010/main" val="470023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a:t>
                      </a: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26445879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0.25</a:t>
                      </a: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26753546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0.3</a:t>
                      </a: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18737464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0.5</a:t>
                      </a: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34365370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a:t>
                      </a: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11009419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1256255824"/>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40%</a:t>
                      </a: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732155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3483270051"/>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30%</a:t>
                      </a: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194161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latin typeface="Century Gothic" panose="020B0502020202020204" pitchFamily="34" charset="0"/>
              </a:rPr>
              <a:t>Percentages</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3844157769"/>
              </p:ext>
            </p:extLst>
          </p:nvPr>
        </p:nvGraphicFramePr>
        <p:xfrm>
          <a:off x="417814" y="1143081"/>
          <a:ext cx="8737072" cy="2674540"/>
        </p:xfrm>
        <a:graphic>
          <a:graphicData uri="http://schemas.openxmlformats.org/drawingml/2006/table">
            <a:tbl>
              <a:tblPr firstRow="1" bandRow="1">
                <a:tableStyleId>{5940675A-B579-460E-94D1-54222C63F5DA}</a:tableStyleId>
              </a:tblPr>
              <a:tblGrid>
                <a:gridCol w="8737072">
                  <a:extLst>
                    <a:ext uri="{9D8B030D-6E8A-4147-A177-3AD203B41FA5}">
                      <a16:colId xmlns:a16="http://schemas.microsoft.com/office/drawing/2014/main" val="864547500"/>
                    </a:ext>
                  </a:extLst>
                </a:gridCol>
              </a:tblGrid>
              <a:tr h="399810">
                <a:tc>
                  <a:txBody>
                    <a:bodyPr/>
                    <a:lstStyle/>
                    <a:p>
                      <a:r>
                        <a:rPr lang="en-GB" sz="1800" b="1" dirty="0">
                          <a:solidFill>
                            <a:schemeClr val="bg1"/>
                          </a:solidFill>
                        </a:rPr>
                        <a:t>In Key Stage 3 students need to</a:t>
                      </a:r>
                    </a:p>
                  </a:txBody>
                  <a:tcPr anchor="ctr">
                    <a:solidFill>
                      <a:schemeClr val="accent2"/>
                    </a:solidFill>
                  </a:tcPr>
                </a:tc>
                <a:extLst>
                  <a:ext uri="{0D108BD9-81ED-4DB2-BD59-A6C34878D82A}">
                    <a16:rowId xmlns:a16="http://schemas.microsoft.com/office/drawing/2014/main" val="1994315794"/>
                  </a:ext>
                </a:extLst>
              </a:tr>
              <a:tr h="2274730">
                <a:tc>
                  <a:txBody>
                    <a:bodyPr/>
                    <a:lstStyle/>
                    <a:p>
                      <a:pPr marL="285750" indent="-285750">
                        <a:buFont typeface="Arial" panose="020B0604020202020204" pitchFamily="34" charset="0"/>
                        <a:buChar char="•"/>
                      </a:pPr>
                      <a:r>
                        <a:rPr lang="en-GB" sz="1600" kern="1200" dirty="0">
                          <a:solidFill>
                            <a:schemeClr val="tx1"/>
                          </a:solidFill>
                          <a:effectLst/>
                          <a:latin typeface="+mn-lt"/>
                          <a:ea typeface="+mn-ea"/>
                          <a:cs typeface="+mn-cs"/>
                        </a:rPr>
                        <a:t>Connect fractions, percentages, proportionality and ratio together through the overarching idea of multiplicative relationships.</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Further develop their understanding of multiplication as scaling and not just as repeated addition, including in examples involving percentages.</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Continue to use informal additive methods to calculate percentages where appropriate. </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Understand that there exists a single multiplier linked to any percentage. </a:t>
                      </a:r>
                    </a:p>
                    <a:p>
                      <a:pPr marL="285750" indent="-285750">
                        <a:buFont typeface="Arial" panose="020B0604020202020204" pitchFamily="34" charset="0"/>
                        <a:buChar char="•"/>
                      </a:pPr>
                      <a:r>
                        <a:rPr lang="en-GB" sz="1600" kern="1200" dirty="0">
                          <a:solidFill>
                            <a:schemeClr val="tx1"/>
                          </a:solidFill>
                          <a:effectLst/>
                          <a:latin typeface="+mn-lt"/>
                          <a:ea typeface="+mn-ea"/>
                          <a:cs typeface="+mn-cs"/>
                        </a:rPr>
                        <a:t>Be able to work flexibly with percentages, recognising the most efficient strategy for the context of the calculation.</a:t>
                      </a: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22923203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extLst>
              <p:ext uri="{D42A27DB-BD31-4B8C-83A1-F6EECF244321}">
                <p14:modId xmlns:p14="http://schemas.microsoft.com/office/powerpoint/2010/main" val="4271386514"/>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585858"/>
                          </a:solidFill>
                          <a:effectLst/>
                          <a:uLnTx/>
                          <a:uFillTx/>
                          <a:latin typeface="Arial"/>
                          <a:ea typeface="+mn-ea"/>
                          <a:cs typeface="+mn-cs"/>
                        </a:rPr>
                        <a:t>120%</a:t>
                      </a: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25034179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16944081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6789544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32017368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29117781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1841878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C27E16D-4639-4463-B43D-8DECCE117B33}"/>
              </a:ext>
            </a:extLst>
          </p:cNvPr>
          <p:cNvGraphicFramePr>
            <a:graphicFrameLocks noGrp="1"/>
          </p:cNvGraphicFramePr>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563708957"/>
                    </a:ext>
                  </a:extLst>
                </a:gridCol>
                <a:gridCol w="2438400">
                  <a:extLst>
                    <a:ext uri="{9D8B030D-6E8A-4147-A177-3AD203B41FA5}">
                      <a16:colId xmlns:a16="http://schemas.microsoft.com/office/drawing/2014/main" val="1952841999"/>
                    </a:ext>
                  </a:extLst>
                </a:gridCol>
                <a:gridCol w="2438400">
                  <a:extLst>
                    <a:ext uri="{9D8B030D-6E8A-4147-A177-3AD203B41FA5}">
                      <a16:colId xmlns:a16="http://schemas.microsoft.com/office/drawing/2014/main" val="423073486"/>
                    </a:ext>
                  </a:extLst>
                </a:gridCol>
                <a:gridCol w="2438400">
                  <a:extLst>
                    <a:ext uri="{9D8B030D-6E8A-4147-A177-3AD203B41FA5}">
                      <a16:colId xmlns:a16="http://schemas.microsoft.com/office/drawing/2014/main" val="3422154761"/>
                    </a:ext>
                  </a:extLst>
                </a:gridCol>
                <a:gridCol w="2438400">
                  <a:extLst>
                    <a:ext uri="{9D8B030D-6E8A-4147-A177-3AD203B41FA5}">
                      <a16:colId xmlns:a16="http://schemas.microsoft.com/office/drawing/2014/main" val="545220971"/>
                    </a:ext>
                  </a:extLst>
                </a:gridCol>
              </a:tblGrid>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3185882226"/>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674695188"/>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562908454"/>
                  </a:ext>
                </a:extLst>
              </a:tr>
              <a:tr h="1714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2666196498"/>
                  </a:ext>
                </a:extLst>
              </a:tr>
            </a:tbl>
          </a:graphicData>
        </a:graphic>
      </p:graphicFrame>
    </p:spTree>
    <p:extLst>
      <p:ext uri="{BB962C8B-B14F-4D97-AF65-F5344CB8AC3E}">
        <p14:creationId xmlns:p14="http://schemas.microsoft.com/office/powerpoint/2010/main" val="4279419459"/>
      </p:ext>
    </p:extLst>
  </p:cSld>
  <p:clrMapOvr>
    <a:masterClrMapping/>
  </p:clrMapOvr>
</p:sld>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 7 accelorator template" id="{57C8AB7A-0749-4D51-9AC5-8564E70B6B1E}" vid="{092B71EF-9738-4148-8CBC-10970DC4F5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LongProp xmlns="" name="SharedWithUsers"><![CDATA[10;#Kate Hunt;#16;#John Westwell;#13;#Sam Radford;#14;#Sue Madgwick;#15;#Donna Cole;#17;#Andrew Young;#21;#Bethanie Goodliff;#24;#Richard Perring;#19;#Charlie Stripp;#20;#Liam Benson;#26;#Jen Shearman;#23;#Steve McCormack;#11;#Amina Saleh;#25;#Gwen Tresidder;#6;#Kathryn Harris;#27;#Mary Stevenson;#18;#Carol Knights;#12;#Gaynor Bahan]]></LongProp>
</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1D6F0BF88B2B44B79917BD96CD0F31" ma:contentTypeVersion="9" ma:contentTypeDescription="Create a new document." ma:contentTypeScope="" ma:versionID="de1f2631343faa0a1087e0615de50c65">
  <xsd:schema xmlns:xsd="http://www.w3.org/2001/XMLSchema" xmlns:xs="http://www.w3.org/2001/XMLSchema" xmlns:p="http://schemas.microsoft.com/office/2006/metadata/properties" xmlns:ns2="f8b25599-9617-4c53-909e-9a2d650ffd9a" xmlns:ns3="b1991dce-6f80-42c1-8eb2-0b1d318215cf" targetNamespace="http://schemas.microsoft.com/office/2006/metadata/properties" ma:root="true" ma:fieldsID="31883b168131d446bbebe0eaee66670b" ns2:_="" ns3:_="">
    <xsd:import namespace="f8b25599-9617-4c53-909e-9a2d650ffd9a"/>
    <xsd:import namespace="b1991dce-6f80-42c1-8eb2-0b1d318215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b25599-9617-4c53-909e-9a2d650ffd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991dce-6f80-42c1-8eb2-0b1d318215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haredWithUsers xmlns="b1991dce-6f80-42c1-8eb2-0b1d318215cf">
      <UserInfo>
        <DisplayName/>
        <AccountId xsi:nil="true"/>
        <AccountType/>
      </UserInfo>
    </SharedWithUsers>
  </documentManagement>
</p:properties>
</file>

<file path=customXml/itemProps1.xml><?xml version="1.0" encoding="utf-8"?>
<ds:datastoreItem xmlns:ds="http://schemas.openxmlformats.org/officeDocument/2006/customXml" ds:itemID="{85CA48D5-CF87-4E62-9CFA-B8134F07C6D3}">
  <ds:schemaRefs>
    <ds:schemaRef ds:uri=""/>
    <ds:schemaRef ds:uri="http://schemas.microsoft.com/office/2006/metadata/longProperties"/>
  </ds:schemaRefs>
</ds:datastoreItem>
</file>

<file path=customXml/itemProps2.xml><?xml version="1.0" encoding="utf-8"?>
<ds:datastoreItem xmlns:ds="http://schemas.openxmlformats.org/officeDocument/2006/customXml" ds:itemID="{DC1D33E4-288D-418B-B870-45681D69E350}">
  <ds:schemaRefs>
    <ds:schemaRef ds:uri="b1991dce-6f80-42c1-8eb2-0b1d318215cf"/>
    <ds:schemaRef ds:uri="f8b25599-9617-4c53-909e-9a2d650ff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4.xml><?xml version="1.0" encoding="utf-8"?>
<ds:datastoreItem xmlns:ds="http://schemas.openxmlformats.org/officeDocument/2006/customXml" ds:itemID="{B1B18B3D-5C68-4030-BEF3-6F927E24DA37}">
  <ds:schemaRefs>
    <ds:schemaRef ds:uri="b1991dce-6f80-42c1-8eb2-0b1d318215cf"/>
    <ds:schemaRef ds:uri="http://purl.org/dc/terms/"/>
    <ds:schemaRef ds:uri="http://schemas.microsoft.com/office/2006/documentManagement/types"/>
    <ds:schemaRef ds:uri="http://purl.org/dc/dcmitype/"/>
    <ds:schemaRef ds:uri="http://schemas.microsoft.com/office/infopath/2007/PartnerControls"/>
    <ds:schemaRef ds:uri="f8b25599-9617-4c53-909e-9a2d650ffd9a"/>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4629</TotalTime>
  <Words>22094</Words>
  <Application>Microsoft Office PowerPoint</Application>
  <PresentationFormat>Widescreen</PresentationFormat>
  <Paragraphs>1838</Paragraphs>
  <Slides>96</Slides>
  <Notes>94</Notes>
  <HiddenSlides>28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96</vt:i4>
      </vt:variant>
    </vt:vector>
  </HeadingPairs>
  <TitlesOfParts>
    <vt:vector size="102" baseType="lpstr">
      <vt:lpstr>Arial</vt:lpstr>
      <vt:lpstr>Calibri</vt:lpstr>
      <vt:lpstr>Cambria Math</vt:lpstr>
      <vt:lpstr>Cavolini</vt:lpstr>
      <vt:lpstr>Century Gothic</vt:lpstr>
      <vt:lpstr>Custom Design</vt:lpstr>
      <vt:lpstr>      </vt:lpstr>
      <vt:lpstr>About this resource</vt:lpstr>
      <vt:lpstr>Checkpoints 1–10   </vt:lpstr>
      <vt:lpstr>Checkpoints 11–20   </vt:lpstr>
      <vt:lpstr>Key ideas</vt:lpstr>
      <vt:lpstr>Key ideas</vt:lpstr>
      <vt:lpstr>Percentages</vt:lpstr>
      <vt:lpstr>PowerPoint Presentation</vt:lpstr>
      <vt:lpstr>PowerPoint Presentation</vt:lpstr>
      <vt:lpstr>PowerPoint Presentation</vt:lpstr>
      <vt:lpstr>PowerPoint Presentation</vt:lpstr>
      <vt:lpstr>PowerPoint Presentation</vt:lpstr>
      <vt:lpstr>Checkpoint 1: Guidance</vt:lpstr>
      <vt:lpstr>PowerPoint Presentation</vt:lpstr>
      <vt:lpstr>Checkpoint 2: Guidance</vt:lpstr>
      <vt:lpstr>PowerPoint Presentation</vt:lpstr>
      <vt:lpstr>PowerPoint Presentation</vt:lpstr>
      <vt:lpstr>Checkpoint 3 Guidance</vt:lpstr>
      <vt:lpstr>PowerPoint Presentation</vt:lpstr>
      <vt:lpstr>Checkpoint 4 Guidance</vt:lpstr>
      <vt:lpstr>PowerPoint Presentation</vt:lpstr>
      <vt:lpstr>PowerPoint Presentation</vt:lpstr>
      <vt:lpstr>Checkpoint 5: Guidance</vt:lpstr>
      <vt:lpstr>PowerPoint Presentation</vt:lpstr>
      <vt:lpstr>PowerPoint Presentation</vt:lpstr>
      <vt:lpstr>PowerPoint Presentation</vt:lpstr>
      <vt:lpstr>Checkpoint 6: Guidance</vt:lpstr>
      <vt:lpstr>PowerPoint Presentation</vt:lpstr>
      <vt:lpstr>Checkpoint 7: Guidance</vt:lpstr>
      <vt:lpstr>PowerPoint Presentation</vt:lpstr>
      <vt:lpstr>Checkpoint 8: Guidance</vt:lpstr>
      <vt:lpstr>PowerPoint Presentation</vt:lpstr>
      <vt:lpstr>Checkpoint 9: Guidance</vt:lpstr>
      <vt:lpstr>PowerPoint Presentation</vt:lpstr>
      <vt:lpstr>Checkpoint 10: Guidance</vt:lpstr>
      <vt:lpstr>PowerPoint Presentation</vt:lpstr>
      <vt:lpstr>Checkpoint 11: Guidance</vt:lpstr>
      <vt:lpstr>PowerPoint Presentation</vt:lpstr>
      <vt:lpstr>Checkpoint 12: Guidance</vt:lpstr>
      <vt:lpstr>PowerPoint Presentation</vt:lpstr>
      <vt:lpstr>Checkpoint 13: Guidance</vt:lpstr>
      <vt:lpstr>PowerPoint Presentation</vt:lpstr>
      <vt:lpstr>Checkpoint 14: Guidance</vt:lpstr>
      <vt:lpstr>PowerPoint Presentation</vt:lpstr>
      <vt:lpstr>Checkpoint 15: Guidance</vt:lpstr>
      <vt:lpstr>Proportionality</vt:lpstr>
      <vt:lpstr>PowerPoint Presentation</vt:lpstr>
      <vt:lpstr>PowerPoint Presentation</vt:lpstr>
      <vt:lpstr>PowerPoint Presentation</vt:lpstr>
      <vt:lpstr>Checkpoint 16: Guidance</vt:lpstr>
      <vt:lpstr>PowerPoint Presentation</vt:lpstr>
      <vt:lpstr>Checkpoint 17: Guidance</vt:lpstr>
      <vt:lpstr>PowerPoint Presentation</vt:lpstr>
      <vt:lpstr>Checkpoint 18: Guidance</vt:lpstr>
      <vt:lpstr>PowerPoint Presentation</vt:lpstr>
      <vt:lpstr>Checkpoint 19: Guidance</vt:lpstr>
      <vt:lpstr>PowerPoint Presentation</vt:lpstr>
      <vt:lpstr>Checkpoint 20: Guidance</vt:lpstr>
      <vt:lpstr>Additional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Printable resources </vt:lpstr>
      <vt:lpstr>PowerPoint Presentation</vt:lpstr>
      <vt:lpstr>PowerPoint Presentation</vt:lpstr>
      <vt:lpstr>PowerPoint Presentation</vt:lpstr>
      <vt:lpstr>PowerPoint Presentation</vt:lpstr>
      <vt:lpstr>PowerPoint Presentation</vt:lpstr>
      <vt:lpstr>PowerPoint Presentation</vt:lpstr>
      <vt:lpstr>Printable cards for Additional activity 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Bethanie Goodliff</cp:lastModifiedBy>
  <cp:revision>13</cp:revision>
  <cp:lastPrinted>2022-09-21T15:52:39Z</cp:lastPrinted>
  <dcterms:created xsi:type="dcterms:W3CDTF">2008-01-11T09:41:35Z</dcterms:created>
  <dcterms:modified xsi:type="dcterms:W3CDTF">2023-01-10T16:54:53Z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0x010100FB1D6F0BF88B2B44B79917BD96CD0F31</vt:lpwstr>
  </property>
</Properties>
</file>