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50"/>
  </p:notesMasterIdLst>
  <p:sldIdLst>
    <p:sldId id="340" r:id="rId3"/>
    <p:sldId id="341" r:id="rId4"/>
    <p:sldId id="336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302" r:id="rId13"/>
    <p:sldId id="269" r:id="rId14"/>
    <p:sldId id="303" r:id="rId15"/>
    <p:sldId id="343" r:id="rId16"/>
    <p:sldId id="305" r:id="rId17"/>
    <p:sldId id="306" r:id="rId18"/>
    <p:sldId id="308" r:id="rId19"/>
    <p:sldId id="311" r:id="rId20"/>
    <p:sldId id="309" r:id="rId21"/>
    <p:sldId id="345" r:id="rId22"/>
    <p:sldId id="272" r:id="rId23"/>
    <p:sldId id="310" r:id="rId24"/>
    <p:sldId id="299" r:id="rId25"/>
    <p:sldId id="300" r:id="rId26"/>
    <p:sldId id="301" r:id="rId27"/>
    <p:sldId id="347" r:id="rId28"/>
    <p:sldId id="279" r:id="rId29"/>
    <p:sldId id="348" r:id="rId30"/>
    <p:sldId id="349" r:id="rId31"/>
    <p:sldId id="325" r:id="rId32"/>
    <p:sldId id="330" r:id="rId33"/>
    <p:sldId id="331" r:id="rId34"/>
    <p:sldId id="332" r:id="rId35"/>
    <p:sldId id="288" r:id="rId36"/>
    <p:sldId id="334" r:id="rId37"/>
    <p:sldId id="339" r:id="rId38"/>
    <p:sldId id="291" r:id="rId39"/>
    <p:sldId id="292" r:id="rId40"/>
    <p:sldId id="298" r:id="rId41"/>
    <p:sldId id="350" r:id="rId42"/>
    <p:sldId id="294" r:id="rId43"/>
    <p:sldId id="338" r:id="rId44"/>
    <p:sldId id="295" r:id="rId45"/>
    <p:sldId id="324" r:id="rId46"/>
    <p:sldId id="315" r:id="rId47"/>
    <p:sldId id="297" r:id="rId48"/>
    <p:sldId id="31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E360-4473-4956-8480-E4CDAE0D9F07}" type="datetimeFigureOut">
              <a:rPr lang="en-GB" smtClean="0"/>
              <a:pPr/>
              <a:t>31/12/2015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592E-EA98-4FA6-9330-346FC3454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8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D8B9-9564-4B5D-AE63-1C51DBD2D60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C0A358-B697-42E3-ABC4-6A9656BC517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C0A358-B697-42E3-ABC4-6A9656BC517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209883"/>
            <a:ext cx="3131840" cy="10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3"/>
            <a:ext cx="7239000" cy="758825"/>
          </a:xfrm>
          <a:ex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6408737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621531"/>
            <a:ext cx="2987824" cy="153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70CA-554C-4EFC-BEF8-EE33F6493A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1625"/>
            <a:ext cx="1981200" cy="564038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1625"/>
            <a:ext cx="57912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BAB8-A7E2-47C3-8297-9127231CE6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0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43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3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4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8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08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92162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4106-F7D3-4ED8-A61E-2A52946419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76034"/>
            <a:ext cx="1133773" cy="58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1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4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72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6F000-552C-684A-9E8E-82A18C28376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35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B700-31BC-F64E-B1C2-50FB2A470F8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6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E5FF-DDDF-473C-A020-E7507CF21F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7213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7213"/>
            <a:ext cx="3884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E269-4D48-4900-8C4B-8DBC8FE37C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FDF7-281B-4395-B2B6-EA0E7EA4EF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4584-8A1A-4DD3-AA34-93C48D966C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0A90-D9E2-417B-9377-7FA9BA2170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6509-29F8-4A02-BC00-67DD1D934D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ary.mackirdy\Documents\Maths hubs website\maths_hub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0"/>
            <a:ext cx="278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CE70-3A32-4FE8-B271-420F428D7E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1625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7213"/>
            <a:ext cx="7921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0B9F512-8D51-48C6-A39C-E1DBD07D5B47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pitchFamily="34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E9DD-49EB-4B2E-B5D5-2793D7571C6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F3DE-4476-4C07-A9D0-D4A367E6D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letters&amp;source=images&amp;cd=&amp;cad=rja&amp;docid=DfjKj7GXGENvoM&amp;tbnid=0DhBF8gLzheWMM:&amp;ved=0CAUQjRw&amp;url=http://www.bitterwallet.com/time-to-hand-in-those-scam-letters-crimefighters/6927&amp;ei=SdtBUeH6JY6o0AWa_YHgBA&amp;bvm=bv.43287494,d.d2k&amp;psig=AFQjCNGCea54TtnFtv2-ahTD2UurwTgkQw&amp;ust=13633568573272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letters&amp;source=images&amp;cd=&amp;cad=rja&amp;docid=DfjKj7GXGENvoM&amp;tbnid=0DhBF8gLzheWMM:&amp;ved=0CAUQjRw&amp;url=http://www.bitterwallet.com/time-to-hand-in-those-scam-letters-crimefighters/6927&amp;ei=SdtBUeH6JY6o0AWa_YHgBA&amp;bvm=bv.43287494,d.d2k&amp;psig=AFQjCNGCea54TtnFtv2-ahTD2UurwTgkQw&amp;ust=136335685732724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ved=0CAcQjRw&amp;url=http://www.oweiss.com/blog/2010/04&amp;ei=VN8FVcbICs6qaafDgcAO&amp;bvm=bv.88198703,d.ZGU&amp;psig=AFQjCNFJUJ8hc4oMwUE6KM8ITRIIWTzJjQ&amp;ust=14265344154186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0.wmf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5.w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wmf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.uk/scholar?hl=en&amp;q=Lai+-+Teaching+with+Procedural+Variation:+A+Chinese+Way+of+Promoting+Deep&amp;btnG=&amp;as_sdt=1,5&amp;as_sdtp" TargetMode="External"/><Relationship Id="rId2" Type="http://schemas.openxmlformats.org/officeDocument/2006/relationships/hyperlink" Target="https://scholar.google.co.uk/scholar?hl=en&amp;q=Lai+-+Teaching+with+Procedural+Variation:+A+Chinese+Way+of+Promoting+Deep&amp;btnG=&amp;as_sdt=1,5&amp;as_sdtp=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239000" cy="758825"/>
          </a:xfrm>
        </p:spPr>
        <p:txBody>
          <a:bodyPr/>
          <a:lstStyle/>
          <a:p>
            <a:r>
              <a:rPr lang="en-GB" dirty="0" smtClean="0"/>
              <a:t>Teaching Primary Mathematics for Mastery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3200" b="1" dirty="0" smtClean="0"/>
              <a:t>Debbie Morgan</a:t>
            </a:r>
          </a:p>
          <a:p>
            <a:r>
              <a:rPr lang="en-GB" sz="3000" b="1" dirty="0" smtClean="0"/>
              <a:t>Director of Primary Mathematics</a:t>
            </a:r>
          </a:p>
          <a:p>
            <a:r>
              <a:rPr lang="en-GB" sz="3000" b="1" dirty="0" smtClean="0"/>
              <a:t>NCETM</a:t>
            </a:r>
          </a:p>
          <a:p>
            <a:endParaRPr lang="en-GB" sz="3000" b="1" dirty="0"/>
          </a:p>
          <a:p>
            <a:r>
              <a:rPr lang="en-GB" sz="2400" dirty="0" smtClean="0"/>
              <a:t>December 2015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671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whole relationships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378496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30120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7 is the whole </a:t>
            </a:r>
          </a:p>
          <a:p>
            <a:r>
              <a:rPr lang="en-GB" sz="4000" dirty="0" smtClean="0"/>
              <a:t>3 is a part and 4 is a part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2448272" cy="249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5256584" cy="52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61653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Shanghai Textbook Grade 1 Semester 1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32656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Representing the Part - Part Whole Model</a:t>
            </a:r>
          </a:p>
          <a:p>
            <a:r>
              <a:rPr lang="en-GB" sz="2800" dirty="0" smtClean="0"/>
              <a:t>Attention to Structure 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764704"/>
            <a:ext cx="1224136" cy="1368152"/>
            <a:chOff x="-15" y="0"/>
            <a:chExt cx="1184" cy="1277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08" y="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525"/>
              <a:ext cx="585" cy="237"/>
              <a:chOff x="0" y="0"/>
              <a:chExt cx="585" cy="312"/>
            </a:xfrm>
          </p:grpSpPr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-15" y="653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704" y="747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915816" y="764704"/>
            <a:ext cx="1224136" cy="1440003"/>
            <a:chOff x="0" y="101"/>
            <a:chExt cx="1169" cy="1182"/>
          </a:xfrm>
        </p:grpSpPr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08" y="101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0" y="525"/>
              <a:ext cx="585" cy="237"/>
              <a:chOff x="0" y="0"/>
              <a:chExt cx="585" cy="312"/>
            </a:xfrm>
          </p:grpSpPr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0" y="659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773" y="746"/>
              <a:ext cx="396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30"/>
          <p:cNvGrpSpPr/>
          <p:nvPr/>
        </p:nvGrpSpPr>
        <p:grpSpPr>
          <a:xfrm>
            <a:off x="4932040" y="764704"/>
            <a:ext cx="1512168" cy="1512168"/>
            <a:chOff x="4572000" y="908720"/>
            <a:chExt cx="1209734" cy="1296144"/>
          </a:xfrm>
        </p:grpSpPr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5271204" y="1575147"/>
              <a:ext cx="510530" cy="48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4572000" y="1568326"/>
              <a:ext cx="432048" cy="6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889223" y="908720"/>
              <a:ext cx="402857" cy="476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4788024" y="1412776"/>
              <a:ext cx="201429" cy="315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220072" y="1412776"/>
              <a:ext cx="144016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31"/>
          <p:cNvGrpSpPr/>
          <p:nvPr/>
        </p:nvGrpSpPr>
        <p:grpSpPr>
          <a:xfrm>
            <a:off x="7097935" y="620688"/>
            <a:ext cx="1146473" cy="1368151"/>
            <a:chOff x="6665887" y="900664"/>
            <a:chExt cx="852786" cy="1162912"/>
          </a:xfrm>
        </p:grpSpPr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822367" y="900664"/>
              <a:ext cx="589182" cy="55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6804248" y="1340768"/>
              <a:ext cx="536430" cy="294040"/>
              <a:chOff x="0" y="0"/>
              <a:chExt cx="585" cy="312"/>
            </a:xfrm>
          </p:grpSpPr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7164288" y="1556792"/>
              <a:ext cx="354385" cy="504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6665887" y="1556792"/>
              <a:ext cx="354385" cy="506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827584" y="2564904"/>
            <a:ext cx="1512168" cy="1440160"/>
            <a:chOff x="0" y="0"/>
            <a:chExt cx="1600" cy="1320"/>
          </a:xfrm>
        </p:grpSpPr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rot="5400000" flipH="1">
              <a:off x="562" y="237"/>
              <a:ext cx="18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rot="5400000">
              <a:off x="562" y="642"/>
              <a:ext cx="18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776" y="198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9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100" y="696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771800" y="2492896"/>
            <a:ext cx="1480539" cy="1504413"/>
            <a:chOff x="0" y="0"/>
            <a:chExt cx="1604" cy="1317"/>
          </a:xfrm>
        </p:grpSpPr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0" y="447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736" y="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780" y="693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 rot="16200000">
              <a:off x="405" y="539"/>
              <a:ext cx="585" cy="237"/>
              <a:chOff x="0" y="0"/>
              <a:chExt cx="585" cy="312"/>
            </a:xfrm>
          </p:grpSpPr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187624" y="4365104"/>
            <a:ext cx="1512168" cy="1224136"/>
            <a:chOff x="0" y="0"/>
            <a:chExt cx="1528" cy="1215"/>
          </a:xfrm>
        </p:grpSpPr>
        <p:grpSp>
          <p:nvGrpSpPr>
            <p:cNvPr id="13" name="Group 39"/>
            <p:cNvGrpSpPr>
              <a:grpSpLocks/>
            </p:cNvGrpSpPr>
            <p:nvPr/>
          </p:nvGrpSpPr>
          <p:grpSpPr bwMode="auto">
            <a:xfrm rot="5400000">
              <a:off x="287" y="569"/>
              <a:ext cx="585" cy="237"/>
              <a:chOff x="0" y="0"/>
              <a:chExt cx="585" cy="312"/>
            </a:xfrm>
          </p:grpSpPr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704" y="33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91" name="Text Box 43"/>
            <p:cNvSpPr txBox="1">
              <a:spLocks noChangeArrowheads="1"/>
            </p:cNvSpPr>
            <p:nvPr/>
          </p:nvSpPr>
          <p:spPr bwMode="auto">
            <a:xfrm>
              <a:off x="0" y="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32" y="747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4788024" y="2849037"/>
            <a:ext cx="3384376" cy="2451941"/>
            <a:chOff x="0" y="54"/>
            <a:chExt cx="3098" cy="1944"/>
          </a:xfrm>
        </p:grpSpPr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0" y="804"/>
              <a:ext cx="465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294" y="525"/>
              <a:ext cx="585" cy="237"/>
              <a:chOff x="0" y="0"/>
              <a:chExt cx="585" cy="312"/>
            </a:xfrm>
          </p:grpSpPr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98" name="Text Box 50"/>
            <p:cNvSpPr txBox="1">
              <a:spLocks noChangeArrowheads="1"/>
            </p:cNvSpPr>
            <p:nvPr/>
          </p:nvSpPr>
          <p:spPr bwMode="auto">
            <a:xfrm>
              <a:off x="428" y="118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99" name="Text Box 51"/>
            <p:cNvSpPr txBox="1">
              <a:spLocks noChangeArrowheads="1"/>
            </p:cNvSpPr>
            <p:nvPr/>
          </p:nvSpPr>
          <p:spPr bwMode="auto">
            <a:xfrm>
              <a:off x="794" y="742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 rot="10800000">
              <a:off x="1026" y="1200"/>
              <a:ext cx="585" cy="237"/>
              <a:chOff x="0" y="0"/>
              <a:chExt cx="585" cy="312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953" y="1374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1810" y="555"/>
              <a:ext cx="585" cy="237"/>
              <a:chOff x="0" y="0"/>
              <a:chExt cx="585" cy="312"/>
            </a:xfrm>
          </p:grpSpPr>
          <p:sp>
            <p:nvSpPr>
              <p:cNvPr id="2105" name="Line 5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06" name="Line 58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1530" y="789"/>
              <a:ext cx="465" cy="4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1890" y="54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09" name="Text Box 61"/>
            <p:cNvSpPr txBox="1">
              <a:spLocks noChangeArrowheads="1"/>
            </p:cNvSpPr>
            <p:nvPr/>
          </p:nvSpPr>
          <p:spPr bwMode="auto">
            <a:xfrm>
              <a:off x="2274" y="645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9" name="SMARTInkShape-2"/>
          <p:cNvSpPr/>
          <p:nvPr/>
        </p:nvSpPr>
        <p:spPr>
          <a:xfrm>
            <a:off x="767953" y="5652492"/>
            <a:ext cx="1" cy="8563"/>
          </a:xfrm>
          <a:custGeom>
            <a:avLst/>
            <a:gdLst/>
            <a:ahLst/>
            <a:cxnLst/>
            <a:rect l="0" t="0" r="0" b="0"/>
            <a:pathLst>
              <a:path w="1" h="8563">
                <a:moveTo>
                  <a:pt x="0" y="0"/>
                </a:moveTo>
                <a:lnTo>
                  <a:pt x="0" y="85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764704"/>
            <a:ext cx="1224136" cy="1368152"/>
            <a:chOff x="-15" y="0"/>
            <a:chExt cx="1184" cy="1277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08" y="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525"/>
              <a:ext cx="585" cy="237"/>
              <a:chOff x="0" y="0"/>
              <a:chExt cx="585" cy="312"/>
            </a:xfrm>
          </p:grpSpPr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-15" y="653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704" y="747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FF0000"/>
                  </a:solidFill>
                </a:rPr>
                <a:t>5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915816" y="764704"/>
            <a:ext cx="1224136" cy="1440003"/>
            <a:chOff x="0" y="101"/>
            <a:chExt cx="1169" cy="1182"/>
          </a:xfrm>
        </p:grpSpPr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08" y="101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0" y="525"/>
              <a:ext cx="585" cy="237"/>
              <a:chOff x="0" y="0"/>
              <a:chExt cx="585" cy="312"/>
            </a:xfrm>
          </p:grpSpPr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0" y="659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773" y="746"/>
              <a:ext cx="396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FF0000"/>
                  </a:solidFill>
                </a:rPr>
                <a:t>9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30"/>
          <p:cNvGrpSpPr/>
          <p:nvPr/>
        </p:nvGrpSpPr>
        <p:grpSpPr>
          <a:xfrm>
            <a:off x="4932040" y="764704"/>
            <a:ext cx="1512168" cy="1512168"/>
            <a:chOff x="4572000" y="908720"/>
            <a:chExt cx="1209734" cy="1296144"/>
          </a:xfrm>
        </p:grpSpPr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5271204" y="1575147"/>
              <a:ext cx="510530" cy="48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4572000" y="1568326"/>
              <a:ext cx="432048" cy="6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802426" y="908720"/>
              <a:ext cx="576063" cy="476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FF0000"/>
                  </a:solidFill>
                </a:rPr>
                <a:t>10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4788024" y="1412776"/>
              <a:ext cx="201429" cy="315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220072" y="1412776"/>
              <a:ext cx="144016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31"/>
          <p:cNvGrpSpPr/>
          <p:nvPr/>
        </p:nvGrpSpPr>
        <p:grpSpPr>
          <a:xfrm>
            <a:off x="7308304" y="980728"/>
            <a:ext cx="1146473" cy="1368151"/>
            <a:chOff x="6665887" y="900664"/>
            <a:chExt cx="852786" cy="1162912"/>
          </a:xfrm>
        </p:grpSpPr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822367" y="900664"/>
              <a:ext cx="589182" cy="55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6804248" y="1340768"/>
              <a:ext cx="536430" cy="294040"/>
              <a:chOff x="0" y="0"/>
              <a:chExt cx="585" cy="312"/>
            </a:xfrm>
          </p:grpSpPr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7164288" y="1556792"/>
              <a:ext cx="354385" cy="504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6665887" y="1556792"/>
              <a:ext cx="354385" cy="506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827584" y="2564904"/>
            <a:ext cx="1512168" cy="1440160"/>
            <a:chOff x="0" y="0"/>
            <a:chExt cx="1600" cy="1320"/>
          </a:xfrm>
        </p:grpSpPr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rot="5400000" flipH="1">
              <a:off x="562" y="237"/>
              <a:ext cx="18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rot="5400000">
              <a:off x="562" y="642"/>
              <a:ext cx="18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776" y="198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9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100" y="696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FF0000"/>
                  </a:solidFill>
                </a:rPr>
                <a:t>7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771800" y="2492896"/>
            <a:ext cx="1480539" cy="1504413"/>
            <a:chOff x="0" y="0"/>
            <a:chExt cx="1604" cy="1317"/>
          </a:xfrm>
        </p:grpSpPr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0" y="447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7030A0"/>
                  </a:solidFill>
                </a:rPr>
                <a:t>8</a:t>
              </a:r>
              <a:endParaRPr lang="zh-CN" alt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736" y="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780" y="693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 rot="16200000">
              <a:off x="405" y="539"/>
              <a:ext cx="585" cy="237"/>
              <a:chOff x="0" y="0"/>
              <a:chExt cx="585" cy="312"/>
            </a:xfrm>
          </p:grpSpPr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187624" y="4365104"/>
            <a:ext cx="1512168" cy="1224136"/>
            <a:chOff x="0" y="0"/>
            <a:chExt cx="1528" cy="1215"/>
          </a:xfrm>
        </p:grpSpPr>
        <p:grpSp>
          <p:nvGrpSpPr>
            <p:cNvPr id="13" name="Group 39"/>
            <p:cNvGrpSpPr>
              <a:grpSpLocks/>
            </p:cNvGrpSpPr>
            <p:nvPr/>
          </p:nvGrpSpPr>
          <p:grpSpPr bwMode="auto">
            <a:xfrm rot="5400000">
              <a:off x="287" y="569"/>
              <a:ext cx="585" cy="237"/>
              <a:chOff x="0" y="0"/>
              <a:chExt cx="585" cy="312"/>
            </a:xfrm>
          </p:grpSpPr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704" y="33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91" name="Text Box 43"/>
            <p:cNvSpPr txBox="1">
              <a:spLocks noChangeArrowheads="1"/>
            </p:cNvSpPr>
            <p:nvPr/>
          </p:nvSpPr>
          <p:spPr bwMode="auto">
            <a:xfrm>
              <a:off x="0" y="0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32" y="747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FF0000"/>
                  </a:solidFill>
                </a:rPr>
                <a:t>4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4788024" y="2849037"/>
            <a:ext cx="3384376" cy="2451941"/>
            <a:chOff x="0" y="54"/>
            <a:chExt cx="3098" cy="1944"/>
          </a:xfrm>
        </p:grpSpPr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0" y="804"/>
              <a:ext cx="465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7030A0"/>
                  </a:solidFill>
                </a:rPr>
                <a:t>0</a:t>
              </a:r>
              <a:endParaRPr lang="zh-CN" altLang="en-US" sz="28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294" y="525"/>
              <a:ext cx="585" cy="237"/>
              <a:chOff x="0" y="0"/>
              <a:chExt cx="585" cy="312"/>
            </a:xfrm>
          </p:grpSpPr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98" name="Text Box 50"/>
            <p:cNvSpPr txBox="1">
              <a:spLocks noChangeArrowheads="1"/>
            </p:cNvSpPr>
            <p:nvPr/>
          </p:nvSpPr>
          <p:spPr bwMode="auto">
            <a:xfrm>
              <a:off x="428" y="118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99" name="Text Box 51"/>
            <p:cNvSpPr txBox="1">
              <a:spLocks noChangeArrowheads="1"/>
            </p:cNvSpPr>
            <p:nvPr/>
          </p:nvSpPr>
          <p:spPr bwMode="auto">
            <a:xfrm>
              <a:off x="794" y="742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 rot="10800000">
              <a:off x="1026" y="1200"/>
              <a:ext cx="585" cy="237"/>
              <a:chOff x="0" y="0"/>
              <a:chExt cx="585" cy="312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953" y="1374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10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1810" y="555"/>
              <a:ext cx="585" cy="237"/>
              <a:chOff x="0" y="0"/>
              <a:chExt cx="585" cy="312"/>
            </a:xfrm>
          </p:grpSpPr>
          <p:sp>
            <p:nvSpPr>
              <p:cNvPr id="2105" name="Line 5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06" name="Line 58"/>
              <p:cNvSpPr>
                <a:spLocks noChangeShapeType="1"/>
              </p:cNvSpPr>
              <p:nvPr/>
            </p:nvSpPr>
            <p:spPr bwMode="auto">
              <a:xfrm>
                <a:off x="405" y="0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1516" y="799"/>
              <a:ext cx="465" cy="4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b="1" dirty="0" smtClean="0">
                  <a:solidFill>
                    <a:srgbClr val="7030A0"/>
                  </a:solidFill>
                </a:rPr>
                <a:t>7</a:t>
              </a:r>
              <a:endParaRPr lang="zh-CN" alt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1890" y="54"/>
              <a:ext cx="465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altLang="zh-CN" sz="2800" dirty="0" smtClean="0">
                  <a:solidFill>
                    <a:srgbClr val="7030A0"/>
                  </a:solidFill>
                </a:rPr>
                <a:t>9</a:t>
              </a:r>
              <a:endParaRPr lang="zh-CN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109" name="Text Box 61"/>
            <p:cNvSpPr txBox="1">
              <a:spLocks noChangeArrowheads="1"/>
            </p:cNvSpPr>
            <p:nvPr/>
          </p:nvSpPr>
          <p:spPr bwMode="auto">
            <a:xfrm>
              <a:off x="2274" y="645"/>
              <a:ext cx="8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9" name="SMARTInkShape-2"/>
          <p:cNvSpPr/>
          <p:nvPr/>
        </p:nvSpPr>
        <p:spPr>
          <a:xfrm>
            <a:off x="767953" y="5652492"/>
            <a:ext cx="1" cy="8563"/>
          </a:xfrm>
          <a:custGeom>
            <a:avLst/>
            <a:gdLst/>
            <a:ahLst/>
            <a:cxnLst/>
            <a:rect l="0" t="0" r="0" b="0"/>
            <a:pathLst>
              <a:path w="1" h="8563">
                <a:moveTo>
                  <a:pt x="0" y="0"/>
                </a:moveTo>
                <a:lnTo>
                  <a:pt x="0" y="85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239000" cy="758825"/>
          </a:xfrm>
        </p:spPr>
        <p:txBody>
          <a:bodyPr/>
          <a:lstStyle/>
          <a:p>
            <a:r>
              <a:rPr lang="en-GB" sz="2000" dirty="0" smtClean="0"/>
              <a:t>Teaching Primary Mathematics for Mastery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4000" b="1" dirty="0" smtClean="0"/>
              <a:t>Depth shown in children’s work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728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1625"/>
            <a:ext cx="8435280" cy="1143000"/>
          </a:xfrm>
        </p:spPr>
        <p:txBody>
          <a:bodyPr/>
          <a:lstStyle/>
          <a:p>
            <a:r>
              <a:rPr lang="en-GB" dirty="0" smtClean="0"/>
              <a:t>8 flowers and 2 flowers 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34" y="1484784"/>
            <a:ext cx="86637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apples and 2 apples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16" y="1412776"/>
            <a:ext cx="6510311" cy="52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10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3857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013176"/>
            <a:ext cx="571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563888" y="1988840"/>
            <a:ext cx="57606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95936" y="3789040"/>
            <a:ext cx="57606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Deborah.morgan\AppData\Local\Microsoft\Windows\Temporary Internet Files\Content.Outlook\XFTW6GH3\IMG_3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Deborah.morgan\AppData\Local\Microsoft\Windows\Temporary Internet Files\Content.Outlook\XFTW6GH3\IMG_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239000" cy="758825"/>
          </a:xfrm>
        </p:spPr>
        <p:txBody>
          <a:bodyPr/>
          <a:lstStyle/>
          <a:p>
            <a:r>
              <a:rPr lang="en-GB" sz="2000" dirty="0" smtClean="0"/>
              <a:t>Teaching Primary Mathematics for Mastery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4000" b="1" dirty="0" smtClean="0"/>
              <a:t>Introduction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8709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239000" cy="758825"/>
          </a:xfrm>
        </p:spPr>
        <p:txBody>
          <a:bodyPr/>
          <a:lstStyle/>
          <a:p>
            <a:r>
              <a:rPr lang="en-GB" sz="2000" dirty="0" smtClean="0"/>
              <a:t>Teaching Primary Mathematics for Mastery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4000" b="1" dirty="0" smtClean="0"/>
              <a:t>Using the bar model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956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Depth/Simplicity/Clarity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CC7C2-E1F6-4D0D-B0A6-9B8EAA96836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2" descr="http://upload.wikimedia.org/wikipedia/commons/thumb/8/85/Cuisenaire_staircase.JPG/220px-Cuisenaire_stair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2095500" cy="18478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683568" y="3789040"/>
            <a:ext cx="4176264" cy="540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            </a:t>
            </a:r>
            <a:r>
              <a:rPr lang="en-GB" sz="3600" dirty="0" smtClean="0">
                <a:solidFill>
                  <a:srgbClr val="000000"/>
                </a:solidFill>
              </a:rPr>
              <a:t>7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07704" y="4329100"/>
            <a:ext cx="2952128" cy="540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dirty="0" smtClean="0">
                <a:solidFill>
                  <a:srgbClr val="000000"/>
                </a:solidFill>
              </a:rPr>
              <a:t>      </a:t>
            </a:r>
            <a:r>
              <a:rPr lang="en-GB" sz="3600" dirty="0" smtClean="0">
                <a:solidFill>
                  <a:srgbClr val="000000"/>
                </a:solidFill>
              </a:rPr>
              <a:t>5.1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83568" y="4329100"/>
            <a:ext cx="1224136" cy="5400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1.9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3758" y="5337212"/>
            <a:ext cx="4176264" cy="540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            </a:t>
            </a:r>
            <a:r>
              <a:rPr lang="en-GB" sz="3600" dirty="0" smtClean="0">
                <a:solidFill>
                  <a:srgbClr val="000000"/>
                </a:solidFill>
              </a:rPr>
              <a:t>7.4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763688" y="5877272"/>
            <a:ext cx="2756334" cy="540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dirty="0" smtClean="0">
                <a:solidFill>
                  <a:srgbClr val="000000"/>
                </a:solidFill>
              </a:rPr>
              <a:t>      </a:t>
            </a:r>
            <a:r>
              <a:rPr lang="en-GB" sz="3600" dirty="0" smtClean="0">
                <a:solidFill>
                  <a:srgbClr val="000000"/>
                </a:solidFill>
              </a:rPr>
              <a:t>5.7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3758" y="5877272"/>
            <a:ext cx="1419930" cy="5400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1.7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83568" y="2060848"/>
            <a:ext cx="4176264" cy="540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             </a:t>
            </a:r>
            <a:r>
              <a:rPr lang="en-GB" sz="3600" dirty="0" smtClean="0">
                <a:solidFill>
                  <a:srgbClr val="000000"/>
                </a:solidFill>
              </a:rPr>
              <a:t>7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907704" y="2600908"/>
            <a:ext cx="2952128" cy="540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dirty="0" smtClean="0">
                <a:solidFill>
                  <a:srgbClr val="000000"/>
                </a:solidFill>
              </a:rPr>
              <a:t>      </a:t>
            </a:r>
            <a:r>
              <a:rPr lang="en-GB" sz="36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83568" y="2600908"/>
            <a:ext cx="1224136" cy="5400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664238" y="5337212"/>
            <a:ext cx="4176264" cy="540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 algn="ctr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868144" y="5877272"/>
            <a:ext cx="2972358" cy="540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dirty="0" smtClean="0">
                <a:solidFill>
                  <a:srgbClr val="000000"/>
                </a:solidFill>
              </a:rPr>
              <a:t>      </a:t>
            </a:r>
            <a:r>
              <a:rPr lang="en-GB" sz="3600" dirty="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664238" y="5877272"/>
            <a:ext cx="1203906" cy="5400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Tx/>
              <a:buNone/>
            </a:pPr>
            <a:r>
              <a:rPr lang="en-GB" sz="4000" dirty="0" smtClean="0">
                <a:solidFill>
                  <a:srgbClr val="00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1625"/>
            <a:ext cx="8435280" cy="1143000"/>
          </a:xfrm>
        </p:spPr>
        <p:txBody>
          <a:bodyPr/>
          <a:lstStyle/>
          <a:p>
            <a:r>
              <a:rPr lang="en-GB" dirty="0" smtClean="0"/>
              <a:t>Equal and not equal</a:t>
            </a:r>
            <a:br>
              <a:rPr lang="en-GB" dirty="0" smtClean="0"/>
            </a:br>
            <a:r>
              <a:rPr lang="en-GB" dirty="0" smtClean="0"/>
              <a:t>Attention to structure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8870344" cy="273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5157192"/>
            <a:ext cx="8435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not a hungry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crocodile </a:t>
            </a:r>
            <a:r>
              <a:rPr kumimoji="0" lang="en-GB" sz="3600" b="1" i="0" u="none" strike="noStrike" kern="0" cap="none" spc="0" normalizeH="0" noProof="0" smtClean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GB" sz="3600" b="1" i="0" u="none" strike="noStrike" kern="0" cap="none" spc="0" normalizeH="0" noProof="0" smtClean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sight!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0062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58E3D-064C-4F9E-A8FF-6DFDFB945C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484784"/>
            <a:ext cx="7921625" cy="51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628C"/>
              </a:buClr>
              <a:buFont typeface="Arial" charset="0"/>
              <a:buNone/>
            </a:pPr>
            <a:r>
              <a:rPr lang="en-GB" kern="0" dirty="0" smtClean="0">
                <a:solidFill>
                  <a:srgbClr val="000000"/>
                </a:solidFill>
              </a:rPr>
              <a:t>			  </a:t>
            </a:r>
            <a:r>
              <a:rPr lang="en-GB" kern="0" dirty="0" smtClean="0">
                <a:solidFill>
                  <a:srgbClr val="00628E"/>
                </a:solidFill>
              </a:rPr>
              <a:t>Ralph posts 40 letters, some of 		  which are first class, and some 		  are second.</a:t>
            </a: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endParaRPr lang="en-GB" kern="0" dirty="0" smtClean="0">
              <a:solidFill>
                <a:srgbClr val="00628E"/>
              </a:solidFill>
            </a:endParaRP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r>
              <a:rPr lang="en-GB" kern="0" dirty="0" smtClean="0">
                <a:solidFill>
                  <a:srgbClr val="00628E"/>
                </a:solidFill>
              </a:rPr>
              <a:t>He posts four times as many second class letters as first.</a:t>
            </a: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endParaRPr lang="en-GB" kern="0" dirty="0" smtClean="0">
              <a:solidFill>
                <a:srgbClr val="00628E"/>
              </a:solidFill>
            </a:endParaRP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r>
              <a:rPr lang="en-GB" kern="0" dirty="0" smtClean="0">
                <a:solidFill>
                  <a:srgbClr val="00628E"/>
                </a:solidFill>
              </a:rPr>
              <a:t>How many of each class of letter does he post?</a:t>
            </a:r>
            <a:endParaRPr lang="en-GB" kern="0" dirty="0">
              <a:solidFill>
                <a:srgbClr val="00628E"/>
              </a:solidFill>
            </a:endParaRPr>
          </a:p>
        </p:txBody>
      </p:sp>
      <p:pic>
        <p:nvPicPr>
          <p:cNvPr id="1028" name="Picture 4" descr="http://www.bitterwallet.com/wp-content/uploads/2009/01/3lett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720"/>
            <a:ext cx="1944215" cy="18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33256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00628C"/>
              </a:buClr>
            </a:pPr>
            <a:r>
              <a:rPr lang="en-GB" sz="3300" dirty="0" smtClean="0">
                <a:solidFill>
                  <a:srgbClr val="00628E"/>
                </a:solidFill>
              </a:rPr>
              <a:t>40 letters</a:t>
            </a:r>
          </a:p>
          <a:p>
            <a:pPr marL="0" indent="0">
              <a:buClr>
                <a:srgbClr val="00628C"/>
              </a:buClr>
            </a:pPr>
            <a:r>
              <a:rPr lang="en-GB" sz="3300" dirty="0" smtClean="0">
                <a:solidFill>
                  <a:srgbClr val="00628E"/>
                </a:solidFill>
              </a:rPr>
              <a:t>He posts four times as many second class letters as first.</a:t>
            </a:r>
          </a:p>
          <a:p>
            <a:pPr marL="0" indent="0">
              <a:buClr>
                <a:srgbClr val="00628C"/>
              </a:buClr>
            </a:pPr>
            <a:r>
              <a:rPr lang="en-GB" sz="3300" dirty="0" smtClean="0">
                <a:solidFill>
                  <a:srgbClr val="00628E"/>
                </a:solidFill>
              </a:rPr>
              <a:t>How many of each class of letter does he post?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                        40</a:t>
            </a:r>
            <a:endParaRPr lang="en-GB" dirty="0"/>
          </a:p>
          <a:p>
            <a:pPr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Class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40 ÷ 5 = 8</a:t>
            </a:r>
          </a:p>
          <a:p>
            <a:pPr>
              <a:buNone/>
            </a:pPr>
            <a:r>
              <a:rPr lang="en-GB" dirty="0" smtClean="0"/>
              <a:t>8 x 4 = 32</a:t>
            </a:r>
          </a:p>
          <a:p>
            <a:pPr>
              <a:buNone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Class 8 letters</a:t>
            </a:r>
          </a:p>
          <a:p>
            <a:pPr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Class 32 letters 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19672" y="2708920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19672" y="3789040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20072" y="2420888"/>
            <a:ext cx="0" cy="2448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11760" y="3789040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95936" y="3789040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03848" y="3789040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91680" y="27809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 8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38610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 8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38610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 8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38610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 8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8610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 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58E3D-064C-4F9E-A8FF-6DFDFB945C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484784"/>
            <a:ext cx="7921625" cy="51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628C"/>
              </a:buClr>
              <a:buFont typeface="Arial" charset="0"/>
              <a:buNone/>
            </a:pPr>
            <a:r>
              <a:rPr lang="en-GB" kern="0" dirty="0" smtClean="0">
                <a:solidFill>
                  <a:srgbClr val="000000"/>
                </a:solidFill>
              </a:rPr>
              <a:t>			  </a:t>
            </a:r>
            <a:r>
              <a:rPr lang="en-GB" kern="0" dirty="0" smtClean="0">
                <a:solidFill>
                  <a:srgbClr val="00628E"/>
                </a:solidFill>
              </a:rPr>
              <a:t>Ralph posts 40 letters, some of 		  which are first class, and some 		  are second.</a:t>
            </a: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endParaRPr lang="en-GB" kern="0" dirty="0" smtClean="0">
              <a:solidFill>
                <a:srgbClr val="00628E"/>
              </a:solidFill>
            </a:endParaRP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r>
              <a:rPr lang="en-GB" kern="0" dirty="0" smtClean="0">
                <a:solidFill>
                  <a:srgbClr val="00628E"/>
                </a:solidFill>
              </a:rPr>
              <a:t>He posts four times as many second class letters as first.</a:t>
            </a: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endParaRPr lang="en-GB" kern="0" dirty="0" smtClean="0">
              <a:solidFill>
                <a:srgbClr val="00628E"/>
              </a:solidFill>
            </a:endParaRPr>
          </a:p>
          <a:p>
            <a:pPr marL="0" indent="0">
              <a:buClr>
                <a:srgbClr val="00628C"/>
              </a:buClr>
              <a:buFont typeface="Arial" charset="0"/>
              <a:buNone/>
            </a:pPr>
            <a:r>
              <a:rPr lang="en-GB" kern="0" dirty="0" smtClean="0">
                <a:solidFill>
                  <a:srgbClr val="00628E"/>
                </a:solidFill>
              </a:rPr>
              <a:t>How many of each class of letter does he post?</a:t>
            </a:r>
            <a:endParaRPr lang="en-GB" kern="0" dirty="0">
              <a:solidFill>
                <a:srgbClr val="00628E"/>
              </a:solidFill>
            </a:endParaRPr>
          </a:p>
        </p:txBody>
      </p:sp>
      <p:pic>
        <p:nvPicPr>
          <p:cNvPr id="1028" name="Picture 4" descr="http://www.bitterwallet.com/wp-content/uploads/2009/01/3lett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720"/>
            <a:ext cx="1944215" cy="18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89831">
            <a:off x="324431" y="920157"/>
            <a:ext cx="2807766" cy="1077218"/>
          </a:xfrm>
          <a:prstGeom prst="rect">
            <a:avLst/>
          </a:prstGeom>
          <a:solidFill>
            <a:srgbClr val="FFC000"/>
          </a:solidFill>
          <a:ln>
            <a:solidFill>
              <a:srgbClr val="00628E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3200" dirty="0" smtClean="0">
                <a:solidFill>
                  <a:srgbClr val="00628E"/>
                </a:solidFill>
                <a:latin typeface="Arial"/>
              </a:rPr>
              <a:t>GCSE higher paper 2012!</a:t>
            </a:r>
          </a:p>
        </p:txBody>
      </p:sp>
    </p:spTree>
    <p:extLst>
      <p:ext uri="{BB962C8B-B14F-4D97-AF65-F5344CB8AC3E}">
        <p14:creationId xmlns:p14="http://schemas.microsoft.com/office/powerpoint/2010/main" val="35804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239000" cy="758825"/>
          </a:xfrm>
        </p:spPr>
        <p:txBody>
          <a:bodyPr/>
          <a:lstStyle/>
          <a:p>
            <a:r>
              <a:rPr lang="en-GB" sz="2000" dirty="0" smtClean="0"/>
              <a:t>Teaching Primary Mathematics for Mastery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4000" b="1" dirty="0" smtClean="0"/>
              <a:t>Meeting the needs of all learners </a:t>
            </a:r>
          </a:p>
          <a:p>
            <a:r>
              <a:rPr lang="en-GB" sz="2000" b="1" dirty="0" smtClean="0"/>
              <a:t>The implication for differentiation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4084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the needs of all </a:t>
            </a:r>
            <a:br>
              <a:rPr lang="en-GB" dirty="0" smtClean="0"/>
            </a:br>
            <a:r>
              <a:rPr lang="en-GB" dirty="0" smtClean="0"/>
              <a:t>pupils - The road to differentiation</a:t>
            </a:r>
            <a:endParaRPr lang="en-GB" dirty="0"/>
          </a:p>
        </p:txBody>
      </p:sp>
      <p:pic>
        <p:nvPicPr>
          <p:cNvPr id="8194" name="Picture 2" descr="http://www.oweiss.com/blog/wp-content/uploads/2010/02/book-fork-road_09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5040560" cy="4406890"/>
          </a:xfrm>
          <a:prstGeom prst="rect">
            <a:avLst/>
          </a:prstGeom>
          <a:noFill/>
        </p:spPr>
      </p:pic>
      <p:pic>
        <p:nvPicPr>
          <p:cNvPr id="7" name="Picture 6" descr="imagesCACT991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412776"/>
            <a:ext cx="2848677" cy="269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4293096"/>
            <a:ext cx="3347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GB" sz="2800" dirty="0">
                <a:solidFill>
                  <a:srgbClr val="000000"/>
                </a:solidFill>
              </a:rPr>
              <a:t>Inclusion is important, but maybe we need to think about it in a different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239000" cy="758825"/>
          </a:xfrm>
        </p:spPr>
        <p:txBody>
          <a:bodyPr/>
          <a:lstStyle/>
          <a:p>
            <a:r>
              <a:rPr lang="en-GB" sz="2000" dirty="0" smtClean="0"/>
              <a:t>Teaching Primary Mathematics for Mastery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4000" b="1" dirty="0" smtClean="0"/>
              <a:t>Examples from Chinese teachers’ slides and </a:t>
            </a:r>
          </a:p>
          <a:p>
            <a:r>
              <a:rPr lang="en-GB" sz="4000" b="1" dirty="0" smtClean="0"/>
              <a:t>Chinese textbooks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3351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239000" cy="758825"/>
          </a:xfrm>
        </p:spPr>
        <p:txBody>
          <a:bodyPr/>
          <a:lstStyle/>
          <a:p>
            <a:r>
              <a:rPr lang="en-GB" sz="2000" dirty="0" smtClean="0"/>
              <a:t>Teaching Primary Mathematics for Mastery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4000" b="1" dirty="0" smtClean="0"/>
              <a:t>Examples from Chinese teachers’ slides and </a:t>
            </a:r>
          </a:p>
          <a:p>
            <a:r>
              <a:rPr lang="en-GB" sz="4000" b="1" dirty="0" smtClean="0"/>
              <a:t>Chinese textbooks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6436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63272" cy="141277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Learning from </a:t>
            </a:r>
            <a:br>
              <a:rPr lang="en-GB" dirty="0" smtClean="0"/>
            </a:br>
            <a:r>
              <a:rPr lang="en-GB" dirty="0" smtClean="0"/>
              <a:t>The Chinese Paradox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892480" cy="4114800"/>
          </a:xfrm>
        </p:spPr>
        <p:txBody>
          <a:bodyPr/>
          <a:lstStyle/>
          <a:p>
            <a:endParaRPr lang="en-GB" sz="2800" i="1" dirty="0" smtClean="0"/>
          </a:p>
          <a:p>
            <a:endParaRPr lang="en-GB" sz="2800" i="1" dirty="0" smtClean="0"/>
          </a:p>
          <a:p>
            <a:endParaRPr lang="en-GB" sz="2800" i="1" dirty="0" smtClean="0"/>
          </a:p>
          <a:p>
            <a:r>
              <a:rPr lang="en-GB" sz="2800" i="1" dirty="0" smtClean="0"/>
              <a:t>The paradox does not exist because good quality</a:t>
            </a:r>
          </a:p>
          <a:p>
            <a:r>
              <a:rPr lang="en-GB" sz="2800" i="1" dirty="0" smtClean="0"/>
              <a:t>teaching actually takes place in Chinese mathematics</a:t>
            </a:r>
          </a:p>
          <a:p>
            <a:r>
              <a:rPr lang="en-GB" sz="2800" i="1" dirty="0" smtClean="0"/>
              <a:t>Classrooms </a:t>
            </a:r>
            <a:r>
              <a:rPr lang="en-GB" sz="2000" dirty="0" smtClean="0"/>
              <a:t>(Huang 2004)</a:t>
            </a:r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39952" y="2492896"/>
            <a:ext cx="338437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3528" y="1484784"/>
            <a:ext cx="4392488" cy="244827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Large Classes</a:t>
            </a:r>
          </a:p>
          <a:p>
            <a:pPr algn="ctr"/>
            <a:r>
              <a:rPr lang="en-GB" sz="2800" dirty="0" smtClean="0"/>
              <a:t>Passive Learners </a:t>
            </a:r>
          </a:p>
          <a:p>
            <a:pPr algn="ctr"/>
            <a:r>
              <a:rPr lang="en-GB" sz="2800" dirty="0" smtClean="0"/>
              <a:t>Rote Drilling</a:t>
            </a:r>
          </a:p>
          <a:p>
            <a:pPr algn="ctr"/>
            <a:r>
              <a:rPr lang="en-GB" sz="2800" dirty="0" smtClean="0"/>
              <a:t>				</a:t>
            </a:r>
            <a:endParaRPr lang="en-GB" sz="96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860032" y="1556792"/>
            <a:ext cx="3888432" cy="23042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/>
              <a:t>Large Classes</a:t>
            </a:r>
          </a:p>
          <a:p>
            <a:pPr algn="ctr"/>
            <a:r>
              <a:rPr lang="en-GB" sz="2800" dirty="0" smtClean="0"/>
              <a:t>Active Learners</a:t>
            </a:r>
          </a:p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(mathematical thinkers) </a:t>
            </a:r>
          </a:p>
          <a:p>
            <a:pPr algn="ctr"/>
            <a:r>
              <a:rPr lang="en-GB" sz="2800" dirty="0" smtClean="0"/>
              <a:t>Intelligent Practice </a:t>
            </a:r>
          </a:p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(leading to fluency)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956376" y="3429000"/>
            <a:ext cx="288032" cy="360040"/>
          </a:xfrm>
          <a:prstGeom prst="line">
            <a:avLst/>
          </a:prstGeom>
          <a:noFill/>
          <a:ln w="762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8244408" y="2492896"/>
            <a:ext cx="504056" cy="1296144"/>
          </a:xfrm>
          <a:prstGeom prst="line">
            <a:avLst/>
          </a:prstGeom>
          <a:noFill/>
          <a:ln w="762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851920" y="2348880"/>
            <a:ext cx="7920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0" dirty="0" smtClean="0"/>
              <a:t>x</a:t>
            </a:r>
            <a:endParaRPr lang="en-GB" sz="1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106"/>
          <p:cNvGraphicFramePr>
            <a:graphicFrameLocks noGrp="1"/>
          </p:cNvGraphicFramePr>
          <p:nvPr>
            <p:ph sz="half" idx="1"/>
          </p:nvPr>
        </p:nvGraphicFramePr>
        <p:xfrm>
          <a:off x="571500" y="3286125"/>
          <a:ext cx="1928813" cy="609600"/>
        </p:xfrm>
        <a:graphic>
          <a:graphicData uri="http://schemas.openxmlformats.org/drawingml/2006/table">
            <a:tbl>
              <a:tblPr/>
              <a:tblGrid>
                <a:gridCol w="642938"/>
                <a:gridCol w="642937"/>
                <a:gridCol w="642938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86"/>
          <p:cNvGraphicFramePr>
            <a:graphicFrameLocks noGrp="1"/>
          </p:cNvGraphicFramePr>
          <p:nvPr/>
        </p:nvGraphicFramePr>
        <p:xfrm>
          <a:off x="4810125" y="2714625"/>
          <a:ext cx="1571625" cy="1554480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387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8" name="AutoShape 25"/>
          <p:cNvSpPr>
            <a:spLocks noChangeArrowheads="1"/>
          </p:cNvSpPr>
          <p:nvPr/>
        </p:nvSpPr>
        <p:spPr bwMode="auto">
          <a:xfrm>
            <a:off x="2857500" y="2857500"/>
            <a:ext cx="1357313" cy="1300163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9" name="Rectangle 108"/>
          <p:cNvSpPr>
            <a:spLocks noChangeArrowheads="1"/>
          </p:cNvSpPr>
          <p:nvPr/>
        </p:nvSpPr>
        <p:spPr bwMode="auto">
          <a:xfrm>
            <a:off x="71438" y="401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1285875" y="4429125"/>
          <a:ext cx="436563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429125"/>
                        <a:ext cx="436563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Rectangle 110"/>
          <p:cNvSpPr>
            <a:spLocks noChangeArrowheads="1"/>
          </p:cNvSpPr>
          <p:nvPr/>
        </p:nvSpPr>
        <p:spPr bwMode="auto">
          <a:xfrm>
            <a:off x="71438" y="401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7" name="Object 109"/>
          <p:cNvGraphicFramePr>
            <a:graphicFrameLocks noChangeAspect="1"/>
          </p:cNvGraphicFramePr>
          <p:nvPr/>
        </p:nvGraphicFramePr>
        <p:xfrm>
          <a:off x="3357563" y="4429125"/>
          <a:ext cx="4222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公式" r:id="rId5" imgW="152334" imgH="393529" progId="Equation.3">
                  <p:embed/>
                </p:oleObj>
              </mc:Choice>
              <mc:Fallback>
                <p:oleObj name="公式" r:id="rId5" imgW="15233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429125"/>
                        <a:ext cx="422275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" name="Rectangle 112"/>
          <p:cNvSpPr>
            <a:spLocks noChangeArrowheads="1"/>
          </p:cNvSpPr>
          <p:nvPr/>
        </p:nvSpPr>
        <p:spPr bwMode="auto">
          <a:xfrm>
            <a:off x="71438" y="401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8" name="Object 111"/>
          <p:cNvGraphicFramePr>
            <a:graphicFrameLocks noChangeAspect="1"/>
          </p:cNvGraphicFramePr>
          <p:nvPr/>
        </p:nvGraphicFramePr>
        <p:xfrm>
          <a:off x="5383213" y="4430713"/>
          <a:ext cx="4429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430713"/>
                        <a:ext cx="4429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214313" y="1500188"/>
            <a:ext cx="101441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/>
              <a:t>     </a:t>
            </a:r>
            <a:r>
              <a:rPr lang="en-US" altLang="zh-CN" sz="2800"/>
              <a:t>How to </a:t>
            </a:r>
            <a:r>
              <a:rPr lang="en-US" altLang="zh-CN" sz="2800">
                <a:cs typeface="Simplified Arabic" charset="0"/>
              </a:rPr>
              <a:t>illustrate</a:t>
            </a:r>
            <a:r>
              <a:rPr lang="en-US" altLang="zh-CN" sz="2800"/>
              <a:t> these fractions on the diagram</a:t>
            </a:r>
            <a:r>
              <a:rPr lang="en-US" altLang="zh-CN" sz="3200"/>
              <a:t>.</a:t>
            </a:r>
            <a:endParaRPr lang="zh-CN" sz="2400"/>
          </a:p>
        </p:txBody>
      </p:sp>
      <p:sp>
        <p:nvSpPr>
          <p:cNvPr id="25" name="WordArt 71"/>
          <p:cNvSpPr>
            <a:spLocks noChangeArrowheads="1" noChangeShapeType="1" noTextEdit="1"/>
          </p:cNvSpPr>
          <p:nvPr/>
        </p:nvSpPr>
        <p:spPr bwMode="auto">
          <a:xfrm>
            <a:off x="928662" y="571480"/>
            <a:ext cx="2286016" cy="409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方正姚体"/>
                <a:ea typeface="方正姚体"/>
                <a:cs typeface="+mn-cs"/>
              </a:rPr>
              <a:t>Review2</a:t>
            </a:r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方正姚体"/>
                <a:ea typeface="方正姚体"/>
                <a:cs typeface="+mn-cs"/>
              </a:rPr>
              <a:t>：</a:t>
            </a:r>
          </a:p>
        </p:txBody>
      </p:sp>
      <p:pic>
        <p:nvPicPr>
          <p:cNvPr id="1064" name="图片 80" descr="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0" y="2667000"/>
            <a:ext cx="21177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770813" y="4572000"/>
          <a:ext cx="3349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10" imgW="266584" imgH="964781" progId="Equation.3">
                  <p:embed/>
                </p:oleObj>
              </mc:Choice>
              <mc:Fallback>
                <p:oleObj name="Equation" r:id="rId10" imgW="266584" imgH="96478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4572000"/>
                        <a:ext cx="334962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>
            <a:off x="7596336" y="2492896"/>
            <a:ext cx="0" cy="2016224"/>
          </a:xfrm>
          <a:prstGeom prst="line">
            <a:avLst/>
          </a:prstGeom>
          <a:noFill/>
          <a:ln w="571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316416" y="2492896"/>
            <a:ext cx="0" cy="2016224"/>
          </a:xfrm>
          <a:prstGeom prst="line">
            <a:avLst/>
          </a:prstGeom>
          <a:noFill/>
          <a:ln w="571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225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84213" y="1533525"/>
            <a:ext cx="8351837" cy="18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altLang="zh-CN" sz="3200" dirty="0"/>
              <a:t>      </a:t>
            </a:r>
            <a:r>
              <a:rPr lang="en-GB" altLang="zh-CN" sz="3200" dirty="0" smtClean="0"/>
              <a:t>Garfield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likes to eat cake. Today, he ate    of the cake. Not satisfied </a:t>
            </a:r>
            <a:r>
              <a:rPr lang="en-US" altLang="zh-CN" sz="3200" dirty="0" smtClean="0"/>
              <a:t>he </a:t>
            </a:r>
            <a:r>
              <a:rPr lang="en-US" altLang="zh-CN" sz="3200" dirty="0"/>
              <a:t>ate   of the cake later. </a:t>
            </a:r>
            <a:r>
              <a:rPr lang="en-US" altLang="zh-CN" sz="3200" dirty="0" smtClean="0"/>
              <a:t>How </a:t>
            </a:r>
            <a:r>
              <a:rPr lang="en-US" altLang="zh-CN" sz="3200" dirty="0"/>
              <a:t>much cake did </a:t>
            </a:r>
            <a:r>
              <a:rPr lang="en-GB" altLang="zh-CN" sz="3200" dirty="0"/>
              <a:t>Garfield eat </a:t>
            </a:r>
            <a:r>
              <a:rPr lang="en-GB" altLang="zh-CN" sz="3200" dirty="0" smtClean="0"/>
              <a:t>in total?</a:t>
            </a:r>
            <a:endParaRPr lang="zh-CN" altLang="en-US" sz="3200" b="1" dirty="0">
              <a:latin typeface="楷体_GB2312" charset="0"/>
              <a:cs typeface="楷体_GB2312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5048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175" y="1428750"/>
            <a:ext cx="5048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22291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WordArt 4"/>
          <p:cNvSpPr>
            <a:spLocks noChangeArrowheads="1" noChangeShapeType="1" noTextEdit="1"/>
          </p:cNvSpPr>
          <p:nvPr/>
        </p:nvSpPr>
        <p:spPr bwMode="auto">
          <a:xfrm>
            <a:off x="684213" y="500063"/>
            <a:ext cx="30956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方正姚体"/>
                <a:ea typeface="方正姚体"/>
                <a:cs typeface="方正姚体"/>
              </a:rPr>
              <a:t>Thinking1: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38" y="3579813"/>
            <a:ext cx="339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4113" y="3748088"/>
            <a:ext cx="433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sz="3600" b="1"/>
              <a:t>+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5" y="3578225"/>
            <a:ext cx="3698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973763" y="3748088"/>
            <a:ext cx="576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sz="3600" b="1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294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93850"/>
            <a:ext cx="339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84275" y="1762125"/>
            <a:ext cx="433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sz="3600" b="1"/>
              <a:t>+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1592263"/>
            <a:ext cx="36988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93925" y="1762125"/>
            <a:ext cx="576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sz="3600" b="1"/>
              <a:t>=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2592388"/>
            <a:ext cx="4049713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75" y="2665413"/>
            <a:ext cx="40513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/>
          <p:cNvSpPr>
            <a:spLocks/>
          </p:cNvSpPr>
          <p:nvPr/>
        </p:nvSpPr>
        <p:spPr bwMode="auto">
          <a:xfrm rot="5400000" flipH="1">
            <a:off x="4778375" y="1944688"/>
            <a:ext cx="144463" cy="5761037"/>
          </a:xfrm>
          <a:prstGeom prst="leftBrace">
            <a:avLst>
              <a:gd name="adj1" fmla="val 3323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0" y="4867275"/>
            <a:ext cx="40497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3097213"/>
            <a:ext cx="339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3170238"/>
            <a:ext cx="3698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5329238"/>
            <a:ext cx="3683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706938" y="3386138"/>
            <a:ext cx="431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sz="3600" b="1"/>
              <a:t>+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3683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928688" y="500063"/>
            <a:ext cx="309562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方正姚体"/>
                <a:ea typeface="方正姚体"/>
                <a:cs typeface="方正姚体"/>
              </a:rPr>
              <a:t>Formulation:</a:t>
            </a:r>
          </a:p>
        </p:txBody>
      </p:sp>
      <p:graphicFrame>
        <p:nvGraphicFramePr>
          <p:cNvPr id="11280" name="Object 107"/>
          <p:cNvGraphicFramePr>
            <a:graphicFrameLocks noChangeAspect="1"/>
          </p:cNvGraphicFramePr>
          <p:nvPr/>
        </p:nvGraphicFramePr>
        <p:xfrm>
          <a:off x="2786063" y="1500188"/>
          <a:ext cx="12684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9" imgW="838200" imgH="965200" progId="Equation.3">
                  <p:embed/>
                </p:oleObj>
              </mc:Choice>
              <mc:Fallback>
                <p:oleObj name="Equation" r:id="rId9" imgW="838200" imgH="965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500188"/>
                        <a:ext cx="12684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071938" y="1785938"/>
            <a:ext cx="576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sz="3600" b="1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195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2" grpId="1" animBg="1"/>
      <p:bldP spid="17" grpId="0" bldLvl="0" autoUpdateAnimBg="0"/>
      <p:bldP spid="17" grpId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55650" y="500063"/>
            <a:ext cx="588803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方正姚体"/>
                <a:ea typeface="方正姚体"/>
                <a:cs typeface="方正姚体"/>
              </a:rPr>
              <a:t>Rules of fraction addition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339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89100" y="18684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3600" b="1">
                <a:solidFill>
                  <a:prstClr val="black"/>
                </a:solidFill>
              </a:rPr>
              <a:t>+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698625"/>
            <a:ext cx="36988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698750" y="1868488"/>
            <a:ext cx="576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3600" b="1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1695450"/>
            <a:ext cx="3603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2"/>
          <p:cNvGraphicFramePr>
            <a:graphicFrameLocks/>
          </p:cNvGraphicFramePr>
          <p:nvPr/>
        </p:nvGraphicFramePr>
        <p:xfrm>
          <a:off x="3275013" y="1693863"/>
          <a:ext cx="93503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6" imgW="355600" imgH="393790" progId="Equation.3">
                  <p:embed/>
                </p:oleObj>
              </mc:Choice>
              <mc:Fallback>
                <p:oleObj name="Equation" r:id="rId6" imgW="355600" imgH="39379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693863"/>
                        <a:ext cx="935037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356100" y="1866900"/>
            <a:ext cx="576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sz="3600" b="1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85813" y="3214688"/>
            <a:ext cx="8072437" cy="1631950"/>
          </a:xfrm>
          <a:prstGeom prst="rect">
            <a:avLst/>
          </a:prstGeom>
          <a:solidFill>
            <a:srgbClr val="FFFF99">
              <a:alpha val="50000"/>
            </a:srgbClr>
          </a:solidFill>
          <a:ln w="76200" cmpd="tri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Keep</a:t>
            </a:r>
            <a:r>
              <a:rPr lang="en-US" altLang="zh-CN" sz="4000">
                <a:solidFill>
                  <a:prstClr val="black"/>
                </a:solidFill>
              </a:rPr>
              <a:t> the </a:t>
            </a:r>
            <a:r>
              <a:rPr lang="en-US" altLang="zh-CN" sz="4000" u="sng">
                <a:solidFill>
                  <a:prstClr val="black"/>
                </a:solidFill>
              </a:rPr>
              <a:t>denominator</a:t>
            </a:r>
            <a:r>
              <a:rPr lang="en-US" altLang="zh-CN" sz="4000">
                <a:solidFill>
                  <a:prstClr val="black"/>
                </a:solidFill>
              </a:rPr>
              <a:t> the same and </a:t>
            </a:r>
            <a:r>
              <a:rPr lang="en-US" altLang="zh-CN" sz="4000">
                <a:solidFill>
                  <a:srgbClr val="FF0000"/>
                </a:solidFill>
              </a:rPr>
              <a:t>add</a:t>
            </a:r>
            <a:r>
              <a:rPr lang="en-US" altLang="zh-CN" sz="4000">
                <a:solidFill>
                  <a:prstClr val="black"/>
                </a:solidFill>
              </a:rPr>
              <a:t> the </a:t>
            </a:r>
            <a:r>
              <a:rPr lang="en-US" altLang="zh-CN" sz="4000" u="sng">
                <a:solidFill>
                  <a:prstClr val="black"/>
                </a:solidFill>
              </a:rPr>
              <a:t>numerators.</a:t>
            </a:r>
            <a:endParaRPr lang="zh-CN" altLang="en-US" sz="40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515719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/>
              <a:t>Chinese teachers do not see repetition and understanding as separate but rather as interlocking processes, complementary to each other </a:t>
            </a:r>
            <a:r>
              <a:rPr lang="en-GB" sz="2400" dirty="0" smtClean="0"/>
              <a:t>(</a:t>
            </a:r>
            <a:r>
              <a:rPr lang="en-GB" sz="2400" dirty="0" err="1" smtClean="0"/>
              <a:t>Waktins</a:t>
            </a:r>
            <a:r>
              <a:rPr lang="en-GB" sz="2400" dirty="0" smtClean="0"/>
              <a:t> &amp; Biggs, 2001).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83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M截图201503061417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930251" cy="216024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8073" y="-27384"/>
            <a:ext cx="5508103" cy="15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endParaRPr lang="zh-CN" altLang="en-US" sz="4000" b="1" dirty="0">
              <a:solidFill>
                <a:srgbClr val="0070C0"/>
              </a:solidFill>
              <a:latin typeface="Arial Rounded MT Bold" pitchFamily="34" charset="0"/>
              <a:ea typeface="Batang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Shanghai Textbook Grade 3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kern="0" dirty="0" smtClean="0">
                <a:solidFill>
                  <a:srgbClr val="00628C"/>
                </a:solidFill>
                <a:ea typeface="+mj-ea"/>
                <a:cs typeface="+mj-cs"/>
              </a:rPr>
              <a:t>Providing Challenge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fractions to express </a:t>
            </a:r>
            <a:br>
              <a:rPr lang="en-GB" dirty="0" smtClean="0"/>
            </a:br>
            <a:r>
              <a:rPr lang="en-GB" dirty="0" smtClean="0"/>
              <a:t>the coloured parts </a:t>
            </a:r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1"/>
            <a:ext cx="6407408" cy="509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052736"/>
            <a:ext cx="3486472" cy="1143000"/>
          </a:xfrm>
        </p:spPr>
        <p:txBody>
          <a:bodyPr/>
          <a:lstStyle/>
          <a:p>
            <a:r>
              <a:rPr lang="en-GB" dirty="0" smtClean="0"/>
              <a:t>Conceptual Variation</a:t>
            </a:r>
            <a:endParaRPr lang="en-GB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569705" cy="622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False?</a:t>
            </a:r>
            <a:endParaRPr lang="en-GB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1556792"/>
            <a:ext cx="3095625" cy="1603375"/>
            <a:chOff x="0" y="0"/>
            <a:chExt cx="1950" cy="101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30"/>
              <a:ext cx="570" cy="980"/>
              <a:chOff x="0" y="0"/>
              <a:chExt cx="570" cy="980"/>
            </a:xfrm>
          </p:grpSpPr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16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4800" dirty="0">
                    <a:solidFill>
                      <a:schemeClr val="tx2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 8</a:t>
                </a: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71" y="451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380" y="0"/>
              <a:ext cx="570" cy="989"/>
              <a:chOff x="0" y="0"/>
              <a:chExt cx="570" cy="989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20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4800" dirty="0">
                    <a:solidFill>
                      <a:schemeClr val="tx2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 smtClean="0">
                    <a:solidFill>
                      <a:srgbClr val="000000"/>
                    </a:solidFill>
                    <a:ea typeface="SimSun" pitchFamily="2" charset="-122"/>
                  </a:rPr>
                  <a:t>2</a:t>
                </a:r>
                <a:endParaRPr lang="en-US" altLang="zh-CN" sz="6000" dirty="0">
                  <a:solidFill>
                    <a:srgbClr val="000000"/>
                  </a:solidFill>
                  <a:ea typeface="SimSun" pitchFamily="2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 8</a:t>
                </a: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71" y="451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905472" y="1611288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+</a:t>
            </a:r>
            <a:endParaRPr lang="en-GB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49688" y="1683296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=</a:t>
            </a:r>
            <a:endParaRPr lang="en-GB" sz="80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41776" y="1611288"/>
            <a:ext cx="10406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800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ea typeface="SimSun" pitchFamily="2" charset="-122"/>
              </a:rPr>
              <a:t>5</a:t>
            </a:r>
            <a:endParaRPr lang="en-US" altLang="zh-CN" sz="6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6000" dirty="0" smtClean="0">
                <a:solidFill>
                  <a:srgbClr val="000000"/>
                </a:solidFill>
                <a:ea typeface="SimSun" pitchFamily="2" charset="-122"/>
              </a:rPr>
              <a:t>16</a:t>
            </a:r>
            <a:endParaRPr lang="en-US" altLang="zh-CN" sz="60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713784" y="2331368"/>
            <a:ext cx="7921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55576" y="3356992"/>
            <a:ext cx="3095625" cy="1617663"/>
            <a:chOff x="0" y="0"/>
            <a:chExt cx="1950" cy="101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0" y="30"/>
              <a:ext cx="570" cy="989"/>
              <a:chOff x="0" y="0"/>
              <a:chExt cx="570" cy="989"/>
            </a:xfrm>
          </p:grpSpPr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20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4800" dirty="0">
                    <a:solidFill>
                      <a:schemeClr val="tx2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 smtClean="0">
                    <a:solidFill>
                      <a:srgbClr val="000000"/>
                    </a:solidFill>
                    <a:ea typeface="SimSun" pitchFamily="2" charset="-122"/>
                  </a:rPr>
                  <a:t>9</a:t>
                </a:r>
                <a:endParaRPr lang="en-US" altLang="zh-CN" sz="6000" dirty="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>
                <a:off x="71" y="451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1380" y="0"/>
              <a:ext cx="570" cy="989"/>
              <a:chOff x="0" y="0"/>
              <a:chExt cx="570" cy="989"/>
            </a:xfrm>
          </p:grpSpPr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20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4800" dirty="0">
                    <a:solidFill>
                      <a:schemeClr val="tx2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 smtClean="0">
                    <a:solidFill>
                      <a:srgbClr val="000000"/>
                    </a:solidFill>
                    <a:ea typeface="SimSun" pitchFamily="2" charset="-122"/>
                  </a:rPr>
                  <a:t>2</a:t>
                </a:r>
                <a:endParaRPr lang="en-US" altLang="zh-CN" sz="6000" dirty="0">
                  <a:solidFill>
                    <a:srgbClr val="000000"/>
                  </a:solidFill>
                  <a:ea typeface="SimSun" pitchFamily="2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 smtClean="0">
                    <a:solidFill>
                      <a:srgbClr val="000000"/>
                    </a:solidFill>
                    <a:ea typeface="SimSun" pitchFamily="2" charset="-122"/>
                  </a:rPr>
                  <a:t>9</a:t>
                </a:r>
                <a:endParaRPr lang="en-US" altLang="zh-CN" sz="6000" dirty="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71" y="451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977480" y="3411488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-</a:t>
            </a:r>
            <a:endParaRPr lang="en-GB" sz="8000" dirty="0"/>
          </a:p>
        </p:txBody>
      </p:sp>
      <p:sp>
        <p:nvSpPr>
          <p:cNvPr id="25" name="TextBox 24"/>
          <p:cNvSpPr txBox="1"/>
          <p:nvPr/>
        </p:nvSpPr>
        <p:spPr>
          <a:xfrm>
            <a:off x="3921696" y="3483496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=</a:t>
            </a:r>
            <a:endParaRPr lang="en-GB" sz="8000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713784" y="3411488"/>
            <a:ext cx="8258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800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6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6000" dirty="0" smtClean="0">
                <a:solidFill>
                  <a:srgbClr val="000000"/>
                </a:solidFill>
                <a:ea typeface="SimSun" pitchFamily="2" charset="-122"/>
              </a:rPr>
              <a:t> 9</a:t>
            </a:r>
            <a:endParaRPr lang="en-US" altLang="zh-CN" sz="60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4785792" y="4131568"/>
            <a:ext cx="7921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83568" y="4869160"/>
            <a:ext cx="3095625" cy="1617663"/>
            <a:chOff x="0" y="0"/>
            <a:chExt cx="1950" cy="1019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0" y="30"/>
              <a:ext cx="656" cy="989"/>
              <a:chOff x="0" y="0"/>
              <a:chExt cx="656" cy="989"/>
            </a:xfrm>
          </p:grpSpPr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56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4800" dirty="0">
                    <a:solidFill>
                      <a:schemeClr val="tx2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6000" dirty="0" smtClean="0">
                    <a:solidFill>
                      <a:srgbClr val="000000"/>
                    </a:solidFill>
                    <a:ea typeface="SimSun" pitchFamily="2" charset="-122"/>
                  </a:rPr>
                  <a:t>14</a:t>
                </a:r>
                <a:endParaRPr lang="en-US" altLang="zh-CN" sz="6000" dirty="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71" y="451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1380" y="0"/>
              <a:ext cx="570" cy="989"/>
              <a:chOff x="0" y="0"/>
              <a:chExt cx="570" cy="989"/>
            </a:xfrm>
          </p:grpSpPr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20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4800" dirty="0">
                    <a:solidFill>
                      <a:schemeClr val="tx2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 smtClean="0">
                    <a:solidFill>
                      <a:srgbClr val="000000"/>
                    </a:solidFill>
                    <a:ea typeface="SimSun" pitchFamily="2" charset="-122"/>
                  </a:rPr>
                  <a:t>1</a:t>
                </a:r>
                <a:endParaRPr lang="en-US" altLang="zh-CN" sz="6000" dirty="0">
                  <a:solidFill>
                    <a:srgbClr val="000000"/>
                  </a:solidFill>
                  <a:ea typeface="SimSun" pitchFamily="2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6000" dirty="0">
                    <a:solidFill>
                      <a:srgbClr val="000000"/>
                    </a:solidFill>
                    <a:ea typeface="SimSun" pitchFamily="2" charset="-122"/>
                  </a:rPr>
                  <a:t> </a:t>
                </a:r>
                <a:r>
                  <a:rPr lang="en-US" altLang="zh-CN" sz="6000" dirty="0" smtClean="0">
                    <a:solidFill>
                      <a:srgbClr val="000000"/>
                    </a:solidFill>
                    <a:ea typeface="SimSun" pitchFamily="2" charset="-122"/>
                  </a:rPr>
                  <a:t>7</a:t>
                </a:r>
                <a:endParaRPr lang="en-US" altLang="zh-CN" sz="6000" dirty="0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71" y="451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905472" y="4923656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-</a:t>
            </a:r>
            <a:endParaRPr lang="en-GB" sz="8000" dirty="0"/>
          </a:p>
        </p:txBody>
      </p:sp>
      <p:sp>
        <p:nvSpPr>
          <p:cNvPr id="36" name="TextBox 35"/>
          <p:cNvSpPr txBox="1"/>
          <p:nvPr/>
        </p:nvSpPr>
        <p:spPr>
          <a:xfrm>
            <a:off x="3849688" y="499566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=</a:t>
            </a:r>
            <a:endParaRPr lang="en-GB" sz="8000" dirty="0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641776" y="4923656"/>
            <a:ext cx="8258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800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6000" dirty="0" smtClean="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6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6000" dirty="0" smtClean="0">
                <a:solidFill>
                  <a:srgbClr val="000000"/>
                </a:solidFill>
                <a:ea typeface="SimSun" pitchFamily="2" charset="-122"/>
              </a:rPr>
              <a:t> 7</a:t>
            </a:r>
            <a:endParaRPr lang="en-US" altLang="zh-CN" sz="60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4713784" y="5643736"/>
            <a:ext cx="7921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36"/>
          <p:cNvSpPr>
            <a:spLocks/>
          </p:cNvSpPr>
          <p:nvPr/>
        </p:nvSpPr>
        <p:spPr bwMode="auto">
          <a:xfrm flipH="1">
            <a:off x="1475556" y="5301208"/>
            <a:ext cx="2951163" cy="431800"/>
          </a:xfrm>
          <a:custGeom>
            <a:avLst/>
            <a:gdLst>
              <a:gd name="T0" fmla="*/ 2147483646 w 1497"/>
              <a:gd name="T1" fmla="*/ 0 h 272"/>
              <a:gd name="T2" fmla="*/ 0 w 1497"/>
              <a:gd name="T3" fmla="*/ 2147483646 h 272"/>
              <a:gd name="T4" fmla="*/ 2147483646 w 1497"/>
              <a:gd name="T5" fmla="*/ 2147483646 h 272"/>
              <a:gd name="T6" fmla="*/ 2147483646 w 1497"/>
              <a:gd name="T7" fmla="*/ 2147483646 h 272"/>
              <a:gd name="T8" fmla="*/ 2147483646 w 1497"/>
              <a:gd name="T9" fmla="*/ 2147483646 h 272"/>
              <a:gd name="T10" fmla="*/ 2147483646 w 1497"/>
              <a:gd name="T11" fmla="*/ 2147483646 h 272"/>
              <a:gd name="T12" fmla="*/ 2147483646 w 1497"/>
              <a:gd name="T13" fmla="*/ 0 h 272"/>
              <a:gd name="T14" fmla="*/ 2147483646 w 1497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97" h="272">
                <a:moveTo>
                  <a:pt x="136" y="0"/>
                </a:moveTo>
                <a:lnTo>
                  <a:pt x="0" y="91"/>
                </a:lnTo>
                <a:lnTo>
                  <a:pt x="136" y="136"/>
                </a:lnTo>
                <a:lnTo>
                  <a:pt x="90" y="182"/>
                </a:lnTo>
                <a:lnTo>
                  <a:pt x="90" y="272"/>
                </a:lnTo>
                <a:lnTo>
                  <a:pt x="1497" y="272"/>
                </a:lnTo>
                <a:lnTo>
                  <a:pt x="1497" y="0"/>
                </a:lnTo>
                <a:lnTo>
                  <a:pt x="136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en-GB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9" name="Text Box 32"/>
          <p:cNvSpPr txBox="1">
            <a:spLocks noChangeArrowheads="1"/>
          </p:cNvSpPr>
          <p:nvPr/>
        </p:nvSpPr>
        <p:spPr bwMode="auto">
          <a:xfrm>
            <a:off x="467544" y="1340768"/>
            <a:ext cx="7791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Arial" pitchFamily="34" charset="0"/>
              </a:rPr>
              <a:t>2 paper tapes were broken, can  you guess which original paper tape is longer?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Arial" pitchFamily="34" charset="0"/>
              </a:rPr>
              <a:t>Why? How do you get your answer?</a:t>
            </a:r>
            <a:endParaRPr lang="zh-CN" alt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1475556" y="5301208"/>
            <a:ext cx="8636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1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75556" y="5301208"/>
            <a:ext cx="8636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2339156" y="5301208"/>
            <a:ext cx="8636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3202756" y="5301208"/>
            <a:ext cx="8636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4067944" y="5301208"/>
            <a:ext cx="8636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5" name="Freeform 52"/>
          <p:cNvSpPr>
            <a:spLocks/>
          </p:cNvSpPr>
          <p:nvPr/>
        </p:nvSpPr>
        <p:spPr bwMode="auto">
          <a:xfrm>
            <a:off x="1403648" y="4005064"/>
            <a:ext cx="2376488" cy="431800"/>
          </a:xfrm>
          <a:custGeom>
            <a:avLst/>
            <a:gdLst>
              <a:gd name="T0" fmla="*/ 0 w 1497"/>
              <a:gd name="T1" fmla="*/ 0 h 272"/>
              <a:gd name="T2" fmla="*/ 0 w 1497"/>
              <a:gd name="T3" fmla="*/ 2147483646 h 272"/>
              <a:gd name="T4" fmla="*/ 2147483646 w 1497"/>
              <a:gd name="T5" fmla="*/ 2147483646 h 272"/>
              <a:gd name="T6" fmla="*/ 2147483646 w 1497"/>
              <a:gd name="T7" fmla="*/ 2147483646 h 272"/>
              <a:gd name="T8" fmla="*/ 2147483646 w 1497"/>
              <a:gd name="T9" fmla="*/ 2147483646 h 272"/>
              <a:gd name="T10" fmla="*/ 2147483646 w 1497"/>
              <a:gd name="T11" fmla="*/ 2147483646 h 272"/>
              <a:gd name="T12" fmla="*/ 2147483646 w 1497"/>
              <a:gd name="T13" fmla="*/ 0 h 272"/>
              <a:gd name="T14" fmla="*/ 0 w 1497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97" h="272">
                <a:moveTo>
                  <a:pt x="0" y="0"/>
                </a:moveTo>
                <a:lnTo>
                  <a:pt x="0" y="272"/>
                </a:lnTo>
                <a:lnTo>
                  <a:pt x="1406" y="272"/>
                </a:lnTo>
                <a:lnTo>
                  <a:pt x="1361" y="181"/>
                </a:lnTo>
                <a:lnTo>
                  <a:pt x="1406" y="136"/>
                </a:lnTo>
                <a:lnTo>
                  <a:pt x="1361" y="91"/>
                </a:lnTo>
                <a:lnTo>
                  <a:pt x="14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en-GB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1403648" y="4005064"/>
            <a:ext cx="12969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7" name="Rectangle 5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4005064"/>
            <a:ext cx="1296988" cy="431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2699048" y="4005064"/>
            <a:ext cx="12969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3996036" y="4005064"/>
            <a:ext cx="12969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5293023" y="4005064"/>
            <a:ext cx="12969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endParaRPr lang="zh-CN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60648"/>
            <a:ext cx="8676456" cy="104028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Arial" pitchFamily="34" charset="0"/>
              </a:rPr>
              <a:t>Looking at all aspects of the concept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Arial" pitchFamily="34" charset="0"/>
              </a:rPr>
              <a:t>Tasks which challenge and provoke reasoning</a:t>
            </a:r>
            <a:endParaRPr lang="zh-CN" altLang="en-US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63688" y="3789040"/>
            <a:ext cx="533400" cy="806864"/>
            <a:chOff x="864" y="2736"/>
            <a:chExt cx="336" cy="5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64" y="2736"/>
              <a:ext cx="336" cy="351"/>
              <a:chOff x="864" y="2736"/>
              <a:chExt cx="336" cy="351"/>
            </a:xfrm>
          </p:grpSpPr>
          <p:sp>
            <p:nvSpPr>
              <p:cNvPr id="6169" name="Text Box 8"/>
              <p:cNvSpPr txBox="1">
                <a:spLocks noChangeArrowheads="1"/>
              </p:cNvSpPr>
              <p:nvPr/>
            </p:nvSpPr>
            <p:spPr bwMode="auto">
              <a:xfrm>
                <a:off x="864" y="2736"/>
                <a:ext cx="336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None/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170" name="Line 9"/>
              <p:cNvSpPr>
                <a:spLocks noChangeShapeType="1"/>
              </p:cNvSpPr>
              <p:nvPr/>
            </p:nvSpPr>
            <p:spPr bwMode="auto">
              <a:xfrm>
                <a:off x="864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None/>
                </a:pPr>
                <a:endParaRPr lang="en-GB" sz="2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168" name="Text Box 10"/>
            <p:cNvSpPr txBox="1">
              <a:spLocks noChangeArrowheads="1"/>
            </p:cNvSpPr>
            <p:nvPr/>
          </p:nvSpPr>
          <p:spPr bwMode="auto">
            <a:xfrm>
              <a:off x="864" y="2927"/>
              <a:ext cx="33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628C"/>
                </a:buClr>
                <a:buFont typeface="Arial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19672" y="5157192"/>
            <a:ext cx="533400" cy="806864"/>
            <a:chOff x="864" y="2736"/>
            <a:chExt cx="336" cy="542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864" y="2736"/>
              <a:ext cx="336" cy="351"/>
              <a:chOff x="864" y="2736"/>
              <a:chExt cx="336" cy="351"/>
            </a:xfrm>
          </p:grpSpPr>
          <p:sp>
            <p:nvSpPr>
              <p:cNvPr id="6165" name="Text Box 24"/>
              <p:cNvSpPr txBox="1">
                <a:spLocks noChangeArrowheads="1"/>
              </p:cNvSpPr>
              <p:nvPr/>
            </p:nvSpPr>
            <p:spPr bwMode="auto">
              <a:xfrm>
                <a:off x="864" y="2736"/>
                <a:ext cx="336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166" name="Line 25"/>
              <p:cNvSpPr>
                <a:spLocks noChangeShapeType="1"/>
              </p:cNvSpPr>
              <p:nvPr/>
            </p:nvSpPr>
            <p:spPr bwMode="auto">
              <a:xfrm>
                <a:off x="864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None/>
                </a:pPr>
                <a:endParaRPr lang="en-GB" sz="2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164" name="Text Box 26"/>
            <p:cNvSpPr txBox="1">
              <a:spLocks noChangeArrowheads="1"/>
            </p:cNvSpPr>
            <p:nvPr/>
          </p:nvSpPr>
          <p:spPr bwMode="auto">
            <a:xfrm>
              <a:off x="864" y="2927"/>
              <a:ext cx="33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628C"/>
                </a:buClr>
                <a:buFont typeface="Arial" pitchFamily="34" charset="0"/>
                <a:buNone/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3528" y="61653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Variation to develop depth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4184 -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4184 -2.22222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4184 -2.2222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4184 -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9445 1.48148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9445 1.48148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9444 1.48148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9444 1.48148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  <p:bldP spid="9254" grpId="0" animBg="1"/>
      <p:bldP spid="9254" grpId="1" animBg="1"/>
      <p:bldP spid="9255" grpId="0" animBg="1"/>
      <p:bldP spid="9255" grpId="1" animBg="1"/>
      <p:bldP spid="9256" grpId="0" animBg="1"/>
      <p:bldP spid="9256" grpId="1" animBg="1"/>
      <p:bldP spid="9269" grpId="0" animBg="1"/>
      <p:bldP spid="9271" grpId="0" animBg="1"/>
      <p:bldP spid="9271" grpId="1" animBg="1"/>
      <p:bldP spid="9272" grpId="0" animBg="1"/>
      <p:bldP spid="9272" grpId="1" animBg="1"/>
      <p:bldP spid="9273" grpId="0" animBg="1"/>
      <p:bldP spid="927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1773238"/>
            <a:ext cx="5184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5"/>
          <p:cNvSpPr/>
          <p:nvPr/>
        </p:nvSpPr>
        <p:spPr>
          <a:xfrm>
            <a:off x="3635375" y="2205038"/>
            <a:ext cx="5184775" cy="3744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" name="直接连接符 6"/>
          <p:cNvCxnSpPr/>
          <p:nvPr/>
        </p:nvCxnSpPr>
        <p:spPr>
          <a:xfrm>
            <a:off x="1692275" y="3068638"/>
            <a:ext cx="1584325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/>
        </p:nvCxnSpPr>
        <p:spPr>
          <a:xfrm>
            <a:off x="1692275" y="4652963"/>
            <a:ext cx="1584325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1438" y="4292600"/>
            <a:ext cx="154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</a:rPr>
              <a:t>Second</a:t>
            </a:r>
            <a:r>
              <a:rPr lang="zh-CN" altLang="en-US" sz="2800" b="1" dirty="0">
                <a:solidFill>
                  <a:prstClr val="black"/>
                </a:solidFill>
              </a:rPr>
              <a:t>：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1438" y="2708275"/>
            <a:ext cx="154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First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5536" y="859850"/>
            <a:ext cx="829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</a:rPr>
              <a:t>Think: Which line is longer?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it mean to </a:t>
            </a:r>
            <a:br>
              <a:rPr lang="en-GB" dirty="0" smtClean="0"/>
            </a:br>
            <a:r>
              <a:rPr lang="en-GB" dirty="0" smtClean="0"/>
              <a:t>master something?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 know how to do it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It becomes automatic and I don’t need to think about it- for example driving a car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I’m really good at doing it – painting a room, or a picture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 can show someone else how to do 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239000" cy="758825"/>
          </a:xfrm>
        </p:spPr>
        <p:txBody>
          <a:bodyPr/>
          <a:lstStyle/>
          <a:p>
            <a:r>
              <a:rPr lang="en-GB" sz="2000" dirty="0" smtClean="0"/>
              <a:t>Teaching Primary Mathematics for Mastery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39000" cy="1600200"/>
          </a:xfrm>
        </p:spPr>
        <p:txBody>
          <a:bodyPr/>
          <a:lstStyle/>
          <a:p>
            <a:r>
              <a:rPr lang="en-GB" sz="4000" b="1" dirty="0" smtClean="0"/>
              <a:t>Variation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33519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1625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Variation Theory in Practice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0075"/>
          <a:stretch>
            <a:fillRect/>
          </a:stretch>
        </p:blipFill>
        <p:spPr bwMode="auto">
          <a:xfrm>
            <a:off x="1403648" y="2132856"/>
            <a:ext cx="2664296" cy="35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877272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GB" sz="2000" dirty="0">
                <a:solidFill>
                  <a:srgbClr val="00628C"/>
                </a:solidFill>
              </a:rPr>
              <a:t>Consider how variation can both narrow and broaden the focus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GB" sz="2000" dirty="0">
                <a:solidFill>
                  <a:srgbClr val="00628C"/>
                </a:solidFill>
              </a:rPr>
              <a:t>Taken from Mike Askew, Transforming Primary Mathematics, Chapter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82809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GB" sz="3200" dirty="0">
                <a:solidFill>
                  <a:srgbClr val="00628C"/>
                </a:solidFill>
              </a:rPr>
              <a:t>Compare the two sets of calculations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None/>
            </a:pPr>
            <a:r>
              <a:rPr lang="en-GB" sz="3200" dirty="0">
                <a:solidFill>
                  <a:srgbClr val="00628C"/>
                </a:solidFill>
              </a:rPr>
              <a:t>What’s the same, what’s different</a:t>
            </a:r>
            <a:r>
              <a:rPr lang="en-GB" sz="3200" dirty="0" smtClean="0">
                <a:solidFill>
                  <a:srgbClr val="00628C"/>
                </a:solidFill>
              </a:rPr>
              <a:t>?</a:t>
            </a:r>
            <a:endParaRPr lang="en-GB" sz="3200" dirty="0">
              <a:solidFill>
                <a:srgbClr val="00628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9636"/>
          <a:stretch>
            <a:fillRect/>
          </a:stretch>
        </p:blipFill>
        <p:spPr bwMode="auto">
          <a:xfrm>
            <a:off x="4932040" y="2126517"/>
            <a:ext cx="3360960" cy="35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444208" y="144016"/>
            <a:ext cx="2664296" cy="14847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NCETM-logo-letterhea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6" r="7827" b="46576"/>
          <a:stretch/>
        </p:blipFill>
        <p:spPr bwMode="auto">
          <a:xfrm>
            <a:off x="6156176" y="146712"/>
            <a:ext cx="2808312" cy="148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20000" y="648000"/>
            <a:ext cx="5868224" cy="6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dirty="0" smtClean="0">
                <a:latin typeface="Calibri" panose="020F0502020204030204" pitchFamily="34" charset="0"/>
              </a:rPr>
              <a:t>Variation leads to </a:t>
            </a:r>
          </a:p>
          <a:p>
            <a:pPr>
              <a:buClrTx/>
              <a:buFontTx/>
              <a:buNone/>
            </a:pPr>
            <a:r>
              <a:rPr lang="en-GB" dirty="0" smtClean="0">
                <a:latin typeface="Calibri" panose="020F0502020204030204" pitchFamily="34" charset="0"/>
              </a:rPr>
              <a:t>Intelligent Practice  </a:t>
            </a:r>
            <a:endParaRPr lang="en-GB" kern="0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41141" r="20764" b="28960"/>
          <a:stretch>
            <a:fillRect/>
          </a:stretch>
        </p:blipFill>
        <p:spPr bwMode="auto">
          <a:xfrm>
            <a:off x="611560" y="2276872"/>
            <a:ext cx="82883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5976" y="52292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Shanghai Practice Book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3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0000" y="648000"/>
            <a:ext cx="5184152" cy="6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dirty="0" smtClean="0">
                <a:latin typeface="Calibri" panose="020F0502020204030204" pitchFamily="34" charset="0"/>
              </a:rPr>
              <a:t>Intelligent Practice</a:t>
            </a:r>
            <a:endParaRPr lang="en-GB" kern="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Char char="●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44208" y="144016"/>
            <a:ext cx="2664296" cy="14847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NCETM-logo-letterhea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6" r="7827" b="46576"/>
          <a:stretch/>
        </p:blipFill>
        <p:spPr bwMode="auto">
          <a:xfrm>
            <a:off x="6156176" y="146712"/>
            <a:ext cx="2808312" cy="148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27213"/>
            <a:ext cx="7560840" cy="3906043"/>
          </a:xfrm>
        </p:spPr>
        <p:txBody>
          <a:bodyPr/>
          <a:lstStyle/>
          <a:p>
            <a:pPr marL="0" indent="0"/>
            <a:r>
              <a:rPr lang="en-GB" sz="3600" i="1" dirty="0" smtClean="0">
                <a:latin typeface="Calibri" panose="020F0502020204030204" pitchFamily="34" charset="0"/>
                <a:cs typeface="Arial"/>
              </a:rPr>
              <a:t>In </a:t>
            </a:r>
            <a:r>
              <a:rPr lang="en-GB" sz="3600" i="1" dirty="0">
                <a:latin typeface="Calibri" panose="020F0502020204030204" pitchFamily="34" charset="0"/>
                <a:cs typeface="Arial"/>
              </a:rPr>
              <a:t>designing </a:t>
            </a:r>
            <a:r>
              <a:rPr lang="en-GB" sz="3600" i="1" dirty="0" smtClean="0">
                <a:latin typeface="Calibri" panose="020F0502020204030204" pitchFamily="34" charset="0"/>
                <a:cs typeface="Arial"/>
              </a:rPr>
              <a:t>[these] </a:t>
            </a:r>
            <a:r>
              <a:rPr lang="en-GB" sz="3600" i="1" dirty="0">
                <a:latin typeface="Calibri" panose="020F0502020204030204" pitchFamily="34" charset="0"/>
                <a:cs typeface="Arial"/>
              </a:rPr>
              <a:t>exercises, the teacher is advised to avoid mechanical repetition and to create an appropriate path for practising the thinking process with increasing </a:t>
            </a:r>
            <a:r>
              <a:rPr lang="en-GB" sz="3600" i="1" dirty="0" smtClean="0">
                <a:latin typeface="Calibri" panose="020F0502020204030204" pitchFamily="34" charset="0"/>
                <a:cs typeface="Arial"/>
              </a:rPr>
              <a:t>creativity. </a:t>
            </a:r>
            <a:endParaRPr lang="en-GB" sz="3600" i="1" dirty="0">
              <a:latin typeface="Calibri" panose="020F0502020204030204" pitchFamily="34" charset="0"/>
              <a:cs typeface="Arial"/>
            </a:endParaRPr>
          </a:p>
          <a:p>
            <a:r>
              <a:rPr lang="en-GB" sz="3600" dirty="0" err="1" smtClean="0">
                <a:latin typeface="Calibri" panose="020F0502020204030204" pitchFamily="34" charset="0"/>
              </a:rPr>
              <a:t>Gu</a:t>
            </a:r>
            <a:r>
              <a:rPr lang="en-GB" sz="3600" dirty="0">
                <a:latin typeface="Calibri" panose="020F0502020204030204" pitchFamily="34" charset="0"/>
              </a:rPr>
              <a:t>, </a:t>
            </a:r>
            <a:r>
              <a:rPr lang="en-GB" sz="3600" dirty="0" smtClean="0">
                <a:latin typeface="Calibri" panose="020F0502020204030204" pitchFamily="34" charset="0"/>
              </a:rPr>
              <a:t>1991</a:t>
            </a:r>
            <a:endParaRPr lang="en-GB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457450" cy="278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2438400" cy="18478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4606378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0"/>
            <a:ext cx="2627784" cy="2614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848298"/>
            <a:ext cx="3175050" cy="20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085184"/>
            <a:ext cx="5610225" cy="156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56992"/>
            <a:ext cx="2295525" cy="1209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464400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Intelligent Practice Noticing things that stay the same, things that  change, providing the opportunities to reason  make connections 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Variation offers a systematic way to look</a:t>
            </a:r>
          </a:p>
          <a:p>
            <a:r>
              <a:rPr lang="en-GB" dirty="0" smtClean="0"/>
              <a:t>at mathematical exercises in terms of what</a:t>
            </a:r>
          </a:p>
          <a:p>
            <a:r>
              <a:rPr lang="en-GB" dirty="0" smtClean="0"/>
              <a:t>is available for the learner to notice.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Marton</a:t>
            </a:r>
            <a:r>
              <a:rPr lang="en-GB" dirty="0" smtClean="0"/>
              <a:t>, </a:t>
            </a:r>
            <a:r>
              <a:rPr lang="en-GB" dirty="0" err="1" smtClean="0"/>
              <a:t>Runesson</a:t>
            </a:r>
            <a:r>
              <a:rPr lang="en-GB" dirty="0" smtClean="0"/>
              <a:t> &amp; </a:t>
            </a:r>
            <a:r>
              <a:rPr lang="en-GB" dirty="0" err="1" smtClean="0"/>
              <a:t>Tsui</a:t>
            </a:r>
            <a:r>
              <a:rPr lang="en-GB" dirty="0" smtClean="0"/>
              <a:t>, 2003)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686800" cy="1143000"/>
          </a:xfrm>
        </p:spPr>
        <p:txBody>
          <a:bodyPr/>
          <a:lstStyle/>
          <a:p>
            <a:r>
              <a:rPr lang="en-GB" smtClean="0"/>
              <a:t>Let’s </a:t>
            </a:r>
            <a:r>
              <a:rPr lang="en-GB" dirty="0" smtClean="0"/>
              <a:t>teach for:</a:t>
            </a:r>
            <a:endParaRPr lang="en-GB" dirty="0"/>
          </a:p>
        </p:txBody>
      </p:sp>
      <p:pic>
        <p:nvPicPr>
          <p:cNvPr id="4" name="Picture 3" descr="cusp of 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1" cy="5178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2132856"/>
            <a:ext cx="770485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6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Deep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3573016"/>
            <a:ext cx="7704856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6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And sustainable learning</a:t>
            </a:r>
          </a:p>
          <a:p>
            <a:pPr algn="ctr">
              <a:buNone/>
            </a:pPr>
            <a:r>
              <a:rPr lang="en-US" sz="6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all pupils</a:t>
            </a:r>
            <a:endParaRPr lang="en-US" sz="65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hlinkClick r:id="rId2"/>
              </a:rPr>
              <a:t>Lai (2009) Teaching with Procedural Variation: A</a:t>
            </a:r>
          </a:p>
          <a:p>
            <a:r>
              <a:rPr lang="en-GB" sz="2400" dirty="0" smtClean="0">
                <a:hlinkClick r:id="rId2"/>
              </a:rPr>
              <a:t>Chinese Way of Promoting Deep Understanding of</a:t>
            </a:r>
          </a:p>
          <a:p>
            <a:r>
              <a:rPr lang="en-GB" sz="2400" dirty="0" smtClean="0">
                <a:hlinkClick r:id="rId2"/>
              </a:rPr>
              <a:t>Mathematics</a:t>
            </a:r>
            <a:endParaRPr lang="en-GB" sz="2400" dirty="0" smtClean="0">
              <a:hlinkClick r:id="rId3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Mastery of Mathematics is more…..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Achievable for all 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Deep</a:t>
            </a:r>
            <a:r>
              <a:rPr lang="en-GB" dirty="0" smtClean="0"/>
              <a:t> and sustainable learning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ability to build on something that has already been sufficiently mastered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ability to reason about a concept and make connections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Conceptual and procedural fluency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r>
              <a:rPr lang="en-GB" dirty="0" smtClean="0"/>
              <a:t>Teaching for Mastery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921625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The belief that all pupils can achieve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Keeping the class working together so that all can access and master mathematics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Development </a:t>
            </a:r>
            <a:r>
              <a:rPr lang="en-GB" b="1" dirty="0" smtClean="0">
                <a:solidFill>
                  <a:srgbClr val="FF0000"/>
                </a:solidFill>
              </a:rPr>
              <a:t>of deep </a:t>
            </a:r>
            <a:r>
              <a:rPr lang="en-GB" dirty="0" smtClean="0"/>
              <a:t>mathematical understanding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Development of both factual/procedural and conceptual fluency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Longer time on key topics, providing time to go deeper and embed learning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2132856"/>
            <a:ext cx="770485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6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is Depth?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22" y="3933056"/>
            <a:ext cx="8760330" cy="25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24800" cy="895127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Partitioning and Combining </a:t>
            </a:r>
            <a:endParaRPr lang="en-GB" dirty="0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611560" y="1340768"/>
            <a:ext cx="5112568" cy="5112568"/>
            <a:chOff x="6300192" y="2780928"/>
            <a:chExt cx="2232248" cy="2232248"/>
          </a:xfrm>
        </p:grpSpPr>
        <p:sp>
          <p:nvSpPr>
            <p:cNvPr id="5" name="Oval 4"/>
            <p:cNvSpPr/>
            <p:nvPr/>
          </p:nvSpPr>
          <p:spPr bwMode="auto">
            <a:xfrm>
              <a:off x="6300192" y="2780928"/>
              <a:ext cx="864096" cy="792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00192" y="4221088"/>
              <a:ext cx="864096" cy="792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668344" y="3356992"/>
              <a:ext cx="864096" cy="792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7092280" y="3284984"/>
              <a:ext cx="648072" cy="288032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7164288" y="4149080"/>
              <a:ext cx="720080" cy="288032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Oval 9"/>
          <p:cNvSpPr/>
          <p:nvPr/>
        </p:nvSpPr>
        <p:spPr bwMode="auto">
          <a:xfrm>
            <a:off x="1043608" y="364502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91680" y="3573016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616" y="436510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03648" y="400506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63688" y="436510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828 L 0.25781 -0.3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38594 -0.2835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7014 -0.25208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85185E-6 L 0.32292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66667E-6 L 0.38576 0.17846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1625"/>
            <a:ext cx="7924800" cy="895127"/>
          </a:xfrm>
        </p:spPr>
        <p:txBody>
          <a:bodyPr/>
          <a:lstStyle/>
          <a:p>
            <a:r>
              <a:rPr lang="en-GB" dirty="0" smtClean="0"/>
              <a:t>Partitioning and Combining</a:t>
            </a:r>
            <a:endParaRPr lang="en-GB" dirty="0"/>
          </a:p>
        </p:txBody>
      </p:sp>
      <p:grpSp>
        <p:nvGrpSpPr>
          <p:cNvPr id="3" name="Group 17"/>
          <p:cNvGrpSpPr/>
          <p:nvPr/>
        </p:nvGrpSpPr>
        <p:grpSpPr>
          <a:xfrm rot="10800000">
            <a:off x="611560" y="1340768"/>
            <a:ext cx="5112568" cy="5112568"/>
            <a:chOff x="6300192" y="2780928"/>
            <a:chExt cx="2232248" cy="2232248"/>
          </a:xfrm>
        </p:grpSpPr>
        <p:sp>
          <p:nvSpPr>
            <p:cNvPr id="5" name="Oval 4"/>
            <p:cNvSpPr/>
            <p:nvPr/>
          </p:nvSpPr>
          <p:spPr bwMode="auto">
            <a:xfrm>
              <a:off x="6300192" y="2780928"/>
              <a:ext cx="864096" cy="792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00192" y="4221088"/>
              <a:ext cx="864096" cy="792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668344" y="3356992"/>
              <a:ext cx="864096" cy="792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algn="ctr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7092280" y="3284984"/>
              <a:ext cx="648072" cy="288032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7164288" y="4149080"/>
              <a:ext cx="720080" cy="288032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Oval 9"/>
          <p:cNvSpPr/>
          <p:nvPr/>
        </p:nvSpPr>
        <p:spPr bwMode="auto">
          <a:xfrm>
            <a:off x="4427984" y="220486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55976" y="1556792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11960" y="580526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32040" y="2060848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72000" y="5373216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0405E-6 L -0.32292 0.29364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5607E-6 L -0.36215 0.2622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6185E-6 L -0.34652 0.29364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4624E-6 L -0.33854 -0.14682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37572E-6 L -0.36215 -0.22011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843</Words>
  <Application>Microsoft Office PowerPoint</Application>
  <PresentationFormat>On-screen Show (4:3)</PresentationFormat>
  <Paragraphs>250</Paragraphs>
  <Slides>47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nctem1</vt:lpstr>
      <vt:lpstr>1_Office Theme</vt:lpstr>
      <vt:lpstr>Equation</vt:lpstr>
      <vt:lpstr>公式</vt:lpstr>
      <vt:lpstr>Teaching Primary Mathematics for Mastery</vt:lpstr>
      <vt:lpstr>Teaching Primary Mathematics for Mastery</vt:lpstr>
      <vt:lpstr> Learning from  The Chinese Paradox </vt:lpstr>
      <vt:lpstr>What does it mean to  master something?</vt:lpstr>
      <vt:lpstr>Mastery of Mathematics is more…..</vt:lpstr>
      <vt:lpstr>Teaching for Mastery </vt:lpstr>
      <vt:lpstr>PowerPoint Presentation</vt:lpstr>
      <vt:lpstr> Partitioning and Combining </vt:lpstr>
      <vt:lpstr>Partitioning and Combining</vt:lpstr>
      <vt:lpstr>Part whole relationships</vt:lpstr>
      <vt:lpstr>PowerPoint Presentation</vt:lpstr>
      <vt:lpstr>PowerPoint Presentation</vt:lpstr>
      <vt:lpstr>PowerPoint Presentation</vt:lpstr>
      <vt:lpstr>Teaching Primary Mathematics for Mastery</vt:lpstr>
      <vt:lpstr>8 flowers and 2 flowers </vt:lpstr>
      <vt:lpstr>5 apples and 2 apples </vt:lpstr>
      <vt:lpstr>Amy</vt:lpstr>
      <vt:lpstr>PowerPoint Presentation</vt:lpstr>
      <vt:lpstr>PowerPoint Presentation</vt:lpstr>
      <vt:lpstr>Teaching Primary Mathematics for Mastery</vt:lpstr>
      <vt:lpstr>Developing Depth/Simplicity/Clarity</vt:lpstr>
      <vt:lpstr>Equal and not equal Attention to structure </vt:lpstr>
      <vt:lpstr>PowerPoint Presentation</vt:lpstr>
      <vt:lpstr>PowerPoint Presentation</vt:lpstr>
      <vt:lpstr>PowerPoint Presentation</vt:lpstr>
      <vt:lpstr>Teaching Primary Mathematics for Mastery</vt:lpstr>
      <vt:lpstr>Meeting the needs of all  pupils - The road to differentiation</vt:lpstr>
      <vt:lpstr>Teaching Primary Mathematics for Mastery</vt:lpstr>
      <vt:lpstr>Teaching Primary Mathematics for Mastery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fractions to express  the coloured parts </vt:lpstr>
      <vt:lpstr>Conceptual Variation</vt:lpstr>
      <vt:lpstr>True or False?</vt:lpstr>
      <vt:lpstr>PowerPoint Presentation</vt:lpstr>
      <vt:lpstr>Think: Which line is longer?</vt:lpstr>
      <vt:lpstr>Teaching Primary Mathematics for Mastery</vt:lpstr>
      <vt:lpstr>Variation Theory in Practice </vt:lpstr>
      <vt:lpstr>PowerPoint Presentation</vt:lpstr>
      <vt:lpstr>PowerPoint Presentation</vt:lpstr>
      <vt:lpstr>PowerPoint Presentation</vt:lpstr>
      <vt:lpstr>PowerPoint Presentation</vt:lpstr>
      <vt:lpstr>Let’s teach for:</vt:lpstr>
      <vt:lpstr>Lai</vt:lpstr>
    </vt:vector>
  </TitlesOfParts>
  <Company>Tribal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Primary Mathematics for Mastery</dc:title>
  <dc:creator>Deborah.morgan</dc:creator>
  <cp:lastModifiedBy>Steve McCormack</cp:lastModifiedBy>
  <cp:revision>26</cp:revision>
  <dcterms:created xsi:type="dcterms:W3CDTF">2015-11-10T09:15:42Z</dcterms:created>
  <dcterms:modified xsi:type="dcterms:W3CDTF">2015-12-31T12:00:04Z</dcterms:modified>
</cp:coreProperties>
</file>