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4"/>
  </p:notesMasterIdLst>
  <p:sldIdLst>
    <p:sldId id="257" r:id="rId5"/>
    <p:sldId id="508" r:id="rId6"/>
    <p:sldId id="506" r:id="rId7"/>
    <p:sldId id="539" r:id="rId8"/>
    <p:sldId id="507" r:id="rId9"/>
    <p:sldId id="4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512" r:id="rId20"/>
    <p:sldId id="513" r:id="rId21"/>
    <p:sldId id="276" r:id="rId22"/>
    <p:sldId id="277" r:id="rId23"/>
    <p:sldId id="514" r:id="rId24"/>
    <p:sldId id="515" r:id="rId25"/>
    <p:sldId id="278" r:id="rId26"/>
    <p:sldId id="279" r:id="rId27"/>
    <p:sldId id="280" r:id="rId28"/>
    <p:sldId id="516" r:id="rId29"/>
    <p:sldId id="517" r:id="rId30"/>
    <p:sldId id="281" r:id="rId31"/>
    <p:sldId id="282" r:id="rId32"/>
    <p:sldId id="519" r:id="rId33"/>
    <p:sldId id="520" r:id="rId34"/>
    <p:sldId id="527" r:id="rId35"/>
    <p:sldId id="528" r:id="rId36"/>
    <p:sldId id="529" r:id="rId37"/>
    <p:sldId id="530" r:id="rId38"/>
    <p:sldId id="531" r:id="rId39"/>
    <p:sldId id="532" r:id="rId40"/>
    <p:sldId id="521" r:id="rId41"/>
    <p:sldId id="522" r:id="rId42"/>
    <p:sldId id="533" r:id="rId43"/>
    <p:sldId id="534" r:id="rId44"/>
    <p:sldId id="535" r:id="rId45"/>
    <p:sldId id="523" r:id="rId46"/>
    <p:sldId id="524" r:id="rId47"/>
    <p:sldId id="536" r:id="rId48"/>
    <p:sldId id="537" r:id="rId49"/>
    <p:sldId id="538" r:id="rId50"/>
    <p:sldId id="525" r:id="rId51"/>
    <p:sldId id="526" r:id="rId52"/>
    <p:sldId id="47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39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512"/>
            <p14:sldId id="513"/>
            <p14:sldId id="276"/>
            <p14:sldId id="277"/>
            <p14:sldId id="514"/>
            <p14:sldId id="515"/>
            <p14:sldId id="278"/>
            <p14:sldId id="279"/>
            <p14:sldId id="280"/>
            <p14:sldId id="516"/>
            <p14:sldId id="517"/>
            <p14:sldId id="281"/>
            <p14:sldId id="282"/>
            <p14:sldId id="519"/>
            <p14:sldId id="520"/>
            <p14:sldId id="527"/>
            <p14:sldId id="528"/>
            <p14:sldId id="529"/>
            <p14:sldId id="530"/>
            <p14:sldId id="531"/>
            <p14:sldId id="532"/>
            <p14:sldId id="521"/>
            <p14:sldId id="522"/>
            <p14:sldId id="533"/>
            <p14:sldId id="534"/>
            <p14:sldId id="535"/>
            <p14:sldId id="523"/>
            <p14:sldId id="524"/>
            <p14:sldId id="536"/>
            <p14:sldId id="537"/>
            <p14:sldId id="538"/>
            <p14:sldId id="525"/>
            <p14:sldId id="526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4115" autoAdjust="0"/>
  </p:normalViewPr>
  <p:slideViewPr>
    <p:cSldViewPr snapToGrid="0" showGuides="1">
      <p:cViewPr varScale="1">
        <p:scale>
          <a:sx n="49" d="100"/>
          <a:sy n="49" d="100"/>
        </p:scale>
        <p:origin x="1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buy four cherry cakes and three chocolate cakes. I spend £6.20 in total. </a:t>
            </a:r>
          </a:p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cherry cakes cost 80 p each. How much does each chocolate cake cost?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three packs of ten stickers. You have two packs of twenty stickers.</a:t>
            </a:r>
          </a:p>
          <a:p>
            <a:r>
              <a:rPr lang="en-GB" i="1" dirty="0"/>
              <a:t>How many more stickers do you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Miss Grey runs 10</a:t>
            </a:r>
            <a:r>
              <a:rPr lang="en-GB" sz="600" i="1" dirty="0"/>
              <a:t> </a:t>
            </a:r>
            <a:r>
              <a:rPr lang="en-GB" i="1" dirty="0"/>
              <a:t>km a day for five days.</a:t>
            </a:r>
          </a:p>
          <a:p>
            <a:r>
              <a:rPr lang="en-GB" i="1" dirty="0"/>
              <a:t>Mr Green runs 8</a:t>
            </a:r>
            <a:r>
              <a:rPr lang="en-GB" sz="600" i="1" dirty="0"/>
              <a:t> </a:t>
            </a:r>
            <a:r>
              <a:rPr lang="en-GB" i="1" dirty="0"/>
              <a:t>km a day for seven days.</a:t>
            </a:r>
          </a:p>
          <a:p>
            <a:r>
              <a:rPr lang="en-GB" i="1" dirty="0"/>
              <a:t>Who has run further and by how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Who has the most cakes, and by how many?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513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5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Joseph says: 3 × 5 + 7 × 2 = 15 + 14 = 29</a:t>
            </a:r>
          </a:p>
          <a:p>
            <a:r>
              <a:rPr lang="en-GB" i="1" dirty="0"/>
              <a:t>Megan says: 3 × 5 + 7 × 2 = 36 × 2 = 72</a:t>
            </a:r>
          </a:p>
          <a:p>
            <a:r>
              <a:rPr lang="en-GB" i="1" dirty="0"/>
              <a:t>Becca says:   3 × 5 + 7 × 2 = 3 × 24 = 72 </a:t>
            </a:r>
          </a:p>
          <a:p>
            <a:r>
              <a:rPr lang="en-GB" i="1" dirty="0"/>
              <a:t>Joseph is correct, because he has multiplied before adding as there are no brackets.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8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Each of Danny’s books have fifty pages. Each of Sophie’s books have thirty pages. </a:t>
            </a:r>
          </a:p>
          <a:p>
            <a:r>
              <a:rPr lang="en-GB" i="1" dirty="0"/>
              <a:t>Whose books have the most pages in total, and by how many?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0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3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4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Apples cost 80p each. Amelia buy four apples at first. Then she goes back and buys three more apples.</a:t>
            </a:r>
          </a:p>
          <a:p>
            <a:r>
              <a:rPr lang="en-GB" i="1" dirty="0"/>
              <a:t>How could you work out how much money Amelia has spent in total?</a:t>
            </a:r>
          </a:p>
          <a:p>
            <a:r>
              <a:rPr lang="en-GB" i="1" dirty="0"/>
              <a:t>Which method is correct? Explain your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Robyn needs to make six party bags. </a:t>
            </a:r>
          </a:p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buys six pencils costing 30 p each, six erasers costing 40 p each and six notebooks costing 80 p each. </a:t>
            </a:r>
          </a:p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has she spent altogether?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0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613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six boxes of jumpers in the school office with ten jumpers in each box.</a:t>
            </a:r>
          </a:p>
          <a:p>
            <a:r>
              <a:rPr lang="en-GB" i="1" dirty="0"/>
              <a:t>Two of the boxes are sold.</a:t>
            </a:r>
          </a:p>
          <a:p>
            <a:r>
              <a:rPr lang="en-GB" i="1" dirty="0"/>
              <a:t>How many jumpers are left?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2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Easter eggs cost £1.80 each. Katya buys five Easter eggs. After Easter, the same eggs are reduced to £1.50 each.</a:t>
            </a:r>
          </a:p>
          <a:p>
            <a:r>
              <a:rPr lang="en-GB" i="1" dirty="0"/>
              <a:t>How much would she have saved if she had bought the eggs after Easter?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0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2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56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Libby has 35 p in 5 p coins and Jen has 20 p in 2 p coins. </a:t>
            </a:r>
          </a:p>
          <a:p>
            <a:r>
              <a:rPr lang="en-GB" i="1" dirty="0"/>
              <a:t>How many coins do they have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2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Dana has ten litres of red paint, which she pours into five pots. </a:t>
            </a:r>
          </a:p>
          <a:p>
            <a:r>
              <a:rPr lang="en-GB" i="1" dirty="0"/>
              <a:t>Amani has twenty litres of blue paint, which she pours into four pots. They give a pot of red paint and a pot of blue paint to Nathan. </a:t>
            </a:r>
          </a:p>
          <a:p>
            <a:r>
              <a:rPr lang="en-GB" i="1" dirty="0"/>
              <a:t>How much paint does Nathan have in total?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Shop A sells 100 g of cereal shared into four small packs. </a:t>
            </a:r>
          </a:p>
          <a:p>
            <a:r>
              <a:rPr lang="en-GB" i="1" dirty="0"/>
              <a:t>Shop B sells 50 g of cereal shared into five small packs.</a:t>
            </a:r>
          </a:p>
          <a:p>
            <a:r>
              <a:rPr lang="en-GB" i="1" dirty="0"/>
              <a:t>If I buy a small pack from Shop A and a small pack from Shop B, how much cereal will I have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8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Michael has 60 p in 10 p coins and Ting has 15 p in 5 p coins.</a:t>
            </a:r>
          </a:p>
          <a:p>
            <a:r>
              <a:rPr lang="en-GB" i="1" dirty="0"/>
              <a:t>Who has more coins, and by how many?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3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Raksha has 2,000 ml of water, which she pours into five glasses. </a:t>
            </a:r>
          </a:p>
          <a:p>
            <a:r>
              <a:rPr lang="en-GB" i="1" dirty="0"/>
              <a:t>Nic has 800 ml of water, which she pours into four glasses. </a:t>
            </a:r>
          </a:p>
          <a:p>
            <a:r>
              <a:rPr lang="en-GB" i="1" dirty="0"/>
              <a:t>Who has more water per glass, and by how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59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06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553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Ann has sixteen sweets and Brett has twelve sweets. </a:t>
            </a:r>
          </a:p>
          <a:p>
            <a:r>
              <a:rPr lang="en-GB" i="1" dirty="0"/>
              <a:t>They share the sweets between themselves and two other friends.  </a:t>
            </a:r>
          </a:p>
          <a:p>
            <a:r>
              <a:rPr lang="en-GB" i="1" dirty="0"/>
              <a:t>How many does each person 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9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Ann has sixteen sweets and Brett has twelve sweets. </a:t>
            </a:r>
          </a:p>
          <a:p>
            <a:r>
              <a:rPr lang="en-GB" i="1" dirty="0"/>
              <a:t>They share the sweets between themselves and two other friends.  </a:t>
            </a:r>
          </a:p>
          <a:p>
            <a:r>
              <a:rPr lang="en-GB" i="1" dirty="0"/>
              <a:t>How many does each person 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6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Hanna has 20 p in 5 p coins and Adam has 40 p in 5 p coins.</a:t>
            </a:r>
          </a:p>
          <a:p>
            <a:r>
              <a:rPr lang="en-GB" i="1" dirty="0"/>
              <a:t>How many coins do they have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17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42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1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37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Kish puts fifteen apples into boxes of three. </a:t>
            </a:r>
          </a:p>
          <a:p>
            <a:r>
              <a:rPr lang="en-GB" i="1" dirty="0"/>
              <a:t>Jess puts nine apples into boxes of three. </a:t>
            </a:r>
          </a:p>
          <a:p>
            <a:r>
              <a:rPr lang="en-GB" i="1" dirty="0"/>
              <a:t>Who has more boxes, and by how many?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03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Mr H has 60 p in 10 p coins. Mr J has 40 p in 10 p coins.</a:t>
            </a:r>
          </a:p>
          <a:p>
            <a:r>
              <a:rPr lang="en-GB" i="1" dirty="0"/>
              <a:t>Who has more coins, and by how many?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6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 rectangular piece of paper has been cut into two smaller rectangles. One of the smaller pieces of paper has an area of 50 cm</a:t>
            </a:r>
            <a:r>
              <a:rPr lang="en-GB" i="1" baseline="30000" dirty="0"/>
              <a:t>2</a:t>
            </a:r>
            <a:r>
              <a:rPr lang="en-GB" i="1" dirty="0"/>
              <a:t> and the other has an area of 15cm</a:t>
            </a:r>
            <a:r>
              <a:rPr lang="en-GB" i="1" baseline="30000" dirty="0"/>
              <a:t>2</a:t>
            </a:r>
            <a:r>
              <a:rPr lang="en-GB" i="1" dirty="0"/>
              <a:t>.</a:t>
            </a:r>
          </a:p>
          <a:p>
            <a:r>
              <a:rPr lang="en-GB" i="1" dirty="0"/>
              <a:t>If the width is 5 cm, what was the length of the piece of paper before it was cut?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08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42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741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buy six 5 m rolls of wrapping paper and three 3 m rolls of wrapping paper. </a:t>
            </a:r>
          </a:p>
          <a:p>
            <a:r>
              <a:rPr lang="en-GB" i="1" dirty="0"/>
              <a:t>How much paper will I have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 class is organised into three teams of five children and two teams of four children.</a:t>
            </a:r>
          </a:p>
          <a:p>
            <a:r>
              <a:rPr lang="en-GB" i="1" dirty="0"/>
              <a:t>How many children are in the class?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 pack of biscuits weighs 260 g. A pack of cakes weighs half this amount. </a:t>
            </a:r>
          </a:p>
          <a:p>
            <a:r>
              <a:rPr lang="en-GB" i="1" dirty="0"/>
              <a:t>What is the total weight of this shopping?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7391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rlophhd1/ncetm_spine2_segment22_y5.pdf#page=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rlophhd1/ncetm_spine2_segment22_y5.pdf#page=1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rlophhd1/ncetm_spine2_segment22_y5.pdf#page=1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qapxp21/ncetm_spine2_segment28_y6.pdf#page=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qapxp21/ncetm_spine2_segment28_y6.pdf#page=9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qapxp21/ncetm_spine2_segment28_y6.pdf#page=14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mqapxp21/ncetm_spine2_segment28_y6.pdf#page=16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rlophhd1/ncetm_spine2_segment22_y5.pdf#page=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of operations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D78D6D6-028E-450B-B7F1-8B8ED63C9F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351" y="3046725"/>
            <a:ext cx="4051301" cy="7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B265D-5B7C-4105-B461-F9FBA4D53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2051275"/>
            <a:ext cx="6135088" cy="31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1B2C8-7B0B-4621-8864-6F58F0E6B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5" y="2695783"/>
            <a:ext cx="6142570" cy="14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796469D-8A79-4BEB-87B5-911C88527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983951"/>
            <a:ext cx="7975614" cy="1770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01F57-5088-4A5F-8A8F-EA56B5710EB2}"/>
              </a:ext>
            </a:extLst>
          </p:cNvPr>
          <p:cNvSpPr txBox="1"/>
          <p:nvPr/>
        </p:nvSpPr>
        <p:spPr bwMode="auto">
          <a:xfrm>
            <a:off x="3778700" y="4820291"/>
            <a:ext cx="4634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 × 2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 × 3 = 40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− 30 = 10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27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1:2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D4DF28-6083-4D79-B3BB-620630E1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655390"/>
            <a:ext cx="7975614" cy="1731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6AB9A-443A-4615-BEFF-717BC2F0C6F7}"/>
              </a:ext>
            </a:extLst>
          </p:cNvPr>
          <p:cNvSpPr txBox="1"/>
          <p:nvPr/>
        </p:nvSpPr>
        <p:spPr bwMode="auto">
          <a:xfrm>
            <a:off x="5122016" y="3899609"/>
            <a:ext cx="1947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 × 5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 = 50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73158-6686-4DD2-A415-E608B948FC0A}"/>
              </a:ext>
            </a:extLst>
          </p:cNvPr>
          <p:cNvSpPr txBox="1"/>
          <p:nvPr/>
        </p:nvSpPr>
        <p:spPr bwMode="auto">
          <a:xfrm>
            <a:off x="5205372" y="4617739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× 7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 = 56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34697-2A19-4337-AD71-855C8C4D2A99}"/>
              </a:ext>
            </a:extLst>
          </p:cNvPr>
          <p:cNvSpPr txBox="1"/>
          <p:nvPr/>
        </p:nvSpPr>
        <p:spPr bwMode="auto">
          <a:xfrm>
            <a:off x="5122016" y="5335869"/>
            <a:ext cx="1947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56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50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 = 6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7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1:2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F5A7A-7C78-421E-8D16-71993734BCDD}"/>
              </a:ext>
            </a:extLst>
          </p:cNvPr>
          <p:cNvSpPr txBox="1"/>
          <p:nvPr/>
        </p:nvSpPr>
        <p:spPr bwMode="auto">
          <a:xfrm>
            <a:off x="5205373" y="4820291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2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 = 12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4096E-D3FA-4375-A959-99ADD435E104}"/>
              </a:ext>
            </a:extLst>
          </p:cNvPr>
          <p:cNvSpPr txBox="1"/>
          <p:nvPr/>
        </p:nvSpPr>
        <p:spPr bwMode="auto">
          <a:xfrm>
            <a:off x="5205372" y="5308913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× 4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 = 32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340DA-06FD-430B-B062-37FD94A344BC}"/>
              </a:ext>
            </a:extLst>
          </p:cNvPr>
          <p:cNvSpPr txBox="1"/>
          <p:nvPr/>
        </p:nvSpPr>
        <p:spPr bwMode="auto">
          <a:xfrm>
            <a:off x="5038661" y="5797534"/>
            <a:ext cx="2114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12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 = 20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BFFBB-9DDD-4A91-A5C1-E0D1BD79C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1013678"/>
            <a:ext cx="5112573" cy="37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</a:t>
            </a:r>
            <a:r>
              <a:rPr lang="en-GB" sz="2400" b="1" dirty="0"/>
              <a:t>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164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addition and subtraction can help to solve multiplication problems efficiently (II)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342E45B-4837-49B7-99DF-58E5E03AE6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2.22 Combining multiplication with addition and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0081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 – 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C073E0-D9EF-4E14-8ACA-F1559A7B82DE}"/>
              </a:ext>
            </a:extLst>
          </p:cNvPr>
          <p:cNvGrpSpPr/>
          <p:nvPr/>
        </p:nvGrpSpPr>
        <p:grpSpPr>
          <a:xfrm>
            <a:off x="4399739" y="1178068"/>
            <a:ext cx="3211382" cy="461666"/>
            <a:chOff x="3362677" y="920308"/>
            <a:chExt cx="3211382" cy="4616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F76456-9508-44B8-9E5F-3B76D85CED5D}"/>
                </a:ext>
              </a:extLst>
            </p:cNvPr>
            <p:cNvSpPr txBox="1"/>
            <p:nvPr/>
          </p:nvSpPr>
          <p:spPr bwMode="auto">
            <a:xfrm>
              <a:off x="3362677" y="920309"/>
              <a:ext cx="2880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  ×  5  +  7  ×  2  =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C114A4-7B4A-45E4-8C81-03A818C0BC51}"/>
                </a:ext>
              </a:extLst>
            </p:cNvPr>
            <p:cNvSpPr/>
            <p:nvPr/>
          </p:nvSpPr>
          <p:spPr bwMode="auto">
            <a:xfrm>
              <a:off x="6112394" y="920308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6E2FB2-39B3-4B03-BC42-F6632B8A8EAE}"/>
              </a:ext>
            </a:extLst>
          </p:cNvPr>
          <p:cNvGrpSpPr/>
          <p:nvPr/>
        </p:nvGrpSpPr>
        <p:grpSpPr>
          <a:xfrm>
            <a:off x="2283386" y="2395770"/>
            <a:ext cx="7625231" cy="3669822"/>
            <a:chOff x="875528" y="2395770"/>
            <a:chExt cx="7625231" cy="3669822"/>
          </a:xfrm>
        </p:grpSpPr>
        <p:pic>
          <p:nvPicPr>
            <p:cNvPr id="9" name="Picture 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4E4C4F93-E15F-4B58-88B2-D032363E2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671" y="2395770"/>
              <a:ext cx="6135088" cy="703291"/>
            </a:xfrm>
            <a:prstGeom prst="rect">
              <a:avLst/>
            </a:prstGeom>
          </p:spPr>
        </p:pic>
        <p:pic>
          <p:nvPicPr>
            <p:cNvPr id="11" name="Picture 10" descr="A picture containing object, gauge, device&#10;&#10;Description automatically generated">
              <a:extLst>
                <a:ext uri="{FF2B5EF4-FFF2-40B4-BE49-F238E27FC236}">
                  <a16:creationId xmlns:a16="http://schemas.microsoft.com/office/drawing/2014/main" id="{E340537B-97DA-46B7-8BE5-ADED947D9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671" y="3542354"/>
              <a:ext cx="6135088" cy="1025008"/>
            </a:xfrm>
            <a:prstGeom prst="rect">
              <a:avLst/>
            </a:prstGeom>
          </p:spPr>
        </p:pic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F80876E-F086-4C56-9796-79EBD44C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671" y="5010655"/>
              <a:ext cx="6135088" cy="10549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55392F-CACC-4EE9-89B0-AE75B3CB4586}"/>
                </a:ext>
              </a:extLst>
            </p:cNvPr>
            <p:cNvSpPr txBox="1"/>
            <p:nvPr/>
          </p:nvSpPr>
          <p:spPr bwMode="auto">
            <a:xfrm>
              <a:off x="875528" y="2396762"/>
              <a:ext cx="1274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Joseph: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0C7802-B588-4066-80DA-9033E4ED3051}"/>
                </a:ext>
              </a:extLst>
            </p:cNvPr>
            <p:cNvSpPr txBox="1"/>
            <p:nvPr/>
          </p:nvSpPr>
          <p:spPr bwMode="auto">
            <a:xfrm>
              <a:off x="875528" y="3684658"/>
              <a:ext cx="1285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Megan: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D5549E-B3F1-473B-96A0-E16F930F9EA7}"/>
                </a:ext>
              </a:extLst>
            </p:cNvPr>
            <p:cNvSpPr txBox="1"/>
            <p:nvPr/>
          </p:nvSpPr>
          <p:spPr bwMode="auto">
            <a:xfrm>
              <a:off x="875528" y="5203458"/>
              <a:ext cx="1116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Becca: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43FEB1-41E7-449B-BEC3-9ECDB4FA7C59}"/>
              </a:ext>
            </a:extLst>
          </p:cNvPr>
          <p:cNvSpPr txBox="1"/>
          <p:nvPr/>
        </p:nvSpPr>
        <p:spPr bwMode="auto">
          <a:xfrm>
            <a:off x="7129791" y="1165252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196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A88C0-460E-4F91-A34C-A82288C0B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556706"/>
            <a:ext cx="7975614" cy="42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supported by this unit.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9833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the distributive law applies to multiplication expressions with a common factor (addition)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342E45B-4837-49B7-99DF-58E5E03AE6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2.22 Combining multiplication with addition and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9631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 – 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99586-0C93-4856-B432-0DD6686D167B}"/>
              </a:ext>
            </a:extLst>
          </p:cNvPr>
          <p:cNvGrpSpPr/>
          <p:nvPr/>
        </p:nvGrpSpPr>
        <p:grpSpPr>
          <a:xfrm>
            <a:off x="3797921" y="1178068"/>
            <a:ext cx="4666494" cy="461666"/>
            <a:chOff x="2964433" y="1178068"/>
            <a:chExt cx="4666494" cy="4616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22381B-04AC-4724-B542-650A982D3837}"/>
                </a:ext>
              </a:extLst>
            </p:cNvPr>
            <p:cNvSpPr txBox="1"/>
            <p:nvPr/>
          </p:nvSpPr>
          <p:spPr bwMode="auto">
            <a:xfrm>
              <a:off x="2964433" y="1178069"/>
              <a:ext cx="28344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50  ×  2  +  50  ×  5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2A0F12-D20D-4DD6-BAA7-39DA83D227BE}"/>
                </a:ext>
              </a:extLst>
            </p:cNvPr>
            <p:cNvSpPr/>
            <p:nvPr/>
          </p:nvSpPr>
          <p:spPr bwMode="auto">
            <a:xfrm>
              <a:off x="5831578" y="1178068"/>
              <a:ext cx="461665" cy="46166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520414-04B1-4EDF-81D2-E9CACDA98D4D}"/>
                </a:ext>
              </a:extLst>
            </p:cNvPr>
            <p:cNvSpPr txBox="1"/>
            <p:nvPr/>
          </p:nvSpPr>
          <p:spPr bwMode="auto">
            <a:xfrm>
              <a:off x="6396294" y="1178068"/>
              <a:ext cx="1234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50  ×  8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76351D-DF01-4F2F-9E63-EC7B5AAF4D14}"/>
              </a:ext>
            </a:extLst>
          </p:cNvPr>
          <p:cNvSpPr txBox="1"/>
          <p:nvPr/>
        </p:nvSpPr>
        <p:spPr bwMode="auto">
          <a:xfrm>
            <a:off x="6686127" y="1168544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&lt;</a:t>
            </a:r>
          </a:p>
        </p:txBody>
      </p:sp>
      <p:pic>
        <p:nvPicPr>
          <p:cNvPr id="16" name="Picture 15" descr="A picture containing sky, clock&#10;&#10;Description automatically generated">
            <a:extLst>
              <a:ext uri="{FF2B5EF4-FFF2-40B4-BE49-F238E27FC236}">
                <a16:creationId xmlns:a16="http://schemas.microsoft.com/office/drawing/2014/main" id="{3CCD4052-D409-479E-8829-E2032024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711308"/>
            <a:ext cx="7975614" cy="26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B06C0137-06B2-4EE2-8184-849A95F0F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34" y="2304833"/>
            <a:ext cx="3460340" cy="411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C4123-6BAE-4E10-AA9D-5A8FE8CC4338}"/>
              </a:ext>
            </a:extLst>
          </p:cNvPr>
          <p:cNvSpPr txBox="1"/>
          <p:nvPr/>
        </p:nvSpPr>
        <p:spPr bwMode="auto">
          <a:xfrm>
            <a:off x="4175859" y="1178070"/>
            <a:ext cx="3840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much money in total?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E9357-1402-425D-A9FF-E08B100B5E9D}"/>
              </a:ext>
            </a:extLst>
          </p:cNvPr>
          <p:cNvSpPr txBox="1"/>
          <p:nvPr/>
        </p:nvSpPr>
        <p:spPr bwMode="auto">
          <a:xfrm>
            <a:off x="2265290" y="3841354"/>
            <a:ext cx="277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4 + 80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FA49F-5BF1-497D-9093-98D87D08FD5E}"/>
              </a:ext>
            </a:extLst>
          </p:cNvPr>
          <p:cNvSpPr txBox="1"/>
          <p:nvPr/>
        </p:nvSpPr>
        <p:spPr bwMode="auto">
          <a:xfrm>
            <a:off x="2306969" y="4580984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£3.20 + £2.40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623E3-80AD-4F89-961E-38F86A11E796}"/>
              </a:ext>
            </a:extLst>
          </p:cNvPr>
          <p:cNvSpPr txBox="1"/>
          <p:nvPr/>
        </p:nvSpPr>
        <p:spPr bwMode="auto">
          <a:xfrm>
            <a:off x="2337425" y="5274753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£5.60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0693E-E292-4768-A26F-2FFAEE3B9D79}"/>
              </a:ext>
            </a:extLst>
          </p:cNvPr>
          <p:cNvSpPr txBox="1"/>
          <p:nvPr/>
        </p:nvSpPr>
        <p:spPr bwMode="auto">
          <a:xfrm>
            <a:off x="2331912" y="309911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5FAB1-A1DE-4FB0-982C-9214DA20EF38}"/>
              </a:ext>
            </a:extLst>
          </p:cNvPr>
          <p:cNvSpPr txBox="1"/>
          <p:nvPr/>
        </p:nvSpPr>
        <p:spPr bwMode="auto">
          <a:xfrm>
            <a:off x="7406198" y="4580984"/>
            <a:ext cx="1287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5C78E2-65C8-4149-9A68-63D52D591719}"/>
              </a:ext>
            </a:extLst>
          </p:cNvPr>
          <p:cNvSpPr txBox="1"/>
          <p:nvPr/>
        </p:nvSpPr>
        <p:spPr bwMode="auto">
          <a:xfrm>
            <a:off x="7403793" y="5274753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£5.60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3BAEC-7DA1-4C54-A12D-00436BD20F10}"/>
              </a:ext>
            </a:extLst>
          </p:cNvPr>
          <p:cNvSpPr txBox="1"/>
          <p:nvPr/>
        </p:nvSpPr>
        <p:spPr bwMode="auto">
          <a:xfrm>
            <a:off x="7398280" y="309911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2: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00943-DE11-411E-A0C2-06B9A87497F3}"/>
              </a:ext>
            </a:extLst>
          </p:cNvPr>
          <p:cNvSpPr txBox="1"/>
          <p:nvPr/>
        </p:nvSpPr>
        <p:spPr bwMode="auto">
          <a:xfrm>
            <a:off x="8442201" y="3841354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+ 3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679E6-2AF0-4A5B-824B-AEB0094F14FD}"/>
              </a:ext>
            </a:extLst>
          </p:cNvPr>
          <p:cNvSpPr txBox="1"/>
          <p:nvPr/>
        </p:nvSpPr>
        <p:spPr bwMode="auto">
          <a:xfrm>
            <a:off x="7420626" y="3841354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71DEA2-8E6E-4A09-908B-C4861EFE2FAB}"/>
              </a:ext>
            </a:extLst>
          </p:cNvPr>
          <p:cNvSpPr txBox="1"/>
          <p:nvPr/>
        </p:nvSpPr>
        <p:spPr bwMode="auto">
          <a:xfrm>
            <a:off x="8353044" y="3841354"/>
            <a:ext cx="277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DB6D5-13B5-4949-B9CC-B50D7966F4A5}"/>
              </a:ext>
            </a:extLst>
          </p:cNvPr>
          <p:cNvSpPr txBox="1"/>
          <p:nvPr/>
        </p:nvSpPr>
        <p:spPr bwMode="auto">
          <a:xfrm>
            <a:off x="9151719" y="3841354"/>
            <a:ext cx="277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)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DC2898D4-9F62-4F4C-A358-E0D21E06A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70" y="2439109"/>
            <a:ext cx="3354347" cy="1621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7A741F-B894-4285-8027-99C175E25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95" y="2304674"/>
            <a:ext cx="3460340" cy="4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calculator&#10;&#10;Description automatically generated">
            <a:extLst>
              <a:ext uri="{FF2B5EF4-FFF2-40B4-BE49-F238E27FC236}">
                <a16:creationId xmlns:a16="http://schemas.microsoft.com/office/drawing/2014/main" id="{1CC87CA9-84D3-4CC7-ABC3-4877F69C0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63" y="2446346"/>
            <a:ext cx="4616280" cy="20649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C7D85-D331-42F7-8547-03064509F0DF}"/>
              </a:ext>
            </a:extLst>
          </p:cNvPr>
          <p:cNvSpPr txBox="1"/>
          <p:nvPr/>
        </p:nvSpPr>
        <p:spPr bwMode="auto">
          <a:xfrm>
            <a:off x="5258270" y="1178069"/>
            <a:ext cx="1675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0D1D1-8DFC-489F-AFA8-DC3488F8646D}"/>
              </a:ext>
            </a:extLst>
          </p:cNvPr>
          <p:cNvSpPr txBox="1"/>
          <p:nvPr/>
        </p:nvSpPr>
        <p:spPr bwMode="auto">
          <a:xfrm>
            <a:off x="7575540" y="2467999"/>
            <a:ext cx="2401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6 = £1.80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83DB1-A46C-4E6B-9185-562C6C7E1457}"/>
              </a:ext>
            </a:extLst>
          </p:cNvPr>
          <p:cNvSpPr txBox="1"/>
          <p:nvPr/>
        </p:nvSpPr>
        <p:spPr bwMode="auto">
          <a:xfrm>
            <a:off x="7575540" y="3224195"/>
            <a:ext cx="2401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6 = £2.40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DE9E5-6949-4AF8-A3C5-EC8318393EB8}"/>
              </a:ext>
            </a:extLst>
          </p:cNvPr>
          <p:cNvSpPr txBox="1"/>
          <p:nvPr/>
        </p:nvSpPr>
        <p:spPr bwMode="auto">
          <a:xfrm>
            <a:off x="7575540" y="4029755"/>
            <a:ext cx="2401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6 = £4.80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4AB4B-72EA-4420-84A5-F499010DA380}"/>
              </a:ext>
            </a:extLst>
          </p:cNvPr>
          <p:cNvSpPr txBox="1"/>
          <p:nvPr/>
        </p:nvSpPr>
        <p:spPr bwMode="auto">
          <a:xfrm>
            <a:off x="4165824" y="5378730"/>
            <a:ext cx="3860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£1.80 + £2.40 + £4.80 = £9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9C2AD-BC96-4BBE-B89D-C3EB75960B53}"/>
              </a:ext>
            </a:extLst>
          </p:cNvPr>
          <p:cNvSpPr txBox="1"/>
          <p:nvPr/>
        </p:nvSpPr>
        <p:spPr bwMode="auto">
          <a:xfrm>
            <a:off x="5258272" y="1178069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2:</a:t>
            </a:r>
          </a:p>
        </p:txBody>
      </p:sp>
      <p:pic>
        <p:nvPicPr>
          <p:cNvPr id="19" name="Picture 18" descr="A close up of a light&#10;&#10;Description automatically generated">
            <a:extLst>
              <a:ext uri="{FF2B5EF4-FFF2-40B4-BE49-F238E27FC236}">
                <a16:creationId xmlns:a16="http://schemas.microsoft.com/office/drawing/2014/main" id="{4CC2CF2E-2BCE-482B-8DCF-622BFB62A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80" y="2361666"/>
            <a:ext cx="4825771" cy="22295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0B8654-B36D-4708-BE12-8FAB5D40D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73" y="2341602"/>
            <a:ext cx="695808" cy="22744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F996C1-E923-4E61-B251-CFD852F7E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03" y="2341602"/>
            <a:ext cx="695808" cy="22744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0360FC-5B04-410D-A449-0CFC1AF42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33" y="2341602"/>
            <a:ext cx="695808" cy="22744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D00EA9-78F4-4DBE-BEFB-DDABA65DC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3" y="2341602"/>
            <a:ext cx="695808" cy="22744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083316-7625-415A-B694-24E1D256C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93" y="2341602"/>
            <a:ext cx="695808" cy="22744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951BF1-AD86-4049-BA24-C8B48731F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25" y="2341602"/>
            <a:ext cx="695808" cy="22744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8FF2CF-FC98-4A3B-847C-15CD6B2A35C3}"/>
              </a:ext>
            </a:extLst>
          </p:cNvPr>
          <p:cNvSpPr txBox="1"/>
          <p:nvPr/>
        </p:nvSpPr>
        <p:spPr bwMode="auto">
          <a:xfrm>
            <a:off x="4232349" y="4995184"/>
            <a:ext cx="2613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+ 40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+ 80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E9113-644D-4D35-B8E2-B2A19C5628B0}"/>
              </a:ext>
            </a:extLst>
          </p:cNvPr>
          <p:cNvSpPr txBox="1"/>
          <p:nvPr/>
        </p:nvSpPr>
        <p:spPr bwMode="auto">
          <a:xfrm>
            <a:off x="5006599" y="5679933"/>
            <a:ext cx="2178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£1.50 × 6 = £9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81CDD1-14D5-45D1-8F53-76D55FEFDA14}"/>
              </a:ext>
            </a:extLst>
          </p:cNvPr>
          <p:cNvSpPr txBox="1"/>
          <p:nvPr/>
        </p:nvSpPr>
        <p:spPr bwMode="auto">
          <a:xfrm>
            <a:off x="6479224" y="4996546"/>
            <a:ext cx="1383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= £1.50</a:t>
            </a:r>
          </a:p>
        </p:txBody>
      </p:sp>
      <p:pic>
        <p:nvPicPr>
          <p:cNvPr id="36" name="Picture 35" descr="A close up of a calculator&#10;&#10;Description automatically generated">
            <a:extLst>
              <a:ext uri="{FF2B5EF4-FFF2-40B4-BE49-F238E27FC236}">
                <a16:creationId xmlns:a16="http://schemas.microsoft.com/office/drawing/2014/main" id="{9B91171D-15A3-4368-8ED7-45B7548DA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0" y="2446346"/>
            <a:ext cx="4616280" cy="20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7" grpId="0"/>
      <p:bldP spid="31" grpId="0"/>
      <p:bldP spid="32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273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the distributive law to solve equations including multiplication, addition and subtraction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342E45B-4837-49B7-99DF-58E5E03AE6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2.22 Combining multiplication with addition and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1629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 – 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864784C-0A2A-4414-943E-3D2EC3A05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265339"/>
            <a:ext cx="6135088" cy="3217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F8992-F4D9-4E49-BEE3-1BB4C9EB775F}"/>
              </a:ext>
            </a:extLst>
          </p:cNvPr>
          <p:cNvSpPr txBox="1"/>
          <p:nvPr/>
        </p:nvSpPr>
        <p:spPr bwMode="auto">
          <a:xfrm>
            <a:off x="4933664" y="4820291"/>
            <a:ext cx="232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 × 6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 ×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2E4C7-973E-4AFC-B54A-E8341F648951}"/>
              </a:ext>
            </a:extLst>
          </p:cNvPr>
          <p:cNvSpPr txBox="1"/>
          <p:nvPr/>
        </p:nvSpPr>
        <p:spPr bwMode="auto">
          <a:xfrm>
            <a:off x="5049882" y="5308913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10 × (6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EA6CC-352B-453E-A845-0D2FC825DC74}"/>
              </a:ext>
            </a:extLst>
          </p:cNvPr>
          <p:cNvSpPr txBox="1"/>
          <p:nvPr/>
        </p:nvSpPr>
        <p:spPr bwMode="auto">
          <a:xfrm>
            <a:off x="5059500" y="5793581"/>
            <a:ext cx="2073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10 × 4 = 40</a:t>
            </a:r>
          </a:p>
        </p:txBody>
      </p:sp>
    </p:spTree>
    <p:extLst>
      <p:ext uri="{BB962C8B-B14F-4D97-AF65-F5344CB8AC3E}">
        <p14:creationId xmlns:p14="http://schemas.microsoft.com/office/powerpoint/2010/main" val="12561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>
                <a:solidFill>
                  <a:srgbClr val="00628C"/>
                </a:solidFill>
              </a:rPr>
              <a:t>Step 2:4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E79A1-784B-44C0-B433-9B475662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331" y="2093032"/>
            <a:ext cx="7985341" cy="2032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F58F8-F1A9-4E66-A047-13E0B2E41901}"/>
              </a:ext>
            </a:extLst>
          </p:cNvPr>
          <p:cNvSpPr txBox="1"/>
          <p:nvPr/>
        </p:nvSpPr>
        <p:spPr bwMode="auto">
          <a:xfrm>
            <a:off x="4532914" y="4820291"/>
            <a:ext cx="3126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£1.80 × 5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£1.50 ×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C86AC-B1DD-4647-9630-33F223F24593}"/>
              </a:ext>
            </a:extLst>
          </p:cNvPr>
          <p:cNvSpPr txBox="1"/>
          <p:nvPr/>
        </p:nvSpPr>
        <p:spPr bwMode="auto">
          <a:xfrm>
            <a:off x="4565775" y="5308913"/>
            <a:ext cx="3060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(£1.80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£1.50) ×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C676D-B7C5-4376-B0ED-052FBD079FEC}"/>
              </a:ext>
            </a:extLst>
          </p:cNvPr>
          <p:cNvSpPr txBox="1"/>
          <p:nvPr/>
        </p:nvSpPr>
        <p:spPr bwMode="auto">
          <a:xfrm>
            <a:off x="4747717" y="5793581"/>
            <a:ext cx="269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30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p × 5 = £1.50</a:t>
            </a:r>
          </a:p>
        </p:txBody>
      </p:sp>
    </p:spTree>
    <p:extLst>
      <p:ext uri="{BB962C8B-B14F-4D97-AF65-F5344CB8AC3E}">
        <p14:creationId xmlns:p14="http://schemas.microsoft.com/office/powerpoint/2010/main" val="5322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083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addition and subtraction can help to solve division problems efficiently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83758"/>
              </p:ext>
            </p:extLst>
          </p:nvPr>
        </p:nvGraphicFramePr>
        <p:xfrm>
          <a:off x="594008" y="1535029"/>
          <a:ext cx="1071212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addition and subtraction can help to solve multiplication problems efficiently (I)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addition and subtraction can help to solve multiplication problems efficiently (II)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the distributive law applies to multiplication expressions with a common factor (addition)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their knowledge of the distributive law to solve equations including multiplication, addition and subtraction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addition and subtraction can help to solve division problems efficiently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37380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32297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3462DAD-2755-412A-AE83-553BB91F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2.28 Combining division with addition and subtraction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4703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1:1 - 1:5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A02F0-CE51-44DF-ACA3-7F759260A75C}"/>
              </a:ext>
            </a:extLst>
          </p:cNvPr>
          <p:cNvSpPr txBox="1"/>
          <p:nvPr/>
        </p:nvSpPr>
        <p:spPr bwMode="auto">
          <a:xfrm>
            <a:off x="3474148" y="829892"/>
            <a:ext cx="52437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 and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coins altogether?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C84B8-5D58-4018-928D-FFABD9AE18EA}"/>
              </a:ext>
            </a:extLst>
          </p:cNvPr>
          <p:cNvSpPr txBox="1"/>
          <p:nvPr/>
        </p:nvSpPr>
        <p:spPr bwMode="auto">
          <a:xfrm>
            <a:off x="4586659" y="4763783"/>
            <a:ext cx="3215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35</a:t>
            </a:r>
            <a:r>
              <a:rPr lang="en-GB" sz="12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 ÷ 5</a:t>
            </a:r>
            <a:r>
              <a:rPr lang="en-GB" sz="12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2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 ÷ 2</a:t>
            </a:r>
            <a:r>
              <a:rPr lang="en-GB" sz="12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805AF-7639-4786-BC49-45631318043A}"/>
              </a:ext>
            </a:extLst>
          </p:cNvPr>
          <p:cNvSpPr txBox="1"/>
          <p:nvPr/>
        </p:nvSpPr>
        <p:spPr bwMode="auto">
          <a:xfrm>
            <a:off x="4586658" y="5361414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7C3DA-DEB6-41DE-AE76-AA2A04F4817B}"/>
              </a:ext>
            </a:extLst>
          </p:cNvPr>
          <p:cNvSpPr txBox="1"/>
          <p:nvPr/>
        </p:nvSpPr>
        <p:spPr bwMode="auto">
          <a:xfrm>
            <a:off x="4586659" y="5959045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17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9A005DF8-6044-4791-9EFA-1A25B5A0C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8" y="2079298"/>
            <a:ext cx="4100035" cy="2404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BE4D2-5667-4335-A058-41193C435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15" y="2549102"/>
            <a:ext cx="4085071" cy="16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DFA5C-105E-4893-B8D9-6347B627142D}"/>
              </a:ext>
            </a:extLst>
          </p:cNvPr>
          <p:cNvSpPr txBox="1"/>
          <p:nvPr/>
        </p:nvSpPr>
        <p:spPr bwMode="auto">
          <a:xfrm>
            <a:off x="3048984" y="829891"/>
            <a:ext cx="60941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litres of red paint, poured into 5 pots;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litres of blue paint, poured into 4 pots.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pot of red paint and 1 pot of blue paint –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much paint in total?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54844-9E66-4860-BD85-233C3854731E}"/>
              </a:ext>
            </a:extLst>
          </p:cNvPr>
          <p:cNvSpPr txBox="1"/>
          <p:nvPr/>
        </p:nvSpPr>
        <p:spPr bwMode="auto">
          <a:xfrm>
            <a:off x="7193977" y="3664447"/>
            <a:ext cx="232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 ÷ 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 ÷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9AB39-D563-41EC-904C-6213DE75A94D}"/>
              </a:ext>
            </a:extLst>
          </p:cNvPr>
          <p:cNvSpPr txBox="1"/>
          <p:nvPr/>
        </p:nvSpPr>
        <p:spPr bwMode="auto">
          <a:xfrm>
            <a:off x="7193978" y="4262078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D3FA3-A90B-4115-BE5F-3D7E1C696239}"/>
              </a:ext>
            </a:extLst>
          </p:cNvPr>
          <p:cNvSpPr txBox="1"/>
          <p:nvPr/>
        </p:nvSpPr>
        <p:spPr bwMode="auto">
          <a:xfrm>
            <a:off x="7193978" y="4859709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7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8" name="Picture 7" descr="A picture containing cup, table, coffee, indoor&#10;&#10;Description automatically generated">
            <a:extLst>
              <a:ext uri="{FF2B5EF4-FFF2-40B4-BE49-F238E27FC236}">
                <a16:creationId xmlns:a16="http://schemas.microsoft.com/office/drawing/2014/main" id="{D8B6B98C-E7AC-4595-B485-304A97D7B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53" y="2848708"/>
            <a:ext cx="4100035" cy="32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7253F-8C4D-4C89-A490-53A40D0C684B}"/>
              </a:ext>
            </a:extLst>
          </p:cNvPr>
          <p:cNvSpPr txBox="1"/>
          <p:nvPr/>
        </p:nvSpPr>
        <p:spPr bwMode="auto">
          <a:xfrm>
            <a:off x="2709178" y="829891"/>
            <a:ext cx="67737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Shop A sells 100 g of cereal shared into 4 packs.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Shop B sells 50 g of cereal shared into 5 packs.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A pack from Shop A and a pack from Shop B –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much cereal altogether?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501413-642D-41F9-ACD8-0B46E0EF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43" y="2888855"/>
            <a:ext cx="5137514" cy="34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11D2A-3E92-4705-A394-1E99E85ED2D7}"/>
              </a:ext>
            </a:extLst>
          </p:cNvPr>
          <p:cNvSpPr txBox="1"/>
          <p:nvPr/>
        </p:nvSpPr>
        <p:spPr bwMode="auto">
          <a:xfrm>
            <a:off x="3296359" y="829892"/>
            <a:ext cx="55993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Leila puts 6 bananas into bags of 2.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James puts 12 bananas into bags of 6.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more bags, and by how many?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6906B-B8BB-47DD-9288-EE155E69A8F2}"/>
              </a:ext>
            </a:extLst>
          </p:cNvPr>
          <p:cNvSpPr txBox="1"/>
          <p:nvPr/>
        </p:nvSpPr>
        <p:spPr bwMode="auto">
          <a:xfrm>
            <a:off x="5017020" y="4763783"/>
            <a:ext cx="2157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 ÷ 2 </a:t>
            </a:r>
            <a:r>
              <a:rPr lang="en-GB" sz="24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12 ÷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7871E-AB4E-429A-9483-62DA154921A2}"/>
              </a:ext>
            </a:extLst>
          </p:cNvPr>
          <p:cNvSpPr txBox="1"/>
          <p:nvPr/>
        </p:nvSpPr>
        <p:spPr bwMode="auto">
          <a:xfrm>
            <a:off x="5017020" y="5361414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95CB7-E855-4889-8661-72FB0EE6F6E8}"/>
              </a:ext>
            </a:extLst>
          </p:cNvPr>
          <p:cNvSpPr txBox="1"/>
          <p:nvPr/>
        </p:nvSpPr>
        <p:spPr bwMode="auto">
          <a:xfrm>
            <a:off x="5017020" y="5959045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3" name="Picture 12" descr="A picture containing plant&#10;&#10;Description automatically generated">
            <a:extLst>
              <a:ext uri="{FF2B5EF4-FFF2-40B4-BE49-F238E27FC236}">
                <a16:creationId xmlns:a16="http://schemas.microsoft.com/office/drawing/2014/main" id="{81EF913D-4CC4-4EAD-B326-FE3334F5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8" y="2408685"/>
            <a:ext cx="1207066" cy="568618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5B1BE6-912C-4903-B9D2-CC538CDD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98" y="2373645"/>
            <a:ext cx="2868029" cy="673363"/>
          </a:xfrm>
          <a:prstGeom prst="rect">
            <a:avLst/>
          </a:prstGeom>
        </p:spPr>
      </p:pic>
      <p:pic>
        <p:nvPicPr>
          <p:cNvPr id="17" name="Picture 16" descr="A close up of a plant&#10;&#10;Description automatically generated">
            <a:extLst>
              <a:ext uri="{FF2B5EF4-FFF2-40B4-BE49-F238E27FC236}">
                <a16:creationId xmlns:a16="http://schemas.microsoft.com/office/drawing/2014/main" id="{12E0BE5F-F798-4705-82CF-CA2F97C3F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8" y="3392296"/>
            <a:ext cx="1207066" cy="1192103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C355200-CDAC-4CE5-BC68-9110F2204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4" y="3289162"/>
            <a:ext cx="2878004" cy="7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F28BB-15DD-4867-A1D4-9344E5ACD7FF}"/>
              </a:ext>
            </a:extLst>
          </p:cNvPr>
          <p:cNvSpPr txBox="1"/>
          <p:nvPr/>
        </p:nvSpPr>
        <p:spPr bwMode="auto">
          <a:xfrm>
            <a:off x="3267079" y="829892"/>
            <a:ext cx="5657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 and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more coins, and by how many?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5A1E7-D60A-4172-B236-07D7F2A2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056" y="2456341"/>
            <a:ext cx="7965888" cy="32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389CB8-D2FA-4A28-BAD4-ADBAFC0EE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5"/>
          <a:stretch/>
        </p:blipFill>
        <p:spPr>
          <a:xfrm>
            <a:off x="6284419" y="2920487"/>
            <a:ext cx="4110011" cy="2732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37055-3B47-4A8F-9BCD-1395F87D67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422" y="3199317"/>
            <a:ext cx="4110011" cy="221386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4594C-765B-40A1-933B-B8A84375D48F}"/>
              </a:ext>
            </a:extLst>
          </p:cNvPr>
          <p:cNvSpPr txBox="1"/>
          <p:nvPr/>
        </p:nvSpPr>
        <p:spPr bwMode="auto">
          <a:xfrm>
            <a:off x="2586928" y="829892"/>
            <a:ext cx="7018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Raksha – 2,000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 of water, poured into 5 glasses.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Nic – 800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 of water, poured into 4 glasses.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more water per glass, and by how much?</a:t>
            </a:r>
          </a:p>
        </p:txBody>
      </p:sp>
    </p:spTree>
    <p:extLst>
      <p:ext uri="{BB962C8B-B14F-4D97-AF65-F5344CB8AC3E}">
        <p14:creationId xmlns:p14="http://schemas.microsoft.com/office/powerpoint/2010/main" val="16693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</a:t>
            </a:r>
            <a:r>
              <a:rPr lang="en-GB" sz="2400" b="1" dirty="0"/>
              <a:t>6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3142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the distributive law applies to division expressions with a common divisor (addition)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3462DAD-2755-412A-AE83-553BB91F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2.28 Combining division with addition and subtraction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2117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 – 2:2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8 - 12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B8F71-8FFB-41BE-9700-E962ED76F5DA}"/>
              </a:ext>
            </a:extLst>
          </p:cNvPr>
          <p:cNvSpPr txBox="1"/>
          <p:nvPr/>
        </p:nvSpPr>
        <p:spPr bwMode="auto">
          <a:xfrm>
            <a:off x="1758851" y="1001139"/>
            <a:ext cx="8674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Ann – 16 sweets; Brett – 12 sweets. The sweets are shared between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themselves and two other friends. How many does each person get?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F4685-2820-4E3F-85BA-2AF99D0C2C5A}"/>
              </a:ext>
            </a:extLst>
          </p:cNvPr>
          <p:cNvSpPr txBox="1"/>
          <p:nvPr/>
        </p:nvSpPr>
        <p:spPr bwMode="auto">
          <a:xfrm>
            <a:off x="4933663" y="5087422"/>
            <a:ext cx="232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16 ÷ 4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12 ÷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5C47D-5F5E-42C5-B089-51234C0ECBC1}"/>
              </a:ext>
            </a:extLst>
          </p:cNvPr>
          <p:cNvSpPr txBox="1"/>
          <p:nvPr/>
        </p:nvSpPr>
        <p:spPr bwMode="auto">
          <a:xfrm>
            <a:off x="4933664" y="5553312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+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B34B0-02BD-4FFA-8314-5A5A65A57344}"/>
              </a:ext>
            </a:extLst>
          </p:cNvPr>
          <p:cNvSpPr txBox="1"/>
          <p:nvPr/>
        </p:nvSpPr>
        <p:spPr bwMode="auto">
          <a:xfrm>
            <a:off x="4933664" y="6019203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7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88A73-9799-4442-9B1E-60F6BAB8CA1E}"/>
              </a:ext>
            </a:extLst>
          </p:cNvPr>
          <p:cNvSpPr txBox="1"/>
          <p:nvPr/>
        </p:nvSpPr>
        <p:spPr bwMode="auto">
          <a:xfrm>
            <a:off x="5288889" y="183762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1: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922D6-3CE9-4DC1-8A6B-8E5CC29D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52" y="2497052"/>
            <a:ext cx="3416696" cy="2061656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BEA4D6C6-C02E-4351-A4AE-B25EC2B00C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900" y="2233382"/>
            <a:ext cx="2153756" cy="2493938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BAB9CACD-33FF-4352-AE40-7CC6A24C1D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766" y="2233382"/>
            <a:ext cx="2324674" cy="21364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77F90C-5CE8-4309-9E74-C249FE6599AE}"/>
              </a:ext>
            </a:extLst>
          </p:cNvPr>
          <p:cNvSpPr txBox="1"/>
          <p:nvPr/>
        </p:nvSpPr>
        <p:spPr bwMode="auto">
          <a:xfrm>
            <a:off x="3039521" y="4747408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 ÷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5D914-31B9-4A37-B965-2E4C1622D31D}"/>
              </a:ext>
            </a:extLst>
          </p:cNvPr>
          <p:cNvSpPr txBox="1"/>
          <p:nvPr/>
        </p:nvSpPr>
        <p:spPr bwMode="auto">
          <a:xfrm>
            <a:off x="7847022" y="4747408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÷ 4</a:t>
            </a:r>
          </a:p>
        </p:txBody>
      </p:sp>
    </p:spTree>
    <p:extLst>
      <p:ext uri="{BB962C8B-B14F-4D97-AF65-F5344CB8AC3E}">
        <p14:creationId xmlns:p14="http://schemas.microsoft.com/office/powerpoint/2010/main" val="19371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81240"/>
              </p:ext>
            </p:extLst>
          </p:nvPr>
        </p:nvGraphicFramePr>
        <p:xfrm>
          <a:off x="594008" y="1535029"/>
          <a:ext cx="1071212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the distributive law applies to division expressions with a common divisor (addition)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the distributive law applies to division expressions with a common divisor (subtraction)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the distributive law to solve equations including division, addition and subtraction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00592" y="532297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59279" y="527199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397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B8F71-8FFB-41BE-9700-E962ED76F5DA}"/>
              </a:ext>
            </a:extLst>
          </p:cNvPr>
          <p:cNvSpPr txBox="1"/>
          <p:nvPr/>
        </p:nvSpPr>
        <p:spPr bwMode="auto">
          <a:xfrm>
            <a:off x="1758851" y="1001139"/>
            <a:ext cx="8674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Ann – 16 sweets; Brett – 12 sweets. The sweets are shared between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200" dirty="0">
                <a:latin typeface="Myriad Pro Semibold" charset="0"/>
                <a:ea typeface="Myriad Pro Semibold" charset="0"/>
                <a:cs typeface="Myriad Pro Semibold" charset="0"/>
              </a:rPr>
              <a:t>themselves and two other friends. How many does each person get?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88A73-9799-4442-9B1E-60F6BAB8CA1E}"/>
              </a:ext>
            </a:extLst>
          </p:cNvPr>
          <p:cNvSpPr txBox="1"/>
          <p:nvPr/>
        </p:nvSpPr>
        <p:spPr bwMode="auto">
          <a:xfrm>
            <a:off x="5288889" y="183762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2: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922D6-3CE9-4DC1-8A6B-8E5CC29D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52" y="2497052"/>
            <a:ext cx="3416696" cy="2061656"/>
          </a:xfrm>
          <a:prstGeom prst="rect">
            <a:avLst/>
          </a:prstGeom>
        </p:spPr>
      </p:pic>
      <p:pic>
        <p:nvPicPr>
          <p:cNvPr id="6" name="Picture 5" descr="A group of people in a dark room&#10;&#10;Description automatically generated">
            <a:extLst>
              <a:ext uri="{FF2B5EF4-FFF2-40B4-BE49-F238E27FC236}">
                <a16:creationId xmlns:a16="http://schemas.microsoft.com/office/drawing/2014/main" id="{83F57E71-23F6-48EE-83C0-DA41A92C0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79" y="2299293"/>
            <a:ext cx="3758366" cy="4087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C84B78-E5ED-42CB-A4F8-A4206EAC3C68}"/>
              </a:ext>
            </a:extLst>
          </p:cNvPr>
          <p:cNvSpPr txBox="1"/>
          <p:nvPr/>
        </p:nvSpPr>
        <p:spPr bwMode="auto">
          <a:xfrm>
            <a:off x="6964348" y="503306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7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313359-8FDD-4E13-8B53-ED16DA29AB99}"/>
              </a:ext>
            </a:extLst>
          </p:cNvPr>
          <p:cNvGrpSpPr/>
          <p:nvPr/>
        </p:nvGrpSpPr>
        <p:grpSpPr>
          <a:xfrm>
            <a:off x="7346727" y="3639622"/>
            <a:ext cx="2594935" cy="461665"/>
            <a:chOff x="5822726" y="3639621"/>
            <a:chExt cx="2594935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BF4685-2820-4E3F-85BA-2AF99D0C2C5A}"/>
                </a:ext>
              </a:extLst>
            </p:cNvPr>
            <p:cNvSpPr txBox="1"/>
            <p:nvPr/>
          </p:nvSpPr>
          <p:spPr bwMode="auto">
            <a:xfrm>
              <a:off x="5822726" y="3639621"/>
              <a:ext cx="1064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16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  <a:r>
                <a:rPr lang="en-GB" sz="24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solidFill>
                    <a:srgbClr val="FF000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F858AF-F669-4169-A11B-30F2593CAD96}"/>
                </a:ext>
              </a:extLst>
            </p:cNvPr>
            <p:cNvSpPr txBox="1"/>
            <p:nvPr/>
          </p:nvSpPr>
          <p:spPr bwMode="auto">
            <a:xfrm>
              <a:off x="7057993" y="3639621"/>
              <a:ext cx="1359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 </a:t>
              </a:r>
              <a:r>
                <a:rPr lang="en-GB" sz="24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  <a:r>
                <a:rPr lang="en-GB" sz="2400" dirty="0">
                  <a:solidFill>
                    <a:srgbClr val="FF000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  <a:r>
                <a:rPr lang="en-GB" sz="2400" dirty="0">
                  <a:solidFill>
                    <a:srgbClr val="FF000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 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7E167-E37B-403E-AA3C-CE6DDE0B2752}"/>
              </a:ext>
            </a:extLst>
          </p:cNvPr>
          <p:cNvGrpSpPr/>
          <p:nvPr/>
        </p:nvGrpSpPr>
        <p:grpSpPr>
          <a:xfrm>
            <a:off x="6964348" y="4568586"/>
            <a:ext cx="2703155" cy="461665"/>
            <a:chOff x="5440347" y="4568585"/>
            <a:chExt cx="2703155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2B34B0-02BD-4FFA-8314-5A5A65A57344}"/>
                </a:ext>
              </a:extLst>
            </p:cNvPr>
            <p:cNvSpPr txBox="1"/>
            <p:nvPr/>
          </p:nvSpPr>
          <p:spPr bwMode="auto">
            <a:xfrm>
              <a:off x="5440347" y="4568585"/>
              <a:ext cx="8130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 </a:t>
              </a:r>
              <a:r>
                <a:rPr lang="en-GB" sz="24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28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0FDA03-98F3-43E6-875D-9EB5DED62C45}"/>
                </a:ext>
              </a:extLst>
            </p:cNvPr>
            <p:cNvSpPr txBox="1"/>
            <p:nvPr/>
          </p:nvSpPr>
          <p:spPr bwMode="auto">
            <a:xfrm>
              <a:off x="7065136" y="456858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2E274-2984-43FC-8495-C543F267AE7F}"/>
                </a:ext>
              </a:extLst>
            </p:cNvPr>
            <p:cNvSpPr txBox="1"/>
            <p:nvPr/>
          </p:nvSpPr>
          <p:spPr bwMode="auto">
            <a:xfrm>
              <a:off x="7792124" y="4568585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FF000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B26FF2-4C2E-4CBC-BA8D-2B9541BE4C41}"/>
              </a:ext>
            </a:extLst>
          </p:cNvPr>
          <p:cNvGrpSpPr/>
          <p:nvPr/>
        </p:nvGrpSpPr>
        <p:grpSpPr>
          <a:xfrm>
            <a:off x="6964348" y="4099000"/>
            <a:ext cx="2703155" cy="461665"/>
            <a:chOff x="5440347" y="4098999"/>
            <a:chExt cx="2703155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85C47D-5F5E-42C5-B089-51234C0ECBC1}"/>
                </a:ext>
              </a:extLst>
            </p:cNvPr>
            <p:cNvSpPr txBox="1"/>
            <p:nvPr/>
          </p:nvSpPr>
          <p:spPr bwMode="auto">
            <a:xfrm>
              <a:off x="5440347" y="4098999"/>
              <a:ext cx="1712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 (</a:t>
              </a:r>
              <a:r>
                <a:rPr lang="en-GB" sz="2400" dirty="0">
                  <a:solidFill>
                    <a:srgbClr val="0070C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16 + 12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)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858D1B-DC90-4255-9FC1-5B517274B1DE}"/>
                </a:ext>
              </a:extLst>
            </p:cNvPr>
            <p:cNvSpPr txBox="1"/>
            <p:nvPr/>
          </p:nvSpPr>
          <p:spPr bwMode="auto">
            <a:xfrm>
              <a:off x="7065136" y="4098999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÷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D26A93-5D21-489F-AAA1-08B60E60D1F1}"/>
                </a:ext>
              </a:extLst>
            </p:cNvPr>
            <p:cNvSpPr txBox="1"/>
            <p:nvPr/>
          </p:nvSpPr>
          <p:spPr bwMode="auto">
            <a:xfrm>
              <a:off x="7792124" y="4098999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FF0000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2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4A9EC6-73E4-4DB0-8D3F-27F7FF7B4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140" y="2103476"/>
            <a:ext cx="3914860" cy="1683846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B62E488-2001-46CC-879D-D670C3278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50"/>
          <a:stretch/>
        </p:blipFill>
        <p:spPr>
          <a:xfrm>
            <a:off x="6625756" y="1979524"/>
            <a:ext cx="3184994" cy="19833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F9F40-A6E8-4858-ADDB-A6C1F8DBAD80}"/>
              </a:ext>
            </a:extLst>
          </p:cNvPr>
          <p:cNvSpPr txBox="1"/>
          <p:nvPr/>
        </p:nvSpPr>
        <p:spPr bwMode="auto">
          <a:xfrm>
            <a:off x="2574070" y="829892"/>
            <a:ext cx="7043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Hanna –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coins; Adam – 40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coins altogether?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A2A65-C914-4857-B002-157FC6F417A6}"/>
              </a:ext>
            </a:extLst>
          </p:cNvPr>
          <p:cNvSpPr txBox="1"/>
          <p:nvPr/>
        </p:nvSpPr>
        <p:spPr bwMode="auto">
          <a:xfrm>
            <a:off x="2724358" y="5639158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12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566F5-39C1-4087-BCEE-F815DD0719FA}"/>
              </a:ext>
            </a:extLst>
          </p:cNvPr>
          <p:cNvSpPr txBox="1"/>
          <p:nvPr/>
        </p:nvSpPr>
        <p:spPr bwMode="auto">
          <a:xfrm>
            <a:off x="2724357" y="4669178"/>
            <a:ext cx="232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 ÷ 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40 ÷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61959-1DAB-4BB6-8732-FE282A5F08BB}"/>
              </a:ext>
            </a:extLst>
          </p:cNvPr>
          <p:cNvSpPr txBox="1"/>
          <p:nvPr/>
        </p:nvSpPr>
        <p:spPr bwMode="auto">
          <a:xfrm>
            <a:off x="2724358" y="5154168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BACEC-833C-4F62-AC18-AEFC652DC913}"/>
              </a:ext>
            </a:extLst>
          </p:cNvPr>
          <p:cNvSpPr txBox="1"/>
          <p:nvPr/>
        </p:nvSpPr>
        <p:spPr bwMode="auto">
          <a:xfrm>
            <a:off x="2724357" y="4184188"/>
            <a:ext cx="1675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1: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FB393-4949-42ED-BB0F-3D365135C8F4}"/>
              </a:ext>
            </a:extLst>
          </p:cNvPr>
          <p:cNvSpPr txBox="1"/>
          <p:nvPr/>
        </p:nvSpPr>
        <p:spPr bwMode="auto">
          <a:xfrm>
            <a:off x="6810712" y="4669178"/>
            <a:ext cx="2324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÷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÷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4FA72-38EF-48AC-92B0-7BDA45646D40}"/>
              </a:ext>
            </a:extLst>
          </p:cNvPr>
          <p:cNvSpPr txBox="1"/>
          <p:nvPr/>
        </p:nvSpPr>
        <p:spPr bwMode="auto">
          <a:xfrm>
            <a:off x="6810712" y="5154168"/>
            <a:ext cx="225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(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 + 40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) ÷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A56AA-E7D6-430D-AC8C-08B99E586BB2}"/>
              </a:ext>
            </a:extLst>
          </p:cNvPr>
          <p:cNvSpPr txBox="1"/>
          <p:nvPr/>
        </p:nvSpPr>
        <p:spPr bwMode="auto">
          <a:xfrm>
            <a:off x="6810713" y="4184188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Method 2:</a:t>
            </a:r>
            <a:endParaRPr lang="en-GB" sz="2400" b="1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B27AB-C99D-4AF5-9168-6FA4AAC7F278}"/>
              </a:ext>
            </a:extLst>
          </p:cNvPr>
          <p:cNvSpPr txBox="1"/>
          <p:nvPr/>
        </p:nvSpPr>
        <p:spPr bwMode="auto">
          <a:xfrm>
            <a:off x="6810713" y="6124146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12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2FD03-2213-44A7-8253-B409352C0A87}"/>
              </a:ext>
            </a:extLst>
          </p:cNvPr>
          <p:cNvSpPr txBox="1"/>
          <p:nvPr/>
        </p:nvSpPr>
        <p:spPr bwMode="auto">
          <a:xfrm>
            <a:off x="6810713" y="5639158"/>
            <a:ext cx="1359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÷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18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</a:t>
            </a:r>
            <a:r>
              <a:rPr lang="en-GB" sz="2400" b="1" dirty="0"/>
              <a:t>7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277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the distributive law applies to division expressions with a common divisor (subtraction)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3462DAD-2755-412A-AE83-553BB91F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2.28 Combining division with addition and subtraction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8753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2:3 - 2:4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CA4A5995-5D6D-4850-9040-23D2D92EB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800" y="2419350"/>
            <a:ext cx="661445" cy="19240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46DB5-FAE3-4341-8BB5-07EAEC9EA26C}"/>
              </a:ext>
            </a:extLst>
          </p:cNvPr>
          <p:cNvSpPr txBox="1"/>
          <p:nvPr/>
        </p:nvSpPr>
        <p:spPr bwMode="auto">
          <a:xfrm>
            <a:off x="1990359" y="829892"/>
            <a:ext cx="8211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Kish – 15 apples in boxes of 3; Jess – 9 apples in boxes of 3.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more boxes, and by how many?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3B281-F283-4327-A20F-BD95A0A88887}"/>
              </a:ext>
            </a:extLst>
          </p:cNvPr>
          <p:cNvSpPr txBox="1"/>
          <p:nvPr/>
        </p:nvSpPr>
        <p:spPr bwMode="auto">
          <a:xfrm>
            <a:off x="5017019" y="4892415"/>
            <a:ext cx="215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15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÷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÷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B33D4-C38F-4418-B2E1-27799F74F241}"/>
              </a:ext>
            </a:extLst>
          </p:cNvPr>
          <p:cNvSpPr txBox="1"/>
          <p:nvPr/>
        </p:nvSpPr>
        <p:spPr bwMode="auto">
          <a:xfrm>
            <a:off x="5017020" y="5276055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(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15 </a:t>
            </a:r>
            <a:r>
              <a:rPr lang="en-GB" sz="2400" dirty="0">
                <a:solidFill>
                  <a:srgbClr val="0070C0"/>
                </a:solidFill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9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) ÷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12FDB-AE64-4556-AFA3-A06C8F226D47}"/>
              </a:ext>
            </a:extLst>
          </p:cNvPr>
          <p:cNvSpPr txBox="1"/>
          <p:nvPr/>
        </p:nvSpPr>
        <p:spPr bwMode="auto">
          <a:xfrm>
            <a:off x="5017020" y="6043336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10743-8F40-4631-B819-9EB7C5C96A13}"/>
              </a:ext>
            </a:extLst>
          </p:cNvPr>
          <p:cNvSpPr txBox="1"/>
          <p:nvPr/>
        </p:nvSpPr>
        <p:spPr bwMode="auto">
          <a:xfrm>
            <a:off x="5017020" y="5659695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÷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6ED45-E682-48E0-A724-0F0359935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95" y="2002129"/>
            <a:ext cx="898858" cy="1434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D7C12-DB63-4323-9640-D6875EA50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95" y="3584145"/>
            <a:ext cx="898858" cy="904053"/>
          </a:xfrm>
          <a:prstGeom prst="rect">
            <a:avLst/>
          </a:prstGeom>
        </p:spPr>
      </p:pic>
      <p:pic>
        <p:nvPicPr>
          <p:cNvPr id="15" name="Picture 14" descr="A picture containing object, black&#10;&#10;Description automatically generated">
            <a:extLst>
              <a:ext uri="{FF2B5EF4-FFF2-40B4-BE49-F238E27FC236}">
                <a16:creationId xmlns:a16="http://schemas.microsoft.com/office/drawing/2014/main" id="{2DCB28EC-ABE3-4381-8349-366E9A069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6" y="2065481"/>
            <a:ext cx="779356" cy="509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A3C7D6-5D2E-48D9-AAD2-99CA8F664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92" y="2357000"/>
            <a:ext cx="1132664" cy="1709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6596F0-4D4C-454C-9DC9-182C5D065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49" y="2182790"/>
            <a:ext cx="4260478" cy="2608244"/>
          </a:xfrm>
          <a:prstGeom prst="rect">
            <a:avLst/>
          </a:prstGeom>
        </p:spPr>
      </p:pic>
      <p:pic>
        <p:nvPicPr>
          <p:cNvPr id="22" name="Picture 21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421F39B-5F76-4E0A-8AE9-CDCFB6E8D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6" y="2596301"/>
            <a:ext cx="779356" cy="779356"/>
          </a:xfrm>
          <a:prstGeom prst="rect">
            <a:avLst/>
          </a:prstGeom>
        </p:spPr>
      </p:pic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C850D51-6D41-44F6-9F11-87A9B2271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6" y="3646492"/>
            <a:ext cx="779356" cy="7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0018 -0.1534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CC24B-606B-4F1E-9573-BE4AB2B1A722}"/>
              </a:ext>
            </a:extLst>
          </p:cNvPr>
          <p:cNvSpPr txBox="1"/>
          <p:nvPr/>
        </p:nvSpPr>
        <p:spPr bwMode="auto">
          <a:xfrm>
            <a:off x="2616552" y="829892"/>
            <a:ext cx="6958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Mr H – 60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coins; Mr J – 40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in 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 coins.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more coins, and by how many?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4C604-B0DB-487E-A621-A3F547590CC4}"/>
              </a:ext>
            </a:extLst>
          </p:cNvPr>
          <p:cNvSpPr txBox="1"/>
          <p:nvPr/>
        </p:nvSpPr>
        <p:spPr bwMode="auto">
          <a:xfrm>
            <a:off x="4766950" y="4892415"/>
            <a:ext cx="2658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60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÷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÷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77F14-2A90-4312-AE69-0464CD15BE50}"/>
              </a:ext>
            </a:extLst>
          </p:cNvPr>
          <p:cNvSpPr txBox="1"/>
          <p:nvPr/>
        </p:nvSpPr>
        <p:spPr bwMode="auto">
          <a:xfrm>
            <a:off x="4766951" y="5276055"/>
            <a:ext cx="2425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(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60 </a:t>
            </a:r>
            <a:r>
              <a:rPr lang="en-GB" sz="2400" dirty="0">
                <a:solidFill>
                  <a:srgbClr val="0070C0"/>
                </a:solidFill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40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) ÷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54E85-0D1B-414F-9B47-0C5FEE2BBADF}"/>
              </a:ext>
            </a:extLst>
          </p:cNvPr>
          <p:cNvSpPr txBox="1"/>
          <p:nvPr/>
        </p:nvSpPr>
        <p:spPr bwMode="auto">
          <a:xfrm>
            <a:off x="4766951" y="6043336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BC6D3-9AE3-41CC-BC98-4DE7A214357A}"/>
              </a:ext>
            </a:extLst>
          </p:cNvPr>
          <p:cNvSpPr txBox="1"/>
          <p:nvPr/>
        </p:nvSpPr>
        <p:spPr bwMode="auto">
          <a:xfrm>
            <a:off x="4766951" y="5659695"/>
            <a:ext cx="1526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</a:t>
            </a:r>
            <a:r>
              <a:rPr lang="en-GB" sz="2400" dirty="0">
                <a:solidFill>
                  <a:srgbClr val="0070C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÷ </a:t>
            </a:r>
            <a:r>
              <a: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EDF298-5419-444B-BC1F-944C3E18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9340" y="1794276"/>
            <a:ext cx="5553323" cy="31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2.28 Combining operations: ÷, + and </a:t>
            </a:r>
            <a:r>
              <a:rPr lang="en-US" dirty="0">
                <a:latin typeface="Myriad Pro" panose="020B0503030403020204" pitchFamily="34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13CF102-7187-4F63-B60D-F6319F1BD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67" y="2396878"/>
            <a:ext cx="7995069" cy="24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</a:t>
            </a:r>
            <a:r>
              <a:rPr lang="en-GB" sz="2400" b="1" dirty="0"/>
              <a:t>8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106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the distributive law to solve equations including division, addition and subtraction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3462DAD-2755-412A-AE83-553BB91F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2.28 Combining division with addition and subtraction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3516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6</a:t>
            </a:r>
            <a:r>
              <a:rPr lang="en-GB" sz="2400" b="1" i="0" u="none" strike="noStrike" dirty="0">
                <a:effectLst/>
              </a:rPr>
              <a:t>, Unit 12,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8708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addition and subtraction can help to solve multiplication problems efficiently (I)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12,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E342E45B-4837-49B7-99DF-58E5E03AE6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2.22 Combining multiplication with addition and subtraction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1351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500058B-A905-46D5-A83F-81B499D2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14" y="2137227"/>
            <a:ext cx="1789651" cy="807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C75988-B02F-4CA9-983B-A416DDCE8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43" y="2137228"/>
            <a:ext cx="1789651" cy="8170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CE22E4-64EB-42D0-B754-DF5534B5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12" y="2137227"/>
            <a:ext cx="1789651" cy="8072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22CD05-8871-4179-82E9-D97E55463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38" y="2137228"/>
            <a:ext cx="1789651" cy="817013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1C908E-5475-4C80-84A6-7E1261318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81" y="4031260"/>
            <a:ext cx="1624302" cy="7975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EC439AB-53BF-4969-B572-346A0774E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21" y="4031260"/>
            <a:ext cx="1624302" cy="79756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B05DF-779A-4559-8503-DE1C1805A164}"/>
              </a:ext>
            </a:extLst>
          </p:cNvPr>
          <p:cNvSpPr txBox="1"/>
          <p:nvPr/>
        </p:nvSpPr>
        <p:spPr bwMode="auto">
          <a:xfrm>
            <a:off x="3878137" y="1178069"/>
            <a:ext cx="4435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many children altogether?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25E91-011D-445E-A86F-1A1E6FE1CC91}"/>
              </a:ext>
            </a:extLst>
          </p:cNvPr>
          <p:cNvSpPr txBox="1"/>
          <p:nvPr/>
        </p:nvSpPr>
        <p:spPr bwMode="auto">
          <a:xfrm>
            <a:off x="5211919" y="5730304"/>
            <a:ext cx="2073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20 + 6 = 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0ED82-FD82-4187-BA1F-BE91AEAEC051}"/>
              </a:ext>
            </a:extLst>
          </p:cNvPr>
          <p:cNvSpPr txBox="1"/>
          <p:nvPr/>
        </p:nvSpPr>
        <p:spPr bwMode="auto">
          <a:xfrm>
            <a:off x="5647000" y="3053020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8CF37-417B-477D-9389-8D9114034DAC}"/>
              </a:ext>
            </a:extLst>
          </p:cNvPr>
          <p:cNvSpPr txBox="1"/>
          <p:nvPr/>
        </p:nvSpPr>
        <p:spPr bwMode="auto">
          <a:xfrm>
            <a:off x="5647000" y="5033786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A6B9A7-3A13-4967-A638-50A508887A81}"/>
              </a:ext>
            </a:extLst>
          </p:cNvPr>
          <p:cNvSpPr txBox="1"/>
          <p:nvPr/>
        </p:nvSpPr>
        <p:spPr bwMode="auto">
          <a:xfrm>
            <a:off x="4065489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E6523-77AA-4829-A198-B1E08E6C9E61}"/>
              </a:ext>
            </a:extLst>
          </p:cNvPr>
          <p:cNvSpPr txBox="1"/>
          <p:nvPr/>
        </p:nvSpPr>
        <p:spPr bwMode="auto">
          <a:xfrm>
            <a:off x="6031732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8AD74-35A0-42E1-8F49-1160BD72F591}"/>
              </a:ext>
            </a:extLst>
          </p:cNvPr>
          <p:cNvSpPr txBox="1"/>
          <p:nvPr/>
        </p:nvSpPr>
        <p:spPr bwMode="auto">
          <a:xfrm>
            <a:off x="4065489" y="50337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74528-65A0-4336-8507-73CAF5911FDF}"/>
              </a:ext>
            </a:extLst>
          </p:cNvPr>
          <p:cNvSpPr txBox="1"/>
          <p:nvPr/>
        </p:nvSpPr>
        <p:spPr bwMode="auto">
          <a:xfrm>
            <a:off x="7832625" y="50337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7C357-2851-41E9-B742-C859D9E7EF77}"/>
              </a:ext>
            </a:extLst>
          </p:cNvPr>
          <p:cNvSpPr txBox="1"/>
          <p:nvPr/>
        </p:nvSpPr>
        <p:spPr bwMode="auto">
          <a:xfrm>
            <a:off x="7915300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664398-62C5-4C67-BD73-869AD259B68D}"/>
              </a:ext>
            </a:extLst>
          </p:cNvPr>
          <p:cNvSpPr txBox="1"/>
          <p:nvPr/>
        </p:nvSpPr>
        <p:spPr bwMode="auto">
          <a:xfrm>
            <a:off x="5949058" y="50337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2AF58D-E18C-48A9-BF05-4386F488D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54" y="2137227"/>
            <a:ext cx="1789651" cy="807288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AF2A22-9FC7-4AE4-AC85-8FA7783C9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38" y="2137228"/>
            <a:ext cx="1624302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2A57AE-B76B-4823-9CF9-F3A7EBE23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96" y="4031260"/>
            <a:ext cx="1624302" cy="79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C6A25A-55FE-4A6E-A13B-B46FADB0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0" y="4031259"/>
            <a:ext cx="1789651" cy="8072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2F35A8-C499-4BC1-A1CB-CDA7F53F0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97" y="2137228"/>
            <a:ext cx="1789651" cy="817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8FB45F-7A8C-4CD2-B278-6BA5BF3D1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54" y="4031260"/>
            <a:ext cx="1789651" cy="8170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B498A7-F3EF-4C02-B4D6-058897688FCD}"/>
              </a:ext>
            </a:extLst>
          </p:cNvPr>
          <p:cNvSpPr txBox="1"/>
          <p:nvPr/>
        </p:nvSpPr>
        <p:spPr bwMode="auto">
          <a:xfrm>
            <a:off x="2958949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708F64-ECE7-4D41-BD90-115B23F8EC3B}"/>
              </a:ext>
            </a:extLst>
          </p:cNvPr>
          <p:cNvSpPr txBox="1"/>
          <p:nvPr/>
        </p:nvSpPr>
        <p:spPr bwMode="auto">
          <a:xfrm>
            <a:off x="4939478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530438-0B6C-4DD0-B5C5-414C17643B44}"/>
              </a:ext>
            </a:extLst>
          </p:cNvPr>
          <p:cNvSpPr txBox="1"/>
          <p:nvPr/>
        </p:nvSpPr>
        <p:spPr bwMode="auto">
          <a:xfrm>
            <a:off x="6943373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722954-611B-4392-8FC7-C739FBB7E941}"/>
              </a:ext>
            </a:extLst>
          </p:cNvPr>
          <p:cNvSpPr txBox="1"/>
          <p:nvPr/>
        </p:nvSpPr>
        <p:spPr bwMode="auto">
          <a:xfrm>
            <a:off x="8915947" y="30530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B2F0C-E91C-46CA-8D1C-36E83947AAB5}"/>
              </a:ext>
            </a:extLst>
          </p:cNvPr>
          <p:cNvSpPr txBox="1"/>
          <p:nvPr/>
        </p:nvSpPr>
        <p:spPr bwMode="auto">
          <a:xfrm>
            <a:off x="6895443" y="50337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B16A82-F1F6-42FC-8281-033A17C0A42C}"/>
              </a:ext>
            </a:extLst>
          </p:cNvPr>
          <p:cNvSpPr txBox="1"/>
          <p:nvPr/>
        </p:nvSpPr>
        <p:spPr bwMode="auto">
          <a:xfrm>
            <a:off x="5086483" y="50337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5AC7A3-CCC7-4A5F-9EE4-6966B6387629}"/>
              </a:ext>
            </a:extLst>
          </p:cNvPr>
          <p:cNvSpPr txBox="1"/>
          <p:nvPr/>
        </p:nvSpPr>
        <p:spPr bwMode="auto">
          <a:xfrm>
            <a:off x="5898671" y="3651564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-3.7037E-7 L -0.09427 0.0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4.81481E-6 L -0.11783 -4.8148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22222E-6 L 0.15976 -0.2761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2.22222E-6 L 0.08698 -0.2798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-1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9445 0.0004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1146 0.2761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139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12083 0.00047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11962 0.0004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6133 -0.2888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15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11823 -0.2886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44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941 0.00023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365 L -0.11133 0.2886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37F9C-6D99-4253-A8AC-6D24103213FC}"/>
              </a:ext>
            </a:extLst>
          </p:cNvPr>
          <p:cNvSpPr txBox="1"/>
          <p:nvPr/>
        </p:nvSpPr>
        <p:spPr bwMode="auto">
          <a:xfrm>
            <a:off x="1967688" y="920310"/>
            <a:ext cx="82566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boxes each contain 6 cakes; 4 boxes each contain 8 cakes.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many cakes altogether?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0EF94-3392-47A9-AD73-0A02A62E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2157358"/>
            <a:ext cx="4260478" cy="2535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32DF9-566F-4F2A-A478-C0FCE65DA7C8}"/>
              </a:ext>
            </a:extLst>
          </p:cNvPr>
          <p:cNvSpPr txBox="1"/>
          <p:nvPr/>
        </p:nvSpPr>
        <p:spPr bwMode="auto">
          <a:xfrm>
            <a:off x="5100376" y="4889466"/>
            <a:ext cx="199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70C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6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</a:t>
            </a:r>
            <a:r>
              <a:rPr lang="en-GB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2A1F8-4B9C-4876-885E-C3C0BC215F65}"/>
              </a:ext>
            </a:extLst>
          </p:cNvPr>
          <p:cNvGrpSpPr/>
          <p:nvPr/>
        </p:nvGrpSpPr>
        <p:grpSpPr>
          <a:xfrm>
            <a:off x="5271834" y="5378087"/>
            <a:ext cx="2676543" cy="461665"/>
            <a:chOff x="3747833" y="5797533"/>
            <a:chExt cx="2676543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F14697-BFAF-47AC-BC6E-D292D56ADE79}"/>
                </a:ext>
              </a:extLst>
            </p:cNvPr>
            <p:cNvSpPr txBox="1"/>
            <p:nvPr/>
          </p:nvSpPr>
          <p:spPr bwMode="auto">
            <a:xfrm>
              <a:off x="3747833" y="5797533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0070C0"/>
                  </a:solidFill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85BCFD-4299-4918-9D87-108DCAD73727}"/>
                </a:ext>
              </a:extLst>
            </p:cNvPr>
            <p:cNvSpPr txBox="1"/>
            <p:nvPr/>
          </p:nvSpPr>
          <p:spPr bwMode="auto">
            <a:xfrm>
              <a:off x="4374670" y="5797533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FCE7F7-9105-4AA2-A4FD-38CEEA492E0E}"/>
                </a:ext>
              </a:extLst>
            </p:cNvPr>
            <p:cNvSpPr txBox="1"/>
            <p:nvPr/>
          </p:nvSpPr>
          <p:spPr bwMode="auto">
            <a:xfrm>
              <a:off x="5441415" y="5797533"/>
              <a:ext cx="9829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=   44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A2BFC8-718F-43A0-BD55-B3B4E2ED20CC}"/>
                </a:ext>
              </a:extLst>
            </p:cNvPr>
            <p:cNvSpPr txBox="1"/>
            <p:nvPr/>
          </p:nvSpPr>
          <p:spPr bwMode="auto">
            <a:xfrm>
              <a:off x="4846327" y="5797533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FF0000"/>
                  </a:solidFill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1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2.22 Combining operations: ×, +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8F0AD8-3A21-4915-B411-C49A1B0733DF}"/>
              </a:ext>
            </a:extLst>
          </p:cNvPr>
          <p:cNvGrpSpPr/>
          <p:nvPr/>
        </p:nvGrpSpPr>
        <p:grpSpPr>
          <a:xfrm>
            <a:off x="2533415" y="1062891"/>
            <a:ext cx="7125172" cy="4952718"/>
            <a:chOff x="1504456" y="1234415"/>
            <a:chExt cx="7125172" cy="49527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204976-7C57-4020-8EA0-D37BE34C1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1234415"/>
              <a:ext cx="6135088" cy="436937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EC4E85-6939-4E34-8241-DD3302CE0B92}"/>
                </a:ext>
              </a:extLst>
            </p:cNvPr>
            <p:cNvSpPr txBox="1"/>
            <p:nvPr/>
          </p:nvSpPr>
          <p:spPr bwMode="auto">
            <a:xfrm>
              <a:off x="7805363" y="4009374"/>
              <a:ext cx="8242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30</a:t>
              </a:r>
              <a:r>
                <a:rPr lang="en-GB" sz="12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97B915-6E24-4883-AE7F-6BAFACC9E08F}"/>
                </a:ext>
              </a:extLst>
            </p:cNvPr>
            <p:cNvSpPr txBox="1"/>
            <p:nvPr/>
          </p:nvSpPr>
          <p:spPr bwMode="auto">
            <a:xfrm>
              <a:off x="7972075" y="4846071"/>
              <a:ext cx="657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9</a:t>
              </a:r>
              <a:r>
                <a:rPr lang="en-GB" sz="12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5E9A27-C19B-473A-824B-28744B332AD6}"/>
                </a:ext>
              </a:extLst>
            </p:cNvPr>
            <p:cNvSpPr txBox="1"/>
            <p:nvPr/>
          </p:nvSpPr>
          <p:spPr bwMode="auto">
            <a:xfrm>
              <a:off x="3675473" y="5725468"/>
              <a:ext cx="27831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30 m + 9 m = 39</a:t>
              </a:r>
              <a:r>
                <a:rPr lang="en-GB" sz="12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4421</TotalTime>
  <Words>3217</Words>
  <Application>Microsoft Office PowerPoint</Application>
  <PresentationFormat>Widescreen</PresentationFormat>
  <Paragraphs>429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Myriad Pro</vt:lpstr>
      <vt:lpstr>Myriad Pro Semibold</vt:lpstr>
      <vt:lpstr>Times New Roman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6, Unit 12,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12, Learning Outcome 2</vt:lpstr>
      <vt:lpstr>PowerPoint Presentation</vt:lpstr>
      <vt:lpstr>PowerPoint Presentation</vt:lpstr>
      <vt:lpstr>PowerPoint Presentation</vt:lpstr>
      <vt:lpstr>Year 6, Unit 12, Learning Outcome 3</vt:lpstr>
      <vt:lpstr>PowerPoint Presentation</vt:lpstr>
      <vt:lpstr>PowerPoint Presentation</vt:lpstr>
      <vt:lpstr>PowerPoint Presentation</vt:lpstr>
      <vt:lpstr>PowerPoint Presentation</vt:lpstr>
      <vt:lpstr>Year 6, Unit 12, Learning Outcome 4</vt:lpstr>
      <vt:lpstr>PowerPoint Presentation</vt:lpstr>
      <vt:lpstr>PowerPoint Presentation</vt:lpstr>
      <vt:lpstr>PowerPoint Presentation</vt:lpstr>
      <vt:lpstr>Year 6, Unit 12,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12, Learning Outcome 6</vt:lpstr>
      <vt:lpstr>PowerPoint Presentation</vt:lpstr>
      <vt:lpstr>PowerPoint Presentation</vt:lpstr>
      <vt:lpstr>PowerPoint Presentation</vt:lpstr>
      <vt:lpstr>PowerPoint Presentation</vt:lpstr>
      <vt:lpstr>Year 6, Unit 12, Learning Outcome 7</vt:lpstr>
      <vt:lpstr>PowerPoint Presentation</vt:lpstr>
      <vt:lpstr>PowerPoint Presentation</vt:lpstr>
      <vt:lpstr>PowerPoint Presentation</vt:lpstr>
      <vt:lpstr>PowerPoint Presentation</vt:lpstr>
      <vt:lpstr>Year 6, Unit 12, Learning Outcome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97</cp:revision>
  <dcterms:created xsi:type="dcterms:W3CDTF">2021-05-07T12:27:15Z</dcterms:created>
  <dcterms:modified xsi:type="dcterms:W3CDTF">2021-12-02T11:10:53Z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