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notesSlides/notesSlide11.xml" ContentType="application/vnd.openxmlformats-officedocument.presentationml.notesSlide+xml"/>
  <Override PartName="/ppt/tags/tag6.xml" ContentType="application/vnd.openxmlformats-officedocument.presentationml.tags+xml"/>
  <Override PartName="/ppt/notesSlides/notesSlide12.xml" ContentType="application/vnd.openxmlformats-officedocument.presentationml.notesSlide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6" r:id="rId4"/>
    <p:sldId id="317" r:id="rId5"/>
    <p:sldId id="337" r:id="rId6"/>
    <p:sldId id="334" r:id="rId7"/>
    <p:sldId id="325" r:id="rId8"/>
    <p:sldId id="318" r:id="rId9"/>
    <p:sldId id="338" r:id="rId10"/>
    <p:sldId id="320" r:id="rId11"/>
    <p:sldId id="331" r:id="rId12"/>
    <p:sldId id="321" r:id="rId13"/>
    <p:sldId id="335" r:id="rId14"/>
    <p:sldId id="339" r:id="rId15"/>
    <p:sldId id="341" r:id="rId1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charset="0"/>
      <a:buChar char="●"/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22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ho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0000"/>
    <a:srgbClr val="FFFF00"/>
    <a:srgbClr val="E9C773"/>
    <a:srgbClr val="7F6114"/>
    <a:srgbClr val="8CB8CB"/>
    <a:srgbClr val="816214"/>
    <a:srgbClr val="51A14F"/>
    <a:srgbClr val="FFFFFF"/>
    <a:srgbClr val="FFF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435745-D22C-412E-B636-0DF0DC1D4EA5}" v="1" dt="2020-08-26T13:14:26.8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0548" autoAdjust="0"/>
  </p:normalViewPr>
  <p:slideViewPr>
    <p:cSldViewPr snapToGrid="0">
      <p:cViewPr varScale="1">
        <p:scale>
          <a:sx n="58" d="100"/>
          <a:sy n="58" d="100"/>
        </p:scale>
        <p:origin x="1770" y="66"/>
      </p:cViewPr>
      <p:guideLst>
        <p:guide pos="2880"/>
        <p:guide orient="horz" pos="22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2076" y="-12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2368A-073F-454C-AA2E-3C44DC4C47C1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5692D-1BD2-0646-89ED-8056ECA92C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57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82ED8-BF9E-1842-9745-8BACABFF8F0C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2033A-FB0F-7949-A9F0-CBC790DC54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6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39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15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0157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738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836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393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368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433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96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96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7535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74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3718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657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202385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06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886218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1200"/>
            </a:lvl1pPr>
          </a:lstStyle>
          <a:p>
            <a:fld id="{17C71EE9-BA72-3342-AD7C-7458D51D3716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8" r:id="rId1"/>
    <p:sldLayoutId id="2147483969" r:id="rId2"/>
    <p:sldLayoutId id="2147483970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0">
          <a:solidFill>
            <a:srgbClr val="00628C"/>
          </a:solidFill>
          <a:latin typeface="Myriad Pro Semibold" charset="0"/>
          <a:ea typeface="Myriad Pro Semibold" charset="0"/>
          <a:cs typeface="Myriad Pro Semibold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28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defRPr sz="28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82CBDD"/>
        </a:buClr>
        <a:buFont typeface="Arial" charset="0"/>
        <a:buChar char="●"/>
        <a:defRPr sz="24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628C"/>
        </a:buClr>
        <a:buFont typeface="Arial" charset="0"/>
        <a:buChar char="–"/>
        <a:defRPr sz="2000">
          <a:solidFill>
            <a:schemeClr val="tx1"/>
          </a:solidFill>
          <a:latin typeface="Myriad Pro" charset="0"/>
          <a:ea typeface="Myriad Pro" charset="0"/>
          <a:cs typeface="Myriad Pro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1546639"/>
            <a:ext cx="4546847" cy="3121056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+mj-lt"/>
              </a:rPr>
              <a:t>LKS2 Fractions 1</a:t>
            </a:r>
          </a:p>
          <a:p>
            <a:pPr eaLnBrk="1" hangingPunct="1"/>
            <a:r>
              <a:rPr lang="en-US" altLang="en-US" dirty="0">
                <a:latin typeface="+mj-lt"/>
              </a:rPr>
              <a:t>Lesson 10</a:t>
            </a:r>
          </a:p>
        </p:txBody>
      </p:sp>
    </p:spTree>
    <p:extLst>
      <p:ext uri="{BB962C8B-B14F-4D97-AF65-F5344CB8AC3E}">
        <p14:creationId xmlns:p14="http://schemas.microsoft.com/office/powerpoint/2010/main" val="536504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B52DD-B44A-496B-A937-819BEB9CF779}"/>
              </a:ext>
            </a:extLst>
          </p:cNvPr>
          <p:cNvSpPr txBox="1"/>
          <p:nvPr/>
        </p:nvSpPr>
        <p:spPr bwMode="auto">
          <a:xfrm>
            <a:off x="673123" y="1178068"/>
            <a:ext cx="77978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1 of 4 equal teams in the class. Draw the whole class.</a:t>
            </a:r>
            <a:endParaRPr lang="en-GB" sz="2400" b="1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F2B786-6B57-42DA-B8C6-A0A6D3B3D7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714" y="2393818"/>
            <a:ext cx="3333500" cy="1153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70380E-3C32-4019-8D24-3AF60B86F4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8803" y="2393818"/>
            <a:ext cx="3333500" cy="1153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0DC3C9-6C89-440A-8A25-94BF000A20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714" y="4340248"/>
            <a:ext cx="3333500" cy="1153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D9D6ED-C3F6-4ECE-ABD9-7D792CB039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48803" y="4340248"/>
            <a:ext cx="3333500" cy="115344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9634" y="5782387"/>
            <a:ext cx="69641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sz="2400" b="1" dirty="0"/>
              <a:t>One group of 5 is a part, the whole is  4 equal  groups of 5.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268821-D98A-4A0E-8357-FD0A042BDF81}"/>
              </a:ext>
            </a:extLst>
          </p:cNvPr>
          <p:cNvSpPr/>
          <p:nvPr/>
        </p:nvSpPr>
        <p:spPr bwMode="auto">
          <a:xfrm>
            <a:off x="792096" y="2865123"/>
            <a:ext cx="3072735" cy="176545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089E74-0324-43B2-8710-036159D45191}"/>
              </a:ext>
            </a:extLst>
          </p:cNvPr>
          <p:cNvSpPr/>
          <p:nvPr/>
        </p:nvSpPr>
        <p:spPr bwMode="auto">
          <a:xfrm>
            <a:off x="5279168" y="4813884"/>
            <a:ext cx="3072735" cy="176545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A9EC498-16AA-4E55-A2F5-F22CF474E920}"/>
              </a:ext>
            </a:extLst>
          </p:cNvPr>
          <p:cNvSpPr/>
          <p:nvPr/>
        </p:nvSpPr>
        <p:spPr bwMode="auto">
          <a:xfrm>
            <a:off x="792095" y="4796291"/>
            <a:ext cx="3072735" cy="176545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C7C7C1E-89BE-4053-87AF-4FE2E2AEF553}"/>
              </a:ext>
            </a:extLst>
          </p:cNvPr>
          <p:cNvSpPr/>
          <p:nvPr/>
        </p:nvSpPr>
        <p:spPr bwMode="auto">
          <a:xfrm>
            <a:off x="5279169" y="2882268"/>
            <a:ext cx="3072735" cy="176545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F6075AC-DEE3-4ED0-9121-AB60FC129170}"/>
              </a:ext>
            </a:extLst>
          </p:cNvPr>
          <p:cNvSpPr/>
          <p:nvPr/>
        </p:nvSpPr>
        <p:spPr bwMode="auto">
          <a:xfrm>
            <a:off x="286648" y="2056045"/>
            <a:ext cx="4083627" cy="1872000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D95812C-C27D-43D3-9806-BB4CADE0B03B}"/>
              </a:ext>
            </a:extLst>
          </p:cNvPr>
          <p:cNvSpPr/>
          <p:nvPr/>
        </p:nvSpPr>
        <p:spPr bwMode="auto">
          <a:xfrm>
            <a:off x="4773727" y="3971132"/>
            <a:ext cx="4083627" cy="1872000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45C7F8F-BA13-4E51-803E-22F151604B7B}"/>
              </a:ext>
            </a:extLst>
          </p:cNvPr>
          <p:cNvSpPr/>
          <p:nvPr/>
        </p:nvSpPr>
        <p:spPr bwMode="auto">
          <a:xfrm>
            <a:off x="286648" y="3973413"/>
            <a:ext cx="4083627" cy="1872000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E4963A-4C1F-46C5-9F72-216B5317DC2B}"/>
              </a:ext>
            </a:extLst>
          </p:cNvPr>
          <p:cNvSpPr/>
          <p:nvPr/>
        </p:nvSpPr>
        <p:spPr bwMode="auto">
          <a:xfrm>
            <a:off x="4773727" y="2056045"/>
            <a:ext cx="4083627" cy="1872000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416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8B52DD-B44A-496B-A937-819BEB9CF779}"/>
              </a:ext>
            </a:extLst>
          </p:cNvPr>
          <p:cNvSpPr txBox="1"/>
          <p:nvPr/>
        </p:nvSpPr>
        <p:spPr bwMode="auto">
          <a:xfrm>
            <a:off x="582810" y="1178068"/>
            <a:ext cx="7978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1 of 4 equal teams in the class. Draw the whole class.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F2B786-6B57-42DA-B8C6-A0A6D3B3D7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1"/>
          <a:stretch/>
        </p:blipFill>
        <p:spPr>
          <a:xfrm>
            <a:off x="661714" y="2393818"/>
            <a:ext cx="2658429" cy="11534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70380E-3C32-4019-8D24-3AF60B86F4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/>
        </p:blipFill>
        <p:spPr>
          <a:xfrm>
            <a:off x="5148803" y="2393818"/>
            <a:ext cx="2667140" cy="1153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0DC3C9-6C89-440A-8A25-94BF000A20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1"/>
          <a:stretch/>
        </p:blipFill>
        <p:spPr>
          <a:xfrm>
            <a:off x="661714" y="4340248"/>
            <a:ext cx="2658429" cy="1153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D9D6ED-C3F6-4ECE-ABD9-7D792CB039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0"/>
          <a:stretch/>
        </p:blipFill>
        <p:spPr>
          <a:xfrm>
            <a:off x="5148803" y="4340248"/>
            <a:ext cx="2667140" cy="115344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9589" y="5786439"/>
            <a:ext cx="83042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sz="2400" b="1" dirty="0"/>
              <a:t>One group of 4 is a part, the whole is 4 groups of 4.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CD467A2-89FB-46D9-9D96-B1BC9F57D81B}"/>
              </a:ext>
            </a:extLst>
          </p:cNvPr>
          <p:cNvSpPr/>
          <p:nvPr/>
        </p:nvSpPr>
        <p:spPr bwMode="auto">
          <a:xfrm>
            <a:off x="208719" y="2034541"/>
            <a:ext cx="3564627" cy="1844367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FF7920D-472B-4F96-B533-E7A9DAF29A93}"/>
              </a:ext>
            </a:extLst>
          </p:cNvPr>
          <p:cNvSpPr/>
          <p:nvPr/>
        </p:nvSpPr>
        <p:spPr bwMode="auto">
          <a:xfrm>
            <a:off x="4661735" y="2034540"/>
            <a:ext cx="3564627" cy="1844367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D17922C-2274-4D4D-B7B4-AD370E6BF556}"/>
              </a:ext>
            </a:extLst>
          </p:cNvPr>
          <p:cNvSpPr/>
          <p:nvPr/>
        </p:nvSpPr>
        <p:spPr bwMode="auto">
          <a:xfrm>
            <a:off x="208719" y="4011128"/>
            <a:ext cx="3564627" cy="1844367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B737669-A6EB-48D5-A518-38CEDFA52314}"/>
              </a:ext>
            </a:extLst>
          </p:cNvPr>
          <p:cNvSpPr/>
          <p:nvPr/>
        </p:nvSpPr>
        <p:spPr bwMode="auto">
          <a:xfrm>
            <a:off x="4661734" y="4011128"/>
            <a:ext cx="3564627" cy="1844367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179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Lower Key Stage 3  Fractions Lesson 10 </a:t>
            </a:r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C88D79-9233-4417-A1E4-D47FB0436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2" y="991481"/>
            <a:ext cx="8423329" cy="525944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 bwMode="auto">
          <a:xfrm>
            <a:off x="6673755" y="2320119"/>
            <a:ext cx="1241946" cy="70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6127844" y="4940488"/>
            <a:ext cx="2750017" cy="12283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694225" y="2376985"/>
            <a:ext cx="1487605" cy="8052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Isosceles Triangle 7"/>
          <p:cNvSpPr/>
          <p:nvPr/>
        </p:nvSpPr>
        <p:spPr bwMode="auto">
          <a:xfrm>
            <a:off x="1624084" y="2456597"/>
            <a:ext cx="586853" cy="573206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Isosceles Triangle 8"/>
          <p:cNvSpPr/>
          <p:nvPr/>
        </p:nvSpPr>
        <p:spPr bwMode="auto">
          <a:xfrm>
            <a:off x="1776484" y="2608997"/>
            <a:ext cx="586853" cy="573206"/>
          </a:xfrm>
          <a:prstGeom prst="triangl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Isosceles Triangle 9"/>
          <p:cNvSpPr/>
          <p:nvPr/>
        </p:nvSpPr>
        <p:spPr bwMode="auto">
          <a:xfrm>
            <a:off x="7465325" y="2583975"/>
            <a:ext cx="586853" cy="573206"/>
          </a:xfrm>
          <a:prstGeom prst="triangl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Isosceles Triangle 11"/>
          <p:cNvSpPr/>
          <p:nvPr/>
        </p:nvSpPr>
        <p:spPr bwMode="auto">
          <a:xfrm rot="10800000">
            <a:off x="7171898" y="2583975"/>
            <a:ext cx="586853" cy="573206"/>
          </a:xfrm>
          <a:prstGeom prst="triangl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6127844" y="3887335"/>
            <a:ext cx="2750017" cy="5754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209448" y="4042010"/>
            <a:ext cx="552731" cy="26613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666954" y="4042010"/>
            <a:ext cx="552731" cy="26613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114223" y="4042010"/>
            <a:ext cx="552731" cy="26613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7762179" y="4042009"/>
            <a:ext cx="552731" cy="26613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8325130" y="4042010"/>
            <a:ext cx="552731" cy="26613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694902" y="5119587"/>
            <a:ext cx="2321254" cy="8859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0FF2B786-6B57-42DA-B8C6-A0A6D3B3D7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1"/>
          <a:stretch/>
        </p:blipFill>
        <p:spPr>
          <a:xfrm>
            <a:off x="881001" y="5104915"/>
            <a:ext cx="2073018" cy="899446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881001" y="4020398"/>
            <a:ext cx="1825385" cy="5754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863791" y="2583976"/>
            <a:ext cx="1825385" cy="5982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Isosceles Triangle 41"/>
          <p:cNvSpPr/>
          <p:nvPr/>
        </p:nvSpPr>
        <p:spPr bwMode="auto">
          <a:xfrm>
            <a:off x="6878472" y="2583975"/>
            <a:ext cx="586853" cy="573206"/>
          </a:xfrm>
          <a:prstGeom prst="triangl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Isosceles Triangle 10"/>
          <p:cNvSpPr/>
          <p:nvPr/>
        </p:nvSpPr>
        <p:spPr bwMode="auto">
          <a:xfrm>
            <a:off x="1562102" y="2492991"/>
            <a:ext cx="586853" cy="573206"/>
          </a:xfrm>
          <a:prstGeom prst="triangl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1584404" y="4061344"/>
            <a:ext cx="552731" cy="266131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0FF2B786-6B57-42DA-B8C6-A0A6D3B3D7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1"/>
          <a:stretch/>
        </p:blipFill>
        <p:spPr>
          <a:xfrm>
            <a:off x="7559723" y="4977970"/>
            <a:ext cx="1345438" cy="5837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FF2B786-6B57-42DA-B8C6-A0A6D3B3D7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1"/>
          <a:stretch/>
        </p:blipFill>
        <p:spPr>
          <a:xfrm>
            <a:off x="6146045" y="4986971"/>
            <a:ext cx="1345438" cy="58376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FF2B786-6B57-42DA-B8C6-A0A6D3B3D7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1"/>
          <a:stretch/>
        </p:blipFill>
        <p:spPr>
          <a:xfrm>
            <a:off x="7559723" y="5554638"/>
            <a:ext cx="1345438" cy="58376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0FF2B786-6B57-42DA-B8C6-A0A6D3B3D7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51"/>
          <a:stretch/>
        </p:blipFill>
        <p:spPr>
          <a:xfrm>
            <a:off x="6146045" y="5563639"/>
            <a:ext cx="1345438" cy="58376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5492FD32-2174-4F09-845A-1917F0425AB2}"/>
              </a:ext>
            </a:extLst>
          </p:cNvPr>
          <p:cNvSpPr/>
          <p:nvPr/>
        </p:nvSpPr>
        <p:spPr bwMode="auto">
          <a:xfrm>
            <a:off x="4507466" y="2756020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E646215-899D-4BDF-B186-1985AAC6D34F}"/>
              </a:ext>
            </a:extLst>
          </p:cNvPr>
          <p:cNvSpPr/>
          <p:nvPr/>
        </p:nvSpPr>
        <p:spPr bwMode="auto">
          <a:xfrm>
            <a:off x="4507466" y="4089922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22AD50F-E98C-4F75-8DF3-3BB5326A9718}"/>
              </a:ext>
            </a:extLst>
          </p:cNvPr>
          <p:cNvSpPr/>
          <p:nvPr/>
        </p:nvSpPr>
        <p:spPr bwMode="auto">
          <a:xfrm>
            <a:off x="4507466" y="5451412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496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2" grpId="0" animBg="1"/>
      <p:bldP spid="11" grpId="0" animBg="1"/>
      <p:bldP spid="43" grpId="0" animBg="1"/>
      <p:bldP spid="33" grpId="0" animBg="1"/>
      <p:bldP spid="35" grpId="0" animBg="1"/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Fractions  Lesson 10-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002971"/>
              </p:ext>
            </p:extLst>
          </p:nvPr>
        </p:nvGraphicFramePr>
        <p:xfrm>
          <a:off x="1524000" y="1396996"/>
          <a:ext cx="7033146" cy="4655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91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591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Part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Number of equal parts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Whole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5910">
                <a:tc>
                  <a:txBody>
                    <a:bodyPr/>
                    <a:lstStyle/>
                    <a:p>
                      <a:pPr algn="ctr"/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Oval 3"/>
          <p:cNvSpPr/>
          <p:nvPr/>
        </p:nvSpPr>
        <p:spPr bwMode="auto">
          <a:xfrm>
            <a:off x="2209799" y="2296886"/>
            <a:ext cx="522515" cy="47897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2246461" y="2999014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5989180" y="2296886"/>
            <a:ext cx="522515" cy="47897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6584661" y="2296885"/>
            <a:ext cx="522515" cy="478971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5813534" y="2999014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6299387" y="2999014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29" t="54857" r="34357" b="32889"/>
          <a:stretch/>
        </p:blipFill>
        <p:spPr bwMode="auto">
          <a:xfrm>
            <a:off x="6845918" y="3042557"/>
            <a:ext cx="485853" cy="64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270" y="4026343"/>
            <a:ext cx="533609" cy="1802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225" y="3941271"/>
            <a:ext cx="533609" cy="18025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021" y="3954416"/>
            <a:ext cx="533609" cy="1729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630" y="3954416"/>
            <a:ext cx="533609" cy="18025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239" y="3961746"/>
            <a:ext cx="533609" cy="180253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 bwMode="auto">
          <a:xfrm>
            <a:off x="2079170" y="4582885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2079170" y="4898570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2340427" y="4582885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2340427" y="4898570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5727924" y="4577442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/>
          <p:cNvSpPr/>
          <p:nvPr/>
        </p:nvSpPr>
        <p:spPr bwMode="auto">
          <a:xfrm>
            <a:off x="5727924" y="4893127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/>
          <p:cNvSpPr/>
          <p:nvPr/>
        </p:nvSpPr>
        <p:spPr bwMode="auto">
          <a:xfrm>
            <a:off x="5989181" y="4577442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/>
          <p:cNvSpPr/>
          <p:nvPr/>
        </p:nvSpPr>
        <p:spPr bwMode="auto">
          <a:xfrm>
            <a:off x="5989181" y="4893127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6261505" y="4582885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/>
          <p:cNvSpPr/>
          <p:nvPr/>
        </p:nvSpPr>
        <p:spPr bwMode="auto">
          <a:xfrm>
            <a:off x="6261505" y="4898570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6522762" y="4582885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6522762" y="4898570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6778931" y="4577441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6778931" y="4893126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7040188" y="4577441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Rectangle 54"/>
          <p:cNvSpPr/>
          <p:nvPr/>
        </p:nvSpPr>
        <p:spPr bwMode="auto">
          <a:xfrm>
            <a:off x="7040188" y="4893126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7301444" y="4577440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7301444" y="4893125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7562701" y="4577440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Rectangle 58"/>
          <p:cNvSpPr/>
          <p:nvPr/>
        </p:nvSpPr>
        <p:spPr bwMode="auto">
          <a:xfrm>
            <a:off x="7562701" y="4893125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7823957" y="4577439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7823957" y="4893124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8085214" y="4577439"/>
            <a:ext cx="261256" cy="315685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8085214" y="4893124"/>
            <a:ext cx="261256" cy="31568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2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1806817" y="5310044"/>
            <a:ext cx="1365140" cy="6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5640844" y="5312229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239553" y="5312229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915658" y="5312228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5690199" y="5649825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288908" y="5649825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6" t="41825" r="55785" b="47618"/>
          <a:stretch/>
        </p:blipFill>
        <p:spPr bwMode="auto">
          <a:xfrm>
            <a:off x="6965013" y="5649824"/>
            <a:ext cx="516052" cy="25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6484021" y="3831327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7014981" y="3816793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7551239" y="3819381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8084848" y="3831327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F48B52DD-B44A-496B-A937-819BEB9CF779}"/>
              </a:ext>
            </a:extLst>
          </p:cNvPr>
          <p:cNvSpPr txBox="1"/>
          <p:nvPr/>
        </p:nvSpPr>
        <p:spPr bwMode="auto">
          <a:xfrm>
            <a:off x="545911" y="775353"/>
            <a:ext cx="84853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Practice activity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148919" y="5312229"/>
            <a:ext cx="639663" cy="25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25A98C-1728-4B99-BD47-1D9551468335}"/>
              </a:ext>
            </a:extLst>
          </p:cNvPr>
          <p:cNvSpPr txBox="1"/>
          <p:nvPr/>
        </p:nvSpPr>
        <p:spPr bwMode="auto">
          <a:xfrm>
            <a:off x="3893573" y="4903605"/>
            <a:ext cx="18288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1600" b="1" dirty="0">
                <a:latin typeface="Myriad Pro Semibold" charset="0"/>
                <a:ea typeface="Myriad Pro Semibold" charset="0"/>
                <a:cs typeface="Myriad Pro Semibold" charset="0"/>
              </a:rPr>
              <a:t>5 parts not 4!! </a:t>
            </a: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17BCF1E3-A15F-496B-8A3B-15F7886EEE6A}"/>
              </a:ext>
            </a:extLst>
          </p:cNvPr>
          <p:cNvSpPr/>
          <p:nvPr/>
        </p:nvSpPr>
        <p:spPr bwMode="auto">
          <a:xfrm>
            <a:off x="1419367" y="1396995"/>
            <a:ext cx="5840394" cy="3438725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Speech Bubble: Oval 18">
            <a:extLst>
              <a:ext uri="{FF2B5EF4-FFF2-40B4-BE49-F238E27FC236}">
                <a16:creationId xmlns:a16="http://schemas.microsoft.com/office/drawing/2014/main" id="{BB917803-09E1-4F07-95AA-A662873F0DF3}"/>
              </a:ext>
            </a:extLst>
          </p:cNvPr>
          <p:cNvSpPr/>
          <p:nvPr/>
        </p:nvSpPr>
        <p:spPr bwMode="auto">
          <a:xfrm>
            <a:off x="1317009" y="1180531"/>
            <a:ext cx="5919830" cy="4902116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4F5A967-1C78-4AE1-A74C-1F1CE55CC983}"/>
              </a:ext>
            </a:extLst>
          </p:cNvPr>
          <p:cNvSpPr/>
          <p:nvPr/>
        </p:nvSpPr>
        <p:spPr bwMode="auto">
          <a:xfrm>
            <a:off x="4338000" y="2244497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D02D893-3945-405E-99C6-4450AE34F73C}"/>
              </a:ext>
            </a:extLst>
          </p:cNvPr>
          <p:cNvSpPr/>
          <p:nvPr/>
        </p:nvSpPr>
        <p:spPr bwMode="auto">
          <a:xfrm>
            <a:off x="4341901" y="3013301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B292848-ECB3-4394-A9D1-42FBE35073D3}"/>
              </a:ext>
            </a:extLst>
          </p:cNvPr>
          <p:cNvSpPr/>
          <p:nvPr/>
        </p:nvSpPr>
        <p:spPr bwMode="auto">
          <a:xfrm>
            <a:off x="4338000" y="3816279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28BC536-46F1-4924-A214-7681DE565951}"/>
              </a:ext>
            </a:extLst>
          </p:cNvPr>
          <p:cNvSpPr/>
          <p:nvPr/>
        </p:nvSpPr>
        <p:spPr bwMode="auto">
          <a:xfrm>
            <a:off x="4338000" y="4577610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E62A5A5-E79F-4D6E-9DA3-F0238191DA34}"/>
              </a:ext>
            </a:extLst>
          </p:cNvPr>
          <p:cNvSpPr/>
          <p:nvPr/>
        </p:nvSpPr>
        <p:spPr bwMode="auto">
          <a:xfrm>
            <a:off x="6235245" y="4517176"/>
            <a:ext cx="45719" cy="744588"/>
          </a:xfrm>
          <a:prstGeom prst="rect">
            <a:avLst/>
          </a:prstGeom>
          <a:solidFill>
            <a:srgbClr val="00B0F0">
              <a:alpha val="8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C6200E-1249-41D0-9F7C-2879C7AFAA06}"/>
              </a:ext>
            </a:extLst>
          </p:cNvPr>
          <p:cNvSpPr/>
          <p:nvPr/>
        </p:nvSpPr>
        <p:spPr bwMode="auto">
          <a:xfrm>
            <a:off x="6755016" y="4513891"/>
            <a:ext cx="45719" cy="744588"/>
          </a:xfrm>
          <a:prstGeom prst="rect">
            <a:avLst/>
          </a:prstGeom>
          <a:solidFill>
            <a:srgbClr val="00B0F0">
              <a:alpha val="8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2A1C850-81E1-4943-8CAD-BB331B0FD795}"/>
              </a:ext>
            </a:extLst>
          </p:cNvPr>
          <p:cNvSpPr/>
          <p:nvPr/>
        </p:nvSpPr>
        <p:spPr bwMode="auto">
          <a:xfrm>
            <a:off x="7281449" y="4512860"/>
            <a:ext cx="45719" cy="744588"/>
          </a:xfrm>
          <a:prstGeom prst="rect">
            <a:avLst/>
          </a:prstGeom>
          <a:solidFill>
            <a:srgbClr val="00B0F0">
              <a:alpha val="8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84EBA2B-F059-4C68-9CD5-5BB2FDFDAD90}"/>
              </a:ext>
            </a:extLst>
          </p:cNvPr>
          <p:cNvSpPr/>
          <p:nvPr/>
        </p:nvSpPr>
        <p:spPr bwMode="auto">
          <a:xfrm>
            <a:off x="7810102" y="4512860"/>
            <a:ext cx="45719" cy="744588"/>
          </a:xfrm>
          <a:prstGeom prst="rect">
            <a:avLst/>
          </a:prstGeom>
          <a:solidFill>
            <a:srgbClr val="00B0F0">
              <a:alpha val="89804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28BFFC2-5779-4B8F-9B97-F0F532EFD14E}"/>
              </a:ext>
            </a:extLst>
          </p:cNvPr>
          <p:cNvSpPr/>
          <p:nvPr/>
        </p:nvSpPr>
        <p:spPr bwMode="auto">
          <a:xfrm>
            <a:off x="5668559" y="5349126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9007CC2-D220-47FD-8E34-FF47730C8742}"/>
              </a:ext>
            </a:extLst>
          </p:cNvPr>
          <p:cNvSpPr/>
          <p:nvPr/>
        </p:nvSpPr>
        <p:spPr bwMode="auto">
          <a:xfrm>
            <a:off x="6258104" y="5349126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34D4FDD7-EF1A-4524-9380-C092296EA736}"/>
              </a:ext>
            </a:extLst>
          </p:cNvPr>
          <p:cNvSpPr/>
          <p:nvPr/>
        </p:nvSpPr>
        <p:spPr bwMode="auto">
          <a:xfrm>
            <a:off x="6936816" y="5349126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589A115-96B3-47A1-9660-7E1E6082E473}"/>
              </a:ext>
            </a:extLst>
          </p:cNvPr>
          <p:cNvSpPr/>
          <p:nvPr/>
        </p:nvSpPr>
        <p:spPr bwMode="auto">
          <a:xfrm>
            <a:off x="5710502" y="5696649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8D619EB-2053-4ADE-9C57-0FAB2C2E79E3}"/>
              </a:ext>
            </a:extLst>
          </p:cNvPr>
          <p:cNvSpPr/>
          <p:nvPr/>
        </p:nvSpPr>
        <p:spPr bwMode="auto">
          <a:xfrm>
            <a:off x="6317240" y="5673381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3A4E9C64-1A5B-45DC-B49A-979C114E600E}"/>
              </a:ext>
            </a:extLst>
          </p:cNvPr>
          <p:cNvSpPr/>
          <p:nvPr/>
        </p:nvSpPr>
        <p:spPr bwMode="auto">
          <a:xfrm>
            <a:off x="7013065" y="5673381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092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17" grpId="0"/>
      <p:bldP spid="65" grpId="0" animBg="1"/>
      <p:bldP spid="66" grpId="0" animBg="1"/>
      <p:bldP spid="67" grpId="0" animBg="1"/>
      <p:bldP spid="68" grpId="0" animBg="1"/>
      <p:bldP spid="20" grpId="0" animBg="1"/>
      <p:bldP spid="21" grpId="0" animBg="1"/>
      <p:bldP spid="22" grpId="0" animBg="1"/>
      <p:bldP spid="23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D340B91-D8EF-4222-A864-01AB78A57E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Lower KS2 </a:t>
            </a:r>
            <a:r>
              <a:rPr lang="en-GB"/>
              <a:t>Fractions Lesson 10</a:t>
            </a:r>
          </a:p>
        </p:txBody>
      </p:sp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4ACCC32B-B4D5-46AB-B586-34A9B138883E}"/>
              </a:ext>
            </a:extLst>
          </p:cNvPr>
          <p:cNvSpPr/>
          <p:nvPr/>
        </p:nvSpPr>
        <p:spPr bwMode="auto">
          <a:xfrm>
            <a:off x="638033" y="1337481"/>
            <a:ext cx="8140890" cy="4838132"/>
          </a:xfrm>
          <a:prstGeom prst="wedgeRectCallou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None/>
              <a:tabLst/>
            </a:pPr>
            <a:r>
              <a:rPr kumimoji="0" lang="en-GB" sz="6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Goodbye and have fun with fractions!</a:t>
            </a:r>
          </a:p>
        </p:txBody>
      </p:sp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BFC82D25-39E7-4475-9513-D20E79255540}"/>
              </a:ext>
            </a:extLst>
          </p:cNvPr>
          <p:cNvSpPr/>
          <p:nvPr/>
        </p:nvSpPr>
        <p:spPr bwMode="auto">
          <a:xfrm>
            <a:off x="3794078" y="6912591"/>
            <a:ext cx="914400" cy="612648"/>
          </a:xfrm>
          <a:prstGeom prst="wedgeEllipse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5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8B79E5-F3BA-48F2-8272-2A8AC6D0D1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6809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Lower KS2 Fractions Lesson 10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C70265-DABE-472C-8EF3-F9202DBC64A7}"/>
              </a:ext>
            </a:extLst>
          </p:cNvPr>
          <p:cNvSpPr txBox="1"/>
          <p:nvPr/>
        </p:nvSpPr>
        <p:spPr bwMode="auto">
          <a:xfrm>
            <a:off x="1846613" y="2468367"/>
            <a:ext cx="5884223" cy="8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400" b="1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is a practical activity, watch the video, to see what the teacher does.</a:t>
            </a:r>
            <a:endParaRPr lang="en-GB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980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30000"/>
          </a:xfrm>
        </p:spPr>
        <p:txBody>
          <a:bodyPr/>
          <a:lstStyle/>
          <a:p>
            <a:pPr algn="l"/>
            <a:endParaRPr lang="en-US" dirty="0">
              <a:solidFill>
                <a:srgbClr val="00628C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CD0096-61B2-4503-813B-C7133F5C9B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48" y="821769"/>
            <a:ext cx="6142570" cy="41299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984A76-69EC-40BC-A4F4-0484E5ABBB25}"/>
              </a:ext>
            </a:extLst>
          </p:cNvPr>
          <p:cNvSpPr txBox="1"/>
          <p:nvPr/>
        </p:nvSpPr>
        <p:spPr bwMode="auto">
          <a:xfrm>
            <a:off x="-655059" y="6224696"/>
            <a:ext cx="83251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The whole is made out of ___ unequal parts.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346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454AFE-1D00-428E-879F-A5CC32CEEFF6}"/>
              </a:ext>
            </a:extLst>
          </p:cNvPr>
          <p:cNvSpPr txBox="1"/>
          <p:nvPr/>
        </p:nvSpPr>
        <p:spPr bwMode="auto">
          <a:xfrm>
            <a:off x="3088280" y="1178068"/>
            <a:ext cx="29674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is the whole?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5746E63-18D9-4DC6-8BB7-C0F70A7A1117}"/>
              </a:ext>
            </a:extLst>
          </p:cNvPr>
          <p:cNvGrpSpPr/>
          <p:nvPr/>
        </p:nvGrpSpPr>
        <p:grpSpPr>
          <a:xfrm>
            <a:off x="1320801" y="4449751"/>
            <a:ext cx="2992135" cy="468000"/>
            <a:chOff x="1320801" y="4449751"/>
            <a:chExt cx="2992135" cy="46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0C7226-3F0D-4329-BD38-590FFC005860}"/>
                </a:ext>
              </a:extLst>
            </p:cNvPr>
            <p:cNvSpPr/>
            <p:nvPr/>
          </p:nvSpPr>
          <p:spPr bwMode="auto">
            <a:xfrm>
              <a:off x="1320801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009EC9-44D2-4467-BAF2-BDA39F458982}"/>
                </a:ext>
              </a:extLst>
            </p:cNvPr>
            <p:cNvSpPr/>
            <p:nvPr/>
          </p:nvSpPr>
          <p:spPr bwMode="auto">
            <a:xfrm>
              <a:off x="1949450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820EE1-5FC3-4818-9DAE-C46ED1850791}"/>
                </a:ext>
              </a:extLst>
            </p:cNvPr>
            <p:cNvSpPr/>
            <p:nvPr/>
          </p:nvSpPr>
          <p:spPr bwMode="auto">
            <a:xfrm>
              <a:off x="2582862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1A5FB14-76FF-458A-B189-770A92CC3826}"/>
                </a:ext>
              </a:extLst>
            </p:cNvPr>
            <p:cNvSpPr/>
            <p:nvPr/>
          </p:nvSpPr>
          <p:spPr bwMode="auto">
            <a:xfrm>
              <a:off x="3202000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D5F1DC3-9DE4-4820-A40F-D32246D530FE}"/>
                </a:ext>
              </a:extLst>
            </p:cNvPr>
            <p:cNvSpPr/>
            <p:nvPr/>
          </p:nvSpPr>
          <p:spPr bwMode="auto">
            <a:xfrm>
              <a:off x="3844936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B80A68A-0C77-4E85-A9E3-7B2CBD36E760}"/>
              </a:ext>
            </a:extLst>
          </p:cNvPr>
          <p:cNvGrpSpPr/>
          <p:nvPr/>
        </p:nvGrpSpPr>
        <p:grpSpPr>
          <a:xfrm>
            <a:off x="5469275" y="4449751"/>
            <a:ext cx="2986381" cy="468000"/>
            <a:chOff x="5469275" y="4449751"/>
            <a:chExt cx="2986381" cy="46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4F4C75D-AEFE-4C21-96D7-1E48716D57E8}"/>
                </a:ext>
              </a:extLst>
            </p:cNvPr>
            <p:cNvSpPr/>
            <p:nvPr/>
          </p:nvSpPr>
          <p:spPr bwMode="auto">
            <a:xfrm>
              <a:off x="5469275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D907799-08B9-4B7C-8079-7EB853491648}"/>
                </a:ext>
              </a:extLst>
            </p:cNvPr>
            <p:cNvSpPr/>
            <p:nvPr/>
          </p:nvSpPr>
          <p:spPr bwMode="auto">
            <a:xfrm>
              <a:off x="6088403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4B3528C-61D0-4213-9E07-A20C10FEB686}"/>
                </a:ext>
              </a:extLst>
            </p:cNvPr>
            <p:cNvSpPr/>
            <p:nvPr/>
          </p:nvSpPr>
          <p:spPr bwMode="auto">
            <a:xfrm>
              <a:off x="6721787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0C8AF9B-2737-4652-AED6-3FC1BA7103B2}"/>
                </a:ext>
              </a:extLst>
            </p:cNvPr>
            <p:cNvSpPr/>
            <p:nvPr/>
          </p:nvSpPr>
          <p:spPr bwMode="auto">
            <a:xfrm>
              <a:off x="7357734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63B15A8-358D-4484-B6F1-AB822A313761}"/>
                </a:ext>
              </a:extLst>
            </p:cNvPr>
            <p:cNvSpPr/>
            <p:nvPr/>
          </p:nvSpPr>
          <p:spPr bwMode="auto">
            <a:xfrm>
              <a:off x="7987656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A64BE96E-ACEB-49C7-97A4-6530D30EB355}"/>
              </a:ext>
            </a:extLst>
          </p:cNvPr>
          <p:cNvSpPr/>
          <p:nvPr/>
        </p:nvSpPr>
        <p:spPr bwMode="auto">
          <a:xfrm>
            <a:off x="2114862" y="3977873"/>
            <a:ext cx="468000" cy="4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91CEFE-9D86-4309-966C-AB52FF2C190D}"/>
              </a:ext>
            </a:extLst>
          </p:cNvPr>
          <p:cNvSpPr/>
          <p:nvPr/>
        </p:nvSpPr>
        <p:spPr bwMode="auto">
          <a:xfrm>
            <a:off x="6721787" y="3743873"/>
            <a:ext cx="526738" cy="4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9680" y="4059855"/>
            <a:ext cx="8323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800" b="1" dirty="0"/>
              <a:t>One square is an equal part of a whole. The whole is made of 5 squares.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84212" y="2651102"/>
            <a:ext cx="630439" cy="55699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5454AFE-1D00-428E-879F-A5CC32CEEFF6}"/>
              </a:ext>
            </a:extLst>
          </p:cNvPr>
          <p:cNvSpPr txBox="1"/>
          <p:nvPr/>
        </p:nvSpPr>
        <p:spPr bwMode="auto">
          <a:xfrm>
            <a:off x="1385608" y="2698766"/>
            <a:ext cx="24593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of five parts</a:t>
            </a:r>
            <a:endParaRPr lang="en-GB" sz="240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5423F17-66AB-463F-B198-095252CEB0D4}"/>
              </a:ext>
            </a:extLst>
          </p:cNvPr>
          <p:cNvSpPr/>
          <p:nvPr/>
        </p:nvSpPr>
        <p:spPr bwMode="auto">
          <a:xfrm>
            <a:off x="313486" y="2438662"/>
            <a:ext cx="1163432" cy="990337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592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5862137-07A0-4BA7-BDAF-1785B9914D79}"/>
              </a:ext>
            </a:extLst>
          </p:cNvPr>
          <p:cNvGrpSpPr/>
          <p:nvPr/>
        </p:nvGrpSpPr>
        <p:grpSpPr>
          <a:xfrm>
            <a:off x="584193" y="2610158"/>
            <a:ext cx="7975614" cy="2577484"/>
            <a:chOff x="584193" y="2610158"/>
            <a:chExt cx="7975614" cy="2577484"/>
          </a:xfrm>
        </p:grpSpPr>
        <p:pic>
          <p:nvPicPr>
            <p:cNvPr id="5" name="Picture 4" descr="A close up of a clock  Description automatically generated">
              <a:extLst>
                <a:ext uri="{FF2B5EF4-FFF2-40B4-BE49-F238E27FC236}">
                  <a16:creationId xmlns:a16="http://schemas.microsoft.com/office/drawing/2014/main" id="{58B065EE-0DFA-4576-AA7D-D3E58886B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193" y="2610158"/>
              <a:ext cx="7975614" cy="2577484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96DB1E-FB2B-4D01-B136-C3E599C7B6F3}"/>
                </a:ext>
              </a:extLst>
            </p:cNvPr>
            <p:cNvSpPr txBox="1"/>
            <p:nvPr/>
          </p:nvSpPr>
          <p:spPr bwMode="auto">
            <a:xfrm>
              <a:off x="1456216" y="2705488"/>
              <a:ext cx="2418483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one of 5 parts    </a:t>
              </a:r>
              <a:endParaRPr lang="en-GB" sz="2400" dirty="0">
                <a:solidFill>
                  <a:srgbClr val="FF0000"/>
                </a:solidFill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454AFE-1D00-428E-879F-A5CC32CEEFF6}"/>
              </a:ext>
            </a:extLst>
          </p:cNvPr>
          <p:cNvSpPr txBox="1"/>
          <p:nvPr/>
        </p:nvSpPr>
        <p:spPr bwMode="auto">
          <a:xfrm>
            <a:off x="3088280" y="1178068"/>
            <a:ext cx="29674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is the whole?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5746E63-18D9-4DC6-8BB7-C0F70A7A1117}"/>
              </a:ext>
            </a:extLst>
          </p:cNvPr>
          <p:cNvGrpSpPr/>
          <p:nvPr/>
        </p:nvGrpSpPr>
        <p:grpSpPr>
          <a:xfrm>
            <a:off x="1320801" y="4449751"/>
            <a:ext cx="2992135" cy="468000"/>
            <a:chOff x="1320801" y="4449751"/>
            <a:chExt cx="2992135" cy="4680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0C7226-3F0D-4329-BD38-590FFC005860}"/>
                </a:ext>
              </a:extLst>
            </p:cNvPr>
            <p:cNvSpPr/>
            <p:nvPr/>
          </p:nvSpPr>
          <p:spPr bwMode="auto">
            <a:xfrm>
              <a:off x="1320801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009EC9-44D2-4467-BAF2-BDA39F458982}"/>
                </a:ext>
              </a:extLst>
            </p:cNvPr>
            <p:cNvSpPr/>
            <p:nvPr/>
          </p:nvSpPr>
          <p:spPr bwMode="auto">
            <a:xfrm>
              <a:off x="1949450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820EE1-5FC3-4818-9DAE-C46ED1850791}"/>
                </a:ext>
              </a:extLst>
            </p:cNvPr>
            <p:cNvSpPr/>
            <p:nvPr/>
          </p:nvSpPr>
          <p:spPr bwMode="auto">
            <a:xfrm>
              <a:off x="2582862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1A5FB14-76FF-458A-B189-770A92CC3826}"/>
                </a:ext>
              </a:extLst>
            </p:cNvPr>
            <p:cNvSpPr/>
            <p:nvPr/>
          </p:nvSpPr>
          <p:spPr bwMode="auto">
            <a:xfrm>
              <a:off x="3202000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D5F1DC3-9DE4-4820-A40F-D32246D530FE}"/>
                </a:ext>
              </a:extLst>
            </p:cNvPr>
            <p:cNvSpPr/>
            <p:nvPr/>
          </p:nvSpPr>
          <p:spPr bwMode="auto">
            <a:xfrm>
              <a:off x="3844936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B80A68A-0C77-4E85-A9E3-7B2CBD36E760}"/>
              </a:ext>
            </a:extLst>
          </p:cNvPr>
          <p:cNvGrpSpPr/>
          <p:nvPr/>
        </p:nvGrpSpPr>
        <p:grpSpPr>
          <a:xfrm>
            <a:off x="5469275" y="4449751"/>
            <a:ext cx="2986381" cy="468000"/>
            <a:chOff x="5469275" y="4449751"/>
            <a:chExt cx="2986381" cy="4680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4F4C75D-AEFE-4C21-96D7-1E48716D57E8}"/>
                </a:ext>
              </a:extLst>
            </p:cNvPr>
            <p:cNvSpPr/>
            <p:nvPr/>
          </p:nvSpPr>
          <p:spPr bwMode="auto">
            <a:xfrm>
              <a:off x="5469275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D907799-08B9-4B7C-8079-7EB853491648}"/>
                </a:ext>
              </a:extLst>
            </p:cNvPr>
            <p:cNvSpPr/>
            <p:nvPr/>
          </p:nvSpPr>
          <p:spPr bwMode="auto">
            <a:xfrm>
              <a:off x="6088403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4B3528C-61D0-4213-9E07-A20C10FEB686}"/>
                </a:ext>
              </a:extLst>
            </p:cNvPr>
            <p:cNvSpPr/>
            <p:nvPr/>
          </p:nvSpPr>
          <p:spPr bwMode="auto">
            <a:xfrm>
              <a:off x="6721787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0C8AF9B-2737-4652-AED6-3FC1BA7103B2}"/>
                </a:ext>
              </a:extLst>
            </p:cNvPr>
            <p:cNvSpPr/>
            <p:nvPr/>
          </p:nvSpPr>
          <p:spPr bwMode="auto">
            <a:xfrm>
              <a:off x="7357734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63B15A8-358D-4484-B6F1-AB822A313761}"/>
                </a:ext>
              </a:extLst>
            </p:cNvPr>
            <p:cNvSpPr/>
            <p:nvPr/>
          </p:nvSpPr>
          <p:spPr bwMode="auto">
            <a:xfrm>
              <a:off x="7987656" y="4449751"/>
              <a:ext cx="468000" cy="46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A64BE96E-ACEB-49C7-97A4-6530D30EB355}"/>
              </a:ext>
            </a:extLst>
          </p:cNvPr>
          <p:cNvSpPr/>
          <p:nvPr/>
        </p:nvSpPr>
        <p:spPr bwMode="auto">
          <a:xfrm>
            <a:off x="2268538" y="3743873"/>
            <a:ext cx="468000" cy="4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91CEFE-9D86-4309-966C-AB52FF2C190D}"/>
              </a:ext>
            </a:extLst>
          </p:cNvPr>
          <p:cNvSpPr/>
          <p:nvPr/>
        </p:nvSpPr>
        <p:spPr bwMode="auto">
          <a:xfrm>
            <a:off x="6721787" y="3743873"/>
            <a:ext cx="526738" cy="46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FD0F7E5-2F18-41E1-A81A-ABD21957ABA0}"/>
              </a:ext>
            </a:extLst>
          </p:cNvPr>
          <p:cNvSpPr/>
          <p:nvPr/>
        </p:nvSpPr>
        <p:spPr>
          <a:xfrm>
            <a:off x="410046" y="1924172"/>
            <a:ext cx="8323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800" b="1" dirty="0"/>
              <a:t>One square is an equal part of a whole. The whole is made of 5 squares.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89C57E1-ABCA-4D0D-A032-502D51384571}"/>
              </a:ext>
            </a:extLst>
          </p:cNvPr>
          <p:cNvSpPr/>
          <p:nvPr/>
        </p:nvSpPr>
        <p:spPr bwMode="auto">
          <a:xfrm>
            <a:off x="2560722" y="4552472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805597-D726-4C22-B061-57D6774FB63F}"/>
              </a:ext>
            </a:extLst>
          </p:cNvPr>
          <p:cNvSpPr/>
          <p:nvPr/>
        </p:nvSpPr>
        <p:spPr bwMode="auto">
          <a:xfrm>
            <a:off x="3206507" y="4559190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C83C941-CAFB-453E-8F5A-837AFFF92F89}"/>
              </a:ext>
            </a:extLst>
          </p:cNvPr>
          <p:cNvSpPr/>
          <p:nvPr/>
        </p:nvSpPr>
        <p:spPr bwMode="auto">
          <a:xfrm>
            <a:off x="3823991" y="4559190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73960F8-B3A1-4E85-8AA1-81148BDE2442}"/>
              </a:ext>
            </a:extLst>
          </p:cNvPr>
          <p:cNvSpPr/>
          <p:nvPr/>
        </p:nvSpPr>
        <p:spPr bwMode="auto">
          <a:xfrm>
            <a:off x="5461039" y="4552472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63F79C-F2D7-44E5-8137-8DAB30A1FC1A}"/>
              </a:ext>
            </a:extLst>
          </p:cNvPr>
          <p:cNvSpPr/>
          <p:nvPr/>
        </p:nvSpPr>
        <p:spPr bwMode="auto">
          <a:xfrm>
            <a:off x="7977446" y="4552472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3C7E327-CFC2-4B3C-8E0E-FBF7387D4FF6}"/>
              </a:ext>
            </a:extLst>
          </p:cNvPr>
          <p:cNvSpPr/>
          <p:nvPr/>
        </p:nvSpPr>
        <p:spPr bwMode="auto">
          <a:xfrm>
            <a:off x="6718354" y="4571837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889832F-7FC5-4C2E-9705-555E354CEE84}"/>
              </a:ext>
            </a:extLst>
          </p:cNvPr>
          <p:cNvSpPr/>
          <p:nvPr/>
        </p:nvSpPr>
        <p:spPr bwMode="auto">
          <a:xfrm>
            <a:off x="6080472" y="4561277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CF8DBD6-3B5B-47C5-B4F7-A8CB356A56B6}"/>
              </a:ext>
            </a:extLst>
          </p:cNvPr>
          <p:cNvSpPr/>
          <p:nvPr/>
        </p:nvSpPr>
        <p:spPr bwMode="auto">
          <a:xfrm>
            <a:off x="698554" y="4550716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62E5755-DB90-40BA-B96F-A95D8D649BDC}"/>
              </a:ext>
            </a:extLst>
          </p:cNvPr>
          <p:cNvSpPr/>
          <p:nvPr/>
        </p:nvSpPr>
        <p:spPr bwMode="auto">
          <a:xfrm>
            <a:off x="7352082" y="4571837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F93E2EB-ACDF-44CA-A764-B3C0F0AFC4D5}"/>
              </a:ext>
            </a:extLst>
          </p:cNvPr>
          <p:cNvSpPr/>
          <p:nvPr/>
        </p:nvSpPr>
        <p:spPr bwMode="auto">
          <a:xfrm>
            <a:off x="1920322" y="4556804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6B2DE19-7C18-4B44-99F5-CCED6E5EEFDE}"/>
              </a:ext>
            </a:extLst>
          </p:cNvPr>
          <p:cNvSpPr/>
          <p:nvPr/>
        </p:nvSpPr>
        <p:spPr bwMode="auto">
          <a:xfrm>
            <a:off x="1316038" y="4550716"/>
            <a:ext cx="468000" cy="203346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67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3" grpId="0" animBg="1"/>
      <p:bldP spid="24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CC142C-4B76-41DF-BEB5-E85E298231E9}"/>
              </a:ext>
            </a:extLst>
          </p:cNvPr>
          <p:cNvSpPr txBox="1"/>
          <p:nvPr/>
        </p:nvSpPr>
        <p:spPr bwMode="auto">
          <a:xfrm>
            <a:off x="1947553" y="2437831"/>
            <a:ext cx="6068291" cy="8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400" b="1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is a practical activity, watch the video, to see what the teacher does.</a:t>
            </a:r>
            <a:endParaRPr lang="en-GB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861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Rectangle 2"/>
          <p:cNvSpPr/>
          <p:nvPr/>
        </p:nvSpPr>
        <p:spPr bwMode="auto">
          <a:xfrm>
            <a:off x="399136" y="19787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135744" y="34265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881437" y="34265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2618045" y="34265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3354653" y="34265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454AFE-1D00-428E-879F-A5CC32CEEFF6}"/>
              </a:ext>
            </a:extLst>
          </p:cNvPr>
          <p:cNvSpPr txBox="1"/>
          <p:nvPr/>
        </p:nvSpPr>
        <p:spPr bwMode="auto">
          <a:xfrm>
            <a:off x="2140910" y="1101869"/>
            <a:ext cx="48622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What might the whole look like?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454AFE-1D00-428E-879F-A5CC32CEEFF6}"/>
              </a:ext>
            </a:extLst>
          </p:cNvPr>
          <p:cNvSpPr txBox="1"/>
          <p:nvPr/>
        </p:nvSpPr>
        <p:spPr bwMode="auto">
          <a:xfrm>
            <a:off x="1224942" y="2087643"/>
            <a:ext cx="2331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i="1" dirty="0">
                <a:latin typeface="Myriad Pro Semibold" charset="0"/>
                <a:ea typeface="Myriad Pro Semibold" charset="0"/>
                <a:cs typeface="Myriad Pro Semibold" charset="0"/>
              </a:rPr>
              <a:t>= one of 5 parts</a:t>
            </a:r>
            <a:endParaRPr lang="en-GB" sz="2400" i="1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99136" y="34265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861339" y="776531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861339" y="14320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7861339" y="2115475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861339" y="3426587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7861339" y="2771031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5346739" y="1949566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346739" y="2605122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6093406" y="1949566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346739" y="326067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6083347" y="2605122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488334" y="4322652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88334" y="49782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971609" y="49782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88334" y="5633764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1224942" y="49782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4525148" y="4475052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4525148" y="51306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788540" y="51306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4525148" y="5786164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5261756" y="51306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7355433" y="51306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8092041" y="5786164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8092041" y="5130608"/>
            <a:ext cx="736608" cy="65555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A5CBBE5-BF06-4147-8FD9-D54E45C6472D}"/>
              </a:ext>
            </a:extLst>
          </p:cNvPr>
          <p:cNvSpPr/>
          <p:nvPr/>
        </p:nvSpPr>
        <p:spPr bwMode="auto">
          <a:xfrm>
            <a:off x="535354" y="3649333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D8A536B-E79F-4FAF-A10E-9E8878D3A4B0}"/>
              </a:ext>
            </a:extLst>
          </p:cNvPr>
          <p:cNvSpPr/>
          <p:nvPr/>
        </p:nvSpPr>
        <p:spPr bwMode="auto">
          <a:xfrm>
            <a:off x="1268134" y="3649333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8C91E1D-1007-4925-949B-535482E04047}"/>
              </a:ext>
            </a:extLst>
          </p:cNvPr>
          <p:cNvSpPr/>
          <p:nvPr/>
        </p:nvSpPr>
        <p:spPr bwMode="auto">
          <a:xfrm>
            <a:off x="2015741" y="3649333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38A4789-7C42-4546-B662-B539AA3B42C7}"/>
              </a:ext>
            </a:extLst>
          </p:cNvPr>
          <p:cNvSpPr/>
          <p:nvPr/>
        </p:nvSpPr>
        <p:spPr bwMode="auto">
          <a:xfrm>
            <a:off x="2752349" y="3658726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B9DE6A6-1FB7-4332-A0A1-F0B7136504BC}"/>
              </a:ext>
            </a:extLst>
          </p:cNvPr>
          <p:cNvSpPr/>
          <p:nvPr/>
        </p:nvSpPr>
        <p:spPr bwMode="auto">
          <a:xfrm>
            <a:off x="3488957" y="3658726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230AFEF-FB6C-4726-AC14-03E14DFFFC69}"/>
              </a:ext>
            </a:extLst>
          </p:cNvPr>
          <p:cNvSpPr/>
          <p:nvPr/>
        </p:nvSpPr>
        <p:spPr bwMode="auto">
          <a:xfrm>
            <a:off x="622638" y="4551739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F0F1289-B197-4847-8DB9-7FA2BAE21EAD}"/>
              </a:ext>
            </a:extLst>
          </p:cNvPr>
          <p:cNvSpPr/>
          <p:nvPr/>
        </p:nvSpPr>
        <p:spPr bwMode="auto">
          <a:xfrm>
            <a:off x="622638" y="5194613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EDE1135-E27F-4ACB-B05A-3424CC2094E5}"/>
              </a:ext>
            </a:extLst>
          </p:cNvPr>
          <p:cNvSpPr/>
          <p:nvPr/>
        </p:nvSpPr>
        <p:spPr bwMode="auto">
          <a:xfrm>
            <a:off x="1359246" y="5194613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4863586-743E-4AEF-B0E6-1A27601AB19A}"/>
              </a:ext>
            </a:extLst>
          </p:cNvPr>
          <p:cNvSpPr/>
          <p:nvPr/>
        </p:nvSpPr>
        <p:spPr bwMode="auto">
          <a:xfrm>
            <a:off x="622638" y="5850169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0285D97-CEDE-4580-80B4-39F6D4CC46AC}"/>
              </a:ext>
            </a:extLst>
          </p:cNvPr>
          <p:cNvSpPr/>
          <p:nvPr/>
        </p:nvSpPr>
        <p:spPr bwMode="auto">
          <a:xfrm>
            <a:off x="2109245" y="5194613"/>
            <a:ext cx="468000" cy="21006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65802EA-3B29-4923-A865-DA1B915627BF}"/>
              </a:ext>
            </a:extLst>
          </p:cNvPr>
          <p:cNvSpPr/>
          <p:nvPr/>
        </p:nvSpPr>
        <p:spPr bwMode="auto">
          <a:xfrm>
            <a:off x="5481043" y="3483424"/>
            <a:ext cx="468000" cy="210064"/>
          </a:xfrm>
          <a:prstGeom prst="rect">
            <a:avLst/>
          </a:prstGeom>
          <a:solidFill>
            <a:srgbClr val="7030A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C5B800B-1D26-465B-9AC5-27DD166AA33A}"/>
              </a:ext>
            </a:extLst>
          </p:cNvPr>
          <p:cNvSpPr/>
          <p:nvPr/>
        </p:nvSpPr>
        <p:spPr bwMode="auto">
          <a:xfrm>
            <a:off x="6216971" y="2826657"/>
            <a:ext cx="468000" cy="210064"/>
          </a:xfrm>
          <a:prstGeom prst="rect">
            <a:avLst/>
          </a:prstGeom>
          <a:solidFill>
            <a:srgbClr val="7030A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DDAB5C3-69C1-48B9-AB3A-E0DE7CFB7DF8}"/>
              </a:ext>
            </a:extLst>
          </p:cNvPr>
          <p:cNvSpPr/>
          <p:nvPr/>
        </p:nvSpPr>
        <p:spPr bwMode="auto">
          <a:xfrm>
            <a:off x="6230705" y="2172312"/>
            <a:ext cx="468000" cy="210064"/>
          </a:xfrm>
          <a:prstGeom prst="rect">
            <a:avLst/>
          </a:prstGeom>
          <a:solidFill>
            <a:srgbClr val="7030A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E5C3C04-716C-4374-8061-3B3DC3AB4F30}"/>
              </a:ext>
            </a:extLst>
          </p:cNvPr>
          <p:cNvSpPr/>
          <p:nvPr/>
        </p:nvSpPr>
        <p:spPr bwMode="auto">
          <a:xfrm>
            <a:off x="5481043" y="2172312"/>
            <a:ext cx="468000" cy="210064"/>
          </a:xfrm>
          <a:prstGeom prst="rect">
            <a:avLst/>
          </a:prstGeom>
          <a:solidFill>
            <a:srgbClr val="7030A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7537432-BE38-4A37-B883-67A7949060EF}"/>
              </a:ext>
            </a:extLst>
          </p:cNvPr>
          <p:cNvSpPr/>
          <p:nvPr/>
        </p:nvSpPr>
        <p:spPr bwMode="auto">
          <a:xfrm>
            <a:off x="5481723" y="2827868"/>
            <a:ext cx="468000" cy="210064"/>
          </a:xfrm>
          <a:prstGeom prst="rect">
            <a:avLst/>
          </a:prstGeom>
          <a:solidFill>
            <a:srgbClr val="7030A0">
              <a:alpha val="6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2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3.1 </a:t>
            </a:r>
            <a:r>
              <a:rPr lang="en-GB" dirty="0"/>
              <a:t>The part–whole relationship 	</a:t>
            </a:r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D185CE-F00E-4767-A4FB-AF22DBD8A9D7}"/>
              </a:ext>
            </a:extLst>
          </p:cNvPr>
          <p:cNvSpPr txBox="1"/>
          <p:nvPr/>
        </p:nvSpPr>
        <p:spPr bwMode="auto">
          <a:xfrm>
            <a:off x="1550208" y="1178068"/>
            <a:ext cx="6043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1 part of 5 parts. Draw the whole ribbon.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13" y="3617307"/>
            <a:ext cx="1719155" cy="1130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DA635B-F8D1-43A4-943D-970DA4FE6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268" y="3617307"/>
            <a:ext cx="1719155" cy="113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5A86CC-9FB6-4E9C-B4A0-900AF07021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423" y="3617307"/>
            <a:ext cx="1719155" cy="1130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0D7FDC8-A9A9-4CB2-B711-BAE10277E8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78" y="3617307"/>
            <a:ext cx="1719155" cy="1130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214673-CFA9-40C5-8B89-00574D79E9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733" y="3617307"/>
            <a:ext cx="1719155" cy="11305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1993268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56DA19E-AA21-41C9-B046-9BF23FE42CAE}"/>
              </a:ext>
            </a:extLst>
          </p:cNvPr>
          <p:cNvCxnSpPr/>
          <p:nvPr/>
        </p:nvCxnSpPr>
        <p:spPr bwMode="auto">
          <a:xfrm>
            <a:off x="3712109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EE86B6D-DD46-45C4-A3E0-C7E16A186BED}"/>
              </a:ext>
            </a:extLst>
          </p:cNvPr>
          <p:cNvCxnSpPr/>
          <p:nvPr/>
        </p:nvCxnSpPr>
        <p:spPr bwMode="auto">
          <a:xfrm>
            <a:off x="5431578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FD2CD0A-5BF2-47F6-9100-AC36F03DCF23}"/>
              </a:ext>
            </a:extLst>
          </p:cNvPr>
          <p:cNvCxnSpPr/>
          <p:nvPr/>
        </p:nvCxnSpPr>
        <p:spPr bwMode="auto">
          <a:xfrm>
            <a:off x="7150733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Rectangle 3"/>
          <p:cNvSpPr/>
          <p:nvPr/>
        </p:nvSpPr>
        <p:spPr>
          <a:xfrm>
            <a:off x="274113" y="4644269"/>
            <a:ext cx="8706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GB" b="1" dirty="0"/>
              <a:t>One is a part, the whole is 5 parts.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52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2DC3D3B-5E77-433D-A692-E3A31A4AD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141" y="2321907"/>
            <a:ext cx="1719155" cy="1130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DA635B-F8D1-43A4-943D-970DA4FE6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10985" y="3604397"/>
            <a:ext cx="1719155" cy="1130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5A86CC-9FB6-4E9C-B4A0-900AF07021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423" y="3617307"/>
            <a:ext cx="1719155" cy="1130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D7FDC8-A9A9-4CB2-B711-BAE10277E8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578" y="3617307"/>
            <a:ext cx="1719155" cy="11305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1993268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56DA19E-AA21-41C9-B046-9BF23FE42CAE}"/>
              </a:ext>
            </a:extLst>
          </p:cNvPr>
          <p:cNvCxnSpPr/>
          <p:nvPr/>
        </p:nvCxnSpPr>
        <p:spPr bwMode="auto">
          <a:xfrm>
            <a:off x="3712109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E86B6D-DD46-45C4-A3E0-C7E16A186BED}"/>
              </a:ext>
            </a:extLst>
          </p:cNvPr>
          <p:cNvCxnSpPr/>
          <p:nvPr/>
        </p:nvCxnSpPr>
        <p:spPr bwMode="auto">
          <a:xfrm>
            <a:off x="5431578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FD2CD0A-5BF2-47F6-9100-AC36F03DCF23}"/>
              </a:ext>
            </a:extLst>
          </p:cNvPr>
          <p:cNvCxnSpPr/>
          <p:nvPr/>
        </p:nvCxnSpPr>
        <p:spPr bwMode="auto">
          <a:xfrm>
            <a:off x="7150733" y="3464286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3D185CE-F00E-4767-A4FB-AF22DBD8A9D7}"/>
              </a:ext>
            </a:extLst>
          </p:cNvPr>
          <p:cNvSpPr txBox="1"/>
          <p:nvPr/>
        </p:nvSpPr>
        <p:spPr bwMode="auto">
          <a:xfrm>
            <a:off x="-5285" y="853762"/>
            <a:ext cx="9068508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Here is one part of a piece of ribbon which has 4 equal parts.</a:t>
            </a:r>
          </a:p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Which ribbon would it match to?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1133690" y="449470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50" y="4520820"/>
            <a:ext cx="859577" cy="36686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48" y="4518096"/>
            <a:ext cx="859577" cy="36686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268" y="4518096"/>
            <a:ext cx="859577" cy="36686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532" y="4518095"/>
            <a:ext cx="859577" cy="366865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1993268" y="449470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2852845" y="449470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3712423" y="449470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5629490" y="4632400"/>
            <a:ext cx="0" cy="258683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950" y="4658519"/>
            <a:ext cx="859577" cy="22644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648" y="4655795"/>
            <a:ext cx="859577" cy="22644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068" y="4655795"/>
            <a:ext cx="859577" cy="22644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332" y="4655794"/>
            <a:ext cx="859577" cy="226442"/>
          </a:xfrm>
          <a:prstGeom prst="rect">
            <a:avLst/>
          </a:prstGeom>
        </p:spPr>
      </p:pic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6489068" y="4632400"/>
            <a:ext cx="0" cy="258683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7348645" y="4632400"/>
            <a:ext cx="0" cy="258683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8208223" y="4632400"/>
            <a:ext cx="0" cy="258683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56" name="Picture 55">
            <a:extLst>
              <a:ext uri="{FF2B5EF4-FFF2-40B4-BE49-F238E27FC236}">
                <a16:creationId xmlns:a16="http://schemas.microsoft.com/office/drawing/2014/main" id="{45DA635B-F8D1-43A4-943D-970DA4FE6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70" y="5761793"/>
            <a:ext cx="1719155" cy="113058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15A86CC-9FB6-4E9C-B4A0-900AF07021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725" y="5761793"/>
            <a:ext cx="1719155" cy="113058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80D7FDC8-A9A9-4CB2-B711-BAE10277E8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880" y="5761793"/>
            <a:ext cx="1719155" cy="113058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E004DA9-A24C-4AE5-B185-6C5F4859A44B}"/>
              </a:ext>
            </a:extLst>
          </p:cNvPr>
          <p:cNvCxnSpPr/>
          <p:nvPr/>
        </p:nvCxnSpPr>
        <p:spPr bwMode="auto">
          <a:xfrm>
            <a:off x="2135570" y="560877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E56DA19E-AA21-41C9-B046-9BF23FE42CAE}"/>
              </a:ext>
            </a:extLst>
          </p:cNvPr>
          <p:cNvCxnSpPr/>
          <p:nvPr/>
        </p:nvCxnSpPr>
        <p:spPr bwMode="auto">
          <a:xfrm>
            <a:off x="3854411" y="560877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EE86B6D-DD46-45C4-A3E0-C7E16A186BED}"/>
              </a:ext>
            </a:extLst>
          </p:cNvPr>
          <p:cNvCxnSpPr/>
          <p:nvPr/>
        </p:nvCxnSpPr>
        <p:spPr bwMode="auto">
          <a:xfrm>
            <a:off x="5573880" y="560877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5FD2CD0A-5BF2-47F6-9100-AC36F03DCF23}"/>
              </a:ext>
            </a:extLst>
          </p:cNvPr>
          <p:cNvCxnSpPr/>
          <p:nvPr/>
        </p:nvCxnSpPr>
        <p:spPr bwMode="auto">
          <a:xfrm>
            <a:off x="7293035" y="5608772"/>
            <a:ext cx="0" cy="41910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3" name="Picture 62">
            <a:extLst>
              <a:ext uri="{FF2B5EF4-FFF2-40B4-BE49-F238E27FC236}">
                <a16:creationId xmlns:a16="http://schemas.microsoft.com/office/drawing/2014/main" id="{6D3FFF9F-BF7F-4597-B3FB-C6CD167F9A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15" y="5761793"/>
            <a:ext cx="1719155" cy="113058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80D7FDC8-A9A9-4CB2-B711-BAE10277E8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25" y="5764555"/>
            <a:ext cx="1719155" cy="113058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5A8370D4-BC26-481D-9846-F0A6A2DAFF3C}"/>
              </a:ext>
            </a:extLst>
          </p:cNvPr>
          <p:cNvSpPr txBox="1"/>
          <p:nvPr/>
        </p:nvSpPr>
        <p:spPr bwMode="auto">
          <a:xfrm>
            <a:off x="4065793" y="3746753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D087D0B5-F598-49C7-85A5-F20F49B6F5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954" y="3611339"/>
            <a:ext cx="1719155" cy="113058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14ED938-5F2D-4A2D-B9E3-CD3F707294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268" y="3617307"/>
            <a:ext cx="1719155" cy="113058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338D313-2EFC-4311-A2CC-8C6335A502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2845" y="3742119"/>
            <a:ext cx="1394640" cy="159517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4547EBC-2543-4180-81C6-C51D2028C1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9176" y="3896399"/>
            <a:ext cx="1394640" cy="1595176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E4CDDD21-A73B-4C90-AF29-E2C1950950EE}"/>
              </a:ext>
            </a:extLst>
          </p:cNvPr>
          <p:cNvSpPr/>
          <p:nvPr/>
        </p:nvSpPr>
        <p:spPr bwMode="auto">
          <a:xfrm>
            <a:off x="3282320" y="2031363"/>
            <a:ext cx="2323174" cy="683909"/>
          </a:xfrm>
          <a:prstGeom prst="ellipse">
            <a:avLst/>
          </a:prstGeom>
          <a:noFill/>
          <a:ln w="76200">
            <a:solidFill>
              <a:srgbClr val="FFFF00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239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29.5|9.7|15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5|13.5|2.5|1.1|1|5.2|1.6|1.1|0.9|3|4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.1|23.6|2.4|2.1|18.9|20.2|2.3|1.9|2.1|2.4|16.9|28.5|1.1|1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2|21.5|2.2|32.5|21.6|3.9|3.8|10.2|23.8|1.7|2.2|1.6|21.5|1|0.6|0.6|0.4|51.3|10.3|7.9|0.8|0.6|0.7|0.6|0.8"/>
</p:tagLst>
</file>

<file path=ppt/theme/theme1.xml><?xml version="1.0" encoding="utf-8"?>
<a:theme xmlns:a="http://schemas.openxmlformats.org/drawingml/2006/main" name="nctem1">
  <a:themeElements>
    <a:clrScheme name="Mastery PD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  <a:ext uri="{FAA26D3D-D897-4be2-8F04-BA451C77F1D7}">
            <ma14:placeholderFlag xmlns="" xmlns:ma14="http://schemas.microsoft.com/office/mac/drawingml/2011/main" val="1"/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457200" indent="-457200">
          <a:buClr>
            <a:srgbClr val="82CBDD"/>
          </a:buClr>
          <a:defRPr b="1" dirty="0" smtClean="0">
            <a:latin typeface="Myriad Pro Semibold" charset="0"/>
            <a:ea typeface="Myriad Pro Semibold" charset="0"/>
            <a:cs typeface="Myriad Pro Semibold" charset="0"/>
          </a:defRPr>
        </a:defPPr>
      </a:lstStyle>
    </a:tx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EF33C67A-F54B-477A-A519-5F799D7DBA14}" vid="{F44717A8-41BF-4583-ACC8-94B48B139E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F4B31E0-BE6F-4C29-924B-22CE095FFE93}"/>
</file>

<file path=customXml/itemProps2.xml><?xml version="1.0" encoding="utf-8"?>
<ds:datastoreItem xmlns:ds="http://schemas.openxmlformats.org/officeDocument/2006/customXml" ds:itemID="{1661ED72-67B0-4FAF-9D9F-BE5EDB78EC09}"/>
</file>

<file path=customXml/itemProps3.xml><?xml version="1.0" encoding="utf-8"?>
<ds:datastoreItem xmlns:ds="http://schemas.openxmlformats.org/officeDocument/2006/customXml" ds:itemID="{F187DD01-279C-453E-AD9A-05702AAF344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303</Words>
  <Application>Microsoft Office PowerPoint</Application>
  <PresentationFormat>On-screen Show (4:3)</PresentationFormat>
  <Paragraphs>53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Comic Sans MS</vt:lpstr>
      <vt:lpstr>Myriad Pro</vt:lpstr>
      <vt:lpstr>Myriad Pro Semibold</vt:lpstr>
      <vt:lpstr>Open Sans</vt:lpstr>
      <vt:lpstr>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2019-06-19T10:42:03Z</dcterms:created>
  <dcterms:modified xsi:type="dcterms:W3CDTF">2020-08-26T13:14:32Z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