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</p:sldMasterIdLst>
  <p:notesMasterIdLst>
    <p:notesMasterId r:id="rId20"/>
  </p:notesMasterIdLst>
  <p:sldIdLst>
    <p:sldId id="256" r:id="rId6"/>
    <p:sldId id="257" r:id="rId7"/>
    <p:sldId id="262" r:id="rId8"/>
    <p:sldId id="263" r:id="rId9"/>
    <p:sldId id="273" r:id="rId10"/>
    <p:sldId id="264" r:id="rId11"/>
    <p:sldId id="265" r:id="rId12"/>
    <p:sldId id="267" r:id="rId13"/>
    <p:sldId id="268" r:id="rId14"/>
    <p:sldId id="271" r:id="rId15"/>
    <p:sldId id="269" r:id="rId16"/>
    <p:sldId id="270" r:id="rId17"/>
    <p:sldId id="272" r:id="rId18"/>
    <p:sldId id="274" r:id="rId1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CBDD"/>
    <a:srgbClr val="00628C"/>
    <a:srgbClr val="C8E2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A6CF61-2FC4-4436-A689-68D2F13595D7}" v="1" dt="2020-08-26T13:10:42.0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4" autoAdjust="0"/>
    <p:restoredTop sz="77193" autoAdjust="0"/>
  </p:normalViewPr>
  <p:slideViewPr>
    <p:cSldViewPr>
      <p:cViewPr varScale="1">
        <p:scale>
          <a:sx n="55" d="100"/>
          <a:sy n="55" d="100"/>
        </p:scale>
        <p:origin x="180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0EA6CF61-2FC4-4436-A689-68D2F13595D7}"/>
    <pc:docChg chg="custSel modSld">
      <pc:chgData name="Andrew Young" userId="3d7dab09-352b-4858-b937-4a4f8b94e613" providerId="ADAL" clId="{0EA6CF61-2FC4-4436-A689-68D2F13595D7}" dt="2020-08-26T13:10:42.043" v="14" actId="207"/>
      <pc:docMkLst>
        <pc:docMk/>
      </pc:docMkLst>
      <pc:sldChg chg="modSp mod">
        <pc:chgData name="Andrew Young" userId="3d7dab09-352b-4858-b937-4a4f8b94e613" providerId="ADAL" clId="{0EA6CF61-2FC4-4436-A689-68D2F13595D7}" dt="2020-08-26T13:08:12.213" v="1" actId="20577"/>
        <pc:sldMkLst>
          <pc:docMk/>
          <pc:sldMk cId="0" sldId="256"/>
        </pc:sldMkLst>
        <pc:spChg chg="mod">
          <ac:chgData name="Andrew Young" userId="3d7dab09-352b-4858-b937-4a4f8b94e613" providerId="ADAL" clId="{0EA6CF61-2FC4-4436-A689-68D2F13595D7}" dt="2020-08-26T13:08:12.213" v="1" actId="20577"/>
          <ac:spMkLst>
            <pc:docMk/>
            <pc:sldMk cId="0" sldId="256"/>
            <ac:spMk id="12291" creationId="{868050C9-2513-4A87-8959-BA8B2A86C217}"/>
          </ac:spMkLst>
        </pc:spChg>
      </pc:sldChg>
      <pc:sldChg chg="modSp mod">
        <pc:chgData name="Andrew Young" userId="3d7dab09-352b-4858-b937-4a4f8b94e613" providerId="ADAL" clId="{0EA6CF61-2FC4-4436-A689-68D2F13595D7}" dt="2020-08-26T13:08:49.284" v="4" actId="6549"/>
        <pc:sldMkLst>
          <pc:docMk/>
          <pc:sldMk cId="2373996251" sldId="264"/>
        </pc:sldMkLst>
        <pc:spChg chg="mod">
          <ac:chgData name="Andrew Young" userId="3d7dab09-352b-4858-b937-4a4f8b94e613" providerId="ADAL" clId="{0EA6CF61-2FC4-4436-A689-68D2F13595D7}" dt="2020-08-26T13:08:49.284" v="4" actId="6549"/>
          <ac:spMkLst>
            <pc:docMk/>
            <pc:sldMk cId="2373996251" sldId="264"/>
            <ac:spMk id="9" creationId="{00000000-0000-0000-0000-000000000000}"/>
          </ac:spMkLst>
        </pc:spChg>
      </pc:sldChg>
      <pc:sldChg chg="modSp mod">
        <pc:chgData name="Andrew Young" userId="3d7dab09-352b-4858-b937-4a4f8b94e613" providerId="ADAL" clId="{0EA6CF61-2FC4-4436-A689-68D2F13595D7}" dt="2020-08-26T13:10:32.983" v="11" actId="20577"/>
        <pc:sldMkLst>
          <pc:docMk/>
          <pc:sldMk cId="1470195590" sldId="272"/>
        </pc:sldMkLst>
        <pc:spChg chg="mod">
          <ac:chgData name="Andrew Young" userId="3d7dab09-352b-4858-b937-4a4f8b94e613" providerId="ADAL" clId="{0EA6CF61-2FC4-4436-A689-68D2F13595D7}" dt="2020-08-26T13:10:32.983" v="11" actId="20577"/>
          <ac:spMkLst>
            <pc:docMk/>
            <pc:sldMk cId="1470195590" sldId="272"/>
            <ac:spMk id="3" creationId="{7DAD99FC-FAE8-49F3-A56B-B4CFB28EAD37}"/>
          </ac:spMkLst>
        </pc:spChg>
      </pc:sldChg>
      <pc:sldChg chg="modSp mod">
        <pc:chgData name="Andrew Young" userId="3d7dab09-352b-4858-b937-4a4f8b94e613" providerId="ADAL" clId="{0EA6CF61-2FC4-4436-A689-68D2F13595D7}" dt="2020-08-26T13:10:42.043" v="14" actId="207"/>
        <pc:sldMkLst>
          <pc:docMk/>
          <pc:sldMk cId="3919899741" sldId="274"/>
        </pc:sldMkLst>
        <pc:spChg chg="mod">
          <ac:chgData name="Andrew Young" userId="3d7dab09-352b-4858-b937-4a4f8b94e613" providerId="ADAL" clId="{0EA6CF61-2FC4-4436-A689-68D2F13595D7}" dt="2020-08-26T13:10:42.043" v="14" actId="207"/>
          <ac:spMkLst>
            <pc:docMk/>
            <pc:sldMk cId="3919899741" sldId="274"/>
            <ac:spMk id="2" creationId="{7E9B83DA-E6C2-4CDC-8C31-04E06138819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11720-7B0E-4C12-AC48-46850018C435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667AB-D8A1-4129-B41D-103281AD3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09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03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989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836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446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583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184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915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8263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561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8308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1900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163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704223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434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30504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9552" y="1412776"/>
            <a:ext cx="4546847" cy="3121056"/>
          </a:xfrm>
        </p:spPr>
        <p:txBody>
          <a:bodyPr/>
          <a:lstStyle/>
          <a:p>
            <a:pPr eaLnBrk="1" hangingPunct="1"/>
            <a:r>
              <a:rPr lang="en-US" altLang="en-US" dirty="0"/>
              <a:t>LKS2 Fractions 1</a:t>
            </a:r>
          </a:p>
          <a:p>
            <a:pPr eaLnBrk="1" hangingPunct="1"/>
            <a:r>
              <a:rPr lang="en-US" altLang="en-US" dirty="0"/>
              <a:t>Lesson 7</a:t>
            </a:r>
          </a:p>
          <a:p>
            <a:pPr eaLnBrk="1" hangingPunct="1"/>
            <a:endParaRPr lang="en-US" altLang="en-US" sz="2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pic>
        <p:nvPicPr>
          <p:cNvPr id="7" name="Picture 6" descr="A close up of a logo  Description automatically generated">
            <a:extLst>
              <a:ext uri="{FF2B5EF4-FFF2-40B4-BE49-F238E27FC236}">
                <a16:creationId xmlns:a16="http://schemas.microsoft.com/office/drawing/2014/main" id="{08026E99-E43B-485C-8071-A5146149A3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6423" y="1536355"/>
            <a:ext cx="1630268" cy="510143"/>
          </a:xfrm>
          <a:prstGeom prst="rect">
            <a:avLst/>
          </a:prstGeom>
        </p:spPr>
      </p:pic>
      <p:pic>
        <p:nvPicPr>
          <p:cNvPr id="8" name="Picture 7" descr="A close up of a logo  Description automatically generated">
            <a:extLst>
              <a:ext uri="{FF2B5EF4-FFF2-40B4-BE49-F238E27FC236}">
                <a16:creationId xmlns:a16="http://schemas.microsoft.com/office/drawing/2014/main" id="{C4F0E746-C35B-4694-9906-AAA952F951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020" y="2750905"/>
            <a:ext cx="2226770" cy="472886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 bwMode="auto">
          <a:xfrm>
            <a:off x="325001" y="2642891"/>
            <a:ext cx="2646294" cy="7020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394405" y="1438175"/>
            <a:ext cx="2153978" cy="7020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29862" y="1438175"/>
            <a:ext cx="35295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100" dirty="0"/>
              <a:t>The whole is 3 circles, the yellow circle is 1 part of the whole.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60459" y="2642892"/>
            <a:ext cx="35295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100" dirty="0"/>
              <a:t>The whole is 4 circles, the yellow circle is 1 part of the whole.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5546" y="3847610"/>
            <a:ext cx="58866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100" dirty="0"/>
              <a:t>In diagram 1, the yellow part is a larger part of the whole compared to the part in diagram 2.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350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532B56-5CB3-4785-9F40-374DF759F742}"/>
              </a:ext>
            </a:extLst>
          </p:cNvPr>
          <p:cNvSpPr txBox="1"/>
          <p:nvPr/>
        </p:nvSpPr>
        <p:spPr bwMode="auto">
          <a:xfrm>
            <a:off x="1241274" y="895413"/>
            <a:ext cx="6534726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n-lt"/>
                <a:ea typeface="Myriad Pro Semibold" charset="0"/>
                <a:cs typeface="Myriad Pro Semibold" charset="0"/>
              </a:rPr>
              <a:t>As the whole increases in size and the size of the part stays the same, is the part smaller compared to the whole?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47342" y="2466203"/>
            <a:ext cx="3126893" cy="1613992"/>
            <a:chOff x="1346186" y="2551516"/>
            <a:chExt cx="6438914" cy="2917905"/>
          </a:xfrm>
        </p:grpSpPr>
        <p:pic>
          <p:nvPicPr>
            <p:cNvPr id="5" name="Picture 4" descr="A picture containing object  Description automatically generated">
              <a:extLst>
                <a:ext uri="{FF2B5EF4-FFF2-40B4-BE49-F238E27FC236}">
                  <a16:creationId xmlns:a16="http://schemas.microsoft.com/office/drawing/2014/main" id="{DD98D2B7-C507-4BCA-8740-070833F57E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46186" y="2551516"/>
              <a:ext cx="1651014" cy="359550"/>
            </a:xfrm>
            <a:prstGeom prst="rect">
              <a:avLst/>
            </a:prstGeom>
          </p:spPr>
        </p:pic>
        <p:pic>
          <p:nvPicPr>
            <p:cNvPr id="6" name="Picture 5" descr="A picture containing object  Description automatically generated">
              <a:extLst>
                <a:ext uri="{FF2B5EF4-FFF2-40B4-BE49-F238E27FC236}">
                  <a16:creationId xmlns:a16="http://schemas.microsoft.com/office/drawing/2014/main" id="{50C08912-194A-48F6-A17C-1BC707B59B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46186" y="3390900"/>
              <a:ext cx="3572889" cy="396465"/>
            </a:xfrm>
            <a:prstGeom prst="rect">
              <a:avLst/>
            </a:prstGeom>
          </p:spPr>
        </p:pic>
        <p:pic>
          <p:nvPicPr>
            <p:cNvPr id="7" name="Picture 6" descr="A picture containing object  Description automatically generated">
              <a:extLst>
                <a:ext uri="{FF2B5EF4-FFF2-40B4-BE49-F238E27FC236}">
                  <a16:creationId xmlns:a16="http://schemas.microsoft.com/office/drawing/2014/main" id="{D908050B-AFF1-46FC-92F1-224138DDF1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46186" y="4267200"/>
              <a:ext cx="4940783" cy="382177"/>
            </a:xfrm>
            <a:prstGeom prst="rect">
              <a:avLst/>
            </a:prstGeom>
          </p:spPr>
        </p:pic>
        <p:pic>
          <p:nvPicPr>
            <p:cNvPr id="8" name="Picture 7" descr="A picture containing object  Description automatically generated">
              <a:extLst>
                <a:ext uri="{FF2B5EF4-FFF2-40B4-BE49-F238E27FC236}">
                  <a16:creationId xmlns:a16="http://schemas.microsoft.com/office/drawing/2014/main" id="{9A11DCEF-5766-4C7A-913A-5FEF6F48E4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46186" y="5129212"/>
              <a:ext cx="6438914" cy="340209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4896036" y="2348951"/>
            <a:ext cx="29703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800" dirty="0"/>
              <a:t>As the whole increases in size and the size of the selected part remains the same, each part becomes smaller in relation to the whole.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789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AD99FC-FAE8-49F3-A56B-B4CFB28EAD37}"/>
              </a:ext>
            </a:extLst>
          </p:cNvPr>
          <p:cNvSpPr txBox="1"/>
          <p:nvPr/>
        </p:nvSpPr>
        <p:spPr bwMode="auto">
          <a:xfrm>
            <a:off x="1283102" y="773990"/>
            <a:ext cx="6857999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j-lt"/>
                <a:ea typeface="Myriad Pro Semibold" charset="0"/>
                <a:cs typeface="Myriad Pro Semibold" charset="0"/>
              </a:rPr>
              <a:t>3 friends are discussing how much orange cordial to put into a glass to top up with water.  Who do you agree with?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183164" y="3195442"/>
            <a:ext cx="2777673" cy="2137375"/>
            <a:chOff x="1660524" y="2019327"/>
            <a:chExt cx="5791201" cy="37991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5A7C83F-3D7D-4198-928A-647E61E5B7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60524" y="4732019"/>
              <a:ext cx="1041403" cy="108640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960D368-75EF-49F0-AE65-7BF1AE3398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254374" y="3806537"/>
              <a:ext cx="1041403" cy="201189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337EB0F-92AB-4260-AE8E-0765930722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48224" y="2876660"/>
              <a:ext cx="981363" cy="294176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F06FFBC-3293-4B8C-9182-045059980F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423025" y="2019327"/>
              <a:ext cx="1028700" cy="3799100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4268926" y="2201417"/>
            <a:ext cx="3219399" cy="784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500" dirty="0"/>
              <a:t>In the first drink, there will be no water as all of the whole is made up of cordial.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31640" y="2186863"/>
            <a:ext cx="260840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500" dirty="0"/>
              <a:t>All of the drinks will taste the same when I add water as they all have the same amount of cordial in.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3429001"/>
            <a:ext cx="1620180" cy="21698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500" dirty="0"/>
              <a:t>I would want to drink the last drink as the amount of cordial compared to the whole is less when I add water.</a:t>
            </a:r>
          </a:p>
        </p:txBody>
      </p:sp>
    </p:spTree>
    <p:extLst>
      <p:ext uri="{BB962C8B-B14F-4D97-AF65-F5344CB8AC3E}">
        <p14:creationId xmlns:p14="http://schemas.microsoft.com/office/powerpoint/2010/main" val="3931990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AD99FC-FAE8-49F3-A56B-B4CFB28EAD37}"/>
              </a:ext>
            </a:extLst>
          </p:cNvPr>
          <p:cNvSpPr txBox="1"/>
          <p:nvPr/>
        </p:nvSpPr>
        <p:spPr bwMode="auto">
          <a:xfrm>
            <a:off x="845586" y="2402886"/>
            <a:ext cx="6750749" cy="327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+mn-lt"/>
                <a:ea typeface="Myriad Pro Semibold" charset="0"/>
                <a:cs typeface="Myriad Pro Semibold" charset="0"/>
              </a:rPr>
              <a:t>Look for examples of parts and wholes at home where the part might stay the same and the whole increases.</a:t>
            </a:r>
          </a:p>
          <a:p>
            <a:pPr algn="ctr">
              <a:buClr>
                <a:srgbClr val="82CBDD"/>
              </a:buClr>
              <a:buNone/>
            </a:pPr>
            <a:endParaRPr lang="en-GB" sz="2000" dirty="0">
              <a:latin typeface="+mn-lt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+mn-lt"/>
                <a:ea typeface="Myriad Pro Semibold" charset="0"/>
                <a:cs typeface="Myriad Pro Semibold" charset="0"/>
              </a:rPr>
              <a:t>Ideas:</a:t>
            </a:r>
          </a:p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+mn-lt"/>
                <a:ea typeface="Myriad Pro Semibold" charset="0"/>
                <a:cs typeface="Myriad Pro Semibold" charset="0"/>
              </a:rPr>
              <a:t>pouring water into different containers,</a:t>
            </a:r>
          </a:p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+mn-lt"/>
                <a:ea typeface="Myriad Pro Semibold" charset="0"/>
                <a:cs typeface="Myriad Pro Semibold" charset="0"/>
              </a:rPr>
              <a:t>making some squash,</a:t>
            </a:r>
          </a:p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+mn-lt"/>
                <a:ea typeface="Myriad Pro Semibold" charset="0"/>
                <a:cs typeface="Myriad Pro Semibold" charset="0"/>
              </a:rPr>
              <a:t>placing items of food on different sized plates.</a:t>
            </a:r>
          </a:p>
          <a:p>
            <a:pPr>
              <a:buClr>
                <a:srgbClr val="82CBDD"/>
              </a:buClr>
              <a:buNone/>
            </a:pPr>
            <a:endParaRPr lang="en-GB" sz="2000" dirty="0">
              <a:latin typeface="+mn-lt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+mn-lt"/>
                <a:ea typeface="Myriad Pro Semibold" charset="0"/>
                <a:cs typeface="Myriad Pro Semibold" charset="0"/>
              </a:rPr>
              <a:t>Key language: whole, part.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9852" y="1412776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b="1" dirty="0"/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470195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9B83DA-E6C2-4CDC-8C31-04E0613881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9899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Callout 1"/>
          <p:cNvSpPr/>
          <p:nvPr/>
        </p:nvSpPr>
        <p:spPr bwMode="auto">
          <a:xfrm>
            <a:off x="467544" y="1592796"/>
            <a:ext cx="5238582" cy="1676685"/>
          </a:xfrm>
          <a:prstGeom prst="wedgeEllipseCallout">
            <a:avLst>
              <a:gd name="adj1" fmla="val -40725"/>
              <a:gd name="adj2" fmla="val 10853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342900">
              <a:buNone/>
            </a:pPr>
            <a:r>
              <a:rPr lang="en-GB" sz="1800" dirty="0">
                <a:latin typeface="Arial" charset="0"/>
              </a:rPr>
              <a:t>What did you find out from challenge set at the end of the previous lesson? Did the part of water fill each container?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0890" y="3846828"/>
            <a:ext cx="594066" cy="748665"/>
          </a:xfrm>
          <a:prstGeom prst="rect">
            <a:avLst/>
          </a:prstGeom>
        </p:spPr>
      </p:pic>
      <p:pic>
        <p:nvPicPr>
          <p:cNvPr id="4" name="Picture 3" descr="A screen shot of a computer  Description automatically generated">
            <a:extLst>
              <a:ext uri="{FF2B5EF4-FFF2-40B4-BE49-F238E27FC236}">
                <a16:creationId xmlns:a16="http://schemas.microsoft.com/office/drawing/2014/main" id="{D60D69E6-549D-4002-99C1-654C852E0E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62" t="42164" r="14004"/>
          <a:stretch/>
        </p:blipFill>
        <p:spPr>
          <a:xfrm>
            <a:off x="1547665" y="3962103"/>
            <a:ext cx="731021" cy="6550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2039" y="3630804"/>
            <a:ext cx="765545" cy="9646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158" y="3630804"/>
            <a:ext cx="1305607" cy="964689"/>
          </a:xfrm>
          <a:prstGeom prst="rect">
            <a:avLst/>
          </a:prstGeom>
        </p:spPr>
      </p:pic>
      <p:sp>
        <p:nvSpPr>
          <p:cNvPr id="7" name="Curved Down Arrow 6"/>
          <p:cNvSpPr/>
          <p:nvPr/>
        </p:nvSpPr>
        <p:spPr bwMode="auto">
          <a:xfrm>
            <a:off x="1894664" y="3334765"/>
            <a:ext cx="800628" cy="412331"/>
          </a:xfrm>
          <a:prstGeom prst="curvedDownArrow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US" sz="2100">
              <a:latin typeface="Arial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EB7B49-7887-43A0-82E2-CEC19B8FD4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3518" y="2845108"/>
            <a:ext cx="5814646" cy="3157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b="1" dirty="0"/>
              <a:t>Which of these statements are correct about the diagram above?</a:t>
            </a:r>
          </a:p>
          <a:p>
            <a:pPr>
              <a:buNone/>
            </a:pPr>
            <a:endParaRPr lang="en-GB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The water in glass B is the largest part of the whole.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The water in glass C is a larger part of the whole than the water in glass 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/>
              <a:t>The water in glass A is a larger part of the whole than the water in glass B.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dirty="0"/>
          </a:p>
        </p:txBody>
      </p:sp>
      <p:grpSp>
        <p:nvGrpSpPr>
          <p:cNvPr id="8" name="Group 7"/>
          <p:cNvGrpSpPr/>
          <p:nvPr/>
        </p:nvGrpSpPr>
        <p:grpSpPr>
          <a:xfrm>
            <a:off x="1844698" y="1430779"/>
            <a:ext cx="3209390" cy="1414330"/>
            <a:chOff x="1979712" y="836712"/>
            <a:chExt cx="4824536" cy="2296618"/>
          </a:xfrm>
        </p:grpSpPr>
        <p:pic>
          <p:nvPicPr>
            <p:cNvPr id="5" name="Picture 4" descr="A screen shot of a computer  Description automatically generated">
              <a:extLst>
                <a:ext uri="{FF2B5EF4-FFF2-40B4-BE49-F238E27FC236}">
                  <a16:creationId xmlns:a16="http://schemas.microsoft.com/office/drawing/2014/main" id="{D60D69E6-549D-4002-99C1-654C852E0E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9712" y="836712"/>
              <a:ext cx="4824536" cy="1676821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2987823" y="2458634"/>
              <a:ext cx="576064" cy="674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2100" dirty="0"/>
                <a:t>A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153636" y="2458636"/>
              <a:ext cx="576064" cy="674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2100" dirty="0"/>
                <a:t>B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19446" y="2443887"/>
              <a:ext cx="576064" cy="674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2100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1072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30000"/>
          </a:xfrm>
        </p:spPr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E3A51E-E102-4EF2-8A1D-87CB6EA5E23E}"/>
              </a:ext>
            </a:extLst>
          </p:cNvPr>
          <p:cNvSpPr txBox="1"/>
          <p:nvPr/>
        </p:nvSpPr>
        <p:spPr>
          <a:xfrm>
            <a:off x="1367644" y="1484784"/>
            <a:ext cx="64087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buNone/>
            </a:pPr>
            <a:r>
              <a:rPr lang="en-US" altLang="en-US" dirty="0"/>
              <a:t>In this lesson, we will be exploring the relationship between the parts and the whole further.</a:t>
            </a:r>
          </a:p>
        </p:txBody>
      </p:sp>
    </p:spTree>
    <p:extLst>
      <p:ext uri="{BB962C8B-B14F-4D97-AF65-F5344CB8AC3E}">
        <p14:creationId xmlns:p14="http://schemas.microsoft.com/office/powerpoint/2010/main" val="707795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BAB8FA-846A-4C68-BF4E-28AE6D41F7CA}"/>
              </a:ext>
            </a:extLst>
          </p:cNvPr>
          <p:cNvSpPr txBox="1"/>
          <p:nvPr/>
        </p:nvSpPr>
        <p:spPr bwMode="auto">
          <a:xfrm>
            <a:off x="1811322" y="1740802"/>
            <a:ext cx="552138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n-lt"/>
                <a:ea typeface="Myriad Pro Semibold" charset="0"/>
                <a:cs typeface="Myriad Pro Semibold" charset="0"/>
              </a:rPr>
              <a:t>What is the same? What is different?</a:t>
            </a:r>
            <a:endParaRPr lang="en-GB" sz="2400" b="1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D111A4-3851-4419-8E3C-C803EDA39E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50402" y="2309688"/>
            <a:ext cx="564386" cy="5802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58C1CA-78CB-4585-A2B0-F5DE254EB1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50402" y="3138882"/>
            <a:ext cx="1103724" cy="5802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B5BCF6-B12F-428C-9B4D-193510AD41C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6740" y="3992797"/>
            <a:ext cx="1650236" cy="5804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DB2086F-98AD-42C1-84A1-4DF98B37AFD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50403" y="4821992"/>
            <a:ext cx="2178910" cy="55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024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59735" y="1700808"/>
            <a:ext cx="1661658" cy="2577474"/>
            <a:chOff x="3076536" y="1936584"/>
            <a:chExt cx="2905213" cy="40900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DD111A4-3851-4419-8E3C-C803EDA39E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76536" y="1936584"/>
              <a:ext cx="752514" cy="77364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F58C1CA-78CB-4585-A2B0-F5DE254EB1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76536" y="3042176"/>
              <a:ext cx="1471632" cy="77364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7B5BCF6-B12F-428C-9B4D-193510AD4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76536" y="4159888"/>
              <a:ext cx="2200314" cy="77390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DB2086F-98AD-42C1-84A1-4DF98B37AF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76536" y="5286321"/>
              <a:ext cx="2905213" cy="740321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2771800" y="1215219"/>
            <a:ext cx="5517719" cy="377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Who is right?</a:t>
            </a:r>
          </a:p>
          <a:p>
            <a:pPr>
              <a:buNone/>
            </a:pPr>
            <a:endParaRPr lang="en-GB" sz="1500" dirty="0"/>
          </a:p>
          <a:p>
            <a:pPr>
              <a:buNone/>
            </a:pPr>
            <a:r>
              <a:rPr lang="en-GB" sz="2000" dirty="0"/>
              <a:t>Basil states, ‘</a:t>
            </a:r>
            <a:r>
              <a:rPr lang="en-GB" sz="2000" dirty="0">
                <a:latin typeface="Arial" charset="0"/>
              </a:rPr>
              <a:t>One part is shaded in each image. This means the same amount of each whole is shaded.’</a:t>
            </a:r>
          </a:p>
          <a:p>
            <a:pPr>
              <a:buNone/>
            </a:pPr>
            <a:endParaRPr lang="en-GB" sz="2000" dirty="0">
              <a:latin typeface="Arial" charset="0"/>
            </a:endParaRPr>
          </a:p>
          <a:p>
            <a:pPr>
              <a:buNone/>
            </a:pPr>
            <a:r>
              <a:rPr lang="en-GB" sz="2000" dirty="0">
                <a:latin typeface="Arial" charset="0"/>
              </a:rPr>
              <a:t>Jess states, ‘Each whole is one part larger than the previous whole. Only one part of each whole is shaded. This means that each time a smaller part out of the whole is shaded.’</a:t>
            </a:r>
          </a:p>
          <a:p>
            <a:pPr>
              <a:buNone/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2373996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39030" y="1614333"/>
            <a:ext cx="1661658" cy="2577474"/>
            <a:chOff x="3076536" y="1936584"/>
            <a:chExt cx="2905213" cy="40900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DD111A4-3851-4419-8E3C-C803EDA39E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76536" y="1936584"/>
              <a:ext cx="752514" cy="77364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F58C1CA-78CB-4585-A2B0-F5DE254EB1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76536" y="3042176"/>
              <a:ext cx="1471632" cy="77364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7B5BCF6-B12F-428C-9B4D-193510AD4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76536" y="4159888"/>
              <a:ext cx="2200314" cy="773906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DB2086F-98AD-42C1-84A1-4DF98B37AF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76536" y="5286321"/>
              <a:ext cx="2905213" cy="740321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1981069" y="1743208"/>
            <a:ext cx="5983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800" dirty="0"/>
              <a:t>The part shaded is 1 square and the whole is 1 square.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86187" y="2425744"/>
            <a:ext cx="6678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800" dirty="0"/>
              <a:t>The part shaded is 1 square and the whole is 2 squares.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83799" y="3136367"/>
            <a:ext cx="662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800" dirty="0"/>
              <a:t>The part shaded is 1 square and the whole is 3 squares.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1069" y="3818949"/>
            <a:ext cx="6318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800" dirty="0"/>
              <a:t>The part shaded is 1 square and the whole is 4 squares.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847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513884-CD6E-43FE-B199-1FF7ED600B3B}"/>
              </a:ext>
            </a:extLst>
          </p:cNvPr>
          <p:cNvSpPr txBox="1"/>
          <p:nvPr/>
        </p:nvSpPr>
        <p:spPr bwMode="auto">
          <a:xfrm>
            <a:off x="2020634" y="1565524"/>
            <a:ext cx="55213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+mn-lt"/>
                <a:ea typeface="Myriad Pro Semibold" charset="0"/>
                <a:cs typeface="Myriad Pro Semibold" charset="0"/>
              </a:rPr>
              <a:t>What is the same? What is different?</a:t>
            </a:r>
            <a:endParaRPr lang="en-GB" sz="2400" b="1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D62D6282-8DDA-49C2-92A9-1E6C774539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353" y="2325366"/>
            <a:ext cx="481910" cy="478551"/>
          </a:xfrm>
          <a:prstGeom prst="rect">
            <a:avLst/>
          </a:prstGeom>
        </p:spPr>
      </p:pic>
      <p:pic>
        <p:nvPicPr>
          <p:cNvPr id="6" name="Picture 5" descr="A close up of a logo  Description automatically generated">
            <a:extLst>
              <a:ext uri="{FF2B5EF4-FFF2-40B4-BE49-F238E27FC236}">
                <a16:creationId xmlns:a16="http://schemas.microsoft.com/office/drawing/2014/main" id="{096D89FF-B5A6-4F95-A756-B7C9BC8BC6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353" y="3134952"/>
            <a:ext cx="1065912" cy="501850"/>
          </a:xfrm>
          <a:prstGeom prst="rect">
            <a:avLst/>
          </a:prstGeom>
        </p:spPr>
      </p:pic>
      <p:pic>
        <p:nvPicPr>
          <p:cNvPr id="7" name="Picture 6" descr="A close up of a logo  Description automatically generated">
            <a:extLst>
              <a:ext uri="{FF2B5EF4-FFF2-40B4-BE49-F238E27FC236}">
                <a16:creationId xmlns:a16="http://schemas.microsoft.com/office/drawing/2014/main" id="{08026E99-E43B-485C-8071-A5146149A32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353" y="3985059"/>
            <a:ext cx="1630268" cy="510143"/>
          </a:xfrm>
          <a:prstGeom prst="rect">
            <a:avLst/>
          </a:prstGeom>
        </p:spPr>
      </p:pic>
      <p:pic>
        <p:nvPicPr>
          <p:cNvPr id="8" name="Picture 7" descr="A close up of a logo  Description automatically generated">
            <a:extLst>
              <a:ext uri="{FF2B5EF4-FFF2-40B4-BE49-F238E27FC236}">
                <a16:creationId xmlns:a16="http://schemas.microsoft.com/office/drawing/2014/main" id="{C4F0E746-C35B-4694-9906-AAA952F9516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354" y="4826236"/>
            <a:ext cx="2226770" cy="472886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 bwMode="auto">
          <a:xfrm>
            <a:off x="497751" y="4725144"/>
            <a:ext cx="2745027" cy="7020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497751" y="3866744"/>
            <a:ext cx="2241539" cy="7020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497751" y="2998511"/>
            <a:ext cx="1593467" cy="7020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497751" y="2197569"/>
            <a:ext cx="1107413" cy="7020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14075" y="2803918"/>
            <a:ext cx="226825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100" dirty="0"/>
              <a:t>The part that is yellow is the same. The whole gets one part larger each time.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734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  <a:latin typeface="Myriad Pro"/>
              </a:rPr>
              <a:t> </a:t>
            </a:r>
          </a:p>
        </p:txBody>
      </p:sp>
      <p:pic>
        <p:nvPicPr>
          <p:cNvPr id="5" name="Picture 4" descr="A close up of a logo  Description automatically generated">
            <a:extLst>
              <a:ext uri="{FF2B5EF4-FFF2-40B4-BE49-F238E27FC236}">
                <a16:creationId xmlns:a16="http://schemas.microsoft.com/office/drawing/2014/main" id="{D62D6282-8DDA-49C2-92A9-1E6C7745392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69" y="1738221"/>
            <a:ext cx="481910" cy="478551"/>
          </a:xfrm>
          <a:prstGeom prst="rect">
            <a:avLst/>
          </a:prstGeom>
        </p:spPr>
      </p:pic>
      <p:pic>
        <p:nvPicPr>
          <p:cNvPr id="6" name="Picture 5" descr="A close up of a logo  Description automatically generated">
            <a:extLst>
              <a:ext uri="{FF2B5EF4-FFF2-40B4-BE49-F238E27FC236}">
                <a16:creationId xmlns:a16="http://schemas.microsoft.com/office/drawing/2014/main" id="{096D89FF-B5A6-4F95-A756-B7C9BC8BC6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68" y="2547807"/>
            <a:ext cx="1065912" cy="501850"/>
          </a:xfrm>
          <a:prstGeom prst="rect">
            <a:avLst/>
          </a:prstGeom>
        </p:spPr>
      </p:pic>
      <p:pic>
        <p:nvPicPr>
          <p:cNvPr id="7" name="Picture 6" descr="A close up of a logo  Description automatically generated">
            <a:extLst>
              <a:ext uri="{FF2B5EF4-FFF2-40B4-BE49-F238E27FC236}">
                <a16:creationId xmlns:a16="http://schemas.microsoft.com/office/drawing/2014/main" id="{08026E99-E43B-485C-8071-A5146149A32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69" y="3397914"/>
            <a:ext cx="1630268" cy="510143"/>
          </a:xfrm>
          <a:prstGeom prst="rect">
            <a:avLst/>
          </a:prstGeom>
        </p:spPr>
      </p:pic>
      <p:pic>
        <p:nvPicPr>
          <p:cNvPr id="8" name="Picture 7" descr="A close up of a logo  Description automatically generated">
            <a:extLst>
              <a:ext uri="{FF2B5EF4-FFF2-40B4-BE49-F238E27FC236}">
                <a16:creationId xmlns:a16="http://schemas.microsoft.com/office/drawing/2014/main" id="{C4F0E746-C35B-4694-9906-AAA952F9516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569" y="4239091"/>
            <a:ext cx="2226770" cy="4728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5886" y="1738221"/>
            <a:ext cx="38344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800" dirty="0"/>
              <a:t>What do you notice about the size of the part that is yellow in relation to the whole as the whole increases in size?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45886" y="3038762"/>
            <a:ext cx="3978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800" dirty="0"/>
              <a:t>As the whole increases in size and the size of the selected part remains the same, each part becomes smaller in relation to the whole.</a:t>
            </a:r>
          </a:p>
        </p:txBody>
      </p:sp>
      <p:sp>
        <p:nvSpPr>
          <p:cNvPr id="9" name="Oval 8"/>
          <p:cNvSpPr/>
          <p:nvPr/>
        </p:nvSpPr>
        <p:spPr bwMode="auto">
          <a:xfrm>
            <a:off x="521550" y="4131078"/>
            <a:ext cx="2646294" cy="7020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473807" y="3298194"/>
            <a:ext cx="2153978" cy="7020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440541" y="2465310"/>
            <a:ext cx="1593177" cy="7020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380400" y="1624766"/>
            <a:ext cx="1059253" cy="70207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GB" sz="2100"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056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16.2|13.2|7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8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6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20.2|7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1.4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4DAB275B-7AD6-45B3-92A3-B69A18DA3E68}"/>
</file>

<file path=customXml/itemProps3.xml><?xml version="1.0" encoding="utf-8"?>
<ds:datastoreItem xmlns:ds="http://schemas.openxmlformats.org/officeDocument/2006/customXml" ds:itemID="{B1B18B3D-5C68-4030-BEF3-6F927E24DA37}">
  <ds:schemaRefs>
    <ds:schemaRef ds:uri="2271028d-ccd4-470e-b3a6-2ee8809238ba"/>
    <ds:schemaRef ds:uri="http://purl.org/dc/elements/1.1/"/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967</TotalTime>
  <Words>606</Words>
  <Application>Microsoft Office PowerPoint</Application>
  <PresentationFormat>On-screen Show (4:3)</PresentationFormat>
  <Paragraphs>68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Myriad Pro</vt:lpstr>
      <vt:lpstr>Open Sans</vt:lpstr>
      <vt:lpstr>nctem1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58</cp:revision>
  <dcterms:created xsi:type="dcterms:W3CDTF">2008-01-11T09:41:35Z</dcterms:created>
  <dcterms:modified xsi:type="dcterms:W3CDTF">2020-08-26T13:10:45Z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