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</p:sldMasterIdLst>
  <p:notesMasterIdLst>
    <p:notesMasterId r:id="rId16"/>
  </p:notesMasterIdLst>
  <p:handoutMasterIdLst>
    <p:handoutMasterId r:id="rId17"/>
  </p:handoutMasterIdLst>
  <p:sldIdLst>
    <p:sldId id="324" r:id="rId2"/>
    <p:sldId id="346" r:id="rId3"/>
    <p:sldId id="347" r:id="rId4"/>
    <p:sldId id="336" r:id="rId5"/>
    <p:sldId id="337" r:id="rId6"/>
    <p:sldId id="338" r:id="rId7"/>
    <p:sldId id="339" r:id="rId8"/>
    <p:sldId id="340" r:id="rId9"/>
    <p:sldId id="341" r:id="rId10"/>
    <p:sldId id="342" r:id="rId11"/>
    <p:sldId id="343" r:id="rId12"/>
    <p:sldId id="344" r:id="rId13"/>
    <p:sldId id="345" r:id="rId14"/>
    <p:sldId id="348" r:id="rId15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charset="0"/>
      <a:buChar char="●"/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charset="0"/>
      <a:buChar char="●"/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charset="0"/>
      <a:buChar char="●"/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charset="0"/>
      <a:buChar char="●"/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charset="0"/>
      <a:buChar char="●"/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>
          <p15:clr>
            <a:srgbClr val="A4A3A4"/>
          </p15:clr>
        </p15:guide>
        <p15:guide id="3" orient="horz" pos="22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0" name="Author" initials="A" lastIdx="0" clrIdx="9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C773"/>
    <a:srgbClr val="7F6114"/>
    <a:srgbClr val="8CB8CB"/>
    <a:srgbClr val="816214"/>
    <a:srgbClr val="51A14F"/>
    <a:srgbClr val="FFFFFF"/>
    <a:srgbClr val="FFF2CC"/>
    <a:srgbClr val="C8E2E8"/>
    <a:srgbClr val="000000"/>
    <a:srgbClr val="82CB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9F6636-5CEC-4F07-844F-3EFFC07464C8}" v="1" dt="2020-08-26T13:11:55.6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7149" autoAdjust="0"/>
  </p:normalViewPr>
  <p:slideViewPr>
    <p:cSldViewPr snapToGrid="0">
      <p:cViewPr varScale="1">
        <p:scale>
          <a:sx n="55" d="100"/>
          <a:sy n="55" d="100"/>
        </p:scale>
        <p:origin x="1860" y="78"/>
      </p:cViewPr>
      <p:guideLst>
        <p:guide pos="2880"/>
        <p:guide orient="horz" pos="2259"/>
      </p:guideLst>
    </p:cSldViewPr>
  </p:slideViewPr>
  <p:notesTextViewPr>
    <p:cViewPr>
      <p:scale>
        <a:sx n="200" d="100"/>
        <a:sy n="200" d="100"/>
      </p:scale>
      <p:origin x="0" y="0"/>
    </p:cViewPr>
  </p:notesTextViewPr>
  <p:notesViewPr>
    <p:cSldViewPr snapToGrid="0">
      <p:cViewPr>
        <p:scale>
          <a:sx n="125" d="100"/>
          <a:sy n="125" d="100"/>
        </p:scale>
        <p:origin x="2076" y="-12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C2368A-073F-454C-AA2E-3C44DC4C47C1}" type="datetimeFigureOut">
              <a:rPr lang="en-US" smtClean="0"/>
              <a:t>26-Aug-20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55692D-1BD2-0646-89ED-8056ECA92C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257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D82ED8-BF9E-1842-9745-8BACABFF8F0C}" type="datetimeFigureOut">
              <a:rPr lang="en-US" smtClean="0"/>
              <a:t>26-Aug-20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B2033A-FB0F-7949-A9F0-CBC790DC54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362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7836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7750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5167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0385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04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618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6153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2745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6386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087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358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5958182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3666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6296203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 dirty="0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17C71EE9-BA72-3342-AD7C-7458D51D3716}" type="slidenum">
              <a:rPr lang="en-GB" altLang="x-none"/>
              <a:pPr/>
              <a:t>‹#›</a:t>
            </a:fld>
            <a:endParaRPr lang="en-GB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9" r:id="rId1"/>
    <p:sldLayoutId id="2147483980" r:id="rId2"/>
    <p:sldLayoutId id="2147483981" r:id="rId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i="0">
          <a:solidFill>
            <a:srgbClr val="00628C"/>
          </a:solidFill>
          <a:latin typeface="Myriad Pro Semibold" charset="0"/>
          <a:ea typeface="Myriad Pro Semibold" charset="0"/>
          <a:cs typeface="Myriad Pro Semibold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defRPr sz="2800">
          <a:solidFill>
            <a:schemeClr val="tx1"/>
          </a:solidFill>
          <a:latin typeface="Myriad Pro" charset="0"/>
          <a:ea typeface="Myriad Pro" charset="0"/>
          <a:cs typeface="Myriad Pro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82CBDD"/>
        </a:buClr>
        <a:buFont typeface="Arial" charset="0"/>
        <a:buChar char="●"/>
        <a:defRPr sz="2400">
          <a:solidFill>
            <a:schemeClr val="tx1"/>
          </a:solidFill>
          <a:latin typeface="Myriad Pro" charset="0"/>
          <a:ea typeface="Myriad Pro" charset="0"/>
          <a:cs typeface="Myriad Pro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628C"/>
        </a:buClr>
        <a:buFont typeface="Arial" charset="0"/>
        <a:buChar char="–"/>
        <a:defRPr sz="2000">
          <a:solidFill>
            <a:schemeClr val="tx1"/>
          </a:solidFill>
          <a:latin typeface="Myriad Pro" charset="0"/>
          <a:ea typeface="Myriad Pro" charset="0"/>
          <a:cs typeface="Myriad Pro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1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7">
            <a:extLst>
              <a:ext uri="{FF2B5EF4-FFF2-40B4-BE49-F238E27FC236}">
                <a16:creationId xmlns:a16="http://schemas.microsoft.com/office/drawing/2014/main" id="{868050C9-2513-4A87-8959-BA8B2A86C21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dirty="0">
                <a:latin typeface="+mj-lt"/>
              </a:rPr>
              <a:t>LKS2 Fractions 1</a:t>
            </a:r>
          </a:p>
          <a:p>
            <a:pPr eaLnBrk="1" hangingPunct="1"/>
            <a:r>
              <a:rPr lang="en-US" altLang="en-US" dirty="0">
                <a:latin typeface="+mj-lt"/>
              </a:rPr>
              <a:t>Lesson 8</a:t>
            </a:r>
          </a:p>
        </p:txBody>
      </p:sp>
    </p:spTree>
    <p:extLst>
      <p:ext uri="{BB962C8B-B14F-4D97-AF65-F5344CB8AC3E}">
        <p14:creationId xmlns:p14="http://schemas.microsoft.com/office/powerpoint/2010/main" val="17127081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Lower KS2 Fractions Lesson 8 </a:t>
            </a:r>
            <a:endParaRPr lang="en-US" dirty="0">
              <a:solidFill>
                <a:srgbClr val="00628C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1026" y="1660237"/>
            <a:ext cx="4241950" cy="398563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130440" y="630000"/>
            <a:ext cx="8370277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i="1" dirty="0"/>
              <a:t>If the whole is Europe, ______ is a small</a:t>
            </a:r>
          </a:p>
          <a:p>
            <a:pPr>
              <a:buNone/>
            </a:pPr>
            <a:r>
              <a:rPr lang="en-GB" i="1" dirty="0"/>
              <a:t>part of the whole .</a:t>
            </a:r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7525563" y="630000"/>
            <a:ext cx="5052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i="1" dirty="0" err="1"/>
              <a:t>er</a:t>
            </a:r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3862423" y="1137017"/>
            <a:ext cx="23855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i="1" dirty="0"/>
              <a:t>than ______. 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405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984" y="1216476"/>
            <a:ext cx="2619375" cy="17430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4450" y="1231252"/>
            <a:ext cx="3514987" cy="252245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7379" y="1429991"/>
            <a:ext cx="5169121" cy="287054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96062" y="1792728"/>
            <a:ext cx="5091658" cy="302238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43825" y="1916004"/>
            <a:ext cx="3305414" cy="3028564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Lower KS2 Fractions Lesson 8 	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19162" y="635234"/>
            <a:ext cx="25697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b="1" dirty="0"/>
              <a:t>Practice Activity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77940" y="2123278"/>
            <a:ext cx="3160057" cy="282129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203984" y="5251235"/>
            <a:ext cx="8370277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i="1" dirty="0"/>
              <a:t>If ______ is the whole, </a:t>
            </a:r>
          </a:p>
          <a:p>
            <a:pPr>
              <a:buNone/>
            </a:pPr>
            <a:r>
              <a:rPr lang="en-GB" i="1" dirty="0"/>
              <a:t>my home is a small part of the whole.</a:t>
            </a:r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F89E46-CAF2-4523-9C2A-DE8515AD6372}"/>
              </a:ext>
            </a:extLst>
          </p:cNvPr>
          <p:cNvSpPr/>
          <p:nvPr/>
        </p:nvSpPr>
        <p:spPr>
          <a:xfrm>
            <a:off x="203984" y="5275256"/>
            <a:ext cx="6425852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i="1" dirty="0"/>
              <a:t>If ______ is the whole, </a:t>
            </a:r>
          </a:p>
          <a:p>
            <a:pPr>
              <a:buNone/>
            </a:pPr>
            <a:r>
              <a:rPr lang="en-GB" i="1" dirty="0"/>
              <a:t>my home is a smaller part of the whole.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1592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49" y="3165427"/>
            <a:ext cx="1474223" cy="81867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49" y="4092633"/>
            <a:ext cx="1465718" cy="8700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449" y="5071209"/>
            <a:ext cx="1465718" cy="1342955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Lower KS2 Fractions Lesson 8 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19162" y="635234"/>
            <a:ext cx="25697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b="1" dirty="0"/>
              <a:t>Practice Activity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505167" y="1363552"/>
            <a:ext cx="83702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i="1" dirty="0"/>
              <a:t>My home is a small part of _______</a:t>
            </a:r>
            <a:endParaRPr lang="en-GB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3937" y="1014553"/>
            <a:ext cx="1339735" cy="8915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909" y="2024261"/>
            <a:ext cx="1425763" cy="1022991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513672" y="2327384"/>
            <a:ext cx="83702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i="1" dirty="0"/>
              <a:t>My home is a smaller part of _______</a:t>
            </a:r>
            <a:endParaRPr lang="en-GB" dirty="0"/>
          </a:p>
        </p:txBody>
      </p:sp>
      <p:sp>
        <p:nvSpPr>
          <p:cNvPr id="16" name="Rectangle 15"/>
          <p:cNvSpPr/>
          <p:nvPr/>
        </p:nvSpPr>
        <p:spPr>
          <a:xfrm>
            <a:off x="1513672" y="3300347"/>
            <a:ext cx="83702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i="1" dirty="0"/>
              <a:t>My home is a smaller part of _______</a:t>
            </a:r>
            <a:endParaRPr lang="en-GB" dirty="0"/>
          </a:p>
        </p:txBody>
      </p:sp>
      <p:sp>
        <p:nvSpPr>
          <p:cNvPr id="17" name="Rectangle 16"/>
          <p:cNvSpPr/>
          <p:nvPr/>
        </p:nvSpPr>
        <p:spPr>
          <a:xfrm>
            <a:off x="1505166" y="4257160"/>
            <a:ext cx="83702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i="1" dirty="0"/>
              <a:t>My home is a smaller part of ________</a:t>
            </a:r>
            <a:endParaRPr lang="en-GB" dirty="0"/>
          </a:p>
        </p:txBody>
      </p:sp>
      <p:sp>
        <p:nvSpPr>
          <p:cNvPr id="18" name="Rectangle 17"/>
          <p:cNvSpPr/>
          <p:nvPr/>
        </p:nvSpPr>
        <p:spPr>
          <a:xfrm>
            <a:off x="1513672" y="5417294"/>
            <a:ext cx="83702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i="1" dirty="0"/>
              <a:t>My home is a smaller part of ________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56283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Lower KS2 Fractions Lesson 8 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196613" y="946025"/>
            <a:ext cx="3376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b="1" dirty="0"/>
              <a:t>For next time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51783" y="2108075"/>
            <a:ext cx="7556238" cy="1557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dirty="0"/>
              <a:t>pencil or pen</a:t>
            </a:r>
          </a:p>
          <a:p>
            <a:pPr>
              <a:buNone/>
            </a:pPr>
            <a:r>
              <a:rPr lang="en-GB" dirty="0"/>
              <a:t>ruler</a:t>
            </a:r>
          </a:p>
          <a:p>
            <a:pPr>
              <a:buNone/>
            </a:pPr>
            <a:r>
              <a:rPr lang="en-GB" dirty="0"/>
              <a:t>paper</a:t>
            </a:r>
          </a:p>
        </p:txBody>
      </p:sp>
    </p:spTree>
    <p:extLst>
      <p:ext uri="{BB962C8B-B14F-4D97-AF65-F5344CB8AC3E}">
        <p14:creationId xmlns:p14="http://schemas.microsoft.com/office/powerpoint/2010/main" val="26628759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2F1FF6-E3AB-40D9-8E5F-DF1E3DFAA47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https://www.ncetm.org.uk/classroom-resources/vl-lower-key-stage-2-fractions-1-video-lessons/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31746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Lower KS2 Fractions Lesson 8</a:t>
            </a:r>
          </a:p>
        </p:txBody>
      </p:sp>
      <p:sp>
        <p:nvSpPr>
          <p:cNvPr id="3" name="Rectangle 2"/>
          <p:cNvSpPr/>
          <p:nvPr/>
        </p:nvSpPr>
        <p:spPr>
          <a:xfrm>
            <a:off x="3319093" y="960953"/>
            <a:ext cx="2287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b="1" dirty="0"/>
              <a:t>Key Language</a:t>
            </a:r>
            <a:endParaRPr lang="en-US" sz="2400" b="1" dirty="0"/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872886" y="1484173"/>
            <a:ext cx="8445640" cy="370527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en-GB" sz="2400" kern="0" dirty="0"/>
              <a:t>part</a:t>
            </a:r>
          </a:p>
          <a:p>
            <a:pPr>
              <a:buNone/>
            </a:pPr>
            <a:r>
              <a:rPr lang="en-GB" sz="2400" kern="0" dirty="0"/>
              <a:t>whole</a:t>
            </a:r>
          </a:p>
          <a:p>
            <a:pPr>
              <a:buNone/>
            </a:pPr>
            <a:r>
              <a:rPr lang="en-GB" sz="2400" kern="0" dirty="0"/>
              <a:t>equal</a:t>
            </a:r>
          </a:p>
          <a:p>
            <a:pPr>
              <a:buNone/>
            </a:pPr>
            <a:r>
              <a:rPr lang="en-GB" sz="2400" kern="0" dirty="0"/>
              <a:t>smaller</a:t>
            </a:r>
          </a:p>
          <a:p>
            <a:pPr>
              <a:buNone/>
            </a:pPr>
            <a:r>
              <a:rPr lang="en-GB" sz="2400" kern="0" dirty="0"/>
              <a:t>larger</a:t>
            </a:r>
          </a:p>
          <a:p>
            <a:pPr>
              <a:buNone/>
            </a:pPr>
            <a:endParaRPr lang="en-US" sz="2400" kern="0" dirty="0"/>
          </a:p>
          <a:p>
            <a:pPr>
              <a:buNone/>
            </a:pPr>
            <a:r>
              <a:rPr lang="en-US" sz="2400" kern="0" dirty="0"/>
              <a:t>…each part becomes smaller </a:t>
            </a:r>
            <a:r>
              <a:rPr lang="en-US" sz="2400" b="1" kern="0" dirty="0"/>
              <a:t>in relation to </a:t>
            </a:r>
            <a:r>
              <a:rPr lang="en-US" sz="2400" kern="0" dirty="0"/>
              <a:t>the whole.</a:t>
            </a:r>
          </a:p>
        </p:txBody>
      </p:sp>
    </p:spTree>
    <p:extLst>
      <p:ext uri="{BB962C8B-B14F-4D97-AF65-F5344CB8AC3E}">
        <p14:creationId xmlns:p14="http://schemas.microsoft.com/office/powerpoint/2010/main" val="2912961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GB" dirty="0"/>
              <a:t>                                                          Lower KS2 Fractions Lesson 8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16A4B55-58E5-4692-AB5D-0D3D81CFE253}"/>
              </a:ext>
            </a:extLst>
          </p:cNvPr>
          <p:cNvSpPr/>
          <p:nvPr/>
        </p:nvSpPr>
        <p:spPr>
          <a:xfrm>
            <a:off x="878108" y="630000"/>
            <a:ext cx="73632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i="1" dirty="0"/>
              <a:t>As the whole increases in size and the size of the selected part remains the same, each part becomes smaller in relation to the whole.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8FE4FDB-7618-4DEE-AA44-94A8AFA596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079" r="21120"/>
          <a:stretch/>
        </p:blipFill>
        <p:spPr>
          <a:xfrm rot="5400000">
            <a:off x="3450918" y="1560727"/>
            <a:ext cx="2617940" cy="394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484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Lower KS2 Fractions Lesson 8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BAB8FA-846A-4C68-BF4E-28AE6D41F7CA}"/>
              </a:ext>
            </a:extLst>
          </p:cNvPr>
          <p:cNvSpPr txBox="1"/>
          <p:nvPr/>
        </p:nvSpPr>
        <p:spPr bwMode="auto">
          <a:xfrm>
            <a:off x="2067999" y="626441"/>
            <a:ext cx="55515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+mj-lt"/>
                <a:ea typeface="Myriad Pro Semibold" charset="0"/>
                <a:cs typeface="Myriad Pro Semibold" charset="0"/>
              </a:rPr>
              <a:t>What is the same? What is different?</a:t>
            </a:r>
            <a:endParaRPr lang="en-GB" sz="2400" b="1" dirty="0">
              <a:solidFill>
                <a:srgbClr val="FF0000"/>
              </a:solidFill>
              <a:latin typeface="+mj-lt"/>
              <a:ea typeface="Myriad Pro Semibold" charset="0"/>
              <a:cs typeface="Myriad Pro Semibold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D111A4-3851-4419-8E3C-C803EDA39EB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1705" y="1622181"/>
            <a:ext cx="752514" cy="7736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F58C1CA-78CB-4585-A2B0-F5DE254EB16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1705" y="2402562"/>
            <a:ext cx="1471632" cy="7736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7B5BCF6-B12F-428C-9B4D-193510AD41C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1705" y="3224999"/>
            <a:ext cx="2200314" cy="77390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DB2086F-98AD-42C1-84A1-4DF98B37AFD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1705" y="4094257"/>
            <a:ext cx="2905213" cy="74032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236136" y="1022016"/>
            <a:ext cx="63334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i="1" dirty="0"/>
              <a:t>As the whole increases in size and the size of the selected part remains the same, each part becomes smaller in relation to the whole.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5504990" y="3261668"/>
            <a:ext cx="2200314" cy="791636"/>
            <a:chOff x="5528798" y="4159883"/>
            <a:chExt cx="2200314" cy="791636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27B5BCF6-B12F-428C-9B4D-193510AD41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528798" y="4159883"/>
              <a:ext cx="2200314" cy="773906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DD111A4-3851-4419-8E3C-C803EDA39E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247916" y="4177871"/>
              <a:ext cx="752514" cy="773648"/>
            </a:xfrm>
            <a:prstGeom prst="rect">
              <a:avLst/>
            </a:prstGeom>
          </p:spPr>
        </p:pic>
      </p:grpSp>
      <p:grpSp>
        <p:nvGrpSpPr>
          <p:cNvPr id="18" name="Group 17"/>
          <p:cNvGrpSpPr/>
          <p:nvPr/>
        </p:nvGrpSpPr>
        <p:grpSpPr>
          <a:xfrm>
            <a:off x="5502599" y="2425376"/>
            <a:ext cx="1478805" cy="787503"/>
            <a:chOff x="5528798" y="3042171"/>
            <a:chExt cx="1478805" cy="787503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F58C1CA-78CB-4585-A2B0-F5DE254EB1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528798" y="3042171"/>
              <a:ext cx="1471632" cy="773648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FDD111A4-3851-4419-8E3C-C803EDA39E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255089" y="3056026"/>
              <a:ext cx="752514" cy="773648"/>
            </a:xfrm>
            <a:prstGeom prst="rect">
              <a:avLst/>
            </a:prstGeom>
          </p:spPr>
        </p:pic>
      </p:grpSp>
      <p:grpSp>
        <p:nvGrpSpPr>
          <p:cNvPr id="20" name="Group 19"/>
          <p:cNvGrpSpPr/>
          <p:nvPr/>
        </p:nvGrpSpPr>
        <p:grpSpPr>
          <a:xfrm>
            <a:off x="5502599" y="4130926"/>
            <a:ext cx="2905213" cy="783173"/>
            <a:chOff x="5528798" y="5286316"/>
            <a:chExt cx="2905213" cy="783173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0DB2086F-98AD-42C1-84A1-4DF98B37AF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528798" y="5286316"/>
              <a:ext cx="2905213" cy="740321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DD111A4-3851-4419-8E3C-C803EDA39E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247940" y="5295841"/>
              <a:ext cx="752514" cy="773648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13983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Lower KS2 Fractions Lesson 8 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00BCE3-6CFE-4112-BA95-60E740E5732C}"/>
              </a:ext>
            </a:extLst>
          </p:cNvPr>
          <p:cNvSpPr txBox="1"/>
          <p:nvPr/>
        </p:nvSpPr>
        <p:spPr bwMode="auto">
          <a:xfrm>
            <a:off x="1546204" y="1073293"/>
            <a:ext cx="60515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What is the same? What is different?</a:t>
            </a:r>
            <a:endParaRPr lang="en-GB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4" name="Picture 3" descr="A close up of a logo  Description automatically generated">
            <a:extLst>
              <a:ext uri="{FF2B5EF4-FFF2-40B4-BE49-F238E27FC236}">
                <a16:creationId xmlns:a16="http://schemas.microsoft.com/office/drawing/2014/main" id="{8C456277-B750-4013-8CCD-F2BE2D9FE3C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60644" y="1973537"/>
            <a:ext cx="1639806" cy="725057"/>
          </a:xfrm>
          <a:prstGeom prst="rect">
            <a:avLst/>
          </a:prstGeom>
        </p:spPr>
      </p:pic>
      <p:pic>
        <p:nvPicPr>
          <p:cNvPr id="5" name="Picture 4" descr="A close up of a logo  Description automatically generated">
            <a:extLst>
              <a:ext uri="{FF2B5EF4-FFF2-40B4-BE49-F238E27FC236}">
                <a16:creationId xmlns:a16="http://schemas.microsoft.com/office/drawing/2014/main" id="{9E71DEF7-0185-4900-94EF-E4C52246CD1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60644" y="2894240"/>
            <a:ext cx="3487388" cy="802090"/>
          </a:xfrm>
          <a:prstGeom prst="rect">
            <a:avLst/>
          </a:prstGeom>
        </p:spPr>
      </p:pic>
      <p:pic>
        <p:nvPicPr>
          <p:cNvPr id="6" name="Picture 5" descr="A close up of a logo  Description automatically generated">
            <a:extLst>
              <a:ext uri="{FF2B5EF4-FFF2-40B4-BE49-F238E27FC236}">
                <a16:creationId xmlns:a16="http://schemas.microsoft.com/office/drawing/2014/main" id="{C4414884-C6F1-4F23-9DC4-39561E0433A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37632" y="4002504"/>
            <a:ext cx="5268735" cy="72548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14324" y="630000"/>
            <a:ext cx="873442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i="1" dirty="0"/>
              <a:t>As the whole increases in size and the size of the selected part remains the same, each part becomes smaller in relation to the whole.</a:t>
            </a:r>
          </a:p>
        </p:txBody>
      </p:sp>
      <p:sp>
        <p:nvSpPr>
          <p:cNvPr id="8" name="Oval 7"/>
          <p:cNvSpPr/>
          <p:nvPr/>
        </p:nvSpPr>
        <p:spPr bwMode="auto">
          <a:xfrm>
            <a:off x="1627833" y="1881623"/>
            <a:ext cx="2313298" cy="879626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1446963" y="2812971"/>
            <a:ext cx="4421274" cy="986206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1205802" y="3850899"/>
            <a:ext cx="6601767" cy="104264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978986" y="590037"/>
            <a:ext cx="3405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dirty="0"/>
              <a:t>The whole is _____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7342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7" grpId="0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Lower KS2 Fractions Lesson 8 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767C90-54F0-4FAC-8203-30BF47E72E96}"/>
              </a:ext>
            </a:extLst>
          </p:cNvPr>
          <p:cNvSpPr txBox="1"/>
          <p:nvPr/>
        </p:nvSpPr>
        <p:spPr bwMode="auto">
          <a:xfrm>
            <a:off x="1546221" y="1178068"/>
            <a:ext cx="60515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What is the same? What is different?</a:t>
            </a:r>
            <a:endParaRPr lang="en-GB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6" name="Picture 5" descr="A picture containing object  Description automatically generated">
            <a:extLst>
              <a:ext uri="{FF2B5EF4-FFF2-40B4-BE49-F238E27FC236}">
                <a16:creationId xmlns:a16="http://schemas.microsoft.com/office/drawing/2014/main" id="{AA940E49-AA68-44BE-B6F8-32811FE5E93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09675" y="2055475"/>
            <a:ext cx="2054225" cy="1925820"/>
          </a:xfrm>
          <a:prstGeom prst="rect">
            <a:avLst/>
          </a:prstGeom>
        </p:spPr>
      </p:pic>
      <p:pic>
        <p:nvPicPr>
          <p:cNvPr id="5" name="Picture 4" descr="A picture containing object  Description automatically generated">
            <a:extLst>
              <a:ext uri="{FF2B5EF4-FFF2-40B4-BE49-F238E27FC236}">
                <a16:creationId xmlns:a16="http://schemas.microsoft.com/office/drawing/2014/main" id="{22E46E8E-1B30-43AC-8804-3F7728D3FB3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60800" y="2055475"/>
            <a:ext cx="1454150" cy="1681500"/>
          </a:xfrm>
          <a:prstGeom prst="rect">
            <a:avLst/>
          </a:prstGeom>
        </p:spPr>
      </p:pic>
      <p:pic>
        <p:nvPicPr>
          <p:cNvPr id="7" name="Picture 6" descr="A picture containing object  Description automatically generated">
            <a:extLst>
              <a:ext uri="{FF2B5EF4-FFF2-40B4-BE49-F238E27FC236}">
                <a16:creationId xmlns:a16="http://schemas.microsoft.com/office/drawing/2014/main" id="{E92A354A-70FD-4DA6-9CD8-5CC08064F8A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11850" y="2055475"/>
            <a:ext cx="2022475" cy="192582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38151" y="630000"/>
            <a:ext cx="87058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i="1" dirty="0"/>
              <a:t>As the whole increases in size and the size of the selected part remains the same, each part becomes smaller in relation to the whole.</a:t>
            </a:r>
          </a:p>
        </p:txBody>
      </p:sp>
      <p:sp>
        <p:nvSpPr>
          <p:cNvPr id="8" name="Rectangle 7"/>
          <p:cNvSpPr/>
          <p:nvPr/>
        </p:nvSpPr>
        <p:spPr>
          <a:xfrm>
            <a:off x="3004510" y="799277"/>
            <a:ext cx="3405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dirty="0"/>
              <a:t>The whole is _____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3595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Lower KS2 Fractions Lesson 8 </a:t>
            </a:r>
            <a:endParaRPr lang="en-US" dirty="0">
              <a:solidFill>
                <a:srgbClr val="00628C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CE848C8-16C4-479D-8F50-B945B60CDA6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211"/>
          <a:stretch/>
        </p:blipFill>
        <p:spPr>
          <a:xfrm>
            <a:off x="2873375" y="813639"/>
            <a:ext cx="1622425" cy="262611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CE848C8-16C4-479D-8F50-B945B60CDA6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98"/>
          <a:stretch/>
        </p:blipFill>
        <p:spPr>
          <a:xfrm>
            <a:off x="4654549" y="823867"/>
            <a:ext cx="1250951" cy="262611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225549" y="4120205"/>
            <a:ext cx="68579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i="1" dirty="0"/>
              <a:t>A larger part of the glass has water in it.</a:t>
            </a:r>
            <a:endParaRPr lang="en-GB" dirty="0"/>
          </a:p>
        </p:txBody>
      </p:sp>
      <p:pic>
        <p:nvPicPr>
          <p:cNvPr id="7" name="Picture 2" descr="300+ Free Tick &amp; Checklist Images - Pixabay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452" y="3439755"/>
            <a:ext cx="647694" cy="60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225549" y="4120205"/>
            <a:ext cx="67341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GB" i="1" dirty="0"/>
              <a:t>A smaller part of the glass has water in it.</a:t>
            </a:r>
          </a:p>
        </p:txBody>
      </p:sp>
      <p:pic>
        <p:nvPicPr>
          <p:cNvPr id="8" name="Picture 2" descr="300+ Free Tick &amp; Checklist Images - Pixabay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8680" y="3479890"/>
            <a:ext cx="647694" cy="60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04154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Lower KS2 Fractions Lesson 8 </a:t>
            </a:r>
            <a:endParaRPr lang="en-US" dirty="0">
              <a:solidFill>
                <a:srgbClr val="00628C"/>
              </a:solidFill>
            </a:endParaRPr>
          </a:p>
        </p:txBody>
      </p:sp>
      <p:pic>
        <p:nvPicPr>
          <p:cNvPr id="4" name="Picture 3" descr="A screenshot of a cell phone  Description automatically generated">
            <a:extLst>
              <a:ext uri="{FF2B5EF4-FFF2-40B4-BE49-F238E27FC236}">
                <a16:creationId xmlns:a16="http://schemas.microsoft.com/office/drawing/2014/main" id="{8137454F-356A-469A-8BAC-028D4CEAA7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710" y="1702894"/>
            <a:ext cx="3369296" cy="269543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61975" y="748787"/>
            <a:ext cx="85153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i="1" dirty="0"/>
              <a:t>The classrooms make up quite a large part of the whole school building.</a:t>
            </a:r>
            <a:endParaRPr lang="en-GB" dirty="0"/>
          </a:p>
        </p:txBody>
      </p:sp>
      <p:pic>
        <p:nvPicPr>
          <p:cNvPr id="9" name="Picture 8" descr="A screenshot of a cell phone  Description automatically generated">
            <a:extLst>
              <a:ext uri="{FF2B5EF4-FFF2-40B4-BE49-F238E27FC236}">
                <a16:creationId xmlns:a16="http://schemas.microsoft.com/office/drawing/2014/main" id="{8137454F-356A-469A-8BAC-028D4CEAA72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472"/>
          <a:stretch/>
        </p:blipFill>
        <p:spPr>
          <a:xfrm>
            <a:off x="2818272" y="2527847"/>
            <a:ext cx="3369296" cy="849806"/>
          </a:xfrm>
          <a:prstGeom prst="rect">
            <a:avLst/>
          </a:prstGeom>
        </p:spPr>
      </p:pic>
      <p:pic>
        <p:nvPicPr>
          <p:cNvPr id="10" name="Picture 9" descr="A screenshot of a cell phone  Description automatically generated">
            <a:extLst>
              <a:ext uri="{FF2B5EF4-FFF2-40B4-BE49-F238E27FC236}">
                <a16:creationId xmlns:a16="http://schemas.microsoft.com/office/drawing/2014/main" id="{8137454F-356A-469A-8BAC-028D4CEAA72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11"/>
          <a:stretch/>
        </p:blipFill>
        <p:spPr>
          <a:xfrm>
            <a:off x="602167" y="2517798"/>
            <a:ext cx="3369296" cy="1045531"/>
          </a:xfrm>
          <a:prstGeom prst="rect">
            <a:avLst/>
          </a:prstGeom>
        </p:spPr>
      </p:pic>
      <p:pic>
        <p:nvPicPr>
          <p:cNvPr id="11" name="Picture 10" descr="A screenshot of a cell phone  Description automatically generated">
            <a:extLst>
              <a:ext uri="{FF2B5EF4-FFF2-40B4-BE49-F238E27FC236}">
                <a16:creationId xmlns:a16="http://schemas.microsoft.com/office/drawing/2014/main" id="{8137454F-356A-469A-8BAC-028D4CEAA72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14" b="37375"/>
          <a:stretch/>
        </p:blipFill>
        <p:spPr>
          <a:xfrm>
            <a:off x="5050933" y="2511401"/>
            <a:ext cx="3369296" cy="8763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500759" y="747429"/>
            <a:ext cx="41424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dirty="0"/>
              <a:t>The whole is the school.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166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Lower KS2 Fractions Lesson 8 </a:t>
            </a:r>
            <a:endParaRPr lang="en-US" dirty="0">
              <a:solidFill>
                <a:srgbClr val="00628C"/>
              </a:solidFill>
            </a:endParaRPr>
          </a:p>
        </p:txBody>
      </p:sp>
      <p:pic>
        <p:nvPicPr>
          <p:cNvPr id="6" name="Picture 5" descr="A picture containing text, map  Description automatically generated">
            <a:extLst>
              <a:ext uri="{FF2B5EF4-FFF2-40B4-BE49-F238E27FC236}">
                <a16:creationId xmlns:a16="http://schemas.microsoft.com/office/drawing/2014/main" id="{003EE7A1-0A86-4765-9C14-6F4BF95FAE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3234" y="1753621"/>
            <a:ext cx="3997534" cy="360847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26384" y="713336"/>
            <a:ext cx="9334918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i="1" dirty="0"/>
              <a:t> </a:t>
            </a:r>
          </a:p>
          <a:p>
            <a:pPr>
              <a:buNone/>
            </a:pPr>
            <a:r>
              <a:rPr lang="en-GB" i="1" dirty="0"/>
              <a:t>Italy is quite a small part of the whole.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632207" y="710258"/>
            <a:ext cx="36631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i="1" dirty="0"/>
              <a:t>The whole is Europe. 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880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18.6|1.8|46.5|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|5.4|8.1|10.1|1.9|35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7|8.8|14.6|2.4|28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4|21.4|22.6|7|14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9|19.6|15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3|9|13.2|3|2.4|2.6"/>
</p:tagLst>
</file>

<file path=ppt/theme/theme1.xml><?xml version="1.0" encoding="utf-8"?>
<a:theme xmlns:a="http://schemas.openxmlformats.org/drawingml/2006/main" name="nctem1">
  <a:themeElements>
    <a:clrScheme name="Mastery PD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  <a:ext uri="{FAA26D3D-D897-4be2-8F04-BA451C77F1D7}">
            <ma14:placeholderFlag xmlns:ma14="http://schemas.microsoft.com/office/mac/drawingml/2011/main" xmlns="" val="1"/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  <a:spAutoFit/>
      </a:bodyPr>
      <a:lstStyle>
        <a:defPPr marL="457200" indent="-457200">
          <a:buClr>
            <a:srgbClr val="82CBDD"/>
          </a:buClr>
          <a:defRPr b="1" dirty="0" smtClean="0">
            <a:latin typeface="Myriad Pro Semibold" charset="0"/>
            <a:ea typeface="Myriad Pro Semibold" charset="0"/>
            <a:cs typeface="Myriad Pro Semibold" charset="0"/>
          </a:defRPr>
        </a:defPPr>
      </a:lstStyle>
    </a:tx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EF33C67A-F54B-477A-A519-5F799D7DBA14}" vid="{F44717A8-41BF-4583-ACC8-94B48B139E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FAFFD5A-D444-4319-B58B-8E837B6B8A38}"/>
</file>

<file path=customXml/itemProps2.xml><?xml version="1.0" encoding="utf-8"?>
<ds:datastoreItem xmlns:ds="http://schemas.openxmlformats.org/officeDocument/2006/customXml" ds:itemID="{6CD323F7-35A9-44C5-97E0-4D283A9243CB}"/>
</file>

<file path=customXml/itemProps3.xml><?xml version="1.0" encoding="utf-8"?>
<ds:datastoreItem xmlns:ds="http://schemas.openxmlformats.org/officeDocument/2006/customXml" ds:itemID="{836A0DE9-3350-4CE0-89D6-56523D8B84B8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413</Words>
  <Application>Microsoft Office PowerPoint</Application>
  <PresentationFormat>On-screen Show (4:3)</PresentationFormat>
  <Paragraphs>69</Paragraphs>
  <Slides>14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Myriad Pro</vt:lpstr>
      <vt:lpstr>Myriad Pro Semibold</vt:lpstr>
      <vt:lpstr>Open Sans</vt:lpstr>
      <vt:lpstr>nctem1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2019-06-19T10:42:03Z</dcterms:created>
  <dcterms:modified xsi:type="dcterms:W3CDTF">2020-08-26T13:12:02Z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