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  <p:sldMasterId id="2147483667" r:id="rId6"/>
  </p:sldMasterIdLst>
  <p:notesMasterIdLst>
    <p:notesMasterId r:id="rId20"/>
  </p:notesMasterIdLst>
  <p:sldIdLst>
    <p:sldId id="256" r:id="rId7"/>
    <p:sldId id="310" r:id="rId8"/>
    <p:sldId id="322" r:id="rId9"/>
    <p:sldId id="267" r:id="rId10"/>
    <p:sldId id="321" r:id="rId11"/>
    <p:sldId id="314" r:id="rId12"/>
    <p:sldId id="312" r:id="rId13"/>
    <p:sldId id="316" r:id="rId14"/>
    <p:sldId id="336" r:id="rId15"/>
    <p:sldId id="318" r:id="rId16"/>
    <p:sldId id="291" r:id="rId17"/>
    <p:sldId id="320" r:id="rId18"/>
    <p:sldId id="33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CEE5"/>
    <a:srgbClr val="7DE3F7"/>
    <a:srgbClr val="96D5F8"/>
    <a:srgbClr val="18CCF0"/>
    <a:srgbClr val="3875A1"/>
    <a:srgbClr val="E6E6E6"/>
    <a:srgbClr val="387538"/>
    <a:srgbClr val="F26C5F"/>
    <a:srgbClr val="3E678B"/>
    <a:srgbClr val="F3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71F7BE-9B46-49FD-AE9D-A8FFD32FDF3D}" v="3" dt="2020-08-27T13:04:09.9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84416" autoAdjust="0"/>
  </p:normalViewPr>
  <p:slideViewPr>
    <p:cSldViewPr snapToGrid="0">
      <p:cViewPr varScale="1">
        <p:scale>
          <a:sx n="61" d="100"/>
          <a:sy n="61" d="100"/>
        </p:scale>
        <p:origin x="165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8994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0778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638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12784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193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2790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86604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815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6790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7774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0" noProof="0" dirty="0">
                <a:solidFill>
                  <a:schemeClr val="bg1"/>
                </a:solidFill>
              </a:rPr>
              <a:t>The video lesson and teacher guide linked to this presentation are at</a:t>
            </a:r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7887477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5158882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68335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783072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832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9442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UKS2 Number, Addition and Subtraction</a:t>
            </a:r>
            <a:br>
              <a:rPr lang="en-GB" dirty="0"/>
            </a:br>
            <a:r>
              <a:rPr lang="en-GB" dirty="0"/>
              <a:t>Lesson 16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9458AED-ADBF-4E85-9CEB-89191F2330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A198A433-6664-488A-A038-2166F5B762E3}"/>
              </a:ext>
            </a:extLst>
          </p:cNvPr>
          <p:cNvSpPr/>
          <p:nvPr/>
        </p:nvSpPr>
        <p:spPr bwMode="auto">
          <a:xfrm>
            <a:off x="204716" y="782282"/>
            <a:ext cx="3957851" cy="2029158"/>
          </a:xfrm>
          <a:prstGeom prst="wedgeEllipseCallout">
            <a:avLst/>
          </a:prstGeom>
          <a:solidFill>
            <a:srgbClr val="C8E2E8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Transform the following calculations to make them easier to solve using a written method.</a:t>
            </a:r>
            <a:endParaRPr kumimoji="0" lang="en-GB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98B1AF-065D-4B28-B72E-7079DA247592}"/>
              </a:ext>
            </a:extLst>
          </p:cNvPr>
          <p:cNvSpPr txBox="1"/>
          <p:nvPr/>
        </p:nvSpPr>
        <p:spPr>
          <a:xfrm>
            <a:off x="5228303" y="1413501"/>
            <a:ext cx="3543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8000 – 4,387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AEB877-481E-4080-B8DD-42CA90E41B90}"/>
              </a:ext>
            </a:extLst>
          </p:cNvPr>
          <p:cNvSpPr txBox="1"/>
          <p:nvPr/>
        </p:nvSpPr>
        <p:spPr>
          <a:xfrm>
            <a:off x="4879074" y="2180223"/>
            <a:ext cx="3957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12,002 – 6,935</a:t>
            </a:r>
          </a:p>
        </p:txBody>
      </p:sp>
    </p:spTree>
    <p:extLst>
      <p:ext uri="{BB962C8B-B14F-4D97-AF65-F5344CB8AC3E}">
        <p14:creationId xmlns:p14="http://schemas.microsoft.com/office/powerpoint/2010/main" val="1295339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  <a:latin typeface="Myriad Pro"/>
              </a:rPr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63326" y="718580"/>
            <a:ext cx="5223049" cy="603940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E6E9B0-3DBC-4057-A210-767CFA126B7F}"/>
              </a:ext>
            </a:extLst>
          </p:cNvPr>
          <p:cNvSpPr txBox="1"/>
          <p:nvPr/>
        </p:nvSpPr>
        <p:spPr>
          <a:xfrm>
            <a:off x="144967" y="788858"/>
            <a:ext cx="4921819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endParaRPr lang="en-US" sz="2000" dirty="0"/>
          </a:p>
          <a:p>
            <a:r>
              <a:rPr lang="en-US" sz="2800" dirty="0"/>
              <a:t>Transform the following calculations to make them easier to solve using a written method.</a:t>
            </a:r>
          </a:p>
          <a:p>
            <a:endParaRPr lang="en-US" sz="2800" dirty="0"/>
          </a:p>
          <a:p>
            <a:pPr marL="342900" indent="-342900">
              <a:buAutoNum type="arabicParenR"/>
            </a:pPr>
            <a:r>
              <a:rPr lang="en-US" sz="2800" dirty="0"/>
              <a:t>8,000 – 4,387</a:t>
            </a:r>
          </a:p>
          <a:p>
            <a:pPr marL="342900" indent="-342900">
              <a:buAutoNum type="arabicParenR"/>
            </a:pPr>
            <a:r>
              <a:rPr lang="en-US" sz="2800" dirty="0"/>
              <a:t>42,000 – 34, 832</a:t>
            </a:r>
          </a:p>
          <a:p>
            <a:pPr marL="342900" indent="-342900">
              <a:buAutoNum type="arabicParenR"/>
            </a:pPr>
            <a:r>
              <a:rPr lang="en-US" sz="2800" dirty="0"/>
              <a:t>176 – 22.318</a:t>
            </a:r>
          </a:p>
          <a:p>
            <a:pPr marL="342900" indent="-342900">
              <a:buAutoNum type="arabicParenR"/>
            </a:pPr>
            <a:endParaRPr lang="en-US" sz="2000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DDFD19A-0CD2-4C25-A948-A55365D112CC}"/>
              </a:ext>
            </a:extLst>
          </p:cNvPr>
          <p:cNvSpPr/>
          <p:nvPr/>
        </p:nvSpPr>
        <p:spPr>
          <a:xfrm>
            <a:off x="5411922" y="718580"/>
            <a:ext cx="3587111" cy="603940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6F4373-4C22-4BAA-AB46-804B8C43CD94}"/>
              </a:ext>
            </a:extLst>
          </p:cNvPr>
          <p:cNvSpPr txBox="1"/>
          <p:nvPr/>
        </p:nvSpPr>
        <p:spPr>
          <a:xfrm>
            <a:off x="5590689" y="843677"/>
            <a:ext cx="32295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4) An aquarium has two water tanks. The larger one has a capacity of 520,050 </a:t>
            </a:r>
            <a:r>
              <a:rPr lang="en-US" dirty="0" err="1"/>
              <a:t>litres</a:t>
            </a:r>
            <a:r>
              <a:rPr lang="en-US" dirty="0"/>
              <a:t> and the smaller one has a capacity of 1,755 </a:t>
            </a:r>
            <a:r>
              <a:rPr lang="en-US" dirty="0" err="1"/>
              <a:t>litres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What is the difference between the capacities of the water tanks?</a:t>
            </a:r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E8E33C2-C422-4B94-A08B-870C3A092C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6213" y="3605013"/>
            <a:ext cx="3058525" cy="11702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A519E7F-318B-4C99-B628-2AA81C29E6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7845" y="3014544"/>
            <a:ext cx="751804" cy="82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128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930F32C-FE07-453F-9BCF-BFC55382A9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315F999-0DDC-4842-995C-D49D6D77DBFA}"/>
              </a:ext>
            </a:extLst>
          </p:cNvPr>
          <p:cNvSpPr/>
          <p:nvPr/>
        </p:nvSpPr>
        <p:spPr>
          <a:xfrm>
            <a:off x="84334" y="691912"/>
            <a:ext cx="8975332" cy="61394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Myriad Pro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988CE7-CC8B-4CE9-A9E8-127F0C223A83}"/>
              </a:ext>
            </a:extLst>
          </p:cNvPr>
          <p:cNvSpPr/>
          <p:nvPr/>
        </p:nvSpPr>
        <p:spPr>
          <a:xfrm>
            <a:off x="259274" y="774716"/>
            <a:ext cx="8800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</a:p>
          <a:p>
            <a:endParaRPr lang="en-GB" sz="2400" dirty="0">
              <a:latin typeface="Myriad Pr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66CC10-2763-49E7-8502-5B0E5FCD9B51}"/>
              </a:ext>
            </a:extLst>
          </p:cNvPr>
          <p:cNvSpPr txBox="1"/>
          <p:nvPr/>
        </p:nvSpPr>
        <p:spPr>
          <a:xfrm>
            <a:off x="702527" y="1698046"/>
            <a:ext cx="60079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 school plans to spend £14,848 on computers and</a:t>
            </a:r>
          </a:p>
          <a:p>
            <a:pPr algn="ctr"/>
            <a:r>
              <a:rPr lang="en-US"/>
              <a:t> </a:t>
            </a:r>
            <a:r>
              <a:rPr lang="en-US" dirty="0"/>
              <a:t>£1,694 on printers.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42900" indent="-342900">
              <a:buAutoNum type="arabicParenR"/>
            </a:pPr>
            <a:r>
              <a:rPr lang="en-US" dirty="0"/>
              <a:t>The budget for the items is £18,000. Estimate whether this is enough for purchasing the computers and printers.</a:t>
            </a:r>
          </a:p>
          <a:p>
            <a:pPr marL="342900" indent="-342900">
              <a:buAutoNum type="arabicParenR"/>
            </a:pPr>
            <a:endParaRPr lang="en-US" dirty="0"/>
          </a:p>
          <a:p>
            <a:pPr marL="342900" indent="-342900">
              <a:buAutoNum type="arabicParenR"/>
            </a:pPr>
            <a:endParaRPr lang="en-US" dirty="0"/>
          </a:p>
          <a:p>
            <a:pPr marL="342900" indent="-342900">
              <a:buAutoNum type="arabicParenR"/>
            </a:pPr>
            <a:r>
              <a:rPr lang="en-US" dirty="0"/>
              <a:t>If the budget is sufficient, how much money will be left after the purchase?</a:t>
            </a:r>
            <a:endParaRPr lang="en-GB" dirty="0"/>
          </a:p>
        </p:txBody>
      </p:sp>
      <p:pic>
        <p:nvPicPr>
          <p:cNvPr id="8" name="Graphic 7" descr="Fax">
            <a:extLst>
              <a:ext uri="{FF2B5EF4-FFF2-40B4-BE49-F238E27FC236}">
                <a16:creationId xmlns:a16="http://schemas.microsoft.com/office/drawing/2014/main" id="{B7F6F27B-593C-4A6C-B9B1-0EB695134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26856" y="2782048"/>
            <a:ext cx="1293904" cy="1293904"/>
          </a:xfrm>
          <a:prstGeom prst="rect">
            <a:avLst/>
          </a:prstGeom>
        </p:spPr>
      </p:pic>
      <p:pic>
        <p:nvPicPr>
          <p:cNvPr id="10" name="Graphic 9" descr="Internet">
            <a:extLst>
              <a:ext uri="{FF2B5EF4-FFF2-40B4-BE49-F238E27FC236}">
                <a16:creationId xmlns:a16="http://schemas.microsoft.com/office/drawing/2014/main" id="{F6295F74-F296-48D5-971C-7983CA1467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7664" y="2621376"/>
            <a:ext cx="1770265" cy="177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2890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F8E3EF-B08C-4C83-9EF8-F63159BA10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448063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975" y="4955472"/>
            <a:ext cx="4600661" cy="176212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7112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ED592A-9DD5-5D49-9C00-0E7E79FE8807}"/>
              </a:ext>
            </a:extLst>
          </p:cNvPr>
          <p:cNvSpPr txBox="1"/>
          <p:nvPr/>
        </p:nvSpPr>
        <p:spPr>
          <a:xfrm>
            <a:off x="2278576" y="3337994"/>
            <a:ext cx="52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2400" dirty="0"/>
              <a:t>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FCE573-44EF-C142-9B60-B80928FBB73D}"/>
              </a:ext>
            </a:extLst>
          </p:cNvPr>
          <p:cNvSpPr/>
          <p:nvPr/>
        </p:nvSpPr>
        <p:spPr>
          <a:xfrm>
            <a:off x="254833" y="1537654"/>
            <a:ext cx="4871803" cy="313701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93C8FD-57D9-904E-B3FA-0C78BE6A280E}"/>
              </a:ext>
            </a:extLst>
          </p:cNvPr>
          <p:cNvSpPr txBox="1"/>
          <p:nvPr/>
        </p:nvSpPr>
        <p:spPr>
          <a:xfrm>
            <a:off x="396449" y="6052122"/>
            <a:ext cx="52101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20,000 – 1658 =</a:t>
            </a:r>
          </a:p>
          <a:p>
            <a:endParaRPr lang="en-US" sz="24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4EA4952-807F-B847-9758-0FB34F46FB77}"/>
              </a:ext>
            </a:extLst>
          </p:cNvPr>
          <p:cNvSpPr/>
          <p:nvPr/>
        </p:nvSpPr>
        <p:spPr>
          <a:xfrm>
            <a:off x="254834" y="4815071"/>
            <a:ext cx="4871803" cy="2042929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71BB45-3CE4-A54D-8DBF-25988454D359}"/>
              </a:ext>
            </a:extLst>
          </p:cNvPr>
          <p:cNvSpPr txBox="1"/>
          <p:nvPr/>
        </p:nvSpPr>
        <p:spPr>
          <a:xfrm>
            <a:off x="396450" y="804649"/>
            <a:ext cx="8468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7FCE8C3-6F4F-9042-BABD-65455C020D50}"/>
              </a:ext>
            </a:extLst>
          </p:cNvPr>
          <p:cNvSpPr txBox="1"/>
          <p:nvPr/>
        </p:nvSpPr>
        <p:spPr>
          <a:xfrm>
            <a:off x="5231649" y="1494249"/>
            <a:ext cx="366107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/>
              <a:t>If the minuend and subtrahend are changed by the same amount, the difference stays the same.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59221" y="1557530"/>
            <a:ext cx="4730187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000" dirty="0"/>
          </a:p>
          <a:p>
            <a:r>
              <a:rPr lang="en-GB" sz="2800" dirty="0"/>
              <a:t>5,864 – 2,996 =  </a:t>
            </a:r>
          </a:p>
          <a:p>
            <a:endParaRPr lang="en-GB" sz="1000" dirty="0"/>
          </a:p>
          <a:p>
            <a:r>
              <a:rPr lang="en-GB" sz="2800" dirty="0"/>
              <a:t>9,746 – 5,005 = </a:t>
            </a:r>
          </a:p>
          <a:p>
            <a:endParaRPr lang="en-GB" sz="1000" dirty="0"/>
          </a:p>
          <a:p>
            <a:r>
              <a:rPr lang="en-GB" sz="2800" dirty="0"/>
              <a:t>56,331 – 29, 985 = </a:t>
            </a:r>
          </a:p>
          <a:p>
            <a:endParaRPr lang="en-GB" sz="1000" dirty="0"/>
          </a:p>
          <a:p>
            <a:r>
              <a:rPr lang="en-GB" sz="2800" dirty="0"/>
              <a:t>57.88 – 12.03 = </a:t>
            </a:r>
          </a:p>
          <a:p>
            <a:endParaRPr lang="en-GB" sz="1000" dirty="0"/>
          </a:p>
          <a:p>
            <a:r>
              <a:rPr lang="en-GB" sz="2800" dirty="0"/>
              <a:t>17.56 – 9.78 =</a:t>
            </a:r>
          </a:p>
          <a:p>
            <a:endParaRPr lang="en-GB" sz="2800" dirty="0"/>
          </a:p>
          <a:p>
            <a:endParaRPr lang="en-GB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0B5013-2754-4CCE-BF36-D32B343D05E4}"/>
              </a:ext>
            </a:extLst>
          </p:cNvPr>
          <p:cNvSpPr txBox="1"/>
          <p:nvPr/>
        </p:nvSpPr>
        <p:spPr>
          <a:xfrm>
            <a:off x="2464936" y="4043782"/>
            <a:ext cx="120534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7.78</a:t>
            </a:r>
            <a:endParaRPr lang="en-GB" sz="2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506491C-D018-48A8-9712-DBDE15B64C31}"/>
              </a:ext>
            </a:extLst>
          </p:cNvPr>
          <p:cNvSpPr txBox="1"/>
          <p:nvPr/>
        </p:nvSpPr>
        <p:spPr>
          <a:xfrm>
            <a:off x="2690734" y="1698668"/>
            <a:ext cx="120534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dirty="0"/>
              <a:t>2,868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B17C43-3FC3-44F1-B20A-821BAB9BC0C1}"/>
              </a:ext>
            </a:extLst>
          </p:cNvPr>
          <p:cNvSpPr txBox="1"/>
          <p:nvPr/>
        </p:nvSpPr>
        <p:spPr>
          <a:xfrm>
            <a:off x="2618663" y="3452333"/>
            <a:ext cx="120534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45.85</a:t>
            </a:r>
            <a:endParaRPr lang="en-GB" sz="28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88695E-C07F-4D5D-8643-5C2A1894CBE0}"/>
              </a:ext>
            </a:extLst>
          </p:cNvPr>
          <p:cNvSpPr txBox="1"/>
          <p:nvPr/>
        </p:nvSpPr>
        <p:spPr>
          <a:xfrm>
            <a:off x="3001520" y="2883655"/>
            <a:ext cx="120534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dirty="0"/>
              <a:t>26,346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2C6C22D-772F-4888-A705-B173487A9E3E}"/>
              </a:ext>
            </a:extLst>
          </p:cNvPr>
          <p:cNvSpPr txBox="1"/>
          <p:nvPr/>
        </p:nvSpPr>
        <p:spPr>
          <a:xfrm>
            <a:off x="2687638" y="2275600"/>
            <a:ext cx="120534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4</a:t>
            </a:r>
            <a:r>
              <a:rPr lang="en-GB" sz="2800" dirty="0"/>
              <a:t>,741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576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25899A3-6AFE-4FBF-B0F6-BCCF198756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286606-6500-4450-AF3C-A76847C353AD}"/>
              </a:ext>
            </a:extLst>
          </p:cNvPr>
          <p:cNvSpPr txBox="1"/>
          <p:nvPr/>
        </p:nvSpPr>
        <p:spPr bwMode="auto">
          <a:xfrm>
            <a:off x="3978445" y="1310582"/>
            <a:ext cx="2247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20,000 − 1,658</a:t>
            </a:r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A89A11D5-C6C0-4366-81A3-3E934225ED25}"/>
              </a:ext>
            </a:extLst>
          </p:cNvPr>
          <p:cNvSpPr/>
          <p:nvPr/>
        </p:nvSpPr>
        <p:spPr bwMode="auto">
          <a:xfrm>
            <a:off x="306131" y="840621"/>
            <a:ext cx="3344969" cy="1657555"/>
          </a:xfrm>
          <a:prstGeom prst="wedgeEllipseCallout">
            <a:avLst/>
          </a:prstGeom>
          <a:solidFill>
            <a:srgbClr val="C8E2E8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lang="en-US" dirty="0">
                <a:latin typeface="Arial" charset="0"/>
              </a:rPr>
              <a:t>How did you calculate this subtraction from your challenge?</a:t>
            </a:r>
            <a:endParaRPr kumimoji="0" lang="en-GB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1C3477-B389-42D6-8423-DAFFD4B612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429" y="1939543"/>
            <a:ext cx="996042" cy="1117266"/>
          </a:xfrm>
          <a:prstGeom prst="rect">
            <a:avLst/>
          </a:prstGeom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EEFD372-FA4E-454E-9E68-827EF5E2EF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292833"/>
              </p:ext>
            </p:extLst>
          </p:nvPr>
        </p:nvGraphicFramePr>
        <p:xfrm>
          <a:off x="758215" y="4081940"/>
          <a:ext cx="2440800" cy="13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00">
                  <a:extLst>
                    <a:ext uri="{9D8B030D-6E8A-4147-A177-3AD203B41FA5}">
                      <a16:colId xmlns:a16="http://schemas.microsoft.com/office/drawing/2014/main" val="3489417669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656947461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31333651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1230725735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59956576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1847190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298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yriad Pro Semibold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 Semibold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26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92D05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195444"/>
                  </a:ext>
                </a:extLst>
              </a:tr>
            </a:tbl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14E2009-C90B-4A3A-A4B7-47239A57B2F3}"/>
              </a:ext>
            </a:extLst>
          </p:cNvPr>
          <p:cNvCxnSpPr>
            <a:cxnSpLocks/>
          </p:cNvCxnSpPr>
          <p:nvPr/>
        </p:nvCxnSpPr>
        <p:spPr>
          <a:xfrm>
            <a:off x="3651100" y="3056809"/>
            <a:ext cx="4619321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050C327D-702F-4783-B878-EA383E265262}"/>
              </a:ext>
            </a:extLst>
          </p:cNvPr>
          <p:cNvSpPr txBox="1"/>
          <p:nvPr/>
        </p:nvSpPr>
        <p:spPr>
          <a:xfrm>
            <a:off x="7274378" y="3108653"/>
            <a:ext cx="996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20,000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699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636A347-CE91-46B3-AC19-39E073AFF1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757032"/>
              </p:ext>
            </p:extLst>
          </p:nvPr>
        </p:nvGraphicFramePr>
        <p:xfrm>
          <a:off x="383007" y="1583668"/>
          <a:ext cx="2440800" cy="13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00">
                  <a:extLst>
                    <a:ext uri="{9D8B030D-6E8A-4147-A177-3AD203B41FA5}">
                      <a16:colId xmlns:a16="http://schemas.microsoft.com/office/drawing/2014/main" val="3489417669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656947461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31333651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1230725735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59956576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1847190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298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yriad Pro Semibold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 Semibold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26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92D05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19544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ABE737F-BBA9-474E-8A9B-FCEB91198F68}"/>
              </a:ext>
            </a:extLst>
          </p:cNvPr>
          <p:cNvSpPr txBox="1"/>
          <p:nvPr/>
        </p:nvSpPr>
        <p:spPr bwMode="auto">
          <a:xfrm>
            <a:off x="1672332" y="2503454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E49007-5FD1-4D9A-9CBD-8C729114D5B6}"/>
              </a:ext>
            </a:extLst>
          </p:cNvPr>
          <p:cNvSpPr txBox="1"/>
          <p:nvPr/>
        </p:nvSpPr>
        <p:spPr bwMode="auto">
          <a:xfrm>
            <a:off x="1467355" y="2503454"/>
            <a:ext cx="269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,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61DFD6-E3E9-416E-A481-1D9FE84983E3}"/>
              </a:ext>
            </a:extLst>
          </p:cNvPr>
          <p:cNvSpPr txBox="1"/>
          <p:nvPr/>
        </p:nvSpPr>
        <p:spPr bwMode="auto">
          <a:xfrm>
            <a:off x="2062063" y="2503454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12836C-E94E-43C0-B1A3-9013B351C0D1}"/>
              </a:ext>
            </a:extLst>
          </p:cNvPr>
          <p:cNvSpPr txBox="1"/>
          <p:nvPr/>
        </p:nvSpPr>
        <p:spPr bwMode="auto">
          <a:xfrm>
            <a:off x="2449450" y="2503454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D6AA4F-1FB7-4A43-8388-67AAE27585A1}"/>
              </a:ext>
            </a:extLst>
          </p:cNvPr>
          <p:cNvSpPr txBox="1"/>
          <p:nvPr/>
        </p:nvSpPr>
        <p:spPr bwMode="auto">
          <a:xfrm>
            <a:off x="2355944" y="1504656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8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CA9837-2F36-4E9C-82EE-24F3E901A01E}"/>
              </a:ext>
            </a:extLst>
          </p:cNvPr>
          <p:cNvSpPr txBox="1"/>
          <p:nvPr/>
        </p:nvSpPr>
        <p:spPr bwMode="auto">
          <a:xfrm>
            <a:off x="2166838" y="1328250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EF42FD1-5DE5-4FEA-8D61-2FFC56F3BA35}"/>
              </a:ext>
            </a:extLst>
          </p:cNvPr>
          <p:cNvCxnSpPr>
            <a:cxnSpLocks/>
          </p:cNvCxnSpPr>
          <p:nvPr/>
        </p:nvCxnSpPr>
        <p:spPr bwMode="auto">
          <a:xfrm>
            <a:off x="2122727" y="1689322"/>
            <a:ext cx="234950" cy="234950"/>
          </a:xfrm>
          <a:prstGeom prst="lin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60D4ECF-0AB3-45BF-840D-635748DE57C3}"/>
              </a:ext>
            </a:extLst>
          </p:cNvPr>
          <p:cNvSpPr txBox="1"/>
          <p:nvPr/>
        </p:nvSpPr>
        <p:spPr bwMode="auto">
          <a:xfrm>
            <a:off x="1766539" y="1328250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6BAEC0-2841-4A98-B97B-458BE02703D8}"/>
              </a:ext>
            </a:extLst>
          </p:cNvPr>
          <p:cNvSpPr txBox="1"/>
          <p:nvPr/>
        </p:nvSpPr>
        <p:spPr bwMode="auto">
          <a:xfrm>
            <a:off x="1176148" y="2503454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587C9BE-02A5-489F-AD13-CA11A4CF104A}"/>
              </a:ext>
            </a:extLst>
          </p:cNvPr>
          <p:cNvCxnSpPr>
            <a:cxnSpLocks/>
          </p:cNvCxnSpPr>
          <p:nvPr/>
        </p:nvCxnSpPr>
        <p:spPr bwMode="auto">
          <a:xfrm>
            <a:off x="1732951" y="1689322"/>
            <a:ext cx="234950" cy="234950"/>
          </a:xfrm>
          <a:prstGeom prst="lin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95C32AA-23E1-4647-9A26-CA07CB942B50}"/>
              </a:ext>
            </a:extLst>
          </p:cNvPr>
          <p:cNvSpPr txBox="1"/>
          <p:nvPr/>
        </p:nvSpPr>
        <p:spPr bwMode="auto">
          <a:xfrm>
            <a:off x="787810" y="2503454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897C00D-AA3B-4A1F-A833-B57BD5BE9A7C}"/>
              </a:ext>
            </a:extLst>
          </p:cNvPr>
          <p:cNvCxnSpPr>
            <a:cxnSpLocks/>
          </p:cNvCxnSpPr>
          <p:nvPr/>
        </p:nvCxnSpPr>
        <p:spPr bwMode="auto">
          <a:xfrm>
            <a:off x="1236767" y="1689322"/>
            <a:ext cx="234950" cy="234950"/>
          </a:xfrm>
          <a:prstGeom prst="lin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7C43D50-612B-4C17-865D-458D60CB597E}"/>
              </a:ext>
            </a:extLst>
          </p:cNvPr>
          <p:cNvCxnSpPr>
            <a:cxnSpLocks/>
          </p:cNvCxnSpPr>
          <p:nvPr/>
        </p:nvCxnSpPr>
        <p:spPr bwMode="auto">
          <a:xfrm>
            <a:off x="848429" y="1689322"/>
            <a:ext cx="234950" cy="234950"/>
          </a:xfrm>
          <a:prstGeom prst="lin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FEF1A53A-03FA-4876-B02B-42A970B7F585}"/>
              </a:ext>
            </a:extLst>
          </p:cNvPr>
          <p:cNvSpPr txBox="1"/>
          <p:nvPr/>
        </p:nvSpPr>
        <p:spPr bwMode="auto">
          <a:xfrm>
            <a:off x="1284392" y="1328250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6F112DC-1ED3-43A2-BE1C-946CFEAC1A0D}"/>
              </a:ext>
            </a:extLst>
          </p:cNvPr>
          <p:cNvSpPr txBox="1"/>
          <p:nvPr/>
        </p:nvSpPr>
        <p:spPr bwMode="auto">
          <a:xfrm>
            <a:off x="882032" y="1328250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55F758-8356-48C2-AE44-4F408EE3315E}"/>
              </a:ext>
            </a:extLst>
          </p:cNvPr>
          <p:cNvSpPr txBox="1"/>
          <p:nvPr/>
        </p:nvSpPr>
        <p:spPr bwMode="auto">
          <a:xfrm>
            <a:off x="1974270" y="1504656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8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82FEE22-929C-4CA3-82C8-8D401A5C5D99}"/>
              </a:ext>
            </a:extLst>
          </p:cNvPr>
          <p:cNvSpPr txBox="1"/>
          <p:nvPr/>
        </p:nvSpPr>
        <p:spPr bwMode="auto">
          <a:xfrm>
            <a:off x="1576768" y="1504656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8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675F312-1348-45A5-BE8C-ADBFC6D5889D}"/>
              </a:ext>
            </a:extLst>
          </p:cNvPr>
          <p:cNvSpPr txBox="1"/>
          <p:nvPr/>
        </p:nvSpPr>
        <p:spPr bwMode="auto">
          <a:xfrm>
            <a:off x="1083853" y="1504656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8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B1ADA04-49A2-462F-A3D2-0C3FF3175456}"/>
              </a:ext>
            </a:extLst>
          </p:cNvPr>
          <p:cNvSpPr/>
          <p:nvPr/>
        </p:nvSpPr>
        <p:spPr>
          <a:xfrm>
            <a:off x="3964583" y="5484155"/>
            <a:ext cx="1375421" cy="10835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20,000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E02DC9ED-6E83-47CC-AF5D-0EFB7C448185}"/>
              </a:ext>
            </a:extLst>
          </p:cNvPr>
          <p:cNvSpPr/>
          <p:nvPr/>
        </p:nvSpPr>
        <p:spPr>
          <a:xfrm>
            <a:off x="147058" y="3686045"/>
            <a:ext cx="1721992" cy="11323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 2 ten thousands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372FF28-55A6-4566-95B5-A0575DE684EE}"/>
              </a:ext>
            </a:extLst>
          </p:cNvPr>
          <p:cNvSpPr/>
          <p:nvPr/>
        </p:nvSpPr>
        <p:spPr>
          <a:xfrm>
            <a:off x="1974270" y="3713608"/>
            <a:ext cx="1721992" cy="11323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 10 thousands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42913ED-9524-475F-94C2-87FFF9170E18}"/>
              </a:ext>
            </a:extLst>
          </p:cNvPr>
          <p:cNvSpPr/>
          <p:nvPr/>
        </p:nvSpPr>
        <p:spPr>
          <a:xfrm>
            <a:off x="3791298" y="3686045"/>
            <a:ext cx="1721992" cy="11323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 10 hundreds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0850257-AD0B-474C-90AB-76FE21C37DFB}"/>
              </a:ext>
            </a:extLst>
          </p:cNvPr>
          <p:cNvSpPr/>
          <p:nvPr/>
        </p:nvSpPr>
        <p:spPr>
          <a:xfrm>
            <a:off x="5618510" y="3686045"/>
            <a:ext cx="1721992" cy="11323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 10 tens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A5D5D20C-AF43-4BE7-97EA-9227F9D7CCC0}"/>
              </a:ext>
            </a:extLst>
          </p:cNvPr>
          <p:cNvSpPr/>
          <p:nvPr/>
        </p:nvSpPr>
        <p:spPr>
          <a:xfrm>
            <a:off x="7422008" y="3686045"/>
            <a:ext cx="1721992" cy="11323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10 ones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D4C6C49-E4C3-4DE4-8A71-9195A524331D}"/>
              </a:ext>
            </a:extLst>
          </p:cNvPr>
          <p:cNvCxnSpPr/>
          <p:nvPr/>
        </p:nvCxnSpPr>
        <p:spPr>
          <a:xfrm>
            <a:off x="748054" y="4021980"/>
            <a:ext cx="220244" cy="16066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41043802-5B7C-4949-8774-E1F51EBFA55A}"/>
              </a:ext>
            </a:extLst>
          </p:cNvPr>
          <p:cNvSpPr txBox="1"/>
          <p:nvPr/>
        </p:nvSpPr>
        <p:spPr bwMode="auto">
          <a:xfrm>
            <a:off x="968513" y="3603313"/>
            <a:ext cx="3235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37CBC12-AD76-4139-8BCE-E7134491BB53}"/>
              </a:ext>
            </a:extLst>
          </p:cNvPr>
          <p:cNvCxnSpPr/>
          <p:nvPr/>
        </p:nvCxnSpPr>
        <p:spPr>
          <a:xfrm>
            <a:off x="2779274" y="4056618"/>
            <a:ext cx="220244" cy="16066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4F142B42-C694-421C-B013-65BF81C336E6}"/>
              </a:ext>
            </a:extLst>
          </p:cNvPr>
          <p:cNvSpPr txBox="1"/>
          <p:nvPr/>
        </p:nvSpPr>
        <p:spPr bwMode="auto">
          <a:xfrm>
            <a:off x="2813382" y="3637269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41D87F8-C74F-4E72-9FA2-D3716583E162}"/>
              </a:ext>
            </a:extLst>
          </p:cNvPr>
          <p:cNvCxnSpPr/>
          <p:nvPr/>
        </p:nvCxnSpPr>
        <p:spPr>
          <a:xfrm>
            <a:off x="4591509" y="4040055"/>
            <a:ext cx="220244" cy="16066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0A8FB2EE-9B0D-41DD-BA61-0AB3F2A211C7}"/>
              </a:ext>
            </a:extLst>
          </p:cNvPr>
          <p:cNvSpPr txBox="1"/>
          <p:nvPr/>
        </p:nvSpPr>
        <p:spPr bwMode="auto">
          <a:xfrm>
            <a:off x="4685251" y="3680340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59D0C6B-4F08-49F2-BCC4-07F0A54E0248}"/>
              </a:ext>
            </a:extLst>
          </p:cNvPr>
          <p:cNvSpPr txBox="1"/>
          <p:nvPr/>
        </p:nvSpPr>
        <p:spPr bwMode="auto">
          <a:xfrm>
            <a:off x="6394779" y="3759852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6839989-2149-46CB-A44A-1D292499C9A5}"/>
              </a:ext>
            </a:extLst>
          </p:cNvPr>
          <p:cNvCxnSpPr/>
          <p:nvPr/>
        </p:nvCxnSpPr>
        <p:spPr>
          <a:xfrm>
            <a:off x="6185082" y="4192455"/>
            <a:ext cx="220244" cy="16066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750EF9D0-9E47-425A-A0A4-BB8A75B39952}"/>
              </a:ext>
            </a:extLst>
          </p:cNvPr>
          <p:cNvCxnSpPr>
            <a:stCxn id="35" idx="4"/>
            <a:endCxn id="29" idx="0"/>
          </p:cNvCxnSpPr>
          <p:nvPr/>
        </p:nvCxnSpPr>
        <p:spPr>
          <a:xfrm>
            <a:off x="4652294" y="4818397"/>
            <a:ext cx="0" cy="6657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50F8C04-6147-45ED-88DD-41E5E230F5C9}"/>
              </a:ext>
            </a:extLst>
          </p:cNvPr>
          <p:cNvCxnSpPr>
            <a:stCxn id="37" idx="4"/>
            <a:endCxn id="29" idx="6"/>
          </p:cNvCxnSpPr>
          <p:nvPr/>
        </p:nvCxnSpPr>
        <p:spPr>
          <a:xfrm flipH="1">
            <a:off x="5340004" y="4818397"/>
            <a:ext cx="2943000" cy="12075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CFFAE23-6E2D-47EA-9D3D-343C8EB24B00}"/>
              </a:ext>
            </a:extLst>
          </p:cNvPr>
          <p:cNvCxnSpPr>
            <a:stCxn id="36" idx="4"/>
            <a:endCxn id="29" idx="7"/>
          </p:cNvCxnSpPr>
          <p:nvPr/>
        </p:nvCxnSpPr>
        <p:spPr>
          <a:xfrm flipH="1">
            <a:off x="5138578" y="4818397"/>
            <a:ext cx="1340928" cy="8244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593EBDA6-CEED-4181-BCFB-79056E119EEF}"/>
              </a:ext>
            </a:extLst>
          </p:cNvPr>
          <p:cNvCxnSpPr>
            <a:stCxn id="33" idx="4"/>
            <a:endCxn id="29" idx="2"/>
          </p:cNvCxnSpPr>
          <p:nvPr/>
        </p:nvCxnSpPr>
        <p:spPr>
          <a:xfrm>
            <a:off x="1008054" y="4818397"/>
            <a:ext cx="2956529" cy="12075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9A12DB0-7E6F-4C35-846F-F9DF8FBEAAB5}"/>
              </a:ext>
            </a:extLst>
          </p:cNvPr>
          <p:cNvCxnSpPr>
            <a:stCxn id="34" idx="4"/>
            <a:endCxn id="29" idx="1"/>
          </p:cNvCxnSpPr>
          <p:nvPr/>
        </p:nvCxnSpPr>
        <p:spPr>
          <a:xfrm>
            <a:off x="2835266" y="4845960"/>
            <a:ext cx="1330743" cy="7968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Speech Bubble: Oval 70">
            <a:extLst>
              <a:ext uri="{FF2B5EF4-FFF2-40B4-BE49-F238E27FC236}">
                <a16:creationId xmlns:a16="http://schemas.microsoft.com/office/drawing/2014/main" id="{4FAE0B24-FFA5-4515-B1D8-E71357B06E8A}"/>
              </a:ext>
            </a:extLst>
          </p:cNvPr>
          <p:cNvSpPr/>
          <p:nvPr/>
        </p:nvSpPr>
        <p:spPr>
          <a:xfrm>
            <a:off x="3692720" y="956752"/>
            <a:ext cx="4969964" cy="1899145"/>
          </a:xfrm>
          <a:prstGeom prst="wedgeEllipseCallout">
            <a:avLst/>
          </a:prstGeom>
          <a:solidFill>
            <a:srgbClr val="8FCE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 dirty="0">
                <a:solidFill>
                  <a:schemeClr val="tx1"/>
                </a:solidFill>
              </a:rPr>
              <a:t>Exchanging is needed when there is an insufficient number of a unit to subtract from in a given column, so a unit is exchanged from the column to the left.</a:t>
            </a:r>
            <a:endParaRPr lang="en-GB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5" grpId="0"/>
      <p:bldP spid="18" grpId="0"/>
      <p:bldP spid="19" grpId="0"/>
      <p:bldP spid="20" grpId="0"/>
      <p:bldP spid="21" grpId="0"/>
      <p:bldP spid="22" grpId="0"/>
      <p:bldP spid="41" grpId="0"/>
      <p:bldP spid="43" grpId="0"/>
      <p:bldP spid="45" grpId="0"/>
      <p:bldP spid="46" grpId="0"/>
      <p:bldP spid="7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636A347-CE91-46B3-AC19-39E073AFF1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009165"/>
              </p:ext>
            </p:extLst>
          </p:nvPr>
        </p:nvGraphicFramePr>
        <p:xfrm>
          <a:off x="898080" y="2719771"/>
          <a:ext cx="2260280" cy="13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3489417669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656947461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31333651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1230725735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59956576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1847190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298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yriad Pro Semibold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 Semibold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26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92D05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19544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ABE737F-BBA9-474E-8A9B-FCEB91198F68}"/>
              </a:ext>
            </a:extLst>
          </p:cNvPr>
          <p:cNvSpPr txBox="1"/>
          <p:nvPr/>
        </p:nvSpPr>
        <p:spPr bwMode="auto">
          <a:xfrm>
            <a:off x="2008124" y="3636186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E49007-5FD1-4D9A-9CBD-8C729114D5B6}"/>
              </a:ext>
            </a:extLst>
          </p:cNvPr>
          <p:cNvSpPr txBox="1"/>
          <p:nvPr/>
        </p:nvSpPr>
        <p:spPr bwMode="auto">
          <a:xfrm>
            <a:off x="1803147" y="3636186"/>
            <a:ext cx="269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,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61DFD6-E3E9-416E-A481-1D9FE84983E3}"/>
              </a:ext>
            </a:extLst>
          </p:cNvPr>
          <p:cNvSpPr txBox="1"/>
          <p:nvPr/>
        </p:nvSpPr>
        <p:spPr bwMode="auto">
          <a:xfrm>
            <a:off x="2397855" y="3636186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12836C-E94E-43C0-B1A3-9013B351C0D1}"/>
              </a:ext>
            </a:extLst>
          </p:cNvPr>
          <p:cNvSpPr txBox="1"/>
          <p:nvPr/>
        </p:nvSpPr>
        <p:spPr bwMode="auto">
          <a:xfrm>
            <a:off x="2785242" y="3636186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6BAEC0-2841-4A98-B97B-458BE02703D8}"/>
              </a:ext>
            </a:extLst>
          </p:cNvPr>
          <p:cNvSpPr txBox="1"/>
          <p:nvPr/>
        </p:nvSpPr>
        <p:spPr bwMode="auto">
          <a:xfrm>
            <a:off x="1511940" y="3636186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5C32AA-23E1-4647-9A26-CA07CB942B50}"/>
              </a:ext>
            </a:extLst>
          </p:cNvPr>
          <p:cNvSpPr txBox="1"/>
          <p:nvPr/>
        </p:nvSpPr>
        <p:spPr bwMode="auto">
          <a:xfrm>
            <a:off x="1123602" y="3636186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3EEDB25B-3721-4772-9A34-7BF9A9CA51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923980"/>
              </p:ext>
            </p:extLst>
          </p:nvPr>
        </p:nvGraphicFramePr>
        <p:xfrm>
          <a:off x="5290938" y="2654287"/>
          <a:ext cx="3056378" cy="13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40">
                  <a:extLst>
                    <a:ext uri="{9D8B030D-6E8A-4147-A177-3AD203B41FA5}">
                      <a16:colId xmlns:a16="http://schemas.microsoft.com/office/drawing/2014/main" val="3489417669"/>
                    </a:ext>
                  </a:extLst>
                </a:gridCol>
                <a:gridCol w="843200">
                  <a:extLst>
                    <a:ext uri="{9D8B030D-6E8A-4147-A177-3AD203B41FA5}">
                      <a16:colId xmlns:a16="http://schemas.microsoft.com/office/drawing/2014/main" val="365694746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231333651"/>
                    </a:ext>
                  </a:extLst>
                </a:gridCol>
                <a:gridCol w="146039">
                  <a:extLst>
                    <a:ext uri="{9D8B030D-6E8A-4147-A177-3AD203B41FA5}">
                      <a16:colId xmlns:a16="http://schemas.microsoft.com/office/drawing/2014/main" val="1230725735"/>
                    </a:ext>
                  </a:extLst>
                </a:gridCol>
                <a:gridCol w="525740">
                  <a:extLst>
                    <a:ext uri="{9D8B030D-6E8A-4147-A177-3AD203B41FA5}">
                      <a16:colId xmlns:a16="http://schemas.microsoft.com/office/drawing/2014/main" val="1259956576"/>
                    </a:ext>
                  </a:extLst>
                </a:gridCol>
                <a:gridCol w="525740">
                  <a:extLst>
                    <a:ext uri="{9D8B030D-6E8A-4147-A177-3AD203B41FA5}">
                      <a16:colId xmlns:a16="http://schemas.microsoft.com/office/drawing/2014/main" val="31847190"/>
                    </a:ext>
                  </a:extLst>
                </a:gridCol>
                <a:gridCol w="2816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1446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298813"/>
                  </a:ext>
                </a:extLst>
              </a:tr>
              <a:tr h="16667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yriad Pro Semibold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 Semibold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26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195444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0DB117CA-8541-4E3C-8ABA-BDE926BDE660}"/>
              </a:ext>
            </a:extLst>
          </p:cNvPr>
          <p:cNvSpPr txBox="1"/>
          <p:nvPr/>
        </p:nvSpPr>
        <p:spPr bwMode="auto">
          <a:xfrm>
            <a:off x="1137327" y="4608346"/>
            <a:ext cx="68693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20,000 − 1,658 = 19,999 − 1,657= 18,342 </a:t>
            </a:r>
          </a:p>
        </p:txBody>
      </p:sp>
      <p:sp>
        <p:nvSpPr>
          <p:cNvPr id="27" name="Speech Bubble: Oval 26">
            <a:extLst>
              <a:ext uri="{FF2B5EF4-FFF2-40B4-BE49-F238E27FC236}">
                <a16:creationId xmlns:a16="http://schemas.microsoft.com/office/drawing/2014/main" id="{3B4CA42A-D302-4311-88FD-808C439770C3}"/>
              </a:ext>
            </a:extLst>
          </p:cNvPr>
          <p:cNvSpPr/>
          <p:nvPr/>
        </p:nvSpPr>
        <p:spPr bwMode="auto">
          <a:xfrm>
            <a:off x="1570947" y="801109"/>
            <a:ext cx="6203985" cy="1076898"/>
          </a:xfrm>
          <a:prstGeom prst="wedgeEllipseCallout">
            <a:avLst/>
          </a:prstGeom>
          <a:solidFill>
            <a:srgbClr val="C8E2E8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Can we transform a written calculation to make it easier to solve?</a:t>
            </a:r>
            <a:endParaRPr kumimoji="0" lang="en-GB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Speech Bubble: Oval 24">
            <a:extLst>
              <a:ext uri="{FF2B5EF4-FFF2-40B4-BE49-F238E27FC236}">
                <a16:creationId xmlns:a16="http://schemas.microsoft.com/office/drawing/2014/main" id="{B68CAA28-D85F-480E-B2EB-5F807CF674D3}"/>
              </a:ext>
            </a:extLst>
          </p:cNvPr>
          <p:cNvSpPr/>
          <p:nvPr/>
        </p:nvSpPr>
        <p:spPr bwMode="auto">
          <a:xfrm>
            <a:off x="1511940" y="769937"/>
            <a:ext cx="6343267" cy="1378080"/>
          </a:xfrm>
          <a:prstGeom prst="wedgeEllipseCallou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/>
              <a:t>If the minuend and subtrahend are changed by the same amount, the difference stays the same.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D2AFACF7-7E96-44DF-92D6-D7CD27D2682E}"/>
              </a:ext>
            </a:extLst>
          </p:cNvPr>
          <p:cNvCxnSpPr>
            <a:cxnSpLocks/>
          </p:cNvCxnSpPr>
          <p:nvPr/>
        </p:nvCxnSpPr>
        <p:spPr bwMode="auto">
          <a:xfrm>
            <a:off x="4119862" y="2915651"/>
            <a:ext cx="1106154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9FD6C285-8060-4269-8DDC-73CF1959A63A}"/>
              </a:ext>
            </a:extLst>
          </p:cNvPr>
          <p:cNvSpPr txBox="1"/>
          <p:nvPr/>
        </p:nvSpPr>
        <p:spPr bwMode="auto">
          <a:xfrm>
            <a:off x="4371119" y="2440392"/>
            <a:ext cx="603640" cy="253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48185E7-F3C2-4D14-BBFA-4243BDB74F39}"/>
              </a:ext>
            </a:extLst>
          </p:cNvPr>
          <p:cNvSpPr txBox="1"/>
          <p:nvPr/>
        </p:nvSpPr>
        <p:spPr>
          <a:xfrm>
            <a:off x="6611815" y="3125738"/>
            <a:ext cx="3471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1 ,   6     5    7</a:t>
            </a:r>
            <a:endParaRPr lang="en-GB" sz="2400" dirty="0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B490FAF8-A37B-4566-86E5-EB8A3C669BD1}"/>
              </a:ext>
            </a:extLst>
          </p:cNvPr>
          <p:cNvCxnSpPr>
            <a:cxnSpLocks/>
          </p:cNvCxnSpPr>
          <p:nvPr/>
        </p:nvCxnSpPr>
        <p:spPr bwMode="auto">
          <a:xfrm>
            <a:off x="4111842" y="3420975"/>
            <a:ext cx="1106154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E87826A3-525E-4623-8F34-9374617D0159}"/>
              </a:ext>
            </a:extLst>
          </p:cNvPr>
          <p:cNvSpPr txBox="1"/>
          <p:nvPr/>
        </p:nvSpPr>
        <p:spPr bwMode="auto">
          <a:xfrm>
            <a:off x="4363099" y="3587403"/>
            <a:ext cx="603640" cy="253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BFCB748-A0E8-46C0-973F-BFC4BB9C8331}"/>
              </a:ext>
            </a:extLst>
          </p:cNvPr>
          <p:cNvSpPr txBox="1"/>
          <p:nvPr/>
        </p:nvSpPr>
        <p:spPr>
          <a:xfrm>
            <a:off x="6094010" y="3562352"/>
            <a:ext cx="3471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1     8 ,   3     4     2</a:t>
            </a:r>
            <a:endParaRPr lang="en-GB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304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7" grpId="0" animBg="1"/>
      <p:bldP spid="25" grpId="0" animBg="1"/>
      <p:bldP spid="36" grpId="0"/>
      <p:bldP spid="37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C647B1-3585-4B0E-B69A-F23E412ADE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27B834-1709-45C5-A5B9-882E1C8C8BEA}"/>
              </a:ext>
            </a:extLst>
          </p:cNvPr>
          <p:cNvSpPr txBox="1"/>
          <p:nvPr/>
        </p:nvSpPr>
        <p:spPr bwMode="auto">
          <a:xfrm>
            <a:off x="328385" y="896523"/>
            <a:ext cx="1085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2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0,000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9EC7A5-00F8-42A8-9D7F-A5F4C6A6A588}"/>
              </a:ext>
            </a:extLst>
          </p:cNvPr>
          <p:cNvSpPr txBox="1"/>
          <p:nvPr/>
        </p:nvSpPr>
        <p:spPr bwMode="auto">
          <a:xfrm>
            <a:off x="1612118" y="3758913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</a:rPr>
              <a:t>−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06DC24-25FC-4B40-B628-233CEF264DEB}"/>
              </a:ext>
            </a:extLst>
          </p:cNvPr>
          <p:cNvSpPr txBox="1"/>
          <p:nvPr/>
        </p:nvSpPr>
        <p:spPr bwMode="auto">
          <a:xfrm>
            <a:off x="2014794" y="896523"/>
            <a:ext cx="1144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1,658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3D85D3-431B-4C87-B526-B20CB981DF01}"/>
              </a:ext>
            </a:extLst>
          </p:cNvPr>
          <p:cNvSpPr txBox="1"/>
          <p:nvPr/>
        </p:nvSpPr>
        <p:spPr bwMode="auto">
          <a:xfrm>
            <a:off x="4033822" y="3758913"/>
            <a:ext cx="12554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18,342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ED3F02-85E9-4BAF-B11A-0C1DA51FA022}"/>
              </a:ext>
            </a:extLst>
          </p:cNvPr>
          <p:cNvSpPr txBox="1"/>
          <p:nvPr/>
        </p:nvSpPr>
        <p:spPr bwMode="auto">
          <a:xfrm>
            <a:off x="2087208" y="3758913"/>
            <a:ext cx="11442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1,657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7B6F7B-073F-4F1B-A47B-404D5DE06B84}"/>
              </a:ext>
            </a:extLst>
          </p:cNvPr>
          <p:cNvSpPr txBox="1"/>
          <p:nvPr/>
        </p:nvSpPr>
        <p:spPr bwMode="auto">
          <a:xfrm>
            <a:off x="307545" y="3758913"/>
            <a:ext cx="1149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19,999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E6F5AC-1FC3-401D-93B0-2FE81FD68854}"/>
              </a:ext>
            </a:extLst>
          </p:cNvPr>
          <p:cNvSpPr txBox="1"/>
          <p:nvPr/>
        </p:nvSpPr>
        <p:spPr bwMode="auto">
          <a:xfrm>
            <a:off x="3381214" y="3758913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4AE6B5-9D5A-407C-9634-35DCD51CA861}"/>
              </a:ext>
            </a:extLst>
          </p:cNvPr>
          <p:cNvSpPr txBox="1"/>
          <p:nvPr/>
        </p:nvSpPr>
        <p:spPr bwMode="auto">
          <a:xfrm>
            <a:off x="3400450" y="89652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42818B-2E50-4958-8785-40D9C10E3E9F}"/>
              </a:ext>
            </a:extLst>
          </p:cNvPr>
          <p:cNvSpPr txBox="1"/>
          <p:nvPr/>
        </p:nvSpPr>
        <p:spPr bwMode="auto">
          <a:xfrm>
            <a:off x="1631354" y="89652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13" name="Picture 12" descr="A close up of a logo  Description generated with high confidence">
            <a:extLst>
              <a:ext uri="{FF2B5EF4-FFF2-40B4-BE49-F238E27FC236}">
                <a16:creationId xmlns:a16="http://schemas.microsoft.com/office/drawing/2014/main" id="{EAD5985F-7197-4995-903C-9F84FDD94F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604" y="1084989"/>
            <a:ext cx="778109" cy="290818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82D7EFA-1B99-4548-9B65-F408871F9880}"/>
              </a:ext>
            </a:extLst>
          </p:cNvPr>
          <p:cNvSpPr/>
          <p:nvPr/>
        </p:nvSpPr>
        <p:spPr bwMode="auto">
          <a:xfrm>
            <a:off x="4041189" y="786009"/>
            <a:ext cx="1206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8EC21A-5594-4E50-89BA-5C2B659FDA24}"/>
              </a:ext>
            </a:extLst>
          </p:cNvPr>
          <p:cNvSpPr txBox="1"/>
          <p:nvPr/>
        </p:nvSpPr>
        <p:spPr bwMode="auto">
          <a:xfrm>
            <a:off x="66184" y="2327719"/>
            <a:ext cx="5421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2B55F2-09AC-4ECD-A4BB-34C6E702652E}"/>
              </a:ext>
            </a:extLst>
          </p:cNvPr>
          <p:cNvSpPr txBox="1"/>
          <p:nvPr/>
        </p:nvSpPr>
        <p:spPr bwMode="auto">
          <a:xfrm>
            <a:off x="3033504" y="2327719"/>
            <a:ext cx="5421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7" name="Picture 16" descr="A close up of a logo  Description generated with high confidence">
            <a:extLst>
              <a:ext uri="{FF2B5EF4-FFF2-40B4-BE49-F238E27FC236}">
                <a16:creationId xmlns:a16="http://schemas.microsoft.com/office/drawing/2014/main" id="{E9CD815E-DB41-4731-84A4-4363254296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643" y="1863116"/>
            <a:ext cx="194527" cy="1390870"/>
          </a:xfrm>
          <a:prstGeom prst="rect">
            <a:avLst/>
          </a:prstGeom>
        </p:spPr>
      </p:pic>
      <p:pic>
        <p:nvPicPr>
          <p:cNvPr id="18" name="Picture 17" descr="A close up of a logo  Description generated with high confidence">
            <a:extLst>
              <a:ext uri="{FF2B5EF4-FFF2-40B4-BE49-F238E27FC236}">
                <a16:creationId xmlns:a16="http://schemas.microsoft.com/office/drawing/2014/main" id="{4DC214AB-88E7-43C2-920C-8BD62414E0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96" y="1863116"/>
            <a:ext cx="194527" cy="139087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F9AC741-4BBD-44A6-8C16-EF10ED82CAD2}"/>
              </a:ext>
            </a:extLst>
          </p:cNvPr>
          <p:cNvSpPr txBox="1"/>
          <p:nvPr/>
        </p:nvSpPr>
        <p:spPr bwMode="auto">
          <a:xfrm>
            <a:off x="4072201" y="896523"/>
            <a:ext cx="11576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18,342</a:t>
            </a:r>
          </a:p>
        </p:txBody>
      </p:sp>
      <p:sp>
        <p:nvSpPr>
          <p:cNvPr id="21" name="Speech Bubble: Oval 20">
            <a:extLst>
              <a:ext uri="{FF2B5EF4-FFF2-40B4-BE49-F238E27FC236}">
                <a16:creationId xmlns:a16="http://schemas.microsoft.com/office/drawing/2014/main" id="{F52D7A7E-C039-461E-A6D0-A8702E3CEB6A}"/>
              </a:ext>
            </a:extLst>
          </p:cNvPr>
          <p:cNvSpPr/>
          <p:nvPr/>
        </p:nvSpPr>
        <p:spPr bwMode="auto">
          <a:xfrm>
            <a:off x="4365680" y="1691151"/>
            <a:ext cx="4550171" cy="1562835"/>
          </a:xfrm>
          <a:prstGeom prst="wedgeEllipseCallou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/>
              <a:t>If the minuend and subtrahend are changed by the same amount, the difference stays the same.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D9BAE1-821F-4AE6-9C17-21FFAB71C59D}"/>
              </a:ext>
            </a:extLst>
          </p:cNvPr>
          <p:cNvSpPr txBox="1"/>
          <p:nvPr/>
        </p:nvSpPr>
        <p:spPr bwMode="auto">
          <a:xfrm>
            <a:off x="5944901" y="4662119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18,342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D68826-8DD5-4A90-B841-A1B38F2376BD}"/>
              </a:ext>
            </a:extLst>
          </p:cNvPr>
          <p:cNvSpPr txBox="1"/>
          <p:nvPr/>
        </p:nvSpPr>
        <p:spPr bwMode="auto">
          <a:xfrm>
            <a:off x="1473113" y="4662119"/>
            <a:ext cx="463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20,000 − 1,658 = 19,999 − 1,657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919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5" grpId="0"/>
      <p:bldP spid="16" grpId="0"/>
      <p:bldP spid="20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1DBA6F4B-557D-4347-AFC5-F2AA794DA3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569247"/>
              </p:ext>
            </p:extLst>
          </p:nvPr>
        </p:nvGraphicFramePr>
        <p:xfrm>
          <a:off x="3508622" y="841094"/>
          <a:ext cx="2440800" cy="13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00">
                  <a:extLst>
                    <a:ext uri="{9D8B030D-6E8A-4147-A177-3AD203B41FA5}">
                      <a16:colId xmlns:a16="http://schemas.microsoft.com/office/drawing/2014/main" val="3489417669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656947461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31333651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1230725735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59956576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1847190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298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yriad Pro Semibold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 Semibold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26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92D05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195444"/>
                  </a:ext>
                </a:extLst>
              </a:tr>
            </a:tbl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83ABF4-C3E4-49D4-83C5-9BC7D802A9CD}"/>
              </a:ext>
            </a:extLst>
          </p:cNvPr>
          <p:cNvSpPr txBox="1"/>
          <p:nvPr/>
        </p:nvSpPr>
        <p:spPr bwMode="auto">
          <a:xfrm>
            <a:off x="4594472" y="1778217"/>
            <a:ext cx="269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,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161F96B-E182-485C-9BBA-CD435EA45383}"/>
              </a:ext>
            </a:extLst>
          </p:cNvPr>
          <p:cNvSpPr txBox="1"/>
          <p:nvPr/>
        </p:nvSpPr>
        <p:spPr bwMode="auto">
          <a:xfrm>
            <a:off x="-6424126" y="2254427"/>
            <a:ext cx="1391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18,342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F1816F8-F1B0-4998-A416-B7B9248A4619}"/>
              </a:ext>
            </a:extLst>
          </p:cNvPr>
          <p:cNvSpPr txBox="1"/>
          <p:nvPr/>
        </p:nvSpPr>
        <p:spPr bwMode="auto">
          <a:xfrm>
            <a:off x="-7767703" y="555788"/>
            <a:ext cx="463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20,000 − 1,658 = 19,999 − 1,657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46F4B4-4E36-4397-B60A-5724DD9C5B4D}"/>
              </a:ext>
            </a:extLst>
          </p:cNvPr>
          <p:cNvSpPr txBox="1"/>
          <p:nvPr/>
        </p:nvSpPr>
        <p:spPr bwMode="auto">
          <a:xfrm>
            <a:off x="4797948" y="1778132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CD453F-61F4-4DD6-B74B-80FD1022AB0E}"/>
              </a:ext>
            </a:extLst>
          </p:cNvPr>
          <p:cNvSpPr txBox="1"/>
          <p:nvPr/>
        </p:nvSpPr>
        <p:spPr bwMode="auto">
          <a:xfrm>
            <a:off x="5187679" y="1778132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2D61C7A-7892-49F7-B9AF-F4A5D6339726}"/>
              </a:ext>
            </a:extLst>
          </p:cNvPr>
          <p:cNvSpPr txBox="1"/>
          <p:nvPr/>
        </p:nvSpPr>
        <p:spPr bwMode="auto">
          <a:xfrm>
            <a:off x="5575066" y="1778132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BF5F7C-BC42-4587-B254-32511A70D538}"/>
              </a:ext>
            </a:extLst>
          </p:cNvPr>
          <p:cNvSpPr txBox="1"/>
          <p:nvPr/>
        </p:nvSpPr>
        <p:spPr bwMode="auto">
          <a:xfrm>
            <a:off x="4301764" y="1778132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DBF5F7C-BC42-4587-B254-32511A70D538}"/>
              </a:ext>
            </a:extLst>
          </p:cNvPr>
          <p:cNvSpPr txBox="1"/>
          <p:nvPr/>
        </p:nvSpPr>
        <p:spPr bwMode="auto">
          <a:xfrm>
            <a:off x="3913426" y="1778132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pic>
        <p:nvPicPr>
          <p:cNvPr id="32" name="Picture 31" descr="A close up of a logo  Description generated with very high confidence">
            <a:extLst>
              <a:ext uri="{FF2B5EF4-FFF2-40B4-BE49-F238E27FC236}">
                <a16:creationId xmlns:a16="http://schemas.microsoft.com/office/drawing/2014/main" id="{4FB0B767-C67B-4D7C-B06F-04B9F4F5FC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47" y="3713801"/>
            <a:ext cx="6948943" cy="372844"/>
          </a:xfrm>
          <a:prstGeom prst="rect">
            <a:avLst/>
          </a:prstGeom>
        </p:spPr>
      </p:pic>
      <p:pic>
        <p:nvPicPr>
          <p:cNvPr id="35" name="Picture 34" descr="A close up of a logo  Description generated with very high confidence">
            <a:extLst>
              <a:ext uri="{FF2B5EF4-FFF2-40B4-BE49-F238E27FC236}">
                <a16:creationId xmlns:a16="http://schemas.microsoft.com/office/drawing/2014/main" id="{92AEA86E-A457-4B50-AF89-8B467DB4FF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611" y="3313737"/>
            <a:ext cx="5825009" cy="37284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91522F4-0254-4575-8604-9D6B10BDDC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602" y="4111484"/>
            <a:ext cx="5825009" cy="37284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584679D-B4F6-4B98-B595-1B011D426903}"/>
              </a:ext>
            </a:extLst>
          </p:cNvPr>
          <p:cNvSpPr txBox="1"/>
          <p:nvPr/>
        </p:nvSpPr>
        <p:spPr bwMode="auto">
          <a:xfrm>
            <a:off x="4797948" y="1777057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7E00D2-4209-4DCA-880F-9D3E30393F89}"/>
              </a:ext>
            </a:extLst>
          </p:cNvPr>
          <p:cNvSpPr txBox="1"/>
          <p:nvPr/>
        </p:nvSpPr>
        <p:spPr bwMode="auto">
          <a:xfrm>
            <a:off x="4592971" y="1777057"/>
            <a:ext cx="269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,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BDA3351-C29D-474E-A929-5C6CAF299B16}"/>
              </a:ext>
            </a:extLst>
          </p:cNvPr>
          <p:cNvSpPr txBox="1"/>
          <p:nvPr/>
        </p:nvSpPr>
        <p:spPr bwMode="auto">
          <a:xfrm>
            <a:off x="5187679" y="1777057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CE86077-DA58-42A3-85E0-A4DF5E2C89E2}"/>
              </a:ext>
            </a:extLst>
          </p:cNvPr>
          <p:cNvSpPr txBox="1"/>
          <p:nvPr/>
        </p:nvSpPr>
        <p:spPr bwMode="auto">
          <a:xfrm>
            <a:off x="5575066" y="1777057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A24ADCF-87AF-4737-A281-197C6922AFDB}"/>
              </a:ext>
            </a:extLst>
          </p:cNvPr>
          <p:cNvSpPr txBox="1"/>
          <p:nvPr/>
        </p:nvSpPr>
        <p:spPr bwMode="auto">
          <a:xfrm>
            <a:off x="4301764" y="1777057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7B90C2-6438-410F-8563-A6B59E879281}"/>
              </a:ext>
            </a:extLst>
          </p:cNvPr>
          <p:cNvSpPr txBox="1"/>
          <p:nvPr/>
        </p:nvSpPr>
        <p:spPr bwMode="auto">
          <a:xfrm>
            <a:off x="3913426" y="1777057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AF711FA-56F2-476F-8BFD-B099EE20F3F5}"/>
              </a:ext>
            </a:extLst>
          </p:cNvPr>
          <p:cNvSpPr txBox="1"/>
          <p:nvPr/>
        </p:nvSpPr>
        <p:spPr bwMode="auto">
          <a:xfrm>
            <a:off x="4123582" y="3000900"/>
            <a:ext cx="11047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solidFill>
                  <a:srgbClr val="04658F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18,342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0EE6B7-846C-4A74-8903-3FF2AA41533D}"/>
              </a:ext>
            </a:extLst>
          </p:cNvPr>
          <p:cNvSpPr txBox="1"/>
          <p:nvPr/>
        </p:nvSpPr>
        <p:spPr bwMode="auto">
          <a:xfrm>
            <a:off x="3120192" y="4509167"/>
            <a:ext cx="11047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solidFill>
                  <a:srgbClr val="914E0E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18,342</a:t>
            </a:r>
          </a:p>
        </p:txBody>
      </p:sp>
      <p:sp>
        <p:nvSpPr>
          <p:cNvPr id="48" name="Speech Bubble: Oval 47">
            <a:extLst>
              <a:ext uri="{FF2B5EF4-FFF2-40B4-BE49-F238E27FC236}">
                <a16:creationId xmlns:a16="http://schemas.microsoft.com/office/drawing/2014/main" id="{AAB060AB-72B0-439B-AF26-A8986480D75E}"/>
              </a:ext>
            </a:extLst>
          </p:cNvPr>
          <p:cNvSpPr/>
          <p:nvPr/>
        </p:nvSpPr>
        <p:spPr bwMode="auto">
          <a:xfrm>
            <a:off x="6353416" y="865120"/>
            <a:ext cx="2759812" cy="1330027"/>
          </a:xfrm>
          <a:prstGeom prst="wedgeEllipseCallou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/>
              <a:t>What is the same? What is different?</a:t>
            </a:r>
          </a:p>
        </p:txBody>
      </p:sp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0BF78F47-D504-40B2-975B-FF13C2756E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343328"/>
              </p:ext>
            </p:extLst>
          </p:nvPr>
        </p:nvGraphicFramePr>
        <p:xfrm>
          <a:off x="753699" y="858890"/>
          <a:ext cx="2260280" cy="13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3489417669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656947461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31333651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1230725735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59956576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1847190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298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yriad Pro Semibold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 Semibold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26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92D05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marL="0" marR="0" marT="46800" marB="468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195444"/>
                  </a:ext>
                </a:extLst>
              </a:tr>
            </a:tbl>
          </a:graphicData>
        </a:graphic>
      </p:graphicFrame>
      <p:sp>
        <p:nvSpPr>
          <p:cNvPr id="50" name="TextBox 49">
            <a:extLst>
              <a:ext uri="{FF2B5EF4-FFF2-40B4-BE49-F238E27FC236}">
                <a16:creationId xmlns:a16="http://schemas.microsoft.com/office/drawing/2014/main" id="{3D2C8DC2-D34C-4BE8-9E7A-34D09EB90857}"/>
              </a:ext>
            </a:extLst>
          </p:cNvPr>
          <p:cNvSpPr txBox="1"/>
          <p:nvPr/>
        </p:nvSpPr>
        <p:spPr bwMode="auto">
          <a:xfrm>
            <a:off x="1863743" y="1775305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640B018-0BC0-4060-ACD1-0663AF9CBE05}"/>
              </a:ext>
            </a:extLst>
          </p:cNvPr>
          <p:cNvSpPr txBox="1"/>
          <p:nvPr/>
        </p:nvSpPr>
        <p:spPr bwMode="auto">
          <a:xfrm>
            <a:off x="1658766" y="1775305"/>
            <a:ext cx="269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,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712FBDB-6796-421F-8692-38E773DC2F30}"/>
              </a:ext>
            </a:extLst>
          </p:cNvPr>
          <p:cNvSpPr txBox="1"/>
          <p:nvPr/>
        </p:nvSpPr>
        <p:spPr bwMode="auto">
          <a:xfrm>
            <a:off x="2253474" y="1775305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D2F3263-EE20-4E7E-B18C-1E66614FE078}"/>
              </a:ext>
            </a:extLst>
          </p:cNvPr>
          <p:cNvSpPr txBox="1"/>
          <p:nvPr/>
        </p:nvSpPr>
        <p:spPr bwMode="auto">
          <a:xfrm>
            <a:off x="2640861" y="1775305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0437F04-DA1B-4AAE-8255-31254B005358}"/>
              </a:ext>
            </a:extLst>
          </p:cNvPr>
          <p:cNvSpPr txBox="1"/>
          <p:nvPr/>
        </p:nvSpPr>
        <p:spPr bwMode="auto">
          <a:xfrm>
            <a:off x="1367559" y="1775305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DD357F-73CD-4094-B8C7-25AD9849BDC6}"/>
              </a:ext>
            </a:extLst>
          </p:cNvPr>
          <p:cNvSpPr txBox="1"/>
          <p:nvPr/>
        </p:nvSpPr>
        <p:spPr bwMode="auto">
          <a:xfrm>
            <a:off x="979221" y="1775305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86233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8892DD0-94A1-4693-8B6C-AEE28B7DFCD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35F8E6CB-ABA4-4E60-A002-B310C4EA65E9}"/>
              </a:ext>
            </a:extLst>
          </p:cNvPr>
          <p:cNvSpPr/>
          <p:nvPr/>
        </p:nvSpPr>
        <p:spPr bwMode="auto">
          <a:xfrm>
            <a:off x="136635" y="715853"/>
            <a:ext cx="2511972" cy="1806629"/>
          </a:xfrm>
          <a:prstGeom prst="wedgeEllipseCallou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/>
              <a:t>Can we use the same difference generalization to solve this problem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B04232-4E5D-4428-B91F-3D2EDFD5407D}"/>
              </a:ext>
            </a:extLst>
          </p:cNvPr>
          <p:cNvSpPr txBox="1"/>
          <p:nvPr/>
        </p:nvSpPr>
        <p:spPr>
          <a:xfrm>
            <a:off x="4775200" y="871756"/>
            <a:ext cx="4368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A famous pop star had 400,003 likes for an online performance, 24,438 of the same people also liked a video of a funny cat. How many people only liked the pop star?</a:t>
            </a:r>
            <a:endParaRPr lang="en-GB" sz="2000" b="1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C941359-BAD1-4462-A3FB-B27950CFC66F}"/>
              </a:ext>
            </a:extLst>
          </p:cNvPr>
          <p:cNvSpPr txBox="1"/>
          <p:nvPr/>
        </p:nvSpPr>
        <p:spPr bwMode="auto">
          <a:xfrm>
            <a:off x="354334" y="5626649"/>
            <a:ext cx="61829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400,003 − 24,438 = 399,999 − 24,434 </a:t>
            </a:r>
          </a:p>
        </p:txBody>
      </p:sp>
      <p:sp>
        <p:nvSpPr>
          <p:cNvPr id="34" name="Speech Bubble: Oval 33">
            <a:extLst>
              <a:ext uri="{FF2B5EF4-FFF2-40B4-BE49-F238E27FC236}">
                <a16:creationId xmlns:a16="http://schemas.microsoft.com/office/drawing/2014/main" id="{767C4D36-DF8E-4C56-84F7-05AF6C644FEC}"/>
              </a:ext>
            </a:extLst>
          </p:cNvPr>
          <p:cNvSpPr/>
          <p:nvPr/>
        </p:nvSpPr>
        <p:spPr bwMode="auto">
          <a:xfrm>
            <a:off x="109976" y="780054"/>
            <a:ext cx="2511972" cy="1806629"/>
          </a:xfrm>
          <a:prstGeom prst="wedgeEllipseCallou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b="1" dirty="0"/>
              <a:t>If the minuend and subtrahend are changed by the same amount, the difference stays the same.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D45BEB2-476F-4817-9FEC-F126F6804B7E}"/>
              </a:ext>
            </a:extLst>
          </p:cNvPr>
          <p:cNvSpPr txBox="1"/>
          <p:nvPr/>
        </p:nvSpPr>
        <p:spPr bwMode="auto">
          <a:xfrm>
            <a:off x="852183" y="3139401"/>
            <a:ext cx="12522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400,003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624592C-5B7C-4C68-AD8B-5E14E5928604}"/>
              </a:ext>
            </a:extLst>
          </p:cNvPr>
          <p:cNvSpPr txBox="1"/>
          <p:nvPr/>
        </p:nvSpPr>
        <p:spPr bwMode="auto">
          <a:xfrm>
            <a:off x="2219273" y="4858791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</a:rPr>
              <a:t>−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E8B6A76-AB1A-4215-A6C8-EFC859C28C87}"/>
              </a:ext>
            </a:extLst>
          </p:cNvPr>
          <p:cNvSpPr txBox="1"/>
          <p:nvPr/>
        </p:nvSpPr>
        <p:spPr bwMode="auto">
          <a:xfrm>
            <a:off x="2831284" y="3139401"/>
            <a:ext cx="10855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24,438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E55AFA9-7BB3-49F5-8F67-02C9C2F8427B}"/>
              </a:ext>
            </a:extLst>
          </p:cNvPr>
          <p:cNvSpPr txBox="1"/>
          <p:nvPr/>
        </p:nvSpPr>
        <p:spPr bwMode="auto">
          <a:xfrm>
            <a:off x="3946351" y="4881651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3A8204E-FF8C-4C71-8181-B19B9C7A8BDD}"/>
              </a:ext>
            </a:extLst>
          </p:cNvPr>
          <p:cNvSpPr txBox="1"/>
          <p:nvPr/>
        </p:nvSpPr>
        <p:spPr bwMode="auto">
          <a:xfrm>
            <a:off x="3984824" y="3139401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AA90C52-1A6C-401A-9EA2-192C3E9D9597}"/>
              </a:ext>
            </a:extLst>
          </p:cNvPr>
          <p:cNvSpPr txBox="1"/>
          <p:nvPr/>
        </p:nvSpPr>
        <p:spPr bwMode="auto">
          <a:xfrm>
            <a:off x="2238509" y="3139401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45" name="Picture 44" descr="A close up of a logo  Description generated with high confidence">
            <a:extLst>
              <a:ext uri="{FF2B5EF4-FFF2-40B4-BE49-F238E27FC236}">
                <a16:creationId xmlns:a16="http://schemas.microsoft.com/office/drawing/2014/main" id="{187C04BA-D464-4AD3-8CAE-2ABA1784C7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310" y="3377600"/>
            <a:ext cx="556089" cy="1760256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6BE66AE5-9B5C-42C0-ADD2-78D7F9DCAD17}"/>
              </a:ext>
            </a:extLst>
          </p:cNvPr>
          <p:cNvSpPr/>
          <p:nvPr/>
        </p:nvSpPr>
        <p:spPr bwMode="auto">
          <a:xfrm>
            <a:off x="4648344" y="2971042"/>
            <a:ext cx="1440372" cy="741845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9" name="Picture 48" descr="A close up of a logo  Description generated with high confidence">
            <a:extLst>
              <a:ext uri="{FF2B5EF4-FFF2-40B4-BE49-F238E27FC236}">
                <a16:creationId xmlns:a16="http://schemas.microsoft.com/office/drawing/2014/main" id="{76773E7E-6D31-41A0-AD30-FBE789E3A3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798" y="3959001"/>
            <a:ext cx="97263" cy="695434"/>
          </a:xfrm>
          <a:prstGeom prst="rect">
            <a:avLst/>
          </a:prstGeom>
        </p:spPr>
      </p:pic>
      <p:pic>
        <p:nvPicPr>
          <p:cNvPr id="50" name="Picture 49" descr="A close up of a logo  Description generated with high confidence">
            <a:extLst>
              <a:ext uri="{FF2B5EF4-FFF2-40B4-BE49-F238E27FC236}">
                <a16:creationId xmlns:a16="http://schemas.microsoft.com/office/drawing/2014/main" id="{740BED63-D277-41F6-AD6C-926A0A562C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115" y="3959000"/>
            <a:ext cx="97263" cy="695432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85AF657B-79EF-4CF2-99B8-DEB83778CFB3}"/>
              </a:ext>
            </a:extLst>
          </p:cNvPr>
          <p:cNvSpPr txBox="1"/>
          <p:nvPr/>
        </p:nvSpPr>
        <p:spPr>
          <a:xfrm>
            <a:off x="3528009" y="4024448"/>
            <a:ext cx="686508" cy="523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- 3</a:t>
            </a:r>
            <a:endParaRPr lang="en-GB" sz="28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FA0B1DA-B693-4243-8A12-E6D1C47F8E4D}"/>
              </a:ext>
            </a:extLst>
          </p:cNvPr>
          <p:cNvSpPr txBox="1"/>
          <p:nvPr/>
        </p:nvSpPr>
        <p:spPr>
          <a:xfrm>
            <a:off x="589255" y="4024447"/>
            <a:ext cx="686508" cy="523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- 3</a:t>
            </a:r>
            <a:endParaRPr lang="en-GB" sz="28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4F2A078-C999-41A6-8873-B80A27C29DDD}"/>
              </a:ext>
            </a:extLst>
          </p:cNvPr>
          <p:cNvSpPr txBox="1"/>
          <p:nvPr/>
        </p:nvSpPr>
        <p:spPr>
          <a:xfrm>
            <a:off x="841752" y="4883938"/>
            <a:ext cx="143064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400,000</a:t>
            </a:r>
            <a:endParaRPr lang="en-GB" sz="28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E83A8B1-4D6F-477D-AAF0-0307CB2C6FFC}"/>
              </a:ext>
            </a:extLst>
          </p:cNvPr>
          <p:cNvSpPr txBox="1"/>
          <p:nvPr/>
        </p:nvSpPr>
        <p:spPr>
          <a:xfrm>
            <a:off x="2805542" y="4868977"/>
            <a:ext cx="1206001" cy="5247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24,435</a:t>
            </a:r>
            <a:endParaRPr lang="en-GB" sz="28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AB7F13F-148B-404E-AB66-B4E90DFDC747}"/>
              </a:ext>
            </a:extLst>
          </p:cNvPr>
          <p:cNvSpPr txBox="1"/>
          <p:nvPr/>
        </p:nvSpPr>
        <p:spPr>
          <a:xfrm>
            <a:off x="2732557" y="4875075"/>
            <a:ext cx="125226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24,434</a:t>
            </a:r>
            <a:endParaRPr lang="en-GB" sz="28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0CDF7C7-E42B-4471-9A1F-E52E1E506902}"/>
              </a:ext>
            </a:extLst>
          </p:cNvPr>
          <p:cNvSpPr txBox="1"/>
          <p:nvPr/>
        </p:nvSpPr>
        <p:spPr>
          <a:xfrm>
            <a:off x="3445806" y="4024447"/>
            <a:ext cx="686508" cy="523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- 4</a:t>
            </a:r>
            <a:endParaRPr lang="en-GB" sz="28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451E068-1C35-4536-A87D-6DC9A4B86FB4}"/>
              </a:ext>
            </a:extLst>
          </p:cNvPr>
          <p:cNvSpPr txBox="1"/>
          <p:nvPr/>
        </p:nvSpPr>
        <p:spPr>
          <a:xfrm>
            <a:off x="838539" y="4883938"/>
            <a:ext cx="135763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399,999</a:t>
            </a:r>
            <a:endParaRPr lang="en-GB" sz="28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AF9156C-C0E3-44E7-B1A4-C19824A8B037}"/>
              </a:ext>
            </a:extLst>
          </p:cNvPr>
          <p:cNvSpPr txBox="1"/>
          <p:nvPr/>
        </p:nvSpPr>
        <p:spPr>
          <a:xfrm>
            <a:off x="547849" y="4050061"/>
            <a:ext cx="686508" cy="523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- 4</a:t>
            </a:r>
            <a:endParaRPr lang="en-GB" sz="2800" dirty="0"/>
          </a:p>
        </p:txBody>
      </p:sp>
      <p:pic>
        <p:nvPicPr>
          <p:cNvPr id="61" name="Picture 60" descr="Movie? Taffy Cat">
            <a:extLst>
              <a:ext uri="{FF2B5EF4-FFF2-40B4-BE49-F238E27FC236}">
                <a16:creationId xmlns:a16="http://schemas.microsoft.com/office/drawing/2014/main" id="{06F601FE-A00E-410D-852C-E4273FA582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805" y="605768"/>
            <a:ext cx="1990038" cy="1990038"/>
          </a:xfrm>
          <a:prstGeom prst="rect">
            <a:avLst/>
          </a:prstGeom>
        </p:spPr>
      </p:pic>
      <p:sp>
        <p:nvSpPr>
          <p:cNvPr id="62" name="Rectangle 61">
            <a:extLst>
              <a:ext uri="{FF2B5EF4-FFF2-40B4-BE49-F238E27FC236}">
                <a16:creationId xmlns:a16="http://schemas.microsoft.com/office/drawing/2014/main" id="{310D3E86-3361-491A-A016-C1A30222DBD7}"/>
              </a:ext>
            </a:extLst>
          </p:cNvPr>
          <p:cNvSpPr/>
          <p:nvPr/>
        </p:nvSpPr>
        <p:spPr bwMode="auto">
          <a:xfrm>
            <a:off x="4677990" y="4762834"/>
            <a:ext cx="1440372" cy="741845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203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35" grpId="0"/>
      <p:bldP spid="36" grpId="0"/>
      <p:bldP spid="37" grpId="0"/>
      <p:bldP spid="42" grpId="0"/>
      <p:bldP spid="43" grpId="0"/>
      <p:bldP spid="44" grpId="0"/>
      <p:bldP spid="46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9" grpId="0" animBg="1"/>
      <p:bldP spid="6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1E2F7A3-D784-4ADE-B284-280A90B0C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707658"/>
              </p:ext>
            </p:extLst>
          </p:nvPr>
        </p:nvGraphicFramePr>
        <p:xfrm>
          <a:off x="600568" y="1032543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F0ECE88-47FB-4D11-ABBE-F68EF6053C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248243"/>
              </p:ext>
            </p:extLst>
          </p:nvPr>
        </p:nvGraphicFramePr>
        <p:xfrm>
          <a:off x="5381201" y="1032543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3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2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4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4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grpSp>
        <p:nvGrpSpPr>
          <p:cNvPr id="30" name="Group 29">
            <a:extLst>
              <a:ext uri="{FF2B5EF4-FFF2-40B4-BE49-F238E27FC236}">
                <a16:creationId xmlns:a16="http://schemas.microsoft.com/office/drawing/2014/main" id="{EF8409FE-1D50-4809-ADEA-2F462E0613B7}"/>
              </a:ext>
            </a:extLst>
          </p:cNvPr>
          <p:cNvGrpSpPr/>
          <p:nvPr/>
        </p:nvGrpSpPr>
        <p:grpSpPr>
          <a:xfrm>
            <a:off x="4043362" y="923863"/>
            <a:ext cx="1028700" cy="1683287"/>
            <a:chOff x="4043362" y="2688495"/>
            <a:chExt cx="1028700" cy="168328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8BA3668-C591-4D3C-B1B4-6D4D9763FA74}"/>
                </a:ext>
              </a:extLst>
            </p:cNvPr>
            <p:cNvSpPr txBox="1"/>
            <p:nvPr/>
          </p:nvSpPr>
          <p:spPr bwMode="auto">
            <a:xfrm>
              <a:off x="4252179" y="2688495"/>
              <a:ext cx="611066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5E5E5E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− 4</a:t>
              </a:r>
              <a:endPara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91D8254-7E2B-4826-8EFE-11CFCB1D2F7A}"/>
                </a:ext>
              </a:extLst>
            </p:cNvPr>
            <p:cNvSpPr txBox="1"/>
            <p:nvPr/>
          </p:nvSpPr>
          <p:spPr bwMode="auto">
            <a:xfrm>
              <a:off x="4252179" y="3947050"/>
              <a:ext cx="611066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5E5E5E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− 4</a:t>
              </a:r>
              <a:endPara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26706534-39F5-4EA6-BA98-6628B504318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43362" y="3149157"/>
              <a:ext cx="1028700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839B4106-F7C7-4FCA-BAF3-EDE81D66A86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43362" y="3898457"/>
              <a:ext cx="1028700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65CBE223-F2B5-4517-85DB-F491CFCBB911}"/>
              </a:ext>
            </a:extLst>
          </p:cNvPr>
          <p:cNvSpPr txBox="1"/>
          <p:nvPr/>
        </p:nvSpPr>
        <p:spPr bwMode="auto">
          <a:xfrm>
            <a:off x="6598192" y="2640489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US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5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E8A1F6-6C93-4095-92CB-AE96DBC337F2}"/>
              </a:ext>
            </a:extLst>
          </p:cNvPr>
          <p:cNvSpPr txBox="1"/>
          <p:nvPr/>
        </p:nvSpPr>
        <p:spPr bwMode="auto">
          <a:xfrm>
            <a:off x="6207667" y="2640489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US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7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01AFD0E-B69E-4927-9538-676039EACC66}"/>
              </a:ext>
            </a:extLst>
          </p:cNvPr>
          <p:cNvSpPr txBox="1"/>
          <p:nvPr/>
        </p:nvSpPr>
        <p:spPr bwMode="auto">
          <a:xfrm>
            <a:off x="6948199" y="2640489"/>
            <a:ext cx="2696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,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8636FB6-61FE-4B07-A3EB-6B26740E4304}"/>
              </a:ext>
            </a:extLst>
          </p:cNvPr>
          <p:cNvSpPr txBox="1"/>
          <p:nvPr/>
        </p:nvSpPr>
        <p:spPr bwMode="auto">
          <a:xfrm>
            <a:off x="7271813" y="2640489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5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A0C40F9-234D-4C97-9937-66542835E46A}"/>
              </a:ext>
            </a:extLst>
          </p:cNvPr>
          <p:cNvSpPr txBox="1"/>
          <p:nvPr/>
        </p:nvSpPr>
        <p:spPr bwMode="auto">
          <a:xfrm>
            <a:off x="7685914" y="2640489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US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6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BD519CE-ADA7-477B-BD33-0102B033B1FD}"/>
              </a:ext>
            </a:extLst>
          </p:cNvPr>
          <p:cNvSpPr txBox="1"/>
          <p:nvPr/>
        </p:nvSpPr>
        <p:spPr bwMode="auto">
          <a:xfrm>
            <a:off x="8099354" y="2640489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US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5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E3F1716-A5DA-4808-9653-50453716BFDD}"/>
              </a:ext>
            </a:extLst>
          </p:cNvPr>
          <p:cNvSpPr txBox="1"/>
          <p:nvPr/>
        </p:nvSpPr>
        <p:spPr bwMode="auto">
          <a:xfrm>
            <a:off x="5792164" y="2640489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US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3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D781C9-6225-4016-999B-AE99FC2CED48}"/>
              </a:ext>
            </a:extLst>
          </p:cNvPr>
          <p:cNvSpPr txBox="1"/>
          <p:nvPr/>
        </p:nvSpPr>
        <p:spPr>
          <a:xfrm>
            <a:off x="2164112" y="3850031"/>
            <a:ext cx="5398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375,565 people only liked the pop star.</a:t>
            </a:r>
            <a:endParaRPr lang="en-GB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ECF7623-C132-4640-A866-283E5437B971}"/>
              </a:ext>
            </a:extLst>
          </p:cNvPr>
          <p:cNvSpPr txBox="1"/>
          <p:nvPr/>
        </p:nvSpPr>
        <p:spPr bwMode="auto">
          <a:xfrm>
            <a:off x="1502970" y="3007969"/>
            <a:ext cx="61829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400,003 − 24,438 = 399,999 − 24,434 = 375,565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736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18" grpId="0"/>
      <p:bldP spid="3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4|51.6|27.4|52.4|66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6.3|48.1|7.8|5.2|2.1|4.1|27.8|10|7.6|14.3|9.3|2.2|8.4|17.3|5.2|1.9|6.7|39.3|3|4|3.9|10.2|25|4.3|6.9|5.4|11.3|8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83.4|0.7|0.5|0.4|24.1|0.4|2.7|24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4|1.3|2.7|1.3|1.9|3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|3.4|0.9|3.8|0.7|14.7|6.9|1.5|1.3|4.7|2.4|0.8|22|2.5|11.2|2.3|4|1.2|5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8.6|4.1|28.9|4.5|3.7|4.3|8.3|4.3|6.9|8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730D36C-4A49-431D-BFB1-AA47563AC893}"/>
</file>

<file path=customXml/itemProps2.xml><?xml version="1.0" encoding="utf-8"?>
<ds:datastoreItem xmlns:ds="http://schemas.openxmlformats.org/officeDocument/2006/customXml" ds:itemID="{AD54778C-1F19-4F3F-ABC2-3B1194BCB33C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e2f7c1fb-8b39-4d5b-953e-de45d1606e4d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678</Words>
  <Application>Microsoft Office PowerPoint</Application>
  <PresentationFormat>On-screen Show (4:3)</PresentationFormat>
  <Paragraphs>276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Myriad Pro</vt:lpstr>
      <vt:lpstr>Myriad Pro Semibold</vt:lpstr>
      <vt:lpstr>Open Sans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2020-08-27T13:04:11Z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