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8"/>
  </p:notesMasterIdLst>
  <p:sldIdLst>
    <p:sldId id="256" r:id="rId6"/>
    <p:sldId id="267" r:id="rId7"/>
    <p:sldId id="268" r:id="rId8"/>
    <p:sldId id="269" r:id="rId9"/>
    <p:sldId id="270" r:id="rId10"/>
    <p:sldId id="271" r:id="rId11"/>
    <p:sldId id="284" r:id="rId12"/>
    <p:sldId id="274" r:id="rId13"/>
    <p:sldId id="285" r:id="rId14"/>
    <p:sldId id="275" r:id="rId15"/>
    <p:sldId id="276" r:id="rId16"/>
    <p:sldId id="287" r:id="rId17"/>
    <p:sldId id="277" r:id="rId18"/>
    <p:sldId id="278" r:id="rId19"/>
    <p:sldId id="279" r:id="rId20"/>
    <p:sldId id="280" r:id="rId21"/>
    <p:sldId id="283" r:id="rId22"/>
    <p:sldId id="288" r:id="rId23"/>
    <p:sldId id="286" r:id="rId24"/>
    <p:sldId id="281" r:id="rId25"/>
    <p:sldId id="282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7FF71A-1E0D-4DE1-9E59-E0EE2D1E9CA7}" v="1" dt="2020-08-27T13:08:36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90387" autoAdjust="0"/>
  </p:normalViewPr>
  <p:slideViewPr>
    <p:cSldViewPr snapToGrid="0"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576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7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570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454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355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74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640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273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56330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08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55688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5085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A93FD-7F40-436E-BF99-49A0FFAAE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157" y="661007"/>
            <a:ext cx="4230564" cy="2000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5274C4-97A0-41C1-B49D-83EC6A26B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1687" y="3252445"/>
            <a:ext cx="5000625" cy="1552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1680ED-5232-4F71-88E1-E8C551E75DB9}"/>
              </a:ext>
            </a:extLst>
          </p:cNvPr>
          <p:cNvSpPr txBox="1"/>
          <p:nvPr/>
        </p:nvSpPr>
        <p:spPr>
          <a:xfrm flipH="1">
            <a:off x="1900967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2,000 – 1,997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A168E8-5D7D-46A9-BF5A-B4731A4F540B}"/>
              </a:ext>
            </a:extLst>
          </p:cNvPr>
          <p:cNvSpPr txBox="1"/>
          <p:nvPr/>
        </p:nvSpPr>
        <p:spPr>
          <a:xfrm>
            <a:off x="4351808" y="29028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CB40B3-91C1-49F3-BE98-923C1C978E14}"/>
              </a:ext>
            </a:extLst>
          </p:cNvPr>
          <p:cNvSpPr txBox="1"/>
          <p:nvPr/>
        </p:nvSpPr>
        <p:spPr>
          <a:xfrm flipH="1">
            <a:off x="5855933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2,001 – 1,998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D53FDE-926C-4A85-A8F7-407BAC12B229}"/>
              </a:ext>
            </a:extLst>
          </p:cNvPr>
          <p:cNvSpPr txBox="1"/>
          <p:nvPr/>
        </p:nvSpPr>
        <p:spPr>
          <a:xfrm>
            <a:off x="900052" y="5178455"/>
            <a:ext cx="74718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I subtract _____ from the minuend and subtract ____ from the subtrahend, the difference stays the same.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47AF8-73A8-452B-9A4B-93AABB292522}"/>
              </a:ext>
            </a:extLst>
          </p:cNvPr>
          <p:cNvSpPr txBox="1"/>
          <p:nvPr/>
        </p:nvSpPr>
        <p:spPr>
          <a:xfrm>
            <a:off x="4351808" y="9795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BC19DE-020D-454C-BE8B-EA43C5AA3150}"/>
              </a:ext>
            </a:extLst>
          </p:cNvPr>
          <p:cNvSpPr txBox="1"/>
          <p:nvPr/>
        </p:nvSpPr>
        <p:spPr>
          <a:xfrm>
            <a:off x="4351808" y="12730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BCD420-B4B0-4B99-B7E3-F54651AEB702}"/>
              </a:ext>
            </a:extLst>
          </p:cNvPr>
          <p:cNvSpPr txBox="1"/>
          <p:nvPr/>
        </p:nvSpPr>
        <p:spPr>
          <a:xfrm>
            <a:off x="4351808" y="1576458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84C5AE-BB16-47C7-9901-21D203E70C8F}"/>
              </a:ext>
            </a:extLst>
          </p:cNvPr>
          <p:cNvSpPr txBox="1"/>
          <p:nvPr/>
        </p:nvSpPr>
        <p:spPr>
          <a:xfrm>
            <a:off x="4351808" y="1903306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377A51-7513-4E0C-B181-5B056CE15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52" y="2700937"/>
            <a:ext cx="3987912" cy="369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891BBF4-B244-4064-83D9-733616F5DC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63783" y="3417013"/>
            <a:ext cx="3987912" cy="380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930B60-2C67-4650-8F3E-DD1B50A1C11F}"/>
              </a:ext>
            </a:extLst>
          </p:cNvPr>
          <p:cNvSpPr txBox="1"/>
          <p:nvPr/>
        </p:nvSpPr>
        <p:spPr>
          <a:xfrm>
            <a:off x="4056341" y="2616541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968E6-1D3F-4164-8481-9F59A2505D8C}"/>
              </a:ext>
            </a:extLst>
          </p:cNvPr>
          <p:cNvSpPr txBox="1"/>
          <p:nvPr/>
        </p:nvSpPr>
        <p:spPr>
          <a:xfrm>
            <a:off x="5011814" y="3747183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003BEC-ECA3-4144-B8BB-7B8985FDF785}"/>
              </a:ext>
            </a:extLst>
          </p:cNvPr>
          <p:cNvSpPr txBox="1"/>
          <p:nvPr/>
        </p:nvSpPr>
        <p:spPr>
          <a:xfrm>
            <a:off x="2304687" y="5150521"/>
            <a:ext cx="346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E064F6-A627-4AB0-AD51-925024DC83B9}"/>
              </a:ext>
            </a:extLst>
          </p:cNvPr>
          <p:cNvSpPr txBox="1"/>
          <p:nvPr/>
        </p:nvSpPr>
        <p:spPr>
          <a:xfrm>
            <a:off x="5647529" y="5150521"/>
            <a:ext cx="91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F3A91B-7D2B-454C-8699-5A64CF008BA2}"/>
              </a:ext>
            </a:extLst>
          </p:cNvPr>
          <p:cNvSpPr/>
          <p:nvPr/>
        </p:nvSpPr>
        <p:spPr>
          <a:xfrm>
            <a:off x="1545406" y="5181778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85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0.43264 -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6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43247 -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3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8" grpId="0" animBg="1"/>
      <p:bldP spid="9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A93FD-7F40-436E-BF99-49A0FFAAE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157" y="661007"/>
            <a:ext cx="4230564" cy="2000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5274C4-97A0-41C1-B49D-83EC6A26B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1687" y="3252445"/>
            <a:ext cx="5000625" cy="1552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1680ED-5232-4F71-88E1-E8C551E75DB9}"/>
              </a:ext>
            </a:extLst>
          </p:cNvPr>
          <p:cNvSpPr txBox="1"/>
          <p:nvPr/>
        </p:nvSpPr>
        <p:spPr>
          <a:xfrm flipH="1">
            <a:off x="1900967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2,003 – 2,000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A168E8-5D7D-46A9-BF5A-B4731A4F540B}"/>
              </a:ext>
            </a:extLst>
          </p:cNvPr>
          <p:cNvSpPr txBox="1"/>
          <p:nvPr/>
        </p:nvSpPr>
        <p:spPr>
          <a:xfrm>
            <a:off x="4351808" y="29028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CB40B3-91C1-49F3-BE98-923C1C978E14}"/>
              </a:ext>
            </a:extLst>
          </p:cNvPr>
          <p:cNvSpPr txBox="1"/>
          <p:nvPr/>
        </p:nvSpPr>
        <p:spPr>
          <a:xfrm flipH="1">
            <a:off x="5855933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2,001 – 1,998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47AF8-73A8-452B-9A4B-93AABB292522}"/>
              </a:ext>
            </a:extLst>
          </p:cNvPr>
          <p:cNvSpPr txBox="1"/>
          <p:nvPr/>
        </p:nvSpPr>
        <p:spPr>
          <a:xfrm>
            <a:off x="4351808" y="9795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BC19DE-020D-454C-BE8B-EA43C5AA3150}"/>
              </a:ext>
            </a:extLst>
          </p:cNvPr>
          <p:cNvSpPr txBox="1"/>
          <p:nvPr/>
        </p:nvSpPr>
        <p:spPr>
          <a:xfrm>
            <a:off x="4351808" y="12730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BCD420-B4B0-4B99-B7E3-F54651AEB702}"/>
              </a:ext>
            </a:extLst>
          </p:cNvPr>
          <p:cNvSpPr txBox="1"/>
          <p:nvPr/>
        </p:nvSpPr>
        <p:spPr>
          <a:xfrm>
            <a:off x="4351808" y="1576458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84C5AE-BB16-47C7-9901-21D203E70C8F}"/>
              </a:ext>
            </a:extLst>
          </p:cNvPr>
          <p:cNvSpPr txBox="1"/>
          <p:nvPr/>
        </p:nvSpPr>
        <p:spPr>
          <a:xfrm>
            <a:off x="4351808" y="1903306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377A51-7513-4E0C-B181-5B056CE15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52" y="2700937"/>
            <a:ext cx="3987912" cy="369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891BBF4-B244-4064-83D9-733616F5DC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63783" y="3417013"/>
            <a:ext cx="3987912" cy="380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930B60-2C67-4650-8F3E-DD1B50A1C11F}"/>
              </a:ext>
            </a:extLst>
          </p:cNvPr>
          <p:cNvSpPr txBox="1"/>
          <p:nvPr/>
        </p:nvSpPr>
        <p:spPr>
          <a:xfrm>
            <a:off x="4056341" y="2616541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968E6-1D3F-4164-8481-9F59A2505D8C}"/>
              </a:ext>
            </a:extLst>
          </p:cNvPr>
          <p:cNvSpPr txBox="1"/>
          <p:nvPr/>
        </p:nvSpPr>
        <p:spPr>
          <a:xfrm>
            <a:off x="5011814" y="3747183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7B140ED-59E3-4A92-89E8-39100D829F9E}"/>
              </a:ext>
            </a:extLst>
          </p:cNvPr>
          <p:cNvSpPr txBox="1"/>
          <p:nvPr/>
        </p:nvSpPr>
        <p:spPr>
          <a:xfrm>
            <a:off x="900052" y="5178455"/>
            <a:ext cx="74718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I subtract _____ from the minuend and subtract ____ from the subtrahend, the difference stays the same.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F17B03-A2FD-4876-B7EC-DF7100CE6428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3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5274C4-97A0-41C1-B49D-83EC6A26B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87" y="3252445"/>
            <a:ext cx="5000625" cy="1552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1680ED-5232-4F71-88E1-E8C551E75DB9}"/>
              </a:ext>
            </a:extLst>
          </p:cNvPr>
          <p:cNvSpPr txBox="1"/>
          <p:nvPr/>
        </p:nvSpPr>
        <p:spPr>
          <a:xfrm flipH="1">
            <a:off x="1900967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2,003 – 2,000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A168E8-5D7D-46A9-BF5A-B4731A4F540B}"/>
              </a:ext>
            </a:extLst>
          </p:cNvPr>
          <p:cNvSpPr txBox="1"/>
          <p:nvPr/>
        </p:nvSpPr>
        <p:spPr>
          <a:xfrm>
            <a:off x="4351808" y="29028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CB40B3-91C1-49F3-BE98-923C1C978E14}"/>
              </a:ext>
            </a:extLst>
          </p:cNvPr>
          <p:cNvSpPr txBox="1"/>
          <p:nvPr/>
        </p:nvSpPr>
        <p:spPr>
          <a:xfrm flipH="1">
            <a:off x="5855933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2,001 – 1,998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377A51-7513-4E0C-B181-5B056CE15E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52" y="2700937"/>
            <a:ext cx="3987912" cy="369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891BBF4-B244-4064-83D9-733616F5DC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63783" y="3417013"/>
            <a:ext cx="3987912" cy="380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930B60-2C67-4650-8F3E-DD1B50A1C11F}"/>
              </a:ext>
            </a:extLst>
          </p:cNvPr>
          <p:cNvSpPr txBox="1"/>
          <p:nvPr/>
        </p:nvSpPr>
        <p:spPr>
          <a:xfrm>
            <a:off x="4056341" y="2616541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968E6-1D3F-4164-8481-9F59A2505D8C}"/>
              </a:ext>
            </a:extLst>
          </p:cNvPr>
          <p:cNvSpPr txBox="1"/>
          <p:nvPr/>
        </p:nvSpPr>
        <p:spPr>
          <a:xfrm>
            <a:off x="5011814" y="3747183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7B140ED-59E3-4A92-89E8-39100D829F9E}"/>
              </a:ext>
            </a:extLst>
          </p:cNvPr>
          <p:cNvSpPr txBox="1"/>
          <p:nvPr/>
        </p:nvSpPr>
        <p:spPr>
          <a:xfrm>
            <a:off x="900052" y="5178455"/>
            <a:ext cx="605164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we change the minuend and subtrahend by the same amount, the difference stays the same.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2167CA-8F10-4494-AAF0-CD03F753D815}"/>
              </a:ext>
            </a:extLst>
          </p:cNvPr>
          <p:cNvSpPr txBox="1"/>
          <p:nvPr/>
        </p:nvSpPr>
        <p:spPr>
          <a:xfrm>
            <a:off x="0" y="93540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What generalisation can we make?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599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06213C7-1689-40A2-8155-01DCC4F8D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836" y="889366"/>
            <a:ext cx="5077098" cy="17707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20FD26C-6D58-4FF6-AAF3-0AEB7FDA7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836" y="3124414"/>
            <a:ext cx="5077098" cy="17707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54C513D-2508-47E8-931A-09AEB991422C}"/>
              </a:ext>
            </a:extLst>
          </p:cNvPr>
          <p:cNvSpPr txBox="1"/>
          <p:nvPr/>
        </p:nvSpPr>
        <p:spPr>
          <a:xfrm>
            <a:off x="900052" y="5178455"/>
            <a:ext cx="74718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I subtract _____ from the minuend and subtract ____ from the subtrahend, the difference stays the same.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EDF91E-42B6-4555-B1A0-CC880799DE4C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E939B4-3856-4974-AE1C-DCACDD1C9320}"/>
              </a:ext>
            </a:extLst>
          </p:cNvPr>
          <p:cNvSpPr txBox="1"/>
          <p:nvPr/>
        </p:nvSpPr>
        <p:spPr>
          <a:xfrm>
            <a:off x="900052" y="5178455"/>
            <a:ext cx="5957948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Generalisation:</a:t>
            </a:r>
          </a:p>
          <a:p>
            <a:r>
              <a:rPr lang="en-GB" dirty="0"/>
              <a:t>If we change the minuend and subtrahend by the same amount, the difference stays the same.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24" name="Picture 2" descr="C:\Users\Jonathan\AppData\Local\Microsoft\Windows\INetCache\IE\2FYZI2LW\primary-reconcile[1].png">
            <a:extLst>
              <a:ext uri="{FF2B5EF4-FFF2-40B4-BE49-F238E27FC236}">
                <a16:creationId xmlns:a16="http://schemas.microsoft.com/office/drawing/2014/main" id="{E0945088-F1C5-47A0-9B6A-F964406D2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079" y="5968634"/>
            <a:ext cx="298004" cy="29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794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F35D59-BABB-4BBF-A7AB-2A349F6410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AD763B-6ED6-48FC-BCD6-484E70917CC4}"/>
              </a:ext>
            </a:extLst>
          </p:cNvPr>
          <p:cNvSpPr txBox="1"/>
          <p:nvPr/>
        </p:nvSpPr>
        <p:spPr bwMode="auto">
          <a:xfrm>
            <a:off x="6102548" y="706790"/>
            <a:ext cx="559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38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CE99598-809A-4220-81F0-996123C6C55E}"/>
              </a:ext>
            </a:extLst>
          </p:cNvPr>
          <p:cNvGrpSpPr/>
          <p:nvPr/>
        </p:nvGrpSpPr>
        <p:grpSpPr>
          <a:xfrm>
            <a:off x="1486742" y="670056"/>
            <a:ext cx="6150053" cy="2373578"/>
            <a:chOff x="1486742" y="3920839"/>
            <a:chExt cx="6150053" cy="237357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7661086-BEE2-4AAC-A2A2-7DC9132B69FA}"/>
                </a:ext>
              </a:extLst>
            </p:cNvPr>
            <p:cNvSpPr txBox="1"/>
            <p:nvPr/>
          </p:nvSpPr>
          <p:spPr bwMode="auto">
            <a:xfrm>
              <a:off x="2398879" y="3957573"/>
              <a:ext cx="10647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 </a:t>
              </a:r>
              <a:r>
                <a:rPr lang="en-GB" sz="2400" dirty="0">
                  <a:latin typeface="Myriad Pro Semibold"/>
                </a:rPr>
                <a:t>− 3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C8D90ED-8B06-405D-9A4A-77666BC29DED}"/>
                </a:ext>
              </a:extLst>
            </p:cNvPr>
            <p:cNvSpPr txBox="1"/>
            <p:nvPr/>
          </p:nvSpPr>
          <p:spPr bwMode="auto">
            <a:xfrm>
              <a:off x="5320995" y="3957573"/>
              <a:ext cx="8130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45 </a:t>
              </a:r>
              <a:r>
                <a:rPr lang="en-GB" sz="2400" dirty="0">
                  <a:latin typeface="Myriad Pro Semibold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1639926-CEAA-4100-99B8-D6D6AEA445EE}"/>
                </a:ext>
              </a:extLst>
            </p:cNvPr>
            <p:cNvSpPr/>
            <p:nvPr/>
          </p:nvSpPr>
          <p:spPr bwMode="auto">
            <a:xfrm>
              <a:off x="6114867" y="3920839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4FEF92-9738-444A-A7F8-9A5F82016DBC}"/>
                </a:ext>
              </a:extLst>
            </p:cNvPr>
            <p:cNvSpPr txBox="1"/>
            <p:nvPr/>
          </p:nvSpPr>
          <p:spPr bwMode="auto">
            <a:xfrm>
              <a:off x="4308494" y="3957573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35E0F36-6DD1-4CB7-81D0-BCA426D0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742" y="4536190"/>
              <a:ext cx="6150053" cy="175822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0EE9130-24FC-42D3-A691-142A3247EA18}"/>
              </a:ext>
            </a:extLst>
          </p:cNvPr>
          <p:cNvSpPr txBox="1"/>
          <p:nvPr/>
        </p:nvSpPr>
        <p:spPr bwMode="auto">
          <a:xfrm>
            <a:off x="6491561" y="429876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38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6CC74-1172-499A-9178-844E51F1C4C8}"/>
              </a:ext>
            </a:extLst>
          </p:cNvPr>
          <p:cNvSpPr txBox="1"/>
          <p:nvPr/>
        </p:nvSpPr>
        <p:spPr bwMode="auto">
          <a:xfrm>
            <a:off x="3330354" y="3376259"/>
            <a:ext cx="798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+ 35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6BBE86-5AAA-46F3-A1E5-AFCEFEEFE863}"/>
              </a:ext>
            </a:extLst>
          </p:cNvPr>
          <p:cNvSpPr txBox="1"/>
          <p:nvPr/>
        </p:nvSpPr>
        <p:spPr bwMode="auto">
          <a:xfrm>
            <a:off x="4855688" y="5345355"/>
            <a:ext cx="798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+ 35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0C19ED1-A53F-4DC0-B981-A6F30732F626}"/>
              </a:ext>
            </a:extLst>
          </p:cNvPr>
          <p:cNvGrpSpPr/>
          <p:nvPr/>
        </p:nvGrpSpPr>
        <p:grpSpPr>
          <a:xfrm>
            <a:off x="1965285" y="4262034"/>
            <a:ext cx="5073728" cy="535133"/>
            <a:chOff x="1965285" y="4758091"/>
            <a:chExt cx="5073728" cy="5351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BF93490-06AC-48CD-8ECE-4AF147FCFE03}"/>
                </a:ext>
              </a:extLst>
            </p:cNvPr>
            <p:cNvSpPr txBox="1"/>
            <p:nvPr/>
          </p:nvSpPr>
          <p:spPr bwMode="auto">
            <a:xfrm>
              <a:off x="1965285" y="4794825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094CBD-91DF-44CC-87FB-2019EFE03656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30E43A-4DF0-4144-8D67-BAED8F6A60EB}"/>
                </a:ext>
              </a:extLst>
            </p:cNvPr>
            <p:cNvSpPr txBox="1"/>
            <p:nvPr/>
          </p:nvSpPr>
          <p:spPr bwMode="auto">
            <a:xfrm>
              <a:off x="3538270" y="4794825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91DCAE-3356-4BB9-9C62-5E41D7D09597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45D4A1F-DD87-4173-805D-4415C0A60931}"/>
                </a:ext>
              </a:extLst>
            </p:cNvPr>
            <p:cNvSpPr txBox="1"/>
            <p:nvPr/>
          </p:nvSpPr>
          <p:spPr bwMode="auto">
            <a:xfrm>
              <a:off x="4939735" y="4794825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45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738311-F940-473C-AF48-5C2309D0E779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A24EE6C-5CE7-4E2A-A04A-7B1ECF606203}"/>
                </a:ext>
              </a:extLst>
            </p:cNvPr>
            <p:cNvSpPr/>
            <p:nvPr/>
          </p:nvSpPr>
          <p:spPr bwMode="auto">
            <a:xfrm>
              <a:off x="650388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6C6EBEDE-7216-4810-96BC-4D28FED8E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558" y="3812915"/>
            <a:ext cx="3000208" cy="516245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62554AD4-39F1-4362-8D1D-07ADD9E5F2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01" y="4857616"/>
            <a:ext cx="3089990" cy="51624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82C4E6A-0BD9-4344-B8B4-7ABBB93E1064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022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B10703-5480-4E4A-91A4-1EB71E2F6C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780A1-DFE4-4611-8232-072644F06885}"/>
              </a:ext>
            </a:extLst>
          </p:cNvPr>
          <p:cNvSpPr txBox="1"/>
          <p:nvPr/>
        </p:nvSpPr>
        <p:spPr bwMode="auto">
          <a:xfrm>
            <a:off x="4930220" y="4162029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5B9EC0-2729-4523-A39A-3408D357AA22}"/>
              </a:ext>
            </a:extLst>
          </p:cNvPr>
          <p:cNvSpPr txBox="1"/>
          <p:nvPr/>
        </p:nvSpPr>
        <p:spPr bwMode="auto">
          <a:xfrm>
            <a:off x="5329529" y="791848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54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7149474-FCAD-4BD5-9EE7-7439C981FED3}"/>
              </a:ext>
            </a:extLst>
          </p:cNvPr>
          <p:cNvGrpSpPr/>
          <p:nvPr/>
        </p:nvGrpSpPr>
        <p:grpSpPr>
          <a:xfrm>
            <a:off x="1486742" y="755114"/>
            <a:ext cx="6150053" cy="2373578"/>
            <a:chOff x="1486742" y="3920839"/>
            <a:chExt cx="6150053" cy="237357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46996FC-8E1B-4F9B-A971-2B409C6AA29C}"/>
                </a:ext>
              </a:extLst>
            </p:cNvPr>
            <p:cNvSpPr txBox="1"/>
            <p:nvPr/>
          </p:nvSpPr>
          <p:spPr bwMode="auto">
            <a:xfrm>
              <a:off x="2398879" y="3957573"/>
              <a:ext cx="10647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 </a:t>
              </a:r>
              <a:r>
                <a:rPr lang="en-GB" sz="2400" dirty="0">
                  <a:latin typeface="Myriad Pro Semibold"/>
                </a:rPr>
                <a:t>− 3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04D598A-730A-458C-BCFB-5592A29FB8E2}"/>
                </a:ext>
              </a:extLst>
            </p:cNvPr>
            <p:cNvSpPr txBox="1"/>
            <p:nvPr/>
          </p:nvSpPr>
          <p:spPr bwMode="auto">
            <a:xfrm>
              <a:off x="5836957" y="3957573"/>
              <a:ext cx="8130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</a:rPr>
                <a:t>− 47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EC6FB42-A4DF-45B1-8ADA-743DE25E15FF}"/>
                </a:ext>
              </a:extLst>
            </p:cNvPr>
            <p:cNvSpPr/>
            <p:nvPr/>
          </p:nvSpPr>
          <p:spPr bwMode="auto">
            <a:xfrm>
              <a:off x="5339012" y="3920839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B5DAB7-24E2-4C0A-8762-BD780792126D}"/>
                </a:ext>
              </a:extLst>
            </p:cNvPr>
            <p:cNvSpPr txBox="1"/>
            <p:nvPr/>
          </p:nvSpPr>
          <p:spPr bwMode="auto">
            <a:xfrm>
              <a:off x="4322120" y="3957573"/>
              <a:ext cx="3674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AA7CB67-7F6E-4DF9-929F-BA7C501BA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742" y="4536190"/>
              <a:ext cx="6150053" cy="175822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9584100-6075-4882-9FA6-269EF4E8BA1A}"/>
              </a:ext>
            </a:extLst>
          </p:cNvPr>
          <p:cNvSpPr txBox="1"/>
          <p:nvPr/>
        </p:nvSpPr>
        <p:spPr bwMode="auto">
          <a:xfrm>
            <a:off x="4810797" y="3239520"/>
            <a:ext cx="798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+ 44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5D4948-198B-4D7C-84BD-CDD41A205CF4}"/>
              </a:ext>
            </a:extLst>
          </p:cNvPr>
          <p:cNvSpPr txBox="1"/>
          <p:nvPr/>
        </p:nvSpPr>
        <p:spPr bwMode="auto">
          <a:xfrm>
            <a:off x="3340921" y="5208616"/>
            <a:ext cx="798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+ 44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6BF03F-C77A-4FC3-A994-D1AC220B4258}"/>
              </a:ext>
            </a:extLst>
          </p:cNvPr>
          <p:cNvGrpSpPr/>
          <p:nvPr/>
        </p:nvGrpSpPr>
        <p:grpSpPr>
          <a:xfrm>
            <a:off x="1965285" y="4125295"/>
            <a:ext cx="5065206" cy="535133"/>
            <a:chOff x="1965285" y="4688828"/>
            <a:chExt cx="5065206" cy="5351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5291497-DC3F-48E8-8E28-FBBE342A055C}"/>
                </a:ext>
              </a:extLst>
            </p:cNvPr>
            <p:cNvSpPr txBox="1"/>
            <p:nvPr/>
          </p:nvSpPr>
          <p:spPr bwMode="auto">
            <a:xfrm>
              <a:off x="6512400" y="472556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47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499C580-FC0C-43D5-9273-71474171934B}"/>
                </a:ext>
              </a:extLst>
            </p:cNvPr>
            <p:cNvSpPr txBox="1"/>
            <p:nvPr/>
          </p:nvSpPr>
          <p:spPr bwMode="auto">
            <a:xfrm>
              <a:off x="1965285" y="472556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FB54-7AE6-4D29-9A26-7DE828418CCB}"/>
                </a:ext>
              </a:extLst>
            </p:cNvPr>
            <p:cNvSpPr txBox="1"/>
            <p:nvPr/>
          </p:nvSpPr>
          <p:spPr bwMode="auto">
            <a:xfrm>
              <a:off x="2775422" y="4725562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456FB12-0F2F-4709-B124-0E0D4CB630D5}"/>
                </a:ext>
              </a:extLst>
            </p:cNvPr>
            <p:cNvSpPr txBox="1"/>
            <p:nvPr/>
          </p:nvSpPr>
          <p:spPr bwMode="auto">
            <a:xfrm>
              <a:off x="3538270" y="4725562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7F29ABE-839F-4909-8ADF-F89B7840624C}"/>
                </a:ext>
              </a:extLst>
            </p:cNvPr>
            <p:cNvSpPr txBox="1"/>
            <p:nvPr/>
          </p:nvSpPr>
          <p:spPr bwMode="auto">
            <a:xfrm>
              <a:off x="4262647" y="4725562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B0BEBC-49FA-4A92-9F08-73AF9A669FB9}"/>
                </a:ext>
              </a:extLst>
            </p:cNvPr>
            <p:cNvSpPr txBox="1"/>
            <p:nvPr/>
          </p:nvSpPr>
          <p:spPr bwMode="auto">
            <a:xfrm>
              <a:off x="5749873" y="4725562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A5023C4-9321-4B79-9667-C87A6CFDDA36}"/>
                </a:ext>
              </a:extLst>
            </p:cNvPr>
            <p:cNvSpPr/>
            <p:nvPr/>
          </p:nvSpPr>
          <p:spPr bwMode="auto">
            <a:xfrm>
              <a:off x="4945033" y="4688828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717644CA-6431-4AF0-826E-4805F5DA4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01" y="3676176"/>
            <a:ext cx="3000208" cy="516245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8BE0BB1F-9045-4906-A1B4-0D7C77B9C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234" y="4720877"/>
            <a:ext cx="3089990" cy="51624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165E6AC-3102-4E21-A89C-2283D3A9C4A1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If I add _____ to the minuend and add ____ to the subtrahend,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864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919632-3FEB-42E2-B034-BA6044E22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83576-20EB-4D01-84B3-A1B386B0CFC9}"/>
              </a:ext>
            </a:extLst>
          </p:cNvPr>
          <p:cNvSpPr txBox="1"/>
          <p:nvPr/>
        </p:nvSpPr>
        <p:spPr>
          <a:xfrm>
            <a:off x="1850065" y="3615070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642 – 387                   =                   630 -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B1E158-37AB-45D8-BB95-6ADD3FBD9E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6718256" y="3499933"/>
            <a:ext cx="747320" cy="6299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338783-C145-4C17-8595-997D7AAFC44D}"/>
              </a:ext>
            </a:extLst>
          </p:cNvPr>
          <p:cNvSpPr txBox="1"/>
          <p:nvPr/>
        </p:nvSpPr>
        <p:spPr bwMode="auto">
          <a:xfrm>
            <a:off x="6718257" y="3612935"/>
            <a:ext cx="747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375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EF5165-C303-4654-AD6B-7AE91FD5FBE5}"/>
              </a:ext>
            </a:extLst>
          </p:cNvPr>
          <p:cNvSpPr txBox="1"/>
          <p:nvPr/>
        </p:nvSpPr>
        <p:spPr bwMode="auto">
          <a:xfrm>
            <a:off x="3765076" y="3091719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3A9B14-D4EC-41B0-9AA2-655422A22C88}"/>
              </a:ext>
            </a:extLst>
          </p:cNvPr>
          <p:cNvSpPr txBox="1"/>
          <p:nvPr/>
        </p:nvSpPr>
        <p:spPr bwMode="auto">
          <a:xfrm>
            <a:off x="4635956" y="4165929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AC8243-3B12-4ED2-B2CC-602245967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49" y="3097710"/>
            <a:ext cx="3903824" cy="516245"/>
          </a:xfrm>
          <a:prstGeom prst="rect">
            <a:avLst/>
          </a:prstGeom>
        </p:spPr>
      </p:pic>
      <p:pic>
        <p:nvPicPr>
          <p:cNvPr id="13" name="Picture 12" descr="A close up of a logo  Description generated with high confidence">
            <a:extLst>
              <a:ext uri="{FF2B5EF4-FFF2-40B4-BE49-F238E27FC236}">
                <a16:creationId xmlns:a16="http://schemas.microsoft.com/office/drawing/2014/main" id="{117DDB3F-F641-410B-B04E-400FE7759A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941" y="4045351"/>
            <a:ext cx="4033845" cy="5162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BEDBED9-8C31-406E-AE96-A6A290296948}"/>
              </a:ext>
            </a:extLst>
          </p:cNvPr>
          <p:cNvSpPr txBox="1"/>
          <p:nvPr/>
        </p:nvSpPr>
        <p:spPr>
          <a:xfrm>
            <a:off x="900052" y="5178455"/>
            <a:ext cx="74718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If I subtract _____ from the minuend and subtract ____ from the subtrahend, the difference stays the same.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BA127DC-3737-427B-9FC6-0C470E97A7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8233" y="1141093"/>
            <a:ext cx="5000625" cy="155257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41D9AFD-2B8F-404B-845E-DB659096E6F7}"/>
              </a:ext>
            </a:extLst>
          </p:cNvPr>
          <p:cNvSpPr txBox="1"/>
          <p:nvPr/>
        </p:nvSpPr>
        <p:spPr>
          <a:xfrm>
            <a:off x="1704753" y="777303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642 – 387                   =                   630 - 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F6B55E3-4937-472A-A935-5690EAB416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6505198" y="745137"/>
            <a:ext cx="747320" cy="45350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F13E772-780C-4A93-806C-D9B5866D9BAA}"/>
              </a:ext>
            </a:extLst>
          </p:cNvPr>
          <p:cNvSpPr txBox="1"/>
          <p:nvPr/>
        </p:nvSpPr>
        <p:spPr bwMode="auto">
          <a:xfrm>
            <a:off x="6505198" y="769144"/>
            <a:ext cx="747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375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48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3EBF1D-A85B-441E-A41F-1CFCB580F0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3A732F-93AF-4896-97AE-FD5C9B344037}"/>
              </a:ext>
            </a:extLst>
          </p:cNvPr>
          <p:cNvSpPr txBox="1"/>
          <p:nvPr/>
        </p:nvSpPr>
        <p:spPr>
          <a:xfrm>
            <a:off x="1850065" y="1467284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         – 100                   =                   185 –  98 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74F465-52DF-4E63-941F-38212A0784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1811076" y="1426401"/>
            <a:ext cx="747320" cy="6299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CBD25F-074F-4E3E-9AEC-84DEAF5E81BC}"/>
              </a:ext>
            </a:extLst>
          </p:cNvPr>
          <p:cNvSpPr txBox="1"/>
          <p:nvPr/>
        </p:nvSpPr>
        <p:spPr bwMode="auto">
          <a:xfrm>
            <a:off x="1835922" y="1528970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187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E42D14-2BF8-4FDC-A60C-FE8E010108AA}"/>
              </a:ext>
            </a:extLst>
          </p:cNvPr>
          <p:cNvSpPr txBox="1"/>
          <p:nvPr/>
        </p:nvSpPr>
        <p:spPr bwMode="auto">
          <a:xfrm>
            <a:off x="3834005" y="943933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9D3724-79EF-48C9-BB15-4C46D78B5EDC}"/>
              </a:ext>
            </a:extLst>
          </p:cNvPr>
          <p:cNvSpPr txBox="1"/>
          <p:nvPr/>
        </p:nvSpPr>
        <p:spPr bwMode="auto">
          <a:xfrm>
            <a:off x="4817892" y="2032505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7E2555-2675-4546-8B98-D6777AC4C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82" y="968894"/>
            <a:ext cx="3903824" cy="516245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44A4F2F3-16E2-47D8-9E20-2CD703BDF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481" y="1912819"/>
            <a:ext cx="4033845" cy="51624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07D9CF6-1368-4035-BC4D-C5B6F8657969}"/>
              </a:ext>
            </a:extLst>
          </p:cNvPr>
          <p:cNvSpPr txBox="1"/>
          <p:nvPr/>
        </p:nvSpPr>
        <p:spPr>
          <a:xfrm>
            <a:off x="900052" y="5178455"/>
            <a:ext cx="56643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I subtract _____ from the minuend and subtract ____ from the subtrahend, the difference stays the same.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6046A93-3877-44D1-8885-B5C81017EB5B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575378B-D58B-4BD9-904A-093C1A06B0AE}"/>
              </a:ext>
            </a:extLst>
          </p:cNvPr>
          <p:cNvSpPr txBox="1"/>
          <p:nvPr/>
        </p:nvSpPr>
        <p:spPr>
          <a:xfrm>
            <a:off x="1838834" y="3400360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         – 100                   =                   185 –  98  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8C98CAD-A999-4D34-8646-CD24EE9F98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1799845" y="3359477"/>
            <a:ext cx="747320" cy="62999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2462137-E75E-490F-87BA-281B16985DB4}"/>
              </a:ext>
            </a:extLst>
          </p:cNvPr>
          <p:cNvSpPr txBox="1"/>
          <p:nvPr/>
        </p:nvSpPr>
        <p:spPr bwMode="auto">
          <a:xfrm>
            <a:off x="1824691" y="3462046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187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A8F836-8651-4823-BAD9-4A3D29B5D6BC}"/>
              </a:ext>
            </a:extLst>
          </p:cNvPr>
          <p:cNvSpPr txBox="1"/>
          <p:nvPr/>
        </p:nvSpPr>
        <p:spPr bwMode="auto">
          <a:xfrm>
            <a:off x="4859079" y="2975131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6B5CB7-733E-47F0-AC16-B2C104D26BF6}"/>
              </a:ext>
            </a:extLst>
          </p:cNvPr>
          <p:cNvSpPr txBox="1"/>
          <p:nvPr/>
        </p:nvSpPr>
        <p:spPr bwMode="auto">
          <a:xfrm>
            <a:off x="3953873" y="4024807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57D5D0B-56AB-4D2E-8359-97C066BDE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8481" y="2955835"/>
            <a:ext cx="4033844" cy="51624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77FFF2E-B04E-4492-8D64-5996618FA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157072" y="3948937"/>
            <a:ext cx="4033844" cy="598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0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 animBg="1"/>
      <p:bldP spid="27" grpId="0"/>
      <p:bldP spid="35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3EBF1D-A85B-441E-A41F-1CFCB580F0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3A732F-93AF-4896-97AE-FD5C9B344037}"/>
              </a:ext>
            </a:extLst>
          </p:cNvPr>
          <p:cNvSpPr txBox="1"/>
          <p:nvPr/>
        </p:nvSpPr>
        <p:spPr>
          <a:xfrm>
            <a:off x="1850065" y="1467284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         – 100                   =                   185 –  98 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74F465-52DF-4E63-941F-38212A0784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1811076" y="1426401"/>
            <a:ext cx="747320" cy="6299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CBD25F-074F-4E3E-9AEC-84DEAF5E81BC}"/>
              </a:ext>
            </a:extLst>
          </p:cNvPr>
          <p:cNvSpPr txBox="1"/>
          <p:nvPr/>
        </p:nvSpPr>
        <p:spPr bwMode="auto">
          <a:xfrm>
            <a:off x="1835922" y="1528970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187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E42D14-2BF8-4FDC-A60C-FE8E010108AA}"/>
              </a:ext>
            </a:extLst>
          </p:cNvPr>
          <p:cNvSpPr txBox="1"/>
          <p:nvPr/>
        </p:nvSpPr>
        <p:spPr bwMode="auto">
          <a:xfrm>
            <a:off x="3834005" y="943933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9D3724-79EF-48C9-BB15-4C46D78B5EDC}"/>
              </a:ext>
            </a:extLst>
          </p:cNvPr>
          <p:cNvSpPr txBox="1"/>
          <p:nvPr/>
        </p:nvSpPr>
        <p:spPr bwMode="auto">
          <a:xfrm>
            <a:off x="4817892" y="2032505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7E2555-2675-4546-8B98-D6777AC4C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082" y="968894"/>
            <a:ext cx="3903824" cy="516245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44A4F2F3-16E2-47D8-9E20-2CD703BDF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481" y="1912819"/>
            <a:ext cx="4033845" cy="51624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575378B-D58B-4BD9-904A-093C1A06B0AE}"/>
              </a:ext>
            </a:extLst>
          </p:cNvPr>
          <p:cNvSpPr txBox="1"/>
          <p:nvPr/>
        </p:nvSpPr>
        <p:spPr>
          <a:xfrm>
            <a:off x="1838834" y="3400360"/>
            <a:ext cx="6018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         – 100                   =                   185 –  98  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8C98CAD-A999-4D34-8646-CD24EE9F98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1799845" y="3359477"/>
            <a:ext cx="747320" cy="62999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2462137-E75E-490F-87BA-281B16985DB4}"/>
              </a:ext>
            </a:extLst>
          </p:cNvPr>
          <p:cNvSpPr txBox="1"/>
          <p:nvPr/>
        </p:nvSpPr>
        <p:spPr bwMode="auto">
          <a:xfrm>
            <a:off x="1824691" y="3462046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187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A8F836-8651-4823-BAD9-4A3D29B5D6BC}"/>
              </a:ext>
            </a:extLst>
          </p:cNvPr>
          <p:cNvSpPr txBox="1"/>
          <p:nvPr/>
        </p:nvSpPr>
        <p:spPr bwMode="auto">
          <a:xfrm>
            <a:off x="4859079" y="2975131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6B5CB7-733E-47F0-AC16-B2C104D26BF6}"/>
              </a:ext>
            </a:extLst>
          </p:cNvPr>
          <p:cNvSpPr txBox="1"/>
          <p:nvPr/>
        </p:nvSpPr>
        <p:spPr bwMode="auto">
          <a:xfrm>
            <a:off x="3953873" y="4024807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57D5D0B-56AB-4D2E-8359-97C066BDE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8481" y="2955835"/>
            <a:ext cx="4033844" cy="51624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77FFF2E-B04E-4492-8D64-5996618FA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157072" y="3948937"/>
            <a:ext cx="4033844" cy="59880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32A268A-23E8-465C-BCA8-E23ACB16910D}"/>
              </a:ext>
            </a:extLst>
          </p:cNvPr>
          <p:cNvSpPr txBox="1"/>
          <p:nvPr/>
        </p:nvSpPr>
        <p:spPr>
          <a:xfrm>
            <a:off x="900053" y="5178455"/>
            <a:ext cx="6341406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Generalisation:</a:t>
            </a:r>
          </a:p>
          <a:p>
            <a:r>
              <a:rPr lang="en-GB" dirty="0"/>
              <a:t>If we change the minuend and subtrahend by the same amount, the difference stays the same.</a:t>
            </a:r>
          </a:p>
          <a:p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770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3EBF1D-A85B-441E-A41F-1CFCB580F0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7D9CF6-1368-4035-BC4D-C5B6F8657969}"/>
              </a:ext>
            </a:extLst>
          </p:cNvPr>
          <p:cNvSpPr txBox="1"/>
          <p:nvPr/>
        </p:nvSpPr>
        <p:spPr>
          <a:xfrm>
            <a:off x="900052" y="5178455"/>
            <a:ext cx="74718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If I subtract _____ from the minuend and subtract ____ from the subtrahend, the difference stays the same.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6046A93-3877-44D1-8885-B5C81017EB5B}"/>
              </a:ext>
            </a:extLst>
          </p:cNvPr>
          <p:cNvSpPr/>
          <p:nvPr/>
        </p:nvSpPr>
        <p:spPr>
          <a:xfrm>
            <a:off x="868575" y="5780465"/>
            <a:ext cx="620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BDE36A-4643-47C8-B052-3D7CED0B5D1D}"/>
              </a:ext>
            </a:extLst>
          </p:cNvPr>
          <p:cNvSpPr txBox="1"/>
          <p:nvPr/>
        </p:nvSpPr>
        <p:spPr>
          <a:xfrm>
            <a:off x="1730533" y="1681914"/>
            <a:ext cx="6053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113.5 – 87.3                   =              114 -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D02001D-3356-40FC-8143-61B9981E8B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013" t="6333"/>
          <a:stretch/>
        </p:blipFill>
        <p:spPr>
          <a:xfrm>
            <a:off x="6634163" y="1566777"/>
            <a:ext cx="747320" cy="62999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11D9EED-93C2-4899-B18F-CB191BE72F4E}"/>
              </a:ext>
            </a:extLst>
          </p:cNvPr>
          <p:cNvSpPr txBox="1"/>
          <p:nvPr/>
        </p:nvSpPr>
        <p:spPr bwMode="auto">
          <a:xfrm>
            <a:off x="6595691" y="1679779"/>
            <a:ext cx="824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87.8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B79D74-C279-4AB2-9E1C-AFFBDFC8323A}"/>
              </a:ext>
            </a:extLst>
          </p:cNvPr>
          <p:cNvSpPr txBox="1"/>
          <p:nvPr/>
        </p:nvSpPr>
        <p:spPr bwMode="auto">
          <a:xfrm>
            <a:off x="3608046" y="1158563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+0.5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EAA9A2-AE1F-4819-BC69-2656625A872D}"/>
              </a:ext>
            </a:extLst>
          </p:cNvPr>
          <p:cNvSpPr txBox="1"/>
          <p:nvPr/>
        </p:nvSpPr>
        <p:spPr bwMode="auto">
          <a:xfrm>
            <a:off x="4591933" y="2247135"/>
            <a:ext cx="784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+0.5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0079073-D6A7-406C-960F-EC8FBA67B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734" y="1158563"/>
            <a:ext cx="3903824" cy="516245"/>
          </a:xfrm>
          <a:prstGeom prst="rect">
            <a:avLst/>
          </a:prstGeom>
        </p:spPr>
      </p:pic>
      <p:pic>
        <p:nvPicPr>
          <p:cNvPr id="34" name="Picture 33" descr="A close up of a logo  Description generated with high confidence">
            <a:extLst>
              <a:ext uri="{FF2B5EF4-FFF2-40B4-BE49-F238E27FC236}">
                <a16:creationId xmlns:a16="http://schemas.microsoft.com/office/drawing/2014/main" id="{4E2B7059-4F14-41E1-8D59-E3E091945D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479" y="2218992"/>
            <a:ext cx="4033845" cy="5162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716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10F08-7DD6-4245-9669-56DFA500F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624" y="656730"/>
            <a:ext cx="3872376" cy="25039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6CC5EF-823A-44ED-990A-1D0338B5C438}"/>
              </a:ext>
            </a:extLst>
          </p:cNvPr>
          <p:cNvSpPr txBox="1"/>
          <p:nvPr/>
        </p:nvSpPr>
        <p:spPr bwMode="auto">
          <a:xfrm>
            <a:off x="5793853" y="4787223"/>
            <a:ext cx="38023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1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+ 4</a:t>
            </a:r>
            <a:endParaRPr lang="en-GB" sz="11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0BF2A5-4E18-4F39-901B-4831378FFF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243" y="4964315"/>
            <a:ext cx="467321" cy="1370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6588BE-0237-4984-AC19-6E774B3EC15E}"/>
              </a:ext>
            </a:extLst>
          </p:cNvPr>
          <p:cNvSpPr txBox="1"/>
          <p:nvPr/>
        </p:nvSpPr>
        <p:spPr>
          <a:xfrm flipH="1">
            <a:off x="5521331" y="5062187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342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26DC70-A09B-4424-B007-8B866C8E9D6D}"/>
              </a:ext>
            </a:extLst>
          </p:cNvPr>
          <p:cNvSpPr txBox="1"/>
          <p:nvPr/>
        </p:nvSpPr>
        <p:spPr>
          <a:xfrm>
            <a:off x="4234011" y="3385899"/>
            <a:ext cx="287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342 – </a:t>
            </a:r>
            <a:r>
              <a:rPr lang="en-GB" sz="2000" dirty="0">
                <a:solidFill>
                  <a:srgbClr val="3875A1"/>
                </a:solidFill>
              </a:rPr>
              <a:t>96</a:t>
            </a:r>
            <a:r>
              <a:rPr lang="en-GB" sz="2000" dirty="0"/>
              <a:t> = 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9918D-8158-4260-B479-56693B7AEEAC}"/>
              </a:ext>
            </a:extLst>
          </p:cNvPr>
          <p:cNvSpPr txBox="1"/>
          <p:nvPr/>
        </p:nvSpPr>
        <p:spPr bwMode="auto">
          <a:xfrm>
            <a:off x="4274482" y="4216426"/>
            <a:ext cx="5950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− 90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E5D7575F-C31E-4223-9EB0-B82C9E014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261936" y="4500266"/>
            <a:ext cx="3972627" cy="58200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9A6A444-F903-44BC-BD7A-7DA1E3BE6625}"/>
              </a:ext>
            </a:extLst>
          </p:cNvPr>
          <p:cNvSpPr txBox="1"/>
          <p:nvPr/>
        </p:nvSpPr>
        <p:spPr>
          <a:xfrm>
            <a:off x="2165648" y="5082270"/>
            <a:ext cx="52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pic>
        <p:nvPicPr>
          <p:cNvPr id="18" name="Picture 17" descr="A close up of a logo  Description generated with very high confidence">
            <a:extLst>
              <a:ext uri="{FF2B5EF4-FFF2-40B4-BE49-F238E27FC236}">
                <a16:creationId xmlns:a16="http://schemas.microsoft.com/office/drawing/2014/main" id="{6F7CC16E-E667-49E6-AF2F-2B3FE317F5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34" y="4801824"/>
            <a:ext cx="3464310" cy="28580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6707CEB-EBDD-410E-B6BD-74B2FCDD3F67}"/>
              </a:ext>
            </a:extLst>
          </p:cNvPr>
          <p:cNvSpPr txBox="1"/>
          <p:nvPr/>
        </p:nvSpPr>
        <p:spPr>
          <a:xfrm flipH="1">
            <a:off x="4312525" y="4492543"/>
            <a:ext cx="57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75A1"/>
                </a:solidFill>
              </a:rPr>
              <a:t>-86</a:t>
            </a:r>
          </a:p>
        </p:txBody>
      </p:sp>
      <p:pic>
        <p:nvPicPr>
          <p:cNvPr id="20" name="Picture 3" descr="C:\Users\Jonathan\AppData\Local\Microsoft\Windows\INetCache\IE\KXWDQT8Q\cancel-297373_960_720[1].png">
            <a:extLst>
              <a:ext uri="{FF2B5EF4-FFF2-40B4-BE49-F238E27FC236}">
                <a16:creationId xmlns:a16="http://schemas.microsoft.com/office/drawing/2014/main" id="{3B6D65C7-FDD2-4F2A-8D71-34DAEC9FC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619" y="1426481"/>
            <a:ext cx="269682" cy="25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E6EC748-1BC6-43B1-B87F-9CF305156539}"/>
              </a:ext>
            </a:extLst>
          </p:cNvPr>
          <p:cNvCxnSpPr>
            <a:cxnSpLocks/>
          </p:cNvCxnSpPr>
          <p:nvPr/>
        </p:nvCxnSpPr>
        <p:spPr>
          <a:xfrm>
            <a:off x="1318661" y="5101366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2" y="638404"/>
            <a:ext cx="8649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9189D-BC34-460F-A7FB-FA2FE7AD2DAA}"/>
              </a:ext>
            </a:extLst>
          </p:cNvPr>
          <p:cNvSpPr txBox="1"/>
          <p:nvPr/>
        </p:nvSpPr>
        <p:spPr>
          <a:xfrm>
            <a:off x="340242" y="1046420"/>
            <a:ext cx="8155172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000" dirty="0"/>
              <a:t>Complete the following expressions using the &gt;, &lt;  or = symbols.</a:t>
            </a:r>
          </a:p>
          <a:p>
            <a:r>
              <a:rPr lang="en-GB" sz="2000" dirty="0"/>
              <a:t>        Use ‘same difference’ to help you make your decision.</a:t>
            </a:r>
          </a:p>
          <a:p>
            <a:pPr marL="457200" indent="-457200">
              <a:buAutoNum type="arabicPeriod"/>
            </a:pPr>
            <a:endParaRPr lang="en-GB" sz="700" dirty="0"/>
          </a:p>
          <a:p>
            <a:pPr algn="ctr"/>
            <a:r>
              <a:rPr lang="en-GB" sz="2400" dirty="0"/>
              <a:t>15 – 5        14 – 4</a:t>
            </a:r>
          </a:p>
          <a:p>
            <a:pPr algn="ctr"/>
            <a:r>
              <a:rPr lang="en-GB" sz="2400" dirty="0"/>
              <a:t>123 – 87        124 – 86</a:t>
            </a:r>
          </a:p>
          <a:p>
            <a:pPr algn="ctr"/>
            <a:r>
              <a:rPr lang="en-GB" sz="2400" dirty="0"/>
              <a:t>13,576.5 – 297.4         13,577 – 297.9  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40242" y="3906109"/>
            <a:ext cx="815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2. Fill in the missing numbers below: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045F46-CE0E-4456-BB3E-FD019FBB3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711" y="4618165"/>
            <a:ext cx="895350" cy="55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E37516-B27A-4C96-A8C2-950AC1316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25" y="4398481"/>
            <a:ext cx="1488978" cy="291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34428B-C6F0-425E-8ED4-422B51FBA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19224" y="5101276"/>
            <a:ext cx="1819003" cy="3181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0EA140-6DDC-47ED-8D66-B96D02F54ADB}"/>
              </a:ext>
            </a:extLst>
          </p:cNvPr>
          <p:cNvSpPr txBox="1"/>
          <p:nvPr/>
        </p:nvSpPr>
        <p:spPr>
          <a:xfrm>
            <a:off x="72279" y="3128686"/>
            <a:ext cx="49250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If I subtract _____ from the minuend and subtract ____ from the subtrahend, the difference stays the same.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31D129-07A7-41CE-93BD-F8F40B81CF8C}"/>
              </a:ext>
            </a:extLst>
          </p:cNvPr>
          <p:cNvSpPr/>
          <p:nvPr/>
        </p:nvSpPr>
        <p:spPr>
          <a:xfrm>
            <a:off x="5045002" y="3128686"/>
            <a:ext cx="402336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/>
              <a:t>If I add _____ to the minuend and add ____ to the subtrahend, the difference stays the same.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A46FCC-A0C2-419A-92FB-06473D3A928D}"/>
              </a:ext>
            </a:extLst>
          </p:cNvPr>
          <p:cNvSpPr txBox="1"/>
          <p:nvPr/>
        </p:nvSpPr>
        <p:spPr>
          <a:xfrm>
            <a:off x="-154172" y="4596689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587 – 297 = 590 – </a:t>
            </a:r>
          </a:p>
          <a:p>
            <a:pPr algn="ctr"/>
            <a:endParaRPr lang="en-GB" sz="2400" dirty="0"/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720,201 – 390, 199 =              – 390,200 </a:t>
            </a:r>
          </a:p>
          <a:p>
            <a:pPr algn="ctr"/>
            <a:endParaRPr lang="en-GB" sz="1400" dirty="0"/>
          </a:p>
          <a:p>
            <a:pPr algn="ctr"/>
            <a:r>
              <a:rPr lang="en-GB" sz="2400" dirty="0"/>
              <a:t>            – 0.57 = 0.87 – 0.61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8978AF9-9F5C-47C2-9785-0FE5AE8CD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361" y="5682338"/>
            <a:ext cx="895350" cy="5524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08DC3C8-EF43-4A7A-BC0E-8F70CB6C1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753" y="6257135"/>
            <a:ext cx="895350" cy="55245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46935085-937D-4B51-BF17-12555E5AF156}"/>
              </a:ext>
            </a:extLst>
          </p:cNvPr>
          <p:cNvSpPr/>
          <p:nvPr/>
        </p:nvSpPr>
        <p:spPr>
          <a:xfrm>
            <a:off x="4270315" y="1824480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E67D902-594F-44E8-ABF9-3006431AE674}"/>
              </a:ext>
            </a:extLst>
          </p:cNvPr>
          <p:cNvSpPr/>
          <p:nvPr/>
        </p:nvSpPr>
        <p:spPr>
          <a:xfrm>
            <a:off x="4267350" y="2220585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77B9292-0F57-4893-BB9E-80505B2E0AB1}"/>
              </a:ext>
            </a:extLst>
          </p:cNvPr>
          <p:cNvSpPr/>
          <p:nvPr/>
        </p:nvSpPr>
        <p:spPr>
          <a:xfrm>
            <a:off x="4267350" y="2595304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0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494414" y="868939"/>
            <a:ext cx="81551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pPr algn="ctr"/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/>
              <a:t>Jon was born in 2007 and his dad was born in 1982. </a:t>
            </a:r>
          </a:p>
          <a:p>
            <a:r>
              <a:rPr lang="en-GB" sz="2400" dirty="0"/>
              <a:t>Jon says that there will always be an odd difference between their ages.</a:t>
            </a:r>
          </a:p>
          <a:p>
            <a:r>
              <a:rPr lang="en-GB" sz="2400" dirty="0"/>
              <a:t>Explain whether he is right or not.  </a:t>
            </a:r>
          </a:p>
        </p:txBody>
      </p:sp>
    </p:spTree>
    <p:extLst>
      <p:ext uri="{BB962C8B-B14F-4D97-AF65-F5344CB8AC3E}">
        <p14:creationId xmlns:p14="http://schemas.microsoft.com/office/powerpoint/2010/main" val="2484520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1F9750-BBDE-4D7C-8C04-61294AD1FB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7523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10F08-7DD6-4245-9669-56DFA500F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624" y="656730"/>
            <a:ext cx="3872376" cy="2503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6DC70-A09B-4424-B007-8B866C8E9D6D}"/>
              </a:ext>
            </a:extLst>
          </p:cNvPr>
          <p:cNvSpPr txBox="1"/>
          <p:nvPr/>
        </p:nvSpPr>
        <p:spPr>
          <a:xfrm>
            <a:off x="4234011" y="3385899"/>
            <a:ext cx="287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342 </a:t>
            </a:r>
            <a:r>
              <a:rPr lang="en-GB" sz="2000" dirty="0">
                <a:solidFill>
                  <a:srgbClr val="3875A1"/>
                </a:solidFill>
              </a:rPr>
              <a:t>– 96 </a:t>
            </a:r>
            <a:r>
              <a:rPr lang="en-GB" sz="2000" dirty="0"/>
              <a:t>= 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9918D-8158-4260-B479-56693B7AEEAC}"/>
              </a:ext>
            </a:extLst>
          </p:cNvPr>
          <p:cNvSpPr txBox="1"/>
          <p:nvPr/>
        </p:nvSpPr>
        <p:spPr bwMode="auto">
          <a:xfrm>
            <a:off x="3801694" y="4213172"/>
            <a:ext cx="6880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− 100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C7A7BD-FC7C-4D5B-94DA-E65FA8C89745}"/>
              </a:ext>
            </a:extLst>
          </p:cNvPr>
          <p:cNvSpPr txBox="1"/>
          <p:nvPr/>
        </p:nvSpPr>
        <p:spPr bwMode="auto">
          <a:xfrm>
            <a:off x="1971556" y="4756909"/>
            <a:ext cx="38023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1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+ 4</a:t>
            </a:r>
            <a:endParaRPr lang="en-GB" sz="11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304E8C7-0BC3-4CF1-97D7-3DACB48954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504" y="4954767"/>
            <a:ext cx="467321" cy="13705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FA1ACA7-87E6-4AA2-B9E3-24945A6A3AB7}"/>
              </a:ext>
            </a:extLst>
          </p:cNvPr>
          <p:cNvCxnSpPr>
            <a:cxnSpLocks/>
          </p:cNvCxnSpPr>
          <p:nvPr/>
        </p:nvCxnSpPr>
        <p:spPr>
          <a:xfrm>
            <a:off x="1318661" y="5101366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9C94E94-58C1-456F-8C0C-E5B9A770C8FB}"/>
              </a:ext>
            </a:extLst>
          </p:cNvPr>
          <p:cNvSpPr txBox="1"/>
          <p:nvPr/>
        </p:nvSpPr>
        <p:spPr>
          <a:xfrm flipH="1">
            <a:off x="5521331" y="5062187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342</a:t>
            </a:r>
          </a:p>
        </p:txBody>
      </p:sp>
      <p:pic>
        <p:nvPicPr>
          <p:cNvPr id="26" name="Picture 25" descr="A close up of a logo  Description generated with high confidence">
            <a:extLst>
              <a:ext uri="{FF2B5EF4-FFF2-40B4-BE49-F238E27FC236}">
                <a16:creationId xmlns:a16="http://schemas.microsoft.com/office/drawing/2014/main" id="{BF7CB579-3594-463F-A236-9F56B41C07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853799" y="4520763"/>
            <a:ext cx="3972627" cy="58200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0CF2793-B544-4D17-9100-2E08606BE571}"/>
              </a:ext>
            </a:extLst>
          </p:cNvPr>
          <p:cNvSpPr txBox="1"/>
          <p:nvPr/>
        </p:nvSpPr>
        <p:spPr>
          <a:xfrm>
            <a:off x="2165648" y="5082270"/>
            <a:ext cx="52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pic>
        <p:nvPicPr>
          <p:cNvPr id="28" name="Picture 27" descr="A close up of a logo  Description generated with very high confidence">
            <a:extLst>
              <a:ext uri="{FF2B5EF4-FFF2-40B4-BE49-F238E27FC236}">
                <a16:creationId xmlns:a16="http://schemas.microsoft.com/office/drawing/2014/main" id="{F1AF8B72-4156-482D-8D50-9CC42A454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12" y="4818363"/>
            <a:ext cx="3464310" cy="28580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0E9AAA-818D-453B-87B1-9C0196828CC2}"/>
              </a:ext>
            </a:extLst>
          </p:cNvPr>
          <p:cNvSpPr txBox="1"/>
          <p:nvPr/>
        </p:nvSpPr>
        <p:spPr>
          <a:xfrm flipH="1">
            <a:off x="3919406" y="4537820"/>
            <a:ext cx="57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75A1"/>
                </a:solidFill>
              </a:rPr>
              <a:t>-96</a:t>
            </a:r>
          </a:p>
        </p:txBody>
      </p:sp>
      <p:pic>
        <p:nvPicPr>
          <p:cNvPr id="30" name="Picture 2" descr="C:\Users\Jonathan\AppData\Local\Microsoft\Windows\INetCache\IE\2FYZI2LW\primary-reconcile[1].png">
            <a:extLst>
              <a:ext uri="{FF2B5EF4-FFF2-40B4-BE49-F238E27FC236}">
                <a16:creationId xmlns:a16="http://schemas.microsoft.com/office/drawing/2014/main" id="{7B78916F-A4A6-4B1C-B226-DE580E4A5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619" y="1858947"/>
            <a:ext cx="298004" cy="29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61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4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10F08-7DD6-4245-9669-56DFA500F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624" y="656730"/>
            <a:ext cx="3872376" cy="2503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6DC70-A09B-4424-B007-8B866C8E9D6D}"/>
              </a:ext>
            </a:extLst>
          </p:cNvPr>
          <p:cNvSpPr txBox="1"/>
          <p:nvPr/>
        </p:nvSpPr>
        <p:spPr>
          <a:xfrm>
            <a:off x="4234011" y="3385899"/>
            <a:ext cx="287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342 </a:t>
            </a:r>
            <a:r>
              <a:rPr lang="en-GB" sz="2000" dirty="0">
                <a:solidFill>
                  <a:srgbClr val="3875A1"/>
                </a:solidFill>
              </a:rPr>
              <a:t>– 96 </a:t>
            </a:r>
            <a:r>
              <a:rPr lang="en-GB" sz="2000" dirty="0"/>
              <a:t>= 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9918D-8158-4260-B479-56693B7AEEAC}"/>
              </a:ext>
            </a:extLst>
          </p:cNvPr>
          <p:cNvSpPr txBox="1"/>
          <p:nvPr/>
        </p:nvSpPr>
        <p:spPr bwMode="auto">
          <a:xfrm>
            <a:off x="3829134" y="4541262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− 90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FA1ACA7-87E6-4AA2-B9E3-24945A6A3AB7}"/>
              </a:ext>
            </a:extLst>
          </p:cNvPr>
          <p:cNvCxnSpPr>
            <a:cxnSpLocks/>
          </p:cNvCxnSpPr>
          <p:nvPr/>
        </p:nvCxnSpPr>
        <p:spPr>
          <a:xfrm>
            <a:off x="1318661" y="5101366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9C94E94-58C1-456F-8C0C-E5B9A770C8FB}"/>
              </a:ext>
            </a:extLst>
          </p:cNvPr>
          <p:cNvSpPr txBox="1"/>
          <p:nvPr/>
        </p:nvSpPr>
        <p:spPr>
          <a:xfrm flipH="1">
            <a:off x="5521331" y="5062187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342</a:t>
            </a:r>
          </a:p>
        </p:txBody>
      </p:sp>
      <p:pic>
        <p:nvPicPr>
          <p:cNvPr id="26" name="Picture 25" descr="A close up of a logo  Description generated with high confidence">
            <a:extLst>
              <a:ext uri="{FF2B5EF4-FFF2-40B4-BE49-F238E27FC236}">
                <a16:creationId xmlns:a16="http://schemas.microsoft.com/office/drawing/2014/main" id="{BF7CB579-3594-463F-A236-9F56B41C07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572712" y="4898279"/>
            <a:ext cx="227390" cy="2030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0CF2793-B544-4D17-9100-2E08606BE571}"/>
              </a:ext>
            </a:extLst>
          </p:cNvPr>
          <p:cNvSpPr txBox="1"/>
          <p:nvPr/>
        </p:nvSpPr>
        <p:spPr>
          <a:xfrm>
            <a:off x="2165648" y="5082270"/>
            <a:ext cx="52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0E9AAA-818D-453B-87B1-9C0196828CC2}"/>
              </a:ext>
            </a:extLst>
          </p:cNvPr>
          <p:cNvSpPr txBox="1"/>
          <p:nvPr/>
        </p:nvSpPr>
        <p:spPr>
          <a:xfrm flipH="1">
            <a:off x="3948862" y="4164355"/>
            <a:ext cx="57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75A1"/>
                </a:solidFill>
              </a:rPr>
              <a:t>-96</a:t>
            </a:r>
          </a:p>
        </p:txBody>
      </p:sp>
      <p:pic>
        <p:nvPicPr>
          <p:cNvPr id="30" name="Picture 2" descr="C:\Users\Jonathan\AppData\Local\Microsoft\Windows\INetCache\IE\2FYZI2LW\primary-reconcile[1].png">
            <a:extLst>
              <a:ext uri="{FF2B5EF4-FFF2-40B4-BE49-F238E27FC236}">
                <a16:creationId xmlns:a16="http://schemas.microsoft.com/office/drawing/2014/main" id="{7B78916F-A4A6-4B1C-B226-DE580E4A5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00" y="2326205"/>
            <a:ext cx="298004" cy="29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2BBC459B-4A8A-45CB-8B87-8FF9D07A9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286000" y="4809111"/>
            <a:ext cx="3286712" cy="29335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C654C47-EF16-46A4-9D5A-A596417BA844}"/>
              </a:ext>
            </a:extLst>
          </p:cNvPr>
          <p:cNvSpPr txBox="1"/>
          <p:nvPr/>
        </p:nvSpPr>
        <p:spPr bwMode="auto">
          <a:xfrm>
            <a:off x="5407947" y="4611966"/>
            <a:ext cx="470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− 6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8" name="Picture 27" descr="A close up of a logo  Description generated with very high confidence">
            <a:extLst>
              <a:ext uri="{FF2B5EF4-FFF2-40B4-BE49-F238E27FC236}">
                <a16:creationId xmlns:a16="http://schemas.microsoft.com/office/drawing/2014/main" id="{F1AF8B72-4156-482D-8D50-9CC42A454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77" y="4483808"/>
            <a:ext cx="3482652" cy="629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18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9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310F08-7DD6-4245-9669-56DFA500F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624" y="656730"/>
            <a:ext cx="3872376" cy="2503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6DC70-A09B-4424-B007-8B866C8E9D6D}"/>
              </a:ext>
            </a:extLst>
          </p:cNvPr>
          <p:cNvSpPr txBox="1"/>
          <p:nvPr/>
        </p:nvSpPr>
        <p:spPr>
          <a:xfrm>
            <a:off x="4234011" y="3385899"/>
            <a:ext cx="287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342 </a:t>
            </a:r>
            <a:r>
              <a:rPr lang="en-GB" sz="2000" dirty="0">
                <a:solidFill>
                  <a:srgbClr val="3875A1"/>
                </a:solidFill>
              </a:rPr>
              <a:t>– 96 </a:t>
            </a:r>
            <a:r>
              <a:rPr lang="en-GB" sz="2000" dirty="0"/>
              <a:t>= 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19918D-8158-4260-B479-56693B7AEEAC}"/>
              </a:ext>
            </a:extLst>
          </p:cNvPr>
          <p:cNvSpPr txBox="1"/>
          <p:nvPr/>
        </p:nvSpPr>
        <p:spPr bwMode="auto">
          <a:xfrm>
            <a:off x="3260852" y="4559725"/>
            <a:ext cx="6880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− 100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FA1ACA7-87E6-4AA2-B9E3-24945A6A3AB7}"/>
              </a:ext>
            </a:extLst>
          </p:cNvPr>
          <p:cNvCxnSpPr>
            <a:cxnSpLocks/>
          </p:cNvCxnSpPr>
          <p:nvPr/>
        </p:nvCxnSpPr>
        <p:spPr>
          <a:xfrm>
            <a:off x="1318661" y="5101366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9C94E94-58C1-456F-8C0C-E5B9A770C8FB}"/>
              </a:ext>
            </a:extLst>
          </p:cNvPr>
          <p:cNvSpPr txBox="1"/>
          <p:nvPr/>
        </p:nvSpPr>
        <p:spPr>
          <a:xfrm flipH="1">
            <a:off x="5521331" y="5062187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342</a:t>
            </a:r>
          </a:p>
        </p:txBody>
      </p:sp>
      <p:pic>
        <p:nvPicPr>
          <p:cNvPr id="26" name="Picture 25" descr="A close up of a logo  Description generated with high confidence">
            <a:extLst>
              <a:ext uri="{FF2B5EF4-FFF2-40B4-BE49-F238E27FC236}">
                <a16:creationId xmlns:a16="http://schemas.microsoft.com/office/drawing/2014/main" id="{BF7CB579-3594-463F-A236-9F56B41C07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572712" y="4898279"/>
            <a:ext cx="227390" cy="2030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0CF2793-B544-4D17-9100-2E08606BE571}"/>
              </a:ext>
            </a:extLst>
          </p:cNvPr>
          <p:cNvSpPr txBox="1"/>
          <p:nvPr/>
        </p:nvSpPr>
        <p:spPr>
          <a:xfrm flipH="1">
            <a:off x="1619448" y="5082269"/>
            <a:ext cx="54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0E9AAA-818D-453B-87B1-9C0196828CC2}"/>
              </a:ext>
            </a:extLst>
          </p:cNvPr>
          <p:cNvSpPr txBox="1"/>
          <p:nvPr/>
        </p:nvSpPr>
        <p:spPr>
          <a:xfrm flipH="1">
            <a:off x="3543985" y="4158231"/>
            <a:ext cx="68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75A1"/>
                </a:solidFill>
              </a:rPr>
              <a:t>-104</a:t>
            </a:r>
          </a:p>
        </p:txBody>
      </p:sp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2BBC459B-4A8A-45CB-8B87-8FF9D07A9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684866" y="4813772"/>
            <a:ext cx="3887845" cy="2886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C654C47-EF16-46A4-9D5A-A596417BA844}"/>
              </a:ext>
            </a:extLst>
          </p:cNvPr>
          <p:cNvSpPr txBox="1"/>
          <p:nvPr/>
        </p:nvSpPr>
        <p:spPr bwMode="auto">
          <a:xfrm>
            <a:off x="5407947" y="4611966"/>
            <a:ext cx="470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− 4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8" name="Picture 27" descr="A close up of a logo  Description generated with very high confidence">
            <a:extLst>
              <a:ext uri="{FF2B5EF4-FFF2-40B4-BE49-F238E27FC236}">
                <a16:creationId xmlns:a16="http://schemas.microsoft.com/office/drawing/2014/main" id="{F1AF8B72-4156-482D-8D50-9CC42A454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133" y="4474692"/>
            <a:ext cx="4068396" cy="629999"/>
          </a:xfrm>
          <a:prstGeom prst="rect">
            <a:avLst/>
          </a:prstGeom>
        </p:spPr>
      </p:pic>
      <p:pic>
        <p:nvPicPr>
          <p:cNvPr id="18" name="Picture 3" descr="C:\Users\Jonathan\AppData\Local\Microsoft\Windows\INetCache\IE\KXWDQT8Q\cancel-297373_960_720[1].png">
            <a:extLst>
              <a:ext uri="{FF2B5EF4-FFF2-40B4-BE49-F238E27FC236}">
                <a16:creationId xmlns:a16="http://schemas.microsoft.com/office/drawing/2014/main" id="{164184E8-18CD-43E2-ACE6-E4E06175E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688" y="2783162"/>
            <a:ext cx="269682" cy="25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399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7" grpId="0"/>
      <p:bldP spid="29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A93FD-7F40-436E-BF99-49A0FFAAE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157" y="661007"/>
            <a:ext cx="4230564" cy="200005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78E8041-D883-4D9B-B31B-A9833F63BE52}"/>
              </a:ext>
            </a:extLst>
          </p:cNvPr>
          <p:cNvSpPr/>
          <p:nvPr/>
        </p:nvSpPr>
        <p:spPr>
          <a:xfrm>
            <a:off x="2963783" y="1262420"/>
            <a:ext cx="1448729" cy="6672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6F1FB6-58FD-43B7-A4B2-2C36ACCF907B}"/>
              </a:ext>
            </a:extLst>
          </p:cNvPr>
          <p:cNvSpPr txBox="1"/>
          <p:nvPr/>
        </p:nvSpPr>
        <p:spPr bwMode="auto">
          <a:xfrm>
            <a:off x="4517021" y="4076035"/>
            <a:ext cx="8130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− 1997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7A6DC70-4C08-4986-99D2-F3721052F890}"/>
              </a:ext>
            </a:extLst>
          </p:cNvPr>
          <p:cNvCxnSpPr>
            <a:cxnSpLocks/>
          </p:cNvCxnSpPr>
          <p:nvPr/>
        </p:nvCxnSpPr>
        <p:spPr>
          <a:xfrm>
            <a:off x="2169263" y="4920613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C610292-1049-48E3-96AF-785FB066A366}"/>
              </a:ext>
            </a:extLst>
          </p:cNvPr>
          <p:cNvSpPr txBox="1"/>
          <p:nvPr/>
        </p:nvSpPr>
        <p:spPr>
          <a:xfrm flipH="1">
            <a:off x="6371933" y="4881434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0EEC89-9C0F-4152-97B9-3E830DD3AE86}"/>
              </a:ext>
            </a:extLst>
          </p:cNvPr>
          <p:cNvSpPr txBox="1"/>
          <p:nvPr/>
        </p:nvSpPr>
        <p:spPr>
          <a:xfrm>
            <a:off x="2681082" y="4858080"/>
            <a:ext cx="52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4CED6B-6D64-4949-A63B-52D9E7E1B534}"/>
              </a:ext>
            </a:extLst>
          </p:cNvPr>
          <p:cNvSpPr txBox="1"/>
          <p:nvPr/>
        </p:nvSpPr>
        <p:spPr bwMode="auto">
          <a:xfrm>
            <a:off x="4589779" y="2448166"/>
            <a:ext cx="8130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600" dirty="0"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− 1999</a:t>
            </a:r>
            <a:endParaRPr lang="en-GB" sz="16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E8FCBD-4CB0-4E3F-9013-03E2961315C4}"/>
              </a:ext>
            </a:extLst>
          </p:cNvPr>
          <p:cNvCxnSpPr>
            <a:cxnSpLocks/>
          </p:cNvCxnSpPr>
          <p:nvPr/>
        </p:nvCxnSpPr>
        <p:spPr>
          <a:xfrm>
            <a:off x="2169263" y="3336360"/>
            <a:ext cx="50209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EFA17BD-D8D4-4608-AFA1-1E75E64CBB79}"/>
              </a:ext>
            </a:extLst>
          </p:cNvPr>
          <p:cNvSpPr txBox="1"/>
          <p:nvPr/>
        </p:nvSpPr>
        <p:spPr>
          <a:xfrm flipH="1">
            <a:off x="6371933" y="3297181"/>
            <a:ext cx="713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2000</a:t>
            </a:r>
          </a:p>
        </p:txBody>
      </p:sp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2672C79F-90C1-4914-B9CD-2ECE639CD1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734030" y="2749582"/>
            <a:ext cx="3972627" cy="58200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48E5762-52A5-4E71-A9A1-54C2B920DD3D}"/>
              </a:ext>
            </a:extLst>
          </p:cNvPr>
          <p:cNvSpPr txBox="1"/>
          <p:nvPr/>
        </p:nvSpPr>
        <p:spPr>
          <a:xfrm>
            <a:off x="2647245" y="3297181"/>
            <a:ext cx="52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05DBCC3-8123-43B3-B8AB-352E43C62A84}"/>
              </a:ext>
            </a:extLst>
          </p:cNvPr>
          <p:cNvCxnSpPr>
            <a:cxnSpLocks/>
          </p:cNvCxnSpPr>
          <p:nvPr/>
        </p:nvCxnSpPr>
        <p:spPr>
          <a:xfrm flipH="1">
            <a:off x="2756252" y="3350658"/>
            <a:ext cx="23284" cy="1584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48593AC-697F-47CE-A430-D59023C72A6D}"/>
              </a:ext>
            </a:extLst>
          </p:cNvPr>
          <p:cNvCxnSpPr>
            <a:cxnSpLocks/>
          </p:cNvCxnSpPr>
          <p:nvPr/>
        </p:nvCxnSpPr>
        <p:spPr>
          <a:xfrm flipH="1">
            <a:off x="6674907" y="3343254"/>
            <a:ext cx="23284" cy="1584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A close up of a logo  Description generated with high confidence">
            <a:extLst>
              <a:ext uri="{FF2B5EF4-FFF2-40B4-BE49-F238E27FC236}">
                <a16:creationId xmlns:a16="http://schemas.microsoft.com/office/drawing/2014/main" id="{09F305BF-EE75-4B71-8613-07F0881D9A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771070" y="4351774"/>
            <a:ext cx="3917596" cy="582004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E563A28-771C-478D-B2C8-6000AAB906DA}"/>
              </a:ext>
            </a:extLst>
          </p:cNvPr>
          <p:cNvCxnSpPr>
            <a:cxnSpLocks/>
          </p:cNvCxnSpPr>
          <p:nvPr/>
        </p:nvCxnSpPr>
        <p:spPr>
          <a:xfrm flipH="1">
            <a:off x="2813370" y="3343254"/>
            <a:ext cx="23284" cy="1584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0721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7" grpId="0"/>
      <p:bldP spid="19" grpId="0"/>
      <p:bldP spid="25" grpId="0"/>
      <p:bldP spid="29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16C4F5-375A-4ECA-80C4-1CEC5FC010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8C12B07-4F41-46EC-9292-BAB380F55024}"/>
              </a:ext>
            </a:extLst>
          </p:cNvPr>
          <p:cNvCxnSpPr>
            <a:cxnSpLocks/>
          </p:cNvCxnSpPr>
          <p:nvPr/>
        </p:nvCxnSpPr>
        <p:spPr>
          <a:xfrm>
            <a:off x="967784" y="3405473"/>
            <a:ext cx="72086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8AEBFCC-B372-487A-88B3-0EF607AA5A5B}"/>
              </a:ext>
            </a:extLst>
          </p:cNvPr>
          <p:cNvSpPr txBox="1"/>
          <p:nvPr/>
        </p:nvSpPr>
        <p:spPr>
          <a:xfrm>
            <a:off x="1552575" y="3452527"/>
            <a:ext cx="7208432" cy="369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1997                  1998                  1999                 2000                  2001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836216-77DA-4904-B43A-CF0B5A8CA3A9}"/>
              </a:ext>
            </a:extLst>
          </p:cNvPr>
          <p:cNvCxnSpPr/>
          <p:nvPr/>
        </p:nvCxnSpPr>
        <p:spPr>
          <a:xfrm>
            <a:off x="1881815" y="3285460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1127050-F8FE-47A4-A15A-69554D215307}"/>
              </a:ext>
            </a:extLst>
          </p:cNvPr>
          <p:cNvCxnSpPr/>
          <p:nvPr/>
        </p:nvCxnSpPr>
        <p:spPr>
          <a:xfrm>
            <a:off x="3278815" y="328545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1C1989-F7B0-4687-B3CD-7F4E601E1834}"/>
              </a:ext>
            </a:extLst>
          </p:cNvPr>
          <p:cNvCxnSpPr/>
          <p:nvPr/>
        </p:nvCxnSpPr>
        <p:spPr>
          <a:xfrm>
            <a:off x="4694865" y="328545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FC864AD-82E7-48AE-868B-A16547A3196F}"/>
              </a:ext>
            </a:extLst>
          </p:cNvPr>
          <p:cNvCxnSpPr/>
          <p:nvPr/>
        </p:nvCxnSpPr>
        <p:spPr>
          <a:xfrm>
            <a:off x="6050590" y="328577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463565" y="328545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DEC064E-E640-47A1-AE3F-069AF84BCDE8}"/>
              </a:ext>
            </a:extLst>
          </p:cNvPr>
          <p:cNvSpPr txBox="1"/>
          <p:nvPr/>
        </p:nvSpPr>
        <p:spPr>
          <a:xfrm>
            <a:off x="0" y="840991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2,000 – 1,999         2,000 – 1,997 </a:t>
            </a:r>
          </a:p>
        </p:txBody>
      </p:sp>
      <p:pic>
        <p:nvPicPr>
          <p:cNvPr id="14" name="Picture 13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89" y="2751947"/>
            <a:ext cx="1382613" cy="629999"/>
          </a:xfrm>
          <a:prstGeom prst="rect">
            <a:avLst/>
          </a:prstGeom>
        </p:spPr>
      </p:pic>
      <p:pic>
        <p:nvPicPr>
          <p:cNvPr id="19" name="Picture 18" descr="A close up of a logo  Description generated with very high confidence">
            <a:extLst>
              <a:ext uri="{FF2B5EF4-FFF2-40B4-BE49-F238E27FC236}">
                <a16:creationId xmlns:a16="http://schemas.microsoft.com/office/drawing/2014/main" id="{D9E8EDAC-C42B-4696-99A3-86375EF0D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815" y="5028536"/>
            <a:ext cx="4183957" cy="596367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A38027-8BBE-40AF-88D1-1D1EDD7DBDFF}"/>
              </a:ext>
            </a:extLst>
          </p:cNvPr>
          <p:cNvCxnSpPr>
            <a:cxnSpLocks/>
          </p:cNvCxnSpPr>
          <p:nvPr/>
        </p:nvCxnSpPr>
        <p:spPr>
          <a:xfrm>
            <a:off x="966180" y="5598431"/>
            <a:ext cx="72086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D49A255-72E0-448A-92D6-4E2031C56640}"/>
              </a:ext>
            </a:extLst>
          </p:cNvPr>
          <p:cNvSpPr txBox="1"/>
          <p:nvPr/>
        </p:nvSpPr>
        <p:spPr>
          <a:xfrm>
            <a:off x="1550971" y="5645485"/>
            <a:ext cx="7208432" cy="369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1997                  1998                  1999                 2000                  2001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C07CA8-44F2-4991-9F2A-DD5E94704CB1}"/>
              </a:ext>
            </a:extLst>
          </p:cNvPr>
          <p:cNvCxnSpPr/>
          <p:nvPr/>
        </p:nvCxnSpPr>
        <p:spPr>
          <a:xfrm>
            <a:off x="1880211" y="547841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DF5E603-5817-4C05-BB45-E5E58CB1A2AE}"/>
              </a:ext>
            </a:extLst>
          </p:cNvPr>
          <p:cNvCxnSpPr/>
          <p:nvPr/>
        </p:nvCxnSpPr>
        <p:spPr>
          <a:xfrm>
            <a:off x="3277211" y="547841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14FE054-77F1-4C9E-A59F-ED2D7EE659A1}"/>
              </a:ext>
            </a:extLst>
          </p:cNvPr>
          <p:cNvCxnSpPr/>
          <p:nvPr/>
        </p:nvCxnSpPr>
        <p:spPr>
          <a:xfrm>
            <a:off x="4693261" y="547841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C99AB71-A18B-4894-9497-FA4F881C2572}"/>
              </a:ext>
            </a:extLst>
          </p:cNvPr>
          <p:cNvCxnSpPr/>
          <p:nvPr/>
        </p:nvCxnSpPr>
        <p:spPr>
          <a:xfrm>
            <a:off x="6048986" y="5478735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ABCE4ED-0688-45FC-9EB6-EFF065C7E067}"/>
              </a:ext>
            </a:extLst>
          </p:cNvPr>
          <p:cNvCxnSpPr/>
          <p:nvPr/>
        </p:nvCxnSpPr>
        <p:spPr>
          <a:xfrm>
            <a:off x="7461961" y="5478416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39C084A6-01C7-473B-B1BC-09F84A1A6EA4}"/>
              </a:ext>
            </a:extLst>
          </p:cNvPr>
          <p:cNvSpPr/>
          <p:nvPr/>
        </p:nvSpPr>
        <p:spPr>
          <a:xfrm>
            <a:off x="4394118" y="941935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29E0C6-AE1A-425F-967C-A196ED7D1DC4}"/>
              </a:ext>
            </a:extLst>
          </p:cNvPr>
          <p:cNvSpPr txBox="1"/>
          <p:nvPr/>
        </p:nvSpPr>
        <p:spPr>
          <a:xfrm>
            <a:off x="4394118" y="904310"/>
            <a:ext cx="252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&lt;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44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A93FD-7F40-436E-BF99-49A0FFAAE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157" y="661007"/>
            <a:ext cx="4230564" cy="20000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5274C4-97A0-41C1-B49D-83EC6A26B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1687" y="3252445"/>
            <a:ext cx="5000625" cy="1552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1680ED-5232-4F71-88E1-E8C551E75DB9}"/>
              </a:ext>
            </a:extLst>
          </p:cNvPr>
          <p:cNvSpPr txBox="1"/>
          <p:nvPr/>
        </p:nvSpPr>
        <p:spPr>
          <a:xfrm flipH="1">
            <a:off x="1900967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2,000 – 1,997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A168E8-5D7D-46A9-BF5A-B4731A4F540B}"/>
              </a:ext>
            </a:extLst>
          </p:cNvPr>
          <p:cNvSpPr txBox="1"/>
          <p:nvPr/>
        </p:nvSpPr>
        <p:spPr>
          <a:xfrm>
            <a:off x="4351808" y="29028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CB40B3-91C1-49F3-BE98-923C1C978E14}"/>
              </a:ext>
            </a:extLst>
          </p:cNvPr>
          <p:cNvSpPr txBox="1"/>
          <p:nvPr/>
        </p:nvSpPr>
        <p:spPr>
          <a:xfrm flipH="1">
            <a:off x="5855933" y="3010613"/>
            <a:ext cx="2125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2,001 – 1,998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D53FDE-926C-4A85-A8F7-407BAC12B229}"/>
              </a:ext>
            </a:extLst>
          </p:cNvPr>
          <p:cNvSpPr txBox="1"/>
          <p:nvPr/>
        </p:nvSpPr>
        <p:spPr>
          <a:xfrm>
            <a:off x="669072" y="5154573"/>
            <a:ext cx="6282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I add _____ to the minuend and add ____ to the subtrahend, the difference stays the same.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47AF8-73A8-452B-9A4B-93AABB292522}"/>
              </a:ext>
            </a:extLst>
          </p:cNvPr>
          <p:cNvSpPr txBox="1"/>
          <p:nvPr/>
        </p:nvSpPr>
        <p:spPr>
          <a:xfrm>
            <a:off x="4351808" y="9795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BC19DE-020D-454C-BE8B-EA43C5AA3150}"/>
              </a:ext>
            </a:extLst>
          </p:cNvPr>
          <p:cNvSpPr txBox="1"/>
          <p:nvPr/>
        </p:nvSpPr>
        <p:spPr>
          <a:xfrm>
            <a:off x="4351808" y="1273053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BCD420-B4B0-4B99-B7E3-F54651AEB702}"/>
              </a:ext>
            </a:extLst>
          </p:cNvPr>
          <p:cNvSpPr txBox="1"/>
          <p:nvPr/>
        </p:nvSpPr>
        <p:spPr>
          <a:xfrm>
            <a:off x="4351808" y="1576458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84C5AE-BB16-47C7-9901-21D203E70C8F}"/>
              </a:ext>
            </a:extLst>
          </p:cNvPr>
          <p:cNvSpPr txBox="1"/>
          <p:nvPr/>
        </p:nvSpPr>
        <p:spPr>
          <a:xfrm>
            <a:off x="4351808" y="1903306"/>
            <a:ext cx="56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= 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377A51-7513-4E0C-B181-5B056CE15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852" y="2700937"/>
            <a:ext cx="3987912" cy="369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891BBF4-B244-4064-83D9-733616F5DC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963783" y="3417013"/>
            <a:ext cx="3987912" cy="380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930B60-2C67-4650-8F3E-DD1B50A1C11F}"/>
              </a:ext>
            </a:extLst>
          </p:cNvPr>
          <p:cNvSpPr txBox="1"/>
          <p:nvPr/>
        </p:nvSpPr>
        <p:spPr>
          <a:xfrm>
            <a:off x="4056341" y="2616541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+1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C968E6-1D3F-4164-8481-9F59A2505D8C}"/>
              </a:ext>
            </a:extLst>
          </p:cNvPr>
          <p:cNvSpPr txBox="1"/>
          <p:nvPr/>
        </p:nvSpPr>
        <p:spPr>
          <a:xfrm>
            <a:off x="5011814" y="3747183"/>
            <a:ext cx="5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+1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AD9154-E6F4-4F2B-B6C6-879C17DA5AEF}"/>
              </a:ext>
            </a:extLst>
          </p:cNvPr>
          <p:cNvSpPr txBox="1"/>
          <p:nvPr/>
        </p:nvSpPr>
        <p:spPr>
          <a:xfrm>
            <a:off x="1535511" y="5108406"/>
            <a:ext cx="91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16C04D-55BF-4FA3-BDD7-EB72ACE57FBA}"/>
              </a:ext>
            </a:extLst>
          </p:cNvPr>
          <p:cNvSpPr txBox="1"/>
          <p:nvPr/>
        </p:nvSpPr>
        <p:spPr>
          <a:xfrm>
            <a:off x="4464722" y="5139968"/>
            <a:ext cx="91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71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8" grpId="0"/>
      <p:bldP spid="3" grpId="0"/>
      <p:bldP spid="10" grpId="0"/>
      <p:bldP spid="11" grpId="0"/>
      <p:bldP spid="12" grpId="0"/>
      <p:bldP spid="9" grpId="0"/>
      <p:bldP spid="1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16C4F5-375A-4ECA-80C4-1CEC5FC010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8C12B07-4F41-46EC-9292-BAB380F55024}"/>
              </a:ext>
            </a:extLst>
          </p:cNvPr>
          <p:cNvCxnSpPr>
            <a:cxnSpLocks/>
          </p:cNvCxnSpPr>
          <p:nvPr/>
        </p:nvCxnSpPr>
        <p:spPr>
          <a:xfrm>
            <a:off x="967784" y="3405473"/>
            <a:ext cx="72086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8AEBFCC-B372-487A-88B3-0EF607AA5A5B}"/>
              </a:ext>
            </a:extLst>
          </p:cNvPr>
          <p:cNvSpPr txBox="1"/>
          <p:nvPr/>
        </p:nvSpPr>
        <p:spPr>
          <a:xfrm>
            <a:off x="1552575" y="3452527"/>
            <a:ext cx="7208432" cy="369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1997                  1998                  1999                 2000                  2001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836216-77DA-4904-B43A-CF0B5A8CA3A9}"/>
              </a:ext>
            </a:extLst>
          </p:cNvPr>
          <p:cNvCxnSpPr/>
          <p:nvPr/>
        </p:nvCxnSpPr>
        <p:spPr>
          <a:xfrm>
            <a:off x="1881815" y="3285460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1127050-F8FE-47A4-A15A-69554D215307}"/>
              </a:ext>
            </a:extLst>
          </p:cNvPr>
          <p:cNvCxnSpPr/>
          <p:nvPr/>
        </p:nvCxnSpPr>
        <p:spPr>
          <a:xfrm>
            <a:off x="3278815" y="328545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1C1989-F7B0-4687-B3CD-7F4E601E1834}"/>
              </a:ext>
            </a:extLst>
          </p:cNvPr>
          <p:cNvCxnSpPr/>
          <p:nvPr/>
        </p:nvCxnSpPr>
        <p:spPr>
          <a:xfrm>
            <a:off x="4694865" y="328545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FC864AD-82E7-48AE-868B-A16547A3196F}"/>
              </a:ext>
            </a:extLst>
          </p:cNvPr>
          <p:cNvCxnSpPr/>
          <p:nvPr/>
        </p:nvCxnSpPr>
        <p:spPr>
          <a:xfrm>
            <a:off x="6050590" y="328577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463565" y="328545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DEC064E-E640-47A1-AE3F-069AF84BCDE8}"/>
              </a:ext>
            </a:extLst>
          </p:cNvPr>
          <p:cNvSpPr txBox="1"/>
          <p:nvPr/>
        </p:nvSpPr>
        <p:spPr>
          <a:xfrm>
            <a:off x="2867542" y="840991"/>
            <a:ext cx="4578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2,000 – 1,997 = 2,001 – 1,998 </a:t>
            </a:r>
          </a:p>
        </p:txBody>
      </p:sp>
      <p:pic>
        <p:nvPicPr>
          <p:cNvPr id="14" name="Picture 13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815" y="2751947"/>
            <a:ext cx="4192588" cy="629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53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15451 -2.22222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|5.5|2.9|2.1|13.3|18.4|7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7.8|1.6|7.5|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26.7|9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19.2|7.6|4.5|5.5|1.2|1.8|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17|6.1|8.7|5.5|2.7|2.7|2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|11.1|8.8|5.6|5.9|1|4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6.1|2.9|14.6|3.5|23|5.9|3.2|10.3|3|1.9|5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3|11.7|7.9|3.2|5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4.4|3.2|5.1|8.3|1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.8|3.4|1.5|4.6|10.3|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4|3.3|1.4|8|4.1|3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3.5|2.5|1.7|1.8|3.7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15|2.2|4.7|9|4.4|1.3|0.9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|13|27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6.2|1.4|1.6|8.7|9.1|5.7|1.7|6.4|14.7|4.8|1.6|7.4|1.1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16|12.8|2.9|4.8|1.3|0.9|1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e2f7c1fb-8b39-4d5b-953e-de45d1606e4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DF6E93B-BBC0-4852-8657-66B31B3DE057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On-screen Show (4:3)</PresentationFormat>
  <Paragraphs>197</Paragraphs>
  <Slides>22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