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30"/>
  </p:notesMasterIdLst>
  <p:sldIdLst>
    <p:sldId id="256" r:id="rId6"/>
    <p:sldId id="363" r:id="rId7"/>
    <p:sldId id="362" r:id="rId8"/>
    <p:sldId id="320" r:id="rId9"/>
    <p:sldId id="268" r:id="rId10"/>
    <p:sldId id="357" r:id="rId11"/>
    <p:sldId id="285" r:id="rId12"/>
    <p:sldId id="336" r:id="rId13"/>
    <p:sldId id="358" r:id="rId14"/>
    <p:sldId id="270" r:id="rId15"/>
    <p:sldId id="340" r:id="rId16"/>
    <p:sldId id="359" r:id="rId17"/>
    <p:sldId id="355" r:id="rId18"/>
    <p:sldId id="338" r:id="rId19"/>
    <p:sldId id="342" r:id="rId20"/>
    <p:sldId id="307" r:id="rId21"/>
    <p:sldId id="310" r:id="rId22"/>
    <p:sldId id="360" r:id="rId23"/>
    <p:sldId id="345" r:id="rId24"/>
    <p:sldId id="356" r:id="rId25"/>
    <p:sldId id="344" r:id="rId26"/>
    <p:sldId id="269" r:id="rId27"/>
    <p:sldId id="364" r:id="rId28"/>
    <p:sldId id="365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3875A1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94513D-37F3-4384-8F0B-5FD12B05E00D}" v="1" dt="2020-08-27T13:06:30.9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9122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521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84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6589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004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086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483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803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533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2501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937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0070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42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6548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150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134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473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3358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814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966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0124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514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3452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59464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61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20.tiff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2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 </a:t>
            </a:r>
            <a:br>
              <a:rPr lang="en-GB" dirty="0"/>
            </a:br>
            <a:r>
              <a:rPr lang="en-GB" dirty="0"/>
              <a:t>Lesson 17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9755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471B854-2EF1-BA41-951F-F6586AEEBECF}"/>
              </a:ext>
            </a:extLst>
          </p:cNvPr>
          <p:cNvGrpSpPr/>
          <p:nvPr/>
        </p:nvGrpSpPr>
        <p:grpSpPr>
          <a:xfrm>
            <a:off x="304801" y="3240919"/>
            <a:ext cx="5016499" cy="1795719"/>
            <a:chOff x="764130" y="1869603"/>
            <a:chExt cx="7615741" cy="17118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F0E4F6A-7195-A54A-A7DF-46FA5D187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130" y="1869603"/>
              <a:ext cx="7615741" cy="1711839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3D3840C-77B4-524F-8300-A48A55BFD63F}"/>
                </a:ext>
              </a:extLst>
            </p:cNvPr>
            <p:cNvSpPr txBox="1"/>
            <p:nvPr/>
          </p:nvSpPr>
          <p:spPr bwMode="auto">
            <a:xfrm>
              <a:off x="3959710" y="2067785"/>
              <a:ext cx="1224579" cy="44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£400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5BABC16-E0D0-994E-9522-59D9166A01C7}"/>
                </a:ext>
              </a:extLst>
            </p:cNvPr>
            <p:cNvSpPr txBox="1"/>
            <p:nvPr/>
          </p:nvSpPr>
          <p:spPr bwMode="auto">
            <a:xfrm>
              <a:off x="2550827" y="2913365"/>
              <a:ext cx="1813505" cy="44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£369.99</a:t>
              </a:r>
            </a:p>
          </p:txBody>
        </p:sp>
      </p:grp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91A952-807B-A345-A181-ABE45AC084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273361"/>
              </p:ext>
            </p:extLst>
          </p:nvPr>
        </p:nvGraphicFramePr>
        <p:xfrm>
          <a:off x="5837975" y="2732112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09453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9099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7D66654-E5D5-7E46-8CAF-A1B4C7ABEE3C}"/>
              </a:ext>
            </a:extLst>
          </p:cNvPr>
          <p:cNvSpPr txBox="1"/>
          <p:nvPr/>
        </p:nvSpPr>
        <p:spPr>
          <a:xfrm>
            <a:off x="4038600" y="4423418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GB" sz="32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endParaRPr lang="en-GB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F0F0C8-D525-EC46-9542-22C952B194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1" y="676901"/>
            <a:ext cx="919482" cy="252687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6A142F4-8FD9-E24A-BB94-31A7EFDF8CA8}"/>
              </a:ext>
            </a:extLst>
          </p:cNvPr>
          <p:cNvSpPr/>
          <p:nvPr/>
        </p:nvSpPr>
        <p:spPr>
          <a:xfrm>
            <a:off x="2639479" y="1236918"/>
            <a:ext cx="26818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>
                <a:latin typeface="Myriad Pro Semibold" charset="0"/>
                <a:ea typeface="Myriad Pro Semibold" charset="0"/>
                <a:cs typeface="Myriad Pro Semibold" charset="0"/>
              </a:rPr>
              <a:t>I have saved £400. I am going to buy a bike that costs £369.99. How much will I have left? </a:t>
            </a:r>
            <a:endParaRPr lang="en-US" i="1" dirty="0"/>
          </a:p>
        </p:txBody>
      </p:sp>
      <p:sp>
        <p:nvSpPr>
          <p:cNvPr id="14" name="Oval Callout 13">
            <a:extLst>
              <a:ext uri="{FF2B5EF4-FFF2-40B4-BE49-F238E27FC236}">
                <a16:creationId xmlns:a16="http://schemas.microsoft.com/office/drawing/2014/main" id="{18283B2A-74B9-574F-897D-691182511F2D}"/>
              </a:ext>
            </a:extLst>
          </p:cNvPr>
          <p:cNvSpPr/>
          <p:nvPr/>
        </p:nvSpPr>
        <p:spPr>
          <a:xfrm>
            <a:off x="2078980" y="1014105"/>
            <a:ext cx="3631533" cy="1794292"/>
          </a:xfrm>
          <a:prstGeom prst="wedgeEllipseCallout">
            <a:avLst>
              <a:gd name="adj1" fmla="val -83395"/>
              <a:gd name="adj2" fmla="val -37149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4E44C4-DC82-524D-952F-941EA8D20291}"/>
              </a:ext>
            </a:extLst>
          </p:cNvPr>
          <p:cNvSpPr/>
          <p:nvPr/>
        </p:nvSpPr>
        <p:spPr>
          <a:xfrm>
            <a:off x="123734" y="546198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Can we transform this calculation to make it easier?</a:t>
            </a: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414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910"/>
    </mc:Choice>
    <mc:Fallback xmlns="">
      <p:transition spd="slow" advTm="84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16F60-61C3-4EE6-8810-534EBC6C3332}"/>
              </a:ext>
            </a:extLst>
          </p:cNvPr>
          <p:cNvSpPr txBox="1"/>
          <p:nvPr/>
        </p:nvSpPr>
        <p:spPr bwMode="auto">
          <a:xfrm>
            <a:off x="5491812" y="826793"/>
            <a:ext cx="172675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      =   30.01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96C6D4-9A19-4C91-A959-471111D850CA}"/>
              </a:ext>
            </a:extLst>
          </p:cNvPr>
          <p:cNvSpPr txBox="1"/>
          <p:nvPr/>
        </p:nvSpPr>
        <p:spPr bwMode="auto">
          <a:xfrm>
            <a:off x="2717120" y="822340"/>
            <a:ext cx="321915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              400.00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− 369.99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1E2F7A3-D784-4ADE-B284-280A90B0C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786334"/>
              </p:ext>
            </p:extLst>
          </p:nvPr>
        </p:nvGraphicFramePr>
        <p:xfrm>
          <a:off x="638668" y="2385000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F0ECE88-47FB-4D11-ABBE-F68EF6053C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996767"/>
              </p:ext>
            </p:extLst>
          </p:nvPr>
        </p:nvGraphicFramePr>
        <p:xfrm>
          <a:off x="5419301" y="2385000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pSp>
        <p:nvGrpSpPr>
          <p:cNvPr id="30" name="Group 29">
            <a:extLst>
              <a:ext uri="{FF2B5EF4-FFF2-40B4-BE49-F238E27FC236}">
                <a16:creationId xmlns:a16="http://schemas.microsoft.com/office/drawing/2014/main" id="{EF8409FE-1D50-4809-ADEA-2F462E0613B7}"/>
              </a:ext>
            </a:extLst>
          </p:cNvPr>
          <p:cNvGrpSpPr/>
          <p:nvPr/>
        </p:nvGrpSpPr>
        <p:grpSpPr>
          <a:xfrm>
            <a:off x="4081462" y="2276320"/>
            <a:ext cx="1028700" cy="1683287"/>
            <a:chOff x="4043362" y="2688495"/>
            <a:chExt cx="1028700" cy="16832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BA3668-C591-4D3C-B1B4-6D4D9763FA74}"/>
                </a:ext>
              </a:extLst>
            </p:cNvPr>
            <p:cNvSpPr txBox="1"/>
            <p:nvPr/>
          </p:nvSpPr>
          <p:spPr bwMode="auto">
            <a:xfrm>
              <a:off x="4051003" y="2688495"/>
              <a:ext cx="101341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− 0.01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1D8254-7E2B-4826-8EFE-11CFCB1D2F7A}"/>
                </a:ext>
              </a:extLst>
            </p:cNvPr>
            <p:cNvSpPr txBox="1"/>
            <p:nvPr/>
          </p:nvSpPr>
          <p:spPr bwMode="auto">
            <a:xfrm>
              <a:off x="4051004" y="3947050"/>
              <a:ext cx="1013419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− 0.01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6706534-39F5-4EA6-BA98-6628B504318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1491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39B4106-F7C7-4FCA-BAF3-EDE81D66A8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8984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CBE223-F2B5-4517-85DB-F491CFCBB911}"/>
              </a:ext>
            </a:extLst>
          </p:cNvPr>
          <p:cNvSpPr txBox="1"/>
          <p:nvPr/>
        </p:nvSpPr>
        <p:spPr bwMode="auto">
          <a:xfrm>
            <a:off x="6636292" y="3992946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E8A1F6-6C93-4095-92CB-AE96DBC337F2}"/>
              </a:ext>
            </a:extLst>
          </p:cNvPr>
          <p:cNvSpPr txBox="1"/>
          <p:nvPr/>
        </p:nvSpPr>
        <p:spPr bwMode="auto">
          <a:xfrm>
            <a:off x="6245767" y="3992946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1AFD0E-B69E-4927-9538-676039EACC66}"/>
              </a:ext>
            </a:extLst>
          </p:cNvPr>
          <p:cNvSpPr txBox="1"/>
          <p:nvPr/>
        </p:nvSpPr>
        <p:spPr bwMode="auto">
          <a:xfrm>
            <a:off x="6990306" y="3992946"/>
            <a:ext cx="26161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.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636FB6-61FE-4B07-A3EB-6B26740E4304}"/>
              </a:ext>
            </a:extLst>
          </p:cNvPr>
          <p:cNvSpPr txBox="1"/>
          <p:nvPr/>
        </p:nvSpPr>
        <p:spPr bwMode="auto">
          <a:xfrm>
            <a:off x="7309913" y="3992946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0C40F9-234D-4C97-9937-66542835E46A}"/>
              </a:ext>
            </a:extLst>
          </p:cNvPr>
          <p:cNvSpPr txBox="1"/>
          <p:nvPr/>
        </p:nvSpPr>
        <p:spPr bwMode="auto">
          <a:xfrm>
            <a:off x="7748861" y="3992946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719DF8-BCCC-F848-8EA1-5286B15D303C}"/>
              </a:ext>
            </a:extLst>
          </p:cNvPr>
          <p:cNvSpPr txBox="1"/>
          <p:nvPr/>
        </p:nvSpPr>
        <p:spPr>
          <a:xfrm>
            <a:off x="-1248448" y="5669911"/>
            <a:ext cx="2798272" cy="1473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A12AAC-874B-604A-9C1F-69D1C8DE9D68}"/>
              </a:ext>
            </a:extLst>
          </p:cNvPr>
          <p:cNvSpPr txBox="1"/>
          <p:nvPr/>
        </p:nvSpPr>
        <p:spPr>
          <a:xfrm>
            <a:off x="101600" y="737930"/>
            <a:ext cx="3341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Which equivalent calculation is easier to solve?</a:t>
            </a: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chemeClr val="accent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E6C5D6-3CFF-D344-9789-5B5A42B1D55D}"/>
              </a:ext>
            </a:extLst>
          </p:cNvPr>
          <p:cNvSpPr txBox="1"/>
          <p:nvPr/>
        </p:nvSpPr>
        <p:spPr>
          <a:xfrm>
            <a:off x="279400" y="4838700"/>
            <a:ext cx="4203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latin typeface="Myriad Pro Semibold"/>
                <a:ea typeface="Myriad Pro Semibold" charset="0"/>
                <a:cs typeface="Myriad Pro Semibold" charset="0"/>
              </a:rPr>
              <a:t>Hari has </a:t>
            </a:r>
            <a:r>
              <a:rPr lang="en-GB" sz="2800" b="1" i="1" dirty="0">
                <a:solidFill>
                  <a:schemeClr val="accent1"/>
                </a:solidFill>
                <a:latin typeface="Myriad Pro Semibold"/>
                <a:ea typeface="Myriad Pro Semibold" charset="0"/>
                <a:cs typeface="Myriad Pro Semibold" charset="0"/>
              </a:rPr>
              <a:t>£30.01 </a:t>
            </a:r>
            <a:r>
              <a:rPr lang="en-GB" sz="2800" b="1" i="1" dirty="0">
                <a:latin typeface="Myriad Pro Semibold"/>
                <a:ea typeface="Myriad Pro Semibold" charset="0"/>
                <a:cs typeface="Myriad Pro Semibold" charset="0"/>
              </a:rPr>
              <a:t>left</a:t>
            </a:r>
            <a:r>
              <a:rPr lang="en-GB" b="1" i="1" dirty="0">
                <a:latin typeface="Myriad Pro Semibold"/>
                <a:ea typeface="Myriad Pro Semibold" charset="0"/>
                <a:cs typeface="Myriad Pro Semibold" charset="0"/>
              </a:rPr>
              <a:t>.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397A9D6-47C7-4AC6-89A7-015BC1D289A4}"/>
              </a:ext>
            </a:extLst>
          </p:cNvPr>
          <p:cNvGrpSpPr/>
          <p:nvPr/>
        </p:nvGrpSpPr>
        <p:grpSpPr>
          <a:xfrm>
            <a:off x="6068076" y="1421798"/>
            <a:ext cx="2483673" cy="792505"/>
            <a:chOff x="6068076" y="1421798"/>
            <a:chExt cx="2483673" cy="792505"/>
          </a:xfrm>
        </p:grpSpPr>
        <p:sp>
          <p:nvSpPr>
            <p:cNvPr id="15" name="Thought Bubble: Cloud 14">
              <a:extLst>
                <a:ext uri="{FF2B5EF4-FFF2-40B4-BE49-F238E27FC236}">
                  <a16:creationId xmlns:a16="http://schemas.microsoft.com/office/drawing/2014/main" id="{35F511D6-EC4B-4961-89C8-25F3306E8159}"/>
                </a:ext>
              </a:extLst>
            </p:cNvPr>
            <p:cNvSpPr/>
            <p:nvPr/>
          </p:nvSpPr>
          <p:spPr>
            <a:xfrm>
              <a:off x="6068076" y="1421798"/>
              <a:ext cx="2483673" cy="792505"/>
            </a:xfrm>
            <a:prstGeom prst="cloudCallout">
              <a:avLst>
                <a:gd name="adj1" fmla="val 50019"/>
                <a:gd name="adj2" fmla="val 5610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F7FA6D4-2DA8-43F2-85AB-4F45C9ADCD7C}"/>
                </a:ext>
              </a:extLst>
            </p:cNvPr>
            <p:cNvSpPr txBox="1"/>
            <p:nvPr/>
          </p:nvSpPr>
          <p:spPr>
            <a:xfrm>
              <a:off x="6431876" y="1607507"/>
              <a:ext cx="1944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rgbClr val="E6E6E6"/>
                  </a:solidFill>
                </a:rPr>
                <a:t>£0.01 = 1p</a:t>
              </a:r>
            </a:p>
          </p:txBody>
        </p:sp>
      </p:grp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C757F8C1-9D39-4B2D-B0A2-86720225A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416290"/>
              </p:ext>
            </p:extLst>
          </p:nvPr>
        </p:nvGraphicFramePr>
        <p:xfrm>
          <a:off x="632293" y="2398961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4653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484"/>
    </mc:Choice>
    <mc:Fallback xmlns="">
      <p:transition spd="slow" advTm="1484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5" grpId="0"/>
      <p:bldP spid="26" grpId="0"/>
      <p:bldP spid="27" grpId="0"/>
      <p:bldP spid="28" grpId="0"/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BD9A28-B107-3746-8EA1-B94A85363EAB}"/>
              </a:ext>
            </a:extLst>
          </p:cNvPr>
          <p:cNvSpPr txBox="1"/>
          <p:nvPr/>
        </p:nvSpPr>
        <p:spPr>
          <a:xfrm>
            <a:off x="375695" y="965361"/>
            <a:ext cx="79765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 u="sng" dirty="0">
              <a:latin typeface="Myriad Pro Semibold"/>
              <a:ea typeface="Myriad Pro Semibold" charset="0"/>
              <a:cs typeface="Myriad Pro Semibold" charset="0"/>
            </a:endParaRPr>
          </a:p>
          <a:p>
            <a:r>
              <a:rPr lang="en-GB" sz="2400" b="1" dirty="0">
                <a:latin typeface="Myriad Pro Semibold"/>
              </a:rPr>
              <a:t>A female African elephant has a mass of 5,050kg. </a:t>
            </a:r>
          </a:p>
          <a:p>
            <a:r>
              <a:rPr lang="en-GB" sz="2400" b="1" dirty="0">
                <a:latin typeface="Myriad Pro Semibold"/>
              </a:rPr>
              <a:t>The mass of her calf is 298kg. How much less is the mass of the calf than the mass of its mother? </a:t>
            </a:r>
            <a:endParaRPr lang="en-US" sz="2400" b="1" dirty="0"/>
          </a:p>
          <a:p>
            <a:endParaRPr lang="en-GB" sz="2400" b="1" dirty="0">
              <a:latin typeface="Myriad Pro Semibold"/>
            </a:endParaRPr>
          </a:p>
          <a:p>
            <a:endParaRPr lang="en-GB" sz="2400" b="1" dirty="0">
              <a:latin typeface="Myriad Pro Semibold"/>
            </a:endParaRPr>
          </a:p>
          <a:p>
            <a:endParaRPr lang="en-GB" sz="2000" dirty="0">
              <a:latin typeface="Myriad Pro Semibold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79CF64F-DF9B-2E4F-9FF0-B4805C03C96F}"/>
              </a:ext>
            </a:extLst>
          </p:cNvPr>
          <p:cNvSpPr/>
          <p:nvPr/>
        </p:nvSpPr>
        <p:spPr>
          <a:xfrm>
            <a:off x="190500" y="1192192"/>
            <a:ext cx="8317880" cy="193297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12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141"/>
    </mc:Choice>
    <mc:Fallback xmlns="">
      <p:transition spd="slow" advTm="3414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F55FD14B-6045-4303-BF97-259275007CDF}"/>
              </a:ext>
            </a:extLst>
          </p:cNvPr>
          <p:cNvSpPr/>
          <p:nvPr/>
        </p:nvSpPr>
        <p:spPr bwMode="auto">
          <a:xfrm rot="5400000">
            <a:off x="7191972" y="785601"/>
            <a:ext cx="322396" cy="2999689"/>
          </a:xfrm>
          <a:prstGeom prst="rightBrace">
            <a:avLst>
              <a:gd name="adj1" fmla="val 50125"/>
              <a:gd name="adj2" fmla="val 500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C5A92E-9EDB-413A-9F5E-8E8F05DE31C7}"/>
              </a:ext>
            </a:extLst>
          </p:cNvPr>
          <p:cNvSpPr txBox="1"/>
          <p:nvPr/>
        </p:nvSpPr>
        <p:spPr bwMode="auto">
          <a:xfrm>
            <a:off x="6593662" y="2446644"/>
            <a:ext cx="16721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difference of ? kg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D0BD806-CB85-4515-ABC8-C12DC07FDD6E}"/>
              </a:ext>
            </a:extLst>
          </p:cNvPr>
          <p:cNvGrpSpPr/>
          <p:nvPr/>
        </p:nvGrpSpPr>
        <p:grpSpPr>
          <a:xfrm>
            <a:off x="4451211" y="796590"/>
            <a:ext cx="4284903" cy="531224"/>
            <a:chOff x="1571400" y="4345163"/>
            <a:chExt cx="6001200" cy="6372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F40FEEA-70C9-432D-AF38-13EAE16B12EF}"/>
                </a:ext>
              </a:extLst>
            </p:cNvPr>
            <p:cNvSpPr/>
            <p:nvPr/>
          </p:nvSpPr>
          <p:spPr bwMode="auto">
            <a:xfrm>
              <a:off x="1571400" y="4345163"/>
              <a:ext cx="6001200" cy="637200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5533A3F-B730-44AA-82EA-F9A4C067315D}"/>
                </a:ext>
              </a:extLst>
            </p:cNvPr>
            <p:cNvSpPr txBox="1"/>
            <p:nvPr/>
          </p:nvSpPr>
          <p:spPr bwMode="auto">
            <a:xfrm>
              <a:off x="3657006" y="4432931"/>
              <a:ext cx="12362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5,050 kg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58C5E1-7192-4081-8E94-4DC21CB4E6C6}"/>
              </a:ext>
            </a:extLst>
          </p:cNvPr>
          <p:cNvGrpSpPr/>
          <p:nvPr/>
        </p:nvGrpSpPr>
        <p:grpSpPr>
          <a:xfrm>
            <a:off x="4451211" y="1593023"/>
            <a:ext cx="1285214" cy="531224"/>
            <a:chOff x="1571400" y="5141596"/>
            <a:chExt cx="1800000" cy="6372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BBA4136-924B-45D4-B2B4-70DA063CB67D}"/>
                </a:ext>
              </a:extLst>
            </p:cNvPr>
            <p:cNvSpPr/>
            <p:nvPr/>
          </p:nvSpPr>
          <p:spPr bwMode="auto">
            <a:xfrm>
              <a:off x="1571400" y="5141596"/>
              <a:ext cx="1800000" cy="637200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A62762D-C9D0-4650-AF6C-DA922D3EF616}"/>
                </a:ext>
              </a:extLst>
            </p:cNvPr>
            <p:cNvSpPr txBox="1"/>
            <p:nvPr/>
          </p:nvSpPr>
          <p:spPr bwMode="auto">
            <a:xfrm>
              <a:off x="2003964" y="5208675"/>
              <a:ext cx="9348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298kg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34D2374-3B18-4712-BA59-C46108137E92}"/>
              </a:ext>
            </a:extLst>
          </p:cNvPr>
          <p:cNvSpPr txBox="1"/>
          <p:nvPr/>
        </p:nvSpPr>
        <p:spPr bwMode="auto">
          <a:xfrm>
            <a:off x="196898" y="2554980"/>
            <a:ext cx="34690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A female African elephant weighs  5,050kg.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AEEBB2-A829-4B82-992C-5C21C1413DD5}"/>
              </a:ext>
            </a:extLst>
          </p:cNvPr>
          <p:cNvSpPr txBox="1"/>
          <p:nvPr/>
        </p:nvSpPr>
        <p:spPr bwMode="auto">
          <a:xfrm>
            <a:off x="196898" y="3693380"/>
            <a:ext cx="32542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calf’s mass is 298kg.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FA9A8C-B115-204A-A356-E6B22E91A9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22" y="685923"/>
            <a:ext cx="3995087" cy="1760721"/>
          </a:xfrm>
          <a:prstGeom prst="rect">
            <a:avLst/>
          </a:prstGeom>
        </p:spPr>
      </p:pic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25B1B869-7136-AD41-8D05-9005A7D46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386679"/>
              </p:ext>
            </p:extLst>
          </p:nvPr>
        </p:nvGraphicFramePr>
        <p:xfrm>
          <a:off x="82599" y="4462448"/>
          <a:ext cx="2834491" cy="215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185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291703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291703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C04B0F52-178B-6943-8A05-AE3CEC6C84E0}"/>
              </a:ext>
            </a:extLst>
          </p:cNvPr>
          <p:cNvSpPr/>
          <p:nvPr/>
        </p:nvSpPr>
        <p:spPr>
          <a:xfrm>
            <a:off x="4223559" y="3508714"/>
            <a:ext cx="3025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>
                <a:solidFill>
                  <a:schemeClr val="accent1"/>
                </a:solidFill>
                <a:latin typeface="Myriad Pro Semibold"/>
              </a:rPr>
              <a:t>Can we transform this calculation to make it easier?</a:t>
            </a:r>
            <a:endParaRPr lang="en-US" b="1" i="1" dirty="0">
              <a:solidFill>
                <a:schemeClr val="accent1"/>
              </a:solidFill>
            </a:endParaRPr>
          </a:p>
        </p:txBody>
      </p:sp>
      <p:sp>
        <p:nvSpPr>
          <p:cNvPr id="19" name="Oval Callout 18">
            <a:extLst>
              <a:ext uri="{FF2B5EF4-FFF2-40B4-BE49-F238E27FC236}">
                <a16:creationId xmlns:a16="http://schemas.microsoft.com/office/drawing/2014/main" id="{65FCA17B-B1B4-6A46-BDF2-B4C43B3CC648}"/>
              </a:ext>
            </a:extLst>
          </p:cNvPr>
          <p:cNvSpPr/>
          <p:nvPr/>
        </p:nvSpPr>
        <p:spPr>
          <a:xfrm>
            <a:off x="3811825" y="3300722"/>
            <a:ext cx="3995087" cy="1280337"/>
          </a:xfrm>
          <a:prstGeom prst="wedgeEllipseCallout">
            <a:avLst>
              <a:gd name="adj1" fmla="val -63805"/>
              <a:gd name="adj2" fmla="val 79363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24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948"/>
    </mc:Choice>
    <mc:Fallback xmlns="">
      <p:transition spd="slow" advTm="51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/>
      <p:bldP spid="11" grpId="1"/>
      <p:bldP spid="11" grpId="2"/>
      <p:bldP spid="11" grpId="3"/>
      <p:bldP spid="11" grpId="4"/>
      <p:bldP spid="11" grpId="5"/>
      <p:bldP spid="12" grpId="0"/>
      <p:bldP spid="12" grpId="1"/>
      <p:bldP spid="12" grpId="2"/>
      <p:bldP spid="12" grpId="3"/>
      <p:bldP spid="12" grpId="4"/>
      <p:bldP spid="12" grpId="5"/>
      <p:bldP spid="17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16F60-61C3-4EE6-8810-534EBC6C3332}"/>
              </a:ext>
            </a:extLst>
          </p:cNvPr>
          <p:cNvSpPr txBox="1"/>
          <p:nvPr/>
        </p:nvSpPr>
        <p:spPr bwMode="auto">
          <a:xfrm>
            <a:off x="4679156" y="745938"/>
            <a:ext cx="110639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4,752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96C6D4-9A19-4C91-A959-471111D850CA}"/>
              </a:ext>
            </a:extLst>
          </p:cNvPr>
          <p:cNvSpPr txBox="1"/>
          <p:nvPr/>
        </p:nvSpPr>
        <p:spPr bwMode="auto">
          <a:xfrm>
            <a:off x="2477293" y="745938"/>
            <a:ext cx="164179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5,050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− 298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1E2F7A3-D784-4ADE-B284-280A90B0C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754587"/>
              </p:ext>
            </p:extLst>
          </p:nvPr>
        </p:nvGraphicFramePr>
        <p:xfrm>
          <a:off x="279400" y="2200275"/>
          <a:ext cx="2834491" cy="215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185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291703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291703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F0ECE88-47FB-4D11-ABBE-F68EF6053C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664205"/>
              </p:ext>
            </p:extLst>
          </p:nvPr>
        </p:nvGraphicFramePr>
        <p:xfrm>
          <a:off x="4746201" y="2200275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pSp>
        <p:nvGrpSpPr>
          <p:cNvPr id="30" name="Group 29">
            <a:extLst>
              <a:ext uri="{FF2B5EF4-FFF2-40B4-BE49-F238E27FC236}">
                <a16:creationId xmlns:a16="http://schemas.microsoft.com/office/drawing/2014/main" id="{EF8409FE-1D50-4809-ADEA-2F462E0613B7}"/>
              </a:ext>
            </a:extLst>
          </p:cNvPr>
          <p:cNvGrpSpPr/>
          <p:nvPr/>
        </p:nvGrpSpPr>
        <p:grpSpPr>
          <a:xfrm>
            <a:off x="3408362" y="2091595"/>
            <a:ext cx="1028700" cy="1683287"/>
            <a:chOff x="4043362" y="2688495"/>
            <a:chExt cx="1028700" cy="16832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BA3668-C591-4D3C-B1B4-6D4D9763FA74}"/>
                </a:ext>
              </a:extLst>
            </p:cNvPr>
            <p:cNvSpPr txBox="1"/>
            <p:nvPr/>
          </p:nvSpPr>
          <p:spPr bwMode="auto">
            <a:xfrm>
              <a:off x="4252180" y="2688495"/>
              <a:ext cx="61106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+ 2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1D8254-7E2B-4826-8EFE-11CFCB1D2F7A}"/>
                </a:ext>
              </a:extLst>
            </p:cNvPr>
            <p:cNvSpPr txBox="1"/>
            <p:nvPr/>
          </p:nvSpPr>
          <p:spPr bwMode="auto">
            <a:xfrm>
              <a:off x="4252180" y="3947050"/>
              <a:ext cx="611066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+ 2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6706534-39F5-4EA6-BA98-6628B504318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1491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39B4106-F7C7-4FCA-BAF3-EDE81D66A8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8984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CBE223-F2B5-4517-85DB-F491CFCBB911}"/>
              </a:ext>
            </a:extLst>
          </p:cNvPr>
          <p:cNvSpPr txBox="1"/>
          <p:nvPr/>
        </p:nvSpPr>
        <p:spPr bwMode="auto">
          <a:xfrm>
            <a:off x="5963192" y="38082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4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1AFD0E-B69E-4927-9538-676039EACC66}"/>
              </a:ext>
            </a:extLst>
          </p:cNvPr>
          <p:cNvSpPr txBox="1"/>
          <p:nvPr/>
        </p:nvSpPr>
        <p:spPr bwMode="auto">
          <a:xfrm>
            <a:off x="6313199" y="3808221"/>
            <a:ext cx="2696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,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636FB6-61FE-4B07-A3EB-6B26740E4304}"/>
              </a:ext>
            </a:extLst>
          </p:cNvPr>
          <p:cNvSpPr txBox="1"/>
          <p:nvPr/>
        </p:nvSpPr>
        <p:spPr bwMode="auto">
          <a:xfrm>
            <a:off x="6636813" y="38082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7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0C40F9-234D-4C97-9937-66542835E46A}"/>
              </a:ext>
            </a:extLst>
          </p:cNvPr>
          <p:cNvSpPr txBox="1"/>
          <p:nvPr/>
        </p:nvSpPr>
        <p:spPr bwMode="auto">
          <a:xfrm>
            <a:off x="7050914" y="38082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D519CE-ADA7-477B-BD33-0102B033B1FD}"/>
              </a:ext>
            </a:extLst>
          </p:cNvPr>
          <p:cNvSpPr txBox="1"/>
          <p:nvPr/>
        </p:nvSpPr>
        <p:spPr bwMode="auto">
          <a:xfrm>
            <a:off x="7464354" y="38082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2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40E4C53-B029-5849-8789-384C9F3ED38A}"/>
              </a:ext>
            </a:extLst>
          </p:cNvPr>
          <p:cNvSpPr txBox="1"/>
          <p:nvPr/>
        </p:nvSpPr>
        <p:spPr bwMode="auto">
          <a:xfrm>
            <a:off x="6441670" y="2257850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98567F-43A9-7B4F-83C1-486D9B6CF376}"/>
              </a:ext>
            </a:extLst>
          </p:cNvPr>
          <p:cNvSpPr txBox="1"/>
          <p:nvPr/>
        </p:nvSpPr>
        <p:spPr bwMode="auto">
          <a:xfrm>
            <a:off x="5735396" y="2160108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904575-3A02-924B-883B-1F563BDB2ACF}"/>
              </a:ext>
            </a:extLst>
          </p:cNvPr>
          <p:cNvCxnSpPr>
            <a:cxnSpLocks/>
          </p:cNvCxnSpPr>
          <p:nvPr/>
        </p:nvCxnSpPr>
        <p:spPr bwMode="auto">
          <a:xfrm>
            <a:off x="6052151" y="2442516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76E1641-B025-2D43-B88C-9BDBC390AE48}"/>
              </a:ext>
            </a:extLst>
          </p:cNvPr>
          <p:cNvSpPr txBox="1"/>
          <p:nvPr/>
        </p:nvSpPr>
        <p:spPr>
          <a:xfrm>
            <a:off x="279400" y="4673600"/>
            <a:ext cx="4914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The calf weighs </a:t>
            </a:r>
            <a:r>
              <a:rPr lang="en-GB" sz="2400" b="1" dirty="0">
                <a:solidFill>
                  <a:schemeClr val="accent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4,752 kg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less than its mother.  </a:t>
            </a:r>
            <a:endParaRPr lang="en-US" sz="2400" b="1" dirty="0"/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A0EBEC6E-5E70-4E50-BE6B-5A28860FF5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866355"/>
              </p:ext>
            </p:extLst>
          </p:nvPr>
        </p:nvGraphicFramePr>
        <p:xfrm>
          <a:off x="275333" y="2200166"/>
          <a:ext cx="2834491" cy="215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185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291703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291703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372980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F0D85826-692E-4F7F-A617-7F057B82D61E}"/>
              </a:ext>
            </a:extLst>
          </p:cNvPr>
          <p:cNvSpPr/>
          <p:nvPr/>
        </p:nvSpPr>
        <p:spPr>
          <a:xfrm>
            <a:off x="6441670" y="882869"/>
            <a:ext cx="2434316" cy="928170"/>
          </a:xfrm>
          <a:prstGeom prst="cloudCallout">
            <a:avLst>
              <a:gd name="adj1" fmla="val 54940"/>
              <a:gd name="adj2" fmla="val 1168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One thousand is the same a ten hundreds!</a:t>
            </a:r>
          </a:p>
        </p:txBody>
      </p:sp>
      <p:sp>
        <p:nvSpPr>
          <p:cNvPr id="25" name="Thought Bubble: Cloud 24">
            <a:extLst>
              <a:ext uri="{FF2B5EF4-FFF2-40B4-BE49-F238E27FC236}">
                <a16:creationId xmlns:a16="http://schemas.microsoft.com/office/drawing/2014/main" id="{F449E4A3-CD53-4D2B-9075-193622F4C7D0}"/>
              </a:ext>
            </a:extLst>
          </p:cNvPr>
          <p:cNvSpPr/>
          <p:nvPr/>
        </p:nvSpPr>
        <p:spPr>
          <a:xfrm>
            <a:off x="6313029" y="705331"/>
            <a:ext cx="2802483" cy="1559788"/>
          </a:xfrm>
          <a:prstGeom prst="cloudCallout">
            <a:avLst>
              <a:gd name="adj1" fmla="val 54940"/>
              <a:gd name="adj2" fmla="val 1168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Ten hundreds subtract three hundreds is seven hundreds.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659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578"/>
    </mc:Choice>
    <mc:Fallback xmlns="">
      <p:transition spd="slow" advTm="1205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6" grpId="0"/>
      <p:bldP spid="27" grpId="0"/>
      <p:bldP spid="28" grpId="0"/>
      <p:bldP spid="29" grpId="0"/>
      <p:bldP spid="18" grpId="0"/>
      <p:bldP spid="19" grpId="0"/>
      <p:bldP spid="3" grpId="0"/>
      <p:bldP spid="4" grpId="0" animBg="1"/>
      <p:bldP spid="4" grpId="1" animBg="1"/>
      <p:bldP spid="25" grpId="0" animBg="1"/>
      <p:bldP spid="2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-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91806A7-DA47-424C-BF14-A8BA5B0287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466930"/>
              </p:ext>
            </p:extLst>
          </p:nvPr>
        </p:nvGraphicFramePr>
        <p:xfrm>
          <a:off x="993698" y="1812600"/>
          <a:ext cx="6762750" cy="3067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02100">
                  <a:extLst>
                    <a:ext uri="{9D8B030D-6E8A-4147-A177-3AD203B41FA5}">
                      <a16:colId xmlns:a16="http://schemas.microsoft.com/office/drawing/2014/main" val="260485223"/>
                    </a:ext>
                  </a:extLst>
                </a:gridCol>
                <a:gridCol w="2660650">
                  <a:extLst>
                    <a:ext uri="{9D8B030D-6E8A-4147-A177-3AD203B41FA5}">
                      <a16:colId xmlns:a16="http://schemas.microsoft.com/office/drawing/2014/main" val="259182522"/>
                    </a:ext>
                  </a:extLst>
                </a:gridCol>
              </a:tblGrid>
              <a:tr h="586113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Same difference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8923989"/>
                  </a:ext>
                </a:extLst>
              </a:tr>
              <a:tr h="620303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a)      83  –  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Myriad Pro Semibold" charset="0"/>
                          <a:cs typeface="Myriad Pro Semibold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684782"/>
                  </a:ext>
                </a:extLst>
              </a:tr>
              <a:tr h="620303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b)      16.89 – 8.29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Myriad Pro Semibold" charset="0"/>
                          <a:cs typeface="Myriad Pro Semibold" charset="0"/>
                          <a:sym typeface="Wingdings" panose="05000000000000000000" pitchFamily="2" charset="2"/>
                        </a:rPr>
                        <a:t></a:t>
                      </a: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7085320"/>
                  </a:ext>
                </a:extLst>
              </a:tr>
              <a:tr h="620303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c)       53,604 – 40,000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Myriad Pro Semibold" charset="0"/>
                          <a:cs typeface="Myriad Pro Semibold" charset="0"/>
                          <a:sym typeface="Wingdings" panose="05000000000000000000" pitchFamily="2" charset="2"/>
                        </a:rPr>
                        <a:t>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204694"/>
                  </a:ext>
                </a:extLst>
              </a:tr>
              <a:tr h="620303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d)      70.003 – 38.391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Myriad Pro Semibold" charset="0"/>
                          <a:cs typeface="Myriad Pro Semibold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459061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4E8FBB6-9186-924E-8678-4F72E8C3E97D}"/>
              </a:ext>
            </a:extLst>
          </p:cNvPr>
          <p:cNvSpPr txBox="1"/>
          <p:nvPr/>
        </p:nvSpPr>
        <p:spPr>
          <a:xfrm>
            <a:off x="101600" y="939312"/>
            <a:ext cx="743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Which of these calculations would </a:t>
            </a:r>
            <a:r>
              <a:rPr lang="en-GB" sz="2400" b="1" i="1" dirty="0">
                <a:solidFill>
                  <a:schemeClr val="accent1"/>
                </a:solidFill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‘same difference’ </a:t>
            </a:r>
            <a:r>
              <a:rPr lang="en-GB" sz="2400" b="1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be a useful strategy? </a:t>
            </a:r>
            <a:endParaRPr lang="en-US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C42543-16B4-AD4C-BCF3-0A1E0DC90B8A}"/>
              </a:ext>
            </a:extLst>
          </p:cNvPr>
          <p:cNvSpPr txBox="1"/>
          <p:nvPr/>
        </p:nvSpPr>
        <p:spPr>
          <a:xfrm>
            <a:off x="211253" y="5217171"/>
            <a:ext cx="393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Explain your answer.</a:t>
            </a:r>
            <a:endParaRPr lang="en-US" sz="2400" b="1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349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20"/>
    </mc:Choice>
    <mc:Fallback xmlns="">
      <p:transition spd="slow" advTm="206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68901" y="976014"/>
            <a:ext cx="30404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a)                         83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2952278" y="3794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59239" y="932426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5522330" y="932426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5522331" y="3794816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3848018" y="3794816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974714" y="3794816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721374" y="3794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740610" y="932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971514" y="932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825" y="1120892"/>
            <a:ext cx="778109" cy="290818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6545" y="821912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633730" y="2363622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110421" y="2363622"/>
            <a:ext cx="5613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9" name="Picture 18" descr="A close up of a logo&#10;&#10;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803" y="1899019"/>
            <a:ext cx="194527" cy="1390870"/>
          </a:xfrm>
          <a:prstGeom prst="rect">
            <a:avLst/>
          </a:prstGeom>
        </p:spPr>
      </p:pic>
      <p:pic>
        <p:nvPicPr>
          <p:cNvPr id="20" name="Picture 19" descr="A close up of a logo&#10;&#10;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056" y="1899019"/>
            <a:ext cx="194527" cy="13908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576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87"/>
    </mc:Choice>
    <mc:Fallback xmlns="">
      <p:transition spd="slow" advTm="176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15900" y="1821426"/>
            <a:ext cx="2536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b)            16.89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42775" y="1821426"/>
            <a:ext cx="728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8.29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5772600" y="1821426"/>
            <a:ext cx="63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8.6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5772600" y="4683816"/>
            <a:ext cx="63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8.6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3829148" y="4683816"/>
            <a:ext cx="732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8.30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878099" y="4683816"/>
            <a:ext cx="888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16.90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&#10;&#10;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14" y="2009892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270453" y="3252622"/>
            <a:ext cx="10134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+ 0.01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237773" y="3252622"/>
            <a:ext cx="10134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+ 0.01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&#10;&#10;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151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577"/>
    </mc:Choice>
    <mc:Fallback xmlns="">
      <p:transition spd="slow" advTm="465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15900" y="1821426"/>
            <a:ext cx="2536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b)            16.89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42775" y="1821426"/>
            <a:ext cx="728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8.29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5772600" y="1821426"/>
            <a:ext cx="63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8.6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5772600" y="4683816"/>
            <a:ext cx="63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8.6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4025516" y="468381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955845" y="4683816"/>
            <a:ext cx="732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16.6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&#10;&#10;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14" y="2009892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255224" y="3252622"/>
            <a:ext cx="10438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- 0.29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222545" y="3252622"/>
            <a:ext cx="10438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- 0.29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&#10;&#10;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227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14"/>
    </mc:Choice>
    <mc:Fallback xmlns="">
      <p:transition spd="slow" advTm="41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247135" y="932426"/>
            <a:ext cx="3422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c)                  53,604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587532" y="932426"/>
            <a:ext cx="1039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40,000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740610" y="932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2971514" y="932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6545" y="821912"/>
            <a:ext cx="684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75EBFB-34C1-482B-95C9-0D942524CF24}"/>
              </a:ext>
            </a:extLst>
          </p:cNvPr>
          <p:cNvSpPr txBox="1"/>
          <p:nvPr/>
        </p:nvSpPr>
        <p:spPr>
          <a:xfrm>
            <a:off x="503979" y="2863788"/>
            <a:ext cx="74432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video, to see what the teacher does.</a:t>
            </a:r>
            <a:endParaRPr lang="en-GB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56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344"/>
    </mc:Choice>
    <mc:Fallback xmlns="">
      <p:transition spd="slow" advTm="2434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  <a:latin typeface="Myriad Pro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63326" y="718580"/>
            <a:ext cx="8935707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yriad Pr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E6E9B0-3DBC-4057-A210-767CFA126B7F}"/>
              </a:ext>
            </a:extLst>
          </p:cNvPr>
          <p:cNvSpPr txBox="1"/>
          <p:nvPr/>
        </p:nvSpPr>
        <p:spPr>
          <a:xfrm>
            <a:off x="144967" y="788858"/>
            <a:ext cx="86901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endParaRPr lang="en-US" sz="2000" dirty="0"/>
          </a:p>
          <a:p>
            <a:r>
              <a:rPr lang="en-US" sz="2800" dirty="0"/>
              <a:t>Transform the following calculations to make them easier to solve using a written method.</a:t>
            </a:r>
          </a:p>
          <a:p>
            <a:endParaRPr lang="en-US" sz="2800" dirty="0"/>
          </a:p>
          <a:p>
            <a:pPr marL="342900" indent="-342900">
              <a:buAutoNum type="arabicParenR"/>
            </a:pPr>
            <a:r>
              <a:rPr lang="en-US" sz="2800" dirty="0"/>
              <a:t>8,000 – 4,387 =</a:t>
            </a:r>
          </a:p>
          <a:p>
            <a:endParaRPr lang="en-US" sz="2800" dirty="0"/>
          </a:p>
          <a:p>
            <a:r>
              <a:rPr lang="en-US" sz="2800" dirty="0"/>
              <a:t>2)42,000 – 34, 832 =</a:t>
            </a:r>
          </a:p>
          <a:p>
            <a:endParaRPr lang="en-US" sz="2800" dirty="0"/>
          </a:p>
          <a:p>
            <a:r>
              <a:rPr lang="en-US" sz="2800" dirty="0"/>
              <a:t>3)176 – 22.318 =</a:t>
            </a:r>
          </a:p>
          <a:p>
            <a:pPr marL="342900" indent="-342900">
              <a:buAutoNum type="arabicParenR"/>
            </a:pPr>
            <a:endParaRPr lang="en-US" sz="2800" dirty="0"/>
          </a:p>
          <a:p>
            <a:endParaRPr lang="en-US" sz="2800" dirty="0"/>
          </a:p>
          <a:p>
            <a:pPr marL="342900" indent="-342900">
              <a:buAutoNum type="arabicParenR"/>
            </a:pPr>
            <a:endParaRPr lang="en-US" sz="2000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64055F-A2F3-4409-897F-46E675208C0F}"/>
              </a:ext>
            </a:extLst>
          </p:cNvPr>
          <p:cNvSpPr txBox="1"/>
          <p:nvPr/>
        </p:nvSpPr>
        <p:spPr>
          <a:xfrm>
            <a:off x="2940906" y="2804983"/>
            <a:ext cx="221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7,999 – 4,386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1B4C5B-4730-4232-8A73-4CFABA6DF3BD}"/>
              </a:ext>
            </a:extLst>
          </p:cNvPr>
          <p:cNvSpPr txBox="1"/>
          <p:nvPr/>
        </p:nvSpPr>
        <p:spPr>
          <a:xfrm>
            <a:off x="5152766" y="2804983"/>
            <a:ext cx="22612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 3,613</a:t>
            </a:r>
          </a:p>
          <a:p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5E73D7-43D4-4614-A1BF-BDA0ACF2C1EA}"/>
              </a:ext>
            </a:extLst>
          </p:cNvPr>
          <p:cNvSpPr txBox="1"/>
          <p:nvPr/>
        </p:nvSpPr>
        <p:spPr>
          <a:xfrm>
            <a:off x="3286898" y="3675480"/>
            <a:ext cx="2759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41,999 – 34, 831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5A00C9-0FA7-4C12-81BF-B8CE06FD10E7}"/>
              </a:ext>
            </a:extLst>
          </p:cNvPr>
          <p:cNvSpPr txBox="1"/>
          <p:nvPr/>
        </p:nvSpPr>
        <p:spPr>
          <a:xfrm>
            <a:off x="5896232" y="3675480"/>
            <a:ext cx="22612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 7,168</a:t>
            </a:r>
          </a:p>
          <a:p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DD81EC-EF96-4A15-BAEE-8467530A8BC0}"/>
              </a:ext>
            </a:extLst>
          </p:cNvPr>
          <p:cNvSpPr txBox="1"/>
          <p:nvPr/>
        </p:nvSpPr>
        <p:spPr>
          <a:xfrm>
            <a:off x="2666999" y="4545977"/>
            <a:ext cx="2759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175.999 – 22.317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7F52AE-6B16-44A1-82D0-CBC2CDF5D76D}"/>
              </a:ext>
            </a:extLst>
          </p:cNvPr>
          <p:cNvSpPr txBox="1"/>
          <p:nvPr/>
        </p:nvSpPr>
        <p:spPr>
          <a:xfrm>
            <a:off x="5426673" y="4534429"/>
            <a:ext cx="22612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 153.682</a:t>
            </a:r>
          </a:p>
          <a:p>
            <a:endParaRPr lang="en-GB" dirty="0"/>
          </a:p>
        </p:txBody>
      </p:sp>
      <p:pic>
        <p:nvPicPr>
          <p:cNvPr id="8" name="Picture 7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B0ADA463-C40F-4231-937D-68C9FDB3BC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30" t="8808" r="29756" b="27019"/>
          <a:stretch/>
        </p:blipFill>
        <p:spPr>
          <a:xfrm rot="5400000">
            <a:off x="7127333" y="1659974"/>
            <a:ext cx="1106910" cy="2453552"/>
          </a:xfrm>
          <a:prstGeom prst="rect">
            <a:avLst/>
          </a:prstGeom>
        </p:spPr>
      </p:pic>
      <p:pic>
        <p:nvPicPr>
          <p:cNvPr id="10" name="Picture 9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7770A4DF-E4F6-4DED-A4F7-857166B0EB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94" t="15528" r="22213" b="9458"/>
          <a:stretch/>
        </p:blipFill>
        <p:spPr>
          <a:xfrm rot="5400000">
            <a:off x="967708" y="4533756"/>
            <a:ext cx="1186723" cy="2759673"/>
          </a:xfrm>
          <a:prstGeom prst="rect">
            <a:avLst/>
          </a:prstGeom>
        </p:spPr>
      </p:pic>
      <p:pic>
        <p:nvPicPr>
          <p:cNvPr id="14" name="Picture 13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CDEBAF59-9DD6-4362-8A97-5A104FD0E95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6" t="3171" r="17561" b="4688"/>
          <a:stretch/>
        </p:blipFill>
        <p:spPr>
          <a:xfrm rot="5400000">
            <a:off x="4274619" y="4327562"/>
            <a:ext cx="1186724" cy="3172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02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7967"/>
    </mc:Choice>
    <mc:Fallback xmlns="">
      <p:transition spd="slow" advTm="317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15900" y="1821426"/>
            <a:ext cx="2536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d)            70.003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687284" y="1821426"/>
            <a:ext cx="1039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38.391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3673658" y="4683816"/>
            <a:ext cx="10438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38.387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800354" y="4683816"/>
            <a:ext cx="10438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69.999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&#10;&#10;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14" y="2009892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161450" y="3252622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- 0.004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174455" y="3252622"/>
            <a:ext cx="1140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-0.004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&#10;&#10;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456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17"/>
    </mc:Choice>
    <mc:Fallback xmlns="">
      <p:transition spd="slow" advTm="48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16F60-61C3-4EE6-8810-534EBC6C3332}"/>
              </a:ext>
            </a:extLst>
          </p:cNvPr>
          <p:cNvSpPr txBox="1"/>
          <p:nvPr/>
        </p:nvSpPr>
        <p:spPr bwMode="auto">
          <a:xfrm>
            <a:off x="5414066" y="826793"/>
            <a:ext cx="188224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      =   31.612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96C6D4-9A19-4C91-A959-471111D850CA}"/>
              </a:ext>
            </a:extLst>
          </p:cNvPr>
          <p:cNvSpPr txBox="1"/>
          <p:nvPr/>
        </p:nvSpPr>
        <p:spPr bwMode="auto">
          <a:xfrm>
            <a:off x="1847687" y="822340"/>
            <a:ext cx="43194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             d)    70.003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− 38.391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1E2F7A3-D784-4ADE-B284-280A90B0C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639665"/>
              </p:ext>
            </p:extLst>
          </p:nvPr>
        </p:nvGraphicFramePr>
        <p:xfrm>
          <a:off x="638668" y="2385000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F0ECE88-47FB-4D11-ABBE-F68EF6053C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074846"/>
              </p:ext>
            </p:extLst>
          </p:nvPr>
        </p:nvGraphicFramePr>
        <p:xfrm>
          <a:off x="5419301" y="2385000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pSp>
        <p:nvGrpSpPr>
          <p:cNvPr id="30" name="Group 29">
            <a:extLst>
              <a:ext uri="{FF2B5EF4-FFF2-40B4-BE49-F238E27FC236}">
                <a16:creationId xmlns:a16="http://schemas.microsoft.com/office/drawing/2014/main" id="{EF8409FE-1D50-4809-ADEA-2F462E0613B7}"/>
              </a:ext>
            </a:extLst>
          </p:cNvPr>
          <p:cNvGrpSpPr/>
          <p:nvPr/>
        </p:nvGrpSpPr>
        <p:grpSpPr>
          <a:xfrm>
            <a:off x="3970482" y="2276320"/>
            <a:ext cx="1250663" cy="1683287"/>
            <a:chOff x="3932382" y="2688495"/>
            <a:chExt cx="1250663" cy="16832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BA3668-C591-4D3C-B1B4-6D4D9763FA74}"/>
                </a:ext>
              </a:extLst>
            </p:cNvPr>
            <p:cNvSpPr txBox="1"/>
            <p:nvPr/>
          </p:nvSpPr>
          <p:spPr bwMode="auto">
            <a:xfrm>
              <a:off x="3932382" y="2688495"/>
              <a:ext cx="1250663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− 0.004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1D8254-7E2B-4826-8EFE-11CFCB1D2F7A}"/>
                </a:ext>
              </a:extLst>
            </p:cNvPr>
            <p:cNvSpPr txBox="1"/>
            <p:nvPr/>
          </p:nvSpPr>
          <p:spPr bwMode="auto">
            <a:xfrm>
              <a:off x="3932382" y="3947050"/>
              <a:ext cx="1250663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− 0.004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6706534-39F5-4EA6-BA98-6628B504318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1491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39B4106-F7C7-4FCA-BAF3-EDE81D66A8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8984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CBE223-F2B5-4517-85DB-F491CFCBB911}"/>
              </a:ext>
            </a:extLst>
          </p:cNvPr>
          <p:cNvSpPr txBox="1"/>
          <p:nvPr/>
        </p:nvSpPr>
        <p:spPr bwMode="auto">
          <a:xfrm>
            <a:off x="6661139" y="3992946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E8A1F6-6C93-4095-92CB-AE96DBC337F2}"/>
              </a:ext>
            </a:extLst>
          </p:cNvPr>
          <p:cNvSpPr txBox="1"/>
          <p:nvPr/>
        </p:nvSpPr>
        <p:spPr bwMode="auto">
          <a:xfrm>
            <a:off x="6245767" y="3992946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1AFD0E-B69E-4927-9538-676039EACC66}"/>
              </a:ext>
            </a:extLst>
          </p:cNvPr>
          <p:cNvSpPr txBox="1"/>
          <p:nvPr/>
        </p:nvSpPr>
        <p:spPr bwMode="auto">
          <a:xfrm>
            <a:off x="6990306" y="3992946"/>
            <a:ext cx="26161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.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636FB6-61FE-4B07-A3EB-6B26740E4304}"/>
              </a:ext>
            </a:extLst>
          </p:cNvPr>
          <p:cNvSpPr txBox="1"/>
          <p:nvPr/>
        </p:nvSpPr>
        <p:spPr bwMode="auto">
          <a:xfrm>
            <a:off x="7309913" y="3992946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6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0C40F9-234D-4C97-9937-66542835E46A}"/>
              </a:ext>
            </a:extLst>
          </p:cNvPr>
          <p:cNvSpPr txBox="1"/>
          <p:nvPr/>
        </p:nvSpPr>
        <p:spPr bwMode="auto">
          <a:xfrm>
            <a:off x="7748861" y="3992946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719DF8-BCCC-F848-8EA1-5286B15D303C}"/>
              </a:ext>
            </a:extLst>
          </p:cNvPr>
          <p:cNvSpPr txBox="1"/>
          <p:nvPr/>
        </p:nvSpPr>
        <p:spPr>
          <a:xfrm>
            <a:off x="-1248448" y="5669911"/>
            <a:ext cx="2798272" cy="1473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A12AAC-874B-604A-9C1F-69D1C8DE9D68}"/>
              </a:ext>
            </a:extLst>
          </p:cNvPr>
          <p:cNvSpPr txBox="1"/>
          <p:nvPr/>
        </p:nvSpPr>
        <p:spPr>
          <a:xfrm>
            <a:off x="101600" y="737930"/>
            <a:ext cx="3341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Which equivalent calculation is easier to solve?</a:t>
            </a: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chemeClr val="accent5"/>
              </a:solidFill>
            </a:endParaRP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4C57715-421F-4472-961C-2B2243E24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388761"/>
              </p:ext>
            </p:extLst>
          </p:nvPr>
        </p:nvGraphicFramePr>
        <p:xfrm>
          <a:off x="629545" y="2396131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9289B1EF-10EB-4E82-9719-2E50FC114B8B}"/>
              </a:ext>
            </a:extLst>
          </p:cNvPr>
          <p:cNvSpPr/>
          <p:nvPr/>
        </p:nvSpPr>
        <p:spPr>
          <a:xfrm>
            <a:off x="8185984" y="3959607"/>
            <a:ext cx="388550" cy="424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146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845"/>
    </mc:Choice>
    <mc:Fallback xmlns="">
      <p:transition spd="slow" advTm="518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5" grpId="0"/>
      <p:bldP spid="26" grpId="0"/>
      <p:bldP spid="27" grpId="0"/>
      <p:bldP spid="28" grpId="0"/>
      <p:bldP spid="4" grpId="0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-1" y="-25183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42BFAF-3BB9-1C48-A2B7-B1814067A3DD}"/>
              </a:ext>
            </a:extLst>
          </p:cNvPr>
          <p:cNvSpPr txBox="1"/>
          <p:nvPr/>
        </p:nvSpPr>
        <p:spPr>
          <a:xfrm>
            <a:off x="95249" y="581239"/>
            <a:ext cx="9048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438FE7-672D-954E-A4FB-F3CB24D21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1468220"/>
            <a:ext cx="1206500" cy="28033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86412B-3937-184D-A2A4-48F9468BFA29}"/>
              </a:ext>
            </a:extLst>
          </p:cNvPr>
          <p:cNvSpPr txBox="1"/>
          <p:nvPr/>
        </p:nvSpPr>
        <p:spPr>
          <a:xfrm>
            <a:off x="3367745" y="1170303"/>
            <a:ext cx="5185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Dorota decides to use a mental strategy to calculate </a:t>
            </a:r>
            <a:r>
              <a:rPr lang="en-GB" b="1" dirty="0">
                <a:solidFill>
                  <a:schemeClr val="accent1"/>
                </a:solidFill>
                <a:latin typeface="Myriad Pro Semibold"/>
              </a:rPr>
              <a:t>342 – 96</a:t>
            </a:r>
            <a:r>
              <a:rPr lang="en-GB" dirty="0">
                <a:solidFill>
                  <a:schemeClr val="accent1"/>
                </a:solidFill>
                <a:latin typeface="Myriad Pro Semibold"/>
              </a:rPr>
              <a:t>. </a:t>
            </a:r>
            <a:r>
              <a:rPr lang="en-GB" b="1" dirty="0">
                <a:solidFill>
                  <a:schemeClr val="accent1"/>
                </a:solidFill>
                <a:latin typeface="Myriad Pro Semibold"/>
              </a:rPr>
              <a:t>She starts from 342.</a:t>
            </a:r>
            <a:r>
              <a:rPr lang="en-GB" b="1" dirty="0">
                <a:latin typeface="Myriad Pro Semibold"/>
              </a:rPr>
              <a:t> </a:t>
            </a:r>
            <a:r>
              <a:rPr lang="en-GB" dirty="0">
                <a:latin typeface="Myriad Pro Semibold"/>
              </a:rPr>
              <a:t>Which of these methods could she use? Tick those that are correct.</a:t>
            </a:r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FD24F3E-65D0-A943-8879-1461F735A3C1}"/>
              </a:ext>
            </a:extLst>
          </p:cNvPr>
          <p:cNvSpPr/>
          <p:nvPr/>
        </p:nvSpPr>
        <p:spPr>
          <a:xfrm>
            <a:off x="3026472" y="1057017"/>
            <a:ext cx="5693782" cy="1638914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8C0367-0B42-3840-8A6C-F6882A3C2BF5}"/>
              </a:ext>
            </a:extLst>
          </p:cNvPr>
          <p:cNvSpPr txBox="1"/>
          <p:nvPr/>
        </p:nvSpPr>
        <p:spPr>
          <a:xfrm>
            <a:off x="1866900" y="2839943"/>
            <a:ext cx="488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Add 4 then subtract 90                                       </a:t>
            </a:r>
            <a:endParaRPr lang="en-US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2DED545-C2B4-3E4C-B8F4-5D3C84F3BBE0}"/>
              </a:ext>
            </a:extLst>
          </p:cNvPr>
          <p:cNvSpPr/>
          <p:nvPr/>
        </p:nvSpPr>
        <p:spPr>
          <a:xfrm>
            <a:off x="6270625" y="2823945"/>
            <a:ext cx="469900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E53A0C-5955-024C-B375-01C9F893F451}"/>
              </a:ext>
            </a:extLst>
          </p:cNvPr>
          <p:cNvSpPr txBox="1"/>
          <p:nvPr/>
        </p:nvSpPr>
        <p:spPr>
          <a:xfrm>
            <a:off x="1866900" y="3487864"/>
            <a:ext cx="488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Subtract 100 then add 4                                       </a:t>
            </a:r>
            <a:endParaRPr lang="en-US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7DAD4E-BC06-394F-B260-10AA704E6548}"/>
              </a:ext>
            </a:extLst>
          </p:cNvPr>
          <p:cNvSpPr/>
          <p:nvPr/>
        </p:nvSpPr>
        <p:spPr>
          <a:xfrm>
            <a:off x="6286500" y="3487863"/>
            <a:ext cx="469900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75E0EA-A998-A543-9D33-E1EA9F14AED9}"/>
              </a:ext>
            </a:extLst>
          </p:cNvPr>
          <p:cNvSpPr txBox="1"/>
          <p:nvPr/>
        </p:nvSpPr>
        <p:spPr>
          <a:xfrm>
            <a:off x="1866900" y="4289712"/>
            <a:ext cx="5019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Subtract 6 then subtract 90                                       </a:t>
            </a:r>
            <a:endParaRPr lang="en-US" sz="2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A430E4-FE0C-F241-89F4-E95907B1C874}"/>
              </a:ext>
            </a:extLst>
          </p:cNvPr>
          <p:cNvSpPr/>
          <p:nvPr/>
        </p:nvSpPr>
        <p:spPr>
          <a:xfrm>
            <a:off x="6270625" y="4289712"/>
            <a:ext cx="469900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B56F2A-1B60-3E4F-902C-941E74EC3FBD}"/>
              </a:ext>
            </a:extLst>
          </p:cNvPr>
          <p:cNvSpPr txBox="1"/>
          <p:nvPr/>
        </p:nvSpPr>
        <p:spPr>
          <a:xfrm>
            <a:off x="1851025" y="4937633"/>
            <a:ext cx="488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Subtract 4 then subtract 100                                       </a:t>
            </a:r>
            <a:endParaRPr lang="en-US" sz="2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068431-AC98-254F-B28B-8100350CEB4F}"/>
              </a:ext>
            </a:extLst>
          </p:cNvPr>
          <p:cNvSpPr/>
          <p:nvPr/>
        </p:nvSpPr>
        <p:spPr>
          <a:xfrm>
            <a:off x="6270625" y="4937632"/>
            <a:ext cx="469900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01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330"/>
    </mc:Choice>
    <mc:Fallback xmlns="">
      <p:transition spd="slow" advTm="5733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0DBBB0-E081-49ED-8768-FDE989A043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1D2567-B65D-4DFB-853E-63425D9A2C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970" b="20851"/>
          <a:stretch/>
        </p:blipFill>
        <p:spPr>
          <a:xfrm>
            <a:off x="978217" y="2347574"/>
            <a:ext cx="6114706" cy="18263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2A57E9-56A8-4CE8-BE8B-803793BA7A1C}"/>
              </a:ext>
            </a:extLst>
          </p:cNvPr>
          <p:cNvSpPr txBox="1"/>
          <p:nvPr/>
        </p:nvSpPr>
        <p:spPr>
          <a:xfrm>
            <a:off x="-133351" y="722118"/>
            <a:ext cx="9048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9BF286-B641-4AEE-99DD-D3D2D44188BE}"/>
              </a:ext>
            </a:extLst>
          </p:cNvPr>
          <p:cNvSpPr txBox="1"/>
          <p:nvPr/>
        </p:nvSpPr>
        <p:spPr>
          <a:xfrm>
            <a:off x="978217" y="4605383"/>
            <a:ext cx="5185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your answer.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9D1561-0A32-48B7-A660-5F4B96CA64CB}"/>
              </a:ext>
            </a:extLst>
          </p:cNvPr>
          <p:cNvSpPr txBox="1"/>
          <p:nvPr/>
        </p:nvSpPr>
        <p:spPr>
          <a:xfrm>
            <a:off x="978217" y="1534846"/>
            <a:ext cx="7187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All these calculations are equivalent; true or false?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167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A4DF74-1A88-4380-AC23-01DEB6AA8C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863338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A038F47-6DD7-426E-8CB2-E5131ED0B2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C38282-80F1-431F-B761-8685274E054A}"/>
              </a:ext>
            </a:extLst>
          </p:cNvPr>
          <p:cNvSpPr txBox="1"/>
          <p:nvPr/>
        </p:nvSpPr>
        <p:spPr>
          <a:xfrm>
            <a:off x="586202" y="930174"/>
            <a:ext cx="51270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4) An aquarium has two water tanks. The larger one has a capacity of 520,050 </a:t>
            </a:r>
            <a:r>
              <a:rPr lang="en-US" dirty="0" err="1"/>
              <a:t>litres</a:t>
            </a:r>
            <a:r>
              <a:rPr lang="en-US" dirty="0"/>
              <a:t> and the smaller one has a capacity of 1,755 </a:t>
            </a:r>
            <a:r>
              <a:rPr lang="en-US" dirty="0" err="1"/>
              <a:t>litres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What is the difference between the capacities of the water tanks?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C39FF7-DAD0-4E5F-9462-0042D1C43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153" y="5342686"/>
            <a:ext cx="3058525" cy="11702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7BE6C4-385E-44E8-909F-0D864AB03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0321" y="1257106"/>
            <a:ext cx="751804" cy="828912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8C4E3A0-E6E3-4F58-BD96-83EE0E314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368386"/>
              </p:ext>
            </p:extLst>
          </p:nvPr>
        </p:nvGraphicFramePr>
        <p:xfrm>
          <a:off x="297062" y="2879285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3FBD741-46E1-4D1D-BCD2-F1F314B3B7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06943"/>
              </p:ext>
            </p:extLst>
          </p:nvPr>
        </p:nvGraphicFramePr>
        <p:xfrm>
          <a:off x="5180061" y="2861339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1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1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7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0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8CCB7A98-E57A-4924-809F-9198CAB232F1}"/>
              </a:ext>
            </a:extLst>
          </p:cNvPr>
          <p:cNvGrpSpPr/>
          <p:nvPr/>
        </p:nvGrpSpPr>
        <p:grpSpPr>
          <a:xfrm>
            <a:off x="4013368" y="2752657"/>
            <a:ext cx="1028700" cy="1683287"/>
            <a:chOff x="4043362" y="2688495"/>
            <a:chExt cx="1028700" cy="168328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5C1DE65-7FBB-4888-AA04-8C7C4EF61D00}"/>
                </a:ext>
              </a:extLst>
            </p:cNvPr>
            <p:cNvSpPr txBox="1"/>
            <p:nvPr/>
          </p:nvSpPr>
          <p:spPr bwMode="auto">
            <a:xfrm>
              <a:off x="4183250" y="2688495"/>
              <a:ext cx="748924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− 51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9D5784D-CAD8-4F2B-9E5B-370A8833BA0F}"/>
                </a:ext>
              </a:extLst>
            </p:cNvPr>
            <p:cNvSpPr txBox="1"/>
            <p:nvPr/>
          </p:nvSpPr>
          <p:spPr bwMode="auto">
            <a:xfrm>
              <a:off x="4183250" y="3947050"/>
              <a:ext cx="748924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− 51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A1002F90-729F-4ACC-8EDE-25E0BC54BB4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1491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4356C8B0-DAEE-4E21-9ED1-B86DEDC5920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8984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3177F99-628B-4F52-9350-20FF1E8004D0}"/>
              </a:ext>
            </a:extLst>
          </p:cNvPr>
          <p:cNvSpPr txBox="1"/>
          <p:nvPr/>
        </p:nvSpPr>
        <p:spPr bwMode="auto">
          <a:xfrm>
            <a:off x="6437551" y="4518717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8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80D7A1-1E78-4350-8C97-8963146E786C}"/>
              </a:ext>
            </a:extLst>
          </p:cNvPr>
          <p:cNvSpPr txBox="1"/>
          <p:nvPr/>
        </p:nvSpPr>
        <p:spPr bwMode="auto">
          <a:xfrm>
            <a:off x="6071873" y="4518717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EF0BAD-B4A1-414F-9DC2-86691FFDAE11}"/>
              </a:ext>
            </a:extLst>
          </p:cNvPr>
          <p:cNvSpPr txBox="1"/>
          <p:nvPr/>
        </p:nvSpPr>
        <p:spPr bwMode="auto">
          <a:xfrm>
            <a:off x="6787558" y="4518717"/>
            <a:ext cx="2696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,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A234EE-574C-4E73-8BEA-20DC2AD76BF9}"/>
              </a:ext>
            </a:extLst>
          </p:cNvPr>
          <p:cNvSpPr txBox="1"/>
          <p:nvPr/>
        </p:nvSpPr>
        <p:spPr bwMode="auto">
          <a:xfrm>
            <a:off x="7111172" y="4518717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2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7A653F-31C8-4E2D-8BD8-BD7B4B6C8C1D}"/>
              </a:ext>
            </a:extLst>
          </p:cNvPr>
          <p:cNvSpPr txBox="1"/>
          <p:nvPr/>
        </p:nvSpPr>
        <p:spPr bwMode="auto">
          <a:xfrm>
            <a:off x="7525273" y="4518717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9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E41300-735F-4FEC-BE26-D8DCD2504157}"/>
              </a:ext>
            </a:extLst>
          </p:cNvPr>
          <p:cNvSpPr txBox="1"/>
          <p:nvPr/>
        </p:nvSpPr>
        <p:spPr bwMode="auto">
          <a:xfrm>
            <a:off x="7938713" y="4518717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776BC2-F6EB-4541-8B2B-A942CF106416}"/>
              </a:ext>
            </a:extLst>
          </p:cNvPr>
          <p:cNvSpPr txBox="1"/>
          <p:nvPr/>
        </p:nvSpPr>
        <p:spPr bwMode="auto">
          <a:xfrm>
            <a:off x="5631523" y="4518717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4002BFF-4289-4A15-B2FB-FE2173E17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955570"/>
              </p:ext>
            </p:extLst>
          </p:nvPr>
        </p:nvGraphicFramePr>
        <p:xfrm>
          <a:off x="294276" y="2879285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1102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776"/>
    </mc:Choice>
    <mc:Fallback xmlns="">
      <p:transition spd="slow" advTm="136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30F32C-FE07-453F-9BCF-BFC55382A9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15F999-0DDC-4842-995C-D49D6D77DBFA}"/>
              </a:ext>
            </a:extLst>
          </p:cNvPr>
          <p:cNvSpPr/>
          <p:nvPr/>
        </p:nvSpPr>
        <p:spPr>
          <a:xfrm>
            <a:off x="84334" y="691912"/>
            <a:ext cx="8975332" cy="61394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yriad Pro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988CE7-CC8B-4CE9-A9E8-127F0C223A83}"/>
              </a:ext>
            </a:extLst>
          </p:cNvPr>
          <p:cNvSpPr/>
          <p:nvPr/>
        </p:nvSpPr>
        <p:spPr>
          <a:xfrm>
            <a:off x="259274" y="774716"/>
            <a:ext cx="8800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  <a:p>
            <a:endParaRPr lang="en-GB" sz="2400" dirty="0">
              <a:latin typeface="Myriad Pr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66CC10-2763-49E7-8502-5B0E5FCD9B51}"/>
              </a:ext>
            </a:extLst>
          </p:cNvPr>
          <p:cNvSpPr txBox="1"/>
          <p:nvPr/>
        </p:nvSpPr>
        <p:spPr>
          <a:xfrm>
            <a:off x="259274" y="1507524"/>
            <a:ext cx="645121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school plans to spend £14,848 on computers and</a:t>
            </a:r>
          </a:p>
          <a:p>
            <a:r>
              <a:rPr lang="en-US" dirty="0"/>
              <a:t> £1,694 on printers.</a:t>
            </a:r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arenR"/>
            </a:pPr>
            <a:r>
              <a:rPr lang="en-US" dirty="0"/>
              <a:t>The budget for the items is £18,000. Estimate whether this is enough for purchasing the computers and printers.</a:t>
            </a:r>
          </a:p>
          <a:p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pPr marL="342900" indent="-342900">
              <a:buAutoNum type="arabicParenR" startAt="2"/>
            </a:pPr>
            <a:r>
              <a:rPr lang="en-US" dirty="0"/>
              <a:t>If the budget is sufficient, how much money will be left after   </a:t>
            </a:r>
          </a:p>
          <a:p>
            <a:r>
              <a:rPr lang="en-US" dirty="0"/>
              <a:t>       the purchase?</a:t>
            </a:r>
          </a:p>
          <a:p>
            <a:pPr marL="342900" indent="-342900">
              <a:buAutoNum type="arabicParenR"/>
            </a:pPr>
            <a:endParaRPr lang="en-GB" dirty="0"/>
          </a:p>
          <a:p>
            <a:endParaRPr lang="en-US" dirty="0"/>
          </a:p>
        </p:txBody>
      </p:sp>
      <p:pic>
        <p:nvPicPr>
          <p:cNvPr id="8" name="Graphic 7" descr="Fax">
            <a:extLst>
              <a:ext uri="{FF2B5EF4-FFF2-40B4-BE49-F238E27FC236}">
                <a16:creationId xmlns:a16="http://schemas.microsoft.com/office/drawing/2014/main" id="{B7F6F27B-593C-4A6C-B9B1-0EB695134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10803" y="1837096"/>
            <a:ext cx="1293904" cy="1293904"/>
          </a:xfrm>
          <a:prstGeom prst="rect">
            <a:avLst/>
          </a:prstGeom>
        </p:spPr>
      </p:pic>
      <p:pic>
        <p:nvPicPr>
          <p:cNvPr id="10" name="Graphic 9" descr="Internet">
            <a:extLst>
              <a:ext uri="{FF2B5EF4-FFF2-40B4-BE49-F238E27FC236}">
                <a16:creationId xmlns:a16="http://schemas.microsoft.com/office/drawing/2014/main" id="{F6295F74-F296-48D5-971C-7983CA146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95036" y="656312"/>
            <a:ext cx="1590041" cy="15900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7044CC-F6C4-44DA-94BE-18910852AB0D}"/>
              </a:ext>
            </a:extLst>
          </p:cNvPr>
          <p:cNvSpPr txBox="1"/>
          <p:nvPr/>
        </p:nvSpPr>
        <p:spPr>
          <a:xfrm>
            <a:off x="617837" y="3330788"/>
            <a:ext cx="3954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15,000 + 1,500 = 16,500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79A7CF-6FB8-41A2-920E-AEED07377442}"/>
              </a:ext>
            </a:extLst>
          </p:cNvPr>
          <p:cNvSpPr txBox="1"/>
          <p:nvPr/>
        </p:nvSpPr>
        <p:spPr>
          <a:xfrm>
            <a:off x="4572000" y="3329897"/>
            <a:ext cx="4696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14,848 + 1,694 = 16,542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89800F-7AF9-474C-9CCE-20F92348956C}"/>
              </a:ext>
            </a:extLst>
          </p:cNvPr>
          <p:cNvSpPr txBox="1"/>
          <p:nvPr/>
        </p:nvSpPr>
        <p:spPr>
          <a:xfrm>
            <a:off x="315987" y="4701892"/>
            <a:ext cx="8229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18,000 – 16,542 = 17,999 – 16,541 = 1,458 </a:t>
            </a:r>
          </a:p>
        </p:txBody>
      </p:sp>
      <p:pic>
        <p:nvPicPr>
          <p:cNvPr id="12" name="Picture 11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B4435080-AA7E-49E8-A515-E34D72DB142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78" t="13218" r="28506" b="6168"/>
          <a:stretch/>
        </p:blipFill>
        <p:spPr>
          <a:xfrm rot="5400000">
            <a:off x="2025327" y="4321114"/>
            <a:ext cx="1515948" cy="32949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328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511"/>
    </mc:Choice>
    <mc:Fallback xmlns="">
      <p:transition spd="slow" advTm="2455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BD9A28-B107-3746-8EA1-B94A85363EAB}"/>
              </a:ext>
            </a:extLst>
          </p:cNvPr>
          <p:cNvSpPr txBox="1"/>
          <p:nvPr/>
        </p:nvSpPr>
        <p:spPr>
          <a:xfrm>
            <a:off x="190500" y="444500"/>
            <a:ext cx="75311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 u="sng" dirty="0">
              <a:latin typeface="Myriad Pro Semibold"/>
              <a:ea typeface="Myriad Pro Semibold" charset="0"/>
              <a:cs typeface="Myriad Pro Semibold" charset="0"/>
            </a:endParaRPr>
          </a:p>
          <a:p>
            <a:r>
              <a:rPr lang="en-GB" sz="2000" dirty="0">
                <a:latin typeface="Myriad Pro Semibold"/>
              </a:rPr>
              <a:t>A football stadium has a capacity of 90,000. During a match, when it is full, there are 67,899 home fans. How many away supporters are there? </a:t>
            </a:r>
          </a:p>
          <a:p>
            <a:endParaRPr lang="en-GB" sz="2000" dirty="0">
              <a:latin typeface="Myriad Pro Semibold"/>
            </a:endParaRPr>
          </a:p>
          <a:p>
            <a:endParaRPr lang="en-GB" sz="2000" dirty="0">
              <a:latin typeface="Myriad Pro Semibold"/>
            </a:endParaRPr>
          </a:p>
          <a:p>
            <a:r>
              <a:rPr lang="en-GB" sz="2000" dirty="0">
                <a:latin typeface="Myriad Pro Semibold"/>
              </a:rPr>
              <a:t>Hari had saved £400. Then he bought a bike for £369.99. How much does he have left?</a:t>
            </a:r>
          </a:p>
          <a:p>
            <a:endParaRPr lang="en-GB" sz="2000" dirty="0">
              <a:latin typeface="Myriad Pro Semibold"/>
            </a:endParaRPr>
          </a:p>
          <a:p>
            <a:endParaRPr lang="en-GB" sz="2000" dirty="0">
              <a:latin typeface="Myriad Pro Semibold"/>
            </a:endParaRPr>
          </a:p>
          <a:p>
            <a:r>
              <a:rPr lang="en-GB" sz="2000" dirty="0">
                <a:latin typeface="Myriad Pro Semibold"/>
              </a:rPr>
              <a:t>A female African elephant has a mass of 5,050kg. The mass of her calf is 298kg. How much less is the mass of the calf than the mass of its mother?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4621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49"/>
    </mc:Choice>
    <mc:Fallback xmlns="">
      <p:transition spd="slow" advTm="26049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BD9A28-B107-3746-8EA1-B94A85363EAB}"/>
              </a:ext>
            </a:extLst>
          </p:cNvPr>
          <p:cNvSpPr txBox="1"/>
          <p:nvPr/>
        </p:nvSpPr>
        <p:spPr>
          <a:xfrm>
            <a:off x="375695" y="965361"/>
            <a:ext cx="7531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 u="sng" dirty="0">
              <a:latin typeface="Myriad Pro Semibold"/>
              <a:ea typeface="Myriad Pro Semibold" charset="0"/>
              <a:cs typeface="Myriad Pro Semibold" charset="0"/>
            </a:endParaRPr>
          </a:p>
          <a:p>
            <a:r>
              <a:rPr lang="en-GB" sz="2400" b="1" dirty="0">
                <a:latin typeface="Myriad Pro Semibold"/>
              </a:rPr>
              <a:t> A football stadium has a capacity of 90,000. During a match, when it is full, there are 67,899 home fans. How many away supporters are there? </a:t>
            </a:r>
          </a:p>
          <a:p>
            <a:endParaRPr lang="en-GB" sz="2000" dirty="0">
              <a:latin typeface="Myriad Pro Semibold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79CF64F-DF9B-2E4F-9FF0-B4805C03C96F}"/>
              </a:ext>
            </a:extLst>
          </p:cNvPr>
          <p:cNvSpPr/>
          <p:nvPr/>
        </p:nvSpPr>
        <p:spPr>
          <a:xfrm>
            <a:off x="190500" y="1192192"/>
            <a:ext cx="7531100" cy="193297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19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091"/>
    </mc:Choice>
    <mc:Fallback xmlns="">
      <p:transition spd="slow" advTm="4409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A62A60-B451-4CE4-81A4-F72FAB9CF9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833574"/>
              </p:ext>
            </p:extLst>
          </p:nvPr>
        </p:nvGraphicFramePr>
        <p:xfrm>
          <a:off x="2573307" y="685532"/>
          <a:ext cx="4272474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8074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Myriad Pro" panose="020B0503030403020204" pitchFamily="34" charset="0"/>
                        </a:rPr>
                        <a:t>Football Stadium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Myriad Pro" panose="020B0503030403020204" pitchFamily="34" charset="0"/>
                        </a:rPr>
                        <a:t>Number of spectators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638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Myriad Pro" panose="020B0503030403020204" pitchFamily="34" charset="0"/>
                        </a:rPr>
                        <a:t>Full capacity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90,000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638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Myriad Pro" panose="020B0503030403020204" pitchFamily="34" charset="0"/>
                        </a:rPr>
                        <a:t>Home fans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67,899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745736"/>
                  </a:ext>
                </a:extLst>
              </a:tr>
              <a:tr h="391638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Myriad Pro" panose="020B0503030403020204" pitchFamily="34" charset="0"/>
                        </a:rPr>
                        <a:t>Away fans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89310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F0D109C-90BC-2F45-AF7E-4A57D90F7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751596"/>
              </p:ext>
            </p:extLst>
          </p:nvPr>
        </p:nvGraphicFramePr>
        <p:xfrm>
          <a:off x="3704527" y="2955167"/>
          <a:ext cx="2891934" cy="1968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20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382320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382320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299007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299007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382320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382320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382320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12902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12902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43164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E4DEABD4-B670-6949-A8D1-FE6C9B062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64" y="685532"/>
            <a:ext cx="2404743" cy="219456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B20D6D8-D082-5946-8B43-3EA7537218E1}"/>
              </a:ext>
            </a:extLst>
          </p:cNvPr>
          <p:cNvGrpSpPr/>
          <p:nvPr/>
        </p:nvGrpSpPr>
        <p:grpSpPr>
          <a:xfrm>
            <a:off x="174134" y="2935008"/>
            <a:ext cx="2709543" cy="2195176"/>
            <a:chOff x="2872525" y="1421587"/>
            <a:chExt cx="3398949" cy="307609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4365E4-DE60-0742-9935-70FABBD5AF85}"/>
                </a:ext>
              </a:extLst>
            </p:cNvPr>
            <p:cNvSpPr txBox="1"/>
            <p:nvPr/>
          </p:nvSpPr>
          <p:spPr bwMode="auto">
            <a:xfrm>
              <a:off x="4052468" y="1825866"/>
              <a:ext cx="10390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90,000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DA31125-A446-4B46-97A1-56488D0DC381}"/>
                </a:ext>
              </a:extLst>
            </p:cNvPr>
            <p:cNvSpPr txBox="1"/>
            <p:nvPr/>
          </p:nvSpPr>
          <p:spPr bwMode="auto">
            <a:xfrm>
              <a:off x="5477185" y="3639403"/>
              <a:ext cx="32733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?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161F9FF-8222-B744-A29A-3D41BCDC0583}"/>
                </a:ext>
              </a:extLst>
            </p:cNvPr>
            <p:cNvSpPr txBox="1"/>
            <p:nvPr/>
          </p:nvSpPr>
          <p:spPr bwMode="auto">
            <a:xfrm>
              <a:off x="2983616" y="3630043"/>
              <a:ext cx="10390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67,899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4CD530E-518B-9E45-8373-6812E8A289CF}"/>
                </a:ext>
              </a:extLst>
            </p:cNvPr>
            <p:cNvGrpSpPr/>
            <p:nvPr/>
          </p:nvGrpSpPr>
          <p:grpSpPr>
            <a:xfrm>
              <a:off x="2872525" y="1421587"/>
              <a:ext cx="3398949" cy="3076092"/>
              <a:chOff x="2872525" y="1421587"/>
              <a:chExt cx="3398949" cy="3076092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531B2205-6A15-FE47-A3A2-63AF5047030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872525" y="1421587"/>
                <a:ext cx="3398949" cy="3076092"/>
                <a:chOff x="917216" y="1641314"/>
                <a:chExt cx="3654784" cy="3307625"/>
              </a:xfrm>
            </p:grpSpPr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923CC84F-7367-7E41-B4DC-9A00D4C5766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066519" y="1641314"/>
                  <a:ext cx="1356178" cy="1361511"/>
                </a:xfrm>
                <a:prstGeom prst="ellipse">
                  <a:avLst/>
                </a:pr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38CBE8C9-DC09-5449-B0FA-7C6CE71BBDC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917216" y="3587428"/>
                  <a:ext cx="1356178" cy="1361511"/>
                </a:xfrm>
                <a:prstGeom prst="ellipse">
                  <a:avLst/>
                </a:pr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90BED7DE-B095-3E4D-8907-A53E1E25950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215822" y="3576700"/>
                  <a:ext cx="1356178" cy="1361511"/>
                </a:xfrm>
                <a:prstGeom prst="ellipse">
                  <a:avLst/>
                </a:pr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FBCFA585-E769-3846-8B8F-0344217A0346}"/>
                    </a:ext>
                  </a:extLst>
                </p:cNvPr>
                <p:cNvCxnSpPr>
                  <a:cxnSpLocks noChangeAspect="1"/>
                  <a:stCxn id="16" idx="3"/>
                </p:cNvCxnSpPr>
                <p:nvPr/>
              </p:nvCxnSpPr>
              <p:spPr bwMode="auto">
                <a:xfrm rot="5400000">
                  <a:off x="1598369" y="2939248"/>
                  <a:ext cx="802569" cy="530947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F1861131-A848-8542-A889-0BBE313788DA}"/>
                  </a:ext>
                </a:extLst>
              </p:cNvPr>
              <p:cNvCxnSpPr>
                <a:cxnSpLocks noChangeAspect="1"/>
              </p:cNvCxnSpPr>
              <p:nvPr/>
            </p:nvCxnSpPr>
            <p:spPr bwMode="auto">
              <a:xfrm rot="16200000" flipH="1">
                <a:off x="4891613" y="2628665"/>
                <a:ext cx="746389" cy="493781"/>
              </a:xfrm>
              <a:prstGeom prst="line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5EEA8AB-7722-A54A-B3A8-2788779FCFE9}"/>
              </a:ext>
            </a:extLst>
          </p:cNvPr>
          <p:cNvSpPr txBox="1"/>
          <p:nvPr/>
        </p:nvSpPr>
        <p:spPr>
          <a:xfrm>
            <a:off x="163901" y="5739706"/>
            <a:ext cx="4695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solidFill>
                  <a:schemeClr val="accent1"/>
                </a:solidFill>
                <a:latin typeface="Myriad Pro Semibold"/>
              </a:rPr>
              <a:t>Can we transform this calculation to make it easier?</a:t>
            </a:r>
            <a:endParaRPr lang="en-US" sz="2400" b="1" i="1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346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800"/>
    </mc:Choice>
    <mc:Fallback xmlns="">
      <p:transition spd="slow" advTm="87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16F60-61C3-4EE6-8810-534EBC6C3332}"/>
              </a:ext>
            </a:extLst>
          </p:cNvPr>
          <p:cNvSpPr txBox="1"/>
          <p:nvPr/>
        </p:nvSpPr>
        <p:spPr bwMode="auto">
          <a:xfrm>
            <a:off x="5549728" y="824873"/>
            <a:ext cx="188224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      =   22,101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96C6D4-9A19-4C91-A959-471111D850CA}"/>
              </a:ext>
            </a:extLst>
          </p:cNvPr>
          <p:cNvSpPr txBox="1"/>
          <p:nvPr/>
        </p:nvSpPr>
        <p:spPr bwMode="auto">
          <a:xfrm>
            <a:off x="2717120" y="822340"/>
            <a:ext cx="321915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              90,000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− 67,899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1E2F7A3-D784-4ADE-B284-280A90B0C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731750"/>
              </p:ext>
            </p:extLst>
          </p:nvPr>
        </p:nvGraphicFramePr>
        <p:xfrm>
          <a:off x="638668" y="2385000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F0ECE88-47FB-4D11-ABBE-F68EF6053C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245340"/>
              </p:ext>
            </p:extLst>
          </p:nvPr>
        </p:nvGraphicFramePr>
        <p:xfrm>
          <a:off x="5419301" y="2385000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pSp>
        <p:nvGrpSpPr>
          <p:cNvPr id="30" name="Group 29">
            <a:extLst>
              <a:ext uri="{FF2B5EF4-FFF2-40B4-BE49-F238E27FC236}">
                <a16:creationId xmlns:a16="http://schemas.microsoft.com/office/drawing/2014/main" id="{EF8409FE-1D50-4809-ADEA-2F462E0613B7}"/>
              </a:ext>
            </a:extLst>
          </p:cNvPr>
          <p:cNvGrpSpPr/>
          <p:nvPr/>
        </p:nvGrpSpPr>
        <p:grpSpPr>
          <a:xfrm>
            <a:off x="4081462" y="2276320"/>
            <a:ext cx="1028700" cy="1683287"/>
            <a:chOff x="4043362" y="2688495"/>
            <a:chExt cx="1028700" cy="16832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BA3668-C591-4D3C-B1B4-6D4D9763FA74}"/>
                </a:ext>
              </a:extLst>
            </p:cNvPr>
            <p:cNvSpPr txBox="1"/>
            <p:nvPr/>
          </p:nvSpPr>
          <p:spPr bwMode="auto">
            <a:xfrm>
              <a:off x="4277026" y="2688495"/>
              <a:ext cx="561372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− 1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1D8254-7E2B-4826-8EFE-11CFCB1D2F7A}"/>
                </a:ext>
              </a:extLst>
            </p:cNvPr>
            <p:cNvSpPr txBox="1"/>
            <p:nvPr/>
          </p:nvSpPr>
          <p:spPr bwMode="auto">
            <a:xfrm>
              <a:off x="4277026" y="3947050"/>
              <a:ext cx="561372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− 1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6706534-39F5-4EA6-BA98-6628B504318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1491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39B4106-F7C7-4FCA-BAF3-EDE81D66A8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8984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CBE223-F2B5-4517-85DB-F491CFCBB911}"/>
              </a:ext>
            </a:extLst>
          </p:cNvPr>
          <p:cNvSpPr txBox="1"/>
          <p:nvPr/>
        </p:nvSpPr>
        <p:spPr bwMode="auto">
          <a:xfrm>
            <a:off x="6636292" y="3992946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2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E8A1F6-6C93-4095-92CB-AE96DBC337F2}"/>
              </a:ext>
            </a:extLst>
          </p:cNvPr>
          <p:cNvSpPr txBox="1"/>
          <p:nvPr/>
        </p:nvSpPr>
        <p:spPr bwMode="auto">
          <a:xfrm>
            <a:off x="6245767" y="3992946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2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1AFD0E-B69E-4927-9538-676039EACC66}"/>
              </a:ext>
            </a:extLst>
          </p:cNvPr>
          <p:cNvSpPr txBox="1"/>
          <p:nvPr/>
        </p:nvSpPr>
        <p:spPr bwMode="auto">
          <a:xfrm>
            <a:off x="6986299" y="3992946"/>
            <a:ext cx="2696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,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636FB6-61FE-4B07-A3EB-6B26740E4304}"/>
              </a:ext>
            </a:extLst>
          </p:cNvPr>
          <p:cNvSpPr txBox="1"/>
          <p:nvPr/>
        </p:nvSpPr>
        <p:spPr bwMode="auto">
          <a:xfrm>
            <a:off x="7334760" y="3992946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0C40F9-234D-4C97-9937-66542835E46A}"/>
              </a:ext>
            </a:extLst>
          </p:cNvPr>
          <p:cNvSpPr txBox="1"/>
          <p:nvPr/>
        </p:nvSpPr>
        <p:spPr bwMode="auto">
          <a:xfrm>
            <a:off x="7724014" y="3992946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D519CE-ADA7-477B-BD33-0102B033B1FD}"/>
              </a:ext>
            </a:extLst>
          </p:cNvPr>
          <p:cNvSpPr txBox="1"/>
          <p:nvPr/>
        </p:nvSpPr>
        <p:spPr bwMode="auto">
          <a:xfrm>
            <a:off x="8162301" y="3992946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719DF8-BCCC-F848-8EA1-5286B15D303C}"/>
              </a:ext>
            </a:extLst>
          </p:cNvPr>
          <p:cNvSpPr txBox="1"/>
          <p:nvPr/>
        </p:nvSpPr>
        <p:spPr>
          <a:xfrm>
            <a:off x="-1248448" y="5669911"/>
            <a:ext cx="2798272" cy="1473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A12AAC-874B-604A-9C1F-69D1C8DE9D68}"/>
              </a:ext>
            </a:extLst>
          </p:cNvPr>
          <p:cNvSpPr txBox="1"/>
          <p:nvPr/>
        </p:nvSpPr>
        <p:spPr>
          <a:xfrm>
            <a:off x="101600" y="737930"/>
            <a:ext cx="3341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Which equivalent calculation is easier to solve?</a:t>
            </a: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chemeClr val="accent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245832-17EF-9C41-837A-E6F56671D096}"/>
              </a:ext>
            </a:extLst>
          </p:cNvPr>
          <p:cNvSpPr txBox="1"/>
          <p:nvPr/>
        </p:nvSpPr>
        <p:spPr>
          <a:xfrm>
            <a:off x="215900" y="4864100"/>
            <a:ext cx="355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latin typeface="Myriad Pro Semibold"/>
                <a:ea typeface="Myriad Pro Semibold" charset="0"/>
                <a:cs typeface="Myriad Pro Semibold" charset="0"/>
              </a:rPr>
              <a:t>There  are</a:t>
            </a:r>
            <a:r>
              <a:rPr lang="en-GB" sz="2400" b="1" i="1" dirty="0">
                <a:solidFill>
                  <a:schemeClr val="accent1"/>
                </a:solidFill>
                <a:latin typeface="Myriad Pro Semibold"/>
                <a:ea typeface="Myriad Pro Semibold" charset="0"/>
                <a:cs typeface="Myriad Pro Semibold" charset="0"/>
              </a:rPr>
              <a:t> 22,101 </a:t>
            </a:r>
            <a:r>
              <a:rPr lang="en-GB" sz="2400" b="1" i="1" dirty="0">
                <a:latin typeface="Myriad Pro Semibold"/>
                <a:ea typeface="Myriad Pro Semibold" charset="0"/>
                <a:cs typeface="Myriad Pro Semibold" charset="0"/>
              </a:rPr>
              <a:t>away supporters.</a:t>
            </a:r>
            <a:endParaRPr lang="en-US" sz="2400" dirty="0"/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23B31F11-D585-4332-8700-FE1EAB5146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788153"/>
              </p:ext>
            </p:extLst>
          </p:nvPr>
        </p:nvGraphicFramePr>
        <p:xfrm>
          <a:off x="632056" y="2397488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27177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878"/>
    </mc:Choice>
    <mc:Fallback xmlns="">
      <p:transition spd="slow" advTm="808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5" grpId="0"/>
      <p:bldP spid="26" grpId="0"/>
      <p:bldP spid="27" grpId="0"/>
      <p:bldP spid="28" grpId="0"/>
      <p:bldP spid="29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BD9A28-B107-3746-8EA1-B94A85363EAB}"/>
              </a:ext>
            </a:extLst>
          </p:cNvPr>
          <p:cNvSpPr txBox="1"/>
          <p:nvPr/>
        </p:nvSpPr>
        <p:spPr>
          <a:xfrm>
            <a:off x="375695" y="965361"/>
            <a:ext cx="7531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 u="sng" dirty="0">
              <a:latin typeface="Myriad Pro Semibold"/>
              <a:ea typeface="Myriad Pro Semibold" charset="0"/>
              <a:cs typeface="Myriad Pro Semibold" charset="0"/>
            </a:endParaRPr>
          </a:p>
          <a:p>
            <a:r>
              <a:rPr lang="en-GB" sz="2400" b="1" dirty="0">
                <a:latin typeface="Myriad Pro Semibold"/>
              </a:rPr>
              <a:t> Hari had saved £400. Then he bought a bike for £369.99. How much does he have left?</a:t>
            </a:r>
          </a:p>
          <a:p>
            <a:endParaRPr lang="en-GB" sz="2400" b="1" dirty="0">
              <a:latin typeface="Myriad Pro Semibold"/>
            </a:endParaRPr>
          </a:p>
          <a:p>
            <a:endParaRPr lang="en-GB" sz="2000" dirty="0">
              <a:latin typeface="Myriad Pro Semibold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79CF64F-DF9B-2E4F-9FF0-B4805C03C96F}"/>
              </a:ext>
            </a:extLst>
          </p:cNvPr>
          <p:cNvSpPr/>
          <p:nvPr/>
        </p:nvSpPr>
        <p:spPr>
          <a:xfrm>
            <a:off x="190500" y="1192193"/>
            <a:ext cx="7531100" cy="1276688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01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29"/>
    </mc:Choice>
    <mc:Fallback xmlns="">
      <p:transition spd="slow" advTm="47029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1|34.7|50.2|15.9|74|5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2.2|0.8|0.8|2.5|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4.3|5|4.4|5.4|2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7.5|8.1|3.6|5.7|1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14.5|15.6|0.9|4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8|4.8|6.6|13.3|7.7|2.6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7|32.8|15.3|27.7|5.4|4|4.3|4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1|72.5|8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5.3|22.6|32.7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6.7|7.7|13|2|3.7|3.7|1.9|5.3|15.9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6.5|27.3|14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|28|5.1|21.6|18.3|6.5|15.7|6.7|4.4|1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6.4|9.9|5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|31.2|4.2|24.1|5.3|4.6|9.1|3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EA7DBB-49BD-4478-8F4F-4039E8B017D1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e2f7c1fb-8b39-4d5b-953e-de45d1606e4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1104</Words>
  <Application>Microsoft Office PowerPoint</Application>
  <PresentationFormat>On-screen Show (4:3)</PresentationFormat>
  <Paragraphs>496</Paragraphs>
  <Slides>24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Calibri Light</vt:lpstr>
      <vt:lpstr>Comic Sans MS</vt:lpstr>
      <vt:lpstr>Myriad Pro</vt:lpstr>
      <vt:lpstr>Myriad Pro Semibold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2020-08-27T13:06:32Z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