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4"/>
  </p:sldMasterIdLst>
  <p:notesMasterIdLst>
    <p:notesMasterId r:id="rId14"/>
  </p:notesMasterIdLst>
  <p:handoutMasterIdLst>
    <p:handoutMasterId r:id="rId15"/>
  </p:handoutMasterIdLst>
  <p:sldIdLst>
    <p:sldId id="271" r:id="rId5"/>
    <p:sldId id="261" r:id="rId6"/>
    <p:sldId id="267" r:id="rId7"/>
    <p:sldId id="266" r:id="rId8"/>
    <p:sldId id="272" r:id="rId9"/>
    <p:sldId id="275" r:id="rId10"/>
    <p:sldId id="268" r:id="rId11"/>
    <p:sldId id="270" r:id="rId12"/>
    <p:sldId id="274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 Griffin" initials="PG" lastIdx="23" clrIdx="0">
    <p:extLst>
      <p:ext uri="{19B8F6BF-5375-455C-9EA6-DF929625EA0E}">
        <p15:presenceInfo xmlns:p15="http://schemas.microsoft.com/office/powerpoint/2012/main" userId="S::pete.griffin@ncetm.org.uk::c7ebdc85-10aa-4607-9641-92114c84e317" providerId="AD"/>
      </p:ext>
    </p:extLst>
  </p:cmAuthor>
  <p:cmAuthor id="2" name="Perring, Richard" initials="PR" lastIdx="1" clrIdx="1">
    <p:extLst>
      <p:ext uri="{19B8F6BF-5375-455C-9EA6-DF929625EA0E}">
        <p15:presenceInfo xmlns:p15="http://schemas.microsoft.com/office/powerpoint/2012/main" userId="Perring, Richar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85858"/>
    <a:srgbClr val="1A4F7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2FA126-4F99-4977-8281-27DC3C1AE4A6}" v="1" dt="2020-09-24T11:54:42.9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6" autoAdjust="0"/>
    <p:restoredTop sz="71386" autoAdjust="0"/>
  </p:normalViewPr>
  <p:slideViewPr>
    <p:cSldViewPr snapToGrid="0">
      <p:cViewPr varScale="1">
        <p:scale>
          <a:sx n="51" d="100"/>
          <a:sy n="51" d="100"/>
        </p:scale>
        <p:origin x="19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299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6F88679-B7AA-41FE-8076-2A9694E104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258D27-D781-46C8-8970-EAF3EA76D1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6FA5D-7768-4C53-87E2-1FD872326D68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5503C6-E566-4D0F-9660-3DE016044A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F35ED-F662-44F8-B61B-DFDAF3B97F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8CD83-539B-4CE6-B3E8-0DC7136945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3309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88C00-0762-464A-A151-16E5C21A6473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61660-A340-4D51-93F2-D70164DB64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40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etm.org.uk/media/wbylane0/ncetm_ks3_cc_2_2.pdf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iccams-maths.org/wp-content/uploads/2016/01/Hodgen-Surveying-lower-secondary-students&#8217;-understandings-of-algebra-and-multiplicative-reasoning.pdf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etm.org.uk/media/wbylane0/ncetm_ks3_cc_2_2.pdf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Overview</a:t>
            </a:r>
          </a:p>
          <a:p>
            <a:r>
              <a:rPr lang="en-US" dirty="0"/>
              <a:t>This is a suggested presentation/workshop to support a short PD session focusing on an element of mathematics that students find challenging.</a:t>
            </a:r>
          </a:p>
          <a:p>
            <a:r>
              <a:rPr lang="en-US" dirty="0"/>
              <a:t>This presentation accompanies Video 4 (https://vimeo.com/429273984) from the NCETM’s Mathematical Prompts for Deeper Thinking pages and focuses on students’ understanding of the idea that a letter might represent a variable.</a:t>
            </a:r>
          </a:p>
          <a:p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This workshop might be a part of an input at a department meeting, at a PD meeting across a Maths Hub or for a group of interested teachers to work on together.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u="sng" dirty="0"/>
              <a:t>Timing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</a:t>
            </a:r>
            <a:r>
              <a:rPr lang="en-US" i="1" dirty="0"/>
              <a:t>minimum</a:t>
            </a:r>
            <a:r>
              <a:rPr lang="en-US" dirty="0"/>
              <a:t> suggested time for this workshop is 30 minutes, including the video (which is 5</a:t>
            </a:r>
            <a:r>
              <a:rPr lang="en-US" dirty="0">
                <a:highlight>
                  <a:srgbClr val="FFFF00"/>
                </a:highlight>
              </a:rPr>
              <a:t> minutes and 54 seconds </a:t>
            </a:r>
            <a:r>
              <a:rPr lang="en-US" dirty="0"/>
              <a:t>long)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dirty="0"/>
              <a:t>Adaptation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u="none" dirty="0"/>
              <a:t>You might choose to adapt these slides to fit the context in which you are leading the PD.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There are three key components to this workshop which we suggest should be included: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Participants should have an opportunity to work on the task and predict what students will do (Slide 2)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Participants should watch the video and have a time for focused reflection on their predictions and other observations (Slides 3, 4 and 5)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Participants consider next steps in addressing issues raised in the workshop. To support this we suggest tasks from the NCETM’s Secondary Mastery PD Materials (Slides 8 and 9).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There are optional slides (Slides 6 and 7) that offer prompts to focus and </a:t>
            </a:r>
            <a:r>
              <a:rPr lang="en-US" dirty="0" err="1"/>
              <a:t>catalyse</a:t>
            </a:r>
            <a:r>
              <a:rPr lang="en-US" dirty="0"/>
              <a:t> discussion and conversation around some of the points that are likely to have been raised by the video.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6 includes results from research into the ‘multiplication makes bigger’ misconception. While not a focus of this PD resource, you might like to explore this further.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7 features text from the Secondary PD Materials offering a different representation of the task in the video.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none" dirty="0"/>
              <a:t>Unless otherwise stated, all of the tasks offered in this video are taken from Core Concept 2.2 Solving linear equations from the Secondary PD Materials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hlinkClick r:id="rId3"/>
              </a:rPr>
              <a:t>https://www.ncetm.org.uk/media/wbylane0/ncetm_ks3_cc_2_2.pdf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61660-A340-4D51-93F2-D70164DB64C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679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NOTE TO SESSION FACILITATOR </a:t>
            </a:r>
          </a:p>
          <a:p>
            <a:r>
              <a:rPr lang="en-US" dirty="0"/>
              <a:t>Make sure that sufficient time is given for participants to explore the task themselves.</a:t>
            </a:r>
          </a:p>
          <a:p>
            <a:endParaRPr lang="en-US" dirty="0"/>
          </a:p>
          <a:p>
            <a:r>
              <a:rPr lang="en-US" dirty="0"/>
              <a:t>It is important that time is given to discussing and predicting possible justifications and the related misconceptions so that participants are able to watch the video with that as a focus.</a:t>
            </a:r>
          </a:p>
          <a:p>
            <a:endParaRPr lang="en-US" dirty="0"/>
          </a:p>
          <a:p>
            <a:r>
              <a:rPr lang="en-US" dirty="0"/>
              <a:t>This task is taken from Page 12 of the NCETM’s Secondary PD Materials Core Concept 1.4: Simplifying and manipulating expressions, equations and formulae. There is a link to this document on the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61660-A340-4D51-93F2-D70164DB64C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156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/>
              <a:t>The slide text </a:t>
            </a:r>
            <a:r>
              <a:rPr lang="en-GB" i="0" dirty="0"/>
              <a:t>Watch the video</a:t>
            </a:r>
            <a:r>
              <a:rPr lang="en-GB" i="1" dirty="0"/>
              <a:t> is hyperlinked to the video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61660-A340-4D51-93F2-D70164DB64C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569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NOTE TO SESSION FACILITATOR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This slide is animated </a:t>
            </a:r>
            <a:r>
              <a:rPr lang="en-US" dirty="0"/>
              <a:t>– the photographs of the whiteboards and text relating to them flies in on a click.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The two mini-whiteboards show responses selected from a class of high attaining Year 8 students.</a:t>
            </a:r>
          </a:p>
          <a:p>
            <a:r>
              <a:rPr lang="en-US" dirty="0"/>
              <a:t>A common misconception among students is that ‘multiplication makes bigger’. Participants might choose to discuss this and, although it is not the focus of this PowerPoint, optional Slide 6 offers a link to further reading about the multiplication makes bigger misconception.</a:t>
            </a:r>
          </a:p>
          <a:p>
            <a:endParaRPr lang="en-US" dirty="0"/>
          </a:p>
          <a:p>
            <a:r>
              <a:rPr lang="en-US" b="1" dirty="0"/>
              <a:t>The point at which Sophia says that she’s working up the number line is around 4:10 in the video.</a:t>
            </a:r>
          </a:p>
          <a:p>
            <a:r>
              <a:rPr lang="en-US" dirty="0"/>
              <a:t>Although we can’t be sure from the evidence of the whiteboards, it might be suggested that the students offering these responses have a more static understanding of the value of </a:t>
            </a:r>
            <a:r>
              <a:rPr lang="en-US" i="1" dirty="0"/>
              <a:t>n</a:t>
            </a:r>
            <a:r>
              <a:rPr lang="en-US" i="0" dirty="0"/>
              <a:t>. Particularly the statement ‘I chose a random number’ might be taken to indicate that </a:t>
            </a:r>
            <a:r>
              <a:rPr lang="en-US" i="1" dirty="0"/>
              <a:t>n</a:t>
            </a:r>
            <a:r>
              <a:rPr lang="en-US" i="0" dirty="0"/>
              <a:t> can be any number while not fully understanding that it can take a range of values while Sophia’s description of systematically changing the value, coupled with the number line imagery, might suggest a different interpretation.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You might like to have tried this task with some students so that you can share your experience with the participants </a:t>
            </a:r>
            <a:r>
              <a:rPr lang="en-US" b="1" dirty="0">
                <a:solidFill>
                  <a:srgbClr val="FF0000"/>
                </a:solidFill>
              </a:rPr>
              <a:t>at this point.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61660-A340-4D51-93F2-D70164DB64C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089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NOTE TO SESSION FACILITATOR </a:t>
            </a:r>
          </a:p>
          <a:p>
            <a:r>
              <a:rPr lang="en-US" dirty="0"/>
              <a:t>This text is taken from Page 4 of Paper 6 in the Key Understandings in Mathematics Learning reports from the Nuffield Foundation, written by Anne Watson.</a:t>
            </a:r>
          </a:p>
          <a:p>
            <a:r>
              <a:rPr lang="en-US" dirty="0"/>
              <a:t>There is a link to the full paper on the slide.</a:t>
            </a:r>
          </a:p>
          <a:p>
            <a:endParaRPr lang="en-US" dirty="0"/>
          </a:p>
          <a:p>
            <a:r>
              <a:rPr lang="en-US" dirty="0"/>
              <a:t>You might like to explore with participants how they usually support students to understand the idea of a letter symbol standing for a variable.</a:t>
            </a:r>
          </a:p>
          <a:p>
            <a:r>
              <a:rPr lang="en-US" dirty="0"/>
              <a:t>Many textbooks offer exercises in which students are asked to substitute seemingly random values into expression in order to evaluate the expression.</a:t>
            </a:r>
          </a:p>
          <a:p>
            <a:r>
              <a:rPr lang="en-US" dirty="0"/>
              <a:t>Do the participants recognise this sort of task?</a:t>
            </a:r>
          </a:p>
          <a:p>
            <a:r>
              <a:rPr lang="en-US" dirty="0"/>
              <a:t>Is this sort of task helpful in building students’ understanding of a variable?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61660-A340-4D51-93F2-D70164DB64C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721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NOTE TO SESSION FACILITATOR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This slide is animated </a:t>
            </a:r>
            <a:r>
              <a:rPr lang="en-US" dirty="0"/>
              <a:t>– information about the results of a trial as part of the ICCAMS project is underlined on a click.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This is an optional slide</a:t>
            </a:r>
            <a:r>
              <a:rPr lang="en-US" b="0" dirty="0"/>
              <a:t> that offers a way in to exploring the ‘multiplication makes bigger’ misconception.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Although this misconception is not the intended focus of this PowerPoint, some participants may wish to explore this and the paper from which this extract is taken offers a good starting point.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Note that the ICCAMS task used 2</a:t>
            </a:r>
            <a:r>
              <a:rPr lang="en-US" b="0" i="1" dirty="0"/>
              <a:t>n</a:t>
            </a:r>
            <a:r>
              <a:rPr lang="en-US" b="0" i="0" dirty="0"/>
              <a:t> and </a:t>
            </a:r>
            <a:r>
              <a:rPr lang="en-US" b="0" i="1" dirty="0"/>
              <a:t>n</a:t>
            </a:r>
            <a:r>
              <a:rPr lang="en-US" b="0" i="0" dirty="0"/>
              <a:t>+2, while the PD materials used 3</a:t>
            </a:r>
            <a:r>
              <a:rPr lang="en-US" b="0" i="1" dirty="0"/>
              <a:t>n</a:t>
            </a:r>
            <a:r>
              <a:rPr lang="en-US" b="0" i="0" dirty="0"/>
              <a:t> and </a:t>
            </a:r>
            <a:r>
              <a:rPr lang="en-US" b="0" i="1" dirty="0"/>
              <a:t>n</a:t>
            </a:r>
            <a:r>
              <a:rPr lang="en-US" b="0" i="0" dirty="0"/>
              <a:t>+3. You might like to discuss with participants whether the choice of numbers (2, 3 or any other number) is important?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It might be interesting to discuss the difference in these two tasks and maybe try them with a class to explore the impact of a change in the numbers used.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u="none" dirty="0"/>
          </a:p>
          <a:p>
            <a:r>
              <a:rPr lang="en-US" b="0" u="none" dirty="0">
                <a:solidFill>
                  <a:schemeClr val="tx1"/>
                </a:solidFill>
              </a:rPr>
              <a:t>The extract is taken from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Hodgen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J., Brown, M., Coe, R., &amp;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Küchemann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 (2012). </a:t>
            </a:r>
            <a:r>
              <a:rPr lang="en-GB" sz="1200" b="0" i="0" u="none" strike="noStrike" kern="1200" dirty="0">
                <a:solidFill>
                  <a:srgbClr val="0563C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Surveying lower secondary students’ understandings of algebra and multiplicative reasoning: to what extent do particular errors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incorrect strategies indicate more sophisticated understandings?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J. C. Sung (Ed.), </a:t>
            </a:r>
            <a:r>
              <a:rPr lang="en-GB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Proceedings of the 12th International Congress on Mathematical Education (ICME-12)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(pp. 6572-6580). Seoul, Korea: International Mathematics Union.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a link to the full paper on the slide.</a:t>
            </a: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61660-A340-4D51-93F2-D70164DB64C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262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NOTE TO SESSION FACILITATOR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This is an optional slide</a:t>
            </a:r>
            <a:r>
              <a:rPr lang="en-US" b="0" dirty="0"/>
              <a:t> that offers a different representation of the task in the video.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You might like to work with participants to predict the impact that the change in representation makes on the way in which students tackle the task – are they more likely to view the letter symbol as a variable when presented with it in this geometrical context?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The task is taken from Page 13 of Core Concept 2.2: Solving linear equations. There is a link to this document on the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You might like to have tried this task with some students so that you can share your experience with the participants </a:t>
            </a:r>
            <a:r>
              <a:rPr lang="en-US" b="1" dirty="0">
                <a:solidFill>
                  <a:srgbClr val="FF0000"/>
                </a:solidFill>
              </a:rPr>
              <a:t>at this point.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61660-A340-4D51-93F2-D70164DB64C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086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SESSION FACILITATOR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This slide is animated </a:t>
            </a:r>
            <a:r>
              <a:rPr lang="en-US" dirty="0"/>
              <a:t>– The image is a movie showing the way that the two bar models grow as the length of the red bars change.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 might like to discuss with participants whether they see benefits of the dynamic image compared to a static representation such s algebra tiles.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key consideration when using this task with students is when to begin to work symbolically and creating an equation to be solved.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may be a useful discussion point with participants – how would they ensure that students are connecting the equation 3</a:t>
            </a:r>
            <a:r>
              <a:rPr lang="en-US" i="1" dirty="0"/>
              <a:t>x</a:t>
            </a:r>
            <a:r>
              <a:rPr lang="en-US" i="0" dirty="0"/>
              <a:t> + 11 = 5</a:t>
            </a:r>
            <a:r>
              <a:rPr lang="en-US" i="1" dirty="0"/>
              <a:t>x</a:t>
            </a:r>
            <a:r>
              <a:rPr lang="en-US" i="0" dirty="0"/>
              <a:t> + 1 and the representation on the movie?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There is a link to the </a:t>
            </a:r>
            <a:r>
              <a:rPr lang="en-US" i="0" dirty="0" err="1"/>
              <a:t>Geogebra</a:t>
            </a:r>
            <a:r>
              <a:rPr lang="en-US" i="0" dirty="0"/>
              <a:t> file used to create the movie on the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You might like to have tried this task with some students so that you can share your experience with the participants </a:t>
            </a:r>
            <a:r>
              <a:rPr lang="en-US" b="1" dirty="0">
                <a:solidFill>
                  <a:srgbClr val="FF0000"/>
                </a:solidFill>
              </a:rPr>
              <a:t>at this 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61660-A340-4D51-93F2-D70164DB64C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526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NOTE TO SESSION FACILITATOR 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In this slide participants are asked to consider tasks from the Secondary PD Materials. </a:t>
            </a:r>
          </a:p>
          <a:p>
            <a:endParaRPr lang="en-US" dirty="0"/>
          </a:p>
          <a:p>
            <a:r>
              <a:rPr lang="en-US" dirty="0"/>
              <a:t>These should be made available as a handout, or online.</a:t>
            </a:r>
          </a:p>
          <a:p>
            <a:r>
              <a:rPr lang="en-US" dirty="0"/>
              <a:t>The relevant tasks are from pages 11 to 16 of Core Concept 2.2: Solving linear equations: </a:t>
            </a:r>
            <a:r>
              <a:rPr lang="en-GB" dirty="0">
                <a:hlinkClick r:id="rId3"/>
              </a:rPr>
              <a:t>https://www.ncetm.org.uk/media/wbylane0/ncetm_ks3_cc_2_2.pdf</a:t>
            </a:r>
            <a:endParaRPr lang="en-US" dirty="0"/>
          </a:p>
          <a:p>
            <a:r>
              <a:rPr lang="en-US" dirty="0"/>
              <a:t>There is a link to Core Concept 2.2 on the slide.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61660-A340-4D51-93F2-D70164DB64C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908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ncetm.org.uk/secondarymasterypd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ncetm.org.uk/secondarymasterypd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ncetm.org.uk/secondarymasterypd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ncetm.org.uk/secondarymasterypd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Sec Mastery P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43C2DF-F1A7-4F32-9D9E-AC97A5AF71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68"/>
            <a:ext cx="9143999" cy="68574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54DF86-E0B2-4412-8576-ABD9034C8AFA}"/>
              </a:ext>
            </a:extLst>
          </p:cNvPr>
          <p:cNvSpPr/>
          <p:nvPr userDrawn="1"/>
        </p:nvSpPr>
        <p:spPr>
          <a:xfrm>
            <a:off x="3333403" y="6397351"/>
            <a:ext cx="32419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GB" sz="1800" b="0" i="0" u="sng" strike="noStrike" kern="1200" baseline="30000" dirty="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www.ncetm.org.uk/secondarymasterypd</a:t>
            </a:r>
            <a:endParaRPr lang="en-GB" sz="1800" b="0" i="0" u="sng" strike="noStrike" kern="1200" baseline="30000" dirty="0">
              <a:solidFill>
                <a:schemeClr val="bg1"/>
              </a:solidFill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88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Sec Mastery P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16A41B-1721-49CC-AE28-B2499B40D3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68"/>
            <a:ext cx="9143999" cy="6857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323" y="417564"/>
            <a:ext cx="8429106" cy="4833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9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page header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7323" y="1105593"/>
            <a:ext cx="8429106" cy="507137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copy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320876-2D9A-4262-91EE-C9075D92087C}"/>
              </a:ext>
            </a:extLst>
          </p:cNvPr>
          <p:cNvSpPr/>
          <p:nvPr userDrawn="1"/>
        </p:nvSpPr>
        <p:spPr>
          <a:xfrm>
            <a:off x="328472" y="6397351"/>
            <a:ext cx="86290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GB" sz="1800" b="0" i="0" u="sng" strike="noStrike" kern="1200" baseline="30000" dirty="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www.ncetm.org.uk/secondarymasterypd</a:t>
            </a:r>
            <a:r>
              <a:rPr lang="en-GB" sz="1800" b="0" i="0" u="none" strike="noStrike" kern="1200" baseline="30000" dirty="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rPr>
              <a:t>										             #</a:t>
            </a:r>
            <a:r>
              <a:rPr lang="en-GB" sz="1800" b="0" i="0" u="none" strike="noStrike" kern="1200" baseline="30000" dirty="0" err="1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rPr>
              <a:t>MasteryMaterials</a:t>
            </a:r>
            <a:endParaRPr lang="en-GB" sz="1800" b="0" i="0" u="none" strike="noStrike" kern="1200" baseline="30000" dirty="0">
              <a:solidFill>
                <a:schemeClr val="bg1"/>
              </a:solidFill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514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Sec Mastery P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ird&#10;&#10;Description automatically generated">
            <a:extLst>
              <a:ext uri="{FF2B5EF4-FFF2-40B4-BE49-F238E27FC236}">
                <a16:creationId xmlns:a16="http://schemas.microsoft.com/office/drawing/2014/main" id="{032819F4-6B69-4A92-9757-49367FA68D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38457C-B46E-45C0-8DC3-E6041D098928}"/>
              </a:ext>
            </a:extLst>
          </p:cNvPr>
          <p:cNvSpPr/>
          <p:nvPr userDrawn="1"/>
        </p:nvSpPr>
        <p:spPr>
          <a:xfrm>
            <a:off x="328472" y="6397351"/>
            <a:ext cx="86290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GB" sz="1800" b="0" i="0" u="sng" strike="noStrike" kern="1200" baseline="30000" dirty="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www.ncetm.org.uk/secondarymasterypd</a:t>
            </a:r>
            <a:r>
              <a:rPr lang="en-GB" sz="1800" b="0" i="0" u="none" strike="noStrike" kern="1200" baseline="30000" dirty="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rPr>
              <a:t>										             #</a:t>
            </a:r>
            <a:r>
              <a:rPr lang="en-GB" sz="1800" b="0" i="0" u="none" strike="noStrike" kern="1200" baseline="30000" dirty="0" err="1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rPr>
              <a:t>MasteryMaterials</a:t>
            </a:r>
            <a:endParaRPr lang="en-GB" sz="1800" b="0" i="0" u="none" strike="noStrike" kern="1200" baseline="30000" dirty="0">
              <a:solidFill>
                <a:schemeClr val="bg1"/>
              </a:solidFill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B8EFC88-CD42-46E3-A5E8-2D280DD8A0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8983" y="1097279"/>
            <a:ext cx="8437446" cy="51166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picture here</a:t>
            </a:r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CCC099E-56A4-4B13-A58E-3F80D1458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23" y="417564"/>
            <a:ext cx="8429106" cy="4833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9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 title here (if applicable)</a:t>
            </a:r>
          </a:p>
        </p:txBody>
      </p:sp>
    </p:spTree>
    <p:extLst>
      <p:ext uri="{BB962C8B-B14F-4D97-AF65-F5344CB8AC3E}">
        <p14:creationId xmlns:p14="http://schemas.microsoft.com/office/powerpoint/2010/main" val="3878456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 - Sec Mastery P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43C2DF-F1A7-4F32-9D9E-AC97A5AF71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" y="268"/>
            <a:ext cx="9141855" cy="68574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54DF86-E0B2-4412-8576-ABD9034C8AFA}"/>
              </a:ext>
            </a:extLst>
          </p:cNvPr>
          <p:cNvSpPr/>
          <p:nvPr userDrawn="1"/>
        </p:nvSpPr>
        <p:spPr>
          <a:xfrm>
            <a:off x="2951017" y="6413975"/>
            <a:ext cx="32419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GB" sz="1800" b="0" i="0" u="sng" strike="noStrike" kern="1200" baseline="30000" dirty="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www.ncetm.org.uk/secondarymasterypd</a:t>
            </a:r>
            <a:endParaRPr lang="en-GB" sz="1800" b="0" i="0" u="sng" strike="noStrike" kern="1200" baseline="30000" dirty="0">
              <a:solidFill>
                <a:schemeClr val="bg1"/>
              </a:solidFill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CAA8B9-6A56-4A36-A5FC-43EB6D1075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49" y="3756720"/>
            <a:ext cx="7886700" cy="374708"/>
          </a:xfrm>
          <a:prstGeom prst="rect">
            <a:avLst/>
          </a:prstGeom>
        </p:spPr>
        <p:txBody>
          <a:bodyPr/>
          <a:lstStyle>
            <a:lvl1pPr algn="ctr">
              <a:defRPr sz="2400" b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[Insert title of video here]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1965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etm.org.uk/secondarymasterypd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DA1B53-3A5D-4549-92D4-5F86F98B2E0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045"/>
            <a:ext cx="9143999" cy="68574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2CDE64-BAEA-40FA-83DA-CBF0F9B687A6}"/>
              </a:ext>
            </a:extLst>
          </p:cNvPr>
          <p:cNvSpPr/>
          <p:nvPr userDrawn="1"/>
        </p:nvSpPr>
        <p:spPr>
          <a:xfrm>
            <a:off x="328472" y="6397351"/>
            <a:ext cx="86290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GB" sz="1800" b="0" i="0" u="sng" strike="noStrike" kern="1200" baseline="30000" dirty="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www.ncetm.org.uk/secondarymasterypd</a:t>
            </a:r>
            <a:r>
              <a:rPr lang="en-GB" sz="1800" b="0" i="0" u="none" strike="noStrike" kern="1200" baseline="30000" dirty="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rPr>
              <a:t>										             #</a:t>
            </a:r>
            <a:r>
              <a:rPr lang="en-GB" sz="1800" b="0" i="0" u="none" strike="noStrike" kern="1200" baseline="30000" dirty="0" err="1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rPr>
              <a:t>MasteryMaterials</a:t>
            </a:r>
            <a:endParaRPr lang="en-GB" sz="1800" b="0" i="0" u="none" strike="noStrike" kern="1200" baseline="30000" dirty="0">
              <a:solidFill>
                <a:schemeClr val="bg1"/>
              </a:solidFill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57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3" r:id="rId2"/>
    <p:sldLayoutId id="2147483685" r:id="rId3"/>
    <p:sldLayoutId id="214748368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ncetm.org.uk/media/zeeniedj/ncetm_ks3_cc_1_4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42927398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k0nuffieldfounpg9ee.kinstacdn.com/wp-content/uploads/2019/12/P6.pdf" TargetMode="Externa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iccams-maths.org/wp-content/uploads/2016/01/Hodgen-Surveying-lower-secondary-students&#8217;-understandings-of-algebra-and-multiplicative-reasoning.pdf" TargetMode="Externa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cetm.org.uk/media/wbylane0/ncetm_ks3_cc_2_2.pdf" TargetMode="Externa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hyperlink" Target="https://www.geogebra.org/m/ej4x9mw4" TargetMode="Externa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s://www.ncetm.org.uk/media/wbylane0/ncetm_ks3_cc_2_2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etm.org.uk/files/108967640/ncetm_ks3_cc_2_2.pdf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9A48-CC28-43A7-9C3C-04F074FB5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</a:t>
            </a:r>
            <a:r>
              <a:rPr lang="en-GB" i="1" dirty="0"/>
              <a:t>n</a:t>
            </a:r>
            <a:r>
              <a:rPr lang="en-GB" dirty="0"/>
              <a:t> or </a:t>
            </a:r>
            <a:r>
              <a:rPr lang="en-GB" i="1" dirty="0"/>
              <a:t>n</a:t>
            </a:r>
            <a:r>
              <a:rPr lang="en-GB" dirty="0"/>
              <a:t>+3: understanding the idea of a variable</a:t>
            </a:r>
          </a:p>
        </p:txBody>
      </p:sp>
    </p:spTree>
    <p:extLst>
      <p:ext uri="{BB962C8B-B14F-4D97-AF65-F5344CB8AC3E}">
        <p14:creationId xmlns:p14="http://schemas.microsoft.com/office/powerpoint/2010/main" val="334465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D6A78E0-BED3-3448-8158-EC49D626A302}"/>
              </a:ext>
            </a:extLst>
          </p:cNvPr>
          <p:cNvSpPr txBox="1"/>
          <p:nvPr/>
        </p:nvSpPr>
        <p:spPr>
          <a:xfrm>
            <a:off x="0" y="1176519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Work on this task for yourself and convince yourself of the solution.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C7AB68-964C-E943-83DB-1942B438E4E0}"/>
              </a:ext>
            </a:extLst>
          </p:cNvPr>
          <p:cNvSpPr txBox="1"/>
          <p:nvPr/>
        </p:nvSpPr>
        <p:spPr>
          <a:xfrm>
            <a:off x="213359" y="3957884"/>
            <a:ext cx="87172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Once you’ve convinced yourself, think about some KS3 students you teach: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How do you think they’d answer the question?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How do you think they’d justify their answer?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98E4BA-FCCE-D040-8747-49BC624AB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849" y="2286926"/>
            <a:ext cx="4178300" cy="14605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D4101B-92C4-854E-97A7-0AADFEF4A45C}"/>
              </a:ext>
            </a:extLst>
          </p:cNvPr>
          <p:cNvSpPr txBox="1"/>
          <p:nvPr/>
        </p:nvSpPr>
        <p:spPr>
          <a:xfrm>
            <a:off x="7345181" y="5291529"/>
            <a:ext cx="15937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Core Concept 1.4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875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C8B09C8-3B04-F040-BC73-5BC810E912D5}"/>
              </a:ext>
            </a:extLst>
          </p:cNvPr>
          <p:cNvSpPr txBox="1"/>
          <p:nvPr/>
        </p:nvSpPr>
        <p:spPr>
          <a:xfrm>
            <a:off x="0" y="26941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the video</a:t>
            </a:r>
            <a:r>
              <a:rPr lang="en-US" sz="2400" dirty="0">
                <a:solidFill>
                  <a:schemeClr val="bg1"/>
                </a:solidFill>
              </a:rPr>
              <a:t> in which three Year 8 students discuss this prompt with their teacher.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0CC4A7-8BE7-BE4C-8130-A6A76F3FBE07}"/>
              </a:ext>
            </a:extLst>
          </p:cNvPr>
          <p:cNvSpPr txBox="1"/>
          <p:nvPr/>
        </p:nvSpPr>
        <p:spPr>
          <a:xfrm>
            <a:off x="0" y="522965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While watching, keep in mind the predictions that you made.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Do these students show the same thinking that you expected?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What strikes you about the responses and reasoning from these students?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5D1F7-C7AA-8142-ACAF-AF4D93FFD3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36"/>
          <a:stretch/>
        </p:blipFill>
        <p:spPr>
          <a:xfrm>
            <a:off x="0" y="1087394"/>
            <a:ext cx="9144000" cy="393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6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ECB569A-FC5B-DE49-8604-3CE77C4AF608}"/>
              </a:ext>
            </a:extLst>
          </p:cNvPr>
          <p:cNvSpPr txBox="1"/>
          <p:nvPr/>
        </p:nvSpPr>
        <p:spPr>
          <a:xfrm>
            <a:off x="0" y="81593"/>
            <a:ext cx="90547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Two of the students initially state that 3</a:t>
            </a:r>
            <a:r>
              <a:rPr lang="en-US" sz="2000" i="1" dirty="0">
                <a:solidFill>
                  <a:schemeClr val="bg1"/>
                </a:solidFill>
              </a:rPr>
              <a:t>n</a:t>
            </a:r>
            <a:r>
              <a:rPr lang="en-US" sz="2000" dirty="0">
                <a:solidFill>
                  <a:schemeClr val="bg1"/>
                </a:solidFill>
              </a:rPr>
              <a:t> is bigger, justifying their decision by saying that multiplication makes things bigger.</a:t>
            </a:r>
          </a:p>
          <a:p>
            <a:r>
              <a:rPr lang="en-US" sz="2000" dirty="0">
                <a:solidFill>
                  <a:schemeClr val="bg1"/>
                </a:solidFill>
              </a:rPr>
              <a:t>Do you recognise this misconception from your own classes?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E5E25C7-5F44-D64C-A11E-526F08E3CDEB}"/>
              </a:ext>
            </a:extLst>
          </p:cNvPr>
          <p:cNvGrpSpPr/>
          <p:nvPr/>
        </p:nvGrpSpPr>
        <p:grpSpPr>
          <a:xfrm>
            <a:off x="22302" y="1161635"/>
            <a:ext cx="9121699" cy="5523394"/>
            <a:chOff x="0" y="1482911"/>
            <a:chExt cx="9121699" cy="552339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1FCB7E8-86A2-B84D-AC3B-4A477AD7EEA4}"/>
                </a:ext>
              </a:extLst>
            </p:cNvPr>
            <p:cNvSpPr txBox="1"/>
            <p:nvPr/>
          </p:nvSpPr>
          <p:spPr>
            <a:xfrm>
              <a:off x="0" y="1482911"/>
              <a:ext cx="90547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When thinking about this prompt, students often offer a ‘particular’ number to justify their decision, for example</a:t>
              </a:r>
            </a:p>
            <a:p>
              <a:endParaRPr lang="en-US" sz="2000" dirty="0">
                <a:solidFill>
                  <a:schemeClr val="bg1"/>
                </a:solidFill>
              </a:endParaRPr>
            </a:p>
          </p:txBody>
        </p:sp>
        <p:pic>
          <p:nvPicPr>
            <p:cNvPr id="8" name="Google Shape;80;p18">
              <a:extLst>
                <a:ext uri="{FF2B5EF4-FFF2-40B4-BE49-F238E27FC236}">
                  <a16:creationId xmlns:a16="http://schemas.microsoft.com/office/drawing/2014/main" id="{C4BD8490-BD93-D548-99F9-7E39E3AEA9C7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9210" y="2268575"/>
              <a:ext cx="4397702" cy="2970532"/>
            </a:xfrm>
            <a:prstGeom prst="rect">
              <a:avLst/>
            </a:prstGeom>
            <a:noFill/>
            <a:ln w="38100">
              <a:solidFill>
                <a:schemeClr val="bg1">
                  <a:lumMod val="95000"/>
                </a:schemeClr>
              </a:solidFill>
            </a:ln>
          </p:spPr>
        </p:pic>
        <p:pic>
          <p:nvPicPr>
            <p:cNvPr id="9" name="Google Shape;115;p25">
              <a:extLst>
                <a:ext uri="{FF2B5EF4-FFF2-40B4-BE49-F238E27FC236}">
                  <a16:creationId xmlns:a16="http://schemas.microsoft.com/office/drawing/2014/main" id="{A26A5D17-D3F2-A445-A3DA-B4FECCC14694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16605" y="2268575"/>
              <a:ext cx="4397702" cy="2970532"/>
            </a:xfrm>
            <a:prstGeom prst="rect">
              <a:avLst/>
            </a:prstGeom>
            <a:noFill/>
            <a:ln w="38100"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62C6C7-01F5-6146-8706-307C73D35460}"/>
                </a:ext>
              </a:extLst>
            </p:cNvPr>
            <p:cNvSpPr txBox="1"/>
            <p:nvPr/>
          </p:nvSpPr>
          <p:spPr>
            <a:xfrm>
              <a:off x="44605" y="5375089"/>
              <a:ext cx="907709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Compare these responses with Sophia’s description of the way that she “worked up the number line”.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How is Sophia’s understanding of the letter symbol </a:t>
              </a:r>
              <a:r>
                <a:rPr lang="en-US" sz="2000" i="1" dirty="0">
                  <a:solidFill>
                    <a:schemeClr val="bg1"/>
                  </a:solidFill>
                </a:rPr>
                <a:t>n </a:t>
              </a:r>
              <a:r>
                <a:rPr lang="en-US" sz="2000" dirty="0">
                  <a:solidFill>
                    <a:schemeClr val="bg1"/>
                  </a:solidFill>
                </a:rPr>
                <a:t>different to the understanding suggested by the whiteboards?</a:t>
              </a:r>
            </a:p>
            <a:p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05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DED09D5-4502-CA4B-95F9-4D978DDD1824}"/>
              </a:ext>
            </a:extLst>
          </p:cNvPr>
          <p:cNvGrpSpPr/>
          <p:nvPr/>
        </p:nvGrpSpPr>
        <p:grpSpPr>
          <a:xfrm>
            <a:off x="340416" y="1361642"/>
            <a:ext cx="8463168" cy="3413960"/>
            <a:chOff x="373261" y="1176295"/>
            <a:chExt cx="8463168" cy="34139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984C4D0-CFB1-AA48-A186-812B9C55A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261" y="1176295"/>
              <a:ext cx="4151816" cy="3413960"/>
            </a:xfrm>
            <a:prstGeom prst="rect">
              <a:avLst/>
            </a:prstGeom>
            <a:ln w="28575">
              <a:solidFill>
                <a:schemeClr val="bg1">
                  <a:lumMod val="95000"/>
                </a:schemeClr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BCBEECF-4C6C-AE4B-9EC7-88B79195D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72716" y="1176295"/>
              <a:ext cx="4063713" cy="3259781"/>
            </a:xfrm>
            <a:prstGeom prst="rect">
              <a:avLst/>
            </a:prstGeom>
            <a:ln w="28575">
              <a:solidFill>
                <a:schemeClr val="bg1">
                  <a:lumMod val="95000"/>
                </a:schemeClr>
              </a:solidFill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8FA8386-6452-5945-A768-ADE4ADD4682A}"/>
              </a:ext>
            </a:extLst>
          </p:cNvPr>
          <p:cNvSpPr txBox="1"/>
          <p:nvPr/>
        </p:nvSpPr>
        <p:spPr>
          <a:xfrm>
            <a:off x="7592996" y="4603063"/>
            <a:ext cx="1210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8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paper here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4E1B83-46F0-3B4F-B934-4FF73703B6F5}"/>
              </a:ext>
            </a:extLst>
          </p:cNvPr>
          <p:cNvSpPr txBox="1"/>
          <p:nvPr/>
        </p:nvSpPr>
        <p:spPr>
          <a:xfrm>
            <a:off x="340416" y="352381"/>
            <a:ext cx="8463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Sophia’s idea of ‘working up the number line’ might be an indication that she is viewing the letter symbol as a variable. Anne Watson, writing here in 2009, suggests that this is a ‘critical shift’ for students to make.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69CADC-4208-DE49-8251-CAD4D6270C3D}"/>
              </a:ext>
            </a:extLst>
          </p:cNvPr>
          <p:cNvSpPr txBox="1"/>
          <p:nvPr/>
        </p:nvSpPr>
        <p:spPr>
          <a:xfrm>
            <a:off x="340416" y="4861533"/>
            <a:ext cx="8463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common explanation offered to students is that the letter ‘</a:t>
            </a:r>
            <a:r>
              <a:rPr lang="en-US" i="1" dirty="0">
                <a:solidFill>
                  <a:schemeClr val="bg1"/>
                </a:solidFill>
              </a:rPr>
              <a:t>could be any number.’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Do you recognise this way of explaining the idea of a variable?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What might be the pros and cons of this sort of explanation in helping students to understand the idea of a letter </a:t>
            </a:r>
            <a:r>
              <a:rPr lang="en-US" dirty="0" err="1">
                <a:solidFill>
                  <a:schemeClr val="bg1"/>
                </a:solidFill>
              </a:rPr>
              <a:t>symbolising</a:t>
            </a:r>
            <a:r>
              <a:rPr lang="en-US" dirty="0">
                <a:solidFill>
                  <a:schemeClr val="bg1"/>
                </a:solidFill>
              </a:rPr>
              <a:t> a variable?</a:t>
            </a:r>
          </a:p>
        </p:txBody>
      </p:sp>
    </p:spTree>
    <p:extLst>
      <p:ext uri="{BB962C8B-B14F-4D97-AF65-F5344CB8AC3E}">
        <p14:creationId xmlns:p14="http://schemas.microsoft.com/office/powerpoint/2010/main" val="4277640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956958E-78EA-3640-BB03-FF02BAA29CCB}"/>
              </a:ext>
            </a:extLst>
          </p:cNvPr>
          <p:cNvGrpSpPr/>
          <p:nvPr/>
        </p:nvGrpSpPr>
        <p:grpSpPr>
          <a:xfrm>
            <a:off x="0" y="1444262"/>
            <a:ext cx="9144000" cy="3683792"/>
            <a:chOff x="0" y="949992"/>
            <a:chExt cx="9144000" cy="36837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762A01A-2C05-C445-9B1F-15797AF0DCE8}"/>
                </a:ext>
              </a:extLst>
            </p:cNvPr>
            <p:cNvGrpSpPr/>
            <p:nvPr/>
          </p:nvGrpSpPr>
          <p:grpSpPr>
            <a:xfrm>
              <a:off x="0" y="949992"/>
              <a:ext cx="9144000" cy="3683792"/>
              <a:chOff x="0" y="949992"/>
              <a:chExt cx="9144000" cy="3683792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59E0D938-04FB-D145-BE20-FBF523190C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949992"/>
                <a:ext cx="9144000" cy="2580575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D2FE97A-EB9C-4E4F-BFB2-105F47FB59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54006"/>
              <a:stretch/>
            </p:blipFill>
            <p:spPr>
              <a:xfrm>
                <a:off x="0" y="3429000"/>
                <a:ext cx="9144000" cy="1204784"/>
              </a:xfrm>
              <a:prstGeom prst="rect">
                <a:avLst/>
              </a:prstGeom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B677A6A-2638-9B49-BEDA-18A03C235C61}"/>
                </a:ext>
              </a:extLst>
            </p:cNvPr>
            <p:cNvSpPr/>
            <p:nvPr/>
          </p:nvSpPr>
          <p:spPr>
            <a:xfrm>
              <a:off x="1606378" y="4349579"/>
              <a:ext cx="7401698" cy="2718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D80381-6192-B24E-854A-B9EC6E7DE2FF}"/>
              </a:ext>
            </a:extLst>
          </p:cNvPr>
          <p:cNvCxnSpPr>
            <a:cxnSpLocks/>
          </p:cNvCxnSpPr>
          <p:nvPr/>
        </p:nvCxnSpPr>
        <p:spPr>
          <a:xfrm>
            <a:off x="2631989" y="3657600"/>
            <a:ext cx="63760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4AD7CE-BF07-D849-8BE5-B51869B54D32}"/>
              </a:ext>
            </a:extLst>
          </p:cNvPr>
          <p:cNvCxnSpPr>
            <a:cxnSpLocks/>
          </p:cNvCxnSpPr>
          <p:nvPr/>
        </p:nvCxnSpPr>
        <p:spPr>
          <a:xfrm>
            <a:off x="152400" y="3952102"/>
            <a:ext cx="88556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C671872-2439-5741-B295-A9849D186CF7}"/>
              </a:ext>
            </a:extLst>
          </p:cNvPr>
          <p:cNvCxnSpPr>
            <a:cxnSpLocks/>
          </p:cNvCxnSpPr>
          <p:nvPr/>
        </p:nvCxnSpPr>
        <p:spPr>
          <a:xfrm>
            <a:off x="144159" y="4252786"/>
            <a:ext cx="596007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5BFDD87-4701-4F47-BAF7-73304A42A9B3}"/>
              </a:ext>
            </a:extLst>
          </p:cNvPr>
          <p:cNvSpPr txBox="1"/>
          <p:nvPr/>
        </p:nvSpPr>
        <p:spPr>
          <a:xfrm>
            <a:off x="7443832" y="5147502"/>
            <a:ext cx="9204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paper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45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E32AE8-14AB-C842-8E7C-10BFFDE4B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11" y="2089149"/>
            <a:ext cx="3175000" cy="2679700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2EB865-61A9-7941-AB39-E8B1F90B4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475" y="2095326"/>
            <a:ext cx="3996814" cy="1577031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</a:ln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74A633FE-6C92-E44C-99A5-01289477759A}"/>
              </a:ext>
            </a:extLst>
          </p:cNvPr>
          <p:cNvSpPr txBox="1"/>
          <p:nvPr/>
        </p:nvSpPr>
        <p:spPr>
          <a:xfrm>
            <a:off x="340416" y="352381"/>
            <a:ext cx="8463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NCETM’s Secondary PD Materials offer some tasks designed to help students think about the idea of a letter standing for a variable.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This task is taken from the materials and offers an alternative representation of the task in the video.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F1E2224-9171-914E-BFAB-27CDAF22664F}"/>
              </a:ext>
            </a:extLst>
          </p:cNvPr>
          <p:cNvSpPr txBox="1"/>
          <p:nvPr/>
        </p:nvSpPr>
        <p:spPr>
          <a:xfrm>
            <a:off x="340416" y="5028289"/>
            <a:ext cx="8463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Do you think that students will respond differently to the task when set in this context?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Try both tasks with your class or classes. Does one offer more insight into the letter as a variable than the other?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588A0B8-BC34-1344-8A41-113D01700BD9}"/>
              </a:ext>
            </a:extLst>
          </p:cNvPr>
          <p:cNvSpPr txBox="1"/>
          <p:nvPr/>
        </p:nvSpPr>
        <p:spPr>
          <a:xfrm>
            <a:off x="6924667" y="3808686"/>
            <a:ext cx="15937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Core Concept 2.2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661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F25883E-4F28-BB40-B3AA-12D6E790CB7C}"/>
              </a:ext>
            </a:extLst>
          </p:cNvPr>
          <p:cNvSpPr txBox="1"/>
          <p:nvPr/>
        </p:nvSpPr>
        <p:spPr>
          <a:xfrm>
            <a:off x="295810" y="534334"/>
            <a:ext cx="87589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NCETM’s Secondary PD Materials suggest the use of a range of representations to explore the idea of a letter standing for a variable.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Consider this dynamic image – do you think it offers benefits in supporting students to understand an unknown as a variable?</a:t>
            </a:r>
          </a:p>
        </p:txBody>
      </p:sp>
      <p:pic>
        <p:nvPicPr>
          <p:cNvPr id="2" name="Screen Recording 2020-06-15 at 18.08.15" descr="Screen Recording 2020-06-15 at 18.08.15">
            <a:hlinkClick r:id="" action="ppaction://media"/>
            <a:extLst>
              <a:ext uri="{FF2B5EF4-FFF2-40B4-BE49-F238E27FC236}">
                <a16:creationId xmlns:a16="http://schemas.microsoft.com/office/drawing/2014/main" id="{25E36249-4D2A-1D48-A8E9-8D935BE1D9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947" y="1995978"/>
            <a:ext cx="7858896" cy="2947086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3FC89E-7150-E644-BCF4-7287A7E435B2}"/>
              </a:ext>
            </a:extLst>
          </p:cNvPr>
          <p:cNvSpPr txBox="1"/>
          <p:nvPr/>
        </p:nvSpPr>
        <p:spPr>
          <a:xfrm>
            <a:off x="295811" y="5174195"/>
            <a:ext cx="8463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How would you present this task to students to develop students’ understanding of a variable?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(When) would you introduce the use of a letter symbol to represent the length of the red bar?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4E3840-AF92-574B-8C3C-60E0F77349BE}"/>
              </a:ext>
            </a:extLst>
          </p:cNvPr>
          <p:cNvSpPr txBox="1"/>
          <p:nvPr/>
        </p:nvSpPr>
        <p:spPr>
          <a:xfrm>
            <a:off x="7375161" y="4991725"/>
            <a:ext cx="12394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Geogebra file here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58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D4E1B83-46F0-3B4F-B934-4FF73703B6F5}"/>
              </a:ext>
            </a:extLst>
          </p:cNvPr>
          <p:cNvSpPr txBox="1"/>
          <p:nvPr/>
        </p:nvSpPr>
        <p:spPr>
          <a:xfrm>
            <a:off x="340416" y="327667"/>
            <a:ext cx="8463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NCETM’s Secondary PD Materials offer some other tasks designed to help students recognise the letter symbol as a variable.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DF168A-EDA8-E545-9D19-8ABE869F9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679" y="1212806"/>
            <a:ext cx="2831968" cy="3043552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0E231E-933F-8649-9F17-52E9212B8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080" y="1212806"/>
            <a:ext cx="2831968" cy="2287358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8AB52A-0394-CF48-BE56-BE169B7B2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22" y="1186721"/>
            <a:ext cx="2903267" cy="3348211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63E4E1-06B1-C64E-AC49-BCDEB1679468}"/>
              </a:ext>
            </a:extLst>
          </p:cNvPr>
          <p:cNvSpPr txBox="1"/>
          <p:nvPr/>
        </p:nvSpPr>
        <p:spPr>
          <a:xfrm>
            <a:off x="340416" y="4747949"/>
            <a:ext cx="8463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Consider the dynamic bar model image on the previous slide and these tasks.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How would you present them to students to develop understanding of the letter standing for a variable?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995486-DF59-5344-9105-F60C816E1DFB}"/>
              </a:ext>
            </a:extLst>
          </p:cNvPr>
          <p:cNvSpPr txBox="1"/>
          <p:nvPr/>
        </p:nvSpPr>
        <p:spPr>
          <a:xfrm>
            <a:off x="7419342" y="3590070"/>
            <a:ext cx="15937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</a:t>
            </a:r>
            <a:r>
              <a:rPr lang="en-US" sz="10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Core</a:t>
            </a:r>
            <a:r>
              <a:rPr lang="en-US" sz="10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Concept 2.2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382234"/>
      </p:ext>
    </p:extLst>
  </p:cSld>
  <p:clrMapOvr>
    <a:masterClrMapping/>
  </p:clrMapOvr>
</p:sld>
</file>

<file path=ppt/theme/theme1.xml><?xml version="1.0" encoding="utf-8"?>
<a:theme xmlns:a="http://schemas.openxmlformats.org/drawingml/2006/main" name="NCETM NCP (B) PowerPoint Template Theme">
  <a:themeElements>
    <a:clrScheme name="NCETM NCP Projects 2019-20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4598B6"/>
      </a:accent1>
      <a:accent2>
        <a:srgbClr val="82CBDD"/>
      </a:accent2>
      <a:accent3>
        <a:srgbClr val="C8E2E8"/>
      </a:accent3>
      <a:accent4>
        <a:srgbClr val="C8C5AC"/>
      </a:accent4>
      <a:accent5>
        <a:srgbClr val="FDBB2F"/>
      </a:accent5>
      <a:accent6>
        <a:srgbClr val="F05843"/>
      </a:accent6>
      <a:hlink>
        <a:srgbClr val="0066FF"/>
      </a:hlink>
      <a:folHlink>
        <a:srgbClr val="0066FF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D1BAE5ADB25440B67354EBD02D5510" ma:contentTypeVersion="13" ma:contentTypeDescription="Create a new document." ma:contentTypeScope="" ma:versionID="64c65d30751a2f934f6c3aec3326acfe">
  <xsd:schema xmlns:xsd="http://www.w3.org/2001/XMLSchema" xmlns:xs="http://www.w3.org/2001/XMLSchema" xmlns:p="http://schemas.microsoft.com/office/2006/metadata/properties" xmlns:ns3="3c072653-a566-48ef-af88-69e39a133ebb" xmlns:ns4="09d9a7cc-457f-4dbd-a357-31398366c862" targetNamespace="http://schemas.microsoft.com/office/2006/metadata/properties" ma:root="true" ma:fieldsID="8d3827dd6a8acdea2b11975c8a77a672" ns3:_="" ns4:_="">
    <xsd:import namespace="3c072653-a566-48ef-af88-69e39a133ebb"/>
    <xsd:import namespace="09d9a7cc-457f-4dbd-a357-31398366c86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072653-a566-48ef-af88-69e39a133e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d9a7cc-457f-4dbd-a357-31398366c86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295E3F-7FC7-4A6A-ABAC-C4EA569994C3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09d9a7cc-457f-4dbd-a357-31398366c862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3c072653-a566-48ef-af88-69e39a133eb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0488754-6368-4A02-8C1F-DE419BC8F0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06B07A-D9E2-49AB-9222-07E561628E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072653-a566-48ef-af88-69e39a133ebb"/>
    <ds:schemaRef ds:uri="09d9a7cc-457f-4dbd-a357-31398366c8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4211</TotalTime>
  <Words>1978</Words>
  <Application>Microsoft Office PowerPoint</Application>
  <PresentationFormat>On-screen Show (4:3)</PresentationFormat>
  <Paragraphs>133</Paragraphs>
  <Slides>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Myriad Pro</vt:lpstr>
      <vt:lpstr>NCETM NCP (B) PowerPoint Template Theme</vt:lpstr>
      <vt:lpstr>3n or n+3: understanding the idea of a variable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Liam Benson</dc:creator>
  <cp:lastModifiedBy>Andrew Young</cp:lastModifiedBy>
  <cp:revision>109</cp:revision>
  <dcterms:created xsi:type="dcterms:W3CDTF">2019-09-05T16:09:24Z</dcterms:created>
  <dcterms:modified xsi:type="dcterms:W3CDTF">2020-09-24T11:55:47Z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0x0101003BD1BAE5ADB25440B67354EBD02D5510</vt:lpwstr>
  </property>
</Properties>
</file>