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76"/>
  </p:notesMasterIdLst>
  <p:sldIdLst>
    <p:sldId id="1317" r:id="rId6"/>
    <p:sldId id="1258" r:id="rId7"/>
    <p:sldId id="1318" r:id="rId8"/>
    <p:sldId id="315" r:id="rId9"/>
    <p:sldId id="328" r:id="rId10"/>
    <p:sldId id="1276" r:id="rId11"/>
    <p:sldId id="281" r:id="rId12"/>
    <p:sldId id="1277" r:id="rId13"/>
    <p:sldId id="297" r:id="rId14"/>
    <p:sldId id="298" r:id="rId15"/>
    <p:sldId id="301" r:id="rId16"/>
    <p:sldId id="294" r:id="rId17"/>
    <p:sldId id="1279" r:id="rId18"/>
    <p:sldId id="265" r:id="rId19"/>
    <p:sldId id="311" r:id="rId20"/>
    <p:sldId id="312" r:id="rId21"/>
    <p:sldId id="326" r:id="rId22"/>
    <p:sldId id="276" r:id="rId23"/>
    <p:sldId id="277" r:id="rId24"/>
    <p:sldId id="329" r:id="rId25"/>
    <p:sldId id="1282" r:id="rId26"/>
    <p:sldId id="1301" r:id="rId27"/>
    <p:sldId id="283" r:id="rId28"/>
    <p:sldId id="316" r:id="rId29"/>
    <p:sldId id="266" r:id="rId30"/>
    <p:sldId id="1263" r:id="rId31"/>
    <p:sldId id="1319" r:id="rId32"/>
    <p:sldId id="1266" r:id="rId33"/>
    <p:sldId id="1267" r:id="rId34"/>
    <p:sldId id="1268" r:id="rId35"/>
    <p:sldId id="1269" r:id="rId36"/>
    <p:sldId id="1270" r:id="rId37"/>
    <p:sldId id="1271" r:id="rId38"/>
    <p:sldId id="1272" r:id="rId39"/>
    <p:sldId id="1273" r:id="rId40"/>
    <p:sldId id="1274" r:id="rId41"/>
    <p:sldId id="1275" r:id="rId42"/>
    <p:sldId id="1284" r:id="rId43"/>
    <p:sldId id="1289" r:id="rId44"/>
    <p:sldId id="1290" r:id="rId45"/>
    <p:sldId id="1320" r:id="rId46"/>
    <p:sldId id="1291" r:id="rId47"/>
    <p:sldId id="1297" r:id="rId48"/>
    <p:sldId id="1295" r:id="rId49"/>
    <p:sldId id="1299" r:id="rId50"/>
    <p:sldId id="1300" r:id="rId51"/>
    <p:sldId id="284" r:id="rId52"/>
    <p:sldId id="332" r:id="rId53"/>
    <p:sldId id="1286" r:id="rId54"/>
    <p:sldId id="1260" r:id="rId55"/>
    <p:sldId id="302" r:id="rId56"/>
    <p:sldId id="335" r:id="rId57"/>
    <p:sldId id="304" r:id="rId58"/>
    <p:sldId id="1287" r:id="rId59"/>
    <p:sldId id="1321" r:id="rId60"/>
    <p:sldId id="325" r:id="rId61"/>
    <p:sldId id="1323" r:id="rId62"/>
    <p:sldId id="310" r:id="rId63"/>
    <p:sldId id="287" r:id="rId64"/>
    <p:sldId id="308" r:id="rId65"/>
    <p:sldId id="1285" r:id="rId66"/>
    <p:sldId id="305" r:id="rId67"/>
    <p:sldId id="306" r:id="rId68"/>
    <p:sldId id="307" r:id="rId69"/>
    <p:sldId id="272" r:id="rId70"/>
    <p:sldId id="273" r:id="rId71"/>
    <p:sldId id="333" r:id="rId72"/>
    <p:sldId id="334" r:id="rId73"/>
    <p:sldId id="1303" r:id="rId74"/>
    <p:sldId id="1315" r:id="rId75"/>
  </p:sldIdLst>
  <p:sldSz cx="12192000" cy="6858000"/>
  <p:notesSz cx="6858000" cy="9144000"/>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C8E2E8"/>
    <a:srgbClr val="82CBDD"/>
    <a:srgbClr val="0062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DF93E7-7373-40F3-A7B4-86B3390DA5AC}" v="6" dt="2020-10-29T15:33:00.0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3989" autoAdjust="0"/>
  </p:normalViewPr>
  <p:slideViewPr>
    <p:cSldViewPr>
      <p:cViewPr varScale="1">
        <p:scale>
          <a:sx n="39" d="100"/>
          <a:sy n="39" d="100"/>
        </p:scale>
        <p:origin x="1914" y="42"/>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3180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theme" Target="theme/theme1.xml"/><Relationship Id="rId5" Type="http://schemas.openxmlformats.org/officeDocument/2006/relationships/slideMaster" Target="slideMasters/slideMaster1.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viewProps" Target="viewProps.xml"/><Relationship Id="rId8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BDD315-CABA-48C9-B8B8-E7F4A7C4E8FE}" type="datetimeFigureOut">
              <a:rPr lang="en-GB" smtClean="0"/>
              <a:t>10/11/2020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herts.ac.uk/link/volume-2,-issue-1/is-there-a-place-for-rote-learning-multiplication-tables-in-english-primary-schools"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apps.mathlearningcenter.org/partial-product-finder/"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F8CBC327-3F28-4EE2-AB9C-6C564BE58CA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a:extLst>
              <a:ext uri="{FF2B5EF4-FFF2-40B4-BE49-F238E27FC236}">
                <a16:creationId xmlns:a16="http://schemas.microsoft.com/office/drawing/2014/main" id="{3BAE3AFE-ED8A-49EC-9107-373E8A8B9A0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Today’s session focuses on one of the NCETM’s Five Big Ideas of Mastery: Fluency.</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t>These materials were published in autumn 2020.</a:t>
            </a:r>
            <a:endParaRPr lang="en-GB" sz="1200" kern="1200" dirty="0">
              <a:solidFill>
                <a:schemeClr val="tx1"/>
              </a:solidFill>
              <a:effectLst/>
              <a:latin typeface="+mn-lt"/>
              <a:ea typeface="+mn-ea"/>
              <a:cs typeface="+mn-cs"/>
            </a:endParaRPr>
          </a:p>
          <a:p>
            <a:endParaRPr lang="en-GB" altLang="en-US" dirty="0"/>
          </a:p>
        </p:txBody>
      </p:sp>
      <p:sp>
        <p:nvSpPr>
          <p:cNvPr id="15364" name="Slide Number Placeholder 3">
            <a:extLst>
              <a:ext uri="{FF2B5EF4-FFF2-40B4-BE49-F238E27FC236}">
                <a16:creationId xmlns:a16="http://schemas.microsoft.com/office/drawing/2014/main" id="{BD1222E4-AE70-4B20-B037-95807A9B456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608CC1CE-3E1D-42BB-9F14-E715D7A09512}" type="slidenum">
              <a:rPr lang="en-GB" altLang="en-US" sz="1200" smtClean="0"/>
              <a:pPr/>
              <a:t>1</a:t>
            </a:fld>
            <a:endParaRPr lang="en-GB"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Joe </a:t>
            </a:r>
            <a:r>
              <a:rPr lang="en-GB" sz="1200" kern="1200" dirty="0" err="1">
                <a:solidFill>
                  <a:schemeClr val="tx1"/>
                </a:solidFill>
                <a:effectLst/>
                <a:latin typeface="+mn-lt"/>
                <a:ea typeface="+mn-ea"/>
                <a:cs typeface="+mn-cs"/>
              </a:rPr>
              <a:t>Roicki</a:t>
            </a:r>
            <a:r>
              <a:rPr lang="en-GB" sz="1200" kern="1200" dirty="0">
                <a:solidFill>
                  <a:schemeClr val="tx1"/>
                </a:solidFill>
                <a:effectLst/>
                <a:latin typeface="+mn-lt"/>
                <a:ea typeface="+mn-ea"/>
                <a:cs typeface="+mn-cs"/>
              </a:rPr>
              <a:t> has built on Russell’s writing on fluency. He has added ‘appropriateness of strategy’, ‘knowing from memory’ and ‘application and transfer’.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OPTIONAL TASK: Could the examples from </a:t>
            </a:r>
            <a:r>
              <a:rPr lang="en-GB" sz="1200" b="1" kern="1200" dirty="0">
                <a:solidFill>
                  <a:schemeClr val="tx1"/>
                </a:solidFill>
                <a:effectLst/>
                <a:latin typeface="+mn-lt"/>
                <a:ea typeface="+mn-ea"/>
                <a:cs typeface="+mn-cs"/>
              </a:rPr>
              <a:t>Handout 2 </a:t>
            </a:r>
            <a:r>
              <a:rPr lang="en-GB" sz="1200" kern="1200" dirty="0">
                <a:solidFill>
                  <a:schemeClr val="tx1"/>
                </a:solidFill>
                <a:effectLst/>
                <a:latin typeface="+mn-lt"/>
                <a:ea typeface="+mn-ea"/>
                <a:cs typeface="+mn-cs"/>
              </a:rPr>
              <a:t>be sorted</a:t>
            </a:r>
            <a:r>
              <a:rPr lang="en-GB" sz="1200" kern="1200" baseline="0" dirty="0">
                <a:solidFill>
                  <a:schemeClr val="tx1"/>
                </a:solidFill>
                <a:effectLst/>
                <a:latin typeface="+mn-lt"/>
                <a:ea typeface="+mn-ea"/>
                <a:cs typeface="+mn-cs"/>
              </a:rPr>
              <a:t> against these six … do any of the examples provide a strong exemplification of one of the elements?</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400" b="1" kern="1200" dirty="0">
                <a:solidFill>
                  <a:schemeClr val="tx1"/>
                </a:solidFill>
                <a:effectLst/>
                <a:latin typeface="+mn-lt"/>
                <a:ea typeface="+mn-ea"/>
                <a:cs typeface="+mn-cs"/>
              </a:rPr>
              <a:t>KEY QUESTION: Why is fluency important?</a:t>
            </a:r>
          </a:p>
        </p:txBody>
      </p:sp>
      <p:sp>
        <p:nvSpPr>
          <p:cNvPr id="4" name="Slide Number Placeholder 3"/>
          <p:cNvSpPr>
            <a:spLocks noGrp="1"/>
          </p:cNvSpPr>
          <p:nvPr>
            <p:ph type="sldNum" sz="quarter" idx="10"/>
          </p:nvPr>
        </p:nvSpPr>
        <p:spPr/>
        <p:txBody>
          <a:bodyPr/>
          <a:lstStyle/>
          <a:p>
            <a:fld id="{0AF29B24-1D6D-43E2-ACB9-4F81DF5E9416}" type="slidenum">
              <a:rPr lang="en-GB" smtClean="0"/>
              <a:t>11</a:t>
            </a:fld>
            <a:endParaRPr lang="en-GB"/>
          </a:p>
        </p:txBody>
      </p:sp>
    </p:spTree>
    <p:extLst>
      <p:ext uri="{BB962C8B-B14F-4D97-AF65-F5344CB8AC3E}">
        <p14:creationId xmlns:p14="http://schemas.microsoft.com/office/powerpoint/2010/main" val="2796973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Gray and Tall suggest that not all children achieve fluency. Read the text on the slide. This text is also on </a:t>
            </a:r>
            <a:r>
              <a:rPr lang="en-GB" sz="1200" b="1" kern="1200" dirty="0">
                <a:solidFill>
                  <a:schemeClr val="tx1"/>
                </a:solidFill>
                <a:effectLst/>
                <a:latin typeface="+mn-lt"/>
                <a:ea typeface="+mn-ea"/>
                <a:cs typeface="+mn-cs"/>
              </a:rPr>
              <a:t>Handout 1</a:t>
            </a:r>
            <a:r>
              <a:rPr lang="en-GB" sz="1200" kern="1200" dirty="0">
                <a:solidFill>
                  <a:schemeClr val="tx1"/>
                </a:solidFill>
                <a:effectLst/>
                <a:latin typeface="+mn-lt"/>
                <a:ea typeface="+mn-ea"/>
                <a:cs typeface="+mn-cs"/>
              </a:rPr>
              <a:t>. The </a:t>
            </a:r>
            <a:r>
              <a:rPr lang="en-GB" sz="1200" kern="1200" dirty="0" err="1">
                <a:solidFill>
                  <a:schemeClr val="tx1"/>
                </a:solidFill>
                <a:effectLst/>
                <a:latin typeface="+mn-lt"/>
                <a:ea typeface="+mn-ea"/>
                <a:cs typeface="+mn-cs"/>
              </a:rPr>
              <a:t>Skemp</a:t>
            </a:r>
            <a:r>
              <a:rPr lang="en-GB" sz="1200" kern="1200" baseline="0" dirty="0">
                <a:solidFill>
                  <a:schemeClr val="tx1"/>
                </a:solidFill>
                <a:effectLst/>
                <a:latin typeface="+mn-lt"/>
                <a:ea typeface="+mn-ea"/>
                <a:cs typeface="+mn-cs"/>
              </a:rPr>
              <a:t> text is also in this handout for reference.</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twos or threes, discuss what Gray and Tall mean. </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Take ideas from the trainees. </a:t>
            </a:r>
          </a:p>
          <a:p>
            <a:r>
              <a:rPr lang="en-GB" sz="1200" kern="1200" dirty="0">
                <a:solidFill>
                  <a:schemeClr val="tx1"/>
                </a:solidFill>
                <a:effectLst/>
                <a:latin typeface="+mn-lt"/>
                <a:ea typeface="+mn-ea"/>
                <a:cs typeface="+mn-cs"/>
              </a:rPr>
              <a:t>Is there a relationship between what high/low attainers do, and the way facts are learned? </a:t>
            </a:r>
          </a:p>
          <a:p>
            <a:r>
              <a:rPr lang="en-GB" sz="1200" kern="1200" dirty="0">
                <a:solidFill>
                  <a:schemeClr val="tx1"/>
                </a:solidFill>
                <a:effectLst/>
                <a:latin typeface="+mn-lt"/>
                <a:ea typeface="+mn-ea"/>
                <a:cs typeface="+mn-cs"/>
              </a:rPr>
              <a:t>Can they relate this back to ‘fluency’?</a:t>
            </a:r>
          </a:p>
          <a:p>
            <a:r>
              <a:rPr lang="en-GB" sz="1200" kern="1200" dirty="0">
                <a:solidFill>
                  <a:schemeClr val="tx1"/>
                </a:solidFill>
                <a:effectLst/>
                <a:latin typeface="+mn-lt"/>
                <a:ea typeface="+mn-ea"/>
                <a:cs typeface="+mn-cs"/>
              </a:rPr>
              <a:t>If you’re not flexible,</a:t>
            </a:r>
            <a:r>
              <a:rPr lang="en-GB" sz="1200" kern="1200" baseline="0" dirty="0">
                <a:solidFill>
                  <a:schemeClr val="tx1"/>
                </a:solidFill>
                <a:effectLst/>
                <a:latin typeface="+mn-lt"/>
                <a:ea typeface="+mn-ea"/>
                <a:cs typeface="+mn-cs"/>
              </a:rPr>
              <a:t> you can end up doing harder maths.</a:t>
            </a:r>
          </a:p>
          <a:p>
            <a:endParaRPr lang="en-GB"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Skemp’s </a:t>
            </a:r>
            <a:r>
              <a:rPr lang="en-US" sz="1200" dirty="0"/>
              <a:t>‘knowing both what to do and why’ relates</a:t>
            </a:r>
            <a:r>
              <a:rPr lang="en-US" sz="1200" baseline="0" dirty="0"/>
              <a:t> </a:t>
            </a:r>
            <a:r>
              <a:rPr lang="en-GB" sz="1200" kern="1200" dirty="0">
                <a:solidFill>
                  <a:schemeClr val="tx1"/>
                </a:solidFill>
                <a:effectLst/>
                <a:latin typeface="+mn-lt"/>
                <a:ea typeface="+mn-ea"/>
                <a:cs typeface="+mn-cs"/>
              </a:rPr>
              <a:t>Gray and Tall</a:t>
            </a:r>
            <a:r>
              <a:rPr lang="en-US" sz="1200" baseline="0" dirty="0"/>
              <a:t>’s </a:t>
            </a:r>
            <a:r>
              <a:rPr lang="en-GB" sz="1200" dirty="0"/>
              <a:t>‘a meaningful known fact’.</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Skemp’s </a:t>
            </a:r>
            <a:r>
              <a:rPr lang="en-US" sz="1200" dirty="0"/>
              <a:t>‘rules without reasons’ relates to </a:t>
            </a:r>
            <a:r>
              <a:rPr lang="en-GB" sz="1200" kern="1200" dirty="0">
                <a:solidFill>
                  <a:schemeClr val="tx1"/>
                </a:solidFill>
                <a:effectLst/>
                <a:latin typeface="+mn-lt"/>
                <a:ea typeface="+mn-ea"/>
                <a:cs typeface="+mn-cs"/>
              </a:rPr>
              <a:t>Gray and Tall</a:t>
            </a:r>
            <a:r>
              <a:rPr lang="en-US" sz="1200" dirty="0"/>
              <a:t>’s </a:t>
            </a:r>
            <a:r>
              <a:rPr lang="en-GB" sz="1200" dirty="0"/>
              <a:t>‘a fact remembered by rote’.</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AF29B24-1D6D-43E2-ACB9-4F81DF5E9416}" type="slidenum">
              <a:rPr lang="en-GB" smtClean="0"/>
              <a:t>12</a:t>
            </a:fld>
            <a:endParaRPr lang="en-GB"/>
          </a:p>
        </p:txBody>
      </p:sp>
    </p:spTree>
    <p:extLst>
      <p:ext uri="{BB962C8B-B14F-4D97-AF65-F5344CB8AC3E}">
        <p14:creationId xmlns:p14="http://schemas.microsoft.com/office/powerpoint/2010/main" val="11925105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what do we want/need our</a:t>
            </a:r>
            <a:r>
              <a:rPr lang="en-GB" baseline="0" dirty="0"/>
              <a:t> pupils to be fluent in?</a:t>
            </a:r>
          </a:p>
          <a:p>
            <a:endParaRPr lang="en-GB" baseline="0" dirty="0"/>
          </a:p>
          <a:p>
            <a:r>
              <a:rPr lang="en-GB" baseline="0" dirty="0"/>
              <a:t>Askew suggests these things.</a:t>
            </a:r>
          </a:p>
          <a:p>
            <a:endParaRPr lang="en-GB" baseline="0" dirty="0"/>
          </a:p>
          <a:p>
            <a:r>
              <a:rPr lang="en-GB" baseline="0" dirty="0"/>
              <a:t>These are the things that </a:t>
            </a:r>
            <a:r>
              <a:rPr lang="en-GB" sz="1200" kern="1200" dirty="0">
                <a:solidFill>
                  <a:schemeClr val="tx1"/>
                </a:solidFill>
                <a:effectLst/>
                <a:latin typeface="+mn-lt"/>
                <a:ea typeface="+mn-ea"/>
                <a:cs typeface="+mn-cs"/>
              </a:rPr>
              <a:t>Gray and </a:t>
            </a:r>
            <a:r>
              <a:rPr lang="en-GB" sz="1200" kern="1200" dirty="0" err="1">
                <a:solidFill>
                  <a:schemeClr val="tx1"/>
                </a:solidFill>
                <a:effectLst/>
                <a:latin typeface="+mn-lt"/>
                <a:ea typeface="+mn-ea"/>
                <a:cs typeface="+mn-cs"/>
              </a:rPr>
              <a:t>Tall</a:t>
            </a:r>
            <a:r>
              <a:rPr lang="en-GB" baseline="0" dirty="0" err="1"/>
              <a:t>’s</a:t>
            </a:r>
            <a:r>
              <a:rPr lang="en-GB" baseline="0" dirty="0"/>
              <a:t> ‘successful’ learners </a:t>
            </a:r>
            <a:r>
              <a:rPr lang="en-GB" u="sng" baseline="0" dirty="0"/>
              <a:t>can </a:t>
            </a:r>
            <a:r>
              <a:rPr lang="en-GB" baseline="0" dirty="0"/>
              <a:t>do.</a:t>
            </a:r>
          </a:p>
          <a:p>
            <a:endParaRPr lang="en-GB" baseline="0" dirty="0"/>
          </a:p>
          <a:p>
            <a:r>
              <a:rPr lang="en-GB" baseline="0" dirty="0"/>
              <a:t>We are focusing on multiplication facts in this presentation, BUT we could easily have picked any of these topics.</a:t>
            </a:r>
          </a:p>
          <a:p>
            <a:r>
              <a:rPr lang="en-GB" baseline="0" dirty="0"/>
              <a:t>Notice that Askew suggests up to 10 x 10 and not 12 x 12. This comes up later but trainees might ask questions about this at this stage.</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E0861660-A340-4D51-93F2-D70164DB64CE}" type="slidenum">
              <a:rPr lang="en-GB" smtClean="0"/>
              <a:t>13</a:t>
            </a:fld>
            <a:endParaRPr lang="en-GB"/>
          </a:p>
        </p:txBody>
      </p:sp>
    </p:spTree>
    <p:extLst>
      <p:ext uri="{BB962C8B-B14F-4D97-AF65-F5344CB8AC3E}">
        <p14:creationId xmlns:p14="http://schemas.microsoft.com/office/powerpoint/2010/main" val="3909047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200" b="1" kern="1200" dirty="0">
                <a:solidFill>
                  <a:schemeClr val="tx1"/>
                </a:solidFill>
                <a:effectLst/>
                <a:latin typeface="+mn-lt"/>
                <a:ea typeface="+mn-ea"/>
                <a:cs typeface="+mn-cs"/>
              </a:rPr>
              <a:t>Part 2: Why do children need to learn their times tables?</a:t>
            </a:r>
          </a:p>
          <a:p>
            <a:pPr fontAlgn="base"/>
            <a:endParaRPr lang="en-GB" sz="1200" kern="1200" dirty="0">
              <a:solidFill>
                <a:schemeClr val="tx1"/>
              </a:solidFill>
              <a:effectLst/>
              <a:latin typeface="+mn-lt"/>
              <a:ea typeface="+mn-ea"/>
              <a:cs typeface="+mn-cs"/>
            </a:endParaRPr>
          </a:p>
          <a:p>
            <a:pPr fontAlgn="base"/>
            <a:r>
              <a:rPr lang="en-GB" sz="1200" kern="1200" dirty="0">
                <a:solidFill>
                  <a:schemeClr val="tx1"/>
                </a:solidFill>
                <a:effectLst/>
                <a:latin typeface="+mn-lt"/>
                <a:ea typeface="+mn-ea"/>
                <a:cs typeface="+mn-cs"/>
              </a:rPr>
              <a:t>Discussion in twos or threes. Trainees could consider what different people might say (e.g. their ITE tutor (you!), a Y4 child, a class teacher, a professional mathematician, a grandparent etc…). They might even get into role as these different people!</a:t>
            </a:r>
          </a:p>
          <a:p>
            <a:pPr fontAlgn="base"/>
            <a:endParaRPr lang="en-GB" sz="1200" kern="1200" dirty="0">
              <a:solidFill>
                <a:schemeClr val="tx1"/>
              </a:solidFill>
              <a:effectLst/>
              <a:latin typeface="+mn-lt"/>
              <a:ea typeface="+mn-ea"/>
              <a:cs typeface="+mn-cs"/>
            </a:endParaRPr>
          </a:p>
          <a:p>
            <a:pPr fontAlgn="base"/>
            <a:r>
              <a:rPr lang="en-GB" sz="1200" kern="1200" dirty="0">
                <a:solidFill>
                  <a:schemeClr val="tx1"/>
                </a:solidFill>
                <a:effectLst/>
                <a:latin typeface="+mn-lt"/>
                <a:ea typeface="+mn-ea"/>
                <a:cs typeface="+mn-cs"/>
              </a:rPr>
              <a:t>After three or four minutes, ask tables to share some of their ideas, or what they disagreed on.</a:t>
            </a:r>
          </a:p>
          <a:p>
            <a:pPr fontAlgn="base"/>
            <a:endParaRPr lang="en-GB" sz="1200" kern="1200" dirty="0">
              <a:solidFill>
                <a:schemeClr val="tx1"/>
              </a:solidFill>
              <a:effectLst/>
              <a:latin typeface="+mn-lt"/>
              <a:ea typeface="+mn-ea"/>
              <a:cs typeface="+mn-cs"/>
            </a:endParaRPr>
          </a:p>
          <a:p>
            <a:pPr fontAlgn="base"/>
            <a:r>
              <a:rPr lang="en-GB" sz="1200" kern="1200" dirty="0">
                <a:solidFill>
                  <a:schemeClr val="tx1"/>
                </a:solidFill>
                <a:effectLst/>
                <a:latin typeface="+mn-lt"/>
                <a:ea typeface="+mn-ea"/>
                <a:cs typeface="+mn-cs"/>
              </a:rPr>
              <a:t>Things to listen out for/expect:</a:t>
            </a:r>
          </a:p>
          <a:p>
            <a:pPr fontAlgn="base"/>
            <a:r>
              <a:rPr lang="en-GB" sz="1200" kern="1200" dirty="0">
                <a:solidFill>
                  <a:schemeClr val="tx1"/>
                </a:solidFill>
                <a:effectLst/>
                <a:latin typeface="+mn-lt"/>
                <a:ea typeface="+mn-ea"/>
                <a:cs typeface="+mn-cs"/>
              </a:rPr>
              <a:t>For use in other topics, e.g. fractions</a:t>
            </a:r>
          </a:p>
          <a:p>
            <a:pPr fontAlgn="base"/>
            <a:r>
              <a:rPr lang="en-GB" sz="1200" kern="1200" dirty="0">
                <a:solidFill>
                  <a:schemeClr val="tx1"/>
                </a:solidFill>
                <a:effectLst/>
                <a:latin typeface="+mn-lt"/>
                <a:ea typeface="+mn-ea"/>
                <a:cs typeface="+mn-cs"/>
              </a:rPr>
              <a:t>To apply them</a:t>
            </a:r>
          </a:p>
          <a:p>
            <a:pPr fontAlgn="base"/>
            <a:r>
              <a:rPr lang="en-GB" sz="1200" kern="1200" dirty="0">
                <a:solidFill>
                  <a:schemeClr val="tx1"/>
                </a:solidFill>
                <a:effectLst/>
                <a:latin typeface="+mn-lt"/>
                <a:ea typeface="+mn-ea"/>
                <a:cs typeface="+mn-cs"/>
              </a:rPr>
              <a:t>To pass Y4 check</a:t>
            </a:r>
          </a:p>
          <a:p>
            <a:pPr fontAlgn="base"/>
            <a:r>
              <a:rPr lang="en-GB" sz="1200" kern="1200" dirty="0">
                <a:solidFill>
                  <a:schemeClr val="tx1"/>
                </a:solidFill>
                <a:effectLst/>
                <a:latin typeface="+mn-lt"/>
                <a:ea typeface="+mn-ea"/>
                <a:cs typeface="+mn-cs"/>
              </a:rPr>
              <a:t>To exercise their memory.</a:t>
            </a:r>
          </a:p>
          <a:p>
            <a:pPr fontAlgn="base"/>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Times tables is the mathematical context for our thinking about fluency today, and we’ll revisit these discussions throughout the session.</a:t>
            </a:r>
            <a:endParaRPr lang="en-GB" dirty="0"/>
          </a:p>
        </p:txBody>
      </p:sp>
      <p:sp>
        <p:nvSpPr>
          <p:cNvPr id="4" name="Slide Number Placeholder 3"/>
          <p:cNvSpPr>
            <a:spLocks noGrp="1"/>
          </p:cNvSpPr>
          <p:nvPr>
            <p:ph type="sldNum" sz="quarter" idx="10"/>
          </p:nvPr>
        </p:nvSpPr>
        <p:spPr/>
        <p:txBody>
          <a:bodyPr/>
          <a:lstStyle/>
          <a:p>
            <a:fld id="{E0861660-A340-4D51-93F2-D70164DB64CE}" type="slidenum">
              <a:rPr lang="en-GB" smtClean="0"/>
              <a:t>14</a:t>
            </a:fld>
            <a:endParaRPr lang="en-GB"/>
          </a:p>
        </p:txBody>
      </p:sp>
    </p:spTree>
    <p:extLst>
      <p:ext uri="{BB962C8B-B14F-4D97-AF65-F5344CB8AC3E}">
        <p14:creationId xmlns:p14="http://schemas.microsoft.com/office/powerpoint/2010/main" val="3656369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Askew talks about mindful learning</a:t>
            </a:r>
            <a:r>
              <a:rPr lang="en-GB" sz="1200" kern="1200" baseline="0" dirty="0">
                <a:solidFill>
                  <a:schemeClr val="tx1"/>
                </a:solidFill>
                <a:effectLst/>
                <a:latin typeface="+mn-lt"/>
                <a:ea typeface="+mn-ea"/>
                <a:cs typeface="+mn-cs"/>
              </a:rPr>
              <a:t> which can happen when facts are known to automaticity. Mindful learning is what Gray and </a:t>
            </a:r>
            <a:r>
              <a:rPr lang="en-GB" sz="1200" kern="1200" baseline="0" dirty="0" err="1">
                <a:solidFill>
                  <a:schemeClr val="tx1"/>
                </a:solidFill>
                <a:effectLst/>
                <a:latin typeface="+mn-lt"/>
                <a:ea typeface="+mn-ea"/>
                <a:cs typeface="+mn-cs"/>
              </a:rPr>
              <a:t>Tall’s</a:t>
            </a:r>
            <a:r>
              <a:rPr lang="en-GB" sz="1200" kern="1200" baseline="0" dirty="0">
                <a:solidFill>
                  <a:schemeClr val="tx1"/>
                </a:solidFill>
                <a:effectLst/>
                <a:latin typeface="+mn-lt"/>
                <a:ea typeface="+mn-ea"/>
                <a:cs typeface="+mn-cs"/>
              </a:rPr>
              <a:t> ‘successful’ pupils can do because they know their key facts. This frees their working memory to focus on other things. It’s about where your attention is drawn to when working on mathematics.</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AF29B24-1D6D-43E2-ACB9-4F81DF5E9416}" type="slidenum">
              <a:rPr lang="en-GB" smtClean="0"/>
              <a:t>15</a:t>
            </a:fld>
            <a:endParaRPr lang="en-GB"/>
          </a:p>
        </p:txBody>
      </p:sp>
    </p:spTree>
    <p:extLst>
      <p:ext uri="{BB962C8B-B14F-4D97-AF65-F5344CB8AC3E}">
        <p14:creationId xmlns:p14="http://schemas.microsoft.com/office/powerpoint/2010/main" val="3425095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He continues…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Knowing multiplication facts is not an end in itself. </a:t>
            </a:r>
          </a:p>
          <a:p>
            <a:r>
              <a:rPr lang="en-GB" sz="1200" kern="1200" dirty="0">
                <a:solidFill>
                  <a:schemeClr val="tx1"/>
                </a:solidFill>
                <a:effectLst/>
                <a:latin typeface="+mn-lt"/>
                <a:ea typeface="+mn-ea"/>
                <a:cs typeface="+mn-cs"/>
              </a:rPr>
              <a:t>Having known facts frees up working memory.</a:t>
            </a:r>
            <a:endParaRPr lang="en-GB" dirty="0"/>
          </a:p>
        </p:txBody>
      </p:sp>
      <p:sp>
        <p:nvSpPr>
          <p:cNvPr id="4" name="Slide Number Placeholder 3"/>
          <p:cNvSpPr>
            <a:spLocks noGrp="1"/>
          </p:cNvSpPr>
          <p:nvPr>
            <p:ph type="sldNum" sz="quarter" idx="10"/>
          </p:nvPr>
        </p:nvSpPr>
        <p:spPr/>
        <p:txBody>
          <a:bodyPr/>
          <a:lstStyle/>
          <a:p>
            <a:fld id="{E0861660-A340-4D51-93F2-D70164DB64CE}" type="slidenum">
              <a:rPr lang="en-GB" smtClean="0"/>
              <a:t>16</a:t>
            </a:fld>
            <a:endParaRPr lang="en-GB"/>
          </a:p>
        </p:txBody>
      </p:sp>
    </p:spTree>
    <p:extLst>
      <p:ext uri="{BB962C8B-B14F-4D97-AF65-F5344CB8AC3E}">
        <p14:creationId xmlns:p14="http://schemas.microsoft.com/office/powerpoint/2010/main" val="1774678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expectations set out in the National Curriculum in relation to multiplication facts (and counting).</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Remind the trainees that what is allocated to each year group is statutory </a:t>
            </a:r>
            <a:r>
              <a:rPr lang="en-GB" sz="1200" u="sng" kern="1200" dirty="0">
                <a:solidFill>
                  <a:schemeClr val="tx1"/>
                </a:solidFill>
                <a:effectLst/>
                <a:latin typeface="+mn-lt"/>
                <a:ea typeface="+mn-ea"/>
                <a:cs typeface="+mn-cs"/>
              </a:rPr>
              <a:t>for the key stage</a:t>
            </a:r>
            <a:r>
              <a:rPr lang="en-GB" sz="1200" kern="1200" dirty="0">
                <a:solidFill>
                  <a:schemeClr val="tx1"/>
                </a:solidFill>
                <a:effectLst/>
                <a:latin typeface="+mn-lt"/>
                <a:ea typeface="+mn-ea"/>
                <a:cs typeface="+mn-cs"/>
              </a:rPr>
              <a:t>. Some schools use this freedom to move content around and do change what gets taught when.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Remind the trainees that there is now a government multiplication tables check at the end of Y4.</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17</a:t>
            </a:fld>
            <a:endParaRPr lang="en-GB"/>
          </a:p>
        </p:txBody>
      </p:sp>
    </p:spTree>
    <p:extLst>
      <p:ext uri="{BB962C8B-B14F-4D97-AF65-F5344CB8AC3E}">
        <p14:creationId xmlns:p14="http://schemas.microsoft.com/office/powerpoint/2010/main" val="1088745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three aims of the National Curriculum.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are intended to underlie teaching of the curriculum content. Notice that the first aim</a:t>
            </a:r>
            <a:r>
              <a:rPr lang="en-GB" sz="1200" kern="1200" baseline="0" dirty="0">
                <a:solidFill>
                  <a:schemeClr val="tx1"/>
                </a:solidFill>
                <a:effectLst/>
                <a:latin typeface="+mn-lt"/>
                <a:ea typeface="+mn-ea"/>
                <a:cs typeface="+mn-cs"/>
              </a:rPr>
              <a:t> concerns fluency.</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18</a:t>
            </a:fld>
            <a:endParaRPr lang="en-GB"/>
          </a:p>
        </p:txBody>
      </p:sp>
    </p:spTree>
    <p:extLst>
      <p:ext uri="{BB962C8B-B14F-4D97-AF65-F5344CB8AC3E}">
        <p14:creationId xmlns:p14="http://schemas.microsoft.com/office/powerpoint/2010/main" val="27292677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True or false task.</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in twos or threes. As before, trainees could take on opposing views of ‘true’ or ‘false’ for each statement. Groups may be allocated a statement to start with so that all get discussed.</a:t>
            </a:r>
          </a:p>
          <a:p>
            <a:endParaRPr lang="en-GB" sz="1200" kern="1200" dirty="0">
              <a:solidFill>
                <a:schemeClr val="tx1"/>
              </a:solidFill>
              <a:effectLst/>
              <a:latin typeface="+mn-lt"/>
              <a:ea typeface="+mn-ea"/>
              <a:cs typeface="+mn-cs"/>
            </a:endParaRPr>
          </a:p>
          <a:p>
            <a:pPr fontAlgn="base"/>
            <a:r>
              <a:rPr lang="en-GB" sz="1200" kern="1200" dirty="0">
                <a:solidFill>
                  <a:schemeClr val="tx1"/>
                </a:solidFill>
                <a:effectLst/>
                <a:latin typeface="+mn-lt"/>
                <a:ea typeface="+mn-ea"/>
                <a:cs typeface="+mn-cs"/>
              </a:rPr>
              <a:t>After 3 or 4 minutes, ask tables to share some of their ideas, or what they disagreed on.</a:t>
            </a:r>
          </a:p>
          <a:p>
            <a:pPr fontAlgn="base"/>
            <a:endParaRPr lang="en-GB" sz="1200" kern="1200" dirty="0">
              <a:solidFill>
                <a:schemeClr val="tx1"/>
              </a:solidFill>
              <a:effectLst/>
              <a:latin typeface="+mn-lt"/>
              <a:ea typeface="+mn-ea"/>
              <a:cs typeface="+mn-cs"/>
            </a:endParaRPr>
          </a:p>
          <a:p>
            <a:pPr fontAlgn="base"/>
            <a:r>
              <a:rPr lang="en-GB" sz="1200" kern="1200" dirty="0">
                <a:solidFill>
                  <a:schemeClr val="tx1"/>
                </a:solidFill>
                <a:effectLst/>
                <a:latin typeface="+mn-lt"/>
                <a:ea typeface="+mn-ea"/>
                <a:cs typeface="+mn-cs"/>
              </a:rPr>
              <a:t>Here are some possible answers:</a:t>
            </a:r>
          </a:p>
          <a:p>
            <a:pPr fontAlgn="base"/>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Statement A: FALSE. This has been chosen to challenge the idea that fluency must come first and then reasoning and then problem solving. Fluency can be developed </a:t>
            </a:r>
            <a:r>
              <a:rPr lang="en-GB" sz="1200" i="1" kern="1200" dirty="0">
                <a:solidFill>
                  <a:schemeClr val="tx1"/>
                </a:solidFill>
                <a:effectLst/>
                <a:latin typeface="+mn-lt"/>
                <a:ea typeface="+mn-ea"/>
                <a:cs typeface="+mn-cs"/>
              </a:rPr>
              <a:t>through</a:t>
            </a:r>
            <a:r>
              <a:rPr lang="en-GB" sz="1200" kern="1200" dirty="0">
                <a:solidFill>
                  <a:schemeClr val="tx1"/>
                </a:solidFill>
                <a:effectLst/>
                <a:latin typeface="+mn-lt"/>
                <a:ea typeface="+mn-ea"/>
                <a:cs typeface="+mn-cs"/>
              </a:rPr>
              <a:t> reasoning and solving problems.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Statement B: TRUE. This has been chosen to help trainees think about what it is useful for children to ‘just know’.</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Statement C: TRUE. Different definitions of fluency will be looked at next.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Statement D: FALSE. This has been chosen to challenge the idea that mathematics is about being quick and able to remember facts. This doesn’t value thinking mathematically, which may be slow.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 might like to provide trainees with a moment of reflection to think about their beliefs about fluency and learning facts. Have they been challenged by any of this so far?</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19</a:t>
            </a:fld>
            <a:endParaRPr lang="en-GB"/>
          </a:p>
        </p:txBody>
      </p:sp>
    </p:spTree>
    <p:extLst>
      <p:ext uri="{BB962C8B-B14F-4D97-AF65-F5344CB8AC3E}">
        <p14:creationId xmlns:p14="http://schemas.microsoft.com/office/powerpoint/2010/main" val="764285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Part 3: Learning multiplication tables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We’ll now move on to think particularly about learning multiplication tables.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Discussion – How did you learn multiplication facts? Were you successful? How do you know?</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Listen out for:</a:t>
            </a:r>
          </a:p>
          <a:p>
            <a:r>
              <a:rPr lang="en-GB" sz="1200" kern="1200" dirty="0">
                <a:solidFill>
                  <a:schemeClr val="tx1"/>
                </a:solidFill>
                <a:effectLst/>
                <a:latin typeface="+mn-lt"/>
                <a:ea typeface="+mn-ea"/>
                <a:cs typeface="+mn-cs"/>
              </a:rPr>
              <a:t>** memorising, chanting regularly, recited in order, speed valued</a:t>
            </a:r>
          </a:p>
          <a:p>
            <a:r>
              <a:rPr lang="en-GB" sz="1200" kern="1200" dirty="0">
                <a:solidFill>
                  <a:schemeClr val="tx1"/>
                </a:solidFill>
                <a:effectLst/>
                <a:latin typeface="+mn-lt"/>
                <a:ea typeface="+mn-ea"/>
                <a:cs typeface="+mn-cs"/>
              </a:rPr>
              <a: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also rapid recall of random facts, regular testing, awards given</a:t>
            </a:r>
          </a:p>
          <a:p>
            <a:r>
              <a:rPr lang="en-GB" sz="1200" kern="1200" dirty="0">
                <a:solidFill>
                  <a:schemeClr val="tx1"/>
                </a:solidFill>
                <a:effectLst/>
                <a:latin typeface="+mn-lt"/>
                <a:ea typeface="+mn-ea"/>
                <a:cs typeface="+mn-cs"/>
              </a:rPr>
              <a:t>** skip counting 7, 14, 21 ,28, 35…</a:t>
            </a:r>
          </a:p>
          <a:p>
            <a:r>
              <a:rPr lang="en-GB" sz="1200" kern="1200" dirty="0">
                <a:solidFill>
                  <a:schemeClr val="tx1"/>
                </a:solidFill>
                <a:effectLst/>
                <a:latin typeface="+mn-lt"/>
                <a:ea typeface="+mn-ea"/>
                <a:cs typeface="+mn-cs"/>
              </a:rPr>
              <a:t>** reciting facts 1x7=7, 2x7=14, 3x7=21, 4x7=28…</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Maybe ask trainees to consider in what order they learned facts? Can they remember? Did 7s come last? Did 8s follow 4s?</a:t>
            </a:r>
          </a:p>
          <a:p>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20</a:t>
            </a:fld>
            <a:endParaRPr lang="en-GB"/>
          </a:p>
        </p:txBody>
      </p:sp>
    </p:spTree>
    <p:extLst>
      <p:ext uri="{BB962C8B-B14F-4D97-AF65-F5344CB8AC3E}">
        <p14:creationId xmlns:p14="http://schemas.microsoft.com/office/powerpoint/2010/main" val="257991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66FB8598-B928-4ABB-859E-2E41CAAC15D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D0BB0F51-B9FC-4932-B296-2321EECA030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For reference/to support with discussion. Based on PhD work of Debbie Morgan, and is used in teaching for mastery training to provide a framework for thinking about teaching for mastery.</a:t>
            </a:r>
          </a:p>
          <a:p>
            <a:r>
              <a:rPr lang="en-GB" altLang="en-US" dirty="0"/>
              <a:t>Identify that in this session we are going to focus on fluency.</a:t>
            </a:r>
          </a:p>
        </p:txBody>
      </p:sp>
      <p:sp>
        <p:nvSpPr>
          <p:cNvPr id="23556" name="Slide Number Placeholder 3">
            <a:extLst>
              <a:ext uri="{FF2B5EF4-FFF2-40B4-BE49-F238E27FC236}">
                <a16:creationId xmlns:a16="http://schemas.microsoft.com/office/drawing/2014/main" id="{43E35FF7-FD2A-4FCA-83CB-00D9AEC1DA7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12206820-D05B-4A14-B387-DF3FB27E1A0A}" type="slidenum">
              <a:rPr lang="en-GB" altLang="en-US" sz="1200" smtClean="0"/>
              <a:pPr/>
              <a:t>3</a:t>
            </a:fld>
            <a:endParaRPr lang="en-GB"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Here’s an example of Sarah.</a:t>
            </a:r>
          </a:p>
          <a:p>
            <a:endParaRPr lang="en-GB" dirty="0"/>
          </a:p>
          <a:p>
            <a:r>
              <a:rPr lang="en-GB" dirty="0"/>
              <a:t>What might be going on here?</a:t>
            </a:r>
          </a:p>
          <a:p>
            <a:endParaRPr lang="en-GB" dirty="0"/>
          </a:p>
          <a:p>
            <a:r>
              <a:rPr lang="en-GB" dirty="0"/>
              <a:t>Is Sarah fluent?</a:t>
            </a:r>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The idea is that Sarah has memorised facts but has viewed learning these as an end</a:t>
            </a:r>
            <a:r>
              <a:rPr lang="en-GB" baseline="0" dirty="0"/>
              <a:t> in itself. </a:t>
            </a: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She is an example of </a:t>
            </a:r>
            <a:r>
              <a:rPr lang="en-GB" sz="1200" kern="1200" dirty="0">
                <a:solidFill>
                  <a:schemeClr val="tx1"/>
                </a:solidFill>
                <a:effectLst/>
                <a:latin typeface="+mn-lt"/>
                <a:ea typeface="+mn-ea"/>
                <a:cs typeface="+mn-cs"/>
              </a:rPr>
              <a:t>Skemp’s </a:t>
            </a:r>
            <a:r>
              <a:rPr lang="en-US" sz="1200" dirty="0"/>
              <a:t>‘rules without reasons’ and Gray and </a:t>
            </a:r>
            <a:r>
              <a:rPr lang="en-US" sz="1200" dirty="0" err="1"/>
              <a:t>Tall’s</a:t>
            </a:r>
            <a:r>
              <a:rPr lang="en-US" sz="1200" dirty="0"/>
              <a:t> </a:t>
            </a:r>
            <a:r>
              <a:rPr lang="en-GB" sz="1200" dirty="0"/>
              <a:t>‘a fact remembered by rote’.</a:t>
            </a:r>
            <a:endParaRPr lang="en-GB" dirty="0"/>
          </a:p>
          <a:p>
            <a:r>
              <a:rPr lang="en-GB" baseline="0" dirty="0"/>
              <a:t>Her teacher’s question requires her to be more like </a:t>
            </a:r>
            <a:r>
              <a:rPr lang="en-GB" sz="1200" kern="1200" baseline="0" dirty="0">
                <a:solidFill>
                  <a:schemeClr val="tx1"/>
                </a:solidFill>
                <a:effectLst/>
                <a:latin typeface="+mn-lt"/>
                <a:ea typeface="+mn-ea"/>
                <a:cs typeface="+mn-cs"/>
              </a:rPr>
              <a:t>Skemp’s </a:t>
            </a:r>
            <a:r>
              <a:rPr lang="en-US" sz="1200" dirty="0"/>
              <a:t>‘knowing both what to do and why’ and Gray and </a:t>
            </a:r>
            <a:r>
              <a:rPr lang="en-US" sz="1200" dirty="0" err="1"/>
              <a:t>Tall’s</a:t>
            </a:r>
            <a:r>
              <a:rPr lang="en-US" sz="1200" dirty="0"/>
              <a:t> </a:t>
            </a:r>
            <a:r>
              <a:rPr lang="en-GB" sz="1200" dirty="0"/>
              <a:t>‘a meaningful known fact’…</a:t>
            </a:r>
          </a:p>
          <a:p>
            <a:endParaRPr lang="en-GB" sz="1200" dirty="0"/>
          </a:p>
          <a:p>
            <a:r>
              <a:rPr lang="en-GB" sz="1200" dirty="0"/>
              <a:t>How would someone fluent think about this?</a:t>
            </a:r>
            <a:endParaRPr lang="en-GB" dirty="0"/>
          </a:p>
          <a:p>
            <a:endParaRPr lang="en-GB" baseline="0" dirty="0"/>
          </a:p>
        </p:txBody>
      </p:sp>
      <p:sp>
        <p:nvSpPr>
          <p:cNvPr id="4" name="Slide Number Placeholder 3"/>
          <p:cNvSpPr>
            <a:spLocks noGrp="1"/>
          </p:cNvSpPr>
          <p:nvPr>
            <p:ph type="sldNum" sz="quarter" idx="10"/>
          </p:nvPr>
        </p:nvSpPr>
        <p:spPr/>
        <p:txBody>
          <a:bodyPr/>
          <a:lstStyle/>
          <a:p>
            <a:fld id="{0AF29B24-1D6D-43E2-ACB9-4F81DF5E9416}" type="slidenum">
              <a:rPr lang="en-GB" smtClean="0"/>
              <a:t>21</a:t>
            </a:fld>
            <a:endParaRPr lang="en-GB"/>
          </a:p>
        </p:txBody>
      </p:sp>
    </p:spTree>
    <p:extLst>
      <p:ext uri="{BB962C8B-B14F-4D97-AF65-F5344CB8AC3E}">
        <p14:creationId xmlns:p14="http://schemas.microsoft.com/office/powerpoint/2010/main" val="28483922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trainees how they learned their facts. </a:t>
            </a:r>
          </a:p>
          <a:p>
            <a:endParaRPr lang="en-GB" dirty="0"/>
          </a:p>
          <a:p>
            <a:r>
              <a:rPr lang="en-GB" dirty="0"/>
              <a:t>Did they learn the column for each times table? In other words</a:t>
            </a:r>
            <a:r>
              <a:rPr lang="en-GB" baseline="0" dirty="0"/>
              <a:t> 12 facts for each times table? 144 in total?</a:t>
            </a:r>
          </a:p>
          <a:p>
            <a:endParaRPr lang="en-GB" baseline="0" dirty="0"/>
          </a:p>
          <a:p>
            <a:r>
              <a:rPr lang="en-GB" baseline="0" dirty="0"/>
              <a:t>Did they use the </a:t>
            </a:r>
            <a:r>
              <a:rPr lang="en-GB" b="1" baseline="0" dirty="0"/>
              <a:t>commutative law </a:t>
            </a:r>
            <a:r>
              <a:rPr lang="en-GB" baseline="0" dirty="0"/>
              <a:t>to (almost) halve the number of facts they need to learn? This is an example of being fluent.</a:t>
            </a:r>
          </a:p>
          <a:p>
            <a:r>
              <a:rPr lang="en-GB" baseline="0" dirty="0"/>
              <a:t>Returning to </a:t>
            </a:r>
            <a:r>
              <a:rPr lang="en-GB" baseline="0" dirty="0" err="1"/>
              <a:t>Gray</a:t>
            </a:r>
            <a:r>
              <a:rPr lang="en-GB" baseline="0" dirty="0"/>
              <a:t> and Tall, some learners may be struggling to remember all of these facts while successful learners may have realised that there are not so many to learn after all!</a:t>
            </a:r>
          </a:p>
          <a:p>
            <a:endParaRPr lang="en-GB" baseline="0" dirty="0"/>
          </a:p>
          <a:p>
            <a:r>
              <a:rPr lang="en-GB" dirty="0"/>
              <a:t>In China, children learn half the facts</a:t>
            </a:r>
            <a:r>
              <a:rPr lang="en-GB" baseline="0" dirty="0"/>
              <a:t> because they use knowledge of the </a:t>
            </a:r>
            <a:r>
              <a:rPr lang="en-GB" u="sng" baseline="0" dirty="0"/>
              <a:t>commutative</a:t>
            </a:r>
            <a:r>
              <a:rPr lang="en-GB" baseline="0" dirty="0"/>
              <a:t> nature of multiplication.</a:t>
            </a:r>
          </a:p>
          <a:p>
            <a:r>
              <a:rPr lang="en-GB" baseline="0" dirty="0"/>
              <a:t>They learn…</a:t>
            </a:r>
          </a:p>
          <a:p>
            <a:r>
              <a:rPr lang="en-GB" baseline="0" dirty="0"/>
              <a:t>1x1</a:t>
            </a:r>
          </a:p>
          <a:p>
            <a:r>
              <a:rPr lang="en-GB" baseline="0" dirty="0"/>
              <a:t>1x2, 2x2</a:t>
            </a:r>
          </a:p>
          <a:p>
            <a:r>
              <a:rPr lang="en-GB" baseline="0" dirty="0"/>
              <a:t>1x3, 2x3, 3x3</a:t>
            </a:r>
          </a:p>
          <a:p>
            <a:r>
              <a:rPr lang="en-GB" baseline="0" dirty="0"/>
              <a:t>1x4, 2x4, 3x4, 4x4</a:t>
            </a:r>
          </a:p>
          <a:p>
            <a:r>
              <a:rPr lang="en-GB" baseline="0" dirty="0"/>
              <a:t>1x5, 2x5, 3x5, 4x5, 5x5</a:t>
            </a:r>
          </a:p>
          <a:p>
            <a:endParaRPr lang="en-GB" baseline="0" dirty="0"/>
          </a:p>
          <a:p>
            <a:r>
              <a:rPr lang="en-GB" baseline="0" dirty="0"/>
              <a:t>You could ask: Why do the facts in green not need to be learnt? Convince your friend.</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22</a:t>
            </a:fld>
            <a:endParaRPr lang="en-GB"/>
          </a:p>
        </p:txBody>
      </p:sp>
    </p:spTree>
    <p:extLst>
      <p:ext uri="{BB962C8B-B14F-4D97-AF65-F5344CB8AC3E}">
        <p14:creationId xmlns:p14="http://schemas.microsoft.com/office/powerpoint/2010/main" val="3818296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Provide</a:t>
            </a:r>
            <a:r>
              <a:rPr lang="en-GB" sz="1200" kern="1200" baseline="0" dirty="0">
                <a:solidFill>
                  <a:schemeClr val="tx1"/>
                </a:solidFill>
                <a:effectLst/>
                <a:latin typeface="+mn-lt"/>
                <a:ea typeface="+mn-ea"/>
                <a:cs typeface="+mn-cs"/>
              </a:rPr>
              <a:t> </a:t>
            </a:r>
            <a:r>
              <a:rPr lang="en-GB" sz="1200" b="1" kern="1200" baseline="0" dirty="0">
                <a:solidFill>
                  <a:schemeClr val="tx1"/>
                </a:solidFill>
                <a:effectLst/>
                <a:latin typeface="+mn-lt"/>
                <a:ea typeface="+mn-ea"/>
                <a:cs typeface="+mn-cs"/>
              </a:rPr>
              <a:t>Handout 3: Espresso</a:t>
            </a:r>
            <a:endParaRPr lang="en-GB"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Invite trainees to interpret the bar chart on the screen (taken from </a:t>
            </a:r>
            <a:r>
              <a:rPr lang="en-GB" sz="1200" i="1" kern="1200" dirty="0">
                <a:solidFill>
                  <a:schemeClr val="tx1"/>
                </a:solidFill>
                <a:effectLst/>
                <a:latin typeface="+mn-lt"/>
                <a:ea typeface="+mn-ea"/>
                <a:cs typeface="+mn-cs"/>
              </a:rPr>
              <a:t>Espresso</a:t>
            </a:r>
            <a:r>
              <a:rPr lang="en-GB" sz="1200" kern="1200" dirty="0">
                <a:solidFill>
                  <a:schemeClr val="tx1"/>
                </a:solidFill>
                <a:effectLst/>
                <a:latin typeface="+mn-lt"/>
                <a:ea typeface="+mn-ea"/>
                <a:cs typeface="+mn-cs"/>
              </a:rPr>
              <a:t>). This might have been given as pre-reading for this session.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Which facts cause problems? Are trainees surprised by any of the results?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will return</a:t>
            </a:r>
            <a:r>
              <a:rPr lang="en-GB" sz="1200" kern="1200" baseline="0" dirty="0">
                <a:solidFill>
                  <a:schemeClr val="tx1"/>
                </a:solidFill>
                <a:effectLst/>
                <a:latin typeface="+mn-lt"/>
                <a:ea typeface="+mn-ea"/>
                <a:cs typeface="+mn-cs"/>
              </a:rPr>
              <a:t> to this handout later.</a:t>
            </a:r>
            <a:endParaRPr lang="en-GB" dirty="0"/>
          </a:p>
        </p:txBody>
      </p:sp>
      <p:sp>
        <p:nvSpPr>
          <p:cNvPr id="4" name="Slide Number Placeholder 3"/>
          <p:cNvSpPr>
            <a:spLocks noGrp="1"/>
          </p:cNvSpPr>
          <p:nvPr>
            <p:ph type="sldNum" sz="quarter" idx="10"/>
          </p:nvPr>
        </p:nvSpPr>
        <p:spPr/>
        <p:txBody>
          <a:bodyPr/>
          <a:lstStyle/>
          <a:p>
            <a:fld id="{5D09DB17-33E0-4F58-B09D-CFDB8E513CC7}" type="slidenum">
              <a:rPr lang="en-GB" smtClean="0"/>
              <a:pPr/>
              <a:t>23</a:t>
            </a:fld>
            <a:endParaRPr lang="en-GB"/>
          </a:p>
        </p:txBody>
      </p:sp>
    </p:spTree>
    <p:extLst>
      <p:ext uri="{BB962C8B-B14F-4D97-AF65-F5344CB8AC3E}">
        <p14:creationId xmlns:p14="http://schemas.microsoft.com/office/powerpoint/2010/main" val="16069355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Mindful learning of times tables. The aim is for </a:t>
            </a:r>
            <a:r>
              <a:rPr lang="en-GB" sz="1200" b="1" kern="1200" dirty="0">
                <a:solidFill>
                  <a:schemeClr val="tx1"/>
                </a:solidFill>
                <a:effectLst/>
                <a:latin typeface="+mn-lt"/>
                <a:ea typeface="+mn-ea"/>
                <a:cs typeface="+mn-cs"/>
              </a:rPr>
              <a:t>meaningful known facts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It can be hard to</a:t>
            </a:r>
            <a:r>
              <a:rPr lang="en-GB" sz="1200" kern="1200" baseline="0" dirty="0">
                <a:solidFill>
                  <a:schemeClr val="tx1"/>
                </a:solidFill>
                <a:effectLst/>
                <a:latin typeface="+mn-lt"/>
                <a:ea typeface="+mn-ea"/>
                <a:cs typeface="+mn-cs"/>
              </a:rPr>
              <a:t> remember how we learned multiplication facts if we now just know them. This video helps to us to experience learning something unfamiliar (x17).</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Watch the first of these two videos from Jill </a:t>
            </a:r>
            <a:r>
              <a:rPr lang="en-GB" sz="1200" kern="1200" dirty="0" err="1">
                <a:solidFill>
                  <a:schemeClr val="tx1"/>
                </a:solidFill>
                <a:effectLst/>
                <a:latin typeface="+mn-lt"/>
                <a:ea typeface="+mn-ea"/>
                <a:cs typeface="+mn-cs"/>
              </a:rPr>
              <a:t>Mansergh</a:t>
            </a:r>
            <a:r>
              <a:rPr lang="en-GB" sz="1200" kern="1200" dirty="0">
                <a:solidFill>
                  <a:schemeClr val="tx1"/>
                </a:solidFill>
                <a:effectLst/>
                <a:latin typeface="+mn-lt"/>
                <a:ea typeface="+mn-ea"/>
                <a:cs typeface="+mn-cs"/>
              </a:rPr>
              <a:t> (of Bath Spa ITE). It lasts for nine minutes.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Encourage the trainees to join in as though Jill were in the room. At the end of the video encourage discussion about the activity. How did they use what they knew to work out what they didn’t know?</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The next slide includes some activities related to this video.</a:t>
            </a:r>
          </a:p>
          <a:p>
            <a:r>
              <a:rPr lang="en-GB" sz="1200" kern="1200" dirty="0">
                <a:solidFill>
                  <a:schemeClr val="tx1"/>
                </a:solidFill>
                <a:effectLst/>
                <a:latin typeface="+mn-lt"/>
                <a:ea typeface="+mn-ea"/>
                <a:cs typeface="+mn-cs"/>
              </a:rPr>
              <a:t>FYI, the follow-up video is of Jill discussing the transferability of this technique and answering questions from her trainees. Watching this would be a good post-session task.</a:t>
            </a:r>
            <a:endParaRPr lang="en-GB" dirty="0"/>
          </a:p>
        </p:txBody>
      </p:sp>
      <p:sp>
        <p:nvSpPr>
          <p:cNvPr id="4" name="Slide Number Placeholder 3"/>
          <p:cNvSpPr>
            <a:spLocks noGrp="1"/>
          </p:cNvSpPr>
          <p:nvPr>
            <p:ph type="sldNum" sz="quarter" idx="10"/>
          </p:nvPr>
        </p:nvSpPr>
        <p:spPr/>
        <p:txBody>
          <a:bodyPr/>
          <a:lstStyle/>
          <a:p>
            <a:fld id="{5D09DB17-33E0-4F58-B09D-CFDB8E513CC7}" type="slidenum">
              <a:rPr lang="en-GB" smtClean="0"/>
              <a:pPr/>
              <a:t>24</a:t>
            </a:fld>
            <a:endParaRPr lang="en-GB"/>
          </a:p>
        </p:txBody>
      </p:sp>
    </p:spTree>
    <p:extLst>
      <p:ext uri="{BB962C8B-B14F-4D97-AF65-F5344CB8AC3E}">
        <p14:creationId xmlns:p14="http://schemas.microsoft.com/office/powerpoint/2010/main" val="41199782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slide is animated to show the relationships between the facts.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Click – x 0 x 1 x 10</a:t>
            </a:r>
          </a:p>
          <a:p>
            <a:r>
              <a:rPr lang="en-GB" sz="1200" kern="1200" dirty="0">
                <a:solidFill>
                  <a:schemeClr val="tx1"/>
                </a:solidFill>
                <a:effectLst/>
                <a:latin typeface="+mn-lt"/>
                <a:ea typeface="+mn-ea"/>
                <a:cs typeface="+mn-cs"/>
              </a:rPr>
              <a:t>Click – x 2 x 4 x 8</a:t>
            </a:r>
          </a:p>
          <a:p>
            <a:r>
              <a:rPr lang="en-GB" sz="1200" kern="1200" dirty="0">
                <a:solidFill>
                  <a:schemeClr val="tx1"/>
                </a:solidFill>
                <a:effectLst/>
                <a:latin typeface="+mn-lt"/>
                <a:ea typeface="+mn-ea"/>
                <a:cs typeface="+mn-cs"/>
              </a:rPr>
              <a:t>Click – x 5</a:t>
            </a:r>
          </a:p>
          <a:p>
            <a:r>
              <a:rPr lang="en-GB" sz="1200" kern="1200" dirty="0">
                <a:solidFill>
                  <a:schemeClr val="tx1"/>
                </a:solidFill>
                <a:effectLst/>
                <a:latin typeface="+mn-lt"/>
                <a:ea typeface="+mn-ea"/>
                <a:cs typeface="+mn-cs"/>
              </a:rPr>
              <a:t>Click – x 3 x 6 x 9</a:t>
            </a:r>
          </a:p>
          <a:p>
            <a:r>
              <a:rPr lang="en-GB" sz="1200" kern="1200" dirty="0">
                <a:solidFill>
                  <a:schemeClr val="tx1"/>
                </a:solidFill>
                <a:effectLst/>
                <a:latin typeface="+mn-lt"/>
                <a:ea typeface="+mn-ea"/>
                <a:cs typeface="+mn-cs"/>
              </a:rPr>
              <a:t>Click – x 7</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Click for the box with questions/prompts:</a:t>
            </a:r>
          </a:p>
          <a:p>
            <a:r>
              <a:rPr lang="en-GB" sz="1200" kern="1200" dirty="0">
                <a:solidFill>
                  <a:schemeClr val="tx1"/>
                </a:solidFill>
                <a:effectLst/>
                <a:latin typeface="+mn-lt"/>
                <a:ea typeface="+mn-ea"/>
                <a:cs typeface="+mn-cs"/>
              </a:rPr>
              <a:t>Encourage trainees to respond to the different questions on the slide.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For example, for 17 x 5 they might come up with the following options:</a:t>
            </a:r>
          </a:p>
          <a:p>
            <a:r>
              <a:rPr lang="en-GB" sz="1200" kern="1200" dirty="0">
                <a:solidFill>
                  <a:schemeClr val="tx1"/>
                </a:solidFill>
                <a:effectLst/>
                <a:latin typeface="+mn-lt"/>
                <a:ea typeface="+mn-ea"/>
                <a:cs typeface="+mn-cs"/>
              </a:rPr>
              <a:t>17 x 4 + 17 (repeated addition)</a:t>
            </a:r>
          </a:p>
          <a:p>
            <a:r>
              <a:rPr lang="en-GB" sz="1200" kern="1200" dirty="0">
                <a:solidFill>
                  <a:schemeClr val="tx1"/>
                </a:solidFill>
                <a:effectLst/>
                <a:latin typeface="+mn-lt"/>
                <a:ea typeface="+mn-ea"/>
                <a:cs typeface="+mn-cs"/>
              </a:rPr>
              <a:t>17 x 6 – 17 (repeated subtraction)</a:t>
            </a:r>
          </a:p>
          <a:p>
            <a:r>
              <a:rPr lang="en-GB" sz="1200" kern="1200" dirty="0">
                <a:solidFill>
                  <a:schemeClr val="tx1"/>
                </a:solidFill>
                <a:effectLst/>
                <a:latin typeface="+mn-lt"/>
                <a:ea typeface="+mn-ea"/>
                <a:cs typeface="+mn-cs"/>
              </a:rPr>
              <a:t>17 x 10 ÷ 2 (associative law)</a:t>
            </a:r>
          </a:p>
          <a:p>
            <a:r>
              <a:rPr lang="en-GB" sz="1200" kern="1200" dirty="0">
                <a:solidFill>
                  <a:schemeClr val="tx1"/>
                </a:solidFill>
                <a:effectLst/>
                <a:latin typeface="+mn-lt"/>
                <a:ea typeface="+mn-ea"/>
                <a:cs typeface="+mn-cs"/>
              </a:rPr>
              <a:t>17 x 2 + 17 x 3 (distributive law)</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They might try the system for x 7 or x 8, or another multiplication table that children find tricky.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Trainees will probably be curious about why the counting stick doesn’t go up to x 12. </a:t>
            </a:r>
          </a:p>
          <a:p>
            <a:r>
              <a:rPr lang="en-GB" sz="1200" kern="1200" dirty="0">
                <a:solidFill>
                  <a:schemeClr val="tx1"/>
                </a:solidFill>
                <a:effectLst/>
                <a:latin typeface="+mn-lt"/>
                <a:ea typeface="+mn-ea"/>
                <a:cs typeface="+mn-cs"/>
              </a:rPr>
              <a:t>Ask them how they can use the distributive law to generate x 12 (x 10 + x 2).</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How would this way of thinking have helped Sarah to generate 13</a:t>
            </a:r>
            <a:r>
              <a:rPr lang="en-GB" sz="1200" b="1" kern="1200" baseline="0" dirty="0">
                <a:solidFill>
                  <a:schemeClr val="tx1"/>
                </a:solidFill>
                <a:effectLst/>
                <a:latin typeface="+mn-lt"/>
                <a:ea typeface="+mn-ea"/>
                <a:cs typeface="+mn-cs"/>
              </a:rPr>
              <a:t> x 12?</a:t>
            </a:r>
            <a:endParaRPr lang="en-GB" sz="1200" b="1"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 may like to remind the trainees that </a:t>
            </a:r>
            <a:r>
              <a:rPr lang="en-GB" sz="1200" kern="1200" baseline="0" dirty="0">
                <a:solidFill>
                  <a:schemeClr val="tx1"/>
                </a:solidFill>
                <a:effectLst/>
                <a:latin typeface="+mn-lt"/>
                <a:ea typeface="+mn-ea"/>
                <a:cs typeface="+mn-cs"/>
              </a:rPr>
              <a:t>the National Curriculum (2014) suggests teaching certain times tables in particular year groups, although this is not statutory (it is statutory to cover them within the given Key Stage). </a:t>
            </a:r>
          </a:p>
          <a:p>
            <a:r>
              <a:rPr lang="en-GB" sz="1200" kern="1200" baseline="0" dirty="0">
                <a:solidFill>
                  <a:schemeClr val="tx1"/>
                </a:solidFill>
                <a:effectLst/>
                <a:latin typeface="+mn-lt"/>
                <a:ea typeface="+mn-ea"/>
                <a:cs typeface="+mn-cs"/>
              </a:rPr>
              <a:t>In most schools, teachers will teach the multiplication facts as in the year groups suggested by the National Curriculum (2014). It is good if these are connected to previous learning (e.g. when teaching x 8, refer back to x 4).</a:t>
            </a:r>
          </a:p>
          <a:p>
            <a:r>
              <a:rPr lang="en-GB" sz="1200" kern="1200" baseline="0" dirty="0">
                <a:solidFill>
                  <a:schemeClr val="tx1"/>
                </a:solidFill>
                <a:effectLst/>
                <a:latin typeface="+mn-lt"/>
                <a:ea typeface="+mn-ea"/>
                <a:cs typeface="+mn-cs"/>
              </a:rPr>
              <a:t>BUT in some schools, teachers might reorganise their teaching to teach connected facts together. </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OPTIONAL: this scaling model is a double number line and work on this could be extended to look at finding the percentage of an amount.</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25</a:t>
            </a:fld>
            <a:endParaRPr lang="en-GB"/>
          </a:p>
        </p:txBody>
      </p:sp>
    </p:spTree>
    <p:extLst>
      <p:ext uri="{BB962C8B-B14F-4D97-AF65-F5344CB8AC3E}">
        <p14:creationId xmlns:p14="http://schemas.microsoft.com/office/powerpoint/2010/main" val="30306500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Part 4: Testing multiplication tables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Opportunity to experience the Y4 multiplication tables check. </a:t>
            </a:r>
          </a:p>
          <a:p>
            <a:r>
              <a:rPr lang="en-GB" sz="1200" kern="1200" dirty="0">
                <a:solidFill>
                  <a:schemeClr val="tx1"/>
                </a:solidFill>
                <a:effectLst/>
                <a:latin typeface="+mn-lt"/>
                <a:ea typeface="+mn-ea"/>
                <a:cs typeface="+mn-cs"/>
              </a:rPr>
              <a:t>The pauses and times are all as per the actual test. Trainees can write answers down if they wish.</a:t>
            </a:r>
          </a:p>
          <a:p>
            <a:r>
              <a:rPr lang="en-GB" sz="1200" kern="1200" dirty="0">
                <a:solidFill>
                  <a:schemeClr val="tx1"/>
                </a:solidFill>
                <a:effectLst/>
                <a:latin typeface="+mn-lt"/>
                <a:ea typeface="+mn-ea"/>
                <a:cs typeface="+mn-cs"/>
              </a:rPr>
              <a:t>There are five sample questions that are appropriately pitched for Y4. </a:t>
            </a:r>
          </a:p>
          <a:p>
            <a:r>
              <a:rPr lang="en-GB" sz="1200" kern="1200" dirty="0">
                <a:solidFill>
                  <a:schemeClr val="tx1"/>
                </a:solidFill>
                <a:effectLst/>
                <a:latin typeface="+mn-lt"/>
                <a:ea typeface="+mn-ea"/>
                <a:cs typeface="+mn-cs"/>
              </a:rPr>
              <a:t>Click to start the test</a:t>
            </a:r>
            <a:r>
              <a:rPr lang="en-GB" sz="1200" kern="1200" baseline="0" dirty="0">
                <a:solidFill>
                  <a:schemeClr val="tx1"/>
                </a:solidFill>
                <a:effectLst/>
                <a:latin typeface="+mn-lt"/>
                <a:ea typeface="+mn-ea"/>
                <a:cs typeface="+mn-cs"/>
              </a:rPr>
              <a:t> then let it run until ‘end of test’ appears.</a:t>
            </a:r>
            <a:r>
              <a:rPr lang="en-GB" sz="1200" kern="1200" dirty="0">
                <a:solidFill>
                  <a:schemeClr val="tx1"/>
                </a:solidFill>
                <a:effectLst/>
                <a:latin typeface="+mn-lt"/>
                <a:ea typeface="+mn-ea"/>
                <a:cs typeface="+mn-cs"/>
              </a:rPr>
              <a:t> The slides will move on automatically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using the timings as per the real test.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In the actual on-screen test, pupils will answer 25 questions. </a:t>
            </a:r>
          </a:p>
          <a:p>
            <a:r>
              <a:rPr lang="en-GB" sz="1200" kern="1200" dirty="0">
                <a:solidFill>
                  <a:schemeClr val="tx1"/>
                </a:solidFill>
                <a:effectLst/>
                <a:latin typeface="+mn-lt"/>
                <a:ea typeface="+mn-ea"/>
                <a:cs typeface="+mn-cs"/>
              </a:rPr>
              <a:t>Pupils will be randomly allocated a test from a bank of equivalent tests. </a:t>
            </a:r>
          </a:p>
          <a:p>
            <a:r>
              <a:rPr lang="en-GB" sz="1200" kern="1200" dirty="0">
                <a:solidFill>
                  <a:schemeClr val="tx1"/>
                </a:solidFill>
                <a:effectLst/>
                <a:latin typeface="+mn-lt"/>
                <a:ea typeface="+mn-ea"/>
                <a:cs typeface="+mn-cs"/>
              </a:rPr>
              <a:t>The actual Y4 test is completed on-screen and will take about five minutes. </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26</a:t>
            </a:fld>
            <a:endParaRPr lang="en-GB"/>
          </a:p>
        </p:txBody>
      </p:sp>
    </p:spTree>
    <p:extLst>
      <p:ext uri="{BB962C8B-B14F-4D97-AF65-F5344CB8AC3E}">
        <p14:creationId xmlns:p14="http://schemas.microsoft.com/office/powerpoint/2010/main" val="33873130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STANDPOINT TASK:</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Label trainees A and B.</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a:t>
            </a:r>
            <a:r>
              <a:rPr lang="en-GB" sz="1200" kern="1200" baseline="0" dirty="0">
                <a:solidFill>
                  <a:schemeClr val="tx1"/>
                </a:solidFill>
                <a:effectLst/>
                <a:latin typeface="+mn-lt"/>
                <a:ea typeface="+mn-ea"/>
                <a:cs typeface="+mn-cs"/>
              </a:rPr>
              <a:t> need to describe the pros for having the MTC</a:t>
            </a:r>
          </a:p>
          <a:p>
            <a:r>
              <a:rPr lang="en-GB" sz="1200" kern="1200" baseline="0" dirty="0" err="1">
                <a:solidFill>
                  <a:schemeClr val="tx1"/>
                </a:solidFill>
                <a:effectLst/>
                <a:latin typeface="+mn-lt"/>
                <a:ea typeface="+mn-ea"/>
                <a:cs typeface="+mn-cs"/>
              </a:rPr>
              <a:t>Bs</a:t>
            </a:r>
            <a:r>
              <a:rPr lang="en-GB" sz="1200" kern="1200" baseline="0" dirty="0">
                <a:solidFill>
                  <a:schemeClr val="tx1"/>
                </a:solidFill>
                <a:effectLst/>
                <a:latin typeface="+mn-lt"/>
                <a:ea typeface="+mn-ea"/>
                <a:cs typeface="+mn-cs"/>
              </a:rPr>
              <a:t> need to describe the cons of having the MTC</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Trainees can supplement their own ideas with the information on </a:t>
            </a:r>
            <a:r>
              <a:rPr lang="en-GB" sz="1200" b="1" kern="1200" baseline="0" dirty="0">
                <a:solidFill>
                  <a:schemeClr val="tx1"/>
                </a:solidFill>
                <a:effectLst/>
                <a:latin typeface="+mn-lt"/>
                <a:ea typeface="+mn-ea"/>
                <a:cs typeface="+mn-cs"/>
              </a:rPr>
              <a:t>Handout 3: </a:t>
            </a:r>
            <a:r>
              <a:rPr lang="en-GB" sz="1200" b="1" i="1" kern="1200" baseline="0" dirty="0">
                <a:solidFill>
                  <a:schemeClr val="tx1"/>
                </a:solidFill>
                <a:effectLst/>
                <a:latin typeface="+mn-lt"/>
                <a:ea typeface="+mn-ea"/>
                <a:cs typeface="+mn-cs"/>
              </a:rPr>
              <a:t>Espresso</a:t>
            </a:r>
            <a:endParaRPr lang="en-GB" sz="1200" b="1" i="1"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AF29B24-1D6D-43E2-ACB9-4F81DF5E9416}" type="slidenum">
              <a:rPr lang="en-GB" smtClean="0"/>
              <a:t>38</a:t>
            </a:fld>
            <a:endParaRPr lang="en-GB"/>
          </a:p>
        </p:txBody>
      </p:sp>
    </p:spTree>
    <p:extLst>
      <p:ext uri="{BB962C8B-B14F-4D97-AF65-F5344CB8AC3E}">
        <p14:creationId xmlns:p14="http://schemas.microsoft.com/office/powerpoint/2010/main" val="2950623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Some children, using Times Tables Rock Stars (for example) can completethree3 questions a second. This includes entering the answer on a key</a:t>
            </a:r>
            <a:r>
              <a:rPr lang="en-GB" sz="1200" kern="1200" baseline="0" dirty="0">
                <a:solidFill>
                  <a:schemeClr val="tx1"/>
                </a:solidFill>
                <a:effectLst/>
                <a:latin typeface="+mn-lt"/>
                <a:ea typeface="+mn-ea"/>
                <a:cs typeface="+mn-cs"/>
              </a:rPr>
              <a:t> pad!</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Click once to start the test. It won’t take long! It’s a slightly different set of questions but similarly pitched. As before, trainees can join in if they wish.</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At the ‘end of test’ slide, you will need to click to move on to the next part of the presentation where we discuss some of the challenges we face as teachers.</a:t>
            </a:r>
          </a:p>
        </p:txBody>
      </p:sp>
      <p:sp>
        <p:nvSpPr>
          <p:cNvPr id="4" name="Slide Number Placeholder 3"/>
          <p:cNvSpPr>
            <a:spLocks noGrp="1"/>
          </p:cNvSpPr>
          <p:nvPr>
            <p:ph type="sldNum" sz="quarter" idx="10"/>
          </p:nvPr>
        </p:nvSpPr>
        <p:spPr/>
        <p:txBody>
          <a:bodyPr/>
          <a:lstStyle/>
          <a:p>
            <a:fld id="{0AF29B24-1D6D-43E2-ACB9-4F81DF5E9416}" type="slidenum">
              <a:rPr lang="en-GB" smtClean="0"/>
              <a:t>39</a:t>
            </a:fld>
            <a:endParaRPr lang="en-GB"/>
          </a:p>
        </p:txBody>
      </p:sp>
    </p:spTree>
    <p:extLst>
      <p:ext uri="{BB962C8B-B14F-4D97-AF65-F5344CB8AC3E}">
        <p14:creationId xmlns:p14="http://schemas.microsoft.com/office/powerpoint/2010/main" val="33873130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Some of our challenges. </a:t>
            </a:r>
          </a:p>
          <a:p>
            <a:r>
              <a:rPr lang="en-GB" sz="1200" kern="1200" dirty="0">
                <a:solidFill>
                  <a:schemeClr val="tx1"/>
                </a:solidFill>
                <a:effectLst/>
                <a:latin typeface="+mn-lt"/>
                <a:ea typeface="+mn-ea"/>
                <a:cs typeface="+mn-cs"/>
              </a:rPr>
              <a:t>Encourage trainees to discuss what they have seen in schools.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 might provide a moment of reflection at this point.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online article by </a:t>
            </a:r>
            <a:r>
              <a:rPr lang="en-GB" sz="1200" kern="1200" dirty="0" err="1">
                <a:solidFill>
                  <a:schemeClr val="tx1"/>
                </a:solidFill>
                <a:effectLst/>
                <a:latin typeface="+mn-lt"/>
                <a:ea typeface="+mn-ea"/>
                <a:cs typeface="+mn-cs"/>
              </a:rPr>
              <a:t>Petch</a:t>
            </a:r>
            <a:r>
              <a:rPr lang="en-GB" sz="1200" kern="1200" dirty="0">
                <a:solidFill>
                  <a:schemeClr val="tx1"/>
                </a:solidFill>
                <a:effectLst/>
                <a:latin typeface="+mn-lt"/>
                <a:ea typeface="+mn-ea"/>
                <a:cs typeface="+mn-cs"/>
              </a:rPr>
              <a:t> provides an interesting discussion. This could be set as post-session reading.</a:t>
            </a:r>
          </a:p>
          <a:p>
            <a:r>
              <a:rPr lang="en-GB" dirty="0">
                <a:hlinkClick r:id="rId3"/>
              </a:rPr>
              <a:t>https://www.herts.ac.uk/link/volume-2,-issue-1/is-there-a-place-for-rote-learning-multiplication-tables-in-english-primary-schools</a:t>
            </a:r>
            <a:endParaRPr lang="en-GB" dirty="0"/>
          </a:p>
        </p:txBody>
      </p:sp>
      <p:sp>
        <p:nvSpPr>
          <p:cNvPr id="4" name="Slide Number Placeholder 3"/>
          <p:cNvSpPr>
            <a:spLocks noGrp="1"/>
          </p:cNvSpPr>
          <p:nvPr>
            <p:ph type="sldNum" sz="quarter" idx="10"/>
          </p:nvPr>
        </p:nvSpPr>
        <p:spPr/>
        <p:txBody>
          <a:bodyPr/>
          <a:lstStyle/>
          <a:p>
            <a:fld id="{5D09DB17-33E0-4F58-B09D-CFDB8E513CC7}" type="slidenum">
              <a:rPr lang="en-GB" smtClean="0"/>
              <a:pPr/>
              <a:t>47</a:t>
            </a:fld>
            <a:endParaRPr lang="en-GB"/>
          </a:p>
        </p:txBody>
      </p:sp>
    </p:spTree>
    <p:extLst>
      <p:ext uri="{BB962C8B-B14F-4D97-AF65-F5344CB8AC3E}">
        <p14:creationId xmlns:p14="http://schemas.microsoft.com/office/powerpoint/2010/main" val="346296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Part 5: Developing fluency with multiplication tables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Refer back to Russell’s definition of fluency as efficiency, accuracy and flexibility.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this section, we’ll share ideas for developing fluency with facts. As before, the focus is on times tables but these strategies could translate to other facts (e.g. number bonds).</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48</a:t>
            </a:fld>
            <a:endParaRPr lang="en-GB"/>
          </a:p>
        </p:txBody>
      </p:sp>
    </p:spTree>
    <p:extLst>
      <p:ext uri="{BB962C8B-B14F-4D97-AF65-F5344CB8AC3E}">
        <p14:creationId xmlns:p14="http://schemas.microsoft.com/office/powerpoint/2010/main" val="1289862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Read this slide to share the purpose of today’s session on fluency.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While this session has a multiplication focus, it could have focused on number bonds instead… the focus is on ‘facts’ that we might expect/hope that children will come to ‘know’.</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4</a:t>
            </a:fld>
            <a:endParaRPr lang="en-GB"/>
          </a:p>
        </p:txBody>
      </p:sp>
    </p:spTree>
    <p:extLst>
      <p:ext uri="{BB962C8B-B14F-4D97-AF65-F5344CB8AC3E}">
        <p14:creationId xmlns:p14="http://schemas.microsoft.com/office/powerpoint/2010/main" val="2539414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Lynne McClure suggests these things help to build fluency: </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Notice that constant chanting (as we may</a:t>
            </a:r>
            <a:r>
              <a:rPr lang="en-GB" baseline="0" dirty="0"/>
              <a:t> have done at school) is not one of the approaches suggested.</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You could ask the trainees if they have seen any of these ideas in place in their placement schools.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On the next slides we will look at a transferable activity ‘type’ that can use these three ideas to build fluency.</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49</a:t>
            </a:fld>
            <a:endParaRPr lang="en-GB"/>
          </a:p>
        </p:txBody>
      </p:sp>
    </p:spTree>
    <p:extLst>
      <p:ext uri="{BB962C8B-B14F-4D97-AF65-F5344CB8AC3E}">
        <p14:creationId xmlns:p14="http://schemas.microsoft.com/office/powerpoint/2010/main" val="2755816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Introduce the idea of a daily maths talk. Designed as a quick/short activity.</a:t>
            </a:r>
            <a:r>
              <a:rPr lang="en-GB" sz="1200" kern="1200" baseline="0" dirty="0">
                <a:solidFill>
                  <a:schemeClr val="tx1"/>
                </a:solidFill>
                <a:effectLst/>
                <a:latin typeface="+mn-lt"/>
                <a:ea typeface="+mn-ea"/>
                <a:cs typeface="+mn-cs"/>
              </a:rPr>
              <a:t> </a:t>
            </a:r>
          </a:p>
          <a:p>
            <a:r>
              <a:rPr lang="en-GB" sz="1200" kern="1200" baseline="0" dirty="0">
                <a:solidFill>
                  <a:schemeClr val="tx1"/>
                </a:solidFill>
                <a:effectLst/>
                <a:latin typeface="+mn-lt"/>
                <a:ea typeface="+mn-ea"/>
                <a:cs typeface="+mn-cs"/>
              </a:rPr>
              <a:t>Focused on developing children as mathematically observant.</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article by </a:t>
            </a:r>
            <a:r>
              <a:rPr lang="en-GB" sz="1200" kern="1200" dirty="0" err="1">
                <a:solidFill>
                  <a:schemeClr val="tx1"/>
                </a:solidFill>
                <a:effectLst/>
                <a:latin typeface="+mn-lt"/>
                <a:ea typeface="+mn-ea"/>
                <a:cs typeface="+mn-cs"/>
              </a:rPr>
              <a:t>Meli</a:t>
            </a:r>
            <a:r>
              <a:rPr lang="en-GB" sz="1200" kern="1200" dirty="0">
                <a:solidFill>
                  <a:schemeClr val="tx1"/>
                </a:solidFill>
                <a:effectLst/>
                <a:latin typeface="+mn-lt"/>
                <a:ea typeface="+mn-ea"/>
                <a:cs typeface="+mn-cs"/>
              </a:rPr>
              <a:t> and North could be provided as a post-session task.</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50</a:t>
            </a:fld>
            <a:endParaRPr lang="en-GB"/>
          </a:p>
        </p:txBody>
      </p:sp>
    </p:spTree>
    <p:extLst>
      <p:ext uri="{BB962C8B-B14F-4D97-AF65-F5344CB8AC3E}">
        <p14:creationId xmlns:p14="http://schemas.microsoft.com/office/powerpoint/2010/main" val="25704439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Maths talks involve a prompt for children to work</a:t>
            </a:r>
            <a:r>
              <a:rPr lang="en-GB" sz="1200" kern="1200" baseline="0" dirty="0">
                <a:solidFill>
                  <a:schemeClr val="tx1"/>
                </a:solidFill>
                <a:effectLst/>
                <a:latin typeface="+mn-lt"/>
                <a:ea typeface="+mn-ea"/>
                <a:cs typeface="+mn-cs"/>
              </a:rPr>
              <a:t> on (perhaps in twos or threes) </a:t>
            </a:r>
            <a:r>
              <a:rPr lang="en-GB" sz="1200" kern="1200" dirty="0">
                <a:solidFill>
                  <a:schemeClr val="tx1"/>
                </a:solidFill>
                <a:effectLst/>
                <a:latin typeface="+mn-lt"/>
                <a:ea typeface="+mn-ea"/>
                <a:cs typeface="+mn-cs"/>
              </a:rPr>
              <a:t>and then the teacher collates ideas at the front. This might be on a piece of sugar paper that</a:t>
            </a:r>
            <a:r>
              <a:rPr lang="en-GB" sz="1200" kern="1200" baseline="0" dirty="0">
                <a:solidFill>
                  <a:schemeClr val="tx1"/>
                </a:solidFill>
                <a:effectLst/>
                <a:latin typeface="+mn-lt"/>
                <a:ea typeface="+mn-ea"/>
                <a:cs typeface="+mn-cs"/>
              </a:rPr>
              <a:t> can be returned to. They often resemble a ‘mind map’ with ideas grouped to make connections.</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Four examples for a maths talk.</a:t>
            </a:r>
          </a:p>
          <a:p>
            <a:r>
              <a:rPr lang="en-GB" sz="1200" kern="1200" dirty="0">
                <a:solidFill>
                  <a:schemeClr val="tx1"/>
                </a:solidFill>
                <a:effectLst/>
                <a:latin typeface="+mn-lt"/>
                <a:ea typeface="+mn-ea"/>
                <a:cs typeface="+mn-cs"/>
              </a:rPr>
              <a:t>The notes below suggest how you might discuss the </a:t>
            </a:r>
            <a:r>
              <a:rPr lang="en-GB" sz="1200" u="sng" kern="1200" dirty="0">
                <a:solidFill>
                  <a:schemeClr val="tx1"/>
                </a:solidFill>
                <a:effectLst/>
                <a:latin typeface="+mn-lt"/>
                <a:ea typeface="+mn-ea"/>
                <a:cs typeface="+mn-cs"/>
              </a:rPr>
              <a:t>purpose</a:t>
            </a:r>
            <a:r>
              <a:rPr lang="en-GB" sz="1200" u="none" kern="1200" baseline="0" dirty="0">
                <a:solidFill>
                  <a:schemeClr val="tx1"/>
                </a:solidFill>
                <a:effectLst/>
                <a:latin typeface="+mn-lt"/>
                <a:ea typeface="+mn-ea"/>
                <a:cs typeface="+mn-cs"/>
              </a:rPr>
              <a:t> of these questions/examples. </a:t>
            </a:r>
          </a:p>
          <a:p>
            <a:r>
              <a:rPr lang="en-GB" sz="1200" u="none" kern="1200" baseline="0" dirty="0">
                <a:solidFill>
                  <a:schemeClr val="tx1"/>
                </a:solidFill>
                <a:effectLst/>
                <a:latin typeface="+mn-lt"/>
                <a:ea typeface="+mn-ea"/>
                <a:cs typeface="+mn-cs"/>
              </a:rPr>
              <a:t>Why have they been chosen? What does the teacher hope to focus on? What would the teacher be looking out for as examples to share with the class, to add to the sheet? What’s useful/interesting?</a:t>
            </a:r>
          </a:p>
          <a:p>
            <a:endParaRPr lang="en-GB" sz="1200" u="none" kern="1200" baseline="0" dirty="0">
              <a:solidFill>
                <a:schemeClr val="tx1"/>
              </a:solidFill>
              <a:effectLst/>
              <a:latin typeface="+mn-lt"/>
              <a:ea typeface="+mn-ea"/>
              <a:cs typeface="+mn-cs"/>
            </a:endParaRPr>
          </a:p>
          <a:p>
            <a:r>
              <a:rPr lang="en-GB" sz="1200" u="none" kern="1200" baseline="0" dirty="0" err="1">
                <a:solidFill>
                  <a:schemeClr val="tx1"/>
                </a:solidFill>
                <a:effectLst/>
                <a:latin typeface="+mn-lt"/>
                <a:ea typeface="+mn-ea"/>
                <a:cs typeface="+mn-cs"/>
              </a:rPr>
              <a:t>Meli</a:t>
            </a:r>
            <a:r>
              <a:rPr lang="en-GB" sz="1200" u="none" kern="1200" baseline="0" dirty="0">
                <a:solidFill>
                  <a:schemeClr val="tx1"/>
                </a:solidFill>
                <a:effectLst/>
                <a:latin typeface="+mn-lt"/>
                <a:ea typeface="+mn-ea"/>
                <a:cs typeface="+mn-cs"/>
              </a:rPr>
              <a:t> and North suggested that maths talks…</a:t>
            </a:r>
          </a:p>
          <a:p>
            <a:pPr>
              <a:buFontTx/>
              <a:buChar char="-"/>
            </a:pPr>
            <a:r>
              <a:rPr lang="en-GB" dirty="0"/>
              <a:t>Generate meaningful mathematical discussions</a:t>
            </a:r>
          </a:p>
          <a:p>
            <a:pPr>
              <a:buFontTx/>
              <a:buChar char="-"/>
            </a:pPr>
            <a:r>
              <a:rPr lang="en-GB" dirty="0"/>
              <a:t>Develop conceptual understanding</a:t>
            </a:r>
          </a:p>
          <a:p>
            <a:pPr>
              <a:buFontTx/>
              <a:buChar char="-"/>
            </a:pPr>
            <a:r>
              <a:rPr lang="en-GB" dirty="0"/>
              <a:t>Provide an opportunity to make connections between topics, concepts and representations</a:t>
            </a:r>
          </a:p>
          <a:p>
            <a:pPr>
              <a:buFontTx/>
              <a:buChar char="-"/>
            </a:pPr>
            <a:r>
              <a:rPr lang="en-GB" dirty="0"/>
              <a:t>Promote creativity and curiosity among pupils.</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True or false question </a:t>
            </a:r>
            <a:r>
              <a:rPr lang="en-GB" sz="1200" kern="1200" dirty="0">
                <a:solidFill>
                  <a:schemeClr val="tx1"/>
                </a:solidFill>
                <a:effectLst/>
                <a:latin typeface="+mn-lt"/>
                <a:ea typeface="+mn-ea"/>
                <a:cs typeface="+mn-cs"/>
              </a:rPr>
              <a:t>to probe the distributive law</a:t>
            </a:r>
          </a:p>
          <a:p>
            <a:r>
              <a:rPr lang="en-GB" sz="1200" kern="1200" dirty="0">
                <a:solidFill>
                  <a:schemeClr val="tx1"/>
                </a:solidFill>
                <a:effectLst/>
                <a:latin typeface="+mn-lt"/>
                <a:ea typeface="+mn-ea"/>
                <a:cs typeface="+mn-cs"/>
              </a:rPr>
              <a:t>Can children convince me that this is right/wrong?</a:t>
            </a:r>
          </a:p>
          <a:p>
            <a:r>
              <a:rPr lang="en-GB" sz="1200" kern="1200" dirty="0">
                <a:solidFill>
                  <a:schemeClr val="tx1"/>
                </a:solidFill>
                <a:effectLst/>
                <a:latin typeface="+mn-lt"/>
                <a:ea typeface="+mn-ea"/>
                <a:cs typeface="+mn-cs"/>
              </a:rPr>
              <a:t>I’d be looking for pictorial representations especially, and any connections between pictures and symbols used.</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Odd one out question </a:t>
            </a:r>
            <a:r>
              <a:rPr lang="en-GB" sz="1200" kern="1200" dirty="0">
                <a:solidFill>
                  <a:schemeClr val="tx1"/>
                </a:solidFill>
                <a:effectLst/>
                <a:latin typeface="+mn-lt"/>
                <a:ea typeface="+mn-ea"/>
                <a:cs typeface="+mn-cs"/>
              </a:rPr>
              <a:t>has a focus on multiples and square numbers</a:t>
            </a:r>
          </a:p>
          <a:p>
            <a:r>
              <a:rPr lang="en-GB" sz="1200" kern="1200" dirty="0">
                <a:solidFill>
                  <a:schemeClr val="tx1"/>
                </a:solidFill>
                <a:effectLst/>
                <a:latin typeface="+mn-lt"/>
                <a:ea typeface="+mn-ea"/>
                <a:cs typeface="+mn-cs"/>
              </a:rPr>
              <a:t>Can children use accurate language?</a:t>
            </a:r>
          </a:p>
          <a:p>
            <a:r>
              <a:rPr lang="en-GB" sz="1200" kern="1200" dirty="0">
                <a:solidFill>
                  <a:schemeClr val="tx1"/>
                </a:solidFill>
                <a:effectLst/>
                <a:latin typeface="+mn-lt"/>
                <a:ea typeface="+mn-ea"/>
                <a:cs typeface="+mn-cs"/>
              </a:rPr>
              <a:t>Can they convince me using pictures of symbols or concrete representations?</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If I know XXX then </a:t>
            </a:r>
            <a:r>
              <a:rPr lang="en-GB" sz="1200" b="0" kern="1200" dirty="0">
                <a:solidFill>
                  <a:schemeClr val="tx1"/>
                </a:solidFill>
                <a:effectLst/>
                <a:latin typeface="+mn-lt"/>
                <a:ea typeface="+mn-ea"/>
                <a:cs typeface="+mn-cs"/>
              </a:rPr>
              <a:t>what else can I work out?</a:t>
            </a:r>
          </a:p>
          <a:p>
            <a:r>
              <a:rPr lang="en-GB" sz="1200" kern="1200" dirty="0">
                <a:solidFill>
                  <a:schemeClr val="tx1"/>
                </a:solidFill>
                <a:effectLst/>
                <a:latin typeface="+mn-lt"/>
                <a:ea typeface="+mn-ea"/>
                <a:cs typeface="+mn-cs"/>
              </a:rPr>
              <a:t>I’m looking for applications of this knowledge so 3 x 40 for example</a:t>
            </a:r>
          </a:p>
          <a:p>
            <a:r>
              <a:rPr lang="en-GB" sz="1200" kern="1200" dirty="0">
                <a:solidFill>
                  <a:schemeClr val="tx1"/>
                </a:solidFill>
                <a:effectLst/>
                <a:latin typeface="+mn-lt"/>
                <a:ea typeface="+mn-ea"/>
                <a:cs typeface="+mn-cs"/>
              </a:rPr>
              <a:t>Listening out for things like “3 lots of 4 ones is 12 ones” so “3 lots of four tens is 12 tens” – unitising.</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How could you represent XXXXX</a:t>
            </a:r>
          </a:p>
          <a:p>
            <a:r>
              <a:rPr lang="en-GB" sz="1200" kern="1200" dirty="0">
                <a:solidFill>
                  <a:schemeClr val="tx1"/>
                </a:solidFill>
                <a:effectLst/>
                <a:latin typeface="+mn-lt"/>
                <a:ea typeface="+mn-ea"/>
                <a:cs typeface="+mn-cs"/>
              </a:rPr>
              <a:t>Pictorial and concrete representations especially – value children’s varied/multiple representations</a:t>
            </a:r>
          </a:p>
          <a:p>
            <a:r>
              <a:rPr lang="en-GB" sz="1200" kern="1200" dirty="0">
                <a:solidFill>
                  <a:schemeClr val="tx1"/>
                </a:solidFill>
                <a:effectLst/>
                <a:latin typeface="+mn-lt"/>
                <a:ea typeface="+mn-ea"/>
                <a:cs typeface="+mn-cs"/>
              </a:rPr>
              <a:t>Look to make connections between these and the symbols/language used by children also</a:t>
            </a:r>
          </a:p>
          <a:p>
            <a:r>
              <a:rPr lang="en-GB" sz="1200" kern="1200" dirty="0">
                <a:solidFill>
                  <a:schemeClr val="tx1"/>
                </a:solidFill>
                <a:effectLst/>
                <a:latin typeface="+mn-lt"/>
                <a:ea typeface="+mn-ea"/>
                <a:cs typeface="+mn-cs"/>
              </a:rPr>
              <a:t>See next slide</a:t>
            </a:r>
            <a:endParaRPr lang="en-GB" dirty="0"/>
          </a:p>
        </p:txBody>
      </p:sp>
      <p:sp>
        <p:nvSpPr>
          <p:cNvPr id="4" name="Slide Number Placeholder 3"/>
          <p:cNvSpPr>
            <a:spLocks noGrp="1"/>
          </p:cNvSpPr>
          <p:nvPr>
            <p:ph type="sldNum" sz="quarter" idx="10"/>
          </p:nvPr>
        </p:nvSpPr>
        <p:spPr/>
        <p:txBody>
          <a:bodyPr/>
          <a:lstStyle/>
          <a:p>
            <a:fld id="{E0861660-A340-4D51-93F2-D70164DB64CE}" type="slidenum">
              <a:rPr lang="en-GB" smtClean="0"/>
              <a:t>51</a:t>
            </a:fld>
            <a:endParaRPr lang="en-GB"/>
          </a:p>
        </p:txBody>
      </p:sp>
    </p:spTree>
    <p:extLst>
      <p:ext uri="{BB962C8B-B14F-4D97-AF65-F5344CB8AC3E}">
        <p14:creationId xmlns:p14="http://schemas.microsoft.com/office/powerpoint/2010/main" val="37273929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We are going to experience a maths talk. The next slide invites you to unpick this as a group to get to the bottom of the key</a:t>
            </a:r>
            <a:r>
              <a:rPr lang="en-GB" sz="1200" kern="1200" baseline="0" dirty="0">
                <a:solidFill>
                  <a:schemeClr val="tx1"/>
                </a:solidFill>
                <a:effectLst/>
                <a:latin typeface="+mn-lt"/>
                <a:ea typeface="+mn-ea"/>
                <a:cs typeface="+mn-cs"/>
              </a:rPr>
              <a:t> features, and what you think you must do as the teacher.</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maths talk can be run with you as teacher and the trainees as pupils, as it might be used in a primary school classroom.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Ask trainees to have a go at representing 7 x 5. Ask them to put each different representation on a different Post-it note.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 could model taking ideas and providing a meta-narrative of why you’ve asked different trainees to share their work. Perhaps you are looking for certain</a:t>
            </a:r>
            <a:r>
              <a:rPr lang="en-GB" sz="1200" kern="1200" baseline="0" dirty="0">
                <a:solidFill>
                  <a:schemeClr val="tx1"/>
                </a:solidFill>
                <a:effectLst/>
                <a:latin typeface="+mn-lt"/>
                <a:ea typeface="+mn-ea"/>
                <a:cs typeface="+mn-cs"/>
              </a:rPr>
              <a:t> strategies – it might be useful to think in advance about why you might have asked this question, what you were hoping would come up. As you take ideas from the group, model organising them together on your flipchart sheet so that connections are made.</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And/or, you could s</a:t>
            </a:r>
            <a:r>
              <a:rPr lang="en-GB" sz="1200" kern="1200" dirty="0">
                <a:solidFill>
                  <a:schemeClr val="tx1"/>
                </a:solidFill>
                <a:effectLst/>
                <a:latin typeface="+mn-lt"/>
                <a:ea typeface="+mn-ea"/>
                <a:cs typeface="+mn-cs"/>
              </a:rPr>
              <a:t>hare </a:t>
            </a:r>
            <a:r>
              <a:rPr lang="en-GB" sz="1200" b="1" kern="1200" dirty="0">
                <a:solidFill>
                  <a:schemeClr val="tx1"/>
                </a:solidFill>
                <a:effectLst/>
                <a:latin typeface="+mn-lt"/>
                <a:ea typeface="+mn-ea"/>
                <a:cs typeface="+mn-cs"/>
              </a:rPr>
              <a:t>Handout 4: Representations of 7 x 5</a:t>
            </a:r>
            <a:r>
              <a:rPr lang="en-GB" sz="1200" kern="1200" dirty="0">
                <a:solidFill>
                  <a:schemeClr val="tx1"/>
                </a:solidFill>
                <a:effectLst/>
                <a:latin typeface="+mn-lt"/>
                <a:ea typeface="+mn-ea"/>
                <a:cs typeface="+mn-cs"/>
              </a:rPr>
              <a:t>. Trainees can cut up the twelve different representations and sort these along with their own offerings.</a:t>
            </a:r>
          </a:p>
          <a:p>
            <a:r>
              <a:rPr lang="en-GB" sz="1200" kern="1200" dirty="0">
                <a:solidFill>
                  <a:schemeClr val="tx1"/>
                </a:solidFill>
                <a:effectLst/>
                <a:latin typeface="+mn-lt"/>
                <a:ea typeface="+mn-ea"/>
                <a:cs typeface="+mn-cs"/>
              </a:rPr>
              <a:t>They may want to add other ideas as they start to sort.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Whichever approach you choose,</a:t>
            </a:r>
            <a:r>
              <a:rPr lang="en-GB" sz="1200" kern="1200" baseline="0" dirty="0">
                <a:solidFill>
                  <a:schemeClr val="tx1"/>
                </a:solidFill>
                <a:effectLst/>
                <a:latin typeface="+mn-lt"/>
                <a:ea typeface="+mn-ea"/>
                <a:cs typeface="+mn-cs"/>
              </a:rPr>
              <a:t> t</a:t>
            </a:r>
            <a:r>
              <a:rPr lang="en-GB" sz="1200" kern="1200" dirty="0">
                <a:solidFill>
                  <a:schemeClr val="tx1"/>
                </a:solidFill>
                <a:effectLst/>
                <a:latin typeface="+mn-lt"/>
                <a:ea typeface="+mn-ea"/>
                <a:cs typeface="+mn-cs"/>
              </a:rPr>
              <a:t>hey should start to get the idea of why this approach might be useful, how it might run in the classroom</a:t>
            </a:r>
            <a:r>
              <a:rPr lang="en-GB" sz="1200" kern="1200" baseline="0" dirty="0">
                <a:solidFill>
                  <a:schemeClr val="tx1"/>
                </a:solidFill>
                <a:effectLst/>
                <a:latin typeface="+mn-lt"/>
                <a:ea typeface="+mn-ea"/>
                <a:cs typeface="+mn-cs"/>
              </a:rPr>
              <a:t> etc..</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FYI. the image in the bottom left section has been generated using the ‘partial product finder’ on the Math Learning </a:t>
            </a:r>
            <a:r>
              <a:rPr lang="en-GB" sz="1200" kern="1200" dirty="0" err="1">
                <a:solidFill>
                  <a:schemeClr val="tx1"/>
                </a:solidFill>
                <a:effectLst/>
                <a:latin typeface="+mn-lt"/>
                <a:ea typeface="+mn-ea"/>
                <a:cs typeface="+mn-cs"/>
              </a:rPr>
              <a:t>Center</a:t>
            </a:r>
            <a:r>
              <a:rPr lang="en-GB" sz="1200" kern="1200" dirty="0">
                <a:solidFill>
                  <a:schemeClr val="tx1"/>
                </a:solidFill>
                <a:effectLst/>
                <a:latin typeface="+mn-lt"/>
                <a:ea typeface="+mn-ea"/>
                <a:cs typeface="+mn-cs"/>
              </a:rPr>
              <a:t> app: </a:t>
            </a:r>
            <a:r>
              <a:rPr lang="en-GB" sz="1200" u="sng" kern="1200" dirty="0">
                <a:solidFill>
                  <a:schemeClr val="tx1"/>
                </a:solidFill>
                <a:effectLst/>
                <a:latin typeface="+mn-lt"/>
                <a:ea typeface="+mn-ea"/>
                <a:cs typeface="+mn-cs"/>
                <a:hlinkClick r:id="rId3"/>
              </a:rPr>
              <a:t>https://apps.mathlearningcenter.org/partial-product-finder/</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52</a:t>
            </a:fld>
            <a:endParaRPr lang="en-GB"/>
          </a:p>
        </p:txBody>
      </p:sp>
    </p:spTree>
    <p:extLst>
      <p:ext uri="{BB962C8B-B14F-4D97-AF65-F5344CB8AC3E}">
        <p14:creationId xmlns:p14="http://schemas.microsoft.com/office/powerpoint/2010/main" val="28219429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Discussion about the maths talk activity. What am I (was I) doing as the teacher? Encourage trainees to discuss this and collate ideas. They might include the following…</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At the planning stage:</a:t>
            </a:r>
          </a:p>
          <a:p>
            <a:r>
              <a:rPr lang="en-GB" sz="1200" kern="1200" dirty="0">
                <a:solidFill>
                  <a:schemeClr val="tx1"/>
                </a:solidFill>
                <a:effectLst/>
                <a:latin typeface="+mn-lt"/>
                <a:ea typeface="+mn-ea"/>
                <a:cs typeface="+mn-cs"/>
              </a:rPr>
              <a:t>Choosing the topic and the example carefully</a:t>
            </a:r>
          </a:p>
          <a:p>
            <a:r>
              <a:rPr lang="en-GB" sz="1200" kern="1200" dirty="0">
                <a:solidFill>
                  <a:schemeClr val="tx1"/>
                </a:solidFill>
                <a:effectLst/>
                <a:latin typeface="+mn-lt"/>
                <a:ea typeface="+mn-ea"/>
                <a:cs typeface="+mn-cs"/>
              </a:rPr>
              <a:t>Choosing something that builds on a known tricky point or an error that came up in children’s work in a previous lesson</a:t>
            </a:r>
          </a:p>
          <a:p>
            <a:r>
              <a:rPr lang="en-GB" sz="1200" kern="1200" dirty="0">
                <a:solidFill>
                  <a:schemeClr val="tx1"/>
                </a:solidFill>
                <a:effectLst/>
                <a:latin typeface="+mn-lt"/>
                <a:ea typeface="+mn-ea"/>
                <a:cs typeface="+mn-cs"/>
              </a:rPr>
              <a:t>Thinking about the questions you will ask to guide the children towards the kind of thinking you want them to do. </a:t>
            </a:r>
            <a:r>
              <a:rPr lang="en-GB" sz="1200" kern="1200" baseline="0" dirty="0">
                <a:solidFill>
                  <a:schemeClr val="tx1"/>
                </a:solidFill>
                <a:effectLst/>
                <a:latin typeface="+mn-lt"/>
                <a:ea typeface="+mn-ea"/>
                <a:cs typeface="+mn-cs"/>
              </a:rPr>
              <a:t>For example, </a:t>
            </a:r>
            <a:r>
              <a:rPr lang="en-GB" sz="1200" i="1" kern="1200" baseline="0" dirty="0">
                <a:solidFill>
                  <a:schemeClr val="tx1"/>
                </a:solidFill>
                <a:effectLst/>
                <a:latin typeface="+mn-lt"/>
                <a:ea typeface="+mn-ea"/>
                <a:cs typeface="+mn-cs"/>
              </a:rPr>
              <a:t>Can you do this without calculating? How do you know this will work? How does this use facts that you know?</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During the session:</a:t>
            </a:r>
          </a:p>
          <a:p>
            <a:r>
              <a:rPr lang="en-GB" sz="1200" kern="1200" dirty="0">
                <a:solidFill>
                  <a:schemeClr val="tx1"/>
                </a:solidFill>
                <a:effectLst/>
                <a:latin typeface="+mn-lt"/>
                <a:ea typeface="+mn-ea"/>
                <a:cs typeface="+mn-cs"/>
              </a:rPr>
              <a:t>Asking questions and prompt/guide the children towards</a:t>
            </a:r>
            <a:r>
              <a:rPr lang="en-GB" sz="1200" kern="1200" baseline="0" dirty="0">
                <a:solidFill>
                  <a:schemeClr val="tx1"/>
                </a:solidFill>
                <a:effectLst/>
                <a:latin typeface="+mn-lt"/>
                <a:ea typeface="+mn-ea"/>
                <a:cs typeface="+mn-cs"/>
              </a:rPr>
              <a:t> the thinking that you want to see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Encouraging paired talk or talk in threes</a:t>
            </a:r>
          </a:p>
          <a:p>
            <a:r>
              <a:rPr lang="en-GB" sz="1200" kern="1200" dirty="0">
                <a:solidFill>
                  <a:schemeClr val="tx1"/>
                </a:solidFill>
                <a:effectLst/>
                <a:latin typeface="+mn-lt"/>
                <a:ea typeface="+mn-ea"/>
                <a:cs typeface="+mn-cs"/>
              </a:rPr>
              <a:t>Expecting children to give an explanation</a:t>
            </a:r>
          </a:p>
          <a:p>
            <a:r>
              <a:rPr lang="en-GB" sz="1200" kern="1200" dirty="0">
                <a:solidFill>
                  <a:schemeClr val="tx1"/>
                </a:solidFill>
                <a:effectLst/>
                <a:latin typeface="+mn-lt"/>
                <a:ea typeface="+mn-ea"/>
                <a:cs typeface="+mn-cs"/>
              </a:rPr>
              <a:t>Valuing all ideas</a:t>
            </a:r>
          </a:p>
          <a:p>
            <a:r>
              <a:rPr lang="en-GB" sz="1200" kern="1200" dirty="0">
                <a:solidFill>
                  <a:schemeClr val="tx1"/>
                </a:solidFill>
                <a:effectLst/>
                <a:latin typeface="+mn-lt"/>
                <a:ea typeface="+mn-ea"/>
                <a:cs typeface="+mn-cs"/>
              </a:rPr>
              <a:t>Valuing multiple responses</a:t>
            </a:r>
          </a:p>
          <a:p>
            <a:r>
              <a:rPr lang="en-GB" sz="1200" kern="1200" dirty="0">
                <a:solidFill>
                  <a:schemeClr val="tx1"/>
                </a:solidFill>
                <a:effectLst/>
                <a:latin typeface="+mn-lt"/>
                <a:ea typeface="+mn-ea"/>
                <a:cs typeface="+mn-cs"/>
              </a:rPr>
              <a:t>Celebrating when children make connections</a:t>
            </a:r>
          </a:p>
          <a:p>
            <a:r>
              <a:rPr lang="en-GB" sz="1200" kern="1200" dirty="0">
                <a:solidFill>
                  <a:schemeClr val="tx1"/>
                </a:solidFill>
                <a:effectLst/>
                <a:latin typeface="+mn-lt"/>
                <a:ea typeface="+mn-ea"/>
                <a:cs typeface="+mn-cs"/>
              </a:rPr>
              <a:t>Noticing the interesting ideas (while the pupils are working) which will be shared at the front to build connections </a:t>
            </a:r>
            <a:r>
              <a:rPr lang="en-GB" sz="1200" kern="1200" dirty="0" err="1">
                <a:solidFill>
                  <a:schemeClr val="tx1"/>
                </a:solidFill>
                <a:effectLst/>
                <a:latin typeface="+mn-lt"/>
                <a:ea typeface="+mn-ea"/>
                <a:cs typeface="+mn-cs"/>
              </a:rPr>
              <a:t>etc</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Looking to see whether children are demonstrating relational understanding (</a:t>
            </a:r>
            <a:r>
              <a:rPr lang="en-GB" sz="1200" kern="1200" dirty="0" err="1">
                <a:solidFill>
                  <a:schemeClr val="tx1"/>
                </a:solidFill>
                <a:effectLst/>
                <a:latin typeface="+mn-lt"/>
                <a:ea typeface="+mn-ea"/>
                <a:cs typeface="+mn-cs"/>
              </a:rPr>
              <a:t>Skemp</a:t>
            </a:r>
            <a:r>
              <a:rPr lang="en-GB" sz="1200" kern="1200" dirty="0">
                <a:solidFill>
                  <a:schemeClr val="tx1"/>
                </a:solidFill>
                <a:effectLst/>
                <a:latin typeface="+mn-lt"/>
                <a:ea typeface="+mn-ea"/>
                <a:cs typeface="+mn-cs"/>
              </a:rPr>
              <a:t>) … do they know what to do AND WHY?</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Afterwards:</a:t>
            </a:r>
          </a:p>
          <a:p>
            <a:r>
              <a:rPr lang="en-GB" sz="1200" kern="1200" dirty="0">
                <a:solidFill>
                  <a:schemeClr val="tx1"/>
                </a:solidFill>
                <a:effectLst/>
                <a:latin typeface="+mn-lt"/>
                <a:ea typeface="+mn-ea"/>
                <a:cs typeface="+mn-cs"/>
              </a:rPr>
              <a:t>Displaying the collation of ideas</a:t>
            </a:r>
          </a:p>
          <a:p>
            <a:r>
              <a:rPr lang="en-GB" sz="1200" kern="1200" dirty="0">
                <a:solidFill>
                  <a:schemeClr val="tx1"/>
                </a:solidFill>
                <a:effectLst/>
                <a:latin typeface="+mn-lt"/>
                <a:ea typeface="+mn-ea"/>
                <a:cs typeface="+mn-cs"/>
              </a:rPr>
              <a:t>Revisiting these at a later date as appropriate in class teaching</a:t>
            </a:r>
          </a:p>
          <a:p>
            <a:r>
              <a:rPr lang="en-GB" sz="1200" kern="1200" dirty="0">
                <a:solidFill>
                  <a:schemeClr val="tx1"/>
                </a:solidFill>
                <a:effectLst/>
                <a:latin typeface="+mn-lt"/>
                <a:ea typeface="+mn-ea"/>
                <a:cs typeface="+mn-cs"/>
              </a:rPr>
              <a:t>Building on today’s maths talk in a future maths talk.</a:t>
            </a:r>
            <a:endParaRPr lang="en-GB" baseline="0" dirty="0"/>
          </a:p>
        </p:txBody>
      </p:sp>
      <p:sp>
        <p:nvSpPr>
          <p:cNvPr id="4" name="Slide Number Placeholder 3"/>
          <p:cNvSpPr>
            <a:spLocks noGrp="1"/>
          </p:cNvSpPr>
          <p:nvPr>
            <p:ph type="sldNum" sz="quarter" idx="10"/>
          </p:nvPr>
        </p:nvSpPr>
        <p:spPr/>
        <p:txBody>
          <a:bodyPr/>
          <a:lstStyle/>
          <a:p>
            <a:fld id="{E0861660-A340-4D51-93F2-D70164DB64CE}" type="slidenum">
              <a:rPr lang="en-GB" smtClean="0"/>
              <a:t>53</a:t>
            </a:fld>
            <a:endParaRPr lang="en-GB"/>
          </a:p>
        </p:txBody>
      </p:sp>
    </p:spTree>
    <p:extLst>
      <p:ext uri="{BB962C8B-B14F-4D97-AF65-F5344CB8AC3E}">
        <p14:creationId xmlns:p14="http://schemas.microsoft.com/office/powerpoint/2010/main" val="37273929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Ask trainees to</a:t>
            </a:r>
            <a:r>
              <a:rPr lang="en-GB" baseline="0" dirty="0"/>
              <a:t> get into twos or threes</a:t>
            </a:r>
          </a:p>
          <a:p>
            <a:endParaRPr lang="en-GB" baseline="0" dirty="0"/>
          </a:p>
          <a:p>
            <a:r>
              <a:rPr lang="en-GB" baseline="0" dirty="0"/>
              <a:t>Direct each group to pick a row/column and discuss:</a:t>
            </a:r>
          </a:p>
          <a:p>
            <a:pPr marL="181137" indent="-181137">
              <a:buFontTx/>
              <a:buChar char="-"/>
            </a:pPr>
            <a:r>
              <a:rPr lang="en-GB" baseline="0" dirty="0"/>
              <a:t>do they value this in lessons?</a:t>
            </a:r>
          </a:p>
          <a:p>
            <a:pPr marL="181137" indent="-181137">
              <a:buFontTx/>
              <a:buChar char="-"/>
            </a:pPr>
            <a:r>
              <a:rPr lang="en-GB" baseline="0" dirty="0"/>
              <a:t>what is the consequence of them valuing or not valuing this?</a:t>
            </a:r>
          </a:p>
          <a:p>
            <a:pPr marL="181137" indent="-181137">
              <a:buFontTx/>
              <a:buChar char="-"/>
            </a:pPr>
            <a:endParaRPr lang="en-GB" baseline="0" dirty="0"/>
          </a:p>
          <a:p>
            <a:r>
              <a:rPr lang="en-GB" baseline="0" dirty="0"/>
              <a:t>After a few minutes, ask each group to share their thinking with a different group who looked at a different row/column.</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chemeClr val="tx1"/>
                </a:solidFill>
                <a:effectLst/>
                <a:latin typeface="Arial" charset="0"/>
              </a:rPr>
              <a:t>Ask them to reflect on what they need to value if they are going to promote/encourage fluency.</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a:ln>
                  <a:noFill/>
                </a:ln>
                <a:solidFill>
                  <a:schemeClr val="tx1"/>
                </a:solidFill>
                <a:effectLst/>
                <a:latin typeface="Arial" charset="0"/>
              </a:rPr>
              <a:t> </a:t>
            </a:r>
            <a:endParaRPr lang="en-GB" b="0" dirty="0"/>
          </a:p>
          <a:p>
            <a:endParaRPr lang="en-GB" dirty="0"/>
          </a:p>
        </p:txBody>
      </p:sp>
      <p:sp>
        <p:nvSpPr>
          <p:cNvPr id="4" name="Slide Number Placeholder 3"/>
          <p:cNvSpPr>
            <a:spLocks noGrp="1"/>
          </p:cNvSpPr>
          <p:nvPr>
            <p:ph type="sldNum" sz="quarter" idx="10"/>
          </p:nvPr>
        </p:nvSpPr>
        <p:spPr/>
        <p:txBody>
          <a:bodyPr/>
          <a:lstStyle/>
          <a:p>
            <a:fld id="{E0861660-A340-4D51-93F2-D70164DB64CE}" type="slidenum">
              <a:rPr lang="en-GB" smtClean="0"/>
              <a:t>54</a:t>
            </a:fld>
            <a:endParaRPr lang="en-GB"/>
          </a:p>
        </p:txBody>
      </p:sp>
    </p:spTree>
    <p:extLst>
      <p:ext uri="{BB962C8B-B14F-4D97-AF65-F5344CB8AC3E}">
        <p14:creationId xmlns:p14="http://schemas.microsoft.com/office/powerpoint/2010/main" val="9484271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summary of the key considerations for this session.</a:t>
            </a:r>
          </a:p>
        </p:txBody>
      </p:sp>
      <p:sp>
        <p:nvSpPr>
          <p:cNvPr id="4" name="Slide Number Placeholder 3"/>
          <p:cNvSpPr>
            <a:spLocks noGrp="1"/>
          </p:cNvSpPr>
          <p:nvPr>
            <p:ph type="sldNum" sz="quarter" idx="5"/>
          </p:nvPr>
        </p:nvSpPr>
        <p:spPr/>
        <p:txBody>
          <a:bodyPr/>
          <a:lstStyle/>
          <a:p>
            <a:fld id="{0AF29B24-1D6D-43E2-ACB9-4F81DF5E9416}" type="slidenum">
              <a:rPr lang="en-GB" smtClean="0"/>
              <a:t>55</a:t>
            </a:fld>
            <a:endParaRPr lang="en-GB"/>
          </a:p>
        </p:txBody>
      </p:sp>
    </p:spTree>
    <p:extLst>
      <p:ext uri="{BB962C8B-B14F-4D97-AF65-F5344CB8AC3E}">
        <p14:creationId xmlns:p14="http://schemas.microsoft.com/office/powerpoint/2010/main" val="40714408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Reflections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What will you take from today’s session?</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56</a:t>
            </a:fld>
            <a:endParaRPr lang="en-GB"/>
          </a:p>
        </p:txBody>
      </p:sp>
    </p:spTree>
    <p:extLst>
      <p:ext uri="{BB962C8B-B14F-4D97-AF65-F5344CB8AC3E}">
        <p14:creationId xmlns:p14="http://schemas.microsoft.com/office/powerpoint/2010/main" val="16177186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Guide students to, and if there is time, allow them to explore the NCETM website.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57</a:t>
            </a:fld>
            <a:endParaRPr lang="en-GB"/>
          </a:p>
        </p:txBody>
      </p:sp>
    </p:spTree>
    <p:extLst>
      <p:ext uri="{BB962C8B-B14F-4D97-AF65-F5344CB8AC3E}">
        <p14:creationId xmlns:p14="http://schemas.microsoft.com/office/powerpoint/2010/main" val="33699463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Other suggestions for maths talks – starting with</a:t>
            </a:r>
            <a:r>
              <a:rPr lang="en-GB" sz="1200" kern="1200" baseline="0" dirty="0">
                <a:solidFill>
                  <a:schemeClr val="tx1"/>
                </a:solidFill>
                <a:effectLst/>
                <a:latin typeface="+mn-lt"/>
                <a:ea typeface="+mn-ea"/>
                <a:cs typeface="+mn-cs"/>
              </a:rPr>
              <a:t> a picture </a:t>
            </a:r>
            <a:r>
              <a:rPr lang="en-GB" sz="1200" kern="1200" dirty="0">
                <a:solidFill>
                  <a:schemeClr val="tx1"/>
                </a:solidFill>
                <a:effectLst/>
                <a:latin typeface="+mn-lt"/>
                <a:ea typeface="+mn-ea"/>
                <a:cs typeface="+mn-cs"/>
              </a:rPr>
              <a:t>– estimation </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62</a:t>
            </a:fld>
            <a:endParaRPr lang="en-GB"/>
          </a:p>
        </p:txBody>
      </p:sp>
    </p:spTree>
    <p:extLst>
      <p:ext uri="{BB962C8B-B14F-4D97-AF65-F5344CB8AC3E}">
        <p14:creationId xmlns:p14="http://schemas.microsoft.com/office/powerpoint/2010/main" val="3267776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Part 1: What does it mean to be ‘fluent’?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Brief discussion to get</a:t>
            </a:r>
            <a:r>
              <a:rPr lang="en-GB" sz="1200" kern="1200" baseline="0" dirty="0">
                <a:solidFill>
                  <a:schemeClr val="tx1"/>
                </a:solidFill>
                <a:effectLst/>
                <a:latin typeface="+mn-lt"/>
                <a:ea typeface="+mn-ea"/>
                <a:cs typeface="+mn-cs"/>
              </a:rPr>
              <a:t> the session going.</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Things to listen out for:</a:t>
            </a:r>
          </a:p>
          <a:p>
            <a:r>
              <a:rPr lang="en-GB" sz="1200" kern="1200" baseline="0" dirty="0">
                <a:solidFill>
                  <a:schemeClr val="tx1"/>
                </a:solidFill>
                <a:effectLst/>
                <a:latin typeface="+mn-lt"/>
                <a:ea typeface="+mn-ea"/>
                <a:cs typeface="+mn-cs"/>
              </a:rPr>
              <a:t>Fluency in relation to languages.</a:t>
            </a:r>
          </a:p>
          <a:p>
            <a:r>
              <a:rPr lang="en-GB" sz="1200" kern="1200" baseline="0" dirty="0">
                <a:solidFill>
                  <a:schemeClr val="tx1"/>
                </a:solidFill>
                <a:effectLst/>
                <a:latin typeface="+mn-lt"/>
                <a:ea typeface="+mn-ea"/>
                <a:cs typeface="+mn-cs"/>
              </a:rPr>
              <a:t>Fluency in relation to the National Curriculum (2014) aims.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AF29B24-1D6D-43E2-ACB9-4F81DF5E9416}" type="slidenum">
              <a:rPr lang="en-GB" smtClean="0"/>
              <a:t>5</a:t>
            </a:fld>
            <a:endParaRPr lang="en-GB"/>
          </a:p>
        </p:txBody>
      </p:sp>
    </p:spTree>
    <p:extLst>
      <p:ext uri="{BB962C8B-B14F-4D97-AF65-F5344CB8AC3E}">
        <p14:creationId xmlns:p14="http://schemas.microsoft.com/office/powerpoint/2010/main" val="25990046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Other suggestions for maths talks – NRICH tasks</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63</a:t>
            </a:fld>
            <a:endParaRPr lang="en-GB"/>
          </a:p>
        </p:txBody>
      </p:sp>
    </p:spTree>
    <p:extLst>
      <p:ext uri="{BB962C8B-B14F-4D97-AF65-F5344CB8AC3E}">
        <p14:creationId xmlns:p14="http://schemas.microsoft.com/office/powerpoint/2010/main" val="7816244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Other suggestions for maths talks – </a:t>
            </a:r>
            <a:r>
              <a:rPr lang="en-GB" sz="1200" kern="1200" dirty="0" err="1">
                <a:solidFill>
                  <a:schemeClr val="tx1"/>
                </a:solidFill>
                <a:effectLst/>
                <a:latin typeface="+mn-lt"/>
                <a:ea typeface="+mn-ea"/>
                <a:cs typeface="+mn-cs"/>
              </a:rPr>
              <a:t>YouCubed</a:t>
            </a:r>
            <a:r>
              <a:rPr lang="en-GB" sz="1200" kern="1200" dirty="0">
                <a:solidFill>
                  <a:schemeClr val="tx1"/>
                </a:solidFill>
                <a:effectLst/>
                <a:latin typeface="+mn-lt"/>
                <a:ea typeface="+mn-ea"/>
                <a:cs typeface="+mn-cs"/>
              </a:rPr>
              <a:t> tasks</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64</a:t>
            </a:fld>
            <a:endParaRPr lang="en-GB"/>
          </a:p>
        </p:txBody>
      </p:sp>
    </p:spTree>
    <p:extLst>
      <p:ext uri="{BB962C8B-B14F-4D97-AF65-F5344CB8AC3E}">
        <p14:creationId xmlns:p14="http://schemas.microsoft.com/office/powerpoint/2010/main" val="4854152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Adapting existing tasks for maths talks – Gordons Numeracy ITPs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idea of sharing these is to remember that they are there and to think about how we can adapt them to value more than just speed and memorisation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 might want to go onto the site ‘live’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Select the pitch</a:t>
            </a:r>
            <a:r>
              <a:rPr lang="en-GB" sz="1200" kern="1200" baseline="0" dirty="0">
                <a:solidFill>
                  <a:schemeClr val="tx1"/>
                </a:solidFill>
                <a:effectLst/>
                <a:latin typeface="+mn-lt"/>
                <a:ea typeface="+mn-ea"/>
                <a:cs typeface="+mn-cs"/>
              </a:rPr>
              <a:t> of the task</a:t>
            </a:r>
          </a:p>
          <a:p>
            <a:r>
              <a:rPr lang="en-GB" sz="1200" kern="1200" baseline="0" dirty="0">
                <a:solidFill>
                  <a:schemeClr val="tx1"/>
                </a:solidFill>
                <a:effectLst/>
                <a:latin typeface="+mn-lt"/>
                <a:ea typeface="+mn-ea"/>
                <a:cs typeface="+mn-cs"/>
              </a:rPr>
              <a:t>A ‘blank’ grid appears (but the grid is populated according to your selection)</a:t>
            </a:r>
          </a:p>
          <a:p>
            <a:r>
              <a:rPr lang="en-GB" sz="1200" kern="1200" baseline="0" dirty="0">
                <a:solidFill>
                  <a:schemeClr val="tx1"/>
                </a:solidFill>
                <a:effectLst/>
                <a:latin typeface="+mn-lt"/>
                <a:ea typeface="+mn-ea"/>
                <a:cs typeface="+mn-cs"/>
              </a:rPr>
              <a:t>Each ‘empty’ cell contains a number which appears if you click in that space</a:t>
            </a:r>
          </a:p>
          <a:p>
            <a:r>
              <a:rPr lang="en-GB" sz="1200" kern="1200" baseline="0" dirty="0">
                <a:solidFill>
                  <a:schemeClr val="tx1"/>
                </a:solidFill>
                <a:effectLst/>
                <a:latin typeface="+mn-lt"/>
                <a:ea typeface="+mn-ea"/>
                <a:cs typeface="+mn-cs"/>
              </a:rPr>
              <a:t>What happens if you reveal the numbers in the top row and left-hand column? (see next slide)</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What happens if you reveal numbers at random from across the grid? (see next slide)</a:t>
            </a:r>
            <a:endParaRPr lang="en-GB" dirty="0"/>
          </a:p>
          <a:p>
            <a:endParaRPr lang="en-GB" dirty="0"/>
          </a:p>
        </p:txBody>
      </p:sp>
      <p:sp>
        <p:nvSpPr>
          <p:cNvPr id="4" name="Slide Number Placeholder 3"/>
          <p:cNvSpPr>
            <a:spLocks noGrp="1"/>
          </p:cNvSpPr>
          <p:nvPr>
            <p:ph type="sldNum" sz="quarter" idx="10"/>
          </p:nvPr>
        </p:nvSpPr>
        <p:spPr/>
        <p:txBody>
          <a:bodyPr/>
          <a:lstStyle/>
          <a:p>
            <a:fld id="{5D09DB17-33E0-4F58-B09D-CFDB8E513CC7}" type="slidenum">
              <a:rPr lang="en-GB" smtClean="0"/>
              <a:pPr/>
              <a:t>65</a:t>
            </a:fld>
            <a:endParaRPr lang="en-GB"/>
          </a:p>
        </p:txBody>
      </p:sp>
    </p:spTree>
    <p:extLst>
      <p:ext uri="{BB962C8B-B14F-4D97-AF65-F5344CB8AC3E}">
        <p14:creationId xmlns:p14="http://schemas.microsoft.com/office/powerpoint/2010/main" val="9820795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Tasks can focus on multiplication (or addition). </a:t>
            </a:r>
          </a:p>
          <a:p>
            <a:r>
              <a:rPr lang="en-GB" sz="1200" kern="1200" dirty="0">
                <a:solidFill>
                  <a:schemeClr val="tx1"/>
                </a:solidFill>
                <a:effectLst/>
                <a:latin typeface="+mn-lt"/>
                <a:ea typeface="+mn-ea"/>
                <a:cs typeface="+mn-cs"/>
              </a:rPr>
              <a:t>They can be set up purely for children to give ‘the answer’ or (click) they can be set up so that some reasoning is needed.</a:t>
            </a:r>
          </a:p>
          <a:p>
            <a:r>
              <a:rPr lang="en-GB" sz="1200" kern="1200" dirty="0">
                <a:solidFill>
                  <a:schemeClr val="tx1"/>
                </a:solidFill>
                <a:effectLst/>
                <a:latin typeface="+mn-lt"/>
                <a:ea typeface="+mn-ea"/>
                <a:cs typeface="+mn-cs"/>
              </a:rPr>
              <a:t>Encourage trainees to think about the questions they might ask to build fluency.</a:t>
            </a:r>
            <a:r>
              <a:rPr lang="en-GB" dirty="0"/>
              <a:t> </a:t>
            </a:r>
          </a:p>
          <a:p>
            <a:endParaRPr lang="en-GB" dirty="0"/>
          </a:p>
          <a:p>
            <a:r>
              <a:rPr lang="en-GB" dirty="0"/>
              <a:t>Ideas:</a:t>
            </a:r>
          </a:p>
          <a:p>
            <a:r>
              <a:rPr lang="en-GB" dirty="0"/>
              <a:t>Ask for 2 different ways of working out an answer</a:t>
            </a:r>
          </a:p>
          <a:p>
            <a:r>
              <a:rPr lang="en-GB" dirty="0"/>
              <a:t>Compare different approaches</a:t>
            </a:r>
          </a:p>
          <a:p>
            <a:r>
              <a:rPr lang="en-GB" dirty="0"/>
              <a:t>Value explanations rather than just right answers</a:t>
            </a:r>
          </a:p>
          <a:p>
            <a:endParaRPr lang="en-GB" dirty="0"/>
          </a:p>
          <a:p>
            <a:endParaRPr lang="en-GB" dirty="0"/>
          </a:p>
        </p:txBody>
      </p:sp>
      <p:sp>
        <p:nvSpPr>
          <p:cNvPr id="4" name="Slide Number Placeholder 3"/>
          <p:cNvSpPr>
            <a:spLocks noGrp="1"/>
          </p:cNvSpPr>
          <p:nvPr>
            <p:ph type="sldNum" sz="quarter" idx="10"/>
          </p:nvPr>
        </p:nvSpPr>
        <p:spPr/>
        <p:txBody>
          <a:bodyPr/>
          <a:lstStyle/>
          <a:p>
            <a:fld id="{5D09DB17-33E0-4F58-B09D-CFDB8E513CC7}" type="slidenum">
              <a:rPr lang="en-GB" smtClean="0"/>
              <a:pPr/>
              <a:t>66</a:t>
            </a:fld>
            <a:endParaRPr lang="en-GB"/>
          </a:p>
        </p:txBody>
      </p:sp>
    </p:spTree>
    <p:extLst>
      <p:ext uri="{BB962C8B-B14F-4D97-AF65-F5344CB8AC3E}">
        <p14:creationId xmlns:p14="http://schemas.microsoft.com/office/powerpoint/2010/main" val="9820795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And remember the NCETM National Curriculum resource tool. There are useful resources available here to support teaching.</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67</a:t>
            </a:fld>
            <a:endParaRPr lang="en-GB"/>
          </a:p>
        </p:txBody>
      </p:sp>
    </p:spTree>
    <p:extLst>
      <p:ext uri="{BB962C8B-B14F-4D97-AF65-F5344CB8AC3E}">
        <p14:creationId xmlns:p14="http://schemas.microsoft.com/office/powerpoint/2010/main" val="24682529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These video clips are useful for thinking about what learning facts can look like in different year groups.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For each, there is a video and a related PowerPoint presentation with prompts.</a:t>
            </a:r>
          </a:p>
          <a:p>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68</a:t>
            </a:fld>
            <a:endParaRPr lang="en-GB"/>
          </a:p>
        </p:txBody>
      </p:sp>
    </p:spTree>
    <p:extLst>
      <p:ext uri="{BB962C8B-B14F-4D97-AF65-F5344CB8AC3E}">
        <p14:creationId xmlns:p14="http://schemas.microsoft.com/office/powerpoint/2010/main" val="42093971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And also remember the NCETM Primary Mastery PD Materials. There are useful resources available here to support teaching.</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69</a:t>
            </a:fld>
            <a:endParaRPr lang="en-GB"/>
          </a:p>
        </p:txBody>
      </p:sp>
    </p:spTree>
    <p:extLst>
      <p:ext uri="{BB962C8B-B14F-4D97-AF65-F5344CB8AC3E}">
        <p14:creationId xmlns:p14="http://schemas.microsoft.com/office/powerpoint/2010/main" val="4209397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Fluency is one of the NCETM’s Five Big Ideas of Mastery. </a:t>
            </a:r>
          </a:p>
          <a:p>
            <a:r>
              <a:rPr lang="en-GB" dirty="0"/>
              <a:t>Today, we will be working</a:t>
            </a:r>
            <a:r>
              <a:rPr lang="en-GB" baseline="0" dirty="0"/>
              <a:t> with the NCETM definition of fluency.</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6</a:t>
            </a:fld>
            <a:endParaRPr lang="en-GB"/>
          </a:p>
        </p:txBody>
      </p:sp>
    </p:spTree>
    <p:extLst>
      <p:ext uri="{BB962C8B-B14F-4D97-AF65-F5344CB8AC3E}">
        <p14:creationId xmlns:p14="http://schemas.microsoft.com/office/powerpoint/2010/main" val="1333664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Distribute</a:t>
            </a:r>
            <a:r>
              <a:rPr lang="en-GB" sz="1200" kern="1200" baseline="0" dirty="0">
                <a:solidFill>
                  <a:schemeClr val="tx1"/>
                </a:solidFill>
                <a:effectLst/>
                <a:latin typeface="+mn-lt"/>
                <a:ea typeface="+mn-ea"/>
                <a:cs typeface="+mn-cs"/>
              </a:rPr>
              <a:t> </a:t>
            </a:r>
            <a:r>
              <a:rPr lang="en-GB" sz="1200" b="1" kern="1200" baseline="0" dirty="0">
                <a:solidFill>
                  <a:schemeClr val="tx1"/>
                </a:solidFill>
                <a:effectLst/>
                <a:latin typeface="+mn-lt"/>
                <a:ea typeface="+mn-ea"/>
                <a:cs typeface="+mn-cs"/>
              </a:rPr>
              <a:t>Handout 1</a:t>
            </a:r>
            <a:r>
              <a:rPr lang="en-GB" sz="1200" b="0" kern="1200" baseline="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Richard </a:t>
            </a:r>
            <a:r>
              <a:rPr lang="en-GB" sz="1200" kern="1200" dirty="0" err="1">
                <a:solidFill>
                  <a:schemeClr val="tx1"/>
                </a:solidFill>
                <a:effectLst/>
                <a:latin typeface="+mn-lt"/>
                <a:ea typeface="+mn-ea"/>
                <a:cs typeface="+mn-cs"/>
              </a:rPr>
              <a:t>Skemp</a:t>
            </a:r>
            <a:r>
              <a:rPr lang="en-GB" sz="1200" kern="1200" dirty="0">
                <a:solidFill>
                  <a:schemeClr val="tx1"/>
                </a:solidFill>
                <a:effectLst/>
                <a:latin typeface="+mn-lt"/>
                <a:ea typeface="+mn-ea"/>
                <a:cs typeface="+mn-cs"/>
              </a:rPr>
              <a:t> on what it means to understand. Skemp’s relational understanding is akin to our definition of fluency.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How do trainees relate to this? What do they mean when they say that a child ‘understands’ a concept? Is it about getting the right answer by following a rule (instrumental understanding) or is about understanding </a:t>
            </a:r>
            <a:r>
              <a:rPr lang="en-GB" sz="1200" i="1" kern="1200" dirty="0">
                <a:solidFill>
                  <a:schemeClr val="tx1"/>
                </a:solidFill>
                <a:effectLst/>
                <a:latin typeface="+mn-lt"/>
                <a:ea typeface="+mn-ea"/>
                <a:cs typeface="+mn-cs"/>
              </a:rPr>
              <a:t>how</a:t>
            </a:r>
            <a:r>
              <a:rPr lang="en-GB" sz="1200" kern="1200" dirty="0">
                <a:solidFill>
                  <a:schemeClr val="tx1"/>
                </a:solidFill>
                <a:effectLst/>
                <a:latin typeface="+mn-lt"/>
                <a:ea typeface="+mn-ea"/>
                <a:cs typeface="+mn-cs"/>
              </a:rPr>
              <a:t> to get the answer and </a:t>
            </a:r>
            <a:r>
              <a:rPr lang="en-GB" sz="1200" i="1" kern="1200" dirty="0">
                <a:solidFill>
                  <a:schemeClr val="tx1"/>
                </a:solidFill>
                <a:effectLst/>
                <a:latin typeface="+mn-lt"/>
                <a:ea typeface="+mn-ea"/>
                <a:cs typeface="+mn-cs"/>
              </a:rPr>
              <a:t>why</a:t>
            </a:r>
            <a:r>
              <a:rPr lang="en-GB" sz="1200" kern="1200" dirty="0">
                <a:solidFill>
                  <a:schemeClr val="tx1"/>
                </a:solidFill>
                <a:effectLst/>
                <a:latin typeface="+mn-lt"/>
                <a:ea typeface="+mn-ea"/>
                <a:cs typeface="+mn-cs"/>
              </a:rPr>
              <a:t> this is the right approach?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distinction is helpful for when we think about fluency with multiplication facts. Is it about simply recalling them or is it about being able to derive facts or use them?</a:t>
            </a:r>
          </a:p>
          <a:p>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7</a:t>
            </a:fld>
            <a:endParaRPr lang="en-GB"/>
          </a:p>
        </p:txBody>
      </p:sp>
    </p:spTree>
    <p:extLst>
      <p:ext uri="{BB962C8B-B14F-4D97-AF65-F5344CB8AC3E}">
        <p14:creationId xmlns:p14="http://schemas.microsoft.com/office/powerpoint/2010/main" val="2035068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Russell breaks the idea of fluency into three helpful ideas: efficiency, accuracy and flexibility.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article may have been set as pre-reading.</a:t>
            </a:r>
          </a:p>
          <a:p>
            <a:r>
              <a:rPr lang="en-GB" sz="1200" kern="1200" dirty="0">
                <a:solidFill>
                  <a:schemeClr val="tx1"/>
                </a:solidFill>
                <a:effectLst/>
                <a:latin typeface="+mn-lt"/>
                <a:ea typeface="+mn-ea"/>
                <a:cs typeface="+mn-cs"/>
              </a:rPr>
              <a:t>These</a:t>
            </a:r>
            <a:r>
              <a:rPr lang="en-GB" sz="1200" kern="1200" baseline="0" dirty="0">
                <a:solidFill>
                  <a:schemeClr val="tx1"/>
                </a:solidFill>
                <a:effectLst/>
                <a:latin typeface="+mn-lt"/>
                <a:ea typeface="+mn-ea"/>
                <a:cs typeface="+mn-cs"/>
              </a:rPr>
              <a:t> are also described in </a:t>
            </a:r>
            <a:r>
              <a:rPr lang="en-GB" sz="1200" b="1" kern="1200" dirty="0">
                <a:solidFill>
                  <a:schemeClr val="tx1"/>
                </a:solidFill>
                <a:effectLst/>
                <a:latin typeface="+mn-lt"/>
                <a:ea typeface="+mn-ea"/>
                <a:cs typeface="+mn-cs"/>
              </a:rPr>
              <a:t>Handout 1</a:t>
            </a:r>
            <a:r>
              <a:rPr lang="en-GB" sz="1200" b="0" kern="1200" dirty="0">
                <a:solidFill>
                  <a:schemeClr val="tx1"/>
                </a:solidFill>
                <a:effectLst/>
                <a:latin typeface="+mn-lt"/>
                <a:ea typeface="+mn-ea"/>
                <a:cs typeface="+mn-cs"/>
              </a:rPr>
              <a:t>. </a:t>
            </a:r>
          </a:p>
          <a:p>
            <a:r>
              <a:rPr lang="en-GB" sz="1200" b="0" kern="1200" dirty="0">
                <a:solidFill>
                  <a:schemeClr val="tx1"/>
                </a:solidFill>
                <a:effectLst/>
                <a:latin typeface="+mn-lt"/>
                <a:ea typeface="+mn-ea"/>
                <a:cs typeface="+mn-cs"/>
              </a:rPr>
              <a:t>Allow</a:t>
            </a:r>
            <a:r>
              <a:rPr lang="en-GB" sz="1200" b="0" kern="1200" baseline="0" dirty="0">
                <a:solidFill>
                  <a:schemeClr val="tx1"/>
                </a:solidFill>
                <a:effectLst/>
                <a:latin typeface="+mn-lt"/>
                <a:ea typeface="+mn-ea"/>
                <a:cs typeface="+mn-cs"/>
              </a:rPr>
              <a:t> trainees time to read these </a:t>
            </a:r>
            <a:r>
              <a:rPr lang="en-GB" sz="1200" kern="1200" dirty="0">
                <a:solidFill>
                  <a:schemeClr val="tx1"/>
                </a:solidFill>
                <a:effectLst/>
                <a:latin typeface="+mn-lt"/>
                <a:ea typeface="+mn-ea"/>
                <a:cs typeface="+mn-cs"/>
              </a:rPr>
              <a:t>and then take any questions.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Russell’s words may need some translating to be directly relatable to learning multiplication tables, and so we will return to these ideas in a moment for a task.</a:t>
            </a:r>
            <a:endParaRPr lang="en-GB" dirty="0"/>
          </a:p>
          <a:p>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8</a:t>
            </a:fld>
            <a:endParaRPr lang="en-GB"/>
          </a:p>
        </p:txBody>
      </p:sp>
    </p:spTree>
    <p:extLst>
      <p:ext uri="{BB962C8B-B14F-4D97-AF65-F5344CB8AC3E}">
        <p14:creationId xmlns:p14="http://schemas.microsoft.com/office/powerpoint/2010/main" val="694600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Times tables is the mathematics context for our thinking about fluency today and we’ll revisit these discussions throughout the session.</a:t>
            </a:r>
            <a:endParaRPr lang="en-GB" dirty="0"/>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Task. Have a go at this multiplication question. Use any method.</a:t>
            </a:r>
            <a:endParaRPr lang="en-GB" dirty="0"/>
          </a:p>
        </p:txBody>
      </p:sp>
      <p:sp>
        <p:nvSpPr>
          <p:cNvPr id="4" name="Slide Number Placeholder 3"/>
          <p:cNvSpPr>
            <a:spLocks noGrp="1"/>
          </p:cNvSpPr>
          <p:nvPr>
            <p:ph type="sldNum" sz="quarter" idx="10"/>
          </p:nvPr>
        </p:nvSpPr>
        <p:spPr/>
        <p:txBody>
          <a:bodyPr/>
          <a:lstStyle/>
          <a:p>
            <a:fld id="{0AF29B24-1D6D-43E2-ACB9-4F81DF5E9416}" type="slidenum">
              <a:rPr lang="en-GB" smtClean="0"/>
              <a:t>9</a:t>
            </a:fld>
            <a:endParaRPr lang="en-GB"/>
          </a:p>
        </p:txBody>
      </p:sp>
    </p:spTree>
    <p:extLst>
      <p:ext uri="{BB962C8B-B14F-4D97-AF65-F5344CB8AC3E}">
        <p14:creationId xmlns:p14="http://schemas.microsoft.com/office/powerpoint/2010/main" val="3464480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Trainees now compare their methods with those of others on their table. </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Here are some possible tasks that you could do with the examples provided on </a:t>
            </a:r>
            <a:r>
              <a:rPr lang="en-GB" sz="1200" b="1" kern="1200" dirty="0">
                <a:solidFill>
                  <a:schemeClr val="tx1"/>
                </a:solidFill>
                <a:effectLst/>
                <a:latin typeface="+mn-lt"/>
                <a:ea typeface="+mn-ea"/>
                <a:cs typeface="+mn-cs"/>
              </a:rPr>
              <a:t>Handout 2: 6.4 x 35 examples</a:t>
            </a:r>
            <a:r>
              <a:rPr lang="en-GB" sz="1200" b="0"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 The examples are labelled</a:t>
            </a:r>
            <a:r>
              <a:rPr lang="en-GB" sz="1200" kern="1200" baseline="0" dirty="0">
                <a:solidFill>
                  <a:schemeClr val="tx1"/>
                </a:solidFill>
                <a:effectLst/>
                <a:latin typeface="+mn-lt"/>
                <a:ea typeface="+mn-ea"/>
                <a:cs typeface="+mn-cs"/>
              </a:rPr>
              <a:t> to ease comparison/discussion.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OPTION</a:t>
            </a:r>
            <a:r>
              <a:rPr lang="en-GB" sz="1200" kern="1200" baseline="0" dirty="0">
                <a:solidFill>
                  <a:schemeClr val="tx1"/>
                </a:solidFill>
                <a:effectLst/>
                <a:latin typeface="+mn-lt"/>
                <a:ea typeface="+mn-ea"/>
                <a:cs typeface="+mn-cs"/>
              </a:rPr>
              <a:t> 1: </a:t>
            </a:r>
            <a:r>
              <a:rPr lang="en-GB" sz="1200" kern="1200" dirty="0">
                <a:solidFill>
                  <a:schemeClr val="tx1"/>
                </a:solidFill>
                <a:effectLst/>
                <a:latin typeface="+mn-lt"/>
                <a:ea typeface="+mn-ea"/>
                <a:cs typeface="+mn-cs"/>
              </a:rPr>
              <a:t>The handout could be cut into strips so that trainees just get one row or column per group to look at closely</a:t>
            </a:r>
            <a:r>
              <a:rPr lang="en-GB" sz="1200" kern="1200" baseline="0" dirty="0">
                <a:solidFill>
                  <a:schemeClr val="tx1"/>
                </a:solidFill>
                <a:effectLst/>
                <a:latin typeface="+mn-lt"/>
                <a:ea typeface="+mn-ea"/>
                <a:cs typeface="+mn-cs"/>
              </a:rPr>
              <a:t> and compare with their own approaches.</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OPTION 2: Each group creates a Venn diagram with three hoops labelled ‘efficiency’, ‘accuracy’ and ‘flexibility’. The nine examples on the handout are cut up and trainees discuss where on the Venn diagram these could be sorted.</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OPTION 3: ‘Spend a buck’ task. Each group has 10 red counters for ‘efficiency’, 10 blue counters for ‘accuracy’ and 10 yellow counters for ‘flexibility’. They then distribute the counters across the nine examples (and their own) to show the different degrees of each of these present in each example.</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Some things to draw out from discussions:</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 Look out for examples of Russell’s three elements of fluency</a:t>
            </a:r>
          </a:p>
          <a:p>
            <a:r>
              <a:rPr lang="en-GB" sz="1200" kern="1200" baseline="0" dirty="0">
                <a:solidFill>
                  <a:schemeClr val="tx1"/>
                </a:solidFill>
                <a:effectLst/>
                <a:latin typeface="+mn-lt"/>
                <a:ea typeface="+mn-ea"/>
                <a:cs typeface="+mn-cs"/>
              </a:rPr>
              <a:t>** Look out for examples of Skemp’s two types of ‘understanding’</a:t>
            </a:r>
          </a:p>
          <a:p>
            <a:r>
              <a:rPr lang="en-GB" sz="1200" kern="1200" baseline="0" dirty="0">
                <a:solidFill>
                  <a:schemeClr val="tx1"/>
                </a:solidFill>
                <a:effectLst/>
                <a:latin typeface="+mn-lt"/>
                <a:ea typeface="+mn-ea"/>
                <a:cs typeface="+mn-cs"/>
              </a:rPr>
              <a:t>** Encourage trainees to think about what’s good or valuable about the approaches as opposed to focusing solely on whether the pupil got the right/wrong answer.</a:t>
            </a:r>
          </a:p>
          <a:p>
            <a:r>
              <a:rPr lang="en-GB" sz="1200" kern="1200" baseline="0" dirty="0">
                <a:solidFill>
                  <a:schemeClr val="tx1"/>
                </a:solidFill>
                <a:effectLst/>
                <a:latin typeface="+mn-lt"/>
                <a:ea typeface="+mn-ea"/>
                <a:cs typeface="+mn-cs"/>
              </a:rPr>
              <a:t>** Discussion point. Examples 1, 5 and 9 are commonly taught, compact/column methods. There is an appeal to having a single method that can be used for all calculations. But are they always the best method for the job? What if they are applied without understanding and mistakes made? Were these the best method for THIS calculation?</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AF29B24-1D6D-43E2-ACB9-4F81DF5E9416}" type="slidenum">
              <a:rPr lang="en-GB" smtClean="0"/>
              <a:t>10</a:t>
            </a:fld>
            <a:endParaRPr lang="en-GB"/>
          </a:p>
        </p:txBody>
      </p:sp>
    </p:spTree>
    <p:extLst>
      <p:ext uri="{BB962C8B-B14F-4D97-AF65-F5344CB8AC3E}">
        <p14:creationId xmlns:p14="http://schemas.microsoft.com/office/powerpoint/2010/main" val="33155332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Arial" panose="020B0604020202020204" pitchFamily="34" charset="0"/>
                <a:cs typeface="Arial" panose="020B0604020202020204" pitchFamily="34" charset="0"/>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
        <p:nvSpPr>
          <p:cNvPr id="2" name="TextBox 1">
            <a:extLst>
              <a:ext uri="{FF2B5EF4-FFF2-40B4-BE49-F238E27FC236}">
                <a16:creationId xmlns:a16="http://schemas.microsoft.com/office/drawing/2014/main" id="{68D0B289-4844-44AC-86A0-5AEEE34C6957}"/>
              </a:ext>
            </a:extLst>
          </p:cNvPr>
          <p:cNvSpPr txBox="1"/>
          <p:nvPr userDrawn="1"/>
        </p:nvSpPr>
        <p:spPr>
          <a:xfrm>
            <a:off x="623392" y="2348880"/>
            <a:ext cx="5616624" cy="646331"/>
          </a:xfrm>
          <a:prstGeom prst="rect">
            <a:avLst/>
          </a:prstGeom>
          <a:noFill/>
        </p:spPr>
        <p:txBody>
          <a:bodyPr wrap="square" rtlCol="0">
            <a:spAutoFit/>
          </a:bodyPr>
          <a:lstStyle/>
          <a:p>
            <a:pPr>
              <a:buNone/>
            </a:pPr>
            <a:r>
              <a:rPr lang="en-GB" sz="3600" b="1" noProof="0" dirty="0">
                <a:solidFill>
                  <a:schemeClr val="bg1"/>
                </a:solidFill>
              </a:rPr>
              <a:t>Thank you</a:t>
            </a:r>
            <a:endParaRPr lang="en-GB" sz="3600" b="1" dirty="0">
              <a:solidFill>
                <a:schemeClr val="bg1"/>
              </a:solidFill>
            </a:endParaRPr>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10/11/2020</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Lst>
  <p:txStyles>
    <p:titleStyle>
      <a:lvl1pPr algn="l" defTabSz="914400" rtl="0" eaLnBrk="1" latinLnBrk="0" hangingPunct="1">
        <a:lnSpc>
          <a:spcPct val="90000"/>
        </a:lnSpc>
        <a:spcBef>
          <a:spcPct val="0"/>
        </a:spcBef>
        <a:buNone/>
        <a:defRPr sz="3600" b="1" kern="1200">
          <a:solidFill>
            <a:srgbClr val="585858"/>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hyperlink" Target="https://mathmusingsblog.wordpress.com/2017/08/19/multi-dimensional-fluency/"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mailto:viv.lloyd@ncetm.org.uk"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www.youtube.com/watch?v=yXdHGBfoqfw&amp;feature=plcp"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hyperlink" Target="https://www.youtube.com/watch?v=G94gW8cnu9s" TargetMode="External"/><Relationship Id="rId5" Type="http://schemas.openxmlformats.org/officeDocument/2006/relationships/hyperlink" Target="https://www.youtube.com/watch?v=yXdHGBfoqfw" TargetMode="Externa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hyperlink" Target="https://nrich.maths.org/10624"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hyperlink" Target="https://www.cambridgemaths.org/espresso/view/learning-and-assessing-times-tables/" TargetMode="External"/><Relationship Id="rId2" Type="http://schemas.openxmlformats.org/officeDocument/2006/relationships/hyperlink" Target="https://www.youcubed.org/evidence/fluency-without-fear/" TargetMode="External"/><Relationship Id="rId1" Type="http://schemas.openxmlformats.org/officeDocument/2006/relationships/slideLayout" Target="../slideLayouts/slideLayout3.xml"/><Relationship Id="rId5" Type="http://schemas.openxmlformats.org/officeDocument/2006/relationships/hyperlink" Target="https://www.cambridgemaths.org/espresso/view/early-number-sense/" TargetMode="External"/><Relationship Id="rId4" Type="http://schemas.openxmlformats.org/officeDocument/2006/relationships/hyperlink" Target="https://www.cambridgemaths.org/espresso/view/working-memory-for-mathematics-learnin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hyperlink" Target="https://www.herts.ac.uk/link/volume-2,-issue-1/is-there-a-place-for-rote-learning-multiplication-tables-in-english-primary-schools" TargetMode="External"/><Relationship Id="rId2" Type="http://schemas.openxmlformats.org/officeDocument/2006/relationships/hyperlink" Target="https://nrich.maths.org/10624" TargetMode="External"/><Relationship Id="rId1" Type="http://schemas.openxmlformats.org/officeDocument/2006/relationships/slideLayout" Target="../slideLayouts/slideLayout3.xml"/><Relationship Id="rId5" Type="http://schemas.openxmlformats.org/officeDocument/2006/relationships/hyperlink" Target="https://mathmusingsblog.wordpress.com/2017/08/20/strategies-for-developing-multi-dimensional-fluency/" TargetMode="External"/><Relationship Id="rId4" Type="http://schemas.openxmlformats.org/officeDocument/2006/relationships/hyperlink" Target="https://mathmusingsblog.wordpress.com/2017/08/19/multi-dimensional-fluency/"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hyperlink" Target="http://www.estimation180.com/" TargetMode="External"/><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11.tmp"/></Relationships>
</file>

<file path=ppt/slides/_rels/slide63.xml.rels><?xml version="1.0" encoding="UTF-8" standalone="yes"?>
<Relationships xmlns="http://schemas.openxmlformats.org/package/2006/relationships"><Relationship Id="rId3" Type="http://schemas.openxmlformats.org/officeDocument/2006/relationships/hyperlink" Target="https://nrich.maths.org/10821" TargetMode="External"/><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12.tmp"/></Relationships>
</file>

<file path=ppt/slides/_rels/slide64.xml.rels><?xml version="1.0" encoding="UTF-8" standalone="yes"?>
<Relationships xmlns="http://schemas.openxmlformats.org/package/2006/relationships"><Relationship Id="rId3" Type="http://schemas.openxmlformats.org/officeDocument/2006/relationships/hyperlink" Target="https://www.youcubed.org/tasks/" TargetMode="External"/><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14.tmp"/><Relationship Id="rId4" Type="http://schemas.openxmlformats.org/officeDocument/2006/relationships/image" Target="../media/image13.tmp"/></Relationships>
</file>

<file path=ppt/slides/_rels/slide65.xml.rels><?xml version="1.0" encoding="UTF-8" standalone="yes"?>
<Relationships xmlns="http://schemas.openxmlformats.org/package/2006/relationships"><Relationship Id="rId3" Type="http://schemas.openxmlformats.org/officeDocument/2006/relationships/hyperlink" Target="https://garyhall.org.uk/gordons-numeracy-itps.html" TargetMode="External"/><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15.tmp"/></Relationships>
</file>

<file path=ppt/slides/_rels/slide66.xml.rels><?xml version="1.0" encoding="UTF-8" standalone="yes"?>
<Relationships xmlns="http://schemas.openxmlformats.org/package/2006/relationships"><Relationship Id="rId3" Type="http://schemas.openxmlformats.org/officeDocument/2006/relationships/image" Target="../media/image16.tmp"/><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19.tmp"/><Relationship Id="rId5" Type="http://schemas.openxmlformats.org/officeDocument/2006/relationships/image" Target="../media/image18.tmp"/><Relationship Id="rId4" Type="http://schemas.openxmlformats.org/officeDocument/2006/relationships/image" Target="../media/image17.tmp"/></Relationships>
</file>

<file path=ppt/slides/_rels/slide67.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hyperlink" Target="https://www.ncetm.org.uk/in-the-classroom/national-curriculum-resource-tool/" TargetMode="External"/></Relationships>
</file>

<file path=ppt/slides/_rels/slide68.xml.rels><?xml version="1.0" encoding="UTF-8" standalone="yes"?>
<Relationships xmlns="http://schemas.openxmlformats.org/package/2006/relationships"><Relationship Id="rId3" Type="http://schemas.openxmlformats.org/officeDocument/2006/relationships/hyperlink" Target="https://www.ncetm.org.uk/classroom-resources/lv-number-facts/" TargetMode="External"/><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69.xml.rels><?xml version="1.0" encoding="UTF-8" standalone="yes"?>
<Relationships xmlns="http://schemas.openxmlformats.org/package/2006/relationships"><Relationship Id="rId3" Type="http://schemas.openxmlformats.org/officeDocument/2006/relationships/hyperlink" Target="https://www.ncetm.org.uk/teaching-for-mastery/mastery-materials/" TargetMode="External"/><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175C808A-AE20-49E7-B57C-31614DCD9179}"/>
              </a:ext>
            </a:extLst>
          </p:cNvPr>
          <p:cNvSpPr txBox="1">
            <a:spLocks noChangeArrowheads="1"/>
          </p:cNvSpPr>
          <p:nvPr/>
        </p:nvSpPr>
        <p:spPr bwMode="auto">
          <a:xfrm>
            <a:off x="191344" y="1628800"/>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lgn="l" rtl="0" eaLnBrk="0" fontAlgn="base" hangingPunct="0">
              <a:spcBef>
                <a:spcPct val="0"/>
              </a:spcBef>
              <a:spcAft>
                <a:spcPct val="0"/>
              </a:spcAft>
              <a:defRPr sz="3600" b="1">
                <a:solidFill>
                  <a:schemeClr val="bg1"/>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eaLnBrk="1" hangingPunct="1">
              <a:buNone/>
              <a:defRPr/>
            </a:pPr>
            <a:r>
              <a:rPr lang="en-GB" altLang="en-US" sz="4400" dirty="0">
                <a:latin typeface="+mn-lt"/>
              </a:rPr>
              <a:t>The big ideas of teaching for mastery</a:t>
            </a:r>
          </a:p>
          <a:p>
            <a:pPr eaLnBrk="1" hangingPunct="1">
              <a:buNone/>
              <a:defRPr/>
            </a:pPr>
            <a:r>
              <a:rPr lang="en-GB" altLang="en-US" sz="4400" dirty="0">
                <a:latin typeface="+mn-lt"/>
              </a:rPr>
              <a:t>Primary ITE Unit 2:</a:t>
            </a:r>
            <a:br>
              <a:rPr lang="en-GB" altLang="en-US" sz="4400" dirty="0">
                <a:latin typeface="+mn-lt"/>
              </a:rPr>
            </a:br>
            <a:r>
              <a:rPr lang="en-GB" altLang="en-US" sz="4400" dirty="0">
                <a:latin typeface="+mn-lt"/>
              </a:rPr>
              <a:t>Fluency</a:t>
            </a:r>
          </a:p>
          <a:p>
            <a:pPr eaLnBrk="1" hangingPunct="1">
              <a:buNone/>
              <a:defRPr/>
            </a:pPr>
            <a:endParaRPr lang="en-US" altLang="en-US" sz="2400" kern="0" dirty="0"/>
          </a:p>
        </p:txBody>
      </p:sp>
      <p:sp>
        <p:nvSpPr>
          <p:cNvPr id="5" name="TextBox 1">
            <a:extLst>
              <a:ext uri="{FF2B5EF4-FFF2-40B4-BE49-F238E27FC236}">
                <a16:creationId xmlns:a16="http://schemas.microsoft.com/office/drawing/2014/main" id="{0825FA1B-85B0-46F9-B45E-23A123FEC107}"/>
              </a:ext>
            </a:extLst>
          </p:cNvPr>
          <p:cNvSpPr txBox="1"/>
          <p:nvPr/>
        </p:nvSpPr>
        <p:spPr>
          <a:xfrm>
            <a:off x="8832305" y="14319"/>
            <a:ext cx="1530927" cy="461665"/>
          </a:xfrm>
          <a:prstGeom prst="rect">
            <a:avLst/>
          </a:prstGeom>
          <a:noFill/>
        </p:spPr>
        <p:txBody>
          <a:bodyPr wrap="square" rtlCol="0">
            <a:spAutoFit/>
          </a:bodyPr>
          <a:lstStyle>
            <a:defPPr>
              <a:defRPr lang="en-GB"/>
            </a:defPPr>
            <a:lvl1pPr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r">
              <a:buNone/>
            </a:pPr>
            <a:r>
              <a:rPr lang="en-GB" sz="2400" dirty="0">
                <a:solidFill>
                  <a:schemeClr val="bg1"/>
                </a:solidFill>
              </a:rPr>
              <a:t>2019/20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202" y="0"/>
            <a:ext cx="9144000" cy="6278942"/>
          </a:xfrm>
          <a:prstGeom prst="rect">
            <a:avLst/>
          </a:prstGeom>
        </p:spPr>
      </p:pic>
      <p:sp>
        <p:nvSpPr>
          <p:cNvPr id="2" name="Oval 1"/>
          <p:cNvSpPr/>
          <p:nvPr/>
        </p:nvSpPr>
        <p:spPr>
          <a:xfrm>
            <a:off x="1631505" y="404665"/>
            <a:ext cx="378373" cy="37837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buNone/>
            </a:pPr>
            <a:r>
              <a:rPr lang="en-GB" sz="2000" b="1" dirty="0"/>
              <a:t>1</a:t>
            </a:r>
          </a:p>
        </p:txBody>
      </p:sp>
      <p:sp>
        <p:nvSpPr>
          <p:cNvPr id="4" name="Oval 3"/>
          <p:cNvSpPr/>
          <p:nvPr/>
        </p:nvSpPr>
        <p:spPr>
          <a:xfrm>
            <a:off x="4500829" y="404665"/>
            <a:ext cx="378373" cy="37837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buNone/>
            </a:pPr>
            <a:r>
              <a:rPr lang="en-GB" sz="2000" b="1" dirty="0"/>
              <a:t>2</a:t>
            </a:r>
          </a:p>
        </p:txBody>
      </p:sp>
      <p:sp>
        <p:nvSpPr>
          <p:cNvPr id="5" name="Oval 4"/>
          <p:cNvSpPr/>
          <p:nvPr/>
        </p:nvSpPr>
        <p:spPr>
          <a:xfrm>
            <a:off x="7480512" y="404665"/>
            <a:ext cx="378373" cy="37837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buNone/>
            </a:pPr>
            <a:r>
              <a:rPr lang="en-GB" sz="2000" b="1" dirty="0"/>
              <a:t>3</a:t>
            </a:r>
          </a:p>
        </p:txBody>
      </p:sp>
      <p:sp>
        <p:nvSpPr>
          <p:cNvPr id="6" name="Oval 5"/>
          <p:cNvSpPr/>
          <p:nvPr/>
        </p:nvSpPr>
        <p:spPr>
          <a:xfrm>
            <a:off x="1631505" y="2454182"/>
            <a:ext cx="378373" cy="37837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buNone/>
            </a:pPr>
            <a:r>
              <a:rPr lang="en-GB" sz="2000" b="1" dirty="0"/>
              <a:t>4</a:t>
            </a:r>
          </a:p>
        </p:txBody>
      </p:sp>
      <p:sp>
        <p:nvSpPr>
          <p:cNvPr id="7" name="Oval 6"/>
          <p:cNvSpPr/>
          <p:nvPr/>
        </p:nvSpPr>
        <p:spPr>
          <a:xfrm>
            <a:off x="4500829" y="2454182"/>
            <a:ext cx="378373" cy="37837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buNone/>
            </a:pPr>
            <a:r>
              <a:rPr lang="en-GB" sz="2000" b="1" dirty="0"/>
              <a:t>5</a:t>
            </a:r>
          </a:p>
        </p:txBody>
      </p:sp>
      <p:sp>
        <p:nvSpPr>
          <p:cNvPr id="8" name="Oval 7"/>
          <p:cNvSpPr/>
          <p:nvPr/>
        </p:nvSpPr>
        <p:spPr>
          <a:xfrm>
            <a:off x="7480512" y="2454182"/>
            <a:ext cx="378373" cy="37837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buNone/>
            </a:pPr>
            <a:r>
              <a:rPr lang="en-GB" sz="2000" b="1" dirty="0"/>
              <a:t>6</a:t>
            </a:r>
          </a:p>
        </p:txBody>
      </p:sp>
      <p:sp>
        <p:nvSpPr>
          <p:cNvPr id="9" name="Oval 8"/>
          <p:cNvSpPr/>
          <p:nvPr/>
        </p:nvSpPr>
        <p:spPr>
          <a:xfrm>
            <a:off x="1631505" y="4456403"/>
            <a:ext cx="378373" cy="37837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buNone/>
            </a:pPr>
            <a:r>
              <a:rPr lang="en-GB" sz="2000" b="1" dirty="0"/>
              <a:t>7</a:t>
            </a:r>
          </a:p>
        </p:txBody>
      </p:sp>
      <p:sp>
        <p:nvSpPr>
          <p:cNvPr id="11" name="Oval 10"/>
          <p:cNvSpPr/>
          <p:nvPr/>
        </p:nvSpPr>
        <p:spPr>
          <a:xfrm>
            <a:off x="4500829" y="4456403"/>
            <a:ext cx="378373" cy="37837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buNone/>
            </a:pPr>
            <a:r>
              <a:rPr lang="en-GB" sz="2000" b="1" dirty="0"/>
              <a:t>8</a:t>
            </a:r>
          </a:p>
        </p:txBody>
      </p:sp>
      <p:sp>
        <p:nvSpPr>
          <p:cNvPr id="12" name="Oval 11"/>
          <p:cNvSpPr/>
          <p:nvPr/>
        </p:nvSpPr>
        <p:spPr>
          <a:xfrm>
            <a:off x="7480512" y="4456403"/>
            <a:ext cx="378373" cy="37837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buNone/>
            </a:pPr>
            <a:r>
              <a:rPr lang="en-GB" sz="2000" b="1" dirty="0"/>
              <a:t>9</a:t>
            </a:r>
          </a:p>
        </p:txBody>
      </p:sp>
    </p:spTree>
    <p:extLst>
      <p:ext uri="{BB962C8B-B14F-4D97-AF65-F5344CB8AC3E}">
        <p14:creationId xmlns:p14="http://schemas.microsoft.com/office/powerpoint/2010/main" val="1647647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94CD6-F539-4EA5-BEE2-9DD63C35713E}"/>
              </a:ext>
            </a:extLst>
          </p:cNvPr>
          <p:cNvSpPr>
            <a:spLocks noGrp="1"/>
          </p:cNvSpPr>
          <p:nvPr>
            <p:ph type="title"/>
          </p:nvPr>
        </p:nvSpPr>
        <p:spPr>
          <a:xfrm>
            <a:off x="335360" y="202237"/>
            <a:ext cx="7924800" cy="766014"/>
          </a:xfrm>
        </p:spPr>
        <p:txBody>
          <a:bodyPr/>
          <a:lstStyle/>
          <a:p>
            <a:r>
              <a:rPr lang="en-GB" dirty="0"/>
              <a:t>Thinking about fluency</a:t>
            </a:r>
          </a:p>
        </p:txBody>
      </p:sp>
      <p:pic>
        <p:nvPicPr>
          <p:cNvPr id="4" name="Content Placeholder 3"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83432" y="963736"/>
            <a:ext cx="7494712" cy="4744773"/>
          </a:xfrm>
        </p:spPr>
      </p:pic>
      <p:sp>
        <p:nvSpPr>
          <p:cNvPr id="5" name="TextBox 4"/>
          <p:cNvSpPr txBox="1"/>
          <p:nvPr/>
        </p:nvSpPr>
        <p:spPr>
          <a:xfrm>
            <a:off x="323006" y="6034569"/>
            <a:ext cx="8712240" cy="523220"/>
          </a:xfrm>
          <a:prstGeom prst="rect">
            <a:avLst/>
          </a:prstGeom>
          <a:noFill/>
        </p:spPr>
        <p:txBody>
          <a:bodyPr wrap="square" rtlCol="0">
            <a:spAutoFit/>
          </a:bodyPr>
          <a:lstStyle/>
          <a:p>
            <a:pPr>
              <a:buNone/>
            </a:pPr>
            <a:r>
              <a:rPr lang="en-GB" sz="1400" dirty="0" err="1"/>
              <a:t>Roicki</a:t>
            </a:r>
            <a:r>
              <a:rPr lang="en-GB" sz="1400" dirty="0"/>
              <a:t>, J. (2017) </a:t>
            </a:r>
            <a:r>
              <a:rPr lang="en-GB" sz="1400" i="1" dirty="0"/>
              <a:t>Multi-dimensional fluency</a:t>
            </a:r>
            <a:r>
              <a:rPr lang="en-US" sz="1400" dirty="0"/>
              <a:t>. Math Musings. [Online] [Accessed on 21 January 2020] </a:t>
            </a:r>
            <a:r>
              <a:rPr lang="en-US" sz="1400" dirty="0">
                <a:hlinkClick r:id="rId4"/>
              </a:rPr>
              <a:t>https://mathmusingsblog.wordpress.com/2017/08/19/multi-dimensional-fluency/</a:t>
            </a:r>
            <a:r>
              <a:rPr lang="en-US" sz="1400" dirty="0"/>
              <a:t> </a:t>
            </a:r>
          </a:p>
        </p:txBody>
      </p:sp>
    </p:spTree>
    <p:extLst>
      <p:ext uri="{BB962C8B-B14F-4D97-AF65-F5344CB8AC3E}">
        <p14:creationId xmlns:p14="http://schemas.microsoft.com/office/powerpoint/2010/main" val="2429101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282005"/>
            <a:ext cx="8683625" cy="690340"/>
          </a:xfrm>
        </p:spPr>
        <p:txBody>
          <a:bodyPr>
            <a:noAutofit/>
          </a:bodyPr>
          <a:lstStyle/>
          <a:p>
            <a:r>
              <a:rPr lang="en-GB" sz="3200" dirty="0"/>
              <a:t>Gray and Tall on ‘knowing and using facts’:</a:t>
            </a:r>
          </a:p>
        </p:txBody>
      </p:sp>
      <p:sp>
        <p:nvSpPr>
          <p:cNvPr id="3" name="Content Placeholder 2"/>
          <p:cNvSpPr>
            <a:spLocks noGrp="1"/>
          </p:cNvSpPr>
          <p:nvPr>
            <p:ph idx="1"/>
          </p:nvPr>
        </p:nvSpPr>
        <p:spPr>
          <a:xfrm>
            <a:off x="433598" y="1424382"/>
            <a:ext cx="11351033" cy="4114800"/>
          </a:xfrm>
        </p:spPr>
        <p:txBody>
          <a:bodyPr>
            <a:normAutofit fontScale="92500" lnSpcReduction="10000"/>
          </a:bodyPr>
          <a:lstStyle/>
          <a:p>
            <a:pPr marL="0" indent="0">
              <a:buNone/>
            </a:pPr>
            <a:r>
              <a:rPr lang="en-GB" sz="2800" dirty="0"/>
              <a:t>Struggling learners… “are doing a more difficult form of mathematics, which eventually causes a divergence in performance between them and their successful peers.”</a:t>
            </a:r>
          </a:p>
          <a:p>
            <a:pPr marL="0" indent="0">
              <a:buNone/>
            </a:pPr>
            <a:endParaRPr lang="en-GB" sz="1900" dirty="0"/>
          </a:p>
          <a:p>
            <a:pPr marL="0" indent="0">
              <a:buNone/>
            </a:pPr>
            <a:r>
              <a:rPr lang="en-GB" b="1" dirty="0"/>
              <a:t>What do you think they mean by this?</a:t>
            </a:r>
          </a:p>
          <a:p>
            <a:pPr marL="0" indent="0">
              <a:buNone/>
            </a:pPr>
            <a:endParaRPr lang="en-GB" sz="1700" dirty="0"/>
          </a:p>
          <a:p>
            <a:pPr marL="0" indent="0">
              <a:buNone/>
            </a:pPr>
            <a:r>
              <a:rPr lang="en-GB" sz="2800" dirty="0" err="1"/>
              <a:t>Gray</a:t>
            </a:r>
            <a:r>
              <a:rPr lang="en-GB" sz="2800" dirty="0"/>
              <a:t> and Tall distinguish between ‘a meaningful known fact’ and ‘a fact remembered by rote’. </a:t>
            </a:r>
          </a:p>
          <a:p>
            <a:pPr marL="0" indent="0">
              <a:buNone/>
            </a:pPr>
            <a:endParaRPr lang="en-GB" sz="2800" dirty="0"/>
          </a:p>
          <a:p>
            <a:pPr marL="0" indent="0">
              <a:buNone/>
            </a:pPr>
            <a:r>
              <a:rPr lang="en-GB" sz="3200" b="1" dirty="0"/>
              <a:t>How does this relate to Skemp’s work?</a:t>
            </a:r>
          </a:p>
        </p:txBody>
      </p:sp>
      <p:sp>
        <p:nvSpPr>
          <p:cNvPr id="4" name="TextBox 3"/>
          <p:cNvSpPr txBox="1"/>
          <p:nvPr/>
        </p:nvSpPr>
        <p:spPr>
          <a:xfrm>
            <a:off x="263352" y="5991219"/>
            <a:ext cx="8574502" cy="584775"/>
          </a:xfrm>
          <a:prstGeom prst="rect">
            <a:avLst/>
          </a:prstGeom>
          <a:noFill/>
        </p:spPr>
        <p:txBody>
          <a:bodyPr wrap="square" rtlCol="0">
            <a:spAutoFit/>
          </a:bodyPr>
          <a:lstStyle/>
          <a:p>
            <a:pPr>
              <a:buNone/>
            </a:pPr>
            <a:r>
              <a:rPr lang="en-US" sz="1600" dirty="0"/>
              <a:t>Gray, E. M. and Tall, D. O. (1994) 'Duality, Ambiguity, and Flexibility: A "</a:t>
            </a:r>
            <a:r>
              <a:rPr lang="en-US" sz="1600" dirty="0" err="1"/>
              <a:t>Proceptual</a:t>
            </a:r>
            <a:r>
              <a:rPr lang="en-US" sz="1600" dirty="0"/>
              <a:t>" View of Simple Arithmetic.' </a:t>
            </a:r>
            <a:r>
              <a:rPr lang="en-US" sz="1600" i="1" dirty="0"/>
              <a:t>Journal for Research in Mathematics Education</a:t>
            </a:r>
            <a:r>
              <a:rPr lang="en-US" sz="1600" dirty="0"/>
              <a:t>, 25(2) pp. 116-140.</a:t>
            </a:r>
            <a:endParaRPr lang="en-GB" sz="1600" i="1" dirty="0"/>
          </a:p>
        </p:txBody>
      </p:sp>
    </p:spTree>
    <p:extLst>
      <p:ext uri="{BB962C8B-B14F-4D97-AF65-F5344CB8AC3E}">
        <p14:creationId xmlns:p14="http://schemas.microsoft.com/office/powerpoint/2010/main" val="42490287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388" y="230940"/>
            <a:ext cx="7924800" cy="577532"/>
          </a:xfrm>
        </p:spPr>
        <p:txBody>
          <a:bodyPr>
            <a:noAutofit/>
          </a:bodyPr>
          <a:lstStyle/>
          <a:p>
            <a:r>
              <a:rPr lang="en-GB" sz="3200" dirty="0"/>
              <a:t>Mike Askew on ‘elements of fluency’:</a:t>
            </a:r>
          </a:p>
        </p:txBody>
      </p:sp>
      <p:sp>
        <p:nvSpPr>
          <p:cNvPr id="3" name="Content Placeholder 2"/>
          <p:cNvSpPr>
            <a:spLocks noGrp="1"/>
          </p:cNvSpPr>
          <p:nvPr>
            <p:ph idx="1"/>
          </p:nvPr>
        </p:nvSpPr>
        <p:spPr>
          <a:xfrm>
            <a:off x="407368" y="978028"/>
            <a:ext cx="5904656" cy="5040560"/>
          </a:xfrm>
          <a:ln w="28575">
            <a:solidFill>
              <a:schemeClr val="tx1"/>
            </a:solidFill>
          </a:ln>
        </p:spPr>
        <p:txBody>
          <a:bodyPr>
            <a:noAutofit/>
          </a:bodyPr>
          <a:lstStyle/>
          <a:p>
            <a:pPr marL="0" indent="0">
              <a:buNone/>
            </a:pPr>
            <a:r>
              <a:rPr lang="en-GB" dirty="0"/>
              <a:t>Children are hampered if they are not ‘fluent’ in:</a:t>
            </a:r>
          </a:p>
          <a:p>
            <a:endParaRPr lang="en-GB" sz="2000" dirty="0"/>
          </a:p>
          <a:p>
            <a:r>
              <a:rPr lang="en-GB" sz="2000" dirty="0"/>
              <a:t>Adding or subtracting a single digit to/from any number</a:t>
            </a:r>
          </a:p>
          <a:p>
            <a:r>
              <a:rPr lang="en-GB" sz="2000" dirty="0"/>
              <a:t>Adding a multiple of 10 or 100 to any number</a:t>
            </a:r>
          </a:p>
          <a:p>
            <a:r>
              <a:rPr lang="en-GB" sz="2000" dirty="0"/>
              <a:t>Counting on or back in 1s from any starting number</a:t>
            </a:r>
          </a:p>
          <a:p>
            <a:r>
              <a:rPr lang="en-GB" sz="2000" dirty="0"/>
              <a:t>Counting on or back in 2s, 10s, or 5s from any starting number</a:t>
            </a:r>
          </a:p>
          <a:p>
            <a:r>
              <a:rPr lang="en-GB" sz="2000" dirty="0"/>
              <a:t>Recalling rapidly the multiplication facts up to 10 x 10</a:t>
            </a:r>
          </a:p>
          <a:p>
            <a:r>
              <a:rPr lang="en-GB" sz="2000" dirty="0"/>
              <a:t>Multiplying any number by 2 or 10</a:t>
            </a:r>
          </a:p>
          <a:p>
            <a:endParaRPr lang="en-GB" sz="2000" dirty="0"/>
          </a:p>
          <a:p>
            <a:endParaRPr lang="en-GB" sz="2000" dirty="0"/>
          </a:p>
        </p:txBody>
      </p:sp>
      <p:sp>
        <p:nvSpPr>
          <p:cNvPr id="5" name="Content Placeholder 2"/>
          <p:cNvSpPr>
            <a:spLocks noGrp="1"/>
          </p:cNvSpPr>
          <p:nvPr>
            <p:ph idx="4294967295"/>
          </p:nvPr>
        </p:nvSpPr>
        <p:spPr>
          <a:xfrm>
            <a:off x="6840916" y="978028"/>
            <a:ext cx="4727691" cy="4683220"/>
          </a:xfrm>
          <a:ln w="19050">
            <a:solidFill>
              <a:schemeClr val="tx1"/>
            </a:solidFill>
          </a:ln>
        </p:spPr>
        <p:txBody>
          <a:bodyPr>
            <a:normAutofit/>
          </a:bodyPr>
          <a:lstStyle/>
          <a:p>
            <a:pPr marL="0" indent="0">
              <a:buNone/>
            </a:pPr>
            <a:r>
              <a:rPr lang="en-GB" dirty="0"/>
              <a:t>Skills that children should be ‘semi-fluent’ in:</a:t>
            </a:r>
          </a:p>
          <a:p>
            <a:endParaRPr lang="en-GB" sz="2000" dirty="0"/>
          </a:p>
          <a:p>
            <a:r>
              <a:rPr lang="en-GB" sz="2000" dirty="0"/>
              <a:t>Knowing what to add to a number to make it up to a multiple of 10 or 100</a:t>
            </a:r>
          </a:p>
          <a:p>
            <a:r>
              <a:rPr lang="en-GB" sz="2000" dirty="0"/>
              <a:t>Halving any number</a:t>
            </a:r>
          </a:p>
          <a:p>
            <a:r>
              <a:rPr lang="en-GB" sz="2000" dirty="0"/>
              <a:t>Multiplying any number by 5 (by multiplying by 10 and then halving)</a:t>
            </a:r>
          </a:p>
          <a:p>
            <a:r>
              <a:rPr lang="en-GB" sz="2000" dirty="0"/>
              <a:t>Knowing the division facts associated with the multiplication facts</a:t>
            </a:r>
          </a:p>
        </p:txBody>
      </p:sp>
      <p:sp>
        <p:nvSpPr>
          <p:cNvPr id="4" name="TextBox 3"/>
          <p:cNvSpPr txBox="1"/>
          <p:nvPr/>
        </p:nvSpPr>
        <p:spPr>
          <a:xfrm>
            <a:off x="407368" y="6288506"/>
            <a:ext cx="8103478" cy="338554"/>
          </a:xfrm>
          <a:prstGeom prst="rect">
            <a:avLst/>
          </a:prstGeom>
          <a:noFill/>
        </p:spPr>
        <p:txBody>
          <a:bodyPr wrap="square" rtlCol="0">
            <a:spAutoFit/>
          </a:bodyPr>
          <a:lstStyle/>
          <a:p>
            <a:pPr>
              <a:buNone/>
            </a:pPr>
            <a:r>
              <a:rPr lang="en-US" sz="1600" dirty="0"/>
              <a:t>Askew, M. (2012) </a:t>
            </a:r>
            <a:r>
              <a:rPr lang="en-US" sz="1600" i="1" dirty="0"/>
              <a:t>Transforming primary mathematics.</a:t>
            </a:r>
            <a:r>
              <a:rPr lang="en-US" sz="1600" dirty="0"/>
              <a:t> London: Routledge.</a:t>
            </a:r>
          </a:p>
        </p:txBody>
      </p:sp>
    </p:spTree>
    <p:extLst>
      <p:ext uri="{BB962C8B-B14F-4D97-AF65-F5344CB8AC3E}">
        <p14:creationId xmlns:p14="http://schemas.microsoft.com/office/powerpoint/2010/main" val="432581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a:xfrm>
            <a:off x="2603938" y="1876096"/>
            <a:ext cx="6984124" cy="3105808"/>
          </a:xfrm>
          <a:prstGeom prst="wedgeRoundRectCallout">
            <a:avLst>
              <a:gd name="adj1" fmla="val 48016"/>
              <a:gd name="adj2" fmla="val 86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5400" dirty="0">
                <a:solidFill>
                  <a:schemeClr val="bg1"/>
                </a:solidFill>
              </a:rPr>
              <a:t>Why do children need to learn their times tables?</a:t>
            </a:r>
          </a:p>
        </p:txBody>
      </p:sp>
      <p:sp>
        <p:nvSpPr>
          <p:cNvPr id="6" name="Title 2">
            <a:extLst>
              <a:ext uri="{FF2B5EF4-FFF2-40B4-BE49-F238E27FC236}">
                <a16:creationId xmlns:a16="http://schemas.microsoft.com/office/drawing/2014/main" id="{CA272FB4-714C-46A3-BB3A-577D331A4075}"/>
              </a:ext>
            </a:extLst>
          </p:cNvPr>
          <p:cNvSpPr>
            <a:spLocks noGrp="1"/>
          </p:cNvSpPr>
          <p:nvPr>
            <p:ph type="title"/>
          </p:nvPr>
        </p:nvSpPr>
        <p:spPr>
          <a:xfrm>
            <a:off x="191344" y="357420"/>
            <a:ext cx="7482408" cy="1143000"/>
          </a:xfrm>
        </p:spPr>
        <p:txBody>
          <a:bodyPr>
            <a:noAutofit/>
          </a:bodyPr>
          <a:lstStyle/>
          <a:p>
            <a:r>
              <a:rPr lang="en-GB" sz="4400" dirty="0"/>
              <a:t>Discuss:</a:t>
            </a:r>
          </a:p>
        </p:txBody>
      </p:sp>
      <p:sp>
        <p:nvSpPr>
          <p:cNvPr id="2" name="Rectangle 1"/>
          <p:cNvSpPr/>
          <p:nvPr/>
        </p:nvSpPr>
        <p:spPr bwMode="auto">
          <a:xfrm>
            <a:off x="6816080" y="0"/>
            <a:ext cx="5393798" cy="1124744"/>
          </a:xfrm>
          <a:prstGeom prst="rect">
            <a:avLst/>
          </a:prstGeom>
          <a:solidFill>
            <a:srgbClr val="C8E2E8"/>
          </a:solidFill>
          <a:ln>
            <a:noFill/>
          </a:ln>
          <a:effectLst/>
        </p:spPr>
        <p:txBody>
          <a:bodyPr vert="horz" wrap="square" lIns="91440" tIns="45720" rIns="91440" bIns="45720" numCol="1" rtlCol="0" anchor="t" anchorCtr="0" compatLnSpc="1">
            <a:prstTxWarp prst="textNoShape">
              <a:avLst/>
            </a:prstTxWarp>
          </a:bodyPr>
          <a:lstStyle/>
          <a:p>
            <a:pPr marL="457200">
              <a:buNone/>
            </a:pPr>
            <a:r>
              <a:rPr lang="en-GB" sz="1800" b="1" dirty="0">
                <a:latin typeface="Arial" charset="0"/>
              </a:rPr>
              <a:t>PART 2: </a:t>
            </a:r>
            <a:r>
              <a:rPr lang="en-GB" sz="1800" b="1" dirty="0"/>
              <a:t>Why do children need to learn their times tables?</a:t>
            </a:r>
            <a:endParaRPr lang="en-GB" sz="1800" b="1" dirty="0">
              <a:latin typeface="Arial" charset="0"/>
            </a:endParaRPr>
          </a:p>
        </p:txBody>
      </p:sp>
    </p:spTree>
    <p:extLst>
      <p:ext uri="{BB962C8B-B14F-4D97-AF65-F5344CB8AC3E}">
        <p14:creationId xmlns:p14="http://schemas.microsoft.com/office/powerpoint/2010/main" val="3917385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347614"/>
            <a:ext cx="7924800" cy="650107"/>
          </a:xfrm>
        </p:spPr>
        <p:txBody>
          <a:bodyPr>
            <a:noAutofit/>
          </a:bodyPr>
          <a:lstStyle/>
          <a:p>
            <a:r>
              <a:rPr lang="en-GB" sz="3200" dirty="0"/>
              <a:t>Mike Askew on ‘mindful learning’:</a:t>
            </a:r>
          </a:p>
        </p:txBody>
      </p:sp>
      <p:sp>
        <p:nvSpPr>
          <p:cNvPr id="3" name="Content Placeholder 2"/>
          <p:cNvSpPr>
            <a:spLocks noGrp="1"/>
          </p:cNvSpPr>
          <p:nvPr>
            <p:ph idx="1"/>
          </p:nvPr>
        </p:nvSpPr>
        <p:spPr>
          <a:xfrm>
            <a:off x="263352" y="1371600"/>
            <a:ext cx="11665296" cy="4114800"/>
          </a:xfrm>
        </p:spPr>
        <p:txBody>
          <a:bodyPr>
            <a:normAutofit/>
          </a:bodyPr>
          <a:lstStyle/>
          <a:p>
            <a:pPr marL="0" indent="0">
              <a:spcBef>
                <a:spcPts val="0"/>
              </a:spcBef>
              <a:buNone/>
            </a:pPr>
            <a:r>
              <a:rPr lang="en-GB" sz="2800" dirty="0"/>
              <a:t>“While much of mathematics learning needs to be mindful … some things are best done fairly automatically. If you know that eight add two is ten, then the door is open to exploring some mathematics that involves adding numbers to ten. If, on the other hand, you still need to count in ones from eight to ten then your attention, your mindfulness, is going to be taken up with the counting and you could lose sight of what you were aiming for.”</a:t>
            </a:r>
          </a:p>
        </p:txBody>
      </p:sp>
      <p:sp>
        <p:nvSpPr>
          <p:cNvPr id="4" name="TextBox 3"/>
          <p:cNvSpPr txBox="1"/>
          <p:nvPr/>
        </p:nvSpPr>
        <p:spPr>
          <a:xfrm>
            <a:off x="479376" y="5860279"/>
            <a:ext cx="8103478" cy="338554"/>
          </a:xfrm>
          <a:prstGeom prst="rect">
            <a:avLst/>
          </a:prstGeom>
          <a:noFill/>
        </p:spPr>
        <p:txBody>
          <a:bodyPr wrap="square" rtlCol="0">
            <a:spAutoFit/>
          </a:bodyPr>
          <a:lstStyle/>
          <a:p>
            <a:pPr>
              <a:buNone/>
            </a:pPr>
            <a:r>
              <a:rPr lang="en-US" sz="1600" dirty="0"/>
              <a:t>Askew, M. (2012) </a:t>
            </a:r>
            <a:r>
              <a:rPr lang="en-US" sz="1600" i="1" dirty="0"/>
              <a:t>Transforming primary mathematics.</a:t>
            </a:r>
            <a:r>
              <a:rPr lang="en-US" sz="1600" dirty="0"/>
              <a:t> London: Routledge.</a:t>
            </a:r>
          </a:p>
        </p:txBody>
      </p:sp>
    </p:spTree>
    <p:extLst>
      <p:ext uri="{BB962C8B-B14F-4D97-AF65-F5344CB8AC3E}">
        <p14:creationId xmlns:p14="http://schemas.microsoft.com/office/powerpoint/2010/main" val="34494676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87923"/>
            <a:ext cx="9144001" cy="1143000"/>
          </a:xfrm>
        </p:spPr>
        <p:txBody>
          <a:bodyPr>
            <a:noAutofit/>
          </a:bodyPr>
          <a:lstStyle/>
          <a:p>
            <a:r>
              <a:rPr lang="en-GB" sz="3200" dirty="0"/>
              <a:t>Mike Askew on the purpose of being ‘fluent’:</a:t>
            </a:r>
          </a:p>
        </p:txBody>
      </p:sp>
      <p:sp>
        <p:nvSpPr>
          <p:cNvPr id="3" name="Content Placeholder 2"/>
          <p:cNvSpPr>
            <a:spLocks noGrp="1"/>
          </p:cNvSpPr>
          <p:nvPr>
            <p:ph idx="1"/>
          </p:nvPr>
        </p:nvSpPr>
        <p:spPr>
          <a:xfrm>
            <a:off x="191344" y="1772816"/>
            <a:ext cx="11521280" cy="4114800"/>
          </a:xfrm>
        </p:spPr>
        <p:txBody>
          <a:bodyPr>
            <a:normAutofit/>
          </a:bodyPr>
          <a:lstStyle/>
          <a:p>
            <a:pPr marL="0" indent="0">
              <a:spcBef>
                <a:spcPts val="0"/>
              </a:spcBef>
              <a:buNone/>
            </a:pPr>
            <a:r>
              <a:rPr lang="en-GB" sz="2800" dirty="0"/>
              <a:t>“Learning the tables still seems to be one of those ‘hot potatoes’ or touchstones in mathematics education. Your answer to ‘do children need to learn their tables?’ is a marker of whether you are a ‘progressive educator’ or a believer in ‘back to basics’. Both of these miss the point of being fluent in [multiplication tables]. They treat knowing these as an end in themselves. But the point of being fluent in them is to free up the working memory when tackling a more interesting and engaging piece of mathematics.”</a:t>
            </a:r>
          </a:p>
        </p:txBody>
      </p:sp>
      <p:sp>
        <p:nvSpPr>
          <p:cNvPr id="4" name="TextBox 3"/>
          <p:cNvSpPr txBox="1"/>
          <p:nvPr/>
        </p:nvSpPr>
        <p:spPr>
          <a:xfrm>
            <a:off x="216818" y="6060232"/>
            <a:ext cx="8103478" cy="338554"/>
          </a:xfrm>
          <a:prstGeom prst="rect">
            <a:avLst/>
          </a:prstGeom>
          <a:noFill/>
        </p:spPr>
        <p:txBody>
          <a:bodyPr wrap="square" rtlCol="0">
            <a:spAutoFit/>
          </a:bodyPr>
          <a:lstStyle/>
          <a:p>
            <a:pPr>
              <a:buNone/>
            </a:pPr>
            <a:r>
              <a:rPr lang="en-US" sz="1600" dirty="0"/>
              <a:t>Askew, M. (2012) </a:t>
            </a:r>
            <a:r>
              <a:rPr lang="en-US" sz="1600" i="1" dirty="0"/>
              <a:t>Transforming primary mathematics.</a:t>
            </a:r>
            <a:r>
              <a:rPr lang="en-US" sz="1600" dirty="0"/>
              <a:t> London: Routledge.</a:t>
            </a:r>
          </a:p>
        </p:txBody>
      </p:sp>
    </p:spTree>
    <p:extLst>
      <p:ext uri="{BB962C8B-B14F-4D97-AF65-F5344CB8AC3E}">
        <p14:creationId xmlns:p14="http://schemas.microsoft.com/office/powerpoint/2010/main" val="10074307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543741756"/>
              </p:ext>
            </p:extLst>
          </p:nvPr>
        </p:nvGraphicFramePr>
        <p:xfrm>
          <a:off x="479376" y="1268760"/>
          <a:ext cx="11089232" cy="4649660"/>
        </p:xfrm>
        <a:graphic>
          <a:graphicData uri="http://schemas.openxmlformats.org/drawingml/2006/table">
            <a:tbl>
              <a:tblPr firstRow="1" bandRow="1">
                <a:tableStyleId>{5940675A-B579-460E-94D1-54222C63F5DA}</a:tableStyleId>
              </a:tblPr>
              <a:tblGrid>
                <a:gridCol w="1421870">
                  <a:extLst>
                    <a:ext uri="{9D8B030D-6E8A-4147-A177-3AD203B41FA5}">
                      <a16:colId xmlns:a16="http://schemas.microsoft.com/office/drawing/2014/main" val="20000"/>
                    </a:ext>
                  </a:extLst>
                </a:gridCol>
                <a:gridCol w="9667362">
                  <a:extLst>
                    <a:ext uri="{9D8B030D-6E8A-4147-A177-3AD203B41FA5}">
                      <a16:colId xmlns:a16="http://schemas.microsoft.com/office/drawing/2014/main" val="20001"/>
                    </a:ext>
                  </a:extLst>
                </a:gridCol>
              </a:tblGrid>
              <a:tr h="705215">
                <a:tc>
                  <a:txBody>
                    <a:bodyPr/>
                    <a:lstStyle/>
                    <a:p>
                      <a:r>
                        <a:rPr lang="en-GB" sz="2400" dirty="0"/>
                        <a:t>Year 1</a:t>
                      </a:r>
                    </a:p>
                  </a:txBody>
                  <a:tcPr anchor="ctr">
                    <a:solidFill>
                      <a:schemeClr val="bg1"/>
                    </a:solidFill>
                  </a:tcPr>
                </a:tc>
                <a:tc>
                  <a:txBody>
                    <a:bodyPr/>
                    <a:lstStyle/>
                    <a:p>
                      <a:r>
                        <a:rPr lang="en-US" sz="1800" b="0" i="1" u="none" strike="noStrike" kern="1200" baseline="0" dirty="0">
                          <a:solidFill>
                            <a:schemeClr val="tx1"/>
                          </a:solidFill>
                          <a:latin typeface="+mn-lt"/>
                          <a:ea typeface="+mn-ea"/>
                          <a:cs typeface="+mn-cs"/>
                        </a:rPr>
                        <a:t>count in multiples of twos, fives and tens </a:t>
                      </a:r>
                      <a:r>
                        <a:rPr lang="en-US" sz="1800" b="0" i="0" u="none" strike="noStrike" kern="1200" baseline="0" dirty="0">
                          <a:solidFill>
                            <a:schemeClr val="tx1"/>
                          </a:solidFill>
                          <a:latin typeface="+mn-lt"/>
                          <a:ea typeface="+mn-ea"/>
                          <a:cs typeface="+mn-cs"/>
                        </a:rPr>
                        <a:t>	</a:t>
                      </a:r>
                    </a:p>
                  </a:txBody>
                  <a:tcPr anchor="ctr">
                    <a:solidFill>
                      <a:schemeClr val="bg1"/>
                    </a:solidFill>
                  </a:tcPr>
                </a:tc>
                <a:extLst>
                  <a:ext uri="{0D108BD9-81ED-4DB2-BD59-A6C34878D82A}">
                    <a16:rowId xmlns:a16="http://schemas.microsoft.com/office/drawing/2014/main" val="10000"/>
                  </a:ext>
                </a:extLst>
              </a:tr>
              <a:tr h="705215">
                <a:tc>
                  <a:txBody>
                    <a:bodyPr/>
                    <a:lstStyle/>
                    <a:p>
                      <a:r>
                        <a:rPr lang="en-GB" sz="2400" dirty="0"/>
                        <a:t>Year</a:t>
                      </a:r>
                      <a:r>
                        <a:rPr lang="en-GB" sz="2400" baseline="0" dirty="0"/>
                        <a:t> 2</a:t>
                      </a:r>
                      <a:endParaRPr lang="en-GB" sz="2400" dirty="0"/>
                    </a:p>
                  </a:txBody>
                  <a:tcPr anchor="ctr">
                    <a:solidFill>
                      <a:schemeClr val="bg1"/>
                    </a:solidFill>
                  </a:tcPr>
                </a:tc>
                <a:tc>
                  <a:txBody>
                    <a:bodyPr/>
                    <a:lstStyle/>
                    <a:p>
                      <a:r>
                        <a:rPr lang="en-US" sz="1800" b="0" i="1" u="none" strike="noStrike" kern="1200" baseline="0" dirty="0">
                          <a:solidFill>
                            <a:schemeClr val="tx1"/>
                          </a:solidFill>
                          <a:latin typeface="+mn-lt"/>
                          <a:ea typeface="+mn-ea"/>
                          <a:cs typeface="+mn-cs"/>
                        </a:rPr>
                        <a:t>count in steps of 2, 3, and 5 from 0, and in tens from any number</a:t>
                      </a:r>
                    </a:p>
                    <a:p>
                      <a:r>
                        <a:rPr lang="en-US" sz="1800" b="1" i="0" u="none" strike="noStrike" kern="1200" baseline="0" dirty="0">
                          <a:solidFill>
                            <a:schemeClr val="tx1"/>
                          </a:solidFill>
                          <a:latin typeface="+mn-lt"/>
                          <a:ea typeface="+mn-ea"/>
                          <a:cs typeface="+mn-cs"/>
                        </a:rPr>
                        <a:t>recall and use multiplication and division facts for the 2, 5 and 10 multiplication tables, including </a:t>
                      </a:r>
                      <a:r>
                        <a:rPr lang="en-US" sz="1800" b="1" i="0" u="none" strike="noStrike" kern="1200" baseline="0" dirty="0" err="1">
                          <a:solidFill>
                            <a:schemeClr val="tx1"/>
                          </a:solidFill>
                          <a:latin typeface="+mn-lt"/>
                          <a:ea typeface="+mn-ea"/>
                          <a:cs typeface="+mn-cs"/>
                        </a:rPr>
                        <a:t>recognising</a:t>
                      </a:r>
                      <a:r>
                        <a:rPr lang="en-US" sz="1800" b="1" i="0" u="none" strike="noStrike" kern="1200" baseline="0" dirty="0">
                          <a:solidFill>
                            <a:schemeClr val="tx1"/>
                          </a:solidFill>
                          <a:latin typeface="+mn-lt"/>
                          <a:ea typeface="+mn-ea"/>
                          <a:cs typeface="+mn-cs"/>
                        </a:rPr>
                        <a:t> odd and even numbers </a:t>
                      </a:r>
                    </a:p>
                  </a:txBody>
                  <a:tcPr anchor="ctr">
                    <a:solidFill>
                      <a:schemeClr val="bg1"/>
                    </a:solidFill>
                  </a:tcPr>
                </a:tc>
                <a:extLst>
                  <a:ext uri="{0D108BD9-81ED-4DB2-BD59-A6C34878D82A}">
                    <a16:rowId xmlns:a16="http://schemas.microsoft.com/office/drawing/2014/main" val="10001"/>
                  </a:ext>
                </a:extLst>
              </a:tr>
              <a:tr h="705215">
                <a:tc>
                  <a:txBody>
                    <a:bodyPr/>
                    <a:lstStyle/>
                    <a:p>
                      <a:r>
                        <a:rPr lang="en-GB" sz="2400" dirty="0"/>
                        <a:t>Year 3</a:t>
                      </a:r>
                    </a:p>
                  </a:txBody>
                  <a:tcPr anchor="ctr">
                    <a:solidFill>
                      <a:schemeClr val="bg1"/>
                    </a:solidFill>
                  </a:tcPr>
                </a:tc>
                <a:tc>
                  <a:txBody>
                    <a:bodyPr/>
                    <a:lstStyle/>
                    <a:p>
                      <a:r>
                        <a:rPr lang="en-US" sz="1800" b="0" i="1" u="none" strike="noStrike" kern="1200" baseline="0" dirty="0">
                          <a:solidFill>
                            <a:schemeClr val="tx1"/>
                          </a:solidFill>
                          <a:latin typeface="+mn-lt"/>
                          <a:ea typeface="+mn-ea"/>
                          <a:cs typeface="+mn-cs"/>
                        </a:rPr>
                        <a:t>count from 0 in multiples of 4, 8, 50 and 100 </a:t>
                      </a:r>
                      <a:r>
                        <a:rPr lang="en-US" sz="1800" b="0" i="0" u="none" strike="noStrike" kern="1200" baseline="0" dirty="0">
                          <a:solidFill>
                            <a:schemeClr val="tx1"/>
                          </a:solidFill>
                          <a:latin typeface="+mn-lt"/>
                          <a:ea typeface="+mn-ea"/>
                          <a:cs typeface="+mn-cs"/>
                        </a:rPr>
                        <a:t>	</a:t>
                      </a:r>
                    </a:p>
                    <a:p>
                      <a:r>
                        <a:rPr lang="en-US" sz="1800" b="1" i="0" u="none" strike="noStrike" kern="1200" baseline="0" dirty="0">
                          <a:solidFill>
                            <a:schemeClr val="tx1"/>
                          </a:solidFill>
                          <a:latin typeface="+mn-lt"/>
                          <a:ea typeface="+mn-ea"/>
                          <a:cs typeface="+mn-cs"/>
                        </a:rPr>
                        <a:t>recall and use multiplication and division facts for the 3, 4 and 8 multiplication tables </a:t>
                      </a:r>
                      <a:r>
                        <a:rPr lang="en-US" sz="1800" b="0" i="0" u="none" strike="noStrike" kern="1200" baseline="0" dirty="0">
                          <a:solidFill>
                            <a:schemeClr val="tx1"/>
                          </a:solidFill>
                          <a:latin typeface="+mn-lt"/>
                          <a:ea typeface="+mn-ea"/>
                          <a:cs typeface="+mn-cs"/>
                        </a:rPr>
                        <a:t>	</a:t>
                      </a:r>
                    </a:p>
                  </a:txBody>
                  <a:tcPr anchor="ctr">
                    <a:solidFill>
                      <a:schemeClr val="bg1"/>
                    </a:solidFill>
                  </a:tcPr>
                </a:tc>
                <a:extLst>
                  <a:ext uri="{0D108BD9-81ED-4DB2-BD59-A6C34878D82A}">
                    <a16:rowId xmlns:a16="http://schemas.microsoft.com/office/drawing/2014/main" val="10002"/>
                  </a:ext>
                </a:extLst>
              </a:tr>
              <a:tr h="705215">
                <a:tc>
                  <a:txBody>
                    <a:bodyPr/>
                    <a:lstStyle/>
                    <a:p>
                      <a:r>
                        <a:rPr lang="en-GB" sz="2400" dirty="0"/>
                        <a:t>Year 4</a:t>
                      </a:r>
                    </a:p>
                  </a:txBody>
                  <a:tcPr anchor="ctr">
                    <a:solidFill>
                      <a:schemeClr val="bg1"/>
                    </a:solidFill>
                  </a:tcPr>
                </a:tc>
                <a:tc>
                  <a:txBody>
                    <a:bodyPr/>
                    <a:lstStyle/>
                    <a:p>
                      <a:r>
                        <a:rPr lang="en-US" sz="1800" b="0" i="1" u="none" strike="noStrike" kern="1200" baseline="0" dirty="0">
                          <a:solidFill>
                            <a:schemeClr val="tx1"/>
                          </a:solidFill>
                          <a:latin typeface="+mn-lt"/>
                          <a:ea typeface="+mn-ea"/>
                          <a:cs typeface="+mn-cs"/>
                        </a:rPr>
                        <a:t>count in multiples of 6, 7, 9, 25 and 1 000 </a:t>
                      </a:r>
                      <a:r>
                        <a:rPr lang="en-US" sz="1800" b="0" i="0" u="none" strike="noStrike" kern="1200" baseline="0" dirty="0">
                          <a:solidFill>
                            <a:schemeClr val="tx1"/>
                          </a:solidFill>
                          <a:latin typeface="+mn-lt"/>
                          <a:ea typeface="+mn-ea"/>
                          <a:cs typeface="+mn-cs"/>
                        </a:rPr>
                        <a:t>	</a:t>
                      </a:r>
                      <a:endParaRPr lang="en-GB" sz="1800" b="0" i="0" u="none" strike="noStrike" kern="1200" baseline="0" dirty="0">
                        <a:solidFill>
                          <a:schemeClr val="tx1"/>
                        </a:solidFill>
                        <a:latin typeface="+mn-lt"/>
                        <a:ea typeface="+mn-ea"/>
                        <a:cs typeface="+mn-cs"/>
                      </a:endParaRPr>
                    </a:p>
                    <a:p>
                      <a:r>
                        <a:rPr lang="en-US" sz="1800" b="1" i="0" u="none" strike="noStrike" kern="1200" baseline="0" dirty="0">
                          <a:solidFill>
                            <a:schemeClr val="tx1"/>
                          </a:solidFill>
                          <a:latin typeface="+mn-lt"/>
                          <a:ea typeface="+mn-ea"/>
                          <a:cs typeface="+mn-cs"/>
                        </a:rPr>
                        <a:t>recall multiplication and division facts for multiplication tables up to 12 × 12 	</a:t>
                      </a:r>
                    </a:p>
                  </a:txBody>
                  <a:tcPr anchor="ctr">
                    <a:solidFill>
                      <a:schemeClr val="bg1"/>
                    </a:solidFill>
                  </a:tcPr>
                </a:tc>
                <a:extLst>
                  <a:ext uri="{0D108BD9-81ED-4DB2-BD59-A6C34878D82A}">
                    <a16:rowId xmlns:a16="http://schemas.microsoft.com/office/drawing/2014/main" val="10003"/>
                  </a:ext>
                </a:extLst>
              </a:tr>
              <a:tr h="705215">
                <a:tc>
                  <a:txBody>
                    <a:bodyPr/>
                    <a:lstStyle/>
                    <a:p>
                      <a:r>
                        <a:rPr lang="en-GB" sz="2400" dirty="0"/>
                        <a:t>Year 5</a:t>
                      </a:r>
                    </a:p>
                  </a:txBody>
                  <a:tcPr anchor="ctr">
                    <a:solidFill>
                      <a:schemeClr val="bg1"/>
                    </a:solidFill>
                  </a:tcPr>
                </a:tc>
                <a:tc>
                  <a:txBody>
                    <a:bodyPr/>
                    <a:lstStyle/>
                    <a:p>
                      <a:r>
                        <a:rPr lang="en-US" sz="1800" b="0" i="1" u="none" strike="noStrike" kern="1200" baseline="0" dirty="0">
                          <a:solidFill>
                            <a:schemeClr val="tx1"/>
                          </a:solidFill>
                          <a:latin typeface="+mn-lt"/>
                          <a:ea typeface="+mn-ea"/>
                          <a:cs typeface="+mn-cs"/>
                        </a:rPr>
                        <a:t>count forwards or backwards in steps of powers of 10 for any given number up to </a:t>
                      </a:r>
                      <a:r>
                        <a:rPr lang="en-GB" sz="1800" b="0" i="1" u="none" strike="noStrike" kern="1200" baseline="0" dirty="0">
                          <a:solidFill>
                            <a:schemeClr val="tx1"/>
                          </a:solidFill>
                          <a:latin typeface="+mn-lt"/>
                          <a:ea typeface="+mn-ea"/>
                          <a:cs typeface="+mn-cs"/>
                        </a:rPr>
                        <a:t>1 000 000 </a:t>
                      </a:r>
                      <a:r>
                        <a:rPr lang="en-GB" sz="1800" b="0" i="0" u="none" strike="noStrike" kern="1200" baseline="0" dirty="0">
                          <a:solidFill>
                            <a:schemeClr val="tx1"/>
                          </a:solidFill>
                          <a:latin typeface="+mn-lt"/>
                          <a:ea typeface="+mn-ea"/>
                          <a:cs typeface="+mn-cs"/>
                        </a:rPr>
                        <a:t>	</a:t>
                      </a:r>
                    </a:p>
                  </a:txBody>
                  <a:tcPr anchor="ctr">
                    <a:solidFill>
                      <a:schemeClr val="bg1"/>
                    </a:solidFill>
                  </a:tcPr>
                </a:tc>
                <a:extLst>
                  <a:ext uri="{0D108BD9-81ED-4DB2-BD59-A6C34878D82A}">
                    <a16:rowId xmlns:a16="http://schemas.microsoft.com/office/drawing/2014/main" val="10004"/>
                  </a:ext>
                </a:extLst>
              </a:tr>
              <a:tr h="705215">
                <a:tc>
                  <a:txBody>
                    <a:bodyPr/>
                    <a:lstStyle/>
                    <a:p>
                      <a:r>
                        <a:rPr lang="en-GB" sz="2400" dirty="0"/>
                        <a:t>Year 6</a:t>
                      </a:r>
                    </a:p>
                  </a:txBody>
                  <a:tcPr anchor="ctr">
                    <a:solidFill>
                      <a:schemeClr val="bg1"/>
                    </a:solidFill>
                  </a:tcPr>
                </a:tc>
                <a:tc>
                  <a:txBody>
                    <a:bodyPr/>
                    <a:lstStyle/>
                    <a:p>
                      <a:endParaRPr lang="en-GB" dirty="0"/>
                    </a:p>
                  </a:txBody>
                  <a:tcPr anchor="ctr">
                    <a:solidFill>
                      <a:schemeClr val="bg1"/>
                    </a:solidFill>
                  </a:tcPr>
                </a:tc>
                <a:extLst>
                  <a:ext uri="{0D108BD9-81ED-4DB2-BD59-A6C34878D82A}">
                    <a16:rowId xmlns:a16="http://schemas.microsoft.com/office/drawing/2014/main" val="10005"/>
                  </a:ext>
                </a:extLst>
              </a:tr>
            </a:tbl>
          </a:graphicData>
        </a:graphic>
      </p:graphicFrame>
      <p:sp>
        <p:nvSpPr>
          <p:cNvPr id="7" name="Title 3"/>
          <p:cNvSpPr txBox="1">
            <a:spLocks/>
          </p:cNvSpPr>
          <p:nvPr/>
        </p:nvSpPr>
        <p:spPr>
          <a:xfrm>
            <a:off x="191344" y="137060"/>
            <a:ext cx="8504810" cy="898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rgbClr val="1A4F73"/>
                </a:solidFill>
                <a:latin typeface="+mj-lt"/>
                <a:ea typeface="+mj-ea"/>
                <a:cs typeface="+mj-cs"/>
              </a:defRPr>
            </a:lvl1pPr>
          </a:lstStyle>
          <a:p>
            <a:r>
              <a:rPr lang="en-GB" sz="3600" dirty="0"/>
              <a:t>The National Curriculum says…</a:t>
            </a:r>
          </a:p>
        </p:txBody>
      </p:sp>
    </p:spTree>
    <p:extLst>
      <p:ext uri="{BB962C8B-B14F-4D97-AF65-F5344CB8AC3E}">
        <p14:creationId xmlns:p14="http://schemas.microsoft.com/office/powerpoint/2010/main" val="20974179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368" y="332656"/>
            <a:ext cx="7924800" cy="828359"/>
          </a:xfrm>
        </p:spPr>
        <p:txBody>
          <a:bodyPr>
            <a:noAutofit/>
          </a:bodyPr>
          <a:lstStyle/>
          <a:p>
            <a:r>
              <a:rPr lang="en-GB" sz="4000" dirty="0"/>
              <a:t>The National Curriculum says…</a:t>
            </a:r>
          </a:p>
        </p:txBody>
      </p:sp>
      <p:sp>
        <p:nvSpPr>
          <p:cNvPr id="3" name="Content Placeholder 2"/>
          <p:cNvSpPr>
            <a:spLocks noGrp="1"/>
          </p:cNvSpPr>
          <p:nvPr>
            <p:ph idx="1"/>
          </p:nvPr>
        </p:nvSpPr>
        <p:spPr>
          <a:xfrm>
            <a:off x="263352" y="1371600"/>
            <a:ext cx="11521280" cy="4114800"/>
          </a:xfrm>
        </p:spPr>
        <p:txBody>
          <a:bodyPr>
            <a:normAutofit fontScale="77500" lnSpcReduction="20000"/>
          </a:bodyPr>
          <a:lstStyle/>
          <a:p>
            <a:pPr marL="0" indent="0">
              <a:spcAft>
                <a:spcPts val="1200"/>
              </a:spcAft>
              <a:buNone/>
            </a:pPr>
            <a:r>
              <a:rPr lang="en-GB" sz="3400" dirty="0">
                <a:solidFill>
                  <a:schemeClr val="tx1">
                    <a:lumMod val="50000"/>
                  </a:schemeClr>
                </a:solidFill>
              </a:rPr>
              <a:t>The national curriculum for mathematics aims to ensure that all pupils: </a:t>
            </a:r>
          </a:p>
          <a:p>
            <a:pPr>
              <a:spcAft>
                <a:spcPts val="1200"/>
              </a:spcAft>
            </a:pPr>
            <a:r>
              <a:rPr lang="en-GB" sz="3000" dirty="0"/>
              <a:t>become </a:t>
            </a:r>
            <a:r>
              <a:rPr lang="en-GB" sz="3000" b="1" dirty="0"/>
              <a:t>fluent </a:t>
            </a:r>
            <a:r>
              <a:rPr lang="en-GB" sz="3000" dirty="0"/>
              <a:t>in the fundamentals of mathematics, including through varied and frequent practice with increasingly complex problems over time, so that pupils develop conceptual understanding and the ability to recall and apply knowledge rapidly and accurately;</a:t>
            </a:r>
          </a:p>
          <a:p>
            <a:pPr>
              <a:spcAft>
                <a:spcPts val="1200"/>
              </a:spcAft>
            </a:pPr>
            <a:r>
              <a:rPr lang="en-GB" sz="3000" b="1" dirty="0"/>
              <a:t>reason mathematically </a:t>
            </a:r>
            <a:r>
              <a:rPr lang="en-GB" sz="3000" dirty="0"/>
              <a:t>by following a line of enquiry, conjecturing relationships and generalisations, and developing an argument, justification or proof using mathematical language; </a:t>
            </a:r>
          </a:p>
          <a:p>
            <a:pPr>
              <a:spcAft>
                <a:spcPts val="1200"/>
              </a:spcAft>
            </a:pPr>
            <a:r>
              <a:rPr lang="en-GB" sz="3000" dirty="0"/>
              <a:t>can </a:t>
            </a:r>
            <a:r>
              <a:rPr lang="en-GB" sz="3000" b="1" dirty="0"/>
              <a:t>solve problems </a:t>
            </a:r>
            <a:r>
              <a:rPr lang="en-GB" sz="3000" dirty="0"/>
              <a:t>by applying their mathematics to a variety of routine and non-routine problems with increasing sophistication, including breaking down problems into a series of simpler steps and persevering in seeking solutions. </a:t>
            </a:r>
            <a:endParaRPr lang="en-GB" sz="2200" dirty="0"/>
          </a:p>
        </p:txBody>
      </p:sp>
    </p:spTree>
    <p:extLst>
      <p:ext uri="{BB962C8B-B14F-4D97-AF65-F5344CB8AC3E}">
        <p14:creationId xmlns:p14="http://schemas.microsoft.com/office/powerpoint/2010/main" val="3468626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360" y="211262"/>
            <a:ext cx="7924800" cy="819891"/>
          </a:xfrm>
        </p:spPr>
        <p:txBody>
          <a:bodyPr>
            <a:noAutofit/>
          </a:bodyPr>
          <a:lstStyle/>
          <a:p>
            <a:r>
              <a:rPr lang="en-GB" sz="4000" dirty="0"/>
              <a:t>True or false?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97739486"/>
              </p:ext>
            </p:extLst>
          </p:nvPr>
        </p:nvGraphicFramePr>
        <p:xfrm>
          <a:off x="623392" y="1089000"/>
          <a:ext cx="10657184" cy="4680000"/>
        </p:xfrm>
        <a:graphic>
          <a:graphicData uri="http://schemas.openxmlformats.org/drawingml/2006/table">
            <a:tbl>
              <a:tblPr firstRow="1" bandRow="1">
                <a:tableStyleId>{5C22544A-7EE6-4342-B048-85BDC9FD1C3A}</a:tableStyleId>
              </a:tblPr>
              <a:tblGrid>
                <a:gridCol w="5328592">
                  <a:extLst>
                    <a:ext uri="{9D8B030D-6E8A-4147-A177-3AD203B41FA5}">
                      <a16:colId xmlns:a16="http://schemas.microsoft.com/office/drawing/2014/main" val="20000"/>
                    </a:ext>
                  </a:extLst>
                </a:gridCol>
                <a:gridCol w="5328592">
                  <a:extLst>
                    <a:ext uri="{9D8B030D-6E8A-4147-A177-3AD203B41FA5}">
                      <a16:colId xmlns:a16="http://schemas.microsoft.com/office/drawing/2014/main" val="20001"/>
                    </a:ext>
                  </a:extLst>
                </a:gridCol>
              </a:tblGrid>
              <a:tr h="2340000">
                <a:tc>
                  <a:txBody>
                    <a:bodyPr/>
                    <a:lstStyle/>
                    <a:p>
                      <a:pPr algn="ctr"/>
                      <a:r>
                        <a:rPr lang="en-GB" sz="2000" b="0" dirty="0">
                          <a:solidFill>
                            <a:srgbClr val="1A4F73"/>
                          </a:solidFill>
                        </a:rPr>
                        <a:t>A: Children must practise procedures and know</a:t>
                      </a:r>
                      <a:r>
                        <a:rPr lang="en-GB" sz="2000" b="0" baseline="0" dirty="0">
                          <a:solidFill>
                            <a:srgbClr val="1A4F73"/>
                          </a:solidFill>
                        </a:rPr>
                        <a:t> their number facts before they can move on to reason mathematically and solve problems.</a:t>
                      </a:r>
                      <a:endParaRPr lang="en-GB" sz="2000" b="0" dirty="0">
                        <a:solidFill>
                          <a:srgbClr val="1A4F73"/>
                        </a:solidFill>
                      </a:endParaRP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GB" sz="2000" b="0" dirty="0">
                          <a:solidFill>
                            <a:srgbClr val="1A4F73"/>
                          </a:solidFill>
                        </a:rPr>
                        <a:t>B: Knowing number facts is useful because it frees working memory.</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2340000">
                <a:tc>
                  <a:txBody>
                    <a:bodyPr/>
                    <a:lstStyle/>
                    <a:p>
                      <a:pPr algn="ctr"/>
                      <a:r>
                        <a:rPr lang="en-GB" sz="2000" b="0" dirty="0">
                          <a:solidFill>
                            <a:srgbClr val="1A4F73"/>
                          </a:solidFill>
                        </a:rPr>
                        <a:t>C:</a:t>
                      </a:r>
                      <a:r>
                        <a:rPr lang="en-GB" sz="2000" b="0" baseline="0" dirty="0">
                          <a:solidFill>
                            <a:srgbClr val="1A4F73"/>
                          </a:solidFill>
                        </a:rPr>
                        <a:t> </a:t>
                      </a:r>
                      <a:r>
                        <a:rPr lang="en-GB" sz="2000" b="0" dirty="0">
                          <a:solidFill>
                            <a:srgbClr val="1A4F73"/>
                          </a:solidFill>
                        </a:rPr>
                        <a:t>Fluency is about applying facts as well as knowing them.</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GB" sz="2000" b="0" dirty="0">
                          <a:solidFill>
                            <a:srgbClr val="1A4F73"/>
                          </a:solidFill>
                        </a:rPr>
                        <a:t>D: Memorising facts and being able to recall</a:t>
                      </a:r>
                      <a:r>
                        <a:rPr lang="en-GB" sz="2000" b="0" baseline="0" dirty="0">
                          <a:solidFill>
                            <a:srgbClr val="1A4F73"/>
                          </a:solidFill>
                        </a:rPr>
                        <a:t> them quickly </a:t>
                      </a:r>
                      <a:r>
                        <a:rPr lang="en-GB" sz="2000" b="0" dirty="0">
                          <a:solidFill>
                            <a:srgbClr val="1A4F73"/>
                          </a:solidFill>
                        </a:rPr>
                        <a:t>is a way of demonstrating mathematical prowess.</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45039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904C80F-8148-4FF9-8BAE-B4FBD6BD9AAB}"/>
              </a:ext>
            </a:extLst>
          </p:cNvPr>
          <p:cNvSpPr>
            <a:spLocks noGrp="1"/>
          </p:cNvSpPr>
          <p:nvPr>
            <p:ph idx="1"/>
          </p:nvPr>
        </p:nvSpPr>
        <p:spPr>
          <a:xfrm>
            <a:off x="335360" y="404664"/>
            <a:ext cx="11856640" cy="5040461"/>
          </a:xfrm>
        </p:spPr>
        <p:txBody>
          <a:bodyPr vert="horz" lIns="91440" tIns="45720" rIns="91440" bIns="45720" rtlCol="0" anchor="t">
            <a:normAutofit/>
          </a:bodyPr>
          <a:lstStyle/>
          <a:p>
            <a:pPr marL="0" indent="0">
              <a:spcBef>
                <a:spcPts val="0"/>
              </a:spcBef>
              <a:buNone/>
            </a:pPr>
            <a:r>
              <a:rPr lang="en-GB" dirty="0"/>
              <a:t>These materials have been produced to support you in introducing the Five Big Ideas in Teaching for Mastery to ITE trainees. They are designed to be used and adapted to meet the needs of your trainees. They have been developed in partnership with ITE providers and the NCETM team. </a:t>
            </a:r>
            <a:endParaRPr lang="en-US" dirty="0"/>
          </a:p>
          <a:p>
            <a:pPr marL="0" indent="0">
              <a:spcBef>
                <a:spcPts val="0"/>
              </a:spcBef>
            </a:pPr>
            <a:endParaRPr lang="en-GB" sz="2000" dirty="0"/>
          </a:p>
          <a:p>
            <a:pPr marL="0" indent="0">
              <a:spcBef>
                <a:spcPts val="0"/>
              </a:spcBef>
              <a:buNone/>
            </a:pPr>
            <a:r>
              <a:rPr lang="en-GB" dirty="0"/>
              <a:t>With grateful thanks to:</a:t>
            </a:r>
          </a:p>
          <a:p>
            <a:pPr>
              <a:spcBef>
                <a:spcPts val="0"/>
              </a:spcBef>
            </a:pPr>
            <a:r>
              <a:rPr lang="en-GB" dirty="0"/>
              <a:t>Tom Isherwood, Lead Practitioner (Flying High Trust)</a:t>
            </a:r>
          </a:p>
          <a:p>
            <a:pPr>
              <a:spcBef>
                <a:spcPts val="0"/>
              </a:spcBef>
            </a:pPr>
            <a:r>
              <a:rPr lang="en-GB" dirty="0"/>
              <a:t>Elizabeth Lambert (Assistant Director for Primary, NCETM)</a:t>
            </a:r>
          </a:p>
          <a:p>
            <a:pPr>
              <a:spcBef>
                <a:spcPts val="0"/>
              </a:spcBef>
            </a:pPr>
            <a:r>
              <a:rPr lang="en-GB" dirty="0"/>
              <a:t>Vivian Lloyd (Assistant Director, PD Leadership and Evaluation, NCETM)</a:t>
            </a:r>
          </a:p>
          <a:p>
            <a:pPr>
              <a:spcBef>
                <a:spcPts val="0"/>
              </a:spcBef>
            </a:pPr>
            <a:r>
              <a:rPr lang="en-GB" dirty="0" err="1">
                <a:latin typeface="Arial"/>
                <a:cs typeface="Arial"/>
              </a:rPr>
              <a:t>Deliah</a:t>
            </a:r>
            <a:r>
              <a:rPr lang="en-GB" dirty="0">
                <a:latin typeface="Arial"/>
                <a:cs typeface="Arial"/>
              </a:rPr>
              <a:t> Pawluch, Senior Lecturer in Primary Education (Nottingham Trent University)</a:t>
            </a:r>
          </a:p>
          <a:p>
            <a:pPr>
              <a:spcBef>
                <a:spcPts val="0"/>
              </a:spcBef>
            </a:pPr>
            <a:r>
              <a:rPr lang="en-GB" dirty="0"/>
              <a:t>Vivien Townsend, Primary Mathematics Tutor (Leicester and Leicestershire SCITT)</a:t>
            </a:r>
          </a:p>
          <a:p>
            <a:pPr marL="0" indent="0">
              <a:spcBef>
                <a:spcPts val="0"/>
              </a:spcBef>
              <a:buNone/>
            </a:pPr>
            <a:endParaRPr lang="en-GB" dirty="0"/>
          </a:p>
          <a:p>
            <a:pPr marL="0" indent="0">
              <a:spcBef>
                <a:spcPts val="0"/>
              </a:spcBef>
              <a:buNone/>
            </a:pPr>
            <a:r>
              <a:rPr lang="en-GB" dirty="0"/>
              <a:t>If you have any queries about these materials, please contact </a:t>
            </a:r>
            <a:r>
              <a:rPr lang="en-GB" dirty="0">
                <a:hlinkClick r:id="rId2"/>
              </a:rPr>
              <a:t>viv.lloyd@ncetm.org.uk</a:t>
            </a:r>
            <a:r>
              <a:rPr lang="en-GB" dirty="0"/>
              <a:t>.</a:t>
            </a:r>
          </a:p>
        </p:txBody>
      </p:sp>
    </p:spTree>
    <p:extLst>
      <p:ext uri="{BB962C8B-B14F-4D97-AF65-F5344CB8AC3E}">
        <p14:creationId xmlns:p14="http://schemas.microsoft.com/office/powerpoint/2010/main" val="2281347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a:xfrm>
            <a:off x="2517228" y="1387364"/>
            <a:ext cx="6984124" cy="3913844"/>
          </a:xfrm>
          <a:prstGeom prst="wedgeRoundRectCallout">
            <a:avLst>
              <a:gd name="adj1" fmla="val 48016"/>
              <a:gd name="adj2" fmla="val 86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5400" dirty="0">
                <a:solidFill>
                  <a:schemeClr val="bg1"/>
                </a:solidFill>
              </a:rPr>
              <a:t>Were you successful at learning your times tables? </a:t>
            </a:r>
          </a:p>
          <a:p>
            <a:pPr algn="ctr">
              <a:buNone/>
            </a:pPr>
            <a:r>
              <a:rPr lang="en-GB" sz="5400" dirty="0">
                <a:solidFill>
                  <a:schemeClr val="bg1"/>
                </a:solidFill>
              </a:rPr>
              <a:t>How do you know?</a:t>
            </a:r>
            <a:r>
              <a:rPr lang="en-GB" sz="5400" dirty="0">
                <a:solidFill>
                  <a:schemeClr val="tx1"/>
                </a:solidFill>
              </a:rPr>
              <a:t>?</a:t>
            </a:r>
          </a:p>
        </p:txBody>
      </p:sp>
      <p:sp>
        <p:nvSpPr>
          <p:cNvPr id="3" name="Title 2">
            <a:extLst>
              <a:ext uri="{FF2B5EF4-FFF2-40B4-BE49-F238E27FC236}">
                <a16:creationId xmlns:a16="http://schemas.microsoft.com/office/drawing/2014/main" id="{CDBFE0D6-367C-4E3E-AA36-96C4E0350B3E}"/>
              </a:ext>
            </a:extLst>
          </p:cNvPr>
          <p:cNvSpPr>
            <a:spLocks noGrp="1"/>
          </p:cNvSpPr>
          <p:nvPr>
            <p:ph type="title"/>
          </p:nvPr>
        </p:nvSpPr>
        <p:spPr>
          <a:xfrm>
            <a:off x="119336" y="149236"/>
            <a:ext cx="7924800" cy="1143000"/>
          </a:xfrm>
        </p:spPr>
        <p:txBody>
          <a:bodyPr/>
          <a:lstStyle/>
          <a:p>
            <a:r>
              <a:rPr lang="en-GB" dirty="0"/>
              <a:t>Discuss:</a:t>
            </a:r>
          </a:p>
        </p:txBody>
      </p:sp>
      <p:sp>
        <p:nvSpPr>
          <p:cNvPr id="5" name="Rectangle 4"/>
          <p:cNvSpPr/>
          <p:nvPr/>
        </p:nvSpPr>
        <p:spPr bwMode="auto">
          <a:xfrm>
            <a:off x="8256240" y="0"/>
            <a:ext cx="3935760" cy="1052736"/>
          </a:xfrm>
          <a:prstGeom prst="rect">
            <a:avLst/>
          </a:prstGeom>
          <a:solidFill>
            <a:srgbClr val="C8E2E8"/>
          </a:solidFill>
          <a:ln>
            <a:noFill/>
          </a:ln>
          <a:effectLst/>
        </p:spPr>
        <p:txBody>
          <a:bodyPr vert="horz" wrap="square" lIns="91440" tIns="45720" rIns="91440" bIns="45720" numCol="1" rtlCol="0" anchor="t" anchorCtr="0" compatLnSpc="1">
            <a:prstTxWarp prst="textNoShape">
              <a:avLst/>
            </a:prstTxWarp>
          </a:bodyPr>
          <a:lstStyle/>
          <a:p>
            <a:pPr marL="457200">
              <a:buNone/>
            </a:pPr>
            <a:r>
              <a:rPr lang="en-GB" sz="2000" b="1" dirty="0">
                <a:latin typeface="Arial" charset="0"/>
              </a:rPr>
              <a:t>PART 3: </a:t>
            </a:r>
            <a:r>
              <a:rPr lang="en-GB" sz="2000" b="1" dirty="0"/>
              <a:t>Learning multiplication tables</a:t>
            </a:r>
            <a:endParaRPr lang="en-GB" sz="2000" b="1" dirty="0">
              <a:latin typeface="Arial" charset="0"/>
            </a:endParaRPr>
          </a:p>
        </p:txBody>
      </p:sp>
    </p:spTree>
    <p:extLst>
      <p:ext uri="{BB962C8B-B14F-4D97-AF65-F5344CB8AC3E}">
        <p14:creationId xmlns:p14="http://schemas.microsoft.com/office/powerpoint/2010/main" val="11379215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368" y="260648"/>
            <a:ext cx="7924800" cy="936104"/>
          </a:xfrm>
        </p:spPr>
        <p:txBody>
          <a:bodyPr/>
          <a:lstStyle/>
          <a:p>
            <a:r>
              <a:rPr lang="en-GB" sz="4000" dirty="0"/>
              <a:t>A story…</a:t>
            </a:r>
          </a:p>
        </p:txBody>
      </p:sp>
      <p:sp>
        <p:nvSpPr>
          <p:cNvPr id="3" name="Content Placeholder 2"/>
          <p:cNvSpPr>
            <a:spLocks noGrp="1"/>
          </p:cNvSpPr>
          <p:nvPr>
            <p:ph idx="1"/>
          </p:nvPr>
        </p:nvSpPr>
        <p:spPr/>
        <p:txBody>
          <a:bodyPr/>
          <a:lstStyle/>
          <a:p>
            <a:r>
              <a:rPr lang="en-GB" dirty="0"/>
              <a:t>Sarah knows all of her times table facts up to 12 x 12 and has all of her stickers on the class wallchart. </a:t>
            </a:r>
          </a:p>
          <a:p>
            <a:endParaRPr lang="en-GB" dirty="0"/>
          </a:p>
          <a:p>
            <a:r>
              <a:rPr lang="en-GB" dirty="0"/>
              <a:t>Her teacher asks her what 13 x 12 is.</a:t>
            </a:r>
          </a:p>
          <a:p>
            <a:endParaRPr lang="en-GB" dirty="0"/>
          </a:p>
          <a:p>
            <a:r>
              <a:rPr lang="en-GB" dirty="0"/>
              <a:t>She says, “I don’t know! It doesn’t exist!”</a:t>
            </a:r>
          </a:p>
        </p:txBody>
      </p:sp>
    </p:spTree>
    <p:extLst>
      <p:ext uri="{BB962C8B-B14F-4D97-AF65-F5344CB8AC3E}">
        <p14:creationId xmlns:p14="http://schemas.microsoft.com/office/powerpoint/2010/main" val="4280160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163372"/>
            <a:ext cx="8500864" cy="792088"/>
          </a:xfrm>
        </p:spPr>
        <p:txBody>
          <a:bodyPr/>
          <a:lstStyle/>
          <a:p>
            <a:r>
              <a:rPr lang="en-GB" dirty="0"/>
              <a:t>What do we learn?</a:t>
            </a:r>
          </a:p>
        </p:txBody>
      </p:sp>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3054" y="199318"/>
            <a:ext cx="5182323" cy="5220429"/>
          </a:xfrm>
          <a:prstGeom prst="rect">
            <a:avLst/>
          </a:prstGeom>
        </p:spPr>
      </p:pic>
      <p:sp>
        <p:nvSpPr>
          <p:cNvPr id="7" name="Content Placeholder 5">
            <a:extLst>
              <a:ext uri="{FF2B5EF4-FFF2-40B4-BE49-F238E27FC236}">
                <a16:creationId xmlns:a16="http://schemas.microsoft.com/office/drawing/2014/main" id="{99689B48-FE0A-4EF5-BAFC-00EBA1882BB7}"/>
              </a:ext>
            </a:extLst>
          </p:cNvPr>
          <p:cNvSpPr>
            <a:spLocks noGrp="1"/>
          </p:cNvSpPr>
          <p:nvPr>
            <p:ph idx="1"/>
          </p:nvPr>
        </p:nvSpPr>
        <p:spPr>
          <a:xfrm>
            <a:off x="179512" y="1196752"/>
            <a:ext cx="5628456" cy="5256583"/>
          </a:xfrm>
        </p:spPr>
        <p:txBody>
          <a:bodyPr>
            <a:normAutofit/>
          </a:bodyPr>
          <a:lstStyle/>
          <a:p>
            <a:r>
              <a:rPr lang="en-GB" sz="2000" dirty="0"/>
              <a:t>1 x 1 	1 x 2	1 x 3	1 x 4	</a:t>
            </a:r>
          </a:p>
          <a:p>
            <a:r>
              <a:rPr lang="en-GB" sz="2000" dirty="0"/>
              <a:t>2 x 1 	2 x 2	2 x 3	2 x 4	</a:t>
            </a:r>
          </a:p>
          <a:p>
            <a:r>
              <a:rPr lang="en-GB" sz="2000" dirty="0"/>
              <a:t>3 x 1 	3 x 2	3 x 3	3 x 4	</a:t>
            </a:r>
          </a:p>
          <a:p>
            <a:r>
              <a:rPr lang="en-GB" sz="2000" dirty="0"/>
              <a:t>4 x 1 	4 x 2	4 x 3	4 x 4	</a:t>
            </a:r>
          </a:p>
          <a:p>
            <a:r>
              <a:rPr lang="en-GB" sz="2000" dirty="0"/>
              <a:t>5 x 1 	5 x 2	5 x 3	5 x 4	</a:t>
            </a:r>
          </a:p>
          <a:p>
            <a:r>
              <a:rPr lang="en-GB" sz="2000" dirty="0"/>
              <a:t>6 x 1 	6 x 2	6 x 3	6 x 4	</a:t>
            </a:r>
          </a:p>
          <a:p>
            <a:r>
              <a:rPr lang="en-GB" sz="2000" dirty="0"/>
              <a:t>7 x 1 	7 x 2	7 x 3	7 x 4	</a:t>
            </a:r>
          </a:p>
          <a:p>
            <a:r>
              <a:rPr lang="en-GB" sz="2000" dirty="0"/>
              <a:t>8 x 1 	8 x 2	8 x 3	8 x 4	</a:t>
            </a:r>
          </a:p>
          <a:p>
            <a:r>
              <a:rPr lang="en-GB" sz="2000" dirty="0"/>
              <a:t>9 x 1 	9 x 2	9 x 3	9 x 4	</a:t>
            </a:r>
          </a:p>
          <a:p>
            <a:r>
              <a:rPr lang="en-GB" sz="2000" dirty="0"/>
              <a:t>10 x 1	10 x 2	10 x 3	10 x 4	</a:t>
            </a:r>
          </a:p>
          <a:p>
            <a:r>
              <a:rPr lang="en-GB" sz="2000" dirty="0"/>
              <a:t>11 x 1	11 x 2	11 x 3	11 x 4	</a:t>
            </a:r>
          </a:p>
          <a:p>
            <a:r>
              <a:rPr lang="en-GB" sz="2000" dirty="0"/>
              <a:t>12 x 1	12 x 2	12 x 3	12 x 4	</a:t>
            </a:r>
          </a:p>
          <a:p>
            <a:endParaRPr lang="en-GB" sz="2000" dirty="0"/>
          </a:p>
          <a:p>
            <a:endParaRPr lang="en-GB" sz="2000" dirty="0"/>
          </a:p>
        </p:txBody>
      </p:sp>
    </p:spTree>
    <p:extLst>
      <p:ext uri="{BB962C8B-B14F-4D97-AF65-F5344CB8AC3E}">
        <p14:creationId xmlns:p14="http://schemas.microsoft.com/office/powerpoint/2010/main" val="2330600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448" y="720804"/>
            <a:ext cx="8301547" cy="5711263"/>
          </a:xfrm>
          <a:prstGeom prst="rect">
            <a:avLst/>
          </a:prstGeom>
        </p:spPr>
      </p:pic>
      <p:sp>
        <p:nvSpPr>
          <p:cNvPr id="6" name="Title 5"/>
          <p:cNvSpPr>
            <a:spLocks noGrp="1"/>
          </p:cNvSpPr>
          <p:nvPr>
            <p:ph type="title"/>
          </p:nvPr>
        </p:nvSpPr>
        <p:spPr>
          <a:xfrm>
            <a:off x="19194" y="143846"/>
            <a:ext cx="7924800" cy="989133"/>
          </a:xfrm>
        </p:spPr>
        <p:txBody>
          <a:bodyPr>
            <a:noAutofit/>
          </a:bodyPr>
          <a:lstStyle/>
          <a:p>
            <a:pPr algn="l"/>
            <a:r>
              <a:rPr lang="en-GB" dirty="0"/>
              <a:t>Learning multiplication tables</a:t>
            </a:r>
          </a:p>
        </p:txBody>
      </p:sp>
      <p:sp>
        <p:nvSpPr>
          <p:cNvPr id="3" name="TextBox 2"/>
          <p:cNvSpPr txBox="1"/>
          <p:nvPr/>
        </p:nvSpPr>
        <p:spPr>
          <a:xfrm>
            <a:off x="597218" y="5079183"/>
            <a:ext cx="3384376" cy="1077218"/>
          </a:xfrm>
          <a:prstGeom prst="rect">
            <a:avLst/>
          </a:prstGeom>
          <a:solidFill>
            <a:schemeClr val="bg1"/>
          </a:solidFill>
        </p:spPr>
        <p:txBody>
          <a:bodyPr wrap="square" rtlCol="0">
            <a:spAutoFit/>
          </a:bodyPr>
          <a:lstStyle/>
          <a:p>
            <a:pPr>
              <a:buNone/>
            </a:pPr>
            <a:r>
              <a:rPr lang="en-GB" sz="1600" dirty="0"/>
              <a:t>Cambridge Mathematics (2016) ‘What are the issues in learning and assessing times tables?’ </a:t>
            </a:r>
            <a:r>
              <a:rPr lang="en-GB" sz="1600" i="1" dirty="0"/>
              <a:t>Espresso, </a:t>
            </a:r>
            <a:r>
              <a:rPr lang="en-GB" sz="1600" dirty="0"/>
              <a:t>(1)</a:t>
            </a:r>
          </a:p>
        </p:txBody>
      </p:sp>
    </p:spTree>
    <p:extLst>
      <p:ext uri="{BB962C8B-B14F-4D97-AF65-F5344CB8AC3E}">
        <p14:creationId xmlns:p14="http://schemas.microsoft.com/office/powerpoint/2010/main" val="26930714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360" y="217829"/>
            <a:ext cx="7924800" cy="720080"/>
          </a:xfrm>
        </p:spPr>
        <p:txBody>
          <a:bodyPr>
            <a:normAutofit/>
          </a:bodyPr>
          <a:lstStyle/>
          <a:p>
            <a:pPr algn="l"/>
            <a:r>
              <a:rPr lang="en-GB" dirty="0"/>
              <a:t>Mindful learning of times tables:</a:t>
            </a:r>
            <a:endParaRPr lang="en-GB" sz="3200" b="0" dirty="0"/>
          </a:p>
        </p:txBody>
      </p:sp>
      <p:pic>
        <p:nvPicPr>
          <p:cNvPr id="6146" name="Picture 2">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741" t="10104" r="40629" b="31648"/>
          <a:stretch/>
        </p:blipFill>
        <p:spPr bwMode="auto">
          <a:xfrm>
            <a:off x="551384" y="2060848"/>
            <a:ext cx="5094587" cy="4108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2C9BDEE2-E1A6-4311-9043-BC2AAAEC9CA6}"/>
              </a:ext>
            </a:extLst>
          </p:cNvPr>
          <p:cNvSpPr/>
          <p:nvPr/>
        </p:nvSpPr>
        <p:spPr>
          <a:xfrm>
            <a:off x="364165" y="937909"/>
            <a:ext cx="10009112" cy="904863"/>
          </a:xfrm>
          <a:prstGeom prst="rect">
            <a:avLst/>
          </a:prstGeom>
        </p:spPr>
        <p:txBody>
          <a:bodyPr wrap="square">
            <a:spAutoFit/>
          </a:bodyPr>
          <a:lstStyle/>
          <a:p>
            <a:pPr>
              <a:buNone/>
            </a:pPr>
            <a:r>
              <a:rPr lang="en-GB" sz="2400" dirty="0">
                <a:hlinkClick r:id="rId5"/>
              </a:rPr>
              <a:t>https://www.youtube.com/watch?v=yXdHGBfoqfw</a:t>
            </a:r>
            <a:endParaRPr lang="en-GB" sz="2400" dirty="0"/>
          </a:p>
          <a:p>
            <a:pPr>
              <a:buNone/>
            </a:pPr>
            <a:r>
              <a:rPr lang="en-GB" sz="2400" dirty="0">
                <a:hlinkClick r:id="rId6"/>
              </a:rPr>
              <a:t>https://www.youtube.com/watch?v=G94gW8cnu9s</a:t>
            </a:r>
            <a:r>
              <a:rPr lang="en-GB" sz="2400" dirty="0"/>
              <a:t> (follow up)</a:t>
            </a:r>
          </a:p>
        </p:txBody>
      </p:sp>
    </p:spTree>
    <p:extLst>
      <p:ext uri="{BB962C8B-B14F-4D97-AF65-F5344CB8AC3E}">
        <p14:creationId xmlns:p14="http://schemas.microsoft.com/office/powerpoint/2010/main" val="24745410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6085834" y="286441"/>
            <a:ext cx="0" cy="6079147"/>
          </a:xfrm>
          <a:prstGeom prst="line">
            <a:avLst/>
          </a:prstGeom>
          <a:ln w="127000">
            <a:solidFill>
              <a:srgbClr val="7030A0"/>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4" name="Table 4">
            <a:extLst>
              <a:ext uri="{FF2B5EF4-FFF2-40B4-BE49-F238E27FC236}">
                <a16:creationId xmlns:a16="http://schemas.microsoft.com/office/drawing/2014/main" id="{1C54964F-6064-40CD-B077-EA0678626E85}"/>
              </a:ext>
            </a:extLst>
          </p:cNvPr>
          <p:cNvGraphicFramePr>
            <a:graphicFrameLocks noGrp="1"/>
          </p:cNvGraphicFramePr>
          <p:nvPr/>
        </p:nvGraphicFramePr>
        <p:xfrm>
          <a:off x="2759869" y="3700235"/>
          <a:ext cx="6672260" cy="704851"/>
        </p:xfrm>
        <a:graphic>
          <a:graphicData uri="http://schemas.openxmlformats.org/drawingml/2006/table">
            <a:tbl>
              <a:tblPr firstRow="1" bandRow="1">
                <a:tableStyleId>{5C22544A-7EE6-4342-B048-85BDC9FD1C3A}</a:tableStyleId>
              </a:tblPr>
              <a:tblGrid>
                <a:gridCol w="667226">
                  <a:extLst>
                    <a:ext uri="{9D8B030D-6E8A-4147-A177-3AD203B41FA5}">
                      <a16:colId xmlns:a16="http://schemas.microsoft.com/office/drawing/2014/main" val="3332369936"/>
                    </a:ext>
                  </a:extLst>
                </a:gridCol>
                <a:gridCol w="667226">
                  <a:extLst>
                    <a:ext uri="{9D8B030D-6E8A-4147-A177-3AD203B41FA5}">
                      <a16:colId xmlns:a16="http://schemas.microsoft.com/office/drawing/2014/main" val="2742046685"/>
                    </a:ext>
                  </a:extLst>
                </a:gridCol>
                <a:gridCol w="667226">
                  <a:extLst>
                    <a:ext uri="{9D8B030D-6E8A-4147-A177-3AD203B41FA5}">
                      <a16:colId xmlns:a16="http://schemas.microsoft.com/office/drawing/2014/main" val="786310133"/>
                    </a:ext>
                  </a:extLst>
                </a:gridCol>
                <a:gridCol w="667226">
                  <a:extLst>
                    <a:ext uri="{9D8B030D-6E8A-4147-A177-3AD203B41FA5}">
                      <a16:colId xmlns:a16="http://schemas.microsoft.com/office/drawing/2014/main" val="3846442394"/>
                    </a:ext>
                  </a:extLst>
                </a:gridCol>
                <a:gridCol w="667226">
                  <a:extLst>
                    <a:ext uri="{9D8B030D-6E8A-4147-A177-3AD203B41FA5}">
                      <a16:colId xmlns:a16="http://schemas.microsoft.com/office/drawing/2014/main" val="2068770336"/>
                    </a:ext>
                  </a:extLst>
                </a:gridCol>
                <a:gridCol w="667226">
                  <a:extLst>
                    <a:ext uri="{9D8B030D-6E8A-4147-A177-3AD203B41FA5}">
                      <a16:colId xmlns:a16="http://schemas.microsoft.com/office/drawing/2014/main" val="2508917132"/>
                    </a:ext>
                  </a:extLst>
                </a:gridCol>
                <a:gridCol w="667226">
                  <a:extLst>
                    <a:ext uri="{9D8B030D-6E8A-4147-A177-3AD203B41FA5}">
                      <a16:colId xmlns:a16="http://schemas.microsoft.com/office/drawing/2014/main" val="1787958213"/>
                    </a:ext>
                  </a:extLst>
                </a:gridCol>
                <a:gridCol w="667226">
                  <a:extLst>
                    <a:ext uri="{9D8B030D-6E8A-4147-A177-3AD203B41FA5}">
                      <a16:colId xmlns:a16="http://schemas.microsoft.com/office/drawing/2014/main" val="3290789833"/>
                    </a:ext>
                  </a:extLst>
                </a:gridCol>
                <a:gridCol w="667226">
                  <a:extLst>
                    <a:ext uri="{9D8B030D-6E8A-4147-A177-3AD203B41FA5}">
                      <a16:colId xmlns:a16="http://schemas.microsoft.com/office/drawing/2014/main" val="86161929"/>
                    </a:ext>
                  </a:extLst>
                </a:gridCol>
                <a:gridCol w="667226">
                  <a:extLst>
                    <a:ext uri="{9D8B030D-6E8A-4147-A177-3AD203B41FA5}">
                      <a16:colId xmlns:a16="http://schemas.microsoft.com/office/drawing/2014/main" val="971947550"/>
                    </a:ext>
                  </a:extLst>
                </a:gridCol>
              </a:tblGrid>
              <a:tr h="704851">
                <a:tc>
                  <a:txBody>
                    <a:bodyPr/>
                    <a:lstStyle/>
                    <a:p>
                      <a:endParaRPr lang="en-GB"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GB"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GB" dirty="0"/>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066041846"/>
                  </a:ext>
                </a:extLst>
              </a:tr>
            </a:tbl>
          </a:graphicData>
        </a:graphic>
      </p:graphicFrame>
      <p:sp>
        <p:nvSpPr>
          <p:cNvPr id="6" name="Arrow: Pentagon 5">
            <a:extLst>
              <a:ext uri="{FF2B5EF4-FFF2-40B4-BE49-F238E27FC236}">
                <a16:creationId xmlns:a16="http://schemas.microsoft.com/office/drawing/2014/main" id="{C00DC28C-75DD-4CC2-8E3F-E61EFF0D38C8}"/>
              </a:ext>
            </a:extLst>
          </p:cNvPr>
          <p:cNvSpPr/>
          <p:nvPr/>
        </p:nvSpPr>
        <p:spPr>
          <a:xfrm rot="5400000">
            <a:off x="3071813" y="3000031"/>
            <a:ext cx="704850" cy="48958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buNone/>
            </a:pPr>
            <a:r>
              <a:rPr lang="en-GB" b="1" dirty="0">
                <a:solidFill>
                  <a:schemeClr val="bg1"/>
                </a:solidFill>
              </a:rPr>
              <a:t>x1</a:t>
            </a:r>
            <a:endParaRPr lang="en-GB" sz="1200" b="1" dirty="0">
              <a:solidFill>
                <a:schemeClr val="bg1"/>
              </a:solidFill>
            </a:endParaRPr>
          </a:p>
        </p:txBody>
      </p:sp>
      <p:sp>
        <p:nvSpPr>
          <p:cNvPr id="10" name="Arrow: Pentagon 9">
            <a:extLst>
              <a:ext uri="{FF2B5EF4-FFF2-40B4-BE49-F238E27FC236}">
                <a16:creationId xmlns:a16="http://schemas.microsoft.com/office/drawing/2014/main" id="{7DAC99C9-45C0-4355-AEE2-3C1968D18312}"/>
              </a:ext>
            </a:extLst>
          </p:cNvPr>
          <p:cNvSpPr/>
          <p:nvPr/>
        </p:nvSpPr>
        <p:spPr>
          <a:xfrm rot="5400000">
            <a:off x="3736181" y="3000031"/>
            <a:ext cx="704850" cy="489585"/>
          </a:xfrm>
          <a:prstGeom prst="homePlate">
            <a:avLst/>
          </a:prstGeom>
        </p:spPr>
        <p:style>
          <a:lnRef idx="2">
            <a:schemeClr val="accent6">
              <a:shade val="50000"/>
            </a:schemeClr>
          </a:lnRef>
          <a:fillRef idx="1">
            <a:schemeClr val="accent6"/>
          </a:fillRef>
          <a:effectRef idx="0">
            <a:schemeClr val="accent6"/>
          </a:effectRef>
          <a:fontRef idx="minor">
            <a:schemeClr val="lt1"/>
          </a:fontRef>
        </p:style>
        <p:txBody>
          <a:bodyPr vert="vert270" rtlCol="0" anchor="ctr"/>
          <a:lstStyle/>
          <a:p>
            <a:pPr algn="ctr">
              <a:buNone/>
            </a:pPr>
            <a:r>
              <a:rPr lang="en-GB" b="1" dirty="0">
                <a:solidFill>
                  <a:schemeClr val="tx1"/>
                </a:solidFill>
              </a:rPr>
              <a:t>x2</a:t>
            </a:r>
            <a:endParaRPr lang="en-GB" sz="1200" b="1" dirty="0">
              <a:solidFill>
                <a:schemeClr val="tx1"/>
              </a:solidFill>
            </a:endParaRPr>
          </a:p>
        </p:txBody>
      </p:sp>
      <p:sp>
        <p:nvSpPr>
          <p:cNvPr id="11" name="Arrow: Pentagon 10">
            <a:extLst>
              <a:ext uri="{FF2B5EF4-FFF2-40B4-BE49-F238E27FC236}">
                <a16:creationId xmlns:a16="http://schemas.microsoft.com/office/drawing/2014/main" id="{125894AA-EFD2-41F1-91AC-858BF30D5ECC}"/>
              </a:ext>
            </a:extLst>
          </p:cNvPr>
          <p:cNvSpPr/>
          <p:nvPr/>
        </p:nvSpPr>
        <p:spPr>
          <a:xfrm rot="5400000">
            <a:off x="4416743" y="3000031"/>
            <a:ext cx="704850" cy="489585"/>
          </a:xfrm>
          <a:prstGeom prst="homePlat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vert="vert270" rtlCol="0" anchor="ctr"/>
          <a:lstStyle/>
          <a:p>
            <a:pPr algn="ctr">
              <a:buNone/>
            </a:pPr>
            <a:r>
              <a:rPr lang="en-GB" b="1" dirty="0">
                <a:solidFill>
                  <a:schemeClr val="tx1"/>
                </a:solidFill>
              </a:rPr>
              <a:t>x3</a:t>
            </a:r>
            <a:endParaRPr lang="en-GB" sz="1200" b="1" dirty="0">
              <a:solidFill>
                <a:schemeClr val="tx1"/>
              </a:solidFill>
            </a:endParaRPr>
          </a:p>
        </p:txBody>
      </p:sp>
      <p:sp>
        <p:nvSpPr>
          <p:cNvPr id="12" name="Arrow: Pentagon 11">
            <a:extLst>
              <a:ext uri="{FF2B5EF4-FFF2-40B4-BE49-F238E27FC236}">
                <a16:creationId xmlns:a16="http://schemas.microsoft.com/office/drawing/2014/main" id="{D8B1A805-5EAA-4650-899B-18772F3E36D6}"/>
              </a:ext>
            </a:extLst>
          </p:cNvPr>
          <p:cNvSpPr/>
          <p:nvPr/>
        </p:nvSpPr>
        <p:spPr>
          <a:xfrm rot="5400000">
            <a:off x="5081111" y="3000031"/>
            <a:ext cx="704850" cy="489585"/>
          </a:xfrm>
          <a:prstGeom prst="homePlate">
            <a:avLst/>
          </a:prstGeom>
        </p:spPr>
        <p:style>
          <a:lnRef idx="2">
            <a:schemeClr val="accent6">
              <a:shade val="50000"/>
            </a:schemeClr>
          </a:lnRef>
          <a:fillRef idx="1">
            <a:schemeClr val="accent6"/>
          </a:fillRef>
          <a:effectRef idx="0">
            <a:schemeClr val="accent6"/>
          </a:effectRef>
          <a:fontRef idx="minor">
            <a:schemeClr val="lt1"/>
          </a:fontRef>
        </p:style>
        <p:txBody>
          <a:bodyPr vert="vert270" rtlCol="0" anchor="ctr"/>
          <a:lstStyle/>
          <a:p>
            <a:pPr algn="ctr">
              <a:buNone/>
            </a:pPr>
            <a:r>
              <a:rPr lang="en-GB" b="1" dirty="0">
                <a:solidFill>
                  <a:schemeClr val="tx1"/>
                </a:solidFill>
              </a:rPr>
              <a:t>x4</a:t>
            </a:r>
            <a:endParaRPr lang="en-GB" sz="1200" b="1" dirty="0">
              <a:solidFill>
                <a:schemeClr val="tx1"/>
              </a:solidFill>
            </a:endParaRPr>
          </a:p>
        </p:txBody>
      </p:sp>
      <p:sp>
        <p:nvSpPr>
          <p:cNvPr id="13" name="Arrow: Pentagon 12">
            <a:extLst>
              <a:ext uri="{FF2B5EF4-FFF2-40B4-BE49-F238E27FC236}">
                <a16:creationId xmlns:a16="http://schemas.microsoft.com/office/drawing/2014/main" id="{29BEFA97-3FFA-4D92-9D5B-AEF95D3FE889}"/>
              </a:ext>
            </a:extLst>
          </p:cNvPr>
          <p:cNvSpPr/>
          <p:nvPr/>
        </p:nvSpPr>
        <p:spPr>
          <a:xfrm rot="5400000">
            <a:off x="5741672" y="3000031"/>
            <a:ext cx="704850" cy="489585"/>
          </a:xfrm>
          <a:prstGeom prst="homePlat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buNone/>
            </a:pPr>
            <a:r>
              <a:rPr lang="en-GB" b="1" dirty="0">
                <a:solidFill>
                  <a:schemeClr val="bg1"/>
                </a:solidFill>
              </a:rPr>
              <a:t>x5</a:t>
            </a:r>
            <a:endParaRPr lang="en-GB" sz="1200" b="1" dirty="0">
              <a:solidFill>
                <a:schemeClr val="bg1"/>
              </a:solidFill>
            </a:endParaRPr>
          </a:p>
        </p:txBody>
      </p:sp>
      <p:sp>
        <p:nvSpPr>
          <p:cNvPr id="14" name="Arrow: Pentagon 13">
            <a:extLst>
              <a:ext uri="{FF2B5EF4-FFF2-40B4-BE49-F238E27FC236}">
                <a16:creationId xmlns:a16="http://schemas.microsoft.com/office/drawing/2014/main" id="{0498785D-3962-4054-9508-ECCEB01FE559}"/>
              </a:ext>
            </a:extLst>
          </p:cNvPr>
          <p:cNvSpPr/>
          <p:nvPr/>
        </p:nvSpPr>
        <p:spPr>
          <a:xfrm rot="5400000">
            <a:off x="6406040" y="3000031"/>
            <a:ext cx="704850" cy="489585"/>
          </a:xfrm>
          <a:prstGeom prst="homePlat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vert="vert270" rtlCol="0" anchor="ctr"/>
          <a:lstStyle/>
          <a:p>
            <a:pPr algn="ctr">
              <a:buNone/>
            </a:pPr>
            <a:r>
              <a:rPr lang="en-GB" b="1" dirty="0">
                <a:solidFill>
                  <a:schemeClr val="tx1"/>
                </a:solidFill>
              </a:rPr>
              <a:t>x6</a:t>
            </a:r>
            <a:endParaRPr lang="en-GB" sz="1200" b="1" dirty="0">
              <a:solidFill>
                <a:schemeClr val="tx1"/>
              </a:solidFill>
            </a:endParaRPr>
          </a:p>
        </p:txBody>
      </p:sp>
      <p:sp>
        <p:nvSpPr>
          <p:cNvPr id="15" name="Arrow: Pentagon 14">
            <a:extLst>
              <a:ext uri="{FF2B5EF4-FFF2-40B4-BE49-F238E27FC236}">
                <a16:creationId xmlns:a16="http://schemas.microsoft.com/office/drawing/2014/main" id="{3C4A31ED-50F0-4F56-928E-35FA9566A114}"/>
              </a:ext>
            </a:extLst>
          </p:cNvPr>
          <p:cNvSpPr/>
          <p:nvPr/>
        </p:nvSpPr>
        <p:spPr>
          <a:xfrm rot="5400000">
            <a:off x="7070409" y="3000031"/>
            <a:ext cx="704850" cy="489585"/>
          </a:xfrm>
          <a:prstGeom prst="homePlate">
            <a:avLst/>
          </a:prstGeom>
          <a:solidFill>
            <a:schemeClr val="tx2">
              <a:lumMod val="60000"/>
              <a:lumOff val="40000"/>
            </a:schemeClr>
          </a:solidFill>
        </p:spPr>
        <p:style>
          <a:lnRef idx="2">
            <a:schemeClr val="accent5">
              <a:shade val="50000"/>
            </a:schemeClr>
          </a:lnRef>
          <a:fillRef idx="1">
            <a:schemeClr val="accent5"/>
          </a:fillRef>
          <a:effectRef idx="0">
            <a:schemeClr val="accent5"/>
          </a:effectRef>
          <a:fontRef idx="minor">
            <a:schemeClr val="lt1"/>
          </a:fontRef>
        </p:style>
        <p:txBody>
          <a:bodyPr vert="vert270" rtlCol="0" anchor="ctr"/>
          <a:lstStyle/>
          <a:p>
            <a:pPr algn="ctr">
              <a:buNone/>
            </a:pPr>
            <a:r>
              <a:rPr lang="en-GB" b="1" dirty="0">
                <a:solidFill>
                  <a:schemeClr val="tx1"/>
                </a:solidFill>
              </a:rPr>
              <a:t>x7</a:t>
            </a:r>
            <a:endParaRPr lang="en-GB" sz="1200" b="1" dirty="0">
              <a:solidFill>
                <a:schemeClr val="tx1"/>
              </a:solidFill>
            </a:endParaRPr>
          </a:p>
        </p:txBody>
      </p:sp>
      <p:sp>
        <p:nvSpPr>
          <p:cNvPr id="16" name="Arrow: Pentagon 15">
            <a:extLst>
              <a:ext uri="{FF2B5EF4-FFF2-40B4-BE49-F238E27FC236}">
                <a16:creationId xmlns:a16="http://schemas.microsoft.com/office/drawing/2014/main" id="{FD1B37A9-BCDC-410A-A414-AE9FE6EBAA95}"/>
              </a:ext>
            </a:extLst>
          </p:cNvPr>
          <p:cNvSpPr/>
          <p:nvPr/>
        </p:nvSpPr>
        <p:spPr>
          <a:xfrm rot="5400000">
            <a:off x="7734778" y="3000031"/>
            <a:ext cx="704850" cy="489585"/>
          </a:xfrm>
          <a:prstGeom prst="homePlate">
            <a:avLst/>
          </a:prstGeom>
        </p:spPr>
        <p:style>
          <a:lnRef idx="2">
            <a:schemeClr val="accent6">
              <a:shade val="50000"/>
            </a:schemeClr>
          </a:lnRef>
          <a:fillRef idx="1">
            <a:schemeClr val="accent6"/>
          </a:fillRef>
          <a:effectRef idx="0">
            <a:schemeClr val="accent6"/>
          </a:effectRef>
          <a:fontRef idx="minor">
            <a:schemeClr val="lt1"/>
          </a:fontRef>
        </p:style>
        <p:txBody>
          <a:bodyPr vert="vert270" rtlCol="0" anchor="ctr"/>
          <a:lstStyle/>
          <a:p>
            <a:pPr algn="ctr">
              <a:buNone/>
            </a:pPr>
            <a:r>
              <a:rPr lang="en-GB" b="1" dirty="0">
                <a:solidFill>
                  <a:schemeClr val="tx1"/>
                </a:solidFill>
              </a:rPr>
              <a:t>x8</a:t>
            </a:r>
            <a:endParaRPr lang="en-GB" sz="1200" b="1" dirty="0">
              <a:solidFill>
                <a:schemeClr val="tx1"/>
              </a:solidFill>
            </a:endParaRPr>
          </a:p>
        </p:txBody>
      </p:sp>
      <p:sp>
        <p:nvSpPr>
          <p:cNvPr id="17" name="Arrow: Pentagon 16">
            <a:extLst>
              <a:ext uri="{FF2B5EF4-FFF2-40B4-BE49-F238E27FC236}">
                <a16:creationId xmlns:a16="http://schemas.microsoft.com/office/drawing/2014/main" id="{89B48555-561C-4A7A-8EE5-1F85EF0CBEE1}"/>
              </a:ext>
            </a:extLst>
          </p:cNvPr>
          <p:cNvSpPr/>
          <p:nvPr/>
        </p:nvSpPr>
        <p:spPr>
          <a:xfrm rot="5400000">
            <a:off x="8399147" y="3000031"/>
            <a:ext cx="704850" cy="489585"/>
          </a:xfrm>
          <a:prstGeom prst="homePlat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vert="vert270" rtlCol="0" anchor="ctr"/>
          <a:lstStyle/>
          <a:p>
            <a:pPr algn="ctr">
              <a:buNone/>
            </a:pPr>
            <a:r>
              <a:rPr lang="en-GB" b="1" dirty="0">
                <a:solidFill>
                  <a:schemeClr val="tx1"/>
                </a:solidFill>
              </a:rPr>
              <a:t>x9</a:t>
            </a:r>
            <a:endParaRPr lang="en-GB" sz="1200" b="1" dirty="0">
              <a:solidFill>
                <a:schemeClr val="tx1"/>
              </a:solidFill>
            </a:endParaRPr>
          </a:p>
        </p:txBody>
      </p:sp>
      <p:sp>
        <p:nvSpPr>
          <p:cNvPr id="18" name="Arrow: Pentagon 17">
            <a:extLst>
              <a:ext uri="{FF2B5EF4-FFF2-40B4-BE49-F238E27FC236}">
                <a16:creationId xmlns:a16="http://schemas.microsoft.com/office/drawing/2014/main" id="{987D1F89-0E2A-4FDC-80EE-B0381A0DA64D}"/>
              </a:ext>
            </a:extLst>
          </p:cNvPr>
          <p:cNvSpPr/>
          <p:nvPr/>
        </p:nvSpPr>
        <p:spPr>
          <a:xfrm rot="5400000">
            <a:off x="9063515" y="3000031"/>
            <a:ext cx="704850" cy="48958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buNone/>
            </a:pPr>
            <a:r>
              <a:rPr lang="en-GB" sz="1800" b="1" dirty="0">
                <a:solidFill>
                  <a:schemeClr val="bg1"/>
                </a:solidFill>
              </a:rPr>
              <a:t>x10</a:t>
            </a:r>
          </a:p>
        </p:txBody>
      </p:sp>
      <p:sp>
        <p:nvSpPr>
          <p:cNvPr id="19" name="Arrow: Pentagon 18">
            <a:extLst>
              <a:ext uri="{FF2B5EF4-FFF2-40B4-BE49-F238E27FC236}">
                <a16:creationId xmlns:a16="http://schemas.microsoft.com/office/drawing/2014/main" id="{D036BE9F-E117-4511-AEC9-451D2E534D14}"/>
              </a:ext>
            </a:extLst>
          </p:cNvPr>
          <p:cNvSpPr/>
          <p:nvPr/>
        </p:nvSpPr>
        <p:spPr>
          <a:xfrm rot="5400000">
            <a:off x="2407444" y="3000031"/>
            <a:ext cx="704850" cy="48958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buNone/>
            </a:pPr>
            <a:r>
              <a:rPr lang="en-GB" b="1" dirty="0">
                <a:solidFill>
                  <a:schemeClr val="bg1"/>
                </a:solidFill>
              </a:rPr>
              <a:t>x0</a:t>
            </a:r>
            <a:endParaRPr lang="en-GB" sz="1200" b="1" dirty="0">
              <a:solidFill>
                <a:schemeClr val="bg1"/>
              </a:solidFill>
            </a:endParaRPr>
          </a:p>
        </p:txBody>
      </p:sp>
      <p:sp>
        <p:nvSpPr>
          <p:cNvPr id="20" name="Arrow: Pentagon 19">
            <a:extLst>
              <a:ext uri="{FF2B5EF4-FFF2-40B4-BE49-F238E27FC236}">
                <a16:creationId xmlns:a16="http://schemas.microsoft.com/office/drawing/2014/main" id="{95B89217-F1CE-4553-8ACD-02BA305BF72C}"/>
              </a:ext>
            </a:extLst>
          </p:cNvPr>
          <p:cNvSpPr/>
          <p:nvPr/>
        </p:nvSpPr>
        <p:spPr>
          <a:xfrm rot="16200000">
            <a:off x="3071813" y="4531968"/>
            <a:ext cx="704850" cy="48958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buNone/>
            </a:pPr>
            <a:r>
              <a:rPr lang="en-GB" sz="1800" dirty="0">
                <a:solidFill>
                  <a:schemeClr val="bg1"/>
                </a:solidFill>
              </a:rPr>
              <a:t>17</a:t>
            </a:r>
          </a:p>
        </p:txBody>
      </p:sp>
      <p:sp>
        <p:nvSpPr>
          <p:cNvPr id="21" name="Arrow: Pentagon 20">
            <a:extLst>
              <a:ext uri="{FF2B5EF4-FFF2-40B4-BE49-F238E27FC236}">
                <a16:creationId xmlns:a16="http://schemas.microsoft.com/office/drawing/2014/main" id="{C56218C5-1762-4442-81D4-D7CF4398A8D1}"/>
              </a:ext>
            </a:extLst>
          </p:cNvPr>
          <p:cNvSpPr/>
          <p:nvPr/>
        </p:nvSpPr>
        <p:spPr>
          <a:xfrm rot="16200000">
            <a:off x="3736181" y="4531968"/>
            <a:ext cx="704850" cy="489585"/>
          </a:xfrm>
          <a:prstGeom prst="homePlate">
            <a:avLst/>
          </a:prstGeom>
        </p:spPr>
        <p:style>
          <a:lnRef idx="2">
            <a:schemeClr val="accent6">
              <a:shade val="50000"/>
            </a:schemeClr>
          </a:lnRef>
          <a:fillRef idx="1">
            <a:schemeClr val="accent6"/>
          </a:fillRef>
          <a:effectRef idx="0">
            <a:schemeClr val="accent6"/>
          </a:effectRef>
          <a:fontRef idx="minor">
            <a:schemeClr val="lt1"/>
          </a:fontRef>
        </p:style>
        <p:txBody>
          <a:bodyPr vert="vert" rtlCol="0" anchor="ctr"/>
          <a:lstStyle/>
          <a:p>
            <a:pPr algn="ctr">
              <a:buNone/>
            </a:pPr>
            <a:r>
              <a:rPr lang="en-GB" sz="1800" dirty="0">
                <a:solidFill>
                  <a:schemeClr val="tx1"/>
                </a:solidFill>
              </a:rPr>
              <a:t>34</a:t>
            </a:r>
          </a:p>
        </p:txBody>
      </p:sp>
      <p:sp>
        <p:nvSpPr>
          <p:cNvPr id="22" name="Arrow: Pentagon 21">
            <a:extLst>
              <a:ext uri="{FF2B5EF4-FFF2-40B4-BE49-F238E27FC236}">
                <a16:creationId xmlns:a16="http://schemas.microsoft.com/office/drawing/2014/main" id="{E5E661E9-34AB-443B-BD18-F53D8A74525D}"/>
              </a:ext>
            </a:extLst>
          </p:cNvPr>
          <p:cNvSpPr/>
          <p:nvPr/>
        </p:nvSpPr>
        <p:spPr>
          <a:xfrm rot="16200000">
            <a:off x="4416743" y="4531968"/>
            <a:ext cx="704850" cy="489585"/>
          </a:xfrm>
          <a:prstGeom prst="homePlat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buNone/>
            </a:pPr>
            <a:r>
              <a:rPr lang="en-GB" sz="1800" dirty="0">
                <a:solidFill>
                  <a:schemeClr val="tx1"/>
                </a:solidFill>
              </a:rPr>
              <a:t>51</a:t>
            </a:r>
          </a:p>
        </p:txBody>
      </p:sp>
      <p:sp>
        <p:nvSpPr>
          <p:cNvPr id="23" name="Arrow: Pentagon 22">
            <a:extLst>
              <a:ext uri="{FF2B5EF4-FFF2-40B4-BE49-F238E27FC236}">
                <a16:creationId xmlns:a16="http://schemas.microsoft.com/office/drawing/2014/main" id="{0AB5A79C-7C2B-4A71-B63B-8C55D03460EC}"/>
              </a:ext>
            </a:extLst>
          </p:cNvPr>
          <p:cNvSpPr/>
          <p:nvPr/>
        </p:nvSpPr>
        <p:spPr>
          <a:xfrm rot="16200000">
            <a:off x="5081111" y="4531968"/>
            <a:ext cx="704850" cy="489585"/>
          </a:xfrm>
          <a:prstGeom prst="homePlate">
            <a:avLst/>
          </a:prstGeom>
        </p:spPr>
        <p:style>
          <a:lnRef idx="2">
            <a:schemeClr val="accent6">
              <a:shade val="50000"/>
            </a:schemeClr>
          </a:lnRef>
          <a:fillRef idx="1">
            <a:schemeClr val="accent6"/>
          </a:fillRef>
          <a:effectRef idx="0">
            <a:schemeClr val="accent6"/>
          </a:effectRef>
          <a:fontRef idx="minor">
            <a:schemeClr val="lt1"/>
          </a:fontRef>
        </p:style>
        <p:txBody>
          <a:bodyPr vert="vert" rtlCol="0" anchor="ctr"/>
          <a:lstStyle/>
          <a:p>
            <a:pPr algn="ctr">
              <a:buNone/>
            </a:pPr>
            <a:r>
              <a:rPr lang="en-GB" sz="1800" dirty="0">
                <a:solidFill>
                  <a:schemeClr val="tx1"/>
                </a:solidFill>
              </a:rPr>
              <a:t>68</a:t>
            </a:r>
          </a:p>
        </p:txBody>
      </p:sp>
      <p:sp>
        <p:nvSpPr>
          <p:cNvPr id="24" name="Arrow: Pentagon 23">
            <a:extLst>
              <a:ext uri="{FF2B5EF4-FFF2-40B4-BE49-F238E27FC236}">
                <a16:creationId xmlns:a16="http://schemas.microsoft.com/office/drawing/2014/main" id="{5297151E-75D5-4B18-A834-35D9BF09355A}"/>
              </a:ext>
            </a:extLst>
          </p:cNvPr>
          <p:cNvSpPr/>
          <p:nvPr/>
        </p:nvSpPr>
        <p:spPr>
          <a:xfrm rot="16200000">
            <a:off x="5741672" y="4531968"/>
            <a:ext cx="704850" cy="489585"/>
          </a:xfrm>
          <a:prstGeom prst="homePlat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buNone/>
            </a:pPr>
            <a:r>
              <a:rPr lang="en-GB" sz="2000" dirty="0">
                <a:solidFill>
                  <a:schemeClr val="bg1"/>
                </a:solidFill>
              </a:rPr>
              <a:t>85</a:t>
            </a:r>
          </a:p>
        </p:txBody>
      </p:sp>
      <p:sp>
        <p:nvSpPr>
          <p:cNvPr id="25" name="Arrow: Pentagon 24">
            <a:extLst>
              <a:ext uri="{FF2B5EF4-FFF2-40B4-BE49-F238E27FC236}">
                <a16:creationId xmlns:a16="http://schemas.microsoft.com/office/drawing/2014/main" id="{104222FE-9230-4522-88F0-5984BD3B6EA2}"/>
              </a:ext>
            </a:extLst>
          </p:cNvPr>
          <p:cNvSpPr/>
          <p:nvPr/>
        </p:nvSpPr>
        <p:spPr>
          <a:xfrm rot="16200000">
            <a:off x="6406040" y="4531968"/>
            <a:ext cx="704850" cy="489585"/>
          </a:xfrm>
          <a:prstGeom prst="homePlat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buNone/>
            </a:pPr>
            <a:r>
              <a:rPr lang="en-GB" sz="1800" dirty="0">
                <a:solidFill>
                  <a:schemeClr val="tx1"/>
                </a:solidFill>
              </a:rPr>
              <a:t>102</a:t>
            </a:r>
          </a:p>
        </p:txBody>
      </p:sp>
      <p:sp>
        <p:nvSpPr>
          <p:cNvPr id="26" name="Arrow: Pentagon 25">
            <a:extLst>
              <a:ext uri="{FF2B5EF4-FFF2-40B4-BE49-F238E27FC236}">
                <a16:creationId xmlns:a16="http://schemas.microsoft.com/office/drawing/2014/main" id="{9F6EEA86-3EBF-4B54-AE19-8792228FC755}"/>
              </a:ext>
            </a:extLst>
          </p:cNvPr>
          <p:cNvSpPr/>
          <p:nvPr/>
        </p:nvSpPr>
        <p:spPr>
          <a:xfrm rot="16200000">
            <a:off x="7070409" y="4531968"/>
            <a:ext cx="704850" cy="489585"/>
          </a:xfrm>
          <a:prstGeom prst="homePlate">
            <a:avLst/>
          </a:prstGeom>
          <a:solidFill>
            <a:schemeClr val="tx2">
              <a:lumMod val="60000"/>
              <a:lumOff val="40000"/>
            </a:schemeClr>
          </a:solidFill>
        </p:spPr>
        <p:style>
          <a:lnRef idx="2">
            <a:schemeClr val="accent5">
              <a:shade val="50000"/>
            </a:schemeClr>
          </a:lnRef>
          <a:fillRef idx="1">
            <a:schemeClr val="accent5"/>
          </a:fillRef>
          <a:effectRef idx="0">
            <a:schemeClr val="accent5"/>
          </a:effectRef>
          <a:fontRef idx="minor">
            <a:schemeClr val="lt1"/>
          </a:fontRef>
        </p:style>
        <p:txBody>
          <a:bodyPr vert="vert" rtlCol="0" anchor="ctr"/>
          <a:lstStyle/>
          <a:p>
            <a:pPr algn="ctr">
              <a:buNone/>
            </a:pPr>
            <a:r>
              <a:rPr lang="en-GB" sz="1800" dirty="0">
                <a:solidFill>
                  <a:schemeClr val="tx1"/>
                </a:solidFill>
              </a:rPr>
              <a:t>119</a:t>
            </a:r>
          </a:p>
        </p:txBody>
      </p:sp>
      <p:sp>
        <p:nvSpPr>
          <p:cNvPr id="27" name="Arrow: Pentagon 26">
            <a:extLst>
              <a:ext uri="{FF2B5EF4-FFF2-40B4-BE49-F238E27FC236}">
                <a16:creationId xmlns:a16="http://schemas.microsoft.com/office/drawing/2014/main" id="{17D1A630-C6D8-4CC3-922B-8C9742C7D2BB}"/>
              </a:ext>
            </a:extLst>
          </p:cNvPr>
          <p:cNvSpPr/>
          <p:nvPr/>
        </p:nvSpPr>
        <p:spPr>
          <a:xfrm rot="16200000">
            <a:off x="7734778" y="4531968"/>
            <a:ext cx="704850" cy="489585"/>
          </a:xfrm>
          <a:prstGeom prst="homePlate">
            <a:avLst/>
          </a:prstGeom>
        </p:spPr>
        <p:style>
          <a:lnRef idx="2">
            <a:schemeClr val="accent6">
              <a:shade val="50000"/>
            </a:schemeClr>
          </a:lnRef>
          <a:fillRef idx="1">
            <a:schemeClr val="accent6"/>
          </a:fillRef>
          <a:effectRef idx="0">
            <a:schemeClr val="accent6"/>
          </a:effectRef>
          <a:fontRef idx="minor">
            <a:schemeClr val="lt1"/>
          </a:fontRef>
        </p:style>
        <p:txBody>
          <a:bodyPr vert="vert" rtlCol="0" anchor="ctr"/>
          <a:lstStyle/>
          <a:p>
            <a:pPr algn="ctr">
              <a:buNone/>
            </a:pPr>
            <a:r>
              <a:rPr lang="en-GB" sz="1800" dirty="0">
                <a:solidFill>
                  <a:schemeClr val="tx1"/>
                </a:solidFill>
              </a:rPr>
              <a:t>136</a:t>
            </a:r>
          </a:p>
        </p:txBody>
      </p:sp>
      <p:sp>
        <p:nvSpPr>
          <p:cNvPr id="28" name="Arrow: Pentagon 27">
            <a:extLst>
              <a:ext uri="{FF2B5EF4-FFF2-40B4-BE49-F238E27FC236}">
                <a16:creationId xmlns:a16="http://schemas.microsoft.com/office/drawing/2014/main" id="{3F4FD61C-B174-4CA3-9242-30F3AFBA37AA}"/>
              </a:ext>
            </a:extLst>
          </p:cNvPr>
          <p:cNvSpPr/>
          <p:nvPr/>
        </p:nvSpPr>
        <p:spPr>
          <a:xfrm rot="16200000">
            <a:off x="8399147" y="4531968"/>
            <a:ext cx="704850" cy="489585"/>
          </a:xfrm>
          <a:prstGeom prst="homePlate">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buNone/>
            </a:pPr>
            <a:r>
              <a:rPr lang="en-GB" sz="1800" dirty="0">
                <a:solidFill>
                  <a:schemeClr val="tx1"/>
                </a:solidFill>
              </a:rPr>
              <a:t>153</a:t>
            </a:r>
          </a:p>
        </p:txBody>
      </p:sp>
      <p:sp>
        <p:nvSpPr>
          <p:cNvPr id="29" name="Arrow: Pentagon 28">
            <a:extLst>
              <a:ext uri="{FF2B5EF4-FFF2-40B4-BE49-F238E27FC236}">
                <a16:creationId xmlns:a16="http://schemas.microsoft.com/office/drawing/2014/main" id="{DD50AE7A-2B33-4BBE-848F-4A79F391BCF8}"/>
              </a:ext>
            </a:extLst>
          </p:cNvPr>
          <p:cNvSpPr/>
          <p:nvPr/>
        </p:nvSpPr>
        <p:spPr>
          <a:xfrm rot="16200000">
            <a:off x="9063515" y="4531968"/>
            <a:ext cx="704850" cy="48958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buNone/>
            </a:pPr>
            <a:r>
              <a:rPr lang="en-GB" sz="1800" dirty="0">
                <a:solidFill>
                  <a:schemeClr val="bg1"/>
                </a:solidFill>
              </a:rPr>
              <a:t>170</a:t>
            </a:r>
          </a:p>
        </p:txBody>
      </p:sp>
      <p:sp>
        <p:nvSpPr>
          <p:cNvPr id="30" name="Arrow: Pentagon 29">
            <a:extLst>
              <a:ext uri="{FF2B5EF4-FFF2-40B4-BE49-F238E27FC236}">
                <a16:creationId xmlns:a16="http://schemas.microsoft.com/office/drawing/2014/main" id="{EF5EA40A-BF1C-4FA2-9353-96786E8B6480}"/>
              </a:ext>
            </a:extLst>
          </p:cNvPr>
          <p:cNvSpPr/>
          <p:nvPr/>
        </p:nvSpPr>
        <p:spPr>
          <a:xfrm rot="16200000">
            <a:off x="2407444" y="4531968"/>
            <a:ext cx="704850" cy="48958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buNone/>
            </a:pPr>
            <a:r>
              <a:rPr lang="en-GB" sz="1800" dirty="0">
                <a:solidFill>
                  <a:schemeClr val="bg1"/>
                </a:solidFill>
              </a:rPr>
              <a:t>0</a:t>
            </a:r>
          </a:p>
        </p:txBody>
      </p:sp>
      <p:pic>
        <p:nvPicPr>
          <p:cNvPr id="1026" name="Picture 2" descr="C:\Users\viv\AppData\Local\Microsoft\Windows\INetCache\IE\SEABKOGF\14460-illustration-of-a-key-pv[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3903" y="2525832"/>
            <a:ext cx="430531" cy="27123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C:\Users\viv\AppData\Local\Microsoft\Windows\INetCache\IE\SEABKOGF\14460-illustration-of-a-key-pv[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3201" y="2525832"/>
            <a:ext cx="430531" cy="27123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viv\AppData\Local\Microsoft\Windows\INetCache\IE\SEABKOGF\14460-illustration-of-a-key-pv[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36307" y="2525832"/>
            <a:ext cx="430531" cy="27123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620520" y="5746677"/>
            <a:ext cx="8932632" cy="1077218"/>
          </a:xfrm>
          <a:prstGeom prst="rect">
            <a:avLst/>
          </a:prstGeom>
          <a:ln w="38100">
            <a:solidFill>
              <a:srgbClr val="7030A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marL="342900" indent="-342900">
              <a:buFont typeface="Arial" panose="020B0604020202020204" pitchFamily="34" charset="0"/>
              <a:buChar char="•"/>
            </a:pPr>
            <a:r>
              <a:rPr lang="en-GB" sz="2000" dirty="0"/>
              <a:t>How do these colours help to secure understanding of the relationships between facts?</a:t>
            </a:r>
          </a:p>
          <a:p>
            <a:pPr marL="342900" indent="-342900">
              <a:buFont typeface="Arial" panose="020B0604020202020204" pitchFamily="34" charset="0"/>
              <a:buChar char="•"/>
            </a:pPr>
            <a:r>
              <a:rPr lang="en-GB" sz="2000" dirty="0"/>
              <a:t>Can this be transferred to a different multiplication table?</a:t>
            </a:r>
          </a:p>
        </p:txBody>
      </p:sp>
      <p:sp>
        <p:nvSpPr>
          <p:cNvPr id="34" name="TextBox 33"/>
          <p:cNvSpPr txBox="1"/>
          <p:nvPr/>
        </p:nvSpPr>
        <p:spPr>
          <a:xfrm>
            <a:off x="623392" y="120293"/>
            <a:ext cx="9929761" cy="2031325"/>
          </a:xfrm>
          <a:prstGeom prst="rect">
            <a:avLst/>
          </a:prstGeom>
          <a:ln w="38100">
            <a:solidFill>
              <a:srgbClr val="7030A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marL="285750" indent="-285750">
              <a:buFont typeface="Arial" panose="020B0604020202020204" pitchFamily="34" charset="0"/>
              <a:buChar char="•"/>
            </a:pPr>
            <a:r>
              <a:rPr lang="en-GB" sz="1800" dirty="0"/>
              <a:t>How were these facts introduced by Jill? In what order were they taught?</a:t>
            </a:r>
          </a:p>
          <a:p>
            <a:pPr marL="285750" indent="-285750">
              <a:buFont typeface="Arial" panose="020B0604020202020204" pitchFamily="34" charset="0"/>
              <a:buChar char="•"/>
            </a:pPr>
            <a:r>
              <a:rPr lang="en-GB" sz="1800" dirty="0"/>
              <a:t>How did we use what we knew to work out what we didn’t know?</a:t>
            </a:r>
          </a:p>
          <a:p>
            <a:pPr marL="285750" indent="-285750">
              <a:buFont typeface="Arial" panose="020B0604020202020204" pitchFamily="34" charset="0"/>
              <a:buChar char="•"/>
            </a:pPr>
            <a:r>
              <a:rPr lang="en-GB" sz="1800" dirty="0"/>
              <a:t>Now think, can each of these facts be generated through:</a:t>
            </a:r>
          </a:p>
          <a:p>
            <a:pPr marL="742950" lvl="1" indent="-285750">
              <a:buFontTx/>
              <a:buChar char="-"/>
            </a:pPr>
            <a:r>
              <a:rPr lang="en-GB" sz="1800" dirty="0"/>
              <a:t>Repeated addition/subtraction?</a:t>
            </a:r>
          </a:p>
          <a:p>
            <a:pPr marL="742950" lvl="1" indent="-285750">
              <a:buFontTx/>
              <a:buChar char="-"/>
            </a:pPr>
            <a:r>
              <a:rPr lang="en-GB" sz="1800" dirty="0"/>
              <a:t>Applying the distributive law?</a:t>
            </a:r>
          </a:p>
          <a:p>
            <a:pPr marL="285750" indent="-285750">
              <a:buFont typeface="Arial" panose="020B0604020202020204" pitchFamily="34" charset="0"/>
              <a:buChar char="•"/>
            </a:pPr>
            <a:r>
              <a:rPr lang="en-GB" sz="1800" dirty="0"/>
              <a:t>Come up with at least two ways of generating each fact.</a:t>
            </a:r>
          </a:p>
        </p:txBody>
      </p:sp>
    </p:spTree>
    <p:extLst>
      <p:ext uri="{BB962C8B-B14F-4D97-AF65-F5344CB8AC3E}">
        <p14:creationId xmlns:p14="http://schemas.microsoft.com/office/powerpoint/2010/main" val="3696754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42"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ppt_x</p:attrName>
                                        </p:attrNameLst>
                                      </p:cBhvr>
                                      <p:tavLst>
                                        <p:tav tm="0">
                                          <p:val>
                                            <p:strVal val="#ppt_x"/>
                                          </p:val>
                                        </p:tav>
                                        <p:tav tm="100000">
                                          <p:val>
                                            <p:strVal val="#ppt_x"/>
                                          </p:val>
                                        </p:tav>
                                      </p:tavLst>
                                    </p:anim>
                                    <p:anim calcmode="lin" valueType="num">
                                      <p:cBhvr>
                                        <p:cTn id="58" dur="1000" fill="hold"/>
                                        <p:tgtEl>
                                          <p:spTgt spid="25"/>
                                        </p:tgtEl>
                                        <p:attrNameLst>
                                          <p:attrName>ppt_y</p:attrName>
                                        </p:attrNameLst>
                                      </p:cBhvr>
                                      <p:tavLst>
                                        <p:tav tm="0">
                                          <p:val>
                                            <p:strVal val="#ppt_y+.1"/>
                                          </p:val>
                                        </p:tav>
                                        <p:tav tm="100000">
                                          <p:val>
                                            <p:strVal val="#ppt_y"/>
                                          </p:val>
                                        </p:tav>
                                      </p:tavLst>
                                    </p:anim>
                                  </p:childTnLst>
                                </p:cTn>
                              </p:par>
                            </p:childTnLst>
                          </p:cTn>
                        </p:par>
                        <p:par>
                          <p:cTn id="59" fill="hold">
                            <p:stCondLst>
                              <p:cond delay="2000"/>
                            </p:stCondLst>
                            <p:childTnLst>
                              <p:par>
                                <p:cTn id="60" presetID="42" presetClass="entr" presetSubtype="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anim calcmode="lin" valueType="num">
                                      <p:cBhvr>
                                        <p:cTn id="63" dur="1000" fill="hold"/>
                                        <p:tgtEl>
                                          <p:spTgt spid="28"/>
                                        </p:tgtEl>
                                        <p:attrNameLst>
                                          <p:attrName>ppt_x</p:attrName>
                                        </p:attrNameLst>
                                      </p:cBhvr>
                                      <p:tavLst>
                                        <p:tav tm="0">
                                          <p:val>
                                            <p:strVal val="#ppt_x"/>
                                          </p:val>
                                        </p:tav>
                                        <p:tav tm="100000">
                                          <p:val>
                                            <p:strVal val="#ppt_x"/>
                                          </p:val>
                                        </p:tav>
                                      </p:tavLst>
                                    </p:anim>
                                    <p:anim calcmode="lin" valueType="num">
                                      <p:cBhvr>
                                        <p:cTn id="6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1000"/>
                                        <p:tgtEl>
                                          <p:spTgt spid="26"/>
                                        </p:tgtEl>
                                      </p:cBhvr>
                                    </p:animEffect>
                                    <p:anim calcmode="lin" valueType="num">
                                      <p:cBhvr>
                                        <p:cTn id="70" dur="1000" fill="hold"/>
                                        <p:tgtEl>
                                          <p:spTgt spid="26"/>
                                        </p:tgtEl>
                                        <p:attrNameLst>
                                          <p:attrName>ppt_x</p:attrName>
                                        </p:attrNameLst>
                                      </p:cBhvr>
                                      <p:tavLst>
                                        <p:tav tm="0">
                                          <p:val>
                                            <p:strVal val="#ppt_x"/>
                                          </p:val>
                                        </p:tav>
                                        <p:tav tm="100000">
                                          <p:val>
                                            <p:strVal val="#ppt_x"/>
                                          </p:val>
                                        </p:tav>
                                      </p:tavLst>
                                    </p:anim>
                                    <p:anim calcmode="lin" valueType="num">
                                      <p:cBhvr>
                                        <p:cTn id="7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wipe(left)">
                                      <p:cBhvr>
                                        <p:cTn id="76" dur="500"/>
                                        <p:tgtEl>
                                          <p:spTgt spid="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left)">
                                      <p:cBhvr>
                                        <p:cTn id="7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7" grpId="0" animBg="1"/>
      <p:bldP spid="3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368" y="545301"/>
            <a:ext cx="8388424" cy="792088"/>
          </a:xfrm>
        </p:spPr>
        <p:txBody>
          <a:bodyPr>
            <a:noAutofit/>
          </a:bodyPr>
          <a:lstStyle/>
          <a:p>
            <a:r>
              <a:rPr lang="en-GB" b="1" dirty="0"/>
              <a:t>Mathematics Multiplication Tables Check – example 1 </a:t>
            </a:r>
          </a:p>
        </p:txBody>
      </p:sp>
      <p:sp>
        <p:nvSpPr>
          <p:cNvPr id="4" name="Content Placeholder 3"/>
          <p:cNvSpPr>
            <a:spLocks noGrp="1"/>
          </p:cNvSpPr>
          <p:nvPr>
            <p:ph idx="1"/>
          </p:nvPr>
        </p:nvSpPr>
        <p:spPr>
          <a:xfrm>
            <a:off x="407368" y="1772816"/>
            <a:ext cx="9210600" cy="1882552"/>
          </a:xfrm>
        </p:spPr>
        <p:txBody>
          <a:bodyPr/>
          <a:lstStyle/>
          <a:p>
            <a:pPr marL="457200" indent="-457200"/>
            <a:r>
              <a:rPr lang="en-GB" dirty="0"/>
              <a:t>Each question is displayed for six seconds</a:t>
            </a:r>
          </a:p>
          <a:p>
            <a:pPr marL="457200" indent="-457200"/>
            <a:r>
              <a:rPr lang="en-GB" dirty="0"/>
              <a:t>There is a three-second break between questions</a:t>
            </a:r>
          </a:p>
          <a:p>
            <a:pPr marL="457200" indent="-457200"/>
            <a:r>
              <a:rPr lang="en-GB" dirty="0"/>
              <a:t>There are five questions in total</a:t>
            </a:r>
          </a:p>
          <a:p>
            <a:endParaRPr lang="en-GB" dirty="0"/>
          </a:p>
        </p:txBody>
      </p:sp>
      <p:sp>
        <p:nvSpPr>
          <p:cNvPr id="5" name="Rectangle 4"/>
          <p:cNvSpPr/>
          <p:nvPr/>
        </p:nvSpPr>
        <p:spPr bwMode="auto">
          <a:xfrm>
            <a:off x="6672064" y="-3512"/>
            <a:ext cx="5519936" cy="548680"/>
          </a:xfrm>
          <a:prstGeom prst="rect">
            <a:avLst/>
          </a:prstGeom>
          <a:solidFill>
            <a:srgbClr val="C8E2E8"/>
          </a:solidFill>
          <a:ln>
            <a:noFill/>
          </a:ln>
          <a:effectLst/>
        </p:spPr>
        <p:txBody>
          <a:bodyPr vert="horz" wrap="square" lIns="91440" tIns="45720" rIns="91440" bIns="45720" numCol="1" rtlCol="0" anchor="t" anchorCtr="0" compatLnSpc="1">
            <a:prstTxWarp prst="textNoShape">
              <a:avLst/>
            </a:prstTxWarp>
          </a:bodyPr>
          <a:lstStyle/>
          <a:p>
            <a:pPr marL="457200">
              <a:buNone/>
            </a:pPr>
            <a:r>
              <a:rPr lang="en-GB" sz="2000" b="1" dirty="0">
                <a:latin typeface="Arial" charset="0"/>
              </a:rPr>
              <a:t>PART 4: </a:t>
            </a:r>
            <a:r>
              <a:rPr lang="en-GB" sz="2000" b="1" dirty="0"/>
              <a:t>Testing multiplication tables</a:t>
            </a:r>
            <a:endParaRPr lang="en-GB" sz="2000" b="1" dirty="0">
              <a:latin typeface="Arial" charset="0"/>
            </a:endParaRPr>
          </a:p>
        </p:txBody>
      </p:sp>
    </p:spTree>
    <p:extLst>
      <p:ext uri="{BB962C8B-B14F-4D97-AF65-F5344CB8AC3E}">
        <p14:creationId xmlns:p14="http://schemas.microsoft.com/office/powerpoint/2010/main" val="391128778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7368" y="1052736"/>
            <a:ext cx="11089232" cy="4114800"/>
          </a:xfrm>
        </p:spPr>
        <p:txBody>
          <a:bodyPr>
            <a:normAutofit/>
          </a:bodyPr>
          <a:lstStyle/>
          <a:p>
            <a:pPr marL="0" indent="0" algn="ctr">
              <a:buNone/>
            </a:pPr>
            <a:r>
              <a:rPr lang="en-GB" sz="6000" dirty="0"/>
              <a:t>Your first question will appear in three seconds</a:t>
            </a:r>
          </a:p>
        </p:txBody>
      </p:sp>
    </p:spTree>
    <p:extLst>
      <p:ext uri="{BB962C8B-B14F-4D97-AF65-F5344CB8AC3E}">
        <p14:creationId xmlns:p14="http://schemas.microsoft.com/office/powerpoint/2010/main" val="619392665"/>
      </p:ext>
    </p:extLst>
  </p:cSld>
  <p:clrMapOvr>
    <a:masterClrMapping/>
  </p:clrMapOvr>
  <p:transition spd="slow" advClick="0" advTm="3000">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13800" dirty="0"/>
              <a:t>12 x 5 =</a:t>
            </a:r>
          </a:p>
        </p:txBody>
      </p:sp>
    </p:spTree>
    <p:extLst>
      <p:ext uri="{BB962C8B-B14F-4D97-AF65-F5344CB8AC3E}">
        <p14:creationId xmlns:p14="http://schemas.microsoft.com/office/powerpoint/2010/main" val="731921802"/>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5730024"/>
      </p:ext>
    </p:extLst>
  </p:cSld>
  <p:clrMapOvr>
    <a:masterClrMapping/>
  </p:clrMapOvr>
  <p:transition spd="slow" advClick="0" advTm="3000">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Content Placeholder 4">
            <a:extLst>
              <a:ext uri="{FF2B5EF4-FFF2-40B4-BE49-F238E27FC236}">
                <a16:creationId xmlns:a16="http://schemas.microsoft.com/office/drawing/2014/main" id="{BEB9181A-7104-44B8-92F8-078C63FCD86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07368" y="260647"/>
            <a:ext cx="8496944" cy="6413919"/>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13800" dirty="0"/>
              <a:t>3 x 8 =</a:t>
            </a:r>
          </a:p>
        </p:txBody>
      </p:sp>
    </p:spTree>
    <p:extLst>
      <p:ext uri="{BB962C8B-B14F-4D97-AF65-F5344CB8AC3E}">
        <p14:creationId xmlns:p14="http://schemas.microsoft.com/office/powerpoint/2010/main" val="3442839280"/>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952579"/>
      </p:ext>
    </p:extLst>
  </p:cSld>
  <p:clrMapOvr>
    <a:masterClrMapping/>
  </p:clrMapOvr>
  <p:transition spd="slow" advClick="0" advTm="3000">
    <p:randomBar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13800" dirty="0"/>
              <a:t>11 x 7 =</a:t>
            </a:r>
          </a:p>
        </p:txBody>
      </p:sp>
    </p:spTree>
    <p:extLst>
      <p:ext uri="{BB962C8B-B14F-4D97-AF65-F5344CB8AC3E}">
        <p14:creationId xmlns:p14="http://schemas.microsoft.com/office/powerpoint/2010/main" val="557856290"/>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2383910"/>
      </p:ext>
    </p:extLst>
  </p:cSld>
  <p:clrMapOvr>
    <a:masterClrMapping/>
  </p:clrMapOvr>
  <p:transition spd="slow" advClick="0" advTm="3000">
    <p:randomBar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13800" dirty="0"/>
              <a:t>6 x 9 =</a:t>
            </a:r>
          </a:p>
        </p:txBody>
      </p:sp>
    </p:spTree>
    <p:extLst>
      <p:ext uri="{BB962C8B-B14F-4D97-AF65-F5344CB8AC3E}">
        <p14:creationId xmlns:p14="http://schemas.microsoft.com/office/powerpoint/2010/main" val="3900130500"/>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117734"/>
      </p:ext>
    </p:extLst>
  </p:cSld>
  <p:clrMapOvr>
    <a:masterClrMapping/>
  </p:clrMapOvr>
  <p:transition spd="slow" advClick="0" advTm="3000">
    <p:randomBar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13800" dirty="0"/>
              <a:t>10 x 4 =</a:t>
            </a:r>
          </a:p>
        </p:txBody>
      </p:sp>
    </p:spTree>
    <p:extLst>
      <p:ext uri="{BB962C8B-B14F-4D97-AF65-F5344CB8AC3E}">
        <p14:creationId xmlns:p14="http://schemas.microsoft.com/office/powerpoint/2010/main" val="1436447403"/>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9600" dirty="0"/>
              <a:t>end of test</a:t>
            </a:r>
          </a:p>
        </p:txBody>
      </p:sp>
    </p:spTree>
    <p:extLst>
      <p:ext uri="{BB962C8B-B14F-4D97-AF65-F5344CB8AC3E}">
        <p14:creationId xmlns:p14="http://schemas.microsoft.com/office/powerpoint/2010/main" val="1109470961"/>
      </p:ext>
    </p:extLst>
  </p:cSld>
  <p:clrMapOvr>
    <a:masterClrMapping/>
  </p:clrMapOvr>
  <p:transition spd="slow" advClick="0">
    <p:randomBar dir="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a:xfrm>
            <a:off x="2517228" y="1484784"/>
            <a:ext cx="6984124" cy="3600401"/>
          </a:xfrm>
          <a:prstGeom prst="wedgeRoundRectCallout">
            <a:avLst>
              <a:gd name="adj1" fmla="val 48016"/>
              <a:gd name="adj2" fmla="val 86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4000" dirty="0">
                <a:solidFill>
                  <a:schemeClr val="bg1"/>
                </a:solidFill>
              </a:rPr>
              <a:t>Why is there a need for the Year 4 multiplication check?</a:t>
            </a:r>
          </a:p>
          <a:p>
            <a:pPr algn="ctr">
              <a:buNone/>
            </a:pPr>
            <a:r>
              <a:rPr lang="en-GB" sz="4000" dirty="0">
                <a:solidFill>
                  <a:schemeClr val="bg1"/>
                </a:solidFill>
              </a:rPr>
              <a:t>What are the pros and cons of having this? </a:t>
            </a:r>
            <a:r>
              <a:rPr lang="en-GB" sz="4000" dirty="0">
                <a:solidFill>
                  <a:schemeClr val="tx1"/>
                </a:solidFill>
              </a:rPr>
              <a:t>check?</a:t>
            </a:r>
          </a:p>
        </p:txBody>
      </p:sp>
      <p:sp>
        <p:nvSpPr>
          <p:cNvPr id="3" name="Title 2">
            <a:extLst>
              <a:ext uri="{FF2B5EF4-FFF2-40B4-BE49-F238E27FC236}">
                <a16:creationId xmlns:a16="http://schemas.microsoft.com/office/drawing/2014/main" id="{7C8B18CA-57FB-4C95-8DB7-EE4D5A62B05B}"/>
              </a:ext>
            </a:extLst>
          </p:cNvPr>
          <p:cNvSpPr>
            <a:spLocks noGrp="1"/>
          </p:cNvSpPr>
          <p:nvPr>
            <p:ph type="title"/>
          </p:nvPr>
        </p:nvSpPr>
        <p:spPr>
          <a:xfrm>
            <a:off x="263352" y="341784"/>
            <a:ext cx="7924800" cy="1143000"/>
          </a:xfrm>
        </p:spPr>
        <p:txBody>
          <a:bodyPr/>
          <a:lstStyle/>
          <a:p>
            <a:r>
              <a:rPr lang="en-GB" dirty="0"/>
              <a:t>Discuss:</a:t>
            </a:r>
          </a:p>
        </p:txBody>
      </p:sp>
    </p:spTree>
    <p:extLst>
      <p:ext uri="{BB962C8B-B14F-4D97-AF65-F5344CB8AC3E}">
        <p14:creationId xmlns:p14="http://schemas.microsoft.com/office/powerpoint/2010/main" val="20029951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368" y="188040"/>
            <a:ext cx="8388424" cy="792088"/>
          </a:xfrm>
        </p:spPr>
        <p:txBody>
          <a:bodyPr>
            <a:noAutofit/>
          </a:bodyPr>
          <a:lstStyle/>
          <a:p>
            <a:r>
              <a:rPr lang="en-GB" sz="4000" dirty="0"/>
              <a:t>Mathematics Multiplication Tables Check – example 2 </a:t>
            </a:r>
          </a:p>
        </p:txBody>
      </p:sp>
      <p:sp>
        <p:nvSpPr>
          <p:cNvPr id="4" name="Content Placeholder 3"/>
          <p:cNvSpPr>
            <a:spLocks noGrp="1"/>
          </p:cNvSpPr>
          <p:nvPr>
            <p:ph idx="1"/>
          </p:nvPr>
        </p:nvSpPr>
        <p:spPr>
          <a:xfrm>
            <a:off x="405325" y="1371600"/>
            <a:ext cx="11235291" cy="4114800"/>
          </a:xfrm>
        </p:spPr>
        <p:txBody>
          <a:bodyPr/>
          <a:lstStyle/>
          <a:p>
            <a:pPr marL="0" indent="0">
              <a:buNone/>
            </a:pPr>
            <a:r>
              <a:rPr lang="en-GB" sz="2800" dirty="0"/>
              <a:t>This is the speed at which the fastest pupils complete multiplication tests</a:t>
            </a:r>
            <a:r>
              <a:rPr lang="en-GB" dirty="0"/>
              <a:t>.</a:t>
            </a:r>
          </a:p>
          <a:p>
            <a:endParaRPr lang="en-GB" dirty="0"/>
          </a:p>
        </p:txBody>
      </p:sp>
    </p:spTree>
    <p:extLst>
      <p:ext uri="{BB962C8B-B14F-4D97-AF65-F5344CB8AC3E}">
        <p14:creationId xmlns:p14="http://schemas.microsoft.com/office/powerpoint/2010/main" val="36112555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marL="457200" indent="-457200">
              <a:lnSpc>
                <a:spcPct val="100000"/>
              </a:lnSpc>
              <a:spcAft>
                <a:spcPts val="600"/>
              </a:spcAft>
            </a:pPr>
            <a:r>
              <a:rPr lang="en-GB" dirty="0"/>
              <a:t>explore interpretations of ‘fluency’</a:t>
            </a:r>
          </a:p>
          <a:p>
            <a:pPr marL="457200" indent="-457200">
              <a:lnSpc>
                <a:spcPct val="100000"/>
              </a:lnSpc>
              <a:spcAft>
                <a:spcPts val="600"/>
              </a:spcAft>
            </a:pPr>
            <a:r>
              <a:rPr lang="en-GB" dirty="0"/>
              <a:t>examine what it means to be fluent with multiplication facts</a:t>
            </a:r>
          </a:p>
          <a:p>
            <a:pPr marL="457200" indent="-457200">
              <a:lnSpc>
                <a:spcPct val="100000"/>
              </a:lnSpc>
              <a:spcAft>
                <a:spcPts val="600"/>
              </a:spcAft>
            </a:pPr>
            <a:r>
              <a:rPr lang="en-GB" dirty="0"/>
              <a:t>share transferable strategies for developing children’s mathematical fluency.</a:t>
            </a:r>
          </a:p>
        </p:txBody>
      </p:sp>
      <p:sp>
        <p:nvSpPr>
          <p:cNvPr id="3" name="Title 2"/>
          <p:cNvSpPr>
            <a:spLocks noGrp="1"/>
          </p:cNvSpPr>
          <p:nvPr>
            <p:ph type="title"/>
          </p:nvPr>
        </p:nvSpPr>
        <p:spPr>
          <a:xfrm>
            <a:off x="191344" y="269776"/>
            <a:ext cx="7482408" cy="1143000"/>
          </a:xfrm>
        </p:spPr>
        <p:txBody>
          <a:bodyPr>
            <a:noAutofit/>
          </a:bodyPr>
          <a:lstStyle/>
          <a:p>
            <a:r>
              <a:rPr lang="en-GB" sz="4400" dirty="0"/>
              <a:t>This unit is designed to:</a:t>
            </a:r>
          </a:p>
        </p:txBody>
      </p:sp>
    </p:spTree>
    <p:extLst>
      <p:ext uri="{BB962C8B-B14F-4D97-AF65-F5344CB8AC3E}">
        <p14:creationId xmlns:p14="http://schemas.microsoft.com/office/powerpoint/2010/main" val="2996944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6000" dirty="0"/>
              <a:t>Your first question will appear in three seconds</a:t>
            </a:r>
          </a:p>
        </p:txBody>
      </p:sp>
    </p:spTree>
    <p:extLst>
      <p:ext uri="{BB962C8B-B14F-4D97-AF65-F5344CB8AC3E}">
        <p14:creationId xmlns:p14="http://schemas.microsoft.com/office/powerpoint/2010/main" val="1892537867"/>
      </p:ext>
    </p:extLst>
  </p:cSld>
  <p:clrMapOvr>
    <a:masterClrMapping/>
  </p:clrMapOvr>
  <p:transition spd="slow" advClick="0" advTm="3000">
    <p:randomBar dir="ver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13800" dirty="0"/>
              <a:t>3 x 10 =</a:t>
            </a:r>
          </a:p>
        </p:txBody>
      </p:sp>
    </p:spTree>
    <p:extLst>
      <p:ext uri="{BB962C8B-B14F-4D97-AF65-F5344CB8AC3E}">
        <p14:creationId xmlns:p14="http://schemas.microsoft.com/office/powerpoint/2010/main" val="1993776965"/>
      </p:ext>
    </p:extLst>
  </p:cSld>
  <p:clrMapOvr>
    <a:masterClrMapping/>
  </p:clrMapOvr>
  <mc:AlternateContent xmlns:mc="http://schemas.openxmlformats.org/markup-compatibility/2006" xmlns:p14="http://schemas.microsoft.com/office/powerpoint/2010/main">
    <mc:Choice Requires="p14">
      <p:transition spd="slow" p14:dur="900" advClick="0" advTm="330">
        <p14:warp dir="in"/>
      </p:transition>
    </mc:Choice>
    <mc:Fallback xmlns="">
      <p:transition spd="slow" advClick="0" advTm="33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13800" dirty="0"/>
              <a:t>12 x 7 =</a:t>
            </a:r>
          </a:p>
        </p:txBody>
      </p:sp>
    </p:spTree>
    <p:extLst>
      <p:ext uri="{BB962C8B-B14F-4D97-AF65-F5344CB8AC3E}">
        <p14:creationId xmlns:p14="http://schemas.microsoft.com/office/powerpoint/2010/main" val="2342003902"/>
      </p:ext>
    </p:extLst>
  </p:cSld>
  <p:clrMapOvr>
    <a:masterClrMapping/>
  </p:clrMapOvr>
  <mc:AlternateContent xmlns:mc="http://schemas.openxmlformats.org/markup-compatibility/2006" xmlns:p14="http://schemas.microsoft.com/office/powerpoint/2010/main">
    <mc:Choice Requires="p14">
      <p:transition spd="slow" p14:dur="900" advClick="0" advTm="330">
        <p14:warp dir="in"/>
      </p:transition>
    </mc:Choice>
    <mc:Fallback xmlns="">
      <p:transition spd="slow" advClick="0" advTm="33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13800" dirty="0"/>
              <a:t>6 x 3 =</a:t>
            </a:r>
          </a:p>
        </p:txBody>
      </p:sp>
    </p:spTree>
    <p:extLst>
      <p:ext uri="{BB962C8B-B14F-4D97-AF65-F5344CB8AC3E}">
        <p14:creationId xmlns:p14="http://schemas.microsoft.com/office/powerpoint/2010/main" val="3867262513"/>
      </p:ext>
    </p:extLst>
  </p:cSld>
  <p:clrMapOvr>
    <a:masterClrMapping/>
  </p:clrMapOvr>
  <mc:AlternateContent xmlns:mc="http://schemas.openxmlformats.org/markup-compatibility/2006" xmlns:p14="http://schemas.microsoft.com/office/powerpoint/2010/main">
    <mc:Choice Requires="p14">
      <p:transition spd="slow" p14:dur="900" advClick="0" advTm="330">
        <p14:warp dir="in"/>
      </p:transition>
    </mc:Choice>
    <mc:Fallback xmlns="">
      <p:transition spd="slow" advClick="0" advTm="33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13800" dirty="0"/>
              <a:t>9 x 8 =</a:t>
            </a:r>
          </a:p>
        </p:txBody>
      </p:sp>
    </p:spTree>
    <p:extLst>
      <p:ext uri="{BB962C8B-B14F-4D97-AF65-F5344CB8AC3E}">
        <p14:creationId xmlns:p14="http://schemas.microsoft.com/office/powerpoint/2010/main" val="3324179457"/>
      </p:ext>
    </p:extLst>
  </p:cSld>
  <p:clrMapOvr>
    <a:masterClrMapping/>
  </p:clrMapOvr>
  <mc:AlternateContent xmlns:mc="http://schemas.openxmlformats.org/markup-compatibility/2006" xmlns:p14="http://schemas.microsoft.com/office/powerpoint/2010/main">
    <mc:Choice Requires="p14">
      <p:transition spd="slow" p14:dur="900" advClick="0" advTm="330">
        <p14:warp dir="in"/>
      </p:transition>
    </mc:Choice>
    <mc:Fallback xmlns="">
      <p:transition spd="slow" advClick="0" advTm="33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13800" dirty="0"/>
              <a:t>5 x 5 =</a:t>
            </a:r>
          </a:p>
        </p:txBody>
      </p:sp>
    </p:spTree>
    <p:extLst>
      <p:ext uri="{BB962C8B-B14F-4D97-AF65-F5344CB8AC3E}">
        <p14:creationId xmlns:p14="http://schemas.microsoft.com/office/powerpoint/2010/main" val="1626944673"/>
      </p:ext>
    </p:extLst>
  </p:cSld>
  <p:clrMapOvr>
    <a:masterClrMapping/>
  </p:clrMapOvr>
  <mc:AlternateContent xmlns:mc="http://schemas.openxmlformats.org/markup-compatibility/2006" xmlns:p14="http://schemas.microsoft.com/office/powerpoint/2010/main">
    <mc:Choice Requires="p14">
      <p:transition spd="slow" p14:dur="900" advClick="0" advTm="330">
        <p14:warp dir="in"/>
      </p:transition>
    </mc:Choice>
    <mc:Fallback xmlns="">
      <p:transition spd="slow" advClick="0" advTm="33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1371600"/>
            <a:ext cx="7921625" cy="4114800"/>
          </a:xfrm>
        </p:spPr>
        <p:txBody>
          <a:bodyPr>
            <a:normAutofit/>
          </a:bodyPr>
          <a:lstStyle/>
          <a:p>
            <a:pPr marL="0" indent="0" algn="ctr">
              <a:buNone/>
            </a:pPr>
            <a:r>
              <a:rPr lang="en-GB" sz="9600" dirty="0"/>
              <a:t>end of test</a:t>
            </a:r>
          </a:p>
        </p:txBody>
      </p:sp>
    </p:spTree>
    <p:extLst>
      <p:ext uri="{BB962C8B-B14F-4D97-AF65-F5344CB8AC3E}">
        <p14:creationId xmlns:p14="http://schemas.microsoft.com/office/powerpoint/2010/main" val="3183297586"/>
      </p:ext>
    </p:extLst>
  </p:cSld>
  <p:clrMapOvr>
    <a:masterClrMapping/>
  </p:clrMapOvr>
  <p:transition spd="slow" advClick="0">
    <p:randomBar dir="ver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4619" y="115416"/>
            <a:ext cx="7924800" cy="1143000"/>
          </a:xfrm>
        </p:spPr>
        <p:txBody>
          <a:bodyPr>
            <a:noAutofit/>
          </a:bodyPr>
          <a:lstStyle/>
          <a:p>
            <a:pPr algn="l"/>
            <a:r>
              <a:rPr lang="en-GB" sz="4000" dirty="0"/>
              <a:t>Our challenges</a:t>
            </a:r>
          </a:p>
        </p:txBody>
      </p:sp>
      <p:sp>
        <p:nvSpPr>
          <p:cNvPr id="6" name="Content Placeholder 5"/>
          <p:cNvSpPr>
            <a:spLocks noGrp="1"/>
          </p:cNvSpPr>
          <p:nvPr>
            <p:ph idx="1"/>
          </p:nvPr>
        </p:nvSpPr>
        <p:spPr>
          <a:xfrm>
            <a:off x="263352" y="1250954"/>
            <a:ext cx="11305256" cy="4114800"/>
          </a:xfrm>
        </p:spPr>
        <p:txBody>
          <a:bodyPr>
            <a:normAutofit/>
          </a:bodyPr>
          <a:lstStyle/>
          <a:p>
            <a:pPr marL="0" indent="0">
              <a:buNone/>
            </a:pPr>
            <a:r>
              <a:rPr lang="en-GB" sz="3600" dirty="0"/>
              <a:t>In light of the Year 4 times table test…</a:t>
            </a:r>
          </a:p>
          <a:p>
            <a:pPr marL="457200" indent="-457200">
              <a:lnSpc>
                <a:spcPct val="100000"/>
              </a:lnSpc>
              <a:spcAft>
                <a:spcPts val="600"/>
              </a:spcAft>
            </a:pPr>
            <a:r>
              <a:rPr lang="en-GB" sz="2800" dirty="0"/>
              <a:t>To avoid purely teaching multiplication facts as something to be memorised.</a:t>
            </a:r>
          </a:p>
          <a:p>
            <a:pPr marL="457200" indent="-457200">
              <a:lnSpc>
                <a:spcPct val="100000"/>
              </a:lnSpc>
              <a:spcAft>
                <a:spcPts val="600"/>
              </a:spcAft>
            </a:pPr>
            <a:r>
              <a:rPr lang="en-GB" sz="2800" dirty="0"/>
              <a:t>To teach multiplication facts so that pupils gain conceptual understanding of the mathematics and make connections.</a:t>
            </a:r>
          </a:p>
          <a:p>
            <a:pPr marL="457200" indent="-457200">
              <a:lnSpc>
                <a:spcPct val="100000"/>
              </a:lnSpc>
              <a:spcAft>
                <a:spcPts val="600"/>
              </a:spcAft>
            </a:pPr>
            <a:r>
              <a:rPr lang="en-GB" sz="2800" dirty="0"/>
              <a:t>To value depth of understanding over speed.</a:t>
            </a:r>
          </a:p>
        </p:txBody>
      </p:sp>
    </p:spTree>
    <p:extLst>
      <p:ext uri="{BB962C8B-B14F-4D97-AF65-F5344CB8AC3E}">
        <p14:creationId xmlns:p14="http://schemas.microsoft.com/office/powerpoint/2010/main" val="10227069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517228" y="1387365"/>
            <a:ext cx="6984124" cy="3105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GB" sz="4000" dirty="0">
                <a:solidFill>
                  <a:schemeClr val="bg1"/>
                </a:solidFill>
              </a:rPr>
              <a:t>How can we develop </a:t>
            </a:r>
            <a:r>
              <a:rPr lang="en-GB" sz="4000" u="sng" dirty="0">
                <a:solidFill>
                  <a:schemeClr val="bg1"/>
                </a:solidFill>
              </a:rPr>
              <a:t>fluency</a:t>
            </a:r>
            <a:r>
              <a:rPr lang="en-GB" sz="4000" dirty="0">
                <a:solidFill>
                  <a:schemeClr val="bg1"/>
                </a:solidFill>
              </a:rPr>
              <a:t> with </a:t>
            </a:r>
            <a:r>
              <a:rPr lang="en-GB" sz="4000" dirty="0" err="1">
                <a:solidFill>
                  <a:schemeClr val="bg1"/>
                </a:solidFill>
              </a:rPr>
              <a:t>multiplication?</a:t>
            </a:r>
            <a:r>
              <a:rPr lang="en-GB" sz="4000" dirty="0" err="1">
                <a:solidFill>
                  <a:schemeClr val="tx1"/>
                </a:solidFill>
              </a:rPr>
              <a:t>facts</a:t>
            </a:r>
            <a:r>
              <a:rPr lang="en-GB" sz="4000" dirty="0">
                <a:solidFill>
                  <a:schemeClr val="tx1"/>
                </a:solidFill>
              </a:rPr>
              <a:t>?</a:t>
            </a:r>
            <a:endParaRPr lang="en-GB" sz="4000" u="sng" dirty="0">
              <a:solidFill>
                <a:schemeClr val="tx1"/>
              </a:solidFill>
            </a:endParaRPr>
          </a:p>
        </p:txBody>
      </p:sp>
      <p:sp>
        <p:nvSpPr>
          <p:cNvPr id="5" name="Rectangle 4"/>
          <p:cNvSpPr/>
          <p:nvPr/>
        </p:nvSpPr>
        <p:spPr bwMode="auto">
          <a:xfrm>
            <a:off x="7187951" y="-19455"/>
            <a:ext cx="5004049" cy="1124744"/>
          </a:xfrm>
          <a:prstGeom prst="rect">
            <a:avLst/>
          </a:prstGeom>
          <a:solidFill>
            <a:srgbClr val="C8E2E8"/>
          </a:solidFill>
          <a:ln>
            <a:noFill/>
          </a:ln>
          <a:effectLst/>
        </p:spPr>
        <p:txBody>
          <a:bodyPr vert="horz" wrap="square" lIns="91440" tIns="45720" rIns="91440" bIns="45720" numCol="1" rtlCol="0" anchor="t" anchorCtr="0" compatLnSpc="1">
            <a:prstTxWarp prst="textNoShape">
              <a:avLst/>
            </a:prstTxWarp>
          </a:bodyPr>
          <a:lstStyle/>
          <a:p>
            <a:pPr marL="457200">
              <a:buNone/>
            </a:pPr>
            <a:r>
              <a:rPr lang="en-GB" sz="2000" b="1" dirty="0">
                <a:latin typeface="Arial" charset="0"/>
              </a:rPr>
              <a:t>PART 5: </a:t>
            </a:r>
            <a:r>
              <a:rPr lang="en-GB" sz="2000" b="1" dirty="0"/>
              <a:t>Developing fluency with multiplication tables</a:t>
            </a:r>
            <a:endParaRPr lang="en-GB" sz="2000" b="1" dirty="0">
              <a:latin typeface="Arial" charset="0"/>
            </a:endParaRPr>
          </a:p>
        </p:txBody>
      </p:sp>
    </p:spTree>
    <p:extLst>
      <p:ext uri="{BB962C8B-B14F-4D97-AF65-F5344CB8AC3E}">
        <p14:creationId xmlns:p14="http://schemas.microsoft.com/office/powerpoint/2010/main" val="8533847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179928"/>
            <a:ext cx="8678582" cy="738336"/>
          </a:xfrm>
        </p:spPr>
        <p:txBody>
          <a:bodyPr>
            <a:noAutofit/>
          </a:bodyPr>
          <a:lstStyle/>
          <a:p>
            <a:r>
              <a:rPr lang="en-GB" sz="3200" dirty="0"/>
              <a:t>How can we support children to be fluent?</a:t>
            </a:r>
          </a:p>
        </p:txBody>
      </p:sp>
      <p:sp>
        <p:nvSpPr>
          <p:cNvPr id="3" name="Content Placeholder 2"/>
          <p:cNvSpPr>
            <a:spLocks noGrp="1"/>
          </p:cNvSpPr>
          <p:nvPr>
            <p:ph idx="1"/>
          </p:nvPr>
        </p:nvSpPr>
        <p:spPr>
          <a:xfrm>
            <a:off x="263352" y="1124744"/>
            <a:ext cx="11593288" cy="4114800"/>
          </a:xfrm>
        </p:spPr>
        <p:txBody>
          <a:bodyPr>
            <a:normAutofit lnSpcReduction="10000"/>
          </a:bodyPr>
          <a:lstStyle/>
          <a:p>
            <a:pPr marL="0" indent="0">
              <a:buNone/>
            </a:pPr>
            <a:r>
              <a:rPr lang="en-GB" sz="2800" dirty="0"/>
              <a:t>On the NRICH website, Lynne McClure suggests that these three things can help children to </a:t>
            </a:r>
            <a:r>
              <a:rPr lang="en-GB" sz="2800" u="sng" dirty="0"/>
              <a:t>develop their fluency</a:t>
            </a:r>
            <a:r>
              <a:rPr lang="en-GB" sz="2800" dirty="0"/>
              <a:t>:</a:t>
            </a:r>
          </a:p>
          <a:p>
            <a:pPr marL="0" indent="0">
              <a:buNone/>
            </a:pPr>
            <a:endParaRPr lang="en-GB" dirty="0"/>
          </a:p>
          <a:p>
            <a:pPr marL="0" indent="0">
              <a:buNone/>
            </a:pPr>
            <a:r>
              <a:rPr lang="en-GB" sz="2800" b="1" dirty="0"/>
              <a:t>Using manipulatives</a:t>
            </a:r>
          </a:p>
          <a:p>
            <a:pPr>
              <a:buFontTx/>
              <a:buChar char="-"/>
            </a:pPr>
            <a:r>
              <a:rPr lang="en-GB" dirty="0"/>
              <a:t>Making connections to mental and recorded calculation</a:t>
            </a:r>
          </a:p>
          <a:p>
            <a:pPr marL="0" indent="0">
              <a:buNone/>
            </a:pPr>
            <a:r>
              <a:rPr lang="en-GB" sz="2800" b="1" dirty="0"/>
              <a:t>Talking about their work</a:t>
            </a:r>
          </a:p>
          <a:p>
            <a:pPr>
              <a:buFontTx/>
              <a:buChar char="-"/>
            </a:pPr>
            <a:r>
              <a:rPr lang="en-GB" dirty="0"/>
              <a:t>Comparing, explaining and justifying their approaches</a:t>
            </a:r>
          </a:p>
          <a:p>
            <a:pPr marL="0" indent="0">
              <a:buNone/>
            </a:pPr>
            <a:r>
              <a:rPr lang="en-GB" sz="2800" b="1" dirty="0"/>
              <a:t>Consolidating in meaningful contexts</a:t>
            </a:r>
          </a:p>
          <a:p>
            <a:pPr>
              <a:buFontTx/>
              <a:buChar char="-"/>
            </a:pPr>
            <a:r>
              <a:rPr lang="en-GB" dirty="0"/>
              <a:t>Building mathematical memory. </a:t>
            </a:r>
          </a:p>
        </p:txBody>
      </p:sp>
      <p:sp>
        <p:nvSpPr>
          <p:cNvPr id="4" name="TextBox 3"/>
          <p:cNvSpPr txBox="1"/>
          <p:nvPr/>
        </p:nvSpPr>
        <p:spPr>
          <a:xfrm>
            <a:off x="274951" y="5737037"/>
            <a:ext cx="9002110" cy="584775"/>
          </a:xfrm>
          <a:prstGeom prst="rect">
            <a:avLst/>
          </a:prstGeom>
          <a:noFill/>
        </p:spPr>
        <p:txBody>
          <a:bodyPr wrap="square" rtlCol="0">
            <a:spAutoFit/>
          </a:bodyPr>
          <a:lstStyle/>
          <a:p>
            <a:pPr>
              <a:buNone/>
            </a:pPr>
            <a:r>
              <a:rPr lang="en-GB" sz="1600" dirty="0"/>
              <a:t>McClure, L. (2014) </a:t>
            </a:r>
            <a:r>
              <a:rPr lang="en-US" sz="1600" i="1" dirty="0"/>
              <a:t>Developing Number Fluency - what, why and how? </a:t>
            </a:r>
            <a:r>
              <a:rPr lang="en-US" sz="1600" dirty="0"/>
              <a:t>NRICH. [Online] [Accessed on 21 January 2020] </a:t>
            </a:r>
            <a:r>
              <a:rPr lang="en-US" sz="1600" dirty="0">
                <a:hlinkClick r:id="rId3"/>
              </a:rPr>
              <a:t>https://nrich.maths.org/10624</a:t>
            </a:r>
            <a:r>
              <a:rPr lang="en-US" sz="1600" dirty="0"/>
              <a:t> </a:t>
            </a:r>
          </a:p>
        </p:txBody>
      </p:sp>
    </p:spTree>
    <p:extLst>
      <p:ext uri="{BB962C8B-B14F-4D97-AF65-F5344CB8AC3E}">
        <p14:creationId xmlns:p14="http://schemas.microsoft.com/office/powerpoint/2010/main" val="2329618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a:xfrm>
            <a:off x="983432" y="1876096"/>
            <a:ext cx="9361040" cy="3105808"/>
          </a:xfrm>
          <a:prstGeom prst="wedgeRoundRectCallout">
            <a:avLst>
              <a:gd name="adj1" fmla="val 48016"/>
              <a:gd name="adj2" fmla="val 86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5400" dirty="0">
                <a:solidFill>
                  <a:schemeClr val="bg1"/>
                </a:solidFill>
              </a:rPr>
              <a:t>What does it mean to be ‘fluent’?</a:t>
            </a:r>
          </a:p>
        </p:txBody>
      </p:sp>
      <p:sp>
        <p:nvSpPr>
          <p:cNvPr id="6" name="Title 2">
            <a:extLst>
              <a:ext uri="{FF2B5EF4-FFF2-40B4-BE49-F238E27FC236}">
                <a16:creationId xmlns:a16="http://schemas.microsoft.com/office/drawing/2014/main" id="{2D5223A9-668E-4A2E-8339-58E93F60037B}"/>
              </a:ext>
            </a:extLst>
          </p:cNvPr>
          <p:cNvSpPr>
            <a:spLocks noGrp="1"/>
          </p:cNvSpPr>
          <p:nvPr>
            <p:ph type="title"/>
          </p:nvPr>
        </p:nvSpPr>
        <p:spPr>
          <a:xfrm>
            <a:off x="2046890" y="77051"/>
            <a:ext cx="7924800" cy="1143000"/>
          </a:xfrm>
        </p:spPr>
        <p:txBody>
          <a:bodyPr>
            <a:noAutofit/>
          </a:bodyPr>
          <a:lstStyle/>
          <a:p>
            <a:r>
              <a:rPr lang="en-GB" sz="4400" dirty="0"/>
              <a:t>Discuss</a:t>
            </a:r>
          </a:p>
        </p:txBody>
      </p:sp>
      <p:sp>
        <p:nvSpPr>
          <p:cNvPr id="5" name="Rectangle 4"/>
          <p:cNvSpPr/>
          <p:nvPr/>
        </p:nvSpPr>
        <p:spPr bwMode="auto">
          <a:xfrm>
            <a:off x="7727504" y="0"/>
            <a:ext cx="4464496" cy="1052736"/>
          </a:xfrm>
          <a:prstGeom prst="rect">
            <a:avLst/>
          </a:prstGeom>
          <a:solidFill>
            <a:srgbClr val="C8E2E8"/>
          </a:solidFill>
          <a:ln>
            <a:noFill/>
          </a:ln>
          <a:effectLst/>
        </p:spPr>
        <p:txBody>
          <a:bodyPr vert="horz" wrap="square" lIns="91440" tIns="45720" rIns="91440" bIns="45720" numCol="1" rtlCol="0" anchor="t" anchorCtr="0" compatLnSpc="1">
            <a:prstTxWarp prst="textNoShape">
              <a:avLst/>
            </a:prstTxWarp>
          </a:bodyPr>
          <a:lstStyle/>
          <a:p>
            <a:pPr marL="457200">
              <a:buNone/>
            </a:pPr>
            <a:r>
              <a:rPr lang="en-GB" b="1" dirty="0">
                <a:latin typeface="Arial" charset="0"/>
              </a:rPr>
              <a:t>PART 1: </a:t>
            </a:r>
            <a:r>
              <a:rPr lang="en-GB" b="1" dirty="0"/>
              <a:t>What does it mean to be ‘fluent’?</a:t>
            </a:r>
            <a:endParaRPr lang="en-GB" b="1" dirty="0">
              <a:latin typeface="Arial" charset="0"/>
            </a:endParaRPr>
          </a:p>
        </p:txBody>
      </p:sp>
    </p:spTree>
    <p:extLst>
      <p:ext uri="{BB962C8B-B14F-4D97-AF65-F5344CB8AC3E}">
        <p14:creationId xmlns:p14="http://schemas.microsoft.com/office/powerpoint/2010/main" val="32840762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368" y="251936"/>
            <a:ext cx="7924800" cy="810344"/>
          </a:xfrm>
        </p:spPr>
        <p:txBody>
          <a:bodyPr>
            <a:normAutofit/>
          </a:bodyPr>
          <a:lstStyle/>
          <a:p>
            <a:r>
              <a:rPr lang="en-GB" sz="4000" dirty="0"/>
              <a:t>Maths talks</a:t>
            </a:r>
          </a:p>
        </p:txBody>
      </p:sp>
      <p:sp>
        <p:nvSpPr>
          <p:cNvPr id="4" name="Content Placeholder 3"/>
          <p:cNvSpPr>
            <a:spLocks noGrp="1"/>
          </p:cNvSpPr>
          <p:nvPr>
            <p:ph idx="1"/>
          </p:nvPr>
        </p:nvSpPr>
        <p:spPr>
          <a:xfrm>
            <a:off x="407368" y="1371600"/>
            <a:ext cx="11735131" cy="4114800"/>
          </a:xfrm>
        </p:spPr>
        <p:txBody>
          <a:bodyPr>
            <a:normAutofit fontScale="92500" lnSpcReduction="20000"/>
          </a:bodyPr>
          <a:lstStyle/>
          <a:p>
            <a:pPr marL="0" indent="0">
              <a:buNone/>
            </a:pPr>
            <a:r>
              <a:rPr lang="en-GB" sz="3800" dirty="0"/>
              <a:t>“A maths talk is a short daily routine that gives students the opportunity to discuss, explore and share their understanding of a mathematical concept.”</a:t>
            </a:r>
          </a:p>
          <a:p>
            <a:pPr marL="0" indent="0">
              <a:buNone/>
            </a:pPr>
            <a:endParaRPr lang="en-GB" sz="3800" dirty="0"/>
          </a:p>
          <a:p>
            <a:pPr marL="0" indent="0">
              <a:buNone/>
            </a:pPr>
            <a:r>
              <a:rPr lang="en-GB" sz="3800" dirty="0"/>
              <a:t>Maths talks:</a:t>
            </a:r>
          </a:p>
          <a:p>
            <a:pPr>
              <a:buFontTx/>
              <a:buChar char="-"/>
            </a:pPr>
            <a:r>
              <a:rPr lang="en-GB" dirty="0"/>
              <a:t>Generate meaningful mathematical discussions</a:t>
            </a:r>
          </a:p>
          <a:p>
            <a:pPr>
              <a:buFontTx/>
              <a:buChar char="-"/>
            </a:pPr>
            <a:r>
              <a:rPr lang="en-GB" dirty="0"/>
              <a:t>Develop conceptual understanding</a:t>
            </a:r>
          </a:p>
          <a:p>
            <a:pPr>
              <a:buFontTx/>
              <a:buChar char="-"/>
            </a:pPr>
            <a:r>
              <a:rPr lang="en-GB" dirty="0"/>
              <a:t>Provide an opportunity to make connections between topics, concepts and representations</a:t>
            </a:r>
          </a:p>
          <a:p>
            <a:pPr>
              <a:buFontTx/>
              <a:buChar char="-"/>
            </a:pPr>
            <a:r>
              <a:rPr lang="en-GB" dirty="0"/>
              <a:t>Promote creativity and curiosity among pupils</a:t>
            </a:r>
          </a:p>
        </p:txBody>
      </p:sp>
      <p:sp>
        <p:nvSpPr>
          <p:cNvPr id="3" name="TextBox 2"/>
          <p:cNvSpPr txBox="1"/>
          <p:nvPr/>
        </p:nvSpPr>
        <p:spPr>
          <a:xfrm>
            <a:off x="407368" y="5824770"/>
            <a:ext cx="7524528" cy="584775"/>
          </a:xfrm>
          <a:prstGeom prst="rect">
            <a:avLst/>
          </a:prstGeom>
          <a:noFill/>
        </p:spPr>
        <p:txBody>
          <a:bodyPr wrap="square" rtlCol="0">
            <a:spAutoFit/>
          </a:bodyPr>
          <a:lstStyle/>
          <a:p>
            <a:pPr>
              <a:buNone/>
            </a:pPr>
            <a:r>
              <a:rPr lang="en-US" sz="1600" dirty="0" err="1"/>
              <a:t>Meli</a:t>
            </a:r>
            <a:r>
              <a:rPr lang="en-US" sz="1600" dirty="0"/>
              <a:t>, R. and North, M. (2018) 'Using </a:t>
            </a:r>
            <a:r>
              <a:rPr lang="en-US" sz="1600" dirty="0" err="1"/>
              <a:t>maths</a:t>
            </a:r>
            <a:r>
              <a:rPr lang="en-US" sz="1600" dirty="0"/>
              <a:t> talks to develop fluency and conceptual understanding.' </a:t>
            </a:r>
            <a:r>
              <a:rPr lang="en-US" sz="1600" i="1" dirty="0"/>
              <a:t>Mathematics Teaching</a:t>
            </a:r>
            <a:r>
              <a:rPr lang="en-US" sz="1600" dirty="0"/>
              <a:t>, (261), April, pp. 28-31.</a:t>
            </a:r>
          </a:p>
        </p:txBody>
      </p:sp>
    </p:spTree>
    <p:extLst>
      <p:ext uri="{BB962C8B-B14F-4D97-AF65-F5344CB8AC3E}">
        <p14:creationId xmlns:p14="http://schemas.microsoft.com/office/powerpoint/2010/main" val="7328757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490" y="188640"/>
            <a:ext cx="7924800" cy="969036"/>
          </a:xfrm>
        </p:spPr>
        <p:txBody>
          <a:bodyPr>
            <a:normAutofit/>
          </a:bodyPr>
          <a:lstStyle/>
          <a:p>
            <a:r>
              <a:rPr lang="en-GB" sz="4000" dirty="0"/>
              <a:t>Examples of a maths talk topic</a:t>
            </a:r>
          </a:p>
        </p:txBody>
      </p:sp>
      <p:sp>
        <p:nvSpPr>
          <p:cNvPr id="6" name="Rounded Rectangular Callout 5"/>
          <p:cNvSpPr/>
          <p:nvPr/>
        </p:nvSpPr>
        <p:spPr>
          <a:xfrm>
            <a:off x="5540903" y="3654169"/>
            <a:ext cx="3892322" cy="1758217"/>
          </a:xfrm>
          <a:prstGeom prst="wedgeRoundRectCallout">
            <a:avLst>
              <a:gd name="adj1" fmla="val 42857"/>
              <a:gd name="adj2" fmla="val 86974"/>
              <a:gd name="adj3" fmla="val 16667"/>
            </a:avLst>
          </a:prstGeom>
          <a:solidFill>
            <a:schemeClr val="tx2">
              <a:lumMod val="75000"/>
            </a:schemeClr>
          </a:solidFill>
          <a:ln>
            <a:solidFill>
              <a:schemeClr val="bg2">
                <a:lumMod val="25000"/>
              </a:schemeClr>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3800" dirty="0"/>
              <a:t>How could you represent </a:t>
            </a:r>
            <a:r>
              <a:rPr lang="en-GB" sz="3800" b="1" dirty="0"/>
              <a:t>7 x 5</a:t>
            </a:r>
            <a:r>
              <a:rPr lang="en-GB" sz="3800" dirty="0"/>
              <a:t>?</a:t>
            </a:r>
          </a:p>
        </p:txBody>
      </p:sp>
      <p:sp>
        <p:nvSpPr>
          <p:cNvPr id="7" name="Rounded Rectangular Callout 6"/>
          <p:cNvSpPr/>
          <p:nvPr/>
        </p:nvSpPr>
        <p:spPr>
          <a:xfrm>
            <a:off x="1148714" y="3654169"/>
            <a:ext cx="4177862" cy="2349789"/>
          </a:xfrm>
          <a:prstGeom prst="wedgeRoundRectCallout">
            <a:avLst>
              <a:gd name="adj1" fmla="val 41237"/>
              <a:gd name="adj2" fmla="val 82764"/>
              <a:gd name="adj3" fmla="val 16667"/>
            </a:avLst>
          </a:prstGeom>
          <a:solidFill>
            <a:schemeClr val="accent2">
              <a:lumMod val="25000"/>
            </a:schemeClr>
          </a:solidFill>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3800" dirty="0"/>
              <a:t>If I know </a:t>
            </a:r>
            <a:r>
              <a:rPr lang="en-GB" sz="3800" b="1" dirty="0"/>
              <a:t>3 x 4 </a:t>
            </a:r>
            <a:r>
              <a:rPr lang="en-GB" sz="3800" dirty="0"/>
              <a:t>what other facts can I work out?</a:t>
            </a:r>
          </a:p>
        </p:txBody>
      </p:sp>
      <p:sp>
        <p:nvSpPr>
          <p:cNvPr id="5" name="Rounded Rectangular Callout 4"/>
          <p:cNvSpPr/>
          <p:nvPr/>
        </p:nvSpPr>
        <p:spPr>
          <a:xfrm>
            <a:off x="7320136" y="948534"/>
            <a:ext cx="4177862" cy="2318257"/>
          </a:xfrm>
          <a:prstGeom prst="wedgeRoundRectCallout">
            <a:avLst>
              <a:gd name="adj1" fmla="val -36121"/>
              <a:gd name="adj2" fmla="val 80272"/>
              <a:gd name="adj3" fmla="val 16667"/>
            </a:avLst>
          </a:prstGeom>
          <a:solidFill>
            <a:schemeClr val="accent5">
              <a:lumMod val="50000"/>
            </a:schemeClr>
          </a:solidFill>
          <a:ln>
            <a:solidFill>
              <a:schemeClr val="accent5">
                <a:lumMod val="25000"/>
              </a:schemeClr>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buNone/>
            </a:pPr>
            <a:r>
              <a:rPr lang="en-GB" sz="3600" dirty="0"/>
              <a:t>What is the odd one out and why?</a:t>
            </a:r>
          </a:p>
          <a:p>
            <a:pPr algn="ctr">
              <a:buNone/>
            </a:pPr>
            <a:r>
              <a:rPr lang="en-GB" sz="5400" b="1" dirty="0"/>
              <a:t>4, 9, 12</a:t>
            </a:r>
          </a:p>
        </p:txBody>
      </p:sp>
      <p:sp>
        <p:nvSpPr>
          <p:cNvPr id="8" name="Rounded Rectangular Callout 7"/>
          <p:cNvSpPr/>
          <p:nvPr/>
        </p:nvSpPr>
        <p:spPr>
          <a:xfrm>
            <a:off x="551384" y="1186943"/>
            <a:ext cx="4775192" cy="1994702"/>
          </a:xfrm>
          <a:prstGeom prst="wedgeRoundRectCallout">
            <a:avLst>
              <a:gd name="adj1" fmla="val -46252"/>
              <a:gd name="adj2" fmla="val 96095"/>
              <a:gd name="adj3" fmla="val 16667"/>
            </a:avLst>
          </a:prstGeom>
          <a:solidFill>
            <a:schemeClr val="accent6">
              <a:lumMod val="75000"/>
            </a:schemeClr>
          </a:solidFill>
          <a:ln>
            <a:solidFill>
              <a:schemeClr val="accent6">
                <a:lumMod val="50000"/>
              </a:schemeClr>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3600" dirty="0"/>
              <a:t>True or false:</a:t>
            </a:r>
          </a:p>
          <a:p>
            <a:pPr algn="ctr">
              <a:buNone/>
            </a:pPr>
            <a:r>
              <a:rPr lang="en-GB" sz="3800" b="1" dirty="0"/>
              <a:t>11 x 8 = 10 x 8 + 11</a:t>
            </a:r>
          </a:p>
        </p:txBody>
      </p:sp>
    </p:spTree>
    <p:extLst>
      <p:ext uri="{BB962C8B-B14F-4D97-AF65-F5344CB8AC3E}">
        <p14:creationId xmlns:p14="http://schemas.microsoft.com/office/powerpoint/2010/main" val="9592788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FAF9C-4AA0-44C5-9D4A-64E7171E6A34}"/>
              </a:ext>
            </a:extLst>
          </p:cNvPr>
          <p:cNvSpPr>
            <a:spLocks noGrp="1"/>
          </p:cNvSpPr>
          <p:nvPr>
            <p:ph type="title"/>
          </p:nvPr>
        </p:nvSpPr>
        <p:spPr>
          <a:xfrm>
            <a:off x="335360" y="244365"/>
            <a:ext cx="7924800" cy="1143000"/>
          </a:xfrm>
        </p:spPr>
        <p:txBody>
          <a:bodyPr/>
          <a:lstStyle/>
          <a:p>
            <a:r>
              <a:rPr lang="en-GB" dirty="0"/>
              <a:t>Discuss:</a:t>
            </a:r>
          </a:p>
        </p:txBody>
      </p:sp>
      <p:sp>
        <p:nvSpPr>
          <p:cNvPr id="5" name="Rounded Rectangular Callout 3">
            <a:extLst>
              <a:ext uri="{FF2B5EF4-FFF2-40B4-BE49-F238E27FC236}">
                <a16:creationId xmlns:a16="http://schemas.microsoft.com/office/drawing/2014/main" id="{B517714E-EAAC-42E7-9515-47B737B83B5A}"/>
              </a:ext>
            </a:extLst>
          </p:cNvPr>
          <p:cNvSpPr/>
          <p:nvPr/>
        </p:nvSpPr>
        <p:spPr>
          <a:xfrm>
            <a:off x="2207568" y="1387365"/>
            <a:ext cx="6984124" cy="3105808"/>
          </a:xfrm>
          <a:prstGeom prst="wedgeRoundRectCallout">
            <a:avLst>
              <a:gd name="adj1" fmla="val 48016"/>
              <a:gd name="adj2" fmla="val 86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buNone/>
            </a:pPr>
            <a:r>
              <a:rPr lang="en-GB" sz="5400" dirty="0">
                <a:solidFill>
                  <a:schemeClr val="bg1"/>
                </a:solidFill>
              </a:rPr>
              <a:t>How could you represent 7 x 5?</a:t>
            </a:r>
            <a:endParaRPr lang="en-GB" sz="5400" u="sng" dirty="0">
              <a:solidFill>
                <a:schemeClr val="bg1"/>
              </a:solidFill>
            </a:endParaRPr>
          </a:p>
        </p:txBody>
      </p:sp>
    </p:spTree>
    <p:extLst>
      <p:ext uri="{BB962C8B-B14F-4D97-AF65-F5344CB8AC3E}">
        <p14:creationId xmlns:p14="http://schemas.microsoft.com/office/powerpoint/2010/main" val="20041711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269776"/>
            <a:ext cx="8504113" cy="1143000"/>
          </a:xfrm>
        </p:spPr>
        <p:txBody>
          <a:bodyPr>
            <a:normAutofit fontScale="90000"/>
          </a:bodyPr>
          <a:lstStyle/>
          <a:p>
            <a:r>
              <a:rPr lang="en-GB" sz="4000" dirty="0"/>
              <a:t>Getting the most out of a maths talk:</a:t>
            </a:r>
          </a:p>
        </p:txBody>
      </p:sp>
      <p:sp>
        <p:nvSpPr>
          <p:cNvPr id="3" name="Content Placeholder 2"/>
          <p:cNvSpPr>
            <a:spLocks noGrp="1"/>
          </p:cNvSpPr>
          <p:nvPr>
            <p:ph idx="1"/>
          </p:nvPr>
        </p:nvSpPr>
        <p:spPr/>
        <p:txBody>
          <a:bodyPr>
            <a:noAutofit/>
          </a:bodyPr>
          <a:lstStyle/>
          <a:p>
            <a:pPr marL="0" indent="0">
              <a:buNone/>
            </a:pPr>
            <a:r>
              <a:rPr lang="en-GB" sz="3600" dirty="0"/>
              <a:t>Planning</a:t>
            </a:r>
          </a:p>
          <a:p>
            <a:pPr marL="0" indent="0">
              <a:buNone/>
            </a:pPr>
            <a:endParaRPr lang="en-GB" sz="3600" dirty="0"/>
          </a:p>
          <a:p>
            <a:pPr marL="0" indent="0">
              <a:buNone/>
            </a:pPr>
            <a:r>
              <a:rPr lang="en-GB" sz="3600" dirty="0"/>
              <a:t>During</a:t>
            </a:r>
          </a:p>
          <a:p>
            <a:pPr marL="0" indent="0">
              <a:buNone/>
            </a:pPr>
            <a:endParaRPr lang="en-GB" sz="3600" dirty="0"/>
          </a:p>
          <a:p>
            <a:pPr marL="0" indent="0">
              <a:buNone/>
            </a:pPr>
            <a:r>
              <a:rPr lang="en-GB" sz="3600" dirty="0"/>
              <a:t>Afterwards</a:t>
            </a:r>
          </a:p>
        </p:txBody>
      </p:sp>
    </p:spTree>
    <p:extLst>
      <p:ext uri="{BB962C8B-B14F-4D97-AF65-F5344CB8AC3E}">
        <p14:creationId xmlns:p14="http://schemas.microsoft.com/office/powerpoint/2010/main" val="2206138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1097487988"/>
              </p:ext>
            </p:extLst>
          </p:nvPr>
        </p:nvGraphicFramePr>
        <p:xfrm>
          <a:off x="1343472" y="2420888"/>
          <a:ext cx="7921626" cy="3888000"/>
        </p:xfrm>
        <a:graphic>
          <a:graphicData uri="http://schemas.openxmlformats.org/drawingml/2006/table">
            <a:tbl>
              <a:tblPr firstRow="1" bandRow="1">
                <a:tableStyleId>{5C22544A-7EE6-4342-B048-85BDC9FD1C3A}</a:tableStyleId>
              </a:tblPr>
              <a:tblGrid>
                <a:gridCol w="2640542">
                  <a:extLst>
                    <a:ext uri="{9D8B030D-6E8A-4147-A177-3AD203B41FA5}">
                      <a16:colId xmlns:a16="http://schemas.microsoft.com/office/drawing/2014/main" val="20000"/>
                    </a:ext>
                  </a:extLst>
                </a:gridCol>
                <a:gridCol w="2640542">
                  <a:extLst>
                    <a:ext uri="{9D8B030D-6E8A-4147-A177-3AD203B41FA5}">
                      <a16:colId xmlns:a16="http://schemas.microsoft.com/office/drawing/2014/main" val="20001"/>
                    </a:ext>
                  </a:extLst>
                </a:gridCol>
                <a:gridCol w="2640542">
                  <a:extLst>
                    <a:ext uri="{9D8B030D-6E8A-4147-A177-3AD203B41FA5}">
                      <a16:colId xmlns:a16="http://schemas.microsoft.com/office/drawing/2014/main" val="20002"/>
                    </a:ext>
                  </a:extLst>
                </a:gridCol>
              </a:tblGrid>
              <a:tr h="97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rgbClr val="1A4F73"/>
                          </a:solidFill>
                        </a:rPr>
                        <a:t>Making mistakes</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rgbClr val="1A4F73"/>
                          </a:solidFill>
                        </a:rPr>
                        <a:t>Working quickly</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b="0" dirty="0">
                          <a:solidFill>
                            <a:srgbClr val="1A4F73"/>
                          </a:solidFill>
                        </a:rPr>
                        <a:t>Using what you know to work out unknown facts</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97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rgbClr val="1A4F73"/>
                          </a:solidFill>
                        </a:rPr>
                        <a:t>Comparing and evaluating different approaches</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b="0" dirty="0">
                          <a:solidFill>
                            <a:srgbClr val="1A4F73"/>
                          </a:solidFill>
                        </a:rPr>
                        <a:t>Getting the right answers</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b="0" dirty="0">
                          <a:solidFill>
                            <a:srgbClr val="1A4F73"/>
                          </a:solidFill>
                        </a:rPr>
                        <a:t>Learning from mistakes</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97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rgbClr val="1A4F73"/>
                          </a:solidFill>
                        </a:rPr>
                        <a:t>Providing an explanation</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b="0" dirty="0">
                          <a:solidFill>
                            <a:srgbClr val="1A4F73"/>
                          </a:solidFill>
                        </a:rPr>
                        <a:t>Using different</a:t>
                      </a:r>
                      <a:r>
                        <a:rPr lang="en-GB" b="0" baseline="0" dirty="0">
                          <a:solidFill>
                            <a:srgbClr val="1A4F73"/>
                          </a:solidFill>
                        </a:rPr>
                        <a:t> approaches</a:t>
                      </a:r>
                      <a:endParaRPr lang="en-GB" b="0" dirty="0">
                        <a:solidFill>
                          <a:srgbClr val="1A4F73"/>
                        </a:solidFill>
                      </a:endParaRP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b="0" dirty="0">
                          <a:solidFill>
                            <a:srgbClr val="1A4F73"/>
                          </a:solidFill>
                        </a:rPr>
                        <a:t>Completing lots of tasks</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97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rgbClr val="1A4F73"/>
                          </a:solidFill>
                        </a:rPr>
                        <a:t>Knowing number facts</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rgbClr val="1A4F73"/>
                          </a:solidFill>
                        </a:rPr>
                        <a:t>Checking your work</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b="0" dirty="0">
                          <a:solidFill>
                            <a:srgbClr val="1A4F73"/>
                          </a:solidFill>
                        </a:rPr>
                        <a:t>Having one approach that is successful</a:t>
                      </a:r>
                    </a:p>
                  </a:txBody>
                  <a:tcPr marL="85351" marR="853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6" name="Rounded Rectangular Callout 5"/>
          <p:cNvSpPr/>
          <p:nvPr/>
        </p:nvSpPr>
        <p:spPr>
          <a:xfrm>
            <a:off x="263352" y="188641"/>
            <a:ext cx="5627696" cy="1750519"/>
          </a:xfrm>
          <a:prstGeom prst="wedgeRoundRectCallout">
            <a:avLst>
              <a:gd name="adj1" fmla="val -46844"/>
              <a:gd name="adj2" fmla="val 103254"/>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pPr>
            <a:r>
              <a:rPr lang="en-GB" sz="3600" dirty="0">
                <a:solidFill>
                  <a:schemeClr val="tx1"/>
                </a:solidFill>
              </a:rPr>
              <a:t>As a maths teacher, what do you value? </a:t>
            </a:r>
          </a:p>
        </p:txBody>
      </p:sp>
      <p:sp>
        <p:nvSpPr>
          <p:cNvPr id="7" name="Rounded Rectangular Callout 6"/>
          <p:cNvSpPr/>
          <p:nvPr/>
        </p:nvSpPr>
        <p:spPr>
          <a:xfrm>
            <a:off x="6312024" y="188641"/>
            <a:ext cx="5400600" cy="1696479"/>
          </a:xfrm>
          <a:prstGeom prst="wedgeRoundRectCallout">
            <a:avLst>
              <a:gd name="adj1" fmla="val 50851"/>
              <a:gd name="adj2" fmla="val 10507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3600" dirty="0">
                <a:solidFill>
                  <a:schemeClr val="bg1"/>
                </a:solidFill>
              </a:rPr>
              <a:t>What is the consequence of this?</a:t>
            </a:r>
          </a:p>
        </p:txBody>
      </p:sp>
    </p:spTree>
    <p:extLst>
      <p:ext uri="{BB962C8B-B14F-4D97-AF65-F5344CB8AC3E}">
        <p14:creationId xmlns:p14="http://schemas.microsoft.com/office/powerpoint/2010/main" val="1158460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06D79-5057-4C2B-96CA-C946142794D4}"/>
              </a:ext>
            </a:extLst>
          </p:cNvPr>
          <p:cNvSpPr>
            <a:spLocks noGrp="1"/>
          </p:cNvSpPr>
          <p:nvPr>
            <p:ph type="title"/>
          </p:nvPr>
        </p:nvSpPr>
        <p:spPr>
          <a:xfrm>
            <a:off x="263352" y="117332"/>
            <a:ext cx="7924800" cy="1143000"/>
          </a:xfrm>
        </p:spPr>
        <p:txBody>
          <a:bodyPr/>
          <a:lstStyle/>
          <a:p>
            <a:r>
              <a:rPr lang="en-GB" dirty="0"/>
              <a:t>Key Considerations</a:t>
            </a:r>
          </a:p>
        </p:txBody>
      </p:sp>
      <p:sp>
        <p:nvSpPr>
          <p:cNvPr id="3" name="Content Placeholder 2">
            <a:extLst>
              <a:ext uri="{FF2B5EF4-FFF2-40B4-BE49-F238E27FC236}">
                <a16:creationId xmlns:a16="http://schemas.microsoft.com/office/drawing/2014/main" id="{2F65C5E4-8ED1-43ED-84E7-3BE33A7F57B2}"/>
              </a:ext>
            </a:extLst>
          </p:cNvPr>
          <p:cNvSpPr>
            <a:spLocks noGrp="1"/>
          </p:cNvSpPr>
          <p:nvPr>
            <p:ph idx="1"/>
          </p:nvPr>
        </p:nvSpPr>
        <p:spPr>
          <a:xfrm>
            <a:off x="263352" y="1124744"/>
            <a:ext cx="11665296" cy="4536504"/>
          </a:xfrm>
        </p:spPr>
        <p:txBody>
          <a:bodyPr>
            <a:normAutofit/>
          </a:bodyPr>
          <a:lstStyle/>
          <a:p>
            <a:pPr lvl="0">
              <a:buFont typeface="Arial" panose="020B0604020202020204" pitchFamily="34" charset="0"/>
              <a:buChar char="•"/>
            </a:pPr>
            <a:r>
              <a:rPr lang="en-GB" dirty="0"/>
              <a:t>Fluency demands more of learners than memorisation of a single procedure or collection of facts. It encompasses a mixture of efficiency, accuracy and flexibility.</a:t>
            </a:r>
          </a:p>
          <a:p>
            <a:pPr lvl="0">
              <a:buFont typeface="Arial" panose="020B0604020202020204" pitchFamily="34" charset="0"/>
              <a:buChar char="•"/>
            </a:pPr>
            <a:endParaRPr lang="en-GB" dirty="0"/>
          </a:p>
          <a:p>
            <a:pPr lvl="0">
              <a:buFont typeface="Arial" panose="020B0604020202020204" pitchFamily="34" charset="0"/>
              <a:buChar char="•"/>
            </a:pPr>
            <a:r>
              <a:rPr lang="en-GB" dirty="0"/>
              <a:t>Quick and efficient recall of facts and procedures is important in order for learners to keep track of sub-problems, think strategically and solve problems.  </a:t>
            </a:r>
          </a:p>
          <a:p>
            <a:pPr lvl="0">
              <a:buFont typeface="Arial" panose="020B0604020202020204" pitchFamily="34" charset="0"/>
              <a:buChar char="•"/>
            </a:pPr>
            <a:endParaRPr lang="en-GB" dirty="0"/>
          </a:p>
          <a:p>
            <a:pPr>
              <a:buFont typeface="Arial" panose="020B0604020202020204" pitchFamily="34" charset="0"/>
              <a:buChar char="•"/>
            </a:pPr>
            <a:r>
              <a:rPr lang="en-GB" dirty="0"/>
              <a:t>Fluency also demands the flexibility to move between different contexts and representations of mathematics, to recognise relationships and make connections, and to make appropriate choices from a whole toolkit of methods, strategies and approaches.</a:t>
            </a:r>
          </a:p>
        </p:txBody>
      </p:sp>
    </p:spTree>
    <p:extLst>
      <p:ext uri="{BB962C8B-B14F-4D97-AF65-F5344CB8AC3E}">
        <p14:creationId xmlns:p14="http://schemas.microsoft.com/office/powerpoint/2010/main" val="22704110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6489" y="12357"/>
            <a:ext cx="7924800" cy="1143000"/>
          </a:xfrm>
        </p:spPr>
        <p:txBody>
          <a:bodyPr/>
          <a:lstStyle/>
          <a:p>
            <a:r>
              <a:rPr lang="en-GB" dirty="0"/>
              <a:t>Reflection:</a:t>
            </a:r>
          </a:p>
        </p:txBody>
      </p:sp>
      <p:sp>
        <p:nvSpPr>
          <p:cNvPr id="5" name="Cloud Callout 4">
            <a:extLst>
              <a:ext uri="{FF2B5EF4-FFF2-40B4-BE49-F238E27FC236}">
                <a16:creationId xmlns:a16="http://schemas.microsoft.com/office/drawing/2014/main" id="{CB1AC882-96CC-4B5E-BA35-DC6F6557A3A2}"/>
              </a:ext>
            </a:extLst>
          </p:cNvPr>
          <p:cNvSpPr/>
          <p:nvPr/>
        </p:nvSpPr>
        <p:spPr>
          <a:xfrm>
            <a:off x="3503712" y="764704"/>
            <a:ext cx="6840760" cy="5184576"/>
          </a:xfrm>
          <a:prstGeom prst="cloudCallout">
            <a:avLst>
              <a:gd name="adj1" fmla="val -72479"/>
              <a:gd name="adj2" fmla="val 59777"/>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a:solidFill>
                  <a:schemeClr val="tx1"/>
                </a:solidFill>
              </a:rPr>
              <a:t>What do I now think fluency consists of?</a:t>
            </a:r>
          </a:p>
          <a:p>
            <a:pPr algn="ctr">
              <a:buNone/>
            </a:pPr>
            <a:r>
              <a:rPr lang="en-US" dirty="0">
                <a:solidFill>
                  <a:schemeClr val="tx1"/>
                </a:solidFill>
              </a:rPr>
              <a:t>How will I plan to develop fluency in multiplication facts for my class?</a:t>
            </a:r>
          </a:p>
          <a:p>
            <a:pPr algn="ctr">
              <a:buNone/>
            </a:pPr>
            <a:r>
              <a:rPr lang="en-US" dirty="0">
                <a:solidFill>
                  <a:schemeClr val="tx1"/>
                </a:solidFill>
              </a:rPr>
              <a:t>How do I develop pupils’ fluency in other areas of maths?</a:t>
            </a:r>
            <a:endParaRPr lang="en-GB" dirty="0">
              <a:solidFill>
                <a:schemeClr val="tx1"/>
              </a:solidFill>
            </a:endParaRPr>
          </a:p>
        </p:txBody>
      </p:sp>
    </p:spTree>
    <p:extLst>
      <p:ext uri="{BB962C8B-B14F-4D97-AF65-F5344CB8AC3E}">
        <p14:creationId xmlns:p14="http://schemas.microsoft.com/office/powerpoint/2010/main" val="30070058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DD7C8-36BE-4FA7-B2B6-562011A9DD3D}"/>
              </a:ext>
            </a:extLst>
          </p:cNvPr>
          <p:cNvSpPr>
            <a:spLocks noGrp="1"/>
          </p:cNvSpPr>
          <p:nvPr>
            <p:ph type="title"/>
          </p:nvPr>
        </p:nvSpPr>
        <p:spPr>
          <a:xfrm>
            <a:off x="263352" y="262388"/>
            <a:ext cx="11665296" cy="1512168"/>
          </a:xfrm>
        </p:spPr>
        <p:txBody>
          <a:bodyPr/>
          <a:lstStyle/>
          <a:p>
            <a:r>
              <a:rPr lang="en-GB" dirty="0"/>
              <a:t>Further support is available to you as you move into your teaching career </a:t>
            </a:r>
          </a:p>
        </p:txBody>
      </p:sp>
      <p:sp>
        <p:nvSpPr>
          <p:cNvPr id="3" name="Content Placeholder 2">
            <a:extLst>
              <a:ext uri="{FF2B5EF4-FFF2-40B4-BE49-F238E27FC236}">
                <a16:creationId xmlns:a16="http://schemas.microsoft.com/office/drawing/2014/main" id="{DCB1920A-9E30-46F6-9178-77DD909E0B78}"/>
              </a:ext>
            </a:extLst>
          </p:cNvPr>
          <p:cNvSpPr>
            <a:spLocks noGrp="1"/>
          </p:cNvSpPr>
          <p:nvPr>
            <p:ph idx="1"/>
          </p:nvPr>
        </p:nvSpPr>
        <p:spPr>
          <a:xfrm>
            <a:off x="263352" y="1449460"/>
            <a:ext cx="11665296" cy="3165349"/>
          </a:xfrm>
        </p:spPr>
        <p:txBody>
          <a:bodyPr vert="horz" lIns="91440" tIns="45720" rIns="91440" bIns="45720" rtlCol="0" anchor="t">
            <a:normAutofit/>
          </a:bodyPr>
          <a:lstStyle/>
          <a:p>
            <a:pPr>
              <a:buFont typeface="Arial" panose="020B0604020202020204" pitchFamily="34" charset="0"/>
              <a:buChar char="•"/>
            </a:pPr>
            <a:r>
              <a:rPr lang="en-GB" dirty="0">
                <a:latin typeface="Arial"/>
                <a:cs typeface="Arial"/>
              </a:rPr>
              <a:t>Ensure you bookmark the NCETM site. This will give you to access to centrally-produced resources, e.g. professional development materials.</a:t>
            </a:r>
          </a:p>
          <a:p>
            <a:pPr>
              <a:buFont typeface="Arial" panose="020B0604020202020204" pitchFamily="34" charset="0"/>
              <a:buChar char="•"/>
            </a:pPr>
            <a:r>
              <a:rPr lang="en-GB" dirty="0"/>
              <a:t>Ensure you register with your local maths hub. This will give you access to ongoing professional development.</a:t>
            </a:r>
          </a:p>
        </p:txBody>
      </p:sp>
      <p:sp>
        <p:nvSpPr>
          <p:cNvPr id="6" name="Rectangle 5">
            <a:extLst>
              <a:ext uri="{FF2B5EF4-FFF2-40B4-BE49-F238E27FC236}">
                <a16:creationId xmlns:a16="http://schemas.microsoft.com/office/drawing/2014/main" id="{788599FA-9D31-4600-84E5-0446A701CDDA}"/>
              </a:ext>
            </a:extLst>
          </p:cNvPr>
          <p:cNvSpPr/>
          <p:nvPr/>
        </p:nvSpPr>
        <p:spPr>
          <a:xfrm>
            <a:off x="263352" y="3513785"/>
            <a:ext cx="7056784" cy="830997"/>
          </a:xfrm>
          <a:prstGeom prst="rect">
            <a:avLst/>
          </a:prstGeom>
        </p:spPr>
        <p:txBody>
          <a:bodyPr wrap="square">
            <a:spAutoFit/>
          </a:bodyPr>
          <a:lstStyle/>
          <a:p>
            <a:pPr marL="355600" indent="-355600">
              <a:buFont typeface="Arial" panose="020B0604020202020204" pitchFamily="34" charset="0"/>
              <a:buChar char="•"/>
            </a:pPr>
            <a:r>
              <a:rPr lang="en-GB" sz="2400" dirty="0"/>
              <a:t>NCETM mastery microsite: https://www.ncetm.org.uk/teaching-for-mastery/</a:t>
            </a:r>
          </a:p>
        </p:txBody>
      </p:sp>
      <p:pic>
        <p:nvPicPr>
          <p:cNvPr id="7" name="Picture 6">
            <a:extLst>
              <a:ext uri="{FF2B5EF4-FFF2-40B4-BE49-F238E27FC236}">
                <a16:creationId xmlns:a16="http://schemas.microsoft.com/office/drawing/2014/main" id="{02698B77-EDC8-4E01-81B6-3554976ACEF5}"/>
              </a:ext>
            </a:extLst>
          </p:cNvPr>
          <p:cNvPicPr>
            <a:picLocks noChangeAspect="1"/>
          </p:cNvPicPr>
          <p:nvPr/>
        </p:nvPicPr>
        <p:blipFill>
          <a:blip r:embed="rId3"/>
          <a:stretch>
            <a:fillRect/>
          </a:stretch>
        </p:blipFill>
        <p:spPr>
          <a:xfrm>
            <a:off x="263353" y="4335503"/>
            <a:ext cx="5832648" cy="2364063"/>
          </a:xfrm>
          <a:prstGeom prst="rect">
            <a:avLst/>
          </a:prstGeom>
        </p:spPr>
      </p:pic>
    </p:spTree>
    <p:extLst>
      <p:ext uri="{BB962C8B-B14F-4D97-AF65-F5344CB8AC3E}">
        <p14:creationId xmlns:p14="http://schemas.microsoft.com/office/powerpoint/2010/main" val="19659632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92E426-010C-4CA5-82C0-9A832F0CA18E}"/>
              </a:ext>
            </a:extLst>
          </p:cNvPr>
          <p:cNvSpPr txBox="1"/>
          <p:nvPr/>
        </p:nvSpPr>
        <p:spPr>
          <a:xfrm>
            <a:off x="8832305" y="14319"/>
            <a:ext cx="1530927" cy="461665"/>
          </a:xfrm>
          <a:prstGeom prst="rect">
            <a:avLst/>
          </a:prstGeom>
          <a:noFill/>
        </p:spPr>
        <p:txBody>
          <a:bodyPr wrap="square" rtlCol="0">
            <a:spAutoFit/>
          </a:bodyPr>
          <a:lstStyle>
            <a:defPPr>
              <a:defRPr lang="en-GB"/>
            </a:defPPr>
            <a:lvl1pPr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r">
              <a:buNone/>
            </a:pPr>
            <a:r>
              <a:rPr lang="en-GB" sz="2400" dirty="0">
                <a:solidFill>
                  <a:schemeClr val="bg1"/>
                </a:solidFill>
              </a:rPr>
              <a:t>2019/20</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287833"/>
            <a:ext cx="7924800" cy="864096"/>
          </a:xfrm>
        </p:spPr>
        <p:txBody>
          <a:bodyPr>
            <a:noAutofit/>
          </a:bodyPr>
          <a:lstStyle/>
          <a:p>
            <a:r>
              <a:rPr lang="en-GB" sz="4000" dirty="0"/>
              <a:t>Useful articles and links</a:t>
            </a:r>
          </a:p>
        </p:txBody>
      </p:sp>
      <p:sp>
        <p:nvSpPr>
          <p:cNvPr id="3" name="Content Placeholder 2"/>
          <p:cNvSpPr>
            <a:spLocks noGrp="1"/>
          </p:cNvSpPr>
          <p:nvPr>
            <p:ph idx="1"/>
          </p:nvPr>
        </p:nvSpPr>
        <p:spPr>
          <a:xfrm>
            <a:off x="263352" y="980728"/>
            <a:ext cx="11665296" cy="5256583"/>
          </a:xfrm>
        </p:spPr>
        <p:txBody>
          <a:bodyPr>
            <a:noAutofit/>
          </a:bodyPr>
          <a:lstStyle/>
          <a:p>
            <a:pPr marL="0" indent="0">
              <a:lnSpc>
                <a:spcPct val="125000"/>
              </a:lnSpc>
              <a:spcBef>
                <a:spcPts val="0"/>
              </a:spcBef>
              <a:spcAft>
                <a:spcPts val="1200"/>
              </a:spcAft>
              <a:buNone/>
            </a:pPr>
            <a:r>
              <a:rPr lang="en-US" sz="1300" dirty="0" err="1"/>
              <a:t>Baroody</a:t>
            </a:r>
            <a:r>
              <a:rPr lang="en-US" sz="1300" dirty="0"/>
              <a:t>, A. J. (2006) 'Why Children Have Difficulties Mastering the Basic Number Combinations and How to Help Them.' </a:t>
            </a:r>
            <a:r>
              <a:rPr lang="en-US" sz="1300" i="1" dirty="0"/>
              <a:t>Teaching Children Mathematics</a:t>
            </a:r>
            <a:r>
              <a:rPr lang="en-US" sz="1300" dirty="0"/>
              <a:t>, 13(1) p. 22.</a:t>
            </a:r>
          </a:p>
          <a:p>
            <a:pPr marL="0" indent="0">
              <a:lnSpc>
                <a:spcPct val="125000"/>
              </a:lnSpc>
              <a:spcBef>
                <a:spcPts val="0"/>
              </a:spcBef>
              <a:spcAft>
                <a:spcPts val="1200"/>
              </a:spcAft>
              <a:buNone/>
            </a:pPr>
            <a:r>
              <a:rPr lang="en-US" sz="1300" dirty="0" err="1"/>
              <a:t>Boaler</a:t>
            </a:r>
            <a:r>
              <a:rPr lang="en-US" sz="1300" dirty="0"/>
              <a:t>, J. (2014) 'Research suggests timed tests cause math anxiety.' </a:t>
            </a:r>
            <a:r>
              <a:rPr lang="en-US" sz="1300" i="1" dirty="0"/>
              <a:t>Teaching Children Mathematics</a:t>
            </a:r>
            <a:r>
              <a:rPr lang="en-US" sz="1300" dirty="0"/>
              <a:t>, 20(8) pp. 469-474.</a:t>
            </a:r>
          </a:p>
          <a:p>
            <a:pPr marL="0" indent="0">
              <a:lnSpc>
                <a:spcPct val="125000"/>
              </a:lnSpc>
              <a:spcBef>
                <a:spcPts val="0"/>
              </a:spcBef>
              <a:spcAft>
                <a:spcPts val="1200"/>
              </a:spcAft>
              <a:buNone/>
            </a:pPr>
            <a:r>
              <a:rPr lang="en-GB" sz="1300" dirty="0" err="1"/>
              <a:t>Boaler</a:t>
            </a:r>
            <a:r>
              <a:rPr lang="en-GB" sz="1300" dirty="0"/>
              <a:t>, J. (2015) </a:t>
            </a:r>
            <a:r>
              <a:rPr lang="en-US" sz="1300" i="1" dirty="0"/>
              <a:t>Fluency without fear: research evidence on the best ways to learn math facts</a:t>
            </a:r>
            <a:r>
              <a:rPr lang="en-US" sz="1300" dirty="0"/>
              <a:t>. [Online] [Accessed on 21 January 2020] Available from: </a:t>
            </a:r>
            <a:r>
              <a:rPr lang="en-US" sz="1300" dirty="0">
                <a:hlinkClick r:id="rId2"/>
              </a:rPr>
              <a:t>https://www.youcubed.org/evidence/fluency-without-fear/</a:t>
            </a:r>
            <a:r>
              <a:rPr lang="en-US" sz="1300" dirty="0"/>
              <a:t> </a:t>
            </a:r>
          </a:p>
          <a:p>
            <a:pPr marL="0" indent="0">
              <a:lnSpc>
                <a:spcPct val="125000"/>
              </a:lnSpc>
              <a:spcBef>
                <a:spcPts val="0"/>
              </a:spcBef>
              <a:spcAft>
                <a:spcPts val="1200"/>
              </a:spcAft>
              <a:buNone/>
            </a:pPr>
            <a:r>
              <a:rPr lang="en-US" sz="1300" dirty="0"/>
              <a:t>Cambridge Mathematics. (2016) </a:t>
            </a:r>
            <a:r>
              <a:rPr lang="en-US" sz="1300" i="1" dirty="0"/>
              <a:t>What are the issues in learning and assessing times tables?</a:t>
            </a:r>
            <a:r>
              <a:rPr lang="en-US" sz="1300" dirty="0"/>
              <a:t> Espresso (1). [Online] [Accessed on 21 January 2020] </a:t>
            </a:r>
            <a:r>
              <a:rPr lang="en-US" sz="1300" dirty="0">
                <a:hlinkClick r:id="rId3"/>
              </a:rPr>
              <a:t>https://www.cambridgemaths.org/espresso/view/learning-and-assessing-times-tables/</a:t>
            </a:r>
            <a:r>
              <a:rPr lang="en-US" sz="1300" dirty="0"/>
              <a:t> </a:t>
            </a:r>
          </a:p>
          <a:p>
            <a:pPr marL="0" indent="0">
              <a:lnSpc>
                <a:spcPct val="125000"/>
              </a:lnSpc>
              <a:spcBef>
                <a:spcPts val="0"/>
              </a:spcBef>
              <a:spcAft>
                <a:spcPts val="1200"/>
              </a:spcAft>
              <a:buNone/>
            </a:pPr>
            <a:r>
              <a:rPr lang="en-US" sz="1300" dirty="0"/>
              <a:t>Cambridge Mathematics. (2017a) </a:t>
            </a:r>
            <a:r>
              <a:rPr lang="en-US" sz="1300" i="1" dirty="0"/>
              <a:t>Why is working memory important for mathematics learning?</a:t>
            </a:r>
            <a:r>
              <a:rPr lang="en-US" sz="1300" dirty="0"/>
              <a:t> Espresso (10). [Online] [Accessed on 21 January 2020] </a:t>
            </a:r>
            <a:r>
              <a:rPr lang="en-US" sz="1300" dirty="0">
                <a:hlinkClick r:id="rId4"/>
              </a:rPr>
              <a:t>https://www.cambridgemaths.org/espresso/view/working-memory-for-mathematics-learning/</a:t>
            </a:r>
            <a:r>
              <a:rPr lang="en-US" sz="1300" dirty="0"/>
              <a:t> </a:t>
            </a:r>
          </a:p>
          <a:p>
            <a:pPr marL="0" indent="0">
              <a:lnSpc>
                <a:spcPct val="125000"/>
              </a:lnSpc>
              <a:spcBef>
                <a:spcPts val="0"/>
              </a:spcBef>
              <a:spcAft>
                <a:spcPts val="1200"/>
              </a:spcAft>
              <a:buNone/>
            </a:pPr>
            <a:r>
              <a:rPr lang="en-US" sz="1300" dirty="0"/>
              <a:t>Cambridge Mathematics. (2017b) </a:t>
            </a:r>
            <a:r>
              <a:rPr lang="en-US" sz="1300" i="1" dirty="0"/>
              <a:t>What is 'number sense' and how does it affect mathematics learning?</a:t>
            </a:r>
            <a:r>
              <a:rPr lang="en-US" sz="1300" dirty="0"/>
              <a:t> Espresso (4). [Online] [Accessed on 21 January 2020] </a:t>
            </a:r>
            <a:r>
              <a:rPr lang="en-US" sz="1300" dirty="0">
                <a:hlinkClick r:id="rId5"/>
              </a:rPr>
              <a:t>https://www.cambridgemaths.org/espresso/view/early-number-sense/</a:t>
            </a:r>
            <a:r>
              <a:rPr lang="en-US" sz="1300" dirty="0"/>
              <a:t> </a:t>
            </a:r>
          </a:p>
          <a:p>
            <a:pPr marL="0" indent="0">
              <a:lnSpc>
                <a:spcPct val="125000"/>
              </a:lnSpc>
              <a:spcBef>
                <a:spcPts val="0"/>
              </a:spcBef>
              <a:spcAft>
                <a:spcPts val="1200"/>
              </a:spcAft>
              <a:buNone/>
            </a:pPr>
            <a:r>
              <a:rPr lang="en-US" sz="1300" dirty="0"/>
              <a:t>Drury, H. (2014) </a:t>
            </a:r>
            <a:r>
              <a:rPr lang="en-US" sz="1300" i="1" dirty="0"/>
              <a:t>Mastering mathematics: teaching to transform achievement.</a:t>
            </a:r>
            <a:r>
              <a:rPr lang="en-US" sz="1300" dirty="0"/>
              <a:t> Oxford: OUP.</a:t>
            </a:r>
          </a:p>
          <a:p>
            <a:pPr marL="0" indent="0">
              <a:lnSpc>
                <a:spcPct val="125000"/>
              </a:lnSpc>
              <a:spcBef>
                <a:spcPts val="0"/>
              </a:spcBef>
              <a:spcAft>
                <a:spcPts val="1200"/>
              </a:spcAft>
              <a:buNone/>
            </a:pPr>
            <a:r>
              <a:rPr lang="en-US" sz="1300" dirty="0"/>
              <a:t>Gray, E. M. and Tall, D. O. (1994) 'Duality, Ambiguity, and Flexibility: A "</a:t>
            </a:r>
            <a:r>
              <a:rPr lang="en-US" sz="1300" dirty="0" err="1"/>
              <a:t>Proceptual</a:t>
            </a:r>
            <a:r>
              <a:rPr lang="en-US" sz="1300" dirty="0"/>
              <a:t>" View of Simple Arithmetic.' </a:t>
            </a:r>
            <a:r>
              <a:rPr lang="en-US" sz="1300" i="1" dirty="0"/>
              <a:t>Journal for Research in Mathematics Education</a:t>
            </a:r>
            <a:r>
              <a:rPr lang="en-US" sz="1300" dirty="0"/>
              <a:t>, 25(2) pp. 116-140.</a:t>
            </a:r>
          </a:p>
        </p:txBody>
      </p:sp>
    </p:spTree>
    <p:extLst>
      <p:ext uri="{BB962C8B-B14F-4D97-AF65-F5344CB8AC3E}">
        <p14:creationId xmlns:p14="http://schemas.microsoft.com/office/powerpoint/2010/main" val="62168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60648"/>
            <a:ext cx="7924800" cy="864096"/>
          </a:xfrm>
        </p:spPr>
        <p:txBody>
          <a:bodyPr/>
          <a:lstStyle/>
          <a:p>
            <a:r>
              <a:rPr lang="en-GB" dirty="0"/>
              <a:t>The NCETM’s definition of fluency</a:t>
            </a:r>
          </a:p>
        </p:txBody>
      </p:sp>
      <p:sp>
        <p:nvSpPr>
          <p:cNvPr id="4" name="Content Placeholder 3">
            <a:extLst>
              <a:ext uri="{FF2B5EF4-FFF2-40B4-BE49-F238E27FC236}">
                <a16:creationId xmlns:a16="http://schemas.microsoft.com/office/drawing/2014/main" id="{A37944DB-08F3-469B-9613-75AFD1DD1DE1}"/>
              </a:ext>
            </a:extLst>
          </p:cNvPr>
          <p:cNvSpPr>
            <a:spLocks noGrp="1"/>
          </p:cNvSpPr>
          <p:nvPr>
            <p:ph idx="1"/>
          </p:nvPr>
        </p:nvSpPr>
        <p:spPr>
          <a:xfrm>
            <a:off x="407368" y="1573589"/>
            <a:ext cx="11377264" cy="4114800"/>
          </a:xfrm>
        </p:spPr>
        <p:txBody>
          <a:bodyPr>
            <a:normAutofit/>
          </a:bodyPr>
          <a:lstStyle/>
          <a:p>
            <a:pPr marL="0" indent="0">
              <a:buNone/>
            </a:pPr>
            <a:r>
              <a:rPr lang="en-GB" sz="2800" dirty="0"/>
              <a:t>‘Quick and efficient recall of facts and procedures and the flexibility to move between different contexts and representations of mathematics’.</a:t>
            </a:r>
          </a:p>
          <a:p>
            <a:pPr marL="0" indent="0">
              <a:buNone/>
            </a:pPr>
            <a:endParaRPr lang="en-GB" sz="2800" dirty="0"/>
          </a:p>
          <a:p>
            <a:pPr marL="0" indent="0">
              <a:buNone/>
            </a:pPr>
            <a:r>
              <a:rPr lang="en-GB" sz="2800" i="1" dirty="0"/>
              <a:t>https://www.ncetm.org.uk/teaching-for-mastery/masteryexplained/five-big-ideas-in-teaching-for-mastery/</a:t>
            </a:r>
          </a:p>
          <a:p>
            <a:pPr marL="0" indent="0">
              <a:buNone/>
            </a:pPr>
            <a:endParaRPr lang="en-GB" sz="2800" dirty="0"/>
          </a:p>
        </p:txBody>
      </p:sp>
    </p:spTree>
    <p:extLst>
      <p:ext uri="{BB962C8B-B14F-4D97-AF65-F5344CB8AC3E}">
        <p14:creationId xmlns:p14="http://schemas.microsoft.com/office/powerpoint/2010/main" val="28714811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9376" y="1268760"/>
            <a:ext cx="11521280" cy="5040560"/>
          </a:xfrm>
        </p:spPr>
        <p:txBody>
          <a:bodyPr>
            <a:normAutofit/>
          </a:bodyPr>
          <a:lstStyle/>
          <a:p>
            <a:pPr marL="0" indent="0">
              <a:lnSpc>
                <a:spcPct val="125000"/>
              </a:lnSpc>
              <a:spcBef>
                <a:spcPts val="0"/>
              </a:spcBef>
              <a:spcAft>
                <a:spcPts val="600"/>
              </a:spcAft>
              <a:buNone/>
            </a:pPr>
            <a:r>
              <a:rPr lang="en-US" sz="1400" dirty="0"/>
              <a:t>McClure, L. (2014) </a:t>
            </a:r>
            <a:r>
              <a:rPr lang="en-US" sz="1400" i="1" dirty="0"/>
              <a:t>Developing Number Fluency - what, why and how?</a:t>
            </a:r>
            <a:r>
              <a:rPr lang="en-US" sz="1400" dirty="0"/>
              <a:t> NRICH. [Online] [Accessed on 21 January 2020] </a:t>
            </a:r>
            <a:r>
              <a:rPr lang="en-US" sz="1400" dirty="0">
                <a:hlinkClick r:id="rId2"/>
              </a:rPr>
              <a:t>https://nrich.maths.org/10624</a:t>
            </a:r>
            <a:r>
              <a:rPr lang="en-US" sz="1400" dirty="0"/>
              <a:t> </a:t>
            </a:r>
          </a:p>
          <a:p>
            <a:pPr marL="0" indent="0">
              <a:lnSpc>
                <a:spcPct val="125000"/>
              </a:lnSpc>
              <a:spcBef>
                <a:spcPts val="0"/>
              </a:spcBef>
              <a:spcAft>
                <a:spcPts val="600"/>
              </a:spcAft>
              <a:buNone/>
            </a:pPr>
            <a:r>
              <a:rPr lang="en-US" sz="1400" dirty="0" err="1"/>
              <a:t>Meli</a:t>
            </a:r>
            <a:r>
              <a:rPr lang="en-US" sz="1400" dirty="0"/>
              <a:t>, R. and North, M. (2018) 'Using </a:t>
            </a:r>
            <a:r>
              <a:rPr lang="en-US" sz="1400" dirty="0" err="1"/>
              <a:t>maths</a:t>
            </a:r>
            <a:r>
              <a:rPr lang="en-US" sz="1400" dirty="0"/>
              <a:t> talks to develop fluency and conceptual understanding.' </a:t>
            </a:r>
            <a:r>
              <a:rPr lang="en-US" sz="1400" i="1" dirty="0"/>
              <a:t>Mathematics Teaching</a:t>
            </a:r>
            <a:r>
              <a:rPr lang="en-US" sz="1400" dirty="0"/>
              <a:t>, (261), April, pp. 28-31.</a:t>
            </a:r>
          </a:p>
          <a:p>
            <a:pPr marL="0" indent="0">
              <a:lnSpc>
                <a:spcPct val="125000"/>
              </a:lnSpc>
              <a:spcBef>
                <a:spcPts val="0"/>
              </a:spcBef>
              <a:spcAft>
                <a:spcPts val="600"/>
              </a:spcAft>
              <a:buNone/>
            </a:pPr>
            <a:r>
              <a:rPr lang="en-US" sz="1400" dirty="0" err="1"/>
              <a:t>Nunes</a:t>
            </a:r>
            <a:r>
              <a:rPr lang="en-US" sz="1400" dirty="0"/>
              <a:t>, T., Bryant, P., Sylva, K. and Barros, R. (2009) </a:t>
            </a:r>
            <a:r>
              <a:rPr lang="en-US" sz="1400" i="1" dirty="0"/>
              <a:t>Development of </a:t>
            </a:r>
            <a:r>
              <a:rPr lang="en-US" sz="1400" i="1" dirty="0" err="1"/>
              <a:t>maths</a:t>
            </a:r>
            <a:r>
              <a:rPr lang="en-US" sz="1400" i="1" dirty="0"/>
              <a:t> capabilities and confidence in primary school. </a:t>
            </a:r>
            <a:r>
              <a:rPr lang="en-US" sz="1400" dirty="0"/>
              <a:t>DCSF-RR118, June 2009. DfES and University of Oxford. </a:t>
            </a:r>
          </a:p>
          <a:p>
            <a:pPr marL="0" indent="0">
              <a:lnSpc>
                <a:spcPct val="125000"/>
              </a:lnSpc>
              <a:spcBef>
                <a:spcPts val="0"/>
              </a:spcBef>
              <a:spcAft>
                <a:spcPts val="600"/>
              </a:spcAft>
              <a:buNone/>
            </a:pPr>
            <a:r>
              <a:rPr lang="en-US" sz="1400" dirty="0" err="1"/>
              <a:t>Petch</a:t>
            </a:r>
            <a:r>
              <a:rPr lang="en-US" sz="1400" dirty="0"/>
              <a:t>, L. (2016) 'Is there a place for rote learning multiplication tables in English primary schools?' </a:t>
            </a:r>
            <a:r>
              <a:rPr lang="en-US" sz="1400" i="1" dirty="0"/>
              <a:t>LINK,</a:t>
            </a:r>
            <a:r>
              <a:rPr lang="en-US" sz="1400" dirty="0"/>
              <a:t> 2 (1), [Online] [Accessed on 6 April 2020] </a:t>
            </a:r>
            <a:r>
              <a:rPr lang="en-US" sz="1400" dirty="0">
                <a:hlinkClick r:id="rId3"/>
              </a:rPr>
              <a:t>https://www.herts.ac.uk/link/volume-2,-issue-1/is-there-a-place-for-rote-learning-multiplication-tables-in-english-primary-schools</a:t>
            </a:r>
            <a:r>
              <a:rPr lang="en-US" sz="1400" dirty="0"/>
              <a:t> </a:t>
            </a:r>
          </a:p>
          <a:p>
            <a:pPr marL="0" indent="0">
              <a:lnSpc>
                <a:spcPct val="125000"/>
              </a:lnSpc>
              <a:spcBef>
                <a:spcPts val="0"/>
              </a:spcBef>
              <a:spcAft>
                <a:spcPts val="600"/>
              </a:spcAft>
              <a:buNone/>
            </a:pPr>
            <a:r>
              <a:rPr lang="en-US" sz="1400" dirty="0" err="1"/>
              <a:t>Roicki</a:t>
            </a:r>
            <a:r>
              <a:rPr lang="en-US" sz="1400" dirty="0"/>
              <a:t>, J. (2017a) </a:t>
            </a:r>
            <a:r>
              <a:rPr lang="en-US" sz="1400" i="1" dirty="0"/>
              <a:t>Multi-dimensional fluency</a:t>
            </a:r>
            <a:r>
              <a:rPr lang="en-US" sz="1400" dirty="0"/>
              <a:t>. Math Musings. [Online] [Accessed on 21 January 2020] </a:t>
            </a:r>
            <a:r>
              <a:rPr lang="en-US" sz="1400" dirty="0">
                <a:hlinkClick r:id="rId4"/>
              </a:rPr>
              <a:t>https://mathmusingsblog.wordpress.com/2017/08/19/multi-dimensional-fluency/</a:t>
            </a:r>
            <a:r>
              <a:rPr lang="en-US" sz="1400" dirty="0"/>
              <a:t> </a:t>
            </a:r>
          </a:p>
          <a:p>
            <a:pPr marL="0" indent="0">
              <a:lnSpc>
                <a:spcPct val="125000"/>
              </a:lnSpc>
              <a:spcBef>
                <a:spcPts val="0"/>
              </a:spcBef>
              <a:spcAft>
                <a:spcPts val="600"/>
              </a:spcAft>
              <a:buNone/>
            </a:pPr>
            <a:r>
              <a:rPr lang="en-US" sz="1400" dirty="0" err="1"/>
              <a:t>Roicki</a:t>
            </a:r>
            <a:r>
              <a:rPr lang="en-US" sz="1400" dirty="0"/>
              <a:t>, J. (2017b) </a:t>
            </a:r>
            <a:r>
              <a:rPr lang="en-US" sz="1400" i="1" dirty="0"/>
              <a:t>Strategies for developing multi-dimensional fluency</a:t>
            </a:r>
            <a:r>
              <a:rPr lang="en-US" sz="1400" dirty="0"/>
              <a:t>. Math Musings. [Online] [Accessed on 21 January 2020] </a:t>
            </a:r>
            <a:r>
              <a:rPr lang="en-US" sz="1400" dirty="0">
                <a:hlinkClick r:id="rId5"/>
              </a:rPr>
              <a:t>https://mathmusingsblog.wordpress.com/2017/08/20/strategies-for-developing-multi-dimensional-fluency/</a:t>
            </a:r>
            <a:r>
              <a:rPr lang="en-US" sz="1400" dirty="0"/>
              <a:t> </a:t>
            </a:r>
          </a:p>
          <a:p>
            <a:pPr marL="0">
              <a:lnSpc>
                <a:spcPct val="125000"/>
              </a:lnSpc>
              <a:spcBef>
                <a:spcPts val="0"/>
              </a:spcBef>
              <a:spcAft>
                <a:spcPts val="600"/>
              </a:spcAft>
              <a:buNone/>
            </a:pPr>
            <a:r>
              <a:rPr lang="en-US" sz="1400" dirty="0"/>
              <a:t>Russell, S. J. (2000) 'Developing Computational Fluency with Whole Numbers.' </a:t>
            </a:r>
            <a:r>
              <a:rPr lang="en-US" sz="1400" i="1" dirty="0"/>
              <a:t>Teaching Children Mathematics</a:t>
            </a:r>
            <a:r>
              <a:rPr lang="en-US" sz="1400" dirty="0"/>
              <a:t>, 7(3) pp. 154-158.</a:t>
            </a:r>
          </a:p>
          <a:p>
            <a:pPr marL="0">
              <a:lnSpc>
                <a:spcPct val="125000"/>
              </a:lnSpc>
              <a:spcBef>
                <a:spcPts val="0"/>
              </a:spcBef>
              <a:spcAft>
                <a:spcPts val="600"/>
              </a:spcAft>
              <a:buNone/>
            </a:pPr>
            <a:r>
              <a:rPr lang="en-GB" sz="1400" dirty="0" err="1"/>
              <a:t>Skemp</a:t>
            </a:r>
            <a:r>
              <a:rPr lang="en-GB" sz="1400" dirty="0"/>
              <a:t>, R. R. (1976) 'Relational understanding and instrumental understanding.' </a:t>
            </a:r>
            <a:r>
              <a:rPr lang="en-GB" sz="1400" i="1" dirty="0"/>
              <a:t>Mathematics Teaching</a:t>
            </a:r>
            <a:r>
              <a:rPr lang="en-GB" sz="1400" dirty="0"/>
              <a:t>, (77) pp. 20-26.</a:t>
            </a:r>
          </a:p>
          <a:p>
            <a:pPr marL="0">
              <a:lnSpc>
                <a:spcPct val="125000"/>
              </a:lnSpc>
              <a:spcBef>
                <a:spcPts val="0"/>
              </a:spcBef>
              <a:spcAft>
                <a:spcPts val="600"/>
              </a:spcAft>
              <a:buNone/>
            </a:pPr>
            <a:r>
              <a:rPr lang="en-US" sz="1400" dirty="0"/>
              <a:t>Willingham, D. T. (2009) 'Is it true that some people just can't do math?' </a:t>
            </a:r>
            <a:r>
              <a:rPr lang="en-US" sz="1400" i="1" dirty="0"/>
              <a:t>American Educator</a:t>
            </a:r>
            <a:r>
              <a:rPr lang="en-US" sz="1400" dirty="0"/>
              <a:t>, Winter 2009-10 pp. 14-19, 39.</a:t>
            </a:r>
            <a:endParaRPr lang="en-GB" sz="1400" dirty="0"/>
          </a:p>
        </p:txBody>
      </p:sp>
      <p:sp>
        <p:nvSpPr>
          <p:cNvPr id="5" name="Title 1"/>
          <p:cNvSpPr txBox="1">
            <a:spLocks/>
          </p:cNvSpPr>
          <p:nvPr/>
        </p:nvSpPr>
        <p:spPr bwMode="auto">
          <a:xfrm>
            <a:off x="479376" y="260648"/>
            <a:ext cx="7924800"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buClrTx/>
              <a:buFontTx/>
              <a:buNone/>
            </a:pPr>
            <a:r>
              <a:rPr lang="en-GB" sz="4000" kern="0" dirty="0"/>
              <a:t>Useful articles and links</a:t>
            </a:r>
          </a:p>
        </p:txBody>
      </p:sp>
    </p:spTree>
    <p:extLst>
      <p:ext uri="{BB962C8B-B14F-4D97-AF65-F5344CB8AC3E}">
        <p14:creationId xmlns:p14="http://schemas.microsoft.com/office/powerpoint/2010/main" val="24163763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92E426-010C-4CA5-82C0-9A832F0CA18E}"/>
              </a:ext>
            </a:extLst>
          </p:cNvPr>
          <p:cNvSpPr txBox="1"/>
          <p:nvPr/>
        </p:nvSpPr>
        <p:spPr>
          <a:xfrm>
            <a:off x="8832305" y="14319"/>
            <a:ext cx="1530927" cy="461665"/>
          </a:xfrm>
          <a:prstGeom prst="rect">
            <a:avLst/>
          </a:prstGeom>
          <a:noFill/>
        </p:spPr>
        <p:txBody>
          <a:bodyPr wrap="square" rtlCol="0">
            <a:spAutoFit/>
          </a:bodyPr>
          <a:lstStyle>
            <a:defPPr>
              <a:defRPr lang="en-GB"/>
            </a:defPPr>
            <a:lvl1pPr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r">
              <a:buNone/>
            </a:pPr>
            <a:r>
              <a:rPr lang="en-GB" sz="2400" dirty="0">
                <a:solidFill>
                  <a:schemeClr val="bg1"/>
                </a:solidFill>
              </a:rPr>
              <a:t>2019/20</a:t>
            </a:r>
          </a:p>
        </p:txBody>
      </p:sp>
    </p:spTree>
    <p:extLst>
      <p:ext uri="{BB962C8B-B14F-4D97-AF65-F5344CB8AC3E}">
        <p14:creationId xmlns:p14="http://schemas.microsoft.com/office/powerpoint/2010/main" val="5687314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112149"/>
            <a:ext cx="7924800" cy="1143000"/>
          </a:xfrm>
        </p:spPr>
        <p:txBody>
          <a:bodyPr>
            <a:noAutofit/>
          </a:bodyPr>
          <a:lstStyle/>
          <a:p>
            <a:r>
              <a:rPr lang="en-GB" sz="4000" dirty="0"/>
              <a:t>Other suggestions</a:t>
            </a:r>
          </a:p>
        </p:txBody>
      </p:sp>
      <p:sp>
        <p:nvSpPr>
          <p:cNvPr id="3" name="Content Placeholder 2"/>
          <p:cNvSpPr>
            <a:spLocks noGrp="1"/>
          </p:cNvSpPr>
          <p:nvPr>
            <p:ph idx="1"/>
          </p:nvPr>
        </p:nvSpPr>
        <p:spPr>
          <a:xfrm>
            <a:off x="229371" y="1239538"/>
            <a:ext cx="10475141" cy="4114800"/>
          </a:xfrm>
        </p:spPr>
        <p:txBody>
          <a:bodyPr>
            <a:normAutofit/>
          </a:bodyPr>
          <a:lstStyle/>
          <a:p>
            <a:pPr marL="0" indent="0">
              <a:buNone/>
            </a:pPr>
            <a:r>
              <a:rPr lang="en-GB" b="1" dirty="0"/>
              <a:t>Estimation</a:t>
            </a:r>
            <a:r>
              <a:rPr lang="en-GB" dirty="0"/>
              <a:t> could be used as part of a maths talk</a:t>
            </a:r>
          </a:p>
          <a:p>
            <a:pPr marL="0" indent="0">
              <a:buNone/>
            </a:pPr>
            <a:r>
              <a:rPr lang="en-GB" dirty="0">
                <a:hlinkClick r:id="rId3"/>
              </a:rPr>
              <a:t>http://www.estimation180.com/</a:t>
            </a:r>
            <a:endParaRPr lang="en-GB" dirty="0"/>
          </a:p>
        </p:txBody>
      </p:sp>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2709" y="2396359"/>
            <a:ext cx="5072381" cy="3810472"/>
          </a:xfrm>
          <a:prstGeom prst="rect">
            <a:avLst/>
          </a:prstGeom>
        </p:spPr>
      </p:pic>
      <p:sp>
        <p:nvSpPr>
          <p:cNvPr id="5" name="Rounded Rectangular Callout 4"/>
          <p:cNvSpPr/>
          <p:nvPr/>
        </p:nvSpPr>
        <p:spPr>
          <a:xfrm>
            <a:off x="6816080" y="2396360"/>
            <a:ext cx="3448836" cy="1801156"/>
          </a:xfrm>
          <a:prstGeom prst="wedgeRoundRectCallout">
            <a:avLst>
              <a:gd name="adj1" fmla="val -69946"/>
              <a:gd name="adj2" fmla="val 88900"/>
              <a:gd name="adj3" fmla="val 16667"/>
            </a:avLst>
          </a:prstGeom>
          <a:solidFill>
            <a:schemeClr val="accent5">
              <a:lumMod val="75000"/>
            </a:schemeClr>
          </a:solidFill>
          <a:ln>
            <a:solidFill>
              <a:schemeClr val="accent5">
                <a:lumMod val="50000"/>
              </a:schemeClr>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buNone/>
            </a:pPr>
            <a:r>
              <a:rPr lang="en-GB" sz="3600" dirty="0">
                <a:solidFill>
                  <a:schemeClr val="tx1"/>
                </a:solidFill>
              </a:rPr>
              <a:t>How tall is the lamppost?</a:t>
            </a:r>
            <a:endParaRPr lang="en-GB" sz="5400" b="1" dirty="0">
              <a:solidFill>
                <a:schemeClr val="tx1"/>
              </a:solidFill>
            </a:endParaRPr>
          </a:p>
        </p:txBody>
      </p:sp>
    </p:spTree>
    <p:extLst>
      <p:ext uri="{BB962C8B-B14F-4D97-AF65-F5344CB8AC3E}">
        <p14:creationId xmlns:p14="http://schemas.microsoft.com/office/powerpoint/2010/main" val="38987794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175857"/>
            <a:ext cx="7924800" cy="1143000"/>
          </a:xfrm>
        </p:spPr>
        <p:txBody>
          <a:bodyPr>
            <a:noAutofit/>
          </a:bodyPr>
          <a:lstStyle/>
          <a:p>
            <a:r>
              <a:rPr lang="en-GB" sz="4000" dirty="0"/>
              <a:t>Other suggestions</a:t>
            </a:r>
          </a:p>
        </p:txBody>
      </p:sp>
      <p:sp>
        <p:nvSpPr>
          <p:cNvPr id="3" name="Content Placeholder 2"/>
          <p:cNvSpPr>
            <a:spLocks noGrp="1"/>
          </p:cNvSpPr>
          <p:nvPr>
            <p:ph idx="1"/>
          </p:nvPr>
        </p:nvSpPr>
        <p:spPr>
          <a:xfrm>
            <a:off x="263352" y="980728"/>
            <a:ext cx="11305256" cy="4114800"/>
          </a:xfrm>
        </p:spPr>
        <p:txBody>
          <a:bodyPr>
            <a:normAutofit/>
          </a:bodyPr>
          <a:lstStyle/>
          <a:p>
            <a:pPr marL="0" indent="0">
              <a:buNone/>
            </a:pPr>
            <a:r>
              <a:rPr lang="en-GB" b="1" dirty="0"/>
              <a:t>Tasks on the NRICH website </a:t>
            </a:r>
            <a:r>
              <a:rPr lang="en-GB" dirty="0"/>
              <a:t>with a focus on developing fluency through reasoning and solving problems.</a:t>
            </a:r>
          </a:p>
          <a:p>
            <a:pPr marL="0" indent="0">
              <a:buNone/>
            </a:pPr>
            <a:r>
              <a:rPr lang="en-GB" dirty="0">
                <a:hlinkClick r:id="rId3"/>
              </a:rPr>
              <a:t>https://nrich.maths.org/10821</a:t>
            </a:r>
            <a:endParaRPr lang="en-GB" dirty="0"/>
          </a:p>
        </p:txBody>
      </p:sp>
      <p:pic>
        <p:nvPicPr>
          <p:cNvPr id="5" name="Picture 4" descr="Screen Clipping"/>
          <p:cNvPicPr>
            <a:picLocks noChangeAspect="1"/>
          </p:cNvPicPr>
          <p:nvPr/>
        </p:nvPicPr>
        <p:blipFill rotWithShape="1">
          <a:blip r:embed="rId4">
            <a:extLst>
              <a:ext uri="{28A0092B-C50C-407E-A947-70E740481C1C}">
                <a14:useLocalDpi xmlns:a14="http://schemas.microsoft.com/office/drawing/2010/main" val="0"/>
              </a:ext>
            </a:extLst>
          </a:blip>
          <a:srcRect t="5897" b="21779"/>
          <a:stretch/>
        </p:blipFill>
        <p:spPr>
          <a:xfrm>
            <a:off x="263352" y="2420888"/>
            <a:ext cx="7949564" cy="3732310"/>
          </a:xfrm>
          <a:prstGeom prst="rect">
            <a:avLst/>
          </a:prstGeom>
        </p:spPr>
      </p:pic>
    </p:spTree>
    <p:extLst>
      <p:ext uri="{BB962C8B-B14F-4D97-AF65-F5344CB8AC3E}">
        <p14:creationId xmlns:p14="http://schemas.microsoft.com/office/powerpoint/2010/main" val="26900165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757"/>
            <a:ext cx="7924800" cy="1143000"/>
          </a:xfrm>
        </p:spPr>
        <p:txBody>
          <a:bodyPr>
            <a:noAutofit/>
          </a:bodyPr>
          <a:lstStyle/>
          <a:p>
            <a:r>
              <a:rPr lang="en-GB" sz="4000" dirty="0"/>
              <a:t>Other suggestions</a:t>
            </a:r>
          </a:p>
        </p:txBody>
      </p:sp>
      <p:sp>
        <p:nvSpPr>
          <p:cNvPr id="3" name="Content Placeholder 2"/>
          <p:cNvSpPr>
            <a:spLocks noGrp="1"/>
          </p:cNvSpPr>
          <p:nvPr>
            <p:ph idx="1"/>
          </p:nvPr>
        </p:nvSpPr>
        <p:spPr>
          <a:xfrm>
            <a:off x="191344" y="834761"/>
            <a:ext cx="11665296" cy="4114800"/>
          </a:xfrm>
        </p:spPr>
        <p:txBody>
          <a:bodyPr>
            <a:normAutofit/>
          </a:bodyPr>
          <a:lstStyle/>
          <a:p>
            <a:pPr marL="0" indent="0">
              <a:buNone/>
            </a:pPr>
            <a:r>
              <a:rPr lang="en-GB" b="1" dirty="0"/>
              <a:t>Tasks on Jo </a:t>
            </a:r>
            <a:r>
              <a:rPr lang="en-GB" b="1" dirty="0" err="1"/>
              <a:t>Boaler’s</a:t>
            </a:r>
            <a:r>
              <a:rPr lang="en-GB" b="1" dirty="0"/>
              <a:t> </a:t>
            </a:r>
            <a:r>
              <a:rPr lang="en-GB" b="1" i="1" dirty="0" err="1"/>
              <a:t>YouCubed</a:t>
            </a:r>
            <a:r>
              <a:rPr lang="en-GB" b="1" dirty="0"/>
              <a:t> website </a:t>
            </a:r>
            <a:r>
              <a:rPr lang="en-GB" dirty="0"/>
              <a:t>with a focus on developing fluency through reasoning and solving problems.</a:t>
            </a:r>
          </a:p>
          <a:p>
            <a:pPr marL="0" indent="0">
              <a:buNone/>
            </a:pPr>
            <a:r>
              <a:rPr lang="en-GB" dirty="0">
                <a:hlinkClick r:id="rId3"/>
              </a:rPr>
              <a:t>https://www.youcubed.org/tasks/</a:t>
            </a:r>
            <a:endParaRPr lang="en-GB" dirty="0"/>
          </a:p>
        </p:txBody>
      </p:sp>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079" y="2614601"/>
            <a:ext cx="8244408" cy="3825932"/>
          </a:xfrm>
          <a:prstGeom prst="rect">
            <a:avLst/>
          </a:prstGeom>
        </p:spPr>
      </p:pic>
      <p:sp>
        <p:nvSpPr>
          <p:cNvPr id="6" name="AutoShape 2" descr="YouCubed"/>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75920" y="2472145"/>
            <a:ext cx="4502188" cy="1047021"/>
          </a:xfrm>
          <a:prstGeom prst="rect">
            <a:avLst/>
          </a:prstGeom>
        </p:spPr>
      </p:pic>
    </p:spTree>
    <p:extLst>
      <p:ext uri="{BB962C8B-B14F-4D97-AF65-F5344CB8AC3E}">
        <p14:creationId xmlns:p14="http://schemas.microsoft.com/office/powerpoint/2010/main" val="34774736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3390" y="1152799"/>
            <a:ext cx="7921625" cy="4114800"/>
          </a:xfrm>
        </p:spPr>
        <p:txBody>
          <a:bodyPr>
            <a:normAutofit/>
          </a:bodyPr>
          <a:lstStyle/>
          <a:p>
            <a:pPr marL="0" indent="0">
              <a:buNone/>
            </a:pPr>
            <a:r>
              <a:rPr lang="en-GB" dirty="0">
                <a:hlinkClick r:id="rId3"/>
              </a:rPr>
              <a:t>https://garyhall.org.uk/gordons-numeracy-itps.html</a:t>
            </a:r>
            <a:r>
              <a:rPr lang="en-GB" dirty="0"/>
              <a:t> </a:t>
            </a:r>
          </a:p>
          <a:p>
            <a:pPr marL="0" indent="0">
              <a:buNone/>
            </a:pPr>
            <a:r>
              <a:rPr lang="en-GB" sz="1600" dirty="0"/>
              <a:t>You need Flash for this (use Microsoft Edge or Safari rather than Google Chrome).</a:t>
            </a:r>
            <a:endParaRPr lang="en-GB" sz="2800" dirty="0"/>
          </a:p>
        </p:txBody>
      </p:sp>
      <p:sp>
        <p:nvSpPr>
          <p:cNvPr id="7" name="Title 4">
            <a:extLst>
              <a:ext uri="{FF2B5EF4-FFF2-40B4-BE49-F238E27FC236}">
                <a16:creationId xmlns:a16="http://schemas.microsoft.com/office/drawing/2014/main" id="{6C838BC9-FB34-4C7F-9960-BDDBE2A4A41C}"/>
              </a:ext>
            </a:extLst>
          </p:cNvPr>
          <p:cNvSpPr txBox="1">
            <a:spLocks/>
          </p:cNvSpPr>
          <p:nvPr/>
        </p:nvSpPr>
        <p:spPr>
          <a:xfrm>
            <a:off x="263390" y="1916"/>
            <a:ext cx="8487052" cy="115088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1A4F73"/>
                </a:solidFill>
                <a:latin typeface="+mj-lt"/>
                <a:ea typeface="+mj-ea"/>
                <a:cs typeface="+mj-cs"/>
              </a:defRPr>
            </a:lvl1pPr>
          </a:lstStyle>
          <a:p>
            <a:r>
              <a:rPr lang="en-GB" sz="4000" dirty="0"/>
              <a:t>Adapt existing tasks</a:t>
            </a:r>
          </a:p>
        </p:txBody>
      </p:sp>
      <p:pic>
        <p:nvPicPr>
          <p:cNvPr id="9" name="Picture 8"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5480" y="2314126"/>
            <a:ext cx="5309403" cy="3880330"/>
          </a:xfrm>
          <a:prstGeom prst="rect">
            <a:avLst/>
          </a:prstGeom>
        </p:spPr>
      </p:pic>
    </p:spTree>
    <p:extLst>
      <p:ext uri="{BB962C8B-B14F-4D97-AF65-F5344CB8AC3E}">
        <p14:creationId xmlns:p14="http://schemas.microsoft.com/office/powerpoint/2010/main" val="5127024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rot="21334537">
            <a:off x="2637377" y="2766067"/>
            <a:ext cx="4190278" cy="1970689"/>
          </a:xfrm>
          <a:prstGeom prst="round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GB" sz="3600" dirty="0"/>
              <a:t>What questions might you ask?</a:t>
            </a:r>
          </a:p>
        </p:txBody>
      </p:sp>
      <p:pic>
        <p:nvPicPr>
          <p:cNvPr id="12" name="Picture 11" descr="Screen Clipp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239" y="4016891"/>
            <a:ext cx="2519350" cy="2515889"/>
          </a:xfrm>
          <a:prstGeom prst="rect">
            <a:avLst/>
          </a:prstGeom>
        </p:spPr>
      </p:pic>
      <p:pic>
        <p:nvPicPr>
          <p:cNvPr id="13" name="Picture 12" descr="Screen Clippi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239" y="1154892"/>
            <a:ext cx="2519350" cy="2515866"/>
          </a:xfrm>
          <a:prstGeom prst="rect">
            <a:avLst/>
          </a:prstGeom>
        </p:spPr>
      </p:pic>
      <p:pic>
        <p:nvPicPr>
          <p:cNvPr id="14" name="Picture 13" descr="Screen Clippi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27874" y="4016914"/>
            <a:ext cx="2515866" cy="2515866"/>
          </a:xfrm>
          <a:prstGeom prst="rect">
            <a:avLst/>
          </a:prstGeom>
        </p:spPr>
      </p:pic>
      <p:pic>
        <p:nvPicPr>
          <p:cNvPr id="15" name="Picture 14" descr="Screen Clippi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27874" y="1121652"/>
            <a:ext cx="2519350" cy="2515855"/>
          </a:xfrm>
          <a:prstGeom prst="rect">
            <a:avLst/>
          </a:prstGeom>
        </p:spPr>
      </p:pic>
      <p:sp>
        <p:nvSpPr>
          <p:cNvPr id="16" name="Title 4">
            <a:extLst>
              <a:ext uri="{FF2B5EF4-FFF2-40B4-BE49-F238E27FC236}">
                <a16:creationId xmlns:a16="http://schemas.microsoft.com/office/drawing/2014/main" id="{6C838BC9-FB34-4C7F-9960-BDDBE2A4A41C}"/>
              </a:ext>
            </a:extLst>
          </p:cNvPr>
          <p:cNvSpPr txBox="1">
            <a:spLocks/>
          </p:cNvSpPr>
          <p:nvPr/>
        </p:nvSpPr>
        <p:spPr>
          <a:xfrm>
            <a:off x="191344" y="0"/>
            <a:ext cx="8487052" cy="115088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1A4F73"/>
                </a:solidFill>
                <a:latin typeface="+mj-lt"/>
                <a:ea typeface="+mj-ea"/>
                <a:cs typeface="+mj-cs"/>
              </a:defRPr>
            </a:lvl1pPr>
          </a:lstStyle>
          <a:p>
            <a:r>
              <a:rPr lang="en-GB" sz="4000" dirty="0"/>
              <a:t>Adapt existing tasks:</a:t>
            </a:r>
          </a:p>
        </p:txBody>
      </p:sp>
    </p:spTree>
    <p:extLst>
      <p:ext uri="{BB962C8B-B14F-4D97-AF65-F5344CB8AC3E}">
        <p14:creationId xmlns:p14="http://schemas.microsoft.com/office/powerpoint/2010/main" val="2982440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par>
                                <p:cTn id="8" presetID="6" presetClass="entr" presetSubtype="16"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ircle(in)">
                                      <p:cBhvr>
                                        <p:cTn id="10" dur="2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32"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out)">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40424"/>
            <a:ext cx="7924800" cy="1143000"/>
          </a:xfrm>
        </p:spPr>
        <p:txBody>
          <a:bodyPr/>
          <a:lstStyle/>
          <a:p>
            <a:r>
              <a:rPr lang="en-GB" dirty="0"/>
              <a:t>And remember…</a:t>
            </a:r>
          </a:p>
        </p:txBody>
      </p:sp>
      <p:pic>
        <p:nvPicPr>
          <p:cNvPr id="4" name="Content Placeholder 3"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900074" y="404664"/>
            <a:ext cx="6432140" cy="4945230"/>
          </a:xfrm>
        </p:spPr>
      </p:pic>
      <p:sp>
        <p:nvSpPr>
          <p:cNvPr id="5" name="TextBox 4"/>
          <p:cNvSpPr txBox="1"/>
          <p:nvPr/>
        </p:nvSpPr>
        <p:spPr>
          <a:xfrm>
            <a:off x="0" y="5349894"/>
            <a:ext cx="8891751" cy="1384995"/>
          </a:xfrm>
          <a:prstGeom prst="rect">
            <a:avLst/>
          </a:prstGeom>
          <a:noFill/>
        </p:spPr>
        <p:txBody>
          <a:bodyPr wrap="square" rtlCol="0">
            <a:spAutoFit/>
          </a:bodyPr>
          <a:lstStyle/>
          <a:p>
            <a:pPr>
              <a:buNone/>
            </a:pPr>
            <a:r>
              <a:rPr lang="en-GB" dirty="0"/>
              <a:t>NCETM National Curriculum Resource Tool: </a:t>
            </a:r>
            <a:r>
              <a:rPr lang="en-GB" dirty="0">
                <a:hlinkClick r:id="rId4"/>
              </a:rPr>
              <a:t>https://www.ncetm.org.uk/in-the-classroom/national-curriculum-resource-tool/</a:t>
            </a:r>
            <a:r>
              <a:rPr lang="en-GB" dirty="0"/>
              <a:t> </a:t>
            </a:r>
          </a:p>
        </p:txBody>
      </p:sp>
    </p:spTree>
    <p:extLst>
      <p:ext uri="{BB962C8B-B14F-4D97-AF65-F5344CB8AC3E}">
        <p14:creationId xmlns:p14="http://schemas.microsoft.com/office/powerpoint/2010/main" val="17437964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9774" y="191071"/>
            <a:ext cx="7924800" cy="1143000"/>
          </a:xfrm>
        </p:spPr>
        <p:txBody>
          <a:bodyPr/>
          <a:lstStyle/>
          <a:p>
            <a:r>
              <a:rPr lang="en-GB" dirty="0"/>
              <a:t>And also…</a:t>
            </a:r>
          </a:p>
        </p:txBody>
      </p:sp>
      <p:sp>
        <p:nvSpPr>
          <p:cNvPr id="5" name="TextBox 4"/>
          <p:cNvSpPr txBox="1"/>
          <p:nvPr/>
        </p:nvSpPr>
        <p:spPr>
          <a:xfrm>
            <a:off x="263352" y="5301208"/>
            <a:ext cx="8891751" cy="1384995"/>
          </a:xfrm>
          <a:prstGeom prst="rect">
            <a:avLst/>
          </a:prstGeom>
          <a:noFill/>
        </p:spPr>
        <p:txBody>
          <a:bodyPr wrap="square" rtlCol="0">
            <a:spAutoFit/>
          </a:bodyPr>
          <a:lstStyle/>
          <a:p>
            <a:pPr>
              <a:buNone/>
            </a:pPr>
            <a:r>
              <a:rPr lang="en-GB" dirty="0"/>
              <a:t>NCETM video materials: </a:t>
            </a:r>
            <a:r>
              <a:rPr lang="en-GB" dirty="0">
                <a:hlinkClick r:id="rId3"/>
              </a:rPr>
              <a:t>https://www.ncetm.org.uk/classroom-resources/lv-number-facts/</a:t>
            </a:r>
            <a:r>
              <a:rPr lang="en-GB" dirty="0"/>
              <a:t> </a:t>
            </a:r>
          </a:p>
        </p:txBody>
      </p:sp>
      <p:pic>
        <p:nvPicPr>
          <p:cNvPr id="6" name="Picture 5">
            <a:extLst>
              <a:ext uri="{FF2B5EF4-FFF2-40B4-BE49-F238E27FC236}">
                <a16:creationId xmlns:a16="http://schemas.microsoft.com/office/drawing/2014/main" id="{2CAB1180-FF2C-4A15-BA14-072C1347C1F0}"/>
              </a:ext>
            </a:extLst>
          </p:cNvPr>
          <p:cNvPicPr>
            <a:picLocks noChangeAspect="1"/>
          </p:cNvPicPr>
          <p:nvPr/>
        </p:nvPicPr>
        <p:blipFill>
          <a:blip r:embed="rId4"/>
          <a:stretch>
            <a:fillRect/>
          </a:stretch>
        </p:blipFill>
        <p:spPr>
          <a:xfrm>
            <a:off x="4767279" y="762571"/>
            <a:ext cx="5470044" cy="4538637"/>
          </a:xfrm>
          <a:prstGeom prst="rect">
            <a:avLst/>
          </a:prstGeom>
        </p:spPr>
      </p:pic>
    </p:spTree>
    <p:extLst>
      <p:ext uri="{BB962C8B-B14F-4D97-AF65-F5344CB8AC3E}">
        <p14:creationId xmlns:p14="http://schemas.microsoft.com/office/powerpoint/2010/main" val="235517612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186614"/>
            <a:ext cx="7924800" cy="1143000"/>
          </a:xfrm>
        </p:spPr>
        <p:txBody>
          <a:bodyPr/>
          <a:lstStyle/>
          <a:p>
            <a:r>
              <a:rPr lang="en-GB" dirty="0"/>
              <a:t>And also…</a:t>
            </a:r>
          </a:p>
        </p:txBody>
      </p:sp>
      <p:sp>
        <p:nvSpPr>
          <p:cNvPr id="5" name="TextBox 4"/>
          <p:cNvSpPr txBox="1"/>
          <p:nvPr/>
        </p:nvSpPr>
        <p:spPr>
          <a:xfrm>
            <a:off x="191344" y="6000720"/>
            <a:ext cx="8891751" cy="701731"/>
          </a:xfrm>
          <a:prstGeom prst="rect">
            <a:avLst/>
          </a:prstGeom>
          <a:noFill/>
        </p:spPr>
        <p:txBody>
          <a:bodyPr wrap="square" rtlCol="0">
            <a:spAutoFit/>
          </a:bodyPr>
          <a:lstStyle/>
          <a:p>
            <a:pPr>
              <a:buNone/>
            </a:pPr>
            <a:r>
              <a:rPr lang="en-GB" sz="1800" dirty="0"/>
              <a:t>NCETM Primary Mastery PD Materials:</a:t>
            </a:r>
          </a:p>
          <a:p>
            <a:pPr>
              <a:buNone/>
            </a:pPr>
            <a:r>
              <a:rPr lang="en-GB" sz="1800" dirty="0">
                <a:hlinkClick r:id="rId3"/>
              </a:rPr>
              <a:t>https://www.ncetm.org.uk/teaching-for-mastery/mastery-materials/</a:t>
            </a:r>
            <a:r>
              <a:rPr lang="en-GB" sz="1800" dirty="0"/>
              <a:t> </a:t>
            </a:r>
          </a:p>
        </p:txBody>
      </p:sp>
      <p:pic>
        <p:nvPicPr>
          <p:cNvPr id="4" name="Picture 3">
            <a:extLst>
              <a:ext uri="{FF2B5EF4-FFF2-40B4-BE49-F238E27FC236}">
                <a16:creationId xmlns:a16="http://schemas.microsoft.com/office/drawing/2014/main" id="{0A44D053-47F8-4EB5-B7DB-B189E8B41E23}"/>
              </a:ext>
            </a:extLst>
          </p:cNvPr>
          <p:cNvPicPr>
            <a:picLocks noChangeAspect="1"/>
          </p:cNvPicPr>
          <p:nvPr/>
        </p:nvPicPr>
        <p:blipFill>
          <a:blip r:embed="rId4"/>
          <a:stretch>
            <a:fillRect/>
          </a:stretch>
        </p:blipFill>
        <p:spPr>
          <a:xfrm>
            <a:off x="3287688" y="46510"/>
            <a:ext cx="7153275" cy="5743575"/>
          </a:xfrm>
          <a:prstGeom prst="rect">
            <a:avLst/>
          </a:prstGeom>
        </p:spPr>
      </p:pic>
    </p:spTree>
    <p:extLst>
      <p:ext uri="{BB962C8B-B14F-4D97-AF65-F5344CB8AC3E}">
        <p14:creationId xmlns:p14="http://schemas.microsoft.com/office/powerpoint/2010/main" val="3104989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36" y="112045"/>
            <a:ext cx="7924800" cy="1143000"/>
          </a:xfrm>
        </p:spPr>
        <p:txBody>
          <a:bodyPr>
            <a:noAutofit/>
          </a:bodyPr>
          <a:lstStyle/>
          <a:p>
            <a:r>
              <a:rPr lang="en-GB" dirty="0"/>
              <a:t>Richard </a:t>
            </a:r>
            <a:r>
              <a:rPr lang="en-GB" dirty="0" err="1"/>
              <a:t>Skemp</a:t>
            </a:r>
            <a:r>
              <a:rPr lang="en-GB" dirty="0"/>
              <a:t> on ‘understanding’:</a:t>
            </a:r>
          </a:p>
        </p:txBody>
      </p:sp>
      <p:sp>
        <p:nvSpPr>
          <p:cNvPr id="3" name="Content Placeholder 2"/>
          <p:cNvSpPr>
            <a:spLocks noGrp="1"/>
          </p:cNvSpPr>
          <p:nvPr>
            <p:ph idx="1"/>
          </p:nvPr>
        </p:nvSpPr>
        <p:spPr>
          <a:xfrm>
            <a:off x="124655" y="1052736"/>
            <a:ext cx="11659977" cy="4114800"/>
          </a:xfrm>
        </p:spPr>
        <p:txBody>
          <a:bodyPr>
            <a:normAutofit lnSpcReduction="10000"/>
          </a:bodyPr>
          <a:lstStyle/>
          <a:p>
            <a:pPr marL="0" indent="0">
              <a:buNone/>
            </a:pPr>
            <a:r>
              <a:rPr lang="en-GB" sz="3800" b="1" dirty="0"/>
              <a:t>Relational understanding</a:t>
            </a:r>
          </a:p>
          <a:p>
            <a:pPr marL="0" indent="0">
              <a:buNone/>
            </a:pPr>
            <a:r>
              <a:rPr lang="en-US" sz="3100" dirty="0"/>
              <a:t>“… what I have always meant by understanding … knowing both what to do and why.” </a:t>
            </a:r>
          </a:p>
          <a:p>
            <a:endParaRPr lang="en-GB" dirty="0"/>
          </a:p>
          <a:p>
            <a:pPr marL="0" indent="0">
              <a:buNone/>
            </a:pPr>
            <a:r>
              <a:rPr lang="en-GB" sz="3800" b="1" dirty="0"/>
              <a:t>Instrumental understanding</a:t>
            </a:r>
          </a:p>
          <a:p>
            <a:pPr marL="0" indent="0">
              <a:buNone/>
            </a:pPr>
            <a:r>
              <a:rPr lang="en-GB" sz="3000" dirty="0"/>
              <a:t>“</a:t>
            </a:r>
            <a:r>
              <a:rPr lang="en-US" sz="3000" dirty="0"/>
              <a:t>… what I have in the past described as ‘rules without reasons’, without </a:t>
            </a:r>
            <a:r>
              <a:rPr lang="en-US" sz="3000" dirty="0" err="1"/>
              <a:t>realising</a:t>
            </a:r>
            <a:r>
              <a:rPr lang="en-US" sz="3000" dirty="0"/>
              <a:t> that for many pupils and their teachers the possession of such a rule, and ability to use it, was why </a:t>
            </a:r>
            <a:r>
              <a:rPr lang="en-US" sz="3000" u="sng" dirty="0"/>
              <a:t>they</a:t>
            </a:r>
            <a:r>
              <a:rPr lang="en-US" sz="3000" dirty="0"/>
              <a:t> meant by ‘understanding’.” </a:t>
            </a:r>
          </a:p>
        </p:txBody>
      </p:sp>
      <p:sp>
        <p:nvSpPr>
          <p:cNvPr id="4" name="TextBox 3"/>
          <p:cNvSpPr txBox="1"/>
          <p:nvPr/>
        </p:nvSpPr>
        <p:spPr>
          <a:xfrm>
            <a:off x="129153" y="5586207"/>
            <a:ext cx="8466083" cy="646331"/>
          </a:xfrm>
          <a:prstGeom prst="rect">
            <a:avLst/>
          </a:prstGeom>
          <a:noFill/>
        </p:spPr>
        <p:txBody>
          <a:bodyPr wrap="square" rtlCol="0">
            <a:spAutoFit/>
          </a:bodyPr>
          <a:lstStyle/>
          <a:p>
            <a:pPr>
              <a:buNone/>
            </a:pPr>
            <a:r>
              <a:rPr lang="en-GB" sz="1800" dirty="0" err="1"/>
              <a:t>Skemp</a:t>
            </a:r>
            <a:r>
              <a:rPr lang="en-GB" sz="1800" dirty="0"/>
              <a:t>, R. R. (1976) 'Relational understanding and instrumental understanding.' </a:t>
            </a:r>
            <a:r>
              <a:rPr lang="en-GB" sz="1800" i="1" dirty="0"/>
              <a:t>Mathematics Teaching</a:t>
            </a:r>
            <a:r>
              <a:rPr lang="en-GB" sz="1800" dirty="0"/>
              <a:t>, (77) pp. 20-26.</a:t>
            </a:r>
          </a:p>
        </p:txBody>
      </p:sp>
    </p:spTree>
    <p:extLst>
      <p:ext uri="{BB962C8B-B14F-4D97-AF65-F5344CB8AC3E}">
        <p14:creationId xmlns:p14="http://schemas.microsoft.com/office/powerpoint/2010/main" val="417453076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60648"/>
            <a:ext cx="8140824" cy="1143000"/>
          </a:xfrm>
        </p:spPr>
        <p:txBody>
          <a:bodyPr/>
          <a:lstStyle/>
          <a:p>
            <a:r>
              <a:rPr lang="en-GB" dirty="0"/>
              <a:t>Susan Jo Russell on ‘fluency’:</a:t>
            </a:r>
          </a:p>
        </p:txBody>
      </p:sp>
      <p:sp>
        <p:nvSpPr>
          <p:cNvPr id="3" name="Content Placeholder 2"/>
          <p:cNvSpPr>
            <a:spLocks noGrp="1"/>
          </p:cNvSpPr>
          <p:nvPr>
            <p:ph idx="1"/>
          </p:nvPr>
        </p:nvSpPr>
        <p:spPr>
          <a:xfrm>
            <a:off x="193099" y="1398201"/>
            <a:ext cx="8144073" cy="3233092"/>
          </a:xfrm>
        </p:spPr>
        <p:txBody>
          <a:bodyPr/>
          <a:lstStyle/>
          <a:p>
            <a:pPr marL="0" indent="0">
              <a:buNone/>
            </a:pPr>
            <a:r>
              <a:rPr lang="en-GB" sz="2800" kern="1200" dirty="0"/>
              <a:t>Fluency includes three ideas: </a:t>
            </a:r>
          </a:p>
          <a:p>
            <a:endParaRPr lang="en-GB" kern="1200" dirty="0"/>
          </a:p>
          <a:p>
            <a:pPr marL="457200" indent="-457200">
              <a:buFont typeface="+mj-lt"/>
              <a:buAutoNum type="arabicPeriod"/>
            </a:pPr>
            <a:r>
              <a:rPr lang="en-GB" b="1" dirty="0"/>
              <a:t>Efficiency	</a:t>
            </a:r>
          </a:p>
          <a:p>
            <a:pPr marL="457200" indent="-457200">
              <a:buFont typeface="+mj-lt"/>
              <a:buAutoNum type="arabicPeriod"/>
            </a:pPr>
            <a:r>
              <a:rPr lang="en-GB" b="1" dirty="0"/>
              <a:t>Accuracy	</a:t>
            </a:r>
          </a:p>
          <a:p>
            <a:pPr marL="457200" indent="-457200">
              <a:buFont typeface="+mj-lt"/>
              <a:buAutoNum type="arabicPeriod"/>
            </a:pPr>
            <a:r>
              <a:rPr lang="en-GB" b="1" dirty="0"/>
              <a:t>Flexibility</a:t>
            </a:r>
          </a:p>
        </p:txBody>
      </p:sp>
      <p:sp>
        <p:nvSpPr>
          <p:cNvPr id="4" name="TextBox 3"/>
          <p:cNvSpPr txBox="1"/>
          <p:nvPr/>
        </p:nvSpPr>
        <p:spPr>
          <a:xfrm>
            <a:off x="165581" y="5925372"/>
            <a:ext cx="8103478" cy="584775"/>
          </a:xfrm>
          <a:prstGeom prst="rect">
            <a:avLst/>
          </a:prstGeom>
          <a:noFill/>
        </p:spPr>
        <p:txBody>
          <a:bodyPr wrap="square" rtlCol="0">
            <a:spAutoFit/>
          </a:bodyPr>
          <a:lstStyle/>
          <a:p>
            <a:pPr>
              <a:buNone/>
            </a:pPr>
            <a:r>
              <a:rPr lang="en-US" sz="1600" dirty="0"/>
              <a:t>Russell, S. J. (2000) 'Developing Computational Fluency with Whole Numbers.' </a:t>
            </a:r>
            <a:r>
              <a:rPr lang="en-US" sz="1600" i="1" dirty="0"/>
              <a:t>Teaching Children Mathematics</a:t>
            </a:r>
            <a:r>
              <a:rPr lang="en-US" sz="1600" dirty="0"/>
              <a:t>, 7(3) pp. 154-158.</a:t>
            </a:r>
            <a:endParaRPr lang="en-GB" i="1" dirty="0"/>
          </a:p>
        </p:txBody>
      </p:sp>
    </p:spTree>
    <p:extLst>
      <p:ext uri="{BB962C8B-B14F-4D97-AF65-F5344CB8AC3E}">
        <p14:creationId xmlns:p14="http://schemas.microsoft.com/office/powerpoint/2010/main" val="4106091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360" y="332656"/>
            <a:ext cx="8329513" cy="775692"/>
          </a:xfrm>
        </p:spPr>
        <p:txBody>
          <a:bodyPr>
            <a:noAutofit/>
          </a:bodyPr>
          <a:lstStyle/>
          <a:p>
            <a:r>
              <a:rPr lang="en-GB" dirty="0"/>
              <a:t>Have a go at solving this calculation:</a:t>
            </a:r>
          </a:p>
        </p:txBody>
      </p:sp>
      <p:sp>
        <p:nvSpPr>
          <p:cNvPr id="4" name="Content Placeholder 3">
            <a:extLst>
              <a:ext uri="{FF2B5EF4-FFF2-40B4-BE49-F238E27FC236}">
                <a16:creationId xmlns:a16="http://schemas.microsoft.com/office/drawing/2014/main" id="{3B515627-3726-4B7D-8E77-05EF3B65831E}"/>
              </a:ext>
            </a:extLst>
          </p:cNvPr>
          <p:cNvSpPr>
            <a:spLocks noGrp="1"/>
          </p:cNvSpPr>
          <p:nvPr>
            <p:ph idx="1"/>
          </p:nvPr>
        </p:nvSpPr>
        <p:spPr>
          <a:xfrm>
            <a:off x="839416" y="1920465"/>
            <a:ext cx="8216081" cy="3017069"/>
          </a:xfrm>
        </p:spPr>
        <p:txBody>
          <a:bodyPr/>
          <a:lstStyle/>
          <a:p>
            <a:pPr marL="0" indent="0" algn="ctr">
              <a:buNone/>
            </a:pPr>
            <a:r>
              <a:rPr lang="en-GB" sz="7200" b="1" dirty="0">
                <a:solidFill>
                  <a:schemeClr val="bg2">
                    <a:lumMod val="25000"/>
                  </a:schemeClr>
                </a:solidFill>
              </a:rPr>
              <a:t>6.4 x 35</a:t>
            </a:r>
          </a:p>
          <a:p>
            <a:endParaRPr lang="en-GB" dirty="0"/>
          </a:p>
        </p:txBody>
      </p:sp>
    </p:spTree>
    <p:extLst>
      <p:ext uri="{BB962C8B-B14F-4D97-AF65-F5344CB8AC3E}">
        <p14:creationId xmlns:p14="http://schemas.microsoft.com/office/powerpoint/2010/main" val="1445092601"/>
      </p:ext>
    </p:extLst>
  </p:cSld>
  <p:clrMapOvr>
    <a:masterClrMapping/>
  </p:clrMapOvr>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136161-5396-47D7-8DD3-07B2F5F334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9bd944-225f-43f1-96dc-d5ee43d55d1c"/>
    <ds:schemaRef ds:uri="6e8f39c4-649a-4727-b531-9584b06a2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5CA48D5-CF87-4E62-9CFA-B8134F07C6D3}">
  <ds:schemaRefs>
    <ds:schemaRef ds:uri="http://schemas.microsoft.com/office/2006/metadata/longProperties"/>
  </ds:schemaRefs>
</ds:datastoreItem>
</file>

<file path=customXml/itemProps3.xml><?xml version="1.0" encoding="utf-8"?>
<ds:datastoreItem xmlns:ds="http://schemas.openxmlformats.org/officeDocument/2006/customXml" ds:itemID="{B1B18B3D-5C68-4030-BEF3-6F927E24DA37}">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e289c6e3-f062-4ff9-b30e-2173a1190862"/>
    <ds:schemaRef ds:uri="http://purl.org/dc/dcmitype/"/>
    <ds:schemaRef ds:uri="http://schemas.microsoft.com/office/infopath/2007/PartnerControls"/>
    <ds:schemaRef ds:uri="dc9bd944-225f-43f1-96dc-d5ee43d55d1c"/>
    <ds:schemaRef ds:uri="http://www.w3.org/XML/1998/namespace"/>
  </ds:schemaRefs>
</ds:datastoreItem>
</file>

<file path=customXml/itemProps4.xml><?xml version="1.0" encoding="utf-8"?>
<ds:datastoreItem xmlns:ds="http://schemas.openxmlformats.org/officeDocument/2006/customXml" ds:itemID="{4614D725-2C21-4C66-9CD4-8D38560013A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1075</TotalTime>
  <Words>7579</Words>
  <Application>Microsoft Office PowerPoint</Application>
  <PresentationFormat>Widescreen</PresentationFormat>
  <Paragraphs>700</Paragraphs>
  <Slides>70</Slides>
  <Notes>46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70</vt:i4>
      </vt:variant>
    </vt:vector>
  </HeadingPairs>
  <TitlesOfParts>
    <vt:vector size="73" baseType="lpstr">
      <vt:lpstr>Arial</vt:lpstr>
      <vt:lpstr>Calibri</vt:lpstr>
      <vt:lpstr>Custom Design</vt:lpstr>
      <vt:lpstr>PowerPoint Presentation</vt:lpstr>
      <vt:lpstr>PowerPoint Presentation</vt:lpstr>
      <vt:lpstr>PowerPoint Presentation</vt:lpstr>
      <vt:lpstr>This unit is designed to:</vt:lpstr>
      <vt:lpstr>Discuss</vt:lpstr>
      <vt:lpstr>The NCETM’s definition of fluency</vt:lpstr>
      <vt:lpstr>Richard Skemp on ‘understanding’:</vt:lpstr>
      <vt:lpstr>Susan Jo Russell on ‘fluency’:</vt:lpstr>
      <vt:lpstr>Have a go at solving this calculation:</vt:lpstr>
      <vt:lpstr>PowerPoint Presentation</vt:lpstr>
      <vt:lpstr>Thinking about fluency</vt:lpstr>
      <vt:lpstr>Gray and Tall on ‘knowing and using facts’:</vt:lpstr>
      <vt:lpstr>Mike Askew on ‘elements of fluency’:</vt:lpstr>
      <vt:lpstr>Discuss:</vt:lpstr>
      <vt:lpstr>Mike Askew on ‘mindful learning’:</vt:lpstr>
      <vt:lpstr>Mike Askew on the purpose of being ‘fluent’:</vt:lpstr>
      <vt:lpstr>PowerPoint Presentation</vt:lpstr>
      <vt:lpstr>The National Curriculum says…</vt:lpstr>
      <vt:lpstr>True or false?</vt:lpstr>
      <vt:lpstr>Discuss:</vt:lpstr>
      <vt:lpstr>A story…</vt:lpstr>
      <vt:lpstr>What do we learn?</vt:lpstr>
      <vt:lpstr>Learning multiplication tables</vt:lpstr>
      <vt:lpstr>Mindful learning of times tables:</vt:lpstr>
      <vt:lpstr>PowerPoint Presentation</vt:lpstr>
      <vt:lpstr>Mathematics Multiplication Tables Check – example 1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vt:lpstr>
      <vt:lpstr>Mathematics Multiplication Tables Check – example 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Our challenges</vt:lpstr>
      <vt:lpstr>PowerPoint Presentation</vt:lpstr>
      <vt:lpstr>How can we support children to be fluent?</vt:lpstr>
      <vt:lpstr>Maths talks</vt:lpstr>
      <vt:lpstr>Examples of a maths talk topic</vt:lpstr>
      <vt:lpstr>Discuss:</vt:lpstr>
      <vt:lpstr>Getting the most out of a maths talk:</vt:lpstr>
      <vt:lpstr>PowerPoint Presentation</vt:lpstr>
      <vt:lpstr>Key Considerations</vt:lpstr>
      <vt:lpstr>Reflection:</vt:lpstr>
      <vt:lpstr>Further support is available to you as you move into your teaching career </vt:lpstr>
      <vt:lpstr>PowerPoint Presentation</vt:lpstr>
      <vt:lpstr>Useful articles and links</vt:lpstr>
      <vt:lpstr>PowerPoint Presentation</vt:lpstr>
      <vt:lpstr>PowerPoint Presentation</vt:lpstr>
      <vt:lpstr>Other suggestions</vt:lpstr>
      <vt:lpstr>Other suggestions</vt:lpstr>
      <vt:lpstr>Other suggestions</vt:lpstr>
      <vt:lpstr>PowerPoint Presentation</vt:lpstr>
      <vt:lpstr>PowerPoint Presentation</vt:lpstr>
      <vt:lpstr>And remember…</vt:lpstr>
      <vt:lpstr>And also…</vt:lpstr>
      <vt:lpstr>And also…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Bethanie Goodliff</cp:lastModifiedBy>
  <cp:revision>64</cp:revision>
  <dcterms:created xsi:type="dcterms:W3CDTF">2008-01-11T09:41:35Z</dcterms:created>
  <dcterms:modified xsi:type="dcterms:W3CDTF">2020-11-10T13:18:44Z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0x010100E66C4E9411A2B847AB3A2FDDFBD5392E</vt:lpwstr>
  </property>
</Properties>
</file>