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48"/>
  </p:notesMasterIdLst>
  <p:sldIdLst>
    <p:sldId id="267" r:id="rId6"/>
    <p:sldId id="257" r:id="rId7"/>
    <p:sldId id="261" r:id="rId8"/>
    <p:sldId id="268" r:id="rId9"/>
    <p:sldId id="269" r:id="rId10"/>
    <p:sldId id="270" r:id="rId11"/>
    <p:sldId id="271" r:id="rId12"/>
    <p:sldId id="272" r:id="rId13"/>
    <p:sldId id="1266" r:id="rId14"/>
    <p:sldId id="455" r:id="rId15"/>
    <p:sldId id="453" r:id="rId16"/>
    <p:sldId id="454" r:id="rId17"/>
    <p:sldId id="1297" r:id="rId18"/>
    <p:sldId id="1294" r:id="rId19"/>
    <p:sldId id="1274" r:id="rId20"/>
    <p:sldId id="1287" r:id="rId21"/>
    <p:sldId id="294" r:id="rId22"/>
    <p:sldId id="295" r:id="rId23"/>
    <p:sldId id="296" r:id="rId24"/>
    <p:sldId id="299" r:id="rId25"/>
    <p:sldId id="300" r:id="rId26"/>
    <p:sldId id="301" r:id="rId27"/>
    <p:sldId id="1291" r:id="rId28"/>
    <p:sldId id="1263" r:id="rId29"/>
    <p:sldId id="1298" r:id="rId30"/>
    <p:sldId id="1267" r:id="rId31"/>
    <p:sldId id="1299" r:id="rId32"/>
    <p:sldId id="298" r:id="rId33"/>
    <p:sldId id="1260" r:id="rId34"/>
    <p:sldId id="1261" r:id="rId35"/>
    <p:sldId id="1277" r:id="rId36"/>
    <p:sldId id="1269" r:id="rId37"/>
    <p:sldId id="1271" r:id="rId38"/>
    <p:sldId id="1272" r:id="rId39"/>
    <p:sldId id="1300" r:id="rId40"/>
    <p:sldId id="1290" r:id="rId41"/>
    <p:sldId id="1301" r:id="rId42"/>
    <p:sldId id="1295" r:id="rId43"/>
    <p:sldId id="1211" r:id="rId44"/>
    <p:sldId id="1265" r:id="rId45"/>
    <p:sldId id="260" r:id="rId46"/>
    <p:sldId id="1281" r:id="rId47"/>
  </p:sldIdLst>
  <p:sldSz cx="12192000" cy="6858000"/>
  <p:notesSz cx="6858000" cy="9144000"/>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C8E2E8"/>
    <a:srgbClr val="82CBDD"/>
    <a:srgbClr val="0062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D0893F-BA06-4B5D-BF99-0ACB76C41495}" v="24" dt="2020-10-30T11:03:29.1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587" autoAdjust="0"/>
  </p:normalViewPr>
  <p:slideViewPr>
    <p:cSldViewPr>
      <p:cViewPr varScale="1">
        <p:scale>
          <a:sx n="54" d="100"/>
          <a:sy n="54" d="100"/>
        </p:scale>
        <p:origin x="1356" y="6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BDD315-CABA-48C9-B8B8-E7F4A7C4E8FE}" type="datetimeFigureOut">
              <a:rPr lang="en-GB" smtClean="0"/>
              <a:t>10/11/2020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buildingnumbersense.blogspot.com/p/number-talks.htm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These materials were published in autumn 2020.</a:t>
            </a:r>
          </a:p>
        </p:txBody>
      </p:sp>
      <p:sp>
        <p:nvSpPr>
          <p:cNvPr id="4" name="Slide Number Placeholder 3"/>
          <p:cNvSpPr>
            <a:spLocks noGrp="1"/>
          </p:cNvSpPr>
          <p:nvPr>
            <p:ph type="sldNum" sz="quarter" idx="5"/>
          </p:nvPr>
        </p:nvSpPr>
        <p:spPr/>
        <p:txBody>
          <a:bodyPr/>
          <a:lstStyle/>
          <a:p>
            <a:fld id="{95CC6D43-B330-470E-9514-C837501A6F5A}" type="slidenum">
              <a:rPr lang="en-GB" smtClean="0"/>
              <a:t>1</a:t>
            </a:fld>
            <a:endParaRPr lang="en-GB"/>
          </a:p>
        </p:txBody>
      </p:sp>
    </p:spTree>
    <p:extLst>
      <p:ext uri="{BB962C8B-B14F-4D97-AF65-F5344CB8AC3E}">
        <p14:creationId xmlns:p14="http://schemas.microsoft.com/office/powerpoint/2010/main" val="3241651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about this picture?</a:t>
            </a:r>
          </a:p>
          <a:p>
            <a:r>
              <a:rPr lang="en-GB" dirty="0"/>
              <a:t>Highlight</a:t>
            </a:r>
          </a:p>
          <a:p>
            <a:pPr marL="171450" indent="-171450">
              <a:buFont typeface="Arial" panose="020B0604020202020204" pitchFamily="34" charset="0"/>
              <a:buChar char="•"/>
            </a:pPr>
            <a:r>
              <a:rPr lang="en-GB" dirty="0"/>
              <a:t>the monkeys are represented by circles (abstract)</a:t>
            </a:r>
          </a:p>
          <a:p>
            <a:pPr marL="171450" indent="-171450">
              <a:buFont typeface="Arial" panose="020B0604020202020204" pitchFamily="34" charset="0"/>
              <a:buChar char="•"/>
            </a:pPr>
            <a:r>
              <a:rPr lang="en-GB" dirty="0"/>
              <a:t>child is using other representations – Numicon pieces, numerals</a:t>
            </a:r>
          </a:p>
          <a:p>
            <a:pPr marL="171450" indent="-171450">
              <a:buFont typeface="Arial" panose="020B0604020202020204" pitchFamily="34" charset="0"/>
              <a:buChar char="•"/>
            </a:pPr>
            <a:r>
              <a:rPr lang="en-GB" dirty="0"/>
              <a:t>child is using abstract symbols to record. Note the incorrect use of symbols this is very common at this age, so not a concern. </a:t>
            </a:r>
          </a:p>
          <a:p>
            <a:endParaRPr lang="en-GB" dirty="0"/>
          </a:p>
          <a:p>
            <a:r>
              <a:rPr lang="en-GB" dirty="0"/>
              <a:t>What could these three pictures tell us about mathematical thinking?</a:t>
            </a:r>
          </a:p>
          <a:p>
            <a:r>
              <a:rPr lang="en-GB" dirty="0"/>
              <a:t>Summarise that they could show different ways of thinking and the connections that each child has made.</a:t>
            </a:r>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12</a:t>
            </a:fld>
            <a:endParaRPr lang="en-US"/>
          </a:p>
        </p:txBody>
      </p:sp>
    </p:spTree>
    <p:extLst>
      <p:ext uri="{BB962C8B-B14F-4D97-AF65-F5344CB8AC3E}">
        <p14:creationId xmlns:p14="http://schemas.microsoft.com/office/powerpoint/2010/main" val="76779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Identify that this activity is now going to be structured to support children in developing their understanding of the composition of 5.  </a:t>
            </a:r>
          </a:p>
          <a:p>
            <a:r>
              <a:rPr lang="en-GB" dirty="0"/>
              <a:t>Using their understanding of the monkeys swinging from the tree.</a:t>
            </a:r>
          </a:p>
          <a:p>
            <a:r>
              <a:rPr lang="en-GB" dirty="0"/>
              <a:t>Show the stem sentence. Highlight that a stem sentence is a sentence with gaps in for children to insert missing information, and that the same sentence is used to explain what is happening, guiding your attention to notice what is important. This may lead to a generalisation later on.</a:t>
            </a:r>
          </a:p>
          <a:p>
            <a:r>
              <a:rPr lang="en-GB" dirty="0"/>
              <a:t>Read it to the trainees, pause at the gaps. </a:t>
            </a:r>
          </a:p>
          <a:p>
            <a:r>
              <a:rPr lang="en-GB" dirty="0"/>
              <a:t>Reread an fill in the gaps.</a:t>
            </a:r>
          </a:p>
          <a:p>
            <a:r>
              <a:rPr lang="en-GB" dirty="0"/>
              <a:t>Invite trainees to read the sentence. Do </a:t>
            </a:r>
            <a:r>
              <a:rPr lang="en-GB" i="1" dirty="0"/>
              <a:t>I say, you say, we all say </a:t>
            </a:r>
            <a:r>
              <a:rPr lang="en-GB" dirty="0"/>
              <a:t>so this sentence is verbalised a few times</a:t>
            </a:r>
          </a:p>
          <a:p>
            <a:endParaRPr lang="en-GB" dirty="0"/>
          </a:p>
          <a:p>
            <a:r>
              <a:rPr lang="en-GB" dirty="0"/>
              <a:t>Now watch what happens.</a:t>
            </a:r>
          </a:p>
          <a:p>
            <a:r>
              <a:rPr lang="en-GB" dirty="0"/>
              <a:t>Tell the person next to you what happened.</a:t>
            </a:r>
          </a:p>
          <a:p>
            <a:r>
              <a:rPr lang="en-GB" dirty="0"/>
              <a:t>What does this mean for our stem sentence.</a:t>
            </a:r>
          </a:p>
          <a:p>
            <a:r>
              <a:rPr lang="en-GB" dirty="0"/>
              <a:t>Allow trainees to talk to each other first and then ask one trainee to read out the ‘new’ sentence. Do we agree?</a:t>
            </a:r>
          </a:p>
          <a:p>
            <a:r>
              <a:rPr lang="en-GB" dirty="0"/>
              <a:t>Lets all say this together.</a:t>
            </a:r>
          </a:p>
          <a:p>
            <a:r>
              <a:rPr lang="en-GB" dirty="0"/>
              <a:t>Where are the 5 monkeys now?</a:t>
            </a:r>
          </a:p>
          <a:p>
            <a:r>
              <a:rPr lang="en-GB" dirty="0"/>
              <a:t>Repeat for the remaining monkeys in the tree.</a:t>
            </a:r>
          </a:p>
          <a:p>
            <a:r>
              <a:rPr lang="en-GB" dirty="0"/>
              <a:t>This may feel arduous but it is a key practice to ensure that all children are keeping up.</a:t>
            </a:r>
          </a:p>
          <a:p>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Each trainee to have one stem phrase. At some point in the animation they need to complete their strip – they complete the sentence before the gaps are filled on the slide. After the slide has been completed, look at the completed sentences. Can they share their sentence with the rest of the group and order them into a sequence?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What was your attention being drawn to?</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Why would you ask children to be saying this sentence? Highlight the composition of 5.</a:t>
            </a:r>
          </a:p>
          <a:p>
            <a:endParaRPr lang="en-GB" dirty="0"/>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15</a:t>
            </a:fld>
            <a:endParaRPr lang="en-US"/>
          </a:p>
        </p:txBody>
      </p:sp>
    </p:spTree>
    <p:extLst>
      <p:ext uri="{BB962C8B-B14F-4D97-AF65-F5344CB8AC3E}">
        <p14:creationId xmlns:p14="http://schemas.microsoft.com/office/powerpoint/2010/main" val="6266242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Provide the trainees with double-sided counters. How can they use these to show the monkeys in the tree and the monkeys in the ground?</a:t>
            </a:r>
          </a:p>
          <a:p>
            <a:endParaRPr lang="en-GB" dirty="0"/>
          </a:p>
          <a:p>
            <a:r>
              <a:rPr lang="en-GB" dirty="0"/>
              <a:t>Reveal the second question as a prompt, not to show one possible option on monkeys in the tree/on the ground</a:t>
            </a:r>
          </a:p>
          <a:p>
            <a:endParaRPr lang="en-GB" dirty="0"/>
          </a:p>
          <a:p>
            <a:r>
              <a:rPr lang="en-GB" dirty="0"/>
              <a:t>Reveal the final question – to prompt towards showing their work in a </a:t>
            </a:r>
            <a:r>
              <a:rPr lang="en-GB" dirty="0" err="1"/>
              <a:t>systematical</a:t>
            </a:r>
            <a:r>
              <a:rPr lang="en-GB" dirty="0"/>
              <a:t> way.</a:t>
            </a:r>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16</a:t>
            </a:fld>
            <a:endParaRPr lang="en-US"/>
          </a:p>
        </p:txBody>
      </p:sp>
    </p:spTree>
    <p:extLst>
      <p:ext uri="{BB962C8B-B14F-4D97-AF65-F5344CB8AC3E}">
        <p14:creationId xmlns:p14="http://schemas.microsoft.com/office/powerpoint/2010/main" val="2995134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https://www.ncetm.org.uk/classroom-resources/primm-1-03-composition-of-numbers-0-5/</a:t>
            </a:r>
          </a:p>
          <a:p>
            <a:r>
              <a:rPr lang="en-GB" dirty="0"/>
              <a:t>One possible way that we might want children to begin to see is by using a table – this is from PD materials Spine 1.3  on composition of numbers to 5 (aimed at Year 1)</a:t>
            </a:r>
          </a:p>
          <a:p>
            <a:r>
              <a:rPr lang="en-GB" dirty="0"/>
              <a:t>Note the stem sentence – how the language is the same but the unit (monkeys) has now changed (counters).</a:t>
            </a:r>
          </a:p>
        </p:txBody>
      </p:sp>
      <p:sp>
        <p:nvSpPr>
          <p:cNvPr id="4" name="Slide Number Placeholder 3"/>
          <p:cNvSpPr>
            <a:spLocks noGrp="1"/>
          </p:cNvSpPr>
          <p:nvPr>
            <p:ph type="sldNum" sz="quarter" idx="10"/>
          </p:nvPr>
        </p:nvSpPr>
        <p:spPr/>
        <p:txBody>
          <a:bodyPr/>
          <a:lstStyle/>
          <a:p>
            <a:fld id="{38B2033A-FB0F-7949-A9F0-CBC790DC54B4}" type="slidenum">
              <a:rPr lang="en-US" smtClean="0"/>
              <a:pPr/>
              <a:t>17</a:t>
            </a:fld>
            <a:endParaRPr lang="en-US"/>
          </a:p>
        </p:txBody>
      </p:sp>
    </p:spTree>
    <p:extLst>
      <p:ext uri="{BB962C8B-B14F-4D97-AF65-F5344CB8AC3E}">
        <p14:creationId xmlns:p14="http://schemas.microsoft.com/office/powerpoint/2010/main" val="354943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Share this slide as an example of part-whole </a:t>
            </a:r>
          </a:p>
          <a:p>
            <a:r>
              <a:rPr lang="en-GB" dirty="0"/>
              <a:t>What does the 5 represent?</a:t>
            </a:r>
          </a:p>
          <a:p>
            <a:r>
              <a:rPr lang="en-GB" dirty="0"/>
              <a:t>What does the 4 represent? What does the 1 represent?</a:t>
            </a:r>
          </a:p>
        </p:txBody>
      </p:sp>
      <p:sp>
        <p:nvSpPr>
          <p:cNvPr id="4" name="Slide Number Placeholder 3"/>
          <p:cNvSpPr>
            <a:spLocks noGrp="1"/>
          </p:cNvSpPr>
          <p:nvPr>
            <p:ph type="sldNum" sz="quarter" idx="10"/>
          </p:nvPr>
        </p:nvSpPr>
        <p:spPr/>
        <p:txBody>
          <a:bodyPr/>
          <a:lstStyle/>
          <a:p>
            <a:fld id="{38B2033A-FB0F-7949-A9F0-CBC790DC54B4}" type="slidenum">
              <a:rPr lang="en-US" smtClean="0"/>
              <a:pPr/>
              <a:t>18</a:t>
            </a:fld>
            <a:endParaRPr lang="en-US"/>
          </a:p>
        </p:txBody>
      </p:sp>
    </p:spTree>
    <p:extLst>
      <p:ext uri="{BB962C8B-B14F-4D97-AF65-F5344CB8AC3E}">
        <p14:creationId xmlns:p14="http://schemas.microsoft.com/office/powerpoint/2010/main" val="2475978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Explain that once children have had lots of opportunities of playing around with ways of making 5, then the next step is for them to use this knowledge of 5 to work out missing numbers.</a:t>
            </a:r>
          </a:p>
          <a:p>
            <a:r>
              <a:rPr lang="en-GB" dirty="0"/>
              <a:t>Do this activity practically. First ask Student A to count five counters and place in two hands.</a:t>
            </a:r>
          </a:p>
          <a:p>
            <a:r>
              <a:rPr lang="en-GB" dirty="0"/>
              <a:t>Student B to tap a hand to show how many are in there.  </a:t>
            </a:r>
          </a:p>
          <a:p>
            <a:r>
              <a:rPr lang="en-GB" dirty="0"/>
              <a:t>Student B to then guess how many are hidden.</a:t>
            </a:r>
          </a:p>
          <a:p>
            <a:r>
              <a:rPr lang="en-GB" dirty="0"/>
              <a:t>Repeat, changing roles.</a:t>
            </a:r>
          </a:p>
        </p:txBody>
      </p:sp>
      <p:sp>
        <p:nvSpPr>
          <p:cNvPr id="4" name="Slide Number Placeholder 3"/>
          <p:cNvSpPr>
            <a:spLocks noGrp="1"/>
          </p:cNvSpPr>
          <p:nvPr>
            <p:ph type="sldNum" sz="quarter" idx="10"/>
          </p:nvPr>
        </p:nvSpPr>
        <p:spPr/>
        <p:txBody>
          <a:bodyPr/>
          <a:lstStyle/>
          <a:p>
            <a:fld id="{38B2033A-FB0F-7949-A9F0-CBC790DC54B4}" type="slidenum">
              <a:rPr lang="en-US" smtClean="0"/>
              <a:pPr/>
              <a:t>19</a:t>
            </a:fld>
            <a:endParaRPr lang="en-US"/>
          </a:p>
        </p:txBody>
      </p:sp>
    </p:spTree>
    <p:extLst>
      <p:ext uri="{BB962C8B-B14F-4D97-AF65-F5344CB8AC3E}">
        <p14:creationId xmlns:p14="http://schemas.microsoft.com/office/powerpoint/2010/main" val="23420542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How does the previous activity support with this? What is the same? What is different?</a:t>
            </a:r>
          </a:p>
          <a:p>
            <a:r>
              <a:rPr lang="en-GB" dirty="0"/>
              <a:t>Highlight the concrete to the abstract.</a:t>
            </a:r>
          </a:p>
        </p:txBody>
      </p:sp>
      <p:sp>
        <p:nvSpPr>
          <p:cNvPr id="4" name="Slide Number Placeholder 3"/>
          <p:cNvSpPr>
            <a:spLocks noGrp="1"/>
          </p:cNvSpPr>
          <p:nvPr>
            <p:ph type="sldNum" sz="quarter" idx="10"/>
          </p:nvPr>
        </p:nvSpPr>
        <p:spPr/>
        <p:txBody>
          <a:bodyPr/>
          <a:lstStyle/>
          <a:p>
            <a:fld id="{38B2033A-FB0F-7949-A9F0-CBC790DC54B4}" type="slidenum">
              <a:rPr lang="en-US" smtClean="0"/>
              <a:pPr/>
              <a:t>20</a:t>
            </a:fld>
            <a:endParaRPr lang="en-US"/>
          </a:p>
        </p:txBody>
      </p:sp>
    </p:spTree>
    <p:extLst>
      <p:ext uri="{BB962C8B-B14F-4D97-AF65-F5344CB8AC3E}">
        <p14:creationId xmlns:p14="http://schemas.microsoft.com/office/powerpoint/2010/main" val="3587135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pPr/>
              <a:t>21</a:t>
            </a:fld>
            <a:endParaRPr lang="en-US"/>
          </a:p>
        </p:txBody>
      </p:sp>
    </p:spTree>
    <p:extLst>
      <p:ext uri="{BB962C8B-B14F-4D97-AF65-F5344CB8AC3E}">
        <p14:creationId xmlns:p14="http://schemas.microsoft.com/office/powerpoint/2010/main" val="22721804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Pause here and ask the trainees to consider how their learning has developed through these activities.</a:t>
            </a:r>
          </a:p>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pPr/>
              <a:t>22</a:t>
            </a:fld>
            <a:endParaRPr lang="en-US"/>
          </a:p>
        </p:txBody>
      </p:sp>
    </p:spTree>
    <p:extLst>
      <p:ext uri="{BB962C8B-B14F-4D97-AF65-F5344CB8AC3E}">
        <p14:creationId xmlns:p14="http://schemas.microsoft.com/office/powerpoint/2010/main" val="5007541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Pause here and ask the trainees to consider how the learning has developed through these activities.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Show the first question. </a:t>
            </a:r>
          </a:p>
          <a:p>
            <a:r>
              <a:rPr lang="en-GB" dirty="0"/>
              <a:t>Identify moving from a well-known rhyme to composition of five, finding all possibilities and finding an unknown part when the whole and one part are identified.</a:t>
            </a:r>
          </a:p>
          <a:p>
            <a:r>
              <a:rPr lang="en-GB" dirty="0"/>
              <a:t>Reveal the second question – it may be helpful to have Slides 11-18 printed out as a visual reference of the activities that were explored.</a:t>
            </a:r>
          </a:p>
          <a:p>
            <a:r>
              <a:rPr lang="en-GB" dirty="0"/>
              <a:t>Highlight:</a:t>
            </a:r>
          </a:p>
          <a:p>
            <a:r>
              <a:rPr lang="en-GB" dirty="0"/>
              <a:t>Using a known rhyme</a:t>
            </a:r>
          </a:p>
          <a:p>
            <a:r>
              <a:rPr lang="en-GB" dirty="0"/>
              <a:t>Scaffolded their thinking – evolving their thinking from pictorial representation</a:t>
            </a:r>
          </a:p>
          <a:p>
            <a:r>
              <a:rPr lang="en-GB" dirty="0"/>
              <a:t>Visual reference – monkeys in the tree – stem sentence/repetition</a:t>
            </a:r>
          </a:p>
          <a:p>
            <a:r>
              <a:rPr lang="en-GB" dirty="0"/>
              <a:t>Using manipulatives to represent the rhyme</a:t>
            </a:r>
          </a:p>
          <a:p>
            <a:r>
              <a:rPr lang="en-GB" dirty="0"/>
              <a:t>Structuring the use of manipulatives to expose the pattern</a:t>
            </a:r>
          </a:p>
          <a:p>
            <a:r>
              <a:rPr lang="en-GB" dirty="0"/>
              <a:t>Moving to an abstract representation – numerals/part-whole model</a:t>
            </a:r>
          </a:p>
          <a:p>
            <a:r>
              <a:rPr lang="en-GB" dirty="0"/>
              <a:t>Using known facts to work out a missing fact - using the knowledge of part-part-whole (concrete to abstract)</a:t>
            </a:r>
          </a:p>
          <a:p>
            <a:r>
              <a:rPr lang="en-GB" dirty="0"/>
              <a:t>Reveal the next question and make the link to Slide 6:  </a:t>
            </a:r>
          </a:p>
          <a:p>
            <a:r>
              <a:rPr lang="en-GB" dirty="0"/>
              <a:t>Mathematical thinking involves:</a:t>
            </a:r>
          </a:p>
          <a:p>
            <a:pPr marL="457200" indent="-457200">
              <a:buFont typeface="Arial" panose="020B0604020202020204" pitchFamily="34" charset="0"/>
              <a:buChar char="•"/>
            </a:pPr>
            <a:r>
              <a:rPr lang="en-GB" sz="1200" dirty="0"/>
              <a:t>Looking for pattern to discern structure</a:t>
            </a:r>
          </a:p>
          <a:p>
            <a:pPr marL="457200" indent="-457200">
              <a:buFont typeface="Arial" panose="020B0604020202020204" pitchFamily="34" charset="0"/>
              <a:buChar char="•"/>
            </a:pPr>
            <a:r>
              <a:rPr lang="en-GB" sz="1200" dirty="0"/>
              <a:t>Looking for relationships and connecting ideas</a:t>
            </a:r>
          </a:p>
          <a:p>
            <a:pPr marL="457200" indent="-457200">
              <a:buFont typeface="Arial" panose="020B0604020202020204" pitchFamily="34" charset="0"/>
              <a:buChar char="•"/>
            </a:pPr>
            <a:r>
              <a:rPr lang="en-GB" sz="1200" dirty="0"/>
              <a:t>Reasoning logically, explaining, conjecturing and proving.</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23</a:t>
            </a:fld>
            <a:endParaRPr lang="en-US"/>
          </a:p>
        </p:txBody>
      </p:sp>
    </p:spTree>
    <p:extLst>
      <p:ext uri="{BB962C8B-B14F-4D97-AF65-F5344CB8AC3E}">
        <p14:creationId xmlns:p14="http://schemas.microsoft.com/office/powerpoint/2010/main" val="729335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For reference / to support with discussion. Based on PhD work of Debbie Morgan and is used in </a:t>
            </a:r>
            <a:r>
              <a:rPr lang="en-GB" altLang="en-US" dirty="0" err="1"/>
              <a:t>TfM</a:t>
            </a:r>
            <a:r>
              <a:rPr lang="en-GB" altLang="en-US" dirty="0"/>
              <a:t> training to provide a framework for thinking about </a:t>
            </a:r>
            <a:r>
              <a:rPr lang="en-GB" altLang="en-US" dirty="0" err="1"/>
              <a:t>TfM</a:t>
            </a:r>
            <a:r>
              <a:rPr lang="en-GB" altLang="en-US" dirty="0"/>
              <a:t>.</a:t>
            </a:r>
          </a:p>
          <a:p>
            <a:r>
              <a:rPr lang="en-GB" altLang="en-US" dirty="0"/>
              <a:t>Identify that in this session we are going to focus in on variation.</a:t>
            </a:r>
          </a:p>
        </p:txBody>
      </p:sp>
      <p:sp>
        <p:nvSpPr>
          <p:cNvPr id="4" name="Slide Number Placeholder 3"/>
          <p:cNvSpPr>
            <a:spLocks noGrp="1"/>
          </p:cNvSpPr>
          <p:nvPr>
            <p:ph type="sldNum" sz="quarter" idx="5"/>
          </p:nvPr>
        </p:nvSpPr>
        <p:spPr/>
        <p:txBody>
          <a:bodyPr/>
          <a:lstStyle/>
          <a:p>
            <a:fld id="{F5D0E34A-7B03-44C3-900C-FEF57A9EAD25}" type="slidenum">
              <a:rPr lang="en-GB" smtClean="0"/>
              <a:t>3</a:t>
            </a:fld>
            <a:endParaRPr lang="en-GB"/>
          </a:p>
        </p:txBody>
      </p:sp>
    </p:spTree>
    <p:extLst>
      <p:ext uri="{BB962C8B-B14F-4D97-AF65-F5344CB8AC3E}">
        <p14:creationId xmlns:p14="http://schemas.microsoft.com/office/powerpoint/2010/main" val="3456538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8FFAC14E-07BF-47F6-862B-9A3A1A08713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6DCAA3-E390-4377-9C14-492D14D126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dirty="0"/>
              <a:t>This is the statement in our national curriculum – notice that part of the reasoning process here focuses on justification and proof.</a:t>
            </a:r>
          </a:p>
          <a:p>
            <a:pPr eaLnBrk="1" hangingPunct="1"/>
            <a:r>
              <a:rPr lang="en-GB" altLang="en-US" dirty="0"/>
              <a:t>Let’s look at another exemplification of this…</a:t>
            </a:r>
          </a:p>
        </p:txBody>
      </p:sp>
      <p:sp>
        <p:nvSpPr>
          <p:cNvPr id="18436" name="Slide Number Placeholder 3">
            <a:extLst>
              <a:ext uri="{FF2B5EF4-FFF2-40B4-BE49-F238E27FC236}">
                <a16:creationId xmlns:a16="http://schemas.microsoft.com/office/drawing/2014/main" id="{D2FF2C8A-EE5D-4ACB-9AE2-6E5FF07B1C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F40660EF-B18A-4756-AB22-E89D5E6B6FE9}" type="slidenum">
              <a:rPr lang="en-US" altLang="en-US" sz="1200" smtClean="0"/>
              <a:pPr/>
              <a:t>24</a:t>
            </a:fld>
            <a:endParaRPr lang="en-US" altLang="en-US" sz="1200"/>
          </a:p>
        </p:txBody>
      </p:sp>
    </p:spTree>
    <p:extLst>
      <p:ext uri="{BB962C8B-B14F-4D97-AF65-F5344CB8AC3E}">
        <p14:creationId xmlns:p14="http://schemas.microsoft.com/office/powerpoint/2010/main" val="1450660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Pose this question to trainees. Note that this is not a lesson for them to take away but an activity to model the thinking and reasoning process.</a:t>
            </a:r>
          </a:p>
          <a:p>
            <a:r>
              <a:rPr lang="en-GB" dirty="0"/>
              <a:t>How do they react?</a:t>
            </a:r>
          </a:p>
          <a:p>
            <a:r>
              <a:rPr lang="en-GB" dirty="0"/>
              <a:t>What do they notice?</a:t>
            </a:r>
          </a:p>
          <a:p>
            <a:r>
              <a:rPr lang="en-GB" dirty="0"/>
              <a:t>What reasons do they give to prove/disprove?</a:t>
            </a:r>
          </a:p>
          <a:p>
            <a:r>
              <a:rPr lang="en-GB" dirty="0"/>
              <a:t>Note: only need one example to disprove but need a chain of reasoning to prove.</a:t>
            </a:r>
          </a:p>
          <a:p>
            <a:endParaRPr lang="en-GB" dirty="0"/>
          </a:p>
          <a:p>
            <a:r>
              <a:rPr lang="en-GB" dirty="0"/>
              <a:t>It may also be worth noting that we have deliberately chosen an example where this is not true – many children are always expecting the teacher to give the ‘correct’ version.</a:t>
            </a:r>
          </a:p>
          <a:p>
            <a:endParaRPr lang="en-GB" dirty="0"/>
          </a:p>
          <a:p>
            <a:r>
              <a:rPr lang="en-GB" dirty="0"/>
              <a:t>Take examples from the trainees about calculations they used.</a:t>
            </a:r>
          </a:p>
          <a:p>
            <a:r>
              <a:rPr lang="en-GB" dirty="0"/>
              <a:t>What do they notice about the sum of these calculations?</a:t>
            </a:r>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25</a:t>
            </a:fld>
            <a:endParaRPr lang="en-US"/>
          </a:p>
        </p:txBody>
      </p:sp>
    </p:spTree>
    <p:extLst>
      <p:ext uri="{BB962C8B-B14F-4D97-AF65-F5344CB8AC3E}">
        <p14:creationId xmlns:p14="http://schemas.microsoft.com/office/powerpoint/2010/main" val="36576788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Pose this question to trainees.</a:t>
            </a:r>
          </a:p>
          <a:p>
            <a:r>
              <a:rPr lang="en-GB" dirty="0"/>
              <a:t>How do they react?</a:t>
            </a:r>
          </a:p>
          <a:p>
            <a:r>
              <a:rPr lang="en-GB" dirty="0"/>
              <a:t>What do they notice?</a:t>
            </a:r>
          </a:p>
          <a:p>
            <a:r>
              <a:rPr lang="en-GB" dirty="0"/>
              <a:t>What reasons do they give to prove or disprove?</a:t>
            </a:r>
          </a:p>
          <a:p>
            <a:r>
              <a:rPr lang="en-GB" dirty="0"/>
              <a:t>Note: only need one example to disprove but need a chain of reasoning to prove.</a:t>
            </a:r>
          </a:p>
          <a:p>
            <a:r>
              <a:rPr lang="en-GB" dirty="0"/>
              <a:t>Give trainees time to explore how they would explain why this is correct.</a:t>
            </a:r>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26</a:t>
            </a:fld>
            <a:endParaRPr lang="en-US"/>
          </a:p>
        </p:txBody>
      </p:sp>
    </p:spTree>
    <p:extLst>
      <p:ext uri="{BB962C8B-B14F-4D97-AF65-F5344CB8AC3E}">
        <p14:creationId xmlns:p14="http://schemas.microsoft.com/office/powerpoint/2010/main" val="20976579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Pose this question to trainees.</a:t>
            </a:r>
          </a:p>
          <a:p>
            <a:r>
              <a:rPr lang="en-GB" dirty="0"/>
              <a:t>How do they react?</a:t>
            </a:r>
          </a:p>
          <a:p>
            <a:r>
              <a:rPr lang="en-GB" dirty="0"/>
              <a:t>What do they notice?</a:t>
            </a:r>
          </a:p>
          <a:p>
            <a:r>
              <a:rPr lang="en-GB" dirty="0"/>
              <a:t>What reasons do they give to prove or disprove?</a:t>
            </a:r>
          </a:p>
          <a:p>
            <a:r>
              <a:rPr lang="en-GB" dirty="0"/>
              <a:t>Note: only need one example to disprove but need a chain of reasoning to prove.</a:t>
            </a:r>
          </a:p>
          <a:p>
            <a:r>
              <a:rPr lang="en-GB" dirty="0"/>
              <a:t>Give trainees time to explore how they would explain why this is correct.</a:t>
            </a:r>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27</a:t>
            </a:fld>
            <a:endParaRPr lang="en-US"/>
          </a:p>
        </p:txBody>
      </p:sp>
    </p:spTree>
    <p:extLst>
      <p:ext uri="{BB962C8B-B14F-4D97-AF65-F5344CB8AC3E}">
        <p14:creationId xmlns:p14="http://schemas.microsoft.com/office/powerpoint/2010/main" val="19236368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750254BB-0687-4285-B809-750AE342179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3FB4C245-82FC-442A-8FC4-45A8AE5691C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QUESTIONS ABOUT  MATHEMATICAL REASONING AND PROOF IN SCHOOLS (Opening address to QCA Conference, October 2001) John Mason, Open University. </a:t>
            </a:r>
          </a:p>
          <a:p>
            <a:endParaRPr lang="en-GB" altLang="en-US" dirty="0"/>
          </a:p>
          <a:p>
            <a:r>
              <a:rPr lang="en-GB" altLang="en-US" dirty="0"/>
              <a:t>Share the slide and explore this way of thinking about scaffolding the opportunities are provided.  </a:t>
            </a:r>
          </a:p>
          <a:p>
            <a:r>
              <a:rPr lang="en-GB" altLang="en-US" dirty="0"/>
              <a:t>So first of all think about what you captured to allow yourself to say this statement is true or untrue.</a:t>
            </a:r>
          </a:p>
          <a:p>
            <a:endParaRPr lang="en-GB" altLang="en-US" dirty="0"/>
          </a:p>
        </p:txBody>
      </p:sp>
      <p:sp>
        <p:nvSpPr>
          <p:cNvPr id="32772" name="Slide Number Placeholder 3">
            <a:extLst>
              <a:ext uri="{FF2B5EF4-FFF2-40B4-BE49-F238E27FC236}">
                <a16:creationId xmlns:a16="http://schemas.microsoft.com/office/drawing/2014/main" id="{E3F478C4-96F2-4923-A47A-60EA34161CA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E18E09BB-5567-49BA-85F1-F00B0E1CB0B2}" type="slidenum">
              <a:rPr lang="en-US" altLang="en-US" sz="1200" smtClean="0"/>
              <a:pPr/>
              <a:t>28</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750254BB-0687-4285-B809-750AE342179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3FB4C245-82FC-442A-8FC4-45A8AE5691C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QUESTIONS ABOUT  MATHEMATICAL REASONING AND PROOF IN SCHOOLS (Opening address to QCA Conference, October 2001) John Mason, Open University.</a:t>
            </a:r>
          </a:p>
          <a:p>
            <a:pPr marL="457200" marR="0" algn="l" defTabSz="914400" rtl="0" eaLnBrk="1" fontAlgn="base" latinLnBrk="0" hangingPunct="1">
              <a:lnSpc>
                <a:spcPct val="100000"/>
              </a:lnSpc>
              <a:spcBef>
                <a:spcPct val="20000"/>
              </a:spcBef>
              <a:spcAft>
                <a:spcPct val="0"/>
              </a:spcAft>
              <a:buClr>
                <a:srgbClr val="00628C"/>
              </a:buClr>
              <a:buSzTx/>
              <a:tabLst/>
            </a:pPr>
            <a:r>
              <a:rPr kumimoji="0" lang="en-GB" sz="1200" b="0" i="0" u="none" strike="noStrike" cap="none" normalizeH="0" baseline="0" dirty="0">
                <a:ln>
                  <a:noFill/>
                </a:ln>
                <a:solidFill>
                  <a:schemeClr val="tx1"/>
                </a:solidFill>
                <a:effectLst/>
                <a:latin typeface="Arial" charset="0"/>
              </a:rPr>
              <a:t>Now</a:t>
            </a:r>
            <a:r>
              <a:rPr kumimoji="0" lang="en-GB" sz="1200" b="0" i="0" u="none" strike="noStrike" cap="none" normalizeH="0" dirty="0">
                <a:ln>
                  <a:noFill/>
                </a:ln>
                <a:solidFill>
                  <a:schemeClr val="tx1"/>
                </a:solidFill>
                <a:effectLst/>
                <a:latin typeface="Arial" charset="0"/>
              </a:rPr>
              <a:t> you are going to have to explain your answer to a partner. What will you say or show to justify your response</a:t>
            </a:r>
            <a:r>
              <a:rPr kumimoji="0" lang="en-GB" sz="1200" b="0" i="0" u="none" strike="noStrike" cap="none" normalizeH="0" baseline="0" dirty="0">
                <a:ln>
                  <a:noFill/>
                </a:ln>
                <a:solidFill>
                  <a:schemeClr val="tx1"/>
                </a:solidFill>
                <a:effectLst/>
                <a:latin typeface="Arial" charset="0"/>
              </a:rPr>
              <a:t>?</a:t>
            </a:r>
          </a:p>
          <a:p>
            <a:pPr marL="457200" marR="0" algn="l" defTabSz="914400" rtl="0" eaLnBrk="1" fontAlgn="base" latinLnBrk="0" hangingPunct="1">
              <a:lnSpc>
                <a:spcPct val="100000"/>
              </a:lnSpc>
              <a:spcBef>
                <a:spcPct val="20000"/>
              </a:spcBef>
              <a:spcAft>
                <a:spcPct val="0"/>
              </a:spcAft>
              <a:buClr>
                <a:srgbClr val="00628C"/>
              </a:buClr>
              <a:buSzTx/>
              <a:tabLst/>
            </a:pPr>
            <a:r>
              <a:rPr kumimoji="0" lang="en-GB" sz="1200" b="0" i="0" u="none" strike="noStrike" cap="none" normalizeH="0" baseline="0" dirty="0">
                <a:ln>
                  <a:noFill/>
                </a:ln>
                <a:solidFill>
                  <a:schemeClr val="tx1"/>
                </a:solidFill>
                <a:effectLst/>
                <a:latin typeface="Arial" charset="0"/>
              </a:rPr>
              <a:t>Give trainees a couple of minutes’ thinking time to prepare to speak to their partner.</a:t>
            </a:r>
          </a:p>
          <a:p>
            <a:pPr marL="457200" marR="0" algn="l" defTabSz="914400" rtl="0" eaLnBrk="1" fontAlgn="base" latinLnBrk="0" hangingPunct="1">
              <a:lnSpc>
                <a:spcPct val="100000"/>
              </a:lnSpc>
              <a:spcBef>
                <a:spcPct val="20000"/>
              </a:spcBef>
              <a:spcAft>
                <a:spcPct val="0"/>
              </a:spcAft>
              <a:buClr>
                <a:srgbClr val="00628C"/>
              </a:buClr>
              <a:buSzTx/>
              <a:tabLst/>
            </a:pPr>
            <a:r>
              <a:rPr kumimoji="0" lang="en-GB" sz="1200" b="0" i="0" u="none" strike="noStrike" cap="none" normalizeH="0" baseline="0" dirty="0">
                <a:ln>
                  <a:noFill/>
                </a:ln>
                <a:solidFill>
                  <a:schemeClr val="tx1"/>
                </a:solidFill>
                <a:effectLst/>
                <a:latin typeface="Arial" charset="0"/>
              </a:rPr>
              <a:t>How did you change your response from the previous slide? Take feedback on refinements made</a:t>
            </a:r>
          </a:p>
        </p:txBody>
      </p:sp>
      <p:sp>
        <p:nvSpPr>
          <p:cNvPr id="32772" name="Slide Number Placeholder 3">
            <a:extLst>
              <a:ext uri="{FF2B5EF4-FFF2-40B4-BE49-F238E27FC236}">
                <a16:creationId xmlns:a16="http://schemas.microsoft.com/office/drawing/2014/main" id="{E3F478C4-96F2-4923-A47A-60EA34161CA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E18E09BB-5567-49BA-85F1-F00B0E1CB0B2}" type="slidenum">
              <a:rPr lang="en-US" altLang="en-US" sz="1200" smtClean="0"/>
              <a:pPr/>
              <a:t>29</a:t>
            </a:fld>
            <a:endParaRPr lang="en-US" altLang="en-US" sz="1200"/>
          </a:p>
        </p:txBody>
      </p:sp>
    </p:spTree>
    <p:extLst>
      <p:ext uri="{BB962C8B-B14F-4D97-AF65-F5344CB8AC3E}">
        <p14:creationId xmlns:p14="http://schemas.microsoft.com/office/powerpoint/2010/main" val="23652125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750254BB-0687-4285-B809-750AE342179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3FB4C245-82FC-442A-8FC4-45A8AE5691C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QUESTIONS ABOUT  MATHEMATICAL REASONING AND PROOF IN SCHOOLS (Opening Address to QCA Conference, October 2001) John Mason, Open University. </a:t>
            </a:r>
          </a:p>
          <a:p>
            <a:pPr marL="457200" marR="0" algn="l" defTabSz="914400" rtl="0" eaLnBrk="1" fontAlgn="base" latinLnBrk="0" hangingPunct="1">
              <a:lnSpc>
                <a:spcPct val="100000"/>
              </a:lnSpc>
              <a:spcBef>
                <a:spcPct val="20000"/>
              </a:spcBef>
              <a:spcAft>
                <a:spcPct val="0"/>
              </a:spcAft>
              <a:buClr>
                <a:srgbClr val="00628C"/>
              </a:buClr>
              <a:buSzTx/>
              <a:tabLst/>
            </a:pPr>
            <a:r>
              <a:rPr kumimoji="0" lang="en-GB" sz="1200" b="0" i="0" u="none" strike="noStrike" cap="none" normalizeH="0" baseline="0" dirty="0">
                <a:ln>
                  <a:noFill/>
                </a:ln>
                <a:solidFill>
                  <a:schemeClr val="tx1"/>
                </a:solidFill>
                <a:effectLst/>
                <a:latin typeface="Arial" charset="0"/>
              </a:rPr>
              <a:t>Give trainees up to ten minutes to prepare their response so that it stands alone.</a:t>
            </a:r>
          </a:p>
          <a:p>
            <a:pPr marL="457200" marR="0" algn="l" defTabSz="914400" rtl="0" eaLnBrk="1" fontAlgn="base" latinLnBrk="0" hangingPunct="1">
              <a:lnSpc>
                <a:spcPct val="100000"/>
              </a:lnSpc>
              <a:spcBef>
                <a:spcPct val="20000"/>
              </a:spcBef>
              <a:spcAft>
                <a:spcPct val="0"/>
              </a:spcAft>
              <a:buClr>
                <a:srgbClr val="00628C"/>
              </a:buClr>
              <a:buSzTx/>
              <a:tabLst/>
            </a:pPr>
            <a:r>
              <a:rPr kumimoji="0" lang="en-GB" sz="1200" b="0" i="0" u="none" strike="noStrike" cap="none" normalizeH="0" baseline="0" dirty="0">
                <a:ln>
                  <a:noFill/>
                </a:ln>
                <a:solidFill>
                  <a:schemeClr val="tx1"/>
                </a:solidFill>
                <a:effectLst/>
                <a:latin typeface="Arial" charset="0"/>
              </a:rPr>
              <a:t>Ask trainees to leave their responses on tables and circulate to see other responses.</a:t>
            </a:r>
          </a:p>
          <a:p>
            <a:pPr marL="457200" marR="0" algn="l" defTabSz="914400" rtl="0" eaLnBrk="1" fontAlgn="base" latinLnBrk="0" hangingPunct="1">
              <a:lnSpc>
                <a:spcPct val="100000"/>
              </a:lnSpc>
              <a:spcBef>
                <a:spcPct val="20000"/>
              </a:spcBef>
              <a:spcAft>
                <a:spcPct val="0"/>
              </a:spcAft>
              <a:buClr>
                <a:srgbClr val="00628C"/>
              </a:buClr>
              <a:buSzTx/>
              <a:tabLst/>
            </a:pPr>
            <a:r>
              <a:rPr kumimoji="0" lang="en-GB" sz="1200" b="0" i="0" u="none" strike="noStrike" cap="none" normalizeH="0" baseline="0" dirty="0">
                <a:ln>
                  <a:noFill/>
                </a:ln>
                <a:solidFill>
                  <a:schemeClr val="tx1"/>
                </a:solidFill>
                <a:effectLst/>
                <a:latin typeface="Arial" charset="0"/>
              </a:rPr>
              <a:t>Discuss what sorts of things had been recorded. How did they show the structure of the maths?</a:t>
            </a:r>
          </a:p>
          <a:p>
            <a:pPr marL="457200" marR="0" algn="l" defTabSz="914400" rtl="0" eaLnBrk="1" fontAlgn="base" latinLnBrk="0" hangingPunct="1">
              <a:lnSpc>
                <a:spcPct val="100000"/>
              </a:lnSpc>
              <a:spcBef>
                <a:spcPct val="20000"/>
              </a:spcBef>
              <a:spcAft>
                <a:spcPct val="0"/>
              </a:spcAft>
              <a:buClr>
                <a:srgbClr val="00628C"/>
              </a:buClr>
              <a:buSzTx/>
              <a:tabLst/>
            </a:pPr>
            <a:r>
              <a:rPr kumimoji="0" lang="en-GB" sz="1200" b="0" i="0" u="none" strike="noStrike" cap="none" normalizeH="0" baseline="0" dirty="0">
                <a:ln>
                  <a:noFill/>
                </a:ln>
                <a:solidFill>
                  <a:schemeClr val="tx1"/>
                </a:solidFill>
                <a:effectLst/>
                <a:latin typeface="Arial" charset="0"/>
              </a:rPr>
              <a:t>Were they proof?</a:t>
            </a:r>
          </a:p>
          <a:p>
            <a:pPr marL="457200" marR="0" algn="l" defTabSz="914400" rtl="0" eaLnBrk="1" fontAlgn="base" latinLnBrk="0" hangingPunct="1">
              <a:lnSpc>
                <a:spcPct val="100000"/>
              </a:lnSpc>
              <a:spcBef>
                <a:spcPct val="20000"/>
              </a:spcBef>
              <a:spcAft>
                <a:spcPct val="0"/>
              </a:spcAft>
              <a:buClr>
                <a:srgbClr val="00628C"/>
              </a:buClr>
              <a:buSzTx/>
              <a:tabLst/>
            </a:pPr>
            <a:r>
              <a:rPr kumimoji="0" lang="en-GB" sz="1200" b="0" i="0" u="none" strike="noStrike" cap="none" normalizeH="0" baseline="0" dirty="0">
                <a:ln>
                  <a:noFill/>
                </a:ln>
                <a:solidFill>
                  <a:schemeClr val="tx1"/>
                </a:solidFill>
                <a:effectLst/>
                <a:latin typeface="Arial" charset="0"/>
              </a:rPr>
              <a:t>Then repeat the question: how did you change your response from the previous slide? Take feedback on refinements made.</a:t>
            </a:r>
          </a:p>
          <a:p>
            <a:pPr marL="457200" marR="0" algn="l" defTabSz="914400" rtl="0" eaLnBrk="1" fontAlgn="base" latinLnBrk="0" hangingPunct="1">
              <a:lnSpc>
                <a:spcPct val="100000"/>
              </a:lnSpc>
              <a:spcBef>
                <a:spcPct val="20000"/>
              </a:spcBef>
              <a:spcAft>
                <a:spcPct val="0"/>
              </a:spcAft>
              <a:buClr>
                <a:srgbClr val="00628C"/>
              </a:buClr>
              <a:buSzTx/>
              <a:tabLst/>
            </a:pPr>
            <a:endParaRPr kumimoji="0" lang="en-GB" sz="1200" b="0" i="0" u="none" strike="noStrike" cap="none" normalizeH="0" baseline="0" dirty="0">
              <a:ln>
                <a:noFill/>
              </a:ln>
              <a:solidFill>
                <a:schemeClr val="tx1"/>
              </a:solidFill>
              <a:effectLst/>
              <a:latin typeface="Arial" charset="0"/>
            </a:endParaRPr>
          </a:p>
          <a:p>
            <a:pPr marL="457200" marR="0" algn="l" defTabSz="914400" rtl="0" eaLnBrk="1" fontAlgn="base" latinLnBrk="0" hangingPunct="1">
              <a:lnSpc>
                <a:spcPct val="100000"/>
              </a:lnSpc>
              <a:spcBef>
                <a:spcPct val="20000"/>
              </a:spcBef>
              <a:spcAft>
                <a:spcPct val="0"/>
              </a:spcAft>
              <a:buClr>
                <a:srgbClr val="00628C"/>
              </a:buClr>
              <a:buSzTx/>
              <a:tabLst/>
            </a:pPr>
            <a:r>
              <a:rPr kumimoji="0" lang="en-GB" sz="1200" b="0" i="0" u="none" strike="noStrike" cap="none" normalizeH="0" baseline="0" dirty="0">
                <a:ln>
                  <a:noFill/>
                </a:ln>
                <a:solidFill>
                  <a:schemeClr val="tx1"/>
                </a:solidFill>
                <a:effectLst/>
                <a:latin typeface="Arial" charset="0"/>
              </a:rPr>
              <a:t>How did this approach – you, a friend, stand-alone - scaffold this?</a:t>
            </a:r>
          </a:p>
          <a:p>
            <a:endParaRPr lang="en-GB" altLang="en-US" dirty="0"/>
          </a:p>
        </p:txBody>
      </p:sp>
      <p:sp>
        <p:nvSpPr>
          <p:cNvPr id="32772" name="Slide Number Placeholder 3">
            <a:extLst>
              <a:ext uri="{FF2B5EF4-FFF2-40B4-BE49-F238E27FC236}">
                <a16:creationId xmlns:a16="http://schemas.microsoft.com/office/drawing/2014/main" id="{E3F478C4-96F2-4923-A47A-60EA34161CA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E18E09BB-5567-49BA-85F1-F00B0E1CB0B2}" type="slidenum">
              <a:rPr lang="en-US" altLang="en-US" sz="1200" smtClean="0"/>
              <a:pPr/>
              <a:t>30</a:t>
            </a:fld>
            <a:endParaRPr lang="en-US" altLang="en-US" sz="1200"/>
          </a:p>
        </p:txBody>
      </p:sp>
    </p:spTree>
    <p:extLst>
      <p:ext uri="{BB962C8B-B14F-4D97-AF65-F5344CB8AC3E}">
        <p14:creationId xmlns:p14="http://schemas.microsoft.com/office/powerpoint/2010/main" val="2662192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Highlight that this NRICH article provides a detailed overview of a progression in reasoning and is part of a much broader piece.</a:t>
            </a:r>
          </a:p>
          <a:p>
            <a:r>
              <a:rPr lang="en-GB" dirty="0"/>
              <a:t>Focusing here on providing some language structure for scaffolding reasoning.</a:t>
            </a:r>
          </a:p>
          <a:p>
            <a:r>
              <a:rPr lang="en-GB" dirty="0"/>
              <a:t>Reveal the question and allow time for the trainees to reword or refine their explanation if needed.</a:t>
            </a:r>
          </a:p>
          <a:p>
            <a:endParaRPr lang="en-GB" dirty="0"/>
          </a:p>
          <a:p>
            <a:r>
              <a:rPr lang="en-GB" dirty="0"/>
              <a:t>Let’s look at the activity that you have done…</a:t>
            </a:r>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31</a:t>
            </a:fld>
            <a:endParaRPr lang="en-US"/>
          </a:p>
        </p:txBody>
      </p:sp>
    </p:spTree>
    <p:extLst>
      <p:ext uri="{BB962C8B-B14F-4D97-AF65-F5344CB8AC3E}">
        <p14:creationId xmlns:p14="http://schemas.microsoft.com/office/powerpoint/2010/main" val="10921290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Because in three consecutive numbers I have:</a:t>
            </a:r>
          </a:p>
          <a:p>
            <a:r>
              <a:rPr lang="en-GB" dirty="0"/>
              <a:t>The start number</a:t>
            </a:r>
          </a:p>
          <a:p>
            <a:r>
              <a:rPr lang="en-GB" dirty="0"/>
              <a:t>The start number +1</a:t>
            </a:r>
          </a:p>
          <a:p>
            <a:r>
              <a:rPr lang="en-GB" dirty="0"/>
              <a:t>The start number + 2.</a:t>
            </a:r>
          </a:p>
          <a:p>
            <a:endParaRPr lang="en-GB" dirty="0"/>
          </a:p>
          <a:p>
            <a:r>
              <a:rPr lang="en-GB" dirty="0"/>
              <a:t>I have recorded them in this way.</a:t>
            </a:r>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32</a:t>
            </a:fld>
            <a:endParaRPr lang="en-US"/>
          </a:p>
        </p:txBody>
      </p:sp>
    </p:spTree>
    <p:extLst>
      <p:ext uri="{BB962C8B-B14F-4D97-AF65-F5344CB8AC3E}">
        <p14:creationId xmlns:p14="http://schemas.microsoft.com/office/powerpoint/2010/main" val="276845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Therefore I can rearrange the 1s in another way.</a:t>
            </a:r>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33</a:t>
            </a:fld>
            <a:endParaRPr lang="en-US"/>
          </a:p>
        </p:txBody>
      </p:sp>
    </p:spTree>
    <p:extLst>
      <p:ext uri="{BB962C8B-B14F-4D97-AF65-F5344CB8AC3E}">
        <p14:creationId xmlns:p14="http://schemas.microsoft.com/office/powerpoint/2010/main" val="4293769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Share this characteristics and then explain we are going to move on to watch the video – use the ideas expressed here to consider how the children in the video were thinking mathematically (next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Allow students time to discuss what sorts of characteristics they would look for to show mathematical thinking – link to the NRICH site below as a helpful summary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https://nrich.maths.org/mathematically#:~:text=Exploring%2C%20questioning%2C%20working%20systematically%2C%20visualising%2C%20conjecturing%2C%20explaining%2C%20generalising%2C,as%20a%20mathematician.%20Developing%20Mathematical%20Habits%20of%20Mind</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5</a:t>
            </a:fld>
            <a:endParaRPr lang="en-GB"/>
          </a:p>
        </p:txBody>
      </p:sp>
    </p:spTree>
    <p:extLst>
      <p:ext uri="{BB962C8B-B14F-4D97-AF65-F5344CB8AC3E}">
        <p14:creationId xmlns:p14="http://schemas.microsoft.com/office/powerpoint/2010/main" val="24077784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I have three lots of the same thing which is a multiple of 3</a:t>
            </a:r>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34</a:t>
            </a:fld>
            <a:endParaRPr lang="en-US"/>
          </a:p>
        </p:txBody>
      </p:sp>
    </p:spTree>
    <p:extLst>
      <p:ext uri="{BB962C8B-B14F-4D97-AF65-F5344CB8AC3E}">
        <p14:creationId xmlns:p14="http://schemas.microsoft.com/office/powerpoint/2010/main" val="17887010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Follow the link to </a:t>
            </a:r>
            <a:r>
              <a:rPr lang="en-GB" dirty="0" err="1"/>
              <a:t>Nrich</a:t>
            </a:r>
            <a:r>
              <a:rPr lang="en-GB" dirty="0"/>
              <a:t> – second video on this page</a:t>
            </a:r>
          </a:p>
          <a:p>
            <a:r>
              <a:rPr lang="en-GB" dirty="0"/>
              <a:t>This short piece of video show a child explain this.</a:t>
            </a:r>
          </a:p>
          <a:p>
            <a:r>
              <a:rPr lang="en-GB" dirty="0"/>
              <a:t>Note there explanation – take one of the tallest tower and put onto the shortest tower (highest/lowest number).</a:t>
            </a:r>
          </a:p>
          <a:p>
            <a:r>
              <a:rPr lang="en-GB" dirty="0"/>
              <a:t>Does this fully explain why the sum of three consecutive number is a multiple of 3?</a:t>
            </a:r>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35</a:t>
            </a:fld>
            <a:endParaRPr lang="en-US"/>
          </a:p>
        </p:txBody>
      </p:sp>
    </p:spTree>
    <p:extLst>
      <p:ext uri="{BB962C8B-B14F-4D97-AF65-F5344CB8AC3E}">
        <p14:creationId xmlns:p14="http://schemas.microsoft.com/office/powerpoint/2010/main" val="28268223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Allow for a brief discussion on what we have covered so far and how these activities or pedagogy support mathematical thinking.</a:t>
            </a:r>
          </a:p>
          <a:p>
            <a:r>
              <a:rPr lang="en-GB" dirty="0"/>
              <a:t>Reveal the second question and invite a response</a:t>
            </a:r>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36</a:t>
            </a:fld>
            <a:endParaRPr lang="en-US"/>
          </a:p>
        </p:txBody>
      </p:sp>
    </p:spTree>
    <p:extLst>
      <p:ext uri="{BB962C8B-B14F-4D97-AF65-F5344CB8AC3E}">
        <p14:creationId xmlns:p14="http://schemas.microsoft.com/office/powerpoint/2010/main" val="34551739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is a repeat – build on the ideas from the trainees when this slide was first show.  </a:t>
            </a:r>
          </a:p>
          <a:p>
            <a:r>
              <a:rPr lang="en-GB" dirty="0"/>
              <a:t>What is the definition of success ? Link back to the NRICH ‘features of mathematical thinking’ from earlier in the session</a:t>
            </a:r>
          </a:p>
          <a:p>
            <a:pPr marL="171450" indent="-171450">
              <a:buFont typeface="Arial" panose="020B0604020202020204" pitchFamily="34" charset="0"/>
              <a:buChar char="•"/>
            </a:pPr>
            <a:r>
              <a:rPr lang="en-GB" sz="1200" dirty="0"/>
              <a:t>exploring</a:t>
            </a:r>
          </a:p>
          <a:p>
            <a:pPr marL="171450" indent="-171450">
              <a:buFont typeface="Arial" panose="020B0604020202020204" pitchFamily="34" charset="0"/>
              <a:buChar char="•"/>
            </a:pPr>
            <a:r>
              <a:rPr lang="en-GB" sz="1200" dirty="0"/>
              <a:t>questioning</a:t>
            </a:r>
          </a:p>
          <a:p>
            <a:pPr marL="171450" indent="-171450">
              <a:buFont typeface="Arial" panose="020B0604020202020204" pitchFamily="34" charset="0"/>
              <a:buChar char="•"/>
            </a:pPr>
            <a:r>
              <a:rPr lang="en-GB" sz="1200" dirty="0"/>
              <a:t>working systematically</a:t>
            </a:r>
          </a:p>
          <a:p>
            <a:pPr marL="171450" indent="-171450">
              <a:buFont typeface="Arial" panose="020B0604020202020204" pitchFamily="34" charset="0"/>
              <a:buChar char="•"/>
            </a:pPr>
            <a:r>
              <a:rPr lang="en-GB" sz="1200" dirty="0"/>
              <a:t>visualising </a:t>
            </a:r>
          </a:p>
          <a:p>
            <a:pPr marL="171450" indent="-171450">
              <a:buFont typeface="Arial" panose="020B0604020202020204" pitchFamily="34" charset="0"/>
              <a:buChar char="•"/>
            </a:pPr>
            <a:r>
              <a:rPr lang="en-GB" sz="1200" dirty="0"/>
              <a:t>conjecturing</a:t>
            </a:r>
          </a:p>
          <a:p>
            <a:pPr marL="171450" indent="-171450">
              <a:buFont typeface="Arial" panose="020B0604020202020204" pitchFamily="34" charset="0"/>
              <a:buChar char="•"/>
            </a:pPr>
            <a:r>
              <a:rPr lang="en-GB" sz="1200" dirty="0"/>
              <a:t>explaining</a:t>
            </a:r>
          </a:p>
          <a:p>
            <a:pPr marL="171450" indent="-171450">
              <a:buFont typeface="Arial" panose="020B0604020202020204" pitchFamily="34" charset="0"/>
              <a:buChar char="•"/>
            </a:pPr>
            <a:r>
              <a:rPr lang="en-GB" sz="1200" dirty="0"/>
              <a:t>generalising</a:t>
            </a:r>
          </a:p>
          <a:p>
            <a:pPr marL="171450" indent="-171450">
              <a:buFont typeface="Arial" panose="020B0604020202020204" pitchFamily="34" charset="0"/>
              <a:buChar char="•"/>
            </a:pPr>
            <a:r>
              <a:rPr lang="en-GB" sz="1200" dirty="0"/>
              <a:t>justifying</a:t>
            </a:r>
          </a:p>
          <a:p>
            <a:pPr marL="171450" indent="-171450">
              <a:buFont typeface="Arial" panose="020B0604020202020204" pitchFamily="34" charset="0"/>
              <a:buChar char="•"/>
            </a:pPr>
            <a:r>
              <a:rPr lang="en-GB" sz="1200" dirty="0"/>
              <a:t>proving.</a:t>
            </a:r>
          </a:p>
          <a:p>
            <a:endParaRPr lang="en-GB" dirty="0"/>
          </a:p>
          <a:p>
            <a:r>
              <a:rPr lang="en-GB" dirty="0"/>
              <a:t>Emphasise the characteristics of learning, and challenge the thinking that it is about doing the ‘right’ process or getting the ‘right’ answer.</a:t>
            </a:r>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37</a:t>
            </a:fld>
            <a:endParaRPr lang="en-US"/>
          </a:p>
        </p:txBody>
      </p:sp>
    </p:spTree>
    <p:extLst>
      <p:ext uri="{BB962C8B-B14F-4D97-AF65-F5344CB8AC3E}">
        <p14:creationId xmlns:p14="http://schemas.microsoft.com/office/powerpoint/2010/main" val="17550911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Highlight that this Big Idea is </a:t>
            </a:r>
            <a:r>
              <a:rPr lang="en-GB"/>
              <a:t>key - as </a:t>
            </a:r>
            <a:r>
              <a:rPr lang="en-GB" dirty="0"/>
              <a:t>with the </a:t>
            </a:r>
            <a:r>
              <a:rPr lang="en-GB"/>
              <a:t>other Big Ideas - you </a:t>
            </a:r>
            <a:r>
              <a:rPr lang="en-GB" dirty="0"/>
              <a:t>can plan to </a:t>
            </a:r>
            <a:r>
              <a:rPr lang="en-GB"/>
              <a:t>include them, </a:t>
            </a:r>
            <a:r>
              <a:rPr lang="en-GB" dirty="0"/>
              <a:t>but in this reflection the emphasis is on the encouragement of a disposition and therefore relies on the essence of teachers believing that maths is not just following </a:t>
            </a:r>
            <a:r>
              <a:rPr lang="en-GB"/>
              <a:t>procedures or </a:t>
            </a:r>
            <a:r>
              <a:rPr lang="en-GB" dirty="0"/>
              <a:t>getting the </a:t>
            </a:r>
            <a:r>
              <a:rPr lang="en-GB"/>
              <a:t>right answers, </a:t>
            </a:r>
            <a:r>
              <a:rPr lang="en-GB" dirty="0"/>
              <a:t>but fundamentally about how plans develop thinking habits in children.</a:t>
            </a:r>
          </a:p>
          <a:p>
            <a:endParaRPr lang="en-GB" dirty="0"/>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38</a:t>
            </a:fld>
            <a:endParaRPr lang="en-US"/>
          </a:p>
        </p:txBody>
      </p:sp>
    </p:spTree>
    <p:extLst>
      <p:ext uri="{BB962C8B-B14F-4D97-AF65-F5344CB8AC3E}">
        <p14:creationId xmlns:p14="http://schemas.microsoft.com/office/powerpoint/2010/main" val="7991771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C7795637-37FE-4BE3-9FB8-20A8471D00C6}" type="slidenum">
              <a:rPr lang="en-US" smtClean="0"/>
              <a:pPr>
                <a:defRPr/>
              </a:pPr>
              <a:t>39</a:t>
            </a:fld>
            <a:endParaRPr lang="en-US"/>
          </a:p>
        </p:txBody>
      </p:sp>
    </p:spTree>
    <p:extLst>
      <p:ext uri="{BB962C8B-B14F-4D97-AF65-F5344CB8AC3E}">
        <p14:creationId xmlns:p14="http://schemas.microsoft.com/office/powerpoint/2010/main" val="17786774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Guide students to, and if there is time, allow them to explore the NCETM website.</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40</a:t>
            </a:fld>
            <a:endParaRPr lang="en-GB"/>
          </a:p>
        </p:txBody>
      </p:sp>
    </p:spTree>
    <p:extLst>
      <p:ext uri="{BB962C8B-B14F-4D97-AF65-F5344CB8AC3E}">
        <p14:creationId xmlns:p14="http://schemas.microsoft.com/office/powerpoint/2010/main" val="1573575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Then show the video - </a:t>
            </a:r>
            <a:r>
              <a:rPr lang="en-GB" sz="1200" u="sng" dirty="0">
                <a:ea typeface="Calibri" panose="020F0502020204030204" pitchFamily="34" charset="0"/>
                <a:hlinkClick r:id="rId3">
                  <a:extLst>
                    <a:ext uri="{A12FA001-AC4F-418D-AE19-62706E023703}">
                      <ahyp:hlinkClr xmlns:ahyp="http://schemas.microsoft.com/office/drawing/2018/hyperlinkcolor" val="tx"/>
                    </a:ext>
                  </a:extLst>
                </a:hlinkClick>
              </a:rPr>
              <a:t>http://buildingnumbersense.blogspot.com/p/number-talks.html</a:t>
            </a:r>
            <a:r>
              <a:rPr lang="en-GB" sz="1200" dirty="0">
                <a:ea typeface="Calibri" panose="020F0502020204030204" pitchFamily="34" charset="0"/>
              </a:rPr>
              <a:t>  (the first video – there are two on the page)  </a:t>
            </a:r>
          </a:p>
          <a:p>
            <a:r>
              <a:rPr lang="en-GB" sz="1200" b="1" dirty="0">
                <a:ea typeface="Calibri" panose="020F0502020204030204" pitchFamily="34" charset="0"/>
              </a:rPr>
              <a:t>Show from 3’53” to the end</a:t>
            </a:r>
          </a:p>
          <a:p>
            <a:r>
              <a:rPr lang="en-GB" sz="1200" dirty="0"/>
              <a:t>Ask participants to consider the two questions on the slide.</a:t>
            </a:r>
          </a:p>
          <a:p>
            <a:endParaRPr lang="en-GB" sz="1200" dirty="0"/>
          </a:p>
          <a:p>
            <a:r>
              <a:rPr lang="en-GB" sz="1200" dirty="0"/>
              <a:t>After watching the video allow some discussion time. W</a:t>
            </a:r>
            <a:r>
              <a:rPr lang="en-GB" sz="1200" baseline="0" dirty="0"/>
              <a:t>hat sorts of things were the children doing that demonstrated they were thinking mathematically?</a:t>
            </a:r>
          </a:p>
          <a:p>
            <a:r>
              <a:rPr lang="en-GB" sz="1200" baseline="0" dirty="0"/>
              <a:t>The image of the teacher holding the dot card is animated to appear as a prompt for the trainees’ discussion.</a:t>
            </a:r>
          </a:p>
          <a:p>
            <a:r>
              <a:rPr lang="en-GB" sz="1200" baseline="0" dirty="0"/>
              <a:t>Collect some feedback to compare to the next slide.</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6</a:t>
            </a:fld>
            <a:endParaRPr lang="en-GB"/>
          </a:p>
        </p:txBody>
      </p:sp>
    </p:spTree>
    <p:extLst>
      <p:ext uri="{BB962C8B-B14F-4D97-AF65-F5344CB8AC3E}">
        <p14:creationId xmlns:p14="http://schemas.microsoft.com/office/powerpoint/2010/main" val="1318556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Relate the statements to the image – did the children show any of these characteristics as they explained the five?</a:t>
            </a:r>
          </a:p>
          <a:p>
            <a:endParaRPr lang="en-GB" dirty="0"/>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7</a:t>
            </a:fld>
            <a:endParaRPr lang="en-GB"/>
          </a:p>
        </p:txBody>
      </p:sp>
    </p:spTree>
    <p:extLst>
      <p:ext uri="{BB962C8B-B14F-4D97-AF65-F5344CB8AC3E}">
        <p14:creationId xmlns:p14="http://schemas.microsoft.com/office/powerpoint/2010/main" val="2830585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8</a:t>
            </a:fld>
            <a:endParaRPr lang="en-GB"/>
          </a:p>
        </p:txBody>
      </p:sp>
    </p:spTree>
    <p:extLst>
      <p:ext uri="{BB962C8B-B14F-4D97-AF65-F5344CB8AC3E}">
        <p14:creationId xmlns:p14="http://schemas.microsoft.com/office/powerpoint/2010/main" val="843349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children have been practising this rhyme over a prolonged period with resources and themselves role-playing as monkeys.</a:t>
            </a:r>
          </a:p>
          <a:p>
            <a:r>
              <a:rPr lang="en-GB" dirty="0"/>
              <a:t>It is a slight variation as the topic this term is The Jungle.</a:t>
            </a:r>
          </a:p>
          <a:p>
            <a:r>
              <a:rPr lang="en-GB" dirty="0"/>
              <a:t>They now know the rhyme: show the story the rhyme is telling</a:t>
            </a:r>
          </a:p>
          <a:p>
            <a:r>
              <a:rPr lang="en-GB" dirty="0"/>
              <a:t>Can you show the story – provide A3 paper, pens etc. (ten minutes)</a:t>
            </a:r>
          </a:p>
          <a:p>
            <a:r>
              <a:rPr lang="en-GB" dirty="0"/>
              <a:t>Don’t over-scaffold this activity – we want to see different ways. Also allow at least ten minutes, as this will provide some space for people to add to their representations.</a:t>
            </a:r>
          </a:p>
          <a:p>
            <a:r>
              <a:rPr lang="en-GB" dirty="0"/>
              <a:t>Select a couple to show and draw out some common features and differences.</a:t>
            </a:r>
          </a:p>
          <a:p>
            <a:r>
              <a:rPr lang="en-GB" dirty="0"/>
              <a:t>For example, did you have to draw a monkey? Could something have represented the monkey?</a:t>
            </a:r>
          </a:p>
          <a:p>
            <a:r>
              <a:rPr lang="en-GB" dirty="0"/>
              <a:t>How was the </a:t>
            </a:r>
            <a:r>
              <a:rPr lang="en-GB" i="1" dirty="0"/>
              <a:t>5, 4, 3, 2, 1 </a:t>
            </a:r>
            <a:r>
              <a:rPr lang="en-GB" dirty="0"/>
              <a:t>shown? And what about the number of monkeys on the ground the </a:t>
            </a:r>
            <a:r>
              <a:rPr lang="en-GB" i="1" dirty="0"/>
              <a:t>1, 2, 3, 4, 5</a:t>
            </a:r>
            <a:r>
              <a:rPr lang="en-GB" dirty="0"/>
              <a:t>?</a:t>
            </a:r>
          </a:p>
          <a:p>
            <a:r>
              <a:rPr lang="en-GB" dirty="0"/>
              <a:t>What else was added to the representation?</a:t>
            </a:r>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9</a:t>
            </a:fld>
            <a:endParaRPr lang="en-GB"/>
          </a:p>
        </p:txBody>
      </p:sp>
    </p:spTree>
    <p:extLst>
      <p:ext uri="{BB962C8B-B14F-4D97-AF65-F5344CB8AC3E}">
        <p14:creationId xmlns:p14="http://schemas.microsoft.com/office/powerpoint/2010/main" val="1774243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9436E0-C350-403D-97F2-186B0C650A84}"/>
              </a:ext>
            </a:extLst>
          </p:cNvPr>
          <p:cNvSpPr>
            <a:spLocks noGrp="1" noRot="1" noChangeAspect="1"/>
          </p:cNvSpPr>
          <p:nvPr>
            <p:ph type="sldImg"/>
          </p:nvPr>
        </p:nvSpPr>
        <p:spPr>
          <a:ln w="12701">
            <a:solidFill>
              <a:srgbClr val="000000"/>
            </a:solidFill>
            <a:prstDash val="solid"/>
            <a:miter/>
          </a:ln>
        </p:spPr>
      </p:sp>
      <p:sp>
        <p:nvSpPr>
          <p:cNvPr id="3" name="Notes Placeholder 2">
            <a:extLst>
              <a:ext uri="{FF2B5EF4-FFF2-40B4-BE49-F238E27FC236}">
                <a16:creationId xmlns:a16="http://schemas.microsoft.com/office/drawing/2014/main" id="{EB3F7D93-DF26-415D-AB8E-C4B0830794BD}"/>
              </a:ext>
            </a:extLst>
          </p:cNvPr>
          <p:cNvSpPr txBox="1">
            <a:spLocks noGrp="1"/>
          </p:cNvSpPr>
          <p:nvPr>
            <p:ph type="body" sz="quarter" idx="1"/>
          </p:nvPr>
        </p:nvSpPr>
        <p:spPr/>
        <p:txBody>
          <a:bodyPr/>
          <a:lstStyle/>
          <a:p>
            <a:pPr lvl="0"/>
            <a:r>
              <a:rPr lang="en-GB" dirty="0"/>
              <a:t>Look at this example from a child (Reception).</a:t>
            </a:r>
          </a:p>
          <a:p>
            <a:pPr lvl="0"/>
            <a:r>
              <a:rPr lang="en-GB" dirty="0"/>
              <a:t>Discuss the pictures – what could they tell us about the children’s understanding of the mathematics?</a:t>
            </a:r>
          </a:p>
          <a:p>
            <a:pPr lvl="0"/>
            <a:r>
              <a:rPr lang="en-GB" dirty="0"/>
              <a:t>Highlight the selection of the Numicon representation of five, and the representation of monkeys.</a:t>
            </a:r>
          </a:p>
          <a:p>
            <a:pPr lvl="0"/>
            <a:r>
              <a:rPr lang="en-GB" dirty="0"/>
              <a:t>But that the ‘five-ness’ is lost as they swing from the tree.</a:t>
            </a:r>
          </a:p>
          <a:p>
            <a:pPr lvl="0"/>
            <a:endParaRPr lang="en-GB" dirty="0"/>
          </a:p>
        </p:txBody>
      </p:sp>
      <p:sp>
        <p:nvSpPr>
          <p:cNvPr id="4" name="Slide Number Placeholder 3">
            <a:extLst>
              <a:ext uri="{FF2B5EF4-FFF2-40B4-BE49-F238E27FC236}">
                <a16:creationId xmlns:a16="http://schemas.microsoft.com/office/drawing/2014/main" id="{71EFA35C-1513-4223-90BD-2B294260AA3A}"/>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E5D7369-6374-4531-8DC9-41689F7B5FE6}" type="slidenum">
              <a:t>10</a:t>
            </a:fld>
            <a:endParaRPr lang="en-GB" sz="1200" b="0" i="0" u="none" strike="noStrike" kern="1200" cap="none" spc="0" baseline="0">
              <a:solidFill>
                <a:srgbClr val="000000"/>
              </a:solidFill>
              <a:uFillTx/>
              <a:latin typeface="Arial" pitchFamily="34"/>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EE6BFA-0FBA-4931-9D8F-4AAF71A6AD53}"/>
              </a:ext>
            </a:extLst>
          </p:cNvPr>
          <p:cNvSpPr>
            <a:spLocks noGrp="1" noRot="1" noChangeAspect="1"/>
          </p:cNvSpPr>
          <p:nvPr>
            <p:ph type="sldImg"/>
          </p:nvPr>
        </p:nvSpPr>
        <p:spPr>
          <a:ln w="12701">
            <a:solidFill>
              <a:srgbClr val="000000"/>
            </a:solidFill>
            <a:prstDash val="solid"/>
            <a:miter/>
          </a:ln>
        </p:spPr>
      </p:sp>
      <p:sp>
        <p:nvSpPr>
          <p:cNvPr id="3" name="Notes Placeholder 2">
            <a:extLst>
              <a:ext uri="{FF2B5EF4-FFF2-40B4-BE49-F238E27FC236}">
                <a16:creationId xmlns:a16="http://schemas.microsoft.com/office/drawing/2014/main" id="{1806CD28-56C6-4B0D-9173-66CF00B1DC99}"/>
              </a:ext>
            </a:extLst>
          </p:cNvPr>
          <p:cNvSpPr txBox="1">
            <a:spLocks noGrp="1"/>
          </p:cNvSpPr>
          <p:nvPr>
            <p:ph type="body" sz="quarter" idx="1"/>
          </p:nvPr>
        </p:nvSpPr>
        <p:spPr/>
        <p:txBody>
          <a:bodyPr/>
          <a:lstStyle/>
          <a:p>
            <a:pPr lvl="0"/>
            <a:r>
              <a:rPr lang="en-GB" dirty="0"/>
              <a:t>Does this picture show anything else?</a:t>
            </a:r>
          </a:p>
          <a:p>
            <a:pPr lvl="0"/>
            <a:r>
              <a:rPr lang="en-GB" dirty="0"/>
              <a:t>Highlight</a:t>
            </a:r>
          </a:p>
          <a:p>
            <a:pPr marL="171450" lvl="0" indent="-171450">
              <a:buFont typeface="Arial" panose="020B0604020202020204" pitchFamily="34" charset="0"/>
              <a:buChar char="•"/>
            </a:pPr>
            <a:r>
              <a:rPr lang="en-GB" dirty="0"/>
              <a:t>there is more of a sequential order in this picture</a:t>
            </a:r>
          </a:p>
          <a:p>
            <a:pPr marL="171450" lvl="0" indent="-171450">
              <a:buFont typeface="Arial" panose="020B0604020202020204" pitchFamily="34" charset="0"/>
              <a:buChar char="•"/>
            </a:pPr>
            <a:r>
              <a:rPr lang="en-GB" dirty="0"/>
              <a:t>the decreasing number story is used through Numicon pieces</a:t>
            </a:r>
          </a:p>
          <a:p>
            <a:pPr marL="171450" lvl="0" indent="-171450">
              <a:buFont typeface="Arial" panose="020B0604020202020204" pitchFamily="34" charset="0"/>
              <a:buChar char="•"/>
            </a:pPr>
            <a:r>
              <a:rPr lang="en-GB" dirty="0"/>
              <a:t>arrows show one monkey fewer each time.</a:t>
            </a:r>
          </a:p>
          <a:p>
            <a:pPr lvl="0"/>
            <a:endParaRPr lang="en-GB" dirty="0"/>
          </a:p>
          <a:p>
            <a:pPr lvl="0"/>
            <a:endParaRPr lang="en-GB" dirty="0"/>
          </a:p>
          <a:p>
            <a:pPr lvl="0"/>
            <a:endParaRPr lang="en-GB" dirty="0"/>
          </a:p>
        </p:txBody>
      </p:sp>
      <p:sp>
        <p:nvSpPr>
          <p:cNvPr id="4" name="Slide Number Placeholder 3">
            <a:extLst>
              <a:ext uri="{FF2B5EF4-FFF2-40B4-BE49-F238E27FC236}">
                <a16:creationId xmlns:a16="http://schemas.microsoft.com/office/drawing/2014/main" id="{E717E24C-81B6-4E1B-8B3D-BB55383FEDDA}"/>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EE9977F-1267-4FFF-BB94-404A0141CC9F}" type="slidenum">
              <a:t>11</a:t>
            </a:fld>
            <a:endParaRPr lang="en-GB" sz="1200" b="0" i="0" u="none" strike="noStrike" kern="1200" cap="none" spc="0" baseline="0">
              <a:solidFill>
                <a:srgbClr val="000000"/>
              </a:solidFill>
              <a:uFillTx/>
              <a:latin typeface="Arial" pitchFamily="34"/>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Arial" panose="020B0604020202020204" pitchFamily="34" charset="0"/>
                <a:cs typeface="Arial" panose="020B0604020202020204" pitchFamily="34" charset="0"/>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Tree>
    <p:extLst>
      <p:ext uri="{BB962C8B-B14F-4D97-AF65-F5344CB8AC3E}">
        <p14:creationId xmlns:p14="http://schemas.microsoft.com/office/powerpoint/2010/main" val="3901247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
        <p:nvSpPr>
          <p:cNvPr id="2" name="TextBox 1">
            <a:extLst>
              <a:ext uri="{FF2B5EF4-FFF2-40B4-BE49-F238E27FC236}">
                <a16:creationId xmlns:a16="http://schemas.microsoft.com/office/drawing/2014/main" id="{68D0B289-4844-44AC-86A0-5AEEE34C6957}"/>
              </a:ext>
            </a:extLst>
          </p:cNvPr>
          <p:cNvSpPr txBox="1"/>
          <p:nvPr userDrawn="1"/>
        </p:nvSpPr>
        <p:spPr>
          <a:xfrm>
            <a:off x="623392" y="2348880"/>
            <a:ext cx="5616624" cy="646331"/>
          </a:xfrm>
          <a:prstGeom prst="rect">
            <a:avLst/>
          </a:prstGeom>
          <a:noFill/>
        </p:spPr>
        <p:txBody>
          <a:bodyPr wrap="square" rtlCol="0">
            <a:spAutoFit/>
          </a:bodyPr>
          <a:lstStyle/>
          <a:p>
            <a:pPr>
              <a:buNone/>
            </a:pPr>
            <a:r>
              <a:rPr lang="en-GB" sz="3600" b="1" noProof="0" dirty="0">
                <a:solidFill>
                  <a:schemeClr val="bg1"/>
                </a:solidFill>
              </a:rPr>
              <a:t>Thank you</a:t>
            </a:r>
            <a:endParaRPr lang="en-GB" sz="3600" b="1" dirty="0">
              <a:solidFill>
                <a:schemeClr val="bg1"/>
              </a:solidFill>
            </a:endParaRPr>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1504206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10/11/2020</a:t>
            </a:fld>
            <a:endParaRPr lang="en-GB" dirty="0"/>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Lst>
  <p:txStyles>
    <p:titleStyle>
      <a:lvl1pPr algn="l" defTabSz="914400" rtl="0" eaLnBrk="1" latinLnBrk="0" hangingPunct="1">
        <a:lnSpc>
          <a:spcPct val="90000"/>
        </a:lnSpc>
        <a:spcBef>
          <a:spcPct val="0"/>
        </a:spcBef>
        <a:buNone/>
        <a:defRPr sz="3600" b="1" kern="1200">
          <a:solidFill>
            <a:srgbClr val="585858"/>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hyperlink" Target="mailto:viv.lloyd@ncetm.org.uk"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hyperlink" Target="https://nrich.maths.org/8081"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hyperlink" Target="http://buildingnumbersense.blogspot.com/p/number-talks.html" TargetMode="Externa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6">
            <a:extLst>
              <a:ext uri="{FF2B5EF4-FFF2-40B4-BE49-F238E27FC236}">
                <a16:creationId xmlns:a16="http://schemas.microsoft.com/office/drawing/2014/main" id="{7CB2007B-5C79-4E64-B90D-0A5AD23791AC}"/>
              </a:ext>
            </a:extLst>
          </p:cNvPr>
          <p:cNvSpPr>
            <a:spLocks noGrp="1" noChangeArrowheads="1"/>
          </p:cNvSpPr>
          <p:nvPr>
            <p:ph type="ctrTitle"/>
          </p:nvPr>
        </p:nvSpPr>
        <p:spPr>
          <a:xfrm>
            <a:off x="263352" y="341313"/>
            <a:ext cx="7239000" cy="2583631"/>
          </a:xfrm>
        </p:spPr>
        <p:txBody>
          <a:bodyPr>
            <a:noAutofit/>
          </a:bodyPr>
          <a:lstStyle/>
          <a:p>
            <a:pPr eaLnBrk="1" hangingPunct="1">
              <a:buNone/>
              <a:defRPr/>
            </a:pPr>
            <a:r>
              <a:rPr lang="en-GB" altLang="en-US" dirty="0"/>
              <a:t>The big ideas of teaching for mastery </a:t>
            </a:r>
            <a:br>
              <a:rPr lang="en-GB" altLang="en-US" dirty="0"/>
            </a:br>
            <a:br>
              <a:rPr lang="en-GB" altLang="en-US" dirty="0"/>
            </a:br>
            <a:r>
              <a:rPr lang="en-GB" altLang="en-US" dirty="0"/>
              <a:t>Primary ITE Unit 5: </a:t>
            </a:r>
            <a:br>
              <a:rPr lang="en-GB" altLang="en-US" dirty="0"/>
            </a:br>
            <a:r>
              <a:rPr lang="en-GB" altLang="en-US" dirty="0"/>
              <a:t>Mathematical Thinking</a:t>
            </a:r>
            <a:endParaRPr lang="en-US"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4DEA9-DF43-4F54-AD6B-99AB0DE3F9CD}"/>
              </a:ext>
            </a:extLst>
          </p:cNvPr>
          <p:cNvSpPr txBox="1">
            <a:spLocks noGrp="1"/>
          </p:cNvSpPr>
          <p:nvPr>
            <p:ph type="title"/>
          </p:nvPr>
        </p:nvSpPr>
        <p:spPr>
          <a:xfrm>
            <a:off x="32602" y="176651"/>
            <a:ext cx="11968053" cy="1143000"/>
          </a:xfrm>
        </p:spPr>
        <p:txBody>
          <a:bodyPr/>
          <a:lstStyle/>
          <a:p>
            <a:r>
              <a:rPr lang="en-GB" sz="2800" dirty="0"/>
              <a:t>How are these young children showing their mathematical thinking?</a:t>
            </a:r>
          </a:p>
        </p:txBody>
      </p:sp>
      <p:pic>
        <p:nvPicPr>
          <p:cNvPr id="3" name="Content Placeholder 4" descr="A close up of text on a whiteboard&#10;&#10;Description generated with high confidence">
            <a:extLst>
              <a:ext uri="{FF2B5EF4-FFF2-40B4-BE49-F238E27FC236}">
                <a16:creationId xmlns:a16="http://schemas.microsoft.com/office/drawing/2014/main" id="{CAEE5C0C-21DF-4F6E-82FE-304CF1F5BF15}"/>
              </a:ext>
            </a:extLst>
          </p:cNvPr>
          <p:cNvPicPr>
            <a:picLocks noGrp="1" noChangeAspect="1"/>
          </p:cNvPicPr>
          <p:nvPr>
            <p:ph idx="1"/>
          </p:nvPr>
        </p:nvPicPr>
        <p:blipFill rotWithShape="1">
          <a:blip r:embed="rId3"/>
          <a:srcRect t="2923" r="3953" b="5035"/>
          <a:stretch/>
        </p:blipFill>
        <p:spPr>
          <a:xfrm>
            <a:off x="407368" y="1132696"/>
            <a:ext cx="7128792" cy="5102741"/>
          </a:xfrm>
        </p:spPr>
      </p:pic>
      <p:sp>
        <p:nvSpPr>
          <p:cNvPr id="4" name="TextBox 5">
            <a:extLst>
              <a:ext uri="{FF2B5EF4-FFF2-40B4-BE49-F238E27FC236}">
                <a16:creationId xmlns:a16="http://schemas.microsoft.com/office/drawing/2014/main" id="{8650968A-3E16-4008-9BDA-3C520D4F4498}"/>
              </a:ext>
            </a:extLst>
          </p:cNvPr>
          <p:cNvSpPr txBox="1"/>
          <p:nvPr/>
        </p:nvSpPr>
        <p:spPr>
          <a:xfrm>
            <a:off x="-672752" y="6429737"/>
            <a:ext cx="9055206" cy="284693"/>
          </a:xfrm>
          <a:prstGeom prst="rect">
            <a:avLst/>
          </a:prstGeom>
          <a:noFill/>
          <a:ln cap="flat">
            <a:noFill/>
          </a:ln>
        </p:spPr>
        <p:txBody>
          <a:bodyPr vert="horz" wrap="square" lIns="68580" tIns="34290" rIns="68580" bIns="34290" anchor="t" anchorCtr="0" compatLnSpc="1">
            <a:spAutoFit/>
          </a:bodyPr>
          <a:lstStyle/>
          <a:p>
            <a:pPr algn="ctr" defTabSz="685800" fontAlgn="auto">
              <a:spcBef>
                <a:spcPts val="0"/>
              </a:spcBef>
              <a:spcAft>
                <a:spcPts val="0"/>
              </a:spcAft>
              <a:buNone/>
              <a:defRPr sz="1800" b="0" i="0" u="none" strike="noStrike" kern="0" cap="none" spc="0" baseline="0">
                <a:solidFill>
                  <a:srgbClr val="000000"/>
                </a:solidFill>
                <a:uFillTx/>
              </a:defRPr>
            </a:pPr>
            <a:r>
              <a:rPr lang="en-GB" sz="1400" dirty="0">
                <a:solidFill>
                  <a:srgbClr val="000000"/>
                </a:solidFill>
                <a:latin typeface="Arial" pitchFamily="34"/>
              </a:rPr>
              <a:t>Photo</a:t>
            </a:r>
            <a:r>
              <a:rPr lang="en-GB" sz="1200" dirty="0">
                <a:solidFill>
                  <a:srgbClr val="000000"/>
                </a:solidFill>
                <a:latin typeface="Arial" pitchFamily="34"/>
              </a:rPr>
              <a:t> is part of </a:t>
            </a:r>
            <a:r>
              <a:rPr lang="en-GB" sz="1400" dirty="0">
                <a:solidFill>
                  <a:srgbClr val="000000"/>
                </a:solidFill>
                <a:latin typeface="Arial" pitchFamily="34"/>
              </a:rPr>
              <a:t>NCP17-06</a:t>
            </a:r>
            <a:r>
              <a:rPr lang="en-GB" sz="1200" dirty="0">
                <a:solidFill>
                  <a:srgbClr val="000000"/>
                </a:solidFill>
                <a:latin typeface="Arial" pitchFamily="34"/>
              </a:rPr>
              <a:t> WM 2 – permission granted by S Paton, </a:t>
            </a:r>
            <a:r>
              <a:rPr lang="en-GB" sz="1200" dirty="0" err="1">
                <a:solidFill>
                  <a:srgbClr val="000000"/>
                </a:solidFill>
                <a:latin typeface="Arial" pitchFamily="34"/>
              </a:rPr>
              <a:t>Wigmore</a:t>
            </a:r>
            <a:r>
              <a:rPr lang="en-GB" sz="1200" dirty="0">
                <a:solidFill>
                  <a:srgbClr val="000000"/>
                </a:solidFill>
                <a:latin typeface="Arial" pitchFamily="34"/>
              </a:rPr>
              <a:t> Primary School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68B39-5D76-4066-AC0B-5171C10E4A14}"/>
              </a:ext>
            </a:extLst>
          </p:cNvPr>
          <p:cNvSpPr txBox="1">
            <a:spLocks noGrp="1"/>
          </p:cNvSpPr>
          <p:nvPr>
            <p:ph type="title"/>
          </p:nvPr>
        </p:nvSpPr>
        <p:spPr>
          <a:xfrm>
            <a:off x="191344" y="234298"/>
            <a:ext cx="11449272" cy="857250"/>
          </a:xfrm>
        </p:spPr>
        <p:txBody>
          <a:bodyPr>
            <a:noAutofit/>
          </a:bodyPr>
          <a:lstStyle/>
          <a:p>
            <a:pPr lvl="0"/>
            <a:r>
              <a:rPr lang="en-GB" sz="2800" dirty="0"/>
              <a:t>How are these young children showing their mathematical thinking?</a:t>
            </a:r>
          </a:p>
        </p:txBody>
      </p:sp>
      <p:pic>
        <p:nvPicPr>
          <p:cNvPr id="3" name="Content Placeholder 6" descr="A close up of text on a whiteboard&#10;&#10;Description generated with high confidence">
            <a:extLst>
              <a:ext uri="{FF2B5EF4-FFF2-40B4-BE49-F238E27FC236}">
                <a16:creationId xmlns:a16="http://schemas.microsoft.com/office/drawing/2014/main" id="{03EBC2A1-BB77-4279-A0D2-7E11EECD1104}"/>
              </a:ext>
            </a:extLst>
          </p:cNvPr>
          <p:cNvPicPr>
            <a:picLocks noGrp="1" noChangeAspect="1"/>
          </p:cNvPicPr>
          <p:nvPr>
            <p:ph idx="1"/>
          </p:nvPr>
        </p:nvPicPr>
        <p:blipFill rotWithShape="1">
          <a:blip r:embed="rId3"/>
          <a:srcRect b="3097"/>
          <a:stretch/>
        </p:blipFill>
        <p:spPr>
          <a:xfrm>
            <a:off x="407368" y="1226598"/>
            <a:ext cx="6084676" cy="4404803"/>
          </a:xfrm>
        </p:spPr>
      </p:pic>
      <p:sp>
        <p:nvSpPr>
          <p:cNvPr id="4" name="TextBox 7">
            <a:extLst>
              <a:ext uri="{FF2B5EF4-FFF2-40B4-BE49-F238E27FC236}">
                <a16:creationId xmlns:a16="http://schemas.microsoft.com/office/drawing/2014/main" id="{6709948D-9249-4F03-B132-4FB08AFA7E57}"/>
              </a:ext>
            </a:extLst>
          </p:cNvPr>
          <p:cNvSpPr txBox="1"/>
          <p:nvPr/>
        </p:nvSpPr>
        <p:spPr>
          <a:xfrm>
            <a:off x="-168696" y="6339009"/>
            <a:ext cx="9129713" cy="284693"/>
          </a:xfrm>
          <a:prstGeom prst="rect">
            <a:avLst/>
          </a:prstGeom>
          <a:noFill/>
          <a:ln cap="flat">
            <a:noFill/>
          </a:ln>
        </p:spPr>
        <p:txBody>
          <a:bodyPr vert="horz" wrap="square" lIns="68580" tIns="34290" rIns="68580" bIns="34290" anchor="t" anchorCtr="0" compatLnSpc="1">
            <a:spAutoFit/>
          </a:bodyPr>
          <a:lstStyle/>
          <a:p>
            <a:pPr algn="ctr" defTabSz="685800" fontAlgn="auto">
              <a:spcBef>
                <a:spcPts val="0"/>
              </a:spcBef>
              <a:spcAft>
                <a:spcPts val="0"/>
              </a:spcAft>
              <a:buNone/>
              <a:defRPr sz="1800" b="0" i="0" u="none" strike="noStrike" kern="0" cap="none" spc="0" baseline="0">
                <a:solidFill>
                  <a:srgbClr val="000000"/>
                </a:solidFill>
                <a:uFillTx/>
              </a:defRPr>
            </a:pPr>
            <a:r>
              <a:rPr lang="en-GB" sz="1400" dirty="0">
                <a:solidFill>
                  <a:srgbClr val="000000"/>
                </a:solidFill>
                <a:latin typeface="Arial" pitchFamily="34"/>
              </a:rPr>
              <a:t>Photo is part of NCP17-06 WM 2 – permission granted by S Paton, </a:t>
            </a:r>
            <a:r>
              <a:rPr lang="en-GB" sz="1400" dirty="0" err="1">
                <a:solidFill>
                  <a:srgbClr val="000000"/>
                </a:solidFill>
                <a:latin typeface="Arial" pitchFamily="34"/>
              </a:rPr>
              <a:t>Wigmore</a:t>
            </a:r>
            <a:r>
              <a:rPr lang="en-GB" sz="1400" dirty="0">
                <a:solidFill>
                  <a:srgbClr val="000000"/>
                </a:solidFill>
                <a:latin typeface="Arial" pitchFamily="34"/>
              </a:rPr>
              <a:t> Primary School April 2018</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AD7A-D606-49E5-80DE-FF61EBE3609A}"/>
              </a:ext>
            </a:extLst>
          </p:cNvPr>
          <p:cNvSpPr txBox="1">
            <a:spLocks noGrp="1"/>
          </p:cNvSpPr>
          <p:nvPr>
            <p:ph type="title"/>
          </p:nvPr>
        </p:nvSpPr>
        <p:spPr>
          <a:xfrm>
            <a:off x="70582" y="179404"/>
            <a:ext cx="11786057" cy="1143000"/>
          </a:xfrm>
        </p:spPr>
        <p:txBody>
          <a:bodyPr/>
          <a:lstStyle/>
          <a:p>
            <a:r>
              <a:rPr lang="en-GB" sz="2800" dirty="0"/>
              <a:t>How are these young children showing their mathematical thinking?</a:t>
            </a:r>
          </a:p>
        </p:txBody>
      </p:sp>
      <p:pic>
        <p:nvPicPr>
          <p:cNvPr id="3" name="Content Placeholder 4" descr="A close up of text on a whiteboard&#10;&#10;Description generated with high confidence">
            <a:extLst>
              <a:ext uri="{FF2B5EF4-FFF2-40B4-BE49-F238E27FC236}">
                <a16:creationId xmlns:a16="http://schemas.microsoft.com/office/drawing/2014/main" id="{56CE6EDA-A4B2-4FB2-B441-9CDC6A644D77}"/>
              </a:ext>
            </a:extLst>
          </p:cNvPr>
          <p:cNvPicPr>
            <a:picLocks noGrp="1" noChangeAspect="1"/>
          </p:cNvPicPr>
          <p:nvPr>
            <p:ph idx="1"/>
          </p:nvPr>
        </p:nvPicPr>
        <p:blipFill rotWithShape="1">
          <a:blip r:embed="rId3"/>
          <a:srcRect t="1757" r="2273" b="2351"/>
          <a:stretch/>
        </p:blipFill>
        <p:spPr>
          <a:xfrm>
            <a:off x="355022" y="980728"/>
            <a:ext cx="6192687" cy="4538784"/>
          </a:xfrm>
        </p:spPr>
      </p:pic>
      <p:sp>
        <p:nvSpPr>
          <p:cNvPr id="4" name="TextBox 5">
            <a:extLst>
              <a:ext uri="{FF2B5EF4-FFF2-40B4-BE49-F238E27FC236}">
                <a16:creationId xmlns:a16="http://schemas.microsoft.com/office/drawing/2014/main" id="{AAC39B27-CB36-405E-BCBA-5062BC4BD433}"/>
              </a:ext>
            </a:extLst>
          </p:cNvPr>
          <p:cNvSpPr txBox="1"/>
          <p:nvPr/>
        </p:nvSpPr>
        <p:spPr>
          <a:xfrm>
            <a:off x="355022" y="6193878"/>
            <a:ext cx="6669878" cy="253916"/>
          </a:xfrm>
          <a:prstGeom prst="rect">
            <a:avLst/>
          </a:prstGeom>
          <a:noFill/>
          <a:ln cap="flat">
            <a:noFill/>
          </a:ln>
        </p:spPr>
        <p:txBody>
          <a:bodyPr vert="horz" wrap="square" lIns="68580" tIns="34290" rIns="68580" bIns="34290" anchor="t" anchorCtr="0" compatLnSpc="1">
            <a:spAutoFit/>
          </a:bodyPr>
          <a:lstStyle/>
          <a:p>
            <a:pPr defTabSz="685800" fontAlgn="auto">
              <a:spcBef>
                <a:spcPts val="0"/>
              </a:spcBef>
              <a:spcAft>
                <a:spcPts val="0"/>
              </a:spcAft>
              <a:buNone/>
              <a:defRPr sz="1800" b="0" i="0" u="none" strike="noStrike" kern="0" cap="none" spc="0" baseline="0">
                <a:solidFill>
                  <a:srgbClr val="000000"/>
                </a:solidFill>
                <a:uFillTx/>
              </a:defRPr>
            </a:pPr>
            <a:r>
              <a:rPr lang="en-GB" sz="1200" dirty="0">
                <a:solidFill>
                  <a:srgbClr val="000000"/>
                </a:solidFill>
                <a:latin typeface="Arial" pitchFamily="34"/>
              </a:rPr>
              <a:t>Photo is part of NCP17-06 WM 2 – permission granted by S Paton, </a:t>
            </a:r>
            <a:r>
              <a:rPr lang="en-GB" sz="1200" dirty="0" err="1">
                <a:solidFill>
                  <a:srgbClr val="000000"/>
                </a:solidFill>
                <a:latin typeface="Arial" pitchFamily="34"/>
              </a:rPr>
              <a:t>Wigmore</a:t>
            </a:r>
            <a:r>
              <a:rPr lang="en-GB" sz="1200" dirty="0">
                <a:solidFill>
                  <a:srgbClr val="000000"/>
                </a:solidFill>
                <a:latin typeface="Arial" pitchFamily="34"/>
              </a:rPr>
              <a:t> Primary School</a:t>
            </a:r>
          </a:p>
        </p:txBody>
      </p:sp>
      <p:sp>
        <p:nvSpPr>
          <p:cNvPr id="6" name="Rectangle 5">
            <a:extLst>
              <a:ext uri="{FF2B5EF4-FFF2-40B4-BE49-F238E27FC236}">
                <a16:creationId xmlns:a16="http://schemas.microsoft.com/office/drawing/2014/main" id="{A8B0E894-4DC2-4A91-9471-289F4F8A1A83}"/>
              </a:ext>
            </a:extLst>
          </p:cNvPr>
          <p:cNvSpPr/>
          <p:nvPr/>
        </p:nvSpPr>
        <p:spPr>
          <a:xfrm>
            <a:off x="7924286" y="980728"/>
            <a:ext cx="4197132" cy="2800767"/>
          </a:xfrm>
          <a:prstGeom prst="rect">
            <a:avLst/>
          </a:prstGeom>
        </p:spPr>
        <p:txBody>
          <a:bodyPr wrap="square">
            <a:spAutoFit/>
          </a:bodyPr>
          <a:lstStyle/>
          <a:p>
            <a:pPr marL="266700" indent="-266700">
              <a:buFont typeface="Arial" panose="020B0604020202020204" pitchFamily="34" charset="0"/>
              <a:buChar char="•"/>
            </a:pPr>
            <a:r>
              <a:rPr lang="en-GB" sz="2000" dirty="0"/>
              <a:t>Looking for pattern to discern structure.</a:t>
            </a:r>
          </a:p>
          <a:p>
            <a:pPr marL="457200" indent="-457200">
              <a:buFont typeface="Arial" panose="020B0604020202020204" pitchFamily="34" charset="0"/>
              <a:buChar char="•"/>
            </a:pPr>
            <a:endParaRPr lang="en-GB" sz="2000" dirty="0"/>
          </a:p>
          <a:p>
            <a:pPr marL="266700" indent="-266700">
              <a:buFont typeface="Arial" panose="020B0604020202020204" pitchFamily="34" charset="0"/>
              <a:buChar char="•"/>
            </a:pPr>
            <a:r>
              <a:rPr lang="en-GB" sz="2000" dirty="0"/>
              <a:t>Looking for relationships and connecting ideas.</a:t>
            </a:r>
          </a:p>
          <a:p>
            <a:pPr marL="457200" indent="-457200">
              <a:buFont typeface="Arial" panose="020B0604020202020204" pitchFamily="34" charset="0"/>
              <a:buChar char="•"/>
            </a:pPr>
            <a:endParaRPr lang="en-GB" sz="2000" dirty="0"/>
          </a:p>
          <a:p>
            <a:pPr marL="266700" indent="-266700">
              <a:buFont typeface="Arial" panose="020B0604020202020204" pitchFamily="34" charset="0"/>
              <a:buChar char="•"/>
            </a:pPr>
            <a:r>
              <a:rPr lang="en-GB" sz="2000" dirty="0"/>
              <a:t>Reasoning logically, explaining, conjecturing and proving.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F027FA-B529-4340-B1C0-7923FEF97B18}"/>
              </a:ext>
            </a:extLst>
          </p:cNvPr>
          <p:cNvSpPr>
            <a:spLocks noGrp="1"/>
          </p:cNvSpPr>
          <p:nvPr>
            <p:ph idx="1"/>
          </p:nvPr>
        </p:nvSpPr>
        <p:spPr>
          <a:xfrm>
            <a:off x="335360" y="620688"/>
            <a:ext cx="11521280" cy="4114800"/>
          </a:xfrm>
        </p:spPr>
        <p:txBody>
          <a:bodyPr/>
          <a:lstStyle/>
          <a:p>
            <a:pPr marL="0" indent="0">
              <a:buNone/>
            </a:pPr>
            <a:r>
              <a:rPr lang="en-GB" sz="2800" dirty="0"/>
              <a:t>“Graphics in mathematical experiences are part of the processes of maths learning and the whole problem-generating and problem-solving ethos that we try, as educators, to develop in, and for, our learners”</a:t>
            </a:r>
          </a:p>
          <a:p>
            <a:pPr marL="0" indent="0">
              <a:buNone/>
            </a:pPr>
            <a:endParaRPr lang="en-GB" sz="2800" dirty="0"/>
          </a:p>
          <a:p>
            <a:pPr marL="0" indent="0">
              <a:buNone/>
            </a:pPr>
            <a:r>
              <a:rPr lang="en-GB" sz="1800" dirty="0"/>
              <a:t>(Janet Moyles’ Foreword in: Understanding children’s mathematical graphics Carruthers &amp; Worthington 2011)</a:t>
            </a:r>
          </a:p>
        </p:txBody>
      </p:sp>
    </p:spTree>
    <p:extLst>
      <p:ext uri="{BB962C8B-B14F-4D97-AF65-F5344CB8AC3E}">
        <p14:creationId xmlns:p14="http://schemas.microsoft.com/office/powerpoint/2010/main" val="1163091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C3F2F-50FD-46ED-9B24-253EBC8181DD}"/>
              </a:ext>
            </a:extLst>
          </p:cNvPr>
          <p:cNvSpPr>
            <a:spLocks noGrp="1"/>
          </p:cNvSpPr>
          <p:nvPr>
            <p:ph type="title"/>
          </p:nvPr>
        </p:nvSpPr>
        <p:spPr>
          <a:xfrm>
            <a:off x="263352" y="197454"/>
            <a:ext cx="7924800" cy="622845"/>
          </a:xfrm>
        </p:spPr>
        <p:txBody>
          <a:bodyPr/>
          <a:lstStyle/>
          <a:p>
            <a:r>
              <a:rPr lang="en-GB" dirty="0"/>
              <a:t>Reflection</a:t>
            </a:r>
          </a:p>
        </p:txBody>
      </p:sp>
      <p:sp>
        <p:nvSpPr>
          <p:cNvPr id="4" name="Cloud Callout 4">
            <a:extLst>
              <a:ext uri="{FF2B5EF4-FFF2-40B4-BE49-F238E27FC236}">
                <a16:creationId xmlns:a16="http://schemas.microsoft.com/office/drawing/2014/main" id="{4D4231CD-103A-48B2-8E34-61A0CBDAE916}"/>
              </a:ext>
            </a:extLst>
          </p:cNvPr>
          <p:cNvSpPr/>
          <p:nvPr/>
        </p:nvSpPr>
        <p:spPr>
          <a:xfrm>
            <a:off x="4983796" y="544355"/>
            <a:ext cx="6408712" cy="4279503"/>
          </a:xfrm>
          <a:prstGeom prst="cloudCallout">
            <a:avLst>
              <a:gd name="adj1" fmla="val -89721"/>
              <a:gd name="adj2" fmla="val 49546"/>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a:p>
            <a:pPr algn="ctr">
              <a:buNone/>
            </a:pPr>
            <a:r>
              <a:rPr lang="en-US" dirty="0">
                <a:solidFill>
                  <a:schemeClr val="tx1"/>
                </a:solidFill>
              </a:rPr>
              <a:t>How have you seen children being encouraged to represent their mathematical thinking?</a:t>
            </a:r>
          </a:p>
          <a:p>
            <a:pPr algn="ctr"/>
            <a:endParaRPr lang="en-GB" dirty="0">
              <a:solidFill>
                <a:schemeClr val="tx1"/>
              </a:solidFill>
            </a:endParaRPr>
          </a:p>
        </p:txBody>
      </p:sp>
    </p:spTree>
    <p:extLst>
      <p:ext uri="{BB962C8B-B14F-4D97-AF65-F5344CB8AC3E}">
        <p14:creationId xmlns:p14="http://schemas.microsoft.com/office/powerpoint/2010/main" val="2279815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C72C0-A51B-43B0-A2B0-B7D552085CDF}"/>
              </a:ext>
            </a:extLst>
          </p:cNvPr>
          <p:cNvSpPr>
            <a:spLocks noGrp="1"/>
          </p:cNvSpPr>
          <p:nvPr>
            <p:ph type="title"/>
          </p:nvPr>
        </p:nvSpPr>
        <p:spPr>
          <a:xfrm>
            <a:off x="336572" y="186414"/>
            <a:ext cx="11232036" cy="1722917"/>
          </a:xfrm>
        </p:spPr>
        <p:txBody>
          <a:bodyPr/>
          <a:lstStyle/>
          <a:p>
            <a:r>
              <a:rPr lang="en-GB" sz="2800" dirty="0">
                <a:latin typeface="Arial"/>
                <a:cs typeface="Arial"/>
              </a:rPr>
              <a:t>Making connections/developing the learning: using the familiar </a:t>
            </a:r>
            <a:br>
              <a:rPr lang="en-GB" sz="2800" dirty="0"/>
            </a:br>
            <a:r>
              <a:rPr lang="en-GB" sz="2800" dirty="0">
                <a:latin typeface="Arial"/>
                <a:cs typeface="Arial"/>
              </a:rPr>
              <a:t>What’s the key concept?</a:t>
            </a:r>
            <a:br>
              <a:rPr lang="en-GB" sz="2800" dirty="0"/>
            </a:br>
            <a:r>
              <a:rPr lang="en-GB" sz="2800" dirty="0">
                <a:latin typeface="Arial"/>
                <a:cs typeface="Arial"/>
              </a:rPr>
              <a:t>Composition of 5</a:t>
            </a:r>
          </a:p>
        </p:txBody>
      </p:sp>
      <p:sp>
        <p:nvSpPr>
          <p:cNvPr id="4" name="TextBox 3">
            <a:extLst>
              <a:ext uri="{FF2B5EF4-FFF2-40B4-BE49-F238E27FC236}">
                <a16:creationId xmlns:a16="http://schemas.microsoft.com/office/drawing/2014/main" id="{9616ABF6-6351-47E8-A3C9-B74BA7DCD9CD}"/>
              </a:ext>
            </a:extLst>
          </p:cNvPr>
          <p:cNvSpPr txBox="1"/>
          <p:nvPr/>
        </p:nvSpPr>
        <p:spPr>
          <a:xfrm>
            <a:off x="1940888" y="2996953"/>
            <a:ext cx="5633991" cy="2825389"/>
          </a:xfrm>
          <a:prstGeom prst="rect">
            <a:avLst/>
          </a:prstGeom>
          <a:noFill/>
        </p:spPr>
        <p:txBody>
          <a:bodyPr wrap="square" rtlCol="0">
            <a:spAutoFit/>
          </a:bodyPr>
          <a:lstStyle/>
          <a:p>
            <a:pPr>
              <a:buNone/>
            </a:pPr>
            <a:r>
              <a:rPr lang="en-GB" sz="2400" b="1" i="1" dirty="0"/>
              <a:t>There are 5 </a:t>
            </a:r>
            <a:r>
              <a:rPr lang="en-GB" sz="2400" b="1" i="1" u="sng" dirty="0"/>
              <a:t>monkeys</a:t>
            </a:r>
            <a:r>
              <a:rPr lang="en-GB" sz="2400" b="1" i="1" dirty="0"/>
              <a:t> altogether.</a:t>
            </a:r>
          </a:p>
          <a:p>
            <a:pPr>
              <a:buNone/>
            </a:pPr>
            <a:endParaRPr lang="en-GB" sz="2400" b="1" i="1" dirty="0"/>
          </a:p>
          <a:p>
            <a:pPr>
              <a:buNone/>
            </a:pPr>
            <a:r>
              <a:rPr lang="en-GB" sz="2400" b="1" i="1" dirty="0"/>
              <a:t>  If ___   </a:t>
            </a:r>
            <a:r>
              <a:rPr lang="en-GB" sz="2400" b="1" i="1" u="sng" dirty="0"/>
              <a:t>monkeys</a:t>
            </a:r>
            <a:r>
              <a:rPr lang="en-GB" sz="2400" b="1" i="1" dirty="0"/>
              <a:t> </a:t>
            </a:r>
            <a:r>
              <a:rPr lang="en-GB" sz="2400" b="1" i="1" u="sng" dirty="0"/>
              <a:t>are in the tree</a:t>
            </a:r>
          </a:p>
          <a:p>
            <a:pPr>
              <a:buNone/>
            </a:pPr>
            <a:r>
              <a:rPr lang="en-GB" sz="2400" b="1" i="1" u="sng" dirty="0"/>
              <a:t> </a:t>
            </a:r>
          </a:p>
          <a:p>
            <a:pPr>
              <a:buNone/>
            </a:pPr>
            <a:r>
              <a:rPr lang="en-GB" sz="2400" b="1" i="1" dirty="0"/>
              <a:t>___   </a:t>
            </a:r>
            <a:r>
              <a:rPr lang="en-GB" sz="2400" b="1" i="1" u="sng" dirty="0"/>
              <a:t>monkeys</a:t>
            </a:r>
            <a:r>
              <a:rPr lang="en-GB" sz="2400" b="1" i="1" dirty="0"/>
              <a:t> </a:t>
            </a:r>
            <a:r>
              <a:rPr lang="en-GB" sz="2400" b="1" i="1" u="sng" dirty="0"/>
              <a:t>are on the ground</a:t>
            </a:r>
            <a:r>
              <a:rPr lang="en-GB" b="1" i="1" u="sng" dirty="0"/>
              <a:t>.</a:t>
            </a:r>
          </a:p>
          <a:p>
            <a:pPr>
              <a:buNone/>
            </a:pPr>
            <a:endParaRPr lang="en-GB" dirty="0"/>
          </a:p>
        </p:txBody>
      </p:sp>
      <p:pic>
        <p:nvPicPr>
          <p:cNvPr id="13" name="Picture 12" descr="A picture containing vase, flower, sitting, yellow&#10;&#10;Description automatically generated">
            <a:extLst>
              <a:ext uri="{FF2B5EF4-FFF2-40B4-BE49-F238E27FC236}">
                <a16:creationId xmlns:a16="http://schemas.microsoft.com/office/drawing/2014/main" id="{F029D09C-E0B0-46B3-BBC5-EF65826CD5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8248" y="842082"/>
            <a:ext cx="3416986" cy="6074642"/>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7C969548-38FA-45DA-9AAB-36C749D839CF}"/>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0050303" y="4179973"/>
            <a:ext cx="576064" cy="963061"/>
          </a:xfrm>
          <a:prstGeom prst="rect">
            <a:avLst/>
          </a:prstGeom>
        </p:spPr>
      </p:pic>
      <p:pic>
        <p:nvPicPr>
          <p:cNvPr id="16" name="Picture 15" descr="A picture containing drawing&#10;&#10;Description automatically generated">
            <a:extLst>
              <a:ext uri="{FF2B5EF4-FFF2-40B4-BE49-F238E27FC236}">
                <a16:creationId xmlns:a16="http://schemas.microsoft.com/office/drawing/2014/main" id="{3AF587CA-02F5-4E6A-BC44-EEFE7E960DC0}"/>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291002" y="2183340"/>
            <a:ext cx="649381" cy="963061"/>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33116924-07DB-4200-A11D-7A22F0FF4380}"/>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55372" y="3516710"/>
            <a:ext cx="576064" cy="963061"/>
          </a:xfrm>
          <a:prstGeom prst="rect">
            <a:avLst/>
          </a:prstGeom>
        </p:spPr>
      </p:pic>
      <p:pic>
        <p:nvPicPr>
          <p:cNvPr id="18" name="Picture 17" descr="A picture containing drawing&#10;&#10;Description automatically generated">
            <a:extLst>
              <a:ext uri="{FF2B5EF4-FFF2-40B4-BE49-F238E27FC236}">
                <a16:creationId xmlns:a16="http://schemas.microsoft.com/office/drawing/2014/main" id="{75A8CEBD-F150-4491-9FFB-00BB51CCF57F}"/>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940382" y="2404104"/>
            <a:ext cx="576064" cy="963061"/>
          </a:xfrm>
          <a:prstGeom prst="rect">
            <a:avLst/>
          </a:prstGeom>
        </p:spPr>
      </p:pic>
      <p:pic>
        <p:nvPicPr>
          <p:cNvPr id="19" name="Picture 18" descr="A picture containing drawing&#10;&#10;Description automatically generated">
            <a:extLst>
              <a:ext uri="{FF2B5EF4-FFF2-40B4-BE49-F238E27FC236}">
                <a16:creationId xmlns:a16="http://schemas.microsoft.com/office/drawing/2014/main" id="{D19F7145-59A3-42BD-A7BA-A0311575051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28248" y="1468461"/>
            <a:ext cx="576064" cy="963061"/>
          </a:xfrm>
          <a:prstGeom prst="rect">
            <a:avLst/>
          </a:prstGeom>
        </p:spPr>
      </p:pic>
      <p:sp>
        <p:nvSpPr>
          <p:cNvPr id="20" name="TextBox 19">
            <a:extLst>
              <a:ext uri="{FF2B5EF4-FFF2-40B4-BE49-F238E27FC236}">
                <a16:creationId xmlns:a16="http://schemas.microsoft.com/office/drawing/2014/main" id="{64383420-5397-4659-AE99-521EFE1FA089}"/>
              </a:ext>
            </a:extLst>
          </p:cNvPr>
          <p:cNvSpPr txBox="1"/>
          <p:nvPr/>
        </p:nvSpPr>
        <p:spPr>
          <a:xfrm>
            <a:off x="2526214" y="3907239"/>
            <a:ext cx="719422" cy="523220"/>
          </a:xfrm>
          <a:prstGeom prst="rect">
            <a:avLst/>
          </a:prstGeom>
          <a:noFill/>
        </p:spPr>
        <p:txBody>
          <a:bodyPr wrap="square" rtlCol="0">
            <a:spAutoFit/>
          </a:bodyPr>
          <a:lstStyle/>
          <a:p>
            <a:pPr>
              <a:buNone/>
            </a:pPr>
            <a:r>
              <a:rPr lang="en-GB" b="1" dirty="0">
                <a:solidFill>
                  <a:srgbClr val="FF0000"/>
                </a:solidFill>
              </a:rPr>
              <a:t>5</a:t>
            </a:r>
          </a:p>
        </p:txBody>
      </p:sp>
      <p:sp>
        <p:nvSpPr>
          <p:cNvPr id="21" name="TextBox 20">
            <a:extLst>
              <a:ext uri="{FF2B5EF4-FFF2-40B4-BE49-F238E27FC236}">
                <a16:creationId xmlns:a16="http://schemas.microsoft.com/office/drawing/2014/main" id="{B37CAF57-56BE-417B-83D6-3DB67694EC40}"/>
              </a:ext>
            </a:extLst>
          </p:cNvPr>
          <p:cNvSpPr txBox="1"/>
          <p:nvPr/>
        </p:nvSpPr>
        <p:spPr>
          <a:xfrm>
            <a:off x="2166503" y="4685538"/>
            <a:ext cx="719422" cy="523220"/>
          </a:xfrm>
          <a:prstGeom prst="rect">
            <a:avLst/>
          </a:prstGeom>
          <a:noFill/>
        </p:spPr>
        <p:txBody>
          <a:bodyPr wrap="square" rtlCol="0">
            <a:spAutoFit/>
          </a:bodyPr>
          <a:lstStyle/>
          <a:p>
            <a:pPr>
              <a:buNone/>
            </a:pPr>
            <a:r>
              <a:rPr lang="en-GB" b="1" dirty="0">
                <a:solidFill>
                  <a:srgbClr val="FF0000"/>
                </a:solidFill>
              </a:rPr>
              <a:t>0</a:t>
            </a:r>
          </a:p>
        </p:txBody>
      </p:sp>
      <p:sp>
        <p:nvSpPr>
          <p:cNvPr id="22" name="TextBox 21">
            <a:extLst>
              <a:ext uri="{FF2B5EF4-FFF2-40B4-BE49-F238E27FC236}">
                <a16:creationId xmlns:a16="http://schemas.microsoft.com/office/drawing/2014/main" id="{4B9C6DAD-0EF3-47E5-9D68-DCE9581780B9}"/>
              </a:ext>
            </a:extLst>
          </p:cNvPr>
          <p:cNvSpPr txBox="1"/>
          <p:nvPr/>
        </p:nvSpPr>
        <p:spPr>
          <a:xfrm>
            <a:off x="2526214" y="3916184"/>
            <a:ext cx="719422" cy="523220"/>
          </a:xfrm>
          <a:prstGeom prst="rect">
            <a:avLst/>
          </a:prstGeom>
          <a:noFill/>
        </p:spPr>
        <p:txBody>
          <a:bodyPr wrap="square" rtlCol="0">
            <a:spAutoFit/>
          </a:bodyPr>
          <a:lstStyle/>
          <a:p>
            <a:pPr>
              <a:buNone/>
            </a:pPr>
            <a:r>
              <a:rPr lang="en-GB" b="1" dirty="0">
                <a:solidFill>
                  <a:srgbClr val="FF0000"/>
                </a:solidFill>
              </a:rPr>
              <a:t>4</a:t>
            </a:r>
          </a:p>
        </p:txBody>
      </p:sp>
      <p:sp>
        <p:nvSpPr>
          <p:cNvPr id="23" name="TextBox 22">
            <a:extLst>
              <a:ext uri="{FF2B5EF4-FFF2-40B4-BE49-F238E27FC236}">
                <a16:creationId xmlns:a16="http://schemas.microsoft.com/office/drawing/2014/main" id="{5534BBEF-925C-417E-AF76-5E4BCC54E8F9}"/>
              </a:ext>
            </a:extLst>
          </p:cNvPr>
          <p:cNvSpPr txBox="1"/>
          <p:nvPr/>
        </p:nvSpPr>
        <p:spPr>
          <a:xfrm>
            <a:off x="2166503" y="4690186"/>
            <a:ext cx="719422" cy="523220"/>
          </a:xfrm>
          <a:prstGeom prst="rect">
            <a:avLst/>
          </a:prstGeom>
          <a:noFill/>
        </p:spPr>
        <p:txBody>
          <a:bodyPr wrap="square" rtlCol="0">
            <a:spAutoFit/>
          </a:bodyPr>
          <a:lstStyle/>
          <a:p>
            <a:pPr>
              <a:buNone/>
            </a:pPr>
            <a:r>
              <a:rPr lang="en-GB" b="1" dirty="0">
                <a:solidFill>
                  <a:srgbClr val="FF0000"/>
                </a:solidFill>
              </a:rPr>
              <a:t>1</a:t>
            </a:r>
          </a:p>
        </p:txBody>
      </p:sp>
      <p:sp>
        <p:nvSpPr>
          <p:cNvPr id="24" name="TextBox 23">
            <a:extLst>
              <a:ext uri="{FF2B5EF4-FFF2-40B4-BE49-F238E27FC236}">
                <a16:creationId xmlns:a16="http://schemas.microsoft.com/office/drawing/2014/main" id="{958949A5-318E-4203-9F0A-9793ED796B51}"/>
              </a:ext>
            </a:extLst>
          </p:cNvPr>
          <p:cNvSpPr txBox="1"/>
          <p:nvPr/>
        </p:nvSpPr>
        <p:spPr>
          <a:xfrm>
            <a:off x="2526214" y="3886427"/>
            <a:ext cx="719422" cy="523220"/>
          </a:xfrm>
          <a:prstGeom prst="rect">
            <a:avLst/>
          </a:prstGeom>
          <a:noFill/>
        </p:spPr>
        <p:txBody>
          <a:bodyPr wrap="square" rtlCol="0">
            <a:spAutoFit/>
          </a:bodyPr>
          <a:lstStyle/>
          <a:p>
            <a:pPr>
              <a:buNone/>
            </a:pPr>
            <a:r>
              <a:rPr lang="en-GB" b="1" dirty="0">
                <a:solidFill>
                  <a:srgbClr val="FF0000"/>
                </a:solidFill>
              </a:rPr>
              <a:t>3</a:t>
            </a:r>
          </a:p>
        </p:txBody>
      </p:sp>
      <p:sp>
        <p:nvSpPr>
          <p:cNvPr id="25" name="TextBox 24">
            <a:extLst>
              <a:ext uri="{FF2B5EF4-FFF2-40B4-BE49-F238E27FC236}">
                <a16:creationId xmlns:a16="http://schemas.microsoft.com/office/drawing/2014/main" id="{DFD410FE-A101-44CD-A2F7-A9862B921D57}"/>
              </a:ext>
            </a:extLst>
          </p:cNvPr>
          <p:cNvSpPr txBox="1"/>
          <p:nvPr/>
        </p:nvSpPr>
        <p:spPr>
          <a:xfrm>
            <a:off x="2144478" y="4676593"/>
            <a:ext cx="719422" cy="523220"/>
          </a:xfrm>
          <a:prstGeom prst="rect">
            <a:avLst/>
          </a:prstGeom>
          <a:noFill/>
        </p:spPr>
        <p:txBody>
          <a:bodyPr wrap="square" rtlCol="0">
            <a:spAutoFit/>
          </a:bodyPr>
          <a:lstStyle/>
          <a:p>
            <a:pPr>
              <a:buNone/>
            </a:pPr>
            <a:r>
              <a:rPr lang="en-GB" b="1" dirty="0">
                <a:solidFill>
                  <a:srgbClr val="FF0000"/>
                </a:solidFill>
              </a:rPr>
              <a:t>2</a:t>
            </a:r>
          </a:p>
        </p:txBody>
      </p:sp>
      <p:sp>
        <p:nvSpPr>
          <p:cNvPr id="26" name="TextBox 25">
            <a:extLst>
              <a:ext uri="{FF2B5EF4-FFF2-40B4-BE49-F238E27FC236}">
                <a16:creationId xmlns:a16="http://schemas.microsoft.com/office/drawing/2014/main" id="{618AAD9D-FA40-4C12-843F-BF5694D47149}"/>
              </a:ext>
            </a:extLst>
          </p:cNvPr>
          <p:cNvSpPr txBox="1"/>
          <p:nvPr/>
        </p:nvSpPr>
        <p:spPr>
          <a:xfrm>
            <a:off x="2526214" y="3907239"/>
            <a:ext cx="719422" cy="523220"/>
          </a:xfrm>
          <a:prstGeom prst="rect">
            <a:avLst/>
          </a:prstGeom>
          <a:noFill/>
        </p:spPr>
        <p:txBody>
          <a:bodyPr wrap="square" rtlCol="0">
            <a:spAutoFit/>
          </a:bodyPr>
          <a:lstStyle/>
          <a:p>
            <a:pPr>
              <a:buNone/>
            </a:pPr>
            <a:r>
              <a:rPr lang="en-GB" b="1" dirty="0">
                <a:solidFill>
                  <a:srgbClr val="FF0000"/>
                </a:solidFill>
              </a:rPr>
              <a:t>2</a:t>
            </a:r>
          </a:p>
        </p:txBody>
      </p:sp>
      <p:sp>
        <p:nvSpPr>
          <p:cNvPr id="27" name="TextBox 26">
            <a:extLst>
              <a:ext uri="{FF2B5EF4-FFF2-40B4-BE49-F238E27FC236}">
                <a16:creationId xmlns:a16="http://schemas.microsoft.com/office/drawing/2014/main" id="{173BF9F8-9F28-4062-ACEE-6333BEDB8462}"/>
              </a:ext>
            </a:extLst>
          </p:cNvPr>
          <p:cNvSpPr txBox="1"/>
          <p:nvPr/>
        </p:nvSpPr>
        <p:spPr>
          <a:xfrm>
            <a:off x="2155491" y="4683390"/>
            <a:ext cx="719422" cy="523220"/>
          </a:xfrm>
          <a:prstGeom prst="rect">
            <a:avLst/>
          </a:prstGeom>
          <a:noFill/>
        </p:spPr>
        <p:txBody>
          <a:bodyPr wrap="square" rtlCol="0">
            <a:spAutoFit/>
          </a:bodyPr>
          <a:lstStyle/>
          <a:p>
            <a:pPr>
              <a:buNone/>
            </a:pPr>
            <a:r>
              <a:rPr lang="en-GB" b="1" dirty="0">
                <a:solidFill>
                  <a:srgbClr val="FF0000"/>
                </a:solidFill>
              </a:rPr>
              <a:t>3</a:t>
            </a:r>
          </a:p>
        </p:txBody>
      </p:sp>
      <p:sp>
        <p:nvSpPr>
          <p:cNvPr id="28" name="TextBox 27">
            <a:extLst>
              <a:ext uri="{FF2B5EF4-FFF2-40B4-BE49-F238E27FC236}">
                <a16:creationId xmlns:a16="http://schemas.microsoft.com/office/drawing/2014/main" id="{CE2E652F-8ED1-4129-B148-D4E0A4FF9170}"/>
              </a:ext>
            </a:extLst>
          </p:cNvPr>
          <p:cNvSpPr txBox="1"/>
          <p:nvPr/>
        </p:nvSpPr>
        <p:spPr>
          <a:xfrm>
            <a:off x="2572155" y="3893855"/>
            <a:ext cx="719422" cy="523220"/>
          </a:xfrm>
          <a:prstGeom prst="rect">
            <a:avLst/>
          </a:prstGeom>
          <a:noFill/>
        </p:spPr>
        <p:txBody>
          <a:bodyPr wrap="square" rtlCol="0">
            <a:spAutoFit/>
          </a:bodyPr>
          <a:lstStyle/>
          <a:p>
            <a:pPr>
              <a:buNone/>
            </a:pPr>
            <a:r>
              <a:rPr lang="en-GB" b="1" dirty="0">
                <a:solidFill>
                  <a:srgbClr val="FF0000"/>
                </a:solidFill>
              </a:rPr>
              <a:t>1</a:t>
            </a:r>
          </a:p>
        </p:txBody>
      </p:sp>
      <p:sp>
        <p:nvSpPr>
          <p:cNvPr id="29" name="TextBox 28">
            <a:extLst>
              <a:ext uri="{FF2B5EF4-FFF2-40B4-BE49-F238E27FC236}">
                <a16:creationId xmlns:a16="http://schemas.microsoft.com/office/drawing/2014/main" id="{E8ACE27C-1D23-4DDF-9A39-C5F79B74256B}"/>
              </a:ext>
            </a:extLst>
          </p:cNvPr>
          <p:cNvSpPr txBox="1"/>
          <p:nvPr/>
        </p:nvSpPr>
        <p:spPr>
          <a:xfrm>
            <a:off x="2144478" y="4653507"/>
            <a:ext cx="719422" cy="523220"/>
          </a:xfrm>
          <a:prstGeom prst="rect">
            <a:avLst/>
          </a:prstGeom>
          <a:noFill/>
        </p:spPr>
        <p:txBody>
          <a:bodyPr wrap="square" rtlCol="0">
            <a:spAutoFit/>
          </a:bodyPr>
          <a:lstStyle/>
          <a:p>
            <a:pPr>
              <a:buNone/>
            </a:pPr>
            <a:r>
              <a:rPr lang="en-GB" b="1" dirty="0">
                <a:solidFill>
                  <a:srgbClr val="FF0000"/>
                </a:solidFill>
              </a:rPr>
              <a:t>4</a:t>
            </a:r>
          </a:p>
        </p:txBody>
      </p:sp>
      <p:sp>
        <p:nvSpPr>
          <p:cNvPr id="30" name="TextBox 29">
            <a:extLst>
              <a:ext uri="{FF2B5EF4-FFF2-40B4-BE49-F238E27FC236}">
                <a16:creationId xmlns:a16="http://schemas.microsoft.com/office/drawing/2014/main" id="{DB6E0727-32E5-4C97-A4E7-6E1A5F81CD6C}"/>
              </a:ext>
            </a:extLst>
          </p:cNvPr>
          <p:cNvSpPr txBox="1"/>
          <p:nvPr/>
        </p:nvSpPr>
        <p:spPr>
          <a:xfrm>
            <a:off x="2526214" y="3846787"/>
            <a:ext cx="719422" cy="523220"/>
          </a:xfrm>
          <a:prstGeom prst="rect">
            <a:avLst/>
          </a:prstGeom>
          <a:noFill/>
        </p:spPr>
        <p:txBody>
          <a:bodyPr wrap="square" rtlCol="0">
            <a:spAutoFit/>
          </a:bodyPr>
          <a:lstStyle/>
          <a:p>
            <a:pPr>
              <a:buNone/>
            </a:pPr>
            <a:r>
              <a:rPr lang="en-GB" b="1" dirty="0">
                <a:solidFill>
                  <a:srgbClr val="FF0000"/>
                </a:solidFill>
              </a:rPr>
              <a:t>0</a:t>
            </a:r>
          </a:p>
        </p:txBody>
      </p:sp>
      <p:sp>
        <p:nvSpPr>
          <p:cNvPr id="31" name="TextBox 30">
            <a:extLst>
              <a:ext uri="{FF2B5EF4-FFF2-40B4-BE49-F238E27FC236}">
                <a16:creationId xmlns:a16="http://schemas.microsoft.com/office/drawing/2014/main" id="{708E82DC-D5DA-44E5-960B-AD4F8EAF1A2A}"/>
              </a:ext>
            </a:extLst>
          </p:cNvPr>
          <p:cNvSpPr txBox="1"/>
          <p:nvPr/>
        </p:nvSpPr>
        <p:spPr>
          <a:xfrm>
            <a:off x="2113893" y="4640123"/>
            <a:ext cx="719422" cy="523220"/>
          </a:xfrm>
          <a:prstGeom prst="rect">
            <a:avLst/>
          </a:prstGeom>
          <a:noFill/>
        </p:spPr>
        <p:txBody>
          <a:bodyPr wrap="square" rtlCol="0">
            <a:spAutoFit/>
          </a:bodyPr>
          <a:lstStyle/>
          <a:p>
            <a:pPr>
              <a:buNone/>
            </a:pPr>
            <a:r>
              <a:rPr lang="en-GB" b="1" dirty="0">
                <a:solidFill>
                  <a:srgbClr val="FF0000"/>
                </a:solidFill>
              </a:rPr>
              <a:t>5</a:t>
            </a:r>
          </a:p>
        </p:txBody>
      </p:sp>
      <p:sp>
        <p:nvSpPr>
          <p:cNvPr id="33" name="TextBox 32">
            <a:extLst>
              <a:ext uri="{FF2B5EF4-FFF2-40B4-BE49-F238E27FC236}">
                <a16:creationId xmlns:a16="http://schemas.microsoft.com/office/drawing/2014/main" id="{53F7FFD5-B10E-4AFA-A1C9-60833C8E1857}"/>
              </a:ext>
            </a:extLst>
          </p:cNvPr>
          <p:cNvSpPr txBox="1"/>
          <p:nvPr/>
        </p:nvSpPr>
        <p:spPr>
          <a:xfrm>
            <a:off x="2685155" y="4839544"/>
            <a:ext cx="2016224" cy="461665"/>
          </a:xfrm>
          <a:prstGeom prst="rect">
            <a:avLst/>
          </a:prstGeom>
          <a:solidFill>
            <a:schemeClr val="bg1"/>
          </a:solidFill>
        </p:spPr>
        <p:txBody>
          <a:bodyPr wrap="square" rtlCol="0">
            <a:spAutoFit/>
          </a:bodyPr>
          <a:lstStyle/>
          <a:p>
            <a:pPr>
              <a:buNone/>
            </a:pPr>
            <a:r>
              <a:rPr lang="en-GB" sz="2400" b="1" i="1" u="sng" dirty="0"/>
              <a:t>monkey   is</a:t>
            </a:r>
            <a:endParaRPr lang="en-GB" sz="2400" dirty="0"/>
          </a:p>
        </p:txBody>
      </p:sp>
      <p:sp>
        <p:nvSpPr>
          <p:cNvPr id="34" name="TextBox 33">
            <a:extLst>
              <a:ext uri="{FF2B5EF4-FFF2-40B4-BE49-F238E27FC236}">
                <a16:creationId xmlns:a16="http://schemas.microsoft.com/office/drawing/2014/main" id="{B0B9BBD0-F748-4884-A3BD-04696971B38E}"/>
              </a:ext>
            </a:extLst>
          </p:cNvPr>
          <p:cNvSpPr txBox="1"/>
          <p:nvPr/>
        </p:nvSpPr>
        <p:spPr>
          <a:xfrm>
            <a:off x="3143672" y="3863294"/>
            <a:ext cx="2016224" cy="461665"/>
          </a:xfrm>
          <a:prstGeom prst="rect">
            <a:avLst/>
          </a:prstGeom>
          <a:solidFill>
            <a:schemeClr val="bg1"/>
          </a:solidFill>
        </p:spPr>
        <p:txBody>
          <a:bodyPr wrap="square" rtlCol="0">
            <a:spAutoFit/>
          </a:bodyPr>
          <a:lstStyle/>
          <a:p>
            <a:pPr>
              <a:buNone/>
            </a:pPr>
            <a:r>
              <a:rPr lang="en-GB" sz="2400" b="1" i="1" u="sng" dirty="0"/>
              <a:t>monkey   is</a:t>
            </a:r>
            <a:endParaRPr lang="en-GB" sz="2400" dirty="0"/>
          </a:p>
        </p:txBody>
      </p:sp>
    </p:spTree>
    <p:extLst>
      <p:ext uri="{BB962C8B-B14F-4D97-AF65-F5344CB8AC3E}">
        <p14:creationId xmlns:p14="http://schemas.microsoft.com/office/powerpoint/2010/main" val="680142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2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2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41" presetClass="path" presetSubtype="0" accel="50000" decel="50000" fill="hold" nodeType="clickEffect">
                                  <p:stCondLst>
                                    <p:cond delay="0"/>
                                  </p:stCondLst>
                                  <p:childTnLst>
                                    <p:animMotion origin="layout" path="M -8.33333E-7 0.02292 C -0.01371 0.00301 -0.06146 -0.01597 -0.07795 -0.01597 C -0.18351 -0.01597 -0.29219 0.28843 -0.29219 0.59305 C -0.29219 0.43958 -0.34653 0.28843 -0.39774 0.28843 C -0.45208 0.28843 -0.50347 0.4419 -0.50347 0.59305 C -0.50347 0.51736 -0.53055 0.43958 -0.55764 0.43958 C -0.58489 0.43958 -0.61198 0.51505 -0.61198 0.59305 C -0.61198 0.55393 -0.62552 0.51736 -0.63906 0.51736 C -0.6526 0.51736 -0.66632 0.55625 -0.66632 0.59305 C -0.66632 0.57315 -0.67326 0.55393 -0.67986 0.55393 C -0.68333 0.55393 -0.6934 0.57384 -0.6934 0.59305 C -0.6934 0.58333 -0.69687 0.57315 -0.70052 0.57315 C -0.70052 0.57083 -0.70764 0.58287 -0.70764 0.59305 C -0.70764 0.58796 -0.70764 0.58333 -0.71111 0.58333 C -0.71111 0.58565 -0.71458 0.58843 -0.71458 0.59305 C -0.71458 0.59074 -0.71458 0.58796 -0.71458 0.58565 C -0.71823 0.58565 -0.71823 0.58796 -0.71823 0.59074 C -0.7217 0.59074 -0.7217 0.58843 -0.7217 0.58565 C -0.72517 0.58565 -0.72517 0.58796 -0.72517 0.59074 " pathEditMode="relative" rAng="0" ptsTypes="AAAAAAAAAAAAAAAAAAA">
                                      <p:cBhvr>
                                        <p:cTn id="30" dur="2000" fill="hold"/>
                                        <p:tgtEl>
                                          <p:spTgt spid="19"/>
                                        </p:tgtEl>
                                        <p:attrNameLst>
                                          <p:attrName>ppt_x</p:attrName>
                                          <p:attrName>ppt_y</p:attrName>
                                        </p:attrNameLst>
                                      </p:cBhvr>
                                      <p:rCtr x="-36267" y="26551"/>
                                    </p:animMotion>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33"/>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2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23"/>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41" presetClass="path" presetSubtype="0" accel="50000" decel="50000" fill="hold" nodeType="clickEffect">
                                  <p:stCondLst>
                                    <p:cond delay="0"/>
                                  </p:stCondLst>
                                  <p:childTnLst>
                                    <p:animMotion origin="layout" path="M 4.16667E-6 4.07407E-6 C -0.01355 -0.0176 -0.06146 -0.03403 -0.07796 -0.03403 C -0.18334 -0.03403 -0.29184 0.23263 -0.29184 0.49953 C -0.29184 0.36504 -0.34618 0.23263 -0.3974 0.23263 C -0.45157 0.23263 -0.50296 0.36689 -0.50296 0.49953 C -0.50296 0.4331 -0.53004 0.36504 -0.5573 0.36504 C -0.58438 0.36504 -0.61146 0.43101 -0.61146 0.49953 C -0.61146 0.46504 -0.625 0.4331 -0.63855 0.4331 C -0.65226 0.4331 -0.66563 0.46713 -0.66563 0.49953 C -0.66563 0.48194 -0.67275 0.46504 -0.67917 0.46504 C -0.68282 0.46504 -0.69289 0.48263 -0.69289 0.49953 C -0.69289 0.49097 -0.69636 0.48194 -0.69983 0.48194 C -0.69983 0.48009 -0.70712 0.49027 -0.70712 0.49953 C -0.70712 0.4949 -0.70712 0.49097 -0.71059 0.49097 C -0.71059 0.49282 -0.71407 0.49537 -0.71407 0.49953 C -0.71407 0.49745 -0.71407 0.4949 -0.71407 0.49282 C -0.71754 0.49282 -0.71754 0.4949 -0.71754 0.49745 C -0.72101 0.49745 -0.72101 0.49537 -0.72101 0.49282 C -0.72448 0.49282 -0.72448 0.4949 -0.72448 0.49745 " pathEditMode="relative" rAng="0" ptsTypes="AAAAAAAAAAAAAAAAAAA">
                                      <p:cBhvr>
                                        <p:cTn id="58" dur="2000" fill="hold"/>
                                        <p:tgtEl>
                                          <p:spTgt spid="16"/>
                                        </p:tgtEl>
                                        <p:attrNameLst>
                                          <p:attrName>ppt_x</p:attrName>
                                          <p:attrName>ppt_y</p:attrName>
                                        </p:attrNameLst>
                                      </p:cBhvr>
                                      <p:rCtr x="-36233" y="23264"/>
                                    </p:animMotion>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1" nodeType="clickEffect">
                                  <p:stCondLst>
                                    <p:cond delay="0"/>
                                  </p:stCondLst>
                                  <p:childTnLst>
                                    <p:set>
                                      <p:cBhvr>
                                        <p:cTn id="70" dur="1" fill="hold">
                                          <p:stCondLst>
                                            <p:cond delay="0"/>
                                          </p:stCondLst>
                                        </p:cTn>
                                        <p:tgtEl>
                                          <p:spTgt spid="24"/>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1" nodeType="clickEffect">
                                  <p:stCondLst>
                                    <p:cond delay="0"/>
                                  </p:stCondLst>
                                  <p:childTnLst>
                                    <p:set>
                                      <p:cBhvr>
                                        <p:cTn id="74" dur="1" fill="hold">
                                          <p:stCondLst>
                                            <p:cond delay="0"/>
                                          </p:stCondLst>
                                        </p:cTn>
                                        <p:tgtEl>
                                          <p:spTgt spid="25"/>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41" presetClass="path" presetSubtype="0" accel="50000" decel="50000" fill="hold" nodeType="clickEffect">
                                  <p:stCondLst>
                                    <p:cond delay="0"/>
                                  </p:stCondLst>
                                  <p:childTnLst>
                                    <p:animMotion origin="layout" path="M 2.77778E-7 0.01412 C -0.01128 -0.00116 -0.05052 -0.01597 -0.06406 -0.01597 C -0.15069 -0.01597 -0.23993 0.22037 -0.23993 0.45671 C -0.23993 0.3375 -0.28438 0.22037 -0.32656 0.22037 C -0.37118 0.22037 -0.41319 0.33935 -0.41319 0.45671 C -0.41319 0.39792 -0.43559 0.3375 -0.45781 0.3375 C -0.48003 0.3375 -0.50243 0.3963 -0.50243 0.45671 C -0.50243 0.42639 -0.51354 0.39792 -0.52465 0.39792 C -0.53576 0.39792 -0.54688 0.42824 -0.54688 0.45671 C -0.54688 0.44121 -0.55278 0.42639 -0.55816 0.42639 C -0.56094 0.42639 -0.56927 0.44167 -0.56927 0.45671 C -0.56927 0.44908 -0.57222 0.44121 -0.575 0.44121 C -0.575 0.43959 -0.5809 0.44861 -0.5809 0.45671 C -0.5809 0.45255 -0.5809 0.44908 -0.58385 0.44908 C -0.58385 0.45093 -0.58663 0.45301 -0.58663 0.45671 C -0.58663 0.45486 -0.58663 0.45255 -0.58663 0.45093 C -0.58958 0.45093 -0.58958 0.45255 -0.58958 0.45486 C -0.59253 0.45486 -0.59253 0.45301 -0.59253 0.45093 C -0.59531 0.45093 -0.59531 0.45255 -0.59531 0.45486 " pathEditMode="relative" rAng="0" ptsTypes="AAAAAAAAAAAAAAAAAAA">
                                      <p:cBhvr>
                                        <p:cTn id="78" dur="2000" fill="hold"/>
                                        <p:tgtEl>
                                          <p:spTgt spid="18"/>
                                        </p:tgtEl>
                                        <p:attrNameLst>
                                          <p:attrName>ppt_x</p:attrName>
                                          <p:attrName>ppt_y</p:attrName>
                                        </p:attrNameLst>
                                      </p:cBhvr>
                                      <p:rCtr x="-29774" y="20625"/>
                                    </p:animMotion>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7"/>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grpId="1" nodeType="clickEffect">
                                  <p:stCondLst>
                                    <p:cond delay="0"/>
                                  </p:stCondLst>
                                  <p:childTnLst>
                                    <p:set>
                                      <p:cBhvr>
                                        <p:cTn id="90" dur="1" fill="hold">
                                          <p:stCondLst>
                                            <p:cond delay="0"/>
                                          </p:stCondLst>
                                        </p:cTn>
                                        <p:tgtEl>
                                          <p:spTgt spid="26"/>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grpId="1" nodeType="clickEffect">
                                  <p:stCondLst>
                                    <p:cond delay="0"/>
                                  </p:stCondLst>
                                  <p:childTnLst>
                                    <p:set>
                                      <p:cBhvr>
                                        <p:cTn id="94" dur="1" fill="hold">
                                          <p:stCondLst>
                                            <p:cond delay="0"/>
                                          </p:stCondLst>
                                        </p:cTn>
                                        <p:tgtEl>
                                          <p:spTgt spid="27"/>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41" presetClass="path" presetSubtype="0" accel="50000" decel="50000" fill="hold" nodeType="clickEffect">
                                  <p:stCondLst>
                                    <p:cond delay="0"/>
                                  </p:stCondLst>
                                  <p:childTnLst>
                                    <p:animMotion origin="layout" path="M -2.22222E-6 0.00046 C -0.00538 -0.00787 -0.02361 -0.01597 -0.03003 -0.01597 C -0.07048 -0.01597 -0.11232 0.11319 -0.11232 0.24259 C -0.11232 0.17732 -0.13316 0.11319 -0.15278 0.11319 C -0.17361 0.11319 -0.1934 0.17824 -0.1934 0.24259 C -0.1934 0.21042 -0.20382 0.17732 -0.21423 0.17732 C -0.22465 0.17732 -0.23507 0.20949 -0.23507 0.24259 C -0.23507 0.22593 -0.24028 0.21042 -0.24548 0.21042 C -0.25069 0.21042 -0.2559 0.22685 -0.2559 0.24259 C -0.2559 0.23403 -0.25868 0.22593 -0.26111 0.22593 C -0.2625 0.22593 -0.26632 0.23426 -0.26632 0.24259 C -0.26632 0.23843 -0.26771 0.23403 -0.26909 0.23403 C -0.26909 0.2331 -0.2717 0.23819 -0.2717 0.24259 C -0.2717 0.24028 -0.2717 0.23843 -0.27309 0.23843 C -0.27309 0.23935 -0.27448 0.24051 -0.27448 0.24259 C -0.27448 0.24144 -0.27448 0.24028 -0.27448 0.23935 C -0.27587 0.23935 -0.27587 0.24028 -0.27587 0.24144 C -0.27725 0.24144 -0.27725 0.24051 -0.27725 0.23935 C -0.27847 0.23935 -0.27847 0.24028 -0.27847 0.24144 " pathEditMode="relative" rAng="0" ptsTypes="AAAAAAAAAAAAAAAAAAA">
                                      <p:cBhvr>
                                        <p:cTn id="98" dur="2000" fill="hold"/>
                                        <p:tgtEl>
                                          <p:spTgt spid="17"/>
                                        </p:tgtEl>
                                        <p:attrNameLst>
                                          <p:attrName>ppt_x</p:attrName>
                                          <p:attrName>ppt_y</p:attrName>
                                        </p:attrNameLst>
                                      </p:cBhvr>
                                      <p:rCtr x="-13924" y="11273"/>
                                    </p:animMotion>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8"/>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9"/>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34"/>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xit" presetSubtype="0" fill="hold" grpId="1" nodeType="clickEffect">
                                  <p:stCondLst>
                                    <p:cond delay="0"/>
                                  </p:stCondLst>
                                  <p:childTnLst>
                                    <p:set>
                                      <p:cBhvr>
                                        <p:cTn id="114" dur="1" fill="hold">
                                          <p:stCondLst>
                                            <p:cond delay="0"/>
                                          </p:stCondLst>
                                        </p:cTn>
                                        <p:tgtEl>
                                          <p:spTgt spid="28"/>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grpId="1" nodeType="clickEffect">
                                  <p:stCondLst>
                                    <p:cond delay="0"/>
                                  </p:stCondLst>
                                  <p:childTnLst>
                                    <p:set>
                                      <p:cBhvr>
                                        <p:cTn id="118" dur="1" fill="hold">
                                          <p:stCondLst>
                                            <p:cond delay="0"/>
                                          </p:stCondLst>
                                        </p:cTn>
                                        <p:tgtEl>
                                          <p:spTgt spid="29"/>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9" presetClass="exit" presetSubtype="0" fill="hold" grpId="1" nodeType="clickEffect">
                                  <p:stCondLst>
                                    <p:cond delay="0"/>
                                  </p:stCondLst>
                                  <p:childTnLst>
                                    <p:animEffect transition="out" filter="dissolve">
                                      <p:cBhvr>
                                        <p:cTn id="122" dur="500"/>
                                        <p:tgtEl>
                                          <p:spTgt spid="34"/>
                                        </p:tgtEl>
                                      </p:cBhvr>
                                    </p:animEffect>
                                    <p:set>
                                      <p:cBhvr>
                                        <p:cTn id="123" dur="1" fill="hold">
                                          <p:stCondLst>
                                            <p:cond delay="499"/>
                                          </p:stCondLst>
                                        </p:cTn>
                                        <p:tgtEl>
                                          <p:spTgt spid="34"/>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41" presetClass="path" presetSubtype="0" accel="50000" decel="50000" fill="hold" nodeType="clickEffect">
                                  <p:stCondLst>
                                    <p:cond delay="0"/>
                                  </p:stCondLst>
                                  <p:childTnLst>
                                    <p:animMotion origin="layout" path="M 1.11111E-6 -0.00301 C -0.00677 -0.00972 -0.03073 -0.01597 -0.03889 -0.01597 C -0.09149 -0.01597 -0.14566 0.08588 -0.14566 0.18773 C -0.14566 0.13634 -0.17274 0.08588 -0.19826 0.08588 C -0.22535 0.08588 -0.25104 0.13704 -0.25104 0.18773 C -0.25104 0.16227 -0.26441 0.13634 -0.27795 0.13634 C -0.29149 0.13634 -0.30504 0.16157 -0.30504 0.18773 C -0.30504 0.17454 -0.31181 0.16227 -0.31858 0.16227 C -0.32535 0.16227 -0.33212 0.17546 -0.33212 0.18773 C -0.33212 0.18102 -0.33559 0.17454 -0.33889 0.17454 C -0.34063 0.17454 -0.34566 0.18125 -0.34566 0.18773 C -0.34566 0.18449 -0.3474 0.18102 -0.34913 0.18102 C -0.34913 0.18032 -0.35278 0.18426 -0.35278 0.18773 C -0.35278 0.18588 -0.35278 0.18449 -0.35451 0.18449 C -0.35451 0.18518 -0.35625 0.18611 -0.35625 0.18773 C -0.35625 0.18681 -0.35625 0.18588 -0.35625 0.18518 C -0.35799 0.18518 -0.35799 0.18588 -0.35799 0.18681 C -0.35972 0.18681 -0.35972 0.18611 -0.35972 0.18518 C -0.36146 0.18518 -0.36146 0.18588 -0.36146 0.18681 " pathEditMode="relative" rAng="0" ptsTypes="AAAAAAAAAAAAAAAAAAA">
                                      <p:cBhvr>
                                        <p:cTn id="127" dur="2000" fill="hold"/>
                                        <p:tgtEl>
                                          <p:spTgt spid="15"/>
                                        </p:tgtEl>
                                        <p:attrNameLst>
                                          <p:attrName>ppt_x</p:attrName>
                                          <p:attrName>ppt_y</p:attrName>
                                        </p:attrNameLst>
                                      </p:cBhvr>
                                      <p:rCtr x="-18073" y="8889"/>
                                    </p:animMotion>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grpId="0" nodeType="clickEffect">
                                  <p:stCondLst>
                                    <p:cond delay="0"/>
                                  </p:stCondLst>
                                  <p:childTnLst>
                                    <p:set>
                                      <p:cBhvr>
                                        <p:cTn id="131" dur="1" fill="hold">
                                          <p:stCondLst>
                                            <p:cond delay="0"/>
                                          </p:stCondLst>
                                        </p:cTn>
                                        <p:tgtEl>
                                          <p:spTgt spid="30"/>
                                        </p:tgtEl>
                                        <p:attrNameLst>
                                          <p:attrName>style.visibility</p:attrName>
                                        </p:attrNameLst>
                                      </p:cBhvr>
                                      <p:to>
                                        <p:strVal val="visible"/>
                                      </p:to>
                                    </p:set>
                                  </p:childTnLst>
                                </p:cTn>
                              </p:par>
                            </p:childTnLst>
                          </p:cTn>
                        </p:par>
                      </p:childTnLst>
                    </p:cTn>
                  </p:par>
                  <p:par>
                    <p:cTn id="132" fill="hold">
                      <p:stCondLst>
                        <p:cond delay="indefinite"/>
                      </p:stCondLst>
                      <p:childTnLst>
                        <p:par>
                          <p:cTn id="133" fill="hold">
                            <p:stCondLst>
                              <p:cond delay="0"/>
                            </p:stCondLst>
                            <p:childTnLst>
                              <p:par>
                                <p:cTn id="134" presetID="1" presetClass="entr" presetSubtype="0" fill="hold" grpId="0" nodeType="clickEffect">
                                  <p:stCondLst>
                                    <p:cond delay="0"/>
                                  </p:stCondLst>
                                  <p:childTnLst>
                                    <p:set>
                                      <p:cBhvr>
                                        <p:cTn id="135" dur="1" fill="hold">
                                          <p:stCondLst>
                                            <p:cond delay="0"/>
                                          </p:stCondLst>
                                        </p:cTn>
                                        <p:tgtEl>
                                          <p:spTgt spid="31"/>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1" presetClass="exit" presetSubtype="0" fill="hold" grpId="1" nodeType="clickEffect">
                                  <p:stCondLst>
                                    <p:cond delay="0"/>
                                  </p:stCondLst>
                                  <p:childTnLst>
                                    <p:set>
                                      <p:cBhvr>
                                        <p:cTn id="139" dur="1" fill="hold">
                                          <p:stCondLst>
                                            <p:cond delay="0"/>
                                          </p:stCondLst>
                                        </p:cTn>
                                        <p:tgtEl>
                                          <p:spTgt spid="30"/>
                                        </p:tgtEl>
                                        <p:attrNameLst>
                                          <p:attrName>style.visibility</p:attrName>
                                        </p:attrNameLst>
                                      </p:cBhvr>
                                      <p:to>
                                        <p:strVal val="hidden"/>
                                      </p:to>
                                    </p:set>
                                  </p:childTnLst>
                                </p:cTn>
                              </p:par>
                            </p:childTnLst>
                          </p:cTn>
                        </p:par>
                      </p:childTnLst>
                    </p:cTn>
                  </p:par>
                  <p:par>
                    <p:cTn id="140" fill="hold">
                      <p:stCondLst>
                        <p:cond delay="indefinite"/>
                      </p:stCondLst>
                      <p:childTnLst>
                        <p:par>
                          <p:cTn id="141" fill="hold">
                            <p:stCondLst>
                              <p:cond delay="0"/>
                            </p:stCondLst>
                            <p:childTnLst>
                              <p:par>
                                <p:cTn id="142" presetID="1" presetClass="exit" presetSubtype="0" fill="hold" grpId="1" nodeType="clickEffect">
                                  <p:stCondLst>
                                    <p:cond delay="0"/>
                                  </p:stCondLst>
                                  <p:childTnLst>
                                    <p:set>
                                      <p:cBhvr>
                                        <p:cTn id="143" dur="1" fill="hold">
                                          <p:stCondLst>
                                            <p:cond delay="0"/>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P spid="30" grpId="0"/>
      <p:bldP spid="30" grpId="1"/>
      <p:bldP spid="31" grpId="0"/>
      <p:bldP spid="31" grpId="1"/>
      <p:bldP spid="33" grpId="0" animBg="1"/>
      <p:bldP spid="33" grpId="1" animBg="1"/>
      <p:bldP spid="34" grpId="0" animBg="1"/>
      <p:bldP spid="3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99FF2-21A7-45BA-ABB7-603F46A0D551}"/>
              </a:ext>
            </a:extLst>
          </p:cNvPr>
          <p:cNvSpPr>
            <a:spLocks noGrp="1"/>
          </p:cNvSpPr>
          <p:nvPr>
            <p:ph type="title"/>
          </p:nvPr>
        </p:nvSpPr>
        <p:spPr>
          <a:xfrm>
            <a:off x="407368" y="548680"/>
            <a:ext cx="11521280" cy="990752"/>
          </a:xfrm>
        </p:spPr>
        <p:txBody>
          <a:bodyPr>
            <a:normAutofit fontScale="90000"/>
          </a:bodyPr>
          <a:lstStyle/>
          <a:p>
            <a:r>
              <a:rPr lang="en-GB" sz="3100" b="0" dirty="0">
                <a:solidFill>
                  <a:schemeClr val="tx1"/>
                </a:solidFill>
              </a:rPr>
              <a:t>Can you use the counters to show the monkey(s) in the tree and the monkey(s) on the ground?</a:t>
            </a:r>
            <a:br>
              <a:rPr lang="en-GB" dirty="0"/>
            </a:br>
            <a:br>
              <a:rPr lang="en-GB" dirty="0"/>
            </a:br>
            <a:endParaRPr lang="en-GB" dirty="0"/>
          </a:p>
        </p:txBody>
      </p:sp>
      <p:sp>
        <p:nvSpPr>
          <p:cNvPr id="4" name="TextBox 3">
            <a:extLst>
              <a:ext uri="{FF2B5EF4-FFF2-40B4-BE49-F238E27FC236}">
                <a16:creationId xmlns:a16="http://schemas.microsoft.com/office/drawing/2014/main" id="{4601F6BB-AFB4-44D6-B290-C9ED608DC14D}"/>
              </a:ext>
            </a:extLst>
          </p:cNvPr>
          <p:cNvSpPr txBox="1"/>
          <p:nvPr/>
        </p:nvSpPr>
        <p:spPr>
          <a:xfrm>
            <a:off x="407368" y="2105561"/>
            <a:ext cx="8798818" cy="1384995"/>
          </a:xfrm>
          <a:prstGeom prst="rect">
            <a:avLst/>
          </a:prstGeom>
          <a:noFill/>
        </p:spPr>
        <p:txBody>
          <a:bodyPr wrap="square" rtlCol="0">
            <a:spAutoFit/>
          </a:bodyPr>
          <a:lstStyle/>
          <a:p>
            <a:pPr>
              <a:buNone/>
            </a:pPr>
            <a:r>
              <a:rPr lang="en-GB" dirty="0"/>
              <a:t>Can you show all the possibilities?</a:t>
            </a:r>
            <a:br>
              <a:rPr lang="en-GB" dirty="0"/>
            </a:br>
            <a:br>
              <a:rPr lang="en-GB" dirty="0"/>
            </a:br>
            <a:endParaRPr lang="en-GB" dirty="0"/>
          </a:p>
        </p:txBody>
      </p:sp>
      <p:sp>
        <p:nvSpPr>
          <p:cNvPr id="5" name="TextBox 4">
            <a:extLst>
              <a:ext uri="{FF2B5EF4-FFF2-40B4-BE49-F238E27FC236}">
                <a16:creationId xmlns:a16="http://schemas.microsoft.com/office/drawing/2014/main" id="{115D6D0F-9058-4FDB-8011-9D5D9C1FB235}"/>
              </a:ext>
            </a:extLst>
          </p:cNvPr>
          <p:cNvSpPr txBox="1"/>
          <p:nvPr/>
        </p:nvSpPr>
        <p:spPr>
          <a:xfrm>
            <a:off x="407368" y="3198167"/>
            <a:ext cx="8259266" cy="523220"/>
          </a:xfrm>
          <a:prstGeom prst="rect">
            <a:avLst/>
          </a:prstGeom>
          <a:noFill/>
        </p:spPr>
        <p:txBody>
          <a:bodyPr wrap="square" rtlCol="0">
            <a:spAutoFit/>
          </a:bodyPr>
          <a:lstStyle/>
          <a:p>
            <a:pPr>
              <a:buNone/>
            </a:pPr>
            <a:r>
              <a:rPr lang="en-GB" dirty="0"/>
              <a:t>How do you know you have not missed any out?</a:t>
            </a:r>
          </a:p>
        </p:txBody>
      </p:sp>
    </p:spTree>
    <p:extLst>
      <p:ext uri="{BB962C8B-B14F-4D97-AF65-F5344CB8AC3E}">
        <p14:creationId xmlns:p14="http://schemas.microsoft.com/office/powerpoint/2010/main" val="1623445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3283"/>
            <a:ext cx="12192000" cy="630000"/>
          </a:xfrm>
        </p:spPr>
        <p:txBody>
          <a:bodyPr>
            <a:normAutofit/>
          </a:bodyPr>
          <a:lstStyle/>
          <a:p>
            <a:pPr marL="0" indent="0" algn="l">
              <a:buNone/>
            </a:pPr>
            <a:r>
              <a:rPr lang="en-GB" dirty="0"/>
              <a:t>PD materials: 1.3 Composition: 0–5 – step 4:2   </a:t>
            </a:r>
            <a:r>
              <a:rPr lang="en-GB" i="1" dirty="0"/>
              <a:t>(Adapted)</a:t>
            </a:r>
          </a:p>
        </p:txBody>
      </p:sp>
      <p:sp>
        <p:nvSpPr>
          <p:cNvPr id="25" name="Rectangle 24">
            <a:extLst>
              <a:ext uri="{FF2B5EF4-FFF2-40B4-BE49-F238E27FC236}">
                <a16:creationId xmlns:a16="http://schemas.microsoft.com/office/drawing/2014/main" id="{CA7A6F9C-E50F-4EA6-B535-CDF424F439AB}"/>
              </a:ext>
            </a:extLst>
          </p:cNvPr>
          <p:cNvSpPr/>
          <p:nvPr/>
        </p:nvSpPr>
        <p:spPr bwMode="auto">
          <a:xfrm>
            <a:off x="7032104" y="5620280"/>
            <a:ext cx="216024"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86" name="Rectangle 85">
            <a:extLst>
              <a:ext uri="{FF2B5EF4-FFF2-40B4-BE49-F238E27FC236}">
                <a16:creationId xmlns:a16="http://schemas.microsoft.com/office/drawing/2014/main" id="{1BC4D61A-0983-4F39-B974-D866799F0580}"/>
              </a:ext>
            </a:extLst>
          </p:cNvPr>
          <p:cNvSpPr/>
          <p:nvPr/>
        </p:nvSpPr>
        <p:spPr>
          <a:xfrm>
            <a:off x="353827" y="6010191"/>
            <a:ext cx="11484346" cy="400110"/>
          </a:xfrm>
          <a:prstGeom prst="rect">
            <a:avLst/>
          </a:prstGeom>
        </p:spPr>
        <p:txBody>
          <a:bodyPr wrap="square">
            <a:spAutoFit/>
          </a:bodyPr>
          <a:lstStyle/>
          <a:p>
            <a:r>
              <a:rPr lang="en-GB" sz="2000" b="1" dirty="0"/>
              <a:t>There are 5 </a:t>
            </a:r>
            <a:r>
              <a:rPr lang="en-GB" sz="2000" b="1" u="sng" dirty="0"/>
              <a:t>counters</a:t>
            </a:r>
            <a:r>
              <a:rPr lang="en-GB" sz="2000" b="1" dirty="0"/>
              <a:t> altogether.  If </a:t>
            </a:r>
            <a:r>
              <a:rPr lang="en-GB" sz="2000" b="1" u="sng" dirty="0"/>
              <a:t>___   counters are  red </a:t>
            </a:r>
            <a:r>
              <a:rPr lang="en-GB" sz="2000" b="1" dirty="0"/>
              <a:t>___   </a:t>
            </a:r>
            <a:r>
              <a:rPr lang="en-GB" sz="2000" b="1" u="sng" dirty="0"/>
              <a:t>counters  are blue</a:t>
            </a:r>
          </a:p>
        </p:txBody>
      </p:sp>
      <p:graphicFrame>
        <p:nvGraphicFramePr>
          <p:cNvPr id="13" name="Table 13">
            <a:extLst>
              <a:ext uri="{FF2B5EF4-FFF2-40B4-BE49-F238E27FC236}">
                <a16:creationId xmlns:a16="http://schemas.microsoft.com/office/drawing/2014/main" id="{A39E3038-608C-40C1-84FD-0FF9BBF59F41}"/>
              </a:ext>
            </a:extLst>
          </p:cNvPr>
          <p:cNvGraphicFramePr>
            <a:graphicFrameLocks noGrp="1"/>
          </p:cNvGraphicFramePr>
          <p:nvPr>
            <p:extLst>
              <p:ext uri="{D42A27DB-BD31-4B8C-83A1-F6EECF244321}">
                <p14:modId xmlns:p14="http://schemas.microsoft.com/office/powerpoint/2010/main" val="1915645622"/>
              </p:ext>
            </p:extLst>
          </p:nvPr>
        </p:nvGraphicFramePr>
        <p:xfrm>
          <a:off x="297777" y="821425"/>
          <a:ext cx="8610514" cy="5124885"/>
        </p:xfrm>
        <a:graphic>
          <a:graphicData uri="http://schemas.openxmlformats.org/drawingml/2006/table">
            <a:tbl>
              <a:tblPr firstRow="1" bandRow="1">
                <a:tableStyleId>{F5AB1C69-6EDB-4FF4-983F-18BD219EF322}</a:tableStyleId>
              </a:tblPr>
              <a:tblGrid>
                <a:gridCol w="6563844">
                  <a:extLst>
                    <a:ext uri="{9D8B030D-6E8A-4147-A177-3AD203B41FA5}">
                      <a16:colId xmlns:a16="http://schemas.microsoft.com/office/drawing/2014/main" val="1394601452"/>
                    </a:ext>
                  </a:extLst>
                </a:gridCol>
                <a:gridCol w="864096">
                  <a:extLst>
                    <a:ext uri="{9D8B030D-6E8A-4147-A177-3AD203B41FA5}">
                      <a16:colId xmlns:a16="http://schemas.microsoft.com/office/drawing/2014/main" val="352675025"/>
                    </a:ext>
                  </a:extLst>
                </a:gridCol>
                <a:gridCol w="1182574">
                  <a:extLst>
                    <a:ext uri="{9D8B030D-6E8A-4147-A177-3AD203B41FA5}">
                      <a16:colId xmlns:a16="http://schemas.microsoft.com/office/drawing/2014/main" val="216795669"/>
                    </a:ext>
                  </a:extLst>
                </a:gridCol>
              </a:tblGrid>
              <a:tr h="899391">
                <a:tc>
                  <a:txBody>
                    <a:bodyPr/>
                    <a:lstStyle/>
                    <a:p>
                      <a:endParaRPr lang="en-GB"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a:solidFill>
                            <a:schemeClr val="tx1"/>
                          </a:solidFill>
                        </a:rPr>
                        <a:t>Tree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a:solidFill>
                            <a:schemeClr val="tx1"/>
                          </a:solidFill>
                        </a:rPr>
                        <a:t>Ground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19913262"/>
                  </a:ext>
                </a:extLst>
              </a:tr>
              <a:tr h="704249">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8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8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272777"/>
                  </a:ext>
                </a:extLst>
              </a:tr>
              <a:tr h="704249">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8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8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0726524"/>
                  </a:ext>
                </a:extLst>
              </a:tr>
              <a:tr h="704249">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8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8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42978844"/>
                  </a:ext>
                </a:extLst>
              </a:tr>
              <a:tr h="704249">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8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8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5019230"/>
                  </a:ext>
                </a:extLst>
              </a:tr>
              <a:tr h="704249">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8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8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9977557"/>
                  </a:ext>
                </a:extLst>
              </a:tr>
              <a:tr h="704249">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8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8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5703186"/>
                  </a:ext>
                </a:extLst>
              </a:tr>
            </a:tbl>
          </a:graphicData>
        </a:graphic>
      </p:graphicFrame>
      <p:grpSp>
        <p:nvGrpSpPr>
          <p:cNvPr id="27" name="Group 26">
            <a:extLst>
              <a:ext uri="{FF2B5EF4-FFF2-40B4-BE49-F238E27FC236}">
                <a16:creationId xmlns:a16="http://schemas.microsoft.com/office/drawing/2014/main" id="{C7317CF4-CE31-4DDA-B5FD-51EEC133891C}"/>
              </a:ext>
            </a:extLst>
          </p:cNvPr>
          <p:cNvGrpSpPr/>
          <p:nvPr/>
        </p:nvGrpSpPr>
        <p:grpSpPr>
          <a:xfrm>
            <a:off x="402858" y="1711661"/>
            <a:ext cx="3483970" cy="658280"/>
            <a:chOff x="611560" y="1672528"/>
            <a:chExt cx="3483970" cy="658280"/>
          </a:xfrm>
        </p:grpSpPr>
        <p:sp>
          <p:nvSpPr>
            <p:cNvPr id="26" name="Oval 25">
              <a:extLst>
                <a:ext uri="{FF2B5EF4-FFF2-40B4-BE49-F238E27FC236}">
                  <a16:creationId xmlns:a16="http://schemas.microsoft.com/office/drawing/2014/main" id="{5B340936-AB3A-46CE-B148-5AD0FFA9245E}"/>
                </a:ext>
              </a:extLst>
            </p:cNvPr>
            <p:cNvSpPr/>
            <p:nvPr/>
          </p:nvSpPr>
          <p:spPr bwMode="auto">
            <a:xfrm>
              <a:off x="611560" y="1700808"/>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19" name="Oval 218">
              <a:extLst>
                <a:ext uri="{FF2B5EF4-FFF2-40B4-BE49-F238E27FC236}">
                  <a16:creationId xmlns:a16="http://schemas.microsoft.com/office/drawing/2014/main" id="{D43E58CB-C000-4248-A01D-D98F886E1010}"/>
                </a:ext>
              </a:extLst>
            </p:cNvPr>
            <p:cNvSpPr/>
            <p:nvPr/>
          </p:nvSpPr>
          <p:spPr bwMode="auto">
            <a:xfrm>
              <a:off x="2796952" y="1684953"/>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20" name="Oval 219">
              <a:extLst>
                <a:ext uri="{FF2B5EF4-FFF2-40B4-BE49-F238E27FC236}">
                  <a16:creationId xmlns:a16="http://schemas.microsoft.com/office/drawing/2014/main" id="{C439BC47-A2C1-4B6C-94EF-A133D7092044}"/>
                </a:ext>
              </a:extLst>
            </p:cNvPr>
            <p:cNvSpPr/>
            <p:nvPr/>
          </p:nvSpPr>
          <p:spPr bwMode="auto">
            <a:xfrm>
              <a:off x="2062538" y="1672528"/>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21" name="Oval 220">
              <a:extLst>
                <a:ext uri="{FF2B5EF4-FFF2-40B4-BE49-F238E27FC236}">
                  <a16:creationId xmlns:a16="http://schemas.microsoft.com/office/drawing/2014/main" id="{EBC29F0A-B853-4D3D-A8CC-D9F487F382AB}"/>
                </a:ext>
              </a:extLst>
            </p:cNvPr>
            <p:cNvSpPr/>
            <p:nvPr/>
          </p:nvSpPr>
          <p:spPr bwMode="auto">
            <a:xfrm>
              <a:off x="1340024" y="1672825"/>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23" name="Oval 222">
              <a:extLst>
                <a:ext uri="{FF2B5EF4-FFF2-40B4-BE49-F238E27FC236}">
                  <a16:creationId xmlns:a16="http://schemas.microsoft.com/office/drawing/2014/main" id="{46F2892F-7636-4ED7-85E4-087731512EA1}"/>
                </a:ext>
              </a:extLst>
            </p:cNvPr>
            <p:cNvSpPr/>
            <p:nvPr/>
          </p:nvSpPr>
          <p:spPr bwMode="auto">
            <a:xfrm>
              <a:off x="3519466" y="1672825"/>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grpSp>
      <p:grpSp>
        <p:nvGrpSpPr>
          <p:cNvPr id="224" name="Group 223">
            <a:extLst>
              <a:ext uri="{FF2B5EF4-FFF2-40B4-BE49-F238E27FC236}">
                <a16:creationId xmlns:a16="http://schemas.microsoft.com/office/drawing/2014/main" id="{FA662344-775A-469C-8EA5-4B8709018D1D}"/>
              </a:ext>
            </a:extLst>
          </p:cNvPr>
          <p:cNvGrpSpPr/>
          <p:nvPr/>
        </p:nvGrpSpPr>
        <p:grpSpPr>
          <a:xfrm>
            <a:off x="424080" y="2494032"/>
            <a:ext cx="3483970" cy="658280"/>
            <a:chOff x="611560" y="1672528"/>
            <a:chExt cx="3483970" cy="658280"/>
          </a:xfrm>
        </p:grpSpPr>
        <p:sp>
          <p:nvSpPr>
            <p:cNvPr id="225" name="Oval 224">
              <a:extLst>
                <a:ext uri="{FF2B5EF4-FFF2-40B4-BE49-F238E27FC236}">
                  <a16:creationId xmlns:a16="http://schemas.microsoft.com/office/drawing/2014/main" id="{2BF3C11F-43EE-4E59-AC59-0FBF73AEE3E2}"/>
                </a:ext>
              </a:extLst>
            </p:cNvPr>
            <p:cNvSpPr/>
            <p:nvPr/>
          </p:nvSpPr>
          <p:spPr bwMode="auto">
            <a:xfrm>
              <a:off x="611560" y="1700808"/>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26" name="Oval 225">
              <a:extLst>
                <a:ext uri="{FF2B5EF4-FFF2-40B4-BE49-F238E27FC236}">
                  <a16:creationId xmlns:a16="http://schemas.microsoft.com/office/drawing/2014/main" id="{0AD3BEA4-74DC-4D33-AB46-945B955F461A}"/>
                </a:ext>
              </a:extLst>
            </p:cNvPr>
            <p:cNvSpPr/>
            <p:nvPr/>
          </p:nvSpPr>
          <p:spPr bwMode="auto">
            <a:xfrm>
              <a:off x="2796952" y="1684953"/>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27" name="Oval 226">
              <a:extLst>
                <a:ext uri="{FF2B5EF4-FFF2-40B4-BE49-F238E27FC236}">
                  <a16:creationId xmlns:a16="http://schemas.microsoft.com/office/drawing/2014/main" id="{68C6818A-496F-4C29-8B82-382C32E31D7A}"/>
                </a:ext>
              </a:extLst>
            </p:cNvPr>
            <p:cNvSpPr/>
            <p:nvPr/>
          </p:nvSpPr>
          <p:spPr bwMode="auto">
            <a:xfrm>
              <a:off x="2062538" y="1672528"/>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28" name="Oval 227">
              <a:extLst>
                <a:ext uri="{FF2B5EF4-FFF2-40B4-BE49-F238E27FC236}">
                  <a16:creationId xmlns:a16="http://schemas.microsoft.com/office/drawing/2014/main" id="{0909A278-69AB-4F69-ACD8-3D2D1EB10B40}"/>
                </a:ext>
              </a:extLst>
            </p:cNvPr>
            <p:cNvSpPr/>
            <p:nvPr/>
          </p:nvSpPr>
          <p:spPr bwMode="auto">
            <a:xfrm>
              <a:off x="1340024" y="1672825"/>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29" name="Oval 228">
              <a:extLst>
                <a:ext uri="{FF2B5EF4-FFF2-40B4-BE49-F238E27FC236}">
                  <a16:creationId xmlns:a16="http://schemas.microsoft.com/office/drawing/2014/main" id="{A07D0613-16D6-4642-96A7-DCA180F06D71}"/>
                </a:ext>
              </a:extLst>
            </p:cNvPr>
            <p:cNvSpPr/>
            <p:nvPr/>
          </p:nvSpPr>
          <p:spPr bwMode="auto">
            <a:xfrm>
              <a:off x="3519466" y="1672825"/>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grpSp>
      <p:grpSp>
        <p:nvGrpSpPr>
          <p:cNvPr id="230" name="Group 229">
            <a:extLst>
              <a:ext uri="{FF2B5EF4-FFF2-40B4-BE49-F238E27FC236}">
                <a16:creationId xmlns:a16="http://schemas.microsoft.com/office/drawing/2014/main" id="{B7349EFD-9795-4753-BC68-B05695FE6589}"/>
              </a:ext>
            </a:extLst>
          </p:cNvPr>
          <p:cNvGrpSpPr/>
          <p:nvPr/>
        </p:nvGrpSpPr>
        <p:grpSpPr>
          <a:xfrm>
            <a:off x="424080" y="3127235"/>
            <a:ext cx="3483970" cy="658280"/>
            <a:chOff x="611560" y="1672528"/>
            <a:chExt cx="3483970" cy="658280"/>
          </a:xfrm>
        </p:grpSpPr>
        <p:sp>
          <p:nvSpPr>
            <p:cNvPr id="231" name="Oval 230">
              <a:extLst>
                <a:ext uri="{FF2B5EF4-FFF2-40B4-BE49-F238E27FC236}">
                  <a16:creationId xmlns:a16="http://schemas.microsoft.com/office/drawing/2014/main" id="{FE0650DC-7401-43CD-BA7D-77B112A46607}"/>
                </a:ext>
              </a:extLst>
            </p:cNvPr>
            <p:cNvSpPr/>
            <p:nvPr/>
          </p:nvSpPr>
          <p:spPr bwMode="auto">
            <a:xfrm>
              <a:off x="611560" y="1700808"/>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32" name="Oval 231">
              <a:extLst>
                <a:ext uri="{FF2B5EF4-FFF2-40B4-BE49-F238E27FC236}">
                  <a16:creationId xmlns:a16="http://schemas.microsoft.com/office/drawing/2014/main" id="{3A92104B-4361-43F2-8201-B2F025841FF5}"/>
                </a:ext>
              </a:extLst>
            </p:cNvPr>
            <p:cNvSpPr/>
            <p:nvPr/>
          </p:nvSpPr>
          <p:spPr bwMode="auto">
            <a:xfrm>
              <a:off x="2796952" y="1684953"/>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33" name="Oval 232">
              <a:extLst>
                <a:ext uri="{FF2B5EF4-FFF2-40B4-BE49-F238E27FC236}">
                  <a16:creationId xmlns:a16="http://schemas.microsoft.com/office/drawing/2014/main" id="{32445188-BD4B-47BD-8A22-5D9974F446F8}"/>
                </a:ext>
              </a:extLst>
            </p:cNvPr>
            <p:cNvSpPr/>
            <p:nvPr/>
          </p:nvSpPr>
          <p:spPr bwMode="auto">
            <a:xfrm>
              <a:off x="2062538" y="1672528"/>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34" name="Oval 233">
              <a:extLst>
                <a:ext uri="{FF2B5EF4-FFF2-40B4-BE49-F238E27FC236}">
                  <a16:creationId xmlns:a16="http://schemas.microsoft.com/office/drawing/2014/main" id="{D60818F1-1D61-4A41-93FD-430363A535A0}"/>
                </a:ext>
              </a:extLst>
            </p:cNvPr>
            <p:cNvSpPr/>
            <p:nvPr/>
          </p:nvSpPr>
          <p:spPr bwMode="auto">
            <a:xfrm>
              <a:off x="1340024" y="1672825"/>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35" name="Oval 234">
              <a:extLst>
                <a:ext uri="{FF2B5EF4-FFF2-40B4-BE49-F238E27FC236}">
                  <a16:creationId xmlns:a16="http://schemas.microsoft.com/office/drawing/2014/main" id="{D3DFEB3E-0EDF-44C3-99AB-88C6FAC5EEF2}"/>
                </a:ext>
              </a:extLst>
            </p:cNvPr>
            <p:cNvSpPr/>
            <p:nvPr/>
          </p:nvSpPr>
          <p:spPr bwMode="auto">
            <a:xfrm>
              <a:off x="3519466" y="1672825"/>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grpSp>
      <p:grpSp>
        <p:nvGrpSpPr>
          <p:cNvPr id="236" name="Group 235">
            <a:extLst>
              <a:ext uri="{FF2B5EF4-FFF2-40B4-BE49-F238E27FC236}">
                <a16:creationId xmlns:a16="http://schemas.microsoft.com/office/drawing/2014/main" id="{7B083B91-DC10-4A1B-B129-2BE520D023C6}"/>
              </a:ext>
            </a:extLst>
          </p:cNvPr>
          <p:cNvGrpSpPr/>
          <p:nvPr/>
        </p:nvGrpSpPr>
        <p:grpSpPr>
          <a:xfrm>
            <a:off x="384650" y="3898301"/>
            <a:ext cx="3483970" cy="658280"/>
            <a:chOff x="611560" y="1672528"/>
            <a:chExt cx="3483970" cy="658280"/>
          </a:xfrm>
        </p:grpSpPr>
        <p:sp>
          <p:nvSpPr>
            <p:cNvPr id="237" name="Oval 236">
              <a:extLst>
                <a:ext uri="{FF2B5EF4-FFF2-40B4-BE49-F238E27FC236}">
                  <a16:creationId xmlns:a16="http://schemas.microsoft.com/office/drawing/2014/main" id="{08806DCB-C62E-43E0-B949-290B4CE86AEE}"/>
                </a:ext>
              </a:extLst>
            </p:cNvPr>
            <p:cNvSpPr/>
            <p:nvPr/>
          </p:nvSpPr>
          <p:spPr bwMode="auto">
            <a:xfrm>
              <a:off x="611560" y="1700808"/>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38" name="Oval 237">
              <a:extLst>
                <a:ext uri="{FF2B5EF4-FFF2-40B4-BE49-F238E27FC236}">
                  <a16:creationId xmlns:a16="http://schemas.microsoft.com/office/drawing/2014/main" id="{26A4F6F5-66F8-4596-BD97-8A38935CAEE2}"/>
                </a:ext>
              </a:extLst>
            </p:cNvPr>
            <p:cNvSpPr/>
            <p:nvPr/>
          </p:nvSpPr>
          <p:spPr bwMode="auto">
            <a:xfrm>
              <a:off x="2796952" y="1684953"/>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39" name="Oval 238">
              <a:extLst>
                <a:ext uri="{FF2B5EF4-FFF2-40B4-BE49-F238E27FC236}">
                  <a16:creationId xmlns:a16="http://schemas.microsoft.com/office/drawing/2014/main" id="{CCDE4960-D1D7-4EB1-ABFE-D634BBCCFDCD}"/>
                </a:ext>
              </a:extLst>
            </p:cNvPr>
            <p:cNvSpPr/>
            <p:nvPr/>
          </p:nvSpPr>
          <p:spPr bwMode="auto">
            <a:xfrm>
              <a:off x="2062538" y="1672528"/>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40" name="Oval 239">
              <a:extLst>
                <a:ext uri="{FF2B5EF4-FFF2-40B4-BE49-F238E27FC236}">
                  <a16:creationId xmlns:a16="http://schemas.microsoft.com/office/drawing/2014/main" id="{5BE0350A-9E97-4E53-8730-3F6A88CEA026}"/>
                </a:ext>
              </a:extLst>
            </p:cNvPr>
            <p:cNvSpPr/>
            <p:nvPr/>
          </p:nvSpPr>
          <p:spPr bwMode="auto">
            <a:xfrm>
              <a:off x="1340024" y="1672825"/>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41" name="Oval 240">
              <a:extLst>
                <a:ext uri="{FF2B5EF4-FFF2-40B4-BE49-F238E27FC236}">
                  <a16:creationId xmlns:a16="http://schemas.microsoft.com/office/drawing/2014/main" id="{27EBFFDD-8D04-4102-95B7-7C8AF5AC7027}"/>
                </a:ext>
              </a:extLst>
            </p:cNvPr>
            <p:cNvSpPr/>
            <p:nvPr/>
          </p:nvSpPr>
          <p:spPr bwMode="auto">
            <a:xfrm>
              <a:off x="3519466" y="1672825"/>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grpSp>
      <p:grpSp>
        <p:nvGrpSpPr>
          <p:cNvPr id="242" name="Group 241">
            <a:extLst>
              <a:ext uri="{FF2B5EF4-FFF2-40B4-BE49-F238E27FC236}">
                <a16:creationId xmlns:a16="http://schemas.microsoft.com/office/drawing/2014/main" id="{574B6C87-17A5-4B67-AC2A-6D1ECD7A21CA}"/>
              </a:ext>
            </a:extLst>
          </p:cNvPr>
          <p:cNvGrpSpPr/>
          <p:nvPr/>
        </p:nvGrpSpPr>
        <p:grpSpPr>
          <a:xfrm>
            <a:off x="359012" y="4592028"/>
            <a:ext cx="3483970" cy="658280"/>
            <a:chOff x="611560" y="1672528"/>
            <a:chExt cx="3483970" cy="658280"/>
          </a:xfrm>
        </p:grpSpPr>
        <p:sp>
          <p:nvSpPr>
            <p:cNvPr id="243" name="Oval 242">
              <a:extLst>
                <a:ext uri="{FF2B5EF4-FFF2-40B4-BE49-F238E27FC236}">
                  <a16:creationId xmlns:a16="http://schemas.microsoft.com/office/drawing/2014/main" id="{4354FED1-47B8-4E26-B512-6D5AC6456E14}"/>
                </a:ext>
              </a:extLst>
            </p:cNvPr>
            <p:cNvSpPr/>
            <p:nvPr/>
          </p:nvSpPr>
          <p:spPr bwMode="auto">
            <a:xfrm>
              <a:off x="611560" y="1700808"/>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44" name="Oval 243">
              <a:extLst>
                <a:ext uri="{FF2B5EF4-FFF2-40B4-BE49-F238E27FC236}">
                  <a16:creationId xmlns:a16="http://schemas.microsoft.com/office/drawing/2014/main" id="{4959B994-821B-43EA-ACBC-C12326BB2B4E}"/>
                </a:ext>
              </a:extLst>
            </p:cNvPr>
            <p:cNvSpPr/>
            <p:nvPr/>
          </p:nvSpPr>
          <p:spPr bwMode="auto">
            <a:xfrm>
              <a:off x="2796952" y="1684953"/>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45" name="Oval 244">
              <a:extLst>
                <a:ext uri="{FF2B5EF4-FFF2-40B4-BE49-F238E27FC236}">
                  <a16:creationId xmlns:a16="http://schemas.microsoft.com/office/drawing/2014/main" id="{5B5B13BC-DADF-4004-8BFA-D39F707A08EC}"/>
                </a:ext>
              </a:extLst>
            </p:cNvPr>
            <p:cNvSpPr/>
            <p:nvPr/>
          </p:nvSpPr>
          <p:spPr bwMode="auto">
            <a:xfrm>
              <a:off x="2062538" y="1672528"/>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46" name="Oval 245">
              <a:extLst>
                <a:ext uri="{FF2B5EF4-FFF2-40B4-BE49-F238E27FC236}">
                  <a16:creationId xmlns:a16="http://schemas.microsoft.com/office/drawing/2014/main" id="{960BA03F-34FC-48D8-BD4E-CB6F71564077}"/>
                </a:ext>
              </a:extLst>
            </p:cNvPr>
            <p:cNvSpPr/>
            <p:nvPr/>
          </p:nvSpPr>
          <p:spPr bwMode="auto">
            <a:xfrm>
              <a:off x="1340024" y="1672825"/>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47" name="Oval 246">
              <a:extLst>
                <a:ext uri="{FF2B5EF4-FFF2-40B4-BE49-F238E27FC236}">
                  <a16:creationId xmlns:a16="http://schemas.microsoft.com/office/drawing/2014/main" id="{10634C5B-7416-428B-A1F4-6013C0CB5AD2}"/>
                </a:ext>
              </a:extLst>
            </p:cNvPr>
            <p:cNvSpPr/>
            <p:nvPr/>
          </p:nvSpPr>
          <p:spPr bwMode="auto">
            <a:xfrm>
              <a:off x="3519466" y="1672825"/>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grpSp>
      <p:sp>
        <p:nvSpPr>
          <p:cNvPr id="248" name="Oval 247">
            <a:extLst>
              <a:ext uri="{FF2B5EF4-FFF2-40B4-BE49-F238E27FC236}">
                <a16:creationId xmlns:a16="http://schemas.microsoft.com/office/drawing/2014/main" id="{F365C4C1-BF67-447D-AE30-7C217A30F8DF}"/>
              </a:ext>
            </a:extLst>
          </p:cNvPr>
          <p:cNvSpPr/>
          <p:nvPr/>
        </p:nvSpPr>
        <p:spPr bwMode="auto">
          <a:xfrm>
            <a:off x="3277303" y="4569617"/>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49" name="Oval 248">
            <a:extLst>
              <a:ext uri="{FF2B5EF4-FFF2-40B4-BE49-F238E27FC236}">
                <a16:creationId xmlns:a16="http://schemas.microsoft.com/office/drawing/2014/main" id="{AABA2C0B-48F2-4AE2-90F6-9F1D8AF616A5}"/>
              </a:ext>
            </a:extLst>
          </p:cNvPr>
          <p:cNvSpPr/>
          <p:nvPr/>
        </p:nvSpPr>
        <p:spPr bwMode="auto">
          <a:xfrm>
            <a:off x="1830181" y="3898147"/>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50" name="Oval 249">
            <a:extLst>
              <a:ext uri="{FF2B5EF4-FFF2-40B4-BE49-F238E27FC236}">
                <a16:creationId xmlns:a16="http://schemas.microsoft.com/office/drawing/2014/main" id="{439DE7E5-EA3A-4F6D-AECD-29FF8A45DA4B}"/>
              </a:ext>
            </a:extLst>
          </p:cNvPr>
          <p:cNvSpPr/>
          <p:nvPr/>
        </p:nvSpPr>
        <p:spPr bwMode="auto">
          <a:xfrm>
            <a:off x="2588104" y="3910572"/>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51" name="Oval 250">
            <a:extLst>
              <a:ext uri="{FF2B5EF4-FFF2-40B4-BE49-F238E27FC236}">
                <a16:creationId xmlns:a16="http://schemas.microsoft.com/office/drawing/2014/main" id="{20939814-7880-45EE-B939-9493DCF3AA5B}"/>
              </a:ext>
            </a:extLst>
          </p:cNvPr>
          <p:cNvSpPr/>
          <p:nvPr/>
        </p:nvSpPr>
        <p:spPr bwMode="auto">
          <a:xfrm>
            <a:off x="3299247" y="3881632"/>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52" name="Oval 251">
            <a:extLst>
              <a:ext uri="{FF2B5EF4-FFF2-40B4-BE49-F238E27FC236}">
                <a16:creationId xmlns:a16="http://schemas.microsoft.com/office/drawing/2014/main" id="{06781B57-26F4-4687-88D4-70910F51CEEB}"/>
              </a:ext>
            </a:extLst>
          </p:cNvPr>
          <p:cNvSpPr/>
          <p:nvPr/>
        </p:nvSpPr>
        <p:spPr bwMode="auto">
          <a:xfrm>
            <a:off x="2595548" y="3124032"/>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53" name="Oval 252">
            <a:extLst>
              <a:ext uri="{FF2B5EF4-FFF2-40B4-BE49-F238E27FC236}">
                <a16:creationId xmlns:a16="http://schemas.microsoft.com/office/drawing/2014/main" id="{B917B834-44FC-4695-B4AE-7F084CC315D2}"/>
              </a:ext>
            </a:extLst>
          </p:cNvPr>
          <p:cNvSpPr/>
          <p:nvPr/>
        </p:nvSpPr>
        <p:spPr bwMode="auto">
          <a:xfrm>
            <a:off x="3337936" y="3107187"/>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54" name="Oval 253">
            <a:extLst>
              <a:ext uri="{FF2B5EF4-FFF2-40B4-BE49-F238E27FC236}">
                <a16:creationId xmlns:a16="http://schemas.microsoft.com/office/drawing/2014/main" id="{9249CE4E-C095-4D8F-92D4-FB41EEC13D34}"/>
              </a:ext>
            </a:extLst>
          </p:cNvPr>
          <p:cNvSpPr/>
          <p:nvPr/>
        </p:nvSpPr>
        <p:spPr bwMode="auto">
          <a:xfrm>
            <a:off x="3337936" y="2476708"/>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59" name="Oval 258">
            <a:extLst>
              <a:ext uri="{FF2B5EF4-FFF2-40B4-BE49-F238E27FC236}">
                <a16:creationId xmlns:a16="http://schemas.microsoft.com/office/drawing/2014/main" id="{3FDBD52B-E066-4594-87B5-7003591A6299}"/>
              </a:ext>
            </a:extLst>
          </p:cNvPr>
          <p:cNvSpPr/>
          <p:nvPr/>
        </p:nvSpPr>
        <p:spPr bwMode="auto">
          <a:xfrm>
            <a:off x="1094774" y="4601260"/>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60" name="Oval 259">
            <a:extLst>
              <a:ext uri="{FF2B5EF4-FFF2-40B4-BE49-F238E27FC236}">
                <a16:creationId xmlns:a16="http://schemas.microsoft.com/office/drawing/2014/main" id="{295B0960-AD82-4AA7-A151-B6C4A307257B}"/>
              </a:ext>
            </a:extLst>
          </p:cNvPr>
          <p:cNvSpPr/>
          <p:nvPr/>
        </p:nvSpPr>
        <p:spPr bwMode="auto">
          <a:xfrm>
            <a:off x="1811505" y="4601260"/>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61" name="Oval 260">
            <a:extLst>
              <a:ext uri="{FF2B5EF4-FFF2-40B4-BE49-F238E27FC236}">
                <a16:creationId xmlns:a16="http://schemas.microsoft.com/office/drawing/2014/main" id="{A1321CF7-B0DB-468D-AB81-C5FC06285070}"/>
              </a:ext>
            </a:extLst>
          </p:cNvPr>
          <p:cNvSpPr/>
          <p:nvPr/>
        </p:nvSpPr>
        <p:spPr bwMode="auto">
          <a:xfrm>
            <a:off x="2570042" y="4601260"/>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grpSp>
        <p:nvGrpSpPr>
          <p:cNvPr id="262" name="Group 261">
            <a:extLst>
              <a:ext uri="{FF2B5EF4-FFF2-40B4-BE49-F238E27FC236}">
                <a16:creationId xmlns:a16="http://schemas.microsoft.com/office/drawing/2014/main" id="{A7575819-40B9-435C-8262-BF6CA997A405}"/>
              </a:ext>
            </a:extLst>
          </p:cNvPr>
          <p:cNvGrpSpPr/>
          <p:nvPr/>
        </p:nvGrpSpPr>
        <p:grpSpPr>
          <a:xfrm>
            <a:off x="424080" y="5231260"/>
            <a:ext cx="3483970" cy="658280"/>
            <a:chOff x="611560" y="1672528"/>
            <a:chExt cx="3483970" cy="658280"/>
          </a:xfrm>
        </p:grpSpPr>
        <p:sp>
          <p:nvSpPr>
            <p:cNvPr id="263" name="Oval 262">
              <a:extLst>
                <a:ext uri="{FF2B5EF4-FFF2-40B4-BE49-F238E27FC236}">
                  <a16:creationId xmlns:a16="http://schemas.microsoft.com/office/drawing/2014/main" id="{B591A32E-B0B1-41FA-9DCF-E68694ECBF44}"/>
                </a:ext>
              </a:extLst>
            </p:cNvPr>
            <p:cNvSpPr/>
            <p:nvPr/>
          </p:nvSpPr>
          <p:spPr bwMode="auto">
            <a:xfrm>
              <a:off x="611560" y="1700808"/>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64" name="Oval 263">
              <a:extLst>
                <a:ext uri="{FF2B5EF4-FFF2-40B4-BE49-F238E27FC236}">
                  <a16:creationId xmlns:a16="http://schemas.microsoft.com/office/drawing/2014/main" id="{866FC059-2E97-4443-A664-C5E213A825EB}"/>
                </a:ext>
              </a:extLst>
            </p:cNvPr>
            <p:cNvSpPr/>
            <p:nvPr/>
          </p:nvSpPr>
          <p:spPr bwMode="auto">
            <a:xfrm>
              <a:off x="2796952" y="1684953"/>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65" name="Oval 264">
              <a:extLst>
                <a:ext uri="{FF2B5EF4-FFF2-40B4-BE49-F238E27FC236}">
                  <a16:creationId xmlns:a16="http://schemas.microsoft.com/office/drawing/2014/main" id="{C37B30C1-5368-4472-9592-D1A1B6907BBC}"/>
                </a:ext>
              </a:extLst>
            </p:cNvPr>
            <p:cNvSpPr/>
            <p:nvPr/>
          </p:nvSpPr>
          <p:spPr bwMode="auto">
            <a:xfrm>
              <a:off x="2062538" y="1672528"/>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66" name="Oval 265">
              <a:extLst>
                <a:ext uri="{FF2B5EF4-FFF2-40B4-BE49-F238E27FC236}">
                  <a16:creationId xmlns:a16="http://schemas.microsoft.com/office/drawing/2014/main" id="{F180F6A6-C4F4-4EAA-A6C5-5B0C34C3C6E3}"/>
                </a:ext>
              </a:extLst>
            </p:cNvPr>
            <p:cNvSpPr/>
            <p:nvPr/>
          </p:nvSpPr>
          <p:spPr bwMode="auto">
            <a:xfrm>
              <a:off x="1340024" y="1672825"/>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67" name="Oval 266">
              <a:extLst>
                <a:ext uri="{FF2B5EF4-FFF2-40B4-BE49-F238E27FC236}">
                  <a16:creationId xmlns:a16="http://schemas.microsoft.com/office/drawing/2014/main" id="{9A44D2E0-9E23-425E-A794-FA1B15EC94D0}"/>
                </a:ext>
              </a:extLst>
            </p:cNvPr>
            <p:cNvSpPr/>
            <p:nvPr/>
          </p:nvSpPr>
          <p:spPr bwMode="auto">
            <a:xfrm>
              <a:off x="3519466" y="1672825"/>
              <a:ext cx="576064" cy="630000"/>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grpSp>
      <p:sp>
        <p:nvSpPr>
          <p:cNvPr id="258" name="Oval 257">
            <a:extLst>
              <a:ext uri="{FF2B5EF4-FFF2-40B4-BE49-F238E27FC236}">
                <a16:creationId xmlns:a16="http://schemas.microsoft.com/office/drawing/2014/main" id="{69273903-C8AE-4628-A806-5F778D556A7A}"/>
              </a:ext>
            </a:extLst>
          </p:cNvPr>
          <p:cNvSpPr/>
          <p:nvPr/>
        </p:nvSpPr>
        <p:spPr bwMode="auto">
          <a:xfrm>
            <a:off x="3343094" y="5253002"/>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57" name="Oval 256">
            <a:extLst>
              <a:ext uri="{FF2B5EF4-FFF2-40B4-BE49-F238E27FC236}">
                <a16:creationId xmlns:a16="http://schemas.microsoft.com/office/drawing/2014/main" id="{DFE2DFB9-7D6F-4954-B973-CEE84EF2BE8B}"/>
              </a:ext>
            </a:extLst>
          </p:cNvPr>
          <p:cNvSpPr/>
          <p:nvPr/>
        </p:nvSpPr>
        <p:spPr bwMode="auto">
          <a:xfrm>
            <a:off x="2629253" y="5248372"/>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56" name="Oval 255">
            <a:extLst>
              <a:ext uri="{FF2B5EF4-FFF2-40B4-BE49-F238E27FC236}">
                <a16:creationId xmlns:a16="http://schemas.microsoft.com/office/drawing/2014/main" id="{CB0041BF-A607-4493-B0F1-BC30D9A2BFBB}"/>
              </a:ext>
            </a:extLst>
          </p:cNvPr>
          <p:cNvSpPr/>
          <p:nvPr/>
        </p:nvSpPr>
        <p:spPr bwMode="auto">
          <a:xfrm>
            <a:off x="1869201" y="5231260"/>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55" name="Oval 254">
            <a:extLst>
              <a:ext uri="{FF2B5EF4-FFF2-40B4-BE49-F238E27FC236}">
                <a16:creationId xmlns:a16="http://schemas.microsoft.com/office/drawing/2014/main" id="{5129402D-DBFA-4949-925D-FD3F91320E58}"/>
              </a:ext>
            </a:extLst>
          </p:cNvPr>
          <p:cNvSpPr/>
          <p:nvPr/>
        </p:nvSpPr>
        <p:spPr bwMode="auto">
          <a:xfrm>
            <a:off x="1146687" y="5222028"/>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68" name="Oval 267">
            <a:extLst>
              <a:ext uri="{FF2B5EF4-FFF2-40B4-BE49-F238E27FC236}">
                <a16:creationId xmlns:a16="http://schemas.microsoft.com/office/drawing/2014/main" id="{83C6F695-FAA2-40BF-B931-86D561AB5F00}"/>
              </a:ext>
            </a:extLst>
          </p:cNvPr>
          <p:cNvSpPr/>
          <p:nvPr/>
        </p:nvSpPr>
        <p:spPr bwMode="auto">
          <a:xfrm>
            <a:off x="418302" y="5274497"/>
            <a:ext cx="576064" cy="630000"/>
          </a:xfrm>
          <a:prstGeom prst="ellipse">
            <a:avLst/>
          </a:prstGeom>
          <a:solidFill>
            <a:srgbClr val="00628C"/>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58" name="TextBox 57">
            <a:extLst>
              <a:ext uri="{FF2B5EF4-FFF2-40B4-BE49-F238E27FC236}">
                <a16:creationId xmlns:a16="http://schemas.microsoft.com/office/drawing/2014/main" id="{FA5BDE34-8C87-4039-9DDC-80709D76938E}"/>
              </a:ext>
            </a:extLst>
          </p:cNvPr>
          <p:cNvSpPr txBox="1"/>
          <p:nvPr/>
        </p:nvSpPr>
        <p:spPr>
          <a:xfrm>
            <a:off x="9132651" y="1105782"/>
            <a:ext cx="2705522" cy="1077218"/>
          </a:xfrm>
          <a:prstGeom prst="rect">
            <a:avLst/>
          </a:prstGeom>
          <a:noFill/>
        </p:spPr>
        <p:txBody>
          <a:bodyPr wrap="square">
            <a:spAutoFit/>
          </a:bodyPr>
          <a:lstStyle/>
          <a:p>
            <a:pPr>
              <a:buNone/>
            </a:pPr>
            <a:r>
              <a:rPr lang="en-GB" sz="1600" dirty="0"/>
              <a:t>https://www.ncetm.org.uk/classroom-resources/primm-1-03-composition-of-numbers-0-5/</a:t>
            </a:r>
          </a:p>
        </p:txBody>
      </p:sp>
    </p:spTree>
    <p:extLst>
      <p:ext uri="{BB962C8B-B14F-4D97-AF65-F5344CB8AC3E}">
        <p14:creationId xmlns:p14="http://schemas.microsoft.com/office/powerpoint/2010/main" val="29849741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980728"/>
          </a:xfrm>
        </p:spPr>
        <p:txBody>
          <a:bodyPr/>
          <a:lstStyle/>
          <a:p>
            <a:pPr marL="0" indent="0" algn="l">
              <a:buNone/>
            </a:pPr>
            <a:r>
              <a:rPr lang="en-GB" dirty="0"/>
              <a:t>1.3 Composition: 0–5 – step 4:3 (Linking to a part whole model)</a:t>
            </a:r>
          </a:p>
        </p:txBody>
      </p:sp>
      <p:pic>
        <p:nvPicPr>
          <p:cNvPr id="4" name="Picture 3">
            <a:extLst>
              <a:ext uri="{FF2B5EF4-FFF2-40B4-BE49-F238E27FC236}">
                <a16:creationId xmlns:a16="http://schemas.microsoft.com/office/drawing/2014/main" id="{DE3A4317-16FA-491E-9A2E-E36C04C8657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279577" y="2360157"/>
            <a:ext cx="2575989" cy="2256516"/>
          </a:xfrm>
          <a:prstGeom prst="rect">
            <a:avLst/>
          </a:prstGeom>
        </p:spPr>
      </p:pic>
      <p:pic>
        <p:nvPicPr>
          <p:cNvPr id="84" name="Picture 83">
            <a:extLst>
              <a:ext uri="{FF2B5EF4-FFF2-40B4-BE49-F238E27FC236}">
                <a16:creationId xmlns:a16="http://schemas.microsoft.com/office/drawing/2014/main" id="{3F37C7A3-595C-4A2B-85B4-56670E7CA1C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799856" y="2348880"/>
            <a:ext cx="2412976" cy="2256516"/>
          </a:xfrm>
          <a:prstGeom prst="rect">
            <a:avLst/>
          </a:prstGeom>
        </p:spPr>
      </p:pic>
      <p:pic>
        <p:nvPicPr>
          <p:cNvPr id="85" name="Picture 84">
            <a:extLst>
              <a:ext uri="{FF2B5EF4-FFF2-40B4-BE49-F238E27FC236}">
                <a16:creationId xmlns:a16="http://schemas.microsoft.com/office/drawing/2014/main" id="{59CF351D-1E4E-4149-87EA-9BC7803EB68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90648" y="2348880"/>
            <a:ext cx="2505753" cy="2256516"/>
          </a:xfrm>
          <a:prstGeom prst="rect">
            <a:avLst/>
          </a:prstGeom>
        </p:spPr>
      </p:pic>
    </p:spTree>
    <p:extLst>
      <p:ext uri="{BB962C8B-B14F-4D97-AF65-F5344CB8AC3E}">
        <p14:creationId xmlns:p14="http://schemas.microsoft.com/office/powerpoint/2010/main" val="814897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1F4AC4F-1541-4116-A94D-8648E6A5B1E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68008" y="1788563"/>
            <a:ext cx="2989410" cy="3280874"/>
          </a:xfrm>
          <a:prstGeom prst="rect">
            <a:avLst/>
          </a:prstGeom>
        </p:spPr>
      </p:pic>
      <p:pic>
        <p:nvPicPr>
          <p:cNvPr id="7" name="Picture 6">
            <a:extLst>
              <a:ext uri="{FF2B5EF4-FFF2-40B4-BE49-F238E27FC236}">
                <a16:creationId xmlns:a16="http://schemas.microsoft.com/office/drawing/2014/main" id="{81D95DF3-DC06-4692-B314-0964D2B4DAB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029096" y="1788563"/>
            <a:ext cx="3066904" cy="3280874"/>
          </a:xfrm>
          <a:prstGeom prst="rect">
            <a:avLst/>
          </a:prstGeom>
        </p:spPr>
      </p:pic>
      <p:pic>
        <p:nvPicPr>
          <p:cNvPr id="14" name="Picture 13">
            <a:extLst>
              <a:ext uri="{FF2B5EF4-FFF2-40B4-BE49-F238E27FC236}">
                <a16:creationId xmlns:a16="http://schemas.microsoft.com/office/drawing/2014/main" id="{89F92C1E-05A3-4471-8954-BAF26D712E3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7628"/>
          <a:stretch/>
        </p:blipFill>
        <p:spPr>
          <a:xfrm>
            <a:off x="6888088" y="2492896"/>
            <a:ext cx="2448272" cy="2560794"/>
          </a:xfrm>
          <a:prstGeom prst="rect">
            <a:avLst/>
          </a:prstGeom>
        </p:spPr>
      </p:pic>
      <p:sp>
        <p:nvSpPr>
          <p:cNvPr id="2" name="Text Placeholder 1"/>
          <p:cNvSpPr>
            <a:spLocks noGrp="1"/>
          </p:cNvSpPr>
          <p:nvPr>
            <p:ph type="body" sz="quarter" idx="11"/>
          </p:nvPr>
        </p:nvSpPr>
        <p:spPr>
          <a:xfrm>
            <a:off x="-9452" y="0"/>
            <a:ext cx="12201452" cy="630000"/>
          </a:xfrm>
        </p:spPr>
        <p:txBody>
          <a:bodyPr/>
          <a:lstStyle/>
          <a:p>
            <a:pPr marL="0" indent="0" algn="l">
              <a:buNone/>
            </a:pPr>
            <a:r>
              <a:rPr lang="en-GB" dirty="0"/>
              <a:t>1.3 Composition: 0–5 – step 5:1</a:t>
            </a:r>
          </a:p>
        </p:txBody>
      </p:sp>
    </p:spTree>
    <p:extLst>
      <p:ext uri="{BB962C8B-B14F-4D97-AF65-F5344CB8AC3E}">
        <p14:creationId xmlns:p14="http://schemas.microsoft.com/office/powerpoint/2010/main" val="2737655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9D4EBDE4-0465-49A6-BDF2-0175317F62FB}"/>
              </a:ext>
            </a:extLst>
          </p:cNvPr>
          <p:cNvSpPr>
            <a:spLocks noGrp="1"/>
          </p:cNvSpPr>
          <p:nvPr>
            <p:ph idx="1"/>
          </p:nvPr>
        </p:nvSpPr>
        <p:spPr>
          <a:xfrm>
            <a:off x="335360" y="404664"/>
            <a:ext cx="11856640" cy="5040461"/>
          </a:xfrm>
        </p:spPr>
        <p:txBody>
          <a:bodyPr vert="horz" lIns="91440" tIns="45720" rIns="91440" bIns="45720" rtlCol="0" anchor="t">
            <a:normAutofit/>
          </a:bodyPr>
          <a:lstStyle/>
          <a:p>
            <a:pPr marL="0" indent="0">
              <a:spcBef>
                <a:spcPts val="0"/>
              </a:spcBef>
              <a:buNone/>
            </a:pPr>
            <a:r>
              <a:rPr lang="en-GB" dirty="0"/>
              <a:t>These materials have been produced to support you in introducing the Five Big Ideas in Teaching for Mastery to ITE trainees. They are designed to be used and adapted to meet the needs of your trainees. They have been developed in partnership with ITE providers and the NCETM team. </a:t>
            </a:r>
            <a:endParaRPr lang="en-US" dirty="0"/>
          </a:p>
          <a:p>
            <a:pPr marL="0" indent="0">
              <a:spcBef>
                <a:spcPts val="0"/>
              </a:spcBef>
            </a:pPr>
            <a:endParaRPr lang="en-GB" sz="2000" dirty="0"/>
          </a:p>
          <a:p>
            <a:pPr marL="0" indent="0">
              <a:spcBef>
                <a:spcPts val="0"/>
              </a:spcBef>
              <a:buNone/>
            </a:pPr>
            <a:r>
              <a:rPr lang="en-GB" dirty="0"/>
              <a:t>With grateful thanks to:</a:t>
            </a:r>
          </a:p>
          <a:p>
            <a:pPr>
              <a:spcBef>
                <a:spcPts val="0"/>
              </a:spcBef>
            </a:pPr>
            <a:r>
              <a:rPr lang="en-GB" dirty="0"/>
              <a:t>Tom Isherwood, Lead Practitioner (Flying High Trust)</a:t>
            </a:r>
          </a:p>
          <a:p>
            <a:pPr>
              <a:spcBef>
                <a:spcPts val="0"/>
              </a:spcBef>
            </a:pPr>
            <a:r>
              <a:rPr lang="en-GB" dirty="0"/>
              <a:t>Elizabeth Lambert (Assistant Director for Primary, NCETM)</a:t>
            </a:r>
          </a:p>
          <a:p>
            <a:pPr>
              <a:spcBef>
                <a:spcPts val="0"/>
              </a:spcBef>
            </a:pPr>
            <a:r>
              <a:rPr lang="en-GB" dirty="0"/>
              <a:t>Vivian Lloyd (Assistant Director, PD Leadership and Evaluation, NCETM)</a:t>
            </a:r>
          </a:p>
          <a:p>
            <a:pPr>
              <a:spcBef>
                <a:spcPts val="0"/>
              </a:spcBef>
            </a:pPr>
            <a:r>
              <a:rPr lang="en-GB" dirty="0" err="1">
                <a:latin typeface="Arial"/>
                <a:cs typeface="Arial"/>
              </a:rPr>
              <a:t>Deliah</a:t>
            </a:r>
            <a:r>
              <a:rPr lang="en-GB" dirty="0">
                <a:latin typeface="Arial"/>
                <a:cs typeface="Arial"/>
              </a:rPr>
              <a:t> Pawluch, Senior Lecturer in Primary Education (Nottingham Trent University)</a:t>
            </a:r>
          </a:p>
          <a:p>
            <a:pPr>
              <a:spcBef>
                <a:spcPts val="0"/>
              </a:spcBef>
            </a:pPr>
            <a:r>
              <a:rPr lang="en-GB" dirty="0"/>
              <a:t>Vivien Townsend, Primary Mathematics Tutor (Leicester and Leicestershire SCITT)</a:t>
            </a:r>
          </a:p>
          <a:p>
            <a:pPr marL="0" indent="0">
              <a:spcBef>
                <a:spcPts val="0"/>
              </a:spcBef>
              <a:buNone/>
            </a:pPr>
            <a:endParaRPr lang="en-GB" dirty="0"/>
          </a:p>
          <a:p>
            <a:pPr marL="0" indent="0">
              <a:spcBef>
                <a:spcPts val="0"/>
              </a:spcBef>
              <a:buNone/>
            </a:pPr>
            <a:r>
              <a:rPr lang="en-GB" dirty="0"/>
              <a:t>If you have any queries about these materials, please contact </a:t>
            </a:r>
            <a:r>
              <a:rPr lang="en-GB" dirty="0">
                <a:hlinkClick r:id="rId2"/>
              </a:rPr>
              <a:t>viv.lloyd@ncetm.org.uk</a:t>
            </a:r>
            <a:r>
              <a:rPr lang="en-GB" dirty="0"/>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pPr marL="0" indent="0" algn="l">
              <a:buNone/>
            </a:pPr>
            <a:r>
              <a:rPr lang="en-GB" dirty="0"/>
              <a:t>1.3 Composition: 0–5 – step 5:2</a:t>
            </a:r>
          </a:p>
        </p:txBody>
      </p:sp>
      <p:pic>
        <p:nvPicPr>
          <p:cNvPr id="4" name="Picture 3">
            <a:extLst>
              <a:ext uri="{FF2B5EF4-FFF2-40B4-BE49-F238E27FC236}">
                <a16:creationId xmlns:a16="http://schemas.microsoft.com/office/drawing/2014/main" id="{45805D7E-1179-4763-A834-DCE34D662A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6520" y="2300742"/>
            <a:ext cx="7918960" cy="2256516"/>
          </a:xfrm>
          <a:prstGeom prst="rect">
            <a:avLst/>
          </a:prstGeom>
        </p:spPr>
      </p:pic>
      <p:sp>
        <p:nvSpPr>
          <p:cNvPr id="10" name="TextBox 9">
            <a:extLst>
              <a:ext uri="{FF2B5EF4-FFF2-40B4-BE49-F238E27FC236}">
                <a16:creationId xmlns:a16="http://schemas.microsoft.com/office/drawing/2014/main" id="{CA43E902-0223-4606-8222-7A691617C360}"/>
              </a:ext>
            </a:extLst>
          </p:cNvPr>
          <p:cNvSpPr txBox="1"/>
          <p:nvPr/>
        </p:nvSpPr>
        <p:spPr bwMode="auto">
          <a:xfrm>
            <a:off x="6582001" y="3717033"/>
            <a:ext cx="360041" cy="492443"/>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600" dirty="0">
                <a:latin typeface="Myriad Pro Semibold" charset="0"/>
                <a:ea typeface="Myriad Pro Semibold" charset="0"/>
                <a:cs typeface="Myriad Pro Semibold" charset="0"/>
              </a:rPr>
              <a:t>3</a:t>
            </a:r>
          </a:p>
        </p:txBody>
      </p:sp>
    </p:spTree>
    <p:extLst>
      <p:ext uri="{BB962C8B-B14F-4D97-AF65-F5344CB8AC3E}">
        <p14:creationId xmlns:p14="http://schemas.microsoft.com/office/powerpoint/2010/main" val="1475667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B741959A-8063-4CBB-9D30-A2D28B9640F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727849" y="2300742"/>
            <a:ext cx="2664296" cy="2256516"/>
          </a:xfrm>
          <a:prstGeom prst="rect">
            <a:avLst/>
          </a:prstGeom>
        </p:spPr>
      </p:pic>
      <p:sp>
        <p:nvSpPr>
          <p:cNvPr id="2" name="Text Placeholder 1"/>
          <p:cNvSpPr>
            <a:spLocks noGrp="1"/>
          </p:cNvSpPr>
          <p:nvPr>
            <p:ph type="body" sz="quarter" idx="11"/>
          </p:nvPr>
        </p:nvSpPr>
        <p:spPr>
          <a:xfrm>
            <a:off x="0" y="0"/>
            <a:ext cx="12192000" cy="630000"/>
          </a:xfrm>
        </p:spPr>
        <p:txBody>
          <a:bodyPr/>
          <a:lstStyle/>
          <a:p>
            <a:pPr marL="0" indent="0" algn="l">
              <a:buNone/>
            </a:pPr>
            <a:r>
              <a:rPr lang="en-GB" dirty="0"/>
              <a:t>1.3 Composition: 0–5 – step 5:2</a:t>
            </a:r>
          </a:p>
        </p:txBody>
      </p:sp>
      <p:pic>
        <p:nvPicPr>
          <p:cNvPr id="11" name="Picture 10">
            <a:extLst>
              <a:ext uri="{FF2B5EF4-FFF2-40B4-BE49-F238E27FC236}">
                <a16:creationId xmlns:a16="http://schemas.microsoft.com/office/drawing/2014/main" id="{A95B5F49-1118-4EAA-A9B8-37AB3FF1264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600056" y="3717032"/>
            <a:ext cx="360040" cy="504056"/>
          </a:xfrm>
          <a:prstGeom prst="rect">
            <a:avLst/>
          </a:prstGeom>
        </p:spPr>
      </p:pic>
    </p:spTree>
    <p:extLst>
      <p:ext uri="{BB962C8B-B14F-4D97-AF65-F5344CB8AC3E}">
        <p14:creationId xmlns:p14="http://schemas.microsoft.com/office/powerpoint/2010/main" val="3378572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B741959A-8063-4CBB-9D30-A2D28B9640F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785822" y="2300742"/>
            <a:ext cx="2600036" cy="2256516"/>
          </a:xfrm>
          <a:prstGeom prst="rect">
            <a:avLst/>
          </a:prstGeom>
        </p:spPr>
      </p:pic>
      <p:sp>
        <p:nvSpPr>
          <p:cNvPr id="2" name="Text Placeholder 1"/>
          <p:cNvSpPr>
            <a:spLocks noGrp="1"/>
          </p:cNvSpPr>
          <p:nvPr>
            <p:ph type="body" sz="quarter" idx="11"/>
          </p:nvPr>
        </p:nvSpPr>
        <p:spPr>
          <a:xfrm>
            <a:off x="-7774" y="0"/>
            <a:ext cx="12199773" cy="630000"/>
          </a:xfrm>
        </p:spPr>
        <p:txBody>
          <a:bodyPr/>
          <a:lstStyle/>
          <a:p>
            <a:pPr marL="0" indent="0" algn="l">
              <a:buNone/>
            </a:pPr>
            <a:r>
              <a:rPr lang="en-GB" dirty="0"/>
              <a:t>1.3 Composition: 0–5 – step 5:2</a:t>
            </a:r>
          </a:p>
        </p:txBody>
      </p:sp>
      <p:pic>
        <p:nvPicPr>
          <p:cNvPr id="11" name="Picture 10">
            <a:extLst>
              <a:ext uri="{FF2B5EF4-FFF2-40B4-BE49-F238E27FC236}">
                <a16:creationId xmlns:a16="http://schemas.microsoft.com/office/drawing/2014/main" id="{A95B5F49-1118-4EAA-A9B8-37AB3FF1264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89896" y="3717032"/>
            <a:ext cx="360040" cy="504056"/>
          </a:xfrm>
          <a:prstGeom prst="rect">
            <a:avLst/>
          </a:prstGeom>
        </p:spPr>
      </p:pic>
    </p:spTree>
    <p:extLst>
      <p:ext uri="{BB962C8B-B14F-4D97-AF65-F5344CB8AC3E}">
        <p14:creationId xmlns:p14="http://schemas.microsoft.com/office/powerpoint/2010/main" val="2701207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053DE-9C84-4885-ADF9-85A55D481DF7}"/>
              </a:ext>
            </a:extLst>
          </p:cNvPr>
          <p:cNvSpPr>
            <a:spLocks noGrp="1"/>
          </p:cNvSpPr>
          <p:nvPr>
            <p:ph type="title"/>
          </p:nvPr>
        </p:nvSpPr>
        <p:spPr>
          <a:xfrm>
            <a:off x="28805" y="0"/>
            <a:ext cx="7924800" cy="1143000"/>
          </a:xfrm>
        </p:spPr>
        <p:txBody>
          <a:bodyPr/>
          <a:lstStyle/>
          <a:p>
            <a:r>
              <a:rPr lang="en-GB" dirty="0"/>
              <a:t>Reflection</a:t>
            </a:r>
          </a:p>
        </p:txBody>
      </p:sp>
      <p:sp>
        <p:nvSpPr>
          <p:cNvPr id="6" name="Cloud Callout 4">
            <a:extLst>
              <a:ext uri="{FF2B5EF4-FFF2-40B4-BE49-F238E27FC236}">
                <a16:creationId xmlns:a16="http://schemas.microsoft.com/office/drawing/2014/main" id="{7D9294F1-DC52-47B0-A0B9-C2A59D817B28}"/>
              </a:ext>
            </a:extLst>
          </p:cNvPr>
          <p:cNvSpPr/>
          <p:nvPr/>
        </p:nvSpPr>
        <p:spPr>
          <a:xfrm>
            <a:off x="2207568" y="-25135"/>
            <a:ext cx="8856984" cy="5758391"/>
          </a:xfrm>
          <a:prstGeom prst="cloudCallout">
            <a:avLst>
              <a:gd name="adj1" fmla="val -58598"/>
              <a:gd name="adj2" fmla="val 474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buNone/>
            </a:pPr>
            <a:endParaRPr lang="en-US" dirty="0">
              <a:solidFill>
                <a:schemeClr val="tx1"/>
              </a:solidFill>
            </a:endParaRPr>
          </a:p>
          <a:p>
            <a:pPr algn="ctr">
              <a:buNone/>
            </a:pPr>
            <a:endParaRPr lang="en-US" dirty="0">
              <a:solidFill>
                <a:schemeClr val="tx1"/>
              </a:solidFill>
            </a:endParaRPr>
          </a:p>
          <a:p>
            <a:pPr algn="ctr">
              <a:buNone/>
            </a:pPr>
            <a:r>
              <a:rPr lang="en-GB" dirty="0">
                <a:solidFill>
                  <a:schemeClr val="tx1"/>
                </a:solidFill>
              </a:rPr>
              <a:t>How has the planned learning developed through these activities?</a:t>
            </a:r>
          </a:p>
          <a:p>
            <a:pPr algn="ctr">
              <a:buNone/>
            </a:pPr>
            <a:r>
              <a:rPr lang="en-GB" kern="0" dirty="0">
                <a:solidFill>
                  <a:schemeClr val="tx1"/>
                </a:solidFill>
              </a:rPr>
              <a:t>How were the activities structured to support the development of learning (what did the teacher do)?</a:t>
            </a:r>
          </a:p>
          <a:p>
            <a:pPr algn="ctr">
              <a:buNone/>
            </a:pPr>
            <a:r>
              <a:rPr lang="en-GB" dirty="0">
                <a:solidFill>
                  <a:schemeClr val="tx1"/>
                </a:solidFill>
              </a:rPr>
              <a:t>How have these activities supported mathematical thinking?</a:t>
            </a:r>
          </a:p>
          <a:p>
            <a:pPr algn="ctr"/>
            <a:endParaRPr lang="en-US" dirty="0">
              <a:solidFill>
                <a:schemeClr val="tx1"/>
              </a:solidFill>
            </a:endParaRPr>
          </a:p>
          <a:p>
            <a:pPr algn="ctr"/>
            <a:endParaRPr lang="en-GB" dirty="0">
              <a:solidFill>
                <a:schemeClr val="tx1"/>
              </a:solidFill>
            </a:endParaRPr>
          </a:p>
        </p:txBody>
      </p:sp>
    </p:spTree>
    <p:extLst>
      <p:ext uri="{BB962C8B-B14F-4D97-AF65-F5344CB8AC3E}">
        <p14:creationId xmlns:p14="http://schemas.microsoft.com/office/powerpoint/2010/main" val="37577826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F5E281-42D3-49CC-A5D2-2C6ACECE3D96}"/>
              </a:ext>
            </a:extLst>
          </p:cNvPr>
          <p:cNvSpPr/>
          <p:nvPr/>
        </p:nvSpPr>
        <p:spPr>
          <a:xfrm>
            <a:off x="551384" y="1295540"/>
            <a:ext cx="8424936" cy="4327338"/>
          </a:xfrm>
          <a:prstGeom prst="rect">
            <a:avLst/>
          </a:prstGeom>
          <a:solidFill>
            <a:schemeClr val="tx2"/>
          </a:solidFill>
        </p:spPr>
        <p:style>
          <a:lnRef idx="0">
            <a:schemeClr val="accent4"/>
          </a:lnRef>
          <a:fillRef idx="3">
            <a:schemeClr val="accent4"/>
          </a:fillRef>
          <a:effectRef idx="3">
            <a:schemeClr val="accent4"/>
          </a:effectRef>
          <a:fontRef idx="minor">
            <a:schemeClr val="lt1"/>
          </a:fontRef>
        </p:style>
        <p:txBody>
          <a:bodyPr wrap="square" lIns="91440" tIns="45720" rIns="91440" bIns="45720" anchor="t">
            <a:spAutoFit/>
          </a:bodyPr>
          <a:lstStyle/>
          <a:p>
            <a:pPr>
              <a:buNone/>
              <a:defRPr/>
            </a:pPr>
            <a:endParaRPr lang="en-GB" sz="3200" b="1" dirty="0">
              <a:solidFill>
                <a:schemeClr val="bg1"/>
              </a:solidFill>
            </a:endParaRPr>
          </a:p>
          <a:p>
            <a:pPr algn="ctr">
              <a:buNone/>
              <a:defRPr/>
            </a:pPr>
            <a:r>
              <a:rPr lang="en-GB" sz="3200" b="1" dirty="0">
                <a:solidFill>
                  <a:schemeClr val="bg1"/>
                </a:solidFill>
              </a:rPr>
              <a:t>...reason mathematically </a:t>
            </a:r>
            <a:r>
              <a:rPr lang="en-GB" sz="3200" dirty="0">
                <a:solidFill>
                  <a:schemeClr val="bg1"/>
                </a:solidFill>
              </a:rPr>
              <a:t>by following a line of enquiry, conjecturing relationships and generalisations, and developing an argument, justification or proof using mathematical language.</a:t>
            </a:r>
          </a:p>
          <a:p>
            <a:pPr>
              <a:buNone/>
              <a:defRPr/>
            </a:pPr>
            <a:endParaRPr lang="en-GB" sz="3200" dirty="0">
              <a:solidFill>
                <a:schemeClr val="bg1"/>
              </a:solidFill>
              <a:cs typeface="Arial"/>
            </a:endParaRPr>
          </a:p>
          <a:p>
            <a:pPr>
              <a:buNone/>
              <a:defRPr/>
            </a:pPr>
            <a:endParaRPr lang="en-GB" sz="3200" dirty="0">
              <a:solidFill>
                <a:schemeClr val="bg1"/>
              </a:solidFill>
            </a:endParaRPr>
          </a:p>
        </p:txBody>
      </p:sp>
      <p:sp>
        <p:nvSpPr>
          <p:cNvPr id="2" name="TextBox 1">
            <a:extLst>
              <a:ext uri="{FF2B5EF4-FFF2-40B4-BE49-F238E27FC236}">
                <a16:creationId xmlns:a16="http://schemas.microsoft.com/office/drawing/2014/main" id="{3725F61D-084F-421E-A9D6-0E5A386789F2}"/>
              </a:ext>
            </a:extLst>
          </p:cNvPr>
          <p:cNvSpPr txBox="1"/>
          <p:nvPr/>
        </p:nvSpPr>
        <p:spPr>
          <a:xfrm>
            <a:off x="-888776" y="6165304"/>
            <a:ext cx="9144000" cy="338554"/>
          </a:xfrm>
          <a:prstGeom prst="rect">
            <a:avLst/>
          </a:prstGeom>
          <a:noFill/>
        </p:spPr>
        <p:txBody>
          <a:bodyPr wrap="square" rtlCol="0">
            <a:spAutoFit/>
          </a:bodyPr>
          <a:lstStyle/>
          <a:p>
            <a:pPr algn="ctr">
              <a:buNone/>
            </a:pPr>
            <a:r>
              <a:rPr lang="en-GB" sz="1600" dirty="0"/>
              <a:t>National Curriculum: mathematics programme of study (July 2014)</a:t>
            </a:r>
          </a:p>
        </p:txBody>
      </p:sp>
      <p:sp>
        <p:nvSpPr>
          <p:cNvPr id="6" name="Title 1">
            <a:extLst>
              <a:ext uri="{FF2B5EF4-FFF2-40B4-BE49-F238E27FC236}">
                <a16:creationId xmlns:a16="http://schemas.microsoft.com/office/drawing/2014/main" id="{D649558E-F7A5-4389-8D8A-6A1E55537BEA}"/>
              </a:ext>
            </a:extLst>
          </p:cNvPr>
          <p:cNvSpPr txBox="1">
            <a:spLocks/>
          </p:cNvSpPr>
          <p:nvPr/>
        </p:nvSpPr>
        <p:spPr bwMode="auto">
          <a:xfrm>
            <a:off x="191344" y="0"/>
            <a:ext cx="8975101" cy="93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buNone/>
            </a:pPr>
            <a:r>
              <a:rPr lang="en-GB" sz="2800" kern="0" dirty="0"/>
              <a:t>Developing mathematical thinking in order to reason</a:t>
            </a:r>
            <a:endParaRPr lang="en-GB" kern="0" dirty="0"/>
          </a:p>
        </p:txBody>
      </p:sp>
      <p:sp>
        <p:nvSpPr>
          <p:cNvPr id="7" name="Rectangle 6">
            <a:extLst>
              <a:ext uri="{FF2B5EF4-FFF2-40B4-BE49-F238E27FC236}">
                <a16:creationId xmlns:a16="http://schemas.microsoft.com/office/drawing/2014/main" id="{0A536FD4-CA32-4918-84D8-EBA90DE3DDDC}"/>
              </a:ext>
            </a:extLst>
          </p:cNvPr>
          <p:cNvSpPr/>
          <p:nvPr/>
        </p:nvSpPr>
        <p:spPr>
          <a:xfrm>
            <a:off x="9439244" y="-29208"/>
            <a:ext cx="2771800" cy="523220"/>
          </a:xfrm>
          <a:prstGeom prst="rect">
            <a:avLst/>
          </a:prstGeom>
          <a:solidFill>
            <a:srgbClr val="C8E2E8"/>
          </a:solidFill>
        </p:spPr>
        <p:txBody>
          <a:bodyPr wrap="square">
            <a:spAutoFit/>
          </a:bodyPr>
          <a:lstStyle/>
          <a:p>
            <a:pPr>
              <a:buNone/>
            </a:pPr>
            <a:r>
              <a:rPr lang="en-GB" sz="1400" b="1" dirty="0">
                <a:latin typeface="Arial" charset="0"/>
              </a:rPr>
              <a:t>PART 3: Linking mathematical thinking to reasoning</a:t>
            </a:r>
          </a:p>
        </p:txBody>
      </p:sp>
    </p:spTree>
    <p:extLst>
      <p:ext uri="{BB962C8B-B14F-4D97-AF65-F5344CB8AC3E}">
        <p14:creationId xmlns:p14="http://schemas.microsoft.com/office/powerpoint/2010/main" val="40922724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D7D1C3-36F6-46FB-8BCC-54209FC6DEE0}"/>
              </a:ext>
            </a:extLst>
          </p:cNvPr>
          <p:cNvSpPr>
            <a:spLocks noGrp="1"/>
          </p:cNvSpPr>
          <p:nvPr>
            <p:ph idx="1"/>
          </p:nvPr>
        </p:nvSpPr>
        <p:spPr>
          <a:xfrm>
            <a:off x="335360" y="404664"/>
            <a:ext cx="11737304" cy="4968552"/>
          </a:xfrm>
        </p:spPr>
        <p:txBody>
          <a:bodyPr>
            <a:noAutofit/>
          </a:bodyPr>
          <a:lstStyle/>
          <a:p>
            <a:pPr marL="0" indent="0">
              <a:buNone/>
            </a:pPr>
            <a:r>
              <a:rPr lang="en-GB" sz="3200" dirty="0"/>
              <a:t>Sarah noticed that if she finds the sum of these three consecutive numbers:</a:t>
            </a:r>
          </a:p>
          <a:p>
            <a:pPr marL="0" indent="0">
              <a:buNone/>
            </a:pPr>
            <a:endParaRPr lang="en-GB" sz="3200" dirty="0"/>
          </a:p>
          <a:p>
            <a:pPr marL="0" indent="0">
              <a:buNone/>
            </a:pPr>
            <a:r>
              <a:rPr lang="en-GB" sz="3200" dirty="0"/>
              <a:t>2 + 3 + 4 = 9</a:t>
            </a:r>
          </a:p>
          <a:p>
            <a:pPr marL="0" indent="0">
              <a:buNone/>
            </a:pPr>
            <a:endParaRPr lang="en-GB" sz="3200" dirty="0"/>
          </a:p>
          <a:p>
            <a:pPr marL="0" indent="0">
              <a:buNone/>
            </a:pPr>
            <a:r>
              <a:rPr lang="en-GB" sz="3200" dirty="0"/>
              <a:t>That the total is a multiple of 9. </a:t>
            </a:r>
          </a:p>
          <a:p>
            <a:pPr marL="0" indent="0">
              <a:buNone/>
            </a:pPr>
            <a:endParaRPr lang="en-GB" sz="3200" dirty="0"/>
          </a:p>
          <a:p>
            <a:pPr marL="0" indent="0">
              <a:buNone/>
            </a:pPr>
            <a:r>
              <a:rPr lang="en-GB" sz="3200" dirty="0"/>
              <a:t>Is this true for any three consecutive numbers?</a:t>
            </a:r>
          </a:p>
        </p:txBody>
      </p:sp>
    </p:spTree>
    <p:extLst>
      <p:ext uri="{BB962C8B-B14F-4D97-AF65-F5344CB8AC3E}">
        <p14:creationId xmlns:p14="http://schemas.microsoft.com/office/powerpoint/2010/main" val="1581260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D7D1C3-36F6-46FB-8BCC-54209FC6DEE0}"/>
              </a:ext>
            </a:extLst>
          </p:cNvPr>
          <p:cNvSpPr>
            <a:spLocks noGrp="1"/>
          </p:cNvSpPr>
          <p:nvPr>
            <p:ph idx="1"/>
          </p:nvPr>
        </p:nvSpPr>
        <p:spPr>
          <a:xfrm>
            <a:off x="407368" y="548680"/>
            <a:ext cx="11233248" cy="4114800"/>
          </a:xfrm>
        </p:spPr>
        <p:txBody>
          <a:bodyPr>
            <a:noAutofit/>
          </a:bodyPr>
          <a:lstStyle/>
          <a:p>
            <a:pPr marL="0" indent="0">
              <a:buNone/>
            </a:pPr>
            <a:r>
              <a:rPr lang="en-GB" sz="3200" dirty="0"/>
              <a:t>Sarah tried a few more calculations:</a:t>
            </a:r>
          </a:p>
          <a:p>
            <a:pPr marL="0" indent="0">
              <a:buNone/>
            </a:pPr>
            <a:endParaRPr lang="en-GB" sz="3200" dirty="0"/>
          </a:p>
          <a:p>
            <a:pPr marL="0" indent="0">
              <a:buNone/>
            </a:pPr>
            <a:r>
              <a:rPr lang="en-GB" sz="3200" dirty="0"/>
              <a:t>2 + 3 + 4 =  9</a:t>
            </a:r>
          </a:p>
          <a:p>
            <a:pPr marL="0" indent="0">
              <a:buNone/>
            </a:pPr>
            <a:r>
              <a:rPr lang="en-GB" sz="3200" dirty="0"/>
              <a:t>1 + 2 + 3 =  6</a:t>
            </a:r>
          </a:p>
          <a:p>
            <a:pPr marL="0" indent="0">
              <a:buNone/>
            </a:pPr>
            <a:r>
              <a:rPr lang="en-GB" sz="3200" dirty="0"/>
              <a:t>3 + 4 + 5 = 12</a:t>
            </a:r>
          </a:p>
          <a:p>
            <a:pPr marL="0" indent="0">
              <a:buNone/>
            </a:pPr>
            <a:r>
              <a:rPr lang="en-GB" sz="3200" dirty="0"/>
              <a:t>21 + 22 + 23 = 66</a:t>
            </a:r>
          </a:p>
          <a:p>
            <a:pPr marL="0" indent="0">
              <a:buNone/>
            </a:pPr>
            <a:endParaRPr lang="en-GB" sz="3200" dirty="0"/>
          </a:p>
          <a:p>
            <a:pPr marL="0" indent="0">
              <a:buNone/>
            </a:pPr>
            <a:r>
              <a:rPr lang="en-GB" sz="3200" dirty="0"/>
              <a:t>Now she thinks that the sum of three consecutive numbers is always a multiple of 3.  </a:t>
            </a:r>
          </a:p>
          <a:p>
            <a:pPr marL="0" indent="0">
              <a:buNone/>
            </a:pPr>
            <a:endParaRPr lang="en-GB" sz="3200" dirty="0"/>
          </a:p>
          <a:p>
            <a:pPr marL="0" indent="0">
              <a:buNone/>
            </a:pPr>
            <a:r>
              <a:rPr lang="en-GB" sz="3200" dirty="0"/>
              <a:t>How could she convince you that this is true?</a:t>
            </a:r>
          </a:p>
        </p:txBody>
      </p:sp>
    </p:spTree>
    <p:extLst>
      <p:ext uri="{BB962C8B-B14F-4D97-AF65-F5344CB8AC3E}">
        <p14:creationId xmlns:p14="http://schemas.microsoft.com/office/powerpoint/2010/main" val="33520100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D7D1C3-36F6-46FB-8BCC-54209FC6DEE0}"/>
              </a:ext>
            </a:extLst>
          </p:cNvPr>
          <p:cNvSpPr>
            <a:spLocks noGrp="1"/>
          </p:cNvSpPr>
          <p:nvPr>
            <p:ph idx="1"/>
          </p:nvPr>
        </p:nvSpPr>
        <p:spPr>
          <a:xfrm>
            <a:off x="263352" y="188640"/>
            <a:ext cx="11665296" cy="4114800"/>
          </a:xfrm>
        </p:spPr>
        <p:txBody>
          <a:bodyPr>
            <a:normAutofit/>
          </a:bodyPr>
          <a:lstStyle/>
          <a:p>
            <a:pPr marL="0" indent="0">
              <a:spcBef>
                <a:spcPct val="0"/>
              </a:spcBef>
              <a:buClr>
                <a:srgbClr val="00628C"/>
              </a:buClr>
              <a:buNone/>
            </a:pPr>
            <a:r>
              <a:rPr lang="en-GB" sz="3200" b="1" dirty="0">
                <a:solidFill>
                  <a:srgbClr val="00628C"/>
                </a:solidFill>
                <a:latin typeface="+mj-lt"/>
                <a:ea typeface="+mj-ea"/>
                <a:cs typeface="+mj-cs"/>
              </a:rPr>
              <a:t>How could she convince you that is true?</a:t>
            </a:r>
          </a:p>
          <a:p>
            <a:pPr marL="0" indent="0">
              <a:buNone/>
            </a:pPr>
            <a:endParaRPr lang="en-GB" sz="3200" b="1" dirty="0"/>
          </a:p>
          <a:p>
            <a:pPr marL="0" indent="0">
              <a:buNone/>
            </a:pPr>
            <a:r>
              <a:rPr lang="en-GB" sz="3200" dirty="0"/>
              <a:t>What would you be looking for children to show in this activity?  </a:t>
            </a:r>
          </a:p>
          <a:p>
            <a:pPr marL="0" indent="0">
              <a:buNone/>
            </a:pPr>
            <a:endParaRPr lang="en-GB" sz="3200" dirty="0"/>
          </a:p>
          <a:p>
            <a:pPr marL="0" indent="0">
              <a:buNone/>
            </a:pPr>
            <a:r>
              <a:rPr lang="en-GB" sz="3200" dirty="0"/>
              <a:t>How would you judge success?</a:t>
            </a:r>
          </a:p>
        </p:txBody>
      </p:sp>
    </p:spTree>
    <p:extLst>
      <p:ext uri="{BB962C8B-B14F-4D97-AF65-F5344CB8AC3E}">
        <p14:creationId xmlns:p14="http://schemas.microsoft.com/office/powerpoint/2010/main" val="26562421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8C96BF2C-40CC-43E2-91E8-CBDB5083FC80}"/>
              </a:ext>
            </a:extLst>
          </p:cNvPr>
          <p:cNvSpPr>
            <a:spLocks noGrp="1" noChangeArrowheads="1"/>
          </p:cNvSpPr>
          <p:nvPr>
            <p:ph type="title"/>
          </p:nvPr>
        </p:nvSpPr>
        <p:spPr>
          <a:xfrm>
            <a:off x="191344" y="50804"/>
            <a:ext cx="12000656" cy="1143000"/>
          </a:xfrm>
        </p:spPr>
        <p:txBody>
          <a:bodyPr>
            <a:normAutofit fontScale="90000"/>
          </a:bodyPr>
          <a:lstStyle/>
          <a:p>
            <a:pPr>
              <a:buClrTx/>
              <a:buFontTx/>
              <a:buNone/>
            </a:pPr>
            <a:r>
              <a:rPr lang="en-GB" altLang="en-US" sz="3200" kern="0" dirty="0">
                <a:solidFill>
                  <a:schemeClr val="accent2">
                    <a:lumMod val="50000"/>
                  </a:schemeClr>
                </a:solidFill>
              </a:rPr>
              <a:t>QUESTIONS ABOUT MATHEMATICAL REASONING AND PROOF IN SCHOOLS </a:t>
            </a:r>
            <a:br>
              <a:rPr lang="en-GB" altLang="en-US" sz="3200" kern="0" dirty="0">
                <a:solidFill>
                  <a:schemeClr val="accent2">
                    <a:lumMod val="50000"/>
                  </a:schemeClr>
                </a:solidFill>
              </a:rPr>
            </a:br>
            <a:r>
              <a:rPr lang="en-GB" altLang="en-US" sz="2800" kern="0" dirty="0">
                <a:solidFill>
                  <a:schemeClr val="accent2">
                    <a:lumMod val="50000"/>
                  </a:schemeClr>
                </a:solidFill>
              </a:rPr>
              <a:t>(Opening address to QCA Conference, October 2001) </a:t>
            </a:r>
            <a:br>
              <a:rPr lang="en-GB" altLang="en-US" sz="2800" kern="0" dirty="0">
                <a:solidFill>
                  <a:schemeClr val="accent2">
                    <a:lumMod val="50000"/>
                  </a:schemeClr>
                </a:solidFill>
              </a:rPr>
            </a:br>
            <a:r>
              <a:rPr lang="en-GB" altLang="en-US" sz="2800" kern="0" dirty="0">
                <a:solidFill>
                  <a:schemeClr val="accent2">
                    <a:lumMod val="50000"/>
                  </a:schemeClr>
                </a:solidFill>
              </a:rPr>
              <a:t>John Mason, Open University </a:t>
            </a:r>
            <a:endParaRPr lang="en-GB" altLang="en-US" sz="2000" kern="0" dirty="0">
              <a:solidFill>
                <a:schemeClr val="accent2">
                  <a:lumMod val="50000"/>
                </a:schemeClr>
              </a:solidFill>
            </a:endParaRPr>
          </a:p>
        </p:txBody>
      </p:sp>
      <p:sp>
        <p:nvSpPr>
          <p:cNvPr id="3" name="Content Placeholder 2">
            <a:extLst>
              <a:ext uri="{FF2B5EF4-FFF2-40B4-BE49-F238E27FC236}">
                <a16:creationId xmlns:a16="http://schemas.microsoft.com/office/drawing/2014/main" id="{0EF14B4C-BB99-400A-A282-F026320C9240}"/>
              </a:ext>
            </a:extLst>
          </p:cNvPr>
          <p:cNvSpPr>
            <a:spLocks noGrp="1"/>
          </p:cNvSpPr>
          <p:nvPr>
            <p:ph idx="1"/>
          </p:nvPr>
        </p:nvSpPr>
        <p:spPr>
          <a:xfrm>
            <a:off x="273785" y="1844824"/>
            <a:ext cx="11665296" cy="4032448"/>
          </a:xfrm>
        </p:spPr>
        <p:txBody>
          <a:bodyPr/>
          <a:lstStyle/>
          <a:p>
            <a:pPr marL="0" indent="0">
              <a:buNone/>
              <a:defRPr/>
            </a:pPr>
            <a:r>
              <a:rPr lang="en-GB" sz="2300" dirty="0"/>
              <a:t>I (Mason, Burton &amp; Stacey 1982) decided not to use the word proof at all when describing mathematical thinking, but rather to speak in terms of </a:t>
            </a:r>
            <a:r>
              <a:rPr lang="en-GB" sz="2300" b="1" dirty="0">
                <a:highlight>
                  <a:srgbClr val="00FFFF"/>
                </a:highlight>
              </a:rPr>
              <a:t>a</a:t>
            </a:r>
            <a:r>
              <a:rPr lang="en-GB" sz="2300" dirty="0">
                <a:highlight>
                  <a:srgbClr val="00FFFF"/>
                </a:highlight>
              </a:rPr>
              <a:t> </a:t>
            </a:r>
            <a:r>
              <a:rPr lang="en-GB" sz="2300" b="1" dirty="0">
                <a:highlight>
                  <a:srgbClr val="00FFFF"/>
                </a:highlight>
              </a:rPr>
              <a:t>process of refinement</a:t>
            </a:r>
            <a:r>
              <a:rPr lang="en-GB" sz="2300" dirty="0"/>
              <a:t>.</a:t>
            </a:r>
          </a:p>
          <a:p>
            <a:pPr marL="0" indent="0">
              <a:buNone/>
              <a:defRPr/>
            </a:pPr>
            <a:endParaRPr lang="en-GB" sz="2300" dirty="0"/>
          </a:p>
          <a:p>
            <a:pPr marL="0" indent="0">
              <a:buNone/>
              <a:defRPr/>
            </a:pPr>
            <a:r>
              <a:rPr lang="en-GB" sz="2300" dirty="0"/>
              <a:t> At first </a:t>
            </a:r>
            <a:r>
              <a:rPr lang="en-GB" sz="2300" b="1" dirty="0">
                <a:highlight>
                  <a:srgbClr val="FFFF00"/>
                </a:highlight>
              </a:rPr>
              <a:t>try to convince yourself that this is true.</a:t>
            </a:r>
          </a:p>
          <a:p>
            <a:pPr marL="0" indent="0">
              <a:defRPr/>
            </a:pPr>
            <a:endParaRPr lang="en-GB" sz="2300" b="1" dirty="0">
              <a:highlight>
                <a:srgbClr val="FFFF00"/>
              </a:highlight>
            </a:endParaRPr>
          </a:p>
          <a:p>
            <a:pPr marL="0" indent="0">
              <a:defRPr/>
            </a:pPr>
            <a:endParaRPr lang="en-GB" sz="2300" dirty="0"/>
          </a:p>
          <a:p>
            <a:pPr marL="0" indent="0">
              <a:defRPr/>
            </a:pPr>
            <a:endParaRPr lang="en-GB" sz="2300" dirty="0"/>
          </a:p>
          <a:p>
            <a:pPr marL="0" indent="0">
              <a:defRPr/>
            </a:pPr>
            <a:endParaRPr lang="en-GB" sz="2300" dirty="0"/>
          </a:p>
        </p:txBody>
      </p:sp>
      <p:sp>
        <p:nvSpPr>
          <p:cNvPr id="2" name="Rectangle: Rounded Corners 1">
            <a:extLst>
              <a:ext uri="{FF2B5EF4-FFF2-40B4-BE49-F238E27FC236}">
                <a16:creationId xmlns:a16="http://schemas.microsoft.com/office/drawing/2014/main" id="{7BD5AFFD-2937-45EC-9D67-EFAD383D6EB9}"/>
              </a:ext>
            </a:extLst>
          </p:cNvPr>
          <p:cNvSpPr/>
          <p:nvPr/>
        </p:nvSpPr>
        <p:spPr bwMode="auto">
          <a:xfrm>
            <a:off x="191344" y="4293096"/>
            <a:ext cx="11665296" cy="1152128"/>
          </a:xfrm>
          <a:prstGeom prst="roundRect">
            <a:avLst/>
          </a:prstGeom>
          <a:noFill/>
          <a:ln w="28575">
            <a:solidFill>
              <a:schemeClr val="tx2"/>
            </a:solidFill>
          </a:ln>
          <a:effectLst/>
        </p:spPr>
        <p:txBody>
          <a:bodyPr vert="horz" wrap="square" lIns="91440" tIns="45720" rIns="91440" bIns="45720" numCol="1" rtlCol="0" anchor="t" anchorCtr="0" compatLnSpc="1">
            <a:prstTxWarp prst="textNoShape">
              <a:avLst/>
            </a:prstTxWarp>
          </a:bodyPr>
          <a:lstStyle/>
          <a:p>
            <a:pPr marL="457200">
              <a:buNone/>
            </a:pPr>
            <a:r>
              <a:rPr lang="en-GB" dirty="0">
                <a:latin typeface="Arial" charset="0"/>
              </a:rPr>
              <a:t>How did you convince yourself this is true? What did you write down or say to yourself?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F14B4C-BB99-400A-A282-F026320C9240}"/>
              </a:ext>
            </a:extLst>
          </p:cNvPr>
          <p:cNvSpPr>
            <a:spLocks noGrp="1"/>
          </p:cNvSpPr>
          <p:nvPr>
            <p:ph idx="1"/>
          </p:nvPr>
        </p:nvSpPr>
        <p:spPr>
          <a:xfrm>
            <a:off x="191344" y="1965025"/>
            <a:ext cx="11809312" cy="3969568"/>
          </a:xfrm>
        </p:spPr>
        <p:txBody>
          <a:bodyPr/>
          <a:lstStyle/>
          <a:p>
            <a:pPr marL="0" indent="0">
              <a:buNone/>
              <a:defRPr/>
            </a:pPr>
            <a:r>
              <a:rPr lang="en-GB" sz="2300" dirty="0"/>
              <a:t>As you become more and more convinced yourself (bearing in mind </a:t>
            </a:r>
            <a:r>
              <a:rPr lang="en-GB" sz="2300" dirty="0" err="1"/>
              <a:t>Polya’s</a:t>
            </a:r>
            <a:r>
              <a:rPr lang="en-GB" sz="2300" dirty="0"/>
              <a:t> advice: “do not believe your conjectures” 1962), you </a:t>
            </a:r>
            <a:r>
              <a:rPr lang="en-GB" sz="2300" b="1" dirty="0">
                <a:highlight>
                  <a:srgbClr val="FFFF00"/>
                </a:highlight>
              </a:rPr>
              <a:t>try to convince friends </a:t>
            </a:r>
            <a:r>
              <a:rPr lang="en-GB" sz="2300" dirty="0"/>
              <a:t>and associates, who ask questions and indicate doubts, and to whom you can respond ‘in flight’, by augmenting, elaborating or offering further examples to help them ‘see what you are trying to say’, that is ‘to see what you are seeing in the way that you are seeing it.</a:t>
            </a:r>
          </a:p>
          <a:p>
            <a:pPr marL="0" indent="0">
              <a:buNone/>
              <a:defRPr/>
            </a:pPr>
            <a:endParaRPr lang="en-GB" sz="2300" dirty="0"/>
          </a:p>
          <a:p>
            <a:pPr marL="0" indent="0">
              <a:buNone/>
              <a:defRPr/>
            </a:pPr>
            <a:endParaRPr lang="en-GB" sz="2300" dirty="0"/>
          </a:p>
        </p:txBody>
      </p:sp>
      <p:sp>
        <p:nvSpPr>
          <p:cNvPr id="4" name="Rectangle: Rounded Corners 3">
            <a:extLst>
              <a:ext uri="{FF2B5EF4-FFF2-40B4-BE49-F238E27FC236}">
                <a16:creationId xmlns:a16="http://schemas.microsoft.com/office/drawing/2014/main" id="{9FA5A5B7-B340-44DC-BA2B-75B380D3901D}"/>
              </a:ext>
            </a:extLst>
          </p:cNvPr>
          <p:cNvSpPr/>
          <p:nvPr/>
        </p:nvSpPr>
        <p:spPr bwMode="auto">
          <a:xfrm>
            <a:off x="335360" y="3990252"/>
            <a:ext cx="11665296" cy="1522288"/>
          </a:xfrm>
          <a:prstGeom prst="roundRect">
            <a:avLst/>
          </a:prstGeom>
          <a:noFill/>
          <a:ln w="28575">
            <a:solidFill>
              <a:schemeClr val="tx2"/>
            </a:solidFill>
          </a:ln>
          <a:effectLst/>
        </p:spPr>
        <p:txBody>
          <a:bodyPr vert="horz" wrap="square" lIns="91440" tIns="45720" rIns="91440" bIns="45720" numCol="1" rtlCol="0" anchor="t" anchorCtr="0" compatLnSpc="1">
            <a:prstTxWarp prst="textNoShape">
              <a:avLst/>
            </a:prstTxWarp>
          </a:bodyPr>
          <a:lstStyle/>
          <a:p>
            <a:pPr marL="457200">
              <a:buNone/>
            </a:pPr>
            <a:r>
              <a:rPr lang="en-GB" sz="2600" dirty="0">
                <a:latin typeface="Arial" charset="0"/>
              </a:rPr>
              <a:t>Now you are going to have to explain your answer to a partner. </a:t>
            </a:r>
          </a:p>
          <a:p>
            <a:pPr marL="457200">
              <a:buNone/>
            </a:pPr>
            <a:r>
              <a:rPr lang="en-GB" sz="2600" dirty="0">
                <a:latin typeface="Arial" charset="0"/>
              </a:rPr>
              <a:t>What will you say or show to justify your response?</a:t>
            </a:r>
          </a:p>
        </p:txBody>
      </p:sp>
      <p:sp>
        <p:nvSpPr>
          <p:cNvPr id="6" name="Title 1">
            <a:extLst>
              <a:ext uri="{FF2B5EF4-FFF2-40B4-BE49-F238E27FC236}">
                <a16:creationId xmlns:a16="http://schemas.microsoft.com/office/drawing/2014/main" id="{45DD678D-A27D-4696-820F-0C512DD26341}"/>
              </a:ext>
            </a:extLst>
          </p:cNvPr>
          <p:cNvSpPr txBox="1">
            <a:spLocks noChangeArrowheads="1"/>
          </p:cNvSpPr>
          <p:nvPr/>
        </p:nvSpPr>
        <p:spPr bwMode="auto">
          <a:xfrm>
            <a:off x="191344" y="709203"/>
            <a:ext cx="12000656"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buClrTx/>
              <a:buFontTx/>
              <a:buNone/>
            </a:pPr>
            <a:r>
              <a:rPr lang="en-GB" altLang="en-US" sz="2800" kern="0" dirty="0"/>
              <a:t>QUESTIONS ABOUT MATHEMATICAL REASONING AND PROOF IN SCHOOLS </a:t>
            </a:r>
            <a:br>
              <a:rPr lang="en-GB" altLang="en-US" sz="2800" kern="0" dirty="0"/>
            </a:br>
            <a:r>
              <a:rPr lang="en-GB" altLang="en-US" sz="2400" kern="0" dirty="0"/>
              <a:t>(Opening address to QCA Conference, October 2001) </a:t>
            </a:r>
            <a:br>
              <a:rPr lang="en-GB" altLang="en-US" sz="2400" kern="0" dirty="0"/>
            </a:br>
            <a:r>
              <a:rPr lang="en-GB" altLang="en-US" sz="2400" kern="0" dirty="0"/>
              <a:t>John Mason, Open University </a:t>
            </a:r>
            <a:endParaRPr lang="en-GB" altLang="en-US" kern="0" dirty="0"/>
          </a:p>
        </p:txBody>
      </p:sp>
    </p:spTree>
    <p:extLst>
      <p:ext uri="{BB962C8B-B14F-4D97-AF65-F5344CB8AC3E}">
        <p14:creationId xmlns:p14="http://schemas.microsoft.com/office/powerpoint/2010/main" val="404655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05A1F854-A1A0-41F9-8DE3-58DDCE97DD6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35360" y="260647"/>
            <a:ext cx="8496944" cy="6413919"/>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F14B4C-BB99-400A-A282-F026320C9240}"/>
              </a:ext>
            </a:extLst>
          </p:cNvPr>
          <p:cNvSpPr>
            <a:spLocks noGrp="1"/>
          </p:cNvSpPr>
          <p:nvPr>
            <p:ph idx="1"/>
          </p:nvPr>
        </p:nvSpPr>
        <p:spPr>
          <a:xfrm>
            <a:off x="407368" y="1741443"/>
            <a:ext cx="11593288" cy="3816424"/>
          </a:xfrm>
        </p:spPr>
        <p:txBody>
          <a:bodyPr vert="horz" lIns="91440" tIns="45720" rIns="91440" bIns="45720" rtlCol="0" anchor="t">
            <a:normAutofit/>
          </a:bodyPr>
          <a:lstStyle/>
          <a:p>
            <a:pPr marL="0" indent="0">
              <a:buNone/>
              <a:defRPr/>
            </a:pPr>
            <a:r>
              <a:rPr lang="en-GB" sz="2300" dirty="0"/>
              <a:t>As you become more confident, you try to express your reasoning, your way of seeing, so that it </a:t>
            </a:r>
            <a:r>
              <a:rPr lang="en-GB" sz="2300" b="1" dirty="0">
                <a:highlight>
                  <a:srgbClr val="FFFF00"/>
                </a:highlight>
              </a:rPr>
              <a:t>stands alone without the need for you to be present</a:t>
            </a:r>
            <a:r>
              <a:rPr lang="en-GB" sz="2300" dirty="0"/>
              <a:t>. You try to include everything a reader will need, so that sceptics who examine your reasoning later in your absence, do not need you to interpret, elaborate, or augment.</a:t>
            </a:r>
            <a:endParaRPr lang="en-US"/>
          </a:p>
          <a:p>
            <a:pPr marL="0" indent="0">
              <a:defRPr/>
            </a:pPr>
            <a:endParaRPr lang="en-GB" sz="2300" dirty="0"/>
          </a:p>
          <a:p>
            <a:pPr marL="0" indent="0">
              <a:defRPr/>
            </a:pPr>
            <a:endParaRPr lang="en-GB" sz="2300" dirty="0"/>
          </a:p>
        </p:txBody>
      </p:sp>
      <p:sp>
        <p:nvSpPr>
          <p:cNvPr id="4" name="Rectangle: Rounded Corners 3">
            <a:extLst>
              <a:ext uri="{FF2B5EF4-FFF2-40B4-BE49-F238E27FC236}">
                <a16:creationId xmlns:a16="http://schemas.microsoft.com/office/drawing/2014/main" id="{45EF9DBE-F189-4AAC-9A12-74A6C76EB5F8}"/>
              </a:ext>
            </a:extLst>
          </p:cNvPr>
          <p:cNvSpPr/>
          <p:nvPr/>
        </p:nvSpPr>
        <p:spPr bwMode="auto">
          <a:xfrm>
            <a:off x="433308" y="4045699"/>
            <a:ext cx="11351324" cy="1512168"/>
          </a:xfrm>
          <a:prstGeom prst="roundRect">
            <a:avLst/>
          </a:prstGeom>
          <a:noFill/>
          <a:ln w="28575">
            <a:solidFill>
              <a:schemeClr val="tx2"/>
            </a:solidFill>
          </a:ln>
          <a:effectLst/>
        </p:spPr>
        <p:txBody>
          <a:bodyPr vert="horz" wrap="square" lIns="91440" tIns="45720" rIns="91440" bIns="45720" numCol="1" rtlCol="0" anchor="t" anchorCtr="0" compatLnSpc="1">
            <a:prstTxWarp prst="textNoShape">
              <a:avLst/>
            </a:prstTxWarp>
          </a:bodyPr>
          <a:lstStyle/>
          <a:p>
            <a:pPr marL="457200">
              <a:buNone/>
            </a:pPr>
            <a:r>
              <a:rPr lang="en-GB" dirty="0">
                <a:latin typeface="Arial" charset="0"/>
              </a:rPr>
              <a:t>Now you are going to have to leave your explanation for others to see without you talking it through.</a:t>
            </a:r>
          </a:p>
        </p:txBody>
      </p:sp>
      <p:sp>
        <p:nvSpPr>
          <p:cNvPr id="6" name="Title 1">
            <a:extLst>
              <a:ext uri="{FF2B5EF4-FFF2-40B4-BE49-F238E27FC236}">
                <a16:creationId xmlns:a16="http://schemas.microsoft.com/office/drawing/2014/main" id="{114B2649-23A1-458F-A7E9-3BF1F8699F31}"/>
              </a:ext>
            </a:extLst>
          </p:cNvPr>
          <p:cNvSpPr>
            <a:spLocks noGrp="1" noChangeArrowheads="1"/>
          </p:cNvSpPr>
          <p:nvPr>
            <p:ph type="title"/>
          </p:nvPr>
        </p:nvSpPr>
        <p:spPr>
          <a:xfrm>
            <a:off x="263352" y="116632"/>
            <a:ext cx="11737304" cy="1143000"/>
          </a:xfrm>
        </p:spPr>
        <p:txBody>
          <a:bodyPr>
            <a:normAutofit fontScale="90000"/>
          </a:bodyPr>
          <a:lstStyle/>
          <a:p>
            <a:pPr>
              <a:buClrTx/>
              <a:buFontTx/>
              <a:buNone/>
            </a:pPr>
            <a:r>
              <a:rPr lang="en-GB" altLang="en-US" sz="3200" kern="0" dirty="0">
                <a:solidFill>
                  <a:schemeClr val="tx2">
                    <a:lumMod val="50000"/>
                  </a:schemeClr>
                </a:solidFill>
              </a:rPr>
              <a:t>QUESTIONS ABOUT MATHEMATICAL REASONING AND PROOF IN SCHOOLS </a:t>
            </a:r>
            <a:br>
              <a:rPr lang="en-GB" altLang="en-US" sz="3200" kern="0" dirty="0">
                <a:solidFill>
                  <a:schemeClr val="tx2">
                    <a:lumMod val="50000"/>
                  </a:schemeClr>
                </a:solidFill>
              </a:rPr>
            </a:br>
            <a:r>
              <a:rPr lang="en-GB" altLang="en-US" sz="2800" kern="0" dirty="0">
                <a:solidFill>
                  <a:schemeClr val="tx2">
                    <a:lumMod val="50000"/>
                  </a:schemeClr>
                </a:solidFill>
              </a:rPr>
              <a:t>(Opening address to QCA Conference, October 2001) </a:t>
            </a:r>
            <a:br>
              <a:rPr lang="en-GB" altLang="en-US" sz="2800" kern="0" dirty="0">
                <a:solidFill>
                  <a:schemeClr val="tx2">
                    <a:lumMod val="50000"/>
                  </a:schemeClr>
                </a:solidFill>
              </a:rPr>
            </a:br>
            <a:r>
              <a:rPr lang="en-GB" altLang="en-US" sz="2800" kern="0" dirty="0">
                <a:solidFill>
                  <a:schemeClr val="tx2">
                    <a:lumMod val="50000"/>
                  </a:schemeClr>
                </a:solidFill>
              </a:rPr>
              <a:t>John Mason, Open University </a:t>
            </a:r>
            <a:endParaRPr lang="en-GB" altLang="en-US" sz="2000" kern="0" dirty="0">
              <a:solidFill>
                <a:schemeClr val="tx2">
                  <a:lumMod val="50000"/>
                </a:schemeClr>
              </a:solidFill>
            </a:endParaRPr>
          </a:p>
        </p:txBody>
      </p:sp>
    </p:spTree>
    <p:extLst>
      <p:ext uri="{BB962C8B-B14F-4D97-AF65-F5344CB8AC3E}">
        <p14:creationId xmlns:p14="http://schemas.microsoft.com/office/powerpoint/2010/main" val="488805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77CE90-7039-484C-B37D-2B00DE84856A}"/>
              </a:ext>
            </a:extLst>
          </p:cNvPr>
          <p:cNvSpPr>
            <a:spLocks noGrp="1"/>
          </p:cNvSpPr>
          <p:nvPr>
            <p:ph idx="1"/>
          </p:nvPr>
        </p:nvSpPr>
        <p:spPr>
          <a:xfrm>
            <a:off x="191344" y="1389639"/>
            <a:ext cx="11809312" cy="3425552"/>
          </a:xfrm>
        </p:spPr>
        <p:txBody>
          <a:bodyPr/>
          <a:lstStyle/>
          <a:p>
            <a:pPr marL="0" indent="0">
              <a:buNone/>
            </a:pPr>
            <a:r>
              <a:rPr lang="en-GB" dirty="0"/>
              <a:t>Step 4: as children make connections through the lesson activities may be designed to support them with creating a logical argument that </a:t>
            </a:r>
            <a:r>
              <a:rPr lang="en-GB" b="1" dirty="0"/>
              <a:t>has a complete chain of reasoning</a:t>
            </a:r>
            <a:r>
              <a:rPr lang="en-GB" dirty="0"/>
              <a:t> to it and uses words such as ‘because’, ‘therefore’, ‘and so’ that leads to.</a:t>
            </a:r>
          </a:p>
          <a:p>
            <a:pPr marL="0" indent="0">
              <a:buNone/>
            </a:pPr>
            <a:r>
              <a:rPr lang="en-GB" i="1" u="sng" dirty="0">
                <a:solidFill>
                  <a:schemeClr val="tx2"/>
                </a:solidFill>
              </a:rPr>
              <a:t>https://nrich.maths.org/11336</a:t>
            </a:r>
          </a:p>
        </p:txBody>
      </p:sp>
      <p:sp>
        <p:nvSpPr>
          <p:cNvPr id="4" name="Title 1">
            <a:extLst>
              <a:ext uri="{FF2B5EF4-FFF2-40B4-BE49-F238E27FC236}">
                <a16:creationId xmlns:a16="http://schemas.microsoft.com/office/drawing/2014/main" id="{B4BAFAEF-EF5E-4BA4-896B-92E25DD45087}"/>
              </a:ext>
            </a:extLst>
          </p:cNvPr>
          <p:cNvSpPr>
            <a:spLocks noGrp="1"/>
          </p:cNvSpPr>
          <p:nvPr>
            <p:ph type="title"/>
          </p:nvPr>
        </p:nvSpPr>
        <p:spPr>
          <a:xfrm>
            <a:off x="191344" y="228600"/>
            <a:ext cx="11593288" cy="1143000"/>
          </a:xfrm>
        </p:spPr>
        <p:txBody>
          <a:bodyPr/>
          <a:lstStyle/>
          <a:p>
            <a:r>
              <a:rPr lang="en-GB" sz="2800" dirty="0"/>
              <a:t>NRICH: Reasoning the journey from novice to expert</a:t>
            </a:r>
          </a:p>
        </p:txBody>
      </p:sp>
      <p:sp>
        <p:nvSpPr>
          <p:cNvPr id="5" name="Rectangle: Rounded Corners 4">
            <a:extLst>
              <a:ext uri="{FF2B5EF4-FFF2-40B4-BE49-F238E27FC236}">
                <a16:creationId xmlns:a16="http://schemas.microsoft.com/office/drawing/2014/main" id="{5B798861-F6F8-453F-A513-999E99FE9C31}"/>
              </a:ext>
            </a:extLst>
          </p:cNvPr>
          <p:cNvSpPr/>
          <p:nvPr/>
        </p:nvSpPr>
        <p:spPr bwMode="auto">
          <a:xfrm>
            <a:off x="226662" y="3891531"/>
            <a:ext cx="11557970" cy="1512168"/>
          </a:xfrm>
          <a:prstGeom prst="roundRect">
            <a:avLst/>
          </a:prstGeom>
          <a:noFill/>
          <a:ln w="28575">
            <a:solidFill>
              <a:srgbClr val="00628C"/>
            </a:solidFill>
          </a:ln>
          <a:effectLst/>
        </p:spPr>
        <p:txBody>
          <a:bodyPr vert="horz" wrap="square" lIns="91440" tIns="45720" rIns="91440" bIns="45720" numCol="1" rtlCol="0" anchor="t" anchorCtr="0" compatLnSpc="1">
            <a:prstTxWarp prst="textNoShape">
              <a:avLst/>
            </a:prstTxWarp>
          </a:bodyPr>
          <a:lstStyle/>
          <a:p>
            <a:pPr marL="457200">
              <a:buNone/>
            </a:pPr>
            <a:r>
              <a:rPr lang="en-GB" dirty="0">
                <a:latin typeface="Arial" charset="0"/>
              </a:rPr>
              <a:t>Would these language prompts be a useful scaffold in the explanation you have just written?</a:t>
            </a:r>
          </a:p>
        </p:txBody>
      </p:sp>
    </p:spTree>
    <p:extLst>
      <p:ext uri="{BB962C8B-B14F-4D97-AF65-F5344CB8AC3E}">
        <p14:creationId xmlns:p14="http://schemas.microsoft.com/office/powerpoint/2010/main" val="1222954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450E9-6CE6-444C-9FAD-9001A68F7B7E}"/>
              </a:ext>
            </a:extLst>
          </p:cNvPr>
          <p:cNvSpPr>
            <a:spLocks noGrp="1"/>
          </p:cNvSpPr>
          <p:nvPr>
            <p:ph type="title"/>
          </p:nvPr>
        </p:nvSpPr>
        <p:spPr>
          <a:xfrm>
            <a:off x="263352" y="325368"/>
            <a:ext cx="11665296" cy="1143000"/>
          </a:xfrm>
        </p:spPr>
        <p:txBody>
          <a:bodyPr>
            <a:normAutofit/>
          </a:bodyPr>
          <a:lstStyle/>
          <a:p>
            <a:r>
              <a:rPr lang="en-GB" sz="3200" dirty="0"/>
              <a:t>The sum of three consecutive numbers is always a multiple of 3</a:t>
            </a:r>
          </a:p>
        </p:txBody>
      </p:sp>
      <p:sp>
        <p:nvSpPr>
          <p:cNvPr id="3" name="Content Placeholder 2">
            <a:extLst>
              <a:ext uri="{FF2B5EF4-FFF2-40B4-BE49-F238E27FC236}">
                <a16:creationId xmlns:a16="http://schemas.microsoft.com/office/drawing/2014/main" id="{2E28589C-B3B5-461E-9BF7-FBD3FFD40E68}"/>
              </a:ext>
            </a:extLst>
          </p:cNvPr>
          <p:cNvSpPr>
            <a:spLocks noGrp="1"/>
          </p:cNvSpPr>
          <p:nvPr>
            <p:ph idx="1"/>
          </p:nvPr>
        </p:nvSpPr>
        <p:spPr>
          <a:xfrm>
            <a:off x="260609" y="1477282"/>
            <a:ext cx="7921625" cy="4114800"/>
          </a:xfrm>
        </p:spPr>
        <p:txBody>
          <a:bodyPr/>
          <a:lstStyle/>
          <a:p>
            <a:pPr marL="0" indent="0">
              <a:buNone/>
            </a:pPr>
            <a:r>
              <a:rPr lang="en-GB" b="1" dirty="0"/>
              <a:t>Because</a:t>
            </a:r>
            <a:r>
              <a:rPr lang="en-GB" dirty="0"/>
              <a:t> three consecutive numbers can be shown as:</a:t>
            </a:r>
          </a:p>
          <a:p>
            <a:pPr marL="0" indent="0">
              <a:buNone/>
            </a:pPr>
            <a:endParaRPr lang="en-GB" dirty="0"/>
          </a:p>
          <a:p>
            <a:pPr marL="0" indent="0">
              <a:buNone/>
            </a:pPr>
            <a:endParaRPr lang="en-GB" dirty="0"/>
          </a:p>
        </p:txBody>
      </p:sp>
      <p:sp>
        <p:nvSpPr>
          <p:cNvPr id="10" name="Rectangle 9">
            <a:extLst>
              <a:ext uri="{FF2B5EF4-FFF2-40B4-BE49-F238E27FC236}">
                <a16:creationId xmlns:a16="http://schemas.microsoft.com/office/drawing/2014/main" id="{3379EED9-8FD3-4BB3-8C44-FA579438DBD3}"/>
              </a:ext>
            </a:extLst>
          </p:cNvPr>
          <p:cNvSpPr/>
          <p:nvPr/>
        </p:nvSpPr>
        <p:spPr bwMode="auto">
          <a:xfrm>
            <a:off x="767408" y="2530488"/>
            <a:ext cx="2592288" cy="898511"/>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14" name="Rectangle 13">
            <a:extLst>
              <a:ext uri="{FF2B5EF4-FFF2-40B4-BE49-F238E27FC236}">
                <a16:creationId xmlns:a16="http://schemas.microsoft.com/office/drawing/2014/main" id="{6DC674DB-6397-4A63-B76E-39D52910550A}"/>
              </a:ext>
            </a:extLst>
          </p:cNvPr>
          <p:cNvSpPr/>
          <p:nvPr/>
        </p:nvSpPr>
        <p:spPr bwMode="auto">
          <a:xfrm>
            <a:off x="3377341" y="3395217"/>
            <a:ext cx="1388080" cy="947984"/>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457200">
              <a:buNone/>
            </a:pPr>
            <a:endParaRPr lang="en-GB">
              <a:latin typeface="Arial" charset="0"/>
            </a:endParaRPr>
          </a:p>
        </p:txBody>
      </p:sp>
      <p:sp>
        <p:nvSpPr>
          <p:cNvPr id="15" name="TextBox 14">
            <a:extLst>
              <a:ext uri="{FF2B5EF4-FFF2-40B4-BE49-F238E27FC236}">
                <a16:creationId xmlns:a16="http://schemas.microsoft.com/office/drawing/2014/main" id="{ECA6FB33-C217-4203-9846-88C64E85CC5F}"/>
              </a:ext>
            </a:extLst>
          </p:cNvPr>
          <p:cNvSpPr txBox="1"/>
          <p:nvPr/>
        </p:nvSpPr>
        <p:spPr>
          <a:xfrm>
            <a:off x="5148359" y="4455334"/>
            <a:ext cx="1355900" cy="1148030"/>
          </a:xfrm>
          <a:prstGeom prst="rect">
            <a:avLst/>
          </a:prstGeom>
          <a:noFill/>
        </p:spPr>
        <p:txBody>
          <a:bodyPr wrap="square" rtlCol="0">
            <a:spAutoFit/>
          </a:bodyPr>
          <a:lstStyle/>
          <a:p>
            <a:pPr>
              <a:buNone/>
            </a:pPr>
            <a:r>
              <a:rPr lang="en-GB" dirty="0"/>
              <a:t>+1</a:t>
            </a:r>
          </a:p>
        </p:txBody>
      </p:sp>
      <p:sp>
        <p:nvSpPr>
          <p:cNvPr id="23" name="Rectangle 22">
            <a:extLst>
              <a:ext uri="{FF2B5EF4-FFF2-40B4-BE49-F238E27FC236}">
                <a16:creationId xmlns:a16="http://schemas.microsoft.com/office/drawing/2014/main" id="{12B3FB40-CF55-4CB0-B4DC-A8C2A6CA740A}"/>
              </a:ext>
            </a:extLst>
          </p:cNvPr>
          <p:cNvSpPr/>
          <p:nvPr/>
        </p:nvSpPr>
        <p:spPr bwMode="auto">
          <a:xfrm>
            <a:off x="767408" y="3437913"/>
            <a:ext cx="2592288" cy="898511"/>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4" name="Rectangle 23">
            <a:extLst>
              <a:ext uri="{FF2B5EF4-FFF2-40B4-BE49-F238E27FC236}">
                <a16:creationId xmlns:a16="http://schemas.microsoft.com/office/drawing/2014/main" id="{70725661-DB55-4394-9FCB-056D2C8BA8AD}"/>
              </a:ext>
            </a:extLst>
          </p:cNvPr>
          <p:cNvSpPr/>
          <p:nvPr/>
        </p:nvSpPr>
        <p:spPr bwMode="auto">
          <a:xfrm>
            <a:off x="767408" y="4345338"/>
            <a:ext cx="2592288" cy="898511"/>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9" name="Rectangle 28">
            <a:extLst>
              <a:ext uri="{FF2B5EF4-FFF2-40B4-BE49-F238E27FC236}">
                <a16:creationId xmlns:a16="http://schemas.microsoft.com/office/drawing/2014/main" id="{C3116906-1FD2-448D-9ECB-B77781099E6F}"/>
              </a:ext>
            </a:extLst>
          </p:cNvPr>
          <p:cNvSpPr/>
          <p:nvPr/>
        </p:nvSpPr>
        <p:spPr bwMode="auto">
          <a:xfrm>
            <a:off x="3365248" y="4354546"/>
            <a:ext cx="1382528" cy="898511"/>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30" name="Rectangle 29">
            <a:extLst>
              <a:ext uri="{FF2B5EF4-FFF2-40B4-BE49-F238E27FC236}">
                <a16:creationId xmlns:a16="http://schemas.microsoft.com/office/drawing/2014/main" id="{56272671-C926-4C13-8A53-F768E3999A95}"/>
              </a:ext>
            </a:extLst>
          </p:cNvPr>
          <p:cNvSpPr/>
          <p:nvPr/>
        </p:nvSpPr>
        <p:spPr bwMode="auto">
          <a:xfrm>
            <a:off x="4747776" y="4331982"/>
            <a:ext cx="1382528" cy="898511"/>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8" name="TextBox 7">
            <a:extLst>
              <a:ext uri="{FF2B5EF4-FFF2-40B4-BE49-F238E27FC236}">
                <a16:creationId xmlns:a16="http://schemas.microsoft.com/office/drawing/2014/main" id="{5717164A-BAA1-4308-8CEC-7D0EC29218CA}"/>
              </a:ext>
            </a:extLst>
          </p:cNvPr>
          <p:cNvSpPr txBox="1"/>
          <p:nvPr/>
        </p:nvSpPr>
        <p:spPr>
          <a:xfrm>
            <a:off x="3694557" y="4542289"/>
            <a:ext cx="1355900" cy="1148030"/>
          </a:xfrm>
          <a:prstGeom prst="rect">
            <a:avLst/>
          </a:prstGeom>
          <a:noFill/>
        </p:spPr>
        <p:txBody>
          <a:bodyPr wrap="square" rtlCol="0">
            <a:spAutoFit/>
          </a:bodyPr>
          <a:lstStyle/>
          <a:p>
            <a:pPr>
              <a:buNone/>
            </a:pPr>
            <a:r>
              <a:rPr lang="en-GB" dirty="0"/>
              <a:t>+1</a:t>
            </a:r>
          </a:p>
        </p:txBody>
      </p:sp>
      <p:sp>
        <p:nvSpPr>
          <p:cNvPr id="9" name="TextBox 8">
            <a:extLst>
              <a:ext uri="{FF2B5EF4-FFF2-40B4-BE49-F238E27FC236}">
                <a16:creationId xmlns:a16="http://schemas.microsoft.com/office/drawing/2014/main" id="{9C8C8610-F3A7-4382-86B4-3A8ED469BE5E}"/>
              </a:ext>
            </a:extLst>
          </p:cNvPr>
          <p:cNvSpPr txBox="1"/>
          <p:nvPr/>
        </p:nvSpPr>
        <p:spPr>
          <a:xfrm>
            <a:off x="3712202" y="3594305"/>
            <a:ext cx="1355900" cy="1148030"/>
          </a:xfrm>
          <a:prstGeom prst="rect">
            <a:avLst/>
          </a:prstGeom>
          <a:noFill/>
        </p:spPr>
        <p:txBody>
          <a:bodyPr wrap="square" rtlCol="0">
            <a:spAutoFit/>
          </a:bodyPr>
          <a:lstStyle/>
          <a:p>
            <a:pPr>
              <a:buNone/>
            </a:pPr>
            <a:r>
              <a:rPr lang="en-GB" dirty="0"/>
              <a:t>+1</a:t>
            </a:r>
          </a:p>
        </p:txBody>
      </p:sp>
    </p:spTree>
    <p:extLst>
      <p:ext uri="{BB962C8B-B14F-4D97-AF65-F5344CB8AC3E}">
        <p14:creationId xmlns:p14="http://schemas.microsoft.com/office/powerpoint/2010/main" val="1426797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p:bldP spid="23" grpId="0" animBg="1"/>
      <p:bldP spid="24" grpId="0" animBg="1"/>
      <p:bldP spid="29" grpId="0" animBg="1"/>
      <p:bldP spid="30" grpId="0" animBg="1"/>
      <p:bldP spid="8"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450E9-6CE6-444C-9FAD-9001A68F7B7E}"/>
              </a:ext>
            </a:extLst>
          </p:cNvPr>
          <p:cNvSpPr>
            <a:spLocks noGrp="1"/>
          </p:cNvSpPr>
          <p:nvPr>
            <p:ph type="title"/>
          </p:nvPr>
        </p:nvSpPr>
        <p:spPr>
          <a:xfrm>
            <a:off x="0" y="153752"/>
            <a:ext cx="12192000" cy="1143000"/>
          </a:xfrm>
        </p:spPr>
        <p:txBody>
          <a:bodyPr>
            <a:normAutofit/>
          </a:bodyPr>
          <a:lstStyle/>
          <a:p>
            <a:r>
              <a:rPr lang="en-GB" sz="3200" dirty="0"/>
              <a:t>The sum of three consecutive numbers is always a multiple of 3</a:t>
            </a:r>
          </a:p>
        </p:txBody>
      </p:sp>
      <p:sp>
        <p:nvSpPr>
          <p:cNvPr id="3" name="Content Placeholder 2">
            <a:extLst>
              <a:ext uri="{FF2B5EF4-FFF2-40B4-BE49-F238E27FC236}">
                <a16:creationId xmlns:a16="http://schemas.microsoft.com/office/drawing/2014/main" id="{2E28589C-B3B5-461E-9BF7-FBD3FFD40E68}"/>
              </a:ext>
            </a:extLst>
          </p:cNvPr>
          <p:cNvSpPr>
            <a:spLocks noGrp="1"/>
          </p:cNvSpPr>
          <p:nvPr>
            <p:ph idx="1"/>
          </p:nvPr>
        </p:nvSpPr>
        <p:spPr>
          <a:xfrm>
            <a:off x="119336" y="1111103"/>
            <a:ext cx="7921625" cy="4114800"/>
          </a:xfrm>
        </p:spPr>
        <p:txBody>
          <a:bodyPr/>
          <a:lstStyle/>
          <a:p>
            <a:r>
              <a:rPr lang="en-GB" b="1" dirty="0"/>
              <a:t>Therefore</a:t>
            </a:r>
            <a:r>
              <a:rPr lang="en-GB" dirty="0"/>
              <a:t> I can rearrange the ‘extra +1s’</a:t>
            </a:r>
          </a:p>
          <a:p>
            <a:endParaRPr lang="en-GB" dirty="0"/>
          </a:p>
          <a:p>
            <a:pPr lvl="8"/>
            <a:endParaRPr lang="en-GB" dirty="0"/>
          </a:p>
        </p:txBody>
      </p:sp>
      <p:sp>
        <p:nvSpPr>
          <p:cNvPr id="10" name="Rectangle 9">
            <a:extLst>
              <a:ext uri="{FF2B5EF4-FFF2-40B4-BE49-F238E27FC236}">
                <a16:creationId xmlns:a16="http://schemas.microsoft.com/office/drawing/2014/main" id="{3379EED9-8FD3-4BB3-8C44-FA579438DBD3}"/>
              </a:ext>
            </a:extLst>
          </p:cNvPr>
          <p:cNvSpPr/>
          <p:nvPr/>
        </p:nvSpPr>
        <p:spPr bwMode="auto">
          <a:xfrm>
            <a:off x="839416" y="2369412"/>
            <a:ext cx="3343279" cy="971787"/>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11" name="Rectangle 10">
            <a:extLst>
              <a:ext uri="{FF2B5EF4-FFF2-40B4-BE49-F238E27FC236}">
                <a16:creationId xmlns:a16="http://schemas.microsoft.com/office/drawing/2014/main" id="{7325199A-AD79-4027-B245-AA4B7CDE70FD}"/>
              </a:ext>
            </a:extLst>
          </p:cNvPr>
          <p:cNvSpPr/>
          <p:nvPr/>
        </p:nvSpPr>
        <p:spPr bwMode="auto">
          <a:xfrm>
            <a:off x="839416" y="4438117"/>
            <a:ext cx="3343279" cy="971787"/>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12" name="Rectangle 11">
            <a:extLst>
              <a:ext uri="{FF2B5EF4-FFF2-40B4-BE49-F238E27FC236}">
                <a16:creationId xmlns:a16="http://schemas.microsoft.com/office/drawing/2014/main" id="{99820531-4160-4D8F-ADE1-D63AE0E31052}"/>
              </a:ext>
            </a:extLst>
          </p:cNvPr>
          <p:cNvSpPr/>
          <p:nvPr/>
        </p:nvSpPr>
        <p:spPr bwMode="auto">
          <a:xfrm>
            <a:off x="839416" y="3397773"/>
            <a:ext cx="3343279" cy="971787"/>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grpSp>
        <p:nvGrpSpPr>
          <p:cNvPr id="16" name="Group 15">
            <a:extLst>
              <a:ext uri="{FF2B5EF4-FFF2-40B4-BE49-F238E27FC236}">
                <a16:creationId xmlns:a16="http://schemas.microsoft.com/office/drawing/2014/main" id="{CC79A5EC-47AF-44E6-96DA-C57C709C7D5F}"/>
              </a:ext>
            </a:extLst>
          </p:cNvPr>
          <p:cNvGrpSpPr/>
          <p:nvPr/>
        </p:nvGrpSpPr>
        <p:grpSpPr>
          <a:xfrm>
            <a:off x="4212493" y="3312283"/>
            <a:ext cx="1630009" cy="1074322"/>
            <a:chOff x="3087288" y="3861710"/>
            <a:chExt cx="983006" cy="477634"/>
          </a:xfrm>
        </p:grpSpPr>
        <p:sp>
          <p:nvSpPr>
            <p:cNvPr id="14" name="Rectangle 13">
              <a:extLst>
                <a:ext uri="{FF2B5EF4-FFF2-40B4-BE49-F238E27FC236}">
                  <a16:creationId xmlns:a16="http://schemas.microsoft.com/office/drawing/2014/main" id="{6DC674DB-6397-4A63-B76E-39D52910550A}"/>
                </a:ext>
              </a:extLst>
            </p:cNvPr>
            <p:cNvSpPr/>
            <p:nvPr/>
          </p:nvSpPr>
          <p:spPr bwMode="auto">
            <a:xfrm>
              <a:off x="3087288" y="3907296"/>
              <a:ext cx="936102" cy="432048"/>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15" name="TextBox 14">
              <a:extLst>
                <a:ext uri="{FF2B5EF4-FFF2-40B4-BE49-F238E27FC236}">
                  <a16:creationId xmlns:a16="http://schemas.microsoft.com/office/drawing/2014/main" id="{ECA6FB33-C217-4203-9846-88C64E85CC5F}"/>
                </a:ext>
              </a:extLst>
            </p:cNvPr>
            <p:cNvSpPr txBox="1"/>
            <p:nvPr/>
          </p:nvSpPr>
          <p:spPr>
            <a:xfrm>
              <a:off x="3155894" y="3861710"/>
              <a:ext cx="914400" cy="232619"/>
            </a:xfrm>
            <a:prstGeom prst="rect">
              <a:avLst/>
            </a:prstGeom>
            <a:noFill/>
          </p:spPr>
          <p:txBody>
            <a:bodyPr wrap="square" rtlCol="0">
              <a:spAutoFit/>
            </a:bodyPr>
            <a:lstStyle/>
            <a:p>
              <a:pPr>
                <a:buNone/>
              </a:pPr>
              <a:r>
                <a:rPr lang="en-GB" dirty="0"/>
                <a:t>+1</a:t>
              </a:r>
            </a:p>
          </p:txBody>
        </p:sp>
      </p:grpSp>
      <p:grpSp>
        <p:nvGrpSpPr>
          <p:cNvPr id="17" name="Group 16">
            <a:extLst>
              <a:ext uri="{FF2B5EF4-FFF2-40B4-BE49-F238E27FC236}">
                <a16:creationId xmlns:a16="http://schemas.microsoft.com/office/drawing/2014/main" id="{FE14F56A-3FA0-4B78-814A-81CCFC2427BB}"/>
              </a:ext>
            </a:extLst>
          </p:cNvPr>
          <p:cNvGrpSpPr/>
          <p:nvPr/>
        </p:nvGrpSpPr>
        <p:grpSpPr>
          <a:xfrm>
            <a:off x="4234974" y="4335583"/>
            <a:ext cx="1630009" cy="1074322"/>
            <a:chOff x="3087288" y="3861710"/>
            <a:chExt cx="983006" cy="477634"/>
          </a:xfrm>
        </p:grpSpPr>
        <p:sp>
          <p:nvSpPr>
            <p:cNvPr id="18" name="Rectangle 17">
              <a:extLst>
                <a:ext uri="{FF2B5EF4-FFF2-40B4-BE49-F238E27FC236}">
                  <a16:creationId xmlns:a16="http://schemas.microsoft.com/office/drawing/2014/main" id="{DC954D60-E8D1-405F-9325-81F0F0DC7038}"/>
                </a:ext>
              </a:extLst>
            </p:cNvPr>
            <p:cNvSpPr/>
            <p:nvPr/>
          </p:nvSpPr>
          <p:spPr bwMode="auto">
            <a:xfrm>
              <a:off x="3087288" y="3907296"/>
              <a:ext cx="936102" cy="432048"/>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19" name="TextBox 18">
              <a:extLst>
                <a:ext uri="{FF2B5EF4-FFF2-40B4-BE49-F238E27FC236}">
                  <a16:creationId xmlns:a16="http://schemas.microsoft.com/office/drawing/2014/main" id="{2DEF3CFC-BB1F-4B26-9298-A9C845C64682}"/>
                </a:ext>
              </a:extLst>
            </p:cNvPr>
            <p:cNvSpPr txBox="1"/>
            <p:nvPr/>
          </p:nvSpPr>
          <p:spPr>
            <a:xfrm>
              <a:off x="3155894" y="3861710"/>
              <a:ext cx="914400" cy="232619"/>
            </a:xfrm>
            <a:prstGeom prst="rect">
              <a:avLst/>
            </a:prstGeom>
            <a:noFill/>
          </p:spPr>
          <p:txBody>
            <a:bodyPr wrap="square" rtlCol="0">
              <a:spAutoFit/>
            </a:bodyPr>
            <a:lstStyle/>
            <a:p>
              <a:pPr>
                <a:buNone/>
              </a:pPr>
              <a:r>
                <a:rPr lang="en-GB" dirty="0"/>
                <a:t>+1</a:t>
              </a:r>
            </a:p>
          </p:txBody>
        </p:sp>
      </p:grpSp>
      <p:grpSp>
        <p:nvGrpSpPr>
          <p:cNvPr id="20" name="Group 19">
            <a:extLst>
              <a:ext uri="{FF2B5EF4-FFF2-40B4-BE49-F238E27FC236}">
                <a16:creationId xmlns:a16="http://schemas.microsoft.com/office/drawing/2014/main" id="{0B6C7167-6D63-4829-B59B-41EF03F572ED}"/>
              </a:ext>
            </a:extLst>
          </p:cNvPr>
          <p:cNvGrpSpPr/>
          <p:nvPr/>
        </p:nvGrpSpPr>
        <p:grpSpPr>
          <a:xfrm>
            <a:off x="4212493" y="2263000"/>
            <a:ext cx="1630009" cy="1074322"/>
            <a:chOff x="3087288" y="3861710"/>
            <a:chExt cx="983006" cy="477634"/>
          </a:xfrm>
        </p:grpSpPr>
        <p:sp>
          <p:nvSpPr>
            <p:cNvPr id="21" name="Rectangle 20">
              <a:extLst>
                <a:ext uri="{FF2B5EF4-FFF2-40B4-BE49-F238E27FC236}">
                  <a16:creationId xmlns:a16="http://schemas.microsoft.com/office/drawing/2014/main" id="{224B026B-321D-4FA4-9AF3-0756E64702B1}"/>
                </a:ext>
              </a:extLst>
            </p:cNvPr>
            <p:cNvSpPr/>
            <p:nvPr/>
          </p:nvSpPr>
          <p:spPr bwMode="auto">
            <a:xfrm>
              <a:off x="3087288" y="3907296"/>
              <a:ext cx="936102" cy="432048"/>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2" name="TextBox 21">
              <a:extLst>
                <a:ext uri="{FF2B5EF4-FFF2-40B4-BE49-F238E27FC236}">
                  <a16:creationId xmlns:a16="http://schemas.microsoft.com/office/drawing/2014/main" id="{50D6BC69-7743-47BE-8B2C-3F403406907C}"/>
                </a:ext>
              </a:extLst>
            </p:cNvPr>
            <p:cNvSpPr txBox="1"/>
            <p:nvPr/>
          </p:nvSpPr>
          <p:spPr>
            <a:xfrm>
              <a:off x="3155894" y="3861710"/>
              <a:ext cx="914400" cy="232619"/>
            </a:xfrm>
            <a:prstGeom prst="rect">
              <a:avLst/>
            </a:prstGeom>
            <a:noFill/>
          </p:spPr>
          <p:txBody>
            <a:bodyPr wrap="square" rtlCol="0">
              <a:spAutoFit/>
            </a:bodyPr>
            <a:lstStyle/>
            <a:p>
              <a:pPr>
                <a:buNone/>
              </a:pPr>
              <a:r>
                <a:rPr lang="en-GB" dirty="0"/>
                <a:t>+1</a:t>
              </a:r>
            </a:p>
          </p:txBody>
        </p:sp>
      </p:grpSp>
      <p:grpSp>
        <p:nvGrpSpPr>
          <p:cNvPr id="23" name="Group 22">
            <a:extLst>
              <a:ext uri="{FF2B5EF4-FFF2-40B4-BE49-F238E27FC236}">
                <a16:creationId xmlns:a16="http://schemas.microsoft.com/office/drawing/2014/main" id="{7F8FEABD-2645-4642-B3EF-64F121C58877}"/>
              </a:ext>
            </a:extLst>
          </p:cNvPr>
          <p:cNvGrpSpPr/>
          <p:nvPr/>
        </p:nvGrpSpPr>
        <p:grpSpPr>
          <a:xfrm>
            <a:off x="5834143" y="4340378"/>
            <a:ext cx="1630009" cy="1074322"/>
            <a:chOff x="3087288" y="3861710"/>
            <a:chExt cx="983006" cy="477634"/>
          </a:xfrm>
        </p:grpSpPr>
        <p:sp>
          <p:nvSpPr>
            <p:cNvPr id="24" name="Rectangle 23">
              <a:extLst>
                <a:ext uri="{FF2B5EF4-FFF2-40B4-BE49-F238E27FC236}">
                  <a16:creationId xmlns:a16="http://schemas.microsoft.com/office/drawing/2014/main" id="{FA55BE8C-F3F8-4D28-A0D7-41F1742024E0}"/>
                </a:ext>
              </a:extLst>
            </p:cNvPr>
            <p:cNvSpPr/>
            <p:nvPr/>
          </p:nvSpPr>
          <p:spPr bwMode="auto">
            <a:xfrm>
              <a:off x="3087288" y="3907296"/>
              <a:ext cx="936102" cy="432048"/>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5" name="TextBox 24">
              <a:extLst>
                <a:ext uri="{FF2B5EF4-FFF2-40B4-BE49-F238E27FC236}">
                  <a16:creationId xmlns:a16="http://schemas.microsoft.com/office/drawing/2014/main" id="{01743076-705D-42B2-83F8-EF402589F146}"/>
                </a:ext>
              </a:extLst>
            </p:cNvPr>
            <p:cNvSpPr txBox="1"/>
            <p:nvPr/>
          </p:nvSpPr>
          <p:spPr>
            <a:xfrm>
              <a:off x="3155894" y="3861710"/>
              <a:ext cx="914400" cy="232619"/>
            </a:xfrm>
            <a:prstGeom prst="rect">
              <a:avLst/>
            </a:prstGeom>
            <a:noFill/>
          </p:spPr>
          <p:txBody>
            <a:bodyPr wrap="square" rtlCol="0">
              <a:spAutoFit/>
            </a:bodyPr>
            <a:lstStyle/>
            <a:p>
              <a:pPr>
                <a:buNone/>
              </a:pPr>
              <a:r>
                <a:rPr lang="en-GB" dirty="0"/>
                <a:t>+1</a:t>
              </a:r>
            </a:p>
          </p:txBody>
        </p:sp>
      </p:grpSp>
    </p:spTree>
    <p:extLst>
      <p:ext uri="{BB962C8B-B14F-4D97-AF65-F5344CB8AC3E}">
        <p14:creationId xmlns:p14="http://schemas.microsoft.com/office/powerpoint/2010/main" val="10601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450E9-6CE6-444C-9FAD-9001A68F7B7E}"/>
              </a:ext>
            </a:extLst>
          </p:cNvPr>
          <p:cNvSpPr>
            <a:spLocks noGrp="1"/>
          </p:cNvSpPr>
          <p:nvPr>
            <p:ph type="title"/>
          </p:nvPr>
        </p:nvSpPr>
        <p:spPr>
          <a:xfrm>
            <a:off x="0" y="91080"/>
            <a:ext cx="12192000" cy="1143000"/>
          </a:xfrm>
        </p:spPr>
        <p:txBody>
          <a:bodyPr>
            <a:normAutofit/>
          </a:bodyPr>
          <a:lstStyle/>
          <a:p>
            <a:r>
              <a:rPr lang="en-GB" sz="2800" dirty="0"/>
              <a:t>The sum of three consecutive numbers is always a multiple of 3</a:t>
            </a:r>
          </a:p>
        </p:txBody>
      </p:sp>
      <p:sp>
        <p:nvSpPr>
          <p:cNvPr id="3" name="Content Placeholder 2">
            <a:extLst>
              <a:ext uri="{FF2B5EF4-FFF2-40B4-BE49-F238E27FC236}">
                <a16:creationId xmlns:a16="http://schemas.microsoft.com/office/drawing/2014/main" id="{2E28589C-B3B5-461E-9BF7-FBD3FFD40E68}"/>
              </a:ext>
            </a:extLst>
          </p:cNvPr>
          <p:cNvSpPr>
            <a:spLocks noGrp="1"/>
          </p:cNvSpPr>
          <p:nvPr>
            <p:ph idx="1"/>
          </p:nvPr>
        </p:nvSpPr>
        <p:spPr>
          <a:xfrm>
            <a:off x="191344" y="876541"/>
            <a:ext cx="11881320" cy="4114800"/>
          </a:xfrm>
        </p:spPr>
        <p:txBody>
          <a:bodyPr/>
          <a:lstStyle/>
          <a:p>
            <a:pPr marL="0" indent="0">
              <a:buNone/>
            </a:pPr>
            <a:r>
              <a:rPr lang="en-GB" b="1" dirty="0"/>
              <a:t>So</a:t>
            </a:r>
            <a:r>
              <a:rPr lang="en-GB" dirty="0"/>
              <a:t> I now have three lots of the same thing which is a multiple of 3</a:t>
            </a:r>
          </a:p>
          <a:p>
            <a:pPr marL="0" indent="0">
              <a:buNone/>
            </a:pPr>
            <a:endParaRPr lang="en-GB" dirty="0"/>
          </a:p>
          <a:p>
            <a:pPr marL="0" indent="0">
              <a:buNone/>
            </a:pPr>
            <a:endParaRPr lang="en-GB" dirty="0"/>
          </a:p>
        </p:txBody>
      </p:sp>
      <p:sp>
        <p:nvSpPr>
          <p:cNvPr id="26" name="Rectangle 25">
            <a:extLst>
              <a:ext uri="{FF2B5EF4-FFF2-40B4-BE49-F238E27FC236}">
                <a16:creationId xmlns:a16="http://schemas.microsoft.com/office/drawing/2014/main" id="{51DB11ED-AAE0-4927-A7E5-44BA1316D763}"/>
              </a:ext>
            </a:extLst>
          </p:cNvPr>
          <p:cNvSpPr/>
          <p:nvPr/>
        </p:nvSpPr>
        <p:spPr bwMode="auto">
          <a:xfrm>
            <a:off x="839416" y="2101284"/>
            <a:ext cx="3343279" cy="971787"/>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7" name="Rectangle 26">
            <a:extLst>
              <a:ext uri="{FF2B5EF4-FFF2-40B4-BE49-F238E27FC236}">
                <a16:creationId xmlns:a16="http://schemas.microsoft.com/office/drawing/2014/main" id="{FAA843DC-BBFC-4584-8253-DE4710E21552}"/>
              </a:ext>
            </a:extLst>
          </p:cNvPr>
          <p:cNvSpPr/>
          <p:nvPr/>
        </p:nvSpPr>
        <p:spPr bwMode="auto">
          <a:xfrm>
            <a:off x="839416" y="4169989"/>
            <a:ext cx="3343279" cy="971787"/>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8" name="Rectangle 27">
            <a:extLst>
              <a:ext uri="{FF2B5EF4-FFF2-40B4-BE49-F238E27FC236}">
                <a16:creationId xmlns:a16="http://schemas.microsoft.com/office/drawing/2014/main" id="{85164A27-9A7C-4D5F-B2DF-720A88CEE68C}"/>
              </a:ext>
            </a:extLst>
          </p:cNvPr>
          <p:cNvSpPr/>
          <p:nvPr/>
        </p:nvSpPr>
        <p:spPr bwMode="auto">
          <a:xfrm>
            <a:off x="839416" y="3129645"/>
            <a:ext cx="3343279" cy="971787"/>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grpSp>
        <p:nvGrpSpPr>
          <p:cNvPr id="29" name="Group 28">
            <a:extLst>
              <a:ext uri="{FF2B5EF4-FFF2-40B4-BE49-F238E27FC236}">
                <a16:creationId xmlns:a16="http://schemas.microsoft.com/office/drawing/2014/main" id="{02968549-A71C-42E0-84D6-107AEA5F99D0}"/>
              </a:ext>
            </a:extLst>
          </p:cNvPr>
          <p:cNvGrpSpPr/>
          <p:nvPr/>
        </p:nvGrpSpPr>
        <p:grpSpPr>
          <a:xfrm>
            <a:off x="4212493" y="3044155"/>
            <a:ext cx="1630009" cy="1074322"/>
            <a:chOff x="3087288" y="3861710"/>
            <a:chExt cx="983006" cy="477634"/>
          </a:xfrm>
        </p:grpSpPr>
        <p:sp>
          <p:nvSpPr>
            <p:cNvPr id="30" name="Rectangle 29">
              <a:extLst>
                <a:ext uri="{FF2B5EF4-FFF2-40B4-BE49-F238E27FC236}">
                  <a16:creationId xmlns:a16="http://schemas.microsoft.com/office/drawing/2014/main" id="{06B8EC71-5401-4129-801D-6F54094E8A47}"/>
                </a:ext>
              </a:extLst>
            </p:cNvPr>
            <p:cNvSpPr/>
            <p:nvPr/>
          </p:nvSpPr>
          <p:spPr bwMode="auto">
            <a:xfrm>
              <a:off x="3087288" y="3907296"/>
              <a:ext cx="936102" cy="432048"/>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31" name="TextBox 30">
              <a:extLst>
                <a:ext uri="{FF2B5EF4-FFF2-40B4-BE49-F238E27FC236}">
                  <a16:creationId xmlns:a16="http://schemas.microsoft.com/office/drawing/2014/main" id="{DA9132EB-F9AD-4B5E-9A95-C9C120F3801B}"/>
                </a:ext>
              </a:extLst>
            </p:cNvPr>
            <p:cNvSpPr txBox="1"/>
            <p:nvPr/>
          </p:nvSpPr>
          <p:spPr>
            <a:xfrm>
              <a:off x="3155894" y="3861710"/>
              <a:ext cx="914400" cy="232619"/>
            </a:xfrm>
            <a:prstGeom prst="rect">
              <a:avLst/>
            </a:prstGeom>
            <a:noFill/>
          </p:spPr>
          <p:txBody>
            <a:bodyPr wrap="square" rtlCol="0">
              <a:spAutoFit/>
            </a:bodyPr>
            <a:lstStyle/>
            <a:p>
              <a:pPr>
                <a:buNone/>
              </a:pPr>
              <a:r>
                <a:rPr lang="en-GB" dirty="0"/>
                <a:t>+1</a:t>
              </a:r>
            </a:p>
          </p:txBody>
        </p:sp>
      </p:grpSp>
      <p:grpSp>
        <p:nvGrpSpPr>
          <p:cNvPr id="32" name="Group 31">
            <a:extLst>
              <a:ext uri="{FF2B5EF4-FFF2-40B4-BE49-F238E27FC236}">
                <a16:creationId xmlns:a16="http://schemas.microsoft.com/office/drawing/2014/main" id="{C5EE8E1E-8024-4D28-9B5A-E0D43BAA73DF}"/>
              </a:ext>
            </a:extLst>
          </p:cNvPr>
          <p:cNvGrpSpPr/>
          <p:nvPr/>
        </p:nvGrpSpPr>
        <p:grpSpPr>
          <a:xfrm>
            <a:off x="4234974" y="4067455"/>
            <a:ext cx="1630009" cy="1074322"/>
            <a:chOff x="3087288" y="3861710"/>
            <a:chExt cx="983006" cy="477634"/>
          </a:xfrm>
        </p:grpSpPr>
        <p:sp>
          <p:nvSpPr>
            <p:cNvPr id="33" name="Rectangle 32">
              <a:extLst>
                <a:ext uri="{FF2B5EF4-FFF2-40B4-BE49-F238E27FC236}">
                  <a16:creationId xmlns:a16="http://schemas.microsoft.com/office/drawing/2014/main" id="{DA66D4E8-4480-472D-B358-6BB5F0D0E206}"/>
                </a:ext>
              </a:extLst>
            </p:cNvPr>
            <p:cNvSpPr/>
            <p:nvPr/>
          </p:nvSpPr>
          <p:spPr bwMode="auto">
            <a:xfrm>
              <a:off x="3087288" y="3907296"/>
              <a:ext cx="936102" cy="432048"/>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34" name="TextBox 33">
              <a:extLst>
                <a:ext uri="{FF2B5EF4-FFF2-40B4-BE49-F238E27FC236}">
                  <a16:creationId xmlns:a16="http://schemas.microsoft.com/office/drawing/2014/main" id="{FB4683FD-19EC-4F28-906D-BACA74E7C8CC}"/>
                </a:ext>
              </a:extLst>
            </p:cNvPr>
            <p:cNvSpPr txBox="1"/>
            <p:nvPr/>
          </p:nvSpPr>
          <p:spPr>
            <a:xfrm>
              <a:off x="3155894" y="3861710"/>
              <a:ext cx="914400" cy="232619"/>
            </a:xfrm>
            <a:prstGeom prst="rect">
              <a:avLst/>
            </a:prstGeom>
            <a:noFill/>
          </p:spPr>
          <p:txBody>
            <a:bodyPr wrap="square" rtlCol="0">
              <a:spAutoFit/>
            </a:bodyPr>
            <a:lstStyle/>
            <a:p>
              <a:pPr>
                <a:buNone/>
              </a:pPr>
              <a:r>
                <a:rPr lang="en-GB" dirty="0"/>
                <a:t>+1</a:t>
              </a:r>
            </a:p>
          </p:txBody>
        </p:sp>
      </p:grpSp>
      <p:grpSp>
        <p:nvGrpSpPr>
          <p:cNvPr id="35" name="Group 34">
            <a:extLst>
              <a:ext uri="{FF2B5EF4-FFF2-40B4-BE49-F238E27FC236}">
                <a16:creationId xmlns:a16="http://schemas.microsoft.com/office/drawing/2014/main" id="{011528C9-4E94-4E7D-AE61-C9538EA0F448}"/>
              </a:ext>
            </a:extLst>
          </p:cNvPr>
          <p:cNvGrpSpPr/>
          <p:nvPr/>
        </p:nvGrpSpPr>
        <p:grpSpPr>
          <a:xfrm>
            <a:off x="4212493" y="1994872"/>
            <a:ext cx="1630009" cy="1074322"/>
            <a:chOff x="3087288" y="3861710"/>
            <a:chExt cx="983006" cy="477634"/>
          </a:xfrm>
        </p:grpSpPr>
        <p:sp>
          <p:nvSpPr>
            <p:cNvPr id="36" name="Rectangle 35">
              <a:extLst>
                <a:ext uri="{FF2B5EF4-FFF2-40B4-BE49-F238E27FC236}">
                  <a16:creationId xmlns:a16="http://schemas.microsoft.com/office/drawing/2014/main" id="{04257AA1-BA8F-4207-9833-9DE46F4B5C7E}"/>
                </a:ext>
              </a:extLst>
            </p:cNvPr>
            <p:cNvSpPr/>
            <p:nvPr/>
          </p:nvSpPr>
          <p:spPr bwMode="auto">
            <a:xfrm>
              <a:off x="3087288" y="3907296"/>
              <a:ext cx="936102" cy="432048"/>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37" name="TextBox 36">
              <a:extLst>
                <a:ext uri="{FF2B5EF4-FFF2-40B4-BE49-F238E27FC236}">
                  <a16:creationId xmlns:a16="http://schemas.microsoft.com/office/drawing/2014/main" id="{CE6F7C77-CF78-47C3-ADA0-3F78D8A39B48}"/>
                </a:ext>
              </a:extLst>
            </p:cNvPr>
            <p:cNvSpPr txBox="1"/>
            <p:nvPr/>
          </p:nvSpPr>
          <p:spPr>
            <a:xfrm>
              <a:off x="3155894" y="3861710"/>
              <a:ext cx="914400" cy="232619"/>
            </a:xfrm>
            <a:prstGeom prst="rect">
              <a:avLst/>
            </a:prstGeom>
            <a:noFill/>
          </p:spPr>
          <p:txBody>
            <a:bodyPr wrap="square" rtlCol="0">
              <a:spAutoFit/>
            </a:bodyPr>
            <a:lstStyle/>
            <a:p>
              <a:pPr>
                <a:buNone/>
              </a:pPr>
              <a:r>
                <a:rPr lang="en-GB" dirty="0"/>
                <a:t>+1</a:t>
              </a:r>
            </a:p>
          </p:txBody>
        </p:sp>
      </p:grpSp>
    </p:spTree>
    <p:extLst>
      <p:ext uri="{BB962C8B-B14F-4D97-AF65-F5344CB8AC3E}">
        <p14:creationId xmlns:p14="http://schemas.microsoft.com/office/powerpoint/2010/main" val="32381329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52CCAA-F718-4025-960E-2BD7364739E2}"/>
              </a:ext>
            </a:extLst>
          </p:cNvPr>
          <p:cNvSpPr>
            <a:spLocks noGrp="1"/>
          </p:cNvSpPr>
          <p:nvPr>
            <p:ph type="title"/>
          </p:nvPr>
        </p:nvSpPr>
        <p:spPr>
          <a:xfrm>
            <a:off x="138633" y="292286"/>
            <a:ext cx="7924800" cy="766613"/>
          </a:xfrm>
        </p:spPr>
        <p:txBody>
          <a:bodyPr>
            <a:normAutofit fontScale="90000"/>
          </a:bodyPr>
          <a:lstStyle/>
          <a:p>
            <a:r>
              <a:rPr lang="en-GB" dirty="0"/>
              <a:t>NRICH: Observing a child</a:t>
            </a:r>
            <a:br>
              <a:rPr lang="en-GB" dirty="0"/>
            </a:br>
            <a:r>
              <a:rPr lang="en-GB" dirty="0"/>
              <a:t> </a:t>
            </a:r>
          </a:p>
        </p:txBody>
      </p:sp>
      <p:sp>
        <p:nvSpPr>
          <p:cNvPr id="3" name="Content Placeholder 2">
            <a:extLst>
              <a:ext uri="{FF2B5EF4-FFF2-40B4-BE49-F238E27FC236}">
                <a16:creationId xmlns:a16="http://schemas.microsoft.com/office/drawing/2014/main" id="{21A196B8-4B09-45B8-AB22-B8B3490A1E01}"/>
              </a:ext>
            </a:extLst>
          </p:cNvPr>
          <p:cNvSpPr>
            <a:spLocks noGrp="1"/>
          </p:cNvSpPr>
          <p:nvPr>
            <p:ph idx="1"/>
          </p:nvPr>
        </p:nvSpPr>
        <p:spPr>
          <a:xfrm>
            <a:off x="5311597" y="1272923"/>
            <a:ext cx="6515099" cy="4418658"/>
          </a:xfrm>
        </p:spPr>
        <p:txBody>
          <a:bodyPr vert="horz" lIns="91440" tIns="45720" rIns="91440" bIns="45720" rtlCol="0" anchor="t">
            <a:normAutofit/>
          </a:bodyPr>
          <a:lstStyle/>
          <a:p>
            <a:pPr marL="0" indent="0">
              <a:buNone/>
            </a:pPr>
            <a:r>
              <a:rPr lang="en-GB" sz="2000" dirty="0"/>
              <a:t>Can you tell me three consecutive numbers?</a:t>
            </a:r>
            <a:br>
              <a:rPr lang="en-GB" sz="2000" dirty="0"/>
            </a:br>
            <a:r>
              <a:rPr lang="en-GB" sz="2000" dirty="0"/>
              <a:t>Make Multilink towers, use Numicon or draw a picture to represent each.</a:t>
            </a:r>
            <a:br>
              <a:rPr lang="en-GB" sz="2000" dirty="0"/>
            </a:br>
            <a:r>
              <a:rPr lang="en-GB" sz="2000" dirty="0"/>
              <a:t>What is their total?</a:t>
            </a:r>
            <a:br>
              <a:rPr lang="en-GB" sz="2000" dirty="0"/>
            </a:br>
            <a:r>
              <a:rPr lang="en-GB" sz="2000" dirty="0"/>
              <a:t>Why?</a:t>
            </a:r>
            <a:br>
              <a:rPr lang="en-GB" sz="2000" dirty="0"/>
            </a:br>
            <a:r>
              <a:rPr lang="en-GB" sz="2000" dirty="0"/>
              <a:t>How can you re-organise your numbers and their representations to show this?</a:t>
            </a:r>
            <a:br>
              <a:rPr lang="en-GB" sz="2000" dirty="0"/>
            </a:br>
            <a:r>
              <a:rPr lang="en-GB" sz="2000" dirty="0"/>
              <a:t>Can you carry out this exploration yourself? </a:t>
            </a:r>
            <a:endParaRPr lang="en-US" dirty="0"/>
          </a:p>
          <a:p>
            <a:pPr marL="0" indent="0">
              <a:buNone/>
            </a:pPr>
            <a:endParaRPr lang="en-GB" sz="2000" dirty="0"/>
          </a:p>
          <a:p>
            <a:pPr marL="0" indent="0">
              <a:buNone/>
            </a:pPr>
            <a:r>
              <a:rPr lang="en-GB" sz="2000" dirty="0"/>
              <a:t>Can you prove that your result holds for any three consecutive numbers by unpacking this one?</a:t>
            </a:r>
          </a:p>
        </p:txBody>
      </p:sp>
      <p:pic>
        <p:nvPicPr>
          <p:cNvPr id="7" name="Picture 6">
            <a:extLst>
              <a:ext uri="{FF2B5EF4-FFF2-40B4-BE49-F238E27FC236}">
                <a16:creationId xmlns:a16="http://schemas.microsoft.com/office/drawing/2014/main" id="{65BE457A-3B02-40B9-88A0-AA25457B6DC1}"/>
              </a:ext>
            </a:extLst>
          </p:cNvPr>
          <p:cNvPicPr>
            <a:picLocks noChangeAspect="1"/>
          </p:cNvPicPr>
          <p:nvPr/>
        </p:nvPicPr>
        <p:blipFill>
          <a:blip r:embed="rId3"/>
          <a:stretch>
            <a:fillRect/>
          </a:stretch>
        </p:blipFill>
        <p:spPr>
          <a:xfrm>
            <a:off x="335360" y="1172412"/>
            <a:ext cx="4229100" cy="3181350"/>
          </a:xfrm>
          <a:prstGeom prst="rect">
            <a:avLst/>
          </a:prstGeom>
        </p:spPr>
      </p:pic>
      <p:sp>
        <p:nvSpPr>
          <p:cNvPr id="8" name="Rectangle 7">
            <a:extLst>
              <a:ext uri="{FF2B5EF4-FFF2-40B4-BE49-F238E27FC236}">
                <a16:creationId xmlns:a16="http://schemas.microsoft.com/office/drawing/2014/main" id="{8375686B-CA20-4227-98B1-D4AF6CC8D44A}"/>
              </a:ext>
            </a:extLst>
          </p:cNvPr>
          <p:cNvSpPr/>
          <p:nvPr/>
        </p:nvSpPr>
        <p:spPr>
          <a:xfrm>
            <a:off x="551384" y="5905605"/>
            <a:ext cx="4572000" cy="400110"/>
          </a:xfrm>
          <a:prstGeom prst="rect">
            <a:avLst/>
          </a:prstGeom>
        </p:spPr>
        <p:txBody>
          <a:bodyPr>
            <a:spAutoFit/>
          </a:bodyPr>
          <a:lstStyle/>
          <a:p>
            <a:pPr>
              <a:buNone/>
            </a:pPr>
            <a:r>
              <a:rPr lang="en-GB" sz="2000" i="1" u="sng" dirty="0">
                <a:solidFill>
                  <a:schemeClr val="tx2"/>
                </a:solidFill>
                <a:hlinkClick r:id="rId4">
                  <a:extLst>
                    <a:ext uri="{A12FA001-AC4F-418D-AE19-62706E023703}">
                      <ahyp:hlinkClr xmlns:ahyp="http://schemas.microsoft.com/office/drawing/2018/hyperlinkcolor" val="tx"/>
                    </a:ext>
                  </a:extLst>
                </a:hlinkClick>
              </a:rPr>
              <a:t>https://nrich.maths.org/8081</a:t>
            </a:r>
            <a:endParaRPr lang="en-GB" sz="2000" i="1" dirty="0">
              <a:solidFill>
                <a:schemeClr val="tx2"/>
              </a:solidFill>
            </a:endParaRPr>
          </a:p>
        </p:txBody>
      </p:sp>
    </p:spTree>
    <p:extLst>
      <p:ext uri="{BB962C8B-B14F-4D97-AF65-F5344CB8AC3E}">
        <p14:creationId xmlns:p14="http://schemas.microsoft.com/office/powerpoint/2010/main" val="9773347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5294EA-1C8A-408A-94A0-23065FD743AB}"/>
              </a:ext>
            </a:extLst>
          </p:cNvPr>
          <p:cNvSpPr>
            <a:spLocks noGrp="1"/>
          </p:cNvSpPr>
          <p:nvPr>
            <p:ph idx="1"/>
          </p:nvPr>
        </p:nvSpPr>
        <p:spPr>
          <a:xfrm>
            <a:off x="191344" y="404664"/>
            <a:ext cx="11593288" cy="5256584"/>
          </a:xfrm>
        </p:spPr>
        <p:txBody>
          <a:bodyPr vert="horz" lIns="91440" tIns="45720" rIns="91440" bIns="45720" rtlCol="0" anchor="t">
            <a:normAutofit/>
          </a:bodyPr>
          <a:lstStyle/>
          <a:p>
            <a:pPr marL="0" indent="0">
              <a:buNone/>
            </a:pPr>
            <a:r>
              <a:rPr lang="en-GB" sz="2800" dirty="0"/>
              <a:t>How does a chain of reasoning support mathematical thinking?</a:t>
            </a:r>
            <a:endParaRPr lang="en-US" dirty="0"/>
          </a:p>
          <a:p>
            <a:pPr marL="0" indent="0">
              <a:buNone/>
            </a:pPr>
            <a:endParaRPr lang="en-GB" sz="2800" dirty="0"/>
          </a:p>
          <a:p>
            <a:pPr marL="0" indent="0">
              <a:buNone/>
            </a:pPr>
            <a:endParaRPr lang="en-GB" sz="2800" dirty="0"/>
          </a:p>
          <a:p>
            <a:pPr marL="457200" indent="-457200"/>
            <a:r>
              <a:rPr lang="en-GB" sz="2800" dirty="0"/>
              <a:t>Does this mean that the sum of four consecutive numbers is divisible by 4?</a:t>
            </a:r>
          </a:p>
          <a:p>
            <a:pPr marL="457200" indent="-457200"/>
            <a:r>
              <a:rPr lang="en-GB" sz="2800" dirty="0"/>
              <a:t>How would you now prove or disprove this?</a:t>
            </a:r>
          </a:p>
          <a:p>
            <a:pPr marL="457200" indent="-457200"/>
            <a:r>
              <a:rPr lang="en-GB" sz="2800" dirty="0"/>
              <a:t>Did the representation the teacher used support you?</a:t>
            </a:r>
          </a:p>
          <a:p>
            <a:pPr marL="457200" indent="-457200"/>
            <a:r>
              <a:rPr lang="en-GB" sz="2800" dirty="0"/>
              <a:t>What about five consecutive numbers?</a:t>
            </a:r>
          </a:p>
          <a:p>
            <a:pPr marL="457200" indent="-457200"/>
            <a:r>
              <a:rPr lang="en-GB" sz="2800" dirty="0"/>
              <a:t>What are you now asking yourself?</a:t>
            </a:r>
          </a:p>
        </p:txBody>
      </p:sp>
    </p:spTree>
    <p:extLst>
      <p:ext uri="{BB962C8B-B14F-4D97-AF65-F5344CB8AC3E}">
        <p14:creationId xmlns:p14="http://schemas.microsoft.com/office/powerpoint/2010/main" val="494055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D7D1C3-36F6-46FB-8BCC-54209FC6DEE0}"/>
              </a:ext>
            </a:extLst>
          </p:cNvPr>
          <p:cNvSpPr>
            <a:spLocks noGrp="1"/>
          </p:cNvSpPr>
          <p:nvPr>
            <p:ph idx="1"/>
          </p:nvPr>
        </p:nvSpPr>
        <p:spPr>
          <a:xfrm>
            <a:off x="191344" y="332656"/>
            <a:ext cx="11665296" cy="4114800"/>
          </a:xfrm>
        </p:spPr>
        <p:txBody>
          <a:bodyPr>
            <a:normAutofit/>
          </a:bodyPr>
          <a:lstStyle/>
          <a:p>
            <a:endParaRPr lang="en-GB" sz="2800" dirty="0"/>
          </a:p>
          <a:p>
            <a:r>
              <a:rPr lang="en-GB" sz="2800" b="1" dirty="0"/>
              <a:t>How could she convince you that is true?</a:t>
            </a:r>
          </a:p>
          <a:p>
            <a:endParaRPr lang="en-GB" sz="2800" b="1" dirty="0"/>
          </a:p>
          <a:p>
            <a:pPr marL="457200" indent="-457200"/>
            <a:r>
              <a:rPr lang="en-GB" sz="2800" dirty="0"/>
              <a:t>What would you be looking for children to show in this activity?  </a:t>
            </a:r>
          </a:p>
          <a:p>
            <a:pPr marL="457200" indent="-457200"/>
            <a:r>
              <a:rPr lang="en-GB" sz="2800" dirty="0"/>
              <a:t>How would you judge success?</a:t>
            </a:r>
          </a:p>
          <a:p>
            <a:pPr marL="457200" indent="-457200"/>
            <a:endParaRPr lang="en-GB" sz="2800" dirty="0"/>
          </a:p>
          <a:p>
            <a:pPr marL="457200" indent="-457200"/>
            <a:endParaRPr lang="en-GB" sz="2800" dirty="0"/>
          </a:p>
          <a:p>
            <a:pPr marL="457200" indent="-457200"/>
            <a:r>
              <a:rPr lang="en-GB" sz="2800" b="1" dirty="0"/>
              <a:t>Has your thinking about ‘success’ changed now?</a:t>
            </a:r>
          </a:p>
        </p:txBody>
      </p:sp>
    </p:spTree>
    <p:extLst>
      <p:ext uri="{BB962C8B-B14F-4D97-AF65-F5344CB8AC3E}">
        <p14:creationId xmlns:p14="http://schemas.microsoft.com/office/powerpoint/2010/main" val="5419932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37088-DA51-46F4-8DBA-8BBA2144ED04}"/>
              </a:ext>
            </a:extLst>
          </p:cNvPr>
          <p:cNvSpPr>
            <a:spLocks noGrp="1"/>
          </p:cNvSpPr>
          <p:nvPr>
            <p:ph type="title"/>
          </p:nvPr>
        </p:nvSpPr>
        <p:spPr>
          <a:xfrm>
            <a:off x="263352" y="188640"/>
            <a:ext cx="7924800" cy="710952"/>
          </a:xfrm>
        </p:spPr>
        <p:txBody>
          <a:bodyPr/>
          <a:lstStyle/>
          <a:p>
            <a:r>
              <a:rPr lang="en-GB" dirty="0"/>
              <a:t>Reflection</a:t>
            </a:r>
          </a:p>
        </p:txBody>
      </p:sp>
      <p:sp>
        <p:nvSpPr>
          <p:cNvPr id="5" name="Cloud Callout 4">
            <a:extLst>
              <a:ext uri="{FF2B5EF4-FFF2-40B4-BE49-F238E27FC236}">
                <a16:creationId xmlns:a16="http://schemas.microsoft.com/office/drawing/2014/main" id="{05EEDF2E-2935-4375-9598-2FFF59CDB7B9}"/>
              </a:ext>
            </a:extLst>
          </p:cNvPr>
          <p:cNvSpPr/>
          <p:nvPr/>
        </p:nvSpPr>
        <p:spPr>
          <a:xfrm>
            <a:off x="4329514" y="544116"/>
            <a:ext cx="6859422" cy="4639543"/>
          </a:xfrm>
          <a:prstGeom prst="cloudCallout">
            <a:avLst>
              <a:gd name="adj1" fmla="val -75839"/>
              <a:gd name="adj2" fmla="val 57924"/>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marL="457200" indent="-457200" algn="ctr">
              <a:buFont typeface="Arial" panose="020B0604020202020204" pitchFamily="34" charset="0"/>
              <a:buChar char="•"/>
            </a:pPr>
            <a:endParaRPr lang="en-US" dirty="0">
              <a:solidFill>
                <a:schemeClr val="tx1"/>
              </a:solidFill>
            </a:endParaRPr>
          </a:p>
          <a:p>
            <a:pPr algn="ctr">
              <a:buNone/>
            </a:pPr>
            <a:r>
              <a:rPr lang="en-GB" dirty="0">
                <a:solidFill>
                  <a:schemeClr val="tx1"/>
                </a:solidFill>
              </a:rPr>
              <a:t>How will I design lessons that </a:t>
            </a:r>
            <a:r>
              <a:rPr lang="en-GB" b="1" dirty="0">
                <a:solidFill>
                  <a:schemeClr val="tx1"/>
                </a:solidFill>
              </a:rPr>
              <a:t>encourage children</a:t>
            </a:r>
            <a:r>
              <a:rPr lang="en-GB" dirty="0">
                <a:solidFill>
                  <a:schemeClr val="tx1"/>
                </a:solidFill>
              </a:rPr>
              <a:t> to think mathematically and not just passively receive?</a:t>
            </a:r>
          </a:p>
          <a:p>
            <a:pPr algn="ctr"/>
            <a:endParaRPr lang="en-US" dirty="0">
              <a:solidFill>
                <a:schemeClr val="tx1"/>
              </a:solidFill>
            </a:endParaRPr>
          </a:p>
          <a:p>
            <a:pPr algn="ctr"/>
            <a:endParaRPr lang="en-GB" dirty="0">
              <a:solidFill>
                <a:schemeClr val="tx1"/>
              </a:solidFill>
            </a:endParaRPr>
          </a:p>
        </p:txBody>
      </p:sp>
    </p:spTree>
    <p:extLst>
      <p:ext uri="{BB962C8B-B14F-4D97-AF65-F5344CB8AC3E}">
        <p14:creationId xmlns:p14="http://schemas.microsoft.com/office/powerpoint/2010/main" val="5034604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A6259-066B-46C4-A439-6C1FB752E2E3}"/>
              </a:ext>
            </a:extLst>
          </p:cNvPr>
          <p:cNvSpPr>
            <a:spLocks noGrp="1"/>
          </p:cNvSpPr>
          <p:nvPr>
            <p:ph type="title"/>
          </p:nvPr>
        </p:nvSpPr>
        <p:spPr>
          <a:xfrm>
            <a:off x="0" y="5947"/>
            <a:ext cx="7924800" cy="794791"/>
          </a:xfrm>
        </p:spPr>
        <p:txBody>
          <a:bodyPr>
            <a:normAutofit/>
          </a:bodyPr>
          <a:lstStyle/>
          <a:p>
            <a:r>
              <a:rPr lang="en-GB" sz="3200" dirty="0"/>
              <a:t>Key Messages</a:t>
            </a:r>
          </a:p>
        </p:txBody>
      </p:sp>
      <p:sp>
        <p:nvSpPr>
          <p:cNvPr id="3" name="Content Placeholder 2">
            <a:extLst>
              <a:ext uri="{FF2B5EF4-FFF2-40B4-BE49-F238E27FC236}">
                <a16:creationId xmlns:a16="http://schemas.microsoft.com/office/drawing/2014/main" id="{CAD58015-7F86-418A-A44A-59FEDD36EE22}"/>
              </a:ext>
            </a:extLst>
          </p:cNvPr>
          <p:cNvSpPr>
            <a:spLocks noGrp="1"/>
          </p:cNvSpPr>
          <p:nvPr>
            <p:ph idx="1"/>
          </p:nvPr>
        </p:nvSpPr>
        <p:spPr>
          <a:xfrm>
            <a:off x="0" y="1124744"/>
            <a:ext cx="11928648" cy="4114800"/>
          </a:xfrm>
        </p:spPr>
        <p:txBody>
          <a:bodyPr vert="horz" lIns="91440" tIns="45720" rIns="91440" bIns="45720" rtlCol="0" anchor="t">
            <a:normAutofit/>
          </a:bodyPr>
          <a:lstStyle/>
          <a:p>
            <a:pPr lvl="0">
              <a:buFont typeface="Arial" panose="020B0604020202020204" pitchFamily="34" charset="0"/>
              <a:buChar char="•"/>
            </a:pPr>
            <a:r>
              <a:rPr lang="en-GB" dirty="0"/>
              <a:t>Mathematical thinking is central to deep and sustainable learning of mathematics.</a:t>
            </a:r>
          </a:p>
          <a:p>
            <a:pPr lvl="0">
              <a:buFont typeface="Arial" panose="020B0604020202020204" pitchFamily="34" charset="0"/>
              <a:buChar char="•"/>
            </a:pPr>
            <a:endParaRPr lang="en-GB" dirty="0"/>
          </a:p>
          <a:p>
            <a:pPr lvl="0">
              <a:buFont typeface="Arial" panose="020B0604020202020204" pitchFamily="34" charset="0"/>
              <a:buChar char="•"/>
            </a:pPr>
            <a:r>
              <a:rPr lang="en-GB" dirty="0"/>
              <a:t>Taught ideas that are understood deeply are not just ‘received’ passively but worked on by the learner. They need to be thought about, reasoned with, and discussed.</a:t>
            </a:r>
          </a:p>
          <a:p>
            <a:pPr lvl="0">
              <a:buFont typeface="Arial" panose="020B0604020202020204" pitchFamily="34" charset="0"/>
              <a:buChar char="•"/>
            </a:pPr>
            <a:endParaRPr lang="en-GB" dirty="0"/>
          </a:p>
          <a:p>
            <a:pPr lvl="0">
              <a:buFont typeface="Arial" panose="020B0604020202020204" pitchFamily="34" charset="0"/>
              <a:buChar char="•"/>
            </a:pPr>
            <a:r>
              <a:rPr lang="en-GB" dirty="0"/>
              <a:t>Mathematical thinking involves:</a:t>
            </a:r>
          </a:p>
          <a:p>
            <a:pPr marL="457200" lvl="1" indent="0">
              <a:buNone/>
            </a:pPr>
            <a:r>
              <a:rPr lang="en-GB" sz="2400" dirty="0"/>
              <a:t>	- looking for pattern in order to discern structure</a:t>
            </a:r>
          </a:p>
          <a:p>
            <a:pPr marL="457200" lvl="1" indent="0">
              <a:buNone/>
            </a:pPr>
            <a:r>
              <a:rPr lang="en-GB" sz="2400" dirty="0"/>
              <a:t>	- looking for relationships and connecting ideas</a:t>
            </a:r>
          </a:p>
          <a:p>
            <a:pPr marL="0" indent="0">
              <a:buNone/>
            </a:pPr>
            <a:r>
              <a:rPr lang="en-GB" dirty="0"/>
              <a:t>	- reasoning logically, explaining, conjecturing and proving.</a:t>
            </a:r>
          </a:p>
        </p:txBody>
      </p:sp>
      <p:sp>
        <p:nvSpPr>
          <p:cNvPr id="4" name="Rectangle 3">
            <a:extLst>
              <a:ext uri="{FF2B5EF4-FFF2-40B4-BE49-F238E27FC236}">
                <a16:creationId xmlns:a16="http://schemas.microsoft.com/office/drawing/2014/main" id="{B934A500-85B2-4809-B6A6-EF2CEE751129}"/>
              </a:ext>
            </a:extLst>
          </p:cNvPr>
          <p:cNvSpPr/>
          <p:nvPr/>
        </p:nvSpPr>
        <p:spPr>
          <a:xfrm>
            <a:off x="9406613" y="0"/>
            <a:ext cx="2771800" cy="307777"/>
          </a:xfrm>
          <a:prstGeom prst="rect">
            <a:avLst/>
          </a:prstGeom>
          <a:solidFill>
            <a:srgbClr val="C8E2E8"/>
          </a:solidFill>
        </p:spPr>
        <p:txBody>
          <a:bodyPr wrap="square">
            <a:spAutoFit/>
          </a:bodyPr>
          <a:lstStyle/>
          <a:p>
            <a:pPr>
              <a:buNone/>
            </a:pPr>
            <a:r>
              <a:rPr lang="en-GB" sz="1400" b="1" dirty="0">
                <a:latin typeface="Arial" charset="0"/>
              </a:rPr>
              <a:t>PART 4: Summary</a:t>
            </a:r>
          </a:p>
        </p:txBody>
      </p:sp>
    </p:spTree>
    <p:extLst>
      <p:ext uri="{BB962C8B-B14F-4D97-AF65-F5344CB8AC3E}">
        <p14:creationId xmlns:p14="http://schemas.microsoft.com/office/powerpoint/2010/main" val="1597550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366C3-8D2D-40AF-9A23-69922DF54658}"/>
              </a:ext>
            </a:extLst>
          </p:cNvPr>
          <p:cNvSpPr>
            <a:spLocks noGrp="1"/>
          </p:cNvSpPr>
          <p:nvPr>
            <p:ph type="title"/>
          </p:nvPr>
        </p:nvSpPr>
        <p:spPr/>
        <p:txBody>
          <a:bodyPr/>
          <a:lstStyle/>
          <a:p>
            <a:r>
              <a:rPr lang="en-GB" dirty="0"/>
              <a:t>This unit is designed to:</a:t>
            </a:r>
          </a:p>
        </p:txBody>
      </p:sp>
      <p:sp>
        <p:nvSpPr>
          <p:cNvPr id="3" name="Content Placeholder 2">
            <a:extLst>
              <a:ext uri="{FF2B5EF4-FFF2-40B4-BE49-F238E27FC236}">
                <a16:creationId xmlns:a16="http://schemas.microsoft.com/office/drawing/2014/main" id="{481938F0-844A-45EB-AEDC-1A75939A8F53}"/>
              </a:ext>
            </a:extLst>
          </p:cNvPr>
          <p:cNvSpPr>
            <a:spLocks noGrp="1"/>
          </p:cNvSpPr>
          <p:nvPr>
            <p:ph idx="1"/>
          </p:nvPr>
        </p:nvSpPr>
        <p:spPr/>
        <p:txBody>
          <a:bodyPr/>
          <a:lstStyle/>
          <a:p>
            <a:pPr marL="457200" indent="-457200">
              <a:spcAft>
                <a:spcPts val="600"/>
              </a:spcAft>
            </a:pPr>
            <a:r>
              <a:rPr lang="en-GB" sz="2800" dirty="0"/>
              <a:t>explore the characteristics of mathematical thinking</a:t>
            </a:r>
          </a:p>
          <a:p>
            <a:pPr marL="457200" indent="-457200">
              <a:spcAft>
                <a:spcPts val="600"/>
              </a:spcAft>
            </a:pPr>
            <a:endParaRPr lang="en-GB" sz="2800" dirty="0"/>
          </a:p>
          <a:p>
            <a:pPr marL="457200" indent="-457200">
              <a:spcAft>
                <a:spcPts val="600"/>
              </a:spcAft>
            </a:pPr>
            <a:r>
              <a:rPr lang="en-GB" sz="2800" dirty="0"/>
              <a:t>consider the role language plays</a:t>
            </a:r>
          </a:p>
          <a:p>
            <a:pPr marL="457200" indent="-457200">
              <a:spcAft>
                <a:spcPts val="600"/>
              </a:spcAft>
            </a:pPr>
            <a:endParaRPr lang="en-GB" sz="2800" dirty="0"/>
          </a:p>
          <a:p>
            <a:pPr marL="457200" indent="-457200">
              <a:spcAft>
                <a:spcPts val="600"/>
              </a:spcAft>
            </a:pPr>
            <a:r>
              <a:rPr lang="en-GB" sz="2800" dirty="0"/>
              <a:t>examine how mathematical thinking can be promoted in sequences of learning.</a:t>
            </a:r>
          </a:p>
          <a:p>
            <a:endParaRPr lang="en-GB" dirty="0"/>
          </a:p>
        </p:txBody>
      </p:sp>
    </p:spTree>
    <p:extLst>
      <p:ext uri="{BB962C8B-B14F-4D97-AF65-F5344CB8AC3E}">
        <p14:creationId xmlns:p14="http://schemas.microsoft.com/office/powerpoint/2010/main" val="32343288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DD7C8-36BE-4FA7-B2B6-562011A9DD3D}"/>
              </a:ext>
            </a:extLst>
          </p:cNvPr>
          <p:cNvSpPr>
            <a:spLocks noGrp="1"/>
          </p:cNvSpPr>
          <p:nvPr>
            <p:ph type="title"/>
          </p:nvPr>
        </p:nvSpPr>
        <p:spPr>
          <a:xfrm>
            <a:off x="263352" y="262388"/>
            <a:ext cx="11665296" cy="1512168"/>
          </a:xfrm>
        </p:spPr>
        <p:txBody>
          <a:bodyPr/>
          <a:lstStyle/>
          <a:p>
            <a:r>
              <a:rPr lang="en-GB" dirty="0"/>
              <a:t>Further support is available to you as you move into your teaching career </a:t>
            </a:r>
          </a:p>
        </p:txBody>
      </p:sp>
      <p:sp>
        <p:nvSpPr>
          <p:cNvPr id="3" name="Content Placeholder 2">
            <a:extLst>
              <a:ext uri="{FF2B5EF4-FFF2-40B4-BE49-F238E27FC236}">
                <a16:creationId xmlns:a16="http://schemas.microsoft.com/office/drawing/2014/main" id="{DCB1920A-9E30-46F6-9178-77DD909E0B78}"/>
              </a:ext>
            </a:extLst>
          </p:cNvPr>
          <p:cNvSpPr>
            <a:spLocks noGrp="1"/>
          </p:cNvSpPr>
          <p:nvPr>
            <p:ph idx="1"/>
          </p:nvPr>
        </p:nvSpPr>
        <p:spPr>
          <a:xfrm>
            <a:off x="263352" y="1449460"/>
            <a:ext cx="11665296" cy="3165349"/>
          </a:xfrm>
        </p:spPr>
        <p:txBody>
          <a:bodyPr vert="horz" lIns="91440" tIns="45720" rIns="91440" bIns="45720" rtlCol="0" anchor="t">
            <a:normAutofit/>
          </a:bodyPr>
          <a:lstStyle/>
          <a:p>
            <a:r>
              <a:rPr lang="en-GB" dirty="0">
                <a:latin typeface="Arial"/>
                <a:cs typeface="Arial"/>
              </a:rPr>
              <a:t>Ensure you have bookmarked the NCETM website. This will give you to access to centrally produced resources, e.g. PD materials.</a:t>
            </a:r>
          </a:p>
          <a:p>
            <a:pPr>
              <a:buFont typeface="Arial" panose="020B0604020202020204" pitchFamily="34" charset="0"/>
              <a:buChar char="•"/>
            </a:pPr>
            <a:r>
              <a:rPr lang="en-GB" dirty="0"/>
              <a:t>Ensure you register with your local maths hub. This will give you access to ongoing professional development.</a:t>
            </a:r>
          </a:p>
        </p:txBody>
      </p:sp>
      <p:sp>
        <p:nvSpPr>
          <p:cNvPr id="6" name="Rectangle 5">
            <a:extLst>
              <a:ext uri="{FF2B5EF4-FFF2-40B4-BE49-F238E27FC236}">
                <a16:creationId xmlns:a16="http://schemas.microsoft.com/office/drawing/2014/main" id="{788599FA-9D31-4600-84E5-0446A701CDDA}"/>
              </a:ext>
            </a:extLst>
          </p:cNvPr>
          <p:cNvSpPr/>
          <p:nvPr/>
        </p:nvSpPr>
        <p:spPr>
          <a:xfrm>
            <a:off x="263352" y="3513785"/>
            <a:ext cx="7056784" cy="830997"/>
          </a:xfrm>
          <a:prstGeom prst="rect">
            <a:avLst/>
          </a:prstGeom>
        </p:spPr>
        <p:txBody>
          <a:bodyPr wrap="square">
            <a:spAutoFit/>
          </a:bodyPr>
          <a:lstStyle/>
          <a:p>
            <a:pPr marL="355600" indent="-355600">
              <a:buFont typeface="Arial" panose="020B0604020202020204" pitchFamily="34" charset="0"/>
              <a:buChar char="•"/>
            </a:pPr>
            <a:r>
              <a:rPr lang="en-GB" sz="2400" dirty="0"/>
              <a:t>NCETM Mastery microsite: https://www.ncetm.org.uk/teaching-for-mastery/</a:t>
            </a:r>
          </a:p>
        </p:txBody>
      </p:sp>
      <p:pic>
        <p:nvPicPr>
          <p:cNvPr id="7" name="Picture 6">
            <a:extLst>
              <a:ext uri="{FF2B5EF4-FFF2-40B4-BE49-F238E27FC236}">
                <a16:creationId xmlns:a16="http://schemas.microsoft.com/office/drawing/2014/main" id="{02698B77-EDC8-4E01-81B6-3554976ACEF5}"/>
              </a:ext>
            </a:extLst>
          </p:cNvPr>
          <p:cNvPicPr>
            <a:picLocks noChangeAspect="1"/>
          </p:cNvPicPr>
          <p:nvPr/>
        </p:nvPicPr>
        <p:blipFill>
          <a:blip r:embed="rId3"/>
          <a:stretch>
            <a:fillRect/>
          </a:stretch>
        </p:blipFill>
        <p:spPr>
          <a:xfrm>
            <a:off x="263353" y="4335503"/>
            <a:ext cx="5832648" cy="2364063"/>
          </a:xfrm>
          <a:prstGeom prst="rect">
            <a:avLst/>
          </a:prstGeom>
        </p:spPr>
      </p:pic>
    </p:spTree>
    <p:extLst>
      <p:ext uri="{BB962C8B-B14F-4D97-AF65-F5344CB8AC3E}">
        <p14:creationId xmlns:p14="http://schemas.microsoft.com/office/powerpoint/2010/main" val="6137710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F577-127C-46CB-B09C-FECDC206E9C4}"/>
              </a:ext>
            </a:extLst>
          </p:cNvPr>
          <p:cNvSpPr>
            <a:spLocks noGrp="1"/>
          </p:cNvSpPr>
          <p:nvPr>
            <p:ph type="title"/>
          </p:nvPr>
        </p:nvSpPr>
        <p:spPr>
          <a:xfrm>
            <a:off x="263352" y="188640"/>
            <a:ext cx="7924800" cy="919709"/>
          </a:xfrm>
        </p:spPr>
        <p:txBody>
          <a:bodyPr/>
          <a:lstStyle/>
          <a:p>
            <a:r>
              <a:rPr lang="en-GB" sz="2800" dirty="0"/>
              <a:t>Additional reading</a:t>
            </a:r>
          </a:p>
        </p:txBody>
      </p:sp>
      <p:sp>
        <p:nvSpPr>
          <p:cNvPr id="3" name="Content Placeholder 2">
            <a:extLst>
              <a:ext uri="{FF2B5EF4-FFF2-40B4-BE49-F238E27FC236}">
                <a16:creationId xmlns:a16="http://schemas.microsoft.com/office/drawing/2014/main" id="{63E9A62F-9B0F-468A-A275-538C6AD92A5F}"/>
              </a:ext>
            </a:extLst>
          </p:cNvPr>
          <p:cNvSpPr>
            <a:spLocks noGrp="1"/>
          </p:cNvSpPr>
          <p:nvPr>
            <p:ph idx="1"/>
          </p:nvPr>
        </p:nvSpPr>
        <p:spPr>
          <a:xfrm>
            <a:off x="0" y="1143828"/>
            <a:ext cx="12000656" cy="4114800"/>
          </a:xfrm>
        </p:spPr>
        <p:txBody>
          <a:bodyPr>
            <a:normAutofit/>
          </a:bodyPr>
          <a:lstStyle/>
          <a:p>
            <a:pPr marL="0" indent="0">
              <a:buNone/>
            </a:pPr>
            <a:r>
              <a:rPr lang="en-GB" dirty="0"/>
              <a:t>Carruthers E &amp; Worthington M (2011) Understanding children’s mathematical graphics: beginnings in </a:t>
            </a:r>
            <a:r>
              <a:rPr lang="en-GB"/>
              <a:t>play </a:t>
            </a:r>
            <a:r>
              <a:rPr lang="en-GB" i="1"/>
              <a:t>McGraw </a:t>
            </a:r>
            <a:r>
              <a:rPr lang="en-GB" i="1" dirty="0"/>
              <a:t>Hill</a:t>
            </a:r>
          </a:p>
          <a:p>
            <a:pPr marL="0" indent="0">
              <a:buNone/>
            </a:pPr>
            <a:endParaRPr lang="en-GB" dirty="0"/>
          </a:p>
          <a:p>
            <a:pPr marL="0" indent="0">
              <a:buNone/>
            </a:pPr>
            <a:r>
              <a:rPr lang="en-GB" dirty="0"/>
              <a:t>Mason J (2010) Thinking Mathematically </a:t>
            </a:r>
            <a:r>
              <a:rPr lang="en-GB" i="1" dirty="0"/>
              <a:t>Prentice Hall</a:t>
            </a:r>
          </a:p>
          <a:p>
            <a:pPr marL="0" indent="0">
              <a:buNone/>
            </a:pPr>
            <a:endParaRPr lang="en-GB" dirty="0"/>
          </a:p>
          <a:p>
            <a:pPr marL="0" indent="0">
              <a:buNone/>
            </a:pPr>
            <a:r>
              <a:rPr lang="en-GB" dirty="0"/>
              <a:t>Parish S (2010) Number Talks </a:t>
            </a:r>
            <a:r>
              <a:rPr lang="en-GB" i="1" dirty="0"/>
              <a:t>Maths Solutions</a:t>
            </a:r>
          </a:p>
        </p:txBody>
      </p:sp>
    </p:spTree>
    <p:extLst>
      <p:ext uri="{BB962C8B-B14F-4D97-AF65-F5344CB8AC3E}">
        <p14:creationId xmlns:p14="http://schemas.microsoft.com/office/powerpoint/2010/main" val="555582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B9D4E-4FA5-4A9C-AA36-44AA4F4C89E7}"/>
              </a:ext>
            </a:extLst>
          </p:cNvPr>
          <p:cNvSpPr>
            <a:spLocks noGrp="1"/>
          </p:cNvSpPr>
          <p:nvPr>
            <p:ph type="title"/>
          </p:nvPr>
        </p:nvSpPr>
        <p:spPr>
          <a:xfrm>
            <a:off x="191344" y="308085"/>
            <a:ext cx="11089232" cy="1143000"/>
          </a:xfrm>
        </p:spPr>
        <p:txBody>
          <a:bodyPr>
            <a:normAutofit/>
          </a:bodyPr>
          <a:lstStyle/>
          <a:p>
            <a:r>
              <a:rPr lang="en-GB" sz="3200" dirty="0"/>
              <a:t>What do we mean by thinking mathematically?</a:t>
            </a:r>
          </a:p>
        </p:txBody>
      </p:sp>
      <p:sp>
        <p:nvSpPr>
          <p:cNvPr id="3" name="Content Placeholder 2">
            <a:extLst>
              <a:ext uri="{FF2B5EF4-FFF2-40B4-BE49-F238E27FC236}">
                <a16:creationId xmlns:a16="http://schemas.microsoft.com/office/drawing/2014/main" id="{64467BB2-820D-4847-A53E-5D59E2BCBFA7}"/>
              </a:ext>
            </a:extLst>
          </p:cNvPr>
          <p:cNvSpPr>
            <a:spLocks noGrp="1"/>
          </p:cNvSpPr>
          <p:nvPr>
            <p:ph idx="1"/>
          </p:nvPr>
        </p:nvSpPr>
        <p:spPr>
          <a:xfrm>
            <a:off x="198240" y="1268760"/>
            <a:ext cx="11802416" cy="4968552"/>
          </a:xfrm>
        </p:spPr>
        <p:txBody>
          <a:bodyPr vert="horz" lIns="91440" tIns="45720" rIns="91440" bIns="45720" rtlCol="0" anchor="t">
            <a:normAutofit/>
          </a:bodyPr>
          <a:lstStyle/>
          <a:p>
            <a:pPr marL="0" indent="0">
              <a:buNone/>
            </a:pPr>
            <a:r>
              <a:rPr lang="en-GB" b="1" dirty="0"/>
              <a:t>Mathematical Thinking</a:t>
            </a:r>
            <a:endParaRPr lang="en-US" dirty="0"/>
          </a:p>
          <a:p>
            <a:pPr marL="0" indent="0">
              <a:buNone/>
            </a:pPr>
            <a:br>
              <a:rPr lang="en-GB" dirty="0"/>
            </a:br>
            <a:r>
              <a:rPr lang="en-GB" dirty="0">
                <a:latin typeface="Arial"/>
                <a:cs typeface="Arial"/>
              </a:rPr>
              <a:t>If taught ideas are to be understood deeply, they must not merely be passively received, but must be worked on by the student, thought about, reasoned with and discussed with others.</a:t>
            </a:r>
          </a:p>
          <a:p>
            <a:pPr marL="0" indent="0">
              <a:buNone/>
            </a:pPr>
            <a:endParaRPr lang="en-GB" i="1" dirty="0"/>
          </a:p>
          <a:p>
            <a:pPr marL="0" indent="0">
              <a:buNone/>
            </a:pPr>
            <a:r>
              <a:rPr lang="en-GB" i="1" dirty="0"/>
              <a:t>https://www.ncetm.org.uk/teaching-for-mastery/mastery-explained/five-big-ideas-in-teaching-for-mastery/</a:t>
            </a:r>
          </a:p>
          <a:p>
            <a:pPr marL="0" indent="0">
              <a:buNone/>
            </a:pPr>
            <a:endParaRPr lang="en-GB" dirty="0"/>
          </a:p>
          <a:p>
            <a:pPr marL="0" indent="0">
              <a:buNone/>
            </a:pPr>
            <a:r>
              <a:rPr lang="en-GB" dirty="0"/>
              <a:t>What does this mean? What are the characteristics of thinking mathematically?</a:t>
            </a:r>
          </a:p>
          <a:p>
            <a:endParaRPr lang="en-GB" dirty="0"/>
          </a:p>
          <a:p>
            <a:endParaRPr lang="en-GB" dirty="0"/>
          </a:p>
        </p:txBody>
      </p:sp>
      <p:sp>
        <p:nvSpPr>
          <p:cNvPr id="4" name="Rectangle 3">
            <a:extLst>
              <a:ext uri="{FF2B5EF4-FFF2-40B4-BE49-F238E27FC236}">
                <a16:creationId xmlns:a16="http://schemas.microsoft.com/office/drawing/2014/main" id="{17D93CB6-0622-423A-974E-BF248EE64BE5}"/>
              </a:ext>
            </a:extLst>
          </p:cNvPr>
          <p:cNvSpPr/>
          <p:nvPr/>
        </p:nvSpPr>
        <p:spPr>
          <a:xfrm>
            <a:off x="9418405" y="0"/>
            <a:ext cx="2771800" cy="738664"/>
          </a:xfrm>
          <a:prstGeom prst="rect">
            <a:avLst/>
          </a:prstGeom>
          <a:solidFill>
            <a:srgbClr val="C8E2E8"/>
          </a:solidFill>
        </p:spPr>
        <p:txBody>
          <a:bodyPr wrap="square">
            <a:spAutoFit/>
          </a:bodyPr>
          <a:lstStyle/>
          <a:p>
            <a:pPr>
              <a:buNone/>
            </a:pPr>
            <a:r>
              <a:rPr lang="en-GB" sz="1400" b="1" dirty="0">
                <a:latin typeface="Arial" charset="0"/>
              </a:rPr>
              <a:t>PART 1: </a:t>
            </a:r>
            <a:r>
              <a:rPr lang="en-GB" sz="1400" b="1" dirty="0"/>
              <a:t>Defining and exploring mathematical thinking</a:t>
            </a:r>
            <a:endParaRPr lang="en-GB" sz="1400" b="1" dirty="0">
              <a:latin typeface="Arial" charset="0"/>
            </a:endParaRPr>
          </a:p>
        </p:txBody>
      </p:sp>
    </p:spTree>
    <p:extLst>
      <p:ext uri="{BB962C8B-B14F-4D97-AF65-F5344CB8AC3E}">
        <p14:creationId xmlns:p14="http://schemas.microsoft.com/office/powerpoint/2010/main" val="675701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D3971-E8B6-4860-81FE-191AB0D6347F}"/>
              </a:ext>
            </a:extLst>
          </p:cNvPr>
          <p:cNvSpPr>
            <a:spLocks noGrp="1"/>
          </p:cNvSpPr>
          <p:nvPr>
            <p:ph type="title"/>
          </p:nvPr>
        </p:nvSpPr>
        <p:spPr>
          <a:xfrm>
            <a:off x="210871" y="239313"/>
            <a:ext cx="7939317" cy="1065212"/>
          </a:xfrm>
        </p:spPr>
        <p:txBody>
          <a:bodyPr/>
          <a:lstStyle/>
          <a:p>
            <a:r>
              <a:rPr lang="en-GB" dirty="0"/>
              <a:t>Thinking mathematically</a:t>
            </a:r>
          </a:p>
        </p:txBody>
      </p:sp>
      <p:sp>
        <p:nvSpPr>
          <p:cNvPr id="3" name="Content Placeholder 2">
            <a:extLst>
              <a:ext uri="{FF2B5EF4-FFF2-40B4-BE49-F238E27FC236}">
                <a16:creationId xmlns:a16="http://schemas.microsoft.com/office/drawing/2014/main" id="{69AD4FFB-CCA9-41A9-96AC-508BD06B62A8}"/>
              </a:ext>
            </a:extLst>
          </p:cNvPr>
          <p:cNvSpPr>
            <a:spLocks noGrp="1"/>
          </p:cNvSpPr>
          <p:nvPr>
            <p:ph idx="1"/>
          </p:nvPr>
        </p:nvSpPr>
        <p:spPr>
          <a:xfrm>
            <a:off x="5264323" y="1254803"/>
            <a:ext cx="4111625" cy="4114800"/>
          </a:xfrm>
        </p:spPr>
        <p:txBody>
          <a:bodyPr/>
          <a:lstStyle/>
          <a:p>
            <a:pPr marL="0" indent="0">
              <a:spcBef>
                <a:spcPts val="0"/>
              </a:spcBef>
              <a:buNone/>
              <a:defRPr/>
            </a:pPr>
            <a:endParaRPr lang="en-GB" altLang="zh-CN" sz="2000" dirty="0"/>
          </a:p>
          <a:p>
            <a:pPr marL="0" indent="0">
              <a:spcBef>
                <a:spcPts val="0"/>
              </a:spcBef>
              <a:buNone/>
              <a:defRPr/>
            </a:pPr>
            <a:r>
              <a:rPr lang="en-GB" altLang="zh-CN" sz="2000" dirty="0"/>
              <a:t>Watch the video:</a:t>
            </a:r>
          </a:p>
          <a:p>
            <a:pPr>
              <a:spcBef>
                <a:spcPts val="0"/>
              </a:spcBef>
              <a:defRPr/>
            </a:pPr>
            <a:r>
              <a:rPr lang="en-GB" altLang="en-US" sz="2000" dirty="0"/>
              <a:t>were the children thinking mathematically?</a:t>
            </a:r>
          </a:p>
          <a:p>
            <a:pPr>
              <a:spcBef>
                <a:spcPts val="0"/>
              </a:spcBef>
              <a:defRPr/>
            </a:pPr>
            <a:r>
              <a:rPr lang="en-GB" altLang="en-US" sz="2000" dirty="0"/>
              <a:t>how do you know?</a:t>
            </a:r>
            <a:endParaRPr lang="en-GB" altLang="en-US" dirty="0"/>
          </a:p>
        </p:txBody>
      </p:sp>
      <p:pic>
        <p:nvPicPr>
          <p:cNvPr id="5" name="Picture 4">
            <a:extLst>
              <a:ext uri="{FF2B5EF4-FFF2-40B4-BE49-F238E27FC236}">
                <a16:creationId xmlns:a16="http://schemas.microsoft.com/office/drawing/2014/main" id="{F340566B-DE64-4651-B0BE-D31FD58CDCC8}"/>
              </a:ext>
            </a:extLst>
          </p:cNvPr>
          <p:cNvPicPr>
            <a:picLocks noChangeAspect="1"/>
          </p:cNvPicPr>
          <p:nvPr/>
        </p:nvPicPr>
        <p:blipFill>
          <a:blip r:embed="rId3"/>
          <a:stretch>
            <a:fillRect/>
          </a:stretch>
        </p:blipFill>
        <p:spPr>
          <a:xfrm>
            <a:off x="293534" y="1274535"/>
            <a:ext cx="3830941" cy="3213798"/>
          </a:xfrm>
          <a:prstGeom prst="rect">
            <a:avLst/>
          </a:prstGeom>
        </p:spPr>
      </p:pic>
      <p:pic>
        <p:nvPicPr>
          <p:cNvPr id="6" name="Picture 5">
            <a:extLst>
              <a:ext uri="{FF2B5EF4-FFF2-40B4-BE49-F238E27FC236}">
                <a16:creationId xmlns:a16="http://schemas.microsoft.com/office/drawing/2014/main" id="{726441EE-18CD-43AA-B685-91783E694ACB}"/>
              </a:ext>
            </a:extLst>
          </p:cNvPr>
          <p:cNvPicPr>
            <a:picLocks noChangeAspect="1"/>
          </p:cNvPicPr>
          <p:nvPr/>
        </p:nvPicPr>
        <p:blipFill rotWithShape="1">
          <a:blip r:embed="rId4"/>
          <a:srcRect l="59638" t="10487" b="37595"/>
          <a:stretch/>
        </p:blipFill>
        <p:spPr>
          <a:xfrm>
            <a:off x="5632290" y="2882434"/>
            <a:ext cx="2471802" cy="2371862"/>
          </a:xfrm>
          <a:prstGeom prst="rect">
            <a:avLst/>
          </a:prstGeom>
        </p:spPr>
      </p:pic>
      <p:sp>
        <p:nvSpPr>
          <p:cNvPr id="7" name="Rectangle 6">
            <a:extLst>
              <a:ext uri="{FF2B5EF4-FFF2-40B4-BE49-F238E27FC236}">
                <a16:creationId xmlns:a16="http://schemas.microsoft.com/office/drawing/2014/main" id="{25067765-4EF6-4EE2-B16F-F53DDD292F38}"/>
              </a:ext>
            </a:extLst>
          </p:cNvPr>
          <p:cNvSpPr/>
          <p:nvPr/>
        </p:nvSpPr>
        <p:spPr>
          <a:xfrm>
            <a:off x="210871" y="6004715"/>
            <a:ext cx="8969425" cy="400110"/>
          </a:xfrm>
          <a:prstGeom prst="rect">
            <a:avLst/>
          </a:prstGeom>
        </p:spPr>
        <p:txBody>
          <a:bodyPr wrap="square">
            <a:spAutoFit/>
          </a:bodyPr>
          <a:lstStyle/>
          <a:p>
            <a:pPr>
              <a:buNone/>
            </a:pPr>
            <a:r>
              <a:rPr lang="en-GB" sz="2000" i="1" dirty="0">
                <a:solidFill>
                  <a:schemeClr val="tx2"/>
                </a:solidFill>
                <a:latin typeface="+mn-lt"/>
              </a:rPr>
              <a:t> </a:t>
            </a:r>
            <a:r>
              <a:rPr lang="en-GB" sz="2000" i="1" dirty="0">
                <a:solidFill>
                  <a:schemeClr val="tx2"/>
                </a:solidFill>
                <a:latin typeface="+mn-lt"/>
                <a:hlinkClick r:id="rId5">
                  <a:extLst>
                    <a:ext uri="{A12FA001-AC4F-418D-AE19-62706E023703}">
                      <ahyp:hlinkClr xmlns:ahyp="http://schemas.microsoft.com/office/drawing/2018/hyperlinkcolor" val="tx"/>
                    </a:ext>
                  </a:extLst>
                </a:hlinkClick>
              </a:rPr>
              <a:t>http://buildingnumbersense.blogspot.com/p/number-talks.html</a:t>
            </a:r>
            <a:r>
              <a:rPr lang="en-GB" sz="2000" i="1" dirty="0">
                <a:solidFill>
                  <a:schemeClr val="tx2"/>
                </a:solidFill>
                <a:latin typeface="+mn-lt"/>
              </a:rPr>
              <a:t> </a:t>
            </a:r>
          </a:p>
        </p:txBody>
      </p:sp>
    </p:spTree>
    <p:extLst>
      <p:ext uri="{BB962C8B-B14F-4D97-AF65-F5344CB8AC3E}">
        <p14:creationId xmlns:p14="http://schemas.microsoft.com/office/powerpoint/2010/main" val="2849241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06D2A32-B03A-4B7F-856B-501F93D98F4F}"/>
              </a:ext>
            </a:extLst>
          </p:cNvPr>
          <p:cNvSpPr>
            <a:spLocks noGrp="1"/>
          </p:cNvSpPr>
          <p:nvPr>
            <p:ph idx="1"/>
          </p:nvPr>
        </p:nvSpPr>
        <p:spPr>
          <a:xfrm>
            <a:off x="407368" y="982117"/>
            <a:ext cx="11521280" cy="5687243"/>
          </a:xfrm>
        </p:spPr>
        <p:txBody>
          <a:bodyPr vert="horz" lIns="91440" tIns="45720" rIns="91440" bIns="45720" rtlCol="0" anchor="t">
            <a:normAutofit lnSpcReduction="10000"/>
          </a:bodyPr>
          <a:lstStyle/>
          <a:p>
            <a:pPr marL="0" indent="0">
              <a:buNone/>
            </a:pPr>
            <a:r>
              <a:rPr lang="en-GB" sz="2600" dirty="0"/>
              <a:t>NRICH identify these features as being at the heart of mathematical thinking:</a:t>
            </a:r>
            <a:endParaRPr lang="en-US" dirty="0"/>
          </a:p>
          <a:p>
            <a:pPr>
              <a:buFont typeface="Arial" panose="020B0604020202020204" pitchFamily="34" charset="0"/>
              <a:buChar char="•"/>
            </a:pPr>
            <a:r>
              <a:rPr lang="en-GB" sz="2600" dirty="0"/>
              <a:t>exploring</a:t>
            </a:r>
          </a:p>
          <a:p>
            <a:pPr>
              <a:buFont typeface="Arial" panose="020B0604020202020204" pitchFamily="34" charset="0"/>
              <a:buChar char="•"/>
            </a:pPr>
            <a:r>
              <a:rPr lang="en-GB" sz="2600" dirty="0"/>
              <a:t>questioning</a:t>
            </a:r>
          </a:p>
          <a:p>
            <a:pPr>
              <a:buFont typeface="Arial" panose="020B0604020202020204" pitchFamily="34" charset="0"/>
              <a:buChar char="•"/>
            </a:pPr>
            <a:r>
              <a:rPr lang="en-GB" sz="2600" dirty="0"/>
              <a:t>working systematically</a:t>
            </a:r>
          </a:p>
          <a:p>
            <a:pPr>
              <a:buFont typeface="Arial" panose="020B0604020202020204" pitchFamily="34" charset="0"/>
              <a:buChar char="•"/>
            </a:pPr>
            <a:r>
              <a:rPr lang="en-GB" sz="2600" dirty="0"/>
              <a:t>visualising </a:t>
            </a:r>
          </a:p>
          <a:p>
            <a:pPr>
              <a:buFont typeface="Arial" panose="020B0604020202020204" pitchFamily="34" charset="0"/>
              <a:buChar char="•"/>
            </a:pPr>
            <a:r>
              <a:rPr lang="en-GB" sz="2600" dirty="0"/>
              <a:t>conjecturing</a:t>
            </a:r>
          </a:p>
          <a:p>
            <a:pPr>
              <a:buFont typeface="Arial" panose="020B0604020202020204" pitchFamily="34" charset="0"/>
              <a:buChar char="•"/>
            </a:pPr>
            <a:r>
              <a:rPr lang="en-GB" sz="2600" dirty="0"/>
              <a:t>explaining</a:t>
            </a:r>
          </a:p>
          <a:p>
            <a:pPr>
              <a:buFont typeface="Arial" panose="020B0604020202020204" pitchFamily="34" charset="0"/>
              <a:buChar char="•"/>
            </a:pPr>
            <a:r>
              <a:rPr lang="en-GB" sz="2600" dirty="0"/>
              <a:t>generalising</a:t>
            </a:r>
          </a:p>
          <a:p>
            <a:pPr>
              <a:buFont typeface="Arial" panose="020B0604020202020204" pitchFamily="34" charset="0"/>
              <a:buChar char="•"/>
            </a:pPr>
            <a:r>
              <a:rPr lang="en-GB" sz="2600" dirty="0"/>
              <a:t>justifying</a:t>
            </a:r>
          </a:p>
          <a:p>
            <a:pPr>
              <a:buFont typeface="Arial" panose="020B0604020202020204" pitchFamily="34" charset="0"/>
              <a:buChar char="•"/>
            </a:pPr>
            <a:r>
              <a:rPr lang="en-GB" sz="2600" dirty="0"/>
              <a:t>proving</a:t>
            </a:r>
          </a:p>
          <a:p>
            <a:pPr>
              <a:buFont typeface="Arial" panose="020B0604020202020204" pitchFamily="34" charset="0"/>
              <a:buChar char="•"/>
            </a:pPr>
            <a:endParaRPr lang="en-GB" sz="2600" dirty="0"/>
          </a:p>
          <a:p>
            <a:pPr marL="0" indent="0"/>
            <a:r>
              <a:rPr lang="en-GB" sz="2600" i="1" u="sng" dirty="0">
                <a:solidFill>
                  <a:schemeClr val="tx2"/>
                </a:solidFill>
              </a:rPr>
              <a:t>https://nrich.maths.org/8767</a:t>
            </a:r>
          </a:p>
          <a:p>
            <a:pPr>
              <a:buFont typeface="Arial" panose="020B0604020202020204" pitchFamily="34" charset="0"/>
              <a:buChar char="•"/>
            </a:pPr>
            <a:endParaRPr lang="en-GB" sz="2000" dirty="0"/>
          </a:p>
        </p:txBody>
      </p:sp>
      <p:sp>
        <p:nvSpPr>
          <p:cNvPr id="6" name="Title 1">
            <a:extLst>
              <a:ext uri="{FF2B5EF4-FFF2-40B4-BE49-F238E27FC236}">
                <a16:creationId xmlns:a16="http://schemas.microsoft.com/office/drawing/2014/main" id="{C6314391-903E-42CF-9B7A-3CA3AEBA4D89}"/>
              </a:ext>
            </a:extLst>
          </p:cNvPr>
          <p:cNvSpPr txBox="1">
            <a:spLocks/>
          </p:cNvSpPr>
          <p:nvPr/>
        </p:nvSpPr>
        <p:spPr bwMode="auto">
          <a:xfrm>
            <a:off x="263352" y="0"/>
            <a:ext cx="8070776" cy="982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buClrTx/>
              <a:buFontTx/>
              <a:buNone/>
            </a:pPr>
            <a:r>
              <a:rPr lang="en-GB" kern="0" dirty="0"/>
              <a:t>Thinking mathematically</a:t>
            </a:r>
          </a:p>
        </p:txBody>
      </p:sp>
    </p:spTree>
    <p:extLst>
      <p:ext uri="{BB962C8B-B14F-4D97-AF65-F5344CB8AC3E}">
        <p14:creationId xmlns:p14="http://schemas.microsoft.com/office/powerpoint/2010/main" val="17393118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D2F1F-A454-487A-B853-1A2652F82F68}"/>
              </a:ext>
            </a:extLst>
          </p:cNvPr>
          <p:cNvSpPr>
            <a:spLocks noGrp="1"/>
          </p:cNvSpPr>
          <p:nvPr>
            <p:ph type="title"/>
          </p:nvPr>
        </p:nvSpPr>
        <p:spPr>
          <a:xfrm>
            <a:off x="191344" y="191425"/>
            <a:ext cx="8631559" cy="938433"/>
          </a:xfrm>
        </p:spPr>
        <p:txBody>
          <a:bodyPr/>
          <a:lstStyle/>
          <a:p>
            <a:r>
              <a:rPr lang="en-GB" altLang="en-US" dirty="0"/>
              <a:t>Mathematical thinking involves</a:t>
            </a:r>
            <a:endParaRPr lang="en-GB" dirty="0"/>
          </a:p>
        </p:txBody>
      </p:sp>
      <p:sp>
        <p:nvSpPr>
          <p:cNvPr id="6" name="AutoShape 2" descr="Image result for baby elephant">
            <a:extLst>
              <a:ext uri="{FF2B5EF4-FFF2-40B4-BE49-F238E27FC236}">
                <a16:creationId xmlns:a16="http://schemas.microsoft.com/office/drawing/2014/main" id="{0A86F74B-E38D-4304-874A-3F6B9C9381A0}"/>
              </a:ext>
            </a:extLst>
          </p:cNvPr>
          <p:cNvSpPr>
            <a:spLocks noChangeAspect="1" noChangeArrowheads="1"/>
          </p:cNvSpPr>
          <p:nvPr/>
        </p:nvSpPr>
        <p:spPr bwMode="auto">
          <a:xfrm>
            <a:off x="5400675" y="2193925"/>
            <a:ext cx="139065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spcBef>
                <a:spcPct val="0"/>
              </a:spcBef>
              <a:buClrTx/>
              <a:buFontTx/>
              <a:buNone/>
            </a:pPr>
            <a:endParaRPr lang="en-US" altLang="en-US" sz="2800"/>
          </a:p>
        </p:txBody>
      </p:sp>
      <p:sp>
        <p:nvSpPr>
          <p:cNvPr id="3" name="Content Placeholder 2">
            <a:extLst>
              <a:ext uri="{FF2B5EF4-FFF2-40B4-BE49-F238E27FC236}">
                <a16:creationId xmlns:a16="http://schemas.microsoft.com/office/drawing/2014/main" id="{AC42338D-E65E-4D72-AA0B-0EEB5C9AD6C9}"/>
              </a:ext>
            </a:extLst>
          </p:cNvPr>
          <p:cNvSpPr>
            <a:spLocks noGrp="1"/>
          </p:cNvSpPr>
          <p:nvPr>
            <p:ph idx="1"/>
          </p:nvPr>
        </p:nvSpPr>
        <p:spPr>
          <a:xfrm>
            <a:off x="222165" y="1117600"/>
            <a:ext cx="11778491" cy="4114800"/>
          </a:xfrm>
        </p:spPr>
        <p:txBody>
          <a:bodyPr/>
          <a:lstStyle/>
          <a:p>
            <a:pPr marL="457200" indent="-457200"/>
            <a:r>
              <a:rPr lang="en-GB" dirty="0"/>
              <a:t>looking for pattern to discern structure</a:t>
            </a:r>
          </a:p>
          <a:p>
            <a:pPr marL="457200" indent="-457200"/>
            <a:r>
              <a:rPr lang="en-GB" dirty="0"/>
              <a:t>looking for relationships and connecting ideas</a:t>
            </a:r>
          </a:p>
          <a:p>
            <a:pPr marL="457200" indent="-457200"/>
            <a:r>
              <a:rPr lang="en-GB" dirty="0"/>
              <a:t>reasoning logically, explaining, conjecturing and proving.</a:t>
            </a:r>
          </a:p>
          <a:p>
            <a:pPr marL="457200" indent="-457200"/>
            <a:endParaRPr lang="en-GB" dirty="0"/>
          </a:p>
          <a:p>
            <a:pPr marL="0" indent="0">
              <a:buNone/>
            </a:pPr>
            <a:r>
              <a:rPr lang="en-GB" i="1" dirty="0">
                <a:latin typeface="Arial" charset="0"/>
              </a:rPr>
              <a:t>Let’s look at a sequence of activities that may provide young children with some of these experiences. Consider what you think helps them to make connections/deepen their mathematical thinking.</a:t>
            </a:r>
          </a:p>
          <a:p>
            <a:endParaRPr lang="en-GB" dirty="0"/>
          </a:p>
        </p:txBody>
      </p:sp>
    </p:spTree>
    <p:extLst>
      <p:ext uri="{BB962C8B-B14F-4D97-AF65-F5344CB8AC3E}">
        <p14:creationId xmlns:p14="http://schemas.microsoft.com/office/powerpoint/2010/main" val="3963007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D2F1F-A454-487A-B853-1A2652F82F68}"/>
              </a:ext>
            </a:extLst>
          </p:cNvPr>
          <p:cNvSpPr>
            <a:spLocks noGrp="1"/>
          </p:cNvSpPr>
          <p:nvPr>
            <p:ph type="title"/>
          </p:nvPr>
        </p:nvSpPr>
        <p:spPr>
          <a:xfrm>
            <a:off x="96156" y="180034"/>
            <a:ext cx="8631559" cy="938433"/>
          </a:xfrm>
        </p:spPr>
        <p:txBody>
          <a:bodyPr/>
          <a:lstStyle/>
          <a:p>
            <a:r>
              <a:rPr lang="en-GB" dirty="0"/>
              <a:t>Five naughty monkeys (adapted)</a:t>
            </a:r>
          </a:p>
        </p:txBody>
      </p:sp>
      <p:sp>
        <p:nvSpPr>
          <p:cNvPr id="6" name="AutoShape 2" descr="Image result for baby elephant">
            <a:extLst>
              <a:ext uri="{FF2B5EF4-FFF2-40B4-BE49-F238E27FC236}">
                <a16:creationId xmlns:a16="http://schemas.microsoft.com/office/drawing/2014/main" id="{0A86F74B-E38D-4304-874A-3F6B9C9381A0}"/>
              </a:ext>
            </a:extLst>
          </p:cNvPr>
          <p:cNvSpPr>
            <a:spLocks noChangeAspect="1" noChangeArrowheads="1"/>
          </p:cNvSpPr>
          <p:nvPr/>
        </p:nvSpPr>
        <p:spPr bwMode="auto">
          <a:xfrm>
            <a:off x="5400675" y="2193925"/>
            <a:ext cx="139065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spcBef>
                <a:spcPct val="0"/>
              </a:spcBef>
              <a:buClrTx/>
              <a:buFontTx/>
              <a:buNone/>
            </a:pPr>
            <a:endParaRPr lang="en-US" altLang="en-US" sz="2800"/>
          </a:p>
        </p:txBody>
      </p:sp>
      <p:sp>
        <p:nvSpPr>
          <p:cNvPr id="7" name="Content Placeholder 2">
            <a:extLst>
              <a:ext uri="{FF2B5EF4-FFF2-40B4-BE49-F238E27FC236}">
                <a16:creationId xmlns:a16="http://schemas.microsoft.com/office/drawing/2014/main" id="{ABCD11E1-4513-4573-A585-35822866F7E5}"/>
              </a:ext>
            </a:extLst>
          </p:cNvPr>
          <p:cNvSpPr txBox="1">
            <a:spLocks/>
          </p:cNvSpPr>
          <p:nvPr/>
        </p:nvSpPr>
        <p:spPr bwMode="auto">
          <a:xfrm>
            <a:off x="304892" y="1136506"/>
            <a:ext cx="11407731"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Font typeface="Arial" panose="020B0604020202020204" pitchFamily="34" charset="0"/>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mn-lt"/>
              </a:defRPr>
            </a:lvl2pPr>
            <a:lvl3pPr marL="1143000" indent="-228600" algn="l" rtl="0" eaLnBrk="0" fontAlgn="base" hangingPunct="0">
              <a:spcBef>
                <a:spcPct val="20000"/>
              </a:spcBef>
              <a:spcAft>
                <a:spcPct val="0"/>
              </a:spcAft>
              <a:buClr>
                <a:srgbClr val="00628C"/>
              </a:buClr>
              <a:buFont typeface="Arial" panose="020B0604020202020204" pitchFamily="34" charset="0"/>
              <a:buChar char="–"/>
              <a:defRPr sz="2400">
                <a:solidFill>
                  <a:schemeClr val="tx1"/>
                </a:solidFill>
                <a:latin typeface="+mn-lt"/>
              </a:defRPr>
            </a:lvl3pPr>
            <a:lvl4pPr marL="1600200" indent="-228600" algn="l" rtl="0" eaLnBrk="0" fontAlgn="base" hangingPunct="0">
              <a:spcBef>
                <a:spcPct val="20000"/>
              </a:spcBef>
              <a:spcAft>
                <a:spcPct val="0"/>
              </a:spcAft>
              <a:buClr>
                <a:schemeClr val="accent2"/>
              </a:buClr>
              <a:buFont typeface="Arial" panose="020B0604020202020204" pitchFamily="34" charset="0"/>
              <a:buChar char="●"/>
              <a:defRPr sz="1900">
                <a:solidFill>
                  <a:schemeClr val="tx1"/>
                </a:solidFill>
                <a:latin typeface="+mn-lt"/>
              </a:defRPr>
            </a:lvl4pPr>
            <a:lvl5pPr marL="2057400" indent="-228600" algn="l" rtl="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mn-lt"/>
              </a:defRPr>
            </a:lvl5pPr>
            <a:lvl6pPr marL="2514600" indent="-228600" algn="l" rtl="0" fontAlgn="base">
              <a:spcBef>
                <a:spcPct val="20000"/>
              </a:spcBef>
              <a:spcAft>
                <a:spcPct val="0"/>
              </a:spcAft>
              <a:buClr>
                <a:schemeClr val="tx2"/>
              </a:buClr>
              <a:buFont typeface="Arial" charset="0"/>
              <a:buChar char="●"/>
              <a:defRPr sz="1900">
                <a:solidFill>
                  <a:schemeClr val="tx1"/>
                </a:solidFill>
                <a:latin typeface="+mn-lt"/>
              </a:defRPr>
            </a:lvl6pPr>
            <a:lvl7pPr marL="2971800" indent="-228600" algn="l" rtl="0" fontAlgn="base">
              <a:spcBef>
                <a:spcPct val="20000"/>
              </a:spcBef>
              <a:spcAft>
                <a:spcPct val="0"/>
              </a:spcAft>
              <a:buClr>
                <a:schemeClr val="tx2"/>
              </a:buClr>
              <a:buFont typeface="Arial" charset="0"/>
              <a:buChar char="●"/>
              <a:defRPr sz="1900">
                <a:solidFill>
                  <a:schemeClr val="tx1"/>
                </a:solidFill>
                <a:latin typeface="+mn-lt"/>
              </a:defRPr>
            </a:lvl7pPr>
            <a:lvl8pPr marL="3429000" indent="-228600" algn="l" rtl="0" fontAlgn="base">
              <a:spcBef>
                <a:spcPct val="20000"/>
              </a:spcBef>
              <a:spcAft>
                <a:spcPct val="0"/>
              </a:spcAft>
              <a:buClr>
                <a:schemeClr val="tx2"/>
              </a:buClr>
              <a:buFont typeface="Arial" charset="0"/>
              <a:buChar char="●"/>
              <a:defRPr sz="1900">
                <a:solidFill>
                  <a:schemeClr val="tx1"/>
                </a:solidFill>
                <a:latin typeface="+mn-lt"/>
              </a:defRPr>
            </a:lvl8pPr>
            <a:lvl9pPr marL="3886200" indent="-228600" algn="l" rtl="0" fontAlgn="base">
              <a:spcBef>
                <a:spcPct val="20000"/>
              </a:spcBef>
              <a:spcAft>
                <a:spcPct val="0"/>
              </a:spcAft>
              <a:buClr>
                <a:schemeClr val="tx2"/>
              </a:buClr>
              <a:buFont typeface="Arial" charset="0"/>
              <a:buChar char="●"/>
              <a:defRPr sz="1900">
                <a:solidFill>
                  <a:schemeClr val="tx1"/>
                </a:solidFill>
                <a:latin typeface="+mn-lt"/>
              </a:defRPr>
            </a:lvl9pPr>
          </a:lstStyle>
          <a:p>
            <a:pPr>
              <a:buNone/>
            </a:pPr>
            <a:r>
              <a:rPr lang="en-GB" sz="2800" b="1" kern="0" dirty="0"/>
              <a:t>Five</a:t>
            </a:r>
            <a:r>
              <a:rPr lang="en-GB" sz="2800" kern="0" dirty="0"/>
              <a:t> little </a:t>
            </a:r>
            <a:r>
              <a:rPr lang="en-GB" sz="2800" b="1" kern="0" dirty="0"/>
              <a:t>monkeys</a:t>
            </a:r>
            <a:r>
              <a:rPr lang="en-GB" sz="2800" kern="0" dirty="0"/>
              <a:t> sitting in the tree,</a:t>
            </a:r>
          </a:p>
          <a:p>
            <a:pPr>
              <a:buNone/>
            </a:pPr>
            <a:r>
              <a:rPr lang="en-GB" sz="2800" kern="0" dirty="0"/>
              <a:t>One swung off and fell on his knee.</a:t>
            </a:r>
            <a:endParaRPr lang="en-GB" sz="2800" kern="0" dirty="0">
              <a:cs typeface="Arial"/>
            </a:endParaRPr>
          </a:p>
          <a:p>
            <a:pPr>
              <a:buNone/>
            </a:pPr>
            <a:r>
              <a:rPr lang="en-GB" sz="2800" kern="0" dirty="0"/>
              <a:t>Mother called the doctor. And the doctor did agree, </a:t>
            </a:r>
          </a:p>
          <a:p>
            <a:pPr>
              <a:buNone/>
            </a:pPr>
            <a:r>
              <a:rPr lang="en-GB" sz="2800" kern="0" dirty="0"/>
              <a:t>‘Stop those monkeys swinging from the tree…’</a:t>
            </a:r>
          </a:p>
          <a:p>
            <a:pPr>
              <a:buNone/>
            </a:pPr>
            <a:endParaRPr lang="en-GB" sz="2800" b="1" kern="0" dirty="0"/>
          </a:p>
          <a:p>
            <a:pPr>
              <a:buNone/>
            </a:pPr>
            <a:r>
              <a:rPr lang="en-GB" sz="2800" b="1" kern="0" dirty="0"/>
              <a:t>Four</a:t>
            </a:r>
            <a:r>
              <a:rPr lang="en-GB" sz="2800" kern="0" dirty="0"/>
              <a:t> little </a:t>
            </a:r>
            <a:r>
              <a:rPr lang="en-GB" sz="2800" b="1" kern="0" dirty="0"/>
              <a:t>monkeys</a:t>
            </a:r>
            <a:r>
              <a:rPr lang="en-GB" sz="2800" kern="0" dirty="0"/>
              <a:t> sitting in the tree,</a:t>
            </a:r>
            <a:endParaRPr lang="en-GB" dirty="0"/>
          </a:p>
          <a:p>
            <a:pPr>
              <a:buNone/>
            </a:pPr>
            <a:r>
              <a:rPr lang="en-GB" sz="2800" kern="0" dirty="0"/>
              <a:t>One swung off and fell on his knee.</a:t>
            </a:r>
            <a:endParaRPr lang="en-GB" sz="2800" kern="0" dirty="0">
              <a:cs typeface="Arial"/>
            </a:endParaRPr>
          </a:p>
          <a:p>
            <a:pPr>
              <a:buNone/>
            </a:pPr>
            <a:r>
              <a:rPr lang="en-GB" sz="2800" kern="0" dirty="0"/>
              <a:t>Mother called the doctor. And the doctor did agree, </a:t>
            </a:r>
          </a:p>
          <a:p>
            <a:pPr>
              <a:buNone/>
            </a:pPr>
            <a:r>
              <a:rPr lang="en-GB" sz="2800" kern="0" dirty="0"/>
              <a:t>‘Stop those monkeys swinging from the tree…’</a:t>
            </a:r>
          </a:p>
          <a:p>
            <a:pPr>
              <a:buNone/>
            </a:pPr>
            <a:endParaRPr lang="en-GB" sz="2800" kern="0" dirty="0"/>
          </a:p>
        </p:txBody>
      </p:sp>
      <p:sp>
        <p:nvSpPr>
          <p:cNvPr id="8" name="Rectangle 7">
            <a:extLst>
              <a:ext uri="{FF2B5EF4-FFF2-40B4-BE49-F238E27FC236}">
                <a16:creationId xmlns:a16="http://schemas.microsoft.com/office/drawing/2014/main" id="{38EC643B-37D8-415F-BEFD-CC5BF93D5EF6}"/>
              </a:ext>
            </a:extLst>
          </p:cNvPr>
          <p:cNvSpPr/>
          <p:nvPr/>
        </p:nvSpPr>
        <p:spPr>
          <a:xfrm>
            <a:off x="9324044" y="60515"/>
            <a:ext cx="2771800" cy="307777"/>
          </a:xfrm>
          <a:prstGeom prst="rect">
            <a:avLst/>
          </a:prstGeom>
          <a:solidFill>
            <a:srgbClr val="C8E2E8"/>
          </a:solidFill>
        </p:spPr>
        <p:txBody>
          <a:bodyPr wrap="square">
            <a:spAutoFit/>
          </a:bodyPr>
          <a:lstStyle/>
          <a:p>
            <a:pPr>
              <a:buNone/>
            </a:pPr>
            <a:r>
              <a:rPr lang="en-GB" sz="1400" b="1" dirty="0">
                <a:latin typeface="Arial" charset="0"/>
              </a:rPr>
              <a:t>PART 2: moving into practice</a:t>
            </a:r>
          </a:p>
        </p:txBody>
      </p:sp>
    </p:spTree>
    <p:extLst>
      <p:ext uri="{BB962C8B-B14F-4D97-AF65-F5344CB8AC3E}">
        <p14:creationId xmlns:p14="http://schemas.microsoft.com/office/powerpoint/2010/main" val="3863323689"/>
      </p:ext>
    </p:extLst>
  </p:cSld>
  <p:clrMapOvr>
    <a:masterClrMapping/>
  </p:clrMapOvr>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2.xml><?xml version="1.0" encoding="utf-8"?>
<ds:datastoreItem xmlns:ds="http://schemas.openxmlformats.org/officeDocument/2006/customXml" ds:itemID="{B1B18B3D-5C68-4030-BEF3-6F927E24DA37}">
  <ds:schemaRefs>
    <ds:schemaRef ds:uri="http://schemas.microsoft.com/office/2006/metadata/properties"/>
    <ds:schemaRef ds:uri="http://purl.org/dc/terms/"/>
    <ds:schemaRef ds:uri="e289c6e3-f062-4ff9-b30e-2173a1190862"/>
    <ds:schemaRef ds:uri="http://schemas.microsoft.com/office/2006/documentManagement/types"/>
    <ds:schemaRef ds:uri="http://schemas.openxmlformats.org/package/2006/metadata/core-properties"/>
    <ds:schemaRef ds:uri="http://schemas.microsoft.com/office/infopath/2007/PartnerControls"/>
    <ds:schemaRef ds:uri="http://purl.org/dc/elements/1.1/"/>
    <ds:schemaRef ds:uri="dc9bd944-225f-43f1-96dc-d5ee43d55d1c"/>
    <ds:schemaRef ds:uri="http://www.w3.org/XML/1998/namespace"/>
    <ds:schemaRef ds:uri="http://purl.org/dc/dcmitype/"/>
  </ds:schemaRefs>
</ds:datastoreItem>
</file>

<file path=customXml/itemProps3.xml><?xml version="1.0" encoding="utf-8"?>
<ds:datastoreItem xmlns:ds="http://schemas.openxmlformats.org/officeDocument/2006/customXml" ds:itemID="{E157E50C-274A-4586-82D7-2CAA0B7FED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9bd944-225f-43f1-96dc-d5ee43d55d1c"/>
    <ds:schemaRef ds:uri="6e8f39c4-649a-4727-b531-9584b06a2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5CA48D5-CF87-4E62-9CFA-B8134F07C6D3}">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813</TotalTime>
  <Words>4350</Words>
  <Application>Microsoft Office PowerPoint</Application>
  <PresentationFormat>Widescreen</PresentationFormat>
  <Paragraphs>450</Paragraphs>
  <Slides>42</Slides>
  <Notes>36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Calibri</vt:lpstr>
      <vt:lpstr>Myriad Pro</vt:lpstr>
      <vt:lpstr>Myriad Pro Semibold</vt:lpstr>
      <vt:lpstr>Custom Design</vt:lpstr>
      <vt:lpstr>The big ideas of teaching for mastery   Primary ITE Unit 5:  Mathematical Thinking</vt:lpstr>
      <vt:lpstr>PowerPoint Presentation</vt:lpstr>
      <vt:lpstr>PowerPoint Presentation</vt:lpstr>
      <vt:lpstr>This unit is designed to:</vt:lpstr>
      <vt:lpstr>What do we mean by thinking mathematically?</vt:lpstr>
      <vt:lpstr>Thinking mathematically</vt:lpstr>
      <vt:lpstr>PowerPoint Presentation</vt:lpstr>
      <vt:lpstr>Mathematical thinking involves</vt:lpstr>
      <vt:lpstr>Five naughty monkeys (adapted)</vt:lpstr>
      <vt:lpstr>How are these young children showing their mathematical thinking?</vt:lpstr>
      <vt:lpstr>How are these young children showing their mathematical thinking?</vt:lpstr>
      <vt:lpstr>How are these young children showing their mathematical thinking?</vt:lpstr>
      <vt:lpstr>PowerPoint Presentation</vt:lpstr>
      <vt:lpstr>Reflection</vt:lpstr>
      <vt:lpstr>Making connections/developing the learning: using the familiar  What’s the key concept? Composition of 5</vt:lpstr>
      <vt:lpstr>Can you use the counters to show the monkey(s) in the tree and the monkey(s) on the ground?  </vt:lpstr>
      <vt:lpstr>PowerPoint Presentation</vt:lpstr>
      <vt:lpstr>PowerPoint Presentation</vt:lpstr>
      <vt:lpstr>PowerPoint Presentation</vt:lpstr>
      <vt:lpstr>PowerPoint Presentation</vt:lpstr>
      <vt:lpstr>PowerPoint Presentation</vt:lpstr>
      <vt:lpstr>PowerPoint Presentation</vt:lpstr>
      <vt:lpstr>Reflection</vt:lpstr>
      <vt:lpstr>PowerPoint Presentation</vt:lpstr>
      <vt:lpstr>PowerPoint Presentation</vt:lpstr>
      <vt:lpstr>PowerPoint Presentation</vt:lpstr>
      <vt:lpstr>PowerPoint Presentation</vt:lpstr>
      <vt:lpstr>QUESTIONS ABOUT MATHEMATICAL REASONING AND PROOF IN SCHOOLS  (Opening address to QCA Conference, October 2001)  John Mason, Open University </vt:lpstr>
      <vt:lpstr>PowerPoint Presentation</vt:lpstr>
      <vt:lpstr>QUESTIONS ABOUT MATHEMATICAL REASONING AND PROOF IN SCHOOLS  (Opening address to QCA Conference, October 2001)  John Mason, Open University </vt:lpstr>
      <vt:lpstr>NRICH: Reasoning the journey from novice to expert</vt:lpstr>
      <vt:lpstr>The sum of three consecutive numbers is always a multiple of 3</vt:lpstr>
      <vt:lpstr>The sum of three consecutive numbers is always a multiple of 3</vt:lpstr>
      <vt:lpstr>The sum of three consecutive numbers is always a multiple of 3</vt:lpstr>
      <vt:lpstr>NRICH: Observing a child  </vt:lpstr>
      <vt:lpstr>PowerPoint Presentation</vt:lpstr>
      <vt:lpstr>PowerPoint Presentation</vt:lpstr>
      <vt:lpstr>Reflection</vt:lpstr>
      <vt:lpstr>Key Messages</vt:lpstr>
      <vt:lpstr>Further support is available to you as you move into your teaching career </vt:lpstr>
      <vt:lpstr>PowerPoint Presentation</vt:lpstr>
      <vt:lpstr>Additional reading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Bethanie Goodliff</cp:lastModifiedBy>
  <cp:revision>82</cp:revision>
  <dcterms:created xsi:type="dcterms:W3CDTF">2008-01-11T09:41:35Z</dcterms:created>
  <dcterms:modified xsi:type="dcterms:W3CDTF">2020-11-10T13:22:20Z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0x010100E66C4E9411A2B847AB3A2FDDFBD5392E</vt:lpwstr>
  </property>
</Properties>
</file>