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1" r:id="rId4"/>
    <p:sldMasterId id="2147483699" r:id="rId5"/>
  </p:sldMasterIdLst>
  <p:notesMasterIdLst>
    <p:notesMasterId r:id="rId29"/>
  </p:notesMasterIdLst>
  <p:sldIdLst>
    <p:sldId id="455" r:id="rId6"/>
    <p:sldId id="257" r:id="rId7"/>
    <p:sldId id="258" r:id="rId8"/>
    <p:sldId id="267" r:id="rId9"/>
    <p:sldId id="268" r:id="rId10"/>
    <p:sldId id="266" r:id="rId11"/>
    <p:sldId id="270" r:id="rId12"/>
    <p:sldId id="449" r:id="rId13"/>
    <p:sldId id="426" r:id="rId14"/>
    <p:sldId id="272" r:id="rId15"/>
    <p:sldId id="273" r:id="rId16"/>
    <p:sldId id="456" r:id="rId17"/>
    <p:sldId id="457" r:id="rId18"/>
    <p:sldId id="458" r:id="rId19"/>
    <p:sldId id="440" r:id="rId20"/>
    <p:sldId id="427" r:id="rId21"/>
    <p:sldId id="428" r:id="rId22"/>
    <p:sldId id="445" r:id="rId23"/>
    <p:sldId id="446" r:id="rId24"/>
    <p:sldId id="447" r:id="rId25"/>
    <p:sldId id="448" r:id="rId26"/>
    <p:sldId id="452" r:id="rId27"/>
    <p:sldId id="45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t2jniWn5gJSUUp2jsGDmEg==" hashData="ZsOnT2LrpA6R8PoKK6UMJGzwDIcb9ZTAbRTsTAZREcCQCRyLghYtPgblmiUtZFhI6lE+QNSRWu/R2qpQmFnErQ=="/>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99FCFB"/>
    <a:srgbClr val="EB2BA1"/>
    <a:srgbClr val="F1D20B"/>
    <a:srgbClr val="FE9327"/>
    <a:srgbClr val="5829BE"/>
    <a:srgbClr val="45DD00"/>
    <a:srgbClr val="007195"/>
    <a:srgbClr val="EDEFE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92353E-ACE8-4A0C-9E18-22720B3BCDC3}" v="1" dt="2021-03-29T16:41:14.2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85" autoAdjust="0"/>
    <p:restoredTop sz="81909" autoAdjust="0"/>
  </p:normalViewPr>
  <p:slideViewPr>
    <p:cSldViewPr snapToGrid="0">
      <p:cViewPr varScale="1">
        <p:scale>
          <a:sx n="70" d="100"/>
          <a:sy n="70" d="100"/>
        </p:scale>
        <p:origin x="1306" y="53"/>
      </p:cViewPr>
      <p:guideLst>
        <p:guide orient="horz" pos="2160"/>
        <p:guide pos="3840"/>
      </p:guideLst>
    </p:cSldViewPr>
  </p:slideViewPr>
  <p:notesTextViewPr>
    <p:cViewPr>
      <p:scale>
        <a:sx n="3" d="2"/>
        <a:sy n="3" d="2"/>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11/04/2021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dirty="0"/>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dirty="0"/>
          </a:p>
        </p:txBody>
      </p:sp>
    </p:spTree>
    <p:extLst>
      <p:ext uri="{BB962C8B-B14F-4D97-AF65-F5344CB8AC3E}">
        <p14:creationId xmlns:p14="http://schemas.microsoft.com/office/powerpoint/2010/main" val="278948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Myriad Pro"/>
                <a:ea typeface="Calibri" panose="020F0502020204030204" pitchFamily="34" charset="0"/>
                <a:cs typeface="Times New Roman" panose="02020603050405020304" pitchFamily="18" charset="0"/>
              </a:rPr>
              <a:t>Use this slide to discuss how to work out who is missing using the reasoning practised in the previous slide.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a:ea typeface="Calibri" panose="020F0502020204030204" pitchFamily="34" charset="0"/>
                <a:cs typeface="Times New Roman" panose="02020603050405020304" pitchFamily="18" charset="0"/>
              </a:rPr>
              <a:t>Reorganise the blocks in numerical order.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a:ea typeface="Calibri" panose="020F0502020204030204" pitchFamily="34" charset="0"/>
                <a:cs typeface="Times New Roman" panose="02020603050405020304" pitchFamily="18" charset="0"/>
              </a:rPr>
              <a:t>Name the pattern.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a:ea typeface="Calibri" panose="020F0502020204030204" pitchFamily="34" charset="0"/>
                <a:cs typeface="Times New Roman" panose="02020603050405020304" pitchFamily="18" charset="0"/>
              </a:rPr>
              <a:t>Reason: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a:ea typeface="Calibri" panose="020F0502020204030204" pitchFamily="34" charset="0"/>
                <a:cs typeface="Times New Roman" panose="02020603050405020304" pitchFamily="18" charset="0"/>
              </a:rPr>
              <a:t>If 1 more than 5 is 6, and 1 less that 7 is 6, then 6 is the missing number.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14</a:t>
            </a:fld>
            <a:endParaRPr lang="en-GB" dirty="0"/>
          </a:p>
        </p:txBody>
      </p:sp>
    </p:spTree>
    <p:extLst>
      <p:ext uri="{BB962C8B-B14F-4D97-AF65-F5344CB8AC3E}">
        <p14:creationId xmlns:p14="http://schemas.microsoft.com/office/powerpoint/2010/main" val="1547549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15</a:t>
            </a:fld>
            <a:endParaRPr lang="en-GB" dirty="0"/>
          </a:p>
        </p:txBody>
      </p:sp>
    </p:spTree>
    <p:extLst>
      <p:ext uri="{BB962C8B-B14F-4D97-AF65-F5344CB8AC3E}">
        <p14:creationId xmlns:p14="http://schemas.microsoft.com/office/powerpoint/2010/main" val="864789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16</a:t>
            </a:fld>
            <a:endParaRPr lang="en-GB" dirty="0"/>
          </a:p>
        </p:txBody>
      </p:sp>
    </p:spTree>
    <p:extLst>
      <p:ext uri="{BB962C8B-B14F-4D97-AF65-F5344CB8AC3E}">
        <p14:creationId xmlns:p14="http://schemas.microsoft.com/office/powerpoint/2010/main" val="2318538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What happened here? Can you tell the story?</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a:effectLst/>
                <a:latin typeface="Myriad Pro" panose="020B0503030403020204"/>
                <a:ea typeface="Calibri" panose="020F0502020204030204" pitchFamily="34" charset="0"/>
                <a:cs typeface="Times New Roman" panose="02020603050405020304" pitchFamily="18" charset="0"/>
              </a:rPr>
              <a:t>(Nine was here but then Big Tum ate some of Nine and only Three is left.)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I wonder who is in Big Tum’s tummy?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17</a:t>
            </a:fld>
            <a:endParaRPr lang="en-GB" dirty="0"/>
          </a:p>
        </p:txBody>
      </p:sp>
    </p:spTree>
    <p:extLst>
      <p:ext uri="{BB962C8B-B14F-4D97-AF65-F5344CB8AC3E}">
        <p14:creationId xmlns:p14="http://schemas.microsoft.com/office/powerpoint/2010/main" val="2799284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Use this slide to act out the problem.</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Discuss: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Why is this the equation for the problem? (The empty box represents the missing </a:t>
            </a:r>
            <a:r>
              <a:rPr lang="en-GB" sz="1200" dirty="0" err="1">
                <a:effectLst/>
                <a:latin typeface="Myriad Pro" panose="020B0503030403020204"/>
                <a:ea typeface="Calibri" panose="020F0502020204030204" pitchFamily="34" charset="0"/>
                <a:cs typeface="Times New Roman" panose="02020603050405020304" pitchFamily="18" charset="0"/>
              </a:rPr>
              <a:t>Numberblock</a:t>
            </a:r>
            <a:r>
              <a:rPr lang="en-GB" sz="1200" dirty="0">
                <a:effectLst/>
                <a:latin typeface="Myriad Pro" panose="020B0503030403020204"/>
                <a:ea typeface="Calibri" panose="020F0502020204030204" pitchFamily="34" charset="0"/>
                <a:cs typeface="Times New Roman" panose="02020603050405020304" pitchFamily="18"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How does the bar model represent the problem? (9 is the whole, 3 is a part, we do not know the other part.)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Can you match the parts of the equation to the different sections of the bar model, including where the unknown is?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Use the context to rehearse the stem sentences as the slide animates.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18</a:t>
            </a:fld>
            <a:endParaRPr lang="en-GB" dirty="0"/>
          </a:p>
        </p:txBody>
      </p:sp>
    </p:spTree>
    <p:extLst>
      <p:ext uri="{BB962C8B-B14F-4D97-AF65-F5344CB8AC3E}">
        <p14:creationId xmlns:p14="http://schemas.microsoft.com/office/powerpoint/2010/main" val="741976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This slide abstracts the mathematics using different representations of the </a:t>
            </a:r>
            <a:r>
              <a:rPr lang="en-GB" sz="1200" dirty="0" err="1">
                <a:effectLst/>
                <a:latin typeface="Myriad Pro" panose="020B0503030403020204"/>
                <a:ea typeface="Calibri" panose="020F0502020204030204" pitchFamily="34" charset="0"/>
                <a:cs typeface="Times New Roman" panose="02020603050405020304" pitchFamily="18" charset="0"/>
              </a:rPr>
              <a:t>Numberblock</a:t>
            </a:r>
            <a:r>
              <a:rPr lang="en-GB" sz="1200" dirty="0">
                <a:effectLst/>
                <a:latin typeface="Myriad Pro" panose="020B0503030403020204"/>
                <a:ea typeface="Calibri" panose="020F0502020204030204" pitchFamily="34" charset="0"/>
                <a:cs typeface="Times New Roman" panose="02020603050405020304" pitchFamily="18" charset="0"/>
              </a:rPr>
              <a:t> story. Instead of </a:t>
            </a:r>
            <a:r>
              <a:rPr lang="en-GB" sz="1200" dirty="0" err="1">
                <a:effectLst/>
                <a:latin typeface="Myriad Pro" panose="020B0503030403020204"/>
                <a:ea typeface="Calibri" panose="020F0502020204030204" pitchFamily="34" charset="0"/>
                <a:cs typeface="Times New Roman" panose="02020603050405020304" pitchFamily="18" charset="0"/>
              </a:rPr>
              <a:t>Numberblock</a:t>
            </a:r>
            <a:r>
              <a:rPr lang="en-GB" sz="1200" dirty="0">
                <a:effectLst/>
                <a:latin typeface="Myriad Pro" panose="020B0503030403020204"/>
                <a:ea typeface="Calibri" panose="020F0502020204030204" pitchFamily="34" charset="0"/>
                <a:cs typeface="Times New Roman" panose="02020603050405020304" pitchFamily="18" charset="0"/>
              </a:rPr>
              <a:t> characters the numbers are represented with a pictorial image of interlocking cubes and a tens frame. These representations show the relationship between 9, 6, 3 in three different ways, including the abstract equation. </a:t>
            </a:r>
          </a:p>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Throughout this slide, pause to ask </a:t>
            </a:r>
            <a:r>
              <a:rPr lang="en-GB" sz="1200" i="1" dirty="0">
                <a:effectLst/>
                <a:latin typeface="Myriad Pro" panose="020B0503030403020204"/>
                <a:ea typeface="Calibri" panose="020F0502020204030204" pitchFamily="34" charset="0"/>
                <a:cs typeface="Times New Roman" panose="02020603050405020304" pitchFamily="18" charset="0"/>
              </a:rPr>
              <a:t>What is the same </a:t>
            </a:r>
            <a:r>
              <a:rPr lang="en-GB" sz="1200" dirty="0">
                <a:effectLst/>
                <a:latin typeface="Myriad Pro" panose="020B0503030403020204"/>
                <a:ea typeface="Calibri" panose="020F0502020204030204" pitchFamily="34" charset="0"/>
                <a:cs typeface="Times New Roman" panose="02020603050405020304" pitchFamily="18" charset="0"/>
              </a:rPr>
              <a:t>/ </a:t>
            </a:r>
            <a:r>
              <a:rPr lang="en-GB" sz="1200" i="1" dirty="0">
                <a:effectLst/>
                <a:latin typeface="Myriad Pro" panose="020B0503030403020204"/>
                <a:ea typeface="Calibri" panose="020F0502020204030204" pitchFamily="34" charset="0"/>
                <a:cs typeface="Times New Roman" panose="02020603050405020304" pitchFamily="18" charset="0"/>
              </a:rPr>
              <a:t>What is different? </a:t>
            </a:r>
            <a:r>
              <a:rPr lang="en-GB" sz="1200" dirty="0">
                <a:effectLst/>
                <a:latin typeface="Myriad Pro" panose="020B0503030403020204"/>
                <a:ea typeface="Calibri" panose="020F0502020204030204" pitchFamily="34" charset="0"/>
                <a:cs typeface="Times New Roman" panose="02020603050405020304" pitchFamily="18" charset="0"/>
              </a:rPr>
              <a:t>about</a:t>
            </a:r>
            <a:r>
              <a:rPr lang="en-GB" sz="1200" i="1" dirty="0">
                <a:effectLst/>
                <a:latin typeface="Myriad Pro" panose="020B0503030403020204"/>
                <a:ea typeface="Calibri" panose="020F0502020204030204" pitchFamily="34" charset="0"/>
                <a:cs typeface="Times New Roman" panose="02020603050405020304" pitchFamily="18" charset="0"/>
              </a:rPr>
              <a:t> </a:t>
            </a:r>
            <a:r>
              <a:rPr lang="en-GB" sz="1200" dirty="0">
                <a:effectLst/>
                <a:latin typeface="Myriad Pro" panose="020B0503030403020204"/>
                <a:ea typeface="Calibri" panose="020F0502020204030204" pitchFamily="34" charset="0"/>
                <a:cs typeface="Times New Roman" panose="02020603050405020304" pitchFamily="18" charset="0"/>
              </a:rPr>
              <a:t>the representations, and how what is the same, makes finding the unknown easier, that is to say it doesn’t matter which is left (the 6 or 3), we can say the part which was taken.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Pupils should have their own representations to build alongside the animations.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19</a:t>
            </a:fld>
            <a:endParaRPr lang="en-GB" dirty="0"/>
          </a:p>
        </p:txBody>
      </p:sp>
    </p:spTree>
    <p:extLst>
      <p:ext uri="{BB962C8B-B14F-4D97-AF65-F5344CB8AC3E}">
        <p14:creationId xmlns:p14="http://schemas.microsoft.com/office/powerpoint/2010/main" val="1952310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What happened here? Can you tell the story?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1, 2, 3, 4 are missing. Big Tum tells Five that now they are all together as one </a:t>
            </a:r>
            <a:r>
              <a:rPr lang="en-GB" sz="1200" dirty="0" err="1">
                <a:effectLst/>
                <a:latin typeface="Myriad Pro" panose="020B0503030403020204"/>
                <a:ea typeface="Calibri" panose="020F0502020204030204" pitchFamily="34" charset="0"/>
                <a:cs typeface="Times New Roman" panose="02020603050405020304" pitchFamily="18" charset="0"/>
              </a:rPr>
              <a:t>Numberblock</a:t>
            </a:r>
            <a:r>
              <a:rPr lang="en-GB" sz="1200" dirty="0">
                <a:effectLst/>
                <a:latin typeface="Myriad Pro" panose="020B0503030403020204"/>
                <a:ea typeface="Calibri" panose="020F0502020204030204" pitchFamily="34" charset="0"/>
                <a:cs typeface="Times New Roman" panose="02020603050405020304" pitchFamily="18" charset="0"/>
              </a:rPr>
              <a:t>. </a:t>
            </a:r>
          </a:p>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How can we help Five to find out which </a:t>
            </a:r>
            <a:r>
              <a:rPr lang="en-GB" sz="1200" dirty="0" err="1">
                <a:effectLst/>
                <a:latin typeface="Myriad Pro" panose="020B0503030403020204"/>
                <a:ea typeface="Calibri" panose="020F0502020204030204" pitchFamily="34" charset="0"/>
                <a:cs typeface="Times New Roman" panose="02020603050405020304" pitchFamily="18" charset="0"/>
              </a:rPr>
              <a:t>Numberblock</a:t>
            </a:r>
            <a:r>
              <a:rPr lang="en-GB" sz="1200" dirty="0">
                <a:effectLst/>
                <a:latin typeface="Myriad Pro" panose="020B0503030403020204"/>
                <a:ea typeface="Calibri" panose="020F0502020204030204" pitchFamily="34" charset="0"/>
                <a:cs typeface="Times New Roman" panose="02020603050405020304" pitchFamily="18"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20</a:t>
            </a:fld>
            <a:endParaRPr lang="en-GB" dirty="0"/>
          </a:p>
        </p:txBody>
      </p:sp>
    </p:spTree>
    <p:extLst>
      <p:ext uri="{BB962C8B-B14F-4D97-AF65-F5344CB8AC3E}">
        <p14:creationId xmlns:p14="http://schemas.microsoft.com/office/powerpoint/2010/main" val="3175737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Use this slide to introduce the problem that the children can work 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There are different ways to add these four numbers. Invite children to work in talk partners to find a smart way to find the total of 10. Allow time for them to explore before gathering examples and comparing strategies.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For example, 1+4=5 and 2+3=5. So, 5+5=10 OR 1+3=4; 4 + 4 = 8; 8 + 2 = 10 OR 4+3=7; 1+2=3; 7+3=10.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Ask children what they noticed, to explain their reasons for choosing their strategy, to evaluate whether it was a good strategy after they did it or whether they changed their strategy.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21</a:t>
            </a:fld>
            <a:endParaRPr lang="en-GB" dirty="0"/>
          </a:p>
        </p:txBody>
      </p:sp>
    </p:spTree>
    <p:extLst>
      <p:ext uri="{BB962C8B-B14F-4D97-AF65-F5344CB8AC3E}">
        <p14:creationId xmlns:p14="http://schemas.microsoft.com/office/powerpoint/2010/main" val="2795228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This slide shows how to model some of the ways. Compare the pupils’ strategies with these ones. Which one do you like? Why? Which ones can help to work out the calculation more quickly? Why?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For example: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1+4=5 and 2+3=5. So, 5+5=10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1+3=4; 4 + 4 = 8; 8 + 2 = 10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4+3=7; 1+2=3; 7+3=10.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22</a:t>
            </a:fld>
            <a:endParaRPr lang="en-GB" dirty="0"/>
          </a:p>
        </p:txBody>
      </p:sp>
    </p:spTree>
    <p:extLst>
      <p:ext uri="{BB962C8B-B14F-4D97-AF65-F5344CB8AC3E}">
        <p14:creationId xmlns:p14="http://schemas.microsoft.com/office/powerpoint/2010/main" val="1594902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23</a:t>
            </a:fld>
            <a:endParaRPr lang="en-GB" dirty="0"/>
          </a:p>
        </p:txBody>
      </p:sp>
    </p:spTree>
    <p:extLst>
      <p:ext uri="{BB962C8B-B14F-4D97-AF65-F5344CB8AC3E}">
        <p14:creationId xmlns:p14="http://schemas.microsoft.com/office/powerpoint/2010/main" val="39011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4</a:t>
            </a:fld>
            <a:endParaRPr lang="en-GB" dirty="0"/>
          </a:p>
        </p:txBody>
      </p:sp>
    </p:spTree>
    <p:extLst>
      <p:ext uri="{BB962C8B-B14F-4D97-AF65-F5344CB8AC3E}">
        <p14:creationId xmlns:p14="http://schemas.microsoft.com/office/powerpoint/2010/main" val="226187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yriad Pro" panose="020B0503030403020204"/>
                <a:ea typeface="Calibri" panose="020F0502020204030204" pitchFamily="34" charset="0"/>
                <a:cs typeface="Times New Roman" panose="02020603050405020304" pitchFamily="18" charset="0"/>
              </a:rPr>
              <a:t>Text inside &lt; &gt; indicates what can be changed.</a:t>
            </a:r>
            <a:r>
              <a:rPr lang="en-GB" sz="1200" kern="1200" dirty="0">
                <a:solidFill>
                  <a:srgbClr val="000000"/>
                </a:solidFill>
                <a:effectLst/>
                <a:latin typeface="Myriad Pro" panose="020B0503030403020204"/>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yriad Pro" panose="020B0503030403020204"/>
                <a:ea typeface="Calibri" panose="020F0502020204030204" pitchFamily="34" charset="0"/>
                <a:cs typeface="Times New Roman" panose="02020603050405020304" pitchFamily="18" charset="0"/>
              </a:rPr>
              <a:t>Encourage children to explain their reasoning. For example: Six must be the missing number because 6 and 3 make 9, OR 6 must be the missing number because 9 take away 3 is 6.</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BE909DB-13D6-45F7-9022-56565D11BD24}" type="slidenum">
              <a:rPr lang="en-GB" smtClean="0"/>
              <a:t>5</a:t>
            </a:fld>
            <a:endParaRPr lang="en-GB" dirty="0"/>
          </a:p>
        </p:txBody>
      </p:sp>
    </p:spTree>
    <p:extLst>
      <p:ext uri="{BB962C8B-B14F-4D97-AF65-F5344CB8AC3E}">
        <p14:creationId xmlns:p14="http://schemas.microsoft.com/office/powerpoint/2010/main" val="2607720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dirty="0"/>
          </a:p>
        </p:txBody>
      </p:sp>
    </p:spTree>
    <p:extLst>
      <p:ext uri="{BB962C8B-B14F-4D97-AF65-F5344CB8AC3E}">
        <p14:creationId xmlns:p14="http://schemas.microsoft.com/office/powerpoint/2010/main" val="3200087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effectLst/>
                <a:latin typeface="Myriad Pro" panose="020B0503030403020204"/>
                <a:ea typeface="Calibri" panose="020F0502020204030204" pitchFamily="34" charset="0"/>
                <a:cs typeface="Calibri" panose="020F0502020204030204" pitchFamily="34" charset="0"/>
              </a:rPr>
              <a:t>Use this slide for talking and discussing together.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BE909DB-13D6-45F7-9022-56565D11BD24}" type="slidenum">
              <a:rPr lang="en-GB" smtClean="0"/>
              <a:t>8</a:t>
            </a:fld>
            <a:endParaRPr lang="en-GB" dirty="0"/>
          </a:p>
        </p:txBody>
      </p:sp>
    </p:spTree>
    <p:extLst>
      <p:ext uri="{BB962C8B-B14F-4D97-AF65-F5344CB8AC3E}">
        <p14:creationId xmlns:p14="http://schemas.microsoft.com/office/powerpoint/2010/main" val="644198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10</a:t>
            </a:fld>
            <a:endParaRPr lang="en-GB" dirty="0"/>
          </a:p>
        </p:txBody>
      </p:sp>
    </p:spTree>
    <p:extLst>
      <p:ext uri="{BB962C8B-B14F-4D97-AF65-F5344CB8AC3E}">
        <p14:creationId xmlns:p14="http://schemas.microsoft.com/office/powerpoint/2010/main" val="360627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i="0" dirty="0"/>
          </a:p>
          <a:p>
            <a:endParaRPr lang="en-GB" i="0" dirty="0"/>
          </a:p>
        </p:txBody>
      </p:sp>
      <p:sp>
        <p:nvSpPr>
          <p:cNvPr id="4" name="Slide Number Placeholder 3"/>
          <p:cNvSpPr>
            <a:spLocks noGrp="1"/>
          </p:cNvSpPr>
          <p:nvPr>
            <p:ph type="sldNum" sz="quarter" idx="5"/>
          </p:nvPr>
        </p:nvSpPr>
        <p:spPr/>
        <p:txBody>
          <a:bodyPr/>
          <a:lstStyle/>
          <a:p>
            <a:fld id="{4BE909DB-13D6-45F7-9022-56565D11BD24}" type="slidenum">
              <a:rPr lang="en-GB" smtClean="0"/>
              <a:t>11</a:t>
            </a:fld>
            <a:endParaRPr lang="en-GB" dirty="0"/>
          </a:p>
        </p:txBody>
      </p:sp>
    </p:spTree>
    <p:extLst>
      <p:ext uri="{BB962C8B-B14F-4D97-AF65-F5344CB8AC3E}">
        <p14:creationId xmlns:p14="http://schemas.microsoft.com/office/powerpoint/2010/main" val="2325946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Use this slide to model problem-solving thinking.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How can we work out who is missing?</a:t>
            </a:r>
          </a:p>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Which numbers are at the start of the line? (1, 2 and 3 are at the start because One, Two and Three stand at the start of the line.)</a:t>
            </a:r>
          </a:p>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What else do we know? (5, 6, 7, 8, 9 and 10 are last.)</a:t>
            </a:r>
          </a:p>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How can we name the missing number? (1 more than 3 is 4. 4 is 1 more than 3. 1 less than 5 is 4. 4 is 1 less than 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So, the missing number is 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12</a:t>
            </a:fld>
            <a:endParaRPr lang="en-GB" dirty="0"/>
          </a:p>
        </p:txBody>
      </p:sp>
    </p:spTree>
    <p:extLst>
      <p:ext uri="{BB962C8B-B14F-4D97-AF65-F5344CB8AC3E}">
        <p14:creationId xmlns:p14="http://schemas.microsoft.com/office/powerpoint/2010/main" val="1644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How could we work out who is missing?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What do we already know? (We know 2 and 4 are first.)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What else do we know? (We know 8 and 10 are last.)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What do we notice that can help us? (The </a:t>
            </a:r>
            <a:r>
              <a:rPr lang="en-GB" sz="1200" dirty="0" err="1">
                <a:effectLst/>
                <a:latin typeface="Myriad Pro" panose="020B0503030403020204"/>
                <a:ea typeface="Calibri" panose="020F0502020204030204" pitchFamily="34" charset="0"/>
                <a:cs typeface="Times New Roman" panose="02020603050405020304" pitchFamily="18" charset="0"/>
              </a:rPr>
              <a:t>Numberblocks</a:t>
            </a:r>
            <a:r>
              <a:rPr lang="en-GB" sz="1200" dirty="0">
                <a:effectLst/>
                <a:latin typeface="Myriad Pro" panose="020B0503030403020204"/>
                <a:ea typeface="Calibri" panose="020F0502020204030204" pitchFamily="34" charset="0"/>
                <a:cs typeface="Times New Roman" panose="02020603050405020304" pitchFamily="18" charset="0"/>
              </a:rPr>
              <a:t> get bigger by two each time).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How can that help us to find Big Tum’s missing </a:t>
            </a:r>
            <a:r>
              <a:rPr lang="en-GB" sz="1200" dirty="0" err="1">
                <a:effectLst/>
                <a:latin typeface="Myriad Pro" panose="020B0503030403020204"/>
                <a:ea typeface="Calibri" panose="020F0502020204030204" pitchFamily="34" charset="0"/>
                <a:cs typeface="Times New Roman" panose="02020603050405020304" pitchFamily="18" charset="0"/>
              </a:rPr>
              <a:t>Numberblock</a:t>
            </a:r>
            <a:r>
              <a:rPr lang="en-GB" sz="1200" dirty="0">
                <a:effectLst/>
                <a:latin typeface="Myriad Pro" panose="020B0503030403020204"/>
                <a:ea typeface="Calibri" panose="020F0502020204030204" pitchFamily="34" charset="0"/>
                <a:cs typeface="Times New Roman" panose="02020603050405020304" pitchFamily="18" charset="0"/>
              </a:rPr>
              <a:t>? (If each </a:t>
            </a:r>
            <a:r>
              <a:rPr lang="en-GB" sz="1200" dirty="0" err="1">
                <a:effectLst/>
                <a:latin typeface="Myriad Pro" panose="020B0503030403020204"/>
                <a:ea typeface="Calibri" panose="020F0502020204030204" pitchFamily="34" charset="0"/>
                <a:cs typeface="Times New Roman" panose="02020603050405020304" pitchFamily="18" charset="0"/>
              </a:rPr>
              <a:t>Numberblock</a:t>
            </a:r>
            <a:r>
              <a:rPr lang="en-GB" sz="1200" dirty="0">
                <a:effectLst/>
                <a:latin typeface="Myriad Pro" panose="020B0503030403020204"/>
                <a:ea typeface="Calibri" panose="020F0502020204030204" pitchFamily="34" charset="0"/>
                <a:cs typeface="Times New Roman" panose="02020603050405020304" pitchFamily="18" charset="0"/>
              </a:rPr>
              <a:t> gets bigger by 2 and 4 is before the missing </a:t>
            </a:r>
            <a:r>
              <a:rPr lang="en-GB" sz="1200" dirty="0" err="1">
                <a:effectLst/>
                <a:latin typeface="Myriad Pro" panose="020B0503030403020204"/>
                <a:ea typeface="Calibri" panose="020F0502020204030204" pitchFamily="34" charset="0"/>
                <a:cs typeface="Times New Roman" panose="02020603050405020304" pitchFamily="18" charset="0"/>
              </a:rPr>
              <a:t>Numberblock</a:t>
            </a:r>
            <a:r>
              <a:rPr lang="en-GB" sz="1200" dirty="0">
                <a:effectLst/>
                <a:latin typeface="Myriad Pro" panose="020B0503030403020204"/>
                <a:ea typeface="Calibri" panose="020F0502020204030204" pitchFamily="34" charset="0"/>
                <a:cs typeface="Times New Roman" panose="02020603050405020304" pitchFamily="18"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then 6 must be the missing </a:t>
            </a:r>
            <a:r>
              <a:rPr lang="en-GB" sz="1200" dirty="0" err="1">
                <a:effectLst/>
                <a:latin typeface="Myriad Pro" panose="020B0503030403020204"/>
                <a:ea typeface="Calibri" panose="020F0502020204030204" pitchFamily="34" charset="0"/>
                <a:cs typeface="Times New Roman" panose="02020603050405020304" pitchFamily="18" charset="0"/>
              </a:rPr>
              <a:t>Numberblock</a:t>
            </a:r>
            <a:r>
              <a:rPr lang="en-GB" sz="1200" dirty="0">
                <a:effectLst/>
                <a:latin typeface="Myriad Pro" panose="020B0503030403020204"/>
                <a:ea typeface="Calibri" panose="020F0502020204030204" pitchFamily="34" charset="0"/>
                <a:cs typeface="Times New Roman" panose="02020603050405020304" pitchFamily="18"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13</a:t>
            </a:fld>
            <a:endParaRPr lang="en-GB" dirty="0"/>
          </a:p>
        </p:txBody>
      </p:sp>
    </p:spTree>
    <p:extLst>
      <p:ext uri="{BB962C8B-B14F-4D97-AF65-F5344CB8AC3E}">
        <p14:creationId xmlns:p14="http://schemas.microsoft.com/office/powerpoint/2010/main" val="22049240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417246"/>
            <a:ext cx="6049764" cy="646331"/>
          </a:xfrm>
          <a:prstGeom prst="rect">
            <a:avLst/>
          </a:prstGeom>
          <a:noFill/>
        </p:spPr>
        <p:txBody>
          <a:bodyPr wrap="square" rtlCol="0">
            <a:spAutoFit/>
          </a:bodyPr>
          <a:lstStyle/>
          <a:p>
            <a:r>
              <a:rPr lang="en-GB" sz="3600" b="1" dirty="0">
                <a:solidFill>
                  <a:schemeClr val="bg1"/>
                </a:solidFill>
                <a:latin typeface="Century Gothic" panose="020B0502020202020204" pitchFamily="34" charset="0"/>
              </a:rPr>
              <a:t>Numberblocks</a:t>
            </a:r>
          </a:p>
        </p:txBody>
      </p:sp>
      <p:sp>
        <p:nvSpPr>
          <p:cNvPr id="3" name="Rectangle 2">
            <a:extLst>
              <a:ext uri="{FF2B5EF4-FFF2-40B4-BE49-F238E27FC236}">
                <a16:creationId xmlns:a16="http://schemas.microsoft.com/office/drawing/2014/main" id="{C23EC0BE-6789-4914-A005-C2484543BD67}"/>
              </a:ext>
            </a:extLst>
          </p:cNvPr>
          <p:cNvSpPr/>
          <p:nvPr userDrawn="1"/>
        </p:nvSpPr>
        <p:spPr>
          <a:xfrm>
            <a:off x="6847367" y="5178056"/>
            <a:ext cx="5050721" cy="1392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37" name="Rectangle 5"/>
          <p:cNvSpPr>
            <a:spLocks noGrp="1" noChangeArrowheads="1"/>
          </p:cNvSpPr>
          <p:nvPr>
            <p:ph type="subTitle" idx="1" hasCustomPrompt="1"/>
          </p:nvPr>
        </p:nvSpPr>
        <p:spPr>
          <a:xfrm>
            <a:off x="609602" y="1792542"/>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GB" noProof="0" dirty="0"/>
              <a:t>Series [xx] Episode [xx]</a:t>
            </a:r>
          </a:p>
          <a:p>
            <a:pPr lvl="0"/>
            <a:r>
              <a:rPr lang="en-GB" noProof="0" dirty="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1066B1CA-5C61-4ED0-9D9B-7D537E1AF9F6}"/>
              </a:ext>
            </a:extLst>
          </p:cNvPr>
          <p:cNvSpPr txBox="1"/>
          <p:nvPr userDrawn="1"/>
        </p:nvSpPr>
        <p:spPr>
          <a:xfrm>
            <a:off x="5416733" y="6416094"/>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0" name="Oval 9">
            <a:extLst>
              <a:ext uri="{FF2B5EF4-FFF2-40B4-BE49-F238E27FC236}">
                <a16:creationId xmlns:a16="http://schemas.microsoft.com/office/drawing/2014/main" id="{A3E6AEE1-F917-47B7-AFAD-AB1A9482DC70}"/>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11" name="Picture 2">
            <a:extLst>
              <a:ext uri="{FF2B5EF4-FFF2-40B4-BE49-F238E27FC236}">
                <a16:creationId xmlns:a16="http://schemas.microsoft.com/office/drawing/2014/main" id="{4C46847D-B67F-41BD-A401-3CC017D6BB5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7990" t="73886" r="2704" b="4473"/>
          <a:stretch/>
        </p:blipFill>
        <p:spPr bwMode="auto">
          <a:xfrm>
            <a:off x="7091540" y="4550735"/>
            <a:ext cx="4806548" cy="148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465E605-7CFD-4C28-A30E-0D08D815CEE1}"/>
              </a:ext>
            </a:extLst>
          </p:cNvPr>
          <p:cNvSpPr txBox="1"/>
          <p:nvPr userDrawn="1"/>
        </p:nvSpPr>
        <p:spPr>
          <a:xfrm>
            <a:off x="622301" y="1278382"/>
            <a:ext cx="6049764" cy="461665"/>
          </a:xfrm>
          <a:prstGeom prst="rect">
            <a:avLst/>
          </a:prstGeom>
          <a:noFill/>
        </p:spPr>
        <p:txBody>
          <a:bodyPr wrap="square" rtlCol="0">
            <a:spAutoFit/>
          </a:bodyPr>
          <a:lstStyle/>
          <a:p>
            <a:r>
              <a:rPr lang="en-GB" sz="2400" dirty="0">
                <a:solidFill>
                  <a:schemeClr val="bg1"/>
                </a:solidFill>
                <a:latin typeface="+mn-lt"/>
              </a:rPr>
              <a:t>Support Materials</a:t>
            </a:r>
          </a:p>
        </p:txBody>
      </p:sp>
    </p:spTree>
    <p:extLst>
      <p:ext uri="{BB962C8B-B14F-4D97-AF65-F5344CB8AC3E}">
        <p14:creationId xmlns:p14="http://schemas.microsoft.com/office/powerpoint/2010/main" val="347642296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039AA65E-09CE-4227-AA26-FE803EBE122A}"/>
              </a:ext>
            </a:extLst>
          </p:cNvPr>
          <p:cNvSpPr>
            <a:spLocks noGrp="1" noChangeArrowheads="1"/>
          </p:cNvSpPr>
          <p:nvPr>
            <p:ph type="subTitle" idx="1" hasCustomPrompt="1"/>
          </p:nvPr>
        </p:nvSpPr>
        <p:spPr>
          <a:xfrm>
            <a:off x="609602" y="2300114"/>
            <a:ext cx="6439267" cy="1152130"/>
          </a:xfrm>
        </p:spPr>
        <p:txBody>
          <a:bodyPr>
            <a:normAutofit/>
          </a:bodyPr>
          <a:lstStyle>
            <a:lvl1pPr marL="0" indent="0">
              <a:buNone/>
              <a:defRPr sz="3600" b="1">
                <a:solidFill>
                  <a:schemeClr val="bg1"/>
                </a:solidFill>
                <a:latin typeface="Century Gothic" panose="020B0502020202020204" pitchFamily="34" charset="0"/>
                <a:cs typeface="Arial" panose="020B0604020202020204" pitchFamily="34" charset="0"/>
              </a:defRPr>
            </a:lvl1pPr>
          </a:lstStyle>
          <a:p>
            <a:pPr lvl="0"/>
            <a:r>
              <a:rPr lang="en-GB" noProof="0" dirty="0"/>
              <a:t>[Subpage title]</a:t>
            </a:r>
          </a:p>
        </p:txBody>
      </p:sp>
    </p:spTree>
    <p:extLst>
      <p:ext uri="{BB962C8B-B14F-4D97-AF65-F5344CB8AC3E}">
        <p14:creationId xmlns:p14="http://schemas.microsoft.com/office/powerpoint/2010/main" val="55949225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23374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9" name="Oval 8">
            <a:extLst>
              <a:ext uri="{FF2B5EF4-FFF2-40B4-BE49-F238E27FC236}">
                <a16:creationId xmlns:a16="http://schemas.microsoft.com/office/drawing/2014/main" id="{F0EC4F38-FAE7-4736-A2FC-2776838265ED}"/>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702026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[Subtitle]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4DB3256F-83C8-4422-BB4B-79DB90083B87}" type="slidenum">
              <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a:t>
            </a:fld>
            <a:endPar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410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altLang="en-US"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234051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039AA65E-09CE-4227-AA26-FE803EBE122A}"/>
              </a:ext>
            </a:extLst>
          </p:cNvPr>
          <p:cNvSpPr>
            <a:spLocks noGrp="1" noChangeArrowheads="1"/>
          </p:cNvSpPr>
          <p:nvPr>
            <p:ph type="subTitle" idx="1" hasCustomPrompt="1"/>
          </p:nvPr>
        </p:nvSpPr>
        <p:spPr>
          <a:xfrm>
            <a:off x="609602" y="2300114"/>
            <a:ext cx="6439267" cy="1152130"/>
          </a:xfrm>
        </p:spPr>
        <p:txBody>
          <a:bodyPr>
            <a:normAutofit/>
          </a:bodyPr>
          <a:lstStyle>
            <a:lvl1pPr marL="0" indent="0">
              <a:buNone/>
              <a:defRPr sz="3600" b="1">
                <a:solidFill>
                  <a:schemeClr val="bg1"/>
                </a:solidFill>
                <a:latin typeface="Century Gothic" panose="020B0502020202020204" pitchFamily="34" charset="0"/>
                <a:cs typeface="Arial" panose="020B0604020202020204" pitchFamily="34" charset="0"/>
              </a:defRPr>
            </a:lvl1pPr>
          </a:lstStyle>
          <a:p>
            <a:pPr lvl="0"/>
            <a:r>
              <a:rPr lang="en-GB" noProof="0" dirty="0"/>
              <a:t>[Subpage title]</a:t>
            </a:r>
          </a:p>
        </p:txBody>
      </p:sp>
    </p:spTree>
    <p:extLst>
      <p:ext uri="{BB962C8B-B14F-4D97-AF65-F5344CB8AC3E}">
        <p14:creationId xmlns:p14="http://schemas.microsoft.com/office/powerpoint/2010/main" val="86964872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76764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8" name="Oval 7">
            <a:extLst>
              <a:ext uri="{FF2B5EF4-FFF2-40B4-BE49-F238E27FC236}">
                <a16:creationId xmlns:a16="http://schemas.microsoft.com/office/drawing/2014/main" id="{C799426A-290E-4017-B895-A9F86C4B3DC0}"/>
              </a:ext>
            </a:extLst>
          </p:cNvPr>
          <p:cNvSpPr/>
          <p:nvPr userDrawn="1"/>
        </p:nvSpPr>
        <p:spPr bwMode="auto">
          <a:xfrm>
            <a:off x="11769355" y="6392987"/>
            <a:ext cx="359229" cy="346166"/>
          </a:xfrm>
          <a:prstGeom prst="ellipse">
            <a:avLst/>
          </a:prstGeom>
          <a:solidFill>
            <a:schemeClr val="tx2">
              <a:lumMod val="40000"/>
              <a:lumOff val="60000"/>
            </a:schemeClr>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115290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1802162"/>
            <a:ext cx="6049764" cy="646331"/>
          </a:xfrm>
          <a:prstGeom prst="rect">
            <a:avLst/>
          </a:prstGeom>
          <a:noFill/>
        </p:spPr>
        <p:txBody>
          <a:bodyPr wrap="square" rtlCol="0">
            <a:spAutoFit/>
          </a:bodyPr>
          <a:lstStyle/>
          <a:p>
            <a:r>
              <a:rPr lang="en-GB" sz="3600" b="1" dirty="0">
                <a:solidFill>
                  <a:schemeClr val="bg1"/>
                </a:solidFill>
                <a:latin typeface="Century Gothic" panose="020B0502020202020204" pitchFamily="34" charset="0"/>
              </a:rPr>
              <a:t>Numberblocks</a:t>
            </a:r>
          </a:p>
        </p:txBody>
      </p:sp>
      <p:sp>
        <p:nvSpPr>
          <p:cNvPr id="3" name="Rectangle 2">
            <a:extLst>
              <a:ext uri="{FF2B5EF4-FFF2-40B4-BE49-F238E27FC236}">
                <a16:creationId xmlns:a16="http://schemas.microsoft.com/office/drawing/2014/main" id="{C23EC0BE-6789-4914-A005-C2484543BD67}"/>
              </a:ext>
            </a:extLst>
          </p:cNvPr>
          <p:cNvSpPr/>
          <p:nvPr userDrawn="1"/>
        </p:nvSpPr>
        <p:spPr>
          <a:xfrm>
            <a:off x="6847367" y="5178056"/>
            <a:ext cx="5050721" cy="1392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37" name="Rectangle 5"/>
          <p:cNvSpPr>
            <a:spLocks noGrp="1" noChangeArrowheads="1"/>
          </p:cNvSpPr>
          <p:nvPr>
            <p:ph type="subTitle" idx="1" hasCustomPrompt="1"/>
          </p:nvPr>
        </p:nvSpPr>
        <p:spPr>
          <a:xfrm>
            <a:off x="609602" y="3177458"/>
            <a:ext cx="6062463" cy="1152130"/>
          </a:xfrm>
        </p:spPr>
        <p:txBody>
          <a:bodyPr>
            <a:normAutofit/>
          </a:bodyPr>
          <a:lstStyle>
            <a:lvl1pPr marL="0" indent="0">
              <a:buNone/>
              <a:defRPr sz="2400">
                <a:solidFill>
                  <a:schemeClr val="bg1"/>
                </a:solidFill>
                <a:latin typeface="Century Gothic" panose="020B0502020202020204" pitchFamily="34" charset="0"/>
                <a:cs typeface="Arial" panose="020B0604020202020204" pitchFamily="34" charset="0"/>
              </a:defRPr>
            </a:lvl1pPr>
          </a:lstStyle>
          <a:p>
            <a:pPr lvl="0"/>
            <a:r>
              <a:rPr lang="en-GB" noProof="0" dirty="0"/>
              <a:t>Series [xx] Episode [xx]</a:t>
            </a:r>
          </a:p>
          <a:p>
            <a:pPr lvl="0"/>
            <a:r>
              <a:rPr lang="en-GB" noProof="0" dirty="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1066B1CA-5C61-4ED0-9D9B-7D537E1AF9F6}"/>
              </a:ext>
            </a:extLst>
          </p:cNvPr>
          <p:cNvSpPr txBox="1"/>
          <p:nvPr userDrawn="1"/>
        </p:nvSpPr>
        <p:spPr>
          <a:xfrm>
            <a:off x="5416733" y="6416094"/>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0" name="Oval 9">
            <a:extLst>
              <a:ext uri="{FF2B5EF4-FFF2-40B4-BE49-F238E27FC236}">
                <a16:creationId xmlns:a16="http://schemas.microsoft.com/office/drawing/2014/main" id="{A3E6AEE1-F917-47B7-AFAD-AB1A9482DC70}"/>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11" name="Picture 2">
            <a:extLst>
              <a:ext uri="{FF2B5EF4-FFF2-40B4-BE49-F238E27FC236}">
                <a16:creationId xmlns:a16="http://schemas.microsoft.com/office/drawing/2014/main" id="{4C46847D-B67F-41BD-A401-3CC017D6BB5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7990" t="73886" r="2704" b="4473"/>
          <a:stretch/>
        </p:blipFill>
        <p:spPr bwMode="auto">
          <a:xfrm>
            <a:off x="7091540" y="4550735"/>
            <a:ext cx="4806548" cy="148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465E605-7CFD-4C28-A30E-0D08D815CEE1}"/>
              </a:ext>
            </a:extLst>
          </p:cNvPr>
          <p:cNvSpPr txBox="1"/>
          <p:nvPr userDrawn="1"/>
        </p:nvSpPr>
        <p:spPr>
          <a:xfrm>
            <a:off x="622301" y="2663298"/>
            <a:ext cx="6049764" cy="461665"/>
          </a:xfrm>
          <a:prstGeom prst="rect">
            <a:avLst/>
          </a:prstGeom>
          <a:noFill/>
        </p:spPr>
        <p:txBody>
          <a:bodyPr wrap="square" rtlCol="0">
            <a:spAutoFit/>
          </a:bodyPr>
          <a:lstStyle/>
          <a:p>
            <a:r>
              <a:rPr lang="en-GB" sz="2400" dirty="0">
                <a:solidFill>
                  <a:schemeClr val="bg1"/>
                </a:solidFill>
                <a:latin typeface="Century Gothic" panose="020B0502020202020204" pitchFamily="34" charset="0"/>
              </a:rPr>
              <a:t>Support Materials</a:t>
            </a:r>
          </a:p>
        </p:txBody>
      </p:sp>
    </p:spTree>
    <p:extLst>
      <p:ext uri="{BB962C8B-B14F-4D97-AF65-F5344CB8AC3E}">
        <p14:creationId xmlns:p14="http://schemas.microsoft.com/office/powerpoint/2010/main" val="75891337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[Subtitle]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4DB3256F-83C8-4422-BB4B-79DB90083B87}" type="slidenum">
              <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a:t>
            </a:fld>
            <a:endPar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48945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altLang="en-US"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6315125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11/04/2021</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3A4A998D-6F83-4D71-AA77-13FC1A139956}" type="slidenum">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0621944"/>
      </p:ext>
    </p:extLst>
  </p:cSld>
  <p:clrMap bg1="lt1" tx1="dk1" bg2="lt2" tx2="dk2" accent1="accent1" accent2="accent2" accent3="accent3" accent4="accent4" accent5="accent5" accent6="accent6" hlink="hlink" folHlink="folHlink"/>
  <p:sldLayoutIdLst>
    <p:sldLayoutId id="2147483692" r:id="rId1"/>
    <p:sldLayoutId id="2147483694" r:id="rId2"/>
    <p:sldLayoutId id="2147483695" r:id="rId3"/>
    <p:sldLayoutId id="2147483697" r:id="rId4"/>
    <p:sldLayoutId id="2147483674" r:id="rId5"/>
    <p:sldLayoutId id="2147483698" r:id="rId6"/>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11/04/2021</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3A4A998D-6F83-4D71-AA77-13FC1A139956}" type="slidenum">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7893466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jp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12.png"/><Relationship Id="rId5" Type="http://schemas.openxmlformats.org/officeDocument/2006/relationships/image" Target="../media/image17.png"/><Relationship Id="rId10" Type="http://schemas.openxmlformats.org/officeDocument/2006/relationships/image" Target="../media/image7.png"/><Relationship Id="rId4" Type="http://schemas.openxmlformats.org/officeDocument/2006/relationships/image" Target="../media/image16.png"/><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22.png"/><Relationship Id="rId4" Type="http://schemas.openxmlformats.org/officeDocument/2006/relationships/image" Target="../media/image12.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18.xml"/><Relationship Id="rId16"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F49BF0-75F1-45ED-BCD2-5BA591F84696}"/>
              </a:ext>
            </a:extLst>
          </p:cNvPr>
          <p:cNvSpPr>
            <a:spLocks noGrp="1"/>
          </p:cNvSpPr>
          <p:nvPr>
            <p:ph type="subTitle" idx="1"/>
          </p:nvPr>
        </p:nvSpPr>
        <p:spPr/>
        <p:txBody>
          <a:bodyPr>
            <a:normAutofit/>
          </a:bodyPr>
          <a:lstStyle/>
          <a:p>
            <a:r>
              <a:rPr lang="en-GB" dirty="0"/>
              <a:t>Series 3 Episode 18</a:t>
            </a:r>
          </a:p>
          <a:p>
            <a:r>
              <a:rPr lang="en-GB" dirty="0"/>
              <a:t>The Legend of Big Tum</a:t>
            </a:r>
          </a:p>
          <a:p>
            <a:endParaRPr lang="en-GB" dirty="0"/>
          </a:p>
        </p:txBody>
      </p:sp>
    </p:spTree>
    <p:extLst>
      <p:ext uri="{BB962C8B-B14F-4D97-AF65-F5344CB8AC3E}">
        <p14:creationId xmlns:p14="http://schemas.microsoft.com/office/powerpoint/2010/main" val="2966324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112652"/>
            <a:ext cx="10972800" cy="4922387"/>
          </a:xfrm>
        </p:spPr>
        <p:txBody>
          <a:bodyPr vert="horz" lIns="91440" tIns="45720" rIns="91440" bIns="45720" rtlCol="0" anchor="t">
            <a:noAutofit/>
          </a:bodyPr>
          <a:lstStyle/>
          <a:p>
            <a:pPr marL="0" indent="0">
              <a:lnSpc>
                <a:spcPct val="100000"/>
              </a:lnSpc>
              <a:spcBef>
                <a:spcPts val="0"/>
              </a:spcBef>
              <a:buNone/>
            </a:pPr>
            <a:r>
              <a:rPr lang="en-GB" sz="2000" b="1" dirty="0">
                <a:latin typeface="+mj-lt"/>
              </a:rPr>
              <a:t>Playing and Exploring</a:t>
            </a:r>
          </a:p>
          <a:p>
            <a:pPr marL="0" indent="0">
              <a:lnSpc>
                <a:spcPct val="100000"/>
              </a:lnSpc>
              <a:spcBef>
                <a:spcPts val="0"/>
              </a:spcBef>
              <a:buNone/>
            </a:pPr>
            <a:r>
              <a:rPr lang="en-GB" sz="2000" dirty="0">
                <a:latin typeface="+mj-lt"/>
              </a:rPr>
              <a:t>Leave out images of the </a:t>
            </a:r>
            <a:r>
              <a:rPr lang="en-GB" sz="2000" dirty="0" err="1">
                <a:latin typeface="+mj-lt"/>
              </a:rPr>
              <a:t>Numberblocks</a:t>
            </a:r>
            <a:r>
              <a:rPr lang="en-GB" sz="2000" dirty="0">
                <a:latin typeface="+mj-lt"/>
              </a:rPr>
              <a:t> with one missing. Peg them out on a washing line to find out who Big Tum is hiding today.</a:t>
            </a:r>
          </a:p>
          <a:p>
            <a:pPr marL="0" indent="0">
              <a:lnSpc>
                <a:spcPct val="100000"/>
              </a:lnSpc>
              <a:spcBef>
                <a:spcPts val="1800"/>
              </a:spcBef>
              <a:buNone/>
            </a:pPr>
            <a:r>
              <a:rPr lang="en-GB" sz="2000" b="1" dirty="0">
                <a:latin typeface="+mj-lt"/>
              </a:rPr>
              <a:t>Active Learning</a:t>
            </a:r>
            <a:endParaRPr lang="en-GB" sz="2000" dirty="0">
              <a:latin typeface="+mj-lt"/>
            </a:endParaRPr>
          </a:p>
          <a:p>
            <a:pPr marL="0" indent="0">
              <a:lnSpc>
                <a:spcPct val="100000"/>
              </a:lnSpc>
              <a:spcBef>
                <a:spcPts val="0"/>
              </a:spcBef>
              <a:buNone/>
            </a:pPr>
            <a:r>
              <a:rPr lang="en-GB" sz="2000" dirty="0">
                <a:latin typeface="+mj-lt"/>
              </a:rPr>
              <a:t>Notice whether the children organise quantities in order to find out which is more or less. Listen out for children saying numbers in order and whether any number name is missing.</a:t>
            </a:r>
          </a:p>
          <a:p>
            <a:pPr marL="0" indent="0">
              <a:lnSpc>
                <a:spcPct val="100000"/>
              </a:lnSpc>
              <a:spcBef>
                <a:spcPts val="1800"/>
              </a:spcBef>
              <a:buNone/>
            </a:pPr>
            <a:r>
              <a:rPr lang="en-GB" sz="2000" b="1" dirty="0">
                <a:latin typeface="+mj-lt"/>
              </a:rPr>
              <a:t>Creating and Thinking Critically</a:t>
            </a:r>
          </a:p>
          <a:p>
            <a:pPr marL="0" indent="0">
              <a:lnSpc>
                <a:spcPct val="100000"/>
              </a:lnSpc>
              <a:spcBef>
                <a:spcPts val="0"/>
              </a:spcBef>
              <a:buNone/>
            </a:pPr>
            <a:r>
              <a:rPr lang="en-GB" sz="2000" dirty="0">
                <a:latin typeface="+mj-lt"/>
              </a:rPr>
              <a:t>In a small group, provide a feely bag containing interlocking cubes which represent each </a:t>
            </a:r>
            <a:r>
              <a:rPr lang="en-GB" sz="2000" dirty="0" err="1">
                <a:latin typeface="+mj-lt"/>
              </a:rPr>
              <a:t>Numberblock</a:t>
            </a:r>
            <a:r>
              <a:rPr lang="en-GB" sz="2000" dirty="0">
                <a:latin typeface="+mj-lt"/>
              </a:rPr>
              <a:t>. Everyone shuts their eyes while one person removes a </a:t>
            </a:r>
            <a:r>
              <a:rPr lang="en-GB" sz="2000" dirty="0" err="1">
                <a:latin typeface="+mj-lt"/>
              </a:rPr>
              <a:t>Numberblock</a:t>
            </a:r>
            <a:r>
              <a:rPr lang="en-GB" sz="2000" dirty="0">
                <a:latin typeface="+mj-lt"/>
              </a:rPr>
              <a:t> tower from the feely bag and hides it from the rest. Open eyes and take out one tower at a time from the feely bag, laying them out on table. Who might be left in the bag? How can we work out who is missing?</a:t>
            </a:r>
          </a:p>
        </p:txBody>
      </p:sp>
    </p:spTree>
    <p:extLst>
      <p:ext uri="{BB962C8B-B14F-4D97-AF65-F5344CB8AC3E}">
        <p14:creationId xmlns:p14="http://schemas.microsoft.com/office/powerpoint/2010/main" val="3525258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87CC145E-53B0-496B-86E8-472538CEAC91}"/>
              </a:ext>
            </a:extLst>
          </p:cNvPr>
          <p:cNvSpPr/>
          <p:nvPr/>
        </p:nvSpPr>
        <p:spPr bwMode="auto">
          <a:xfrm>
            <a:off x="11769354" y="6392987"/>
            <a:ext cx="359229" cy="346166"/>
          </a:xfrm>
          <a:prstGeom prst="ellipse">
            <a:avLst/>
          </a:prstGeom>
          <a:solidFill>
            <a:schemeClr val="tx2">
              <a:lumMod val="40000"/>
              <a:lumOff val="60000"/>
            </a:scheme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prstClr val="black"/>
              </a:solidFill>
              <a:latin typeface="Arial" charset="0"/>
            </a:endParaRPr>
          </a:p>
        </p:txBody>
      </p:sp>
      <p:pic>
        <p:nvPicPr>
          <p:cNvPr id="2" name="Picture 1">
            <a:extLst>
              <a:ext uri="{FF2B5EF4-FFF2-40B4-BE49-F238E27FC236}">
                <a16:creationId xmlns:a16="http://schemas.microsoft.com/office/drawing/2014/main" id="{3ECE6A9F-19A3-4998-A5A6-1D1EBC090477}"/>
              </a:ext>
            </a:extLst>
          </p:cNvPr>
          <p:cNvPicPr>
            <a:picLocks noChangeAspect="1"/>
          </p:cNvPicPr>
          <p:nvPr/>
        </p:nvPicPr>
        <p:blipFill>
          <a:blip r:embed="rId3"/>
          <a:stretch>
            <a:fillRect/>
          </a:stretch>
        </p:blipFill>
        <p:spPr>
          <a:xfrm>
            <a:off x="0" y="0"/>
            <a:ext cx="12328071" cy="6890761"/>
          </a:xfrm>
          <a:prstGeom prst="rect">
            <a:avLst/>
          </a:prstGeom>
        </p:spPr>
      </p:pic>
      <p:sp>
        <p:nvSpPr>
          <p:cNvPr id="3" name="Rectangle: Rounded Corners 2">
            <a:extLst>
              <a:ext uri="{FF2B5EF4-FFF2-40B4-BE49-F238E27FC236}">
                <a16:creationId xmlns:a16="http://schemas.microsoft.com/office/drawing/2014/main" id="{11601B08-D49F-43E0-88B6-4A85567DF36D}"/>
              </a:ext>
            </a:extLst>
          </p:cNvPr>
          <p:cNvSpPr/>
          <p:nvPr/>
        </p:nvSpPr>
        <p:spPr>
          <a:xfrm>
            <a:off x="342900" y="538843"/>
            <a:ext cx="2873829" cy="1028700"/>
          </a:xfrm>
          <a:prstGeom prst="roundRect">
            <a:avLst/>
          </a:prstGeom>
          <a:solidFill>
            <a:srgbClr val="70DAF0"/>
          </a:solidFill>
          <a:ln>
            <a:solidFill>
              <a:srgbClr val="6EDA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Rounded Corners 4">
            <a:extLst>
              <a:ext uri="{FF2B5EF4-FFF2-40B4-BE49-F238E27FC236}">
                <a16:creationId xmlns:a16="http://schemas.microsoft.com/office/drawing/2014/main" id="{2CEE5CD6-4FD1-43C7-981F-B820576590B4}"/>
              </a:ext>
            </a:extLst>
          </p:cNvPr>
          <p:cNvSpPr/>
          <p:nvPr/>
        </p:nvSpPr>
        <p:spPr>
          <a:xfrm>
            <a:off x="5067299" y="538843"/>
            <a:ext cx="6460672" cy="1028700"/>
          </a:xfrm>
          <a:prstGeom prst="roundRect">
            <a:avLst/>
          </a:prstGeom>
          <a:solidFill>
            <a:srgbClr val="6FE0F3"/>
          </a:solidFill>
          <a:ln>
            <a:solidFill>
              <a:srgbClr val="6FE0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Rounded Corners 5">
            <a:extLst>
              <a:ext uri="{FF2B5EF4-FFF2-40B4-BE49-F238E27FC236}">
                <a16:creationId xmlns:a16="http://schemas.microsoft.com/office/drawing/2014/main" id="{2BB2E58A-FD5A-4F65-85C2-F8E2F867F532}"/>
              </a:ext>
            </a:extLst>
          </p:cNvPr>
          <p:cNvSpPr/>
          <p:nvPr/>
        </p:nvSpPr>
        <p:spPr>
          <a:xfrm>
            <a:off x="6467220" y="5304831"/>
            <a:ext cx="4056544"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Century Gothic" panose="020B0502020202020204" pitchFamily="34" charset="0"/>
              </a:rPr>
              <a:t>	    is    less than     .</a:t>
            </a:r>
          </a:p>
        </p:txBody>
      </p:sp>
      <p:sp>
        <p:nvSpPr>
          <p:cNvPr id="7" name="Rectangle: Rounded Corners 6">
            <a:extLst>
              <a:ext uri="{FF2B5EF4-FFF2-40B4-BE49-F238E27FC236}">
                <a16:creationId xmlns:a16="http://schemas.microsoft.com/office/drawing/2014/main" id="{29BE5105-31B6-4EC2-A25F-2EAC74918B6E}"/>
              </a:ext>
            </a:extLst>
          </p:cNvPr>
          <p:cNvSpPr/>
          <p:nvPr/>
        </p:nvSpPr>
        <p:spPr>
          <a:xfrm>
            <a:off x="1488141" y="5329116"/>
            <a:ext cx="4374750"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Century Gothic" panose="020B0502020202020204" pitchFamily="34" charset="0"/>
              </a:rPr>
              <a:t>     is    more than     .</a:t>
            </a:r>
          </a:p>
        </p:txBody>
      </p:sp>
      <p:pic>
        <p:nvPicPr>
          <p:cNvPr id="8" name="Picture 7" descr="A picture containing drawing  Description automatically generated">
            <a:extLst>
              <a:ext uri="{FF2B5EF4-FFF2-40B4-BE49-F238E27FC236}">
                <a16:creationId xmlns:a16="http://schemas.microsoft.com/office/drawing/2014/main" id="{F36D437A-30A9-42C8-AB95-B36A3037A8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8237" y="5532619"/>
            <a:ext cx="417365" cy="563858"/>
          </a:xfrm>
          <a:prstGeom prst="rect">
            <a:avLst/>
          </a:prstGeom>
        </p:spPr>
      </p:pic>
      <p:pic>
        <p:nvPicPr>
          <p:cNvPr id="9" name="Picture 8" descr="A close up of a logo  Description automatically generated">
            <a:extLst>
              <a:ext uri="{FF2B5EF4-FFF2-40B4-BE49-F238E27FC236}">
                <a16:creationId xmlns:a16="http://schemas.microsoft.com/office/drawing/2014/main" id="{9367894A-03DC-4AE7-934F-6A475FDA3C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7978" y="5502117"/>
            <a:ext cx="109518" cy="614908"/>
          </a:xfrm>
          <a:prstGeom prst="rect">
            <a:avLst/>
          </a:prstGeom>
        </p:spPr>
      </p:pic>
      <p:pic>
        <p:nvPicPr>
          <p:cNvPr id="10" name="Picture 9" descr="A close up of a logo  Description automatically generated">
            <a:extLst>
              <a:ext uri="{FF2B5EF4-FFF2-40B4-BE49-F238E27FC236}">
                <a16:creationId xmlns:a16="http://schemas.microsoft.com/office/drawing/2014/main" id="{62427B48-5812-49C3-85FB-A49EB15E8B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3631" y="5568544"/>
            <a:ext cx="315057" cy="527933"/>
          </a:xfrm>
          <a:prstGeom prst="rect">
            <a:avLst/>
          </a:prstGeom>
        </p:spPr>
      </p:pic>
      <p:pic>
        <p:nvPicPr>
          <p:cNvPr id="11" name="Picture 10" descr="A close up of a logo  Description automatically generated">
            <a:extLst>
              <a:ext uri="{FF2B5EF4-FFF2-40B4-BE49-F238E27FC236}">
                <a16:creationId xmlns:a16="http://schemas.microsoft.com/office/drawing/2014/main" id="{F23405FB-FD7D-49B8-900D-C82056C1A2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92194" y="5568544"/>
            <a:ext cx="326280" cy="527933"/>
          </a:xfrm>
          <a:prstGeom prst="rect">
            <a:avLst/>
          </a:prstGeom>
        </p:spPr>
      </p:pic>
      <p:pic>
        <p:nvPicPr>
          <p:cNvPr id="12" name="Picture 11" descr="A picture containing drawing  Description automatically generated">
            <a:extLst>
              <a:ext uri="{FF2B5EF4-FFF2-40B4-BE49-F238E27FC236}">
                <a16:creationId xmlns:a16="http://schemas.microsoft.com/office/drawing/2014/main" id="{0189A9EE-2B92-42B9-ADAB-34CC43D46F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4250" y="5448310"/>
            <a:ext cx="479770" cy="648167"/>
          </a:xfrm>
          <a:prstGeom prst="rect">
            <a:avLst/>
          </a:prstGeom>
        </p:spPr>
      </p:pic>
      <p:pic>
        <p:nvPicPr>
          <p:cNvPr id="13" name="Picture 12" descr="A close up of a logo  Description automatically generated">
            <a:extLst>
              <a:ext uri="{FF2B5EF4-FFF2-40B4-BE49-F238E27FC236}">
                <a16:creationId xmlns:a16="http://schemas.microsoft.com/office/drawing/2014/main" id="{556E90D6-1AD1-4773-8FAE-BC5C383312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5883" y="5481569"/>
            <a:ext cx="109518" cy="614908"/>
          </a:xfrm>
          <a:prstGeom prst="rect">
            <a:avLst/>
          </a:prstGeom>
        </p:spPr>
      </p:pic>
      <p:pic>
        <p:nvPicPr>
          <p:cNvPr id="14" name="Picture 13" descr="A picture containing drawing  Description automatically generated">
            <a:extLst>
              <a:ext uri="{FF2B5EF4-FFF2-40B4-BE49-F238E27FC236}">
                <a16:creationId xmlns:a16="http://schemas.microsoft.com/office/drawing/2014/main" id="{A729D19A-6768-4D5B-AE0D-90B3BCC763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5222" y="771264"/>
            <a:ext cx="417365" cy="563858"/>
          </a:xfrm>
          <a:prstGeom prst="rect">
            <a:avLst/>
          </a:prstGeom>
        </p:spPr>
      </p:pic>
      <p:sp>
        <p:nvSpPr>
          <p:cNvPr id="4" name="Rectangle 3">
            <a:extLst>
              <a:ext uri="{FF2B5EF4-FFF2-40B4-BE49-F238E27FC236}">
                <a16:creationId xmlns:a16="http://schemas.microsoft.com/office/drawing/2014/main" id="{572E5C87-AFFE-47E2-857A-2DB79047C5A9}"/>
              </a:ext>
            </a:extLst>
          </p:cNvPr>
          <p:cNvSpPr/>
          <p:nvPr/>
        </p:nvSpPr>
        <p:spPr>
          <a:xfrm>
            <a:off x="174661" y="133564"/>
            <a:ext cx="986319" cy="404487"/>
          </a:xfrm>
          <a:prstGeom prst="rect">
            <a:avLst/>
          </a:prstGeom>
          <a:solidFill>
            <a:srgbClr val="77D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F9429494-C869-49BF-9C21-D03756E08DE1}"/>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lvl="0" indent="-285744" algn="l" defTabSz="914377"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19" name="Rectangle 18">
            <a:extLst>
              <a:ext uri="{FF2B5EF4-FFF2-40B4-BE49-F238E27FC236}">
                <a16:creationId xmlns:a16="http://schemas.microsoft.com/office/drawing/2014/main" id="{AA010C1C-718A-42B2-B29B-289198952061}"/>
              </a:ext>
            </a:extLst>
          </p:cNvPr>
          <p:cNvSpPr/>
          <p:nvPr/>
        </p:nvSpPr>
        <p:spPr>
          <a:xfrm>
            <a:off x="4342801" y="6517508"/>
            <a:ext cx="3818481" cy="276999"/>
          </a:xfrm>
          <a:prstGeom prst="rect">
            <a:avLst/>
          </a:prstGeom>
        </p:spPr>
        <p:txBody>
          <a:bodyPr wrap="none">
            <a:spAutoFit/>
          </a:bodyPr>
          <a:lstStyle/>
          <a:p>
            <a:r>
              <a:rPr lang="en-GB" sz="1200" i="1" dirty="0">
                <a:solidFill>
                  <a:srgbClr val="969798"/>
                </a:solidFill>
                <a:latin typeface="Arial" panose="020B0604020202020204" pitchFamily="34" charset="0"/>
                <a:ea typeface="Calibri" panose="020F0502020204030204" pitchFamily="34" charset="0"/>
                <a:cs typeface="Arial" panose="020B0604020202020204" pitchFamily="34" charset="0"/>
              </a:rPr>
              <a:t>Images © 2017 Alphablocks Ltd. All Rights Reserved.</a:t>
            </a:r>
            <a:endParaRPr lang="en-GB" sz="1200" i="1" dirty="0">
              <a:solidFill>
                <a:srgbClr val="96979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792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iagram  Description automatically generated">
            <a:extLst>
              <a:ext uri="{FF2B5EF4-FFF2-40B4-BE49-F238E27FC236}">
                <a16:creationId xmlns:a16="http://schemas.microsoft.com/office/drawing/2014/main" id="{7E7F7656-BEA0-4A5E-B0E6-EE12658B7B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0"/>
            <a:ext cx="12186586" cy="6858000"/>
          </a:xfrm>
          <a:prstGeom prst="rect">
            <a:avLst/>
          </a:prstGeom>
        </p:spPr>
      </p:pic>
      <p:pic>
        <p:nvPicPr>
          <p:cNvPr id="18" name="Picture 17" descr="A close up of a logo  Description automatically generated">
            <a:extLst>
              <a:ext uri="{FF2B5EF4-FFF2-40B4-BE49-F238E27FC236}">
                <a16:creationId xmlns:a16="http://schemas.microsoft.com/office/drawing/2014/main" id="{6A676BA1-FFA4-4A59-A9F3-B255D79497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1051" y="462788"/>
            <a:ext cx="656354" cy="623740"/>
          </a:xfrm>
          <a:prstGeom prst="rect">
            <a:avLst/>
          </a:prstGeom>
        </p:spPr>
      </p:pic>
      <p:pic>
        <p:nvPicPr>
          <p:cNvPr id="19" name="Picture 18" descr="A picture containing drawing  Description automatically generated">
            <a:extLst>
              <a:ext uri="{FF2B5EF4-FFF2-40B4-BE49-F238E27FC236}">
                <a16:creationId xmlns:a16="http://schemas.microsoft.com/office/drawing/2014/main" id="{08FE6407-072F-48B7-AAE9-65F10747FC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7776" y="507453"/>
            <a:ext cx="390347" cy="625778"/>
          </a:xfrm>
          <a:prstGeom prst="rect">
            <a:avLst/>
          </a:prstGeom>
        </p:spPr>
      </p:pic>
      <p:pic>
        <p:nvPicPr>
          <p:cNvPr id="20" name="Picture 19" descr="A picture containing drawing  Description automatically generated">
            <a:extLst>
              <a:ext uri="{FF2B5EF4-FFF2-40B4-BE49-F238E27FC236}">
                <a16:creationId xmlns:a16="http://schemas.microsoft.com/office/drawing/2014/main" id="{9367E06F-853A-45FA-964D-1AAA45BDB9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98689" y="523745"/>
            <a:ext cx="461690" cy="623740"/>
          </a:xfrm>
          <a:prstGeom prst="rect">
            <a:avLst/>
          </a:prstGeom>
        </p:spPr>
      </p:pic>
      <p:pic>
        <p:nvPicPr>
          <p:cNvPr id="21" name="Picture 20" descr="A close up of a logo  Description automatically generated">
            <a:extLst>
              <a:ext uri="{FF2B5EF4-FFF2-40B4-BE49-F238E27FC236}">
                <a16:creationId xmlns:a16="http://schemas.microsoft.com/office/drawing/2014/main" id="{FC0053AC-EDDF-4CB4-82FC-91B8B8F0DF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54196" y="561240"/>
            <a:ext cx="412769" cy="625778"/>
          </a:xfrm>
          <a:prstGeom prst="rect">
            <a:avLst/>
          </a:prstGeom>
        </p:spPr>
      </p:pic>
      <p:pic>
        <p:nvPicPr>
          <p:cNvPr id="24" name="Picture 23" descr="A close up of a logo  Description automatically generated">
            <a:extLst>
              <a:ext uri="{FF2B5EF4-FFF2-40B4-BE49-F238E27FC236}">
                <a16:creationId xmlns:a16="http://schemas.microsoft.com/office/drawing/2014/main" id="{EBAC28FE-CB1B-4392-A09F-FD02D84174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60234" y="483000"/>
            <a:ext cx="386270" cy="630874"/>
          </a:xfrm>
          <a:prstGeom prst="rect">
            <a:avLst/>
          </a:prstGeom>
        </p:spPr>
      </p:pic>
      <p:sp>
        <p:nvSpPr>
          <p:cNvPr id="16" name="Rectangle: Rounded Corners 15">
            <a:extLst>
              <a:ext uri="{FF2B5EF4-FFF2-40B4-BE49-F238E27FC236}">
                <a16:creationId xmlns:a16="http://schemas.microsoft.com/office/drawing/2014/main" id="{DFAF0EC5-830E-452E-86A1-1F8C2D8B029B}"/>
              </a:ext>
            </a:extLst>
          </p:cNvPr>
          <p:cNvSpPr/>
          <p:nvPr/>
        </p:nvSpPr>
        <p:spPr>
          <a:xfrm>
            <a:off x="4630187" y="479133"/>
            <a:ext cx="779229" cy="789991"/>
          </a:xfrm>
          <a:prstGeom prst="roundRect">
            <a:avLst/>
          </a:prstGeom>
          <a:solidFill>
            <a:srgbClr val="9ADEE3"/>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Rounded Corners 24">
            <a:extLst>
              <a:ext uri="{FF2B5EF4-FFF2-40B4-BE49-F238E27FC236}">
                <a16:creationId xmlns:a16="http://schemas.microsoft.com/office/drawing/2014/main" id="{E8A83A4B-FBA3-471B-B792-87BCD405A6C5}"/>
              </a:ext>
            </a:extLst>
          </p:cNvPr>
          <p:cNvSpPr/>
          <p:nvPr/>
        </p:nvSpPr>
        <p:spPr>
          <a:xfrm>
            <a:off x="4630186" y="485690"/>
            <a:ext cx="779229" cy="789991"/>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Rounded Corners 16">
            <a:extLst>
              <a:ext uri="{FF2B5EF4-FFF2-40B4-BE49-F238E27FC236}">
                <a16:creationId xmlns:a16="http://schemas.microsoft.com/office/drawing/2014/main" id="{B35AAF91-0F69-4795-A614-1C055D3A8A54}"/>
              </a:ext>
            </a:extLst>
          </p:cNvPr>
          <p:cNvSpPr/>
          <p:nvPr/>
        </p:nvSpPr>
        <p:spPr>
          <a:xfrm>
            <a:off x="2548145" y="445967"/>
            <a:ext cx="1770042" cy="760244"/>
          </a:xfrm>
          <a:prstGeom prst="roundRect">
            <a:avLst/>
          </a:prstGeom>
          <a:solidFill>
            <a:srgbClr val="9ADEE3"/>
          </a:solidFill>
          <a:ln>
            <a:solidFill>
              <a:srgbClr val="9ADE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Rounded Corners 25">
            <a:extLst>
              <a:ext uri="{FF2B5EF4-FFF2-40B4-BE49-F238E27FC236}">
                <a16:creationId xmlns:a16="http://schemas.microsoft.com/office/drawing/2014/main" id="{14483BC8-5EB7-424F-8DD5-7A96A93BFF43}"/>
              </a:ext>
            </a:extLst>
          </p:cNvPr>
          <p:cNvSpPr/>
          <p:nvPr/>
        </p:nvSpPr>
        <p:spPr>
          <a:xfrm>
            <a:off x="6096000" y="418315"/>
            <a:ext cx="2550372" cy="695559"/>
          </a:xfrm>
          <a:prstGeom prst="roundRect">
            <a:avLst/>
          </a:prstGeom>
          <a:solidFill>
            <a:srgbClr val="9ADEE3"/>
          </a:solidFill>
          <a:ln>
            <a:solidFill>
              <a:srgbClr val="9ADE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a:extLst>
              <a:ext uri="{FF2B5EF4-FFF2-40B4-BE49-F238E27FC236}">
                <a16:creationId xmlns:a16="http://schemas.microsoft.com/office/drawing/2014/main" id="{0FB4BD36-8B6A-4D85-AD40-301AA760C3ED}"/>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202736" y="62907"/>
            <a:ext cx="1729031" cy="2149607"/>
          </a:xfrm>
          <a:prstGeom prst="rect">
            <a:avLst/>
          </a:prstGeom>
        </p:spPr>
      </p:pic>
      <p:sp>
        <p:nvSpPr>
          <p:cNvPr id="28" name="Rectangle: Rounded Corners 27">
            <a:extLst>
              <a:ext uri="{FF2B5EF4-FFF2-40B4-BE49-F238E27FC236}">
                <a16:creationId xmlns:a16="http://schemas.microsoft.com/office/drawing/2014/main" id="{086F3962-E782-43EF-879E-61D5759399D0}"/>
              </a:ext>
            </a:extLst>
          </p:cNvPr>
          <p:cNvSpPr/>
          <p:nvPr/>
        </p:nvSpPr>
        <p:spPr>
          <a:xfrm>
            <a:off x="6467219" y="5304831"/>
            <a:ext cx="4093205" cy="1111895"/>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Century Gothic" panose="020B0502020202020204" pitchFamily="34" charset="0"/>
              </a:rPr>
              <a:t>	   is      less than     .</a:t>
            </a:r>
          </a:p>
        </p:txBody>
      </p:sp>
      <p:sp>
        <p:nvSpPr>
          <p:cNvPr id="12" name="Rectangle: Rounded Corners 11">
            <a:extLst>
              <a:ext uri="{FF2B5EF4-FFF2-40B4-BE49-F238E27FC236}">
                <a16:creationId xmlns:a16="http://schemas.microsoft.com/office/drawing/2014/main" id="{77498DD6-225D-46AA-803C-A5845C200B7B}"/>
              </a:ext>
            </a:extLst>
          </p:cNvPr>
          <p:cNvSpPr/>
          <p:nvPr/>
        </p:nvSpPr>
        <p:spPr>
          <a:xfrm>
            <a:off x="4547249" y="2292748"/>
            <a:ext cx="1099980" cy="3888606"/>
          </a:xfrm>
          <a:prstGeom prst="roundRect">
            <a:avLst/>
          </a:prstGeom>
          <a:gradFill flip="none" rotWithShape="1">
            <a:gsLst>
              <a:gs pos="30000">
                <a:schemeClr val="accent1">
                  <a:lumMod val="5000"/>
                  <a:lumOff val="95000"/>
                </a:schemeClr>
              </a:gs>
              <a:gs pos="91000">
                <a:srgbClr val="C0E6A8"/>
              </a:gs>
              <a:gs pos="100000">
                <a:srgbClr val="C0E6A8"/>
              </a:gs>
              <a:gs pos="100000">
                <a:schemeClr val="accent1">
                  <a:lumMod val="30000"/>
                  <a:lumOff val="70000"/>
                </a:schemeClr>
              </a:gs>
            </a:gsLst>
            <a:lin ang="5400000" scaled="1"/>
            <a:tileRect/>
          </a:gra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Rounded Corners 28">
            <a:extLst>
              <a:ext uri="{FF2B5EF4-FFF2-40B4-BE49-F238E27FC236}">
                <a16:creationId xmlns:a16="http://schemas.microsoft.com/office/drawing/2014/main" id="{9EBE6983-16C7-4834-A458-8BFD38729199}"/>
              </a:ext>
            </a:extLst>
          </p:cNvPr>
          <p:cNvSpPr/>
          <p:nvPr/>
        </p:nvSpPr>
        <p:spPr>
          <a:xfrm>
            <a:off x="1575135" y="5291636"/>
            <a:ext cx="4488989"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Century Gothic" panose="020B0502020202020204" pitchFamily="34" charset="0"/>
              </a:rPr>
              <a:t>     is     more than     .</a:t>
            </a:r>
          </a:p>
        </p:txBody>
      </p:sp>
      <p:pic>
        <p:nvPicPr>
          <p:cNvPr id="30" name="Picture 29" descr="A picture containing drawing  Description automatically generated">
            <a:extLst>
              <a:ext uri="{FF2B5EF4-FFF2-40B4-BE49-F238E27FC236}">
                <a16:creationId xmlns:a16="http://schemas.microsoft.com/office/drawing/2014/main" id="{955317BE-9120-492B-9091-608E3A5FC5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0583" y="5533097"/>
            <a:ext cx="417365" cy="563858"/>
          </a:xfrm>
          <a:prstGeom prst="rect">
            <a:avLst/>
          </a:prstGeom>
        </p:spPr>
      </p:pic>
      <p:pic>
        <p:nvPicPr>
          <p:cNvPr id="36" name="Picture 35" descr="A picture containing drawing  Description automatically generated">
            <a:extLst>
              <a:ext uri="{FF2B5EF4-FFF2-40B4-BE49-F238E27FC236}">
                <a16:creationId xmlns:a16="http://schemas.microsoft.com/office/drawing/2014/main" id="{0DC12730-4E42-43FD-9459-130C78D081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8038" y="5511659"/>
            <a:ext cx="351483" cy="563475"/>
          </a:xfrm>
          <a:prstGeom prst="rect">
            <a:avLst/>
          </a:prstGeom>
        </p:spPr>
      </p:pic>
      <p:pic>
        <p:nvPicPr>
          <p:cNvPr id="37" name="Picture 36" descr="A close up of a logo  Description automatically generated">
            <a:extLst>
              <a:ext uri="{FF2B5EF4-FFF2-40B4-BE49-F238E27FC236}">
                <a16:creationId xmlns:a16="http://schemas.microsoft.com/office/drawing/2014/main" id="{772247BB-F76E-459C-85D5-4BBBAEC577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78383" y="5529759"/>
            <a:ext cx="371673" cy="563475"/>
          </a:xfrm>
          <a:prstGeom prst="rect">
            <a:avLst/>
          </a:prstGeom>
        </p:spPr>
      </p:pic>
      <p:pic>
        <p:nvPicPr>
          <p:cNvPr id="38" name="Picture 37" descr="A close up of a logo  Description automatically generated">
            <a:extLst>
              <a:ext uri="{FF2B5EF4-FFF2-40B4-BE49-F238E27FC236}">
                <a16:creationId xmlns:a16="http://schemas.microsoft.com/office/drawing/2014/main" id="{8B06E71A-BE54-4A91-A7DE-12D828367FE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30614" y="5478389"/>
            <a:ext cx="347813" cy="568064"/>
          </a:xfrm>
          <a:prstGeom prst="rect">
            <a:avLst/>
          </a:prstGeom>
        </p:spPr>
      </p:pic>
      <p:pic>
        <p:nvPicPr>
          <p:cNvPr id="39" name="Picture 38" descr="A picture containing drawing  Description automatically generated">
            <a:extLst>
              <a:ext uri="{FF2B5EF4-FFF2-40B4-BE49-F238E27FC236}">
                <a16:creationId xmlns:a16="http://schemas.microsoft.com/office/drawing/2014/main" id="{3B385DFD-476B-4503-AF83-BC1A5CA7D8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2231" y="5517777"/>
            <a:ext cx="351483" cy="563475"/>
          </a:xfrm>
          <a:prstGeom prst="rect">
            <a:avLst/>
          </a:prstGeom>
        </p:spPr>
      </p:pic>
      <p:pic>
        <p:nvPicPr>
          <p:cNvPr id="40" name="Picture 39" descr="A close up of a logo  Description automatically generated">
            <a:extLst>
              <a:ext uri="{FF2B5EF4-FFF2-40B4-BE49-F238E27FC236}">
                <a16:creationId xmlns:a16="http://schemas.microsoft.com/office/drawing/2014/main" id="{ECD050E7-461C-4866-B3BD-AB206CD514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17341" y="5513800"/>
            <a:ext cx="371673" cy="563475"/>
          </a:xfrm>
          <a:prstGeom prst="rect">
            <a:avLst/>
          </a:prstGeom>
        </p:spPr>
      </p:pic>
      <p:sp>
        <p:nvSpPr>
          <p:cNvPr id="32" name="Oval 31">
            <a:extLst>
              <a:ext uri="{FF2B5EF4-FFF2-40B4-BE49-F238E27FC236}">
                <a16:creationId xmlns:a16="http://schemas.microsoft.com/office/drawing/2014/main" id="{16DFE6EA-F496-48C4-B651-11E8BA78248E}"/>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lvl="0" indent="-285744" algn="l" defTabSz="914377"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27" name="Rectangle 26">
            <a:extLst>
              <a:ext uri="{FF2B5EF4-FFF2-40B4-BE49-F238E27FC236}">
                <a16:creationId xmlns:a16="http://schemas.microsoft.com/office/drawing/2014/main" id="{51FF29DC-E1EA-43B0-89B8-D8B181063788}"/>
              </a:ext>
            </a:extLst>
          </p:cNvPr>
          <p:cNvSpPr/>
          <p:nvPr/>
        </p:nvSpPr>
        <p:spPr>
          <a:xfrm>
            <a:off x="4342801" y="6517508"/>
            <a:ext cx="3818481" cy="276999"/>
          </a:xfrm>
          <a:prstGeom prst="rect">
            <a:avLst/>
          </a:prstGeom>
        </p:spPr>
        <p:txBody>
          <a:bodyPr wrap="none">
            <a:spAutoFit/>
          </a:bodyPr>
          <a:lstStyle/>
          <a:p>
            <a:r>
              <a:rPr lang="en-GB" sz="1200" i="1" dirty="0">
                <a:solidFill>
                  <a:srgbClr val="969798"/>
                </a:solidFill>
                <a:latin typeface="Arial" panose="020B0604020202020204" pitchFamily="34" charset="0"/>
                <a:ea typeface="Calibri" panose="020F0502020204030204" pitchFamily="34" charset="0"/>
                <a:cs typeface="Arial" panose="020B0604020202020204" pitchFamily="34" charset="0"/>
              </a:rPr>
              <a:t>Images © 2017 Alphablocks Ltd. All Rights Reserved.</a:t>
            </a:r>
            <a:endParaRPr lang="en-GB" sz="1200" i="1" dirty="0">
              <a:solidFill>
                <a:srgbClr val="96979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380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17" grpId="0" animBg="1"/>
      <p:bldP spid="26" grpId="0" animBg="1"/>
      <p:bldP spid="28" grpId="0" animBg="1"/>
      <p:bldP spid="12"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E82173B-5AFC-44F5-93A6-A2BB8375215F}"/>
              </a:ext>
            </a:extLst>
          </p:cNvPr>
          <p:cNvSpPr>
            <a:spLocks noChangeAspect="1"/>
          </p:cNvSpPr>
          <p:nvPr/>
        </p:nvSpPr>
        <p:spPr>
          <a:xfrm>
            <a:off x="3111900" y="4724868"/>
            <a:ext cx="960027" cy="938693"/>
          </a:xfrm>
          <a:prstGeom prst="round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 name="Group 4">
            <a:extLst>
              <a:ext uri="{FF2B5EF4-FFF2-40B4-BE49-F238E27FC236}">
                <a16:creationId xmlns:a16="http://schemas.microsoft.com/office/drawing/2014/main" id="{349896E3-0C2D-41B5-ACAE-21F53239FB67}"/>
              </a:ext>
            </a:extLst>
          </p:cNvPr>
          <p:cNvGrpSpPr/>
          <p:nvPr/>
        </p:nvGrpSpPr>
        <p:grpSpPr>
          <a:xfrm>
            <a:off x="5237823" y="4251075"/>
            <a:ext cx="1925701" cy="1871338"/>
            <a:chOff x="6402533" y="2599660"/>
            <a:chExt cx="3827724" cy="3772785"/>
          </a:xfrm>
          <a:solidFill>
            <a:srgbClr val="3DC700"/>
          </a:solidFill>
        </p:grpSpPr>
        <p:grpSp>
          <p:nvGrpSpPr>
            <p:cNvPr id="6" name="Group 5">
              <a:extLst>
                <a:ext uri="{FF2B5EF4-FFF2-40B4-BE49-F238E27FC236}">
                  <a16:creationId xmlns:a16="http://schemas.microsoft.com/office/drawing/2014/main" id="{AFD0D2F1-CB27-4E72-AF64-A5224CE88E31}"/>
                </a:ext>
              </a:extLst>
            </p:cNvPr>
            <p:cNvGrpSpPr/>
            <p:nvPr/>
          </p:nvGrpSpPr>
          <p:grpSpPr>
            <a:xfrm>
              <a:off x="6402533" y="4501115"/>
              <a:ext cx="3827724" cy="1871330"/>
              <a:chOff x="6402533" y="4470990"/>
              <a:chExt cx="3827724" cy="1871330"/>
            </a:xfrm>
            <a:grpFill/>
          </p:grpSpPr>
          <p:sp>
            <p:nvSpPr>
              <p:cNvPr id="10" name="Rectangle: Rounded Corners 9">
                <a:extLst>
                  <a:ext uri="{FF2B5EF4-FFF2-40B4-BE49-F238E27FC236}">
                    <a16:creationId xmlns:a16="http://schemas.microsoft.com/office/drawing/2014/main" id="{01351B65-60B8-45CD-B0C6-968E4AA29742}"/>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A1155535-2F2F-4043-8FBE-3DD036273C7D}"/>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 name="Group 6">
              <a:extLst>
                <a:ext uri="{FF2B5EF4-FFF2-40B4-BE49-F238E27FC236}">
                  <a16:creationId xmlns:a16="http://schemas.microsoft.com/office/drawing/2014/main" id="{DA85AEC3-7C63-4DE0-9E98-AF307977C487}"/>
                </a:ext>
              </a:extLst>
            </p:cNvPr>
            <p:cNvGrpSpPr/>
            <p:nvPr/>
          </p:nvGrpSpPr>
          <p:grpSpPr>
            <a:xfrm>
              <a:off x="6402533" y="2599660"/>
              <a:ext cx="3827724" cy="1871330"/>
              <a:chOff x="6402533" y="4470990"/>
              <a:chExt cx="3827724" cy="1871330"/>
            </a:xfrm>
            <a:grpFill/>
          </p:grpSpPr>
          <p:sp>
            <p:nvSpPr>
              <p:cNvPr id="8" name="Rectangle: Rounded Corners 7">
                <a:extLst>
                  <a:ext uri="{FF2B5EF4-FFF2-40B4-BE49-F238E27FC236}">
                    <a16:creationId xmlns:a16="http://schemas.microsoft.com/office/drawing/2014/main" id="{FEB3C0F9-8AF5-4FAA-BFAA-FA40BE9E25A4}"/>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B52931E8-913C-442F-8E6B-AD9DE12F2FFF}"/>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12" name="Group 11">
            <a:extLst>
              <a:ext uri="{FF2B5EF4-FFF2-40B4-BE49-F238E27FC236}">
                <a16:creationId xmlns:a16="http://schemas.microsoft.com/office/drawing/2014/main" id="{8D1F595D-99F1-4343-8CCE-A846907D9F78}"/>
              </a:ext>
            </a:extLst>
          </p:cNvPr>
          <p:cNvGrpSpPr/>
          <p:nvPr/>
        </p:nvGrpSpPr>
        <p:grpSpPr>
          <a:xfrm>
            <a:off x="3512638" y="978496"/>
            <a:ext cx="1936332" cy="2799634"/>
            <a:chOff x="8936702" y="2401110"/>
            <a:chExt cx="2679404" cy="3929796"/>
          </a:xfrm>
        </p:grpSpPr>
        <p:grpSp>
          <p:nvGrpSpPr>
            <p:cNvPr id="13" name="Group 12">
              <a:extLst>
                <a:ext uri="{FF2B5EF4-FFF2-40B4-BE49-F238E27FC236}">
                  <a16:creationId xmlns:a16="http://schemas.microsoft.com/office/drawing/2014/main" id="{9BF4EF6F-3BE0-4768-B8D6-211C95E9B724}"/>
                </a:ext>
              </a:extLst>
            </p:cNvPr>
            <p:cNvGrpSpPr>
              <a:grpSpLocks noChangeAspect="1"/>
            </p:cNvGrpSpPr>
            <p:nvPr/>
          </p:nvGrpSpPr>
          <p:grpSpPr>
            <a:xfrm>
              <a:off x="8936702" y="5020975"/>
              <a:ext cx="2679404" cy="1309931"/>
              <a:chOff x="1192580" y="4470990"/>
              <a:chExt cx="3827724" cy="1871330"/>
            </a:xfrm>
            <a:solidFill>
              <a:srgbClr val="2CB6D2"/>
            </a:solidFill>
          </p:grpSpPr>
          <p:sp>
            <p:nvSpPr>
              <p:cNvPr id="18" name="Rectangle: Rounded Corners 17">
                <a:extLst>
                  <a:ext uri="{FF2B5EF4-FFF2-40B4-BE49-F238E27FC236}">
                    <a16:creationId xmlns:a16="http://schemas.microsoft.com/office/drawing/2014/main" id="{317A2F43-94D0-49CC-9122-BE0195043C0E}"/>
                  </a:ext>
                </a:extLst>
              </p:cNvPr>
              <p:cNvSpPr/>
              <p:nvPr/>
            </p:nvSpPr>
            <p:spPr>
              <a:xfrm>
                <a:off x="3106442"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Rounded Corners 18">
                <a:extLst>
                  <a:ext uri="{FF2B5EF4-FFF2-40B4-BE49-F238E27FC236}">
                    <a16:creationId xmlns:a16="http://schemas.microsoft.com/office/drawing/2014/main" id="{81527784-EE38-4D92-88A1-1ADDB1B54FEC}"/>
                  </a:ext>
                </a:extLst>
              </p:cNvPr>
              <p:cNvSpPr/>
              <p:nvPr/>
            </p:nvSpPr>
            <p:spPr>
              <a:xfrm>
                <a:off x="1192580"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4" name="Group 13">
              <a:extLst>
                <a:ext uri="{FF2B5EF4-FFF2-40B4-BE49-F238E27FC236}">
                  <a16:creationId xmlns:a16="http://schemas.microsoft.com/office/drawing/2014/main" id="{D0C924CC-714C-4BE3-B4D7-0EB3FD3C8E02}"/>
                </a:ext>
              </a:extLst>
            </p:cNvPr>
            <p:cNvGrpSpPr>
              <a:grpSpLocks noChangeAspect="1"/>
            </p:cNvGrpSpPr>
            <p:nvPr/>
          </p:nvGrpSpPr>
          <p:grpSpPr>
            <a:xfrm>
              <a:off x="8936702" y="3711043"/>
              <a:ext cx="2679404" cy="1309932"/>
              <a:chOff x="1192580" y="4470990"/>
              <a:chExt cx="3827724" cy="1871332"/>
            </a:xfrm>
            <a:solidFill>
              <a:srgbClr val="2CB6D2"/>
            </a:solidFill>
          </p:grpSpPr>
          <p:sp>
            <p:nvSpPr>
              <p:cNvPr id="16" name="Rectangle: Rounded Corners 15">
                <a:extLst>
                  <a:ext uri="{FF2B5EF4-FFF2-40B4-BE49-F238E27FC236}">
                    <a16:creationId xmlns:a16="http://schemas.microsoft.com/office/drawing/2014/main" id="{1DA2C3A4-ABD3-4CE3-865D-A4A71DFF2CC9}"/>
                  </a:ext>
                </a:extLst>
              </p:cNvPr>
              <p:cNvSpPr/>
              <p:nvPr/>
            </p:nvSpPr>
            <p:spPr>
              <a:xfrm>
                <a:off x="3106442" y="4470992"/>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Rounded Corners 16">
                <a:extLst>
                  <a:ext uri="{FF2B5EF4-FFF2-40B4-BE49-F238E27FC236}">
                    <a16:creationId xmlns:a16="http://schemas.microsoft.com/office/drawing/2014/main" id="{9CADD2DE-80E2-404C-B88F-A2624A408408}"/>
                  </a:ext>
                </a:extLst>
              </p:cNvPr>
              <p:cNvSpPr/>
              <p:nvPr/>
            </p:nvSpPr>
            <p:spPr>
              <a:xfrm>
                <a:off x="1192580"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 name="Rectangle: Rounded Corners 14">
              <a:extLst>
                <a:ext uri="{FF2B5EF4-FFF2-40B4-BE49-F238E27FC236}">
                  <a16:creationId xmlns:a16="http://schemas.microsoft.com/office/drawing/2014/main" id="{E1BE7F21-4EC9-4927-BA16-C3280992FDE5}"/>
                </a:ext>
              </a:extLst>
            </p:cNvPr>
            <p:cNvSpPr/>
            <p:nvPr/>
          </p:nvSpPr>
          <p:spPr>
            <a:xfrm>
              <a:off x="10248519" y="2401110"/>
              <a:ext cx="1339702" cy="1309931"/>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 name="Group 19">
            <a:extLst>
              <a:ext uri="{FF2B5EF4-FFF2-40B4-BE49-F238E27FC236}">
                <a16:creationId xmlns:a16="http://schemas.microsoft.com/office/drawing/2014/main" id="{7C19167F-7B99-4D8C-A060-94BCCE9492D9}"/>
              </a:ext>
            </a:extLst>
          </p:cNvPr>
          <p:cNvGrpSpPr/>
          <p:nvPr/>
        </p:nvGrpSpPr>
        <p:grpSpPr>
          <a:xfrm>
            <a:off x="561642" y="1915638"/>
            <a:ext cx="1919178" cy="3742676"/>
            <a:chOff x="2089294" y="701737"/>
            <a:chExt cx="1919178" cy="3742676"/>
          </a:xfrm>
        </p:grpSpPr>
        <p:grpSp>
          <p:nvGrpSpPr>
            <p:cNvPr id="21" name="Group 20">
              <a:extLst>
                <a:ext uri="{FF2B5EF4-FFF2-40B4-BE49-F238E27FC236}">
                  <a16:creationId xmlns:a16="http://schemas.microsoft.com/office/drawing/2014/main" id="{A75D11D9-D6D4-451B-99CF-A007F7964A53}"/>
                </a:ext>
              </a:extLst>
            </p:cNvPr>
            <p:cNvGrpSpPr/>
            <p:nvPr/>
          </p:nvGrpSpPr>
          <p:grpSpPr>
            <a:xfrm>
              <a:off x="2089294" y="1637410"/>
              <a:ext cx="1919178" cy="2807003"/>
              <a:chOff x="2089294" y="1637410"/>
              <a:chExt cx="1919178" cy="2807003"/>
            </a:xfrm>
          </p:grpSpPr>
          <p:sp>
            <p:nvSpPr>
              <p:cNvPr id="25" name="Rectangle: Rounded Corners 24">
                <a:extLst>
                  <a:ext uri="{FF2B5EF4-FFF2-40B4-BE49-F238E27FC236}">
                    <a16:creationId xmlns:a16="http://schemas.microsoft.com/office/drawing/2014/main" id="{205B2F9E-E9A2-4159-BE88-C6904602A105}"/>
                  </a:ext>
                </a:extLst>
              </p:cNvPr>
              <p:cNvSpPr/>
              <p:nvPr/>
            </p:nvSpPr>
            <p:spPr>
              <a:xfrm>
                <a:off x="3040910" y="1637414"/>
                <a:ext cx="956931" cy="935665"/>
              </a:xfrm>
              <a:prstGeom prst="roundRect">
                <a:avLst/>
              </a:prstGeom>
              <a:solidFill>
                <a:srgbClr val="6B18E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7AFE0317-F893-41BA-B782-E44E7E01EAC8}"/>
                  </a:ext>
                </a:extLst>
              </p:cNvPr>
              <p:cNvGrpSpPr/>
              <p:nvPr/>
            </p:nvGrpSpPr>
            <p:grpSpPr>
              <a:xfrm>
                <a:off x="2094608" y="2573079"/>
                <a:ext cx="1913864" cy="1871334"/>
                <a:chOff x="939386" y="2328526"/>
                <a:chExt cx="1913864" cy="1871334"/>
              </a:xfrm>
              <a:solidFill>
                <a:srgbClr val="5526BB"/>
              </a:solidFill>
            </p:grpSpPr>
            <p:grpSp>
              <p:nvGrpSpPr>
                <p:cNvPr id="28" name="Group 27">
                  <a:extLst>
                    <a:ext uri="{FF2B5EF4-FFF2-40B4-BE49-F238E27FC236}">
                      <a16:creationId xmlns:a16="http://schemas.microsoft.com/office/drawing/2014/main" id="{0D93CC6F-7868-4996-A7FE-46BF9680C19D}"/>
                    </a:ext>
                  </a:extLst>
                </p:cNvPr>
                <p:cNvGrpSpPr/>
                <p:nvPr/>
              </p:nvGrpSpPr>
              <p:grpSpPr>
                <a:xfrm>
                  <a:off x="939388" y="2328528"/>
                  <a:ext cx="1913862" cy="1871332"/>
                  <a:chOff x="-2945222" y="3625700"/>
                  <a:chExt cx="1913862" cy="1871332"/>
                </a:xfrm>
                <a:grpFill/>
              </p:grpSpPr>
              <p:sp>
                <p:nvSpPr>
                  <p:cNvPr id="30" name="Rectangle: Rounded Corners 29">
                    <a:extLst>
                      <a:ext uri="{FF2B5EF4-FFF2-40B4-BE49-F238E27FC236}">
                        <a16:creationId xmlns:a16="http://schemas.microsoft.com/office/drawing/2014/main" id="{2C247AD2-24A6-41D8-8CB8-DCB71B3354A5}"/>
                      </a:ext>
                    </a:extLst>
                  </p:cNvPr>
                  <p:cNvSpPr/>
                  <p:nvPr/>
                </p:nvSpPr>
                <p:spPr>
                  <a:xfrm>
                    <a:off x="-1988292" y="3625700"/>
                    <a:ext cx="956931" cy="935665"/>
                  </a:xfrm>
                  <a:prstGeom prst="roundRect">
                    <a:avLst/>
                  </a:prstGeom>
                  <a:solidFill>
                    <a:srgbClr val="44D9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1" name="Group 30">
                    <a:extLst>
                      <a:ext uri="{FF2B5EF4-FFF2-40B4-BE49-F238E27FC236}">
                        <a16:creationId xmlns:a16="http://schemas.microsoft.com/office/drawing/2014/main" id="{CAA79095-2853-4237-9A4C-39A7A81E2B60}"/>
                      </a:ext>
                    </a:extLst>
                  </p:cNvPr>
                  <p:cNvGrpSpPr/>
                  <p:nvPr/>
                </p:nvGrpSpPr>
                <p:grpSpPr>
                  <a:xfrm>
                    <a:off x="-2945222" y="4561366"/>
                    <a:ext cx="1913862" cy="935666"/>
                    <a:chOff x="-2799908" y="2961165"/>
                    <a:chExt cx="1913862" cy="935666"/>
                  </a:xfrm>
                  <a:grpFill/>
                </p:grpSpPr>
                <p:sp>
                  <p:nvSpPr>
                    <p:cNvPr id="32" name="Rectangle: Rounded Corners 31">
                      <a:extLst>
                        <a:ext uri="{FF2B5EF4-FFF2-40B4-BE49-F238E27FC236}">
                          <a16:creationId xmlns:a16="http://schemas.microsoft.com/office/drawing/2014/main" id="{AF26D848-4FDD-44DD-99FF-9590BB096871}"/>
                        </a:ext>
                      </a:extLst>
                    </p:cNvPr>
                    <p:cNvSpPr/>
                    <p:nvPr/>
                  </p:nvSpPr>
                  <p:spPr>
                    <a:xfrm>
                      <a:off x="-1842977" y="2961165"/>
                      <a:ext cx="956931" cy="935665"/>
                    </a:xfrm>
                    <a:prstGeom prst="roundRect">
                      <a:avLst/>
                    </a:prstGeom>
                    <a:solidFill>
                      <a:srgbClr val="FE8E07"/>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Rounded Corners 32">
                      <a:extLst>
                        <a:ext uri="{FF2B5EF4-FFF2-40B4-BE49-F238E27FC236}">
                          <a16:creationId xmlns:a16="http://schemas.microsoft.com/office/drawing/2014/main" id="{8990080E-F4D5-4192-B9BD-DCA71E9FB0FF}"/>
                        </a:ext>
                      </a:extLst>
                    </p:cNvPr>
                    <p:cNvSpPr/>
                    <p:nvPr/>
                  </p:nvSpPr>
                  <p:spPr>
                    <a:xfrm>
                      <a:off x="-2799908" y="2961166"/>
                      <a:ext cx="956931" cy="935665"/>
                    </a:xfrm>
                    <a:prstGeom prst="roundRect">
                      <a:avLst/>
                    </a:prstGeom>
                    <a:solidFill>
                      <a:srgbClr val="EE141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29" name="Rectangle: Rounded Corners 28">
                  <a:extLst>
                    <a:ext uri="{FF2B5EF4-FFF2-40B4-BE49-F238E27FC236}">
                      <a16:creationId xmlns:a16="http://schemas.microsoft.com/office/drawing/2014/main" id="{A00BB5A5-578F-4BEB-9DB3-E4EC2670A3C1}"/>
                    </a:ext>
                  </a:extLst>
                </p:cNvPr>
                <p:cNvSpPr/>
                <p:nvPr/>
              </p:nvSpPr>
              <p:spPr>
                <a:xfrm>
                  <a:off x="939386" y="2328526"/>
                  <a:ext cx="956931" cy="935665"/>
                </a:xfrm>
                <a:prstGeom prst="roundRect">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7" name="Rectangle: Rounded Corners 26">
                <a:extLst>
                  <a:ext uri="{FF2B5EF4-FFF2-40B4-BE49-F238E27FC236}">
                    <a16:creationId xmlns:a16="http://schemas.microsoft.com/office/drawing/2014/main" id="{6C419B13-8894-4063-9AD8-4DBE8A392E6B}"/>
                  </a:ext>
                </a:extLst>
              </p:cNvPr>
              <p:cNvSpPr/>
              <p:nvPr/>
            </p:nvSpPr>
            <p:spPr>
              <a:xfrm>
                <a:off x="2089294" y="1637410"/>
                <a:ext cx="956931" cy="935665"/>
              </a:xfrm>
              <a:prstGeom prst="roundRect">
                <a:avLst/>
              </a:prstGeom>
              <a:solidFill>
                <a:srgbClr val="50D8F8"/>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4" name="Rectangle: Rounded Corners 23">
              <a:extLst>
                <a:ext uri="{FF2B5EF4-FFF2-40B4-BE49-F238E27FC236}">
                  <a16:creationId xmlns:a16="http://schemas.microsoft.com/office/drawing/2014/main" id="{137E66B1-AB99-474A-BB8F-2B5F91F02A25}"/>
                </a:ext>
              </a:extLst>
            </p:cNvPr>
            <p:cNvSpPr/>
            <p:nvPr/>
          </p:nvSpPr>
          <p:spPr>
            <a:xfrm>
              <a:off x="3030280" y="701737"/>
              <a:ext cx="956931" cy="935665"/>
            </a:xfrm>
            <a:prstGeom prst="roundRect">
              <a:avLst/>
            </a:prstGeom>
            <a:solidFill>
              <a:srgbClr val="AD95B6"/>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4" name="Group 33">
            <a:extLst>
              <a:ext uri="{FF2B5EF4-FFF2-40B4-BE49-F238E27FC236}">
                <a16:creationId xmlns:a16="http://schemas.microsoft.com/office/drawing/2014/main" id="{3B0D2D2F-DD5E-467A-BD0E-56BEE5AF25A1}"/>
              </a:ext>
            </a:extLst>
          </p:cNvPr>
          <p:cNvGrpSpPr/>
          <p:nvPr/>
        </p:nvGrpSpPr>
        <p:grpSpPr>
          <a:xfrm>
            <a:off x="6513284" y="2307668"/>
            <a:ext cx="1913862" cy="1871332"/>
            <a:chOff x="-2945222" y="3625700"/>
            <a:chExt cx="1913862" cy="1871332"/>
          </a:xfrm>
          <a:solidFill>
            <a:srgbClr val="F0EA19"/>
          </a:solidFill>
        </p:grpSpPr>
        <p:sp>
          <p:nvSpPr>
            <p:cNvPr id="35" name="Rectangle: Rounded Corners 34">
              <a:extLst>
                <a:ext uri="{FF2B5EF4-FFF2-40B4-BE49-F238E27FC236}">
                  <a16:creationId xmlns:a16="http://schemas.microsoft.com/office/drawing/2014/main" id="{634C15C3-C47F-46A8-9449-274474D19A8D}"/>
                </a:ext>
              </a:extLst>
            </p:cNvPr>
            <p:cNvSpPr/>
            <p:nvPr/>
          </p:nvSpPr>
          <p:spPr>
            <a:xfrm>
              <a:off x="-1988292" y="3625700"/>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11266150-2EF9-46BA-BA79-8496B6D1A62D}"/>
                </a:ext>
              </a:extLst>
            </p:cNvPr>
            <p:cNvGrpSpPr/>
            <p:nvPr/>
          </p:nvGrpSpPr>
          <p:grpSpPr>
            <a:xfrm>
              <a:off x="-2945222" y="4561366"/>
              <a:ext cx="1913862" cy="935666"/>
              <a:chOff x="-2799908" y="2961165"/>
              <a:chExt cx="1913862" cy="935666"/>
            </a:xfrm>
            <a:grpFill/>
          </p:grpSpPr>
          <p:sp>
            <p:nvSpPr>
              <p:cNvPr id="37" name="Rectangle: Rounded Corners 36">
                <a:extLst>
                  <a:ext uri="{FF2B5EF4-FFF2-40B4-BE49-F238E27FC236}">
                    <a16:creationId xmlns:a16="http://schemas.microsoft.com/office/drawing/2014/main" id="{701955AA-7E0A-4CBD-A75A-F1292BC0752A}"/>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Rounded Corners 37">
                <a:extLst>
                  <a:ext uri="{FF2B5EF4-FFF2-40B4-BE49-F238E27FC236}">
                    <a16:creationId xmlns:a16="http://schemas.microsoft.com/office/drawing/2014/main" id="{5E68FC72-2C4F-4F87-81AF-C813D8F82E46}"/>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39" name="Group 38">
            <a:extLst>
              <a:ext uri="{FF2B5EF4-FFF2-40B4-BE49-F238E27FC236}">
                <a16:creationId xmlns:a16="http://schemas.microsoft.com/office/drawing/2014/main" id="{88FBE6FB-04F3-439B-8858-B15869C209E9}"/>
              </a:ext>
            </a:extLst>
          </p:cNvPr>
          <p:cNvGrpSpPr/>
          <p:nvPr/>
        </p:nvGrpSpPr>
        <p:grpSpPr>
          <a:xfrm>
            <a:off x="316234" y="448025"/>
            <a:ext cx="1913862" cy="935666"/>
            <a:chOff x="-2799908" y="2961165"/>
            <a:chExt cx="1913862" cy="935666"/>
          </a:xfrm>
          <a:solidFill>
            <a:srgbClr val="FE8E07"/>
          </a:solidFill>
        </p:grpSpPr>
        <p:sp>
          <p:nvSpPr>
            <p:cNvPr id="40" name="Rectangle: Rounded Corners 39">
              <a:extLst>
                <a:ext uri="{FF2B5EF4-FFF2-40B4-BE49-F238E27FC236}">
                  <a16:creationId xmlns:a16="http://schemas.microsoft.com/office/drawing/2014/main" id="{DD250632-789E-4605-A83F-7C54643232D1}"/>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Rounded Corners 40">
              <a:extLst>
                <a:ext uri="{FF2B5EF4-FFF2-40B4-BE49-F238E27FC236}">
                  <a16:creationId xmlns:a16="http://schemas.microsoft.com/office/drawing/2014/main" id="{D35036E5-158C-48D6-8F06-131CF44433A0}"/>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2" name="Speech Bubble: Oval 41">
            <a:extLst>
              <a:ext uri="{FF2B5EF4-FFF2-40B4-BE49-F238E27FC236}">
                <a16:creationId xmlns:a16="http://schemas.microsoft.com/office/drawing/2014/main" id="{3B89A6D0-6947-4C0B-9BA5-835DF8BF5027}"/>
              </a:ext>
            </a:extLst>
          </p:cNvPr>
          <p:cNvSpPr/>
          <p:nvPr/>
        </p:nvSpPr>
        <p:spPr>
          <a:xfrm>
            <a:off x="7375550" y="494632"/>
            <a:ext cx="4573418" cy="1722760"/>
          </a:xfrm>
          <a:prstGeom prst="wedgeEllipseCallout">
            <a:avLst>
              <a:gd name="adj1" fmla="val 30573"/>
              <a:gd name="adj2" fmla="val 98638"/>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Who is missing?</a:t>
            </a:r>
          </a:p>
        </p:txBody>
      </p:sp>
      <p:pic>
        <p:nvPicPr>
          <p:cNvPr id="43" name="Picture 42">
            <a:extLst>
              <a:ext uri="{FF2B5EF4-FFF2-40B4-BE49-F238E27FC236}">
                <a16:creationId xmlns:a16="http://schemas.microsoft.com/office/drawing/2014/main" id="{83DC4D65-503C-4551-8AB3-A02AE8082F5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308763" y="3430225"/>
            <a:ext cx="2259207" cy="2808745"/>
          </a:xfrm>
          <a:prstGeom prst="rect">
            <a:avLst/>
          </a:prstGeom>
        </p:spPr>
      </p:pic>
      <p:sp>
        <p:nvSpPr>
          <p:cNvPr id="45" name="Oval 44">
            <a:extLst>
              <a:ext uri="{FF2B5EF4-FFF2-40B4-BE49-F238E27FC236}">
                <a16:creationId xmlns:a16="http://schemas.microsoft.com/office/drawing/2014/main" id="{84BF5D1E-1F24-4193-99D4-6475C4724843}"/>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lvl="0" indent="-285744" algn="l" defTabSz="914377"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44" name="Rectangle 43">
            <a:extLst>
              <a:ext uri="{FF2B5EF4-FFF2-40B4-BE49-F238E27FC236}">
                <a16:creationId xmlns:a16="http://schemas.microsoft.com/office/drawing/2014/main" id="{076F0940-458B-4131-AB42-56A46FF6CE5F}"/>
              </a:ext>
            </a:extLst>
          </p:cNvPr>
          <p:cNvSpPr/>
          <p:nvPr/>
        </p:nvSpPr>
        <p:spPr>
          <a:xfrm>
            <a:off x="4342801" y="6517508"/>
            <a:ext cx="3818481" cy="276999"/>
          </a:xfrm>
          <a:prstGeom prst="rect">
            <a:avLst/>
          </a:prstGeom>
        </p:spPr>
        <p:txBody>
          <a:bodyPr wrap="none">
            <a:spAutoFit/>
          </a:bodyPr>
          <a:lstStyle/>
          <a:p>
            <a:r>
              <a:rPr lang="en-GB" sz="1200" i="1" dirty="0">
                <a:solidFill>
                  <a:srgbClr val="969798"/>
                </a:solidFill>
                <a:latin typeface="Arial" panose="020B0604020202020204" pitchFamily="34" charset="0"/>
                <a:ea typeface="Calibri" panose="020F0502020204030204" pitchFamily="34" charset="0"/>
                <a:cs typeface="Arial" panose="020B0604020202020204" pitchFamily="34" charset="0"/>
              </a:rPr>
              <a:t>Images © 2017 Alphablocks Ltd. All Rights Reserved.</a:t>
            </a:r>
            <a:endParaRPr lang="en-GB" sz="1200" i="1" dirty="0">
              <a:solidFill>
                <a:srgbClr val="96979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882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Further activities for Y1</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GB" sz="2200" dirty="0"/>
              <a:t>Find two missing numbers in a sequence.</a:t>
            </a:r>
          </a:p>
          <a:p>
            <a:pPr marL="342900" indent="-342900">
              <a:lnSpc>
                <a:spcPct val="100000"/>
              </a:lnSpc>
              <a:spcBef>
                <a:spcPts val="0"/>
              </a:spcBef>
              <a:buFont typeface="Arial" panose="020B0604020202020204" pitchFamily="34" charset="0"/>
              <a:buChar char="•"/>
            </a:pPr>
            <a:endParaRPr lang="en-GB" sz="2200" dirty="0"/>
          </a:p>
          <a:p>
            <a:pPr marL="342900" indent="-342900">
              <a:lnSpc>
                <a:spcPct val="100000"/>
              </a:lnSpc>
              <a:spcBef>
                <a:spcPts val="0"/>
              </a:spcBef>
              <a:buFont typeface="Arial" panose="020B0604020202020204" pitchFamily="34" charset="0"/>
              <a:buChar char="•"/>
            </a:pPr>
            <a:r>
              <a:rPr lang="en-GB" sz="2200" dirty="0"/>
              <a:t>Practise expressing reasoning about missing </a:t>
            </a:r>
            <a:r>
              <a:rPr lang="en-GB" sz="2200" dirty="0" err="1"/>
              <a:t>Numberblocks</a:t>
            </a:r>
            <a:r>
              <a:rPr lang="en-GB" sz="2200" dirty="0"/>
              <a:t> problems using sentences such as:</a:t>
            </a:r>
          </a:p>
          <a:p>
            <a:pPr marL="0" indent="0">
              <a:lnSpc>
                <a:spcPct val="100000"/>
              </a:lnSpc>
              <a:spcBef>
                <a:spcPts val="0"/>
              </a:spcBef>
              <a:buNone/>
            </a:pPr>
            <a:r>
              <a:rPr lang="en-GB" sz="2200" dirty="0"/>
              <a:t>	7 is more than 6, 7 is  less than 8. Or 7 is </a:t>
            </a:r>
            <a:r>
              <a:rPr lang="en-GB" sz="2200" dirty="0">
                <a:latin typeface="Wingdings" panose="05000000000000000000" pitchFamily="2" charset="2"/>
              </a:rPr>
              <a:t>o</a:t>
            </a:r>
            <a:r>
              <a:rPr lang="en-GB" sz="2200" dirty="0"/>
              <a:t> more than 6, 7 is </a:t>
            </a:r>
            <a:r>
              <a:rPr lang="en-GB" sz="2200" dirty="0">
                <a:latin typeface="Wingdings" panose="05000000000000000000" pitchFamily="2" charset="2"/>
              </a:rPr>
              <a:t>o</a:t>
            </a:r>
            <a:r>
              <a:rPr lang="en-GB" sz="2200" dirty="0"/>
              <a:t> less</a:t>
            </a:r>
          </a:p>
          <a:p>
            <a:pPr marL="0" indent="0">
              <a:lnSpc>
                <a:spcPct val="100000"/>
              </a:lnSpc>
              <a:spcBef>
                <a:spcPts val="0"/>
              </a:spcBef>
              <a:buNone/>
            </a:pPr>
            <a:r>
              <a:rPr lang="en-GB" sz="2200" dirty="0"/>
              <a:t>	than 8.</a:t>
            </a:r>
          </a:p>
          <a:p>
            <a:pPr>
              <a:lnSpc>
                <a:spcPct val="100000"/>
              </a:lnSpc>
              <a:spcBef>
                <a:spcPts val="0"/>
              </a:spcBef>
            </a:pPr>
            <a:endParaRPr lang="en-GB" sz="2200" dirty="0"/>
          </a:p>
          <a:p>
            <a:pPr marL="342900" indent="-342900">
              <a:lnSpc>
                <a:spcPct val="100000"/>
              </a:lnSpc>
              <a:spcBef>
                <a:spcPts val="0"/>
              </a:spcBef>
              <a:buFont typeface="Arial" panose="020B0604020202020204" pitchFamily="34" charset="0"/>
              <a:buChar char="•"/>
            </a:pPr>
            <a:r>
              <a:rPr lang="en-GB" sz="2200" dirty="0"/>
              <a:t>Relate “7 is </a:t>
            </a:r>
            <a:r>
              <a:rPr lang="en-GB" sz="2200" dirty="0">
                <a:latin typeface="Wingdings" panose="05000000000000000000" pitchFamily="2" charset="2"/>
              </a:rPr>
              <a:t>o</a:t>
            </a:r>
            <a:r>
              <a:rPr lang="en-GB" sz="2200" dirty="0"/>
              <a:t> more than 6” with 7 = </a:t>
            </a:r>
            <a:r>
              <a:rPr lang="en-GB" sz="2200" dirty="0">
                <a:latin typeface="Wingdings" panose="05000000000000000000" pitchFamily="2" charset="2"/>
              </a:rPr>
              <a:t>o</a:t>
            </a:r>
            <a:r>
              <a:rPr lang="en-GB" sz="2200" dirty="0">
                <a:latin typeface="+mj-lt"/>
              </a:rPr>
              <a:t>+6.</a:t>
            </a:r>
          </a:p>
          <a:p>
            <a:pPr marL="342900" indent="-342900">
              <a:lnSpc>
                <a:spcPct val="100000"/>
              </a:lnSpc>
              <a:spcBef>
                <a:spcPts val="0"/>
              </a:spcBef>
              <a:buFont typeface="Arial" panose="020B0604020202020204" pitchFamily="34" charset="0"/>
              <a:buChar char="•"/>
            </a:pPr>
            <a:endParaRPr lang="en-GB" sz="2200" dirty="0">
              <a:latin typeface="+mj-lt"/>
            </a:endParaRPr>
          </a:p>
          <a:p>
            <a:pPr marL="342900" indent="-342900">
              <a:lnSpc>
                <a:spcPct val="100000"/>
              </a:lnSpc>
              <a:spcBef>
                <a:spcPts val="0"/>
              </a:spcBef>
              <a:buFont typeface="Arial" panose="020B0604020202020204" pitchFamily="34" charset="0"/>
              <a:buChar char="•"/>
            </a:pPr>
            <a:r>
              <a:rPr lang="en-GB" sz="2200" dirty="0">
                <a:latin typeface="+mj-lt"/>
              </a:rPr>
              <a:t>Use numerical sequences (forwards, backwards, for example, 18, 17, 16, 15, ?, 13, and muddled, for example,  20, 50, 30, 0, ?) identify missing numbers using the reasoning stems practised in the slides.</a:t>
            </a:r>
          </a:p>
          <a:p>
            <a:pPr marL="0" indent="0">
              <a:lnSpc>
                <a:spcPct val="100000"/>
              </a:lnSpc>
              <a:spcBef>
                <a:spcPts val="0"/>
              </a:spcBef>
              <a:buNone/>
            </a:pPr>
            <a:endParaRPr lang="en-GB" sz="2400" dirty="0"/>
          </a:p>
        </p:txBody>
      </p:sp>
    </p:spTree>
    <p:extLst>
      <p:ext uri="{BB962C8B-B14F-4D97-AF65-F5344CB8AC3E}">
        <p14:creationId xmlns:p14="http://schemas.microsoft.com/office/powerpoint/2010/main" val="2671267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Y2</a:t>
            </a:r>
          </a:p>
        </p:txBody>
      </p:sp>
    </p:spTree>
    <p:extLst>
      <p:ext uri="{BB962C8B-B14F-4D97-AF65-F5344CB8AC3E}">
        <p14:creationId xmlns:p14="http://schemas.microsoft.com/office/powerpoint/2010/main" val="3510689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87CC145E-53B0-496B-86E8-472538CEAC91}"/>
              </a:ext>
            </a:extLst>
          </p:cNvPr>
          <p:cNvSpPr/>
          <p:nvPr/>
        </p:nvSpPr>
        <p:spPr bwMode="auto">
          <a:xfrm>
            <a:off x="11769354" y="6392987"/>
            <a:ext cx="359229" cy="346166"/>
          </a:xfrm>
          <a:prstGeom prst="ellipse">
            <a:avLst/>
          </a:prstGeom>
          <a:solidFill>
            <a:schemeClr val="tx2">
              <a:lumMod val="40000"/>
              <a:lumOff val="60000"/>
            </a:scheme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prstClr val="black"/>
              </a:solidFill>
              <a:latin typeface="Arial" charset="0"/>
            </a:endParaRPr>
          </a:p>
        </p:txBody>
      </p:sp>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4" name="Picture 3">
            <a:extLst>
              <a:ext uri="{FF2B5EF4-FFF2-40B4-BE49-F238E27FC236}">
                <a16:creationId xmlns:a16="http://schemas.microsoft.com/office/drawing/2014/main" id="{50BD0077-7CE8-4BE7-8D6B-03BF12112B6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211050" cy="6876982"/>
          </a:xfrm>
          <a:prstGeom prst="rect">
            <a:avLst/>
          </a:prstGeom>
        </p:spPr>
      </p:pic>
      <p:sp>
        <p:nvSpPr>
          <p:cNvPr id="2" name="Rectangle: Rounded Corners 1">
            <a:extLst>
              <a:ext uri="{FF2B5EF4-FFF2-40B4-BE49-F238E27FC236}">
                <a16:creationId xmlns:a16="http://schemas.microsoft.com/office/drawing/2014/main" id="{94302509-E8C7-4332-A72E-107B8685C03A}"/>
              </a:ext>
            </a:extLst>
          </p:cNvPr>
          <p:cNvSpPr/>
          <p:nvPr/>
        </p:nvSpPr>
        <p:spPr>
          <a:xfrm>
            <a:off x="1721224" y="268941"/>
            <a:ext cx="9036423" cy="1703294"/>
          </a:xfrm>
          <a:prstGeom prst="roundRect">
            <a:avLst/>
          </a:prstGeom>
          <a:solidFill>
            <a:srgbClr val="A0D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5A6BCF61-4520-471D-8C1E-3C330F13DE0A}"/>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lvl="0" indent="-285744" algn="l" defTabSz="914377"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9" name="Rectangle 8">
            <a:extLst>
              <a:ext uri="{FF2B5EF4-FFF2-40B4-BE49-F238E27FC236}">
                <a16:creationId xmlns:a16="http://schemas.microsoft.com/office/drawing/2014/main" id="{AFCF6D44-6BE8-4A6E-80DD-061C2EBF3227}"/>
              </a:ext>
            </a:extLst>
          </p:cNvPr>
          <p:cNvSpPr/>
          <p:nvPr/>
        </p:nvSpPr>
        <p:spPr>
          <a:xfrm>
            <a:off x="4342801" y="6517508"/>
            <a:ext cx="3818481" cy="276999"/>
          </a:xfrm>
          <a:prstGeom prst="rect">
            <a:avLst/>
          </a:prstGeom>
        </p:spPr>
        <p:txBody>
          <a:bodyPr wrap="none">
            <a:spAutoFit/>
          </a:bodyPr>
          <a:lstStyle/>
          <a:p>
            <a:r>
              <a:rPr lang="en-GB" sz="1200" i="1" dirty="0">
                <a:solidFill>
                  <a:srgbClr val="969798"/>
                </a:solidFill>
                <a:latin typeface="Arial" panose="020B0604020202020204" pitchFamily="34" charset="0"/>
                <a:ea typeface="Calibri" panose="020F0502020204030204" pitchFamily="34" charset="0"/>
                <a:cs typeface="Arial" panose="020B0604020202020204" pitchFamily="34" charset="0"/>
              </a:rPr>
              <a:t>Images © 2017 Alphablocks Ltd. All Rights Reserved.</a:t>
            </a:r>
            <a:endParaRPr lang="en-GB" sz="1200" i="1" dirty="0">
              <a:solidFill>
                <a:srgbClr val="96979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6719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83DC4D65-503C-4551-8AB3-A02AE8082F5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93412" y="619030"/>
            <a:ext cx="2259207" cy="2808745"/>
          </a:xfrm>
          <a:prstGeom prst="rect">
            <a:avLst/>
          </a:prstGeom>
        </p:spPr>
      </p:pic>
      <p:pic>
        <p:nvPicPr>
          <p:cNvPr id="3" name="Picture 2">
            <a:extLst>
              <a:ext uri="{FF2B5EF4-FFF2-40B4-BE49-F238E27FC236}">
                <a16:creationId xmlns:a16="http://schemas.microsoft.com/office/drawing/2014/main" id="{7D6C9CED-55CB-435E-8107-CB4FF4CC6846}"/>
              </a:ext>
            </a:extLst>
          </p:cNvPr>
          <p:cNvPicPr>
            <a:picLocks noChangeAspect="1"/>
          </p:cNvPicPr>
          <p:nvPr/>
        </p:nvPicPr>
        <p:blipFill>
          <a:blip r:embed="rId4">
            <a:extLst>
              <a:ext uri="{28A0092B-C50C-407E-A947-70E740481C1C}">
                <a14:useLocalDpi xmlns:a14="http://schemas.microsoft.com/office/drawing/2010/main" val="0"/>
              </a:ext>
            </a:extLst>
          </a:blip>
          <a:srcRect l="24966" r="24966"/>
          <a:stretch/>
        </p:blipFill>
        <p:spPr>
          <a:xfrm>
            <a:off x="142908" y="3819790"/>
            <a:ext cx="2287046" cy="2573197"/>
          </a:xfrm>
          <a:prstGeom prst="rect">
            <a:avLst/>
          </a:prstGeom>
        </p:spPr>
      </p:pic>
      <p:pic>
        <p:nvPicPr>
          <p:cNvPr id="44" name="Picture 43" descr="A close up of a logo  Description automatically generated">
            <a:extLst>
              <a:ext uri="{FF2B5EF4-FFF2-40B4-BE49-F238E27FC236}">
                <a16:creationId xmlns:a16="http://schemas.microsoft.com/office/drawing/2014/main" id="{A04374EC-A279-4DD0-84FC-DD7DB1C0D0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8737" y="4256763"/>
            <a:ext cx="1319787" cy="1886716"/>
          </a:xfrm>
          <a:prstGeom prst="rect">
            <a:avLst/>
          </a:prstGeom>
        </p:spPr>
      </p:pic>
      <p:sp>
        <p:nvSpPr>
          <p:cNvPr id="45" name="Rectangle: Rounded Corners 44">
            <a:extLst>
              <a:ext uri="{FF2B5EF4-FFF2-40B4-BE49-F238E27FC236}">
                <a16:creationId xmlns:a16="http://schemas.microsoft.com/office/drawing/2014/main" id="{427AB9F2-AA85-47D6-A0A4-17BB2C1E30BD}"/>
              </a:ext>
            </a:extLst>
          </p:cNvPr>
          <p:cNvSpPr/>
          <p:nvPr/>
        </p:nvSpPr>
        <p:spPr>
          <a:xfrm>
            <a:off x="4575897" y="3766627"/>
            <a:ext cx="2738399" cy="2573197"/>
          </a:xfrm>
          <a:prstGeom prst="round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Myriad Pro" panose="020B0503030403020204"/>
              </a:rPr>
              <a:t>	</a:t>
            </a:r>
          </a:p>
        </p:txBody>
      </p:sp>
      <p:pic>
        <p:nvPicPr>
          <p:cNvPr id="46" name="Picture 45" descr="A close up of a logo  Description automatically generated">
            <a:extLst>
              <a:ext uri="{FF2B5EF4-FFF2-40B4-BE49-F238E27FC236}">
                <a16:creationId xmlns:a16="http://schemas.microsoft.com/office/drawing/2014/main" id="{9BE0D900-3056-427C-8B57-0DAF05EB4B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73631" y="4256763"/>
            <a:ext cx="1319787" cy="1886716"/>
          </a:xfrm>
          <a:prstGeom prst="rect">
            <a:avLst/>
          </a:prstGeom>
        </p:spPr>
      </p:pic>
      <p:pic>
        <p:nvPicPr>
          <p:cNvPr id="48" name="Picture 47">
            <a:extLst>
              <a:ext uri="{FF2B5EF4-FFF2-40B4-BE49-F238E27FC236}">
                <a16:creationId xmlns:a16="http://schemas.microsoft.com/office/drawing/2014/main" id="{88B07B14-A64A-4D12-8D17-879655C70BBE}"/>
              </a:ext>
            </a:extLst>
          </p:cNvPr>
          <p:cNvPicPr>
            <a:picLocks noChangeAspect="1"/>
          </p:cNvPicPr>
          <p:nvPr/>
        </p:nvPicPr>
        <p:blipFill>
          <a:blip r:embed="rId7">
            <a:extLst>
              <a:ext uri="{28A0092B-C50C-407E-A947-70E740481C1C}">
                <a14:useLocalDpi xmlns:a14="http://schemas.microsoft.com/office/drawing/2010/main" val="0"/>
              </a:ext>
            </a:extLst>
          </a:blip>
          <a:srcRect l="38758" r="38758"/>
          <a:stretch/>
        </p:blipFill>
        <p:spPr>
          <a:xfrm>
            <a:off x="9846167" y="3542383"/>
            <a:ext cx="1117018" cy="2797441"/>
          </a:xfrm>
          <a:prstGeom prst="rect">
            <a:avLst/>
          </a:prstGeom>
        </p:spPr>
      </p:pic>
      <p:pic>
        <p:nvPicPr>
          <p:cNvPr id="49" name="Picture 48">
            <a:extLst>
              <a:ext uri="{FF2B5EF4-FFF2-40B4-BE49-F238E27FC236}">
                <a16:creationId xmlns:a16="http://schemas.microsoft.com/office/drawing/2014/main" id="{4EB6277F-B165-4C23-8205-0AAE06A292D6}"/>
              </a:ext>
            </a:extLst>
          </p:cNvPr>
          <p:cNvPicPr>
            <a:picLocks noChangeAspect="1"/>
          </p:cNvPicPr>
          <p:nvPr/>
        </p:nvPicPr>
        <p:blipFill>
          <a:blip r:embed="rId7">
            <a:extLst>
              <a:ext uri="{28A0092B-C50C-407E-A947-70E740481C1C}">
                <a14:useLocalDpi xmlns:a14="http://schemas.microsoft.com/office/drawing/2010/main" val="0"/>
              </a:ext>
            </a:extLst>
          </a:blip>
          <a:srcRect l="38758" r="38758"/>
          <a:stretch/>
        </p:blipFill>
        <p:spPr>
          <a:xfrm>
            <a:off x="1234432" y="3654504"/>
            <a:ext cx="1117018" cy="2797441"/>
          </a:xfrm>
          <a:prstGeom prst="rect">
            <a:avLst/>
          </a:prstGeom>
        </p:spPr>
      </p:pic>
      <p:pic>
        <p:nvPicPr>
          <p:cNvPr id="52" name="Picture 51">
            <a:extLst>
              <a:ext uri="{FF2B5EF4-FFF2-40B4-BE49-F238E27FC236}">
                <a16:creationId xmlns:a16="http://schemas.microsoft.com/office/drawing/2014/main" id="{EFCFD2BA-D4D8-4BC0-90D9-AF145B5C5B77}"/>
              </a:ext>
            </a:extLst>
          </p:cNvPr>
          <p:cNvPicPr>
            <a:picLocks noChangeAspect="1"/>
          </p:cNvPicPr>
          <p:nvPr/>
        </p:nvPicPr>
        <p:blipFill>
          <a:blip r:embed="rId8">
            <a:extLst>
              <a:ext uri="{28A0092B-C50C-407E-A947-70E740481C1C}">
                <a14:useLocalDpi xmlns:a14="http://schemas.microsoft.com/office/drawing/2010/main" val="0"/>
              </a:ext>
            </a:extLst>
          </a:blip>
          <a:srcRect l="31885" r="31885"/>
          <a:stretch/>
        </p:blipFill>
        <p:spPr>
          <a:xfrm>
            <a:off x="5119201" y="3767713"/>
            <a:ext cx="1590146" cy="2472482"/>
          </a:xfrm>
          <a:prstGeom prst="rect">
            <a:avLst/>
          </a:prstGeom>
        </p:spPr>
      </p:pic>
      <p:pic>
        <p:nvPicPr>
          <p:cNvPr id="51" name="Picture 50">
            <a:extLst>
              <a:ext uri="{FF2B5EF4-FFF2-40B4-BE49-F238E27FC236}">
                <a16:creationId xmlns:a16="http://schemas.microsoft.com/office/drawing/2014/main" id="{C27D720A-A1AB-4C29-BB91-BBC16404A254}"/>
              </a:ext>
            </a:extLst>
          </p:cNvPr>
          <p:cNvPicPr>
            <a:picLocks noChangeAspect="1"/>
          </p:cNvPicPr>
          <p:nvPr/>
        </p:nvPicPr>
        <p:blipFill>
          <a:blip r:embed="rId8">
            <a:extLst>
              <a:ext uri="{28A0092B-C50C-407E-A947-70E740481C1C}">
                <a14:useLocalDpi xmlns:a14="http://schemas.microsoft.com/office/drawing/2010/main" val="0"/>
              </a:ext>
            </a:extLst>
          </a:blip>
          <a:srcRect l="31885" r="31885"/>
          <a:stretch/>
        </p:blipFill>
        <p:spPr>
          <a:xfrm>
            <a:off x="172274" y="3920505"/>
            <a:ext cx="1590146" cy="2472482"/>
          </a:xfrm>
          <a:prstGeom prst="rect">
            <a:avLst/>
          </a:prstGeom>
        </p:spPr>
      </p:pic>
      <p:sp>
        <p:nvSpPr>
          <p:cNvPr id="42" name="Speech Bubble: Oval 41">
            <a:extLst>
              <a:ext uri="{FF2B5EF4-FFF2-40B4-BE49-F238E27FC236}">
                <a16:creationId xmlns:a16="http://schemas.microsoft.com/office/drawing/2014/main" id="{3B89A6D0-6947-4C0B-9BA5-835DF8BF5027}"/>
              </a:ext>
            </a:extLst>
          </p:cNvPr>
          <p:cNvSpPr/>
          <p:nvPr/>
        </p:nvSpPr>
        <p:spPr>
          <a:xfrm>
            <a:off x="7555165" y="252484"/>
            <a:ext cx="4573418" cy="1722760"/>
          </a:xfrm>
          <a:prstGeom prst="wedgeEllipseCallout">
            <a:avLst>
              <a:gd name="adj1" fmla="val -49794"/>
              <a:gd name="adj2" fmla="val 41398"/>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Who’s in my tum?</a:t>
            </a:r>
          </a:p>
        </p:txBody>
      </p:sp>
      <p:sp>
        <p:nvSpPr>
          <p:cNvPr id="53" name="Speech Bubble: Oval 52">
            <a:extLst>
              <a:ext uri="{FF2B5EF4-FFF2-40B4-BE49-F238E27FC236}">
                <a16:creationId xmlns:a16="http://schemas.microsoft.com/office/drawing/2014/main" id="{2FDCBED5-8BD3-44CD-8A8A-6A5E614CA951}"/>
              </a:ext>
            </a:extLst>
          </p:cNvPr>
          <p:cNvSpPr/>
          <p:nvPr/>
        </p:nvSpPr>
        <p:spPr>
          <a:xfrm>
            <a:off x="428224" y="657845"/>
            <a:ext cx="4573418" cy="1722760"/>
          </a:xfrm>
          <a:prstGeom prst="wedgeEllipseCallout">
            <a:avLst>
              <a:gd name="adj1" fmla="val -22352"/>
              <a:gd name="adj2" fmla="val 115290"/>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I am made from </a:t>
            </a:r>
            <a:r>
              <a:rPr lang="en-GB" sz="3200" dirty="0">
                <a:solidFill>
                  <a:srgbClr val="FF0000"/>
                </a:solidFill>
                <a:latin typeface="Century Gothic" panose="020B0502020202020204" pitchFamily="34" charset="0"/>
              </a:rPr>
              <a:t>Six</a:t>
            </a:r>
            <a:r>
              <a:rPr lang="en-GB" sz="3200" dirty="0">
                <a:solidFill>
                  <a:schemeClr val="tx1"/>
                </a:solidFill>
                <a:latin typeface="Century Gothic" panose="020B0502020202020204" pitchFamily="34" charset="0"/>
              </a:rPr>
              <a:t> </a:t>
            </a:r>
            <a:r>
              <a:rPr lang="en-GB" sz="3200" dirty="0">
                <a:solidFill>
                  <a:schemeClr val="accent4"/>
                </a:solidFill>
                <a:latin typeface="Century Gothic" panose="020B0502020202020204" pitchFamily="34" charset="0"/>
              </a:rPr>
              <a:t>and</a:t>
            </a:r>
            <a:r>
              <a:rPr lang="en-GB" sz="3200" dirty="0">
                <a:solidFill>
                  <a:schemeClr val="tx1"/>
                </a:solidFill>
                <a:latin typeface="Century Gothic" panose="020B0502020202020204" pitchFamily="34" charset="0"/>
              </a:rPr>
              <a:t> </a:t>
            </a:r>
            <a:r>
              <a:rPr lang="en-GB" sz="3200" dirty="0">
                <a:solidFill>
                  <a:srgbClr val="FF0000"/>
                </a:solidFill>
                <a:latin typeface="Century Gothic" panose="020B0502020202020204" pitchFamily="34" charset="0"/>
              </a:rPr>
              <a:t>Three</a:t>
            </a:r>
            <a:r>
              <a:rPr lang="en-GB" sz="3200" dirty="0">
                <a:solidFill>
                  <a:schemeClr val="accent4"/>
                </a:solidFill>
                <a:latin typeface="Century Gothic" panose="020B0502020202020204" pitchFamily="34" charset="0"/>
              </a:rPr>
              <a:t>.</a:t>
            </a:r>
          </a:p>
        </p:txBody>
      </p:sp>
      <p:graphicFrame>
        <p:nvGraphicFramePr>
          <p:cNvPr id="2" name="Table 3">
            <a:extLst>
              <a:ext uri="{FF2B5EF4-FFF2-40B4-BE49-F238E27FC236}">
                <a16:creationId xmlns:a16="http://schemas.microsoft.com/office/drawing/2014/main" id="{F513BC2A-8BBB-49E8-BBDF-F0D8BAC0B6D7}"/>
              </a:ext>
            </a:extLst>
          </p:cNvPr>
          <p:cNvGraphicFramePr>
            <a:graphicFrameLocks noGrp="1"/>
          </p:cNvGraphicFramePr>
          <p:nvPr>
            <p:extLst>
              <p:ext uri="{D42A27DB-BD31-4B8C-83A1-F6EECF244321}">
                <p14:modId xmlns:p14="http://schemas.microsoft.com/office/powerpoint/2010/main" val="4091133339"/>
              </p:ext>
            </p:extLst>
          </p:nvPr>
        </p:nvGraphicFramePr>
        <p:xfrm>
          <a:off x="8333524" y="2205213"/>
          <a:ext cx="3430252" cy="1369625"/>
        </p:xfrm>
        <a:graphic>
          <a:graphicData uri="http://schemas.openxmlformats.org/drawingml/2006/table">
            <a:tbl>
              <a:tblPr firstRow="1" bandRow="1">
                <a:tableStyleId>{5C22544A-7EE6-4342-B048-85BDC9FD1C3A}</a:tableStyleId>
              </a:tblPr>
              <a:tblGrid>
                <a:gridCol w="2306509">
                  <a:extLst>
                    <a:ext uri="{9D8B030D-6E8A-4147-A177-3AD203B41FA5}">
                      <a16:colId xmlns:a16="http://schemas.microsoft.com/office/drawing/2014/main" val="2481740466"/>
                    </a:ext>
                  </a:extLst>
                </a:gridCol>
                <a:gridCol w="1123743">
                  <a:extLst>
                    <a:ext uri="{9D8B030D-6E8A-4147-A177-3AD203B41FA5}">
                      <a16:colId xmlns:a16="http://schemas.microsoft.com/office/drawing/2014/main" val="4165215921"/>
                    </a:ext>
                  </a:extLst>
                </a:gridCol>
              </a:tblGrid>
              <a:tr h="668585">
                <a:tc gridSpan="2">
                  <a:txBody>
                    <a:bodyPr/>
                    <a:lstStyle/>
                    <a:p>
                      <a:pPr algn="ctr"/>
                      <a:endParaRPr lang="en-GB" dirty="0">
                        <a:solidFill>
                          <a:schemeClr val="tx1"/>
                        </a:solidFill>
                        <a:latin typeface="Century Gothic" panose="020B0502020202020204" pitchFamily="34" charset="0"/>
                      </a:endParaRPr>
                    </a:p>
                  </a:txBody>
                  <a:tcPr anchor="ct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hMerge="1">
                  <a:txBody>
                    <a:bodyPr/>
                    <a:lstStyle/>
                    <a:p>
                      <a:endParaRPr lang="en-GB" dirty="0"/>
                    </a:p>
                  </a:txBody>
                  <a:tcPr/>
                </a:tc>
                <a:extLst>
                  <a:ext uri="{0D108BD9-81ED-4DB2-BD59-A6C34878D82A}">
                    <a16:rowId xmlns:a16="http://schemas.microsoft.com/office/drawing/2014/main" val="3446538533"/>
                  </a:ext>
                </a:extLst>
              </a:tr>
              <a:tr h="668585">
                <a:tc>
                  <a:txBody>
                    <a:bodyPr/>
                    <a:lstStyle/>
                    <a:p>
                      <a:pPr algn="ctr"/>
                      <a:r>
                        <a:rPr lang="en-GB" sz="4000" dirty="0">
                          <a:solidFill>
                            <a:schemeClr val="tx1"/>
                          </a:solidFill>
                          <a:latin typeface="Myriad Pro" panose="020B0503030403020204"/>
                        </a:rPr>
                        <a:t>?</a:t>
                      </a:r>
                    </a:p>
                  </a:txBody>
                  <a:tcPr anchor="ct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581616093"/>
                  </a:ext>
                </a:extLst>
              </a:tr>
            </a:tbl>
          </a:graphicData>
        </a:graphic>
      </p:graphicFrame>
      <p:pic>
        <p:nvPicPr>
          <p:cNvPr id="17" name="Picture 16" descr="A close up of a logo  Description automatically generated">
            <a:extLst>
              <a:ext uri="{FF2B5EF4-FFF2-40B4-BE49-F238E27FC236}">
                <a16:creationId xmlns:a16="http://schemas.microsoft.com/office/drawing/2014/main" id="{74A2E20B-A5E5-470B-9F36-1C1B78C175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13289" y="2268556"/>
            <a:ext cx="340634" cy="538900"/>
          </a:xfrm>
          <a:prstGeom prst="rect">
            <a:avLst/>
          </a:prstGeom>
        </p:spPr>
      </p:pic>
      <p:pic>
        <p:nvPicPr>
          <p:cNvPr id="18" name="Picture 17" descr="A close up of a logo  Description automatically generated">
            <a:extLst>
              <a:ext uri="{FF2B5EF4-FFF2-40B4-BE49-F238E27FC236}">
                <a16:creationId xmlns:a16="http://schemas.microsoft.com/office/drawing/2014/main" id="{65EF13C3-2FC9-490E-AE8B-4E93BC85F6F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20335" y="2934794"/>
            <a:ext cx="321601" cy="538899"/>
          </a:xfrm>
          <a:prstGeom prst="rect">
            <a:avLst/>
          </a:prstGeom>
        </p:spPr>
      </p:pic>
      <p:grpSp>
        <p:nvGrpSpPr>
          <p:cNvPr id="6" name="Group 5">
            <a:extLst>
              <a:ext uri="{FF2B5EF4-FFF2-40B4-BE49-F238E27FC236}">
                <a16:creationId xmlns:a16="http://schemas.microsoft.com/office/drawing/2014/main" id="{926784B6-B5DE-4EC7-92C5-E875455F02C2}"/>
              </a:ext>
            </a:extLst>
          </p:cNvPr>
          <p:cNvGrpSpPr/>
          <p:nvPr/>
        </p:nvGrpSpPr>
        <p:grpSpPr>
          <a:xfrm>
            <a:off x="9046067" y="2934793"/>
            <a:ext cx="800100" cy="538900"/>
            <a:chOff x="13049250" y="2132174"/>
            <a:chExt cx="800100" cy="538900"/>
          </a:xfrm>
        </p:grpSpPr>
        <p:sp>
          <p:nvSpPr>
            <p:cNvPr id="5" name="Rectangle 4">
              <a:extLst>
                <a:ext uri="{FF2B5EF4-FFF2-40B4-BE49-F238E27FC236}">
                  <a16:creationId xmlns:a16="http://schemas.microsoft.com/office/drawing/2014/main" id="{C797AE18-3B94-408D-A03E-DA083FDB6E8F}"/>
                </a:ext>
              </a:extLst>
            </p:cNvPr>
            <p:cNvSpPr/>
            <p:nvPr/>
          </p:nvSpPr>
          <p:spPr>
            <a:xfrm>
              <a:off x="13049250" y="2132174"/>
              <a:ext cx="800100" cy="538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19" descr="A close up of a logo  Description automatically generated">
              <a:extLst>
                <a:ext uri="{FF2B5EF4-FFF2-40B4-BE49-F238E27FC236}">
                  <a16:creationId xmlns:a16="http://schemas.microsoft.com/office/drawing/2014/main" id="{18EC4395-ADFD-4A11-952F-D4B049A9D3A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271568" y="2132174"/>
              <a:ext cx="355463" cy="538900"/>
            </a:xfrm>
            <a:prstGeom prst="rect">
              <a:avLst/>
            </a:prstGeom>
          </p:spPr>
        </p:pic>
      </p:grpSp>
      <p:sp>
        <p:nvSpPr>
          <p:cNvPr id="21" name="Oval 20">
            <a:extLst>
              <a:ext uri="{FF2B5EF4-FFF2-40B4-BE49-F238E27FC236}">
                <a16:creationId xmlns:a16="http://schemas.microsoft.com/office/drawing/2014/main" id="{7A7791E8-BC55-47CE-8834-61995E7A05CD}"/>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lvl="0" indent="-285744" algn="l" defTabSz="914377"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22" name="Rectangle 21">
            <a:extLst>
              <a:ext uri="{FF2B5EF4-FFF2-40B4-BE49-F238E27FC236}">
                <a16:creationId xmlns:a16="http://schemas.microsoft.com/office/drawing/2014/main" id="{5F13B9B7-5745-4942-AFF7-780AF417C678}"/>
              </a:ext>
            </a:extLst>
          </p:cNvPr>
          <p:cNvSpPr/>
          <p:nvPr/>
        </p:nvSpPr>
        <p:spPr>
          <a:xfrm>
            <a:off x="4342801" y="6517508"/>
            <a:ext cx="3818481" cy="276999"/>
          </a:xfrm>
          <a:prstGeom prst="rect">
            <a:avLst/>
          </a:prstGeom>
        </p:spPr>
        <p:txBody>
          <a:bodyPr wrap="none">
            <a:spAutoFit/>
          </a:bodyPr>
          <a:lstStyle/>
          <a:p>
            <a:r>
              <a:rPr lang="en-GB" sz="1200" i="1" dirty="0">
                <a:solidFill>
                  <a:srgbClr val="969798"/>
                </a:solidFill>
                <a:latin typeface="Arial" panose="020B0604020202020204" pitchFamily="34" charset="0"/>
                <a:ea typeface="Calibri" panose="020F0502020204030204" pitchFamily="34" charset="0"/>
                <a:cs typeface="Arial" panose="020B0604020202020204" pitchFamily="34" charset="0"/>
              </a:rPr>
              <a:t>Images © 2017 Alphablocks Ltd. All Rights Reserved.</a:t>
            </a:r>
            <a:endParaRPr lang="en-GB" sz="1200" i="1" dirty="0">
              <a:solidFill>
                <a:srgbClr val="96979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676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7" presetClass="path" presetSubtype="0" accel="50000" decel="50000" fill="hold" nodeType="clickEffect">
                                  <p:stCondLst>
                                    <p:cond delay="0"/>
                                  </p:stCondLst>
                                  <p:childTnLst>
                                    <p:animMotion origin="layout" path="M 3.125E-6 -1.85185E-6 L 0.10911 -0.10833 C 0.13138 -0.1331 0.16562 -0.1456 0.20169 -0.1456 C 0.24218 -0.1456 0.27487 -0.1331 0.29752 -0.10833 C 0.3345 -0.07222 0.36979 -0.05787 0.40664 -0.02176 " pathEditMode="relative" rAng="0" ptsTypes="AAAAA">
                                      <p:cBhvr>
                                        <p:cTn id="26" dur="2000" fill="hold"/>
                                        <p:tgtEl>
                                          <p:spTgt spid="51"/>
                                        </p:tgtEl>
                                        <p:attrNameLst>
                                          <p:attrName>ppt_x</p:attrName>
                                          <p:attrName>ppt_y</p:attrName>
                                        </p:attrNameLst>
                                      </p:cBhvr>
                                      <p:rCtr x="20326" y="-7292"/>
                                    </p:animMotion>
                                  </p:childTnLst>
                                </p:cTn>
                              </p:par>
                            </p:childTnLst>
                          </p:cTn>
                        </p:par>
                        <p:par>
                          <p:cTn id="27" fill="hold">
                            <p:stCondLst>
                              <p:cond delay="2000"/>
                            </p:stCondLst>
                            <p:childTnLst>
                              <p:par>
                                <p:cTn id="28" presetID="1" presetClass="exit" presetSubtype="0" fill="hold" nodeType="afterEffect">
                                  <p:stCondLst>
                                    <p:cond delay="0"/>
                                  </p:stCondLst>
                                  <p:childTnLst>
                                    <p:set>
                                      <p:cBhvr>
                                        <p:cTn id="29" dur="1" fill="hold">
                                          <p:stCondLst>
                                            <p:cond delay="0"/>
                                          </p:stCondLst>
                                        </p:cTn>
                                        <p:tgtEl>
                                          <p:spTgt spid="51"/>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52"/>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37" presetClass="path" presetSubtype="0" accel="50000" decel="50000" fill="hold" nodeType="clickEffect">
                                  <p:stCondLst>
                                    <p:cond delay="0"/>
                                  </p:stCondLst>
                                  <p:childTnLst>
                                    <p:animMotion origin="layout" path="M 4.79167E-6 4.44444E-6 L 0.18854 -0.11204 C 0.22773 -0.13704 0.28684 -0.14954 0.34882 -0.14954 C 0.41888 -0.14954 0.47578 -0.13704 0.51549 -0.11204 C 0.57825 -0.07477 0.64375 -0.05556 0.70742 -0.01783 " pathEditMode="relative" rAng="0" ptsTypes="AAAAA">
                                      <p:cBhvr>
                                        <p:cTn id="37" dur="2000" fill="hold"/>
                                        <p:tgtEl>
                                          <p:spTgt spid="49"/>
                                        </p:tgtEl>
                                        <p:attrNameLst>
                                          <p:attrName>ppt_x</p:attrName>
                                          <p:attrName>ppt_y</p:attrName>
                                        </p:attrNameLst>
                                      </p:cBhvr>
                                      <p:rCtr x="35378" y="-7477"/>
                                    </p:animMotion>
                                  </p:childTnLst>
                                </p:cTn>
                              </p:par>
                            </p:childTnLst>
                          </p:cTn>
                        </p:par>
                        <p:par>
                          <p:cTn id="38" fill="hold">
                            <p:stCondLst>
                              <p:cond delay="2000"/>
                            </p:stCondLst>
                            <p:childTnLst>
                              <p:par>
                                <p:cTn id="39" presetID="1" presetClass="exit" presetSubtype="0" fill="hold" nodeType="afterEffect">
                                  <p:stCondLst>
                                    <p:cond delay="0"/>
                                  </p:stCondLst>
                                  <p:childTnLst>
                                    <p:set>
                                      <p:cBhvr>
                                        <p:cTn id="40" dur="1" fill="hold">
                                          <p:stCondLst>
                                            <p:cond delay="0"/>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ctangle: Rounded Corners 121">
            <a:extLst>
              <a:ext uri="{FF2B5EF4-FFF2-40B4-BE49-F238E27FC236}">
                <a16:creationId xmlns:a16="http://schemas.microsoft.com/office/drawing/2014/main" id="{2019FC3B-3F7D-4DC2-B393-34F05010D9EF}"/>
              </a:ext>
            </a:extLst>
          </p:cNvPr>
          <p:cNvSpPr/>
          <p:nvPr/>
        </p:nvSpPr>
        <p:spPr>
          <a:xfrm>
            <a:off x="6497746" y="4360589"/>
            <a:ext cx="4948195" cy="1201108"/>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Myriad Pro" panose="020B0503030403020204"/>
              </a:rPr>
              <a:t>	</a:t>
            </a:r>
          </a:p>
        </p:txBody>
      </p:sp>
      <p:sp>
        <p:nvSpPr>
          <p:cNvPr id="116" name="Rectangle: Rounded Corners 115">
            <a:extLst>
              <a:ext uri="{FF2B5EF4-FFF2-40B4-BE49-F238E27FC236}">
                <a16:creationId xmlns:a16="http://schemas.microsoft.com/office/drawing/2014/main" id="{4CF17522-A854-4A35-B069-2A5184ABC73A}"/>
              </a:ext>
            </a:extLst>
          </p:cNvPr>
          <p:cNvSpPr/>
          <p:nvPr/>
        </p:nvSpPr>
        <p:spPr>
          <a:xfrm>
            <a:off x="6497746" y="3052064"/>
            <a:ext cx="4948195" cy="1201108"/>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Myriad Pro" panose="020B0503030403020204"/>
              </a:rPr>
              <a:t>	</a:t>
            </a:r>
          </a:p>
        </p:txBody>
      </p:sp>
      <p:pic>
        <p:nvPicPr>
          <p:cNvPr id="117" name="Picture 116" descr="A close up of a logo  Description automatically generated">
            <a:extLst>
              <a:ext uri="{FF2B5EF4-FFF2-40B4-BE49-F238E27FC236}">
                <a16:creationId xmlns:a16="http://schemas.microsoft.com/office/drawing/2014/main" id="{C7029EBF-E510-4FCC-ABB2-80AEE7FE9C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9342" y="3216779"/>
            <a:ext cx="514489" cy="862117"/>
          </a:xfrm>
          <a:prstGeom prst="rect">
            <a:avLst/>
          </a:prstGeom>
        </p:spPr>
      </p:pic>
      <p:sp>
        <p:nvSpPr>
          <p:cNvPr id="128" name="Rectangle: Rounded Corners 127">
            <a:extLst>
              <a:ext uri="{FF2B5EF4-FFF2-40B4-BE49-F238E27FC236}">
                <a16:creationId xmlns:a16="http://schemas.microsoft.com/office/drawing/2014/main" id="{745FD16D-57C6-4108-9F0C-E5D5D9D42C95}"/>
              </a:ext>
            </a:extLst>
          </p:cNvPr>
          <p:cNvSpPr/>
          <p:nvPr/>
        </p:nvSpPr>
        <p:spPr>
          <a:xfrm>
            <a:off x="8315325" y="3157322"/>
            <a:ext cx="1030510" cy="981732"/>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Myriad Pro" panose="020B0503030403020204"/>
              </a:rPr>
              <a:t>	</a:t>
            </a:r>
          </a:p>
        </p:txBody>
      </p:sp>
      <p:sp>
        <p:nvSpPr>
          <p:cNvPr id="131" name="Rectangle: Rounded Corners 130">
            <a:extLst>
              <a:ext uri="{FF2B5EF4-FFF2-40B4-BE49-F238E27FC236}">
                <a16:creationId xmlns:a16="http://schemas.microsoft.com/office/drawing/2014/main" id="{3DE44016-168C-40B0-8A4E-3E3F968F38C4}"/>
              </a:ext>
            </a:extLst>
          </p:cNvPr>
          <p:cNvSpPr/>
          <p:nvPr/>
        </p:nvSpPr>
        <p:spPr>
          <a:xfrm>
            <a:off x="8315325" y="3156823"/>
            <a:ext cx="1030510" cy="982232"/>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Myriad Pro" panose="020B0503030403020204"/>
              </a:rPr>
              <a:t>	</a:t>
            </a:r>
          </a:p>
        </p:txBody>
      </p:sp>
      <p:pic>
        <p:nvPicPr>
          <p:cNvPr id="124" name="Picture 123" descr="A close up of a logo  Description automatically generated">
            <a:extLst>
              <a:ext uri="{FF2B5EF4-FFF2-40B4-BE49-F238E27FC236}">
                <a16:creationId xmlns:a16="http://schemas.microsoft.com/office/drawing/2014/main" id="{53ADEB9A-9E35-4758-A609-4C867C3EAE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3040" y="4532474"/>
            <a:ext cx="563157" cy="853774"/>
          </a:xfrm>
          <a:prstGeom prst="rect">
            <a:avLst/>
          </a:prstGeom>
        </p:spPr>
      </p:pic>
      <p:sp>
        <p:nvSpPr>
          <p:cNvPr id="129" name="Rectangle: Rounded Corners 128">
            <a:extLst>
              <a:ext uri="{FF2B5EF4-FFF2-40B4-BE49-F238E27FC236}">
                <a16:creationId xmlns:a16="http://schemas.microsoft.com/office/drawing/2014/main" id="{7026374F-E4D4-467F-85B6-632625C1B2BE}"/>
              </a:ext>
            </a:extLst>
          </p:cNvPr>
          <p:cNvSpPr/>
          <p:nvPr/>
        </p:nvSpPr>
        <p:spPr>
          <a:xfrm>
            <a:off x="8331810" y="4468139"/>
            <a:ext cx="1020446" cy="982586"/>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Myriad Pro" panose="020B0503030403020204"/>
              </a:rPr>
              <a:t>	</a:t>
            </a:r>
          </a:p>
        </p:txBody>
      </p:sp>
      <p:sp>
        <p:nvSpPr>
          <p:cNvPr id="22" name="Oval 21">
            <a:extLst>
              <a:ext uri="{FF2B5EF4-FFF2-40B4-BE49-F238E27FC236}">
                <a16:creationId xmlns:a16="http://schemas.microsoft.com/office/drawing/2014/main" id="{87CC145E-53B0-496B-86E8-472538CEAC91}"/>
              </a:ext>
            </a:extLst>
          </p:cNvPr>
          <p:cNvSpPr/>
          <p:nvPr/>
        </p:nvSpPr>
        <p:spPr bwMode="auto">
          <a:xfrm>
            <a:off x="11769354" y="6392987"/>
            <a:ext cx="359229" cy="346166"/>
          </a:xfrm>
          <a:prstGeom prst="ellipse">
            <a:avLst/>
          </a:prstGeom>
          <a:solidFill>
            <a:schemeClr val="tx2">
              <a:lumMod val="40000"/>
              <a:lumOff val="60000"/>
            </a:scheme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prstClr val="black"/>
              </a:solidFill>
              <a:latin typeface="Arial" charset="0"/>
            </a:endParaRPr>
          </a:p>
        </p:txBody>
      </p:sp>
      <p:sp>
        <p:nvSpPr>
          <p:cNvPr id="53" name="Speech Bubble: Oval 52">
            <a:extLst>
              <a:ext uri="{FF2B5EF4-FFF2-40B4-BE49-F238E27FC236}">
                <a16:creationId xmlns:a16="http://schemas.microsoft.com/office/drawing/2014/main" id="{2FDCBED5-8BD3-44CD-8A8A-6A5E614CA951}"/>
              </a:ext>
            </a:extLst>
          </p:cNvPr>
          <p:cNvSpPr/>
          <p:nvPr/>
        </p:nvSpPr>
        <p:spPr>
          <a:xfrm>
            <a:off x="356506" y="121982"/>
            <a:ext cx="4573418" cy="1722760"/>
          </a:xfrm>
          <a:prstGeom prst="wedgeEllipseCallout">
            <a:avLst>
              <a:gd name="adj1" fmla="val 44294"/>
              <a:gd name="adj2" fmla="val 84068"/>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00"/>
                </a:solidFill>
                <a:latin typeface="Century Gothic" panose="020B0502020202020204" pitchFamily="34" charset="0"/>
              </a:rPr>
              <a:t>Nine</a:t>
            </a:r>
            <a:r>
              <a:rPr lang="en-GB" sz="3200" dirty="0">
                <a:solidFill>
                  <a:schemeClr val="accent4"/>
                </a:solidFill>
                <a:latin typeface="Century Gothic" panose="020B0502020202020204" pitchFamily="34" charset="0"/>
              </a:rPr>
              <a:t> is made from </a:t>
            </a:r>
            <a:r>
              <a:rPr lang="en-GB" sz="3200" dirty="0">
                <a:solidFill>
                  <a:srgbClr val="FF0000"/>
                </a:solidFill>
                <a:latin typeface="Century Gothic" panose="020B0502020202020204" pitchFamily="34" charset="0"/>
              </a:rPr>
              <a:t>Six</a:t>
            </a:r>
            <a:r>
              <a:rPr lang="en-GB" sz="3200" dirty="0">
                <a:solidFill>
                  <a:schemeClr val="tx1"/>
                </a:solidFill>
                <a:latin typeface="Century Gothic" panose="020B0502020202020204" pitchFamily="34" charset="0"/>
              </a:rPr>
              <a:t> </a:t>
            </a:r>
            <a:r>
              <a:rPr lang="en-GB" sz="3200" dirty="0">
                <a:solidFill>
                  <a:schemeClr val="accent4"/>
                </a:solidFill>
                <a:latin typeface="Century Gothic" panose="020B0502020202020204" pitchFamily="34" charset="0"/>
              </a:rPr>
              <a:t>and</a:t>
            </a:r>
            <a:r>
              <a:rPr lang="en-GB" sz="3200" dirty="0">
                <a:solidFill>
                  <a:schemeClr val="tx1"/>
                </a:solidFill>
                <a:latin typeface="Century Gothic" panose="020B0502020202020204" pitchFamily="34" charset="0"/>
              </a:rPr>
              <a:t> </a:t>
            </a:r>
            <a:r>
              <a:rPr lang="en-GB" sz="3200" dirty="0">
                <a:solidFill>
                  <a:srgbClr val="FF0000"/>
                </a:solidFill>
                <a:latin typeface="Century Gothic" panose="020B0502020202020204" pitchFamily="34" charset="0"/>
              </a:rPr>
              <a:t>Three</a:t>
            </a:r>
            <a:r>
              <a:rPr lang="en-GB" sz="3200" dirty="0">
                <a:solidFill>
                  <a:schemeClr val="accent4"/>
                </a:solidFill>
                <a:latin typeface="Century Gothic" panose="020B0502020202020204" pitchFamily="34" charset="0"/>
              </a:rPr>
              <a:t>.</a:t>
            </a:r>
          </a:p>
        </p:txBody>
      </p:sp>
      <p:pic>
        <p:nvPicPr>
          <p:cNvPr id="58" name="Picture 57">
            <a:extLst>
              <a:ext uri="{FF2B5EF4-FFF2-40B4-BE49-F238E27FC236}">
                <a16:creationId xmlns:a16="http://schemas.microsoft.com/office/drawing/2014/main" id="{873BD794-B4B4-4605-B65B-ECD0CCD33362}"/>
              </a:ext>
            </a:extLst>
          </p:cNvPr>
          <p:cNvPicPr>
            <a:picLocks noChangeAspect="1"/>
          </p:cNvPicPr>
          <p:nvPr/>
        </p:nvPicPr>
        <p:blipFill>
          <a:blip r:embed="rId5"/>
          <a:stretch>
            <a:fillRect/>
          </a:stretch>
        </p:blipFill>
        <p:spPr>
          <a:xfrm rot="16200000">
            <a:off x="388560" y="2290117"/>
            <a:ext cx="4257527" cy="3812967"/>
          </a:xfrm>
          <a:prstGeom prst="rect">
            <a:avLst/>
          </a:prstGeom>
        </p:spPr>
      </p:pic>
      <p:grpSp>
        <p:nvGrpSpPr>
          <p:cNvPr id="59" name="Group 58">
            <a:extLst>
              <a:ext uri="{FF2B5EF4-FFF2-40B4-BE49-F238E27FC236}">
                <a16:creationId xmlns:a16="http://schemas.microsoft.com/office/drawing/2014/main" id="{BBB23465-27E7-4939-9C66-CCB6E7DE5B2F}"/>
              </a:ext>
            </a:extLst>
          </p:cNvPr>
          <p:cNvGrpSpPr/>
          <p:nvPr/>
        </p:nvGrpSpPr>
        <p:grpSpPr>
          <a:xfrm>
            <a:off x="1283561" y="3690627"/>
            <a:ext cx="419733" cy="1155888"/>
            <a:chOff x="2076007" y="-260751"/>
            <a:chExt cx="1932465" cy="4705164"/>
          </a:xfrm>
        </p:grpSpPr>
        <p:grpSp>
          <p:nvGrpSpPr>
            <p:cNvPr id="60" name="Group 59">
              <a:extLst>
                <a:ext uri="{FF2B5EF4-FFF2-40B4-BE49-F238E27FC236}">
                  <a16:creationId xmlns:a16="http://schemas.microsoft.com/office/drawing/2014/main" id="{09D22325-5FC8-445C-8B6B-2CEA9FDD4973}"/>
                </a:ext>
              </a:extLst>
            </p:cNvPr>
            <p:cNvGrpSpPr/>
            <p:nvPr/>
          </p:nvGrpSpPr>
          <p:grpSpPr>
            <a:xfrm>
              <a:off x="2076007" y="701736"/>
              <a:ext cx="1932465" cy="3742677"/>
              <a:chOff x="2076007" y="701736"/>
              <a:chExt cx="1932465" cy="3742677"/>
            </a:xfrm>
            <a:solidFill>
              <a:srgbClr val="F02AA4"/>
            </a:solidFill>
          </p:grpSpPr>
          <p:grpSp>
            <p:nvGrpSpPr>
              <p:cNvPr id="62" name="Group 61">
                <a:extLst>
                  <a:ext uri="{FF2B5EF4-FFF2-40B4-BE49-F238E27FC236}">
                    <a16:creationId xmlns:a16="http://schemas.microsoft.com/office/drawing/2014/main" id="{CFD880BB-3646-44B0-85C7-5AEC89908554}"/>
                  </a:ext>
                </a:extLst>
              </p:cNvPr>
              <p:cNvGrpSpPr/>
              <p:nvPr/>
            </p:nvGrpSpPr>
            <p:grpSpPr>
              <a:xfrm>
                <a:off x="2089294" y="701737"/>
                <a:ext cx="1919178" cy="3742676"/>
                <a:chOff x="2089294" y="701737"/>
                <a:chExt cx="1919178" cy="3742676"/>
              </a:xfrm>
              <a:grpFill/>
            </p:grpSpPr>
            <p:grpSp>
              <p:nvGrpSpPr>
                <p:cNvPr id="64" name="Group 63">
                  <a:extLst>
                    <a:ext uri="{FF2B5EF4-FFF2-40B4-BE49-F238E27FC236}">
                      <a16:creationId xmlns:a16="http://schemas.microsoft.com/office/drawing/2014/main" id="{3295D8AC-E864-4BDB-AF3C-994D59CFC352}"/>
                    </a:ext>
                  </a:extLst>
                </p:cNvPr>
                <p:cNvGrpSpPr/>
                <p:nvPr/>
              </p:nvGrpSpPr>
              <p:grpSpPr>
                <a:xfrm>
                  <a:off x="2089294" y="1637410"/>
                  <a:ext cx="1919178" cy="2807003"/>
                  <a:chOff x="2089294" y="1637410"/>
                  <a:chExt cx="1919178" cy="2807003"/>
                </a:xfrm>
                <a:grpFill/>
              </p:grpSpPr>
              <p:sp>
                <p:nvSpPr>
                  <p:cNvPr id="66" name="Rectangle: Rounded Corners 65">
                    <a:extLst>
                      <a:ext uri="{FF2B5EF4-FFF2-40B4-BE49-F238E27FC236}">
                        <a16:creationId xmlns:a16="http://schemas.microsoft.com/office/drawing/2014/main" id="{B819E234-E45E-4A92-9877-0C5A7C968FFD}"/>
                      </a:ext>
                    </a:extLst>
                  </p:cNvPr>
                  <p:cNvSpPr/>
                  <p:nvPr/>
                </p:nvSpPr>
                <p:spPr>
                  <a:xfrm>
                    <a:off x="3040910" y="1637414"/>
                    <a:ext cx="956931" cy="935665"/>
                  </a:xfrm>
                  <a:prstGeom prst="roundRect">
                    <a:avLst/>
                  </a:prstGeom>
                  <a:solidFill>
                    <a:srgbClr val="A6AAAC"/>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7" name="Group 66">
                    <a:extLst>
                      <a:ext uri="{FF2B5EF4-FFF2-40B4-BE49-F238E27FC236}">
                        <a16:creationId xmlns:a16="http://schemas.microsoft.com/office/drawing/2014/main" id="{A2CB2E87-8C8C-4C02-B448-6F4C6E1E984B}"/>
                      </a:ext>
                    </a:extLst>
                  </p:cNvPr>
                  <p:cNvGrpSpPr/>
                  <p:nvPr/>
                </p:nvGrpSpPr>
                <p:grpSpPr>
                  <a:xfrm>
                    <a:off x="2094608" y="2573079"/>
                    <a:ext cx="1913864" cy="1871334"/>
                    <a:chOff x="939386" y="2328526"/>
                    <a:chExt cx="1913864" cy="1871334"/>
                  </a:xfrm>
                  <a:grpFill/>
                </p:grpSpPr>
                <p:grpSp>
                  <p:nvGrpSpPr>
                    <p:cNvPr id="69" name="Group 68">
                      <a:extLst>
                        <a:ext uri="{FF2B5EF4-FFF2-40B4-BE49-F238E27FC236}">
                          <a16:creationId xmlns:a16="http://schemas.microsoft.com/office/drawing/2014/main" id="{09CFDF8B-75DD-400F-9C7B-AFBF7991EC9A}"/>
                        </a:ext>
                      </a:extLst>
                    </p:cNvPr>
                    <p:cNvGrpSpPr/>
                    <p:nvPr/>
                  </p:nvGrpSpPr>
                  <p:grpSpPr>
                    <a:xfrm>
                      <a:off x="939388" y="2328528"/>
                      <a:ext cx="1913862" cy="1871332"/>
                      <a:chOff x="-2945222" y="3625700"/>
                      <a:chExt cx="1913862" cy="1871332"/>
                    </a:xfrm>
                    <a:grpFill/>
                  </p:grpSpPr>
                  <p:sp>
                    <p:nvSpPr>
                      <p:cNvPr id="71" name="Rectangle: Rounded Corners 70">
                        <a:extLst>
                          <a:ext uri="{FF2B5EF4-FFF2-40B4-BE49-F238E27FC236}">
                            <a16:creationId xmlns:a16="http://schemas.microsoft.com/office/drawing/2014/main" id="{B3CEBA2A-5978-4C02-A241-306487BA5262}"/>
                          </a:ext>
                        </a:extLst>
                      </p:cNvPr>
                      <p:cNvSpPr/>
                      <p:nvPr/>
                    </p:nvSpPr>
                    <p:spPr>
                      <a:xfrm>
                        <a:off x="-1988292" y="3625700"/>
                        <a:ext cx="956931" cy="935665"/>
                      </a:xfrm>
                      <a:prstGeom prst="roundRect">
                        <a:avLst/>
                      </a:prstGeom>
                      <a:solidFill>
                        <a:srgbClr val="A6AAAC"/>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2" name="Group 71">
                        <a:extLst>
                          <a:ext uri="{FF2B5EF4-FFF2-40B4-BE49-F238E27FC236}">
                            <a16:creationId xmlns:a16="http://schemas.microsoft.com/office/drawing/2014/main" id="{DF5DFF22-DF6D-49A6-8DCD-28E1ECC0E44C}"/>
                          </a:ext>
                        </a:extLst>
                      </p:cNvPr>
                      <p:cNvGrpSpPr/>
                      <p:nvPr/>
                    </p:nvGrpSpPr>
                    <p:grpSpPr>
                      <a:xfrm>
                        <a:off x="-2945222" y="4561366"/>
                        <a:ext cx="1913862" cy="935666"/>
                        <a:chOff x="-2799908" y="2961165"/>
                        <a:chExt cx="1913862" cy="935666"/>
                      </a:xfrm>
                      <a:grpFill/>
                    </p:grpSpPr>
                    <p:sp>
                      <p:nvSpPr>
                        <p:cNvPr id="73" name="Rectangle: Rounded Corners 72">
                          <a:extLst>
                            <a:ext uri="{FF2B5EF4-FFF2-40B4-BE49-F238E27FC236}">
                              <a16:creationId xmlns:a16="http://schemas.microsoft.com/office/drawing/2014/main" id="{86DFB5CA-A77B-4550-9F20-DC2E170E28D6}"/>
                            </a:ext>
                          </a:extLst>
                        </p:cNvPr>
                        <p:cNvSpPr/>
                        <p:nvPr/>
                      </p:nvSpPr>
                      <p:spPr>
                        <a:xfrm>
                          <a:off x="-1842977" y="2961165"/>
                          <a:ext cx="956931" cy="935665"/>
                        </a:xfrm>
                        <a:prstGeom prst="roundRect">
                          <a:avLst/>
                        </a:prstGeom>
                        <a:solidFill>
                          <a:srgbClr val="C4C8C8"/>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 name="Rectangle: Rounded Corners 73">
                          <a:extLst>
                            <a:ext uri="{FF2B5EF4-FFF2-40B4-BE49-F238E27FC236}">
                              <a16:creationId xmlns:a16="http://schemas.microsoft.com/office/drawing/2014/main" id="{DAAAF296-C535-4942-9A23-D96509B66414}"/>
                            </a:ext>
                          </a:extLst>
                        </p:cNvPr>
                        <p:cNvSpPr/>
                        <p:nvPr/>
                      </p:nvSpPr>
                      <p:spPr>
                        <a:xfrm>
                          <a:off x="-2799908" y="2961166"/>
                          <a:ext cx="956931" cy="935665"/>
                        </a:xfrm>
                        <a:prstGeom prst="roundRect">
                          <a:avLst/>
                        </a:prstGeom>
                        <a:solidFill>
                          <a:srgbClr val="C4C8C8"/>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70" name="Rectangle: Rounded Corners 69">
                      <a:extLst>
                        <a:ext uri="{FF2B5EF4-FFF2-40B4-BE49-F238E27FC236}">
                          <a16:creationId xmlns:a16="http://schemas.microsoft.com/office/drawing/2014/main" id="{82F43422-0E40-452F-8E66-763FB26B9FC3}"/>
                        </a:ext>
                      </a:extLst>
                    </p:cNvPr>
                    <p:cNvSpPr/>
                    <p:nvPr/>
                  </p:nvSpPr>
                  <p:spPr>
                    <a:xfrm>
                      <a:off x="939386" y="2328526"/>
                      <a:ext cx="956931" cy="935665"/>
                    </a:xfrm>
                    <a:prstGeom prst="roundRect">
                      <a:avLst/>
                    </a:prstGeom>
                    <a:solidFill>
                      <a:srgbClr val="C4C8C8"/>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8" name="Rectangle: Rounded Corners 67">
                    <a:extLst>
                      <a:ext uri="{FF2B5EF4-FFF2-40B4-BE49-F238E27FC236}">
                        <a16:creationId xmlns:a16="http://schemas.microsoft.com/office/drawing/2014/main" id="{B584EA88-ABDC-4C26-92A9-7A17FFBCB1F0}"/>
                      </a:ext>
                    </a:extLst>
                  </p:cNvPr>
                  <p:cNvSpPr/>
                  <p:nvPr/>
                </p:nvSpPr>
                <p:spPr>
                  <a:xfrm>
                    <a:off x="2089294" y="1637410"/>
                    <a:ext cx="956931" cy="935665"/>
                  </a:xfrm>
                  <a:prstGeom prst="roundRect">
                    <a:avLst/>
                  </a:prstGeom>
                  <a:solidFill>
                    <a:srgbClr val="A6AAAC"/>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5" name="Rectangle: Rounded Corners 64">
                  <a:extLst>
                    <a:ext uri="{FF2B5EF4-FFF2-40B4-BE49-F238E27FC236}">
                      <a16:creationId xmlns:a16="http://schemas.microsoft.com/office/drawing/2014/main" id="{3E04914E-493A-460D-89CA-85FF31EDD670}"/>
                    </a:ext>
                  </a:extLst>
                </p:cNvPr>
                <p:cNvSpPr/>
                <p:nvPr/>
              </p:nvSpPr>
              <p:spPr>
                <a:xfrm>
                  <a:off x="3030280" y="701737"/>
                  <a:ext cx="956931" cy="935665"/>
                </a:xfrm>
                <a:prstGeom prst="roundRect">
                  <a:avLst/>
                </a:prstGeom>
                <a:solidFill>
                  <a:srgbClr val="8B8E8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3" name="Rectangle: Rounded Corners 62">
                <a:extLst>
                  <a:ext uri="{FF2B5EF4-FFF2-40B4-BE49-F238E27FC236}">
                    <a16:creationId xmlns:a16="http://schemas.microsoft.com/office/drawing/2014/main" id="{6BC7E40F-1AAA-4DE6-B290-A091CE66D5B6}"/>
                  </a:ext>
                </a:extLst>
              </p:cNvPr>
              <p:cNvSpPr/>
              <p:nvPr/>
            </p:nvSpPr>
            <p:spPr>
              <a:xfrm>
                <a:off x="2076007" y="701736"/>
                <a:ext cx="956931" cy="935665"/>
              </a:xfrm>
              <a:prstGeom prst="roundRect">
                <a:avLst/>
              </a:prstGeom>
              <a:solidFill>
                <a:srgbClr val="8B8E8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1" name="Rectangle: Rounded Corners 60">
              <a:extLst>
                <a:ext uri="{FF2B5EF4-FFF2-40B4-BE49-F238E27FC236}">
                  <a16:creationId xmlns:a16="http://schemas.microsoft.com/office/drawing/2014/main" id="{F0D85EEB-E90F-4680-A95E-E2DDB111FDFB}"/>
                </a:ext>
              </a:extLst>
            </p:cNvPr>
            <p:cNvSpPr/>
            <p:nvPr/>
          </p:nvSpPr>
          <p:spPr>
            <a:xfrm>
              <a:off x="3030279" y="-260751"/>
              <a:ext cx="956931" cy="935665"/>
            </a:xfrm>
            <a:prstGeom prst="roundRect">
              <a:avLst/>
            </a:prstGeom>
            <a:solidFill>
              <a:srgbClr val="8B8E8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0" name="Table 89">
            <a:extLst>
              <a:ext uri="{FF2B5EF4-FFF2-40B4-BE49-F238E27FC236}">
                <a16:creationId xmlns:a16="http://schemas.microsoft.com/office/drawing/2014/main" id="{59119C9C-2823-44F1-B7CB-08FA99BA0655}"/>
              </a:ext>
            </a:extLst>
          </p:cNvPr>
          <p:cNvGraphicFramePr>
            <a:graphicFrameLocks noGrp="1"/>
          </p:cNvGraphicFramePr>
          <p:nvPr>
            <p:extLst>
              <p:ext uri="{D42A27DB-BD31-4B8C-83A1-F6EECF244321}">
                <p14:modId xmlns:p14="http://schemas.microsoft.com/office/powerpoint/2010/main" val="1546939678"/>
              </p:ext>
            </p:extLst>
          </p:nvPr>
        </p:nvGraphicFramePr>
        <p:xfrm>
          <a:off x="6244837" y="417963"/>
          <a:ext cx="5400000" cy="216000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1080000">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080000">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91" name="Oval 90">
            <a:extLst>
              <a:ext uri="{FF2B5EF4-FFF2-40B4-BE49-F238E27FC236}">
                <a16:creationId xmlns:a16="http://schemas.microsoft.com/office/drawing/2014/main" id="{005DA051-01C6-4922-A595-D01B28044ADA}"/>
              </a:ext>
            </a:extLst>
          </p:cNvPr>
          <p:cNvSpPr/>
          <p:nvPr/>
        </p:nvSpPr>
        <p:spPr>
          <a:xfrm>
            <a:off x="6372944" y="592016"/>
            <a:ext cx="772304" cy="693683"/>
          </a:xfrm>
          <a:prstGeom prst="ellipse">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Oval 91">
            <a:extLst>
              <a:ext uri="{FF2B5EF4-FFF2-40B4-BE49-F238E27FC236}">
                <a16:creationId xmlns:a16="http://schemas.microsoft.com/office/drawing/2014/main" id="{4DEBD9FF-C32C-4C2E-ACFE-A03070DC878A}"/>
              </a:ext>
            </a:extLst>
          </p:cNvPr>
          <p:cNvSpPr/>
          <p:nvPr/>
        </p:nvSpPr>
        <p:spPr>
          <a:xfrm>
            <a:off x="7450532" y="598440"/>
            <a:ext cx="772304" cy="693683"/>
          </a:xfrm>
          <a:prstGeom prst="ellipse">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3" name="Oval 92">
            <a:extLst>
              <a:ext uri="{FF2B5EF4-FFF2-40B4-BE49-F238E27FC236}">
                <a16:creationId xmlns:a16="http://schemas.microsoft.com/office/drawing/2014/main" id="{A0E53F34-6AD0-4FE6-9724-1D3B83F55DEC}"/>
              </a:ext>
            </a:extLst>
          </p:cNvPr>
          <p:cNvSpPr/>
          <p:nvPr/>
        </p:nvSpPr>
        <p:spPr>
          <a:xfrm>
            <a:off x="8585692" y="592016"/>
            <a:ext cx="772304" cy="693683"/>
          </a:xfrm>
          <a:prstGeom prst="ellipse">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4" name="Oval 93">
            <a:extLst>
              <a:ext uri="{FF2B5EF4-FFF2-40B4-BE49-F238E27FC236}">
                <a16:creationId xmlns:a16="http://schemas.microsoft.com/office/drawing/2014/main" id="{DE7C0263-B3EC-45D9-948D-8A1878512C65}"/>
              </a:ext>
            </a:extLst>
          </p:cNvPr>
          <p:cNvSpPr/>
          <p:nvPr/>
        </p:nvSpPr>
        <p:spPr>
          <a:xfrm>
            <a:off x="9655627" y="592015"/>
            <a:ext cx="772304" cy="693683"/>
          </a:xfrm>
          <a:prstGeom prst="ellipse">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5" name="Oval 94">
            <a:extLst>
              <a:ext uri="{FF2B5EF4-FFF2-40B4-BE49-F238E27FC236}">
                <a16:creationId xmlns:a16="http://schemas.microsoft.com/office/drawing/2014/main" id="{652149F5-799F-4962-90DB-3E2D9717EE5C}"/>
              </a:ext>
            </a:extLst>
          </p:cNvPr>
          <p:cNvSpPr/>
          <p:nvPr/>
        </p:nvSpPr>
        <p:spPr>
          <a:xfrm>
            <a:off x="10743994" y="571448"/>
            <a:ext cx="772304" cy="693683"/>
          </a:xfrm>
          <a:prstGeom prst="ellipse">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Oval 95">
            <a:extLst>
              <a:ext uri="{FF2B5EF4-FFF2-40B4-BE49-F238E27FC236}">
                <a16:creationId xmlns:a16="http://schemas.microsoft.com/office/drawing/2014/main" id="{0C065C3E-1D6D-4EF7-9D12-BB5174E1A262}"/>
              </a:ext>
            </a:extLst>
          </p:cNvPr>
          <p:cNvSpPr/>
          <p:nvPr/>
        </p:nvSpPr>
        <p:spPr>
          <a:xfrm>
            <a:off x="6372944" y="1677649"/>
            <a:ext cx="772304" cy="693683"/>
          </a:xfrm>
          <a:prstGeom prst="ellipse">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7" name="Oval 96">
            <a:extLst>
              <a:ext uri="{FF2B5EF4-FFF2-40B4-BE49-F238E27FC236}">
                <a16:creationId xmlns:a16="http://schemas.microsoft.com/office/drawing/2014/main" id="{FE746A5C-153F-4375-B546-14094417A80F}"/>
              </a:ext>
            </a:extLst>
          </p:cNvPr>
          <p:cNvSpPr/>
          <p:nvPr/>
        </p:nvSpPr>
        <p:spPr>
          <a:xfrm>
            <a:off x="7450532" y="1684073"/>
            <a:ext cx="772304" cy="693683"/>
          </a:xfrm>
          <a:prstGeom prst="ellipse">
            <a:avLst/>
          </a:prstGeom>
          <a:solidFill>
            <a:srgbClr val="FFC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 name="Oval 97">
            <a:extLst>
              <a:ext uri="{FF2B5EF4-FFF2-40B4-BE49-F238E27FC236}">
                <a16:creationId xmlns:a16="http://schemas.microsoft.com/office/drawing/2014/main" id="{BB450623-77ED-41E8-8463-DC0798DFFE42}"/>
              </a:ext>
            </a:extLst>
          </p:cNvPr>
          <p:cNvSpPr/>
          <p:nvPr/>
        </p:nvSpPr>
        <p:spPr>
          <a:xfrm>
            <a:off x="8585692" y="1677649"/>
            <a:ext cx="772304" cy="693683"/>
          </a:xfrm>
          <a:prstGeom prst="ellipse">
            <a:avLst/>
          </a:prstGeom>
          <a:solidFill>
            <a:srgbClr val="FFC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9" name="Oval 98">
            <a:extLst>
              <a:ext uri="{FF2B5EF4-FFF2-40B4-BE49-F238E27FC236}">
                <a16:creationId xmlns:a16="http://schemas.microsoft.com/office/drawing/2014/main" id="{A7D33838-A4E1-4874-8344-0D5C0899FCF7}"/>
              </a:ext>
            </a:extLst>
          </p:cNvPr>
          <p:cNvSpPr/>
          <p:nvPr/>
        </p:nvSpPr>
        <p:spPr>
          <a:xfrm>
            <a:off x="9655627" y="1677648"/>
            <a:ext cx="772304" cy="693683"/>
          </a:xfrm>
          <a:prstGeom prst="ellipse">
            <a:avLst/>
          </a:prstGeom>
          <a:solidFill>
            <a:srgbClr val="FFC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01" name="Group 100">
            <a:extLst>
              <a:ext uri="{FF2B5EF4-FFF2-40B4-BE49-F238E27FC236}">
                <a16:creationId xmlns:a16="http://schemas.microsoft.com/office/drawing/2014/main" id="{73FA9EF8-F716-4BE0-A2E6-323A1A6E99EC}"/>
              </a:ext>
            </a:extLst>
          </p:cNvPr>
          <p:cNvGrpSpPr/>
          <p:nvPr/>
        </p:nvGrpSpPr>
        <p:grpSpPr>
          <a:xfrm>
            <a:off x="1290487" y="4158818"/>
            <a:ext cx="415115" cy="685813"/>
            <a:chOff x="6368294" y="713267"/>
            <a:chExt cx="3861965" cy="5644115"/>
          </a:xfrm>
          <a:solidFill>
            <a:srgbClr val="5526BA"/>
          </a:solidFill>
        </p:grpSpPr>
        <p:grpSp>
          <p:nvGrpSpPr>
            <p:cNvPr id="102" name="Group 101">
              <a:extLst>
                <a:ext uri="{FF2B5EF4-FFF2-40B4-BE49-F238E27FC236}">
                  <a16:creationId xmlns:a16="http://schemas.microsoft.com/office/drawing/2014/main" id="{FAC9BF18-4826-4EDD-95B0-881D43EE32BD}"/>
                </a:ext>
              </a:extLst>
            </p:cNvPr>
            <p:cNvGrpSpPr/>
            <p:nvPr/>
          </p:nvGrpSpPr>
          <p:grpSpPr>
            <a:xfrm>
              <a:off x="6402533" y="2584597"/>
              <a:ext cx="3827726" cy="3772785"/>
              <a:chOff x="6402533" y="2599660"/>
              <a:chExt cx="3827726" cy="3772785"/>
            </a:xfrm>
            <a:grpFill/>
          </p:grpSpPr>
          <p:grpSp>
            <p:nvGrpSpPr>
              <p:cNvPr id="105" name="Group 104">
                <a:extLst>
                  <a:ext uri="{FF2B5EF4-FFF2-40B4-BE49-F238E27FC236}">
                    <a16:creationId xmlns:a16="http://schemas.microsoft.com/office/drawing/2014/main" id="{3E840BF3-49B4-4AF5-9AC7-4B462711EF13}"/>
                  </a:ext>
                </a:extLst>
              </p:cNvPr>
              <p:cNvGrpSpPr/>
              <p:nvPr/>
            </p:nvGrpSpPr>
            <p:grpSpPr>
              <a:xfrm>
                <a:off x="6402533" y="4501115"/>
                <a:ext cx="3827726" cy="1871330"/>
                <a:chOff x="6402533" y="4470990"/>
                <a:chExt cx="3827726" cy="1871330"/>
              </a:xfrm>
              <a:grpFill/>
            </p:grpSpPr>
            <p:sp>
              <p:nvSpPr>
                <p:cNvPr id="109" name="Rectangle: Rounded Corners 108">
                  <a:extLst>
                    <a:ext uri="{FF2B5EF4-FFF2-40B4-BE49-F238E27FC236}">
                      <a16:creationId xmlns:a16="http://schemas.microsoft.com/office/drawing/2014/main" id="{835966D4-04AD-45AD-8E84-245DDE0B92E3}"/>
                    </a:ext>
                  </a:extLst>
                </p:cNvPr>
                <p:cNvSpPr/>
                <p:nvPr/>
              </p:nvSpPr>
              <p:spPr>
                <a:xfrm>
                  <a:off x="8316396" y="4470990"/>
                  <a:ext cx="1913863"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0" name="Rectangle: Rounded Corners 109">
                  <a:extLst>
                    <a:ext uri="{FF2B5EF4-FFF2-40B4-BE49-F238E27FC236}">
                      <a16:creationId xmlns:a16="http://schemas.microsoft.com/office/drawing/2014/main" id="{EAC3267C-2ABF-4CFF-A08D-39ADB907B482}"/>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6" name="Group 105">
                <a:extLst>
                  <a:ext uri="{FF2B5EF4-FFF2-40B4-BE49-F238E27FC236}">
                    <a16:creationId xmlns:a16="http://schemas.microsoft.com/office/drawing/2014/main" id="{8A7C13BB-3EFA-46A6-818F-A69B643C1DBA}"/>
                  </a:ext>
                </a:extLst>
              </p:cNvPr>
              <p:cNvGrpSpPr/>
              <p:nvPr/>
            </p:nvGrpSpPr>
            <p:grpSpPr>
              <a:xfrm>
                <a:off x="6402533" y="2599660"/>
                <a:ext cx="3827724" cy="1871330"/>
                <a:chOff x="6402533" y="4470990"/>
                <a:chExt cx="3827724" cy="1871330"/>
              </a:xfrm>
              <a:grpFill/>
            </p:grpSpPr>
            <p:sp>
              <p:nvSpPr>
                <p:cNvPr id="107" name="Rectangle: Rounded Corners 106">
                  <a:extLst>
                    <a:ext uri="{FF2B5EF4-FFF2-40B4-BE49-F238E27FC236}">
                      <a16:creationId xmlns:a16="http://schemas.microsoft.com/office/drawing/2014/main" id="{C89222B2-EED9-4748-88BD-D01CD0B108F2}"/>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8" name="Rectangle: Rounded Corners 107">
                  <a:extLst>
                    <a:ext uri="{FF2B5EF4-FFF2-40B4-BE49-F238E27FC236}">
                      <a16:creationId xmlns:a16="http://schemas.microsoft.com/office/drawing/2014/main" id="{A68D0A05-9F1F-4549-A6DD-9D281BD3BBE6}"/>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103" name="Rectangle: Rounded Corners 102">
              <a:extLst>
                <a:ext uri="{FF2B5EF4-FFF2-40B4-BE49-F238E27FC236}">
                  <a16:creationId xmlns:a16="http://schemas.microsoft.com/office/drawing/2014/main" id="{B9C4540D-9FFF-43D7-8A1C-4CAEF31AD7CA}"/>
                </a:ext>
              </a:extLst>
            </p:cNvPr>
            <p:cNvSpPr/>
            <p:nvPr/>
          </p:nvSpPr>
          <p:spPr>
            <a:xfrm>
              <a:off x="8282156" y="713267"/>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Rectangle: Rounded Corners 103">
              <a:extLst>
                <a:ext uri="{FF2B5EF4-FFF2-40B4-BE49-F238E27FC236}">
                  <a16:creationId xmlns:a16="http://schemas.microsoft.com/office/drawing/2014/main" id="{719BEE46-0611-4771-A747-AD071A76F773}"/>
                </a:ext>
              </a:extLst>
            </p:cNvPr>
            <p:cNvSpPr/>
            <p:nvPr/>
          </p:nvSpPr>
          <p:spPr>
            <a:xfrm>
              <a:off x="6368294" y="713267"/>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1" name="Group 110">
            <a:extLst>
              <a:ext uri="{FF2B5EF4-FFF2-40B4-BE49-F238E27FC236}">
                <a16:creationId xmlns:a16="http://schemas.microsoft.com/office/drawing/2014/main" id="{F67B1EEF-CE48-4146-91A1-7F32E15620DB}"/>
              </a:ext>
            </a:extLst>
          </p:cNvPr>
          <p:cNvGrpSpPr/>
          <p:nvPr/>
        </p:nvGrpSpPr>
        <p:grpSpPr>
          <a:xfrm>
            <a:off x="1273562" y="3674759"/>
            <a:ext cx="432041" cy="473075"/>
            <a:chOff x="-2945222" y="3625700"/>
            <a:chExt cx="1913862" cy="1871332"/>
          </a:xfrm>
          <a:solidFill>
            <a:srgbClr val="F0EA19"/>
          </a:solidFill>
        </p:grpSpPr>
        <p:sp>
          <p:nvSpPr>
            <p:cNvPr id="112" name="Rectangle: Rounded Corners 111">
              <a:extLst>
                <a:ext uri="{FF2B5EF4-FFF2-40B4-BE49-F238E27FC236}">
                  <a16:creationId xmlns:a16="http://schemas.microsoft.com/office/drawing/2014/main" id="{A48F20D5-7079-4A64-A243-0D903E2589CB}"/>
                </a:ext>
              </a:extLst>
            </p:cNvPr>
            <p:cNvSpPr/>
            <p:nvPr/>
          </p:nvSpPr>
          <p:spPr>
            <a:xfrm>
              <a:off x="-1988292" y="3625700"/>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13" name="Group 112">
              <a:extLst>
                <a:ext uri="{FF2B5EF4-FFF2-40B4-BE49-F238E27FC236}">
                  <a16:creationId xmlns:a16="http://schemas.microsoft.com/office/drawing/2014/main" id="{8687EE6D-99E4-45D6-9BE4-EEDDA7BAA584}"/>
                </a:ext>
              </a:extLst>
            </p:cNvPr>
            <p:cNvGrpSpPr/>
            <p:nvPr/>
          </p:nvGrpSpPr>
          <p:grpSpPr>
            <a:xfrm>
              <a:off x="-2945222" y="4561366"/>
              <a:ext cx="1913862" cy="935666"/>
              <a:chOff x="-2799908" y="2961165"/>
              <a:chExt cx="1913862" cy="935666"/>
            </a:xfrm>
            <a:grpFill/>
          </p:grpSpPr>
          <p:sp>
            <p:nvSpPr>
              <p:cNvPr id="114" name="Rectangle: Rounded Corners 113">
                <a:extLst>
                  <a:ext uri="{FF2B5EF4-FFF2-40B4-BE49-F238E27FC236}">
                    <a16:creationId xmlns:a16="http://schemas.microsoft.com/office/drawing/2014/main" id="{E016A14C-3CC4-4778-9296-C7E0737778DC}"/>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5" name="Rectangle: Rounded Corners 114">
                <a:extLst>
                  <a:ext uri="{FF2B5EF4-FFF2-40B4-BE49-F238E27FC236}">
                    <a16:creationId xmlns:a16="http://schemas.microsoft.com/office/drawing/2014/main" id="{4587B61B-CC57-4D10-85FB-C35837BF4424}"/>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pic>
        <p:nvPicPr>
          <p:cNvPr id="4" name="Picture 3">
            <a:extLst>
              <a:ext uri="{FF2B5EF4-FFF2-40B4-BE49-F238E27FC236}">
                <a16:creationId xmlns:a16="http://schemas.microsoft.com/office/drawing/2014/main" id="{172F50FD-90FF-46B5-A16E-402CC5EBE03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022886" y="2377756"/>
            <a:ext cx="850733" cy="1057669"/>
          </a:xfrm>
          <a:prstGeom prst="rect">
            <a:avLst/>
          </a:prstGeom>
        </p:spPr>
      </p:pic>
      <p:pic>
        <p:nvPicPr>
          <p:cNvPr id="118" name="Picture 117" descr="A close up of a logo  Description automatically generated">
            <a:extLst>
              <a:ext uri="{FF2B5EF4-FFF2-40B4-BE49-F238E27FC236}">
                <a16:creationId xmlns:a16="http://schemas.microsoft.com/office/drawing/2014/main" id="{25ABF794-4D29-416C-98DC-1579F6C69A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6859" y="3225122"/>
            <a:ext cx="563157" cy="853774"/>
          </a:xfrm>
          <a:prstGeom prst="rect">
            <a:avLst/>
          </a:prstGeom>
        </p:spPr>
      </p:pic>
      <p:pic>
        <p:nvPicPr>
          <p:cNvPr id="119" name="Picture 118" descr="A close up of a logo  Description automatically generated">
            <a:extLst>
              <a:ext uri="{FF2B5EF4-FFF2-40B4-BE49-F238E27FC236}">
                <a16:creationId xmlns:a16="http://schemas.microsoft.com/office/drawing/2014/main" id="{93E346C4-79C4-43C5-A1C3-C7A2A4B2D0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9096" y="3233774"/>
            <a:ext cx="542299" cy="857945"/>
          </a:xfrm>
          <a:prstGeom prst="rect">
            <a:avLst/>
          </a:prstGeom>
        </p:spPr>
      </p:pic>
      <p:pic>
        <p:nvPicPr>
          <p:cNvPr id="120" name="Picture 119" descr="A close up of a logo  Description automatically generated">
            <a:extLst>
              <a:ext uri="{FF2B5EF4-FFF2-40B4-BE49-F238E27FC236}">
                <a16:creationId xmlns:a16="http://schemas.microsoft.com/office/drawing/2014/main" id="{33287A88-9B54-4CE1-ABBB-EA482FE12A2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20745" y="3243394"/>
            <a:ext cx="602091" cy="860726"/>
          </a:xfrm>
          <a:prstGeom prst="rect">
            <a:avLst/>
          </a:prstGeom>
        </p:spPr>
      </p:pic>
      <p:pic>
        <p:nvPicPr>
          <p:cNvPr id="121" name="Picture 120" descr="A close up of a logo  Description automatically generated">
            <a:extLst>
              <a:ext uri="{FF2B5EF4-FFF2-40B4-BE49-F238E27FC236}">
                <a16:creationId xmlns:a16="http://schemas.microsoft.com/office/drawing/2014/main" id="{A8DBED64-F69B-4445-9A41-E3D0D1E09B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62602" y="3243394"/>
            <a:ext cx="593131" cy="847917"/>
          </a:xfrm>
          <a:prstGeom prst="rect">
            <a:avLst/>
          </a:prstGeom>
        </p:spPr>
      </p:pic>
      <p:pic>
        <p:nvPicPr>
          <p:cNvPr id="123" name="Picture 122" descr="A close up of a logo  Description automatically generated">
            <a:extLst>
              <a:ext uri="{FF2B5EF4-FFF2-40B4-BE49-F238E27FC236}">
                <a16:creationId xmlns:a16="http://schemas.microsoft.com/office/drawing/2014/main" id="{542A90D9-771D-4C5F-B35F-0E0AD4A46C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9473" y="4550528"/>
            <a:ext cx="514489" cy="862117"/>
          </a:xfrm>
          <a:prstGeom prst="rect">
            <a:avLst/>
          </a:prstGeom>
        </p:spPr>
      </p:pic>
      <p:pic>
        <p:nvPicPr>
          <p:cNvPr id="125" name="Picture 124" descr="A close up of a logo  Description automatically generated">
            <a:extLst>
              <a:ext uri="{FF2B5EF4-FFF2-40B4-BE49-F238E27FC236}">
                <a16:creationId xmlns:a16="http://schemas.microsoft.com/office/drawing/2014/main" id="{938B88B2-9C4C-49AE-8D0C-7BF4B77DD8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9096" y="4542299"/>
            <a:ext cx="542299" cy="857945"/>
          </a:xfrm>
          <a:prstGeom prst="rect">
            <a:avLst/>
          </a:prstGeom>
        </p:spPr>
      </p:pic>
      <p:pic>
        <p:nvPicPr>
          <p:cNvPr id="126" name="Picture 125" descr="A close up of a logo  Description automatically generated">
            <a:extLst>
              <a:ext uri="{FF2B5EF4-FFF2-40B4-BE49-F238E27FC236}">
                <a16:creationId xmlns:a16="http://schemas.microsoft.com/office/drawing/2014/main" id="{5C3224C3-B18C-4B37-8DDB-EEA7E37937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20745" y="4551919"/>
            <a:ext cx="602091" cy="860726"/>
          </a:xfrm>
          <a:prstGeom prst="rect">
            <a:avLst/>
          </a:prstGeom>
        </p:spPr>
      </p:pic>
      <p:pic>
        <p:nvPicPr>
          <p:cNvPr id="127" name="Picture 126" descr="A close up of a logo  Description automatically generated">
            <a:extLst>
              <a:ext uri="{FF2B5EF4-FFF2-40B4-BE49-F238E27FC236}">
                <a16:creationId xmlns:a16="http://schemas.microsoft.com/office/drawing/2014/main" id="{B88ABF75-D447-4183-862B-D74FBB32468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62602" y="4551919"/>
            <a:ext cx="593131" cy="847917"/>
          </a:xfrm>
          <a:prstGeom prst="rect">
            <a:avLst/>
          </a:prstGeom>
        </p:spPr>
      </p:pic>
      <p:pic>
        <p:nvPicPr>
          <p:cNvPr id="130" name="Picture 129">
            <a:extLst>
              <a:ext uri="{FF2B5EF4-FFF2-40B4-BE49-F238E27FC236}">
                <a16:creationId xmlns:a16="http://schemas.microsoft.com/office/drawing/2014/main" id="{6F476775-2571-4814-8863-73802C47B03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095880" y="4906784"/>
            <a:ext cx="850733" cy="1057669"/>
          </a:xfrm>
          <a:prstGeom prst="rect">
            <a:avLst/>
          </a:prstGeom>
        </p:spPr>
      </p:pic>
      <p:sp>
        <p:nvSpPr>
          <p:cNvPr id="133" name="Rectangle: Rounded Corners 132">
            <a:extLst>
              <a:ext uri="{FF2B5EF4-FFF2-40B4-BE49-F238E27FC236}">
                <a16:creationId xmlns:a16="http://schemas.microsoft.com/office/drawing/2014/main" id="{AFA16B77-763E-498C-B01D-5ADB6F4CA7A2}"/>
              </a:ext>
            </a:extLst>
          </p:cNvPr>
          <p:cNvSpPr/>
          <p:nvPr/>
        </p:nvSpPr>
        <p:spPr>
          <a:xfrm>
            <a:off x="8331810" y="4470765"/>
            <a:ext cx="1026186" cy="982586"/>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Myriad Pro" panose="020B0503030403020204"/>
              </a:rPr>
              <a:t>	</a:t>
            </a:r>
          </a:p>
        </p:txBody>
      </p:sp>
      <p:sp>
        <p:nvSpPr>
          <p:cNvPr id="75" name="Oval 74">
            <a:extLst>
              <a:ext uri="{FF2B5EF4-FFF2-40B4-BE49-F238E27FC236}">
                <a16:creationId xmlns:a16="http://schemas.microsoft.com/office/drawing/2014/main" id="{ED533D3E-9F6A-4729-B2F5-CDB1E56389C5}"/>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lvl="0" indent="-285744" algn="l" defTabSz="914377"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76" name="Rectangle 75">
            <a:extLst>
              <a:ext uri="{FF2B5EF4-FFF2-40B4-BE49-F238E27FC236}">
                <a16:creationId xmlns:a16="http://schemas.microsoft.com/office/drawing/2014/main" id="{939D9970-9495-4F56-9A64-FD2728747105}"/>
              </a:ext>
            </a:extLst>
          </p:cNvPr>
          <p:cNvSpPr/>
          <p:nvPr/>
        </p:nvSpPr>
        <p:spPr>
          <a:xfrm>
            <a:off x="4342801" y="6517508"/>
            <a:ext cx="3818481" cy="276999"/>
          </a:xfrm>
          <a:prstGeom prst="rect">
            <a:avLst/>
          </a:prstGeom>
        </p:spPr>
        <p:txBody>
          <a:bodyPr wrap="none">
            <a:spAutoFit/>
          </a:bodyPr>
          <a:lstStyle/>
          <a:p>
            <a:r>
              <a:rPr lang="en-GB" sz="1200" i="1" dirty="0">
                <a:solidFill>
                  <a:srgbClr val="969798"/>
                </a:solidFill>
                <a:latin typeface="Arial" panose="020B0604020202020204" pitchFamily="34" charset="0"/>
                <a:ea typeface="Calibri" panose="020F0502020204030204" pitchFamily="34" charset="0"/>
                <a:cs typeface="Arial" panose="020B0604020202020204" pitchFamily="34" charset="0"/>
              </a:rPr>
              <a:t>Images © 2017 Alphablocks Ltd. All Rights Reserved.</a:t>
            </a:r>
            <a:endParaRPr lang="en-GB" sz="1200" i="1" dirty="0">
              <a:solidFill>
                <a:srgbClr val="96979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097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800"/>
                                  </p:stCondLst>
                                  <p:childTnLst>
                                    <p:set>
                                      <p:cBhvr>
                                        <p:cTn id="9" dur="1" fill="hold">
                                          <p:stCondLst>
                                            <p:cond delay="0"/>
                                          </p:stCondLst>
                                        </p:cTn>
                                        <p:tgtEl>
                                          <p:spTgt spid="111"/>
                                        </p:tgtEl>
                                        <p:attrNameLst>
                                          <p:attrName>style.visibility</p:attrName>
                                        </p:attrNameLst>
                                      </p:cBhvr>
                                      <p:to>
                                        <p:strVal val="visible"/>
                                      </p:to>
                                    </p:set>
                                  </p:childTnLst>
                                </p:cTn>
                              </p:par>
                            </p:childTnLst>
                          </p:cTn>
                        </p:par>
                        <p:par>
                          <p:cTn id="10" fill="hold">
                            <p:stCondLst>
                              <p:cond delay="1300"/>
                            </p:stCondLst>
                            <p:childTnLst>
                              <p:par>
                                <p:cTn id="11" presetID="42" presetClass="path" presetSubtype="0" accel="50000" decel="50000" fill="hold" nodeType="afterEffect">
                                  <p:stCondLst>
                                    <p:cond delay="400"/>
                                  </p:stCondLst>
                                  <p:childTnLst>
                                    <p:animMotion origin="layout" path="M 3.54167E-6 -1.48148E-6 L 0.16666 0.12917 " pathEditMode="relative" rAng="0" ptsTypes="AA">
                                      <p:cBhvr>
                                        <p:cTn id="12" dur="1600" fill="hold"/>
                                        <p:tgtEl>
                                          <p:spTgt spid="101"/>
                                        </p:tgtEl>
                                        <p:attrNameLst>
                                          <p:attrName>ppt_x</p:attrName>
                                          <p:attrName>ppt_y</p:attrName>
                                        </p:attrNameLst>
                                      </p:cBhvr>
                                      <p:rCtr x="8333" y="6458"/>
                                    </p:animMotion>
                                  </p:childTnLst>
                                </p:cTn>
                              </p:par>
                            </p:childTnLst>
                          </p:cTn>
                        </p:par>
                        <p:par>
                          <p:cTn id="13" fill="hold">
                            <p:stCondLst>
                              <p:cond delay="3300"/>
                            </p:stCondLst>
                            <p:childTnLst>
                              <p:par>
                                <p:cTn id="14" presetID="42" presetClass="path" presetSubtype="0" accel="50000" decel="50000" fill="hold" nodeType="afterEffect">
                                  <p:stCondLst>
                                    <p:cond delay="0"/>
                                  </p:stCondLst>
                                  <p:childTnLst>
                                    <p:animMotion origin="layout" path="M 4.58333E-6 -3.7037E-7 L 0.16393 -0.15301 " pathEditMode="relative" rAng="0" ptsTypes="AA">
                                      <p:cBhvr>
                                        <p:cTn id="15" dur="2000" fill="hold"/>
                                        <p:tgtEl>
                                          <p:spTgt spid="111"/>
                                        </p:tgtEl>
                                        <p:attrNameLst>
                                          <p:attrName>ppt_x</p:attrName>
                                          <p:attrName>ppt_y</p:attrName>
                                        </p:attrNameLst>
                                      </p:cBhvr>
                                      <p:rCtr x="8190" y="-7662"/>
                                    </p:animMotion>
                                  </p:childTnLst>
                                </p:cTn>
                              </p:par>
                            </p:childTnLst>
                          </p:cTn>
                        </p:par>
                        <p:par>
                          <p:cTn id="16" fill="hold">
                            <p:stCondLst>
                              <p:cond delay="5300"/>
                            </p:stCondLst>
                            <p:childTnLst>
                              <p:par>
                                <p:cTn id="17" presetID="1" presetClass="entr" presetSubtype="0"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5"/>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1" nodeType="afterEffect">
                                  <p:stCondLst>
                                    <p:cond delay="500"/>
                                  </p:stCondLst>
                                  <p:childTnLst>
                                    <p:set>
                                      <p:cBhvr>
                                        <p:cTn id="37" dur="1" fill="hold">
                                          <p:stCondLst>
                                            <p:cond delay="0"/>
                                          </p:stCondLst>
                                        </p:cTn>
                                        <p:tgtEl>
                                          <p:spTgt spid="97"/>
                                        </p:tgtEl>
                                        <p:attrNameLst>
                                          <p:attrName>style.visibility</p:attrName>
                                        </p:attrNameLst>
                                      </p:cBhvr>
                                      <p:to>
                                        <p:strVal val="visible"/>
                                      </p:to>
                                    </p:set>
                                  </p:childTnLst>
                                </p:cTn>
                              </p:par>
                            </p:childTnLst>
                          </p:cTn>
                        </p:par>
                        <p:par>
                          <p:cTn id="38" fill="hold">
                            <p:stCondLst>
                              <p:cond delay="500"/>
                            </p:stCondLst>
                            <p:childTnLst>
                              <p:par>
                                <p:cTn id="39" presetID="1" presetClass="entr" presetSubtype="0" fill="hold" grpId="1" nodeType="afterEffect">
                                  <p:stCondLst>
                                    <p:cond delay="500"/>
                                  </p:stCondLst>
                                  <p:childTnLst>
                                    <p:set>
                                      <p:cBhvr>
                                        <p:cTn id="40" dur="1" fill="hold">
                                          <p:stCondLst>
                                            <p:cond delay="0"/>
                                          </p:stCondLst>
                                        </p:cTn>
                                        <p:tgtEl>
                                          <p:spTgt spid="98"/>
                                        </p:tgtEl>
                                        <p:attrNameLst>
                                          <p:attrName>style.visibility</p:attrName>
                                        </p:attrNameLst>
                                      </p:cBhvr>
                                      <p:to>
                                        <p:strVal val="visible"/>
                                      </p:to>
                                    </p:set>
                                  </p:childTnLst>
                                </p:cTn>
                              </p:par>
                            </p:childTnLst>
                          </p:cTn>
                        </p:par>
                        <p:par>
                          <p:cTn id="41" fill="hold">
                            <p:stCondLst>
                              <p:cond delay="1000"/>
                            </p:stCondLst>
                            <p:childTnLst>
                              <p:par>
                                <p:cTn id="42" presetID="1" presetClass="entr" presetSubtype="0" fill="hold" grpId="1" nodeType="afterEffect">
                                  <p:stCondLst>
                                    <p:cond delay="500"/>
                                  </p:stCondLst>
                                  <p:childTnLst>
                                    <p:set>
                                      <p:cBhvr>
                                        <p:cTn id="43" dur="1" fill="hold">
                                          <p:stCondLst>
                                            <p:cond delay="0"/>
                                          </p:stCondLst>
                                        </p:cTn>
                                        <p:tgtEl>
                                          <p:spTgt spid="9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childTnLst>
                                </p:cTn>
                              </p:par>
                              <p:par>
                                <p:cTn id="48" presetID="1" presetClass="exit" presetSubtype="0" fill="hold" grpId="0" nodeType="withEffect">
                                  <p:stCondLst>
                                    <p:cond delay="0"/>
                                  </p:stCondLst>
                                  <p:childTnLst>
                                    <p:set>
                                      <p:cBhvr>
                                        <p:cTn id="49" dur="1" fill="hold">
                                          <p:stCondLst>
                                            <p:cond delay="0"/>
                                          </p:stCondLst>
                                        </p:cTn>
                                        <p:tgtEl>
                                          <p:spTgt spid="97"/>
                                        </p:tgtEl>
                                        <p:attrNameLst>
                                          <p:attrName>style.visibility</p:attrName>
                                        </p:attrNameLst>
                                      </p:cBhvr>
                                      <p:to>
                                        <p:strVal val="hidden"/>
                                      </p:to>
                                    </p:set>
                                  </p:childTnLst>
                                </p:cTn>
                              </p:par>
                              <p:par>
                                <p:cTn id="50" presetID="1" presetClass="exit" presetSubtype="0" fill="hold" grpId="0" nodeType="withEffect">
                                  <p:stCondLst>
                                    <p:cond delay="0"/>
                                  </p:stCondLst>
                                  <p:childTnLst>
                                    <p:set>
                                      <p:cBhvr>
                                        <p:cTn id="51" dur="1" fill="hold">
                                          <p:stCondLst>
                                            <p:cond delay="0"/>
                                          </p:stCondLst>
                                        </p:cTn>
                                        <p:tgtEl>
                                          <p:spTgt spid="98"/>
                                        </p:tgtEl>
                                        <p:attrNameLst>
                                          <p:attrName>style.visibility</p:attrName>
                                        </p:attrNameLst>
                                      </p:cBhvr>
                                      <p:to>
                                        <p:strVal val="hidden"/>
                                      </p:to>
                                    </p:set>
                                  </p:childTnLst>
                                </p:cTn>
                              </p:par>
                              <p:par>
                                <p:cTn id="52" presetID="1" presetClass="exit" presetSubtype="0" fill="hold" grpId="0" nodeType="withEffect">
                                  <p:stCondLst>
                                    <p:cond delay="0"/>
                                  </p:stCondLst>
                                  <p:childTnLst>
                                    <p:set>
                                      <p:cBhvr>
                                        <p:cTn id="53" dur="1" fill="hold">
                                          <p:stCondLst>
                                            <p:cond delay="0"/>
                                          </p:stCondLst>
                                        </p:cTn>
                                        <p:tgtEl>
                                          <p:spTgt spid="9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16"/>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17"/>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118"/>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119"/>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120"/>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121"/>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128"/>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grpId="1" nodeType="clickEffect">
                                  <p:stCondLst>
                                    <p:cond delay="0"/>
                                  </p:stCondLst>
                                  <p:childTnLst>
                                    <p:set>
                                      <p:cBhvr>
                                        <p:cTn id="73" dur="1" fill="hold">
                                          <p:stCondLst>
                                            <p:cond delay="0"/>
                                          </p:stCondLst>
                                        </p:cTn>
                                        <p:tgtEl>
                                          <p:spTgt spid="128"/>
                                        </p:tgtEl>
                                        <p:attrNameLst>
                                          <p:attrName>style.visibility</p:attrName>
                                        </p:attrNameLst>
                                      </p:cBhvr>
                                      <p:to>
                                        <p:strVal val="hidden"/>
                                      </p:to>
                                    </p:set>
                                  </p:childTnLst>
                                </p:cTn>
                              </p:par>
                              <p:par>
                                <p:cTn id="74" presetID="1" presetClass="entr" presetSubtype="0" fill="hold" grpId="0" nodeType="withEffect">
                                  <p:stCondLst>
                                    <p:cond delay="0"/>
                                  </p:stCondLst>
                                  <p:childTnLst>
                                    <p:set>
                                      <p:cBhvr>
                                        <p:cTn id="75" dur="1" fill="hold">
                                          <p:stCondLst>
                                            <p:cond delay="0"/>
                                          </p:stCondLst>
                                        </p:cTn>
                                        <p:tgtEl>
                                          <p:spTgt spid="131"/>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xit" presetSubtype="0" fill="hold" nodeType="clickEffect">
                                  <p:stCondLst>
                                    <p:cond delay="0"/>
                                  </p:stCondLst>
                                  <p:childTnLst>
                                    <p:set>
                                      <p:cBhvr>
                                        <p:cTn id="79" dur="1" fill="hold">
                                          <p:stCondLst>
                                            <p:cond delay="0"/>
                                          </p:stCondLst>
                                        </p:cTn>
                                        <p:tgtEl>
                                          <p:spTgt spid="4"/>
                                        </p:tgtEl>
                                        <p:attrNameLst>
                                          <p:attrName>style.visibility</p:attrName>
                                        </p:attrNameLst>
                                      </p:cBhvr>
                                      <p:to>
                                        <p:strVal val="hidden"/>
                                      </p:to>
                                    </p:set>
                                  </p:childTnLst>
                                </p:cTn>
                              </p:par>
                              <p:par>
                                <p:cTn id="80" presetID="1" presetClass="entr" presetSubtype="0" fill="hold" grpId="2" nodeType="withEffect">
                                  <p:stCondLst>
                                    <p:cond delay="0"/>
                                  </p:stCondLst>
                                  <p:childTnLst>
                                    <p:set>
                                      <p:cBhvr>
                                        <p:cTn id="81" dur="1" fill="hold">
                                          <p:stCondLst>
                                            <p:cond delay="0"/>
                                          </p:stCondLst>
                                        </p:cTn>
                                        <p:tgtEl>
                                          <p:spTgt spid="97"/>
                                        </p:tgtEl>
                                        <p:attrNameLst>
                                          <p:attrName>style.visibility</p:attrName>
                                        </p:attrNameLst>
                                      </p:cBhvr>
                                      <p:to>
                                        <p:strVal val="visible"/>
                                      </p:to>
                                    </p:set>
                                  </p:childTnLst>
                                </p:cTn>
                              </p:par>
                              <p:par>
                                <p:cTn id="82" presetID="1" presetClass="entr" presetSubtype="0" fill="hold" grpId="2" nodeType="withEffect">
                                  <p:stCondLst>
                                    <p:cond delay="0"/>
                                  </p:stCondLst>
                                  <p:childTnLst>
                                    <p:set>
                                      <p:cBhvr>
                                        <p:cTn id="83" dur="1" fill="hold">
                                          <p:stCondLst>
                                            <p:cond delay="0"/>
                                          </p:stCondLst>
                                        </p:cTn>
                                        <p:tgtEl>
                                          <p:spTgt spid="98"/>
                                        </p:tgtEl>
                                        <p:attrNameLst>
                                          <p:attrName>style.visibility</p:attrName>
                                        </p:attrNameLst>
                                      </p:cBhvr>
                                      <p:to>
                                        <p:strVal val="visible"/>
                                      </p:to>
                                    </p:set>
                                  </p:childTnLst>
                                </p:cTn>
                              </p:par>
                              <p:par>
                                <p:cTn id="84" presetID="1" presetClass="entr" presetSubtype="0" fill="hold" grpId="2" nodeType="withEffect">
                                  <p:stCondLst>
                                    <p:cond delay="0"/>
                                  </p:stCondLst>
                                  <p:childTnLst>
                                    <p:set>
                                      <p:cBhvr>
                                        <p:cTn id="85" dur="1" fill="hold">
                                          <p:stCondLst>
                                            <p:cond delay="0"/>
                                          </p:stCondLst>
                                        </p:cTn>
                                        <p:tgtEl>
                                          <p:spTgt spid="99"/>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130"/>
                                        </p:tgtEl>
                                        <p:attrNameLst>
                                          <p:attrName>style.visibility</p:attrName>
                                        </p:attrNameLst>
                                      </p:cBhvr>
                                      <p:to>
                                        <p:strVal val="visible"/>
                                      </p:to>
                                    </p:set>
                                  </p:childTnLst>
                                </p:cTn>
                              </p:par>
                              <p:par>
                                <p:cTn id="90" presetID="1" presetClass="exit" presetSubtype="0" fill="hold" grpId="1" nodeType="withEffect">
                                  <p:stCondLst>
                                    <p:cond delay="0"/>
                                  </p:stCondLst>
                                  <p:childTnLst>
                                    <p:set>
                                      <p:cBhvr>
                                        <p:cTn id="91" dur="1" fill="hold">
                                          <p:stCondLst>
                                            <p:cond delay="0"/>
                                          </p:stCondLst>
                                        </p:cTn>
                                        <p:tgtEl>
                                          <p:spTgt spid="96"/>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91"/>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92"/>
                                        </p:tgtEl>
                                        <p:attrNameLst>
                                          <p:attrName>style.visibility</p:attrName>
                                        </p:attrNameLst>
                                      </p:cBhvr>
                                      <p:to>
                                        <p:strVal val="hidden"/>
                                      </p:to>
                                    </p:set>
                                  </p:childTnLst>
                                </p:cTn>
                              </p:par>
                              <p:par>
                                <p:cTn id="96" presetID="1" presetClass="exit" presetSubtype="0" fill="hold" grpId="1" nodeType="withEffect">
                                  <p:stCondLst>
                                    <p:cond delay="0"/>
                                  </p:stCondLst>
                                  <p:childTnLst>
                                    <p:set>
                                      <p:cBhvr>
                                        <p:cTn id="97" dur="1" fill="hold">
                                          <p:stCondLst>
                                            <p:cond delay="0"/>
                                          </p:stCondLst>
                                        </p:cTn>
                                        <p:tgtEl>
                                          <p:spTgt spid="93"/>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94"/>
                                        </p:tgtEl>
                                        <p:attrNameLst>
                                          <p:attrName>style.visibility</p:attrName>
                                        </p:attrNameLst>
                                      </p:cBhvr>
                                      <p:to>
                                        <p:strVal val="hidden"/>
                                      </p:to>
                                    </p:set>
                                  </p:childTnLst>
                                </p:cTn>
                              </p:par>
                              <p:par>
                                <p:cTn id="100" presetID="1" presetClass="exit" presetSubtype="0" fill="hold" grpId="1" nodeType="withEffect">
                                  <p:stCondLst>
                                    <p:cond delay="0"/>
                                  </p:stCondLst>
                                  <p:childTnLst>
                                    <p:set>
                                      <p:cBhvr>
                                        <p:cTn id="101" dur="1" fill="hold">
                                          <p:stCondLst>
                                            <p:cond delay="0"/>
                                          </p:stCondLst>
                                        </p:cTn>
                                        <p:tgtEl>
                                          <p:spTgt spid="95"/>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122"/>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123"/>
                                        </p:tgtEl>
                                        <p:attrNameLst>
                                          <p:attrName>style.visibility</p:attrName>
                                        </p:attrNameLst>
                                      </p:cBhvr>
                                      <p:to>
                                        <p:strVal val="visible"/>
                                      </p:to>
                                    </p:set>
                                  </p:childTnLst>
                                </p:cTn>
                              </p:par>
                              <p:par>
                                <p:cTn id="108" presetID="1" presetClass="entr" presetSubtype="0" fill="hold" nodeType="withEffect">
                                  <p:stCondLst>
                                    <p:cond delay="0"/>
                                  </p:stCondLst>
                                  <p:childTnLst>
                                    <p:set>
                                      <p:cBhvr>
                                        <p:cTn id="109" dur="1" fill="hold">
                                          <p:stCondLst>
                                            <p:cond delay="0"/>
                                          </p:stCondLst>
                                        </p:cTn>
                                        <p:tgtEl>
                                          <p:spTgt spid="124"/>
                                        </p:tgtEl>
                                        <p:attrNameLst>
                                          <p:attrName>style.visibility</p:attrName>
                                        </p:attrNameLst>
                                      </p:cBhvr>
                                      <p:to>
                                        <p:strVal val="visible"/>
                                      </p:to>
                                    </p:set>
                                  </p:childTnLst>
                                </p:cTn>
                              </p:par>
                              <p:par>
                                <p:cTn id="110" presetID="1" presetClass="entr" presetSubtype="0" fill="hold" nodeType="withEffect">
                                  <p:stCondLst>
                                    <p:cond delay="0"/>
                                  </p:stCondLst>
                                  <p:childTnLst>
                                    <p:set>
                                      <p:cBhvr>
                                        <p:cTn id="111" dur="1" fill="hold">
                                          <p:stCondLst>
                                            <p:cond delay="0"/>
                                          </p:stCondLst>
                                        </p:cTn>
                                        <p:tgtEl>
                                          <p:spTgt spid="125"/>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126"/>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127"/>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129"/>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133"/>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 presetClass="exit" presetSubtype="0" fill="hold" grpId="1" nodeType="clickEffect">
                                  <p:stCondLst>
                                    <p:cond delay="0"/>
                                  </p:stCondLst>
                                  <p:childTnLst>
                                    <p:set>
                                      <p:cBhvr>
                                        <p:cTn id="123" dur="1" fill="hold">
                                          <p:stCondLst>
                                            <p:cond delay="0"/>
                                          </p:stCondLst>
                                        </p:cTn>
                                        <p:tgtEl>
                                          <p:spTgt spid="129"/>
                                        </p:tgtEl>
                                        <p:attrNameLst>
                                          <p:attrName>style.visibility</p:attrName>
                                        </p:attrNameLst>
                                      </p:cBhvr>
                                      <p:to>
                                        <p:strVal val="hidden"/>
                                      </p:to>
                                    </p:set>
                                  </p:childTnLst>
                                </p:cTn>
                              </p:par>
                              <p:par>
                                <p:cTn id="124" presetID="1" presetClass="entr" presetSubtype="0" fill="hold" grpId="1" nodeType="withEffect">
                                  <p:stCondLst>
                                    <p:cond delay="0"/>
                                  </p:stCondLst>
                                  <p:childTnLst>
                                    <p:set>
                                      <p:cBhvr>
                                        <p:cTn id="125" dur="1" fill="hold">
                                          <p:stCondLst>
                                            <p:cond delay="0"/>
                                          </p:stCondLst>
                                        </p:cTn>
                                        <p:tgtEl>
                                          <p:spTgt spid="133"/>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xit" presetSubtype="0" fill="hold" nodeType="clickEffect">
                                  <p:stCondLst>
                                    <p:cond delay="0"/>
                                  </p:stCondLst>
                                  <p:childTnLst>
                                    <p:set>
                                      <p:cBhvr>
                                        <p:cTn id="129" dur="1" fill="hold">
                                          <p:stCondLst>
                                            <p:cond delay="0"/>
                                          </p:stCondLst>
                                        </p:cTn>
                                        <p:tgtEl>
                                          <p:spTgt spid="1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16" grpId="0" animBg="1"/>
      <p:bldP spid="128" grpId="0" animBg="1"/>
      <p:bldP spid="128" grpId="1" animBg="1"/>
      <p:bldP spid="131" grpId="0" animBg="1"/>
      <p:bldP spid="129" grpId="0" animBg="1"/>
      <p:bldP spid="129" grpId="1" animBg="1"/>
      <p:bldP spid="53" grpId="0"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6" grpId="0" animBg="1"/>
      <p:bldP spid="96" grpId="1" animBg="1"/>
      <p:bldP spid="97" grpId="0" animBg="1"/>
      <p:bldP spid="97" grpId="1" animBg="1"/>
      <p:bldP spid="97" grpId="2" animBg="1"/>
      <p:bldP spid="98" grpId="0" animBg="1"/>
      <p:bldP spid="98" grpId="1" animBg="1"/>
      <p:bldP spid="98" grpId="2" animBg="1"/>
      <p:bldP spid="99" grpId="0" animBg="1"/>
      <p:bldP spid="99" grpId="1" animBg="1"/>
      <p:bldP spid="99" grpId="2" animBg="1"/>
      <p:bldP spid="133" grpId="0" animBg="1"/>
      <p:bldP spid="13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Practitioner Notes</a:t>
            </a:r>
          </a:p>
        </p:txBody>
      </p:sp>
    </p:spTree>
    <p:extLst>
      <p:ext uri="{BB962C8B-B14F-4D97-AF65-F5344CB8AC3E}">
        <p14:creationId xmlns:p14="http://schemas.microsoft.com/office/powerpoint/2010/main" val="296099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day  Description automatically generated">
            <a:extLst>
              <a:ext uri="{FF2B5EF4-FFF2-40B4-BE49-F238E27FC236}">
                <a16:creationId xmlns:a16="http://schemas.microsoft.com/office/drawing/2014/main" id="{982E3F4E-CFB7-483C-BAD3-473D7292B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Oval 21">
            <a:extLst>
              <a:ext uri="{FF2B5EF4-FFF2-40B4-BE49-F238E27FC236}">
                <a16:creationId xmlns:a16="http://schemas.microsoft.com/office/drawing/2014/main" id="{87CC145E-53B0-496B-86E8-472538CEAC91}"/>
              </a:ext>
            </a:extLst>
          </p:cNvPr>
          <p:cNvSpPr/>
          <p:nvPr/>
        </p:nvSpPr>
        <p:spPr bwMode="auto">
          <a:xfrm>
            <a:off x="11769354" y="6392987"/>
            <a:ext cx="359229" cy="346166"/>
          </a:xfrm>
          <a:prstGeom prst="ellipse">
            <a:avLst/>
          </a:prstGeom>
          <a:solidFill>
            <a:schemeClr val="tx2">
              <a:lumMod val="40000"/>
              <a:lumOff val="60000"/>
            </a:scheme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prstClr val="black"/>
              </a:solidFill>
              <a:latin typeface="Arial" charset="0"/>
            </a:endParaRPr>
          </a:p>
        </p:txBody>
      </p:sp>
      <p:sp>
        <p:nvSpPr>
          <p:cNvPr id="5" name="Oval 4">
            <a:extLst>
              <a:ext uri="{FF2B5EF4-FFF2-40B4-BE49-F238E27FC236}">
                <a16:creationId xmlns:a16="http://schemas.microsoft.com/office/drawing/2014/main" id="{0975F4F5-F174-4EEE-A81C-CA91F76E858E}"/>
              </a:ext>
            </a:extLst>
          </p:cNvPr>
          <p:cNvSpPr/>
          <p:nvPr/>
        </p:nvSpPr>
        <p:spPr bwMode="auto">
          <a:xfrm>
            <a:off x="11768400" y="6393600"/>
            <a:ext cx="359229" cy="346166"/>
          </a:xfrm>
          <a:prstGeom prst="ellipse">
            <a:avLst/>
          </a:prstGeom>
          <a:solidFill>
            <a:schemeClr val="tx2">
              <a:lumMod val="40000"/>
              <a:lumOff val="60000"/>
            </a:scheme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prstClr val="black"/>
              </a:solidFill>
              <a:latin typeface="Arial" charset="0"/>
            </a:endParaRPr>
          </a:p>
        </p:txBody>
      </p:sp>
      <p:sp>
        <p:nvSpPr>
          <p:cNvPr id="7" name="Oval 6">
            <a:extLst>
              <a:ext uri="{FF2B5EF4-FFF2-40B4-BE49-F238E27FC236}">
                <a16:creationId xmlns:a16="http://schemas.microsoft.com/office/drawing/2014/main" id="{0D3BCE1E-EE89-4C1A-8A03-5B918319D499}"/>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lvl="0" indent="-285744" algn="l" defTabSz="914377"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8" name="Rectangle 7">
            <a:extLst>
              <a:ext uri="{FF2B5EF4-FFF2-40B4-BE49-F238E27FC236}">
                <a16:creationId xmlns:a16="http://schemas.microsoft.com/office/drawing/2014/main" id="{52488FD6-935B-4667-8A18-3C04A45984D7}"/>
              </a:ext>
            </a:extLst>
          </p:cNvPr>
          <p:cNvSpPr/>
          <p:nvPr/>
        </p:nvSpPr>
        <p:spPr>
          <a:xfrm>
            <a:off x="4342801" y="6517508"/>
            <a:ext cx="3818481" cy="276999"/>
          </a:xfrm>
          <a:prstGeom prst="rect">
            <a:avLst/>
          </a:prstGeom>
        </p:spPr>
        <p:txBody>
          <a:bodyPr wrap="none">
            <a:spAutoFit/>
          </a:bodyPr>
          <a:lstStyle/>
          <a:p>
            <a:r>
              <a:rPr lang="en-GB" sz="1200" i="1" dirty="0">
                <a:solidFill>
                  <a:srgbClr val="969798"/>
                </a:solidFill>
                <a:latin typeface="Arial" panose="020B0604020202020204" pitchFamily="34" charset="0"/>
                <a:ea typeface="Calibri" panose="020F0502020204030204" pitchFamily="34" charset="0"/>
                <a:cs typeface="Arial" panose="020B0604020202020204" pitchFamily="34" charset="0"/>
              </a:rPr>
              <a:t>Images © 2017 Alphablocks Ltd. All Rights Reserved.</a:t>
            </a:r>
            <a:endParaRPr lang="en-GB" sz="1200" i="1" dirty="0">
              <a:solidFill>
                <a:srgbClr val="96979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4356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F3B1B73C-CC83-45BD-B5A0-F55FD041C8C9}"/>
              </a:ext>
            </a:extLst>
          </p:cNvPr>
          <p:cNvSpPr>
            <a:spLocks noChangeAspect="1"/>
          </p:cNvSpPr>
          <p:nvPr/>
        </p:nvSpPr>
        <p:spPr>
          <a:xfrm>
            <a:off x="2931853" y="4834597"/>
            <a:ext cx="960027" cy="938693"/>
          </a:xfrm>
          <a:prstGeom prst="round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6" name="Group 15">
            <a:extLst>
              <a:ext uri="{FF2B5EF4-FFF2-40B4-BE49-F238E27FC236}">
                <a16:creationId xmlns:a16="http://schemas.microsoft.com/office/drawing/2014/main" id="{F8FFC55C-B92B-4C0E-B62A-A033D5E56A3C}"/>
              </a:ext>
            </a:extLst>
          </p:cNvPr>
          <p:cNvGrpSpPr/>
          <p:nvPr/>
        </p:nvGrpSpPr>
        <p:grpSpPr>
          <a:xfrm>
            <a:off x="5890356" y="3991115"/>
            <a:ext cx="1925702" cy="1845939"/>
            <a:chOff x="6402533" y="2599660"/>
            <a:chExt cx="3827726" cy="3721577"/>
          </a:xfrm>
          <a:solidFill>
            <a:srgbClr val="3DC700"/>
          </a:solidFill>
        </p:grpSpPr>
        <p:grpSp>
          <p:nvGrpSpPr>
            <p:cNvPr id="17" name="Group 16">
              <a:extLst>
                <a:ext uri="{FF2B5EF4-FFF2-40B4-BE49-F238E27FC236}">
                  <a16:creationId xmlns:a16="http://schemas.microsoft.com/office/drawing/2014/main" id="{A43ABD8F-9F9A-43D7-ADA2-CBB0B3BF0A26}"/>
                </a:ext>
              </a:extLst>
            </p:cNvPr>
            <p:cNvGrpSpPr/>
            <p:nvPr/>
          </p:nvGrpSpPr>
          <p:grpSpPr>
            <a:xfrm>
              <a:off x="6402533" y="4449907"/>
              <a:ext cx="3827726" cy="1871330"/>
              <a:chOff x="6402533" y="4419782"/>
              <a:chExt cx="3827726" cy="1871330"/>
            </a:xfrm>
            <a:grpFill/>
          </p:grpSpPr>
          <p:sp>
            <p:nvSpPr>
              <p:cNvPr id="21" name="Rectangle: Rounded Corners 20">
                <a:extLst>
                  <a:ext uri="{FF2B5EF4-FFF2-40B4-BE49-F238E27FC236}">
                    <a16:creationId xmlns:a16="http://schemas.microsoft.com/office/drawing/2014/main" id="{30617A67-281D-4E6D-B7A5-97153210F9C3}"/>
                  </a:ext>
                </a:extLst>
              </p:cNvPr>
              <p:cNvSpPr/>
              <p:nvPr/>
            </p:nvSpPr>
            <p:spPr>
              <a:xfrm>
                <a:off x="8316396" y="4419782"/>
                <a:ext cx="1913863" cy="1871329"/>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Rounded Corners 23">
                <a:extLst>
                  <a:ext uri="{FF2B5EF4-FFF2-40B4-BE49-F238E27FC236}">
                    <a16:creationId xmlns:a16="http://schemas.microsoft.com/office/drawing/2014/main" id="{427C3664-5384-48EE-BDB4-822E5B982279}"/>
                  </a:ext>
                </a:extLst>
              </p:cNvPr>
              <p:cNvSpPr/>
              <p:nvPr/>
            </p:nvSpPr>
            <p:spPr>
              <a:xfrm>
                <a:off x="6402533" y="4419782"/>
                <a:ext cx="1913863"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8" name="Group 17">
              <a:extLst>
                <a:ext uri="{FF2B5EF4-FFF2-40B4-BE49-F238E27FC236}">
                  <a16:creationId xmlns:a16="http://schemas.microsoft.com/office/drawing/2014/main" id="{F4E9B469-279D-48E7-BF8D-4F59013EB725}"/>
                </a:ext>
              </a:extLst>
            </p:cNvPr>
            <p:cNvGrpSpPr/>
            <p:nvPr/>
          </p:nvGrpSpPr>
          <p:grpSpPr>
            <a:xfrm>
              <a:off x="6402533" y="2599660"/>
              <a:ext cx="3827724" cy="1871330"/>
              <a:chOff x="6402533" y="4470990"/>
              <a:chExt cx="3827724" cy="1871330"/>
            </a:xfrm>
            <a:grpFill/>
          </p:grpSpPr>
          <p:sp>
            <p:nvSpPr>
              <p:cNvPr id="19" name="Rectangle: Rounded Corners 18">
                <a:extLst>
                  <a:ext uri="{FF2B5EF4-FFF2-40B4-BE49-F238E27FC236}">
                    <a16:creationId xmlns:a16="http://schemas.microsoft.com/office/drawing/2014/main" id="{B7E255B5-1B11-4482-A30A-95430E980FED}"/>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Rounded Corners 19">
                <a:extLst>
                  <a:ext uri="{FF2B5EF4-FFF2-40B4-BE49-F238E27FC236}">
                    <a16:creationId xmlns:a16="http://schemas.microsoft.com/office/drawing/2014/main" id="{00F19D49-DC53-4493-B85F-6907BABE2304}"/>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25" name="Group 24">
            <a:extLst>
              <a:ext uri="{FF2B5EF4-FFF2-40B4-BE49-F238E27FC236}">
                <a16:creationId xmlns:a16="http://schemas.microsoft.com/office/drawing/2014/main" id="{912D5D69-654B-42BD-B529-CFE761CA2CCA}"/>
              </a:ext>
            </a:extLst>
          </p:cNvPr>
          <p:cNvGrpSpPr/>
          <p:nvPr/>
        </p:nvGrpSpPr>
        <p:grpSpPr>
          <a:xfrm>
            <a:off x="4939345" y="1408713"/>
            <a:ext cx="1913862" cy="1871332"/>
            <a:chOff x="-2945222" y="3625700"/>
            <a:chExt cx="1913862" cy="1871332"/>
          </a:xfrm>
          <a:solidFill>
            <a:srgbClr val="F0EA19"/>
          </a:solidFill>
        </p:grpSpPr>
        <p:sp>
          <p:nvSpPr>
            <p:cNvPr id="26" name="Rectangle: Rounded Corners 25">
              <a:extLst>
                <a:ext uri="{FF2B5EF4-FFF2-40B4-BE49-F238E27FC236}">
                  <a16:creationId xmlns:a16="http://schemas.microsoft.com/office/drawing/2014/main" id="{24130357-9039-4E0F-A15E-B3C8032A61D1}"/>
                </a:ext>
              </a:extLst>
            </p:cNvPr>
            <p:cNvSpPr/>
            <p:nvPr/>
          </p:nvSpPr>
          <p:spPr>
            <a:xfrm>
              <a:off x="-1988292" y="3625700"/>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7" name="Group 26">
              <a:extLst>
                <a:ext uri="{FF2B5EF4-FFF2-40B4-BE49-F238E27FC236}">
                  <a16:creationId xmlns:a16="http://schemas.microsoft.com/office/drawing/2014/main" id="{9FEA71A9-160C-4F4B-82E2-20B61DC6F372}"/>
                </a:ext>
              </a:extLst>
            </p:cNvPr>
            <p:cNvGrpSpPr/>
            <p:nvPr/>
          </p:nvGrpSpPr>
          <p:grpSpPr>
            <a:xfrm>
              <a:off x="-2945222" y="4561366"/>
              <a:ext cx="1913862" cy="935666"/>
              <a:chOff x="-2799908" y="2961165"/>
              <a:chExt cx="1913862" cy="935666"/>
            </a:xfrm>
            <a:grpFill/>
          </p:grpSpPr>
          <p:sp>
            <p:nvSpPr>
              <p:cNvPr id="28" name="Rectangle: Rounded Corners 27">
                <a:extLst>
                  <a:ext uri="{FF2B5EF4-FFF2-40B4-BE49-F238E27FC236}">
                    <a16:creationId xmlns:a16="http://schemas.microsoft.com/office/drawing/2014/main" id="{59EC2AE3-CCF1-4E06-AE93-459CE46FFBF8}"/>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Rounded Corners 28">
                <a:extLst>
                  <a:ext uri="{FF2B5EF4-FFF2-40B4-BE49-F238E27FC236}">
                    <a16:creationId xmlns:a16="http://schemas.microsoft.com/office/drawing/2014/main" id="{84CE4340-7D2B-4C52-8D2B-4DCFFD9BEECA}"/>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30" name="Group 29">
            <a:extLst>
              <a:ext uri="{FF2B5EF4-FFF2-40B4-BE49-F238E27FC236}">
                <a16:creationId xmlns:a16="http://schemas.microsoft.com/office/drawing/2014/main" id="{0CB732C2-8178-480B-8775-6D994BA084CC}"/>
              </a:ext>
            </a:extLst>
          </p:cNvPr>
          <p:cNvGrpSpPr/>
          <p:nvPr/>
        </p:nvGrpSpPr>
        <p:grpSpPr>
          <a:xfrm>
            <a:off x="3697140" y="3668198"/>
            <a:ext cx="1913862" cy="935666"/>
            <a:chOff x="-2799908" y="2961165"/>
            <a:chExt cx="1913862" cy="935666"/>
          </a:xfrm>
          <a:solidFill>
            <a:srgbClr val="FE8E07"/>
          </a:solidFill>
        </p:grpSpPr>
        <p:sp>
          <p:nvSpPr>
            <p:cNvPr id="31" name="Rectangle: Rounded Corners 30">
              <a:extLst>
                <a:ext uri="{FF2B5EF4-FFF2-40B4-BE49-F238E27FC236}">
                  <a16:creationId xmlns:a16="http://schemas.microsoft.com/office/drawing/2014/main" id="{CB38334C-7091-4A0F-920D-57F358155899}"/>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Rounded Corners 31">
              <a:extLst>
                <a:ext uri="{FF2B5EF4-FFF2-40B4-BE49-F238E27FC236}">
                  <a16:creationId xmlns:a16="http://schemas.microsoft.com/office/drawing/2014/main" id="{6F31C04E-6120-4F39-AF99-6A72C1AEF9B2}"/>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33" name="Picture 32">
            <a:extLst>
              <a:ext uri="{FF2B5EF4-FFF2-40B4-BE49-F238E27FC236}">
                <a16:creationId xmlns:a16="http://schemas.microsoft.com/office/drawing/2014/main" id="{B0831A89-BF39-4642-859F-A7A608388AA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9809" y="3430225"/>
            <a:ext cx="2259207" cy="2808745"/>
          </a:xfrm>
          <a:prstGeom prst="rect">
            <a:avLst/>
          </a:prstGeom>
        </p:spPr>
      </p:pic>
      <p:sp>
        <p:nvSpPr>
          <p:cNvPr id="34" name="Speech Bubble: Oval 33">
            <a:extLst>
              <a:ext uri="{FF2B5EF4-FFF2-40B4-BE49-F238E27FC236}">
                <a16:creationId xmlns:a16="http://schemas.microsoft.com/office/drawing/2014/main" id="{ED850BB1-83B4-4A90-99FF-36447FDA85C5}"/>
              </a:ext>
            </a:extLst>
          </p:cNvPr>
          <p:cNvSpPr/>
          <p:nvPr/>
        </p:nvSpPr>
        <p:spPr>
          <a:xfrm>
            <a:off x="341276" y="260031"/>
            <a:ext cx="4573418" cy="1722760"/>
          </a:xfrm>
          <a:prstGeom prst="wedgeEllipseCallout">
            <a:avLst>
              <a:gd name="adj1" fmla="val -23920"/>
              <a:gd name="adj2" fmla="val 125698"/>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ysClr val="windowText" lastClr="000000"/>
                </a:solidFill>
                <a:latin typeface="Century Gothic" panose="020B0502020202020204" pitchFamily="34" charset="0"/>
              </a:rPr>
              <a:t>Who’s in my tum?</a:t>
            </a:r>
          </a:p>
        </p:txBody>
      </p:sp>
      <p:pic>
        <p:nvPicPr>
          <p:cNvPr id="4" name="Picture 3">
            <a:extLst>
              <a:ext uri="{FF2B5EF4-FFF2-40B4-BE49-F238E27FC236}">
                <a16:creationId xmlns:a16="http://schemas.microsoft.com/office/drawing/2014/main" id="{C04ABA76-5C6C-4C73-93B0-6ECDDF002910}"/>
              </a:ext>
            </a:extLst>
          </p:cNvPr>
          <p:cNvPicPr>
            <a:picLocks noChangeAspect="1"/>
          </p:cNvPicPr>
          <p:nvPr/>
        </p:nvPicPr>
        <p:blipFill>
          <a:blip r:embed="rId4">
            <a:extLst>
              <a:ext uri="{28A0092B-C50C-407E-A947-70E740481C1C}">
                <a14:useLocalDpi xmlns:a14="http://schemas.microsoft.com/office/drawing/2010/main" val="0"/>
              </a:ext>
            </a:extLst>
          </a:blip>
          <a:srcRect l="35447" r="35447"/>
          <a:stretch/>
        </p:blipFill>
        <p:spPr>
          <a:xfrm>
            <a:off x="9887841" y="2239433"/>
            <a:ext cx="2151498" cy="4162282"/>
          </a:xfrm>
          <a:prstGeom prst="rect">
            <a:avLst/>
          </a:prstGeom>
        </p:spPr>
      </p:pic>
      <p:sp>
        <p:nvSpPr>
          <p:cNvPr id="35" name="Speech Bubble: Oval 34">
            <a:extLst>
              <a:ext uri="{FF2B5EF4-FFF2-40B4-BE49-F238E27FC236}">
                <a16:creationId xmlns:a16="http://schemas.microsoft.com/office/drawing/2014/main" id="{929D76FA-4A41-42D7-BF38-52A658344CA4}"/>
              </a:ext>
            </a:extLst>
          </p:cNvPr>
          <p:cNvSpPr/>
          <p:nvPr/>
        </p:nvSpPr>
        <p:spPr>
          <a:xfrm>
            <a:off x="7057542" y="200744"/>
            <a:ext cx="4573418" cy="2488131"/>
          </a:xfrm>
          <a:prstGeom prst="wedgeEllipseCallout">
            <a:avLst>
              <a:gd name="adj1" fmla="val 21949"/>
              <a:gd name="adj2" fmla="val 63886"/>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ysClr val="windowText" lastClr="000000"/>
                </a:solidFill>
                <a:latin typeface="Century Gothic" panose="020B0502020202020204" pitchFamily="34" charset="0"/>
              </a:rPr>
              <a:t>Find a smart way to add these blocks?</a:t>
            </a:r>
          </a:p>
        </p:txBody>
      </p:sp>
      <p:sp>
        <p:nvSpPr>
          <p:cNvPr id="36" name="Oval 35">
            <a:extLst>
              <a:ext uri="{FF2B5EF4-FFF2-40B4-BE49-F238E27FC236}">
                <a16:creationId xmlns:a16="http://schemas.microsoft.com/office/drawing/2014/main" id="{82AC75F3-B067-47BD-A027-A3FC5AB95730}"/>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lvl="0" indent="-285744" algn="l" defTabSz="914377"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37" name="Rectangle 36">
            <a:extLst>
              <a:ext uri="{FF2B5EF4-FFF2-40B4-BE49-F238E27FC236}">
                <a16:creationId xmlns:a16="http://schemas.microsoft.com/office/drawing/2014/main" id="{B1AE5216-9B02-4CC3-B76F-34BB9FDEE056}"/>
              </a:ext>
            </a:extLst>
          </p:cNvPr>
          <p:cNvSpPr/>
          <p:nvPr/>
        </p:nvSpPr>
        <p:spPr>
          <a:xfrm>
            <a:off x="4342801" y="6517508"/>
            <a:ext cx="3818481" cy="276999"/>
          </a:xfrm>
          <a:prstGeom prst="rect">
            <a:avLst/>
          </a:prstGeom>
          <a:ln>
            <a:noFill/>
          </a:ln>
        </p:spPr>
        <p:txBody>
          <a:bodyPr wrap="none">
            <a:spAutoFit/>
          </a:bodyPr>
          <a:lstStyle/>
          <a:p>
            <a:r>
              <a:rPr lang="en-GB" sz="1200" i="1" dirty="0">
                <a:solidFill>
                  <a:srgbClr val="969798"/>
                </a:solidFill>
                <a:latin typeface="Arial" panose="020B0604020202020204" pitchFamily="34" charset="0"/>
                <a:ea typeface="Calibri" panose="020F0502020204030204" pitchFamily="34" charset="0"/>
                <a:cs typeface="Arial" panose="020B0604020202020204" pitchFamily="34" charset="0"/>
              </a:rPr>
              <a:t>Images © 2017 Alphablocks Ltd. All Rights Reserved.</a:t>
            </a:r>
            <a:endParaRPr lang="en-GB" sz="1200" i="1" dirty="0">
              <a:solidFill>
                <a:srgbClr val="96979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4617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3768902-6D7A-4911-8F39-731E86BADAD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077" y="72201"/>
            <a:ext cx="4959078" cy="2766857"/>
          </a:xfrm>
          <a:prstGeom prst="rect">
            <a:avLst/>
          </a:prstGeom>
        </p:spPr>
      </p:pic>
      <p:pic>
        <p:nvPicPr>
          <p:cNvPr id="3" name="Picture 2">
            <a:extLst>
              <a:ext uri="{FF2B5EF4-FFF2-40B4-BE49-F238E27FC236}">
                <a16:creationId xmlns:a16="http://schemas.microsoft.com/office/drawing/2014/main" id="{54EC188E-85EC-4C70-B1A0-F87690E4C81C}"/>
              </a:ext>
            </a:extLst>
          </p:cNvPr>
          <p:cNvPicPr>
            <a:picLocks noChangeAspect="1"/>
          </p:cNvPicPr>
          <p:nvPr/>
        </p:nvPicPr>
        <p:blipFill>
          <a:blip r:embed="rId4"/>
          <a:stretch>
            <a:fillRect/>
          </a:stretch>
        </p:blipFill>
        <p:spPr>
          <a:xfrm>
            <a:off x="554243" y="3234810"/>
            <a:ext cx="2378990" cy="1370600"/>
          </a:xfrm>
          <a:prstGeom prst="rect">
            <a:avLst/>
          </a:prstGeom>
        </p:spPr>
      </p:pic>
      <p:pic>
        <p:nvPicPr>
          <p:cNvPr id="5" name="Picture 4">
            <a:extLst>
              <a:ext uri="{FF2B5EF4-FFF2-40B4-BE49-F238E27FC236}">
                <a16:creationId xmlns:a16="http://schemas.microsoft.com/office/drawing/2014/main" id="{05EAA7C6-BFC9-4807-AB77-B4E4C998C43A}"/>
              </a:ext>
            </a:extLst>
          </p:cNvPr>
          <p:cNvPicPr>
            <a:picLocks noChangeAspect="1"/>
          </p:cNvPicPr>
          <p:nvPr/>
        </p:nvPicPr>
        <p:blipFill>
          <a:blip r:embed="rId5"/>
          <a:stretch>
            <a:fillRect/>
          </a:stretch>
        </p:blipFill>
        <p:spPr>
          <a:xfrm>
            <a:off x="314630" y="5007372"/>
            <a:ext cx="1231206" cy="461099"/>
          </a:xfrm>
          <a:prstGeom prst="rect">
            <a:avLst/>
          </a:prstGeom>
        </p:spPr>
      </p:pic>
      <p:pic>
        <p:nvPicPr>
          <p:cNvPr id="6" name="Picture 5">
            <a:extLst>
              <a:ext uri="{FF2B5EF4-FFF2-40B4-BE49-F238E27FC236}">
                <a16:creationId xmlns:a16="http://schemas.microsoft.com/office/drawing/2014/main" id="{3A86F43D-6068-44C2-AF92-41D0775283F6}"/>
              </a:ext>
            </a:extLst>
          </p:cNvPr>
          <p:cNvPicPr>
            <a:picLocks noChangeAspect="1"/>
          </p:cNvPicPr>
          <p:nvPr/>
        </p:nvPicPr>
        <p:blipFill>
          <a:blip r:embed="rId6"/>
          <a:stretch>
            <a:fillRect/>
          </a:stretch>
        </p:blipFill>
        <p:spPr>
          <a:xfrm>
            <a:off x="1927472" y="5007372"/>
            <a:ext cx="1231206" cy="461099"/>
          </a:xfrm>
          <a:prstGeom prst="rect">
            <a:avLst/>
          </a:prstGeom>
        </p:spPr>
      </p:pic>
      <p:pic>
        <p:nvPicPr>
          <p:cNvPr id="7" name="Picture 6">
            <a:extLst>
              <a:ext uri="{FF2B5EF4-FFF2-40B4-BE49-F238E27FC236}">
                <a16:creationId xmlns:a16="http://schemas.microsoft.com/office/drawing/2014/main" id="{F5312445-6607-418E-946F-4EFCE3F47A1F}"/>
              </a:ext>
            </a:extLst>
          </p:cNvPr>
          <p:cNvPicPr>
            <a:picLocks noChangeAspect="1"/>
          </p:cNvPicPr>
          <p:nvPr/>
        </p:nvPicPr>
        <p:blipFill>
          <a:blip r:embed="rId7"/>
          <a:stretch>
            <a:fillRect/>
          </a:stretch>
        </p:blipFill>
        <p:spPr>
          <a:xfrm>
            <a:off x="1076231" y="6100880"/>
            <a:ext cx="1335014" cy="461099"/>
          </a:xfrm>
          <a:prstGeom prst="rect">
            <a:avLst/>
          </a:prstGeom>
        </p:spPr>
      </p:pic>
      <p:cxnSp>
        <p:nvCxnSpPr>
          <p:cNvPr id="9" name="Straight Connector 8">
            <a:extLst>
              <a:ext uri="{FF2B5EF4-FFF2-40B4-BE49-F238E27FC236}">
                <a16:creationId xmlns:a16="http://schemas.microsoft.com/office/drawing/2014/main" id="{1EC1D2A1-65BD-40FD-9D47-969470A77ED0}"/>
              </a:ext>
            </a:extLst>
          </p:cNvPr>
          <p:cNvCxnSpPr>
            <a:stCxn id="5" idx="2"/>
            <a:endCxn id="7" idx="0"/>
          </p:cNvCxnSpPr>
          <p:nvPr/>
        </p:nvCxnSpPr>
        <p:spPr>
          <a:xfrm>
            <a:off x="930233" y="5468471"/>
            <a:ext cx="813505" cy="632409"/>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89F006C-58C2-4436-AD50-DCED1C5C5AC3}"/>
              </a:ext>
            </a:extLst>
          </p:cNvPr>
          <p:cNvCxnSpPr>
            <a:stCxn id="6" idx="2"/>
            <a:endCxn id="7" idx="0"/>
          </p:cNvCxnSpPr>
          <p:nvPr/>
        </p:nvCxnSpPr>
        <p:spPr>
          <a:xfrm flipH="1">
            <a:off x="1743738" y="5468471"/>
            <a:ext cx="799337" cy="632409"/>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E39C04A2-BDAB-4B91-9843-AE82105EC6ED}"/>
              </a:ext>
            </a:extLst>
          </p:cNvPr>
          <p:cNvPicPr>
            <a:picLocks noChangeAspect="1"/>
          </p:cNvPicPr>
          <p:nvPr/>
        </p:nvPicPr>
        <p:blipFill>
          <a:blip r:embed="rId8"/>
          <a:stretch>
            <a:fillRect/>
          </a:stretch>
        </p:blipFill>
        <p:spPr>
          <a:xfrm>
            <a:off x="4184137" y="3196885"/>
            <a:ext cx="3142632" cy="913390"/>
          </a:xfrm>
          <a:prstGeom prst="rect">
            <a:avLst/>
          </a:prstGeom>
        </p:spPr>
      </p:pic>
      <p:pic>
        <p:nvPicPr>
          <p:cNvPr id="14" name="Picture 13">
            <a:extLst>
              <a:ext uri="{FF2B5EF4-FFF2-40B4-BE49-F238E27FC236}">
                <a16:creationId xmlns:a16="http://schemas.microsoft.com/office/drawing/2014/main" id="{5A1A0C7F-B97F-4B3A-A4A0-BD43E0E81133}"/>
              </a:ext>
            </a:extLst>
          </p:cNvPr>
          <p:cNvPicPr>
            <a:picLocks noChangeAspect="1"/>
          </p:cNvPicPr>
          <p:nvPr/>
        </p:nvPicPr>
        <p:blipFill>
          <a:blip r:embed="rId9"/>
          <a:stretch>
            <a:fillRect/>
          </a:stretch>
        </p:blipFill>
        <p:spPr>
          <a:xfrm>
            <a:off x="4030481" y="4228330"/>
            <a:ext cx="1238604" cy="427800"/>
          </a:xfrm>
          <a:prstGeom prst="rect">
            <a:avLst/>
          </a:prstGeom>
        </p:spPr>
      </p:pic>
      <p:pic>
        <p:nvPicPr>
          <p:cNvPr id="58" name="Picture 57">
            <a:extLst>
              <a:ext uri="{FF2B5EF4-FFF2-40B4-BE49-F238E27FC236}">
                <a16:creationId xmlns:a16="http://schemas.microsoft.com/office/drawing/2014/main" id="{A65AA2EB-55D5-428C-BFCA-9F4E684206B6}"/>
              </a:ext>
            </a:extLst>
          </p:cNvPr>
          <p:cNvPicPr>
            <a:picLocks noChangeAspect="1"/>
          </p:cNvPicPr>
          <p:nvPr/>
        </p:nvPicPr>
        <p:blipFill>
          <a:blip r:embed="rId10"/>
          <a:stretch>
            <a:fillRect/>
          </a:stretch>
        </p:blipFill>
        <p:spPr>
          <a:xfrm>
            <a:off x="5665793" y="4212793"/>
            <a:ext cx="430207" cy="439409"/>
          </a:xfrm>
          <a:prstGeom prst="rect">
            <a:avLst/>
          </a:prstGeom>
        </p:spPr>
      </p:pic>
      <p:pic>
        <p:nvPicPr>
          <p:cNvPr id="59" name="Picture 58">
            <a:extLst>
              <a:ext uri="{FF2B5EF4-FFF2-40B4-BE49-F238E27FC236}">
                <a16:creationId xmlns:a16="http://schemas.microsoft.com/office/drawing/2014/main" id="{294C21F3-6F5D-47C2-8421-ECE632A6276F}"/>
              </a:ext>
            </a:extLst>
          </p:cNvPr>
          <p:cNvPicPr>
            <a:picLocks noChangeAspect="1"/>
          </p:cNvPicPr>
          <p:nvPr/>
        </p:nvPicPr>
        <p:blipFill>
          <a:blip r:embed="rId11"/>
          <a:stretch>
            <a:fillRect/>
          </a:stretch>
        </p:blipFill>
        <p:spPr>
          <a:xfrm>
            <a:off x="4473763" y="5254317"/>
            <a:ext cx="1407133" cy="471513"/>
          </a:xfrm>
          <a:prstGeom prst="rect">
            <a:avLst/>
          </a:prstGeom>
        </p:spPr>
      </p:pic>
      <p:cxnSp>
        <p:nvCxnSpPr>
          <p:cNvPr id="60" name="Straight Connector 59">
            <a:extLst>
              <a:ext uri="{FF2B5EF4-FFF2-40B4-BE49-F238E27FC236}">
                <a16:creationId xmlns:a16="http://schemas.microsoft.com/office/drawing/2014/main" id="{20F76CD7-16FD-4511-8B51-36392595E6F5}"/>
              </a:ext>
            </a:extLst>
          </p:cNvPr>
          <p:cNvCxnSpPr>
            <a:cxnSpLocks/>
            <a:stCxn id="14" idx="2"/>
            <a:endCxn id="59" idx="0"/>
          </p:cNvCxnSpPr>
          <p:nvPr/>
        </p:nvCxnSpPr>
        <p:spPr>
          <a:xfrm>
            <a:off x="4649783" y="4656130"/>
            <a:ext cx="527547" cy="598187"/>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F809ABB-7F4E-4ADB-A2E6-615C21CD6391}"/>
              </a:ext>
            </a:extLst>
          </p:cNvPr>
          <p:cNvCxnSpPr>
            <a:cxnSpLocks/>
            <a:stCxn id="58" idx="2"/>
            <a:endCxn id="59" idx="0"/>
          </p:cNvCxnSpPr>
          <p:nvPr/>
        </p:nvCxnSpPr>
        <p:spPr>
          <a:xfrm flipH="1">
            <a:off x="5177330" y="4652202"/>
            <a:ext cx="703567" cy="602115"/>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6" name="Picture 65">
            <a:extLst>
              <a:ext uri="{FF2B5EF4-FFF2-40B4-BE49-F238E27FC236}">
                <a16:creationId xmlns:a16="http://schemas.microsoft.com/office/drawing/2014/main" id="{F0F42CF5-A75A-40AC-90FE-89CCDAF494E5}"/>
              </a:ext>
            </a:extLst>
          </p:cNvPr>
          <p:cNvPicPr>
            <a:picLocks noChangeAspect="1"/>
          </p:cNvPicPr>
          <p:nvPr/>
        </p:nvPicPr>
        <p:blipFill>
          <a:blip r:embed="rId12"/>
          <a:stretch>
            <a:fillRect/>
          </a:stretch>
        </p:blipFill>
        <p:spPr>
          <a:xfrm>
            <a:off x="5622290" y="6016515"/>
            <a:ext cx="1373543" cy="460257"/>
          </a:xfrm>
          <a:prstGeom prst="rect">
            <a:avLst/>
          </a:prstGeom>
        </p:spPr>
      </p:pic>
      <p:cxnSp>
        <p:nvCxnSpPr>
          <p:cNvPr id="67" name="Straight Connector 66">
            <a:extLst>
              <a:ext uri="{FF2B5EF4-FFF2-40B4-BE49-F238E27FC236}">
                <a16:creationId xmlns:a16="http://schemas.microsoft.com/office/drawing/2014/main" id="{CCB2F49F-7E70-4595-B6ED-AD678FFC4BDE}"/>
              </a:ext>
            </a:extLst>
          </p:cNvPr>
          <p:cNvCxnSpPr>
            <a:cxnSpLocks/>
            <a:stCxn id="59" idx="2"/>
            <a:endCxn id="66" idx="0"/>
          </p:cNvCxnSpPr>
          <p:nvPr/>
        </p:nvCxnSpPr>
        <p:spPr>
          <a:xfrm>
            <a:off x="5177330" y="5725830"/>
            <a:ext cx="1131732" cy="290685"/>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0" name="Picture 69">
            <a:extLst>
              <a:ext uri="{FF2B5EF4-FFF2-40B4-BE49-F238E27FC236}">
                <a16:creationId xmlns:a16="http://schemas.microsoft.com/office/drawing/2014/main" id="{BFBBB96B-14B2-4E22-8EF1-21C6C1A07699}"/>
              </a:ext>
            </a:extLst>
          </p:cNvPr>
          <p:cNvPicPr>
            <a:picLocks noChangeAspect="1"/>
          </p:cNvPicPr>
          <p:nvPr/>
        </p:nvPicPr>
        <p:blipFill>
          <a:blip r:embed="rId13"/>
          <a:stretch>
            <a:fillRect/>
          </a:stretch>
        </p:blipFill>
        <p:spPr>
          <a:xfrm>
            <a:off x="6651581" y="4196431"/>
            <a:ext cx="439067" cy="455771"/>
          </a:xfrm>
          <a:prstGeom prst="rect">
            <a:avLst/>
          </a:prstGeom>
        </p:spPr>
      </p:pic>
      <p:cxnSp>
        <p:nvCxnSpPr>
          <p:cNvPr id="71" name="Straight Connector 70">
            <a:extLst>
              <a:ext uri="{FF2B5EF4-FFF2-40B4-BE49-F238E27FC236}">
                <a16:creationId xmlns:a16="http://schemas.microsoft.com/office/drawing/2014/main" id="{EF4393CB-EC2A-4F85-BB35-3829A497D609}"/>
              </a:ext>
            </a:extLst>
          </p:cNvPr>
          <p:cNvCxnSpPr>
            <a:cxnSpLocks/>
            <a:stCxn id="70" idx="2"/>
            <a:endCxn id="66" idx="0"/>
          </p:cNvCxnSpPr>
          <p:nvPr/>
        </p:nvCxnSpPr>
        <p:spPr>
          <a:xfrm flipH="1">
            <a:off x="6309062" y="4652202"/>
            <a:ext cx="562053" cy="1364313"/>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4" name="Picture 73">
            <a:extLst>
              <a:ext uri="{FF2B5EF4-FFF2-40B4-BE49-F238E27FC236}">
                <a16:creationId xmlns:a16="http://schemas.microsoft.com/office/drawing/2014/main" id="{1EDD2003-1DB7-4584-AC4D-12262D476A26}"/>
              </a:ext>
            </a:extLst>
          </p:cNvPr>
          <p:cNvPicPr>
            <a:picLocks noChangeAspect="1"/>
          </p:cNvPicPr>
          <p:nvPr/>
        </p:nvPicPr>
        <p:blipFill>
          <a:blip r:embed="rId14"/>
          <a:stretch>
            <a:fillRect/>
          </a:stretch>
        </p:blipFill>
        <p:spPr>
          <a:xfrm>
            <a:off x="8577673" y="2149704"/>
            <a:ext cx="2125507" cy="1960571"/>
          </a:xfrm>
          <a:prstGeom prst="rect">
            <a:avLst/>
          </a:prstGeom>
        </p:spPr>
      </p:pic>
      <p:pic>
        <p:nvPicPr>
          <p:cNvPr id="75" name="Picture 74">
            <a:extLst>
              <a:ext uri="{FF2B5EF4-FFF2-40B4-BE49-F238E27FC236}">
                <a16:creationId xmlns:a16="http://schemas.microsoft.com/office/drawing/2014/main" id="{3D550D34-3035-4CF5-BD29-5727194486A3}"/>
              </a:ext>
            </a:extLst>
          </p:cNvPr>
          <p:cNvPicPr>
            <a:picLocks noChangeAspect="1"/>
          </p:cNvPicPr>
          <p:nvPr/>
        </p:nvPicPr>
        <p:blipFill>
          <a:blip r:embed="rId15"/>
          <a:stretch>
            <a:fillRect/>
          </a:stretch>
        </p:blipFill>
        <p:spPr>
          <a:xfrm>
            <a:off x="8346239" y="4388652"/>
            <a:ext cx="1282388" cy="433516"/>
          </a:xfrm>
          <a:prstGeom prst="rect">
            <a:avLst/>
          </a:prstGeom>
        </p:spPr>
      </p:pic>
      <p:pic>
        <p:nvPicPr>
          <p:cNvPr id="76" name="Picture 75">
            <a:extLst>
              <a:ext uri="{FF2B5EF4-FFF2-40B4-BE49-F238E27FC236}">
                <a16:creationId xmlns:a16="http://schemas.microsoft.com/office/drawing/2014/main" id="{3F2534B8-CB41-40D3-A6B3-BEB47C834515}"/>
              </a:ext>
            </a:extLst>
          </p:cNvPr>
          <p:cNvPicPr>
            <a:picLocks noChangeAspect="1"/>
          </p:cNvPicPr>
          <p:nvPr/>
        </p:nvPicPr>
        <p:blipFill>
          <a:blip r:embed="rId16"/>
          <a:stretch>
            <a:fillRect/>
          </a:stretch>
        </p:blipFill>
        <p:spPr>
          <a:xfrm>
            <a:off x="9076662" y="5367021"/>
            <a:ext cx="1403739" cy="422893"/>
          </a:xfrm>
          <a:prstGeom prst="rect">
            <a:avLst/>
          </a:prstGeom>
        </p:spPr>
      </p:pic>
      <p:pic>
        <p:nvPicPr>
          <p:cNvPr id="77" name="Picture 76">
            <a:extLst>
              <a:ext uri="{FF2B5EF4-FFF2-40B4-BE49-F238E27FC236}">
                <a16:creationId xmlns:a16="http://schemas.microsoft.com/office/drawing/2014/main" id="{9285EC50-DED2-4082-8427-046B86B7E545}"/>
              </a:ext>
            </a:extLst>
          </p:cNvPr>
          <p:cNvPicPr>
            <a:picLocks noChangeAspect="1"/>
          </p:cNvPicPr>
          <p:nvPr/>
        </p:nvPicPr>
        <p:blipFill>
          <a:blip r:embed="rId17"/>
          <a:stretch>
            <a:fillRect/>
          </a:stretch>
        </p:blipFill>
        <p:spPr>
          <a:xfrm>
            <a:off x="9828347" y="4383415"/>
            <a:ext cx="1304108" cy="422894"/>
          </a:xfrm>
          <a:prstGeom prst="rect">
            <a:avLst/>
          </a:prstGeom>
        </p:spPr>
      </p:pic>
      <p:cxnSp>
        <p:nvCxnSpPr>
          <p:cNvPr id="78" name="Straight Connector 77">
            <a:extLst>
              <a:ext uri="{FF2B5EF4-FFF2-40B4-BE49-F238E27FC236}">
                <a16:creationId xmlns:a16="http://schemas.microsoft.com/office/drawing/2014/main" id="{9E5185C6-9EF0-41B8-A2A7-78F6C96DE45E}"/>
              </a:ext>
            </a:extLst>
          </p:cNvPr>
          <p:cNvCxnSpPr>
            <a:cxnSpLocks/>
            <a:stCxn id="75" idx="2"/>
            <a:endCxn id="76" idx="0"/>
          </p:cNvCxnSpPr>
          <p:nvPr/>
        </p:nvCxnSpPr>
        <p:spPr>
          <a:xfrm>
            <a:off x="8987433" y="4822168"/>
            <a:ext cx="791099" cy="544853"/>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D887ADA-EA35-4CC7-867B-C07DA41952D1}"/>
              </a:ext>
            </a:extLst>
          </p:cNvPr>
          <p:cNvCxnSpPr>
            <a:cxnSpLocks/>
            <a:stCxn id="77" idx="2"/>
            <a:endCxn id="76" idx="0"/>
          </p:cNvCxnSpPr>
          <p:nvPr/>
        </p:nvCxnSpPr>
        <p:spPr>
          <a:xfrm flipH="1">
            <a:off x="9778532" y="4806309"/>
            <a:ext cx="701869" cy="560712"/>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390830BE-C3EC-4CE1-9ACD-285CFDB7442F}"/>
              </a:ext>
            </a:extLst>
          </p:cNvPr>
          <p:cNvSpPr/>
          <p:nvPr/>
        </p:nvSpPr>
        <p:spPr>
          <a:xfrm>
            <a:off x="4342801" y="6517508"/>
            <a:ext cx="3818481" cy="276999"/>
          </a:xfrm>
          <a:prstGeom prst="rect">
            <a:avLst/>
          </a:prstGeom>
        </p:spPr>
        <p:txBody>
          <a:bodyPr wrap="none">
            <a:spAutoFit/>
          </a:bodyPr>
          <a:lstStyle/>
          <a:p>
            <a:r>
              <a:rPr lang="en-GB" sz="1200" i="1" dirty="0">
                <a:solidFill>
                  <a:srgbClr val="969798"/>
                </a:solidFill>
                <a:latin typeface="Arial" panose="020B0604020202020204" pitchFamily="34" charset="0"/>
                <a:ea typeface="Calibri" panose="020F0502020204030204" pitchFamily="34" charset="0"/>
                <a:cs typeface="Arial" panose="020B0604020202020204" pitchFamily="34" charset="0"/>
              </a:rPr>
              <a:t>Images © 2017 Alphablocks Ltd. All Rights Reserved.</a:t>
            </a:r>
            <a:endParaRPr lang="en-GB" sz="1200" i="1" dirty="0">
              <a:solidFill>
                <a:srgbClr val="969798"/>
              </a:solidFill>
              <a:latin typeface="Arial" panose="020B0604020202020204" pitchFamily="34" charset="0"/>
              <a:cs typeface="Arial" panose="020B0604020202020204" pitchFamily="34" charset="0"/>
            </a:endParaRPr>
          </a:p>
        </p:txBody>
      </p:sp>
      <p:sp>
        <p:nvSpPr>
          <p:cNvPr id="28" name="Oval 27">
            <a:extLst>
              <a:ext uri="{FF2B5EF4-FFF2-40B4-BE49-F238E27FC236}">
                <a16:creationId xmlns:a16="http://schemas.microsoft.com/office/drawing/2014/main" id="{C5653F7B-2639-41AA-AD9C-E5FB27B3DCEC}"/>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lvl="0" indent="-285744" algn="l" defTabSz="914377"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585858"/>
              </a:solidFill>
              <a:effectLst/>
              <a:uLnTx/>
              <a:uFillTx/>
              <a:latin typeface="Arial" charset="0"/>
              <a:ea typeface="+mn-ea"/>
              <a:cs typeface="+mn-cs"/>
            </a:endParaRPr>
          </a:p>
        </p:txBody>
      </p:sp>
    </p:spTree>
    <p:extLst>
      <p:ext uri="{BB962C8B-B14F-4D97-AF65-F5344CB8AC3E}">
        <p14:creationId xmlns:p14="http://schemas.microsoft.com/office/powerpoint/2010/main" val="310403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Further activities for Y2</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342900" indent="-342900">
              <a:lnSpc>
                <a:spcPct val="100000"/>
              </a:lnSpc>
              <a:spcBef>
                <a:spcPts val="0"/>
              </a:spcBef>
              <a:spcAft>
                <a:spcPts val="600"/>
              </a:spcAft>
              <a:buFont typeface="Arial" panose="020B0604020202020204" pitchFamily="34" charset="0"/>
              <a:buChar char="•"/>
            </a:pPr>
            <a:r>
              <a:rPr lang="en-GB" sz="2000" dirty="0"/>
              <a:t>Using a known fact to explain reasoning to find a missing number:</a:t>
            </a:r>
          </a:p>
          <a:p>
            <a:pPr>
              <a:lnSpc>
                <a:spcPct val="100000"/>
              </a:lnSpc>
              <a:spcBef>
                <a:spcPts val="0"/>
              </a:spcBef>
              <a:spcAft>
                <a:spcPts val="600"/>
              </a:spcAft>
            </a:pPr>
            <a:r>
              <a:rPr lang="en-GB" sz="2000" dirty="0"/>
              <a:t>	– </a:t>
            </a:r>
            <a:r>
              <a:rPr lang="en-GB" sz="2000" b="1" dirty="0"/>
              <a:t>If</a:t>
            </a:r>
            <a:r>
              <a:rPr lang="en-GB" sz="2000" dirty="0"/>
              <a:t> 8 + 3 = 11, </a:t>
            </a:r>
            <a:r>
              <a:rPr lang="en-GB" sz="2000" b="1" dirty="0"/>
              <a:t>and</a:t>
            </a:r>
            <a:r>
              <a:rPr lang="en-GB" sz="2000" dirty="0"/>
              <a:t> 3 is left, </a:t>
            </a:r>
            <a:r>
              <a:rPr lang="en-GB" sz="2000" b="1" dirty="0"/>
              <a:t>then</a:t>
            </a:r>
            <a:r>
              <a:rPr lang="en-GB" sz="2000" dirty="0"/>
              <a:t> </a:t>
            </a:r>
            <a:r>
              <a:rPr lang="en-GB" sz="2000" dirty="0">
                <a:latin typeface="Wingdings" panose="05000000000000000000" pitchFamily="2" charset="2"/>
              </a:rPr>
              <a:t>o</a:t>
            </a:r>
            <a:r>
              <a:rPr lang="en-GB" sz="2000" dirty="0"/>
              <a:t> was taken.</a:t>
            </a:r>
          </a:p>
          <a:p>
            <a:pPr marL="342900" indent="-342900">
              <a:lnSpc>
                <a:spcPct val="100000"/>
              </a:lnSpc>
              <a:spcBef>
                <a:spcPts val="0"/>
              </a:spcBef>
              <a:spcAft>
                <a:spcPts val="600"/>
              </a:spcAft>
              <a:buFont typeface="Arial" panose="020B0604020202020204" pitchFamily="34" charset="0"/>
              <a:buChar char="•"/>
            </a:pPr>
            <a:r>
              <a:rPr lang="en-GB" sz="2000" dirty="0"/>
              <a:t>Given a missing-number sentence, show what it means using different representations: build it, draw it, say it, write it.</a:t>
            </a:r>
          </a:p>
          <a:p>
            <a:pPr marL="342900" indent="-342900">
              <a:lnSpc>
                <a:spcPct val="100000"/>
              </a:lnSpc>
              <a:spcBef>
                <a:spcPts val="0"/>
              </a:spcBef>
              <a:spcAft>
                <a:spcPts val="600"/>
              </a:spcAft>
              <a:buFont typeface="Arial" panose="020B0604020202020204" pitchFamily="34" charset="0"/>
              <a:buChar char="•"/>
            </a:pPr>
            <a:r>
              <a:rPr lang="en-GB" sz="2000" dirty="0"/>
              <a:t>Given a missing-number sentence, suggest a known fact which can be used to help to identify the missing number.</a:t>
            </a:r>
          </a:p>
          <a:p>
            <a:pPr marL="342900" indent="-342900">
              <a:lnSpc>
                <a:spcPct val="100000"/>
              </a:lnSpc>
              <a:spcBef>
                <a:spcPts val="0"/>
              </a:spcBef>
              <a:spcAft>
                <a:spcPts val="600"/>
              </a:spcAft>
              <a:buFont typeface="Arial" panose="020B0604020202020204" pitchFamily="34" charset="0"/>
              <a:buChar char="•"/>
            </a:pPr>
            <a:r>
              <a:rPr lang="en-GB" sz="2000" dirty="0"/>
              <a:t>Investigate how the representation of an equation with an unknown is represented when the unknown is in different parts of the equation. For example, using ‘?’ to represent the unknown in a bar model.</a:t>
            </a:r>
          </a:p>
          <a:p>
            <a:pPr marL="342900" indent="-342900">
              <a:lnSpc>
                <a:spcPct val="100000"/>
              </a:lnSpc>
              <a:spcBef>
                <a:spcPts val="0"/>
              </a:spcBef>
              <a:spcAft>
                <a:spcPts val="600"/>
              </a:spcAft>
              <a:buFont typeface="Arial" panose="020B0604020202020204" pitchFamily="34" charset="0"/>
              <a:buChar char="•"/>
            </a:pPr>
            <a:r>
              <a:rPr lang="en-GB" sz="2000" dirty="0"/>
              <a:t>Match word problems with unknowns in different positions to the equation and/or bar models that represents the problem.</a:t>
            </a:r>
          </a:p>
          <a:p>
            <a:pPr marL="342900" indent="-342900">
              <a:lnSpc>
                <a:spcPct val="100000"/>
              </a:lnSpc>
              <a:spcBef>
                <a:spcPts val="0"/>
              </a:spcBef>
              <a:spcAft>
                <a:spcPts val="600"/>
              </a:spcAft>
              <a:buFont typeface="Arial" panose="020B0604020202020204" pitchFamily="34" charset="0"/>
              <a:buChar char="•"/>
            </a:pPr>
            <a:r>
              <a:rPr lang="en-GB" sz="2000" dirty="0"/>
              <a:t>Build on slides 21 and 22 to find smart ways to solve 1+2+3+4+5.</a:t>
            </a:r>
          </a:p>
        </p:txBody>
      </p:sp>
    </p:spTree>
    <p:extLst>
      <p:ext uri="{BB962C8B-B14F-4D97-AF65-F5344CB8AC3E}">
        <p14:creationId xmlns:p14="http://schemas.microsoft.com/office/powerpoint/2010/main" val="3666010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t>Episode </a:t>
            </a:r>
            <a:r>
              <a:rPr lang="en-GB" dirty="0">
                <a:solidFill>
                  <a:srgbClr val="666666"/>
                </a:solidFill>
              </a:rPr>
              <a:t>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lnSpc>
                <a:spcPct val="100000"/>
              </a:lnSpc>
              <a:spcBef>
                <a:spcPts val="0"/>
              </a:spcBef>
              <a:buNone/>
            </a:pPr>
            <a:r>
              <a:rPr lang="en-GB" dirty="0"/>
              <a:t>The </a:t>
            </a:r>
            <a:r>
              <a:rPr lang="en-GB" dirty="0" err="1"/>
              <a:t>Numberblocks</a:t>
            </a:r>
            <a:r>
              <a:rPr lang="en-GB" dirty="0"/>
              <a:t> walk to the top of Blocky Mountain where they are met by Big Tum, a hairy monster who loves missing-number puzzles. When some of the </a:t>
            </a:r>
            <a:r>
              <a:rPr lang="en-GB" dirty="0" err="1"/>
              <a:t>Numberblocks</a:t>
            </a:r>
            <a:r>
              <a:rPr lang="en-GB" dirty="0"/>
              <a:t> go missing, Big Tum challenges those still there to solve some puzzles to find out which of their friends are in Big Tum’s hairy tummy.</a:t>
            </a:r>
          </a:p>
        </p:txBody>
      </p:sp>
    </p:spTree>
    <p:extLst>
      <p:ext uri="{BB962C8B-B14F-4D97-AF65-F5344CB8AC3E}">
        <p14:creationId xmlns:p14="http://schemas.microsoft.com/office/powerpoint/2010/main" val="212340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spcBef>
                <a:spcPts val="1800"/>
              </a:spcBef>
              <a:buNone/>
            </a:pPr>
            <a:r>
              <a:rPr lang="en-GB" sz="2000" b="1" dirty="0">
                <a:latin typeface="+mj-lt"/>
              </a:rPr>
              <a:t>Solving Missing Number Problems</a:t>
            </a:r>
          </a:p>
          <a:p>
            <a:pPr marL="0" indent="0">
              <a:spcBef>
                <a:spcPts val="1800"/>
              </a:spcBef>
              <a:buNone/>
            </a:pPr>
            <a:r>
              <a:rPr lang="en-GB" sz="2000" dirty="0">
                <a:latin typeface="+mj-lt"/>
              </a:rPr>
              <a:t>Each problem involves identifying a missing number, represented by Big Tum with an empty box on his tummy to represent an unknown amount. Each problem is also represented using numbers and symbols. Solving the puzzle involves identifying what is known and using that information to find what is unknown.</a:t>
            </a:r>
          </a:p>
          <a:p>
            <a:pPr marL="0" indent="0">
              <a:spcBef>
                <a:spcPts val="1800"/>
              </a:spcBef>
              <a:buNone/>
            </a:pPr>
            <a:r>
              <a:rPr lang="en-GB" sz="2000" dirty="0">
                <a:latin typeface="+mj-lt"/>
              </a:rPr>
              <a:t>In the first problem when the </a:t>
            </a:r>
            <a:r>
              <a:rPr lang="en-GB" sz="2000" dirty="0" err="1">
                <a:latin typeface="+mj-lt"/>
              </a:rPr>
              <a:t>Numberblocks</a:t>
            </a:r>
            <a:r>
              <a:rPr lang="en-GB" sz="2000" dirty="0">
                <a:latin typeface="+mj-lt"/>
              </a:rPr>
              <a:t> line up they realise that someone is missing. By organising themselves in increasing value they realise that </a:t>
            </a:r>
            <a:r>
              <a:rPr lang="en-GB" sz="2000" dirty="0">
                <a:solidFill>
                  <a:srgbClr val="FF0000"/>
                </a:solidFill>
                <a:latin typeface="+mj-lt"/>
              </a:rPr>
              <a:t>Four</a:t>
            </a:r>
            <a:r>
              <a:rPr lang="en-GB" sz="2000" dirty="0">
                <a:latin typeface="+mj-lt"/>
              </a:rPr>
              <a:t> is missing. 1,2,3,</a:t>
            </a:r>
            <a:r>
              <a:rPr lang="en-GB" sz="2000" dirty="0">
                <a:latin typeface="Wingdings" panose="05000000000000000000" pitchFamily="2" charset="2"/>
              </a:rPr>
              <a:t>o</a:t>
            </a:r>
            <a:r>
              <a:rPr lang="en-GB" sz="2000" dirty="0">
                <a:latin typeface="Myriad Pro"/>
              </a:rPr>
              <a:t>,</a:t>
            </a:r>
            <a:r>
              <a:rPr lang="en-GB" sz="2000" dirty="0">
                <a:latin typeface="+mj-lt"/>
              </a:rPr>
              <a:t>5… </a:t>
            </a:r>
          </a:p>
          <a:p>
            <a:pPr marL="0" indent="0">
              <a:spcBef>
                <a:spcPts val="1800"/>
              </a:spcBef>
              <a:buNone/>
            </a:pPr>
            <a:r>
              <a:rPr lang="en-GB" sz="2000" dirty="0">
                <a:latin typeface="+mj-lt"/>
              </a:rPr>
              <a:t>In the second puzzle, Big Tum is hiding part of </a:t>
            </a:r>
            <a:r>
              <a:rPr lang="en-GB" sz="2000" dirty="0">
                <a:solidFill>
                  <a:srgbClr val="FF0000"/>
                </a:solidFill>
                <a:latin typeface="+mj-lt"/>
              </a:rPr>
              <a:t>Nine</a:t>
            </a:r>
            <a:r>
              <a:rPr lang="en-GB" sz="2000" dirty="0">
                <a:latin typeface="+mj-lt"/>
              </a:rPr>
              <a:t>. Only </a:t>
            </a:r>
            <a:r>
              <a:rPr lang="en-GB" sz="2000" dirty="0">
                <a:solidFill>
                  <a:srgbClr val="FF0000"/>
                </a:solidFill>
                <a:latin typeface="+mj-lt"/>
              </a:rPr>
              <a:t>Three</a:t>
            </a:r>
            <a:r>
              <a:rPr lang="en-GB" sz="2000" dirty="0">
                <a:latin typeface="+mj-lt"/>
              </a:rPr>
              <a:t> is visible. The arithmetic problem to solve is: 9 -</a:t>
            </a:r>
            <a:r>
              <a:rPr lang="en-GB" sz="2000" dirty="0">
                <a:latin typeface="Myriad Pro"/>
              </a:rPr>
              <a:t> </a:t>
            </a:r>
            <a:r>
              <a:rPr lang="en-GB" sz="2000" dirty="0">
                <a:latin typeface="Wingdings" panose="05000000000000000000" pitchFamily="2" charset="2"/>
              </a:rPr>
              <a:t>o</a:t>
            </a:r>
            <a:r>
              <a:rPr lang="en-GB" sz="2000" dirty="0">
                <a:latin typeface="Myriad Pro"/>
              </a:rPr>
              <a:t> </a:t>
            </a:r>
            <a:r>
              <a:rPr lang="en-GB" sz="2000" dirty="0">
                <a:latin typeface="+mj-lt"/>
              </a:rPr>
              <a:t>= 3. </a:t>
            </a:r>
          </a:p>
          <a:p>
            <a:pPr marL="0" indent="0">
              <a:spcBef>
                <a:spcPts val="1800"/>
              </a:spcBef>
              <a:buNone/>
            </a:pPr>
            <a:r>
              <a:rPr lang="en-GB" sz="2000" dirty="0">
                <a:latin typeface="+mj-lt"/>
              </a:rPr>
              <a:t>In the third puzzle, Big Tum is hiding four </a:t>
            </a:r>
            <a:r>
              <a:rPr lang="en-GB" sz="2000" dirty="0" err="1">
                <a:latin typeface="+mj-lt"/>
              </a:rPr>
              <a:t>Numberblock</a:t>
            </a:r>
            <a:r>
              <a:rPr lang="en-GB" sz="2000" dirty="0">
                <a:latin typeface="+mj-lt"/>
              </a:rPr>
              <a:t> friends who have come together to make one </a:t>
            </a:r>
            <a:r>
              <a:rPr lang="en-GB" sz="2000" dirty="0" err="1">
                <a:latin typeface="+mj-lt"/>
              </a:rPr>
              <a:t>Numberblock</a:t>
            </a:r>
            <a:r>
              <a:rPr lang="en-GB" sz="2000" dirty="0">
                <a:latin typeface="+mj-lt"/>
              </a:rPr>
              <a:t>. </a:t>
            </a:r>
            <a:r>
              <a:rPr lang="en-GB" sz="2000" dirty="0">
                <a:solidFill>
                  <a:srgbClr val="FF0000"/>
                </a:solidFill>
                <a:latin typeface="+mj-lt"/>
              </a:rPr>
              <a:t>Five</a:t>
            </a:r>
            <a:r>
              <a:rPr lang="en-GB" sz="2000" dirty="0">
                <a:latin typeface="+mj-lt"/>
              </a:rPr>
              <a:t> has to work out who is in Big Tum’s tummy using the arithmetic 1 + 2 + 3 + 4 = </a:t>
            </a:r>
            <a:r>
              <a:rPr lang="en-GB" sz="2000" dirty="0">
                <a:latin typeface="Wingdings" panose="05000000000000000000" pitchFamily="2" charset="2"/>
              </a:rPr>
              <a:t>o</a:t>
            </a:r>
            <a:r>
              <a:rPr lang="en-GB" sz="2000" dirty="0">
                <a:latin typeface="Myriad Pro" panose="020B0503030403020204"/>
              </a:rPr>
              <a:t>.</a:t>
            </a:r>
            <a:endParaRPr lang="en-GB" sz="2000" dirty="0">
              <a:solidFill>
                <a:srgbClr val="FF0000"/>
              </a:solidFill>
              <a:latin typeface="Myriad Pro"/>
            </a:endParaRP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rmAutofit fontScale="25000" lnSpcReduction="20000"/>
          </a:bodyPr>
          <a:lstStyle/>
          <a:p>
            <a:pPr marL="0" indent="0">
              <a:buNone/>
            </a:pPr>
            <a:r>
              <a:rPr lang="en-GB" sz="8800" dirty="0">
                <a:latin typeface="+mj-lt"/>
              </a:rPr>
              <a:t>Use these stem sentences to rehearse the mathematical ideas in the programme:</a:t>
            </a:r>
          </a:p>
          <a:p>
            <a:endParaRPr lang="en-GB" sz="8800" dirty="0">
              <a:latin typeface="+mj-lt"/>
            </a:endParaRPr>
          </a:p>
          <a:p>
            <a:pPr marL="0" indent="0">
              <a:buNone/>
            </a:pPr>
            <a:r>
              <a:rPr lang="en-GB" sz="8800" b="1" dirty="0">
                <a:latin typeface="+mj-lt"/>
              </a:rPr>
              <a:t>If</a:t>
            </a:r>
            <a:r>
              <a:rPr lang="en-GB" sz="8800" dirty="0">
                <a:latin typeface="+mj-lt"/>
              </a:rPr>
              <a:t> &lt;</a:t>
            </a:r>
            <a:r>
              <a:rPr lang="en-GB" sz="8800" dirty="0">
                <a:solidFill>
                  <a:srgbClr val="FF0000"/>
                </a:solidFill>
                <a:latin typeface="+mj-lt"/>
              </a:rPr>
              <a:t>Nine</a:t>
            </a:r>
            <a:r>
              <a:rPr lang="en-GB" sz="8800" dirty="0">
                <a:latin typeface="+mj-lt"/>
              </a:rPr>
              <a:t>&gt; was with Big Tum&gt;</a:t>
            </a:r>
          </a:p>
          <a:p>
            <a:pPr marL="0" indent="0">
              <a:buNone/>
            </a:pPr>
            <a:r>
              <a:rPr lang="en-GB" sz="8800" b="1" dirty="0">
                <a:latin typeface="+mj-lt"/>
              </a:rPr>
              <a:t>and</a:t>
            </a:r>
            <a:r>
              <a:rPr lang="en-GB" sz="8800" dirty="0">
                <a:latin typeface="+mj-lt"/>
              </a:rPr>
              <a:t> &lt;</a:t>
            </a:r>
            <a:r>
              <a:rPr lang="en-GB" sz="8800" dirty="0">
                <a:solidFill>
                  <a:srgbClr val="FF0000"/>
                </a:solidFill>
                <a:latin typeface="+mj-lt"/>
              </a:rPr>
              <a:t>Three</a:t>
            </a:r>
            <a:r>
              <a:rPr lang="en-GB" sz="8800" dirty="0">
                <a:latin typeface="+mj-lt"/>
              </a:rPr>
              <a:t> is left&gt;</a:t>
            </a:r>
          </a:p>
          <a:p>
            <a:pPr marL="0" indent="0">
              <a:buNone/>
            </a:pPr>
            <a:r>
              <a:rPr lang="en-GB" sz="8800" b="1" dirty="0">
                <a:latin typeface="+mj-lt"/>
              </a:rPr>
              <a:t>Then </a:t>
            </a:r>
            <a:r>
              <a:rPr lang="en-GB" sz="8800" dirty="0">
                <a:latin typeface="+mj-lt"/>
              </a:rPr>
              <a:t>&lt;</a:t>
            </a:r>
            <a:r>
              <a:rPr lang="en-GB" sz="8800" dirty="0">
                <a:solidFill>
                  <a:srgbClr val="FF0000"/>
                </a:solidFill>
                <a:latin typeface="+mj-lt"/>
              </a:rPr>
              <a:t>Six </a:t>
            </a:r>
            <a:r>
              <a:rPr lang="en-GB" sz="8800" dirty="0">
                <a:latin typeface="+mj-lt"/>
              </a:rPr>
              <a:t>is the missing </a:t>
            </a:r>
            <a:r>
              <a:rPr lang="en-GB" sz="8800" dirty="0" err="1">
                <a:latin typeface="+mj-lt"/>
              </a:rPr>
              <a:t>Numberblock</a:t>
            </a:r>
            <a:r>
              <a:rPr lang="en-GB" sz="8800" dirty="0">
                <a:latin typeface="+mj-lt"/>
              </a:rPr>
              <a:t>&gt;</a:t>
            </a:r>
            <a:endParaRPr lang="en-GB" sz="8800" b="1" dirty="0">
              <a:latin typeface="+mj-lt"/>
            </a:endParaRPr>
          </a:p>
          <a:p>
            <a:endParaRPr lang="en-GB" sz="8800" dirty="0">
              <a:latin typeface="+mj-lt"/>
            </a:endParaRPr>
          </a:p>
          <a:p>
            <a:pPr marL="0" indent="0">
              <a:buNone/>
            </a:pPr>
            <a:r>
              <a:rPr lang="en-GB" sz="8800" b="1" dirty="0">
                <a:latin typeface="+mj-lt"/>
              </a:rPr>
              <a:t>If</a:t>
            </a:r>
            <a:r>
              <a:rPr lang="en-GB" sz="8800" dirty="0">
                <a:latin typeface="+mj-lt"/>
              </a:rPr>
              <a:t> we have &lt;9&gt;</a:t>
            </a:r>
          </a:p>
          <a:p>
            <a:pPr marL="0" indent="0">
              <a:buNone/>
            </a:pPr>
            <a:r>
              <a:rPr lang="en-GB" sz="8800" b="1" dirty="0">
                <a:latin typeface="+mj-lt"/>
              </a:rPr>
              <a:t>and</a:t>
            </a:r>
            <a:r>
              <a:rPr lang="en-GB" sz="8800" dirty="0">
                <a:latin typeface="+mj-lt"/>
              </a:rPr>
              <a:t> &lt;3&gt; is left</a:t>
            </a:r>
          </a:p>
          <a:p>
            <a:pPr marL="0" indent="0">
              <a:buNone/>
            </a:pPr>
            <a:r>
              <a:rPr lang="en-GB" sz="8800" b="1" dirty="0">
                <a:latin typeface="+mj-lt"/>
              </a:rPr>
              <a:t>Then </a:t>
            </a:r>
            <a:r>
              <a:rPr lang="en-GB" sz="8800" dirty="0">
                <a:latin typeface="+mj-lt"/>
              </a:rPr>
              <a:t>&lt;6&gt;</a:t>
            </a:r>
            <a:r>
              <a:rPr lang="en-GB" sz="8800" dirty="0">
                <a:solidFill>
                  <a:srgbClr val="FF0000"/>
                </a:solidFill>
                <a:latin typeface="+mj-lt"/>
              </a:rPr>
              <a:t> </a:t>
            </a:r>
            <a:r>
              <a:rPr lang="en-GB" sz="8800" dirty="0">
                <a:latin typeface="+mj-lt"/>
              </a:rPr>
              <a:t>is the unknown</a:t>
            </a:r>
            <a:endParaRPr lang="en-GB" sz="8800" b="1" dirty="0">
              <a:latin typeface="+mj-lt"/>
            </a:endParaRPr>
          </a:p>
          <a:p>
            <a:endParaRPr lang="en-GB" sz="2400" dirty="0">
              <a:solidFill>
                <a:srgbClr val="FF0000"/>
              </a:solidFill>
            </a:endParaRPr>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rmAutofit/>
          </a:bodyPr>
          <a:lstStyle/>
          <a:p>
            <a:pPr marL="0" indent="0">
              <a:buNone/>
            </a:pPr>
            <a:r>
              <a:rPr lang="en-GB" dirty="0">
                <a:latin typeface="+mj-lt"/>
              </a:rPr>
              <a:t>Watch the episode of </a:t>
            </a:r>
            <a:r>
              <a:rPr lang="en-GB" dirty="0" err="1">
                <a:latin typeface="+mj-lt"/>
              </a:rPr>
              <a:t>Numberblocks</a:t>
            </a:r>
            <a:r>
              <a:rPr lang="en-GB" dirty="0">
                <a:latin typeface="+mj-lt"/>
              </a:rPr>
              <a:t>. First ask the children what they noticed and allow them to talk to you and each other. Has anyone ever heard of the Yeti or Bigfoot?</a:t>
            </a:r>
          </a:p>
          <a:p>
            <a:endParaRPr lang="en-GB" dirty="0">
              <a:latin typeface="+mj-lt"/>
            </a:endParaRPr>
          </a:p>
          <a:p>
            <a:pPr marL="0" indent="0">
              <a:buNone/>
            </a:pPr>
            <a:r>
              <a:rPr lang="en-GB" dirty="0">
                <a:latin typeface="+mj-lt"/>
              </a:rPr>
              <a:t>What do you think is Big Tum’s favourite thing to do?</a:t>
            </a:r>
          </a:p>
          <a:p>
            <a:endParaRPr lang="en-GB" dirty="0">
              <a:latin typeface="+mj-lt"/>
            </a:endParaRPr>
          </a:p>
          <a:p>
            <a:pPr marL="0" indent="0">
              <a:buNone/>
            </a:pPr>
            <a:r>
              <a:rPr lang="en-GB" dirty="0">
                <a:latin typeface="+mj-lt"/>
              </a:rPr>
              <a:t>The following slides are designed to stimulate children and adults to talk about the episode and draw out some key aspects of the mathematics.</a:t>
            </a: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F3F531-1AAC-4B26-9DD8-B030BA85A459}"/>
              </a:ext>
            </a:extLst>
          </p:cNvPr>
          <p:cNvPicPr>
            <a:picLocks noChangeAspect="1"/>
          </p:cNvPicPr>
          <p:nvPr/>
        </p:nvPicPr>
        <p:blipFill>
          <a:blip r:embed="rId3">
            <a:extLst>
              <a:ext uri="{28A0092B-C50C-407E-A947-70E740481C1C}">
                <a14:useLocalDpi xmlns:a14="http://schemas.microsoft.com/office/drawing/2010/main" val="0"/>
              </a:ext>
            </a:extLst>
          </a:blip>
          <a:srcRect t="39" b="39"/>
          <a:stretch/>
        </p:blipFill>
        <p:spPr>
          <a:xfrm>
            <a:off x="0" y="-6841"/>
            <a:ext cx="12192000" cy="6871682"/>
          </a:xfrm>
          <a:prstGeom prst="rect">
            <a:avLst/>
          </a:prstGeom>
        </p:spPr>
      </p:pic>
      <p:sp>
        <p:nvSpPr>
          <p:cNvPr id="5" name="Oval 4">
            <a:extLst>
              <a:ext uri="{FF2B5EF4-FFF2-40B4-BE49-F238E27FC236}">
                <a16:creationId xmlns:a16="http://schemas.microsoft.com/office/drawing/2014/main" id="{B04EC274-EF37-42F2-B8C7-3222004BBF5C}"/>
              </a:ext>
            </a:extLst>
          </p:cNvPr>
          <p:cNvSpPr/>
          <p:nvPr/>
        </p:nvSpPr>
        <p:spPr bwMode="auto">
          <a:xfrm>
            <a:off x="11769354" y="6392987"/>
            <a:ext cx="359229" cy="346166"/>
          </a:xfrm>
          <a:prstGeom prst="ellipse">
            <a:avLst/>
          </a:prstGeom>
          <a:solidFill>
            <a:schemeClr val="bg2">
              <a:lumMod val="90000"/>
            </a:schemeClr>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 name="Oval 3">
            <a:extLst>
              <a:ext uri="{FF2B5EF4-FFF2-40B4-BE49-F238E27FC236}">
                <a16:creationId xmlns:a16="http://schemas.microsoft.com/office/drawing/2014/main" id="{BF1B3849-6687-4B09-A198-EFA6B0283259}"/>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lvl="0" indent="-285744" algn="l" defTabSz="914377"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8" name="Rectangle 7">
            <a:extLst>
              <a:ext uri="{FF2B5EF4-FFF2-40B4-BE49-F238E27FC236}">
                <a16:creationId xmlns:a16="http://schemas.microsoft.com/office/drawing/2014/main" id="{0BD2AE51-337D-44B1-9CFD-B46090ADB430}"/>
              </a:ext>
            </a:extLst>
          </p:cNvPr>
          <p:cNvSpPr/>
          <p:nvPr/>
        </p:nvSpPr>
        <p:spPr>
          <a:xfrm>
            <a:off x="4342801" y="6517508"/>
            <a:ext cx="3818481" cy="276999"/>
          </a:xfrm>
          <a:prstGeom prst="rect">
            <a:avLst/>
          </a:prstGeom>
        </p:spPr>
        <p:txBody>
          <a:bodyPr wrap="none">
            <a:spAutoFit/>
          </a:bodyPr>
          <a:lstStyle/>
          <a:p>
            <a:r>
              <a:rPr lang="en-GB" sz="1200" i="1" dirty="0">
                <a:solidFill>
                  <a:srgbClr val="969798"/>
                </a:solidFill>
                <a:latin typeface="Arial" panose="020B0604020202020204" pitchFamily="34" charset="0"/>
                <a:ea typeface="Calibri" panose="020F0502020204030204" pitchFamily="34" charset="0"/>
                <a:cs typeface="Arial" panose="020B0604020202020204" pitchFamily="34" charset="0"/>
              </a:rPr>
              <a:t>Images © 2017 Alphablocks Ltd. All Rights Reserved.</a:t>
            </a:r>
            <a:endParaRPr lang="en-GB" sz="1200" i="1" dirty="0">
              <a:solidFill>
                <a:srgbClr val="96979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7790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Enabling Environments in Reception</a:t>
            </a:r>
          </a:p>
        </p:txBody>
      </p:sp>
    </p:spTree>
    <p:extLst>
      <p:ext uri="{BB962C8B-B14F-4D97-AF65-F5344CB8AC3E}">
        <p14:creationId xmlns:p14="http://schemas.microsoft.com/office/powerpoint/2010/main" val="3207764114"/>
      </p:ext>
    </p:extLst>
  </p:cSld>
  <p:clrMapOvr>
    <a:masterClrMapping/>
  </p:clrMapOvr>
</p:sld>
</file>

<file path=ppt/theme/theme1.xml><?xml version="1.0" encoding="utf-8"?>
<a:theme xmlns:a="http://schemas.openxmlformats.org/drawingml/2006/main" name="3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7" ma:contentTypeDescription="Create a new document." ma:contentTypeScope="" ma:versionID="df52ed4b2f97e3b252f586a381cead53">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d573479421975dce318fbd9b57d95ab1"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9E6FC4-CD24-4213-B870-9ED43E135DA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CC68516-5F9D-4AB6-BDC7-7425A1407048}">
  <ds:schemaRefs>
    <ds:schemaRef ds:uri="http://schemas.microsoft.com/sharepoint/v3/contenttype/forms"/>
  </ds:schemaRefs>
</ds:datastoreItem>
</file>

<file path=customXml/itemProps3.xml><?xml version="1.0" encoding="utf-8"?>
<ds:datastoreItem xmlns:ds="http://schemas.openxmlformats.org/officeDocument/2006/customXml" ds:itemID="{92EFE39A-F5C1-4F72-81EF-4887542CE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1825</Words>
  <Application>Microsoft Office PowerPoint</Application>
  <PresentationFormat>Widescreen</PresentationFormat>
  <Paragraphs>147</Paragraphs>
  <Slides>23</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Calibri</vt:lpstr>
      <vt:lpstr>Century Gothic</vt:lpstr>
      <vt:lpstr>Myriad Pro</vt:lpstr>
      <vt:lpstr>Wingdings</vt:lpstr>
      <vt:lpstr>3_Custom Design</vt:lpstr>
      <vt:lpstr>4_Custom Design</vt:lpstr>
      <vt:lpstr>PowerPoint Presentation</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Enabling Environments</vt:lpstr>
      <vt:lpstr>PowerPoint Presentation</vt:lpstr>
      <vt:lpstr>PowerPoint Presentation</vt:lpstr>
      <vt:lpstr>PowerPoint Presentation</vt:lpstr>
      <vt:lpstr>PowerPoint Presentation</vt:lpstr>
      <vt:lpstr>Further activities for Y1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 activities for Y2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cp:revision>
  <dcterms:created xsi:type="dcterms:W3CDTF">2021-03-16T15:14:32Z</dcterms:created>
  <dcterms:modified xsi:type="dcterms:W3CDTF">2021-04-11T15:30:41Z</dcterms:modified>
</cp:coreProperties>
</file>