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1.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tags/tag2.xml" ContentType="application/vnd.openxmlformats-officedocument.presentationml.tags+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tags/tag3.xml" ContentType="application/vnd.openxmlformats-officedocument.presentationml.tags+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9" r:id="rId5"/>
  </p:sldMasterIdLst>
  <p:notesMasterIdLst>
    <p:notesMasterId r:id="rId189"/>
  </p:notesMasterIdLst>
  <p:sldIdLst>
    <p:sldId id="257" r:id="rId6"/>
    <p:sldId id="508" r:id="rId7"/>
    <p:sldId id="506" r:id="rId8"/>
    <p:sldId id="642" r:id="rId9"/>
    <p:sldId id="643" r:id="rId10"/>
    <p:sldId id="644" r:id="rId11"/>
    <p:sldId id="645" r:id="rId12"/>
    <p:sldId id="507" r:id="rId13"/>
    <p:sldId id="481" r:id="rId14"/>
    <p:sldId id="267" r:id="rId15"/>
    <p:sldId id="268" r:id="rId16"/>
    <p:sldId id="270" r:id="rId17"/>
    <p:sldId id="271" r:id="rId18"/>
    <p:sldId id="272" r:id="rId19"/>
    <p:sldId id="273" r:id="rId20"/>
    <p:sldId id="274" r:id="rId21"/>
    <p:sldId id="275" r:id="rId22"/>
    <p:sldId id="276" r:id="rId23"/>
    <p:sldId id="277" r:id="rId24"/>
    <p:sldId id="512" r:id="rId25"/>
    <p:sldId id="513" r:id="rId26"/>
    <p:sldId id="279" r:id="rId27"/>
    <p:sldId id="278" r:id="rId28"/>
    <p:sldId id="280" r:id="rId29"/>
    <p:sldId id="281" r:id="rId30"/>
    <p:sldId id="514" r:id="rId31"/>
    <p:sldId id="515" r:id="rId32"/>
    <p:sldId id="282" r:id="rId33"/>
    <p:sldId id="283" r:id="rId34"/>
    <p:sldId id="284" r:id="rId35"/>
    <p:sldId id="635" r:id="rId36"/>
    <p:sldId id="636" r:id="rId37"/>
    <p:sldId id="637" r:id="rId38"/>
    <p:sldId id="646" r:id="rId39"/>
    <p:sldId id="565" r:id="rId40"/>
    <p:sldId id="516" r:id="rId41"/>
    <p:sldId id="517" r:id="rId42"/>
    <p:sldId id="285" r:id="rId43"/>
    <p:sldId id="286" r:id="rId44"/>
    <p:sldId id="287" r:id="rId45"/>
    <p:sldId id="518" r:id="rId46"/>
    <p:sldId id="519" r:id="rId47"/>
    <p:sldId id="288" r:id="rId48"/>
    <p:sldId id="289" r:id="rId49"/>
    <p:sldId id="520" r:id="rId50"/>
    <p:sldId id="521" r:id="rId51"/>
    <p:sldId id="290" r:id="rId52"/>
    <p:sldId id="292" r:id="rId53"/>
    <p:sldId id="291" r:id="rId54"/>
    <p:sldId id="522" r:id="rId55"/>
    <p:sldId id="523" r:id="rId56"/>
    <p:sldId id="293" r:id="rId57"/>
    <p:sldId id="524" r:id="rId58"/>
    <p:sldId id="525" r:id="rId59"/>
    <p:sldId id="294" r:id="rId60"/>
    <p:sldId id="295" r:id="rId61"/>
    <p:sldId id="296" r:id="rId62"/>
    <p:sldId id="297" r:id="rId63"/>
    <p:sldId id="298" r:id="rId64"/>
    <p:sldId id="526" r:id="rId65"/>
    <p:sldId id="527" r:id="rId66"/>
    <p:sldId id="299" r:id="rId67"/>
    <p:sldId id="300" r:id="rId68"/>
    <p:sldId id="301" r:id="rId69"/>
    <p:sldId id="528" r:id="rId70"/>
    <p:sldId id="511" r:id="rId71"/>
    <p:sldId id="594" r:id="rId72"/>
    <p:sldId id="595" r:id="rId73"/>
    <p:sldId id="342" r:id="rId74"/>
    <p:sldId id="596" r:id="rId75"/>
    <p:sldId id="597" r:id="rId76"/>
    <p:sldId id="598" r:id="rId77"/>
    <p:sldId id="599" r:id="rId78"/>
    <p:sldId id="600" r:id="rId79"/>
    <p:sldId id="529" r:id="rId80"/>
    <p:sldId id="530" r:id="rId81"/>
    <p:sldId id="607" r:id="rId82"/>
    <p:sldId id="608" r:id="rId83"/>
    <p:sldId id="601" r:id="rId84"/>
    <p:sldId id="602" r:id="rId85"/>
    <p:sldId id="639" r:id="rId86"/>
    <p:sldId id="531" r:id="rId87"/>
    <p:sldId id="532" r:id="rId88"/>
    <p:sldId id="609" r:id="rId89"/>
    <p:sldId id="610" r:id="rId90"/>
    <p:sldId id="611" r:id="rId91"/>
    <p:sldId id="612" r:id="rId92"/>
    <p:sldId id="613" r:id="rId93"/>
    <p:sldId id="603" r:id="rId94"/>
    <p:sldId id="604" r:id="rId95"/>
    <p:sldId id="533" r:id="rId96"/>
    <p:sldId id="534" r:id="rId97"/>
    <p:sldId id="614" r:id="rId98"/>
    <p:sldId id="615" r:id="rId99"/>
    <p:sldId id="616" r:id="rId100"/>
    <p:sldId id="605" r:id="rId101"/>
    <p:sldId id="606" r:id="rId102"/>
    <p:sldId id="535" r:id="rId103"/>
    <p:sldId id="536" r:id="rId104"/>
    <p:sldId id="617" r:id="rId105"/>
    <p:sldId id="618" r:id="rId106"/>
    <p:sldId id="619" r:id="rId107"/>
    <p:sldId id="620" r:id="rId108"/>
    <p:sldId id="621" r:id="rId109"/>
    <p:sldId id="622" r:id="rId110"/>
    <p:sldId id="623" r:id="rId111"/>
    <p:sldId id="537" r:id="rId112"/>
    <p:sldId id="538" r:id="rId113"/>
    <p:sldId id="624" r:id="rId114"/>
    <p:sldId id="625" r:id="rId115"/>
    <p:sldId id="539" r:id="rId116"/>
    <p:sldId id="540" r:id="rId117"/>
    <p:sldId id="626" r:id="rId118"/>
    <p:sldId id="627" r:id="rId119"/>
    <p:sldId id="628" r:id="rId120"/>
    <p:sldId id="629" r:id="rId121"/>
    <p:sldId id="541" r:id="rId122"/>
    <p:sldId id="542" r:id="rId123"/>
    <p:sldId id="630" r:id="rId124"/>
    <p:sldId id="631" r:id="rId125"/>
    <p:sldId id="632" r:id="rId126"/>
    <p:sldId id="633" r:id="rId127"/>
    <p:sldId id="302" r:id="rId128"/>
    <p:sldId id="303" r:id="rId129"/>
    <p:sldId id="304" r:id="rId130"/>
    <p:sldId id="305" r:id="rId131"/>
    <p:sldId id="543" r:id="rId132"/>
    <p:sldId id="544" r:id="rId133"/>
    <p:sldId id="306" r:id="rId134"/>
    <p:sldId id="307" r:id="rId135"/>
    <p:sldId id="308" r:id="rId136"/>
    <p:sldId id="309" r:id="rId137"/>
    <p:sldId id="310" r:id="rId138"/>
    <p:sldId id="545" r:id="rId139"/>
    <p:sldId id="546" r:id="rId140"/>
    <p:sldId id="311" r:id="rId141"/>
    <p:sldId id="312" r:id="rId142"/>
    <p:sldId id="547" r:id="rId143"/>
    <p:sldId id="548" r:id="rId144"/>
    <p:sldId id="313" r:id="rId145"/>
    <p:sldId id="634" r:id="rId146"/>
    <p:sldId id="315" r:id="rId147"/>
    <p:sldId id="549" r:id="rId148"/>
    <p:sldId id="550" r:id="rId149"/>
    <p:sldId id="316" r:id="rId150"/>
    <p:sldId id="317" r:id="rId151"/>
    <p:sldId id="318" r:id="rId152"/>
    <p:sldId id="319" r:id="rId153"/>
    <p:sldId id="320" r:id="rId154"/>
    <p:sldId id="551" r:id="rId155"/>
    <p:sldId id="552" r:id="rId156"/>
    <p:sldId id="321" r:id="rId157"/>
    <p:sldId id="322" r:id="rId158"/>
    <p:sldId id="640" r:id="rId159"/>
    <p:sldId id="553" r:id="rId160"/>
    <p:sldId id="554" r:id="rId161"/>
    <p:sldId id="323" r:id="rId162"/>
    <p:sldId id="324" r:id="rId163"/>
    <p:sldId id="641" r:id="rId164"/>
    <p:sldId id="555" r:id="rId165"/>
    <p:sldId id="556" r:id="rId166"/>
    <p:sldId id="325" r:id="rId167"/>
    <p:sldId id="326" r:id="rId168"/>
    <p:sldId id="327" r:id="rId169"/>
    <p:sldId id="328" r:id="rId170"/>
    <p:sldId id="557" r:id="rId171"/>
    <p:sldId id="558" r:id="rId172"/>
    <p:sldId id="329" r:id="rId173"/>
    <p:sldId id="330" r:id="rId174"/>
    <p:sldId id="559" r:id="rId175"/>
    <p:sldId id="560" r:id="rId176"/>
    <p:sldId id="331" r:id="rId177"/>
    <p:sldId id="332" r:id="rId178"/>
    <p:sldId id="333" r:id="rId179"/>
    <p:sldId id="334" r:id="rId180"/>
    <p:sldId id="561" r:id="rId181"/>
    <p:sldId id="562" r:id="rId182"/>
    <p:sldId id="335" r:id="rId183"/>
    <p:sldId id="336" r:id="rId184"/>
    <p:sldId id="563" r:id="rId185"/>
    <p:sldId id="564" r:id="rId186"/>
    <p:sldId id="337" r:id="rId187"/>
    <p:sldId id="477" r:id="rId1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06"/>
            <p14:sldId id="642"/>
            <p14:sldId id="643"/>
            <p14:sldId id="644"/>
            <p14:sldId id="645"/>
            <p14:sldId id="507"/>
            <p14:sldId id="481"/>
            <p14:sldId id="267"/>
            <p14:sldId id="268"/>
            <p14:sldId id="270"/>
            <p14:sldId id="271"/>
            <p14:sldId id="272"/>
            <p14:sldId id="273"/>
            <p14:sldId id="274"/>
            <p14:sldId id="275"/>
            <p14:sldId id="276"/>
            <p14:sldId id="277"/>
            <p14:sldId id="512"/>
            <p14:sldId id="513"/>
            <p14:sldId id="279"/>
            <p14:sldId id="278"/>
            <p14:sldId id="280"/>
            <p14:sldId id="281"/>
            <p14:sldId id="514"/>
            <p14:sldId id="515"/>
            <p14:sldId id="282"/>
            <p14:sldId id="283"/>
            <p14:sldId id="284"/>
            <p14:sldId id="635"/>
            <p14:sldId id="636"/>
            <p14:sldId id="637"/>
            <p14:sldId id="646"/>
            <p14:sldId id="565"/>
            <p14:sldId id="516"/>
            <p14:sldId id="517"/>
            <p14:sldId id="285"/>
            <p14:sldId id="286"/>
            <p14:sldId id="287"/>
            <p14:sldId id="518"/>
            <p14:sldId id="519"/>
            <p14:sldId id="288"/>
            <p14:sldId id="289"/>
            <p14:sldId id="520"/>
            <p14:sldId id="521"/>
            <p14:sldId id="290"/>
            <p14:sldId id="292"/>
            <p14:sldId id="291"/>
            <p14:sldId id="522"/>
            <p14:sldId id="523"/>
            <p14:sldId id="293"/>
            <p14:sldId id="524"/>
            <p14:sldId id="525"/>
            <p14:sldId id="294"/>
            <p14:sldId id="295"/>
            <p14:sldId id="296"/>
            <p14:sldId id="297"/>
            <p14:sldId id="298"/>
            <p14:sldId id="526"/>
            <p14:sldId id="527"/>
            <p14:sldId id="299"/>
            <p14:sldId id="300"/>
            <p14:sldId id="301"/>
            <p14:sldId id="528"/>
            <p14:sldId id="511"/>
            <p14:sldId id="594"/>
            <p14:sldId id="595"/>
            <p14:sldId id="342"/>
            <p14:sldId id="596"/>
            <p14:sldId id="597"/>
            <p14:sldId id="598"/>
            <p14:sldId id="599"/>
            <p14:sldId id="600"/>
            <p14:sldId id="529"/>
            <p14:sldId id="530"/>
            <p14:sldId id="607"/>
            <p14:sldId id="608"/>
            <p14:sldId id="601"/>
            <p14:sldId id="602"/>
            <p14:sldId id="639"/>
            <p14:sldId id="531"/>
            <p14:sldId id="532"/>
            <p14:sldId id="609"/>
            <p14:sldId id="610"/>
            <p14:sldId id="611"/>
            <p14:sldId id="612"/>
            <p14:sldId id="613"/>
            <p14:sldId id="603"/>
            <p14:sldId id="604"/>
            <p14:sldId id="533"/>
            <p14:sldId id="534"/>
            <p14:sldId id="614"/>
            <p14:sldId id="615"/>
            <p14:sldId id="616"/>
            <p14:sldId id="605"/>
            <p14:sldId id="606"/>
            <p14:sldId id="535"/>
            <p14:sldId id="536"/>
            <p14:sldId id="617"/>
            <p14:sldId id="618"/>
            <p14:sldId id="619"/>
            <p14:sldId id="620"/>
            <p14:sldId id="621"/>
            <p14:sldId id="622"/>
            <p14:sldId id="623"/>
            <p14:sldId id="537"/>
            <p14:sldId id="538"/>
            <p14:sldId id="624"/>
            <p14:sldId id="625"/>
            <p14:sldId id="539"/>
            <p14:sldId id="540"/>
            <p14:sldId id="626"/>
            <p14:sldId id="627"/>
            <p14:sldId id="628"/>
            <p14:sldId id="629"/>
            <p14:sldId id="541"/>
            <p14:sldId id="542"/>
            <p14:sldId id="630"/>
            <p14:sldId id="631"/>
            <p14:sldId id="632"/>
            <p14:sldId id="633"/>
            <p14:sldId id="302"/>
            <p14:sldId id="303"/>
            <p14:sldId id="304"/>
            <p14:sldId id="305"/>
            <p14:sldId id="543"/>
            <p14:sldId id="544"/>
            <p14:sldId id="306"/>
            <p14:sldId id="307"/>
            <p14:sldId id="308"/>
            <p14:sldId id="309"/>
            <p14:sldId id="310"/>
            <p14:sldId id="545"/>
            <p14:sldId id="546"/>
            <p14:sldId id="311"/>
            <p14:sldId id="312"/>
            <p14:sldId id="547"/>
            <p14:sldId id="548"/>
            <p14:sldId id="313"/>
            <p14:sldId id="634"/>
            <p14:sldId id="315"/>
            <p14:sldId id="549"/>
            <p14:sldId id="550"/>
            <p14:sldId id="316"/>
            <p14:sldId id="317"/>
            <p14:sldId id="318"/>
            <p14:sldId id="319"/>
            <p14:sldId id="320"/>
            <p14:sldId id="551"/>
            <p14:sldId id="552"/>
            <p14:sldId id="321"/>
            <p14:sldId id="322"/>
            <p14:sldId id="640"/>
            <p14:sldId id="553"/>
            <p14:sldId id="554"/>
            <p14:sldId id="323"/>
            <p14:sldId id="324"/>
            <p14:sldId id="641"/>
            <p14:sldId id="555"/>
            <p14:sldId id="556"/>
            <p14:sldId id="325"/>
            <p14:sldId id="326"/>
            <p14:sldId id="327"/>
            <p14:sldId id="328"/>
            <p14:sldId id="557"/>
            <p14:sldId id="558"/>
            <p14:sldId id="329"/>
            <p14:sldId id="330"/>
            <p14:sldId id="559"/>
            <p14:sldId id="560"/>
            <p14:sldId id="331"/>
            <p14:sldId id="332"/>
            <p14:sldId id="333"/>
            <p14:sldId id="334"/>
            <p14:sldId id="561"/>
            <p14:sldId id="562"/>
            <p14:sldId id="335"/>
            <p14:sldId id="336"/>
            <p14:sldId id="563"/>
            <p14:sldId id="564"/>
            <p14:sldId id="337"/>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D01B96-04DA-4767-930A-A37340C82987}" v="1" dt="2021-06-30T17:18:27.2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4115" autoAdjust="0"/>
  </p:normalViewPr>
  <p:slideViewPr>
    <p:cSldViewPr snapToGrid="0" showGuides="1">
      <p:cViewPr varScale="1">
        <p:scale>
          <a:sx n="45" d="100"/>
          <a:sy n="45" d="100"/>
        </p:scale>
        <p:origin x="48" y="52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presProps" Target="presProps.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2.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viewProps" Target="viewProps.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6" Type="http://schemas.openxmlformats.org/officeDocument/2006/relationships/slide" Target="slides/slide1.xml"/><Relationship Id="rId23" Type="http://schemas.openxmlformats.org/officeDocument/2006/relationships/slide" Target="slides/slide18.xml"/><Relationship Id="rId119" Type="http://schemas.openxmlformats.org/officeDocument/2006/relationships/slide" Target="slides/slide114.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theme" Target="theme/theme1.xml"/><Relationship Id="rId13" Type="http://schemas.openxmlformats.org/officeDocument/2006/relationships/slide" Target="slides/slide8.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microsoft.com/office/2015/10/relationships/revisionInfo" Target="revisionInfo.xml"/><Relationship Id="rId190" Type="http://schemas.openxmlformats.org/officeDocument/2006/relationships/commentAuthors" Target="commentAuthor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1.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customXml" Target="../customXml/item1.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07/07/2021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yriad Pro"/>
                <a:ea typeface="+mn-ea"/>
                <a:cs typeface="+mn-cs"/>
              </a:rPr>
              <a:t>Additive – combining or partitioning </a:t>
            </a:r>
            <a:endParaRPr lang="en-GB" sz="1200" kern="1200" dirty="0">
              <a:solidFill>
                <a:schemeClr val="tx1"/>
              </a:solidFill>
              <a:effectLst/>
              <a:latin typeface="Myriad Pro"/>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10</a:t>
            </a:fld>
            <a:endParaRPr lang="en-US" dirty="0"/>
          </a:p>
        </p:txBody>
      </p:sp>
    </p:spTree>
    <p:extLst>
      <p:ext uri="{BB962C8B-B14F-4D97-AF65-F5344CB8AC3E}">
        <p14:creationId xmlns:p14="http://schemas.microsoft.com/office/powerpoint/2010/main" val="1242491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114</a:t>
            </a:fld>
            <a:endParaRPr lang="en-US" dirty="0"/>
          </a:p>
        </p:txBody>
      </p:sp>
    </p:spTree>
    <p:extLst>
      <p:ext uri="{BB962C8B-B14F-4D97-AF65-F5344CB8AC3E}">
        <p14:creationId xmlns:p14="http://schemas.microsoft.com/office/powerpoint/2010/main" val="150138052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115</a:t>
            </a:fld>
            <a:endParaRPr lang="en-US" dirty="0"/>
          </a:p>
        </p:txBody>
      </p:sp>
    </p:spTree>
    <p:extLst>
      <p:ext uri="{BB962C8B-B14F-4D97-AF65-F5344CB8AC3E}">
        <p14:creationId xmlns:p14="http://schemas.microsoft.com/office/powerpoint/2010/main" val="344717963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116</a:t>
            </a:fld>
            <a:endParaRPr lang="en-US" dirty="0"/>
          </a:p>
        </p:txBody>
      </p:sp>
    </p:spTree>
    <p:extLst>
      <p:ext uri="{BB962C8B-B14F-4D97-AF65-F5344CB8AC3E}">
        <p14:creationId xmlns:p14="http://schemas.microsoft.com/office/powerpoint/2010/main" val="203955725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117</a:t>
            </a:fld>
            <a:endParaRPr lang="en-GB"/>
          </a:p>
        </p:txBody>
      </p:sp>
    </p:spTree>
    <p:extLst>
      <p:ext uri="{BB962C8B-B14F-4D97-AF65-F5344CB8AC3E}">
        <p14:creationId xmlns:p14="http://schemas.microsoft.com/office/powerpoint/2010/main" val="75672798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936998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119</a:t>
            </a:fld>
            <a:endParaRPr lang="en-US" dirty="0"/>
          </a:p>
        </p:txBody>
      </p:sp>
    </p:spTree>
    <p:extLst>
      <p:ext uri="{BB962C8B-B14F-4D97-AF65-F5344CB8AC3E}">
        <p14:creationId xmlns:p14="http://schemas.microsoft.com/office/powerpoint/2010/main" val="106250064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120</a:t>
            </a:fld>
            <a:endParaRPr lang="en-US" dirty="0"/>
          </a:p>
        </p:txBody>
      </p:sp>
    </p:spTree>
    <p:extLst>
      <p:ext uri="{BB962C8B-B14F-4D97-AF65-F5344CB8AC3E}">
        <p14:creationId xmlns:p14="http://schemas.microsoft.com/office/powerpoint/2010/main" val="197873402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121</a:t>
            </a:fld>
            <a:endParaRPr lang="en-US" dirty="0"/>
          </a:p>
        </p:txBody>
      </p:sp>
    </p:spTree>
    <p:extLst>
      <p:ext uri="{BB962C8B-B14F-4D97-AF65-F5344CB8AC3E}">
        <p14:creationId xmlns:p14="http://schemas.microsoft.com/office/powerpoint/2010/main" val="98695921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1" dirty="0"/>
              <a:t>Jim was 25 years old when his son, Max, was born. What is the difference between their ages?</a:t>
            </a:r>
            <a:endParaRPr lang="en-GB" dirty="0"/>
          </a:p>
          <a:p>
            <a:pPr marL="171450" lvl="0" indent="-171450">
              <a:buFont typeface="Arial" panose="020B0604020202020204" pitchFamily="34" charset="0"/>
              <a:buChar char="•"/>
            </a:pPr>
            <a:r>
              <a:rPr lang="en-GB" i="1" dirty="0"/>
              <a:t>When Jim is 30, Max is 5. What is the difference between their ages?</a:t>
            </a:r>
            <a:endParaRPr lang="en-GB" dirty="0"/>
          </a:p>
          <a:p>
            <a:pPr marL="171450" lvl="0" indent="-171450">
              <a:buFont typeface="Arial" panose="020B0604020202020204" pitchFamily="34" charset="0"/>
              <a:buChar char="•"/>
            </a:pPr>
            <a:r>
              <a:rPr lang="en-GB" i="1" dirty="0"/>
              <a:t>When Jim is 35, Max is 10. What is the difference between their ages?</a:t>
            </a:r>
            <a:endParaRPr lang="en-GB" dirty="0"/>
          </a:p>
          <a:p>
            <a:pPr marL="171450" lvl="0" indent="-171450">
              <a:buFont typeface="Arial" panose="020B0604020202020204" pitchFamily="34" charset="0"/>
              <a:buChar char="•"/>
            </a:pPr>
            <a:r>
              <a:rPr lang="en-GB" i="1" dirty="0"/>
              <a:t>When Jim is 40, Max is 15. What is the difference between their ages?</a:t>
            </a:r>
            <a:endParaRPr lang="en-GB" dirty="0"/>
          </a:p>
          <a:p>
            <a:pPr marL="171450" lvl="0" indent="-171450">
              <a:buFont typeface="Arial" panose="020B0604020202020204" pitchFamily="34" charset="0"/>
              <a:buChar char="•"/>
            </a:pPr>
            <a:r>
              <a:rPr lang="en-GB" i="1" dirty="0"/>
              <a:t>Is the difference between their ages always going to remain the same?</a:t>
            </a:r>
            <a:endParaRPr lang="en-GB" dirty="0"/>
          </a:p>
          <a:p>
            <a:pPr marL="171450" indent="-171450">
              <a:buFont typeface="Arial" panose="020B0604020202020204" pitchFamily="34" charset="0"/>
              <a:buChar char="•"/>
            </a:pPr>
            <a:r>
              <a:rPr lang="en-GB" i="1" dirty="0"/>
              <a:t>How old will Max be when Jim is 75?</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122</a:t>
            </a:fld>
            <a:endParaRPr lang="en-US" dirty="0"/>
          </a:p>
        </p:txBody>
      </p:sp>
    </p:spTree>
    <p:extLst>
      <p:ext uri="{BB962C8B-B14F-4D97-AF65-F5344CB8AC3E}">
        <p14:creationId xmlns:p14="http://schemas.microsoft.com/office/powerpoint/2010/main" val="121735525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Jack has a three-litre bottle of drink and Sila has a two-litre bottle of drink. They both pour out three 250 ml glasses of drink. What is the difference between the amounts in their bottles after each glass is poured?</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123</a:t>
            </a:fld>
            <a:endParaRPr lang="en-US" dirty="0"/>
          </a:p>
        </p:txBody>
      </p:sp>
    </p:spTree>
    <p:extLst>
      <p:ext uri="{BB962C8B-B14F-4D97-AF65-F5344CB8AC3E}">
        <p14:creationId xmlns:p14="http://schemas.microsoft.com/office/powerpoint/2010/main" val="4246659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i="1" kern="1200" dirty="0">
                <a:solidFill>
                  <a:schemeClr val="tx1"/>
                </a:solidFill>
                <a:effectLst/>
                <a:latin typeface="Myriad Pro" panose="020B0503030403020204" pitchFamily="34" charset="0"/>
                <a:ea typeface="+mn-ea"/>
                <a:cs typeface="+mn-cs"/>
              </a:rPr>
              <a:t>Additive – comparative</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11</a:t>
            </a:fld>
            <a:endParaRPr lang="en-US" dirty="0"/>
          </a:p>
        </p:txBody>
      </p:sp>
    </p:spTree>
    <p:extLst>
      <p:ext uri="{BB962C8B-B14F-4D97-AF65-F5344CB8AC3E}">
        <p14:creationId xmlns:p14="http://schemas.microsoft.com/office/powerpoint/2010/main" val="366189784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124</a:t>
            </a:fld>
            <a:endParaRPr lang="en-US" dirty="0"/>
          </a:p>
        </p:txBody>
      </p:sp>
    </p:spTree>
    <p:extLst>
      <p:ext uri="{BB962C8B-B14F-4D97-AF65-F5344CB8AC3E}">
        <p14:creationId xmlns:p14="http://schemas.microsoft.com/office/powerpoint/2010/main" val="172505716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125</a:t>
            </a:fld>
            <a:endParaRPr lang="en-US" dirty="0"/>
          </a:p>
        </p:txBody>
      </p:sp>
    </p:spTree>
    <p:extLst>
      <p:ext uri="{BB962C8B-B14F-4D97-AF65-F5344CB8AC3E}">
        <p14:creationId xmlns:p14="http://schemas.microsoft.com/office/powerpoint/2010/main" val="158917141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126</a:t>
            </a:fld>
            <a:endParaRPr lang="en-US" dirty="0"/>
          </a:p>
        </p:txBody>
      </p:sp>
    </p:spTree>
    <p:extLst>
      <p:ext uri="{BB962C8B-B14F-4D97-AF65-F5344CB8AC3E}">
        <p14:creationId xmlns:p14="http://schemas.microsoft.com/office/powerpoint/2010/main" val="255547640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127</a:t>
            </a:fld>
            <a:endParaRPr lang="en-GB"/>
          </a:p>
        </p:txBody>
      </p:sp>
    </p:spTree>
    <p:extLst>
      <p:ext uri="{BB962C8B-B14F-4D97-AF65-F5344CB8AC3E}">
        <p14:creationId xmlns:p14="http://schemas.microsoft.com/office/powerpoint/2010/main" val="245427916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6653123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129</a:t>
            </a:fld>
            <a:endParaRPr lang="en-US" dirty="0"/>
          </a:p>
        </p:txBody>
      </p:sp>
    </p:spTree>
    <p:extLst>
      <p:ext uri="{BB962C8B-B14F-4D97-AF65-F5344CB8AC3E}">
        <p14:creationId xmlns:p14="http://schemas.microsoft.com/office/powerpoint/2010/main" val="338314009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130</a:t>
            </a:fld>
            <a:endParaRPr lang="en-US" dirty="0"/>
          </a:p>
        </p:txBody>
      </p:sp>
    </p:spTree>
    <p:extLst>
      <p:ext uri="{BB962C8B-B14F-4D97-AF65-F5344CB8AC3E}">
        <p14:creationId xmlns:p14="http://schemas.microsoft.com/office/powerpoint/2010/main" val="91495661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131</a:t>
            </a:fld>
            <a:endParaRPr lang="en-US" dirty="0"/>
          </a:p>
        </p:txBody>
      </p:sp>
    </p:spTree>
    <p:extLst>
      <p:ext uri="{BB962C8B-B14F-4D97-AF65-F5344CB8AC3E}">
        <p14:creationId xmlns:p14="http://schemas.microsoft.com/office/powerpoint/2010/main" val="330199033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132</a:t>
            </a:fld>
            <a:endParaRPr lang="en-US" dirty="0"/>
          </a:p>
        </p:txBody>
      </p:sp>
    </p:spTree>
    <p:extLst>
      <p:ext uri="{BB962C8B-B14F-4D97-AF65-F5344CB8AC3E}">
        <p14:creationId xmlns:p14="http://schemas.microsoft.com/office/powerpoint/2010/main" val="191989950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133</a:t>
            </a:fld>
            <a:endParaRPr lang="en-US" dirty="0"/>
          </a:p>
        </p:txBody>
      </p:sp>
    </p:spTree>
    <p:extLst>
      <p:ext uri="{BB962C8B-B14F-4D97-AF65-F5344CB8AC3E}">
        <p14:creationId xmlns:p14="http://schemas.microsoft.com/office/powerpoint/2010/main" val="799018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yriad Pro" panose="020B0503030403020204" pitchFamily="34" charset="0"/>
                <a:ea typeface="+mn-ea"/>
                <a:cs typeface="+mn-cs"/>
              </a:rPr>
              <a:t>Additive or multiplicative</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12</a:t>
            </a:fld>
            <a:endParaRPr lang="en-US" dirty="0"/>
          </a:p>
        </p:txBody>
      </p:sp>
    </p:spTree>
    <p:extLst>
      <p:ext uri="{BB962C8B-B14F-4D97-AF65-F5344CB8AC3E}">
        <p14:creationId xmlns:p14="http://schemas.microsoft.com/office/powerpoint/2010/main" val="206091823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134</a:t>
            </a:fld>
            <a:endParaRPr lang="en-GB"/>
          </a:p>
        </p:txBody>
      </p:sp>
    </p:spTree>
    <p:extLst>
      <p:ext uri="{BB962C8B-B14F-4D97-AF65-F5344CB8AC3E}">
        <p14:creationId xmlns:p14="http://schemas.microsoft.com/office/powerpoint/2010/main" val="151312739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988898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136</a:t>
            </a:fld>
            <a:endParaRPr lang="en-US" dirty="0"/>
          </a:p>
        </p:txBody>
      </p:sp>
    </p:spTree>
    <p:extLst>
      <p:ext uri="{BB962C8B-B14F-4D97-AF65-F5344CB8AC3E}">
        <p14:creationId xmlns:p14="http://schemas.microsoft.com/office/powerpoint/2010/main" val="139140132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137</a:t>
            </a:fld>
            <a:endParaRPr lang="en-US" dirty="0"/>
          </a:p>
        </p:txBody>
      </p:sp>
    </p:spTree>
    <p:extLst>
      <p:ext uri="{BB962C8B-B14F-4D97-AF65-F5344CB8AC3E}">
        <p14:creationId xmlns:p14="http://schemas.microsoft.com/office/powerpoint/2010/main" val="393119306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138</a:t>
            </a:fld>
            <a:endParaRPr lang="en-GB"/>
          </a:p>
        </p:txBody>
      </p:sp>
    </p:spTree>
    <p:extLst>
      <p:ext uri="{BB962C8B-B14F-4D97-AF65-F5344CB8AC3E}">
        <p14:creationId xmlns:p14="http://schemas.microsoft.com/office/powerpoint/2010/main" val="119361067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801073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140</a:t>
            </a:fld>
            <a:endParaRPr lang="en-US" dirty="0"/>
          </a:p>
        </p:txBody>
      </p:sp>
    </p:spTree>
    <p:extLst>
      <p:ext uri="{BB962C8B-B14F-4D97-AF65-F5344CB8AC3E}">
        <p14:creationId xmlns:p14="http://schemas.microsoft.com/office/powerpoint/2010/main" val="287702480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141</a:t>
            </a:fld>
            <a:endParaRPr lang="en-US" dirty="0"/>
          </a:p>
        </p:txBody>
      </p:sp>
    </p:spTree>
    <p:extLst>
      <p:ext uri="{BB962C8B-B14F-4D97-AF65-F5344CB8AC3E}">
        <p14:creationId xmlns:p14="http://schemas.microsoft.com/office/powerpoint/2010/main" val="357612198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142</a:t>
            </a:fld>
            <a:endParaRPr lang="en-US" dirty="0"/>
          </a:p>
        </p:txBody>
      </p:sp>
    </p:spTree>
    <p:extLst>
      <p:ext uri="{BB962C8B-B14F-4D97-AF65-F5344CB8AC3E}">
        <p14:creationId xmlns:p14="http://schemas.microsoft.com/office/powerpoint/2010/main" val="185567913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143</a:t>
            </a:fld>
            <a:endParaRPr lang="en-GB"/>
          </a:p>
        </p:txBody>
      </p:sp>
    </p:spTree>
    <p:extLst>
      <p:ext uri="{BB962C8B-B14F-4D97-AF65-F5344CB8AC3E}">
        <p14:creationId xmlns:p14="http://schemas.microsoft.com/office/powerpoint/2010/main" val="2268288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yriad Pro" panose="020B0703030403020204" pitchFamily="34" charset="0"/>
                <a:ea typeface="+mn-ea"/>
                <a:cs typeface="+mn-cs"/>
              </a:rPr>
              <a:t>Multiplicative </a:t>
            </a:r>
            <a:r>
              <a:rPr lang="en-GB" dirty="0">
                <a:effectLst/>
                <a:latin typeface="Myriad Pro" panose="020B0703030403020204" pitchFamily="34" charset="0"/>
              </a:rPr>
              <a:t>–</a:t>
            </a:r>
            <a:r>
              <a:rPr lang="en-GB" sz="1200" i="1" kern="1200" dirty="0">
                <a:solidFill>
                  <a:schemeClr val="tx1"/>
                </a:solidFill>
                <a:effectLst/>
                <a:latin typeface="Myriad Pro" panose="020B0703030403020204" pitchFamily="34" charset="0"/>
                <a:ea typeface="+mn-ea"/>
                <a:cs typeface="+mn-cs"/>
              </a:rPr>
              <a:t> scaling</a:t>
            </a:r>
            <a:endParaRPr lang="en-GB" sz="1200" kern="1200" dirty="0">
              <a:solidFill>
                <a:schemeClr val="tx1"/>
              </a:solidFill>
              <a:effectLst/>
              <a:latin typeface="Myriad Pro" panose="020B07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13</a:t>
            </a:fld>
            <a:endParaRPr lang="en-US" dirty="0"/>
          </a:p>
        </p:txBody>
      </p:sp>
    </p:spTree>
    <p:extLst>
      <p:ext uri="{BB962C8B-B14F-4D97-AF65-F5344CB8AC3E}">
        <p14:creationId xmlns:p14="http://schemas.microsoft.com/office/powerpoint/2010/main" val="53662681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985191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Jon has 10</a:t>
            </a:r>
            <a:r>
              <a:rPr lang="en-GB" sz="600" i="1" dirty="0"/>
              <a:t> </a:t>
            </a:r>
            <a:r>
              <a:rPr lang="en-GB" i="1" dirty="0"/>
              <a:t>p in his money box. Misha has 3</a:t>
            </a:r>
            <a:r>
              <a:rPr lang="en-GB" sz="600" i="1" dirty="0"/>
              <a:t> </a:t>
            </a:r>
            <a:r>
              <a:rPr lang="en-GB" i="1" dirty="0"/>
              <a:t>p in hers. Jon has 7</a:t>
            </a:r>
            <a:r>
              <a:rPr lang="en-GB" sz="600" i="1" dirty="0"/>
              <a:t> </a:t>
            </a:r>
            <a:r>
              <a:rPr lang="en-GB" i="1" dirty="0"/>
              <a:t>p more than Misha.</a:t>
            </a:r>
            <a:endParaRPr lang="en-GB" dirty="0"/>
          </a:p>
          <a:p>
            <a:r>
              <a:rPr lang="en-GB" i="1" dirty="0"/>
              <a:t>Jon adds 10</a:t>
            </a:r>
            <a:r>
              <a:rPr lang="en-GB" sz="600" i="1" dirty="0"/>
              <a:t> </a:t>
            </a:r>
            <a:r>
              <a:rPr lang="en-GB" i="1" dirty="0"/>
              <a:t>p to his money box. He now has 17</a:t>
            </a:r>
            <a:r>
              <a:rPr lang="en-GB" sz="600" i="1" dirty="0"/>
              <a:t> </a:t>
            </a:r>
            <a:r>
              <a:rPr lang="en-GB" i="1" dirty="0"/>
              <a:t>p more than Misha.</a:t>
            </a:r>
            <a:endParaRPr lang="en-GB" dirty="0"/>
          </a:p>
          <a:p>
            <a:r>
              <a:rPr lang="en-GB" i="1" dirty="0"/>
              <a:t>Jon adds another 10</a:t>
            </a:r>
            <a:r>
              <a:rPr lang="en-GB" sz="600" i="1" dirty="0"/>
              <a:t> </a:t>
            </a:r>
            <a:r>
              <a:rPr lang="en-GB" i="1" dirty="0"/>
              <a:t>p to his money box. He now has 17</a:t>
            </a:r>
            <a:r>
              <a:rPr lang="en-GB" sz="600" i="1" dirty="0"/>
              <a:t> </a:t>
            </a:r>
            <a:r>
              <a:rPr lang="en-GB" i="1" dirty="0"/>
              <a:t>p more than Misha. </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145</a:t>
            </a:fld>
            <a:endParaRPr lang="en-US" dirty="0"/>
          </a:p>
        </p:txBody>
      </p:sp>
    </p:spTree>
    <p:extLst>
      <p:ext uri="{BB962C8B-B14F-4D97-AF65-F5344CB8AC3E}">
        <p14:creationId xmlns:p14="http://schemas.microsoft.com/office/powerpoint/2010/main" val="170869677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146</a:t>
            </a:fld>
            <a:endParaRPr lang="en-US" dirty="0"/>
          </a:p>
        </p:txBody>
      </p:sp>
    </p:spTree>
    <p:extLst>
      <p:ext uri="{BB962C8B-B14F-4D97-AF65-F5344CB8AC3E}">
        <p14:creationId xmlns:p14="http://schemas.microsoft.com/office/powerpoint/2010/main" val="312568520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147</a:t>
            </a:fld>
            <a:endParaRPr lang="en-US" dirty="0"/>
          </a:p>
        </p:txBody>
      </p:sp>
    </p:spTree>
    <p:extLst>
      <p:ext uri="{BB962C8B-B14F-4D97-AF65-F5344CB8AC3E}">
        <p14:creationId xmlns:p14="http://schemas.microsoft.com/office/powerpoint/2010/main" val="123594907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Evie has 100 p in her money box and Hari has 2 p, so Evie has 98 p more than Hari.</a:t>
            </a:r>
            <a:endParaRPr lang="en-GB" dirty="0"/>
          </a:p>
          <a:p>
            <a:r>
              <a:rPr lang="en-GB" i="1" dirty="0"/>
              <a:t>On Monday, Evie spends 10 p. She now has 88 p more than Hari.</a:t>
            </a:r>
            <a:endParaRPr lang="en-GB" dirty="0"/>
          </a:p>
          <a:p>
            <a:r>
              <a:rPr lang="en-GB" i="1" dirty="0"/>
              <a:t>On Tuesday, Evie spends another 10 p. She now has 78 p more than Hari.</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148</a:t>
            </a:fld>
            <a:endParaRPr lang="en-US" dirty="0"/>
          </a:p>
        </p:txBody>
      </p:sp>
    </p:spTree>
    <p:extLst>
      <p:ext uri="{BB962C8B-B14F-4D97-AF65-F5344CB8AC3E}">
        <p14:creationId xmlns:p14="http://schemas.microsoft.com/office/powerpoint/2010/main" val="43146658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149</a:t>
            </a:fld>
            <a:endParaRPr lang="en-US" dirty="0"/>
          </a:p>
        </p:txBody>
      </p:sp>
    </p:spTree>
    <p:extLst>
      <p:ext uri="{BB962C8B-B14F-4D97-AF65-F5344CB8AC3E}">
        <p14:creationId xmlns:p14="http://schemas.microsoft.com/office/powerpoint/2010/main" val="133766279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150</a:t>
            </a:fld>
            <a:endParaRPr lang="en-GB"/>
          </a:p>
        </p:txBody>
      </p:sp>
    </p:spTree>
    <p:extLst>
      <p:ext uri="{BB962C8B-B14F-4D97-AF65-F5344CB8AC3E}">
        <p14:creationId xmlns:p14="http://schemas.microsoft.com/office/powerpoint/2010/main" val="181842677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677060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There were 16 boys and 14 girls in a class. The difference between the number of boys and girls was 2. Now there are 18 boys in the class, but the number of girls is the same. How many more boys than girls are there now?</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152</a:t>
            </a:fld>
            <a:endParaRPr lang="en-US" dirty="0"/>
          </a:p>
        </p:txBody>
      </p:sp>
    </p:spTree>
    <p:extLst>
      <p:ext uri="{BB962C8B-B14F-4D97-AF65-F5344CB8AC3E}">
        <p14:creationId xmlns:p14="http://schemas.microsoft.com/office/powerpoint/2010/main" val="93648681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 blue ribbon was 1 m 72 cm long and a red ribbon was 1 m 38 cm long; so the blue ribbon was 34 cm longer than the red ribbon. Then the blue ribbon was cut down to 1 m 52 cm. How much longer than the red ribbon is the blue ribbon now?</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153</a:t>
            </a:fld>
            <a:endParaRPr lang="en-US" dirty="0"/>
          </a:p>
        </p:txBody>
      </p:sp>
    </p:spTree>
    <p:extLst>
      <p:ext uri="{BB962C8B-B14F-4D97-AF65-F5344CB8AC3E}">
        <p14:creationId xmlns:p14="http://schemas.microsoft.com/office/powerpoint/2010/main" val="4148001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yriad Pro" panose="020B0503030403020204" pitchFamily="34" charset="0"/>
                <a:ea typeface="+mn-ea"/>
                <a:cs typeface="+mn-cs"/>
              </a:rPr>
              <a:t>Additive and multiplicative combined</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14</a:t>
            </a:fld>
            <a:endParaRPr lang="en-US" dirty="0"/>
          </a:p>
        </p:txBody>
      </p:sp>
    </p:spTree>
    <p:extLst>
      <p:ext uri="{BB962C8B-B14F-4D97-AF65-F5344CB8AC3E}">
        <p14:creationId xmlns:p14="http://schemas.microsoft.com/office/powerpoint/2010/main" val="262823050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244003843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155</a:t>
            </a:fld>
            <a:endParaRPr lang="en-GB"/>
          </a:p>
        </p:txBody>
      </p:sp>
    </p:spTree>
    <p:extLst>
      <p:ext uri="{BB962C8B-B14F-4D97-AF65-F5344CB8AC3E}">
        <p14:creationId xmlns:p14="http://schemas.microsoft.com/office/powerpoint/2010/main" val="21958941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214888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157</a:t>
            </a:fld>
            <a:endParaRPr lang="en-US" dirty="0"/>
          </a:p>
        </p:txBody>
      </p:sp>
    </p:spTree>
    <p:extLst>
      <p:ext uri="{BB962C8B-B14F-4D97-AF65-F5344CB8AC3E}">
        <p14:creationId xmlns:p14="http://schemas.microsoft.com/office/powerpoint/2010/main" val="409439900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158</a:t>
            </a:fld>
            <a:endParaRPr lang="en-US" dirty="0"/>
          </a:p>
        </p:txBody>
      </p:sp>
    </p:spTree>
    <p:extLst>
      <p:ext uri="{BB962C8B-B14F-4D97-AF65-F5344CB8AC3E}">
        <p14:creationId xmlns:p14="http://schemas.microsoft.com/office/powerpoint/2010/main" val="313495444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119980012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160</a:t>
            </a:fld>
            <a:endParaRPr lang="en-GB"/>
          </a:p>
        </p:txBody>
      </p:sp>
    </p:spTree>
    <p:extLst>
      <p:ext uri="{BB962C8B-B14F-4D97-AF65-F5344CB8AC3E}">
        <p14:creationId xmlns:p14="http://schemas.microsoft.com/office/powerpoint/2010/main" val="11296700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692509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162</a:t>
            </a:fld>
            <a:endParaRPr lang="en-US" dirty="0"/>
          </a:p>
        </p:txBody>
      </p:sp>
    </p:spTree>
    <p:extLst>
      <p:ext uri="{BB962C8B-B14F-4D97-AF65-F5344CB8AC3E}">
        <p14:creationId xmlns:p14="http://schemas.microsoft.com/office/powerpoint/2010/main" val="330000789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163</a:t>
            </a:fld>
            <a:endParaRPr lang="en-US" dirty="0"/>
          </a:p>
        </p:txBody>
      </p:sp>
    </p:spTree>
    <p:extLst>
      <p:ext uri="{BB962C8B-B14F-4D97-AF65-F5344CB8AC3E}">
        <p14:creationId xmlns:p14="http://schemas.microsoft.com/office/powerpoint/2010/main" val="4051271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yriad Pro" panose="020B0503030403020204" pitchFamily="34" charset="0"/>
                <a:ea typeface="+mn-ea"/>
                <a:cs typeface="+mn-cs"/>
              </a:rPr>
              <a:t>Pair of two </a:t>
            </a:r>
            <a:r>
              <a:rPr lang="en-GB" sz="1200" i="0" kern="1200" dirty="0">
                <a:solidFill>
                  <a:schemeClr val="tx1"/>
                </a:solidFill>
                <a:effectLst/>
                <a:latin typeface="Myriad Pro" panose="020B0503030403020204" pitchFamily="34" charset="0"/>
                <a:ea typeface="+mn-ea"/>
                <a:cs typeface="+mn-cs"/>
              </a:rPr>
              <a:t>different </a:t>
            </a:r>
            <a:r>
              <a:rPr lang="en-GB" sz="1200" i="1" kern="1200" dirty="0">
                <a:solidFill>
                  <a:schemeClr val="tx1"/>
                </a:solidFill>
                <a:effectLst/>
                <a:latin typeface="Myriad Pro" panose="020B0503030403020204" pitchFamily="34" charset="0"/>
                <a:ea typeface="+mn-ea"/>
                <a:cs typeface="+mn-cs"/>
              </a:rPr>
              <a:t>rods (additive)</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15</a:t>
            </a:fld>
            <a:endParaRPr lang="en-US" dirty="0"/>
          </a:p>
        </p:txBody>
      </p:sp>
    </p:spTree>
    <p:extLst>
      <p:ext uri="{BB962C8B-B14F-4D97-AF65-F5344CB8AC3E}">
        <p14:creationId xmlns:p14="http://schemas.microsoft.com/office/powerpoint/2010/main" val="143902660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164</a:t>
            </a:fld>
            <a:endParaRPr lang="en-US" dirty="0"/>
          </a:p>
        </p:txBody>
      </p:sp>
    </p:spTree>
    <p:extLst>
      <p:ext uri="{BB962C8B-B14F-4D97-AF65-F5344CB8AC3E}">
        <p14:creationId xmlns:p14="http://schemas.microsoft.com/office/powerpoint/2010/main" val="131096535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Stephanie wants to learn to jump higher. She records her standing reach height, then the height she reaches when she jumps, to calculate how high she can jump.</a:t>
            </a:r>
          </a:p>
          <a:p>
            <a:r>
              <a:rPr lang="en-GB" sz="1200" i="1" kern="1200" dirty="0">
                <a:solidFill>
                  <a:schemeClr val="tx1"/>
                </a:solidFill>
                <a:effectLst/>
                <a:latin typeface="+mn-lt"/>
                <a:ea typeface="+mn-ea"/>
                <a:cs typeface="+mn-cs"/>
              </a:rPr>
              <a:t>Stephanie tests herself each week for five weeks. Stephanie doesn’t get any taller during the five weeks, so her standing reach doesn’t change. Her results are shown in the table, but some of the values are missing. Fill in the missing information.</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165</a:t>
            </a:fld>
            <a:endParaRPr lang="en-US" dirty="0"/>
          </a:p>
        </p:txBody>
      </p:sp>
    </p:spTree>
    <p:extLst>
      <p:ext uri="{BB962C8B-B14F-4D97-AF65-F5344CB8AC3E}">
        <p14:creationId xmlns:p14="http://schemas.microsoft.com/office/powerpoint/2010/main" val="395787630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166</a:t>
            </a:fld>
            <a:endParaRPr lang="en-GB"/>
          </a:p>
        </p:txBody>
      </p:sp>
    </p:spTree>
    <p:extLst>
      <p:ext uri="{BB962C8B-B14F-4D97-AF65-F5344CB8AC3E}">
        <p14:creationId xmlns:p14="http://schemas.microsoft.com/office/powerpoint/2010/main" val="257545298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882358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Sebastian has 10 marbles. He gives away 4 of them.</a:t>
            </a:r>
            <a:endParaRPr lang="en-GB" dirty="0"/>
          </a:p>
          <a:p>
            <a:r>
              <a:rPr lang="en-GB" i="1" dirty="0"/>
              <a:t>Megan also has 10 marbles. If she gives away 5 marbles, will she be left with more or fewer marbles than Sebastian? </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168</a:t>
            </a:fld>
            <a:endParaRPr lang="en-US" dirty="0"/>
          </a:p>
        </p:txBody>
      </p:sp>
    </p:spTree>
    <p:extLst>
      <p:ext uri="{BB962C8B-B14F-4D97-AF65-F5344CB8AC3E}">
        <p14:creationId xmlns:p14="http://schemas.microsoft.com/office/powerpoint/2010/main" val="196922519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Peter also has 10 marbles. If he gives away 3 marbles, will he be left with more or fewer marbles than Sebastian?</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169</a:t>
            </a:fld>
            <a:endParaRPr lang="en-US" dirty="0"/>
          </a:p>
        </p:txBody>
      </p:sp>
    </p:spTree>
    <p:extLst>
      <p:ext uri="{BB962C8B-B14F-4D97-AF65-F5344CB8AC3E}">
        <p14:creationId xmlns:p14="http://schemas.microsoft.com/office/powerpoint/2010/main" val="270643693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170</a:t>
            </a:fld>
            <a:endParaRPr lang="en-GB"/>
          </a:p>
        </p:txBody>
      </p:sp>
    </p:spTree>
    <p:extLst>
      <p:ext uri="{BB962C8B-B14F-4D97-AF65-F5344CB8AC3E}">
        <p14:creationId xmlns:p14="http://schemas.microsoft.com/office/powerpoint/2010/main" val="301051011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866585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Harvey is buying groceries. The bill is £98, but he thinks he has a voucher for £20 off so will only have to pay £78.</a:t>
            </a:r>
          </a:p>
          <a:p>
            <a:r>
              <a:rPr lang="en-GB" i="1" dirty="0"/>
              <a:t>Harvey’s voucher is actually worth £30. How much will he have to pay for his groceries?</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172</a:t>
            </a:fld>
            <a:endParaRPr lang="en-US" dirty="0"/>
          </a:p>
        </p:txBody>
      </p:sp>
    </p:spTree>
    <p:extLst>
      <p:ext uri="{BB962C8B-B14F-4D97-AF65-F5344CB8AC3E}">
        <p14:creationId xmlns:p14="http://schemas.microsoft.com/office/powerpoint/2010/main" val="177606913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173</a:t>
            </a:fld>
            <a:endParaRPr lang="en-US" dirty="0"/>
          </a:p>
        </p:txBody>
      </p:sp>
    </p:spTree>
    <p:extLst>
      <p:ext uri="{BB962C8B-B14F-4D97-AF65-F5344CB8AC3E}">
        <p14:creationId xmlns:p14="http://schemas.microsoft.com/office/powerpoint/2010/main" val="3695773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yriad Pro" panose="020B0503030403020204" pitchFamily="34" charset="0"/>
                <a:ea typeface="+mn-ea"/>
                <a:cs typeface="+mn-cs"/>
              </a:rPr>
              <a:t>Group of three </a:t>
            </a:r>
            <a:r>
              <a:rPr lang="en-GB" sz="1200" i="0" kern="1200" dirty="0">
                <a:solidFill>
                  <a:schemeClr val="tx1"/>
                </a:solidFill>
                <a:effectLst/>
                <a:latin typeface="Myriad Pro" panose="020B0503030403020204" pitchFamily="34" charset="0"/>
                <a:ea typeface="+mn-ea"/>
                <a:cs typeface="+mn-cs"/>
              </a:rPr>
              <a:t>different </a:t>
            </a:r>
            <a:r>
              <a:rPr lang="en-GB" sz="1200" i="1" kern="1200" dirty="0">
                <a:solidFill>
                  <a:schemeClr val="tx1"/>
                </a:solidFill>
                <a:effectLst/>
                <a:latin typeface="Myriad Pro" panose="020B0503030403020204" pitchFamily="34" charset="0"/>
                <a:ea typeface="+mn-ea"/>
                <a:cs typeface="+mn-cs"/>
              </a:rPr>
              <a:t>rods (additive)</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dirty="0"/>
          </a:p>
        </p:txBody>
      </p:sp>
    </p:spTree>
    <p:extLst>
      <p:ext uri="{BB962C8B-B14F-4D97-AF65-F5344CB8AC3E}">
        <p14:creationId xmlns:p14="http://schemas.microsoft.com/office/powerpoint/2010/main" val="296594150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Raf has saved £150. He wants to buy a game console that costs £350. How much more does he need to save?</a:t>
            </a:r>
          </a:p>
          <a:p>
            <a:r>
              <a:rPr lang="en-GB" sz="1200" i="1" kern="1200" dirty="0">
                <a:solidFill>
                  <a:schemeClr val="tx1"/>
                </a:solidFill>
                <a:effectLst/>
                <a:latin typeface="+mn-lt"/>
                <a:ea typeface="+mn-ea"/>
                <a:cs typeface="+mn-cs"/>
              </a:rPr>
              <a:t>Raf goes out with his friends and spends £20 of his savings. He now has £130. How much does he now need to save before he can buy the game console?</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174</a:t>
            </a:fld>
            <a:endParaRPr lang="en-US" dirty="0"/>
          </a:p>
        </p:txBody>
      </p:sp>
    </p:spTree>
    <p:extLst>
      <p:ext uri="{BB962C8B-B14F-4D97-AF65-F5344CB8AC3E}">
        <p14:creationId xmlns:p14="http://schemas.microsoft.com/office/powerpoint/2010/main" val="123640901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175</a:t>
            </a:fld>
            <a:endParaRPr lang="en-US" dirty="0"/>
          </a:p>
        </p:txBody>
      </p:sp>
    </p:spTree>
    <p:extLst>
      <p:ext uri="{BB962C8B-B14F-4D97-AF65-F5344CB8AC3E}">
        <p14:creationId xmlns:p14="http://schemas.microsoft.com/office/powerpoint/2010/main" val="130601649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176</a:t>
            </a:fld>
            <a:endParaRPr lang="en-GB"/>
          </a:p>
        </p:txBody>
      </p:sp>
    </p:spTree>
    <p:extLst>
      <p:ext uri="{BB962C8B-B14F-4D97-AF65-F5344CB8AC3E}">
        <p14:creationId xmlns:p14="http://schemas.microsoft.com/office/powerpoint/2010/main" val="352010955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49439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Ciara has 85 marbles; 45 of them are red and the rest are blue, so she has 40 blue marbles. Arjun also has 85 marbles; some of them are red and some of them are blue. He has ten more red marbles than Ciara. How many blue marbles does Arjun have?</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178</a:t>
            </a:fld>
            <a:endParaRPr lang="en-US" dirty="0"/>
          </a:p>
        </p:txBody>
      </p:sp>
    </p:spTree>
    <p:extLst>
      <p:ext uri="{BB962C8B-B14F-4D97-AF65-F5344CB8AC3E}">
        <p14:creationId xmlns:p14="http://schemas.microsoft.com/office/powerpoint/2010/main" val="318576729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Leah gets £5 to spend on lunch each day. On Monday she spends £3.50, so she is left with £1.50 to put in her savings. On Tuesday Leah spends 50 p less than she did on Monday. How much does she have left on Tuesday to put in her savings?</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179</a:t>
            </a:fld>
            <a:endParaRPr lang="en-US" dirty="0"/>
          </a:p>
        </p:txBody>
      </p:sp>
    </p:spTree>
    <p:extLst>
      <p:ext uri="{BB962C8B-B14F-4D97-AF65-F5344CB8AC3E}">
        <p14:creationId xmlns:p14="http://schemas.microsoft.com/office/powerpoint/2010/main" val="3250026108"/>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180</a:t>
            </a:fld>
            <a:endParaRPr lang="en-GB"/>
          </a:p>
        </p:txBody>
      </p:sp>
    </p:spTree>
    <p:extLst>
      <p:ext uri="{BB962C8B-B14F-4D97-AF65-F5344CB8AC3E}">
        <p14:creationId xmlns:p14="http://schemas.microsoft.com/office/powerpoint/2010/main" val="55102105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885575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182</a:t>
            </a:fld>
            <a:endParaRPr lang="en-US" dirty="0"/>
          </a:p>
        </p:txBody>
      </p:sp>
    </p:spTree>
    <p:extLst>
      <p:ext uri="{BB962C8B-B14F-4D97-AF65-F5344CB8AC3E}">
        <p14:creationId xmlns:p14="http://schemas.microsoft.com/office/powerpoint/2010/main" val="343415789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183</a:t>
            </a:fld>
            <a:endParaRPr lang="en-GB"/>
          </a:p>
        </p:txBody>
      </p:sp>
    </p:spTree>
    <p:extLst>
      <p:ext uri="{BB962C8B-B14F-4D97-AF65-F5344CB8AC3E}">
        <p14:creationId xmlns:p14="http://schemas.microsoft.com/office/powerpoint/2010/main" val="3629862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yriad Pro" panose="020B0503030403020204" pitchFamily="34" charset="0"/>
                <a:ea typeface="+mn-ea"/>
                <a:cs typeface="+mn-cs"/>
              </a:rPr>
              <a:t>Group of </a:t>
            </a:r>
            <a:r>
              <a:rPr lang="en-GB" sz="1200" i="0" kern="1200" dirty="0">
                <a:solidFill>
                  <a:schemeClr val="tx1"/>
                </a:solidFill>
                <a:effectLst/>
                <a:latin typeface="Myriad Pro" panose="020B0503030403020204" pitchFamily="34" charset="0"/>
                <a:ea typeface="+mn-ea"/>
                <a:cs typeface="+mn-cs"/>
              </a:rPr>
              <a:t>identical</a:t>
            </a:r>
            <a:r>
              <a:rPr lang="en-GB" sz="1200" i="1" kern="1200" dirty="0">
                <a:solidFill>
                  <a:schemeClr val="tx1"/>
                </a:solidFill>
                <a:effectLst/>
                <a:latin typeface="Myriad Pro" panose="020B0503030403020204" pitchFamily="34" charset="0"/>
                <a:ea typeface="+mn-ea"/>
                <a:cs typeface="+mn-cs"/>
              </a:rPr>
              <a:t> rods (multiplicative/repeated addition)</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17</a:t>
            </a:fld>
            <a:endParaRPr lang="en-US" dirty="0"/>
          </a:p>
        </p:txBody>
      </p:sp>
    </p:spTree>
    <p:extLst>
      <p:ext uri="{BB962C8B-B14F-4D97-AF65-F5344CB8AC3E}">
        <p14:creationId xmlns:p14="http://schemas.microsoft.com/office/powerpoint/2010/main" val="2179094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yriad Pro" panose="020B0503030403020204" pitchFamily="34" charset="0"/>
                <a:ea typeface="+mn-ea"/>
                <a:cs typeface="+mn-cs"/>
              </a:rPr>
              <a:t>A group of </a:t>
            </a:r>
            <a:r>
              <a:rPr lang="en-GB" sz="1200" i="0" kern="1200" dirty="0">
                <a:solidFill>
                  <a:schemeClr val="tx1"/>
                </a:solidFill>
                <a:effectLst/>
                <a:latin typeface="Myriad Pro" panose="020B0503030403020204" pitchFamily="34" charset="0"/>
                <a:ea typeface="+mn-ea"/>
                <a:cs typeface="+mn-cs"/>
              </a:rPr>
              <a:t>identical</a:t>
            </a:r>
            <a:r>
              <a:rPr lang="en-GB" sz="1200" i="1" kern="1200" dirty="0">
                <a:solidFill>
                  <a:schemeClr val="tx1"/>
                </a:solidFill>
                <a:effectLst/>
                <a:latin typeface="Myriad Pro" panose="020B0503030403020204" pitchFamily="34" charset="0"/>
                <a:ea typeface="+mn-ea"/>
                <a:cs typeface="+mn-cs"/>
              </a:rPr>
              <a:t> rods and a </a:t>
            </a:r>
            <a:r>
              <a:rPr lang="en-GB" sz="1200" i="0" kern="1200" dirty="0">
                <a:solidFill>
                  <a:schemeClr val="tx1"/>
                </a:solidFill>
                <a:effectLst/>
                <a:latin typeface="Myriad Pro" panose="020B0503030403020204" pitchFamily="34" charset="0"/>
                <a:ea typeface="+mn-ea"/>
                <a:cs typeface="+mn-cs"/>
              </a:rPr>
              <a:t>different </a:t>
            </a:r>
            <a:r>
              <a:rPr lang="en-GB" sz="1200" i="1" kern="1200" dirty="0">
                <a:solidFill>
                  <a:schemeClr val="tx1"/>
                </a:solidFill>
                <a:effectLst/>
                <a:latin typeface="Myriad Pro" panose="020B0503030403020204" pitchFamily="34" charset="0"/>
                <a:ea typeface="+mn-ea"/>
                <a:cs typeface="+mn-cs"/>
              </a:rPr>
              <a:t>rod (additive and multiplicative)</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18</a:t>
            </a:fld>
            <a:endParaRPr lang="en-US" dirty="0"/>
          </a:p>
        </p:txBody>
      </p:sp>
    </p:spTree>
    <p:extLst>
      <p:ext uri="{BB962C8B-B14F-4D97-AF65-F5344CB8AC3E}">
        <p14:creationId xmlns:p14="http://schemas.microsoft.com/office/powerpoint/2010/main" val="932265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yriad Pro" panose="020B0503030403020204" pitchFamily="34" charset="0"/>
                <a:ea typeface="+mn-ea"/>
                <a:cs typeface="+mn-cs"/>
              </a:rPr>
              <a:t>Model A (top): additive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yriad Pro" panose="020B0503030403020204" pitchFamily="34" charset="0"/>
                <a:ea typeface="+mn-ea"/>
                <a:cs typeface="+mn-cs"/>
              </a:rPr>
              <a:t>Model B (bottom): multiplicative/repeated addition</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19</a:t>
            </a:fld>
            <a:endParaRPr lang="en-US" dirty="0"/>
          </a:p>
        </p:txBody>
      </p:sp>
    </p:spTree>
    <p:extLst>
      <p:ext uri="{BB962C8B-B14F-4D97-AF65-F5344CB8AC3E}">
        <p14:creationId xmlns:p14="http://schemas.microsoft.com/office/powerpoint/2010/main" val="84515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20</a:t>
            </a:fld>
            <a:endParaRPr lang="en-GB"/>
          </a:p>
        </p:txBody>
      </p:sp>
    </p:spTree>
    <p:extLst>
      <p:ext uri="{BB962C8B-B14F-4D97-AF65-F5344CB8AC3E}">
        <p14:creationId xmlns:p14="http://schemas.microsoft.com/office/powerpoint/2010/main" val="39547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9647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Additive: </a:t>
            </a:r>
            <a:r>
              <a:rPr lang="en-GB" sz="1200" i="1" kern="1200" dirty="0">
                <a:solidFill>
                  <a:schemeClr val="tx1"/>
                </a:solidFill>
                <a:effectLst/>
                <a:latin typeface="+mn-lt"/>
                <a:ea typeface="+mn-ea"/>
                <a:cs typeface="+mn-cs"/>
              </a:rPr>
              <a:t>A bowl of fruit contains more apples than oranges, and more oranges than bananas</a:t>
            </a:r>
            <a:r>
              <a:rPr lang="en-GB" sz="1200" i="1" kern="1200" dirty="0">
                <a:solidFill>
                  <a:schemeClr val="tx1"/>
                </a:solidFill>
                <a:effectLst/>
                <a:latin typeface="Myriad Pro" panose="020B0503030403020204" pitchFamily="34" charset="0"/>
                <a:ea typeface="+mn-ea"/>
                <a:cs typeface="+mn-cs"/>
              </a:rPr>
              <a:t>.</a:t>
            </a:r>
          </a:p>
        </p:txBody>
      </p:sp>
      <p:sp>
        <p:nvSpPr>
          <p:cNvPr id="4" name="Slide Number Placeholder 3"/>
          <p:cNvSpPr>
            <a:spLocks noGrp="1"/>
          </p:cNvSpPr>
          <p:nvPr>
            <p:ph type="sldNum" sz="quarter" idx="10"/>
          </p:nvPr>
        </p:nvSpPr>
        <p:spPr/>
        <p:txBody>
          <a:bodyPr/>
          <a:lstStyle/>
          <a:p>
            <a:fld id="{38B2033A-FB0F-7949-A9F0-CBC790DC54B4}" type="slidenum">
              <a:rPr lang="en-US" smtClean="0"/>
              <a:t>22</a:t>
            </a:fld>
            <a:endParaRPr lang="en-US" dirty="0"/>
          </a:p>
        </p:txBody>
      </p:sp>
    </p:spTree>
    <p:extLst>
      <p:ext uri="{BB962C8B-B14F-4D97-AF65-F5344CB8AC3E}">
        <p14:creationId xmlns:p14="http://schemas.microsoft.com/office/powerpoint/2010/main" val="2237994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Multiplicative/repeated addition: </a:t>
            </a:r>
            <a:r>
              <a:rPr lang="en-GB" sz="1200" i="1" kern="1200" dirty="0">
                <a:solidFill>
                  <a:schemeClr val="tx1"/>
                </a:solidFill>
                <a:effectLst/>
                <a:latin typeface="+mn-lt"/>
                <a:ea typeface="+mn-ea"/>
                <a:cs typeface="+mn-cs"/>
              </a:rPr>
              <a:t>A bowl of fruit contains equal quantities of apples, oranges and bananas.</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23</a:t>
            </a:fld>
            <a:endParaRPr lang="en-US" dirty="0"/>
          </a:p>
        </p:txBody>
      </p:sp>
    </p:spTree>
    <p:extLst>
      <p:ext uri="{BB962C8B-B14F-4D97-AF65-F5344CB8AC3E}">
        <p14:creationId xmlns:p14="http://schemas.microsoft.com/office/powerpoint/2010/main" val="3842214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Additive and multiplicative combined: </a:t>
            </a:r>
            <a:r>
              <a:rPr lang="en-GB" sz="1200" i="1" kern="1200" dirty="0">
                <a:solidFill>
                  <a:schemeClr val="tx1"/>
                </a:solidFill>
                <a:effectLst/>
                <a:latin typeface="+mn-lt"/>
                <a:ea typeface="+mn-ea"/>
                <a:cs typeface="+mn-cs"/>
              </a:rPr>
              <a:t>A bowl of fruit contains mostly apples, and equal numbers of oranges and bananas</a:t>
            </a:r>
            <a:r>
              <a:rPr lang="en-GB" sz="1200" i="1" kern="1200" dirty="0">
                <a:solidFill>
                  <a:schemeClr val="tx1"/>
                </a:solidFill>
                <a:effectLst/>
                <a:latin typeface="Myriad Pro" panose="020B0503030403020204" pitchFamily="34" charset="0"/>
                <a:ea typeface="+mn-ea"/>
                <a:cs typeface="+mn-cs"/>
              </a:rPr>
              <a:t>.</a:t>
            </a:r>
          </a:p>
        </p:txBody>
      </p:sp>
      <p:sp>
        <p:nvSpPr>
          <p:cNvPr id="4" name="Slide Number Placeholder 3"/>
          <p:cNvSpPr>
            <a:spLocks noGrp="1"/>
          </p:cNvSpPr>
          <p:nvPr>
            <p:ph type="sldNum" sz="quarter" idx="10"/>
          </p:nvPr>
        </p:nvSpPr>
        <p:spPr/>
        <p:txBody>
          <a:bodyPr/>
          <a:lstStyle/>
          <a:p>
            <a:fld id="{38B2033A-FB0F-7949-A9F0-CBC790DC54B4}" type="slidenum">
              <a:rPr lang="en-US" smtClean="0"/>
              <a:t>24</a:t>
            </a:fld>
            <a:endParaRPr lang="en-US" dirty="0"/>
          </a:p>
        </p:txBody>
      </p:sp>
    </p:spTree>
    <p:extLst>
      <p:ext uri="{BB962C8B-B14F-4D97-AF65-F5344CB8AC3E}">
        <p14:creationId xmlns:p14="http://schemas.microsoft.com/office/powerpoint/2010/main" val="1732304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Additive: </a:t>
            </a:r>
            <a:r>
              <a:rPr lang="en-GB" sz="1200" i="1" kern="1200" dirty="0">
                <a:solidFill>
                  <a:schemeClr val="tx1"/>
                </a:solidFill>
                <a:effectLst/>
                <a:latin typeface="+mn-lt"/>
                <a:ea typeface="+mn-ea"/>
                <a:cs typeface="+mn-cs"/>
              </a:rPr>
              <a:t>I have a four-metre length of wood. I cut it into three pieces of 2.2 m, 0.6 m and 1.2 m.</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25</a:t>
            </a:fld>
            <a:endParaRPr lang="en-US" dirty="0"/>
          </a:p>
        </p:txBody>
      </p:sp>
    </p:spTree>
    <p:extLst>
      <p:ext uri="{BB962C8B-B14F-4D97-AF65-F5344CB8AC3E}">
        <p14:creationId xmlns:p14="http://schemas.microsoft.com/office/powerpoint/2010/main" val="3402630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26</a:t>
            </a:fld>
            <a:endParaRPr lang="en-GB"/>
          </a:p>
        </p:txBody>
      </p:sp>
    </p:spTree>
    <p:extLst>
      <p:ext uri="{BB962C8B-B14F-4D97-AF65-F5344CB8AC3E}">
        <p14:creationId xmlns:p14="http://schemas.microsoft.com/office/powerpoint/2010/main" val="2148950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98595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All parts known/no missing parts</a:t>
            </a:r>
          </a:p>
        </p:txBody>
      </p:sp>
      <p:sp>
        <p:nvSpPr>
          <p:cNvPr id="4" name="Slide Number Placeholder 3"/>
          <p:cNvSpPr>
            <a:spLocks noGrp="1"/>
          </p:cNvSpPr>
          <p:nvPr>
            <p:ph type="sldNum" sz="quarter" idx="10"/>
          </p:nvPr>
        </p:nvSpPr>
        <p:spPr/>
        <p:txBody>
          <a:bodyPr/>
          <a:lstStyle/>
          <a:p>
            <a:fld id="{38B2033A-FB0F-7949-A9F0-CBC790DC54B4}" type="slidenum">
              <a:rPr lang="en-US" smtClean="0"/>
              <a:t>28</a:t>
            </a:fld>
            <a:endParaRPr lang="en-US" dirty="0"/>
          </a:p>
        </p:txBody>
      </p:sp>
    </p:spTree>
    <p:extLst>
      <p:ext uri="{BB962C8B-B14F-4D97-AF65-F5344CB8AC3E}">
        <p14:creationId xmlns:p14="http://schemas.microsoft.com/office/powerpoint/2010/main" val="1666118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Two parts known/one part missing </a:t>
            </a:r>
          </a:p>
        </p:txBody>
      </p:sp>
      <p:sp>
        <p:nvSpPr>
          <p:cNvPr id="4" name="Slide Number Placeholder 3"/>
          <p:cNvSpPr>
            <a:spLocks noGrp="1"/>
          </p:cNvSpPr>
          <p:nvPr>
            <p:ph type="sldNum" sz="quarter" idx="10"/>
          </p:nvPr>
        </p:nvSpPr>
        <p:spPr/>
        <p:txBody>
          <a:bodyPr/>
          <a:lstStyle/>
          <a:p>
            <a:fld id="{38B2033A-FB0F-7949-A9F0-CBC790DC54B4}" type="slidenum">
              <a:rPr lang="en-US" smtClean="0"/>
              <a:t>29</a:t>
            </a:fld>
            <a:endParaRPr lang="en-US" dirty="0"/>
          </a:p>
        </p:txBody>
      </p:sp>
    </p:spTree>
    <p:extLst>
      <p:ext uri="{BB962C8B-B14F-4D97-AF65-F5344CB8AC3E}">
        <p14:creationId xmlns:p14="http://schemas.microsoft.com/office/powerpoint/2010/main" val="182118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dirty="0">
                <a:solidFill>
                  <a:schemeClr val="tx1"/>
                </a:solidFill>
                <a:effectLst/>
                <a:latin typeface="Myriad Pro" panose="020B0703030403020204" pitchFamily="34" charset="0"/>
                <a:ea typeface="+mn-ea"/>
                <a:cs typeface="+mn-cs"/>
              </a:rPr>
              <a:t>One part known</a:t>
            </a:r>
            <a:r>
              <a:rPr lang="en-GB" sz="1200" i="1" kern="1200" dirty="0">
                <a:solidFill>
                  <a:schemeClr val="tx1"/>
                </a:solidFill>
                <a:effectLst/>
                <a:latin typeface="Myriad Pro" panose="020B0703030403020204" pitchFamily="34" charset="0"/>
                <a:ea typeface="+mn-ea"/>
                <a:cs typeface="+mn-cs"/>
              </a:rPr>
              <a:t>/two parts missing </a:t>
            </a:r>
          </a:p>
        </p:txBody>
      </p:sp>
      <p:sp>
        <p:nvSpPr>
          <p:cNvPr id="4" name="Slide Number Placeholder 3"/>
          <p:cNvSpPr>
            <a:spLocks noGrp="1"/>
          </p:cNvSpPr>
          <p:nvPr>
            <p:ph type="sldNum" sz="quarter" idx="10"/>
          </p:nvPr>
        </p:nvSpPr>
        <p:spPr/>
        <p:txBody>
          <a:bodyPr/>
          <a:lstStyle/>
          <a:p>
            <a:fld id="{38B2033A-FB0F-7949-A9F0-CBC790DC54B4}" type="slidenum">
              <a:rPr lang="en-US" smtClean="0"/>
              <a:t>30</a:t>
            </a:fld>
            <a:endParaRPr lang="en-US" dirty="0"/>
          </a:p>
        </p:txBody>
      </p:sp>
    </p:spTree>
    <p:extLst>
      <p:ext uri="{BB962C8B-B14F-4D97-AF65-F5344CB8AC3E}">
        <p14:creationId xmlns:p14="http://schemas.microsoft.com/office/powerpoint/2010/main" val="3175554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98253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18890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3030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51514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36</a:t>
            </a:fld>
            <a:endParaRPr lang="en-GB"/>
          </a:p>
        </p:txBody>
      </p:sp>
    </p:spTree>
    <p:extLst>
      <p:ext uri="{BB962C8B-B14F-4D97-AF65-F5344CB8AC3E}">
        <p14:creationId xmlns:p14="http://schemas.microsoft.com/office/powerpoint/2010/main" val="3314485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7286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yriad Pro" panose="020B0503030403020204" pitchFamily="34" charset="0"/>
                <a:ea typeface="+mn-ea"/>
                <a:cs typeface="+mn-cs"/>
              </a:rPr>
              <a:t>Draw a diagram to represent the total number of children in Reception, Year One and Year Two.</a:t>
            </a:r>
          </a:p>
        </p:txBody>
      </p:sp>
      <p:sp>
        <p:nvSpPr>
          <p:cNvPr id="4" name="Slide Number Placeholder 3"/>
          <p:cNvSpPr>
            <a:spLocks noGrp="1"/>
          </p:cNvSpPr>
          <p:nvPr>
            <p:ph type="sldNum" sz="quarter" idx="10"/>
          </p:nvPr>
        </p:nvSpPr>
        <p:spPr/>
        <p:txBody>
          <a:bodyPr/>
          <a:lstStyle/>
          <a:p>
            <a:fld id="{38B2033A-FB0F-7949-A9F0-CBC790DC54B4}" type="slidenum">
              <a:rPr lang="en-US" smtClean="0"/>
              <a:t>38</a:t>
            </a:fld>
            <a:endParaRPr lang="en-US" dirty="0"/>
          </a:p>
        </p:txBody>
      </p:sp>
    </p:spTree>
    <p:extLst>
      <p:ext uri="{BB962C8B-B14F-4D97-AF65-F5344CB8AC3E}">
        <p14:creationId xmlns:p14="http://schemas.microsoft.com/office/powerpoint/2010/main" val="26532654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If I line the three pieces of furniture up along a wall, side-by-side, how much width do they take up?</a:t>
            </a:r>
          </a:p>
        </p:txBody>
      </p:sp>
      <p:sp>
        <p:nvSpPr>
          <p:cNvPr id="4" name="Slide Number Placeholder 3"/>
          <p:cNvSpPr>
            <a:spLocks noGrp="1"/>
          </p:cNvSpPr>
          <p:nvPr>
            <p:ph type="sldNum" sz="quarter" idx="10"/>
          </p:nvPr>
        </p:nvSpPr>
        <p:spPr/>
        <p:txBody>
          <a:bodyPr/>
          <a:lstStyle/>
          <a:p>
            <a:fld id="{38B2033A-FB0F-7949-A9F0-CBC790DC54B4}" type="slidenum">
              <a:rPr lang="en-US" smtClean="0"/>
              <a:t>39</a:t>
            </a:fld>
            <a:endParaRPr lang="en-US" dirty="0"/>
          </a:p>
        </p:txBody>
      </p:sp>
    </p:spTree>
    <p:extLst>
      <p:ext uri="{BB962C8B-B14F-4D97-AF65-F5344CB8AC3E}">
        <p14:creationId xmlns:p14="http://schemas.microsoft.com/office/powerpoint/2010/main" val="35297422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Tell a story to go with this representation.</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40</a:t>
            </a:fld>
            <a:endParaRPr lang="en-US" dirty="0"/>
          </a:p>
        </p:txBody>
      </p:sp>
    </p:spTree>
    <p:extLst>
      <p:ext uri="{BB962C8B-B14F-4D97-AF65-F5344CB8AC3E}">
        <p14:creationId xmlns:p14="http://schemas.microsoft.com/office/powerpoint/2010/main" val="65545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28806356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41</a:t>
            </a:fld>
            <a:endParaRPr lang="en-GB"/>
          </a:p>
        </p:txBody>
      </p:sp>
    </p:spTree>
    <p:extLst>
      <p:ext uri="{BB962C8B-B14F-4D97-AF65-F5344CB8AC3E}">
        <p14:creationId xmlns:p14="http://schemas.microsoft.com/office/powerpoint/2010/main" val="2165550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7529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i="1" kern="1200" dirty="0">
                <a:solidFill>
                  <a:schemeClr val="tx1"/>
                </a:solidFill>
                <a:effectLst/>
                <a:latin typeface="+mn-lt"/>
                <a:ea typeface="+mn-ea"/>
                <a:cs typeface="+mn-cs"/>
              </a:rPr>
              <a:t>Tell a story to go with this representation.</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43</a:t>
            </a:fld>
            <a:endParaRPr lang="en-US" dirty="0"/>
          </a:p>
        </p:txBody>
      </p:sp>
    </p:spTree>
    <p:extLst>
      <p:ext uri="{BB962C8B-B14F-4D97-AF65-F5344CB8AC3E}">
        <p14:creationId xmlns:p14="http://schemas.microsoft.com/office/powerpoint/2010/main" val="36350472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i="1" kern="1200" dirty="0">
                <a:solidFill>
                  <a:schemeClr val="tx1"/>
                </a:solidFill>
                <a:effectLst/>
                <a:latin typeface="Myriad Pro" panose="020B0503030403020204" pitchFamily="34" charset="0"/>
                <a:ea typeface="+mn-ea"/>
                <a:cs typeface="+mn-cs"/>
              </a:rPr>
              <a:t>100 children choose a sport at an activity afternoon. 32 choose football, 40 choose basketball and 38 choose rounders.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i="1" kern="1200" dirty="0">
                <a:solidFill>
                  <a:schemeClr val="tx1"/>
                </a:solidFill>
                <a:effectLst/>
                <a:latin typeface="Myriad Pro" panose="020B0503030403020204" pitchFamily="34" charset="0"/>
                <a:ea typeface="+mn-ea"/>
                <a:cs typeface="+mn-cs"/>
              </a:rPr>
              <a:t>How could you change the bar model to make it correct?</a:t>
            </a:r>
          </a:p>
        </p:txBody>
      </p:sp>
      <p:sp>
        <p:nvSpPr>
          <p:cNvPr id="4" name="Slide Number Placeholder 3"/>
          <p:cNvSpPr>
            <a:spLocks noGrp="1"/>
          </p:cNvSpPr>
          <p:nvPr>
            <p:ph type="sldNum" sz="quarter" idx="10"/>
          </p:nvPr>
        </p:nvSpPr>
        <p:spPr/>
        <p:txBody>
          <a:bodyPr/>
          <a:lstStyle/>
          <a:p>
            <a:fld id="{38B2033A-FB0F-7949-A9F0-CBC790DC54B4}" type="slidenum">
              <a:rPr lang="en-US" smtClean="0"/>
              <a:t>44</a:t>
            </a:fld>
            <a:endParaRPr lang="en-US" dirty="0"/>
          </a:p>
        </p:txBody>
      </p:sp>
    </p:spTree>
    <p:extLst>
      <p:ext uri="{BB962C8B-B14F-4D97-AF65-F5344CB8AC3E}">
        <p14:creationId xmlns:p14="http://schemas.microsoft.com/office/powerpoint/2010/main" val="42711147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45</a:t>
            </a:fld>
            <a:endParaRPr lang="en-GB"/>
          </a:p>
        </p:txBody>
      </p:sp>
    </p:spTree>
    <p:extLst>
      <p:ext uri="{BB962C8B-B14F-4D97-AF65-F5344CB8AC3E}">
        <p14:creationId xmlns:p14="http://schemas.microsoft.com/office/powerpoint/2010/main" val="16491326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2969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i="1" kern="1200" dirty="0">
                <a:solidFill>
                  <a:schemeClr val="tx1"/>
                </a:solidFill>
                <a:effectLst/>
                <a:latin typeface="Myriad Pro" panose="020B0503030403020204" pitchFamily="34" charset="0"/>
                <a:ea typeface="+mn-ea"/>
                <a:cs typeface="+mn-cs"/>
              </a:rPr>
              <a:t>Noah draws this diagram.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kern="1200" dirty="0">
                <a:solidFill>
                  <a:schemeClr val="tx1"/>
                </a:solidFill>
                <a:effectLst/>
                <a:latin typeface="Myriad Pro" panose="020B0503030403020204" pitchFamily="34" charset="0"/>
                <a:ea typeface="+mn-ea"/>
                <a:cs typeface="+mn-cs"/>
              </a:rPr>
              <a:t>Is it correct?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kern="1200" dirty="0">
                <a:solidFill>
                  <a:schemeClr val="tx1"/>
                </a:solidFill>
                <a:effectLst/>
                <a:latin typeface="Myriad Pro" panose="020B0503030403020204" pitchFamily="34" charset="0"/>
                <a:ea typeface="+mn-ea"/>
                <a:cs typeface="+mn-cs"/>
              </a:rPr>
              <a:t>How could you change it to make it correct?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kern="1200" dirty="0">
                <a:solidFill>
                  <a:schemeClr val="tx1"/>
                </a:solidFill>
                <a:effectLst/>
                <a:latin typeface="Myriad Pro" panose="020B0503030403020204" pitchFamily="34" charset="0"/>
                <a:ea typeface="+mn-ea"/>
                <a:cs typeface="+mn-cs"/>
              </a:rPr>
              <a:t>Can you think of another 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kern="1200" dirty="0">
                <a:solidFill>
                  <a:schemeClr val="tx1"/>
                </a:solidFill>
                <a:effectLst/>
                <a:latin typeface="Myriad Pro" panose="020B0503030403020204" pitchFamily="34" charset="0"/>
                <a:ea typeface="+mn-ea"/>
                <a:cs typeface="+mn-cs"/>
              </a:rPr>
              <a:t>And another?</a:t>
            </a:r>
          </a:p>
        </p:txBody>
      </p:sp>
      <p:sp>
        <p:nvSpPr>
          <p:cNvPr id="4" name="Slide Number Placeholder 3"/>
          <p:cNvSpPr>
            <a:spLocks noGrp="1"/>
          </p:cNvSpPr>
          <p:nvPr>
            <p:ph type="sldNum" sz="quarter" idx="10"/>
          </p:nvPr>
        </p:nvSpPr>
        <p:spPr/>
        <p:txBody>
          <a:bodyPr/>
          <a:lstStyle/>
          <a:p>
            <a:fld id="{38B2033A-FB0F-7949-A9F0-CBC790DC54B4}" type="slidenum">
              <a:rPr lang="en-US" smtClean="0"/>
              <a:t>47</a:t>
            </a:fld>
            <a:endParaRPr lang="en-US" dirty="0"/>
          </a:p>
        </p:txBody>
      </p:sp>
    </p:spTree>
    <p:extLst>
      <p:ext uri="{BB962C8B-B14F-4D97-AF65-F5344CB8AC3E}">
        <p14:creationId xmlns:p14="http://schemas.microsoft.com/office/powerpoint/2010/main" val="31420747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The graph shows the approximate number of tickets sold for three different events at the 2012 London Olympics. Each value is rounded to the nearest 50,000.</a:t>
            </a:r>
          </a:p>
          <a:p>
            <a:r>
              <a:rPr lang="en-GB" sz="1200" i="1" kern="1200" dirty="0">
                <a:solidFill>
                  <a:schemeClr val="tx1"/>
                </a:solidFill>
                <a:effectLst/>
                <a:latin typeface="Myriad Pro" panose="020B0503030403020204" pitchFamily="34" charset="0"/>
                <a:ea typeface="+mn-ea"/>
                <a:cs typeface="+mn-cs"/>
              </a:rPr>
              <a:t>Felicity says that about 1,100,000 tickets were sold in total for these three events. Is she correct?</a:t>
            </a:r>
          </a:p>
          <a:p>
            <a:endParaRPr lang="en-GB" sz="1200" i="1" kern="1200" dirty="0">
              <a:solidFill>
                <a:schemeClr val="tx1"/>
              </a:solidFill>
              <a:effectLst/>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yriad Pro" panose="020B0503030403020204" pitchFamily="34" charset="0"/>
                <a:ea typeface="+mn-ea"/>
                <a:cs typeface="+mn-cs"/>
              </a:rPr>
              <a:t>Source: </a:t>
            </a:r>
            <a:r>
              <a:rPr lang="en-GB" sz="1200" i="1" kern="1200" dirty="0">
                <a:solidFill>
                  <a:schemeClr val="tx1"/>
                </a:solidFill>
                <a:effectLst/>
                <a:latin typeface="Myriad Pro" panose="020B0503030403020204" pitchFamily="34" charset="0"/>
                <a:ea typeface="+mn-ea"/>
                <a:cs typeface="+mn-cs"/>
              </a:rPr>
              <a:t>London Datastore, </a:t>
            </a:r>
            <a:r>
              <a:rPr lang="en-GB" sz="1200" i="0" kern="1200" dirty="0">
                <a:solidFill>
                  <a:schemeClr val="tx1"/>
                </a:solidFill>
                <a:effectLst/>
                <a:latin typeface="Myriad Pro" panose="020B0503030403020204" pitchFamily="34" charset="0"/>
                <a:ea typeface="+mn-ea"/>
                <a:cs typeface="+mn-cs"/>
              </a:rPr>
              <a:t>Public sector information licensed under the </a:t>
            </a:r>
            <a:r>
              <a:rPr lang="en-GB" sz="1200" i="0" u="none" kern="1200" dirty="0">
                <a:solidFill>
                  <a:schemeClr val="tx1"/>
                </a:solidFill>
                <a:effectLst/>
                <a:latin typeface="Myriad Pro" panose="020B0503030403020204" pitchFamily="34" charset="0"/>
                <a:ea typeface="+mn-ea"/>
                <a:cs typeface="+mn-cs"/>
              </a:rPr>
              <a:t>Open Government Licence v2.0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http://www.nationalarchives.gov.uk/doc/open-government-licence/version/2/</a:t>
            </a:r>
            <a:endParaRPr lang="en-GB" sz="1200" i="1" u="none"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48</a:t>
            </a:fld>
            <a:endParaRPr lang="en-US" dirty="0"/>
          </a:p>
        </p:txBody>
      </p:sp>
    </p:spTree>
    <p:extLst>
      <p:ext uri="{BB962C8B-B14F-4D97-AF65-F5344CB8AC3E}">
        <p14:creationId xmlns:p14="http://schemas.microsoft.com/office/powerpoint/2010/main" val="30247710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b="0" i="1" u="none" strike="noStrike" kern="1200" dirty="0">
                <a:solidFill>
                  <a:schemeClr val="tx1"/>
                </a:solidFill>
                <a:effectLst/>
                <a:latin typeface="Myriad Pro" panose="020B0703030403020204" pitchFamily="34" charset="0"/>
                <a:ea typeface="+mn-ea"/>
                <a:cs typeface="+mn-cs"/>
              </a:rPr>
              <a:t>The table shows the population of four islands. What is the total population of all four islands?</a:t>
            </a:r>
            <a:endParaRPr lang="en-GB" sz="1200" i="1" kern="1200" dirty="0">
              <a:solidFill>
                <a:schemeClr val="tx1"/>
              </a:solidFill>
              <a:effectLst/>
              <a:latin typeface="Myriad Pro" panose="020B07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49</a:t>
            </a:fld>
            <a:endParaRPr lang="en-US" dirty="0"/>
          </a:p>
        </p:txBody>
      </p:sp>
    </p:spTree>
    <p:extLst>
      <p:ext uri="{BB962C8B-B14F-4D97-AF65-F5344CB8AC3E}">
        <p14:creationId xmlns:p14="http://schemas.microsoft.com/office/powerpoint/2010/main" val="27284010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50</a:t>
            </a:fld>
            <a:endParaRPr lang="en-GB"/>
          </a:p>
        </p:txBody>
      </p:sp>
    </p:spTree>
    <p:extLst>
      <p:ext uri="{BB962C8B-B14F-4D97-AF65-F5344CB8AC3E}">
        <p14:creationId xmlns:p14="http://schemas.microsoft.com/office/powerpoint/2010/main" val="3019098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a:t>
            </a:fld>
            <a:endParaRPr lang="en-GB"/>
          </a:p>
        </p:txBody>
      </p:sp>
    </p:spTree>
    <p:extLst>
      <p:ext uri="{BB962C8B-B14F-4D97-AF65-F5344CB8AC3E}">
        <p14:creationId xmlns:p14="http://schemas.microsoft.com/office/powerpoint/2010/main" val="41179707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08766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80 children chose an orange, apple or banana for fruit break. 16 children chose oranges and 23 chose apples. How many chose bananas?</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52</a:t>
            </a:fld>
            <a:endParaRPr lang="en-US" dirty="0"/>
          </a:p>
        </p:txBody>
      </p:sp>
    </p:spTree>
    <p:extLst>
      <p:ext uri="{BB962C8B-B14F-4D97-AF65-F5344CB8AC3E}">
        <p14:creationId xmlns:p14="http://schemas.microsoft.com/office/powerpoint/2010/main" val="8560591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53</a:t>
            </a:fld>
            <a:endParaRPr lang="en-GB"/>
          </a:p>
        </p:txBody>
      </p:sp>
    </p:spTree>
    <p:extLst>
      <p:ext uri="{BB962C8B-B14F-4D97-AF65-F5344CB8AC3E}">
        <p14:creationId xmlns:p14="http://schemas.microsoft.com/office/powerpoint/2010/main" val="30685620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95236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Jack mixes together some flour, 125 g butter and 55 g sugar. All the ingredients together weigh 360 g. How much flour does Jack use?</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55</a:t>
            </a:fld>
            <a:endParaRPr lang="en-US" dirty="0"/>
          </a:p>
        </p:txBody>
      </p:sp>
    </p:spTree>
    <p:extLst>
      <p:ext uri="{BB962C8B-B14F-4D97-AF65-F5344CB8AC3E}">
        <p14:creationId xmlns:p14="http://schemas.microsoft.com/office/powerpoint/2010/main" val="505425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I have 1 m of ribbon. I cut off 0.5 m to use for a hair tie and another 15 cm to use for a bracelet. How much do I have left?</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56</a:t>
            </a:fld>
            <a:endParaRPr lang="en-US" dirty="0"/>
          </a:p>
        </p:txBody>
      </p:sp>
    </p:spTree>
    <p:extLst>
      <p:ext uri="{BB962C8B-B14F-4D97-AF65-F5344CB8AC3E}">
        <p14:creationId xmlns:p14="http://schemas.microsoft.com/office/powerpoint/2010/main" val="4575295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Rahul is solving a word problem involving favourite drinks. He draws this representation.</a:t>
            </a:r>
          </a:p>
          <a:p>
            <a:r>
              <a:rPr lang="en-GB" sz="1200" i="1" kern="1200" dirty="0">
                <a:solidFill>
                  <a:schemeClr val="tx1"/>
                </a:solidFill>
                <a:effectLst/>
                <a:latin typeface="Myriad Pro" panose="020B0503030403020204" pitchFamily="34" charset="0"/>
                <a:ea typeface="+mn-ea"/>
                <a:cs typeface="+mn-cs"/>
              </a:rPr>
              <a:t>Use Rahul’s model to decide whether the following equations are true or false.</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57</a:t>
            </a:fld>
            <a:endParaRPr lang="en-US" dirty="0"/>
          </a:p>
        </p:txBody>
      </p:sp>
    </p:spTree>
    <p:extLst>
      <p:ext uri="{BB962C8B-B14F-4D97-AF65-F5344CB8AC3E}">
        <p14:creationId xmlns:p14="http://schemas.microsoft.com/office/powerpoint/2010/main" val="807135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Rahul writes a correct equation. Complete the similar equations.</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58</a:t>
            </a:fld>
            <a:endParaRPr lang="en-US" dirty="0"/>
          </a:p>
        </p:txBody>
      </p:sp>
    </p:spTree>
    <p:extLst>
      <p:ext uri="{BB962C8B-B14F-4D97-AF65-F5344CB8AC3E}">
        <p14:creationId xmlns:p14="http://schemas.microsoft.com/office/powerpoint/2010/main" val="28257079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Use the equations to complete this table of data about different year groups’ favourite drinks.</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59</a:t>
            </a:fld>
            <a:endParaRPr lang="en-US" dirty="0"/>
          </a:p>
        </p:txBody>
      </p:sp>
    </p:spTree>
    <p:extLst>
      <p:ext uri="{BB962C8B-B14F-4D97-AF65-F5344CB8AC3E}">
        <p14:creationId xmlns:p14="http://schemas.microsoft.com/office/powerpoint/2010/main" val="39823186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60</a:t>
            </a:fld>
            <a:endParaRPr lang="en-GB"/>
          </a:p>
        </p:txBody>
      </p:sp>
    </p:spTree>
    <p:extLst>
      <p:ext uri="{BB962C8B-B14F-4D97-AF65-F5344CB8AC3E}">
        <p14:creationId xmlns:p14="http://schemas.microsoft.com/office/powerpoint/2010/main" val="3723470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a:t>
            </a:fld>
            <a:endParaRPr lang="en-GB"/>
          </a:p>
        </p:txBody>
      </p:sp>
    </p:spTree>
    <p:extLst>
      <p:ext uri="{BB962C8B-B14F-4D97-AF65-F5344CB8AC3E}">
        <p14:creationId xmlns:p14="http://schemas.microsoft.com/office/powerpoint/2010/main" val="29119297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59626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62</a:t>
            </a:fld>
            <a:endParaRPr lang="en-US" dirty="0"/>
          </a:p>
        </p:txBody>
      </p:sp>
    </p:spTree>
    <p:extLst>
      <p:ext uri="{BB962C8B-B14F-4D97-AF65-F5344CB8AC3E}">
        <p14:creationId xmlns:p14="http://schemas.microsoft.com/office/powerpoint/2010/main" val="30399388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63</a:t>
            </a:fld>
            <a:endParaRPr lang="en-US" dirty="0"/>
          </a:p>
        </p:txBody>
      </p:sp>
    </p:spTree>
    <p:extLst>
      <p:ext uri="{BB962C8B-B14F-4D97-AF65-F5344CB8AC3E}">
        <p14:creationId xmlns:p14="http://schemas.microsoft.com/office/powerpoint/2010/main" val="8733160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64</a:t>
            </a:fld>
            <a:endParaRPr lang="en-US" dirty="0"/>
          </a:p>
        </p:txBody>
      </p:sp>
    </p:spTree>
    <p:extLst>
      <p:ext uri="{BB962C8B-B14F-4D97-AF65-F5344CB8AC3E}">
        <p14:creationId xmlns:p14="http://schemas.microsoft.com/office/powerpoint/2010/main" val="17695333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65</a:t>
            </a:fld>
            <a:endParaRPr lang="en-GB"/>
          </a:p>
        </p:txBody>
      </p:sp>
    </p:spTree>
    <p:extLst>
      <p:ext uri="{BB962C8B-B14F-4D97-AF65-F5344CB8AC3E}">
        <p14:creationId xmlns:p14="http://schemas.microsoft.com/office/powerpoint/2010/main" val="34639435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37159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73</a:t>
            </a:fld>
            <a:endParaRPr lang="en-US" dirty="0"/>
          </a:p>
        </p:txBody>
      </p:sp>
    </p:spTree>
    <p:extLst>
      <p:ext uri="{BB962C8B-B14F-4D97-AF65-F5344CB8AC3E}">
        <p14:creationId xmlns:p14="http://schemas.microsoft.com/office/powerpoint/2010/main" val="15472603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74</a:t>
            </a:fld>
            <a:endParaRPr lang="en-US" dirty="0"/>
          </a:p>
        </p:txBody>
      </p:sp>
    </p:spTree>
    <p:extLst>
      <p:ext uri="{BB962C8B-B14F-4D97-AF65-F5344CB8AC3E}">
        <p14:creationId xmlns:p14="http://schemas.microsoft.com/office/powerpoint/2010/main" val="38045521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75</a:t>
            </a:fld>
            <a:endParaRPr lang="en-GB"/>
          </a:p>
        </p:txBody>
      </p:sp>
    </p:spTree>
    <p:extLst>
      <p:ext uri="{BB962C8B-B14F-4D97-AF65-F5344CB8AC3E}">
        <p14:creationId xmlns:p14="http://schemas.microsoft.com/office/powerpoint/2010/main" val="35300924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5222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7</a:t>
            </a:fld>
            <a:endParaRPr lang="en-GB"/>
          </a:p>
        </p:txBody>
      </p:sp>
    </p:spTree>
    <p:extLst>
      <p:ext uri="{BB962C8B-B14F-4D97-AF65-F5344CB8AC3E}">
        <p14:creationId xmlns:p14="http://schemas.microsoft.com/office/powerpoint/2010/main" val="15853628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79</a:t>
            </a:fld>
            <a:endParaRPr lang="en-US" dirty="0"/>
          </a:p>
        </p:txBody>
      </p:sp>
    </p:spTree>
    <p:extLst>
      <p:ext uri="{BB962C8B-B14F-4D97-AF65-F5344CB8AC3E}">
        <p14:creationId xmlns:p14="http://schemas.microsoft.com/office/powerpoint/2010/main" val="15472603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80</a:t>
            </a:fld>
            <a:endParaRPr lang="en-US" dirty="0"/>
          </a:p>
        </p:txBody>
      </p:sp>
    </p:spTree>
    <p:extLst>
      <p:ext uri="{BB962C8B-B14F-4D97-AF65-F5344CB8AC3E}">
        <p14:creationId xmlns:p14="http://schemas.microsoft.com/office/powerpoint/2010/main" val="38045521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20589021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82</a:t>
            </a:fld>
            <a:endParaRPr lang="en-GB"/>
          </a:p>
        </p:txBody>
      </p:sp>
    </p:spTree>
    <p:extLst>
      <p:ext uri="{BB962C8B-B14F-4D97-AF65-F5344CB8AC3E}">
        <p14:creationId xmlns:p14="http://schemas.microsoft.com/office/powerpoint/2010/main" val="11066481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09447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89</a:t>
            </a:fld>
            <a:endParaRPr lang="en-US" dirty="0"/>
          </a:p>
        </p:txBody>
      </p:sp>
    </p:spTree>
    <p:extLst>
      <p:ext uri="{BB962C8B-B14F-4D97-AF65-F5344CB8AC3E}">
        <p14:creationId xmlns:p14="http://schemas.microsoft.com/office/powerpoint/2010/main" val="15472603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90</a:t>
            </a:fld>
            <a:endParaRPr lang="en-US" dirty="0"/>
          </a:p>
        </p:txBody>
      </p:sp>
    </p:spTree>
    <p:extLst>
      <p:ext uri="{BB962C8B-B14F-4D97-AF65-F5344CB8AC3E}">
        <p14:creationId xmlns:p14="http://schemas.microsoft.com/office/powerpoint/2010/main" val="38045521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91</a:t>
            </a:fld>
            <a:endParaRPr lang="en-GB"/>
          </a:p>
        </p:txBody>
      </p:sp>
    </p:spTree>
    <p:extLst>
      <p:ext uri="{BB962C8B-B14F-4D97-AF65-F5344CB8AC3E}">
        <p14:creationId xmlns:p14="http://schemas.microsoft.com/office/powerpoint/2010/main" val="20532183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16683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There is the same number of children in Year 5 as there is in Year 6. In Year 5, there are 28 boys and 32 girls. In Year 6, there are 29 boys. How many girls are there in Year 6?</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93</a:t>
            </a:fld>
            <a:endParaRPr lang="en-US" dirty="0"/>
          </a:p>
        </p:txBody>
      </p:sp>
    </p:spTree>
    <p:extLst>
      <p:ext uri="{BB962C8B-B14F-4D97-AF65-F5344CB8AC3E}">
        <p14:creationId xmlns:p14="http://schemas.microsoft.com/office/powerpoint/2010/main" val="53519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a:t>
            </a:fld>
            <a:endParaRPr lang="en-GB"/>
          </a:p>
        </p:txBody>
      </p:sp>
    </p:spTree>
    <p:extLst>
      <p:ext uri="{BB962C8B-B14F-4D97-AF65-F5344CB8AC3E}">
        <p14:creationId xmlns:p14="http://schemas.microsoft.com/office/powerpoint/2010/main" val="19885805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Sally plans to buy 30 bottles of cola and 25 bottles of juice for a party. When she gets to the shop, they only have 15 bottles of juice, but she wants to buy the same number of bottles of drink in total. If she buys all 15 bottles of juice, how many bottles of cola will she need to buy?</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94</a:t>
            </a:fld>
            <a:endParaRPr lang="en-US" dirty="0"/>
          </a:p>
        </p:txBody>
      </p:sp>
    </p:spTree>
    <p:extLst>
      <p:ext uri="{BB962C8B-B14F-4D97-AF65-F5344CB8AC3E}">
        <p14:creationId xmlns:p14="http://schemas.microsoft.com/office/powerpoint/2010/main" val="296313494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95</a:t>
            </a:fld>
            <a:endParaRPr lang="en-US" dirty="0"/>
          </a:p>
        </p:txBody>
      </p:sp>
    </p:spTree>
    <p:extLst>
      <p:ext uri="{BB962C8B-B14F-4D97-AF65-F5344CB8AC3E}">
        <p14:creationId xmlns:p14="http://schemas.microsoft.com/office/powerpoint/2010/main" val="33985073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96</a:t>
            </a:fld>
            <a:endParaRPr lang="en-US" dirty="0"/>
          </a:p>
        </p:txBody>
      </p:sp>
    </p:spTree>
    <p:extLst>
      <p:ext uri="{BB962C8B-B14F-4D97-AF65-F5344CB8AC3E}">
        <p14:creationId xmlns:p14="http://schemas.microsoft.com/office/powerpoint/2010/main" val="15472603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97</a:t>
            </a:fld>
            <a:endParaRPr lang="en-US" dirty="0"/>
          </a:p>
        </p:txBody>
      </p:sp>
    </p:spTree>
    <p:extLst>
      <p:ext uri="{BB962C8B-B14F-4D97-AF65-F5344CB8AC3E}">
        <p14:creationId xmlns:p14="http://schemas.microsoft.com/office/powerpoint/2010/main" val="380455218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98</a:t>
            </a:fld>
            <a:endParaRPr lang="en-GB"/>
          </a:p>
        </p:txBody>
      </p:sp>
    </p:spTree>
    <p:extLst>
      <p:ext uri="{BB962C8B-B14F-4D97-AF65-F5344CB8AC3E}">
        <p14:creationId xmlns:p14="http://schemas.microsoft.com/office/powerpoint/2010/main" val="214809058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054772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GB" i="1" dirty="0"/>
              <a:t>Diego walked for three minutes to get to his friend’s house, and then walked for another six minutes to get to school. His journey took nine minutes altogether.</a:t>
            </a:r>
          </a:p>
          <a:p>
            <a:pPr marL="228600" indent="-228600">
              <a:buFont typeface="Arial" panose="020B0604020202020204" pitchFamily="34" charset="0"/>
              <a:buChar char="•"/>
            </a:pPr>
            <a:r>
              <a:rPr lang="en-GB" i="1" dirty="0"/>
              <a:t>Dana walked for twenty-three minutes to get to her friend’s house, and then walked for another six minutes to get to school. Her journey took twenty nine minutes altogether.</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100</a:t>
            </a:fld>
            <a:endParaRPr lang="en-US" dirty="0"/>
          </a:p>
        </p:txBody>
      </p:sp>
    </p:spTree>
    <p:extLst>
      <p:ext uri="{BB962C8B-B14F-4D97-AF65-F5344CB8AC3E}">
        <p14:creationId xmlns:p14="http://schemas.microsoft.com/office/powerpoint/2010/main" val="13621882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101</a:t>
            </a:fld>
            <a:endParaRPr lang="en-US" dirty="0"/>
          </a:p>
        </p:txBody>
      </p:sp>
    </p:spTree>
    <p:extLst>
      <p:ext uri="{BB962C8B-B14F-4D97-AF65-F5344CB8AC3E}">
        <p14:creationId xmlns:p14="http://schemas.microsoft.com/office/powerpoint/2010/main" val="35343345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102</a:t>
            </a:fld>
            <a:endParaRPr lang="en-US" dirty="0"/>
          </a:p>
        </p:txBody>
      </p:sp>
    </p:spTree>
    <p:extLst>
      <p:ext uri="{BB962C8B-B14F-4D97-AF65-F5344CB8AC3E}">
        <p14:creationId xmlns:p14="http://schemas.microsoft.com/office/powerpoint/2010/main" val="246247835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103</a:t>
            </a:fld>
            <a:endParaRPr lang="en-US" dirty="0"/>
          </a:p>
        </p:txBody>
      </p:sp>
    </p:spTree>
    <p:extLst>
      <p:ext uri="{BB962C8B-B14F-4D97-AF65-F5344CB8AC3E}">
        <p14:creationId xmlns:p14="http://schemas.microsoft.com/office/powerpoint/2010/main" val="1367960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88912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Together two children have saved £100. Yameena has saved £57 and Tom has saved £43. Yameena is given another £10. How much do they have now? </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104</a:t>
            </a:fld>
            <a:endParaRPr lang="en-US" dirty="0"/>
          </a:p>
        </p:txBody>
      </p:sp>
    </p:spTree>
    <p:extLst>
      <p:ext uri="{BB962C8B-B14F-4D97-AF65-F5344CB8AC3E}">
        <p14:creationId xmlns:p14="http://schemas.microsoft.com/office/powerpoint/2010/main" val="7966406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solidFill>
                  <a:srgbClr val="000000"/>
                </a:solidFill>
                <a:effectLst/>
                <a:latin typeface="+mn-lt"/>
              </a:rPr>
              <a:t>There were 30 children in a class: 16 boys and 14 girls. Then a boy left. How many children are there in the class now?</a:t>
            </a:r>
            <a:endParaRPr lang="en-GB" i="1" dirty="0">
              <a:latin typeface="+mn-lt"/>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105</a:t>
            </a:fld>
            <a:endParaRPr lang="en-US" dirty="0"/>
          </a:p>
        </p:txBody>
      </p:sp>
    </p:spTree>
    <p:extLst>
      <p:ext uri="{BB962C8B-B14F-4D97-AF65-F5344CB8AC3E}">
        <p14:creationId xmlns:p14="http://schemas.microsoft.com/office/powerpoint/2010/main" val="4316631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combined mass of two cats is 10 kg. The mass of one cat is 4.6 kg and the mass of the other cat is 5.4 kg. One of the cats gains 0.8 kg. What is their combined mass now?</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106</a:t>
            </a:fld>
            <a:endParaRPr lang="en-US" dirty="0"/>
          </a:p>
        </p:txBody>
      </p:sp>
    </p:spTree>
    <p:extLst>
      <p:ext uri="{BB962C8B-B14F-4D97-AF65-F5344CB8AC3E}">
        <p14:creationId xmlns:p14="http://schemas.microsoft.com/office/powerpoint/2010/main" val="394411518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107</a:t>
            </a:fld>
            <a:endParaRPr lang="en-GB"/>
          </a:p>
        </p:txBody>
      </p:sp>
    </p:spTree>
    <p:extLst>
      <p:ext uri="{BB962C8B-B14F-4D97-AF65-F5344CB8AC3E}">
        <p14:creationId xmlns:p14="http://schemas.microsoft.com/office/powerpoint/2010/main" val="180193558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396191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109</a:t>
            </a:fld>
            <a:endParaRPr lang="en-US" dirty="0"/>
          </a:p>
        </p:txBody>
      </p:sp>
    </p:spTree>
    <p:extLst>
      <p:ext uri="{BB962C8B-B14F-4D97-AF65-F5344CB8AC3E}">
        <p14:creationId xmlns:p14="http://schemas.microsoft.com/office/powerpoint/2010/main" val="94671119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110</a:t>
            </a:fld>
            <a:endParaRPr lang="en-US" dirty="0"/>
          </a:p>
        </p:txBody>
      </p:sp>
    </p:spTree>
    <p:extLst>
      <p:ext uri="{BB962C8B-B14F-4D97-AF65-F5344CB8AC3E}">
        <p14:creationId xmlns:p14="http://schemas.microsoft.com/office/powerpoint/2010/main" val="374076114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111</a:t>
            </a:fld>
            <a:endParaRPr lang="en-GB"/>
          </a:p>
        </p:txBody>
      </p:sp>
    </p:spTree>
    <p:extLst>
      <p:ext uri="{BB962C8B-B14F-4D97-AF65-F5344CB8AC3E}">
        <p14:creationId xmlns:p14="http://schemas.microsoft.com/office/powerpoint/2010/main" val="247490558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994102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113</a:t>
            </a:fld>
            <a:endParaRPr lang="en-US" dirty="0"/>
          </a:p>
        </p:txBody>
      </p:sp>
    </p:spTree>
    <p:extLst>
      <p:ext uri="{BB962C8B-B14F-4D97-AF65-F5344CB8AC3E}">
        <p14:creationId xmlns:p14="http://schemas.microsoft.com/office/powerpoint/2010/main" val="1552048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271064575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2293916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126330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484644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437259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1904962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6099125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2018 pilot</a:t>
            </a:r>
          </a:p>
        </p:txBody>
      </p:sp>
    </p:spTree>
    <p:extLst>
      <p:ext uri="{BB962C8B-B14F-4D97-AF65-F5344CB8AC3E}">
        <p14:creationId xmlns:p14="http://schemas.microsoft.com/office/powerpoint/2010/main" val="696693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385572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2635761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 id="2147483677" r:id="rId8"/>
    <p:sldLayoutId id="2147483678" r:id="rId9"/>
  </p:sldLayoutIdLs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298345168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60.png"/><Relationship Id="rId7" Type="http://schemas.openxmlformats.org/officeDocument/2006/relationships/image" Target="../media/image83.png"/><Relationship Id="rId2" Type="http://schemas.openxmlformats.org/officeDocument/2006/relationships/notesSlide" Target="../notesSlides/notesSlide86.xml"/><Relationship Id="rId1" Type="http://schemas.openxmlformats.org/officeDocument/2006/relationships/slideLayout" Target="../slideLayouts/slideLayout8.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0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7.xml"/><Relationship Id="rId1" Type="http://schemas.openxmlformats.org/officeDocument/2006/relationships/slideLayout" Target="../slideLayouts/slideLayout8.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10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2.png"/><Relationship Id="rId2" Type="http://schemas.openxmlformats.org/officeDocument/2006/relationships/notesSlide" Target="../notesSlides/notesSlide90.xml"/><Relationship Id="rId1" Type="http://schemas.openxmlformats.org/officeDocument/2006/relationships/slideLayout" Target="../slideLayouts/slideLayout8.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68.png"/></Relationships>
</file>

<file path=ppt/slides/_rels/slide10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hyperlink" Target="https://www.ncetm.org.uk/media/k1ocl1bp/ncetm_mm_sp1_y5_se29_teach.pdf#page=17" TargetMode="External"/><Relationship Id="rId2" Type="http://schemas.openxmlformats.org/officeDocument/2006/relationships/notesSlide" Target="../notesSlides/notesSlide94.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slide" Target="slide3.xml"/></Relationships>
</file>

<file path=ppt/slides/_rels/slide10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6.xml"/><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hyperlink" Target="https://www.ncetm.org.uk/media/k1ocl1bp/ncetm_mm_sp1_y5_se29_teach.pdf#page=19" TargetMode="External"/><Relationship Id="rId2" Type="http://schemas.openxmlformats.org/officeDocument/2006/relationships/notesSlide" Target="../notesSlides/notesSlide98.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slide" Target="slide3.xml"/></Relationships>
</file>

<file path=ppt/slides/_rels/slide1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9.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hyperlink" Target="https://www.ncetm.org.uk/media/k1ocl1bp/ncetm_mm_sp1_y5_se29_teach.pdf#page=22" TargetMode="External"/><Relationship Id="rId2" Type="http://schemas.openxmlformats.org/officeDocument/2006/relationships/notesSlide" Target="../notesSlides/notesSlide104.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slide" Target="slide3.xml"/></Relationships>
</file>

<file path=ppt/slides/_rels/slide11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05.xml"/><Relationship Id="rId1" Type="http://schemas.openxmlformats.org/officeDocument/2006/relationships/slideLayout" Target="../slideLayouts/slideLayout8.xml"/><Relationship Id="rId4" Type="http://schemas.openxmlformats.org/officeDocument/2006/relationships/image" Target="../media/image9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06.xml"/><Relationship Id="rId1" Type="http://schemas.openxmlformats.org/officeDocument/2006/relationships/slideLayout" Target="../slideLayouts/slideLayout8.xml"/><Relationship Id="rId4" Type="http://schemas.openxmlformats.org/officeDocument/2006/relationships/image" Target="../media/image96.png"/></Relationships>
</file>

<file path=ppt/slides/_rels/slide12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07.xml"/><Relationship Id="rId1" Type="http://schemas.openxmlformats.org/officeDocument/2006/relationships/slideLayout" Target="../slideLayouts/slideLayout8.xml"/><Relationship Id="rId4" Type="http://schemas.openxmlformats.org/officeDocument/2006/relationships/image" Target="../media/image98.png"/></Relationships>
</file>

<file path=ppt/slides/_rels/slide12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08.xml"/><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09.xml"/><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11.xml"/><Relationship Id="rId1" Type="http://schemas.openxmlformats.org/officeDocument/2006/relationships/slideLayout" Target="../slideLayouts/slideLayout8.xml"/><Relationship Id="rId5" Type="http://schemas.openxmlformats.org/officeDocument/2006/relationships/image" Target="../media/image103.png"/><Relationship Id="rId4" Type="http://schemas.openxmlformats.org/officeDocument/2006/relationships/image" Target="../media/image102.png"/></Relationships>
</file>

<file path=ppt/slides/_rels/slide12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12.xml"/><Relationship Id="rId1" Type="http://schemas.openxmlformats.org/officeDocument/2006/relationships/slideLayout" Target="../slideLayouts/slideLayout8.xml"/><Relationship Id="rId5" Type="http://schemas.openxmlformats.org/officeDocument/2006/relationships/image" Target="../media/image106.png"/><Relationship Id="rId4" Type="http://schemas.openxmlformats.org/officeDocument/2006/relationships/image" Target="../media/image105.png"/></Relationships>
</file>

<file path=ppt/slides/_rels/slide1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hyperlink" Target="https://www.ncetm.org.uk/media/k1ocl1bp/ncetm_mm_sp1_y5_se29_teach.pdf#page=26" TargetMode="External"/><Relationship Id="rId2" Type="http://schemas.openxmlformats.org/officeDocument/2006/relationships/notesSlide" Target="../notesSlides/notesSlide114.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slide" Target="slide3.xml"/></Relationships>
</file>

<file path=ppt/slides/_rels/slide129.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115.xml"/><Relationship Id="rId1" Type="http://schemas.openxmlformats.org/officeDocument/2006/relationships/slideLayout" Target="../slideLayouts/slideLayout8.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6.xml"/><Relationship Id="rId1" Type="http://schemas.openxmlformats.org/officeDocument/2006/relationships/slideLayout" Target="../slideLayouts/slideLayout8.xml"/><Relationship Id="rId4" Type="http://schemas.openxmlformats.org/officeDocument/2006/relationships/image" Target="../media/image68.png"/></Relationships>
</file>

<file path=ppt/slides/_rels/slide1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7.xml"/><Relationship Id="rId1" Type="http://schemas.openxmlformats.org/officeDocument/2006/relationships/slideLayout" Target="../slideLayouts/slideLayout8.xml"/><Relationship Id="rId4" Type="http://schemas.openxmlformats.org/officeDocument/2006/relationships/image" Target="../media/image68.png"/></Relationships>
</file>

<file path=ppt/slides/_rels/slide1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8.xml"/><Relationship Id="rId1" Type="http://schemas.openxmlformats.org/officeDocument/2006/relationships/slideLayout" Target="../slideLayouts/slideLayout8.xml"/><Relationship Id="rId4" Type="http://schemas.openxmlformats.org/officeDocument/2006/relationships/image" Target="../media/image68.png"/></Relationships>
</file>

<file path=ppt/slides/_rels/slide1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9.xml"/><Relationship Id="rId1" Type="http://schemas.openxmlformats.org/officeDocument/2006/relationships/slideLayout" Target="../slideLayouts/slideLayout8.xml"/><Relationship Id="rId4" Type="http://schemas.openxmlformats.org/officeDocument/2006/relationships/image" Target="../media/image68.png"/></Relationships>
</file>

<file path=ppt/slides/_rels/slide1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hyperlink" Target="https://www.ncetm.org.uk/media/k1ocl1bp/ncetm_mm_sp1_y5_se29_teach.pdf#page=28" TargetMode="External"/><Relationship Id="rId2" Type="http://schemas.openxmlformats.org/officeDocument/2006/relationships/notesSlide" Target="../notesSlides/notesSlide121.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slide" Target="slide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23.xml"/><Relationship Id="rId1" Type="http://schemas.openxmlformats.org/officeDocument/2006/relationships/slideLayout" Target="../slideLayouts/slideLayout8.xml"/><Relationship Id="rId5" Type="http://schemas.openxmlformats.org/officeDocument/2006/relationships/image" Target="../media/image114.png"/><Relationship Id="rId4" Type="http://schemas.openxmlformats.org/officeDocument/2006/relationships/image" Target="../media/image113.png"/></Relationships>
</file>

<file path=ppt/slides/_rels/slide1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hyperlink" Target="https://www.ncetm.org.uk/media/k1ocl1bp/ncetm_mm_sp1_y5_se29_teach.pdf#page=31" TargetMode="External"/><Relationship Id="rId2" Type="http://schemas.openxmlformats.org/officeDocument/2006/relationships/notesSlide" Target="../notesSlides/notesSlide125.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26.xml"/><Relationship Id="rId1" Type="http://schemas.openxmlformats.org/officeDocument/2006/relationships/slideLayout" Target="../slideLayouts/slideLayout8.xml"/><Relationship Id="rId4" Type="http://schemas.openxmlformats.org/officeDocument/2006/relationships/image" Target="../media/image116.png"/></Relationships>
</file>

<file path=ppt/slides/_rels/slide1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7.xml"/><Relationship Id="rId1" Type="http://schemas.openxmlformats.org/officeDocument/2006/relationships/slideLayout" Target="../slideLayouts/slideLayout8.xml"/><Relationship Id="rId5" Type="http://schemas.openxmlformats.org/officeDocument/2006/relationships/image" Target="../media/image77.png"/><Relationship Id="rId4" Type="http://schemas.openxmlformats.org/officeDocument/2006/relationships/image" Target="../media/image76.png"/></Relationships>
</file>

<file path=ppt/slides/_rels/slide1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8.xml"/><Relationship Id="rId1" Type="http://schemas.openxmlformats.org/officeDocument/2006/relationships/slideLayout" Target="../slideLayouts/slideLayout8.xml"/><Relationship Id="rId5" Type="http://schemas.openxmlformats.org/officeDocument/2006/relationships/image" Target="../media/image77.png"/><Relationship Id="rId4" Type="http://schemas.openxmlformats.org/officeDocument/2006/relationships/image" Target="../media/image76.png"/></Relationships>
</file>

<file path=ppt/slides/_rels/slide1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hyperlink" Target="https://www.ncetm.org.uk/media/k1ocl1bp/ncetm_mm_sp1_y5_se29_teach.pdf#page=33" TargetMode="External"/><Relationship Id="rId2" Type="http://schemas.openxmlformats.org/officeDocument/2006/relationships/notesSlide" Target="../notesSlides/notesSlide130.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slide" Target="slide3.xml"/></Relationships>
</file>

<file path=ppt/slides/_rels/slide145.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notesSlide" Target="../notesSlides/notesSlide131.xml"/><Relationship Id="rId1" Type="http://schemas.openxmlformats.org/officeDocument/2006/relationships/slideLayout" Target="../slideLayouts/slideLayout8.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1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2.xml"/><Relationship Id="rId1" Type="http://schemas.openxmlformats.org/officeDocument/2006/relationships/slideLayout" Target="../slideLayouts/slideLayout8.xml"/></Relationships>
</file>

<file path=ppt/slides/_rels/slide147.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notesSlide" Target="../notesSlides/notesSlide133.xml"/><Relationship Id="rId1" Type="http://schemas.openxmlformats.org/officeDocument/2006/relationships/slideLayout" Target="../slideLayouts/slideLayout8.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148.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7.png"/><Relationship Id="rId7" Type="http://schemas.openxmlformats.org/officeDocument/2006/relationships/image" Target="../media/image131.png"/><Relationship Id="rId2" Type="http://schemas.openxmlformats.org/officeDocument/2006/relationships/notesSlide" Target="../notesSlides/notesSlide134.xml"/><Relationship Id="rId1" Type="http://schemas.openxmlformats.org/officeDocument/2006/relationships/slideLayout" Target="../slideLayouts/slideLayout8.xml"/><Relationship Id="rId6" Type="http://schemas.openxmlformats.org/officeDocument/2006/relationships/image" Target="../media/image130.png"/><Relationship Id="rId5" Type="http://schemas.openxmlformats.org/officeDocument/2006/relationships/image" Target="../media/image129.png"/><Relationship Id="rId10" Type="http://schemas.openxmlformats.org/officeDocument/2006/relationships/image" Target="../media/image134.png"/><Relationship Id="rId4" Type="http://schemas.openxmlformats.org/officeDocument/2006/relationships/image" Target="../media/image128.png"/><Relationship Id="rId9" Type="http://schemas.openxmlformats.org/officeDocument/2006/relationships/image" Target="../media/image133.png"/></Relationships>
</file>

<file path=ppt/slides/_rels/slide1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3" Type="http://schemas.openxmlformats.org/officeDocument/2006/relationships/hyperlink" Target="https://www.ncetm.org.uk/media/k1ocl1bp/ncetm_mm_sp1_y5_se29_teach.pdf#page=36" TargetMode="External"/><Relationship Id="rId2" Type="http://schemas.openxmlformats.org/officeDocument/2006/relationships/notesSlide" Target="../notesSlides/notesSlide137.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slide" Target="slide3.xml"/></Relationships>
</file>

<file path=ppt/slides/_rels/slide1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8.xml"/><Relationship Id="rId1" Type="http://schemas.openxmlformats.org/officeDocument/2006/relationships/slideLayout" Target="../slideLayouts/slideLayout8.xml"/></Relationships>
</file>

<file path=ppt/slides/_rels/slide1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9.xml"/><Relationship Id="rId1" Type="http://schemas.openxmlformats.org/officeDocument/2006/relationships/slideLayout" Target="../slideLayouts/slideLayout8.xm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15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3" Type="http://schemas.openxmlformats.org/officeDocument/2006/relationships/hyperlink" Target="https://www.ncetm.org.uk/media/k1ocl1bp/ncetm_mm_sp1_y5_se29_teach.pdf#page=38" TargetMode="External"/><Relationship Id="rId2" Type="http://schemas.openxmlformats.org/officeDocument/2006/relationships/notesSlide" Target="../notesSlides/notesSlide142.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slide" Target="slide3.xml"/></Relationships>
</file>

<file path=ppt/slides/_rels/slide1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3.xml"/><Relationship Id="rId1" Type="http://schemas.openxmlformats.org/officeDocument/2006/relationships/slideLayout" Target="../slideLayouts/slideLayout8.xml"/><Relationship Id="rId4" Type="http://schemas.openxmlformats.org/officeDocument/2006/relationships/image" Target="../media/image68.png"/></Relationships>
</file>

<file path=ppt/slides/_rels/slide1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4.xml"/><Relationship Id="rId1" Type="http://schemas.openxmlformats.org/officeDocument/2006/relationships/slideLayout" Target="../slideLayouts/slideLayout8.xml"/><Relationship Id="rId4" Type="http://schemas.openxmlformats.org/officeDocument/2006/relationships/image" Target="../media/image68.png"/></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3" Type="http://schemas.openxmlformats.org/officeDocument/2006/relationships/hyperlink" Target="https://www.ncetm.org.uk/media/k1ocl1bp/ncetm_mm_sp1_y5_se29_teach.pdf#page=39" TargetMode="External"/><Relationship Id="rId2" Type="http://schemas.openxmlformats.org/officeDocument/2006/relationships/notesSlide" Target="../notesSlides/notesSlide147.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slide" Target="slide3.xml"/></Relationships>
</file>

<file path=ppt/slides/_rels/slide16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8.xml"/><Relationship Id="rId1" Type="http://schemas.openxmlformats.org/officeDocument/2006/relationships/slideLayout" Target="../slideLayouts/slideLayout8.xml"/><Relationship Id="rId4" Type="http://schemas.openxmlformats.org/officeDocument/2006/relationships/image" Target="../media/image68.png"/></Relationships>
</file>

<file path=ppt/slides/_rels/slide1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9.xml"/><Relationship Id="rId1" Type="http://schemas.openxmlformats.org/officeDocument/2006/relationships/slideLayout" Target="../slideLayouts/slideLayout8.xml"/><Relationship Id="rId4" Type="http://schemas.openxmlformats.org/officeDocument/2006/relationships/image" Target="../media/image68.png"/></Relationships>
</file>

<file path=ppt/slides/_rels/slide1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0.xml"/><Relationship Id="rId1" Type="http://schemas.openxmlformats.org/officeDocument/2006/relationships/slideLayout" Target="../slideLayouts/slideLayout8.xml"/></Relationships>
</file>

<file path=ppt/slides/_rels/slide16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51.xml"/><Relationship Id="rId1" Type="http://schemas.openxmlformats.org/officeDocument/2006/relationships/slideLayout" Target="../slideLayouts/slideLayout8.xml"/></Relationships>
</file>

<file path=ppt/slides/_rels/slide16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3" Type="http://schemas.openxmlformats.org/officeDocument/2006/relationships/hyperlink" Target="https://www.ncetm.org.uk/media/k1ocl1bp/ncetm_mm_sp1_y5_se29_teach.pdf#page=42" TargetMode="External"/><Relationship Id="rId2" Type="http://schemas.openxmlformats.org/officeDocument/2006/relationships/notesSlide" Target="../notesSlides/notesSlide153.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slide" Target="slide3.xml"/></Relationships>
</file>

<file path=ppt/slides/_rels/slide16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54.xml"/><Relationship Id="rId1" Type="http://schemas.openxmlformats.org/officeDocument/2006/relationships/slideLayout" Target="../slideLayouts/slideLayout8.xml"/></Relationships>
</file>

<file path=ppt/slides/_rels/slide169.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5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7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3" Type="http://schemas.openxmlformats.org/officeDocument/2006/relationships/hyperlink" Target="https://www.ncetm.org.uk/media/k1ocl1bp/ncetm_mm_sp1_y5_se29_teach.pdf#page=43" TargetMode="External"/><Relationship Id="rId2" Type="http://schemas.openxmlformats.org/officeDocument/2006/relationships/notesSlide" Target="../notesSlides/notesSlide157.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slide" Target="slide3.xml"/></Relationships>
</file>

<file path=ppt/slides/_rels/slide172.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7.png"/><Relationship Id="rId7" Type="http://schemas.openxmlformats.org/officeDocument/2006/relationships/image" Target="../media/image141.png"/><Relationship Id="rId2" Type="http://schemas.openxmlformats.org/officeDocument/2006/relationships/notesSlide" Target="../notesSlides/notesSlide158.xml"/><Relationship Id="rId1" Type="http://schemas.openxmlformats.org/officeDocument/2006/relationships/slideLayout" Target="../slideLayouts/slideLayout8.xml"/><Relationship Id="rId6" Type="http://schemas.openxmlformats.org/officeDocument/2006/relationships/image" Target="../media/image140.png"/><Relationship Id="rId5" Type="http://schemas.openxmlformats.org/officeDocument/2006/relationships/image" Target="../media/image139.png"/><Relationship Id="rId10" Type="http://schemas.openxmlformats.org/officeDocument/2006/relationships/image" Target="../media/image144.png"/><Relationship Id="rId4" Type="http://schemas.openxmlformats.org/officeDocument/2006/relationships/image" Target="../media/image138.png"/><Relationship Id="rId9" Type="http://schemas.openxmlformats.org/officeDocument/2006/relationships/image" Target="../media/image143.png"/></Relationships>
</file>

<file path=ppt/slides/_rels/slide17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9.xml"/><Relationship Id="rId1" Type="http://schemas.openxmlformats.org/officeDocument/2006/relationships/slideLayout" Target="../slideLayouts/slideLayout8.xml"/></Relationships>
</file>

<file path=ppt/slides/_rels/slide174.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notesSlide" Target="../notesSlides/notesSlide160.xml"/><Relationship Id="rId1" Type="http://schemas.openxmlformats.org/officeDocument/2006/relationships/slideLayout" Target="../slideLayouts/slideLayout8.xml"/><Relationship Id="rId6" Type="http://schemas.openxmlformats.org/officeDocument/2006/relationships/image" Target="../media/image148.png"/><Relationship Id="rId5" Type="http://schemas.openxmlformats.org/officeDocument/2006/relationships/image" Target="../media/image147.png"/><Relationship Id="rId10" Type="http://schemas.openxmlformats.org/officeDocument/2006/relationships/image" Target="../media/image152.png"/><Relationship Id="rId4" Type="http://schemas.openxmlformats.org/officeDocument/2006/relationships/image" Target="../media/image146.png"/><Relationship Id="rId9" Type="http://schemas.openxmlformats.org/officeDocument/2006/relationships/image" Target="../media/image151.png"/></Relationships>
</file>

<file path=ppt/slides/_rels/slide17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1.xml"/><Relationship Id="rId1" Type="http://schemas.openxmlformats.org/officeDocument/2006/relationships/slideLayout" Target="../slideLayouts/slideLayout8.xml"/></Relationships>
</file>

<file path=ppt/slides/_rels/slide17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3" Type="http://schemas.openxmlformats.org/officeDocument/2006/relationships/hyperlink" Target="https://www.ncetm.org.uk/media/k1ocl1bp/ncetm_mm_sp1_y5_se29_teach.pdf#page=45" TargetMode="External"/><Relationship Id="rId2" Type="http://schemas.openxmlformats.org/officeDocument/2006/relationships/notesSlide" Target="../notesSlides/notesSlide163.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slide" Target="slide3.xml"/></Relationships>
</file>

<file path=ppt/slides/_rels/slide17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4.xml"/><Relationship Id="rId1" Type="http://schemas.openxmlformats.org/officeDocument/2006/relationships/slideLayout" Target="../slideLayouts/slideLayout8.xml"/></Relationships>
</file>

<file path=ppt/slides/_rels/slide17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8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3" Type="http://schemas.openxmlformats.org/officeDocument/2006/relationships/hyperlink" Target="https://www.ncetm.org.uk/media/k1ocl1bp/ncetm_mm_sp1_y5_se29_teach.pdf#page=47" TargetMode="External"/><Relationship Id="rId2" Type="http://schemas.openxmlformats.org/officeDocument/2006/relationships/notesSlide" Target="../notesSlides/notesSlide167.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slide" Target="slide3.xml"/></Relationships>
</file>

<file path=ppt/slides/_rels/slide18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8.xml"/><Relationship Id="rId1" Type="http://schemas.openxmlformats.org/officeDocument/2006/relationships/slideLayout" Target="../slideLayouts/slideLayout8.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assets.publishing.service.gov.uk/government/uploads/system/uploads/attachment_data/file/897806/Maths_guidance_KS_1_and_2.pdf#page=302"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97806/Maths_guidance_KS_1_and_2.pdf#page=298"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tuzdfxwh/ncetm_mm_sp1_y5_se28_teach.pdf#page=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tuzdfxwh/ncetm_mm_sp1_y5_se28_teach.pdf#page=12"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8.xml"/><Relationship Id="rId7" Type="http://schemas.openxmlformats.org/officeDocument/2006/relationships/slide" Target="slide4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png"/><Relationship Id="rId18" Type="http://schemas.openxmlformats.org/officeDocument/2006/relationships/image" Target="../media/image33.wmf"/><Relationship Id="rId3" Type="http://schemas.openxmlformats.org/officeDocument/2006/relationships/image" Target="../media/image24.png"/><Relationship Id="rId7" Type="http://schemas.openxmlformats.org/officeDocument/2006/relationships/image" Target="../media/image26.wmf"/><Relationship Id="rId12" Type="http://schemas.openxmlformats.org/officeDocument/2006/relationships/image" Target="../media/image29.wmf"/><Relationship Id="rId17" Type="http://schemas.openxmlformats.org/officeDocument/2006/relationships/oleObject" Target="../embeddings/oleObject6.bin"/><Relationship Id="rId2" Type="http://schemas.openxmlformats.org/officeDocument/2006/relationships/notesSlide" Target="../notesSlides/notesSlide34.xml"/><Relationship Id="rId16" Type="http://schemas.openxmlformats.org/officeDocument/2006/relationships/image" Target="../media/image32.png"/><Relationship Id="rId20" Type="http://schemas.openxmlformats.org/officeDocument/2006/relationships/image" Target="../media/image34.wmf"/><Relationship Id="rId1" Type="http://schemas.openxmlformats.org/officeDocument/2006/relationships/slideLayout" Target="../slideLayouts/slideLayout16.x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25.wmf"/><Relationship Id="rId15" Type="http://schemas.openxmlformats.org/officeDocument/2006/relationships/image" Target="../media/image31.wmf"/><Relationship Id="rId10" Type="http://schemas.openxmlformats.org/officeDocument/2006/relationships/image" Target="../media/image28.wmf"/><Relationship Id="rId19"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3.bin"/><Relationship Id="rId14" Type="http://schemas.openxmlformats.org/officeDocument/2006/relationships/oleObject" Target="../embeddings/oleObject5.bin"/><Relationship Id="rId22" Type="http://schemas.openxmlformats.org/officeDocument/2006/relationships/image" Target="../media/image20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tuzdfxwh/ncetm_mm_sp1_y5_se28_teach.pdf#page=13"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slide" Target="slide50.xml"/><Relationship Id="rId7" Type="http://schemas.openxmlformats.org/officeDocument/2006/relationships/slide" Target="slide7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65.xml"/><Relationship Id="rId5" Type="http://schemas.openxmlformats.org/officeDocument/2006/relationships/slide" Target="slide60.xml"/><Relationship Id="rId4" Type="http://schemas.openxmlformats.org/officeDocument/2006/relationships/slide" Target="slide53.xml"/><Relationship Id="rId9"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tuzdfxwh/ncetm_mm_sp1_y5_se28_teach.pdf#page=17"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tuzdfxwh/ncetm_mm_sp1_y5_se28_teach.pdf#page=18"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slide" Target="slide127.xml"/><Relationship Id="rId3" Type="http://schemas.openxmlformats.org/officeDocument/2006/relationships/slide" Target="slide91.xml"/><Relationship Id="rId7" Type="http://schemas.openxmlformats.org/officeDocument/2006/relationships/slide" Target="slide11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11.xml"/><Relationship Id="rId5" Type="http://schemas.openxmlformats.org/officeDocument/2006/relationships/slide" Target="slide107.xml"/><Relationship Id="rId4" Type="http://schemas.openxmlformats.org/officeDocument/2006/relationships/slide" Target="slide98.xml"/><Relationship Id="rId9"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tuzdfxwh/ncetm_mm_sp1_y5_se28_teach.pdf#page=20"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tuzdfxwh/ncetm_mm_sp1_y5_se28_teach.pdf#page=23"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8.xml"/><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slide" Target="slide160.xml"/><Relationship Id="rId3" Type="http://schemas.openxmlformats.org/officeDocument/2006/relationships/slide" Target="slide134.xml"/><Relationship Id="rId7" Type="http://schemas.openxmlformats.org/officeDocument/2006/relationships/slide" Target="slide15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50.xml"/><Relationship Id="rId5" Type="http://schemas.openxmlformats.org/officeDocument/2006/relationships/slide" Target="slide143.xml"/><Relationship Id="rId4" Type="http://schemas.openxmlformats.org/officeDocument/2006/relationships/slide" Target="slide138.xml"/><Relationship Id="rId9" Type="http://schemas.openxmlformats.org/officeDocument/2006/relationships/slide" Target="slide3.xml"/></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tuzdfxwh/ncetm_mm_sp1_y5_se28_teach.pdf#page=25"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https://www.ncetm.org.uk/media/k1ocl1bp/ncetm_mm_sp1_y5_se29_teach.pdf#page=5" TargetMode="External"/><Relationship Id="rId2" Type="http://schemas.openxmlformats.org/officeDocument/2006/relationships/notesSlide" Target="../notesSlides/notesSlide65.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slide" Target="slide3.xml"/></Relationships>
</file>

<file path=ppt/slides/_rels/slide6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8.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slide" Target="slide166.xml"/><Relationship Id="rId7"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80.xml"/><Relationship Id="rId5" Type="http://schemas.openxmlformats.org/officeDocument/2006/relationships/slide" Target="slide176.xml"/><Relationship Id="rId4" Type="http://schemas.openxmlformats.org/officeDocument/2006/relationships/slide" Target="slide170.xml"/></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hyperlink" Target="https://www.ncetm.org.uk/media/k1ocl1bp/ncetm_mm_sp1_y5_se29_teach.pdf#page=7" TargetMode="External"/><Relationship Id="rId2" Type="http://schemas.openxmlformats.org/officeDocument/2006/relationships/notesSlide" Target="../notesSlides/notesSlide69.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slide" Target="slide3.xml"/></Relationships>
</file>

<file path=ppt/slides/_rels/slide7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8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hyperlink" Target="https://www.ncetm.org.uk/media/k1ocl1bp/ncetm_mm_sp1_y5_se29_teach.pdf#page=8" TargetMode="External"/><Relationship Id="rId2" Type="http://schemas.openxmlformats.org/officeDocument/2006/relationships/notesSlide" Target="../notesSlides/notesSlide74.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slide" Target="slide3.xml"/></Relationships>
</file>

<file path=ppt/slides/_rels/slide8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8.xml"/><Relationship Id="rId4" Type="http://schemas.openxmlformats.org/officeDocument/2006/relationships/image" Target="../media/image68.png"/></Relationships>
</file>

<file path=ppt/slides/_rels/slide8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8.xml"/><Relationship Id="rId4" Type="http://schemas.openxmlformats.org/officeDocument/2006/relationships/image" Target="../media/image68.png"/></Relationships>
</file>

<file path=ppt/slides/_rels/slide8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8.xml"/><Relationship Id="rId4" Type="http://schemas.openxmlformats.org/officeDocument/2006/relationships/image" Target="../media/image68.png"/></Relationships>
</file>

<file path=ppt/slides/_rels/slide8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tuzdfxwh/ncetm_mm_sp1_y5_se28_teach.pdf#page=5"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hyperlink" Target="https://www.ncetm.org.uk/media/k1ocl1bp/ncetm_mm_sp1_y5_se29_teach.pdf#page=10" TargetMode="External"/><Relationship Id="rId2" Type="http://schemas.openxmlformats.org/officeDocument/2006/relationships/notesSlide" Target="../notesSlides/notesSlide78.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slide" Target="slide3.xml"/></Relationships>
</file>

<file path=ppt/slides/_rels/slide9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9.xml"/><Relationship Id="rId1" Type="http://schemas.openxmlformats.org/officeDocument/2006/relationships/slideLayout" Target="../slideLayouts/slideLayout8.xml"/><Relationship Id="rId5" Type="http://schemas.openxmlformats.org/officeDocument/2006/relationships/image" Target="../media/image77.png"/><Relationship Id="rId4" Type="http://schemas.openxmlformats.org/officeDocument/2006/relationships/image" Target="../media/image76.png"/></Relationships>
</file>

<file path=ppt/slides/_rels/slide9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0.xml"/><Relationship Id="rId1" Type="http://schemas.openxmlformats.org/officeDocument/2006/relationships/slideLayout" Target="../slideLayouts/slideLayout8.xml"/><Relationship Id="rId5" Type="http://schemas.openxmlformats.org/officeDocument/2006/relationships/image" Target="../media/image77.png"/><Relationship Id="rId4" Type="http://schemas.openxmlformats.org/officeDocument/2006/relationships/image" Target="../media/image76.png"/></Relationships>
</file>

<file path=ppt/slides/_rels/slide9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1.xml"/><Relationship Id="rId1" Type="http://schemas.openxmlformats.org/officeDocument/2006/relationships/slideLayout" Target="../slideLayouts/slideLayout8.xml"/><Relationship Id="rId5" Type="http://schemas.openxmlformats.org/officeDocument/2006/relationships/image" Target="../media/image79.png"/><Relationship Id="rId4" Type="http://schemas.openxmlformats.org/officeDocument/2006/relationships/image" Target="../media/image78.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hyperlink" Target="https://www.ncetm.org.uk/media/k1ocl1bp/ncetm_mm_sp1_y5_se29_teach.pdf#page=14" TargetMode="External"/><Relationship Id="rId2" Type="http://schemas.openxmlformats.org/officeDocument/2006/relationships/notesSlide" Target="../notesSlides/notesSlide85.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6, Unit 1</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4795729" cy="1569660"/>
          </a:xfrm>
          <a:prstGeom prst="rect">
            <a:avLst/>
          </a:prstGeom>
          <a:noFill/>
        </p:spPr>
        <p:txBody>
          <a:bodyPr wrap="square">
            <a:spAutoFit/>
          </a:bodyPr>
          <a:lstStyle/>
          <a:p>
            <a:pPr lvl="0"/>
            <a:r>
              <a:rPr lang="en-US" sz="3200" b="1" dirty="0">
                <a:solidFill>
                  <a:schemeClr val="bg1"/>
                </a:solidFill>
                <a:latin typeface="Arial" panose="020B0604020202020204" pitchFamily="34" charset="0"/>
                <a:cs typeface="Arial" panose="020B0604020202020204" pitchFamily="34" charset="0"/>
              </a:rPr>
              <a:t>Calculating using knowledge of structures 1</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1.28 Common structures </a:t>
            </a:r>
            <a:r>
              <a:rPr lang="en-US" dirty="0"/>
              <a:t>– step 1:1</a:t>
            </a:r>
          </a:p>
        </p:txBody>
      </p:sp>
      <p:pic>
        <p:nvPicPr>
          <p:cNvPr id="4" name="Picture 3" descr="ncetm_mm_sp1_se28_aw001.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712781" y="1283485"/>
            <a:ext cx="4766438" cy="4291030"/>
          </a:xfrm>
          <a:prstGeom prst="rect">
            <a:avLst/>
          </a:prstGeom>
        </p:spPr>
      </p:pic>
      <p:sp>
        <p:nvSpPr>
          <p:cNvPr id="5" name="Rectangle 4"/>
          <p:cNvSpPr/>
          <p:nvPr/>
        </p:nvSpPr>
        <p:spPr bwMode="auto">
          <a:xfrm>
            <a:off x="3346344" y="3530837"/>
            <a:ext cx="5394354" cy="1070169"/>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chemeClr val="tx1"/>
              </a:solidFill>
              <a:latin typeface="Arial" charset="0"/>
            </a:endParaRP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2:1</a:t>
            </a:r>
          </a:p>
        </p:txBody>
      </p:sp>
      <p:sp>
        <p:nvSpPr>
          <p:cNvPr id="24" name="Rectangle 23" hidden="1">
            <a:extLst>
              <a:ext uri="{FF2B5EF4-FFF2-40B4-BE49-F238E27FC236}">
                <a16:creationId xmlns:a16="http://schemas.microsoft.com/office/drawing/2014/main" id="{7A847753-3783-432D-9397-C86599575955}"/>
              </a:ext>
            </a:extLst>
          </p:cNvPr>
          <p:cNvSpPr/>
          <p:nvPr/>
        </p:nvSpPr>
        <p:spPr bwMode="auto">
          <a:xfrm>
            <a:off x="6726565" y="3911601"/>
            <a:ext cx="351378" cy="922499"/>
          </a:xfrm>
          <a:prstGeom prst="rect">
            <a:avLst/>
          </a:prstGeom>
          <a:solidFill>
            <a:srgbClr val="FFFFFF">
              <a:alpha val="50196"/>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pic>
        <p:nvPicPr>
          <p:cNvPr id="44" name="Picture 43">
            <a:extLst>
              <a:ext uri="{FF2B5EF4-FFF2-40B4-BE49-F238E27FC236}">
                <a16:creationId xmlns:a16="http://schemas.microsoft.com/office/drawing/2014/main" id="{6AC6DCA4-2F4C-4CFE-8589-7736A60BD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241" y="1775187"/>
            <a:ext cx="3654784" cy="3307626"/>
          </a:xfrm>
          <a:prstGeom prst="rect">
            <a:avLst/>
          </a:prstGeom>
        </p:spPr>
      </p:pic>
      <p:sp>
        <p:nvSpPr>
          <p:cNvPr id="45" name="TextBox 44">
            <a:extLst>
              <a:ext uri="{FF2B5EF4-FFF2-40B4-BE49-F238E27FC236}">
                <a16:creationId xmlns:a16="http://schemas.microsoft.com/office/drawing/2014/main" id="{818D4077-6DCD-4C35-8253-597E3FEA24D9}"/>
              </a:ext>
            </a:extLst>
          </p:cNvPr>
          <p:cNvSpPr txBox="1"/>
          <p:nvPr/>
        </p:nvSpPr>
        <p:spPr bwMode="auto">
          <a:xfrm>
            <a:off x="2364280" y="5335185"/>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46" name="TextBox 45">
            <a:extLst>
              <a:ext uri="{FF2B5EF4-FFF2-40B4-BE49-F238E27FC236}">
                <a16:creationId xmlns:a16="http://schemas.microsoft.com/office/drawing/2014/main" id="{BE6E27B1-2D99-4271-B224-D41F8D417BCA}"/>
              </a:ext>
            </a:extLst>
          </p:cNvPr>
          <p:cNvSpPr txBox="1"/>
          <p:nvPr/>
        </p:nvSpPr>
        <p:spPr bwMode="auto">
          <a:xfrm>
            <a:off x="4637609" y="5335185"/>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6</a:t>
            </a:r>
          </a:p>
        </p:txBody>
      </p:sp>
      <p:sp>
        <p:nvSpPr>
          <p:cNvPr id="47" name="TextBox 46">
            <a:extLst>
              <a:ext uri="{FF2B5EF4-FFF2-40B4-BE49-F238E27FC236}">
                <a16:creationId xmlns:a16="http://schemas.microsoft.com/office/drawing/2014/main" id="{A2259546-2CD8-41AA-9CC7-AC545B03A052}"/>
              </a:ext>
            </a:extLst>
          </p:cNvPr>
          <p:cNvSpPr txBox="1"/>
          <p:nvPr/>
        </p:nvSpPr>
        <p:spPr bwMode="auto">
          <a:xfrm>
            <a:off x="3479303" y="533518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48" name="TextBox 47">
            <a:extLst>
              <a:ext uri="{FF2B5EF4-FFF2-40B4-BE49-F238E27FC236}">
                <a16:creationId xmlns:a16="http://schemas.microsoft.com/office/drawing/2014/main" id="{7C5027E1-5A4F-4D92-A0E9-B0BA37813902}"/>
              </a:ext>
            </a:extLst>
          </p:cNvPr>
          <p:cNvSpPr txBox="1"/>
          <p:nvPr/>
        </p:nvSpPr>
        <p:spPr bwMode="auto">
          <a:xfrm>
            <a:off x="5076610" y="533518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49" name="TextBox 48">
            <a:extLst>
              <a:ext uri="{FF2B5EF4-FFF2-40B4-BE49-F238E27FC236}">
                <a16:creationId xmlns:a16="http://schemas.microsoft.com/office/drawing/2014/main" id="{586BC45F-0357-40D3-97A1-88C8203499EA}"/>
              </a:ext>
            </a:extLst>
          </p:cNvPr>
          <p:cNvSpPr txBox="1"/>
          <p:nvPr/>
        </p:nvSpPr>
        <p:spPr bwMode="auto">
          <a:xfrm>
            <a:off x="5558894" y="5335185"/>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a:t>
            </a:r>
          </a:p>
        </p:txBody>
      </p:sp>
      <p:pic>
        <p:nvPicPr>
          <p:cNvPr id="50" name="Picture 49">
            <a:extLst>
              <a:ext uri="{FF2B5EF4-FFF2-40B4-BE49-F238E27FC236}">
                <a16:creationId xmlns:a16="http://schemas.microsoft.com/office/drawing/2014/main" id="{EFAC2EC8-383F-4D03-8C57-C4572E362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3727" y="4213109"/>
            <a:ext cx="97263" cy="359127"/>
          </a:xfrm>
          <a:prstGeom prst="rect">
            <a:avLst/>
          </a:prstGeom>
        </p:spPr>
      </p:pic>
      <p:pic>
        <p:nvPicPr>
          <p:cNvPr id="51" name="Picture 50">
            <a:extLst>
              <a:ext uri="{FF2B5EF4-FFF2-40B4-BE49-F238E27FC236}">
                <a16:creationId xmlns:a16="http://schemas.microsoft.com/office/drawing/2014/main" id="{4DCBBC7B-B5AE-4B55-9FC2-1E15F47A6D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4811" y="4077491"/>
            <a:ext cx="216972" cy="620991"/>
          </a:xfrm>
          <a:prstGeom prst="rect">
            <a:avLst/>
          </a:prstGeom>
        </p:spPr>
      </p:pic>
      <p:pic>
        <p:nvPicPr>
          <p:cNvPr id="52" name="Picture 51">
            <a:extLst>
              <a:ext uri="{FF2B5EF4-FFF2-40B4-BE49-F238E27FC236}">
                <a16:creationId xmlns:a16="http://schemas.microsoft.com/office/drawing/2014/main" id="{5650DC33-9D0A-4D7B-8778-7106E5EA2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1899" y="1775187"/>
            <a:ext cx="3654784" cy="3307626"/>
          </a:xfrm>
          <a:prstGeom prst="rect">
            <a:avLst/>
          </a:prstGeom>
        </p:spPr>
      </p:pic>
      <p:sp>
        <p:nvSpPr>
          <p:cNvPr id="53" name="TextBox 52">
            <a:extLst>
              <a:ext uri="{FF2B5EF4-FFF2-40B4-BE49-F238E27FC236}">
                <a16:creationId xmlns:a16="http://schemas.microsoft.com/office/drawing/2014/main" id="{833B478D-5ED8-4BE2-8D56-1930651A7123}"/>
              </a:ext>
            </a:extLst>
          </p:cNvPr>
          <p:cNvSpPr txBox="1"/>
          <p:nvPr/>
        </p:nvSpPr>
        <p:spPr bwMode="auto">
          <a:xfrm>
            <a:off x="9030267" y="5335185"/>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6</a:t>
            </a:r>
          </a:p>
        </p:txBody>
      </p:sp>
      <p:sp>
        <p:nvSpPr>
          <p:cNvPr id="54" name="TextBox 53">
            <a:extLst>
              <a:ext uri="{FF2B5EF4-FFF2-40B4-BE49-F238E27FC236}">
                <a16:creationId xmlns:a16="http://schemas.microsoft.com/office/drawing/2014/main" id="{11D853D8-CEA9-4DBA-B779-66A3A9BB93CB}"/>
              </a:ext>
            </a:extLst>
          </p:cNvPr>
          <p:cNvSpPr txBox="1"/>
          <p:nvPr/>
        </p:nvSpPr>
        <p:spPr bwMode="auto">
          <a:xfrm>
            <a:off x="7871961" y="533518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55" name="TextBox 54">
            <a:extLst>
              <a:ext uri="{FF2B5EF4-FFF2-40B4-BE49-F238E27FC236}">
                <a16:creationId xmlns:a16="http://schemas.microsoft.com/office/drawing/2014/main" id="{A48852C0-8C96-42C1-B121-025133A5FE3F}"/>
              </a:ext>
            </a:extLst>
          </p:cNvPr>
          <p:cNvSpPr txBox="1"/>
          <p:nvPr/>
        </p:nvSpPr>
        <p:spPr bwMode="auto">
          <a:xfrm>
            <a:off x="9465689" y="533518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pic>
        <p:nvPicPr>
          <p:cNvPr id="56" name="Picture 55">
            <a:extLst>
              <a:ext uri="{FF2B5EF4-FFF2-40B4-BE49-F238E27FC236}">
                <a16:creationId xmlns:a16="http://schemas.microsoft.com/office/drawing/2014/main" id="{9DD1E1A8-A9F3-451D-8888-464A627F36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4359" y="3951245"/>
            <a:ext cx="254381" cy="882855"/>
          </a:xfrm>
          <a:prstGeom prst="rect">
            <a:avLst/>
          </a:prstGeom>
        </p:spPr>
      </p:pic>
      <p:pic>
        <p:nvPicPr>
          <p:cNvPr id="57" name="Picture 56">
            <a:extLst>
              <a:ext uri="{FF2B5EF4-FFF2-40B4-BE49-F238E27FC236}">
                <a16:creationId xmlns:a16="http://schemas.microsoft.com/office/drawing/2014/main" id="{714991DF-63F8-4C45-A293-EE7E0A23D3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33632" y="3951245"/>
            <a:ext cx="97263" cy="359127"/>
          </a:xfrm>
          <a:prstGeom prst="rect">
            <a:avLst/>
          </a:prstGeom>
        </p:spPr>
      </p:pic>
      <p:sp>
        <p:nvSpPr>
          <p:cNvPr id="58" name="TextBox 57">
            <a:extLst>
              <a:ext uri="{FF2B5EF4-FFF2-40B4-BE49-F238E27FC236}">
                <a16:creationId xmlns:a16="http://schemas.microsoft.com/office/drawing/2014/main" id="{7127CA1E-C37B-463E-9827-4050D89EFC7A}"/>
              </a:ext>
            </a:extLst>
          </p:cNvPr>
          <p:cNvSpPr txBox="1"/>
          <p:nvPr/>
        </p:nvSpPr>
        <p:spPr bwMode="auto">
          <a:xfrm>
            <a:off x="6675766" y="533518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23</a:t>
            </a:r>
          </a:p>
        </p:txBody>
      </p:sp>
      <p:sp>
        <p:nvSpPr>
          <p:cNvPr id="59" name="TextBox 58">
            <a:extLst>
              <a:ext uri="{FF2B5EF4-FFF2-40B4-BE49-F238E27FC236}">
                <a16:creationId xmlns:a16="http://schemas.microsoft.com/office/drawing/2014/main" id="{7324A493-FB6D-4902-88A2-655B25CED2F3}"/>
              </a:ext>
            </a:extLst>
          </p:cNvPr>
          <p:cNvSpPr txBox="1"/>
          <p:nvPr/>
        </p:nvSpPr>
        <p:spPr bwMode="auto">
          <a:xfrm>
            <a:off x="9944324" y="533518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29</a:t>
            </a:r>
          </a:p>
        </p:txBody>
      </p:sp>
      <p:pic>
        <p:nvPicPr>
          <p:cNvPr id="64" name="Picture 63">
            <a:extLst>
              <a:ext uri="{FF2B5EF4-FFF2-40B4-BE49-F238E27FC236}">
                <a16:creationId xmlns:a16="http://schemas.microsoft.com/office/drawing/2014/main" id="{612FE850-D9BC-454B-8B8C-12F0A2551D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7469" y="4074199"/>
            <a:ext cx="216972" cy="620991"/>
          </a:xfrm>
          <a:prstGeom prst="rect">
            <a:avLst/>
          </a:prstGeom>
        </p:spPr>
      </p:pic>
      <p:grpSp>
        <p:nvGrpSpPr>
          <p:cNvPr id="3" name="Group 2">
            <a:extLst>
              <a:ext uri="{FF2B5EF4-FFF2-40B4-BE49-F238E27FC236}">
                <a16:creationId xmlns:a16="http://schemas.microsoft.com/office/drawing/2014/main" id="{C2AA6A0C-2F16-450C-8A97-1BC2E378B167}"/>
              </a:ext>
            </a:extLst>
          </p:cNvPr>
          <p:cNvGrpSpPr/>
          <p:nvPr/>
        </p:nvGrpSpPr>
        <p:grpSpPr>
          <a:xfrm>
            <a:off x="8153210" y="2007658"/>
            <a:ext cx="251257" cy="620991"/>
            <a:chOff x="8121218" y="1212320"/>
            <a:chExt cx="251257" cy="620991"/>
          </a:xfrm>
        </p:grpSpPr>
        <p:pic>
          <p:nvPicPr>
            <p:cNvPr id="66" name="Picture 65">
              <a:extLst>
                <a:ext uri="{FF2B5EF4-FFF2-40B4-BE49-F238E27FC236}">
                  <a16:creationId xmlns:a16="http://schemas.microsoft.com/office/drawing/2014/main" id="{8065FF90-A129-45C9-8844-FC408FFCD6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1218" y="1212320"/>
              <a:ext cx="216972" cy="620991"/>
            </a:xfrm>
            <a:prstGeom prst="rect">
              <a:avLst/>
            </a:prstGeom>
          </p:spPr>
        </p:pic>
        <p:pic>
          <p:nvPicPr>
            <p:cNvPr id="68" name="Picture 67">
              <a:extLst>
                <a:ext uri="{FF2B5EF4-FFF2-40B4-BE49-F238E27FC236}">
                  <a16:creationId xmlns:a16="http://schemas.microsoft.com/office/drawing/2014/main" id="{EA3EDDBA-181B-4DAE-A593-AE8C1E684AAE}"/>
                </a:ext>
              </a:extLst>
            </p:cNvPr>
            <p:cNvPicPr>
              <a:picLocks noChangeAspect="1"/>
            </p:cNvPicPr>
            <p:nvPr/>
          </p:nvPicPr>
          <p:blipFill rotWithShape="1">
            <a:blip r:embed="rId8">
              <a:extLst>
                <a:ext uri="{28A0092B-C50C-407E-A947-70E740481C1C}">
                  <a14:useLocalDpi xmlns:a14="http://schemas.microsoft.com/office/drawing/2010/main" val="0"/>
                </a:ext>
              </a:extLst>
            </a:blip>
            <a:srcRect l="-1558" b="-5269"/>
            <a:stretch/>
          </p:blipFill>
          <p:spPr>
            <a:xfrm>
              <a:off x="8237683" y="1321968"/>
              <a:ext cx="134792" cy="401693"/>
            </a:xfrm>
            <a:prstGeom prst="rect">
              <a:avLst/>
            </a:prstGeom>
          </p:spPr>
        </p:pic>
      </p:grpSp>
    </p:spTree>
    <p:extLst>
      <p:ext uri="{BB962C8B-B14F-4D97-AF65-F5344CB8AC3E}">
        <p14:creationId xmlns:p14="http://schemas.microsoft.com/office/powerpoint/2010/main" val="4678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64" presetClass="path" presetSubtype="0" accel="50000" fill="hold" nodeType="clickEffect">
                                  <p:stCondLst>
                                    <p:cond delay="0"/>
                                  </p:stCondLst>
                                  <p:childTnLst>
                                    <p:animMotion origin="layout" path="M -1.66667E-6 -4.81481E-6 L -0.0957 -0.29861 " pathEditMode="relative" rAng="0" ptsTypes="AA">
                                      <p:cBhvr>
                                        <p:cTn id="17" dur="2000" fill="hold"/>
                                        <p:tgtEl>
                                          <p:spTgt spid="51"/>
                                        </p:tgtEl>
                                        <p:attrNameLst>
                                          <p:attrName>ppt_x</p:attrName>
                                          <p:attrName>ppt_y</p:attrName>
                                        </p:attrNameLst>
                                      </p:cBhvr>
                                      <p:rCtr x="-4792" y="-14931"/>
                                    </p:animMotion>
                                  </p:childTnLst>
                                </p:cTn>
                              </p:par>
                              <p:par>
                                <p:cTn id="18" presetID="64" presetClass="path" presetSubtype="0" accel="50000" fill="hold" nodeType="withEffect">
                                  <p:stCondLst>
                                    <p:cond delay="0"/>
                                  </p:stCondLst>
                                  <p:childTnLst>
                                    <p:animMotion origin="layout" path="M -0.00091 -0.00162 L 0.09545 -0.29931 " pathEditMode="relative" rAng="0" ptsTypes="AA">
                                      <p:cBhvr>
                                        <p:cTn id="19" dur="2000" fill="hold"/>
                                        <p:tgtEl>
                                          <p:spTgt spid="50"/>
                                        </p:tgtEl>
                                        <p:attrNameLst>
                                          <p:attrName>ppt_x</p:attrName>
                                          <p:attrName>ppt_y</p:attrName>
                                        </p:attrNameLst>
                                      </p:cBhvr>
                                      <p:rCtr x="4818" y="-14884"/>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par>
                                <p:cTn id="33" presetID="10"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par>
                                <p:cTn id="36" presetID="10" presetClass="entr" presetSubtype="0" fill="hold"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par>
                                <p:cTn id="39" presetID="10"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500"/>
                                        <p:tgtEl>
                                          <p:spTgt spid="6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500"/>
                                        <p:tgtEl>
                                          <p:spTgt spid="5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64" presetClass="path" presetSubtype="0" accel="50000" fill="hold" nodeType="clickEffect">
                                  <p:stCondLst>
                                    <p:cond delay="0"/>
                                  </p:stCondLst>
                                  <p:childTnLst>
                                    <p:animMotion origin="layout" path="M 6.25E-7 -4.81481E-6 L 0.10482 -0.26458 " pathEditMode="relative" rAng="0" ptsTypes="AA">
                                      <p:cBhvr>
                                        <p:cTn id="56" dur="2000" fill="hold"/>
                                        <p:tgtEl>
                                          <p:spTgt spid="57"/>
                                        </p:tgtEl>
                                        <p:attrNameLst>
                                          <p:attrName>ppt_x</p:attrName>
                                          <p:attrName>ppt_y</p:attrName>
                                        </p:attrNameLst>
                                      </p:cBhvr>
                                      <p:rCtr x="5234" y="-13241"/>
                                    </p:animMotion>
                                  </p:childTnLst>
                                </p:cTn>
                              </p:par>
                              <p:par>
                                <p:cTn id="57" presetID="64" presetClass="path" presetSubtype="0" accel="50000" fill="hold" nodeType="withEffect">
                                  <p:stCondLst>
                                    <p:cond delay="0"/>
                                  </p:stCondLst>
                                  <p:childTnLst>
                                    <p:animMotion origin="layout" path="M 1.875E-6 -1.85185E-6 L -0.07709 -0.3 " pathEditMode="relative" rAng="0" ptsTypes="AA">
                                      <p:cBhvr>
                                        <p:cTn id="58" dur="2000" fill="hold"/>
                                        <p:tgtEl>
                                          <p:spTgt spid="64"/>
                                        </p:tgtEl>
                                        <p:attrNameLst>
                                          <p:attrName>ppt_x</p:attrName>
                                          <p:attrName>ppt_y</p:attrName>
                                        </p:attrNameLst>
                                      </p:cBhvr>
                                      <p:rCtr x="-3854" y="-15000"/>
                                    </p:animMotion>
                                  </p:childTnLst>
                                </p:cTn>
                              </p:par>
                              <p:par>
                                <p:cTn id="59" presetID="64" presetClass="path" presetSubtype="0" accel="50000" fill="hold" nodeType="withEffect">
                                  <p:stCondLst>
                                    <p:cond delay="0"/>
                                  </p:stCondLst>
                                  <p:childTnLst>
                                    <p:animMotion origin="layout" path="M -4.16667E-7 7.40741E-7 L 0.0918 -0.28542 " pathEditMode="relative" rAng="0" ptsTypes="AA">
                                      <p:cBhvr>
                                        <p:cTn id="60" dur="2000" fill="hold"/>
                                        <p:tgtEl>
                                          <p:spTgt spid="56"/>
                                        </p:tgtEl>
                                        <p:attrNameLst>
                                          <p:attrName>ppt_x</p:attrName>
                                          <p:attrName>ppt_y</p:attrName>
                                        </p:attrNameLst>
                                      </p:cBhvr>
                                      <p:rCtr x="4583" y="-14282"/>
                                    </p:animMotion>
                                  </p:childTnLst>
                                </p:cTn>
                              </p:par>
                            </p:childTnLst>
                          </p:cTn>
                        </p:par>
                        <p:par>
                          <p:cTn id="61" fill="hold">
                            <p:stCondLst>
                              <p:cond delay="2000"/>
                            </p:stCondLst>
                            <p:childTnLst>
                              <p:par>
                                <p:cTn id="62" presetID="1" presetClass="exit" presetSubtype="0" fill="hold" nodeType="afterEffect">
                                  <p:stCondLst>
                                    <p:cond delay="0"/>
                                  </p:stCondLst>
                                  <p:childTnLst>
                                    <p:set>
                                      <p:cBhvr>
                                        <p:cTn id="63" dur="1" fill="hold">
                                          <p:stCondLst>
                                            <p:cond delay="0"/>
                                          </p:stCondLst>
                                        </p:cTn>
                                        <p:tgtEl>
                                          <p:spTgt spid="57"/>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64"/>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500"/>
                                        <p:tgtEl>
                                          <p:spTgt spid="5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3" grpId="0"/>
      <p:bldP spid="54" grpId="0"/>
      <p:bldP spid="55" grpId="0"/>
      <p:bldP spid="58" grpId="0"/>
      <p:bldP spid="59"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2:1</a:t>
            </a:r>
          </a:p>
        </p:txBody>
      </p:sp>
      <p:pic>
        <p:nvPicPr>
          <p:cNvPr id="38" name="Picture 37" descr="A close up of a sign  Description generated with high confidence">
            <a:extLst>
              <a:ext uri="{FF2B5EF4-FFF2-40B4-BE49-F238E27FC236}">
                <a16:creationId xmlns:a16="http://schemas.microsoft.com/office/drawing/2014/main" id="{77DF22DB-0ADA-4A5F-A1FB-AD2178862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758" y="839840"/>
            <a:ext cx="4337582" cy="948320"/>
          </a:xfrm>
          <a:prstGeom prst="rect">
            <a:avLst/>
          </a:prstGeom>
        </p:spPr>
      </p:pic>
      <p:pic>
        <p:nvPicPr>
          <p:cNvPr id="40" name="Picture 39" descr="A close up of a sign  Description generated with high confidence">
            <a:extLst>
              <a:ext uri="{FF2B5EF4-FFF2-40B4-BE49-F238E27FC236}">
                <a16:creationId xmlns:a16="http://schemas.microsoft.com/office/drawing/2014/main" id="{AF014470-EBC7-4E48-AF0A-E37D64AFF4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3759" y="2086331"/>
            <a:ext cx="4562037" cy="948320"/>
          </a:xfrm>
          <a:prstGeom prst="rect">
            <a:avLst/>
          </a:prstGeom>
        </p:spPr>
      </p:pic>
      <p:pic>
        <p:nvPicPr>
          <p:cNvPr id="42" name="Picture 41" descr="A close up of a sign  Description generated with high confidence">
            <a:extLst>
              <a:ext uri="{FF2B5EF4-FFF2-40B4-BE49-F238E27FC236}">
                <a16:creationId xmlns:a16="http://schemas.microsoft.com/office/drawing/2014/main" id="{D800A3D4-22A2-4CCC-83E9-3C5670B60D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3759" y="3316591"/>
            <a:ext cx="4584483" cy="948320"/>
          </a:xfrm>
          <a:prstGeom prst="rect">
            <a:avLst/>
          </a:prstGeom>
        </p:spPr>
      </p:pic>
      <p:pic>
        <p:nvPicPr>
          <p:cNvPr id="44" name="Picture 43" descr="A picture containing object  Description generated with very high confidence">
            <a:extLst>
              <a:ext uri="{FF2B5EF4-FFF2-40B4-BE49-F238E27FC236}">
                <a16:creationId xmlns:a16="http://schemas.microsoft.com/office/drawing/2014/main" id="{A688DA25-20C6-45ED-BE49-49F861D68C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3759" y="4589052"/>
            <a:ext cx="4584483" cy="1419675"/>
          </a:xfrm>
          <a:prstGeom prst="rect">
            <a:avLst/>
          </a:prstGeom>
        </p:spPr>
      </p:pic>
    </p:spTree>
    <p:extLst>
      <p:ext uri="{BB962C8B-B14F-4D97-AF65-F5344CB8AC3E}">
        <p14:creationId xmlns:p14="http://schemas.microsoft.com/office/powerpoint/2010/main" val="160032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2:1</a:t>
            </a:r>
          </a:p>
        </p:txBody>
      </p:sp>
      <p:sp>
        <p:nvSpPr>
          <p:cNvPr id="6" name="TextBox 5">
            <a:extLst>
              <a:ext uri="{FF2B5EF4-FFF2-40B4-BE49-F238E27FC236}">
                <a16:creationId xmlns:a16="http://schemas.microsoft.com/office/drawing/2014/main" id="{2937D039-AF0A-4772-B9F9-72C5FEDF6AA0}"/>
              </a:ext>
            </a:extLst>
          </p:cNvPr>
          <p:cNvSpPr txBox="1"/>
          <p:nvPr/>
        </p:nvSpPr>
        <p:spPr bwMode="auto">
          <a:xfrm>
            <a:off x="4135303" y="1766213"/>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a:t>
            </a:r>
          </a:p>
        </p:txBody>
      </p:sp>
      <p:sp>
        <p:nvSpPr>
          <p:cNvPr id="7" name="TextBox 6">
            <a:extLst>
              <a:ext uri="{FF2B5EF4-FFF2-40B4-BE49-F238E27FC236}">
                <a16:creationId xmlns:a16="http://schemas.microsoft.com/office/drawing/2014/main" id="{AD2BB50F-AC5E-47AE-9E72-84BD3100D489}"/>
              </a:ext>
            </a:extLst>
          </p:cNvPr>
          <p:cNvSpPr txBox="1"/>
          <p:nvPr/>
        </p:nvSpPr>
        <p:spPr bwMode="auto">
          <a:xfrm>
            <a:off x="5058365" y="4628603"/>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8" name="TextBox 7">
            <a:extLst>
              <a:ext uri="{FF2B5EF4-FFF2-40B4-BE49-F238E27FC236}">
                <a16:creationId xmlns:a16="http://schemas.microsoft.com/office/drawing/2014/main" id="{E9ABC693-A70B-45D2-A02A-549CC575946C}"/>
              </a:ext>
            </a:extLst>
          </p:cNvPr>
          <p:cNvSpPr txBox="1"/>
          <p:nvPr/>
        </p:nvSpPr>
        <p:spPr bwMode="auto">
          <a:xfrm>
            <a:off x="6031050" y="1766213"/>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9" name="TextBox 8">
            <a:extLst>
              <a:ext uri="{FF2B5EF4-FFF2-40B4-BE49-F238E27FC236}">
                <a16:creationId xmlns:a16="http://schemas.microsoft.com/office/drawing/2014/main" id="{4D603A20-3366-4086-A0A6-033217C411D4}"/>
              </a:ext>
            </a:extLst>
          </p:cNvPr>
          <p:cNvSpPr txBox="1"/>
          <p:nvPr/>
        </p:nvSpPr>
        <p:spPr bwMode="auto">
          <a:xfrm>
            <a:off x="7726202" y="1766213"/>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a:t>
            </a:r>
          </a:p>
        </p:txBody>
      </p:sp>
      <p:sp>
        <p:nvSpPr>
          <p:cNvPr id="10" name="TextBox 9">
            <a:extLst>
              <a:ext uri="{FF2B5EF4-FFF2-40B4-BE49-F238E27FC236}">
                <a16:creationId xmlns:a16="http://schemas.microsoft.com/office/drawing/2014/main" id="{39313DA3-8AFB-4ED6-9645-85B2D5F32EC7}"/>
              </a:ext>
            </a:extLst>
          </p:cNvPr>
          <p:cNvSpPr txBox="1"/>
          <p:nvPr/>
        </p:nvSpPr>
        <p:spPr bwMode="auto">
          <a:xfrm>
            <a:off x="7640443" y="4628603"/>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17</a:t>
            </a:r>
          </a:p>
        </p:txBody>
      </p:sp>
      <p:sp>
        <p:nvSpPr>
          <p:cNvPr id="11" name="TextBox 10">
            <a:extLst>
              <a:ext uri="{FF2B5EF4-FFF2-40B4-BE49-F238E27FC236}">
                <a16:creationId xmlns:a16="http://schemas.microsoft.com/office/drawing/2014/main" id="{9F8DE8D4-0230-484D-9DC4-F8215C4A0DF1}"/>
              </a:ext>
            </a:extLst>
          </p:cNvPr>
          <p:cNvSpPr txBox="1"/>
          <p:nvPr/>
        </p:nvSpPr>
        <p:spPr bwMode="auto">
          <a:xfrm>
            <a:off x="6019829" y="4628603"/>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12" name="TextBox 11">
            <a:extLst>
              <a:ext uri="{FF2B5EF4-FFF2-40B4-BE49-F238E27FC236}">
                <a16:creationId xmlns:a16="http://schemas.microsoft.com/office/drawing/2014/main" id="{96363112-4474-4E8B-9FA7-AE1C1BC94E06}"/>
              </a:ext>
            </a:extLst>
          </p:cNvPr>
          <p:cNvSpPr txBox="1"/>
          <p:nvPr/>
        </p:nvSpPr>
        <p:spPr bwMode="auto">
          <a:xfrm>
            <a:off x="4060766" y="4628603"/>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14</a:t>
            </a:r>
          </a:p>
        </p:txBody>
      </p:sp>
      <p:sp>
        <p:nvSpPr>
          <p:cNvPr id="13" name="TextBox 12">
            <a:extLst>
              <a:ext uri="{FF2B5EF4-FFF2-40B4-BE49-F238E27FC236}">
                <a16:creationId xmlns:a16="http://schemas.microsoft.com/office/drawing/2014/main" id="{525C0AB0-B223-454F-9751-69942ED10139}"/>
              </a:ext>
            </a:extLst>
          </p:cNvPr>
          <p:cNvSpPr txBox="1"/>
          <p:nvPr/>
        </p:nvSpPr>
        <p:spPr bwMode="auto">
          <a:xfrm>
            <a:off x="6827461" y="4628603"/>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4" name="TextBox 13">
            <a:extLst>
              <a:ext uri="{FF2B5EF4-FFF2-40B4-BE49-F238E27FC236}">
                <a16:creationId xmlns:a16="http://schemas.microsoft.com/office/drawing/2014/main" id="{C37717DD-1D74-49F4-8D01-085CE6D00485}"/>
              </a:ext>
            </a:extLst>
          </p:cNvPr>
          <p:cNvSpPr txBox="1"/>
          <p:nvPr/>
        </p:nvSpPr>
        <p:spPr bwMode="auto">
          <a:xfrm>
            <a:off x="6827461" y="1766213"/>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5" name="TextBox 14">
            <a:extLst>
              <a:ext uri="{FF2B5EF4-FFF2-40B4-BE49-F238E27FC236}">
                <a16:creationId xmlns:a16="http://schemas.microsoft.com/office/drawing/2014/main" id="{B7EA9B5E-7E0B-4DC7-B70A-84071A6B0EA6}"/>
              </a:ext>
            </a:extLst>
          </p:cNvPr>
          <p:cNvSpPr txBox="1"/>
          <p:nvPr/>
        </p:nvSpPr>
        <p:spPr bwMode="auto">
          <a:xfrm>
            <a:off x="5058365" y="1766213"/>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9" name="TextBox 18">
            <a:extLst>
              <a:ext uri="{FF2B5EF4-FFF2-40B4-BE49-F238E27FC236}">
                <a16:creationId xmlns:a16="http://schemas.microsoft.com/office/drawing/2014/main" id="{BF7BE988-A946-4816-AA0C-B9CBDC04CA29}"/>
              </a:ext>
            </a:extLst>
          </p:cNvPr>
          <p:cNvSpPr txBox="1"/>
          <p:nvPr/>
        </p:nvSpPr>
        <p:spPr bwMode="auto">
          <a:xfrm>
            <a:off x="3555889" y="3197409"/>
            <a:ext cx="748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0" name="TextBox 19">
            <a:extLst>
              <a:ext uri="{FF2B5EF4-FFF2-40B4-BE49-F238E27FC236}">
                <a16:creationId xmlns:a16="http://schemas.microsoft.com/office/drawing/2014/main" id="{52EF2218-087C-44E3-83E2-2D775523DD23}"/>
              </a:ext>
            </a:extLst>
          </p:cNvPr>
          <p:cNvSpPr txBox="1"/>
          <p:nvPr/>
        </p:nvSpPr>
        <p:spPr bwMode="auto">
          <a:xfrm>
            <a:off x="7904296" y="3197409"/>
            <a:ext cx="748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21" name="Picture 20" descr="A close up of a logo  Description generated with high confidence">
            <a:extLst>
              <a:ext uri="{FF2B5EF4-FFF2-40B4-BE49-F238E27FC236}">
                <a16:creationId xmlns:a16="http://schemas.microsoft.com/office/drawing/2014/main" id="{EABD0CD1-2589-413B-B65D-4979C8A55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352" y="2732805"/>
            <a:ext cx="194527" cy="1390870"/>
          </a:xfrm>
          <a:prstGeom prst="rect">
            <a:avLst/>
          </a:prstGeom>
        </p:spPr>
      </p:pic>
      <p:pic>
        <p:nvPicPr>
          <p:cNvPr id="22" name="Picture 21" descr="A close up of a logo  Description generated with high confidence">
            <a:extLst>
              <a:ext uri="{FF2B5EF4-FFF2-40B4-BE49-F238E27FC236}">
                <a16:creationId xmlns:a16="http://schemas.microsoft.com/office/drawing/2014/main" id="{188F65DC-A7C8-470C-A615-5AB524657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137" y="2732805"/>
            <a:ext cx="194527" cy="1390870"/>
          </a:xfrm>
          <a:prstGeom prst="rect">
            <a:avLst/>
          </a:prstGeom>
        </p:spPr>
      </p:pic>
    </p:spTree>
    <p:extLst>
      <p:ext uri="{BB962C8B-B14F-4D97-AF65-F5344CB8AC3E}">
        <p14:creationId xmlns:p14="http://schemas.microsoft.com/office/powerpoint/2010/main" val="102073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3" grpId="0"/>
      <p:bldP spid="19" grpId="0"/>
      <p:bldP spid="20"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2:2</a:t>
            </a:r>
          </a:p>
        </p:txBody>
      </p:sp>
      <p:sp>
        <p:nvSpPr>
          <p:cNvPr id="4" name="TextBox 3">
            <a:extLst>
              <a:ext uri="{FF2B5EF4-FFF2-40B4-BE49-F238E27FC236}">
                <a16:creationId xmlns:a16="http://schemas.microsoft.com/office/drawing/2014/main" id="{2937D039-AF0A-4772-B9F9-72C5FEDF6AA0}"/>
              </a:ext>
            </a:extLst>
          </p:cNvPr>
          <p:cNvSpPr txBox="1"/>
          <p:nvPr/>
        </p:nvSpPr>
        <p:spPr bwMode="auto">
          <a:xfrm>
            <a:off x="4049544" y="1766213"/>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96</a:t>
            </a:r>
          </a:p>
        </p:txBody>
      </p:sp>
      <p:sp>
        <p:nvSpPr>
          <p:cNvPr id="5" name="TextBox 4">
            <a:extLst>
              <a:ext uri="{FF2B5EF4-FFF2-40B4-BE49-F238E27FC236}">
                <a16:creationId xmlns:a16="http://schemas.microsoft.com/office/drawing/2014/main" id="{AD2BB50F-AC5E-47AE-9E72-84BD3100D489}"/>
              </a:ext>
            </a:extLst>
          </p:cNvPr>
          <p:cNvSpPr txBox="1"/>
          <p:nvPr/>
        </p:nvSpPr>
        <p:spPr bwMode="auto">
          <a:xfrm>
            <a:off x="5058365" y="4628603"/>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6" name="TextBox 5">
            <a:extLst>
              <a:ext uri="{FF2B5EF4-FFF2-40B4-BE49-F238E27FC236}">
                <a16:creationId xmlns:a16="http://schemas.microsoft.com/office/drawing/2014/main" id="{E9ABC693-A70B-45D2-A02A-549CC575946C}"/>
              </a:ext>
            </a:extLst>
          </p:cNvPr>
          <p:cNvSpPr txBox="1"/>
          <p:nvPr/>
        </p:nvSpPr>
        <p:spPr bwMode="auto">
          <a:xfrm>
            <a:off x="6031050" y="1766213"/>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a:t>
            </a:r>
          </a:p>
        </p:txBody>
      </p:sp>
      <p:sp>
        <p:nvSpPr>
          <p:cNvPr id="7" name="TextBox 6">
            <a:extLst>
              <a:ext uri="{FF2B5EF4-FFF2-40B4-BE49-F238E27FC236}">
                <a16:creationId xmlns:a16="http://schemas.microsoft.com/office/drawing/2014/main" id="{4D603A20-3366-4086-A0A6-033217C411D4}"/>
              </a:ext>
            </a:extLst>
          </p:cNvPr>
          <p:cNvSpPr txBox="1"/>
          <p:nvPr/>
        </p:nvSpPr>
        <p:spPr bwMode="auto">
          <a:xfrm>
            <a:off x="7554682" y="1766213"/>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a:t>
            </a:r>
          </a:p>
        </p:txBody>
      </p:sp>
      <p:sp>
        <p:nvSpPr>
          <p:cNvPr id="8" name="TextBox 7">
            <a:extLst>
              <a:ext uri="{FF2B5EF4-FFF2-40B4-BE49-F238E27FC236}">
                <a16:creationId xmlns:a16="http://schemas.microsoft.com/office/drawing/2014/main" id="{39313DA3-8AFB-4ED6-9645-85B2D5F32EC7}"/>
              </a:ext>
            </a:extLst>
          </p:cNvPr>
          <p:cNvSpPr txBox="1"/>
          <p:nvPr/>
        </p:nvSpPr>
        <p:spPr bwMode="auto">
          <a:xfrm>
            <a:off x="7640443" y="4628603"/>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70</a:t>
            </a:r>
          </a:p>
        </p:txBody>
      </p:sp>
      <p:sp>
        <p:nvSpPr>
          <p:cNvPr id="9" name="TextBox 8">
            <a:extLst>
              <a:ext uri="{FF2B5EF4-FFF2-40B4-BE49-F238E27FC236}">
                <a16:creationId xmlns:a16="http://schemas.microsoft.com/office/drawing/2014/main" id="{9F8DE8D4-0230-484D-9DC4-F8215C4A0DF1}"/>
              </a:ext>
            </a:extLst>
          </p:cNvPr>
          <p:cNvSpPr txBox="1"/>
          <p:nvPr/>
        </p:nvSpPr>
        <p:spPr bwMode="auto">
          <a:xfrm>
            <a:off x="6019829" y="4628603"/>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a:t>
            </a:r>
          </a:p>
        </p:txBody>
      </p:sp>
      <p:sp>
        <p:nvSpPr>
          <p:cNvPr id="10" name="TextBox 9">
            <a:extLst>
              <a:ext uri="{FF2B5EF4-FFF2-40B4-BE49-F238E27FC236}">
                <a16:creationId xmlns:a16="http://schemas.microsoft.com/office/drawing/2014/main" id="{96363112-4474-4E8B-9FA7-AE1C1BC94E06}"/>
              </a:ext>
            </a:extLst>
          </p:cNvPr>
          <p:cNvSpPr txBox="1"/>
          <p:nvPr/>
        </p:nvSpPr>
        <p:spPr bwMode="auto">
          <a:xfrm>
            <a:off x="4060766" y="4628603"/>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66</a:t>
            </a:r>
          </a:p>
        </p:txBody>
      </p:sp>
      <p:sp>
        <p:nvSpPr>
          <p:cNvPr id="11" name="TextBox 10">
            <a:extLst>
              <a:ext uri="{FF2B5EF4-FFF2-40B4-BE49-F238E27FC236}">
                <a16:creationId xmlns:a16="http://schemas.microsoft.com/office/drawing/2014/main" id="{525C0AB0-B223-454F-9751-69942ED10139}"/>
              </a:ext>
            </a:extLst>
          </p:cNvPr>
          <p:cNvSpPr txBox="1"/>
          <p:nvPr/>
        </p:nvSpPr>
        <p:spPr bwMode="auto">
          <a:xfrm>
            <a:off x="6827461" y="4628603"/>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2" name="TextBox 11">
            <a:extLst>
              <a:ext uri="{FF2B5EF4-FFF2-40B4-BE49-F238E27FC236}">
                <a16:creationId xmlns:a16="http://schemas.microsoft.com/office/drawing/2014/main" id="{C37717DD-1D74-49F4-8D01-085CE6D00485}"/>
              </a:ext>
            </a:extLst>
          </p:cNvPr>
          <p:cNvSpPr txBox="1"/>
          <p:nvPr/>
        </p:nvSpPr>
        <p:spPr bwMode="auto">
          <a:xfrm>
            <a:off x="6827461" y="1766213"/>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3" name="TextBox 12">
            <a:extLst>
              <a:ext uri="{FF2B5EF4-FFF2-40B4-BE49-F238E27FC236}">
                <a16:creationId xmlns:a16="http://schemas.microsoft.com/office/drawing/2014/main" id="{B7EA9B5E-7E0B-4DC7-B70A-84071A6B0EA6}"/>
              </a:ext>
            </a:extLst>
          </p:cNvPr>
          <p:cNvSpPr txBox="1"/>
          <p:nvPr/>
        </p:nvSpPr>
        <p:spPr bwMode="auto">
          <a:xfrm>
            <a:off x="5058365" y="1766213"/>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4" name="TextBox 13">
            <a:extLst>
              <a:ext uri="{FF2B5EF4-FFF2-40B4-BE49-F238E27FC236}">
                <a16:creationId xmlns:a16="http://schemas.microsoft.com/office/drawing/2014/main" id="{BF7BE988-A946-4816-AA0C-B9CBDC04CA29}"/>
              </a:ext>
            </a:extLst>
          </p:cNvPr>
          <p:cNvSpPr txBox="1"/>
          <p:nvPr/>
        </p:nvSpPr>
        <p:spPr bwMode="auto">
          <a:xfrm>
            <a:off x="3511992" y="3197409"/>
            <a:ext cx="7986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− 30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5" name="TextBox 14">
            <a:extLst>
              <a:ext uri="{FF2B5EF4-FFF2-40B4-BE49-F238E27FC236}">
                <a16:creationId xmlns:a16="http://schemas.microsoft.com/office/drawing/2014/main" id="{52EF2218-087C-44E3-83E2-2D775523DD23}"/>
              </a:ext>
            </a:extLst>
          </p:cNvPr>
          <p:cNvSpPr txBox="1"/>
          <p:nvPr/>
        </p:nvSpPr>
        <p:spPr bwMode="auto">
          <a:xfrm>
            <a:off x="7898501" y="3197409"/>
            <a:ext cx="7986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− 30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6" name="Picture 15" descr="A close up of a logo  Description generated with high confidence">
            <a:extLst>
              <a:ext uri="{FF2B5EF4-FFF2-40B4-BE49-F238E27FC236}">
                <a16:creationId xmlns:a16="http://schemas.microsoft.com/office/drawing/2014/main" id="{EABD0CD1-2589-413B-B65D-4979C8A55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352" y="2732805"/>
            <a:ext cx="194527" cy="1390870"/>
          </a:xfrm>
          <a:prstGeom prst="rect">
            <a:avLst/>
          </a:prstGeom>
        </p:spPr>
      </p:pic>
      <p:pic>
        <p:nvPicPr>
          <p:cNvPr id="17" name="Picture 16" descr="A close up of a logo  Description generated with high confidence">
            <a:extLst>
              <a:ext uri="{FF2B5EF4-FFF2-40B4-BE49-F238E27FC236}">
                <a16:creationId xmlns:a16="http://schemas.microsoft.com/office/drawing/2014/main" id="{188F65DC-A7C8-470C-A615-5AB524657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137" y="2732805"/>
            <a:ext cx="194527" cy="1390870"/>
          </a:xfrm>
          <a:prstGeom prst="rect">
            <a:avLst/>
          </a:prstGeom>
        </p:spPr>
      </p:pic>
    </p:spTree>
    <p:extLst>
      <p:ext uri="{BB962C8B-B14F-4D97-AF65-F5344CB8AC3E}">
        <p14:creationId xmlns:p14="http://schemas.microsoft.com/office/powerpoint/2010/main" val="259012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4" grpId="0"/>
      <p:bldP spid="1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8079" y="1380376"/>
            <a:ext cx="5327053" cy="673364"/>
          </a:xfrm>
          <a:prstGeom prst="rect">
            <a:avLst/>
          </a:prstGeom>
        </p:spPr>
      </p:pic>
      <p:sp>
        <p:nvSpPr>
          <p:cNvPr id="2" name="Text Placeholder 1"/>
          <p:cNvSpPr>
            <a:spLocks noGrp="1"/>
          </p:cNvSpPr>
          <p:nvPr>
            <p:ph type="body" sz="quarter" idx="11"/>
          </p:nvPr>
        </p:nvSpPr>
        <p:spPr/>
        <p:txBody>
          <a:bodyPr/>
          <a:lstStyle/>
          <a:p>
            <a:r>
              <a:rPr lang="en-US" dirty="0"/>
              <a:t>1.29 Equivalence and compensation – step 2:3</a:t>
            </a:r>
          </a:p>
        </p:txBody>
      </p:sp>
      <p:sp>
        <p:nvSpPr>
          <p:cNvPr id="11" name="TextBox 10">
            <a:extLst>
              <a:ext uri="{FF2B5EF4-FFF2-40B4-BE49-F238E27FC236}">
                <a16:creationId xmlns:a16="http://schemas.microsoft.com/office/drawing/2014/main" id="{96363112-4474-4E8B-9FA7-AE1C1BC94E06}"/>
              </a:ext>
            </a:extLst>
          </p:cNvPr>
          <p:cNvSpPr txBox="1"/>
          <p:nvPr/>
        </p:nvSpPr>
        <p:spPr bwMode="auto">
          <a:xfrm>
            <a:off x="4060766" y="5763583"/>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67</a:t>
            </a:r>
          </a:p>
        </p:txBody>
      </p:sp>
      <p:sp>
        <p:nvSpPr>
          <p:cNvPr id="9" name="TextBox 8">
            <a:extLst>
              <a:ext uri="{FF2B5EF4-FFF2-40B4-BE49-F238E27FC236}">
                <a16:creationId xmlns:a16="http://schemas.microsoft.com/office/drawing/2014/main" id="{39313DA3-8AFB-4ED6-9645-85B2D5F32EC7}"/>
              </a:ext>
            </a:extLst>
          </p:cNvPr>
          <p:cNvSpPr txBox="1"/>
          <p:nvPr/>
        </p:nvSpPr>
        <p:spPr bwMode="auto">
          <a:xfrm>
            <a:off x="7561895" y="5763583"/>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110</a:t>
            </a:r>
          </a:p>
        </p:txBody>
      </p:sp>
      <p:grpSp>
        <p:nvGrpSpPr>
          <p:cNvPr id="3" name="Group 2">
            <a:extLst>
              <a:ext uri="{FF2B5EF4-FFF2-40B4-BE49-F238E27FC236}">
                <a16:creationId xmlns:a16="http://schemas.microsoft.com/office/drawing/2014/main" id="{9901A2D2-CC8B-4CB5-8F59-B10539F7754E}"/>
              </a:ext>
            </a:extLst>
          </p:cNvPr>
          <p:cNvGrpSpPr/>
          <p:nvPr/>
        </p:nvGrpSpPr>
        <p:grpSpPr>
          <a:xfrm>
            <a:off x="5058365" y="5763583"/>
            <a:ext cx="2163756" cy="461665"/>
            <a:chOff x="3534365" y="5763582"/>
            <a:chExt cx="2163756" cy="461665"/>
          </a:xfrm>
        </p:grpSpPr>
        <p:sp>
          <p:nvSpPr>
            <p:cNvPr id="6" name="TextBox 5">
              <a:extLst>
                <a:ext uri="{FF2B5EF4-FFF2-40B4-BE49-F238E27FC236}">
                  <a16:creationId xmlns:a16="http://schemas.microsoft.com/office/drawing/2014/main" id="{AD2BB50F-AC5E-47AE-9E72-84BD3100D489}"/>
                </a:ext>
              </a:extLst>
            </p:cNvPr>
            <p:cNvSpPr txBox="1"/>
            <p:nvPr/>
          </p:nvSpPr>
          <p:spPr bwMode="auto">
            <a:xfrm>
              <a:off x="3534365" y="576358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0" name="TextBox 9">
              <a:extLst>
                <a:ext uri="{FF2B5EF4-FFF2-40B4-BE49-F238E27FC236}">
                  <a16:creationId xmlns:a16="http://schemas.microsoft.com/office/drawing/2014/main" id="{9F8DE8D4-0230-484D-9DC4-F8215C4A0DF1}"/>
                </a:ext>
              </a:extLst>
            </p:cNvPr>
            <p:cNvSpPr txBox="1"/>
            <p:nvPr/>
          </p:nvSpPr>
          <p:spPr bwMode="auto">
            <a:xfrm>
              <a:off x="4410069" y="576358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43</a:t>
              </a:r>
            </a:p>
          </p:txBody>
        </p:sp>
        <p:sp>
          <p:nvSpPr>
            <p:cNvPr id="12" name="TextBox 11">
              <a:extLst>
                <a:ext uri="{FF2B5EF4-FFF2-40B4-BE49-F238E27FC236}">
                  <a16:creationId xmlns:a16="http://schemas.microsoft.com/office/drawing/2014/main" id="{525C0AB0-B223-454F-9751-69942ED10139}"/>
                </a:ext>
              </a:extLst>
            </p:cNvPr>
            <p:cNvSpPr txBox="1"/>
            <p:nvPr/>
          </p:nvSpPr>
          <p:spPr bwMode="auto">
            <a:xfrm>
              <a:off x="5303461" y="576358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nvGrpSpPr>
          <p:cNvPr id="30" name="Group 29"/>
          <p:cNvGrpSpPr/>
          <p:nvPr/>
        </p:nvGrpSpPr>
        <p:grpSpPr>
          <a:xfrm>
            <a:off x="6827462" y="3834643"/>
            <a:ext cx="1426451" cy="461665"/>
            <a:chOff x="5303461" y="3834642"/>
            <a:chExt cx="1426451" cy="461665"/>
          </a:xfrm>
        </p:grpSpPr>
        <p:sp>
          <p:nvSpPr>
            <p:cNvPr id="8" name="TextBox 7">
              <a:extLst>
                <a:ext uri="{FF2B5EF4-FFF2-40B4-BE49-F238E27FC236}">
                  <a16:creationId xmlns:a16="http://schemas.microsoft.com/office/drawing/2014/main" id="{4D603A20-3366-4086-A0A6-033217C411D4}"/>
                </a:ext>
              </a:extLst>
            </p:cNvPr>
            <p:cNvSpPr txBox="1"/>
            <p:nvPr/>
          </p:nvSpPr>
          <p:spPr bwMode="auto">
            <a:xfrm>
              <a:off x="6030682" y="3834642"/>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a:t>
              </a:r>
            </a:p>
          </p:txBody>
        </p:sp>
        <p:sp>
          <p:nvSpPr>
            <p:cNvPr id="13" name="TextBox 12">
              <a:extLst>
                <a:ext uri="{FF2B5EF4-FFF2-40B4-BE49-F238E27FC236}">
                  <a16:creationId xmlns:a16="http://schemas.microsoft.com/office/drawing/2014/main" id="{C37717DD-1D74-49F4-8D01-085CE6D00485}"/>
                </a:ext>
              </a:extLst>
            </p:cNvPr>
            <p:cNvSpPr txBox="1"/>
            <p:nvPr/>
          </p:nvSpPr>
          <p:spPr bwMode="auto">
            <a:xfrm>
              <a:off x="5303461" y="383464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nvGrpSpPr>
          <p:cNvPr id="29" name="Group 28"/>
          <p:cNvGrpSpPr/>
          <p:nvPr/>
        </p:nvGrpSpPr>
        <p:grpSpPr>
          <a:xfrm>
            <a:off x="4049543" y="3834643"/>
            <a:ext cx="2423456" cy="461665"/>
            <a:chOff x="2525543" y="3834642"/>
            <a:chExt cx="2423456" cy="461665"/>
          </a:xfrm>
        </p:grpSpPr>
        <p:sp>
          <p:nvSpPr>
            <p:cNvPr id="5" name="TextBox 4">
              <a:extLst>
                <a:ext uri="{FF2B5EF4-FFF2-40B4-BE49-F238E27FC236}">
                  <a16:creationId xmlns:a16="http://schemas.microsoft.com/office/drawing/2014/main" id="{2937D039-AF0A-4772-B9F9-72C5FEDF6AA0}"/>
                </a:ext>
              </a:extLst>
            </p:cNvPr>
            <p:cNvSpPr txBox="1"/>
            <p:nvPr/>
          </p:nvSpPr>
          <p:spPr bwMode="auto">
            <a:xfrm>
              <a:off x="2525543" y="383464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57</a:t>
              </a:r>
            </a:p>
          </p:txBody>
        </p:sp>
        <p:sp>
          <p:nvSpPr>
            <p:cNvPr id="7" name="TextBox 6">
              <a:extLst>
                <a:ext uri="{FF2B5EF4-FFF2-40B4-BE49-F238E27FC236}">
                  <a16:creationId xmlns:a16="http://schemas.microsoft.com/office/drawing/2014/main" id="{E9ABC693-A70B-45D2-A02A-549CC575946C}"/>
                </a:ext>
              </a:extLst>
            </p:cNvPr>
            <p:cNvSpPr txBox="1"/>
            <p:nvPr/>
          </p:nvSpPr>
          <p:spPr bwMode="auto">
            <a:xfrm>
              <a:off x="4421290" y="383464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43</a:t>
              </a:r>
            </a:p>
          </p:txBody>
        </p:sp>
        <p:sp>
          <p:nvSpPr>
            <p:cNvPr id="14" name="TextBox 13">
              <a:extLst>
                <a:ext uri="{FF2B5EF4-FFF2-40B4-BE49-F238E27FC236}">
                  <a16:creationId xmlns:a16="http://schemas.microsoft.com/office/drawing/2014/main" id="{B7EA9B5E-7E0B-4DC7-B70A-84071A6B0EA6}"/>
                </a:ext>
              </a:extLst>
            </p:cNvPr>
            <p:cNvSpPr txBox="1"/>
            <p:nvPr/>
          </p:nvSpPr>
          <p:spPr bwMode="auto">
            <a:xfrm>
              <a:off x="3534365" y="383464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sp>
        <p:nvSpPr>
          <p:cNvPr id="15" name="TextBox 14">
            <a:extLst>
              <a:ext uri="{FF2B5EF4-FFF2-40B4-BE49-F238E27FC236}">
                <a16:creationId xmlns:a16="http://schemas.microsoft.com/office/drawing/2014/main" id="{BF7BE988-A946-4816-AA0C-B9CBDC04CA29}"/>
              </a:ext>
            </a:extLst>
          </p:cNvPr>
          <p:cNvSpPr txBox="1"/>
          <p:nvPr/>
        </p:nvSpPr>
        <p:spPr bwMode="auto">
          <a:xfrm>
            <a:off x="3555887" y="4800406"/>
            <a:ext cx="748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a16="http://schemas.microsoft.com/office/drawing/2014/main" id="{52EF2218-087C-44E3-83E2-2D775523DD23}"/>
              </a:ext>
            </a:extLst>
          </p:cNvPr>
          <p:cNvSpPr txBox="1"/>
          <p:nvPr/>
        </p:nvSpPr>
        <p:spPr bwMode="auto">
          <a:xfrm>
            <a:off x="7904296" y="4800406"/>
            <a:ext cx="748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7" name="Picture 16" descr="A close up of a logo  Description generated with high confidence">
            <a:extLst>
              <a:ext uri="{FF2B5EF4-FFF2-40B4-BE49-F238E27FC236}">
                <a16:creationId xmlns:a16="http://schemas.microsoft.com/office/drawing/2014/main" id="{EABD0CD1-2589-413B-B65D-4979C8A55D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0352" y="4335802"/>
            <a:ext cx="194527" cy="1390870"/>
          </a:xfrm>
          <a:prstGeom prst="rect">
            <a:avLst/>
          </a:prstGeom>
        </p:spPr>
      </p:pic>
      <p:pic>
        <p:nvPicPr>
          <p:cNvPr id="18" name="Picture 17" descr="A close up of a logo  Description generated with high confidence">
            <a:extLst>
              <a:ext uri="{FF2B5EF4-FFF2-40B4-BE49-F238E27FC236}">
                <a16:creationId xmlns:a16="http://schemas.microsoft.com/office/drawing/2014/main" id="{188F65DC-A7C8-470C-A615-5AB524657E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6137" y="4334509"/>
            <a:ext cx="194527" cy="1390870"/>
          </a:xfrm>
          <a:prstGeom prst="rect">
            <a:avLst/>
          </a:prstGeom>
        </p:spPr>
      </p:pic>
      <p:sp>
        <p:nvSpPr>
          <p:cNvPr id="23" name="TextBox 22">
            <a:extLst>
              <a:ext uri="{FF2B5EF4-FFF2-40B4-BE49-F238E27FC236}">
                <a16:creationId xmlns:a16="http://schemas.microsoft.com/office/drawing/2014/main" id="{2937D039-AF0A-4772-B9F9-72C5FEDF6AA0}"/>
              </a:ext>
            </a:extLst>
          </p:cNvPr>
          <p:cNvSpPr txBox="1"/>
          <p:nvPr/>
        </p:nvSpPr>
        <p:spPr bwMode="auto">
          <a:xfrm>
            <a:off x="4410664" y="1486227"/>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57</a:t>
            </a:r>
          </a:p>
        </p:txBody>
      </p:sp>
      <p:sp>
        <p:nvSpPr>
          <p:cNvPr id="24" name="TextBox 23">
            <a:extLst>
              <a:ext uri="{FF2B5EF4-FFF2-40B4-BE49-F238E27FC236}">
                <a16:creationId xmlns:a16="http://schemas.microsoft.com/office/drawing/2014/main" id="{2937D039-AF0A-4772-B9F9-72C5FEDF6AA0}"/>
              </a:ext>
            </a:extLst>
          </p:cNvPr>
          <p:cNvSpPr txBox="1"/>
          <p:nvPr/>
        </p:nvSpPr>
        <p:spPr bwMode="auto">
          <a:xfrm>
            <a:off x="7632823" y="1486227"/>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43</a:t>
            </a:r>
          </a:p>
        </p:txBody>
      </p:sp>
      <p:grpSp>
        <p:nvGrpSpPr>
          <p:cNvPr id="31" name="Group 30"/>
          <p:cNvGrpSpPr/>
          <p:nvPr/>
        </p:nvGrpSpPr>
        <p:grpSpPr>
          <a:xfrm>
            <a:off x="3705561" y="712420"/>
            <a:ext cx="5319571" cy="605720"/>
            <a:chOff x="2181560" y="712420"/>
            <a:chExt cx="5319571" cy="605720"/>
          </a:xfrm>
        </p:grpSpPr>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1560" y="1123612"/>
              <a:ext cx="5319571" cy="194528"/>
            </a:xfrm>
            <a:prstGeom prst="rect">
              <a:avLst/>
            </a:prstGeom>
          </p:spPr>
        </p:pic>
        <p:sp>
          <p:nvSpPr>
            <p:cNvPr id="25" name="TextBox 24">
              <a:extLst>
                <a:ext uri="{FF2B5EF4-FFF2-40B4-BE49-F238E27FC236}">
                  <a16:creationId xmlns:a16="http://schemas.microsoft.com/office/drawing/2014/main" id="{2937D039-AF0A-4772-B9F9-72C5FEDF6AA0}"/>
                </a:ext>
              </a:extLst>
            </p:cNvPr>
            <p:cNvSpPr txBox="1"/>
            <p:nvPr/>
          </p:nvSpPr>
          <p:spPr bwMode="auto">
            <a:xfrm>
              <a:off x="4498943" y="712420"/>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a:t>
              </a:r>
            </a:p>
          </p:txBody>
        </p:sp>
      </p:grpSp>
      <p:grpSp>
        <p:nvGrpSpPr>
          <p:cNvPr id="35" name="Group 34"/>
          <p:cNvGrpSpPr/>
          <p:nvPr/>
        </p:nvGrpSpPr>
        <p:grpSpPr>
          <a:xfrm>
            <a:off x="3166869" y="2138599"/>
            <a:ext cx="5858262" cy="617259"/>
            <a:chOff x="1642869" y="2033823"/>
            <a:chExt cx="5858262" cy="617259"/>
          </a:xfrm>
        </p:grpSpPr>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2869" y="2456554"/>
              <a:ext cx="5858262" cy="194528"/>
            </a:xfrm>
            <a:prstGeom prst="rect">
              <a:avLst/>
            </a:prstGeom>
          </p:spPr>
        </p:pic>
        <p:sp>
          <p:nvSpPr>
            <p:cNvPr id="27" name="TextBox 26">
              <a:extLst>
                <a:ext uri="{FF2B5EF4-FFF2-40B4-BE49-F238E27FC236}">
                  <a16:creationId xmlns:a16="http://schemas.microsoft.com/office/drawing/2014/main" id="{2937D039-AF0A-4772-B9F9-72C5FEDF6AA0}"/>
                </a:ext>
              </a:extLst>
            </p:cNvPr>
            <p:cNvSpPr txBox="1"/>
            <p:nvPr/>
          </p:nvSpPr>
          <p:spPr bwMode="auto">
            <a:xfrm>
              <a:off x="4191498" y="2033823"/>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110</a:t>
              </a:r>
            </a:p>
          </p:txBody>
        </p:sp>
      </p:grpSp>
      <p:grpSp>
        <p:nvGrpSpPr>
          <p:cNvPr id="32" name="Group 31"/>
          <p:cNvGrpSpPr/>
          <p:nvPr/>
        </p:nvGrpSpPr>
        <p:grpSpPr>
          <a:xfrm>
            <a:off x="3166869" y="2819919"/>
            <a:ext cx="5858262" cy="673364"/>
            <a:chOff x="1642869" y="2715144"/>
            <a:chExt cx="5858262" cy="673364"/>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2869" y="2715144"/>
              <a:ext cx="5858262" cy="673364"/>
            </a:xfrm>
            <a:prstGeom prst="rect">
              <a:avLst/>
            </a:prstGeom>
          </p:spPr>
        </p:pic>
        <p:sp>
          <p:nvSpPr>
            <p:cNvPr id="26" name="TextBox 25">
              <a:extLst>
                <a:ext uri="{FF2B5EF4-FFF2-40B4-BE49-F238E27FC236}">
                  <a16:creationId xmlns:a16="http://schemas.microsoft.com/office/drawing/2014/main" id="{2937D039-AF0A-4772-B9F9-72C5FEDF6AA0}"/>
                </a:ext>
              </a:extLst>
            </p:cNvPr>
            <p:cNvSpPr txBox="1"/>
            <p:nvPr/>
          </p:nvSpPr>
          <p:spPr bwMode="auto">
            <a:xfrm>
              <a:off x="6108822" y="2820994"/>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43</a:t>
              </a:r>
            </a:p>
          </p:txBody>
        </p:sp>
        <p:sp>
          <p:nvSpPr>
            <p:cNvPr id="28" name="TextBox 27">
              <a:extLst>
                <a:ext uri="{FF2B5EF4-FFF2-40B4-BE49-F238E27FC236}">
                  <a16:creationId xmlns:a16="http://schemas.microsoft.com/office/drawing/2014/main" id="{2937D039-AF0A-4772-B9F9-72C5FEDF6AA0}"/>
                </a:ext>
              </a:extLst>
            </p:cNvPr>
            <p:cNvSpPr txBox="1"/>
            <p:nvPr/>
          </p:nvSpPr>
          <p:spPr bwMode="auto">
            <a:xfrm>
              <a:off x="2807030" y="2820994"/>
              <a:ext cx="12202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57 + 10</a:t>
              </a:r>
            </a:p>
          </p:txBody>
        </p:sp>
      </p:grpSp>
    </p:spTree>
    <p:extLst>
      <p:ext uri="{BB962C8B-B14F-4D97-AF65-F5344CB8AC3E}">
        <p14:creationId xmlns:p14="http://schemas.microsoft.com/office/powerpoint/2010/main" val="282382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22" presetClass="entr" presetSubtype="1"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5" grpId="0"/>
      <p:bldP spid="1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2:3</a:t>
            </a:r>
          </a:p>
        </p:txBody>
      </p:sp>
      <p:sp>
        <p:nvSpPr>
          <p:cNvPr id="5" name="TextBox 4">
            <a:extLst>
              <a:ext uri="{FF2B5EF4-FFF2-40B4-BE49-F238E27FC236}">
                <a16:creationId xmlns:a16="http://schemas.microsoft.com/office/drawing/2014/main" id="{2937D039-AF0A-4772-B9F9-72C5FEDF6AA0}"/>
              </a:ext>
            </a:extLst>
          </p:cNvPr>
          <p:cNvSpPr txBox="1"/>
          <p:nvPr/>
        </p:nvSpPr>
        <p:spPr bwMode="auto">
          <a:xfrm>
            <a:off x="4049544" y="1766213"/>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16</a:t>
            </a:r>
          </a:p>
        </p:txBody>
      </p:sp>
      <p:sp>
        <p:nvSpPr>
          <p:cNvPr id="6" name="TextBox 5">
            <a:extLst>
              <a:ext uri="{FF2B5EF4-FFF2-40B4-BE49-F238E27FC236}">
                <a16:creationId xmlns:a16="http://schemas.microsoft.com/office/drawing/2014/main" id="{AD2BB50F-AC5E-47AE-9E72-84BD3100D489}"/>
              </a:ext>
            </a:extLst>
          </p:cNvPr>
          <p:cNvSpPr txBox="1"/>
          <p:nvPr/>
        </p:nvSpPr>
        <p:spPr bwMode="auto">
          <a:xfrm>
            <a:off x="5058365" y="4628603"/>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7" name="TextBox 6">
            <a:extLst>
              <a:ext uri="{FF2B5EF4-FFF2-40B4-BE49-F238E27FC236}">
                <a16:creationId xmlns:a16="http://schemas.microsoft.com/office/drawing/2014/main" id="{E9ABC693-A70B-45D2-A02A-549CC575946C}"/>
              </a:ext>
            </a:extLst>
          </p:cNvPr>
          <p:cNvSpPr txBox="1"/>
          <p:nvPr/>
        </p:nvSpPr>
        <p:spPr bwMode="auto">
          <a:xfrm>
            <a:off x="5945291" y="1766213"/>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14</a:t>
            </a:r>
          </a:p>
        </p:txBody>
      </p:sp>
      <p:sp>
        <p:nvSpPr>
          <p:cNvPr id="8" name="TextBox 7">
            <a:extLst>
              <a:ext uri="{FF2B5EF4-FFF2-40B4-BE49-F238E27FC236}">
                <a16:creationId xmlns:a16="http://schemas.microsoft.com/office/drawing/2014/main" id="{4D603A20-3366-4086-A0A6-033217C411D4}"/>
              </a:ext>
            </a:extLst>
          </p:cNvPr>
          <p:cNvSpPr txBox="1"/>
          <p:nvPr/>
        </p:nvSpPr>
        <p:spPr bwMode="auto">
          <a:xfrm>
            <a:off x="7640443" y="1766213"/>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30</a:t>
            </a:r>
          </a:p>
        </p:txBody>
      </p:sp>
      <p:sp>
        <p:nvSpPr>
          <p:cNvPr id="9" name="TextBox 8">
            <a:extLst>
              <a:ext uri="{FF2B5EF4-FFF2-40B4-BE49-F238E27FC236}">
                <a16:creationId xmlns:a16="http://schemas.microsoft.com/office/drawing/2014/main" id="{39313DA3-8AFB-4ED6-9645-85B2D5F32EC7}"/>
              </a:ext>
            </a:extLst>
          </p:cNvPr>
          <p:cNvSpPr txBox="1"/>
          <p:nvPr/>
        </p:nvSpPr>
        <p:spPr bwMode="auto">
          <a:xfrm>
            <a:off x="7640443" y="4628603"/>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29</a:t>
            </a:r>
          </a:p>
        </p:txBody>
      </p:sp>
      <p:sp>
        <p:nvSpPr>
          <p:cNvPr id="10" name="TextBox 9">
            <a:extLst>
              <a:ext uri="{FF2B5EF4-FFF2-40B4-BE49-F238E27FC236}">
                <a16:creationId xmlns:a16="http://schemas.microsoft.com/office/drawing/2014/main" id="{9F8DE8D4-0230-484D-9DC4-F8215C4A0DF1}"/>
              </a:ext>
            </a:extLst>
          </p:cNvPr>
          <p:cNvSpPr txBox="1"/>
          <p:nvPr/>
        </p:nvSpPr>
        <p:spPr bwMode="auto">
          <a:xfrm>
            <a:off x="5934070" y="4628603"/>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14</a:t>
            </a:r>
          </a:p>
        </p:txBody>
      </p:sp>
      <p:sp>
        <p:nvSpPr>
          <p:cNvPr id="11" name="TextBox 10">
            <a:extLst>
              <a:ext uri="{FF2B5EF4-FFF2-40B4-BE49-F238E27FC236}">
                <a16:creationId xmlns:a16="http://schemas.microsoft.com/office/drawing/2014/main" id="{96363112-4474-4E8B-9FA7-AE1C1BC94E06}"/>
              </a:ext>
            </a:extLst>
          </p:cNvPr>
          <p:cNvSpPr txBox="1"/>
          <p:nvPr/>
        </p:nvSpPr>
        <p:spPr bwMode="auto">
          <a:xfrm>
            <a:off x="4060766" y="4628603"/>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15</a:t>
            </a:r>
          </a:p>
        </p:txBody>
      </p:sp>
      <p:sp>
        <p:nvSpPr>
          <p:cNvPr id="12" name="TextBox 11">
            <a:extLst>
              <a:ext uri="{FF2B5EF4-FFF2-40B4-BE49-F238E27FC236}">
                <a16:creationId xmlns:a16="http://schemas.microsoft.com/office/drawing/2014/main" id="{525C0AB0-B223-454F-9751-69942ED10139}"/>
              </a:ext>
            </a:extLst>
          </p:cNvPr>
          <p:cNvSpPr txBox="1"/>
          <p:nvPr/>
        </p:nvSpPr>
        <p:spPr bwMode="auto">
          <a:xfrm>
            <a:off x="6827461" y="4628603"/>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3" name="TextBox 12">
            <a:extLst>
              <a:ext uri="{FF2B5EF4-FFF2-40B4-BE49-F238E27FC236}">
                <a16:creationId xmlns:a16="http://schemas.microsoft.com/office/drawing/2014/main" id="{C37717DD-1D74-49F4-8D01-085CE6D00485}"/>
              </a:ext>
            </a:extLst>
          </p:cNvPr>
          <p:cNvSpPr txBox="1"/>
          <p:nvPr/>
        </p:nvSpPr>
        <p:spPr bwMode="auto">
          <a:xfrm>
            <a:off x="6827461" y="1766213"/>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4" name="TextBox 13">
            <a:extLst>
              <a:ext uri="{FF2B5EF4-FFF2-40B4-BE49-F238E27FC236}">
                <a16:creationId xmlns:a16="http://schemas.microsoft.com/office/drawing/2014/main" id="{B7EA9B5E-7E0B-4DC7-B70A-84071A6B0EA6}"/>
              </a:ext>
            </a:extLst>
          </p:cNvPr>
          <p:cNvSpPr txBox="1"/>
          <p:nvPr/>
        </p:nvSpPr>
        <p:spPr bwMode="auto">
          <a:xfrm>
            <a:off x="5058365" y="1766213"/>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5" name="TextBox 14">
            <a:extLst>
              <a:ext uri="{FF2B5EF4-FFF2-40B4-BE49-F238E27FC236}">
                <a16:creationId xmlns:a16="http://schemas.microsoft.com/office/drawing/2014/main" id="{BF7BE988-A946-4816-AA0C-B9CBDC04CA29}"/>
              </a:ext>
            </a:extLst>
          </p:cNvPr>
          <p:cNvSpPr txBox="1"/>
          <p:nvPr/>
        </p:nvSpPr>
        <p:spPr bwMode="auto">
          <a:xfrm>
            <a:off x="3744914" y="3197409"/>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a16="http://schemas.microsoft.com/office/drawing/2014/main" id="{52EF2218-087C-44E3-83E2-2D775523DD23}"/>
              </a:ext>
            </a:extLst>
          </p:cNvPr>
          <p:cNvSpPr txBox="1"/>
          <p:nvPr/>
        </p:nvSpPr>
        <p:spPr bwMode="auto">
          <a:xfrm>
            <a:off x="7902822" y="3197409"/>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7" name="Picture 16" descr="A close up of a logo  Description generated with high confidence">
            <a:extLst>
              <a:ext uri="{FF2B5EF4-FFF2-40B4-BE49-F238E27FC236}">
                <a16:creationId xmlns:a16="http://schemas.microsoft.com/office/drawing/2014/main" id="{EABD0CD1-2589-413B-B65D-4979C8A55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352" y="2732805"/>
            <a:ext cx="194527" cy="1390870"/>
          </a:xfrm>
          <a:prstGeom prst="rect">
            <a:avLst/>
          </a:prstGeom>
        </p:spPr>
      </p:pic>
      <p:pic>
        <p:nvPicPr>
          <p:cNvPr id="18" name="Picture 17" descr="A close up of a logo  Description generated with high confidence">
            <a:extLst>
              <a:ext uri="{FF2B5EF4-FFF2-40B4-BE49-F238E27FC236}">
                <a16:creationId xmlns:a16="http://schemas.microsoft.com/office/drawing/2014/main" id="{188F65DC-A7C8-470C-A615-5AB524657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137" y="2732805"/>
            <a:ext cx="194527" cy="1390870"/>
          </a:xfrm>
          <a:prstGeom prst="rect">
            <a:avLst/>
          </a:prstGeom>
        </p:spPr>
      </p:pic>
    </p:spTree>
    <p:extLst>
      <p:ext uri="{BB962C8B-B14F-4D97-AF65-F5344CB8AC3E}">
        <p14:creationId xmlns:p14="http://schemas.microsoft.com/office/powerpoint/2010/main" val="30615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5" grpId="0"/>
      <p:bldP spid="1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4456080" y="1086813"/>
            <a:ext cx="3314700" cy="2997200"/>
            <a:chOff x="2932080" y="1086813"/>
            <a:chExt cx="3314700" cy="2997200"/>
          </a:xfrm>
        </p:grpSpPr>
        <p:sp>
          <p:nvSpPr>
            <p:cNvPr id="4" name="Oval 3"/>
            <p:cNvSpPr/>
            <p:nvPr/>
          </p:nvSpPr>
          <p:spPr bwMode="auto">
            <a:xfrm>
              <a:off x="3965542" y="1086813"/>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5" name="Oval 4"/>
            <p:cNvSpPr/>
            <p:nvPr/>
          </p:nvSpPr>
          <p:spPr bwMode="auto">
            <a:xfrm>
              <a:off x="2932080" y="2836238"/>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0" name="Oval 9"/>
            <p:cNvSpPr/>
            <p:nvPr/>
          </p:nvSpPr>
          <p:spPr bwMode="auto">
            <a:xfrm>
              <a:off x="4999005" y="2836238"/>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cxnSp>
          <p:nvCxnSpPr>
            <p:cNvPr id="12" name="Straight Connector 11"/>
            <p:cNvCxnSpPr>
              <a:stCxn id="4" idx="3"/>
            </p:cNvCxnSpPr>
            <p:nvPr/>
          </p:nvCxnSpPr>
          <p:spPr bwMode="auto">
            <a:xfrm flipH="1">
              <a:off x="3684562" y="2151856"/>
              <a:ext cx="463712" cy="68438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a:off x="5030585" y="2151856"/>
              <a:ext cx="463712" cy="68438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ext Placeholder 1"/>
          <p:cNvSpPr>
            <a:spLocks noGrp="1"/>
          </p:cNvSpPr>
          <p:nvPr>
            <p:ph type="body" sz="quarter" idx="11"/>
          </p:nvPr>
        </p:nvSpPr>
        <p:spPr/>
        <p:txBody>
          <a:bodyPr/>
          <a:lstStyle/>
          <a:p>
            <a:r>
              <a:rPr lang="en-US" dirty="0"/>
              <a:t>1.29 Equivalence and compensation – step 2:4</a:t>
            </a:r>
          </a:p>
        </p:txBody>
      </p:sp>
      <p:sp>
        <p:nvSpPr>
          <p:cNvPr id="40" name="TextBox 39">
            <a:extLst>
              <a:ext uri="{FF2B5EF4-FFF2-40B4-BE49-F238E27FC236}">
                <a16:creationId xmlns:a16="http://schemas.microsoft.com/office/drawing/2014/main" id="{2937D039-AF0A-4772-B9F9-72C5FEDF6AA0}"/>
              </a:ext>
            </a:extLst>
          </p:cNvPr>
          <p:cNvSpPr txBox="1"/>
          <p:nvPr/>
        </p:nvSpPr>
        <p:spPr bwMode="auto">
          <a:xfrm>
            <a:off x="6502876" y="3239442"/>
            <a:ext cx="5854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5.4</a:t>
            </a:r>
          </a:p>
        </p:txBody>
      </p:sp>
      <p:grpSp>
        <p:nvGrpSpPr>
          <p:cNvPr id="66" name="Group 65"/>
          <p:cNvGrpSpPr/>
          <p:nvPr/>
        </p:nvGrpSpPr>
        <p:grpSpPr>
          <a:xfrm>
            <a:off x="6936405" y="3239442"/>
            <a:ext cx="865862" cy="461665"/>
            <a:chOff x="5413438" y="3239441"/>
            <a:chExt cx="865862" cy="461665"/>
          </a:xfrm>
        </p:grpSpPr>
        <p:sp>
          <p:nvSpPr>
            <p:cNvPr id="43" name="TextBox 42">
              <a:extLst>
                <a:ext uri="{FF2B5EF4-FFF2-40B4-BE49-F238E27FC236}">
                  <a16:creationId xmlns:a16="http://schemas.microsoft.com/office/drawing/2014/main" id="{BF7BE988-A946-4816-AA0C-B9CBDC04CA29}"/>
                </a:ext>
              </a:extLst>
            </p:cNvPr>
            <p:cNvSpPr txBox="1"/>
            <p:nvPr/>
          </p:nvSpPr>
          <p:spPr bwMode="auto">
            <a:xfrm>
              <a:off x="5642586" y="3239441"/>
              <a:ext cx="636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0.8</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48" name="TextBox 47">
              <a:extLst>
                <a:ext uri="{FF2B5EF4-FFF2-40B4-BE49-F238E27FC236}">
                  <a16:creationId xmlns:a16="http://schemas.microsoft.com/office/drawing/2014/main" id="{2937D039-AF0A-4772-B9F9-72C5FEDF6AA0}"/>
                </a:ext>
              </a:extLst>
            </p:cNvPr>
            <p:cNvSpPr txBox="1"/>
            <p:nvPr/>
          </p:nvSpPr>
          <p:spPr bwMode="auto">
            <a:xfrm>
              <a:off x="5413438" y="323944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sp>
        <p:nvSpPr>
          <p:cNvPr id="31" name="TextBox 30">
            <a:extLst>
              <a:ext uri="{FF2B5EF4-FFF2-40B4-BE49-F238E27FC236}">
                <a16:creationId xmlns:a16="http://schemas.microsoft.com/office/drawing/2014/main" id="{2937D039-AF0A-4772-B9F9-72C5FEDF6AA0}"/>
              </a:ext>
            </a:extLst>
          </p:cNvPr>
          <p:cNvSpPr txBox="1"/>
          <p:nvPr/>
        </p:nvSpPr>
        <p:spPr bwMode="auto">
          <a:xfrm>
            <a:off x="5520023" y="1512571"/>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a:t>
            </a:r>
          </a:p>
        </p:txBody>
      </p:sp>
      <p:sp>
        <p:nvSpPr>
          <p:cNvPr id="33" name="TextBox 32">
            <a:extLst>
              <a:ext uri="{FF2B5EF4-FFF2-40B4-BE49-F238E27FC236}">
                <a16:creationId xmlns:a16="http://schemas.microsoft.com/office/drawing/2014/main" id="{2937D039-AF0A-4772-B9F9-72C5FEDF6AA0}"/>
              </a:ext>
            </a:extLst>
          </p:cNvPr>
          <p:cNvSpPr txBox="1"/>
          <p:nvPr/>
        </p:nvSpPr>
        <p:spPr bwMode="auto">
          <a:xfrm>
            <a:off x="4434847" y="3239442"/>
            <a:ext cx="5854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4.6</a:t>
            </a:r>
          </a:p>
        </p:txBody>
      </p:sp>
      <p:sp>
        <p:nvSpPr>
          <p:cNvPr id="39" name="TextBox 38">
            <a:extLst>
              <a:ext uri="{FF2B5EF4-FFF2-40B4-BE49-F238E27FC236}">
                <a16:creationId xmlns:a16="http://schemas.microsoft.com/office/drawing/2014/main" id="{2937D039-AF0A-4772-B9F9-72C5FEDF6AA0}"/>
              </a:ext>
            </a:extLst>
          </p:cNvPr>
          <p:cNvSpPr txBox="1"/>
          <p:nvPr/>
        </p:nvSpPr>
        <p:spPr bwMode="auto">
          <a:xfrm>
            <a:off x="6861804" y="3239442"/>
            <a:ext cx="5854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5.4</a:t>
            </a:r>
          </a:p>
        </p:txBody>
      </p:sp>
      <p:grpSp>
        <p:nvGrpSpPr>
          <p:cNvPr id="60" name="Group 59"/>
          <p:cNvGrpSpPr/>
          <p:nvPr/>
        </p:nvGrpSpPr>
        <p:grpSpPr>
          <a:xfrm>
            <a:off x="5883251" y="1512571"/>
            <a:ext cx="866893" cy="461665"/>
            <a:chOff x="4359250" y="1512570"/>
            <a:chExt cx="866893" cy="461665"/>
          </a:xfrm>
        </p:grpSpPr>
        <p:sp>
          <p:nvSpPr>
            <p:cNvPr id="32" name="TextBox 31">
              <a:extLst>
                <a:ext uri="{FF2B5EF4-FFF2-40B4-BE49-F238E27FC236}">
                  <a16:creationId xmlns:a16="http://schemas.microsoft.com/office/drawing/2014/main" id="{BF7BE988-A946-4816-AA0C-B9CBDC04CA29}"/>
                </a:ext>
              </a:extLst>
            </p:cNvPr>
            <p:cNvSpPr txBox="1"/>
            <p:nvPr/>
          </p:nvSpPr>
          <p:spPr bwMode="auto">
            <a:xfrm>
              <a:off x="4589429" y="1512570"/>
              <a:ext cx="636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0.8</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45" name="TextBox 44">
              <a:extLst>
                <a:ext uri="{FF2B5EF4-FFF2-40B4-BE49-F238E27FC236}">
                  <a16:creationId xmlns:a16="http://schemas.microsoft.com/office/drawing/2014/main" id="{2937D039-AF0A-4772-B9F9-72C5FEDF6AA0}"/>
                </a:ext>
              </a:extLst>
            </p:cNvPr>
            <p:cNvSpPr txBox="1"/>
            <p:nvPr/>
          </p:nvSpPr>
          <p:spPr bwMode="auto">
            <a:xfrm>
              <a:off x="4359250" y="151257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nvGrpSpPr>
          <p:cNvPr id="61" name="Group 60"/>
          <p:cNvGrpSpPr/>
          <p:nvPr/>
        </p:nvGrpSpPr>
        <p:grpSpPr>
          <a:xfrm>
            <a:off x="4869215" y="3239442"/>
            <a:ext cx="866700" cy="461665"/>
            <a:chOff x="3345215" y="3239441"/>
            <a:chExt cx="866700" cy="461665"/>
          </a:xfrm>
        </p:grpSpPr>
        <p:sp>
          <p:nvSpPr>
            <p:cNvPr id="41" name="TextBox 40">
              <a:extLst>
                <a:ext uri="{FF2B5EF4-FFF2-40B4-BE49-F238E27FC236}">
                  <a16:creationId xmlns:a16="http://schemas.microsoft.com/office/drawing/2014/main" id="{BF7BE988-A946-4816-AA0C-B9CBDC04CA29}"/>
                </a:ext>
              </a:extLst>
            </p:cNvPr>
            <p:cNvSpPr txBox="1"/>
            <p:nvPr/>
          </p:nvSpPr>
          <p:spPr bwMode="auto">
            <a:xfrm>
              <a:off x="3575201" y="3239441"/>
              <a:ext cx="636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0.8</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49" name="TextBox 48">
              <a:extLst>
                <a:ext uri="{FF2B5EF4-FFF2-40B4-BE49-F238E27FC236}">
                  <a16:creationId xmlns:a16="http://schemas.microsoft.com/office/drawing/2014/main" id="{2937D039-AF0A-4772-B9F9-72C5FEDF6AA0}"/>
                </a:ext>
              </a:extLst>
            </p:cNvPr>
            <p:cNvSpPr txBox="1"/>
            <p:nvPr/>
          </p:nvSpPr>
          <p:spPr bwMode="auto">
            <a:xfrm>
              <a:off x="3345215" y="323944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sp>
        <p:nvSpPr>
          <p:cNvPr id="50" name="TextBox 49">
            <a:extLst>
              <a:ext uri="{FF2B5EF4-FFF2-40B4-BE49-F238E27FC236}">
                <a16:creationId xmlns:a16="http://schemas.microsoft.com/office/drawing/2014/main" id="{2937D039-AF0A-4772-B9F9-72C5FEDF6AA0}"/>
              </a:ext>
            </a:extLst>
          </p:cNvPr>
          <p:cNvSpPr txBox="1"/>
          <p:nvPr/>
        </p:nvSpPr>
        <p:spPr bwMode="auto">
          <a:xfrm>
            <a:off x="4275650" y="4256384"/>
            <a:ext cx="36375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4.6 </a:t>
            </a:r>
            <a:r>
              <a:rPr lang="en-GB" sz="2400" dirty="0">
                <a:solidFill>
                  <a:schemeClr val="bg1"/>
                </a:solidFill>
                <a:latin typeface="Myriad Pro Semibold"/>
                <a:ea typeface="Myriad Pro Semibold" charset="0"/>
                <a:cs typeface="Myriad Pro Semibold" charset="0"/>
              </a:rPr>
              <a:t>+ 0.8</a:t>
            </a:r>
            <a:r>
              <a:rPr lang="en-GB" sz="2400" dirty="0">
                <a:latin typeface="Myriad Pro Semibold"/>
                <a:ea typeface="Myriad Pro Semibold" charset="0"/>
                <a:cs typeface="Myriad Pro Semibold" charset="0"/>
              </a:rPr>
              <a:t> + 5.4 = 10</a:t>
            </a:r>
            <a:r>
              <a:rPr lang="en-GB" sz="2400" dirty="0">
                <a:solidFill>
                  <a:schemeClr val="bg1"/>
                </a:solidFill>
                <a:latin typeface="Myriad Pro Semibold"/>
                <a:ea typeface="Myriad Pro Semibold" charset="0"/>
                <a:cs typeface="Myriad Pro Semibold" charset="0"/>
              </a:rPr>
              <a:t> + 0.8</a:t>
            </a:r>
          </a:p>
        </p:txBody>
      </p:sp>
      <p:sp>
        <p:nvSpPr>
          <p:cNvPr id="51" name="TextBox 50">
            <a:extLst>
              <a:ext uri="{FF2B5EF4-FFF2-40B4-BE49-F238E27FC236}">
                <a16:creationId xmlns:a16="http://schemas.microsoft.com/office/drawing/2014/main" id="{2937D039-AF0A-4772-B9F9-72C5FEDF6AA0}"/>
              </a:ext>
            </a:extLst>
          </p:cNvPr>
          <p:cNvSpPr txBox="1"/>
          <p:nvPr/>
        </p:nvSpPr>
        <p:spPr bwMode="auto">
          <a:xfrm>
            <a:off x="6324637" y="4779672"/>
            <a:ext cx="1047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10.8</a:t>
            </a:r>
          </a:p>
        </p:txBody>
      </p:sp>
      <p:sp>
        <p:nvSpPr>
          <p:cNvPr id="53" name="TextBox 52">
            <a:extLst>
              <a:ext uri="{FF2B5EF4-FFF2-40B4-BE49-F238E27FC236}">
                <a16:creationId xmlns:a16="http://schemas.microsoft.com/office/drawing/2014/main" id="{2937D039-AF0A-4772-B9F9-72C5FEDF6AA0}"/>
              </a:ext>
            </a:extLst>
          </p:cNvPr>
          <p:cNvSpPr txBox="1"/>
          <p:nvPr/>
        </p:nvSpPr>
        <p:spPr bwMode="auto">
          <a:xfrm>
            <a:off x="5737365" y="1512571"/>
            <a:ext cx="752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10.8</a:t>
            </a:r>
          </a:p>
        </p:txBody>
      </p:sp>
      <p:sp>
        <p:nvSpPr>
          <p:cNvPr id="55" name="TextBox 54">
            <a:extLst>
              <a:ext uri="{FF2B5EF4-FFF2-40B4-BE49-F238E27FC236}">
                <a16:creationId xmlns:a16="http://schemas.microsoft.com/office/drawing/2014/main" id="{2937D039-AF0A-4772-B9F9-72C5FEDF6AA0}"/>
              </a:ext>
            </a:extLst>
          </p:cNvPr>
          <p:cNvSpPr txBox="1"/>
          <p:nvPr/>
        </p:nvSpPr>
        <p:spPr bwMode="auto">
          <a:xfrm>
            <a:off x="4277234" y="5310249"/>
            <a:ext cx="36375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4.6 + 5.4 </a:t>
            </a:r>
            <a:r>
              <a:rPr lang="en-GB" sz="2400" dirty="0">
                <a:solidFill>
                  <a:schemeClr val="bg1"/>
                </a:solidFill>
                <a:latin typeface="Myriad Pro Semibold"/>
                <a:ea typeface="Myriad Pro Semibold" charset="0"/>
                <a:cs typeface="Myriad Pro Semibold" charset="0"/>
              </a:rPr>
              <a:t>+ 0.8</a:t>
            </a:r>
            <a:r>
              <a:rPr lang="en-GB" sz="2400" dirty="0">
                <a:solidFill>
                  <a:srgbClr val="C00000"/>
                </a:solidFill>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 10 </a:t>
            </a:r>
            <a:r>
              <a:rPr lang="en-GB" sz="2400" dirty="0">
                <a:solidFill>
                  <a:schemeClr val="bg1"/>
                </a:solidFill>
                <a:latin typeface="Myriad Pro Semibold"/>
                <a:ea typeface="Myriad Pro Semibold" charset="0"/>
                <a:cs typeface="Myriad Pro Semibold" charset="0"/>
              </a:rPr>
              <a:t>+ 0.8</a:t>
            </a:r>
          </a:p>
        </p:txBody>
      </p:sp>
      <p:sp>
        <p:nvSpPr>
          <p:cNvPr id="59" name="TextBox 58">
            <a:extLst>
              <a:ext uri="{FF2B5EF4-FFF2-40B4-BE49-F238E27FC236}">
                <a16:creationId xmlns:a16="http://schemas.microsoft.com/office/drawing/2014/main" id="{2937D039-AF0A-4772-B9F9-72C5FEDF6AA0}"/>
              </a:ext>
            </a:extLst>
          </p:cNvPr>
          <p:cNvSpPr txBox="1"/>
          <p:nvPr/>
        </p:nvSpPr>
        <p:spPr bwMode="auto">
          <a:xfrm>
            <a:off x="6324637" y="5826248"/>
            <a:ext cx="1047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10.8</a:t>
            </a:r>
          </a:p>
        </p:txBody>
      </p:sp>
      <p:sp>
        <p:nvSpPr>
          <p:cNvPr id="62" name="TextBox 61">
            <a:extLst>
              <a:ext uri="{FF2B5EF4-FFF2-40B4-BE49-F238E27FC236}">
                <a16:creationId xmlns:a16="http://schemas.microsoft.com/office/drawing/2014/main" id="{2937D039-AF0A-4772-B9F9-72C5FEDF6AA0}"/>
              </a:ext>
            </a:extLst>
          </p:cNvPr>
          <p:cNvSpPr txBox="1"/>
          <p:nvPr/>
        </p:nvSpPr>
        <p:spPr bwMode="auto">
          <a:xfrm>
            <a:off x="4797498" y="4256384"/>
            <a:ext cx="877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+ 0.8</a:t>
            </a:r>
          </a:p>
        </p:txBody>
      </p:sp>
      <p:sp>
        <p:nvSpPr>
          <p:cNvPr id="63" name="TextBox 62">
            <a:extLst>
              <a:ext uri="{FF2B5EF4-FFF2-40B4-BE49-F238E27FC236}">
                <a16:creationId xmlns:a16="http://schemas.microsoft.com/office/drawing/2014/main" id="{2937D039-AF0A-4772-B9F9-72C5FEDF6AA0}"/>
              </a:ext>
            </a:extLst>
          </p:cNvPr>
          <p:cNvSpPr txBox="1"/>
          <p:nvPr/>
        </p:nvSpPr>
        <p:spPr bwMode="auto">
          <a:xfrm>
            <a:off x="7023869" y="4256384"/>
            <a:ext cx="877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+ 0.8</a:t>
            </a:r>
          </a:p>
        </p:txBody>
      </p:sp>
      <p:sp>
        <p:nvSpPr>
          <p:cNvPr id="64" name="TextBox 63">
            <a:extLst>
              <a:ext uri="{FF2B5EF4-FFF2-40B4-BE49-F238E27FC236}">
                <a16:creationId xmlns:a16="http://schemas.microsoft.com/office/drawing/2014/main" id="{2937D039-AF0A-4772-B9F9-72C5FEDF6AA0}"/>
              </a:ext>
            </a:extLst>
          </p:cNvPr>
          <p:cNvSpPr txBox="1"/>
          <p:nvPr/>
        </p:nvSpPr>
        <p:spPr bwMode="auto">
          <a:xfrm>
            <a:off x="5570497" y="5310249"/>
            <a:ext cx="877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+ 0.8</a:t>
            </a:r>
          </a:p>
        </p:txBody>
      </p:sp>
      <p:sp>
        <p:nvSpPr>
          <p:cNvPr id="65" name="TextBox 64">
            <a:extLst>
              <a:ext uri="{FF2B5EF4-FFF2-40B4-BE49-F238E27FC236}">
                <a16:creationId xmlns:a16="http://schemas.microsoft.com/office/drawing/2014/main" id="{2937D039-AF0A-4772-B9F9-72C5FEDF6AA0}"/>
              </a:ext>
            </a:extLst>
          </p:cNvPr>
          <p:cNvSpPr txBox="1"/>
          <p:nvPr/>
        </p:nvSpPr>
        <p:spPr bwMode="auto">
          <a:xfrm>
            <a:off x="7024904" y="5310249"/>
            <a:ext cx="877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+ 0.8</a:t>
            </a:r>
          </a:p>
        </p:txBody>
      </p:sp>
      <p:sp>
        <p:nvSpPr>
          <p:cNvPr id="37" name="TextBox 36">
            <a:extLst>
              <a:ext uri="{FF2B5EF4-FFF2-40B4-BE49-F238E27FC236}">
                <a16:creationId xmlns:a16="http://schemas.microsoft.com/office/drawing/2014/main" id="{2937D039-AF0A-4772-B9F9-72C5FEDF6AA0}"/>
              </a:ext>
            </a:extLst>
          </p:cNvPr>
          <p:cNvSpPr txBox="1"/>
          <p:nvPr/>
        </p:nvSpPr>
        <p:spPr bwMode="auto">
          <a:xfrm>
            <a:off x="4787259" y="3239442"/>
            <a:ext cx="5854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4.6</a:t>
            </a:r>
          </a:p>
        </p:txBody>
      </p:sp>
    </p:spTree>
    <p:extLst>
      <p:ext uri="{BB962C8B-B14F-4D97-AF65-F5344CB8AC3E}">
        <p14:creationId xmlns:p14="http://schemas.microsoft.com/office/powerpoint/2010/main" val="398171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par>
                                <p:cTn id="25" presetID="10" presetClass="exit" presetSubtype="0" fill="hold" nodeType="withEffect">
                                  <p:stCondLst>
                                    <p:cond delay="0"/>
                                  </p:stCondLst>
                                  <p:childTnLst>
                                    <p:animEffect transition="out" filter="fade">
                                      <p:cBhvr>
                                        <p:cTn id="26" dur="500"/>
                                        <p:tgtEl>
                                          <p:spTgt spid="60"/>
                                        </p:tgtEl>
                                      </p:cBhvr>
                                    </p:animEffect>
                                    <p:set>
                                      <p:cBhvr>
                                        <p:cTn id="27" dur="1" fill="hold">
                                          <p:stCondLst>
                                            <p:cond delay="499"/>
                                          </p:stCondLst>
                                        </p:cTn>
                                        <p:tgtEl>
                                          <p:spTgt spid="60"/>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31"/>
                                        </p:tgtEl>
                                      </p:cBhvr>
                                    </p:animEffect>
                                    <p:set>
                                      <p:cBhvr>
                                        <p:cTn id="30" dur="1" fill="hold">
                                          <p:stCondLst>
                                            <p:cond delay="499"/>
                                          </p:stCondLst>
                                        </p:cTn>
                                        <p:tgtEl>
                                          <p:spTgt spid="31"/>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53"/>
                                        </p:tgtEl>
                                      </p:cBhvr>
                                    </p:animEffect>
                                    <p:set>
                                      <p:cBhvr>
                                        <p:cTn id="39" dur="1" fill="hold">
                                          <p:stCondLst>
                                            <p:cond delay="499"/>
                                          </p:stCondLst>
                                        </p:cTn>
                                        <p:tgtEl>
                                          <p:spTgt spid="53"/>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39"/>
                                        </p:tgtEl>
                                      </p:cBhvr>
                                    </p:animEffect>
                                    <p:set>
                                      <p:cBhvr>
                                        <p:cTn id="42" dur="1" fill="hold">
                                          <p:stCondLst>
                                            <p:cond delay="499"/>
                                          </p:stCondLst>
                                        </p:cTn>
                                        <p:tgtEl>
                                          <p:spTgt spid="39"/>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61"/>
                                        </p:tgtEl>
                                      </p:cBhvr>
                                    </p:animEffect>
                                    <p:set>
                                      <p:cBhvr>
                                        <p:cTn id="45" dur="1" fill="hold">
                                          <p:stCondLst>
                                            <p:cond delay="499"/>
                                          </p:stCondLst>
                                        </p:cTn>
                                        <p:tgtEl>
                                          <p:spTgt spid="61"/>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33"/>
                                        </p:tgtEl>
                                      </p:cBhvr>
                                    </p:animEffect>
                                    <p:set>
                                      <p:cBhvr>
                                        <p:cTn id="48" dur="1" fill="hold">
                                          <p:stCondLst>
                                            <p:cond delay="499"/>
                                          </p:stCondLst>
                                        </p:cTn>
                                        <p:tgtEl>
                                          <p:spTgt spid="33"/>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par>
                                <p:cTn id="59" presetID="10" presetClass="entr" presetSubtype="0" fill="hold" grpId="2"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fade">
                                      <p:cBhvr>
                                        <p:cTn id="70" dur="500"/>
                                        <p:tgtEl>
                                          <p:spTgt spid="6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fade">
                                      <p:cBhvr>
                                        <p:cTn id="75" dur="500"/>
                                        <p:tgtEl>
                                          <p:spTgt spid="6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500"/>
                                        <p:tgtEl>
                                          <p:spTgt spid="6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500"/>
                                        <p:tgtEl>
                                          <p:spTgt spid="59"/>
                                        </p:tgtEl>
                                      </p:cBhvr>
                                    </p:animEffect>
                                  </p:childTnLst>
                                </p:cTn>
                              </p:par>
                              <p:par>
                                <p:cTn id="84" presetID="10" presetClass="exit" presetSubtype="0" fill="hold" grpId="1" nodeType="withEffect">
                                  <p:stCondLst>
                                    <p:cond delay="0"/>
                                  </p:stCondLst>
                                  <p:childTnLst>
                                    <p:animEffect transition="out" filter="fade">
                                      <p:cBhvr>
                                        <p:cTn id="85" dur="500"/>
                                        <p:tgtEl>
                                          <p:spTgt spid="31"/>
                                        </p:tgtEl>
                                      </p:cBhvr>
                                    </p:animEffect>
                                    <p:set>
                                      <p:cBhvr>
                                        <p:cTn id="86" dur="1" fill="hold">
                                          <p:stCondLst>
                                            <p:cond delay="499"/>
                                          </p:stCondLst>
                                        </p:cTn>
                                        <p:tgtEl>
                                          <p:spTgt spid="31"/>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60"/>
                                        </p:tgtEl>
                                      </p:cBhvr>
                                    </p:animEffect>
                                    <p:set>
                                      <p:cBhvr>
                                        <p:cTn id="89" dur="1" fill="hold">
                                          <p:stCondLst>
                                            <p:cond delay="499"/>
                                          </p:stCondLst>
                                        </p:cTn>
                                        <p:tgtEl>
                                          <p:spTgt spid="60"/>
                                        </p:tgtEl>
                                        <p:attrNameLst>
                                          <p:attrName>style.visibility</p:attrName>
                                        </p:attrNameLst>
                                      </p:cBhvr>
                                      <p:to>
                                        <p:strVal val="hidden"/>
                                      </p:to>
                                    </p:set>
                                  </p:childTnLst>
                                </p:cTn>
                              </p:par>
                            </p:childTnLst>
                          </p:cTn>
                        </p:par>
                        <p:par>
                          <p:cTn id="90" fill="hold">
                            <p:stCondLst>
                              <p:cond delay="500"/>
                            </p:stCondLst>
                            <p:childTnLst>
                              <p:par>
                                <p:cTn id="91" presetID="10" presetClass="entr" presetSubtype="0" fill="hold" grpId="2"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1" grpId="0"/>
      <p:bldP spid="31" grpId="1"/>
      <p:bldP spid="31" grpId="2"/>
      <p:bldP spid="33" grpId="0"/>
      <p:bldP spid="39" grpId="0"/>
      <p:bldP spid="51" grpId="0"/>
      <p:bldP spid="53" grpId="0"/>
      <p:bldP spid="53" grpId="1"/>
      <p:bldP spid="53" grpId="2"/>
      <p:bldP spid="55" grpId="0"/>
      <p:bldP spid="59" grpId="0"/>
      <p:bldP spid="62" grpId="0"/>
      <p:bldP spid="63" grpId="0"/>
      <p:bldP spid="64" grpId="0"/>
      <p:bldP spid="65" grpId="0"/>
      <p:bldP spid="3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15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0460525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solve addition calculations mentally by using known facts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3946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15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1.29 Using equivalence and the compensation category to calculate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18972511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2:5 – 2:6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16-18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text  Description automatically generated">
            <a:extLst>
              <a:ext uri="{FF2B5EF4-FFF2-40B4-BE49-F238E27FC236}">
                <a16:creationId xmlns:a16="http://schemas.microsoft.com/office/drawing/2014/main" id="{96CB3017-4620-4465-BCF5-EAF71C596A9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3017957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2:5</a:t>
            </a:r>
          </a:p>
        </p:txBody>
      </p:sp>
      <p:sp>
        <p:nvSpPr>
          <p:cNvPr id="7" name="TextBox 6">
            <a:extLst>
              <a:ext uri="{FF2B5EF4-FFF2-40B4-BE49-F238E27FC236}">
                <a16:creationId xmlns:a16="http://schemas.microsoft.com/office/drawing/2014/main" id="{7BF02CA3-764F-4BCD-AA1D-1754540C10E7}"/>
              </a:ext>
            </a:extLst>
          </p:cNvPr>
          <p:cNvSpPr txBox="1"/>
          <p:nvPr/>
        </p:nvSpPr>
        <p:spPr bwMode="auto">
          <a:xfrm>
            <a:off x="3603492" y="1826770"/>
            <a:ext cx="7970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0.29</a:t>
            </a:r>
          </a:p>
        </p:txBody>
      </p:sp>
      <p:sp>
        <p:nvSpPr>
          <p:cNvPr id="9" name="TextBox 8">
            <a:extLst>
              <a:ext uri="{FF2B5EF4-FFF2-40B4-BE49-F238E27FC236}">
                <a16:creationId xmlns:a16="http://schemas.microsoft.com/office/drawing/2014/main" id="{291842F5-483F-4193-9AD7-53CC0ADB5BDB}"/>
              </a:ext>
            </a:extLst>
          </p:cNvPr>
          <p:cNvSpPr txBox="1"/>
          <p:nvPr/>
        </p:nvSpPr>
        <p:spPr bwMode="auto">
          <a:xfrm>
            <a:off x="5411073" y="1826770"/>
            <a:ext cx="973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28.71</a:t>
            </a:r>
          </a:p>
        </p:txBody>
      </p:sp>
      <p:sp>
        <p:nvSpPr>
          <p:cNvPr id="10" name="TextBox 9">
            <a:extLst>
              <a:ext uri="{FF2B5EF4-FFF2-40B4-BE49-F238E27FC236}">
                <a16:creationId xmlns:a16="http://schemas.microsoft.com/office/drawing/2014/main" id="{AE79AF41-3A62-4EC8-8F0A-4CD1D6684B3F}"/>
              </a:ext>
            </a:extLst>
          </p:cNvPr>
          <p:cNvSpPr txBox="1"/>
          <p:nvPr/>
        </p:nvSpPr>
        <p:spPr bwMode="auto">
          <a:xfrm>
            <a:off x="7313012" y="1826770"/>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29</a:t>
            </a:r>
          </a:p>
        </p:txBody>
      </p:sp>
      <p:grpSp>
        <p:nvGrpSpPr>
          <p:cNvPr id="24" name="Group 23"/>
          <p:cNvGrpSpPr/>
          <p:nvPr/>
        </p:nvGrpSpPr>
        <p:grpSpPr>
          <a:xfrm>
            <a:off x="3601085" y="4689160"/>
            <a:ext cx="4153072" cy="461665"/>
            <a:chOff x="2117566" y="5088416"/>
            <a:chExt cx="4153072" cy="461665"/>
          </a:xfrm>
        </p:grpSpPr>
        <p:sp>
          <p:nvSpPr>
            <p:cNvPr id="8" name="TextBox 7">
              <a:extLst>
                <a:ext uri="{FF2B5EF4-FFF2-40B4-BE49-F238E27FC236}">
                  <a16:creationId xmlns:a16="http://schemas.microsoft.com/office/drawing/2014/main" id="{71730B3F-4A0E-4FF2-9C01-B22AB1E4D6C6}"/>
                </a:ext>
              </a:extLst>
            </p:cNvPr>
            <p:cNvSpPr txBox="1"/>
            <p:nvPr/>
          </p:nvSpPr>
          <p:spPr bwMode="auto">
            <a:xfrm>
              <a:off x="3263445" y="5088416"/>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1" name="TextBox 10">
              <a:extLst>
                <a:ext uri="{FF2B5EF4-FFF2-40B4-BE49-F238E27FC236}">
                  <a16:creationId xmlns:a16="http://schemas.microsoft.com/office/drawing/2014/main" id="{73F82667-C8CD-466B-A468-7FE8CF536CB6}"/>
                </a:ext>
              </a:extLst>
            </p:cNvPr>
            <p:cNvSpPr txBox="1"/>
            <p:nvPr/>
          </p:nvSpPr>
          <p:spPr bwMode="auto">
            <a:xfrm>
              <a:off x="5948114" y="5088416"/>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a:t>
              </a:r>
            </a:p>
          </p:txBody>
        </p:sp>
        <p:sp>
          <p:nvSpPr>
            <p:cNvPr id="12" name="TextBox 11">
              <a:extLst>
                <a:ext uri="{FF2B5EF4-FFF2-40B4-BE49-F238E27FC236}">
                  <a16:creationId xmlns:a16="http://schemas.microsoft.com/office/drawing/2014/main" id="{290D5C68-C022-4634-9A63-195ACCEAAA67}"/>
                </a:ext>
              </a:extLst>
            </p:cNvPr>
            <p:cNvSpPr txBox="1"/>
            <p:nvPr/>
          </p:nvSpPr>
          <p:spPr bwMode="auto">
            <a:xfrm>
              <a:off x="4015718" y="5088416"/>
              <a:ext cx="7745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0.71</a:t>
              </a:r>
            </a:p>
          </p:txBody>
        </p:sp>
        <p:sp>
          <p:nvSpPr>
            <p:cNvPr id="13" name="TextBox 12">
              <a:extLst>
                <a:ext uri="{FF2B5EF4-FFF2-40B4-BE49-F238E27FC236}">
                  <a16:creationId xmlns:a16="http://schemas.microsoft.com/office/drawing/2014/main" id="{732F2482-36B1-44AD-AD86-E794F9EF5396}"/>
                </a:ext>
              </a:extLst>
            </p:cNvPr>
            <p:cNvSpPr txBox="1"/>
            <p:nvPr/>
          </p:nvSpPr>
          <p:spPr bwMode="auto">
            <a:xfrm>
              <a:off x="2117566" y="5088416"/>
              <a:ext cx="824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0.29</a:t>
              </a:r>
            </a:p>
          </p:txBody>
        </p:sp>
        <p:sp>
          <p:nvSpPr>
            <p:cNvPr id="14" name="TextBox 13">
              <a:extLst>
                <a:ext uri="{FF2B5EF4-FFF2-40B4-BE49-F238E27FC236}">
                  <a16:creationId xmlns:a16="http://schemas.microsoft.com/office/drawing/2014/main" id="{3FCEC504-F870-4FC3-9242-995751D9F9DC}"/>
                </a:ext>
              </a:extLst>
            </p:cNvPr>
            <p:cNvSpPr txBox="1"/>
            <p:nvPr/>
          </p:nvSpPr>
          <p:spPr bwMode="auto">
            <a:xfrm>
              <a:off x="5032541" y="5088416"/>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sp>
        <p:nvSpPr>
          <p:cNvPr id="15" name="TextBox 14">
            <a:extLst>
              <a:ext uri="{FF2B5EF4-FFF2-40B4-BE49-F238E27FC236}">
                <a16:creationId xmlns:a16="http://schemas.microsoft.com/office/drawing/2014/main" id="{72CD3F45-13E0-4931-9291-44D9C5001E5D}"/>
              </a:ext>
            </a:extLst>
          </p:cNvPr>
          <p:cNvSpPr txBox="1"/>
          <p:nvPr/>
        </p:nvSpPr>
        <p:spPr bwMode="auto">
          <a:xfrm>
            <a:off x="6512053" y="1826770"/>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6" name="TextBox 15">
            <a:extLst>
              <a:ext uri="{FF2B5EF4-FFF2-40B4-BE49-F238E27FC236}">
                <a16:creationId xmlns:a16="http://schemas.microsoft.com/office/drawing/2014/main" id="{B43DE4C7-0327-4BB9-AF76-F87E725CB2F1}"/>
              </a:ext>
            </a:extLst>
          </p:cNvPr>
          <p:cNvSpPr txBox="1"/>
          <p:nvPr/>
        </p:nvSpPr>
        <p:spPr bwMode="auto">
          <a:xfrm>
            <a:off x="4742957" y="1826770"/>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8" name="Rectangle 17">
            <a:extLst>
              <a:ext uri="{FF2B5EF4-FFF2-40B4-BE49-F238E27FC236}">
                <a16:creationId xmlns:a16="http://schemas.microsoft.com/office/drawing/2014/main" id="{0EBCE1AC-8CC0-441F-8C91-A4BAD414A114}"/>
              </a:ext>
            </a:extLst>
          </p:cNvPr>
          <p:cNvSpPr/>
          <p:nvPr/>
        </p:nvSpPr>
        <p:spPr bwMode="auto">
          <a:xfrm>
            <a:off x="7254311" y="1708635"/>
            <a:ext cx="684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20" name="TextBox 19">
            <a:extLst>
              <a:ext uri="{FF2B5EF4-FFF2-40B4-BE49-F238E27FC236}">
                <a16:creationId xmlns:a16="http://schemas.microsoft.com/office/drawing/2014/main" id="{062BFC83-F583-4F4F-8915-A85F28F81E36}"/>
              </a:ext>
            </a:extLst>
          </p:cNvPr>
          <p:cNvSpPr txBox="1"/>
          <p:nvPr/>
        </p:nvSpPr>
        <p:spPr bwMode="auto">
          <a:xfrm>
            <a:off x="4947429" y="3257966"/>
            <a:ext cx="7986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+ 28</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1" name="TextBox 20">
            <a:extLst>
              <a:ext uri="{FF2B5EF4-FFF2-40B4-BE49-F238E27FC236}">
                <a16:creationId xmlns:a16="http://schemas.microsoft.com/office/drawing/2014/main" id="{D123427A-238F-48AB-915E-9952E3A95DB4}"/>
              </a:ext>
            </a:extLst>
          </p:cNvPr>
          <p:cNvSpPr txBox="1"/>
          <p:nvPr/>
        </p:nvSpPr>
        <p:spPr bwMode="auto">
          <a:xfrm>
            <a:off x="7795201" y="3257966"/>
            <a:ext cx="7986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+ 28</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22" name="Picture 21" descr="A close up of a logo  Description generated with high confidence">
            <a:extLst>
              <a:ext uri="{FF2B5EF4-FFF2-40B4-BE49-F238E27FC236}">
                <a16:creationId xmlns:a16="http://schemas.microsoft.com/office/drawing/2014/main" id="{34A930E3-9282-457A-9B55-5BD3988DF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7513156" y="2793362"/>
            <a:ext cx="194527" cy="1390870"/>
          </a:xfrm>
          <a:prstGeom prst="rect">
            <a:avLst/>
          </a:prstGeom>
        </p:spPr>
      </p:pic>
      <p:pic>
        <p:nvPicPr>
          <p:cNvPr id="23" name="Picture 22" descr="A close up of a logo  Description generated with high confidence">
            <a:extLst>
              <a:ext uri="{FF2B5EF4-FFF2-40B4-BE49-F238E27FC236}">
                <a16:creationId xmlns:a16="http://schemas.microsoft.com/office/drawing/2014/main" id="{32C70AE4-11AB-42EC-AD09-3C4D705BE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5782509" y="2793362"/>
            <a:ext cx="194527" cy="1390870"/>
          </a:xfrm>
          <a:prstGeom prst="rect">
            <a:avLst/>
          </a:prstGeom>
        </p:spPr>
      </p:pic>
    </p:spTree>
    <p:extLst>
      <p:ext uri="{BB962C8B-B14F-4D97-AF65-F5344CB8AC3E}">
        <p14:creationId xmlns:p14="http://schemas.microsoft.com/office/powerpoint/2010/main" val="332258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2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1.28 Common structures </a:t>
            </a:r>
            <a:r>
              <a:rPr lang="en-US" dirty="0"/>
              <a:t>– step 1:1</a:t>
            </a:r>
          </a:p>
        </p:txBody>
      </p:sp>
      <p:pic>
        <p:nvPicPr>
          <p:cNvPr id="6" name="Picture 5">
            <a:extLst>
              <a:ext uri="{FF2B5EF4-FFF2-40B4-BE49-F238E27FC236}">
                <a16:creationId xmlns:a16="http://schemas.microsoft.com/office/drawing/2014/main" id="{0B78F023-8A23-46CC-B136-26183775CE4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90390" y="2585217"/>
            <a:ext cx="6811223" cy="1687566"/>
          </a:xfrm>
          <a:prstGeom prst="rect">
            <a:avLst/>
          </a:prstGeom>
        </p:spPr>
      </p:pic>
      <p:sp>
        <p:nvSpPr>
          <p:cNvPr id="7" name="Rectangle 6">
            <a:extLst>
              <a:ext uri="{FF2B5EF4-FFF2-40B4-BE49-F238E27FC236}">
                <a16:creationId xmlns:a16="http://schemas.microsoft.com/office/drawing/2014/main" id="{8C5DC982-A6AC-44F3-8F22-A649A5A0A68D}"/>
              </a:ext>
            </a:extLst>
          </p:cNvPr>
          <p:cNvSpPr/>
          <p:nvPr/>
        </p:nvSpPr>
        <p:spPr bwMode="auto">
          <a:xfrm>
            <a:off x="2690389" y="2306107"/>
            <a:ext cx="2284466" cy="1070169"/>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chemeClr val="tx1"/>
              </a:solidFill>
              <a:latin typeface="Arial" charset="0"/>
            </a:endParaRPr>
          </a:p>
        </p:txBody>
      </p:sp>
      <p:sp>
        <p:nvSpPr>
          <p:cNvPr id="14" name="Isosceles Triangle 13">
            <a:extLst>
              <a:ext uri="{FF2B5EF4-FFF2-40B4-BE49-F238E27FC236}">
                <a16:creationId xmlns:a16="http://schemas.microsoft.com/office/drawing/2014/main" id="{E274C410-2616-4798-97EB-47B573B19F34}"/>
              </a:ext>
            </a:extLst>
          </p:cNvPr>
          <p:cNvSpPr/>
          <p:nvPr/>
        </p:nvSpPr>
        <p:spPr bwMode="auto">
          <a:xfrm rot="16200000">
            <a:off x="4941879" y="2940486"/>
            <a:ext cx="184545" cy="166212"/>
          </a:xfrm>
          <a:prstGeom prst="triangle">
            <a:avLst/>
          </a:prstGeom>
          <a:solidFill>
            <a:srgbClr val="232322"/>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8" name="Rectangle 7">
            <a:extLst>
              <a:ext uri="{FF2B5EF4-FFF2-40B4-BE49-F238E27FC236}">
                <a16:creationId xmlns:a16="http://schemas.microsoft.com/office/drawing/2014/main" id="{1FE350B6-094F-4615-A3FD-FB499CC1A0A8}"/>
              </a:ext>
            </a:extLst>
          </p:cNvPr>
          <p:cNvSpPr/>
          <p:nvPr/>
        </p:nvSpPr>
        <p:spPr bwMode="auto">
          <a:xfrm>
            <a:off x="4958185" y="2306106"/>
            <a:ext cx="4545809" cy="1070169"/>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chemeClr val="tx1"/>
              </a:solidFill>
              <a:latin typeface="Arial" charset="0"/>
            </a:endParaRPr>
          </a:p>
        </p:txBody>
      </p:sp>
    </p:spTree>
    <p:extLst>
      <p:ext uri="{BB962C8B-B14F-4D97-AF65-F5344CB8AC3E}">
        <p14:creationId xmlns:p14="http://schemas.microsoft.com/office/powerpoint/2010/main" val="373201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2:5</a:t>
            </a:r>
          </a:p>
        </p:txBody>
      </p:sp>
      <p:sp>
        <p:nvSpPr>
          <p:cNvPr id="3" name="TextBox 2">
            <a:extLst>
              <a:ext uri="{FF2B5EF4-FFF2-40B4-BE49-F238E27FC236}">
                <a16:creationId xmlns:a16="http://schemas.microsoft.com/office/drawing/2014/main" id="{7BF02CA3-764F-4BCD-AA1D-1754540C10E7}"/>
              </a:ext>
            </a:extLst>
          </p:cNvPr>
          <p:cNvSpPr txBox="1"/>
          <p:nvPr/>
        </p:nvSpPr>
        <p:spPr bwMode="auto">
          <a:xfrm>
            <a:off x="3148497" y="1826770"/>
            <a:ext cx="1326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646,000</a:t>
            </a:r>
          </a:p>
        </p:txBody>
      </p:sp>
      <p:sp>
        <p:nvSpPr>
          <p:cNvPr id="4" name="TextBox 3">
            <a:extLst>
              <a:ext uri="{FF2B5EF4-FFF2-40B4-BE49-F238E27FC236}">
                <a16:creationId xmlns:a16="http://schemas.microsoft.com/office/drawing/2014/main" id="{291842F5-483F-4193-9AD7-53CC0ADB5BDB}"/>
              </a:ext>
            </a:extLst>
          </p:cNvPr>
          <p:cNvSpPr txBox="1"/>
          <p:nvPr/>
        </p:nvSpPr>
        <p:spPr bwMode="auto">
          <a:xfrm>
            <a:off x="5386409" y="1826770"/>
            <a:ext cx="1149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54,000</a:t>
            </a:r>
          </a:p>
        </p:txBody>
      </p:sp>
      <p:sp>
        <p:nvSpPr>
          <p:cNvPr id="5" name="TextBox 4">
            <a:extLst>
              <a:ext uri="{FF2B5EF4-FFF2-40B4-BE49-F238E27FC236}">
                <a16:creationId xmlns:a16="http://schemas.microsoft.com/office/drawing/2014/main" id="{AE79AF41-3A62-4EC8-8F0A-4CD1D6684B3F}"/>
              </a:ext>
            </a:extLst>
          </p:cNvPr>
          <p:cNvSpPr txBox="1"/>
          <p:nvPr/>
        </p:nvSpPr>
        <p:spPr bwMode="auto">
          <a:xfrm>
            <a:off x="7576605" y="1826770"/>
            <a:ext cx="14430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700,000</a:t>
            </a:r>
          </a:p>
        </p:txBody>
      </p:sp>
      <p:grpSp>
        <p:nvGrpSpPr>
          <p:cNvPr id="20" name="Group 19"/>
          <p:cNvGrpSpPr/>
          <p:nvPr/>
        </p:nvGrpSpPr>
        <p:grpSpPr>
          <a:xfrm>
            <a:off x="3219028" y="4689160"/>
            <a:ext cx="5751711" cy="461665"/>
            <a:chOff x="1695027" y="4689159"/>
            <a:chExt cx="5751711" cy="461665"/>
          </a:xfrm>
        </p:grpSpPr>
        <p:sp>
          <p:nvSpPr>
            <p:cNvPr id="7" name="TextBox 6">
              <a:extLst>
                <a:ext uri="{FF2B5EF4-FFF2-40B4-BE49-F238E27FC236}">
                  <a16:creationId xmlns:a16="http://schemas.microsoft.com/office/drawing/2014/main" id="{71730B3F-4A0E-4FF2-9C01-B22AB1E4D6C6}"/>
                </a:ext>
              </a:extLst>
            </p:cNvPr>
            <p:cNvSpPr txBox="1"/>
            <p:nvPr/>
          </p:nvSpPr>
          <p:spPr bwMode="auto">
            <a:xfrm>
              <a:off x="3134064" y="4689159"/>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8" name="TextBox 7">
              <a:extLst>
                <a:ext uri="{FF2B5EF4-FFF2-40B4-BE49-F238E27FC236}">
                  <a16:creationId xmlns:a16="http://schemas.microsoft.com/office/drawing/2014/main" id="{73F82667-C8CD-466B-A468-7FE8CF536CB6}"/>
                </a:ext>
              </a:extLst>
            </p:cNvPr>
            <p:cNvSpPr txBox="1"/>
            <p:nvPr/>
          </p:nvSpPr>
          <p:spPr bwMode="auto">
            <a:xfrm>
              <a:off x="6101497" y="4689159"/>
              <a:ext cx="1345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100,000</a:t>
              </a:r>
            </a:p>
          </p:txBody>
        </p:sp>
        <p:sp>
          <p:nvSpPr>
            <p:cNvPr id="9" name="TextBox 8">
              <a:extLst>
                <a:ext uri="{FF2B5EF4-FFF2-40B4-BE49-F238E27FC236}">
                  <a16:creationId xmlns:a16="http://schemas.microsoft.com/office/drawing/2014/main" id="{290D5C68-C022-4634-9A63-195ACCEAAA67}"/>
                </a:ext>
              </a:extLst>
            </p:cNvPr>
            <p:cNvSpPr txBox="1"/>
            <p:nvPr/>
          </p:nvSpPr>
          <p:spPr bwMode="auto">
            <a:xfrm>
              <a:off x="3833554" y="4689159"/>
              <a:ext cx="1207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54,000</a:t>
              </a:r>
            </a:p>
          </p:txBody>
        </p:sp>
        <p:sp>
          <p:nvSpPr>
            <p:cNvPr id="10" name="TextBox 9">
              <a:extLst>
                <a:ext uri="{FF2B5EF4-FFF2-40B4-BE49-F238E27FC236}">
                  <a16:creationId xmlns:a16="http://schemas.microsoft.com/office/drawing/2014/main" id="{732F2482-36B1-44AD-AD86-E794F9EF5396}"/>
                </a:ext>
              </a:extLst>
            </p:cNvPr>
            <p:cNvSpPr txBox="1"/>
            <p:nvPr/>
          </p:nvSpPr>
          <p:spPr bwMode="auto">
            <a:xfrm>
              <a:off x="1695027" y="4689159"/>
              <a:ext cx="1207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46,000</a:t>
              </a:r>
            </a:p>
          </p:txBody>
        </p:sp>
        <p:sp>
          <p:nvSpPr>
            <p:cNvPr id="11" name="TextBox 10">
              <a:extLst>
                <a:ext uri="{FF2B5EF4-FFF2-40B4-BE49-F238E27FC236}">
                  <a16:creationId xmlns:a16="http://schemas.microsoft.com/office/drawing/2014/main" id="{3FCEC504-F870-4FC3-9242-995751D9F9DC}"/>
                </a:ext>
              </a:extLst>
            </p:cNvPr>
            <p:cNvSpPr txBox="1"/>
            <p:nvPr/>
          </p:nvSpPr>
          <p:spPr bwMode="auto">
            <a:xfrm>
              <a:off x="5347660" y="4689159"/>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sp>
        <p:nvSpPr>
          <p:cNvPr id="12" name="TextBox 11">
            <a:extLst>
              <a:ext uri="{FF2B5EF4-FFF2-40B4-BE49-F238E27FC236}">
                <a16:creationId xmlns:a16="http://schemas.microsoft.com/office/drawing/2014/main" id="{72CD3F45-13E0-4931-9291-44D9C5001E5D}"/>
              </a:ext>
            </a:extLst>
          </p:cNvPr>
          <p:cNvSpPr txBox="1"/>
          <p:nvPr/>
        </p:nvSpPr>
        <p:spPr bwMode="auto">
          <a:xfrm>
            <a:off x="6867653" y="1826770"/>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3" name="TextBox 12">
            <a:extLst>
              <a:ext uri="{FF2B5EF4-FFF2-40B4-BE49-F238E27FC236}">
                <a16:creationId xmlns:a16="http://schemas.microsoft.com/office/drawing/2014/main" id="{B43DE4C7-0327-4BB9-AF76-F87E725CB2F1}"/>
              </a:ext>
            </a:extLst>
          </p:cNvPr>
          <p:cNvSpPr txBox="1"/>
          <p:nvPr/>
        </p:nvSpPr>
        <p:spPr bwMode="auto">
          <a:xfrm>
            <a:off x="4654057" y="1826770"/>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4" name="Rectangle 13">
            <a:extLst>
              <a:ext uri="{FF2B5EF4-FFF2-40B4-BE49-F238E27FC236}">
                <a16:creationId xmlns:a16="http://schemas.microsoft.com/office/drawing/2014/main" id="{0EBCE1AC-8CC0-441F-8C91-A4BAD414A114}"/>
              </a:ext>
            </a:extLst>
          </p:cNvPr>
          <p:cNvSpPr/>
          <p:nvPr/>
        </p:nvSpPr>
        <p:spPr bwMode="auto">
          <a:xfrm>
            <a:off x="7546409" y="1708635"/>
            <a:ext cx="1512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5" name="TextBox 14">
            <a:extLst>
              <a:ext uri="{FF2B5EF4-FFF2-40B4-BE49-F238E27FC236}">
                <a16:creationId xmlns:a16="http://schemas.microsoft.com/office/drawing/2014/main" id="{062BFC83-F583-4F4F-8915-A85F28F81E36}"/>
              </a:ext>
            </a:extLst>
          </p:cNvPr>
          <p:cNvSpPr txBox="1"/>
          <p:nvPr/>
        </p:nvSpPr>
        <p:spPr bwMode="auto">
          <a:xfrm>
            <a:off x="2220887" y="3257966"/>
            <a:ext cx="1633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+ 600,000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a16="http://schemas.microsoft.com/office/drawing/2014/main" id="{D123427A-238F-48AB-915E-9952E3A95DB4}"/>
              </a:ext>
            </a:extLst>
          </p:cNvPr>
          <p:cNvSpPr txBox="1"/>
          <p:nvPr/>
        </p:nvSpPr>
        <p:spPr bwMode="auto">
          <a:xfrm>
            <a:off x="8310910" y="3257966"/>
            <a:ext cx="1633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+ 600,000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7" name="Picture 16" descr="A close up of a logo  Description generated with high confidence">
            <a:extLst>
              <a:ext uri="{FF2B5EF4-FFF2-40B4-BE49-F238E27FC236}">
                <a16:creationId xmlns:a16="http://schemas.microsoft.com/office/drawing/2014/main" id="{34A930E3-9282-457A-9B55-5BD3988DF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205146" y="2793362"/>
            <a:ext cx="194527" cy="1390870"/>
          </a:xfrm>
          <a:prstGeom prst="rect">
            <a:avLst/>
          </a:prstGeom>
        </p:spPr>
      </p:pic>
      <p:pic>
        <p:nvPicPr>
          <p:cNvPr id="18" name="Picture 17" descr="A close up of a logo  Description generated with high confidence">
            <a:extLst>
              <a:ext uri="{FF2B5EF4-FFF2-40B4-BE49-F238E27FC236}">
                <a16:creationId xmlns:a16="http://schemas.microsoft.com/office/drawing/2014/main" id="{32C70AE4-11AB-42EC-AD09-3C4D705BE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3750855" y="2793362"/>
            <a:ext cx="194527" cy="1390870"/>
          </a:xfrm>
          <a:prstGeom prst="rect">
            <a:avLst/>
          </a:prstGeom>
        </p:spPr>
      </p:pic>
    </p:spTree>
    <p:extLst>
      <p:ext uri="{BB962C8B-B14F-4D97-AF65-F5344CB8AC3E}">
        <p14:creationId xmlns:p14="http://schemas.microsoft.com/office/powerpoint/2010/main" val="378944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16</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30007795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solve calculations with missing addends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2893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16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1.29 Using equivalence and the compensation category to calculate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840053706"/>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2:7 – 2:9</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18-20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text  Description automatically generated">
            <a:extLst>
              <a:ext uri="{FF2B5EF4-FFF2-40B4-BE49-F238E27FC236}">
                <a16:creationId xmlns:a16="http://schemas.microsoft.com/office/drawing/2014/main" id="{96CB3017-4620-4465-BCF5-EAF71C596A9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2087922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2:7</a:t>
            </a:r>
          </a:p>
        </p:txBody>
      </p:sp>
      <p:sp>
        <p:nvSpPr>
          <p:cNvPr id="5" name="TextBox 4">
            <a:extLst>
              <a:ext uri="{FF2B5EF4-FFF2-40B4-BE49-F238E27FC236}">
                <a16:creationId xmlns:a16="http://schemas.microsoft.com/office/drawing/2014/main" id="{7BF02CA3-764F-4BCD-AA1D-1754540C10E7}"/>
              </a:ext>
            </a:extLst>
          </p:cNvPr>
          <p:cNvSpPr txBox="1"/>
          <p:nvPr/>
        </p:nvSpPr>
        <p:spPr bwMode="auto">
          <a:xfrm>
            <a:off x="3852456" y="1712458"/>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36</a:t>
            </a:r>
          </a:p>
        </p:txBody>
      </p:sp>
      <p:sp>
        <p:nvSpPr>
          <p:cNvPr id="6" name="TextBox 5">
            <a:extLst>
              <a:ext uri="{FF2B5EF4-FFF2-40B4-BE49-F238E27FC236}">
                <a16:creationId xmlns:a16="http://schemas.microsoft.com/office/drawing/2014/main" id="{291842F5-483F-4193-9AD7-53CC0ADB5BDB}"/>
              </a:ext>
            </a:extLst>
          </p:cNvPr>
          <p:cNvSpPr txBox="1"/>
          <p:nvPr/>
        </p:nvSpPr>
        <p:spPr bwMode="auto">
          <a:xfrm>
            <a:off x="5748203" y="1712458"/>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47</a:t>
            </a:r>
          </a:p>
        </p:txBody>
      </p:sp>
      <p:sp>
        <p:nvSpPr>
          <p:cNvPr id="7" name="TextBox 6">
            <a:extLst>
              <a:ext uri="{FF2B5EF4-FFF2-40B4-BE49-F238E27FC236}">
                <a16:creationId xmlns:a16="http://schemas.microsoft.com/office/drawing/2014/main" id="{AE79AF41-3A62-4EC8-8F0A-4CD1D6684B3F}"/>
              </a:ext>
            </a:extLst>
          </p:cNvPr>
          <p:cNvSpPr txBox="1"/>
          <p:nvPr/>
        </p:nvSpPr>
        <p:spPr bwMode="auto">
          <a:xfrm>
            <a:off x="7448162" y="171245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83</a:t>
            </a:r>
            <a:endParaRPr lang="en-GB" sz="2400" dirty="0">
              <a:latin typeface="Comic Sans MS" panose="030F0702030302020204" pitchFamily="66" charset="0"/>
              <a:ea typeface="Myriad Pro Semibold" charset="0"/>
              <a:cs typeface="Myriad Pro Semibold" charset="0"/>
            </a:endParaRPr>
          </a:p>
        </p:txBody>
      </p:sp>
      <p:sp>
        <p:nvSpPr>
          <p:cNvPr id="9" name="TextBox 8">
            <a:extLst>
              <a:ext uri="{FF2B5EF4-FFF2-40B4-BE49-F238E27FC236}">
                <a16:creationId xmlns:a16="http://schemas.microsoft.com/office/drawing/2014/main" id="{71730B3F-4A0E-4FF2-9C01-B22AB1E4D6C6}"/>
              </a:ext>
            </a:extLst>
          </p:cNvPr>
          <p:cNvSpPr txBox="1"/>
          <p:nvPr/>
        </p:nvSpPr>
        <p:spPr bwMode="auto">
          <a:xfrm>
            <a:off x="4857270" y="4574848"/>
            <a:ext cx="40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0" name="TextBox 9">
            <a:extLst>
              <a:ext uri="{FF2B5EF4-FFF2-40B4-BE49-F238E27FC236}">
                <a16:creationId xmlns:a16="http://schemas.microsoft.com/office/drawing/2014/main" id="{73F82667-C8CD-466B-A468-7FE8CF536CB6}"/>
              </a:ext>
            </a:extLst>
          </p:cNvPr>
          <p:cNvSpPr txBox="1"/>
          <p:nvPr/>
        </p:nvSpPr>
        <p:spPr bwMode="auto">
          <a:xfrm>
            <a:off x="7438543" y="4574848"/>
            <a:ext cx="5373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85</a:t>
            </a:r>
          </a:p>
        </p:txBody>
      </p:sp>
      <p:sp>
        <p:nvSpPr>
          <p:cNvPr id="11" name="TextBox 10">
            <a:extLst>
              <a:ext uri="{FF2B5EF4-FFF2-40B4-BE49-F238E27FC236}">
                <a16:creationId xmlns:a16="http://schemas.microsoft.com/office/drawing/2014/main" id="{290D5C68-C022-4634-9A63-195ACCEAAA67}"/>
              </a:ext>
            </a:extLst>
          </p:cNvPr>
          <p:cNvSpPr txBox="1"/>
          <p:nvPr/>
        </p:nvSpPr>
        <p:spPr bwMode="auto">
          <a:xfrm>
            <a:off x="5720950" y="4574848"/>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49</a:t>
            </a:r>
          </a:p>
        </p:txBody>
      </p:sp>
      <p:sp>
        <p:nvSpPr>
          <p:cNvPr id="12" name="TextBox 11">
            <a:extLst>
              <a:ext uri="{FF2B5EF4-FFF2-40B4-BE49-F238E27FC236}">
                <a16:creationId xmlns:a16="http://schemas.microsoft.com/office/drawing/2014/main" id="{732F2482-36B1-44AD-AD86-E794F9EF5396}"/>
              </a:ext>
            </a:extLst>
          </p:cNvPr>
          <p:cNvSpPr txBox="1"/>
          <p:nvPr/>
        </p:nvSpPr>
        <p:spPr bwMode="auto">
          <a:xfrm>
            <a:off x="3858866" y="4574848"/>
            <a:ext cx="5373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36</a:t>
            </a:r>
          </a:p>
        </p:txBody>
      </p:sp>
      <p:sp>
        <p:nvSpPr>
          <p:cNvPr id="13" name="TextBox 12">
            <a:extLst>
              <a:ext uri="{FF2B5EF4-FFF2-40B4-BE49-F238E27FC236}">
                <a16:creationId xmlns:a16="http://schemas.microsoft.com/office/drawing/2014/main" id="{3FCEC504-F870-4FC3-9242-995751D9F9DC}"/>
              </a:ext>
            </a:extLst>
          </p:cNvPr>
          <p:cNvSpPr txBox="1"/>
          <p:nvPr/>
        </p:nvSpPr>
        <p:spPr bwMode="auto">
          <a:xfrm>
            <a:off x="6626366" y="4574848"/>
            <a:ext cx="40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4" name="TextBox 13">
            <a:extLst>
              <a:ext uri="{FF2B5EF4-FFF2-40B4-BE49-F238E27FC236}">
                <a16:creationId xmlns:a16="http://schemas.microsoft.com/office/drawing/2014/main" id="{72CD3F45-13E0-4931-9291-44D9C5001E5D}"/>
              </a:ext>
            </a:extLst>
          </p:cNvPr>
          <p:cNvSpPr txBox="1"/>
          <p:nvPr/>
        </p:nvSpPr>
        <p:spPr bwMode="auto">
          <a:xfrm>
            <a:off x="6626365" y="1712458"/>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5" name="TextBox 14">
            <a:extLst>
              <a:ext uri="{FF2B5EF4-FFF2-40B4-BE49-F238E27FC236}">
                <a16:creationId xmlns:a16="http://schemas.microsoft.com/office/drawing/2014/main" id="{B43DE4C7-0327-4BB9-AF76-F87E725CB2F1}"/>
              </a:ext>
            </a:extLst>
          </p:cNvPr>
          <p:cNvSpPr txBox="1"/>
          <p:nvPr/>
        </p:nvSpPr>
        <p:spPr bwMode="auto">
          <a:xfrm>
            <a:off x="4861276" y="171245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6" name="Rectangle 15">
            <a:extLst>
              <a:ext uri="{FF2B5EF4-FFF2-40B4-BE49-F238E27FC236}">
                <a16:creationId xmlns:a16="http://schemas.microsoft.com/office/drawing/2014/main" id="{0EBCE1AC-8CC0-441F-8C91-A4BAD414A114}"/>
              </a:ext>
            </a:extLst>
          </p:cNvPr>
          <p:cNvSpPr/>
          <p:nvPr/>
        </p:nvSpPr>
        <p:spPr bwMode="auto">
          <a:xfrm>
            <a:off x="5670056" y="4463679"/>
            <a:ext cx="684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7" name="TextBox 16">
            <a:extLst>
              <a:ext uri="{FF2B5EF4-FFF2-40B4-BE49-F238E27FC236}">
                <a16:creationId xmlns:a16="http://schemas.microsoft.com/office/drawing/2014/main" id="{062BFC83-F583-4F4F-8915-A85F28F81E36}"/>
              </a:ext>
            </a:extLst>
          </p:cNvPr>
          <p:cNvSpPr txBox="1"/>
          <p:nvPr/>
        </p:nvSpPr>
        <p:spPr bwMode="auto">
          <a:xfrm>
            <a:off x="5371417" y="3143654"/>
            <a:ext cx="6110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+ 2</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8" name="TextBox 17">
            <a:extLst>
              <a:ext uri="{FF2B5EF4-FFF2-40B4-BE49-F238E27FC236}">
                <a16:creationId xmlns:a16="http://schemas.microsoft.com/office/drawing/2014/main" id="{D123427A-238F-48AB-915E-9952E3A95DB4}"/>
              </a:ext>
            </a:extLst>
          </p:cNvPr>
          <p:cNvSpPr txBox="1"/>
          <p:nvPr/>
        </p:nvSpPr>
        <p:spPr bwMode="auto">
          <a:xfrm>
            <a:off x="7724731" y="3143654"/>
            <a:ext cx="6110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+ 2</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9" name="Picture 18" descr="A close up of a logo  Description generated with high confidence">
            <a:extLst>
              <a:ext uri="{FF2B5EF4-FFF2-40B4-BE49-F238E27FC236}">
                <a16:creationId xmlns:a16="http://schemas.microsoft.com/office/drawing/2014/main" id="{34A930E3-9282-457A-9B55-5BD3988DF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7468" y="2679049"/>
            <a:ext cx="194527" cy="1390870"/>
          </a:xfrm>
          <a:prstGeom prst="rect">
            <a:avLst/>
          </a:prstGeom>
        </p:spPr>
      </p:pic>
      <p:pic>
        <p:nvPicPr>
          <p:cNvPr id="20" name="Picture 19" descr="A close up of a logo  Description generated with high confidence">
            <a:extLst>
              <a:ext uri="{FF2B5EF4-FFF2-40B4-BE49-F238E27FC236}">
                <a16:creationId xmlns:a16="http://schemas.microsoft.com/office/drawing/2014/main" id="{32C70AE4-11AB-42EC-AD09-3C4D705BE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821" y="2679049"/>
            <a:ext cx="194527" cy="1390870"/>
          </a:xfrm>
          <a:prstGeom prst="rect">
            <a:avLst/>
          </a:prstGeom>
        </p:spPr>
      </p:pic>
    </p:spTree>
    <p:extLst>
      <p:ext uri="{BB962C8B-B14F-4D97-AF65-F5344CB8AC3E}">
        <p14:creationId xmlns:p14="http://schemas.microsoft.com/office/powerpoint/2010/main" val="188310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22" presetClass="entr" presetSubtype="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2:7</a:t>
            </a:r>
          </a:p>
        </p:txBody>
      </p:sp>
      <p:sp>
        <p:nvSpPr>
          <p:cNvPr id="14" name="TextBox 13">
            <a:extLst>
              <a:ext uri="{FF2B5EF4-FFF2-40B4-BE49-F238E27FC236}">
                <a16:creationId xmlns:a16="http://schemas.microsoft.com/office/drawing/2014/main" id="{2937D039-AF0A-4772-B9F9-72C5FEDF6AA0}"/>
              </a:ext>
            </a:extLst>
          </p:cNvPr>
          <p:cNvSpPr txBox="1"/>
          <p:nvPr/>
        </p:nvSpPr>
        <p:spPr bwMode="auto">
          <a:xfrm>
            <a:off x="5573521" y="2313930"/>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83</a:t>
            </a:r>
          </a:p>
        </p:txBody>
      </p:sp>
      <p:sp>
        <p:nvSpPr>
          <p:cNvPr id="16" name="TextBox 15">
            <a:extLst>
              <a:ext uri="{FF2B5EF4-FFF2-40B4-BE49-F238E27FC236}">
                <a16:creationId xmlns:a16="http://schemas.microsoft.com/office/drawing/2014/main" id="{2937D039-AF0A-4772-B9F9-72C5FEDF6AA0}"/>
              </a:ext>
            </a:extLst>
          </p:cNvPr>
          <p:cNvSpPr txBox="1"/>
          <p:nvPr/>
        </p:nvSpPr>
        <p:spPr bwMode="auto">
          <a:xfrm>
            <a:off x="5832144" y="2313930"/>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85</a:t>
            </a:r>
          </a:p>
        </p:txBody>
      </p:sp>
      <p:sp>
        <p:nvSpPr>
          <p:cNvPr id="18" name="TextBox 17">
            <a:extLst>
              <a:ext uri="{FF2B5EF4-FFF2-40B4-BE49-F238E27FC236}">
                <a16:creationId xmlns:a16="http://schemas.microsoft.com/office/drawing/2014/main" id="{BF7BE988-A946-4816-AA0C-B9CBDC04CA29}"/>
              </a:ext>
            </a:extLst>
          </p:cNvPr>
          <p:cNvSpPr txBox="1"/>
          <p:nvPr/>
        </p:nvSpPr>
        <p:spPr bwMode="auto">
          <a:xfrm>
            <a:off x="6008896" y="2313930"/>
            <a:ext cx="611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+ 2</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3" name="TextBox 22">
            <a:extLst>
              <a:ext uri="{FF2B5EF4-FFF2-40B4-BE49-F238E27FC236}">
                <a16:creationId xmlns:a16="http://schemas.microsoft.com/office/drawing/2014/main" id="{2937D039-AF0A-4772-B9F9-72C5FEDF6AA0}"/>
              </a:ext>
            </a:extLst>
          </p:cNvPr>
          <p:cNvSpPr txBox="1"/>
          <p:nvPr/>
        </p:nvSpPr>
        <p:spPr bwMode="auto">
          <a:xfrm>
            <a:off x="4798682" y="4072858"/>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36</a:t>
            </a:r>
          </a:p>
        </p:txBody>
      </p:sp>
      <p:sp>
        <p:nvSpPr>
          <p:cNvPr id="25" name="TextBox 24">
            <a:extLst>
              <a:ext uri="{FF2B5EF4-FFF2-40B4-BE49-F238E27FC236}">
                <a16:creationId xmlns:a16="http://schemas.microsoft.com/office/drawing/2014/main" id="{2937D039-AF0A-4772-B9F9-72C5FEDF6AA0}"/>
              </a:ext>
            </a:extLst>
          </p:cNvPr>
          <p:cNvSpPr txBox="1"/>
          <p:nvPr/>
        </p:nvSpPr>
        <p:spPr bwMode="auto">
          <a:xfrm>
            <a:off x="6865607" y="4072858"/>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49</a:t>
            </a:r>
          </a:p>
        </p:txBody>
      </p:sp>
      <p:grpSp>
        <p:nvGrpSpPr>
          <p:cNvPr id="36" name="Group 35"/>
          <p:cNvGrpSpPr/>
          <p:nvPr/>
        </p:nvGrpSpPr>
        <p:grpSpPr>
          <a:xfrm>
            <a:off x="4438650" y="1930400"/>
            <a:ext cx="3314700" cy="2997200"/>
            <a:chOff x="2932080" y="1086813"/>
            <a:chExt cx="3314700" cy="2997200"/>
          </a:xfrm>
        </p:grpSpPr>
        <p:sp>
          <p:nvSpPr>
            <p:cNvPr id="37" name="Oval 36"/>
            <p:cNvSpPr/>
            <p:nvPr/>
          </p:nvSpPr>
          <p:spPr bwMode="auto">
            <a:xfrm>
              <a:off x="3965542" y="1086813"/>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38" name="Oval 37"/>
            <p:cNvSpPr/>
            <p:nvPr/>
          </p:nvSpPr>
          <p:spPr bwMode="auto">
            <a:xfrm>
              <a:off x="2932080" y="2836238"/>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39" name="Oval 38"/>
            <p:cNvSpPr/>
            <p:nvPr/>
          </p:nvSpPr>
          <p:spPr bwMode="auto">
            <a:xfrm>
              <a:off x="4999005" y="2836238"/>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cxnSp>
          <p:nvCxnSpPr>
            <p:cNvPr id="40" name="Straight Connector 39"/>
            <p:cNvCxnSpPr>
              <a:stCxn id="37" idx="3"/>
            </p:cNvCxnSpPr>
            <p:nvPr/>
          </p:nvCxnSpPr>
          <p:spPr bwMode="auto">
            <a:xfrm flipH="1">
              <a:off x="3684562" y="2151856"/>
              <a:ext cx="463712" cy="68438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a:off x="5030585" y="2151856"/>
              <a:ext cx="463712" cy="68438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2" name="TextBox 41">
            <a:extLst>
              <a:ext uri="{FF2B5EF4-FFF2-40B4-BE49-F238E27FC236}">
                <a16:creationId xmlns:a16="http://schemas.microsoft.com/office/drawing/2014/main" id="{2937D039-AF0A-4772-B9F9-72C5FEDF6AA0}"/>
              </a:ext>
            </a:extLst>
          </p:cNvPr>
          <p:cNvSpPr txBox="1"/>
          <p:nvPr/>
        </p:nvSpPr>
        <p:spPr bwMode="auto">
          <a:xfrm>
            <a:off x="6613443" y="4072858"/>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47</a:t>
            </a:r>
          </a:p>
        </p:txBody>
      </p:sp>
      <p:sp>
        <p:nvSpPr>
          <p:cNvPr id="43" name="TextBox 42">
            <a:extLst>
              <a:ext uri="{FF2B5EF4-FFF2-40B4-BE49-F238E27FC236}">
                <a16:creationId xmlns:a16="http://schemas.microsoft.com/office/drawing/2014/main" id="{BF7BE988-A946-4816-AA0C-B9CBDC04CA29}"/>
              </a:ext>
            </a:extLst>
          </p:cNvPr>
          <p:cNvSpPr txBox="1"/>
          <p:nvPr/>
        </p:nvSpPr>
        <p:spPr bwMode="auto">
          <a:xfrm>
            <a:off x="7048817" y="4072858"/>
            <a:ext cx="611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+ 2</a:t>
            </a:r>
            <a:endParaRPr lang="en-GB" sz="2400" dirty="0">
              <a:solidFill>
                <a:srgbClr val="959595"/>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381182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43"/>
                                        </p:tgtEl>
                                      </p:cBhvr>
                                    </p:animEffect>
                                    <p:set>
                                      <p:cBhvr>
                                        <p:cTn id="27" dur="1" fill="hold">
                                          <p:stCondLst>
                                            <p:cond delay="499"/>
                                          </p:stCondLst>
                                        </p:cTn>
                                        <p:tgtEl>
                                          <p:spTgt spid="43"/>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42"/>
                                        </p:tgtEl>
                                      </p:cBhvr>
                                    </p:animEffect>
                                    <p:set>
                                      <p:cBhvr>
                                        <p:cTn id="30" dur="1" fill="hold">
                                          <p:stCondLst>
                                            <p:cond delay="499"/>
                                          </p:stCondLst>
                                        </p:cTn>
                                        <p:tgtEl>
                                          <p:spTgt spid="42"/>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18" grpId="1"/>
      <p:bldP spid="25" grpId="0"/>
      <p:bldP spid="42" grpId="0"/>
      <p:bldP spid="43" grpId="0"/>
      <p:bldP spid="43" grpId="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2:7</a:t>
            </a:r>
          </a:p>
        </p:txBody>
      </p:sp>
      <p:sp>
        <p:nvSpPr>
          <p:cNvPr id="6" name="TextBox 5">
            <a:extLst>
              <a:ext uri="{FF2B5EF4-FFF2-40B4-BE49-F238E27FC236}">
                <a16:creationId xmlns:a16="http://schemas.microsoft.com/office/drawing/2014/main" id="{34B82205-528A-44D5-8528-A1A1DFAA20F9}"/>
              </a:ext>
            </a:extLst>
          </p:cNvPr>
          <p:cNvSpPr txBox="1"/>
          <p:nvPr/>
        </p:nvSpPr>
        <p:spPr bwMode="auto">
          <a:xfrm>
            <a:off x="3773909" y="1712458"/>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125</a:t>
            </a:r>
          </a:p>
        </p:txBody>
      </p:sp>
      <p:sp>
        <p:nvSpPr>
          <p:cNvPr id="7" name="TextBox 6">
            <a:extLst>
              <a:ext uri="{FF2B5EF4-FFF2-40B4-BE49-F238E27FC236}">
                <a16:creationId xmlns:a16="http://schemas.microsoft.com/office/drawing/2014/main" id="{F648478C-40F8-4C9A-9D33-AFB397A4CD14}"/>
              </a:ext>
            </a:extLst>
          </p:cNvPr>
          <p:cNvSpPr txBox="1"/>
          <p:nvPr/>
        </p:nvSpPr>
        <p:spPr bwMode="auto">
          <a:xfrm>
            <a:off x="5669656" y="1712458"/>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239</a:t>
            </a:r>
          </a:p>
        </p:txBody>
      </p:sp>
      <p:sp>
        <p:nvSpPr>
          <p:cNvPr id="8" name="TextBox 7">
            <a:extLst>
              <a:ext uri="{FF2B5EF4-FFF2-40B4-BE49-F238E27FC236}">
                <a16:creationId xmlns:a16="http://schemas.microsoft.com/office/drawing/2014/main" id="{433177B6-3F8C-4ECD-AEF9-246B2386C82B}"/>
              </a:ext>
            </a:extLst>
          </p:cNvPr>
          <p:cNvSpPr txBox="1"/>
          <p:nvPr/>
        </p:nvSpPr>
        <p:spPr bwMode="auto">
          <a:xfrm>
            <a:off x="7364808" y="1712458"/>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364</a:t>
            </a:r>
            <a:endParaRPr lang="en-GB" sz="2400" dirty="0">
              <a:latin typeface="Comic Sans MS" panose="030F0702030302020204" pitchFamily="66" charset="0"/>
              <a:ea typeface="Myriad Pro Semibold" charset="0"/>
              <a:cs typeface="Myriad Pro Semibold" charset="0"/>
            </a:endParaRPr>
          </a:p>
        </p:txBody>
      </p:sp>
      <p:sp>
        <p:nvSpPr>
          <p:cNvPr id="9" name="TextBox 8">
            <a:extLst>
              <a:ext uri="{FF2B5EF4-FFF2-40B4-BE49-F238E27FC236}">
                <a16:creationId xmlns:a16="http://schemas.microsoft.com/office/drawing/2014/main" id="{F7488EC8-0100-4158-BB2D-CE876BB72BAF}"/>
              </a:ext>
            </a:extLst>
          </p:cNvPr>
          <p:cNvSpPr txBox="1"/>
          <p:nvPr/>
        </p:nvSpPr>
        <p:spPr bwMode="auto">
          <a:xfrm>
            <a:off x="4857270" y="4574848"/>
            <a:ext cx="40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0" name="TextBox 9">
            <a:extLst>
              <a:ext uri="{FF2B5EF4-FFF2-40B4-BE49-F238E27FC236}">
                <a16:creationId xmlns:a16="http://schemas.microsoft.com/office/drawing/2014/main" id="{262F1F1A-A61B-4DBC-B7A5-9506CB64D981}"/>
              </a:ext>
            </a:extLst>
          </p:cNvPr>
          <p:cNvSpPr txBox="1"/>
          <p:nvPr/>
        </p:nvSpPr>
        <p:spPr bwMode="auto">
          <a:xfrm>
            <a:off x="7350378" y="4574848"/>
            <a:ext cx="713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360</a:t>
            </a:r>
          </a:p>
        </p:txBody>
      </p:sp>
      <p:sp>
        <p:nvSpPr>
          <p:cNvPr id="11" name="TextBox 10">
            <a:extLst>
              <a:ext uri="{FF2B5EF4-FFF2-40B4-BE49-F238E27FC236}">
                <a16:creationId xmlns:a16="http://schemas.microsoft.com/office/drawing/2014/main" id="{31ED0047-40C1-4EB5-9531-7F78378DEBB8}"/>
              </a:ext>
            </a:extLst>
          </p:cNvPr>
          <p:cNvSpPr txBox="1"/>
          <p:nvPr/>
        </p:nvSpPr>
        <p:spPr bwMode="auto">
          <a:xfrm>
            <a:off x="5627175" y="4574848"/>
            <a:ext cx="747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239</a:t>
            </a:r>
          </a:p>
        </p:txBody>
      </p:sp>
      <p:sp>
        <p:nvSpPr>
          <p:cNvPr id="12" name="TextBox 11">
            <a:extLst>
              <a:ext uri="{FF2B5EF4-FFF2-40B4-BE49-F238E27FC236}">
                <a16:creationId xmlns:a16="http://schemas.microsoft.com/office/drawing/2014/main" id="{53F6351B-D2F0-4052-9160-2CB006CA711D}"/>
              </a:ext>
            </a:extLst>
          </p:cNvPr>
          <p:cNvSpPr txBox="1"/>
          <p:nvPr/>
        </p:nvSpPr>
        <p:spPr bwMode="auto">
          <a:xfrm>
            <a:off x="3770701" y="4574848"/>
            <a:ext cx="713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121</a:t>
            </a:r>
          </a:p>
        </p:txBody>
      </p:sp>
      <p:sp>
        <p:nvSpPr>
          <p:cNvPr id="13" name="TextBox 12">
            <a:extLst>
              <a:ext uri="{FF2B5EF4-FFF2-40B4-BE49-F238E27FC236}">
                <a16:creationId xmlns:a16="http://schemas.microsoft.com/office/drawing/2014/main" id="{D0D2CDBB-50D0-4AC2-AE55-76F742CD45D2}"/>
              </a:ext>
            </a:extLst>
          </p:cNvPr>
          <p:cNvSpPr txBox="1"/>
          <p:nvPr/>
        </p:nvSpPr>
        <p:spPr bwMode="auto">
          <a:xfrm>
            <a:off x="6626366" y="4574848"/>
            <a:ext cx="40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4" name="TextBox 13">
            <a:extLst>
              <a:ext uri="{FF2B5EF4-FFF2-40B4-BE49-F238E27FC236}">
                <a16:creationId xmlns:a16="http://schemas.microsoft.com/office/drawing/2014/main" id="{3C0976CE-91A8-4364-8422-10C21AA62D9C}"/>
              </a:ext>
            </a:extLst>
          </p:cNvPr>
          <p:cNvSpPr txBox="1"/>
          <p:nvPr/>
        </p:nvSpPr>
        <p:spPr bwMode="auto">
          <a:xfrm>
            <a:off x="6626365" y="1712458"/>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5" name="TextBox 14">
            <a:extLst>
              <a:ext uri="{FF2B5EF4-FFF2-40B4-BE49-F238E27FC236}">
                <a16:creationId xmlns:a16="http://schemas.microsoft.com/office/drawing/2014/main" id="{77667375-3CCE-40DD-907F-11F1A0DD0F72}"/>
              </a:ext>
            </a:extLst>
          </p:cNvPr>
          <p:cNvSpPr txBox="1"/>
          <p:nvPr/>
        </p:nvSpPr>
        <p:spPr bwMode="auto">
          <a:xfrm>
            <a:off x="4861276" y="171245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6" name="Rectangle 15">
            <a:extLst>
              <a:ext uri="{FF2B5EF4-FFF2-40B4-BE49-F238E27FC236}">
                <a16:creationId xmlns:a16="http://schemas.microsoft.com/office/drawing/2014/main" id="{ACE1BA11-57BD-4628-B58D-51310431CB2E}"/>
              </a:ext>
            </a:extLst>
          </p:cNvPr>
          <p:cNvSpPr/>
          <p:nvPr/>
        </p:nvSpPr>
        <p:spPr bwMode="auto">
          <a:xfrm>
            <a:off x="5648790" y="4463679"/>
            <a:ext cx="720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8" name="TextBox 17">
            <a:extLst>
              <a:ext uri="{FF2B5EF4-FFF2-40B4-BE49-F238E27FC236}">
                <a16:creationId xmlns:a16="http://schemas.microsoft.com/office/drawing/2014/main" id="{ED3BA3B4-D548-45C5-A0C9-5DA9FE0DCA39}"/>
              </a:ext>
            </a:extLst>
          </p:cNvPr>
          <p:cNvSpPr txBox="1"/>
          <p:nvPr/>
        </p:nvSpPr>
        <p:spPr bwMode="auto">
          <a:xfrm>
            <a:off x="7724731" y="3143654"/>
            <a:ext cx="6110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− 4</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9" name="Picture 18" descr="A close up of a logo  Description generated with high confidence">
            <a:extLst>
              <a:ext uri="{FF2B5EF4-FFF2-40B4-BE49-F238E27FC236}">
                <a16:creationId xmlns:a16="http://schemas.microsoft.com/office/drawing/2014/main" id="{008C70AE-F2D1-4B2E-A95A-5390C2178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7468" y="2679049"/>
            <a:ext cx="194527" cy="1390870"/>
          </a:xfrm>
          <a:prstGeom prst="rect">
            <a:avLst/>
          </a:prstGeom>
        </p:spPr>
      </p:pic>
      <p:pic>
        <p:nvPicPr>
          <p:cNvPr id="20" name="Picture 19" descr="A close up of a logo  Description generated with high confidence">
            <a:extLst>
              <a:ext uri="{FF2B5EF4-FFF2-40B4-BE49-F238E27FC236}">
                <a16:creationId xmlns:a16="http://schemas.microsoft.com/office/drawing/2014/main" id="{7B26B3DD-DA25-4F79-A96F-7C1F1401B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821" y="2679049"/>
            <a:ext cx="194527" cy="1390870"/>
          </a:xfrm>
          <a:prstGeom prst="rect">
            <a:avLst/>
          </a:prstGeom>
        </p:spPr>
      </p:pic>
      <p:sp>
        <p:nvSpPr>
          <p:cNvPr id="21" name="TextBox 20">
            <a:extLst>
              <a:ext uri="{FF2B5EF4-FFF2-40B4-BE49-F238E27FC236}">
                <a16:creationId xmlns:a16="http://schemas.microsoft.com/office/drawing/2014/main" id="{66090A05-25D9-4EA9-98B3-608C0FE6EBB3}"/>
              </a:ext>
            </a:extLst>
          </p:cNvPr>
          <p:cNvSpPr txBox="1"/>
          <p:nvPr/>
        </p:nvSpPr>
        <p:spPr bwMode="auto">
          <a:xfrm>
            <a:off x="3523457" y="3143654"/>
            <a:ext cx="611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− 4</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22" name="Picture 21" descr="A close up of a logo  Description generated with high confidence">
            <a:extLst>
              <a:ext uri="{FF2B5EF4-FFF2-40B4-BE49-F238E27FC236}">
                <a16:creationId xmlns:a16="http://schemas.microsoft.com/office/drawing/2014/main" id="{507B965F-0410-4D54-A922-27B06C00D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863" y="2679049"/>
            <a:ext cx="194527" cy="1390870"/>
          </a:xfrm>
          <a:prstGeom prst="rect">
            <a:avLst/>
          </a:prstGeom>
        </p:spPr>
      </p:pic>
    </p:spTree>
    <p:extLst>
      <p:ext uri="{BB962C8B-B14F-4D97-AF65-F5344CB8AC3E}">
        <p14:creationId xmlns:p14="http://schemas.microsoft.com/office/powerpoint/2010/main" val="6206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22" presetClass="entr" presetSubtype="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1"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937D039-AF0A-4772-B9F9-72C5FEDF6AA0}"/>
              </a:ext>
            </a:extLst>
          </p:cNvPr>
          <p:cNvSpPr txBox="1"/>
          <p:nvPr/>
        </p:nvSpPr>
        <p:spPr bwMode="auto">
          <a:xfrm>
            <a:off x="4455968" y="4072858"/>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125</a:t>
            </a:r>
          </a:p>
        </p:txBody>
      </p:sp>
      <p:sp>
        <p:nvSpPr>
          <p:cNvPr id="15" name="TextBox 14">
            <a:extLst>
              <a:ext uri="{FF2B5EF4-FFF2-40B4-BE49-F238E27FC236}">
                <a16:creationId xmlns:a16="http://schemas.microsoft.com/office/drawing/2014/main" id="{BF7BE988-A946-4816-AA0C-B9CBDC04CA29}"/>
              </a:ext>
            </a:extLst>
          </p:cNvPr>
          <p:cNvSpPr txBox="1"/>
          <p:nvPr/>
        </p:nvSpPr>
        <p:spPr bwMode="auto">
          <a:xfrm>
            <a:off x="5072353" y="4072858"/>
            <a:ext cx="611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− 4</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3" name="TextBox 2">
            <a:extLst>
              <a:ext uri="{FF2B5EF4-FFF2-40B4-BE49-F238E27FC236}">
                <a16:creationId xmlns:a16="http://schemas.microsoft.com/office/drawing/2014/main" id="{2937D039-AF0A-4772-B9F9-72C5FEDF6AA0}"/>
              </a:ext>
            </a:extLst>
          </p:cNvPr>
          <p:cNvSpPr txBox="1"/>
          <p:nvPr/>
        </p:nvSpPr>
        <p:spPr bwMode="auto">
          <a:xfrm>
            <a:off x="5487761" y="2313930"/>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364</a:t>
            </a:r>
          </a:p>
        </p:txBody>
      </p:sp>
      <p:sp>
        <p:nvSpPr>
          <p:cNvPr id="5" name="TextBox 4">
            <a:extLst>
              <a:ext uri="{FF2B5EF4-FFF2-40B4-BE49-F238E27FC236}">
                <a16:creationId xmlns:a16="http://schemas.microsoft.com/office/drawing/2014/main" id="{BF7BE988-A946-4816-AA0C-B9CBDC04CA29}"/>
              </a:ext>
            </a:extLst>
          </p:cNvPr>
          <p:cNvSpPr txBox="1"/>
          <p:nvPr/>
        </p:nvSpPr>
        <p:spPr bwMode="auto">
          <a:xfrm>
            <a:off x="6080649" y="2313930"/>
            <a:ext cx="611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− 4</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1.29 Equivalence and compensation – step 2:7</a:t>
            </a:r>
          </a:p>
        </p:txBody>
      </p:sp>
      <p:sp>
        <p:nvSpPr>
          <p:cNvPr id="4" name="TextBox 3">
            <a:extLst>
              <a:ext uri="{FF2B5EF4-FFF2-40B4-BE49-F238E27FC236}">
                <a16:creationId xmlns:a16="http://schemas.microsoft.com/office/drawing/2014/main" id="{2937D039-AF0A-4772-B9F9-72C5FEDF6AA0}"/>
              </a:ext>
            </a:extLst>
          </p:cNvPr>
          <p:cNvSpPr txBox="1"/>
          <p:nvPr/>
        </p:nvSpPr>
        <p:spPr bwMode="auto">
          <a:xfrm>
            <a:off x="5746384" y="2313930"/>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360</a:t>
            </a:r>
          </a:p>
        </p:txBody>
      </p:sp>
      <p:sp>
        <p:nvSpPr>
          <p:cNvPr id="6" name="TextBox 5">
            <a:extLst>
              <a:ext uri="{FF2B5EF4-FFF2-40B4-BE49-F238E27FC236}">
                <a16:creationId xmlns:a16="http://schemas.microsoft.com/office/drawing/2014/main" id="{2937D039-AF0A-4772-B9F9-72C5FEDF6AA0}"/>
              </a:ext>
            </a:extLst>
          </p:cNvPr>
          <p:cNvSpPr txBox="1"/>
          <p:nvPr/>
        </p:nvSpPr>
        <p:spPr bwMode="auto">
          <a:xfrm>
            <a:off x="6779847" y="4072858"/>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239</a:t>
            </a:r>
          </a:p>
        </p:txBody>
      </p:sp>
      <p:sp>
        <p:nvSpPr>
          <p:cNvPr id="7" name="TextBox 6">
            <a:extLst>
              <a:ext uri="{FF2B5EF4-FFF2-40B4-BE49-F238E27FC236}">
                <a16:creationId xmlns:a16="http://schemas.microsoft.com/office/drawing/2014/main" id="{2937D039-AF0A-4772-B9F9-72C5FEDF6AA0}"/>
              </a:ext>
            </a:extLst>
          </p:cNvPr>
          <p:cNvSpPr txBox="1"/>
          <p:nvPr/>
        </p:nvSpPr>
        <p:spPr bwMode="auto">
          <a:xfrm>
            <a:off x="4712922" y="4072858"/>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121</a:t>
            </a:r>
          </a:p>
        </p:txBody>
      </p:sp>
      <p:grpSp>
        <p:nvGrpSpPr>
          <p:cNvPr id="8" name="Group 7"/>
          <p:cNvGrpSpPr/>
          <p:nvPr/>
        </p:nvGrpSpPr>
        <p:grpSpPr>
          <a:xfrm>
            <a:off x="4438650" y="1930400"/>
            <a:ext cx="3314700" cy="2997200"/>
            <a:chOff x="2932080" y="1086813"/>
            <a:chExt cx="3314700" cy="2997200"/>
          </a:xfrm>
        </p:grpSpPr>
        <p:sp>
          <p:nvSpPr>
            <p:cNvPr id="9" name="Oval 8"/>
            <p:cNvSpPr/>
            <p:nvPr/>
          </p:nvSpPr>
          <p:spPr bwMode="auto">
            <a:xfrm>
              <a:off x="3965542" y="1086813"/>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0" name="Oval 9"/>
            <p:cNvSpPr/>
            <p:nvPr/>
          </p:nvSpPr>
          <p:spPr bwMode="auto">
            <a:xfrm>
              <a:off x="2932080" y="2836238"/>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1" name="Oval 10"/>
            <p:cNvSpPr/>
            <p:nvPr/>
          </p:nvSpPr>
          <p:spPr bwMode="auto">
            <a:xfrm>
              <a:off x="4999005" y="2836238"/>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cxnSp>
          <p:nvCxnSpPr>
            <p:cNvPr id="12" name="Straight Connector 11"/>
            <p:cNvCxnSpPr>
              <a:stCxn id="9" idx="3"/>
            </p:cNvCxnSpPr>
            <p:nvPr/>
          </p:nvCxnSpPr>
          <p:spPr bwMode="auto">
            <a:xfrm flipH="1">
              <a:off x="3684562" y="2151856"/>
              <a:ext cx="463712" cy="68438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5030585" y="2151856"/>
              <a:ext cx="463712" cy="68438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7740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5" grpId="1"/>
      <p:bldP spid="3" grpId="0"/>
      <p:bldP spid="5" grpId="0"/>
      <p:bldP spid="5" grpId="1"/>
      <p:bldP spid="4" grpId="0"/>
      <p:bldP spid="7"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17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5121891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adjusting both the minuend and subtrahend by the same amount affects the difference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6078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17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1.29 Using equivalence and the compensation category to calculate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86409849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 – 3:5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text  Description automatically generated">
            <a:extLst>
              <a:ext uri="{FF2B5EF4-FFF2-40B4-BE49-F238E27FC236}">
                <a16:creationId xmlns:a16="http://schemas.microsoft.com/office/drawing/2014/main" id="{96CB3017-4620-4465-BCF5-EAF71C596A9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2703038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3:1</a:t>
            </a:r>
          </a:p>
        </p:txBody>
      </p:sp>
      <p:pic>
        <p:nvPicPr>
          <p:cNvPr id="3" name="Picture 2">
            <a:extLst>
              <a:ext uri="{FF2B5EF4-FFF2-40B4-BE49-F238E27FC236}">
                <a16:creationId xmlns:a16="http://schemas.microsoft.com/office/drawing/2014/main" id="{D19DE13F-35BA-4F05-9BBB-91BFA3133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198" y="3178359"/>
            <a:ext cx="6127607" cy="501282"/>
          </a:xfrm>
          <a:prstGeom prst="rect">
            <a:avLst/>
          </a:prstGeom>
        </p:spPr>
      </p:pic>
      <p:pic>
        <p:nvPicPr>
          <p:cNvPr id="4" name="Picture 3">
            <a:extLst>
              <a:ext uri="{FF2B5EF4-FFF2-40B4-BE49-F238E27FC236}">
                <a16:creationId xmlns:a16="http://schemas.microsoft.com/office/drawing/2014/main" id="{FF839E61-F34D-49A4-9F75-45006B19C8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9348" y="2595273"/>
            <a:ext cx="1204573" cy="553655"/>
          </a:xfrm>
          <a:prstGeom prst="rect">
            <a:avLst/>
          </a:prstGeom>
        </p:spPr>
      </p:pic>
      <p:pic>
        <p:nvPicPr>
          <p:cNvPr id="5" name="Picture 4">
            <a:extLst>
              <a:ext uri="{FF2B5EF4-FFF2-40B4-BE49-F238E27FC236}">
                <a16:creationId xmlns:a16="http://schemas.microsoft.com/office/drawing/2014/main" id="{272148EE-57DB-437A-8A48-FA5FB928E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043" y="2595273"/>
            <a:ext cx="1204573" cy="553655"/>
          </a:xfrm>
          <a:prstGeom prst="rect">
            <a:avLst/>
          </a:prstGeom>
        </p:spPr>
      </p:pic>
      <p:pic>
        <p:nvPicPr>
          <p:cNvPr id="6" name="Picture 5">
            <a:extLst>
              <a:ext uri="{FF2B5EF4-FFF2-40B4-BE49-F238E27FC236}">
                <a16:creationId xmlns:a16="http://schemas.microsoft.com/office/drawing/2014/main" id="{F9152A67-B315-4FC7-8D53-FFAB0B7D9E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4736" y="2595273"/>
            <a:ext cx="1204573" cy="553655"/>
          </a:xfrm>
          <a:prstGeom prst="rect">
            <a:avLst/>
          </a:prstGeom>
        </p:spPr>
      </p:pic>
      <p:pic>
        <p:nvPicPr>
          <p:cNvPr id="7" name="Picture 6">
            <a:extLst>
              <a:ext uri="{FF2B5EF4-FFF2-40B4-BE49-F238E27FC236}">
                <a16:creationId xmlns:a16="http://schemas.microsoft.com/office/drawing/2014/main" id="{BEBA8263-2DF0-4CAC-825F-E149319F8C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6798" y="2595273"/>
            <a:ext cx="1204573" cy="553655"/>
          </a:xfrm>
          <a:prstGeom prst="rect">
            <a:avLst/>
          </a:prstGeom>
        </p:spPr>
      </p:pic>
      <p:pic>
        <p:nvPicPr>
          <p:cNvPr id="8" name="Picture 7">
            <a:extLst>
              <a:ext uri="{FF2B5EF4-FFF2-40B4-BE49-F238E27FC236}">
                <a16:creationId xmlns:a16="http://schemas.microsoft.com/office/drawing/2014/main" id="{701DABD1-436D-4135-B4AD-77DB6503A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1938" y="2595273"/>
            <a:ext cx="1204573" cy="553655"/>
          </a:xfrm>
          <a:prstGeom prst="rect">
            <a:avLst/>
          </a:prstGeom>
        </p:spPr>
      </p:pic>
    </p:spTree>
    <p:extLst>
      <p:ext uri="{BB962C8B-B14F-4D97-AF65-F5344CB8AC3E}">
        <p14:creationId xmlns:p14="http://schemas.microsoft.com/office/powerpoint/2010/main" val="329875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fill="hold" nodeType="clickEffect">
                                  <p:stCondLst>
                                    <p:cond delay="0"/>
                                  </p:stCondLst>
                                  <p:childTnLst>
                                    <p:animMotion origin="layout" path="M -4.375E-6 0 L 0.09739 -1.11111E-6 " pathEditMode="relative" rAng="0" ptsTypes="AA">
                                      <p:cBhvr>
                                        <p:cTn id="10" dur="1500" fill="hold"/>
                                        <p:tgtEl>
                                          <p:spTgt spid="4"/>
                                        </p:tgtEl>
                                        <p:attrNameLst>
                                          <p:attrName>ppt_x</p:attrName>
                                          <p:attrName>ppt_y</p:attrName>
                                        </p:attrNameLst>
                                      </p:cBhvr>
                                      <p:rCtr x="4935" y="-69"/>
                                    </p:animMotion>
                                  </p:childTnLst>
                                </p:cTn>
                              </p:par>
                            </p:childTnLst>
                          </p:cTn>
                        </p:par>
                        <p:par>
                          <p:cTn id="11" fill="hold">
                            <p:stCondLst>
                              <p:cond delay="1500"/>
                            </p:stCondLst>
                            <p:childTnLst>
                              <p:par>
                                <p:cTn id="12" presetID="1" presetClass="exit" presetSubtype="0" fill="hold" nodeType="afterEffect">
                                  <p:stCondLst>
                                    <p:cond delay="0"/>
                                  </p:stCondLst>
                                  <p:childTnLst>
                                    <p:set>
                                      <p:cBhvr>
                                        <p:cTn id="13" dur="1" fill="hold">
                                          <p:stCondLst>
                                            <p:cond delay="0"/>
                                          </p:stCondLst>
                                        </p:cTn>
                                        <p:tgtEl>
                                          <p:spTgt spid="4"/>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fill="hold" nodeType="clickEffect">
                                  <p:stCondLst>
                                    <p:cond delay="0"/>
                                  </p:stCondLst>
                                  <p:childTnLst>
                                    <p:animMotion origin="layout" path="M -2.08333E-7 0 L 0.0974 -1.48148E-6 " pathEditMode="relative" rAng="0" ptsTypes="AA">
                                      <p:cBhvr>
                                        <p:cTn id="19" dur="1500" fill="hold"/>
                                        <p:tgtEl>
                                          <p:spTgt spid="5"/>
                                        </p:tgtEl>
                                        <p:attrNameLst>
                                          <p:attrName>ppt_x</p:attrName>
                                          <p:attrName>ppt_y</p:attrName>
                                        </p:attrNameLst>
                                      </p:cBhvr>
                                      <p:rCtr x="4935" y="0"/>
                                    </p:animMotion>
                                  </p:childTnLst>
                                </p:cTn>
                              </p:par>
                            </p:childTnLst>
                          </p:cTn>
                        </p:par>
                        <p:par>
                          <p:cTn id="20" fill="hold">
                            <p:stCondLst>
                              <p:cond delay="1500"/>
                            </p:stCondLst>
                            <p:childTnLst>
                              <p:par>
                                <p:cTn id="21" presetID="1" presetClass="exit" presetSubtype="0" fill="hold" nodeType="after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fill="hold" nodeType="clickEffect">
                                  <p:stCondLst>
                                    <p:cond delay="0"/>
                                  </p:stCondLst>
                                  <p:childTnLst>
                                    <p:animMotion origin="layout" path="M 3.95833E-6 0 L 0.09778 -3.33333E-6 " pathEditMode="relative" rAng="0" ptsTypes="AA">
                                      <p:cBhvr>
                                        <p:cTn id="28" dur="1500" fill="hold"/>
                                        <p:tgtEl>
                                          <p:spTgt spid="6"/>
                                        </p:tgtEl>
                                        <p:attrNameLst>
                                          <p:attrName>ppt_x</p:attrName>
                                          <p:attrName>ppt_y</p:attrName>
                                        </p:attrNameLst>
                                      </p:cBhvr>
                                      <p:rCtr x="4935" y="93"/>
                                    </p:animMotion>
                                  </p:childTnLst>
                                </p:cTn>
                              </p:par>
                            </p:childTnLst>
                          </p:cTn>
                        </p:par>
                        <p:par>
                          <p:cTn id="29" fill="hold">
                            <p:stCondLst>
                              <p:cond delay="1500"/>
                            </p:stCondLst>
                            <p:childTnLst>
                              <p:par>
                                <p:cTn id="30" presetID="1" presetClass="exit" presetSubtype="0" fill="hold" nodeType="afterEffect">
                                  <p:stCondLst>
                                    <p:cond delay="0"/>
                                  </p:stCondLst>
                                  <p:childTnLst>
                                    <p:set>
                                      <p:cBhvr>
                                        <p:cTn id="31" dur="1" fill="hold">
                                          <p:stCondLst>
                                            <p:cond delay="0"/>
                                          </p:stCondLst>
                                        </p:cTn>
                                        <p:tgtEl>
                                          <p:spTgt spid="6"/>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fill="hold" nodeType="clickEffect">
                                  <p:stCondLst>
                                    <p:cond delay="0"/>
                                  </p:stCondLst>
                                  <p:childTnLst>
                                    <p:animMotion origin="layout" path="M -2.5E-6 0 L 0.09883 -0.00139 " pathEditMode="relative" rAng="0" ptsTypes="AA">
                                      <p:cBhvr>
                                        <p:cTn id="37" dur="1500" fill="hold"/>
                                        <p:tgtEl>
                                          <p:spTgt spid="7"/>
                                        </p:tgtEl>
                                        <p:attrNameLst>
                                          <p:attrName>ppt_x</p:attrName>
                                          <p:attrName>ppt_y</p:attrName>
                                        </p:attrNameLst>
                                      </p:cBhvr>
                                      <p:rCtr x="4935" y="-69"/>
                                    </p:animMotion>
                                  </p:childTnLst>
                                </p:cTn>
                              </p:par>
                            </p:childTnLst>
                          </p:cTn>
                        </p:par>
                        <p:par>
                          <p:cTn id="38" fill="hold">
                            <p:stCondLst>
                              <p:cond delay="1500"/>
                            </p:stCondLst>
                            <p:childTnLst>
                              <p:par>
                                <p:cTn id="39" presetID="1" presetClass="exit" presetSubtype="0" fill="hold" nodeType="after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1.28 Common structures </a:t>
            </a:r>
            <a:r>
              <a:rPr lang="en-US" dirty="0"/>
              <a:t>– step 1:1</a:t>
            </a:r>
          </a:p>
        </p:txBody>
      </p:sp>
      <p:pic>
        <p:nvPicPr>
          <p:cNvPr id="6" name="Picture 5">
            <a:extLst>
              <a:ext uri="{FF2B5EF4-FFF2-40B4-BE49-F238E27FC236}">
                <a16:creationId xmlns:a16="http://schemas.microsoft.com/office/drawing/2014/main" id="{A32AE13F-D136-48F8-AC7D-D49739C1DBC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074019" y="2556288"/>
            <a:ext cx="6043962" cy="1745424"/>
          </a:xfrm>
          <a:prstGeom prst="rect">
            <a:avLst/>
          </a:prstGeom>
        </p:spPr>
      </p:pic>
      <p:sp>
        <p:nvSpPr>
          <p:cNvPr id="7" name="Rectangle 6">
            <a:extLst>
              <a:ext uri="{FF2B5EF4-FFF2-40B4-BE49-F238E27FC236}">
                <a16:creationId xmlns:a16="http://schemas.microsoft.com/office/drawing/2014/main" id="{84984BE0-65A9-499A-87F3-238578D57646}"/>
              </a:ext>
            </a:extLst>
          </p:cNvPr>
          <p:cNvSpPr/>
          <p:nvPr/>
        </p:nvSpPr>
        <p:spPr bwMode="auto">
          <a:xfrm>
            <a:off x="2690389" y="3438445"/>
            <a:ext cx="6866263" cy="1070169"/>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chemeClr val="tx1"/>
              </a:solidFill>
              <a:latin typeface="Arial" charset="0"/>
            </a:endParaRPr>
          </a:p>
        </p:txBody>
      </p:sp>
    </p:spTree>
    <p:extLst>
      <p:ext uri="{BB962C8B-B14F-4D97-AF65-F5344CB8AC3E}">
        <p14:creationId xmlns:p14="http://schemas.microsoft.com/office/powerpoint/2010/main" val="295339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9348" y="2550383"/>
            <a:ext cx="1773191" cy="59854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199" y="2550383"/>
            <a:ext cx="1773191" cy="598545"/>
          </a:xfrm>
          <a:prstGeom prst="rect">
            <a:avLst/>
          </a:prstGeom>
        </p:spPr>
      </p:pic>
      <p:sp>
        <p:nvSpPr>
          <p:cNvPr id="2" name="Text Placeholder 1"/>
          <p:cNvSpPr>
            <a:spLocks noGrp="1"/>
          </p:cNvSpPr>
          <p:nvPr>
            <p:ph type="body" sz="quarter" idx="11"/>
          </p:nvPr>
        </p:nvSpPr>
        <p:spPr/>
        <p:txBody>
          <a:bodyPr/>
          <a:lstStyle/>
          <a:p>
            <a:r>
              <a:rPr lang="en-US" dirty="0"/>
              <a:t>1.29 Equivalence and compensation – step 3:1</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7748" y="2550383"/>
            <a:ext cx="1773191" cy="59854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694" y="2550383"/>
            <a:ext cx="1773191" cy="598545"/>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4041" y="2550383"/>
            <a:ext cx="1773191" cy="59854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622" y="2550383"/>
            <a:ext cx="1773191" cy="598545"/>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741" y="2550383"/>
            <a:ext cx="1773191" cy="598545"/>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5322" y="2550383"/>
            <a:ext cx="1773191" cy="598545"/>
          </a:xfrm>
          <a:prstGeom prst="rect">
            <a:avLst/>
          </a:prstGeom>
        </p:spPr>
      </p:pic>
      <p:pic>
        <p:nvPicPr>
          <p:cNvPr id="13" name="Picture 12">
            <a:extLst>
              <a:ext uri="{FF2B5EF4-FFF2-40B4-BE49-F238E27FC236}">
                <a16:creationId xmlns:a16="http://schemas.microsoft.com/office/drawing/2014/main" id="{00714C33-4117-4AAB-A23B-C89379CCE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197" y="3174619"/>
            <a:ext cx="6127609" cy="508763"/>
          </a:xfrm>
          <a:prstGeom prst="rect">
            <a:avLst/>
          </a:prstGeom>
        </p:spPr>
      </p:pic>
    </p:spTree>
    <p:extLst>
      <p:ext uri="{BB962C8B-B14F-4D97-AF65-F5344CB8AC3E}">
        <p14:creationId xmlns:p14="http://schemas.microsoft.com/office/powerpoint/2010/main" val="130364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49000" fill="hold" nodeType="clickEffect">
                                  <p:stCondLst>
                                    <p:cond delay="0"/>
                                  </p:stCondLst>
                                  <p:childTnLst>
                                    <p:animMotion origin="layout" path="M -1.66667E-6 7.40741E-7 L 0.0474 7.40741E-7 " pathEditMode="relative" rAng="0" ptsTypes="AA">
                                      <p:cBhvr>
                                        <p:cTn id="6" dur="1500" fill="hold"/>
                                        <p:tgtEl>
                                          <p:spTgt spid="11"/>
                                        </p:tgtEl>
                                        <p:attrNameLst>
                                          <p:attrName>ppt_x</p:attrName>
                                          <p:attrName>ppt_y</p:attrName>
                                        </p:attrNameLst>
                                      </p:cBhvr>
                                      <p:rCtr x="2344" y="0"/>
                                    </p:animMotion>
                                  </p:childTnLst>
                                </p:cTn>
                              </p:par>
                            </p:childTnLst>
                          </p:cTn>
                        </p:par>
                        <p:par>
                          <p:cTn id="7" fill="hold">
                            <p:stCondLst>
                              <p:cond delay="1500"/>
                            </p:stCondLst>
                            <p:childTnLst>
                              <p:par>
                                <p:cTn id="8" presetID="1" presetClass="exit" presetSubtype="0" fill="hold" nodeType="afterEffect">
                                  <p:stCondLst>
                                    <p:cond delay="0"/>
                                  </p:stCondLst>
                                  <p:childTnLst>
                                    <p:set>
                                      <p:cBhvr>
                                        <p:cTn id="9" dur="1" fill="hold">
                                          <p:stCondLst>
                                            <p:cond delay="0"/>
                                          </p:stCondLst>
                                        </p:cTn>
                                        <p:tgtEl>
                                          <p:spTgt spid="11"/>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49000" fill="hold" nodeType="clickEffect">
                                  <p:stCondLst>
                                    <p:cond delay="0"/>
                                  </p:stCondLst>
                                  <p:childTnLst>
                                    <p:animMotion origin="layout" path="M 2.5E-6 7.40741E-7 L 0.04844 -1.11111E-6 " pathEditMode="relative" rAng="0" ptsTypes="AA">
                                      <p:cBhvr>
                                        <p:cTn id="15" dur="1500" fill="hold"/>
                                        <p:tgtEl>
                                          <p:spTgt spid="14"/>
                                        </p:tgtEl>
                                        <p:attrNameLst>
                                          <p:attrName>ppt_x</p:attrName>
                                          <p:attrName>ppt_y</p:attrName>
                                        </p:attrNameLst>
                                      </p:cBhvr>
                                      <p:rCtr x="2513" y="93"/>
                                    </p:animMotion>
                                  </p:childTnLst>
                                </p:cTn>
                              </p:par>
                            </p:childTnLst>
                          </p:cTn>
                        </p:par>
                        <p:par>
                          <p:cTn id="16" fill="hold">
                            <p:stCondLst>
                              <p:cond delay="1500"/>
                            </p:stCondLst>
                            <p:childTnLst>
                              <p:par>
                                <p:cTn id="17" presetID="1" presetClass="exit" presetSubtype="0" fill="hold" nodeType="after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49000" fill="hold" nodeType="clickEffect">
                                  <p:stCondLst>
                                    <p:cond delay="0"/>
                                  </p:stCondLst>
                                  <p:childTnLst>
                                    <p:animMotion origin="layout" path="M 5E-6 7.40741E-7 L 0.04804 -1.11111E-6 " pathEditMode="relative" rAng="0" ptsTypes="AA">
                                      <p:cBhvr>
                                        <p:cTn id="24" dur="1500" fill="hold"/>
                                        <p:tgtEl>
                                          <p:spTgt spid="15"/>
                                        </p:tgtEl>
                                        <p:attrNameLst>
                                          <p:attrName>ppt_x</p:attrName>
                                          <p:attrName>ppt_y</p:attrName>
                                        </p:attrNameLst>
                                      </p:cBhvr>
                                      <p:rCtr x="2422" y="93"/>
                                    </p:animMotion>
                                  </p:childTnLst>
                                </p:cTn>
                              </p:par>
                            </p:childTnLst>
                          </p:cTn>
                        </p:par>
                        <p:par>
                          <p:cTn id="25" fill="hold">
                            <p:stCondLst>
                              <p:cond delay="1500"/>
                            </p:stCondLst>
                            <p:childTnLst>
                              <p:par>
                                <p:cTn id="26" presetID="1" presetClass="exit" presetSubtype="0" fill="hold" nodeType="afterEffect">
                                  <p:stCondLst>
                                    <p:cond delay="0"/>
                                  </p:stCondLst>
                                  <p:childTnLst>
                                    <p:set>
                                      <p:cBhvr>
                                        <p:cTn id="27" dur="1" fill="hold">
                                          <p:stCondLst>
                                            <p:cond delay="0"/>
                                          </p:stCondLst>
                                        </p:cTn>
                                        <p:tgtEl>
                                          <p:spTgt spid="15"/>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49000" fill="hold" nodeType="clickEffect">
                                  <p:stCondLst>
                                    <p:cond delay="0"/>
                                  </p:stCondLst>
                                  <p:childTnLst>
                                    <p:animMotion origin="layout" path="M -1.875E-6 7.40741E-7 L 0.04844 -1.11111E-6 " pathEditMode="relative" rAng="0" ptsTypes="AA">
                                      <p:cBhvr>
                                        <p:cTn id="33" dur="1500" fill="hold"/>
                                        <p:tgtEl>
                                          <p:spTgt spid="16"/>
                                        </p:tgtEl>
                                        <p:attrNameLst>
                                          <p:attrName>ppt_x</p:attrName>
                                          <p:attrName>ppt_y</p:attrName>
                                        </p:attrNameLst>
                                      </p:cBhvr>
                                      <p:rCtr x="2409" y="93"/>
                                    </p:animMotion>
                                  </p:childTnLst>
                                </p:cTn>
                              </p:par>
                            </p:childTnLst>
                          </p:cTn>
                        </p:par>
                        <p:par>
                          <p:cTn id="34" fill="hold">
                            <p:stCondLst>
                              <p:cond delay="1500"/>
                            </p:stCondLst>
                            <p:childTnLst>
                              <p:par>
                                <p:cTn id="35" presetID="1" presetClass="exit" presetSubtype="0" fill="hold" nodeType="afterEffect">
                                  <p:stCondLst>
                                    <p:cond delay="0"/>
                                  </p:stCondLst>
                                  <p:childTnLst>
                                    <p:set>
                                      <p:cBhvr>
                                        <p:cTn id="36" dur="1" fill="hold">
                                          <p:stCondLst>
                                            <p:cond delay="0"/>
                                          </p:stCondLst>
                                        </p:cTn>
                                        <p:tgtEl>
                                          <p:spTgt spid="16"/>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49000" fill="hold" nodeType="clickEffect">
                                  <p:stCondLst>
                                    <p:cond delay="0"/>
                                  </p:stCondLst>
                                  <p:childTnLst>
                                    <p:animMotion origin="layout" path="M 6.25E-7 7.40741E-7 L 0.04818 -1.11111E-6 " pathEditMode="relative" rAng="0" ptsTypes="AA">
                                      <p:cBhvr>
                                        <p:cTn id="42" dur="1500" fill="hold"/>
                                        <p:tgtEl>
                                          <p:spTgt spid="17"/>
                                        </p:tgtEl>
                                        <p:attrNameLst>
                                          <p:attrName>ppt_x</p:attrName>
                                          <p:attrName>ppt_y</p:attrName>
                                        </p:attrNameLst>
                                      </p:cBhvr>
                                      <p:rCtr x="2422" y="93"/>
                                    </p:animMotion>
                                  </p:childTnLst>
                                </p:cTn>
                              </p:par>
                            </p:childTnLst>
                          </p:cTn>
                        </p:par>
                        <p:par>
                          <p:cTn id="43" fill="hold">
                            <p:stCondLst>
                              <p:cond delay="1500"/>
                            </p:stCondLst>
                            <p:childTnLst>
                              <p:par>
                                <p:cTn id="44" presetID="1" presetClass="exit" presetSubtype="0" fill="hold" nodeType="afterEffect">
                                  <p:stCondLst>
                                    <p:cond delay="0"/>
                                  </p:stCondLst>
                                  <p:childTnLst>
                                    <p:set>
                                      <p:cBhvr>
                                        <p:cTn id="45" dur="1" fill="hold">
                                          <p:stCondLst>
                                            <p:cond delay="0"/>
                                          </p:stCondLst>
                                        </p:cTn>
                                        <p:tgtEl>
                                          <p:spTgt spid="17"/>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63" presetClass="path" presetSubtype="0" accel="49000" fill="hold" nodeType="clickEffect">
                                  <p:stCondLst>
                                    <p:cond delay="0"/>
                                  </p:stCondLst>
                                  <p:childTnLst>
                                    <p:animMotion origin="layout" path="M 3.54167E-6 7.40741E-7 L 0.04818 7.40741E-7 " pathEditMode="relative" rAng="0" ptsTypes="AA">
                                      <p:cBhvr>
                                        <p:cTn id="51" dur="1500" fill="hold"/>
                                        <p:tgtEl>
                                          <p:spTgt spid="18"/>
                                        </p:tgtEl>
                                        <p:attrNameLst>
                                          <p:attrName>ppt_x</p:attrName>
                                          <p:attrName>ppt_y</p:attrName>
                                        </p:attrNameLst>
                                      </p:cBhvr>
                                      <p:rCtr x="2448" y="0"/>
                                    </p:animMotion>
                                  </p:childTnLst>
                                </p:cTn>
                              </p:par>
                            </p:childTnLst>
                          </p:cTn>
                        </p:par>
                        <p:par>
                          <p:cTn id="52" fill="hold">
                            <p:stCondLst>
                              <p:cond delay="1500"/>
                            </p:stCondLst>
                            <p:childTnLst>
                              <p:par>
                                <p:cTn id="53" presetID="1" presetClass="exit" presetSubtype="0" fill="hold" nodeType="afterEffect">
                                  <p:stCondLst>
                                    <p:cond delay="0"/>
                                  </p:stCondLst>
                                  <p:childTnLst>
                                    <p:set>
                                      <p:cBhvr>
                                        <p:cTn id="54" dur="1" fill="hold">
                                          <p:stCondLst>
                                            <p:cond delay="0"/>
                                          </p:stCondLst>
                                        </p:cTn>
                                        <p:tgtEl>
                                          <p:spTgt spid="18"/>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49000" fill="hold" nodeType="clickEffect">
                                  <p:stCondLst>
                                    <p:cond delay="0"/>
                                  </p:stCondLst>
                                  <p:childTnLst>
                                    <p:animMotion origin="layout" path="M -3.54167E-6 7.40741E-7 L 0.04857 7.40741E-7 " pathEditMode="relative" rAng="0" ptsTypes="AA">
                                      <p:cBhvr>
                                        <p:cTn id="60" dur="1500" fill="hold"/>
                                        <p:tgtEl>
                                          <p:spTgt spid="19"/>
                                        </p:tgtEl>
                                        <p:attrNameLst>
                                          <p:attrName>ppt_x</p:attrName>
                                          <p:attrName>ppt_y</p:attrName>
                                        </p:attrNameLst>
                                      </p:cBhvr>
                                      <p:rCtr x="2422" y="0"/>
                                    </p:animMotion>
                                  </p:childTnLst>
                                </p:cTn>
                              </p:par>
                            </p:childTnLst>
                          </p:cTn>
                        </p:par>
                        <p:par>
                          <p:cTn id="61" fill="hold">
                            <p:stCondLst>
                              <p:cond delay="1500"/>
                            </p:stCondLst>
                            <p:childTnLst>
                              <p:par>
                                <p:cTn id="62" presetID="1" presetClass="exit" presetSubtype="0" fill="hold" nodeType="afterEffect">
                                  <p:stCondLst>
                                    <p:cond delay="0"/>
                                  </p:stCondLst>
                                  <p:childTnLst>
                                    <p:set>
                                      <p:cBhvr>
                                        <p:cTn id="63" dur="1" fill="hold">
                                          <p:stCondLst>
                                            <p:cond delay="0"/>
                                          </p:stCondLst>
                                        </p:cTn>
                                        <p:tgtEl>
                                          <p:spTgt spid="19"/>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65DF6B-3E64-4025-9855-A9B90E327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273" y="2344378"/>
            <a:ext cx="2528854" cy="381573"/>
          </a:xfrm>
          <a:prstGeom prst="rect">
            <a:avLst/>
          </a:prstGeom>
        </p:spPr>
      </p:pic>
      <p:pic>
        <p:nvPicPr>
          <p:cNvPr id="12" name="Picture 11" descr="A close up of a clock  Description generated with high confidence">
            <a:extLst>
              <a:ext uri="{FF2B5EF4-FFF2-40B4-BE49-F238E27FC236}">
                <a16:creationId xmlns:a16="http://schemas.microsoft.com/office/drawing/2014/main" id="{A17F3073-28A7-43EE-B597-E575A1C64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7108" y="2595881"/>
            <a:ext cx="4825771" cy="1204573"/>
          </a:xfrm>
          <a:prstGeom prst="rect">
            <a:avLst/>
          </a:prstGeom>
        </p:spPr>
      </p:pic>
      <p:pic>
        <p:nvPicPr>
          <p:cNvPr id="13" name="Picture 12" descr="A close up of a clock  Description generated with high confidence">
            <a:extLst>
              <a:ext uri="{FF2B5EF4-FFF2-40B4-BE49-F238E27FC236}">
                <a16:creationId xmlns:a16="http://schemas.microsoft.com/office/drawing/2014/main" id="{23C2A8E1-8FA5-4929-86CB-53D32E123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4549" y="2595881"/>
            <a:ext cx="4825771" cy="1204573"/>
          </a:xfrm>
          <a:prstGeom prst="rect">
            <a:avLst/>
          </a:prstGeom>
        </p:spPr>
      </p:pic>
      <p:sp>
        <p:nvSpPr>
          <p:cNvPr id="2" name="Text Placeholder 1"/>
          <p:cNvSpPr>
            <a:spLocks noGrp="1"/>
          </p:cNvSpPr>
          <p:nvPr>
            <p:ph type="body" sz="quarter" idx="11"/>
          </p:nvPr>
        </p:nvSpPr>
        <p:spPr/>
        <p:txBody>
          <a:bodyPr/>
          <a:lstStyle/>
          <a:p>
            <a:r>
              <a:rPr lang="en-US" dirty="0"/>
              <a:t>1.29 Equivalence and compensation – step 3:1</a:t>
            </a:r>
          </a:p>
        </p:txBody>
      </p:sp>
      <p:pic>
        <p:nvPicPr>
          <p:cNvPr id="7" name="Picture 6" descr="A close up of a clock  Description generated with high confidence">
            <a:extLst>
              <a:ext uri="{FF2B5EF4-FFF2-40B4-BE49-F238E27FC236}">
                <a16:creationId xmlns:a16="http://schemas.microsoft.com/office/drawing/2014/main" id="{B5D1622D-5E07-4432-AE4C-735FAB2C70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4371" y="2595881"/>
            <a:ext cx="4825771" cy="1204573"/>
          </a:xfrm>
          <a:prstGeom prst="rect">
            <a:avLst/>
          </a:prstGeom>
        </p:spPr>
      </p:pic>
      <p:sp>
        <p:nvSpPr>
          <p:cNvPr id="8" name="TextBox 7">
            <a:extLst>
              <a:ext uri="{FF2B5EF4-FFF2-40B4-BE49-F238E27FC236}">
                <a16:creationId xmlns:a16="http://schemas.microsoft.com/office/drawing/2014/main" id="{D35A358A-DECC-4595-B10F-DCA48736C156}"/>
              </a:ext>
            </a:extLst>
          </p:cNvPr>
          <p:cNvSpPr txBox="1"/>
          <p:nvPr/>
        </p:nvSpPr>
        <p:spPr bwMode="auto">
          <a:xfrm>
            <a:off x="8266191" y="2967335"/>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45 </a:t>
            </a:r>
            <a:r>
              <a:rPr lang="en-GB" sz="2400" dirty="0">
                <a:latin typeface="Myriad Pro Semibold"/>
                <a:ea typeface="Myriad Pro Semibold" charset="0"/>
                <a:cs typeface="Arial" panose="020B0604020202020204" pitchFamily="34" charset="0"/>
              </a:rPr>
              <a:t>− 0 = 45</a:t>
            </a:r>
            <a:endParaRPr lang="en-GB" sz="2400" dirty="0">
              <a:latin typeface="Myriad Pro Semibold"/>
              <a:ea typeface="Myriad Pro Semibold" charset="0"/>
              <a:cs typeface="Myriad Pro Semibold" charset="0"/>
            </a:endParaRPr>
          </a:p>
        </p:txBody>
      </p:sp>
      <p:sp>
        <p:nvSpPr>
          <p:cNvPr id="9" name="TextBox 8">
            <a:extLst>
              <a:ext uri="{FF2B5EF4-FFF2-40B4-BE49-F238E27FC236}">
                <a16:creationId xmlns:a16="http://schemas.microsoft.com/office/drawing/2014/main" id="{446812A5-44AE-4F0C-B296-7C9049B1DCC7}"/>
              </a:ext>
            </a:extLst>
          </p:cNvPr>
          <p:cNvSpPr txBox="1"/>
          <p:nvPr/>
        </p:nvSpPr>
        <p:spPr bwMode="auto">
          <a:xfrm>
            <a:off x="8268596" y="2967335"/>
            <a:ext cx="19447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55 </a:t>
            </a:r>
            <a:r>
              <a:rPr lang="en-GB" sz="2400" dirty="0">
                <a:latin typeface="Myriad Pro Semibold"/>
                <a:ea typeface="Myriad Pro Semibold" charset="0"/>
                <a:cs typeface="Arial" panose="020B0604020202020204" pitchFamily="34" charset="0"/>
              </a:rPr>
              <a:t>− 10 = 45</a:t>
            </a:r>
            <a:endParaRPr lang="en-GB" sz="2400" dirty="0">
              <a:latin typeface="Myriad Pro Semibold"/>
              <a:ea typeface="Myriad Pro Semibold" charset="0"/>
              <a:cs typeface="Myriad Pro Semibold" charset="0"/>
            </a:endParaRPr>
          </a:p>
        </p:txBody>
      </p:sp>
      <p:sp>
        <p:nvSpPr>
          <p:cNvPr id="10" name="TextBox 9">
            <a:extLst>
              <a:ext uri="{FF2B5EF4-FFF2-40B4-BE49-F238E27FC236}">
                <a16:creationId xmlns:a16="http://schemas.microsoft.com/office/drawing/2014/main" id="{F08EE84F-CABD-4821-A8B3-97A46F2AAA56}"/>
              </a:ext>
            </a:extLst>
          </p:cNvPr>
          <p:cNvSpPr txBox="1"/>
          <p:nvPr/>
        </p:nvSpPr>
        <p:spPr bwMode="auto">
          <a:xfrm>
            <a:off x="8268596" y="2967335"/>
            <a:ext cx="19447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65 </a:t>
            </a:r>
            <a:r>
              <a:rPr lang="en-GB" sz="2400" dirty="0">
                <a:latin typeface="Myriad Pro Semibold"/>
                <a:ea typeface="Myriad Pro Semibold" charset="0"/>
                <a:cs typeface="Arial" panose="020B0604020202020204" pitchFamily="34" charset="0"/>
              </a:rPr>
              <a:t>− 20 = 45</a:t>
            </a:r>
            <a:endParaRPr lang="en-GB" sz="2400" dirty="0">
              <a:latin typeface="Myriad Pro Semibold"/>
              <a:ea typeface="Myriad Pro Semibold" charset="0"/>
              <a:cs typeface="Myriad Pro Semibold" charset="0"/>
            </a:endParaRPr>
          </a:p>
        </p:txBody>
      </p:sp>
    </p:spTree>
    <p:extLst>
      <p:ext uri="{BB962C8B-B14F-4D97-AF65-F5344CB8AC3E}">
        <p14:creationId xmlns:p14="http://schemas.microsoft.com/office/powerpoint/2010/main" val="292537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35" presetClass="path" presetSubtype="0" accel="49000" fill="hold" nodeType="afterEffect">
                                  <p:stCondLst>
                                    <p:cond delay="0"/>
                                  </p:stCondLst>
                                  <p:childTnLst>
                                    <p:animMotion origin="layout" path="M -4.375E-6 -3.7037E-6 L -0.04596 -7.40741E-7 " pathEditMode="relative" rAng="0" ptsTypes="AA">
                                      <p:cBhvr>
                                        <p:cTn id="15" dur="1500" fill="hold"/>
                                        <p:tgtEl>
                                          <p:spTgt spid="7"/>
                                        </p:tgtEl>
                                        <p:attrNameLst>
                                          <p:attrName>ppt_x</p:attrName>
                                          <p:attrName>ppt_y</p:attrName>
                                        </p:attrNameLst>
                                      </p:cBhvr>
                                      <p:rCtr x="-2357" y="-23"/>
                                    </p:animMotion>
                                  </p:childTnLst>
                                </p:cTn>
                              </p:par>
                            </p:childTnLst>
                          </p:cTn>
                        </p:par>
                        <p:par>
                          <p:cTn id="16" fill="hold">
                            <p:stCondLst>
                              <p:cond delay="2000"/>
                            </p:stCondLst>
                            <p:childTnLst>
                              <p:par>
                                <p:cTn id="17" presetID="1" presetClass="exit" presetSubtype="0" fill="hold" nodeType="after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par>
                          <p:cTn id="31" fill="hold">
                            <p:stCondLst>
                              <p:cond delay="500"/>
                            </p:stCondLst>
                            <p:childTnLst>
                              <p:par>
                                <p:cTn id="32" presetID="35" presetClass="path" presetSubtype="0" accel="49000" fill="hold" nodeType="afterEffect">
                                  <p:stCondLst>
                                    <p:cond delay="0"/>
                                  </p:stCondLst>
                                  <p:childTnLst>
                                    <p:animMotion origin="layout" path="M -8.33333E-7 -3.7037E-6 L -0.04492 0.00139 " pathEditMode="relative" rAng="0" ptsTypes="AA">
                                      <p:cBhvr>
                                        <p:cTn id="33" dur="1500" fill="hold"/>
                                        <p:tgtEl>
                                          <p:spTgt spid="13"/>
                                        </p:tgtEl>
                                        <p:attrNameLst>
                                          <p:attrName>ppt_x</p:attrName>
                                          <p:attrName>ppt_y</p:attrName>
                                        </p:attrNameLst>
                                      </p:cBhvr>
                                      <p:rCtr x="-2253" y="69"/>
                                    </p:animMotion>
                                  </p:childTnLst>
                                </p:cTn>
                              </p:par>
                            </p:childTnLst>
                          </p:cTn>
                        </p:par>
                        <p:par>
                          <p:cTn id="34" fill="hold">
                            <p:stCondLst>
                              <p:cond delay="2000"/>
                            </p:stCondLst>
                            <p:childTnLst>
                              <p:par>
                                <p:cTn id="35" presetID="1" presetClass="exit" presetSubtype="0" fill="hold" nodeType="afterEffect">
                                  <p:stCondLst>
                                    <p:cond delay="0"/>
                                  </p:stCondLst>
                                  <p:childTnLst>
                                    <p:set>
                                      <p:cBhvr>
                                        <p:cTn id="36" dur="1" fill="hold">
                                          <p:stCondLst>
                                            <p:cond delay="0"/>
                                          </p:stCondLst>
                                        </p:cTn>
                                        <p:tgtEl>
                                          <p:spTgt spid="13"/>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68D124F-6B54-4BFE-A01A-27901A7CD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439" y="854499"/>
            <a:ext cx="6150053" cy="5409352"/>
          </a:xfrm>
          <a:prstGeom prst="rect">
            <a:avLst/>
          </a:prstGeom>
        </p:spPr>
      </p:pic>
      <p:sp>
        <p:nvSpPr>
          <p:cNvPr id="2" name="Text Placeholder 1"/>
          <p:cNvSpPr>
            <a:spLocks noGrp="1"/>
          </p:cNvSpPr>
          <p:nvPr>
            <p:ph type="body" sz="quarter" idx="11"/>
          </p:nvPr>
        </p:nvSpPr>
        <p:spPr/>
        <p:txBody>
          <a:bodyPr/>
          <a:lstStyle/>
          <a:p>
            <a:r>
              <a:rPr lang="en-US" dirty="0"/>
              <a:t>1.29 Equivalence and compensation – step 3:2</a:t>
            </a:r>
          </a:p>
        </p:txBody>
      </p:sp>
      <p:sp>
        <p:nvSpPr>
          <p:cNvPr id="4" name="Rectangle 3">
            <a:extLst>
              <a:ext uri="{FF2B5EF4-FFF2-40B4-BE49-F238E27FC236}">
                <a16:creationId xmlns:a16="http://schemas.microsoft.com/office/drawing/2014/main" id="{FDD239BE-488C-4325-8691-F32A511DCD68}"/>
              </a:ext>
            </a:extLst>
          </p:cNvPr>
          <p:cNvSpPr/>
          <p:nvPr/>
        </p:nvSpPr>
        <p:spPr bwMode="auto">
          <a:xfrm>
            <a:off x="4599541" y="3424236"/>
            <a:ext cx="212400" cy="2232000"/>
          </a:xfrm>
          <a:prstGeom prst="rect">
            <a:avLst/>
          </a:prstGeom>
          <a:solidFill>
            <a:srgbClr val="00628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5" name="Rectangle 4">
            <a:extLst>
              <a:ext uri="{FF2B5EF4-FFF2-40B4-BE49-F238E27FC236}">
                <a16:creationId xmlns:a16="http://schemas.microsoft.com/office/drawing/2014/main" id="{B264B8F4-1B98-4C3D-B7FF-59AD8A417FB3}"/>
              </a:ext>
            </a:extLst>
          </p:cNvPr>
          <p:cNvSpPr/>
          <p:nvPr/>
        </p:nvSpPr>
        <p:spPr bwMode="auto">
          <a:xfrm>
            <a:off x="8695119" y="3875801"/>
            <a:ext cx="212400" cy="1778400"/>
          </a:xfrm>
          <a:prstGeom prst="rect">
            <a:avLst/>
          </a:prstGeom>
          <a:solidFill>
            <a:srgbClr val="AD36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6" name="Rectangle 5">
            <a:extLst>
              <a:ext uri="{FF2B5EF4-FFF2-40B4-BE49-F238E27FC236}">
                <a16:creationId xmlns:a16="http://schemas.microsoft.com/office/drawing/2014/main" id="{07BAEAF9-8A30-46C7-93F1-BAFB4459AB77}"/>
              </a:ext>
            </a:extLst>
          </p:cNvPr>
          <p:cNvSpPr/>
          <p:nvPr/>
        </p:nvSpPr>
        <p:spPr bwMode="auto">
          <a:xfrm>
            <a:off x="5439682" y="2979964"/>
            <a:ext cx="212400" cy="2674800"/>
          </a:xfrm>
          <a:prstGeom prst="rect">
            <a:avLst/>
          </a:prstGeom>
          <a:solidFill>
            <a:srgbClr val="00628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7" name="Rectangle 6">
            <a:extLst>
              <a:ext uri="{FF2B5EF4-FFF2-40B4-BE49-F238E27FC236}">
                <a16:creationId xmlns:a16="http://schemas.microsoft.com/office/drawing/2014/main" id="{EA3F2D7E-1708-42E2-8FBB-F332262D7331}"/>
              </a:ext>
            </a:extLst>
          </p:cNvPr>
          <p:cNvSpPr/>
          <p:nvPr/>
        </p:nvSpPr>
        <p:spPr bwMode="auto">
          <a:xfrm>
            <a:off x="6403485" y="2529908"/>
            <a:ext cx="212400" cy="3124800"/>
          </a:xfrm>
          <a:prstGeom prst="rect">
            <a:avLst/>
          </a:prstGeom>
          <a:solidFill>
            <a:srgbClr val="00628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2" name="Rectangle 11">
            <a:extLst>
              <a:ext uri="{FF2B5EF4-FFF2-40B4-BE49-F238E27FC236}">
                <a16:creationId xmlns:a16="http://schemas.microsoft.com/office/drawing/2014/main" id="{D9B24042-A591-4F6D-961C-10A40E278C26}"/>
              </a:ext>
            </a:extLst>
          </p:cNvPr>
          <p:cNvSpPr/>
          <p:nvPr/>
        </p:nvSpPr>
        <p:spPr bwMode="auto">
          <a:xfrm>
            <a:off x="7394963" y="2089039"/>
            <a:ext cx="212400" cy="3564000"/>
          </a:xfrm>
          <a:prstGeom prst="rect">
            <a:avLst/>
          </a:prstGeom>
          <a:solidFill>
            <a:srgbClr val="00628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3" name="Rectangle 12">
            <a:extLst>
              <a:ext uri="{FF2B5EF4-FFF2-40B4-BE49-F238E27FC236}">
                <a16:creationId xmlns:a16="http://schemas.microsoft.com/office/drawing/2014/main" id="{DE71CD4A-2A24-467D-8955-13CD01392DAA}"/>
              </a:ext>
            </a:extLst>
          </p:cNvPr>
          <p:cNvSpPr/>
          <p:nvPr/>
        </p:nvSpPr>
        <p:spPr bwMode="auto">
          <a:xfrm>
            <a:off x="8366091" y="1641363"/>
            <a:ext cx="212400" cy="4014000"/>
          </a:xfrm>
          <a:prstGeom prst="rect">
            <a:avLst/>
          </a:prstGeom>
          <a:solidFill>
            <a:srgbClr val="00628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4" name="Rectangle 13">
            <a:extLst>
              <a:ext uri="{FF2B5EF4-FFF2-40B4-BE49-F238E27FC236}">
                <a16:creationId xmlns:a16="http://schemas.microsoft.com/office/drawing/2014/main" id="{14B32150-703F-4151-92A6-8516FAE672E7}"/>
              </a:ext>
            </a:extLst>
          </p:cNvPr>
          <p:cNvSpPr/>
          <p:nvPr/>
        </p:nvSpPr>
        <p:spPr bwMode="auto">
          <a:xfrm>
            <a:off x="7724952" y="4317364"/>
            <a:ext cx="212400" cy="1339200"/>
          </a:xfrm>
          <a:prstGeom prst="rect">
            <a:avLst/>
          </a:prstGeom>
          <a:solidFill>
            <a:srgbClr val="AD36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5" name="Rectangle 14">
            <a:extLst>
              <a:ext uri="{FF2B5EF4-FFF2-40B4-BE49-F238E27FC236}">
                <a16:creationId xmlns:a16="http://schemas.microsoft.com/office/drawing/2014/main" id="{794EF7C6-7318-4889-8FDB-1D1E38DF028C}"/>
              </a:ext>
            </a:extLst>
          </p:cNvPr>
          <p:cNvSpPr/>
          <p:nvPr/>
        </p:nvSpPr>
        <p:spPr bwMode="auto">
          <a:xfrm>
            <a:off x="6732513" y="4765001"/>
            <a:ext cx="212400" cy="889200"/>
          </a:xfrm>
          <a:prstGeom prst="rect">
            <a:avLst/>
          </a:prstGeom>
          <a:solidFill>
            <a:srgbClr val="AD36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6" name="Rectangle 15">
            <a:extLst>
              <a:ext uri="{FF2B5EF4-FFF2-40B4-BE49-F238E27FC236}">
                <a16:creationId xmlns:a16="http://schemas.microsoft.com/office/drawing/2014/main" id="{20A27A45-3E4B-4F1A-BB7E-FCEC070BF12C}"/>
              </a:ext>
            </a:extLst>
          </p:cNvPr>
          <p:cNvSpPr/>
          <p:nvPr/>
        </p:nvSpPr>
        <p:spPr bwMode="auto">
          <a:xfrm>
            <a:off x="5768696" y="5209601"/>
            <a:ext cx="212400" cy="446400"/>
          </a:xfrm>
          <a:prstGeom prst="rect">
            <a:avLst/>
          </a:prstGeom>
          <a:solidFill>
            <a:srgbClr val="AD36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Tree>
    <p:extLst>
      <p:ext uri="{BB962C8B-B14F-4D97-AF65-F5344CB8AC3E}">
        <p14:creationId xmlns:p14="http://schemas.microsoft.com/office/powerpoint/2010/main" val="57072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animBg="1"/>
      <p:bldP spid="13" grpId="0" animBg="1"/>
      <p:bldP spid="14" grpId="0" animBg="1"/>
      <p:bldP spid="15" grpId="0" animBg="1"/>
      <p:bldP spid="16"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12D87D-DC21-4907-BFF8-FDACC67A86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450" y="1789200"/>
            <a:ext cx="3660312" cy="3308958"/>
          </a:xfrm>
          <a:prstGeom prst="rect">
            <a:avLst/>
          </a:prstGeom>
        </p:spPr>
      </p:pic>
      <p:sp>
        <p:nvSpPr>
          <p:cNvPr id="2" name="Text Placeholder 1"/>
          <p:cNvSpPr>
            <a:spLocks noGrp="1"/>
          </p:cNvSpPr>
          <p:nvPr>
            <p:ph type="body" sz="quarter" idx="11"/>
          </p:nvPr>
        </p:nvSpPr>
        <p:spPr/>
        <p:txBody>
          <a:bodyPr/>
          <a:lstStyle/>
          <a:p>
            <a:r>
              <a:rPr lang="en-US" dirty="0"/>
              <a:t>1.29 Equivalence and compensation – step 3:2</a:t>
            </a:r>
          </a:p>
        </p:txBody>
      </p:sp>
      <p:graphicFrame>
        <p:nvGraphicFramePr>
          <p:cNvPr id="5" name="Table 4"/>
          <p:cNvGraphicFramePr>
            <a:graphicFrameLocks noGrp="1"/>
          </p:cNvGraphicFramePr>
          <p:nvPr/>
        </p:nvGraphicFramePr>
        <p:xfrm>
          <a:off x="1966279" y="2152140"/>
          <a:ext cx="4424997" cy="2553720"/>
        </p:xfrm>
        <a:graphic>
          <a:graphicData uri="http://schemas.openxmlformats.org/drawingml/2006/table">
            <a:tbl>
              <a:tblPr firstRow="1" firstCol="1" bandRow="1">
                <a:tableStyleId>{5C22544A-7EE6-4342-B048-85BDC9FD1C3A}</a:tableStyleId>
              </a:tblPr>
              <a:tblGrid>
                <a:gridCol w="1474999">
                  <a:extLst>
                    <a:ext uri="{9D8B030D-6E8A-4147-A177-3AD203B41FA5}">
                      <a16:colId xmlns:a16="http://schemas.microsoft.com/office/drawing/2014/main" val="20000"/>
                    </a:ext>
                  </a:extLst>
                </a:gridCol>
                <a:gridCol w="1474999">
                  <a:extLst>
                    <a:ext uri="{9D8B030D-6E8A-4147-A177-3AD203B41FA5}">
                      <a16:colId xmlns:a16="http://schemas.microsoft.com/office/drawing/2014/main" val="20001"/>
                    </a:ext>
                  </a:extLst>
                </a:gridCol>
                <a:gridCol w="1474999">
                  <a:extLst>
                    <a:ext uri="{9D8B030D-6E8A-4147-A177-3AD203B41FA5}">
                      <a16:colId xmlns:a16="http://schemas.microsoft.com/office/drawing/2014/main" val="20002"/>
                    </a:ext>
                  </a:extLst>
                </a:gridCol>
              </a:tblGrid>
              <a:tr h="1116000">
                <a:tc>
                  <a:txBody>
                    <a:bodyPr/>
                    <a:lstStyle/>
                    <a:p>
                      <a:pPr algn="ctr">
                        <a:spcBef>
                          <a:spcPts val="400"/>
                        </a:spcBef>
                        <a:spcAft>
                          <a:spcPts val="400"/>
                        </a:spcAft>
                      </a:pPr>
                      <a:r>
                        <a:rPr lang="en-GB" sz="1600" b="1" dirty="0">
                          <a:solidFill>
                            <a:schemeClr val="tx1"/>
                          </a:solidFill>
                          <a:effectLst/>
                          <a:latin typeface="Myriad Pro Semibold"/>
                        </a:rPr>
                        <a:t>Amount in Jack’s bottle (ml)</a:t>
                      </a:r>
                      <a:endParaRPr lang="en-GB" sz="1600" b="1" dirty="0">
                        <a:solidFill>
                          <a:schemeClr val="tx1"/>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600" b="1" dirty="0">
                          <a:solidFill>
                            <a:schemeClr val="tx1"/>
                          </a:solidFill>
                          <a:effectLst/>
                          <a:latin typeface="Myriad Pro Semibold"/>
                        </a:rPr>
                        <a:t>Amount in Sila’s bottle (ml)</a:t>
                      </a:r>
                      <a:endParaRPr lang="en-GB" sz="1600" b="1" dirty="0">
                        <a:solidFill>
                          <a:schemeClr val="tx1"/>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600" b="1" dirty="0">
                          <a:solidFill>
                            <a:schemeClr val="tx1"/>
                          </a:solidFill>
                          <a:effectLst/>
                          <a:latin typeface="Myriad Pro Semibold"/>
                        </a:rPr>
                        <a:t>Difference between Jack and Sila’s bottles (ml)</a:t>
                      </a:r>
                      <a:endParaRPr lang="en-GB" sz="1600" b="1" dirty="0">
                        <a:solidFill>
                          <a:schemeClr val="tx1"/>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0000"/>
                  </a:ext>
                </a:extLst>
              </a:tr>
              <a:tr h="359430">
                <a:tc>
                  <a:txBody>
                    <a:bodyPr/>
                    <a:lstStyle/>
                    <a:p>
                      <a:pPr algn="ctr">
                        <a:spcBef>
                          <a:spcPts val="400"/>
                        </a:spcBef>
                        <a:spcAft>
                          <a:spcPts val="400"/>
                        </a:spcAft>
                      </a:pPr>
                      <a:endParaRPr lang="en-GB" sz="1600" b="0" dirty="0">
                        <a:solidFill>
                          <a:srgbClr val="FF0000"/>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600" b="0" dirty="0">
                        <a:solidFill>
                          <a:srgbClr val="FF0000"/>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600" b="0" dirty="0">
                        <a:solidFill>
                          <a:srgbClr val="FF0000"/>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59430">
                <a:tc>
                  <a:txBody>
                    <a:bodyPr/>
                    <a:lstStyle/>
                    <a:p>
                      <a:pPr algn="ctr">
                        <a:spcBef>
                          <a:spcPts val="400"/>
                        </a:spcBef>
                        <a:spcAft>
                          <a:spcPts val="400"/>
                        </a:spcAft>
                      </a:pPr>
                      <a:endParaRPr lang="en-GB" sz="1600" b="0" dirty="0">
                        <a:solidFill>
                          <a:srgbClr val="FF0000"/>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600" b="0" dirty="0">
                        <a:solidFill>
                          <a:srgbClr val="FF0000"/>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600" b="0" dirty="0">
                        <a:solidFill>
                          <a:srgbClr val="FF0000"/>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59430">
                <a:tc>
                  <a:txBody>
                    <a:bodyPr/>
                    <a:lstStyle/>
                    <a:p>
                      <a:pPr algn="ctr">
                        <a:spcBef>
                          <a:spcPts val="400"/>
                        </a:spcBef>
                        <a:spcAft>
                          <a:spcPts val="400"/>
                        </a:spcAft>
                      </a:pPr>
                      <a:endParaRPr lang="en-GB" sz="1600" b="0" dirty="0">
                        <a:solidFill>
                          <a:srgbClr val="FF0000"/>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600" b="0" dirty="0">
                        <a:solidFill>
                          <a:srgbClr val="FF0000"/>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600" b="0" dirty="0">
                        <a:solidFill>
                          <a:srgbClr val="FF0000"/>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59430">
                <a:tc>
                  <a:txBody>
                    <a:bodyPr/>
                    <a:lstStyle/>
                    <a:p>
                      <a:pPr algn="ctr">
                        <a:spcBef>
                          <a:spcPts val="400"/>
                        </a:spcBef>
                        <a:spcAft>
                          <a:spcPts val="400"/>
                        </a:spcAft>
                      </a:pPr>
                      <a:endParaRPr lang="en-GB" sz="1600" b="0" dirty="0">
                        <a:solidFill>
                          <a:srgbClr val="FF0000"/>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600" b="0" dirty="0">
                        <a:solidFill>
                          <a:srgbClr val="FF0000"/>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600" b="0" dirty="0">
                        <a:solidFill>
                          <a:srgbClr val="FF0000"/>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7BF02CA3-764F-4BCD-AA1D-1754540C10E7}"/>
              </a:ext>
            </a:extLst>
          </p:cNvPr>
          <p:cNvSpPr txBox="1"/>
          <p:nvPr/>
        </p:nvSpPr>
        <p:spPr bwMode="auto">
          <a:xfrm>
            <a:off x="2368871" y="3287347"/>
            <a:ext cx="671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3,000</a:t>
            </a:r>
          </a:p>
        </p:txBody>
      </p:sp>
      <p:sp>
        <p:nvSpPr>
          <p:cNvPr id="10" name="TextBox 9">
            <a:extLst>
              <a:ext uri="{FF2B5EF4-FFF2-40B4-BE49-F238E27FC236}">
                <a16:creationId xmlns:a16="http://schemas.microsoft.com/office/drawing/2014/main" id="{7BF02CA3-764F-4BCD-AA1D-1754540C10E7}"/>
              </a:ext>
            </a:extLst>
          </p:cNvPr>
          <p:cNvSpPr txBox="1"/>
          <p:nvPr/>
        </p:nvSpPr>
        <p:spPr bwMode="auto">
          <a:xfrm>
            <a:off x="3842872" y="3287347"/>
            <a:ext cx="671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2,000</a:t>
            </a:r>
          </a:p>
        </p:txBody>
      </p:sp>
      <p:sp>
        <p:nvSpPr>
          <p:cNvPr id="11" name="TextBox 10">
            <a:extLst>
              <a:ext uri="{FF2B5EF4-FFF2-40B4-BE49-F238E27FC236}">
                <a16:creationId xmlns:a16="http://schemas.microsoft.com/office/drawing/2014/main" id="{7BF02CA3-764F-4BCD-AA1D-1754540C10E7}"/>
              </a:ext>
            </a:extLst>
          </p:cNvPr>
          <p:cNvSpPr txBox="1"/>
          <p:nvPr/>
        </p:nvSpPr>
        <p:spPr bwMode="auto">
          <a:xfrm>
            <a:off x="5319247" y="3281155"/>
            <a:ext cx="671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1,000</a:t>
            </a:r>
          </a:p>
        </p:txBody>
      </p:sp>
      <p:sp>
        <p:nvSpPr>
          <p:cNvPr id="12" name="TextBox 11">
            <a:extLst>
              <a:ext uri="{FF2B5EF4-FFF2-40B4-BE49-F238E27FC236}">
                <a16:creationId xmlns:a16="http://schemas.microsoft.com/office/drawing/2014/main" id="{7BF02CA3-764F-4BCD-AA1D-1754540C10E7}"/>
              </a:ext>
            </a:extLst>
          </p:cNvPr>
          <p:cNvSpPr txBox="1"/>
          <p:nvPr/>
        </p:nvSpPr>
        <p:spPr bwMode="auto">
          <a:xfrm>
            <a:off x="2368871" y="3640162"/>
            <a:ext cx="671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2,750</a:t>
            </a:r>
          </a:p>
        </p:txBody>
      </p:sp>
      <p:sp>
        <p:nvSpPr>
          <p:cNvPr id="13" name="TextBox 12">
            <a:extLst>
              <a:ext uri="{FF2B5EF4-FFF2-40B4-BE49-F238E27FC236}">
                <a16:creationId xmlns:a16="http://schemas.microsoft.com/office/drawing/2014/main" id="{7BF02CA3-764F-4BCD-AA1D-1754540C10E7}"/>
              </a:ext>
            </a:extLst>
          </p:cNvPr>
          <p:cNvSpPr txBox="1"/>
          <p:nvPr/>
        </p:nvSpPr>
        <p:spPr bwMode="auto">
          <a:xfrm>
            <a:off x="3842872" y="3640162"/>
            <a:ext cx="671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1,750</a:t>
            </a:r>
          </a:p>
        </p:txBody>
      </p:sp>
      <p:sp>
        <p:nvSpPr>
          <p:cNvPr id="14" name="TextBox 13">
            <a:extLst>
              <a:ext uri="{FF2B5EF4-FFF2-40B4-BE49-F238E27FC236}">
                <a16:creationId xmlns:a16="http://schemas.microsoft.com/office/drawing/2014/main" id="{7BF02CA3-764F-4BCD-AA1D-1754540C10E7}"/>
              </a:ext>
            </a:extLst>
          </p:cNvPr>
          <p:cNvSpPr txBox="1"/>
          <p:nvPr/>
        </p:nvSpPr>
        <p:spPr bwMode="auto">
          <a:xfrm>
            <a:off x="5319247" y="3640162"/>
            <a:ext cx="671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1,000</a:t>
            </a:r>
          </a:p>
        </p:txBody>
      </p:sp>
      <p:sp>
        <p:nvSpPr>
          <p:cNvPr id="15" name="TextBox 14">
            <a:extLst>
              <a:ext uri="{FF2B5EF4-FFF2-40B4-BE49-F238E27FC236}">
                <a16:creationId xmlns:a16="http://schemas.microsoft.com/office/drawing/2014/main" id="{7BF02CA3-764F-4BCD-AA1D-1754540C10E7}"/>
              </a:ext>
            </a:extLst>
          </p:cNvPr>
          <p:cNvSpPr txBox="1"/>
          <p:nvPr/>
        </p:nvSpPr>
        <p:spPr bwMode="auto">
          <a:xfrm>
            <a:off x="2368871" y="3999169"/>
            <a:ext cx="671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2,500</a:t>
            </a:r>
          </a:p>
        </p:txBody>
      </p:sp>
      <p:sp>
        <p:nvSpPr>
          <p:cNvPr id="16" name="TextBox 15">
            <a:extLst>
              <a:ext uri="{FF2B5EF4-FFF2-40B4-BE49-F238E27FC236}">
                <a16:creationId xmlns:a16="http://schemas.microsoft.com/office/drawing/2014/main" id="{7BF02CA3-764F-4BCD-AA1D-1754540C10E7}"/>
              </a:ext>
            </a:extLst>
          </p:cNvPr>
          <p:cNvSpPr txBox="1"/>
          <p:nvPr/>
        </p:nvSpPr>
        <p:spPr bwMode="auto">
          <a:xfrm>
            <a:off x="3842872" y="3999169"/>
            <a:ext cx="671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1,500</a:t>
            </a:r>
          </a:p>
        </p:txBody>
      </p:sp>
      <p:sp>
        <p:nvSpPr>
          <p:cNvPr id="17" name="TextBox 16">
            <a:extLst>
              <a:ext uri="{FF2B5EF4-FFF2-40B4-BE49-F238E27FC236}">
                <a16:creationId xmlns:a16="http://schemas.microsoft.com/office/drawing/2014/main" id="{7BF02CA3-764F-4BCD-AA1D-1754540C10E7}"/>
              </a:ext>
            </a:extLst>
          </p:cNvPr>
          <p:cNvSpPr txBox="1"/>
          <p:nvPr/>
        </p:nvSpPr>
        <p:spPr bwMode="auto">
          <a:xfrm>
            <a:off x="5319247" y="3999169"/>
            <a:ext cx="671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1,000</a:t>
            </a:r>
          </a:p>
        </p:txBody>
      </p:sp>
      <p:sp>
        <p:nvSpPr>
          <p:cNvPr id="18" name="TextBox 17">
            <a:extLst>
              <a:ext uri="{FF2B5EF4-FFF2-40B4-BE49-F238E27FC236}">
                <a16:creationId xmlns:a16="http://schemas.microsoft.com/office/drawing/2014/main" id="{7BF02CA3-764F-4BCD-AA1D-1754540C10E7}"/>
              </a:ext>
            </a:extLst>
          </p:cNvPr>
          <p:cNvSpPr txBox="1"/>
          <p:nvPr/>
        </p:nvSpPr>
        <p:spPr bwMode="auto">
          <a:xfrm>
            <a:off x="2368871" y="4360465"/>
            <a:ext cx="671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2,250</a:t>
            </a:r>
          </a:p>
        </p:txBody>
      </p:sp>
      <p:sp>
        <p:nvSpPr>
          <p:cNvPr id="19" name="TextBox 18">
            <a:extLst>
              <a:ext uri="{FF2B5EF4-FFF2-40B4-BE49-F238E27FC236}">
                <a16:creationId xmlns:a16="http://schemas.microsoft.com/office/drawing/2014/main" id="{7BF02CA3-764F-4BCD-AA1D-1754540C10E7}"/>
              </a:ext>
            </a:extLst>
          </p:cNvPr>
          <p:cNvSpPr txBox="1"/>
          <p:nvPr/>
        </p:nvSpPr>
        <p:spPr bwMode="auto">
          <a:xfrm>
            <a:off x="3842872" y="4360465"/>
            <a:ext cx="671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1,250</a:t>
            </a:r>
          </a:p>
        </p:txBody>
      </p:sp>
      <p:sp>
        <p:nvSpPr>
          <p:cNvPr id="20" name="TextBox 19">
            <a:extLst>
              <a:ext uri="{FF2B5EF4-FFF2-40B4-BE49-F238E27FC236}">
                <a16:creationId xmlns:a16="http://schemas.microsoft.com/office/drawing/2014/main" id="{7BF02CA3-764F-4BCD-AA1D-1754540C10E7}"/>
              </a:ext>
            </a:extLst>
          </p:cNvPr>
          <p:cNvSpPr txBox="1"/>
          <p:nvPr/>
        </p:nvSpPr>
        <p:spPr bwMode="auto">
          <a:xfrm>
            <a:off x="5319247" y="4360465"/>
            <a:ext cx="671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1,000</a:t>
            </a:r>
          </a:p>
        </p:txBody>
      </p:sp>
      <p:sp>
        <p:nvSpPr>
          <p:cNvPr id="25" name="Rectangle 24"/>
          <p:cNvSpPr/>
          <p:nvPr/>
        </p:nvSpPr>
        <p:spPr bwMode="auto">
          <a:xfrm>
            <a:off x="7333085" y="2879147"/>
            <a:ext cx="1900800" cy="129600"/>
          </a:xfrm>
          <a:prstGeom prst="rect">
            <a:avLst/>
          </a:prstGeom>
          <a:solidFill>
            <a:srgbClr val="00628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26" name="Rectangle 25"/>
          <p:cNvSpPr/>
          <p:nvPr/>
        </p:nvSpPr>
        <p:spPr bwMode="auto">
          <a:xfrm>
            <a:off x="7333086" y="2282889"/>
            <a:ext cx="2070471" cy="129600"/>
          </a:xfrm>
          <a:prstGeom prst="rect">
            <a:avLst/>
          </a:prstGeom>
          <a:solidFill>
            <a:srgbClr val="00628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27" name="Rectangle 26"/>
          <p:cNvSpPr/>
          <p:nvPr/>
        </p:nvSpPr>
        <p:spPr bwMode="auto">
          <a:xfrm>
            <a:off x="7333086" y="3484895"/>
            <a:ext cx="1727571" cy="129600"/>
          </a:xfrm>
          <a:prstGeom prst="rect">
            <a:avLst/>
          </a:prstGeom>
          <a:solidFill>
            <a:srgbClr val="00628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28" name="Rectangle 27"/>
          <p:cNvSpPr/>
          <p:nvPr/>
        </p:nvSpPr>
        <p:spPr bwMode="auto">
          <a:xfrm>
            <a:off x="7333085" y="4084293"/>
            <a:ext cx="1553740" cy="129600"/>
          </a:xfrm>
          <a:prstGeom prst="rect">
            <a:avLst/>
          </a:prstGeom>
          <a:solidFill>
            <a:srgbClr val="00628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29" name="Rectangle 28">
            <a:extLst>
              <a:ext uri="{FF2B5EF4-FFF2-40B4-BE49-F238E27FC236}">
                <a16:creationId xmlns:a16="http://schemas.microsoft.com/office/drawing/2014/main" id="{5DD99A9C-E5B5-4112-A750-AE6F6986C4A7}"/>
              </a:ext>
            </a:extLst>
          </p:cNvPr>
          <p:cNvSpPr/>
          <p:nvPr/>
        </p:nvSpPr>
        <p:spPr bwMode="auto">
          <a:xfrm>
            <a:off x="7333085" y="2478212"/>
            <a:ext cx="1379909" cy="129600"/>
          </a:xfrm>
          <a:prstGeom prst="rect">
            <a:avLst/>
          </a:prstGeom>
          <a:solidFill>
            <a:srgbClr val="AD36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30" name="Rectangle 29">
            <a:extLst>
              <a:ext uri="{FF2B5EF4-FFF2-40B4-BE49-F238E27FC236}">
                <a16:creationId xmlns:a16="http://schemas.microsoft.com/office/drawing/2014/main" id="{13CEE350-FC91-49DB-8C38-DAE5F147043C}"/>
              </a:ext>
            </a:extLst>
          </p:cNvPr>
          <p:cNvSpPr/>
          <p:nvPr/>
        </p:nvSpPr>
        <p:spPr bwMode="auto">
          <a:xfrm>
            <a:off x="7333085" y="3084012"/>
            <a:ext cx="1208460" cy="129600"/>
          </a:xfrm>
          <a:prstGeom prst="rect">
            <a:avLst/>
          </a:prstGeom>
          <a:solidFill>
            <a:srgbClr val="AD36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31" name="Rectangle 30">
            <a:extLst>
              <a:ext uri="{FF2B5EF4-FFF2-40B4-BE49-F238E27FC236}">
                <a16:creationId xmlns:a16="http://schemas.microsoft.com/office/drawing/2014/main" id="{A20581C9-8354-45A2-BC9D-4157FACEC248}"/>
              </a:ext>
            </a:extLst>
          </p:cNvPr>
          <p:cNvSpPr/>
          <p:nvPr/>
        </p:nvSpPr>
        <p:spPr bwMode="auto">
          <a:xfrm>
            <a:off x="7333085" y="3682224"/>
            <a:ext cx="1034629" cy="129600"/>
          </a:xfrm>
          <a:prstGeom prst="rect">
            <a:avLst/>
          </a:prstGeom>
          <a:solidFill>
            <a:srgbClr val="AD36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32" name="Rectangle 31">
            <a:extLst>
              <a:ext uri="{FF2B5EF4-FFF2-40B4-BE49-F238E27FC236}">
                <a16:creationId xmlns:a16="http://schemas.microsoft.com/office/drawing/2014/main" id="{D62DE719-3D9B-41FF-B136-FBADF77C935D}"/>
              </a:ext>
            </a:extLst>
          </p:cNvPr>
          <p:cNvSpPr/>
          <p:nvPr/>
        </p:nvSpPr>
        <p:spPr bwMode="auto">
          <a:xfrm>
            <a:off x="7333085" y="4280436"/>
            <a:ext cx="863179" cy="129600"/>
          </a:xfrm>
          <a:prstGeom prst="rect">
            <a:avLst/>
          </a:prstGeom>
          <a:solidFill>
            <a:srgbClr val="AD36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Tree>
    <p:extLst>
      <p:ext uri="{BB962C8B-B14F-4D97-AF65-F5344CB8AC3E}">
        <p14:creationId xmlns:p14="http://schemas.microsoft.com/office/powerpoint/2010/main" val="278991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P spid="25" grpId="0" animBg="1"/>
      <p:bldP spid="26" grpId="0" animBg="1"/>
      <p:bldP spid="27" grpId="0" animBg="1"/>
      <p:bldP spid="28" grpId="0" animBg="1"/>
      <p:bldP spid="29" grpId="0" animBg="1"/>
      <p:bldP spid="30" grpId="0" animBg="1"/>
      <p:bldP spid="31" grpId="0" animBg="1"/>
      <p:bldP spid="32"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3:3</a:t>
            </a:r>
          </a:p>
        </p:txBody>
      </p:sp>
      <p:graphicFrame>
        <p:nvGraphicFramePr>
          <p:cNvPr id="3" name="Table 2"/>
          <p:cNvGraphicFramePr>
            <a:graphicFrameLocks noGrp="1"/>
          </p:cNvGraphicFramePr>
          <p:nvPr/>
        </p:nvGraphicFramePr>
        <p:xfrm>
          <a:off x="2910839" y="2829560"/>
          <a:ext cx="6370322" cy="1381760"/>
        </p:xfrm>
        <a:graphic>
          <a:graphicData uri="http://schemas.openxmlformats.org/drawingml/2006/table">
            <a:tbl>
              <a:tblPr firstRow="1" firstCol="1" bandRow="1">
                <a:tableStyleId>{5C22544A-7EE6-4342-B048-85BDC9FD1C3A}</a:tableStyleId>
              </a:tblPr>
              <a:tblGrid>
                <a:gridCol w="1674410">
                  <a:extLst>
                    <a:ext uri="{9D8B030D-6E8A-4147-A177-3AD203B41FA5}">
                      <a16:colId xmlns:a16="http://schemas.microsoft.com/office/drawing/2014/main" val="20000"/>
                    </a:ext>
                  </a:extLst>
                </a:gridCol>
                <a:gridCol w="673546">
                  <a:extLst>
                    <a:ext uri="{9D8B030D-6E8A-4147-A177-3AD203B41FA5}">
                      <a16:colId xmlns:a16="http://schemas.microsoft.com/office/drawing/2014/main" val="20001"/>
                    </a:ext>
                  </a:extLst>
                </a:gridCol>
                <a:gridCol w="1674410">
                  <a:extLst>
                    <a:ext uri="{9D8B030D-6E8A-4147-A177-3AD203B41FA5}">
                      <a16:colId xmlns:a16="http://schemas.microsoft.com/office/drawing/2014/main" val="20002"/>
                    </a:ext>
                  </a:extLst>
                </a:gridCol>
                <a:gridCol w="673546">
                  <a:extLst>
                    <a:ext uri="{9D8B030D-6E8A-4147-A177-3AD203B41FA5}">
                      <a16:colId xmlns:a16="http://schemas.microsoft.com/office/drawing/2014/main" val="20003"/>
                    </a:ext>
                  </a:extLst>
                </a:gridCol>
                <a:gridCol w="1674410">
                  <a:extLst>
                    <a:ext uri="{9D8B030D-6E8A-4147-A177-3AD203B41FA5}">
                      <a16:colId xmlns:a16="http://schemas.microsoft.com/office/drawing/2014/main" val="20004"/>
                    </a:ext>
                  </a:extLst>
                </a:gridCol>
              </a:tblGrid>
              <a:tr h="0">
                <a:tc>
                  <a:txBody>
                    <a:bodyPr/>
                    <a:lstStyle/>
                    <a:p>
                      <a:pPr algn="ctr">
                        <a:spcBef>
                          <a:spcPts val="400"/>
                        </a:spcBef>
                        <a:spcAft>
                          <a:spcPts val="400"/>
                        </a:spcAft>
                      </a:pPr>
                      <a:r>
                        <a:rPr lang="en-GB" sz="3600" b="0" dirty="0">
                          <a:solidFill>
                            <a:schemeClr val="tx1"/>
                          </a:solidFill>
                          <a:effectLst/>
                          <a:latin typeface="Myriad Pro Semibold"/>
                        </a:rPr>
                        <a:t>4</a:t>
                      </a:r>
                      <a:r>
                        <a:rPr lang="en-GB" sz="2400" b="0" dirty="0">
                          <a:solidFill>
                            <a:schemeClr val="tx1"/>
                          </a:solidFill>
                          <a:effectLst/>
                          <a:latin typeface="Myriad Pro Semibold"/>
                        </a:rPr>
                        <a:t> </a:t>
                      </a:r>
                      <a:endParaRPr lang="en-GB" sz="2400" b="0" dirty="0">
                        <a:solidFill>
                          <a:schemeClr val="tx1"/>
                        </a:solidFill>
                        <a:effectLst/>
                        <a:latin typeface="Myriad Pro Semibold"/>
                        <a:ea typeface="Calibri"/>
                        <a:cs typeface="Times New Roman"/>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spcBef>
                          <a:spcPts val="400"/>
                        </a:spcBef>
                        <a:spcAft>
                          <a:spcPts val="400"/>
                        </a:spcAft>
                      </a:pPr>
                      <a:r>
                        <a:rPr lang="en-GB" sz="3600" b="0" dirty="0">
                          <a:solidFill>
                            <a:schemeClr val="tx1"/>
                          </a:solidFill>
                          <a:effectLst/>
                          <a:latin typeface="Myriad Pro Semibold"/>
                        </a:rPr>
                        <a:t>−</a:t>
                      </a:r>
                      <a:endParaRPr lang="en-GB" sz="3600" b="0" dirty="0">
                        <a:solidFill>
                          <a:schemeClr val="tx1"/>
                        </a:solidFill>
                        <a:effectLst/>
                        <a:latin typeface="Myriad Pro Semibold"/>
                        <a:ea typeface="Calibri"/>
                        <a:cs typeface="Times New Roman"/>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spcBef>
                          <a:spcPts val="400"/>
                        </a:spcBef>
                        <a:spcAft>
                          <a:spcPts val="400"/>
                        </a:spcAft>
                      </a:pPr>
                      <a:r>
                        <a:rPr lang="en-GB" sz="3600" b="0" dirty="0">
                          <a:solidFill>
                            <a:schemeClr val="tx1"/>
                          </a:solidFill>
                          <a:effectLst/>
                          <a:latin typeface="Myriad Pro Semibold"/>
                        </a:rPr>
                        <a:t>1</a:t>
                      </a:r>
                      <a:endParaRPr lang="en-GB" sz="3600" b="0" dirty="0">
                        <a:solidFill>
                          <a:schemeClr val="tx1"/>
                        </a:solidFill>
                        <a:effectLst/>
                        <a:latin typeface="Myriad Pro Semibold"/>
                        <a:ea typeface="Calibri"/>
                        <a:cs typeface="Times New Roman"/>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spcBef>
                          <a:spcPts val="400"/>
                        </a:spcBef>
                        <a:spcAft>
                          <a:spcPts val="400"/>
                        </a:spcAft>
                      </a:pPr>
                      <a:r>
                        <a:rPr lang="en-GB" sz="3600" b="0" dirty="0">
                          <a:solidFill>
                            <a:schemeClr val="tx1"/>
                          </a:solidFill>
                          <a:effectLst/>
                          <a:latin typeface="Myriad Pro Semibold"/>
                        </a:rPr>
                        <a:t>=</a:t>
                      </a:r>
                      <a:endParaRPr lang="en-GB" sz="3600" b="0" dirty="0">
                        <a:solidFill>
                          <a:schemeClr val="tx1"/>
                        </a:solidFill>
                        <a:effectLst/>
                        <a:latin typeface="Myriad Pro Semibold"/>
                        <a:ea typeface="Calibri"/>
                        <a:cs typeface="Times New Roman"/>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914400" indent="-914400" algn="ctr">
                        <a:spcBef>
                          <a:spcPts val="400"/>
                        </a:spcBef>
                        <a:spcAft>
                          <a:spcPts val="400"/>
                        </a:spcAft>
                      </a:pPr>
                      <a:r>
                        <a:rPr lang="en-GB" sz="3600" b="0" dirty="0">
                          <a:solidFill>
                            <a:schemeClr val="tx1"/>
                          </a:solidFill>
                          <a:effectLst/>
                          <a:latin typeface="Myriad Pro Semibold"/>
                        </a:rPr>
                        <a:t>3</a:t>
                      </a:r>
                      <a:endParaRPr lang="en-GB" sz="3600" b="0" dirty="0">
                        <a:solidFill>
                          <a:schemeClr val="tx1"/>
                        </a:solidFill>
                        <a:effectLst/>
                        <a:latin typeface="Myriad Pro Semibold"/>
                        <a:ea typeface="Calibri"/>
                        <a:cs typeface="Times New Roman"/>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ctr">
                        <a:spcBef>
                          <a:spcPts val="400"/>
                        </a:spcBef>
                        <a:spcAft>
                          <a:spcPts val="400"/>
                        </a:spcAft>
                      </a:pPr>
                      <a:r>
                        <a:rPr lang="en-GB" sz="2400" b="0" dirty="0">
                          <a:solidFill>
                            <a:schemeClr val="tx1"/>
                          </a:solidFill>
                          <a:effectLst/>
                          <a:latin typeface="Myriad Pro Semibold"/>
                        </a:rPr>
                        <a:t>↑</a:t>
                      </a:r>
                    </a:p>
                    <a:p>
                      <a:pPr algn="ctr">
                        <a:spcBef>
                          <a:spcPts val="400"/>
                        </a:spcBef>
                        <a:spcAft>
                          <a:spcPts val="400"/>
                        </a:spcAft>
                      </a:pPr>
                      <a:r>
                        <a:rPr lang="en-GB" sz="2400" b="0" dirty="0">
                          <a:solidFill>
                            <a:schemeClr val="tx1"/>
                          </a:solidFill>
                          <a:effectLst/>
                          <a:latin typeface="Myriad Pro Semibold"/>
                        </a:rPr>
                        <a:t>minuend</a:t>
                      </a:r>
                      <a:endParaRPr lang="en-GB" sz="2400" b="0" dirty="0">
                        <a:solidFill>
                          <a:schemeClr val="tx1"/>
                        </a:solidFill>
                        <a:effectLst/>
                        <a:latin typeface="Myriad Pro Semibold"/>
                        <a:ea typeface="Calibri"/>
                        <a:cs typeface="Times New Roman"/>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spcBef>
                          <a:spcPts val="400"/>
                        </a:spcBef>
                        <a:spcAft>
                          <a:spcPts val="400"/>
                        </a:spcAft>
                      </a:pPr>
                      <a:r>
                        <a:rPr lang="en-GB" sz="2400" b="0" dirty="0">
                          <a:solidFill>
                            <a:schemeClr val="tx1"/>
                          </a:solidFill>
                          <a:effectLst/>
                          <a:latin typeface="Myriad Pro Semibold"/>
                        </a:rPr>
                        <a:t> </a:t>
                      </a:r>
                      <a:endParaRPr lang="en-GB" sz="2400" b="0" dirty="0">
                        <a:solidFill>
                          <a:schemeClr val="tx1"/>
                        </a:solidFill>
                        <a:effectLst/>
                        <a:latin typeface="Myriad Pro Semibold"/>
                        <a:ea typeface="Calibri"/>
                        <a:cs typeface="Times New Roman"/>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spcBef>
                          <a:spcPts val="400"/>
                        </a:spcBef>
                        <a:spcAft>
                          <a:spcPts val="400"/>
                        </a:spcAft>
                      </a:pPr>
                      <a:r>
                        <a:rPr lang="en-GB" sz="2400" b="0" dirty="0">
                          <a:solidFill>
                            <a:schemeClr val="tx1"/>
                          </a:solidFill>
                          <a:effectLst/>
                          <a:latin typeface="Myriad Pro Semibold"/>
                        </a:rPr>
                        <a:t>↑</a:t>
                      </a:r>
                    </a:p>
                    <a:p>
                      <a:pPr algn="ctr">
                        <a:spcBef>
                          <a:spcPts val="400"/>
                        </a:spcBef>
                        <a:spcAft>
                          <a:spcPts val="400"/>
                        </a:spcAft>
                      </a:pPr>
                      <a:r>
                        <a:rPr lang="en-GB" sz="2400" b="0" dirty="0">
                          <a:solidFill>
                            <a:schemeClr val="tx1"/>
                          </a:solidFill>
                          <a:effectLst/>
                          <a:latin typeface="Myriad Pro Semibold"/>
                        </a:rPr>
                        <a:t>subtrahend</a:t>
                      </a:r>
                      <a:endParaRPr lang="en-GB" sz="2400" b="0" dirty="0">
                        <a:solidFill>
                          <a:schemeClr val="tx1"/>
                        </a:solidFill>
                        <a:effectLst/>
                        <a:latin typeface="Myriad Pro Semibold"/>
                        <a:ea typeface="Calibri"/>
                        <a:cs typeface="Times New Roman"/>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spcBef>
                          <a:spcPts val="400"/>
                        </a:spcBef>
                        <a:spcAft>
                          <a:spcPts val="400"/>
                        </a:spcAft>
                      </a:pPr>
                      <a:r>
                        <a:rPr lang="en-GB" sz="2400" b="0" dirty="0">
                          <a:solidFill>
                            <a:schemeClr val="tx1"/>
                          </a:solidFill>
                          <a:effectLst/>
                          <a:latin typeface="Myriad Pro Semibold"/>
                        </a:rPr>
                        <a:t> </a:t>
                      </a:r>
                      <a:endParaRPr lang="en-GB" sz="2400" b="0" dirty="0">
                        <a:solidFill>
                          <a:schemeClr val="tx1"/>
                        </a:solidFill>
                        <a:effectLst/>
                        <a:latin typeface="Myriad Pro Semibold"/>
                        <a:ea typeface="Calibri"/>
                        <a:cs typeface="Times New Roman"/>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spcBef>
                          <a:spcPts val="400"/>
                        </a:spcBef>
                        <a:spcAft>
                          <a:spcPts val="400"/>
                        </a:spcAft>
                      </a:pPr>
                      <a:r>
                        <a:rPr lang="en-GB" sz="2400" b="0" dirty="0">
                          <a:solidFill>
                            <a:schemeClr val="tx1"/>
                          </a:solidFill>
                          <a:effectLst/>
                          <a:latin typeface="Myriad Pro Semibold"/>
                        </a:rPr>
                        <a:t>↑</a:t>
                      </a:r>
                    </a:p>
                    <a:p>
                      <a:pPr algn="ctr">
                        <a:spcBef>
                          <a:spcPts val="400"/>
                        </a:spcBef>
                        <a:spcAft>
                          <a:spcPts val="400"/>
                        </a:spcAft>
                      </a:pPr>
                      <a:r>
                        <a:rPr lang="en-GB" sz="2400" b="0" dirty="0">
                          <a:solidFill>
                            <a:schemeClr val="tx1"/>
                          </a:solidFill>
                          <a:effectLst/>
                          <a:latin typeface="Myriad Pro Semibold"/>
                        </a:rPr>
                        <a:t>difference</a:t>
                      </a:r>
                      <a:endParaRPr lang="en-GB" sz="2400" b="0" dirty="0">
                        <a:solidFill>
                          <a:schemeClr val="tx1"/>
                        </a:solidFill>
                        <a:effectLst/>
                        <a:latin typeface="Myriad Pro Semibold"/>
                        <a:ea typeface="Calibri"/>
                        <a:cs typeface="Times New Roman"/>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1658582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3:3</a:t>
            </a:r>
          </a:p>
        </p:txBody>
      </p:sp>
      <p:grpSp>
        <p:nvGrpSpPr>
          <p:cNvPr id="23" name="Group 22"/>
          <p:cNvGrpSpPr/>
          <p:nvPr/>
        </p:nvGrpSpPr>
        <p:grpSpPr>
          <a:xfrm>
            <a:off x="4850109" y="2864870"/>
            <a:ext cx="2407691" cy="1128260"/>
            <a:chOff x="3326108" y="2864870"/>
            <a:chExt cx="2407691" cy="112826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1037" y="2864870"/>
              <a:ext cx="612762" cy="5641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6108" y="3429000"/>
              <a:ext cx="612762" cy="56413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2726" y="2864870"/>
              <a:ext cx="612762" cy="56413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417" y="2864870"/>
              <a:ext cx="612762" cy="56413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6108" y="2864870"/>
              <a:ext cx="612762" cy="564130"/>
            </a:xfrm>
            <a:prstGeom prst="rect">
              <a:avLst/>
            </a:prstGeom>
          </p:spPr>
        </p:pic>
      </p:grpSp>
      <p:grpSp>
        <p:nvGrpSpPr>
          <p:cNvPr id="24" name="Group 23"/>
          <p:cNvGrpSpPr/>
          <p:nvPr/>
        </p:nvGrpSpPr>
        <p:grpSpPr>
          <a:xfrm>
            <a:off x="4251799" y="2864870"/>
            <a:ext cx="612762" cy="1128260"/>
            <a:chOff x="2727799" y="2864870"/>
            <a:chExt cx="612762" cy="112826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7799" y="2864870"/>
              <a:ext cx="612762" cy="56413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7799" y="3429000"/>
              <a:ext cx="612762" cy="564130"/>
            </a:xfrm>
            <a:prstGeom prst="rect">
              <a:avLst/>
            </a:prstGeom>
          </p:spPr>
        </p:pic>
      </p:grpSp>
      <p:grpSp>
        <p:nvGrpSpPr>
          <p:cNvPr id="25" name="Group 24"/>
          <p:cNvGrpSpPr/>
          <p:nvPr/>
        </p:nvGrpSpPr>
        <p:grpSpPr>
          <a:xfrm>
            <a:off x="3653490" y="2864870"/>
            <a:ext cx="612762" cy="1128260"/>
            <a:chOff x="2129490" y="2864870"/>
            <a:chExt cx="612762" cy="112826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490" y="2864870"/>
              <a:ext cx="612762" cy="56413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9490" y="3429000"/>
              <a:ext cx="612762" cy="564130"/>
            </a:xfrm>
            <a:prstGeom prst="rect">
              <a:avLst/>
            </a:prstGeom>
          </p:spPr>
        </p:pic>
      </p:grpSp>
      <p:grpSp>
        <p:nvGrpSpPr>
          <p:cNvPr id="26" name="Group 25"/>
          <p:cNvGrpSpPr/>
          <p:nvPr/>
        </p:nvGrpSpPr>
        <p:grpSpPr>
          <a:xfrm>
            <a:off x="3052800" y="2864870"/>
            <a:ext cx="612762" cy="1128260"/>
            <a:chOff x="1528800" y="2864870"/>
            <a:chExt cx="612762" cy="112826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800" y="2864870"/>
              <a:ext cx="612762" cy="56413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800" y="3429000"/>
              <a:ext cx="612762" cy="564130"/>
            </a:xfrm>
            <a:prstGeom prst="rect">
              <a:avLst/>
            </a:prstGeom>
          </p:spPr>
        </p:pic>
      </p:grpSp>
      <p:sp>
        <p:nvSpPr>
          <p:cNvPr id="16" name="TextBox 15">
            <a:extLst>
              <a:ext uri="{FF2B5EF4-FFF2-40B4-BE49-F238E27FC236}">
                <a16:creationId xmlns:a16="http://schemas.microsoft.com/office/drawing/2014/main" id="{7BF02CA3-764F-4BCD-AA1D-1754540C10E7}"/>
              </a:ext>
            </a:extLst>
          </p:cNvPr>
          <p:cNvSpPr txBox="1"/>
          <p:nvPr/>
        </p:nvSpPr>
        <p:spPr bwMode="auto">
          <a:xfrm>
            <a:off x="7728029" y="3198169"/>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 </a:t>
            </a:r>
            <a:r>
              <a:rPr lang="en-GB" sz="2400" dirty="0">
                <a:latin typeface="Myriad Pro Semibold"/>
                <a:ea typeface="Myriad Pro Semibold" charset="0"/>
                <a:cs typeface="Arial" panose="020B0604020202020204" pitchFamily="34" charset="0"/>
              </a:rPr>
              <a:t>−</a:t>
            </a:r>
            <a:r>
              <a:rPr lang="en-GB" sz="2400" dirty="0">
                <a:latin typeface="Myriad Pro Semibold"/>
                <a:ea typeface="Myriad Pro Semibold" charset="0"/>
                <a:cs typeface="Myriad Pro Semibold" charset="0"/>
              </a:rPr>
              <a:t> 1 = 3</a:t>
            </a:r>
          </a:p>
        </p:txBody>
      </p:sp>
      <p:sp>
        <p:nvSpPr>
          <p:cNvPr id="20" name="TextBox 19">
            <a:extLst>
              <a:ext uri="{FF2B5EF4-FFF2-40B4-BE49-F238E27FC236}">
                <a16:creationId xmlns:a16="http://schemas.microsoft.com/office/drawing/2014/main" id="{7BF02CA3-764F-4BCD-AA1D-1754540C10E7}"/>
              </a:ext>
            </a:extLst>
          </p:cNvPr>
          <p:cNvSpPr txBox="1"/>
          <p:nvPr/>
        </p:nvSpPr>
        <p:spPr bwMode="auto">
          <a:xfrm>
            <a:off x="7728029" y="3198169"/>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 </a:t>
            </a:r>
            <a:r>
              <a:rPr lang="en-GB" sz="2400" dirty="0">
                <a:latin typeface="Myriad Pro Semibold"/>
                <a:ea typeface="Myriad Pro Semibold" charset="0"/>
                <a:cs typeface="Arial" panose="020B0604020202020204" pitchFamily="34" charset="0"/>
              </a:rPr>
              <a:t>−</a:t>
            </a:r>
            <a:r>
              <a:rPr lang="en-GB" sz="2400" dirty="0">
                <a:latin typeface="Myriad Pro Semibold"/>
                <a:ea typeface="Myriad Pro Semibold" charset="0"/>
                <a:cs typeface="Myriad Pro Semibold" charset="0"/>
              </a:rPr>
              <a:t> 2 = 3</a:t>
            </a:r>
          </a:p>
        </p:txBody>
      </p:sp>
      <p:sp>
        <p:nvSpPr>
          <p:cNvPr id="21" name="TextBox 20">
            <a:extLst>
              <a:ext uri="{FF2B5EF4-FFF2-40B4-BE49-F238E27FC236}">
                <a16:creationId xmlns:a16="http://schemas.microsoft.com/office/drawing/2014/main" id="{7BF02CA3-764F-4BCD-AA1D-1754540C10E7}"/>
              </a:ext>
            </a:extLst>
          </p:cNvPr>
          <p:cNvSpPr txBox="1"/>
          <p:nvPr/>
        </p:nvSpPr>
        <p:spPr bwMode="auto">
          <a:xfrm>
            <a:off x="7728029" y="3198169"/>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6 </a:t>
            </a:r>
            <a:r>
              <a:rPr lang="en-GB" sz="2400" dirty="0">
                <a:latin typeface="Myriad Pro Semibold"/>
                <a:ea typeface="Myriad Pro Semibold" charset="0"/>
                <a:cs typeface="Arial" panose="020B0604020202020204" pitchFamily="34" charset="0"/>
              </a:rPr>
              <a:t>−</a:t>
            </a:r>
            <a:r>
              <a:rPr lang="en-GB" sz="2400" dirty="0">
                <a:latin typeface="Myriad Pro Semibold"/>
                <a:ea typeface="Myriad Pro Semibold" charset="0"/>
                <a:cs typeface="Myriad Pro Semibold" charset="0"/>
              </a:rPr>
              <a:t> 3 = 3</a:t>
            </a:r>
          </a:p>
        </p:txBody>
      </p:sp>
      <p:sp>
        <p:nvSpPr>
          <p:cNvPr id="22" name="TextBox 21">
            <a:extLst>
              <a:ext uri="{FF2B5EF4-FFF2-40B4-BE49-F238E27FC236}">
                <a16:creationId xmlns:a16="http://schemas.microsoft.com/office/drawing/2014/main" id="{7BF02CA3-764F-4BCD-AA1D-1754540C10E7}"/>
              </a:ext>
            </a:extLst>
          </p:cNvPr>
          <p:cNvSpPr txBox="1"/>
          <p:nvPr/>
        </p:nvSpPr>
        <p:spPr bwMode="auto">
          <a:xfrm>
            <a:off x="7728029" y="3198169"/>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 </a:t>
            </a:r>
            <a:r>
              <a:rPr lang="en-GB" sz="2400" dirty="0">
                <a:latin typeface="Myriad Pro Semibold"/>
                <a:ea typeface="Myriad Pro Semibold" charset="0"/>
                <a:cs typeface="Arial" panose="020B0604020202020204" pitchFamily="34" charset="0"/>
              </a:rPr>
              <a:t>−</a:t>
            </a:r>
            <a:r>
              <a:rPr lang="en-GB" sz="2400" dirty="0">
                <a:latin typeface="Myriad Pro Semibold"/>
                <a:ea typeface="Myriad Pro Semibold" charset="0"/>
                <a:cs typeface="Myriad Pro Semibold" charset="0"/>
              </a:rPr>
              <a:t> 4 = 3</a:t>
            </a:r>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122" y="1052593"/>
            <a:ext cx="6217756" cy="5057614"/>
          </a:xfrm>
          <a:prstGeom prst="rect">
            <a:avLst/>
          </a:prstGeom>
        </p:spPr>
      </p:pic>
    </p:spTree>
    <p:extLst>
      <p:ext uri="{BB962C8B-B14F-4D97-AF65-F5344CB8AC3E}">
        <p14:creationId xmlns:p14="http://schemas.microsoft.com/office/powerpoint/2010/main" val="142960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5"/>
                                        </p:tgtEl>
                                      </p:cBhvr>
                                    </p:animEffect>
                                    <p:set>
                                      <p:cBhvr>
                                        <p:cTn id="57" dur="1" fill="hold">
                                          <p:stCondLst>
                                            <p:cond delay="499"/>
                                          </p:stCondLst>
                                        </p:cTn>
                                        <p:tgtEl>
                                          <p:spTgt spid="25"/>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2"/>
                                        </p:tgtEl>
                                      </p:cBhvr>
                                    </p:animEffect>
                                    <p:set>
                                      <p:cBhvr>
                                        <p:cTn id="66" dur="1" fill="hold">
                                          <p:stCondLst>
                                            <p:cond delay="499"/>
                                          </p:stCondLst>
                                        </p:cTn>
                                        <p:tgtEl>
                                          <p:spTgt spid="22"/>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20" grpId="0"/>
      <p:bldP spid="20" grpId="1"/>
      <p:bldP spid="21" grpId="0"/>
      <p:bldP spid="21" grpId="1"/>
      <p:bldP spid="22" grpId="0"/>
      <p:bldP spid="22" grpId="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A46762C-47B1-4ED7-ABB8-3CBC548E8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3167" y="2773951"/>
            <a:ext cx="1838283" cy="671119"/>
          </a:xfrm>
          <a:prstGeom prst="rect">
            <a:avLst/>
          </a:prstGeom>
        </p:spPr>
      </p:pic>
      <p:pic>
        <p:nvPicPr>
          <p:cNvPr id="16" name="Picture 15">
            <a:extLst>
              <a:ext uri="{FF2B5EF4-FFF2-40B4-BE49-F238E27FC236}">
                <a16:creationId xmlns:a16="http://schemas.microsoft.com/office/drawing/2014/main" id="{CBBC0255-8E8A-4840-B290-10999836A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1730" y="2773951"/>
            <a:ext cx="1838283" cy="671119"/>
          </a:xfrm>
          <a:prstGeom prst="rect">
            <a:avLst/>
          </a:prstGeom>
        </p:spPr>
      </p:pic>
      <p:sp>
        <p:nvSpPr>
          <p:cNvPr id="2" name="Text Placeholder 1"/>
          <p:cNvSpPr>
            <a:spLocks noGrp="1"/>
          </p:cNvSpPr>
          <p:nvPr>
            <p:ph type="body" sz="quarter" idx="11"/>
          </p:nvPr>
        </p:nvSpPr>
        <p:spPr/>
        <p:txBody>
          <a:bodyPr/>
          <a:lstStyle/>
          <a:p>
            <a:r>
              <a:rPr lang="en-US" dirty="0"/>
              <a:t>1.29 Equivalence and compensation – step 3:4</a:t>
            </a:r>
          </a:p>
        </p:txBody>
      </p:sp>
      <p:pic>
        <p:nvPicPr>
          <p:cNvPr id="6" name="Picture 5">
            <a:extLst>
              <a:ext uri="{FF2B5EF4-FFF2-40B4-BE49-F238E27FC236}">
                <a16:creationId xmlns:a16="http://schemas.microsoft.com/office/drawing/2014/main" id="{AC5DC1F2-0EBF-42AD-8E89-268694631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9706" y="3445069"/>
            <a:ext cx="6283228" cy="661392"/>
          </a:xfrm>
          <a:prstGeom prst="rect">
            <a:avLst/>
          </a:prstGeom>
        </p:spPr>
      </p:pic>
      <p:pic>
        <p:nvPicPr>
          <p:cNvPr id="8" name="Picture 7">
            <a:extLst>
              <a:ext uri="{FF2B5EF4-FFF2-40B4-BE49-F238E27FC236}">
                <a16:creationId xmlns:a16="http://schemas.microsoft.com/office/drawing/2014/main" id="{C1A8AFDB-5B7C-4D9B-95A6-3DE59C729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387" y="2773951"/>
            <a:ext cx="1838283" cy="671119"/>
          </a:xfrm>
          <a:prstGeom prst="rect">
            <a:avLst/>
          </a:prstGeom>
        </p:spPr>
      </p:pic>
      <p:sp>
        <p:nvSpPr>
          <p:cNvPr id="9" name="TextBox 8">
            <a:extLst>
              <a:ext uri="{FF2B5EF4-FFF2-40B4-BE49-F238E27FC236}">
                <a16:creationId xmlns:a16="http://schemas.microsoft.com/office/drawing/2014/main" id="{042F1CE7-C53B-4E9A-AE94-7B7727D3E65F}"/>
              </a:ext>
            </a:extLst>
          </p:cNvPr>
          <p:cNvSpPr txBox="1"/>
          <p:nvPr/>
        </p:nvSpPr>
        <p:spPr bwMode="auto">
          <a:xfrm>
            <a:off x="8686063" y="3544933"/>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 </a:t>
            </a:r>
            <a:r>
              <a:rPr lang="en-GB" sz="2400" dirty="0">
                <a:latin typeface="Myriad Pro Semibold"/>
                <a:ea typeface="Myriad Pro Semibold" charset="0"/>
                <a:cs typeface="Arial" panose="020B0604020202020204" pitchFamily="34" charset="0"/>
              </a:rPr>
              <a:t>− 4 = 3</a:t>
            </a:r>
            <a:endParaRPr lang="en-GB" sz="2400" dirty="0">
              <a:latin typeface="Myriad Pro Semibold"/>
              <a:ea typeface="Myriad Pro Semibold" charset="0"/>
              <a:cs typeface="Myriad Pro Semibold" charset="0"/>
            </a:endParaRPr>
          </a:p>
        </p:txBody>
      </p:sp>
      <p:sp>
        <p:nvSpPr>
          <p:cNvPr id="12" name="TextBox 11">
            <a:extLst>
              <a:ext uri="{FF2B5EF4-FFF2-40B4-BE49-F238E27FC236}">
                <a16:creationId xmlns:a16="http://schemas.microsoft.com/office/drawing/2014/main" id="{1155E6BE-8B94-4FFB-8F80-9C9CDBA2DFCC}"/>
              </a:ext>
            </a:extLst>
          </p:cNvPr>
          <p:cNvSpPr txBox="1"/>
          <p:nvPr/>
        </p:nvSpPr>
        <p:spPr bwMode="auto">
          <a:xfrm>
            <a:off x="8686063" y="3544933"/>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6 </a:t>
            </a:r>
            <a:r>
              <a:rPr lang="en-GB" sz="2400" dirty="0">
                <a:latin typeface="Myriad Pro Semibold"/>
                <a:ea typeface="Myriad Pro Semibold" charset="0"/>
                <a:cs typeface="Arial" panose="020B0604020202020204" pitchFamily="34" charset="0"/>
              </a:rPr>
              <a:t>− 3 = 3</a:t>
            </a:r>
            <a:endParaRPr lang="en-GB" sz="2400" dirty="0">
              <a:latin typeface="Myriad Pro Semibold"/>
              <a:ea typeface="Myriad Pro Semibold" charset="0"/>
              <a:cs typeface="Myriad Pro Semibold" charset="0"/>
            </a:endParaRPr>
          </a:p>
        </p:txBody>
      </p:sp>
      <p:sp>
        <p:nvSpPr>
          <p:cNvPr id="13" name="TextBox 12">
            <a:extLst>
              <a:ext uri="{FF2B5EF4-FFF2-40B4-BE49-F238E27FC236}">
                <a16:creationId xmlns:a16="http://schemas.microsoft.com/office/drawing/2014/main" id="{E349EC21-E984-4868-BFFA-ACC45DFD5F24}"/>
              </a:ext>
            </a:extLst>
          </p:cNvPr>
          <p:cNvSpPr txBox="1"/>
          <p:nvPr/>
        </p:nvSpPr>
        <p:spPr bwMode="auto">
          <a:xfrm>
            <a:off x="8686063" y="3544933"/>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 </a:t>
            </a:r>
            <a:r>
              <a:rPr lang="en-GB" sz="2400" dirty="0">
                <a:latin typeface="Myriad Pro Semibold"/>
                <a:ea typeface="Myriad Pro Semibold" charset="0"/>
                <a:cs typeface="Arial" panose="020B0604020202020204" pitchFamily="34" charset="0"/>
              </a:rPr>
              <a:t>− 2 = 3</a:t>
            </a:r>
            <a:endParaRPr lang="en-GB" sz="2400" dirty="0">
              <a:latin typeface="Myriad Pro Semibold"/>
              <a:ea typeface="Myriad Pro Semibold" charset="0"/>
              <a:cs typeface="Myriad Pro Semibold" charset="0"/>
            </a:endParaRPr>
          </a:p>
        </p:txBody>
      </p:sp>
      <p:sp>
        <p:nvSpPr>
          <p:cNvPr id="14" name="TextBox 13">
            <a:extLst>
              <a:ext uri="{FF2B5EF4-FFF2-40B4-BE49-F238E27FC236}">
                <a16:creationId xmlns:a16="http://schemas.microsoft.com/office/drawing/2014/main" id="{63CB6D2A-2E6A-49F9-8E7E-13EE2B8A922E}"/>
              </a:ext>
            </a:extLst>
          </p:cNvPr>
          <p:cNvSpPr txBox="1"/>
          <p:nvPr/>
        </p:nvSpPr>
        <p:spPr bwMode="auto">
          <a:xfrm>
            <a:off x="8686063" y="3544933"/>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 </a:t>
            </a:r>
            <a:r>
              <a:rPr lang="en-GB" sz="2400" dirty="0">
                <a:latin typeface="Myriad Pro Semibold"/>
                <a:ea typeface="Myriad Pro Semibold" charset="0"/>
                <a:cs typeface="Arial" panose="020B0604020202020204" pitchFamily="34" charset="0"/>
              </a:rPr>
              <a:t>− 1 = 3</a:t>
            </a:r>
            <a:endParaRPr lang="en-GB" sz="2400" dirty="0">
              <a:latin typeface="Myriad Pro Semibold"/>
              <a:ea typeface="Myriad Pro Semibold" charset="0"/>
              <a:cs typeface="Myriad Pro Semibold" charset="0"/>
            </a:endParaRPr>
          </a:p>
        </p:txBody>
      </p:sp>
      <p:pic>
        <p:nvPicPr>
          <p:cNvPr id="15" name="Picture 14">
            <a:extLst>
              <a:ext uri="{FF2B5EF4-FFF2-40B4-BE49-F238E27FC236}">
                <a16:creationId xmlns:a16="http://schemas.microsoft.com/office/drawing/2014/main" id="{C168A28F-FCCC-425E-B571-73E5C93D9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559" y="2773951"/>
            <a:ext cx="1838283" cy="671119"/>
          </a:xfrm>
          <a:prstGeom prst="rect">
            <a:avLst/>
          </a:prstGeom>
        </p:spPr>
      </p:pic>
      <p:pic>
        <p:nvPicPr>
          <p:cNvPr id="19" name="Picture 18">
            <a:extLst>
              <a:ext uri="{FF2B5EF4-FFF2-40B4-BE49-F238E27FC236}">
                <a16:creationId xmlns:a16="http://schemas.microsoft.com/office/drawing/2014/main" id="{23815748-D5F7-47AD-BFD8-D7A0FF1F64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8456" y="1199038"/>
            <a:ext cx="6135088" cy="4967924"/>
          </a:xfrm>
          <a:prstGeom prst="rect">
            <a:avLst/>
          </a:prstGeom>
        </p:spPr>
      </p:pic>
    </p:spTree>
    <p:extLst>
      <p:ext uri="{BB962C8B-B14F-4D97-AF65-F5344CB8AC3E}">
        <p14:creationId xmlns:p14="http://schemas.microsoft.com/office/powerpoint/2010/main" val="344598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par>
                          <p:cTn id="13" fill="hold">
                            <p:stCondLst>
                              <p:cond delay="500"/>
                            </p:stCondLst>
                            <p:childTnLst>
                              <p:par>
                                <p:cTn id="14" presetID="35" presetClass="path" presetSubtype="0" accel="49000" fill="hold" nodeType="afterEffect">
                                  <p:stCondLst>
                                    <p:cond delay="0"/>
                                  </p:stCondLst>
                                  <p:childTnLst>
                                    <p:animMotion origin="layout" path="M -3.88889E-6 -7.40741E-7 L -0.06614 -7.40741E-7 " pathEditMode="relative" rAng="0" ptsTypes="AA">
                                      <p:cBhvr>
                                        <p:cTn id="15" dur="1500" fill="hold"/>
                                        <p:tgtEl>
                                          <p:spTgt spid="8"/>
                                        </p:tgtEl>
                                        <p:attrNameLst>
                                          <p:attrName>ppt_x</p:attrName>
                                          <p:attrName>ppt_y</p:attrName>
                                        </p:attrNameLst>
                                      </p:cBhvr>
                                      <p:rCtr x="-3316" y="0"/>
                                    </p:animMotion>
                                  </p:childTnLst>
                                </p:cTn>
                              </p:par>
                            </p:childTnLst>
                          </p:cTn>
                        </p:par>
                        <p:par>
                          <p:cTn id="16" fill="hold">
                            <p:stCondLst>
                              <p:cond delay="2000"/>
                            </p:stCondLst>
                            <p:childTnLst>
                              <p:par>
                                <p:cTn id="17" presetID="1" presetClass="exit" presetSubtype="0" fill="hold" nodeType="after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500"/>
                            </p:stCondLst>
                            <p:childTnLst>
                              <p:par>
                                <p:cTn id="32" presetID="35" presetClass="path" presetSubtype="0" accel="49000" fill="hold" nodeType="afterEffect">
                                  <p:stCondLst>
                                    <p:cond delay="0"/>
                                  </p:stCondLst>
                                  <p:childTnLst>
                                    <p:animMotion origin="layout" path="M -3.88889E-6 -7.40741E-7 L -0.06614 -7.40741E-7 " pathEditMode="relative" rAng="0" ptsTypes="AA">
                                      <p:cBhvr>
                                        <p:cTn id="33" dur="1500" fill="hold"/>
                                        <p:tgtEl>
                                          <p:spTgt spid="15"/>
                                        </p:tgtEl>
                                        <p:attrNameLst>
                                          <p:attrName>ppt_x</p:attrName>
                                          <p:attrName>ppt_y</p:attrName>
                                        </p:attrNameLst>
                                      </p:cBhvr>
                                      <p:rCtr x="-3316" y="0"/>
                                    </p:animMotion>
                                  </p:childTnLst>
                                </p:cTn>
                              </p:par>
                            </p:childTnLst>
                          </p:cTn>
                        </p:par>
                        <p:par>
                          <p:cTn id="34" fill="hold">
                            <p:stCondLst>
                              <p:cond delay="2000"/>
                            </p:stCondLst>
                            <p:childTnLst>
                              <p:par>
                                <p:cTn id="35" presetID="1" presetClass="exit" presetSubtype="0" fill="hold" nodeType="afterEffect">
                                  <p:stCondLst>
                                    <p:cond delay="0"/>
                                  </p:stCondLst>
                                  <p:childTnLst>
                                    <p:set>
                                      <p:cBhvr>
                                        <p:cTn id="36" dur="1" fill="hold">
                                          <p:stCondLst>
                                            <p:cond delay="0"/>
                                          </p:stCondLst>
                                        </p:cTn>
                                        <p:tgtEl>
                                          <p:spTgt spid="15"/>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par>
                          <p:cTn id="49" fill="hold">
                            <p:stCondLst>
                              <p:cond delay="500"/>
                            </p:stCondLst>
                            <p:childTnLst>
                              <p:par>
                                <p:cTn id="50" presetID="35" presetClass="path" presetSubtype="0" accel="49000" fill="hold" nodeType="afterEffect">
                                  <p:stCondLst>
                                    <p:cond delay="0"/>
                                  </p:stCondLst>
                                  <p:childTnLst>
                                    <p:animMotion origin="layout" path="M -3.88889E-6 -7.40741E-7 L -0.06614 -7.40741E-7 " pathEditMode="relative" rAng="0" ptsTypes="AA">
                                      <p:cBhvr>
                                        <p:cTn id="51" dur="1500" fill="hold"/>
                                        <p:tgtEl>
                                          <p:spTgt spid="16"/>
                                        </p:tgtEl>
                                        <p:attrNameLst>
                                          <p:attrName>ppt_x</p:attrName>
                                          <p:attrName>ppt_y</p:attrName>
                                        </p:attrNameLst>
                                      </p:cBhvr>
                                      <p:rCtr x="-3316" y="0"/>
                                    </p:animMotion>
                                  </p:childTnLst>
                                </p:cTn>
                              </p:par>
                            </p:childTnLst>
                          </p:cTn>
                        </p:par>
                        <p:par>
                          <p:cTn id="52" fill="hold">
                            <p:stCondLst>
                              <p:cond delay="2000"/>
                            </p:stCondLst>
                            <p:childTnLst>
                              <p:par>
                                <p:cTn id="53" presetID="1" presetClass="exit" presetSubtype="0" fill="hold" nodeType="afterEffect">
                                  <p:stCondLst>
                                    <p:cond delay="0"/>
                                  </p:stCondLst>
                                  <p:childTnLst>
                                    <p:set>
                                      <p:cBhvr>
                                        <p:cTn id="54" dur="1" fill="hold">
                                          <p:stCondLst>
                                            <p:cond delay="0"/>
                                          </p:stCondLst>
                                        </p:cTn>
                                        <p:tgtEl>
                                          <p:spTgt spid="16"/>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2" nodeType="clickEffect">
                                  <p:stCondLst>
                                    <p:cond delay="0"/>
                                  </p:stCondLst>
                                  <p:childTnLst>
                                    <p:animEffect transition="out" filter="fade">
                                      <p:cBhvr>
                                        <p:cTn id="65" dur="500"/>
                                        <p:tgtEl>
                                          <p:spTgt spid="9"/>
                                        </p:tgtEl>
                                      </p:cBhvr>
                                    </p:animEffect>
                                    <p:set>
                                      <p:cBhvr>
                                        <p:cTn id="66" dur="1" fill="hold">
                                          <p:stCondLst>
                                            <p:cond delay="499"/>
                                          </p:stCondLst>
                                        </p:cTn>
                                        <p:tgtEl>
                                          <p:spTgt spid="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8"/>
                                        </p:tgtEl>
                                      </p:cBhvr>
                                    </p:animEffect>
                                    <p:set>
                                      <p:cBhvr>
                                        <p:cTn id="69" dur="1" fill="hold">
                                          <p:stCondLst>
                                            <p:cond delay="499"/>
                                          </p:stCondLst>
                                        </p:cTn>
                                        <p:tgtEl>
                                          <p:spTgt spid="8"/>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5"/>
                                        </p:tgtEl>
                                      </p:cBhvr>
                                    </p:animEffect>
                                    <p:set>
                                      <p:cBhvr>
                                        <p:cTn id="72" dur="1" fill="hold">
                                          <p:stCondLst>
                                            <p:cond delay="499"/>
                                          </p:stCondLst>
                                        </p:cTn>
                                        <p:tgtEl>
                                          <p:spTgt spid="15"/>
                                        </p:tgtEl>
                                        <p:attrNameLst>
                                          <p:attrName>style.visibility</p:attrName>
                                        </p:attrNameLst>
                                      </p:cBhvr>
                                      <p:to>
                                        <p:strVal val="hidden"/>
                                      </p:to>
                                    </p:set>
                                  </p:childTnLst>
                                </p:cTn>
                              </p:par>
                              <p:par>
                                <p:cTn id="73" presetID="10" presetClass="exit" presetSubtype="0" fill="hold" grpId="2" nodeType="withEffect">
                                  <p:stCondLst>
                                    <p:cond delay="0"/>
                                  </p:stCondLst>
                                  <p:childTnLst>
                                    <p:animEffect transition="out" filter="fad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6"/>
                                        </p:tgtEl>
                                      </p:cBhvr>
                                    </p:animEffect>
                                    <p:set>
                                      <p:cBhvr>
                                        <p:cTn id="78" dur="1" fill="hold">
                                          <p:stCondLst>
                                            <p:cond delay="499"/>
                                          </p:stCondLst>
                                        </p:cTn>
                                        <p:tgtEl>
                                          <p:spTgt spid="16"/>
                                        </p:tgtEl>
                                        <p:attrNameLst>
                                          <p:attrName>style.visibility</p:attrName>
                                        </p:attrNameLst>
                                      </p:cBhvr>
                                      <p:to>
                                        <p:strVal val="hidden"/>
                                      </p:to>
                                    </p:set>
                                  </p:childTnLst>
                                </p:cTn>
                              </p:par>
                              <p:par>
                                <p:cTn id="79" presetID="10" presetClass="exit" presetSubtype="0" fill="hold" grpId="2" nodeType="withEffect">
                                  <p:stCondLst>
                                    <p:cond delay="0"/>
                                  </p:stCondLst>
                                  <p:childTnLst>
                                    <p:animEffect transition="out" filter="fade">
                                      <p:cBhvr>
                                        <p:cTn id="80" dur="500"/>
                                        <p:tgtEl>
                                          <p:spTgt spid="13"/>
                                        </p:tgtEl>
                                      </p:cBhvr>
                                    </p:animEffect>
                                    <p:set>
                                      <p:cBhvr>
                                        <p:cTn id="81" dur="1" fill="hold">
                                          <p:stCondLst>
                                            <p:cond delay="499"/>
                                          </p:stCondLst>
                                        </p:cTn>
                                        <p:tgtEl>
                                          <p:spTgt spid="13"/>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17"/>
                                        </p:tgtEl>
                                      </p:cBhvr>
                                    </p:animEffect>
                                    <p:set>
                                      <p:cBhvr>
                                        <p:cTn id="84" dur="1" fill="hold">
                                          <p:stCondLst>
                                            <p:cond delay="499"/>
                                          </p:stCondLst>
                                        </p:cTn>
                                        <p:tgtEl>
                                          <p:spTgt spid="17"/>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4"/>
                                        </p:tgtEl>
                                      </p:cBhvr>
                                    </p:animEffect>
                                    <p:set>
                                      <p:cBhvr>
                                        <p:cTn id="87" dur="1" fill="hold">
                                          <p:stCondLst>
                                            <p:cond delay="499"/>
                                          </p:stCondLst>
                                        </p:cTn>
                                        <p:tgtEl>
                                          <p:spTgt spid="14"/>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6"/>
                                        </p:tgtEl>
                                      </p:cBhvr>
                                    </p:animEffect>
                                    <p:set>
                                      <p:cBhvr>
                                        <p:cTn id="90" dur="1" fill="hold">
                                          <p:stCondLst>
                                            <p:cond delay="499"/>
                                          </p:stCondLst>
                                        </p:cTn>
                                        <p:tgtEl>
                                          <p:spTgt spid="6"/>
                                        </p:tgtEl>
                                        <p:attrNameLst>
                                          <p:attrName>style.visibility</p:attrName>
                                        </p:attrNameLst>
                                      </p:cBhvr>
                                      <p:to>
                                        <p:strVal val="hidden"/>
                                      </p:to>
                                    </p:set>
                                  </p:childTnLst>
                                </p:cTn>
                              </p:par>
                            </p:childTnLst>
                          </p:cTn>
                        </p:par>
                        <p:par>
                          <p:cTn id="91" fill="hold">
                            <p:stCondLst>
                              <p:cond delay="500"/>
                            </p:stCondLst>
                            <p:childTnLst>
                              <p:par>
                                <p:cTn id="92" presetID="10" presetClass="entr" presetSubtype="0" fill="hold" nodeType="after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12" grpId="0"/>
      <p:bldP spid="12" grpId="1"/>
      <p:bldP spid="12" grpId="2"/>
      <p:bldP spid="13" grpId="0"/>
      <p:bldP spid="13" grpId="1"/>
      <p:bldP spid="13" grpId="2"/>
      <p:bldP spid="14" grpId="0"/>
      <p:bldP spid="14" grpId="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18</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65582957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18</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using the ‘same difference’ rule can make mental calculation easier (1)</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688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18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1.29 Using equivalence and the compensation category to calculate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89919768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3:6 – 3:8</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25-27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text  Description automatically generated">
            <a:extLst>
              <a:ext uri="{FF2B5EF4-FFF2-40B4-BE49-F238E27FC236}">
                <a16:creationId xmlns:a16="http://schemas.microsoft.com/office/drawing/2014/main" id="{96CB3017-4620-4465-BCF5-EAF71C596A9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1598429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object  Description generated with very high confidence">
            <a:extLst>
              <a:ext uri="{FF2B5EF4-FFF2-40B4-BE49-F238E27FC236}">
                <a16:creationId xmlns:a16="http://schemas.microsoft.com/office/drawing/2014/main" id="{74F0E3DD-1517-4BA8-9CBC-FC226490C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688" y="3652952"/>
            <a:ext cx="361622" cy="361622"/>
          </a:xfrm>
          <a:prstGeom prst="rect">
            <a:avLst/>
          </a:prstGeom>
        </p:spPr>
      </p:pic>
      <p:pic>
        <p:nvPicPr>
          <p:cNvPr id="22" name="Picture 21" descr="A picture containing object  Description generated with very high confidence">
            <a:extLst>
              <a:ext uri="{FF2B5EF4-FFF2-40B4-BE49-F238E27FC236}">
                <a16:creationId xmlns:a16="http://schemas.microsoft.com/office/drawing/2014/main" id="{FCB582F9-5E98-4AB1-8ED7-EE9928C01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4548" y="3652952"/>
            <a:ext cx="361622" cy="361622"/>
          </a:xfrm>
          <a:prstGeom prst="rect">
            <a:avLst/>
          </a:prstGeom>
        </p:spPr>
      </p:pic>
      <p:pic>
        <p:nvPicPr>
          <p:cNvPr id="24" name="Picture 23" descr="A picture containing object  Description generated with high confidence">
            <a:extLst>
              <a:ext uri="{FF2B5EF4-FFF2-40B4-BE49-F238E27FC236}">
                <a16:creationId xmlns:a16="http://schemas.microsoft.com/office/drawing/2014/main" id="{9E0F8F80-ED61-4072-BBEC-C1414ED93D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4548" y="3652952"/>
            <a:ext cx="361622" cy="361622"/>
          </a:xfrm>
          <a:prstGeom prst="rect">
            <a:avLst/>
          </a:prstGeom>
        </p:spPr>
      </p:pic>
      <p:pic>
        <p:nvPicPr>
          <p:cNvPr id="18" name="Picture 17" descr="A picture containing object  Description generated with high confidence">
            <a:extLst>
              <a:ext uri="{FF2B5EF4-FFF2-40B4-BE49-F238E27FC236}">
                <a16:creationId xmlns:a16="http://schemas.microsoft.com/office/drawing/2014/main" id="{1368A03C-917D-40AF-9979-F6A6CF795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7688" y="3652952"/>
            <a:ext cx="361622" cy="361622"/>
          </a:xfrm>
          <a:prstGeom prst="rect">
            <a:avLst/>
          </a:prstGeom>
        </p:spPr>
      </p:pic>
      <p:pic>
        <p:nvPicPr>
          <p:cNvPr id="23" name="Picture 22" descr="A picture containing object  Description generated with very high confidence">
            <a:extLst>
              <a:ext uri="{FF2B5EF4-FFF2-40B4-BE49-F238E27FC236}">
                <a16:creationId xmlns:a16="http://schemas.microsoft.com/office/drawing/2014/main" id="{06E229A8-4B0E-4517-B3ED-959B975B0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3166" y="3652952"/>
            <a:ext cx="361622" cy="361622"/>
          </a:xfrm>
          <a:prstGeom prst="rect">
            <a:avLst/>
          </a:prstGeom>
        </p:spPr>
      </p:pic>
      <p:pic>
        <p:nvPicPr>
          <p:cNvPr id="20" name="Picture 19" descr="A picture containing object  Description generated with very high confidence">
            <a:extLst>
              <a:ext uri="{FF2B5EF4-FFF2-40B4-BE49-F238E27FC236}">
                <a16:creationId xmlns:a16="http://schemas.microsoft.com/office/drawing/2014/main" id="{23194EC1-9729-41C7-A5F6-3173B2BF2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1544" y="3652952"/>
            <a:ext cx="361622" cy="361622"/>
          </a:xfrm>
          <a:prstGeom prst="rect">
            <a:avLst/>
          </a:prstGeom>
        </p:spPr>
      </p:pic>
      <p:sp>
        <p:nvSpPr>
          <p:cNvPr id="2" name="Text Placeholder 1"/>
          <p:cNvSpPr>
            <a:spLocks noGrp="1"/>
          </p:cNvSpPr>
          <p:nvPr>
            <p:ph type="body" sz="quarter" idx="11"/>
          </p:nvPr>
        </p:nvSpPr>
        <p:spPr/>
        <p:txBody>
          <a:bodyPr/>
          <a:lstStyle/>
          <a:p>
            <a:r>
              <a:rPr lang="en-US" dirty="0"/>
              <a:t>1.29 Equivalence and compensation – step 3:6</a:t>
            </a:r>
          </a:p>
        </p:txBody>
      </p:sp>
      <p:sp>
        <p:nvSpPr>
          <p:cNvPr id="5" name="TextBox 4">
            <a:extLst>
              <a:ext uri="{FF2B5EF4-FFF2-40B4-BE49-F238E27FC236}">
                <a16:creationId xmlns:a16="http://schemas.microsoft.com/office/drawing/2014/main" id="{6FBFBBC9-8969-4D8D-9DC2-82D74CEC7008}"/>
              </a:ext>
            </a:extLst>
          </p:cNvPr>
          <p:cNvSpPr txBox="1"/>
          <p:nvPr/>
        </p:nvSpPr>
        <p:spPr bwMode="auto">
          <a:xfrm>
            <a:off x="4418804" y="1017454"/>
            <a:ext cx="1231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53 </a:t>
            </a:r>
            <a:r>
              <a:rPr lang="en-GB" sz="2400" dirty="0">
                <a:latin typeface="Myriad Pro Semibold"/>
                <a:ea typeface="Myriad Pro Semibold" charset="0"/>
                <a:cs typeface="Arial" panose="020B0604020202020204" pitchFamily="34" charset="0"/>
              </a:rPr>
              <a:t>− 39</a:t>
            </a:r>
            <a:endParaRPr lang="en-GB" sz="2400" dirty="0">
              <a:latin typeface="Myriad Pro Semibold"/>
              <a:ea typeface="Myriad Pro Semibold" charset="0"/>
              <a:cs typeface="Myriad Pro Semibold" charset="0"/>
            </a:endParaRPr>
          </a:p>
        </p:txBody>
      </p:sp>
      <p:sp>
        <p:nvSpPr>
          <p:cNvPr id="6" name="TextBox 5">
            <a:extLst>
              <a:ext uri="{FF2B5EF4-FFF2-40B4-BE49-F238E27FC236}">
                <a16:creationId xmlns:a16="http://schemas.microsoft.com/office/drawing/2014/main" id="{1D3BD0AE-EA9A-4541-A539-D91478CAD163}"/>
              </a:ext>
            </a:extLst>
          </p:cNvPr>
          <p:cNvSpPr txBox="1"/>
          <p:nvPr/>
        </p:nvSpPr>
        <p:spPr bwMode="auto">
          <a:xfrm>
            <a:off x="5538043" y="1017454"/>
            <a:ext cx="1526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54 </a:t>
            </a:r>
            <a:r>
              <a:rPr lang="en-GB" sz="2400" dirty="0">
                <a:latin typeface="Myriad Pro Semibold"/>
                <a:ea typeface="Myriad Pro Semibold" charset="0"/>
                <a:cs typeface="Arial" panose="020B0604020202020204" pitchFamily="34" charset="0"/>
              </a:rPr>
              <a:t>− 40</a:t>
            </a:r>
            <a:endParaRPr lang="en-GB" sz="2400" dirty="0">
              <a:latin typeface="Myriad Pro Semibold"/>
              <a:ea typeface="Myriad Pro Semibold" charset="0"/>
              <a:cs typeface="Myriad Pro Semibold" charset="0"/>
            </a:endParaRPr>
          </a:p>
        </p:txBody>
      </p:sp>
      <p:sp>
        <p:nvSpPr>
          <p:cNvPr id="7" name="TextBox 6">
            <a:extLst>
              <a:ext uri="{FF2B5EF4-FFF2-40B4-BE49-F238E27FC236}">
                <a16:creationId xmlns:a16="http://schemas.microsoft.com/office/drawing/2014/main" id="{BC1149A3-39AF-45A8-8C42-B77F858C3AD7}"/>
              </a:ext>
            </a:extLst>
          </p:cNvPr>
          <p:cNvSpPr txBox="1"/>
          <p:nvPr/>
        </p:nvSpPr>
        <p:spPr bwMode="auto">
          <a:xfrm>
            <a:off x="6955729" y="1017454"/>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14</a:t>
            </a:r>
          </a:p>
        </p:txBody>
      </p:sp>
      <p:pic>
        <p:nvPicPr>
          <p:cNvPr id="12" name="Picture 11">
            <a:extLst>
              <a:ext uri="{FF2B5EF4-FFF2-40B4-BE49-F238E27FC236}">
                <a16:creationId xmlns:a16="http://schemas.microsoft.com/office/drawing/2014/main" id="{BCF5E808-282C-4982-94CF-8C84140863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4809" y="3513851"/>
            <a:ext cx="7762383" cy="405266"/>
          </a:xfrm>
          <a:prstGeom prst="rect">
            <a:avLst/>
          </a:prstGeom>
        </p:spPr>
      </p:pic>
      <p:pic>
        <p:nvPicPr>
          <p:cNvPr id="14" name="Picture 13" descr="A close up of a logo  Description generated with very high confidence">
            <a:extLst>
              <a:ext uri="{FF2B5EF4-FFF2-40B4-BE49-F238E27FC236}">
                <a16:creationId xmlns:a16="http://schemas.microsoft.com/office/drawing/2014/main" id="{D685E8F2-48F2-4273-9388-9C9D707839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7411" y="3049234"/>
            <a:ext cx="6191202" cy="430205"/>
          </a:xfrm>
          <a:prstGeom prst="rect">
            <a:avLst/>
          </a:prstGeom>
        </p:spPr>
      </p:pic>
      <p:pic>
        <p:nvPicPr>
          <p:cNvPr id="16" name="Picture 15">
            <a:extLst>
              <a:ext uri="{FF2B5EF4-FFF2-40B4-BE49-F238E27FC236}">
                <a16:creationId xmlns:a16="http://schemas.microsoft.com/office/drawing/2014/main" id="{217C8C09-9070-4886-A131-84DEFDA77E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2300" y="4031242"/>
            <a:ext cx="6191202" cy="430205"/>
          </a:xfrm>
          <a:prstGeom prst="rect">
            <a:avLst/>
          </a:prstGeom>
        </p:spPr>
      </p:pic>
      <p:sp>
        <p:nvSpPr>
          <p:cNvPr id="25" name="TextBox 24">
            <a:extLst>
              <a:ext uri="{FF2B5EF4-FFF2-40B4-BE49-F238E27FC236}">
                <a16:creationId xmlns:a16="http://schemas.microsoft.com/office/drawing/2014/main" id="{7B4807C3-A64B-43B6-9F05-85552962E0F6}"/>
              </a:ext>
            </a:extLst>
          </p:cNvPr>
          <p:cNvSpPr txBox="1"/>
          <p:nvPr/>
        </p:nvSpPr>
        <p:spPr bwMode="auto">
          <a:xfrm>
            <a:off x="5613968" y="2648529"/>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892"/>
                </a:solidFill>
                <a:latin typeface="Myriad Pro Semibold"/>
                <a:ea typeface="Myriad Pro Semibold" charset="0"/>
                <a:cs typeface="Myriad Pro Semibold" charset="0"/>
              </a:rPr>
              <a:t>14</a:t>
            </a:r>
          </a:p>
        </p:txBody>
      </p:sp>
      <p:sp>
        <p:nvSpPr>
          <p:cNvPr id="26" name="TextBox 25">
            <a:extLst>
              <a:ext uri="{FF2B5EF4-FFF2-40B4-BE49-F238E27FC236}">
                <a16:creationId xmlns:a16="http://schemas.microsoft.com/office/drawing/2014/main" id="{8DF040FB-C039-443D-ADCB-73B457F1A797}"/>
              </a:ext>
            </a:extLst>
          </p:cNvPr>
          <p:cNvSpPr txBox="1"/>
          <p:nvPr/>
        </p:nvSpPr>
        <p:spPr bwMode="auto">
          <a:xfrm>
            <a:off x="6058857" y="4414644"/>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4E0A"/>
                </a:solidFill>
                <a:latin typeface="Myriad Pro Semibold"/>
                <a:ea typeface="Myriad Pro Semibold" charset="0"/>
                <a:cs typeface="Myriad Pro Semibold" charset="0"/>
              </a:rPr>
              <a:t>14</a:t>
            </a:r>
          </a:p>
        </p:txBody>
      </p:sp>
    </p:spTree>
    <p:extLst>
      <p:ext uri="{BB962C8B-B14F-4D97-AF65-F5344CB8AC3E}">
        <p14:creationId xmlns:p14="http://schemas.microsoft.com/office/powerpoint/2010/main" val="337568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right)">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par>
                          <p:cTn id="24" fill="hold">
                            <p:stCondLst>
                              <p:cond delay="0"/>
                            </p:stCondLst>
                            <p:childTnLst>
                              <p:par>
                                <p:cTn id="25" presetID="63" presetClass="path" presetSubtype="0" accel="50000" fill="hold" nodeType="afterEffect">
                                  <p:stCondLst>
                                    <p:cond delay="0"/>
                                  </p:stCondLst>
                                  <p:childTnLst>
                                    <p:animMotion origin="layout" path="M -4.58333E-6 2.22222E-6 L 0.03646 0.00671 " pathEditMode="relative" rAng="0" ptsTypes="AA">
                                      <p:cBhvr>
                                        <p:cTn id="26" dur="1000" fill="hold"/>
                                        <p:tgtEl>
                                          <p:spTgt spid="21"/>
                                        </p:tgtEl>
                                        <p:attrNameLst>
                                          <p:attrName>ppt_x</p:attrName>
                                          <p:attrName>ppt_y</p:attrName>
                                        </p:attrNameLst>
                                      </p:cBhvr>
                                      <p:rCtr x="1823" y="324"/>
                                    </p:animMotion>
                                  </p:childTnLst>
                                </p:cTn>
                              </p:par>
                              <p:par>
                                <p:cTn id="27" presetID="63" presetClass="path" presetSubtype="0" accel="50000" fill="hold" nodeType="withEffect">
                                  <p:stCondLst>
                                    <p:cond delay="0"/>
                                  </p:stCondLst>
                                  <p:childTnLst>
                                    <p:animMotion origin="layout" path="M 4.79167E-6 2.22222E-6 L 0.03763 0.00671 " pathEditMode="relative" rAng="0" ptsTypes="AA">
                                      <p:cBhvr>
                                        <p:cTn id="28" dur="1000" fill="hold"/>
                                        <p:tgtEl>
                                          <p:spTgt spid="22"/>
                                        </p:tgtEl>
                                        <p:attrNameLst>
                                          <p:attrName>ppt_x</p:attrName>
                                          <p:attrName>ppt_y</p:attrName>
                                        </p:attrNameLst>
                                      </p:cBhvr>
                                      <p:rCtr x="1875" y="324"/>
                                    </p:animMotion>
                                  </p:childTnLst>
                                </p:cTn>
                              </p:par>
                            </p:childTnLst>
                          </p:cTn>
                        </p:par>
                        <p:par>
                          <p:cTn id="29" fill="hold">
                            <p:stCondLst>
                              <p:cond delay="1000"/>
                            </p:stCondLst>
                            <p:childTnLst>
                              <p:par>
                                <p:cTn id="30" presetID="1" presetClass="exit" presetSubtype="0" fill="hold" nodeType="afterEffect">
                                  <p:stCondLst>
                                    <p:cond delay="0"/>
                                  </p:stCondLst>
                                  <p:childTnLst>
                                    <p:set>
                                      <p:cBhvr>
                                        <p:cTn id="31" dur="1" fill="hold">
                                          <p:stCondLst>
                                            <p:cond delay="0"/>
                                          </p:stCondLst>
                                        </p:cTn>
                                        <p:tgtEl>
                                          <p:spTgt spid="21"/>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2"/>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par>
                          <p:cTn id="38" fill="hold">
                            <p:stCondLst>
                              <p:cond delay="1000"/>
                            </p:stCondLst>
                            <p:childTnLst>
                              <p:par>
                                <p:cTn id="39" presetID="22" presetClass="entr" presetSubtype="2"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right)">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1.28 Common structures </a:t>
            </a:r>
            <a:r>
              <a:rPr lang="en-US" dirty="0"/>
              <a:t>– step 1:1</a:t>
            </a:r>
          </a:p>
        </p:txBody>
      </p:sp>
      <p:pic>
        <p:nvPicPr>
          <p:cNvPr id="4" name="Picture 3">
            <a:extLst>
              <a:ext uri="{FF2B5EF4-FFF2-40B4-BE49-F238E27FC236}">
                <a16:creationId xmlns:a16="http://schemas.microsoft.com/office/drawing/2014/main" id="{54466FAA-93AA-4356-BC57-5777B3DE936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99915" y="1813759"/>
            <a:ext cx="6792173" cy="3230482"/>
          </a:xfrm>
          <a:prstGeom prst="rect">
            <a:avLst/>
          </a:prstGeom>
        </p:spPr>
      </p:pic>
      <p:sp>
        <p:nvSpPr>
          <p:cNvPr id="8" name="Rectangle 7">
            <a:extLst>
              <a:ext uri="{FF2B5EF4-FFF2-40B4-BE49-F238E27FC236}">
                <a16:creationId xmlns:a16="http://schemas.microsoft.com/office/drawing/2014/main" id="{D0D739F7-793A-4581-98D3-0737609725C9}"/>
              </a:ext>
            </a:extLst>
          </p:cNvPr>
          <p:cNvSpPr/>
          <p:nvPr/>
        </p:nvSpPr>
        <p:spPr bwMode="auto">
          <a:xfrm>
            <a:off x="2690389" y="2714544"/>
            <a:ext cx="6866263" cy="128595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chemeClr val="tx1"/>
              </a:solidFill>
              <a:latin typeface="Arial" charset="0"/>
            </a:endParaRPr>
          </a:p>
        </p:txBody>
      </p:sp>
    </p:spTree>
    <p:extLst>
      <p:ext uri="{BB962C8B-B14F-4D97-AF65-F5344CB8AC3E}">
        <p14:creationId xmlns:p14="http://schemas.microsoft.com/office/powerpoint/2010/main" val="223455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3:6</a:t>
            </a:r>
          </a:p>
        </p:txBody>
      </p:sp>
      <p:sp>
        <p:nvSpPr>
          <p:cNvPr id="4" name="TextBox 3">
            <a:extLst>
              <a:ext uri="{FF2B5EF4-FFF2-40B4-BE49-F238E27FC236}">
                <a16:creationId xmlns:a16="http://schemas.microsoft.com/office/drawing/2014/main" id="{2937D039-AF0A-4772-B9F9-72C5FEDF6AA0}"/>
              </a:ext>
            </a:extLst>
          </p:cNvPr>
          <p:cNvSpPr txBox="1"/>
          <p:nvPr/>
        </p:nvSpPr>
        <p:spPr bwMode="auto">
          <a:xfrm>
            <a:off x="3778624" y="1821427"/>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53</a:t>
            </a:r>
          </a:p>
        </p:txBody>
      </p:sp>
      <p:sp>
        <p:nvSpPr>
          <p:cNvPr id="5" name="TextBox 4">
            <a:extLst>
              <a:ext uri="{FF2B5EF4-FFF2-40B4-BE49-F238E27FC236}">
                <a16:creationId xmlns:a16="http://schemas.microsoft.com/office/drawing/2014/main" id="{AD2BB50F-AC5E-47AE-9E72-84BD3100D489}"/>
              </a:ext>
            </a:extLst>
          </p:cNvPr>
          <p:cNvSpPr txBox="1"/>
          <p:nvPr/>
        </p:nvSpPr>
        <p:spPr bwMode="auto">
          <a:xfrm>
            <a:off x="4783439" y="4683817"/>
            <a:ext cx="40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rPr>
              <a:t>−</a:t>
            </a:r>
            <a:endParaRPr lang="en-GB" sz="2400" b="1" dirty="0">
              <a:latin typeface="Myriad Pro Semibold"/>
              <a:ea typeface="Myriad Pro Semibold" charset="0"/>
              <a:cs typeface="Myriad Pro Semibold" charset="0"/>
            </a:endParaRPr>
          </a:p>
        </p:txBody>
      </p:sp>
      <p:sp>
        <p:nvSpPr>
          <p:cNvPr id="6" name="TextBox 5">
            <a:extLst>
              <a:ext uri="{FF2B5EF4-FFF2-40B4-BE49-F238E27FC236}">
                <a16:creationId xmlns:a16="http://schemas.microsoft.com/office/drawing/2014/main" id="{E9ABC693-A70B-45D2-A02A-549CC575946C}"/>
              </a:ext>
            </a:extLst>
          </p:cNvPr>
          <p:cNvSpPr txBox="1"/>
          <p:nvPr/>
        </p:nvSpPr>
        <p:spPr bwMode="auto">
          <a:xfrm>
            <a:off x="5674371" y="1821427"/>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39</a:t>
            </a:r>
          </a:p>
        </p:txBody>
      </p:sp>
      <p:sp>
        <p:nvSpPr>
          <p:cNvPr id="7" name="TextBox 6">
            <a:extLst>
              <a:ext uri="{FF2B5EF4-FFF2-40B4-BE49-F238E27FC236}">
                <a16:creationId xmlns:a16="http://schemas.microsoft.com/office/drawing/2014/main" id="{4D603A20-3366-4086-A0A6-033217C411D4}"/>
              </a:ext>
            </a:extLst>
          </p:cNvPr>
          <p:cNvSpPr txBox="1"/>
          <p:nvPr/>
        </p:nvSpPr>
        <p:spPr bwMode="auto">
          <a:xfrm>
            <a:off x="7378339" y="1821427"/>
            <a:ext cx="510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14</a:t>
            </a:r>
          </a:p>
        </p:txBody>
      </p:sp>
      <p:sp>
        <p:nvSpPr>
          <p:cNvPr id="8" name="TextBox 7">
            <a:extLst>
              <a:ext uri="{FF2B5EF4-FFF2-40B4-BE49-F238E27FC236}">
                <a16:creationId xmlns:a16="http://schemas.microsoft.com/office/drawing/2014/main" id="{39313DA3-8AFB-4ED6-9645-85B2D5F32EC7}"/>
              </a:ext>
            </a:extLst>
          </p:cNvPr>
          <p:cNvSpPr txBox="1"/>
          <p:nvPr/>
        </p:nvSpPr>
        <p:spPr bwMode="auto">
          <a:xfrm>
            <a:off x="7353493" y="4683817"/>
            <a:ext cx="559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14</a:t>
            </a:r>
          </a:p>
        </p:txBody>
      </p:sp>
      <p:sp>
        <p:nvSpPr>
          <p:cNvPr id="9" name="TextBox 8">
            <a:extLst>
              <a:ext uri="{FF2B5EF4-FFF2-40B4-BE49-F238E27FC236}">
                <a16:creationId xmlns:a16="http://schemas.microsoft.com/office/drawing/2014/main" id="{9F8DE8D4-0230-484D-9DC4-F8215C4A0DF1}"/>
              </a:ext>
            </a:extLst>
          </p:cNvPr>
          <p:cNvSpPr txBox="1"/>
          <p:nvPr/>
        </p:nvSpPr>
        <p:spPr bwMode="auto">
          <a:xfrm>
            <a:off x="5658340" y="4683817"/>
            <a:ext cx="5373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40</a:t>
            </a:r>
          </a:p>
        </p:txBody>
      </p:sp>
      <p:sp>
        <p:nvSpPr>
          <p:cNvPr id="10" name="TextBox 9">
            <a:extLst>
              <a:ext uri="{FF2B5EF4-FFF2-40B4-BE49-F238E27FC236}">
                <a16:creationId xmlns:a16="http://schemas.microsoft.com/office/drawing/2014/main" id="{96363112-4474-4E8B-9FA7-AE1C1BC94E06}"/>
              </a:ext>
            </a:extLst>
          </p:cNvPr>
          <p:cNvSpPr txBox="1"/>
          <p:nvPr/>
        </p:nvSpPr>
        <p:spPr bwMode="auto">
          <a:xfrm>
            <a:off x="3785036" y="4683817"/>
            <a:ext cx="5373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54</a:t>
            </a:r>
          </a:p>
        </p:txBody>
      </p:sp>
      <p:sp>
        <p:nvSpPr>
          <p:cNvPr id="11" name="TextBox 10">
            <a:extLst>
              <a:ext uri="{FF2B5EF4-FFF2-40B4-BE49-F238E27FC236}">
                <a16:creationId xmlns:a16="http://schemas.microsoft.com/office/drawing/2014/main" id="{525C0AB0-B223-454F-9751-69942ED10139}"/>
              </a:ext>
            </a:extLst>
          </p:cNvPr>
          <p:cNvSpPr txBox="1"/>
          <p:nvPr/>
        </p:nvSpPr>
        <p:spPr bwMode="auto">
          <a:xfrm>
            <a:off x="6552535" y="4683817"/>
            <a:ext cx="40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2" name="TextBox 11">
            <a:extLst>
              <a:ext uri="{FF2B5EF4-FFF2-40B4-BE49-F238E27FC236}">
                <a16:creationId xmlns:a16="http://schemas.microsoft.com/office/drawing/2014/main" id="{C37717DD-1D74-49F4-8D01-085CE6D00485}"/>
              </a:ext>
            </a:extLst>
          </p:cNvPr>
          <p:cNvSpPr txBox="1"/>
          <p:nvPr/>
        </p:nvSpPr>
        <p:spPr bwMode="auto">
          <a:xfrm>
            <a:off x="6556541" y="182142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3" name="TextBox 12">
            <a:extLst>
              <a:ext uri="{FF2B5EF4-FFF2-40B4-BE49-F238E27FC236}">
                <a16:creationId xmlns:a16="http://schemas.microsoft.com/office/drawing/2014/main" id="{B7EA9B5E-7E0B-4DC7-B70A-84071A6B0EA6}"/>
              </a:ext>
            </a:extLst>
          </p:cNvPr>
          <p:cNvSpPr txBox="1"/>
          <p:nvPr/>
        </p:nvSpPr>
        <p:spPr bwMode="auto">
          <a:xfrm>
            <a:off x="4787445" y="182142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a:t>
            </a:r>
            <a:endParaRPr lang="en-GB" sz="2400" dirty="0">
              <a:latin typeface="Myriad Pro Semibold"/>
              <a:ea typeface="Myriad Pro Semibold" charset="0"/>
              <a:cs typeface="Myriad Pro Semibold" charset="0"/>
            </a:endParaRPr>
          </a:p>
        </p:txBody>
      </p:sp>
      <p:pic>
        <p:nvPicPr>
          <p:cNvPr id="14" name="Picture 13" descr="A close up of a logo  Description generated with high confidence">
            <a:extLst>
              <a:ext uri="{FF2B5EF4-FFF2-40B4-BE49-F238E27FC236}">
                <a16:creationId xmlns:a16="http://schemas.microsoft.com/office/drawing/2014/main" id="{D85EE8CB-9427-4622-8454-F9211CDD9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1986" y="2009892"/>
            <a:ext cx="778109" cy="2908182"/>
          </a:xfrm>
          <a:prstGeom prst="rect">
            <a:avLst/>
          </a:prstGeom>
        </p:spPr>
      </p:pic>
      <p:sp>
        <p:nvSpPr>
          <p:cNvPr id="15" name="Rectangle 14">
            <a:extLst>
              <a:ext uri="{FF2B5EF4-FFF2-40B4-BE49-F238E27FC236}">
                <a16:creationId xmlns:a16="http://schemas.microsoft.com/office/drawing/2014/main" id="{E3AA6D3C-00CD-4FE4-A311-5EF494D9A670}"/>
              </a:ext>
            </a:extLst>
          </p:cNvPr>
          <p:cNvSpPr/>
          <p:nvPr/>
        </p:nvSpPr>
        <p:spPr bwMode="auto">
          <a:xfrm>
            <a:off x="7317705" y="1710912"/>
            <a:ext cx="684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7" name="TextBox 16">
            <a:extLst>
              <a:ext uri="{FF2B5EF4-FFF2-40B4-BE49-F238E27FC236}">
                <a16:creationId xmlns:a16="http://schemas.microsoft.com/office/drawing/2014/main" id="{BF7BE988-A946-4816-AA0C-B9CBDC04CA29}"/>
              </a:ext>
            </a:extLst>
          </p:cNvPr>
          <p:cNvSpPr txBox="1"/>
          <p:nvPr/>
        </p:nvSpPr>
        <p:spPr bwMode="auto">
          <a:xfrm>
            <a:off x="3464890" y="3252623"/>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8" name="TextBox 17">
            <a:extLst>
              <a:ext uri="{FF2B5EF4-FFF2-40B4-BE49-F238E27FC236}">
                <a16:creationId xmlns:a16="http://schemas.microsoft.com/office/drawing/2014/main" id="{52EF2218-087C-44E3-83E2-2D775523DD23}"/>
              </a:ext>
            </a:extLst>
          </p:cNvPr>
          <p:cNvSpPr txBox="1"/>
          <p:nvPr/>
        </p:nvSpPr>
        <p:spPr bwMode="auto">
          <a:xfrm>
            <a:off x="5941582" y="3252623"/>
            <a:ext cx="5613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9" name="Picture 18" descr="A close up of a logo  Description generated with high confidence">
            <a:extLst>
              <a:ext uri="{FF2B5EF4-FFF2-40B4-BE49-F238E27FC236}">
                <a16:creationId xmlns:a16="http://schemas.microsoft.com/office/drawing/2014/main" id="{EABD0CD1-2589-413B-B65D-4979C8A55D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0964" y="2788019"/>
            <a:ext cx="194527" cy="1390870"/>
          </a:xfrm>
          <a:prstGeom prst="rect">
            <a:avLst/>
          </a:prstGeom>
        </p:spPr>
      </p:pic>
      <p:pic>
        <p:nvPicPr>
          <p:cNvPr id="20" name="Picture 19" descr="A close up of a logo  Description generated with high confidence">
            <a:extLst>
              <a:ext uri="{FF2B5EF4-FFF2-40B4-BE49-F238E27FC236}">
                <a16:creationId xmlns:a16="http://schemas.microsoft.com/office/drawing/2014/main" id="{188F65DC-A7C8-470C-A615-5AB524657E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5217" y="2788019"/>
            <a:ext cx="194527" cy="1390870"/>
          </a:xfrm>
          <a:prstGeom prst="rect">
            <a:avLst/>
          </a:prstGeom>
        </p:spPr>
      </p:pic>
    </p:spTree>
    <p:extLst>
      <p:ext uri="{BB962C8B-B14F-4D97-AF65-F5344CB8AC3E}">
        <p14:creationId xmlns:p14="http://schemas.microsoft.com/office/powerpoint/2010/main" val="290948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2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7" grpId="0"/>
      <p:bldP spid="18"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3:7</a:t>
            </a:r>
          </a:p>
        </p:txBody>
      </p:sp>
      <p:sp>
        <p:nvSpPr>
          <p:cNvPr id="4" name="TextBox 3">
            <a:extLst>
              <a:ext uri="{FF2B5EF4-FFF2-40B4-BE49-F238E27FC236}">
                <a16:creationId xmlns:a16="http://schemas.microsoft.com/office/drawing/2014/main" id="{2937D039-AF0A-4772-B9F9-72C5FEDF6AA0}"/>
              </a:ext>
            </a:extLst>
          </p:cNvPr>
          <p:cNvSpPr txBox="1"/>
          <p:nvPr/>
        </p:nvSpPr>
        <p:spPr bwMode="auto">
          <a:xfrm>
            <a:off x="3692863" y="1821427"/>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356</a:t>
            </a:r>
          </a:p>
        </p:txBody>
      </p:sp>
      <p:sp>
        <p:nvSpPr>
          <p:cNvPr id="5" name="TextBox 4">
            <a:extLst>
              <a:ext uri="{FF2B5EF4-FFF2-40B4-BE49-F238E27FC236}">
                <a16:creationId xmlns:a16="http://schemas.microsoft.com/office/drawing/2014/main" id="{AD2BB50F-AC5E-47AE-9E72-84BD3100D489}"/>
              </a:ext>
            </a:extLst>
          </p:cNvPr>
          <p:cNvSpPr txBox="1"/>
          <p:nvPr/>
        </p:nvSpPr>
        <p:spPr bwMode="auto">
          <a:xfrm>
            <a:off x="4783439" y="4683817"/>
            <a:ext cx="40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rPr>
              <a:t>−</a:t>
            </a:r>
            <a:endParaRPr lang="en-GB" sz="2400" b="1" dirty="0">
              <a:latin typeface="Myriad Pro Semibold"/>
              <a:ea typeface="Myriad Pro Semibold" charset="0"/>
              <a:cs typeface="Myriad Pro Semibold" charset="0"/>
            </a:endParaRPr>
          </a:p>
        </p:txBody>
      </p:sp>
      <p:sp>
        <p:nvSpPr>
          <p:cNvPr id="6" name="TextBox 5">
            <a:extLst>
              <a:ext uri="{FF2B5EF4-FFF2-40B4-BE49-F238E27FC236}">
                <a16:creationId xmlns:a16="http://schemas.microsoft.com/office/drawing/2014/main" id="{E9ABC693-A70B-45D2-A02A-549CC575946C}"/>
              </a:ext>
            </a:extLst>
          </p:cNvPr>
          <p:cNvSpPr txBox="1"/>
          <p:nvPr/>
        </p:nvSpPr>
        <p:spPr bwMode="auto">
          <a:xfrm>
            <a:off x="5588610" y="1821427"/>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289</a:t>
            </a:r>
          </a:p>
        </p:txBody>
      </p:sp>
      <p:sp>
        <p:nvSpPr>
          <p:cNvPr id="7" name="TextBox 6">
            <a:extLst>
              <a:ext uri="{FF2B5EF4-FFF2-40B4-BE49-F238E27FC236}">
                <a16:creationId xmlns:a16="http://schemas.microsoft.com/office/drawing/2014/main" id="{4D603A20-3366-4086-A0A6-033217C411D4}"/>
              </a:ext>
            </a:extLst>
          </p:cNvPr>
          <p:cNvSpPr txBox="1"/>
          <p:nvPr/>
        </p:nvSpPr>
        <p:spPr bwMode="auto">
          <a:xfrm>
            <a:off x="7353490" y="1821427"/>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67</a:t>
            </a:r>
          </a:p>
        </p:txBody>
      </p:sp>
      <p:sp>
        <p:nvSpPr>
          <p:cNvPr id="8" name="TextBox 7">
            <a:extLst>
              <a:ext uri="{FF2B5EF4-FFF2-40B4-BE49-F238E27FC236}">
                <a16:creationId xmlns:a16="http://schemas.microsoft.com/office/drawing/2014/main" id="{39313DA3-8AFB-4ED6-9645-85B2D5F32EC7}"/>
              </a:ext>
            </a:extLst>
          </p:cNvPr>
          <p:cNvSpPr txBox="1"/>
          <p:nvPr/>
        </p:nvSpPr>
        <p:spPr bwMode="auto">
          <a:xfrm>
            <a:off x="7353491" y="4683817"/>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67</a:t>
            </a:r>
          </a:p>
        </p:txBody>
      </p:sp>
      <p:sp>
        <p:nvSpPr>
          <p:cNvPr id="9" name="TextBox 8">
            <a:extLst>
              <a:ext uri="{FF2B5EF4-FFF2-40B4-BE49-F238E27FC236}">
                <a16:creationId xmlns:a16="http://schemas.microsoft.com/office/drawing/2014/main" id="{9F8DE8D4-0230-484D-9DC4-F8215C4A0DF1}"/>
              </a:ext>
            </a:extLst>
          </p:cNvPr>
          <p:cNvSpPr txBox="1"/>
          <p:nvPr/>
        </p:nvSpPr>
        <p:spPr bwMode="auto">
          <a:xfrm>
            <a:off x="5570177" y="4683817"/>
            <a:ext cx="7136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300</a:t>
            </a:r>
          </a:p>
        </p:txBody>
      </p:sp>
      <p:sp>
        <p:nvSpPr>
          <p:cNvPr id="10" name="TextBox 9">
            <a:extLst>
              <a:ext uri="{FF2B5EF4-FFF2-40B4-BE49-F238E27FC236}">
                <a16:creationId xmlns:a16="http://schemas.microsoft.com/office/drawing/2014/main" id="{96363112-4474-4E8B-9FA7-AE1C1BC94E06}"/>
              </a:ext>
            </a:extLst>
          </p:cNvPr>
          <p:cNvSpPr txBox="1"/>
          <p:nvPr/>
        </p:nvSpPr>
        <p:spPr bwMode="auto">
          <a:xfrm>
            <a:off x="3696873" y="4683817"/>
            <a:ext cx="7136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367</a:t>
            </a:r>
          </a:p>
        </p:txBody>
      </p:sp>
      <p:sp>
        <p:nvSpPr>
          <p:cNvPr id="11" name="TextBox 10">
            <a:extLst>
              <a:ext uri="{FF2B5EF4-FFF2-40B4-BE49-F238E27FC236}">
                <a16:creationId xmlns:a16="http://schemas.microsoft.com/office/drawing/2014/main" id="{525C0AB0-B223-454F-9751-69942ED10139}"/>
              </a:ext>
            </a:extLst>
          </p:cNvPr>
          <p:cNvSpPr txBox="1"/>
          <p:nvPr/>
        </p:nvSpPr>
        <p:spPr bwMode="auto">
          <a:xfrm>
            <a:off x="6552535" y="4683817"/>
            <a:ext cx="40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2" name="TextBox 11">
            <a:extLst>
              <a:ext uri="{FF2B5EF4-FFF2-40B4-BE49-F238E27FC236}">
                <a16:creationId xmlns:a16="http://schemas.microsoft.com/office/drawing/2014/main" id="{C37717DD-1D74-49F4-8D01-085CE6D00485}"/>
              </a:ext>
            </a:extLst>
          </p:cNvPr>
          <p:cNvSpPr txBox="1"/>
          <p:nvPr/>
        </p:nvSpPr>
        <p:spPr bwMode="auto">
          <a:xfrm>
            <a:off x="6556541" y="182142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3" name="TextBox 12">
            <a:extLst>
              <a:ext uri="{FF2B5EF4-FFF2-40B4-BE49-F238E27FC236}">
                <a16:creationId xmlns:a16="http://schemas.microsoft.com/office/drawing/2014/main" id="{B7EA9B5E-7E0B-4DC7-B70A-84071A6B0EA6}"/>
              </a:ext>
            </a:extLst>
          </p:cNvPr>
          <p:cNvSpPr txBox="1"/>
          <p:nvPr/>
        </p:nvSpPr>
        <p:spPr bwMode="auto">
          <a:xfrm>
            <a:off x="4787445" y="182142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a:t>
            </a:r>
            <a:endParaRPr lang="en-GB" sz="2400" dirty="0">
              <a:latin typeface="Myriad Pro Semibold"/>
              <a:ea typeface="Myriad Pro Semibold" charset="0"/>
              <a:cs typeface="Myriad Pro Semibold" charset="0"/>
            </a:endParaRPr>
          </a:p>
        </p:txBody>
      </p:sp>
      <p:pic>
        <p:nvPicPr>
          <p:cNvPr id="14" name="Picture 13" descr="A close up of a logo  Description generated with high confidence">
            <a:extLst>
              <a:ext uri="{FF2B5EF4-FFF2-40B4-BE49-F238E27FC236}">
                <a16:creationId xmlns:a16="http://schemas.microsoft.com/office/drawing/2014/main" id="{D85EE8CB-9427-4622-8454-F9211CDD9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1986" y="2009892"/>
            <a:ext cx="778109" cy="2908182"/>
          </a:xfrm>
          <a:prstGeom prst="rect">
            <a:avLst/>
          </a:prstGeom>
        </p:spPr>
      </p:pic>
      <p:sp>
        <p:nvSpPr>
          <p:cNvPr id="15" name="Rectangle 14">
            <a:extLst>
              <a:ext uri="{FF2B5EF4-FFF2-40B4-BE49-F238E27FC236}">
                <a16:creationId xmlns:a16="http://schemas.microsoft.com/office/drawing/2014/main" id="{E3AA6D3C-00CD-4FE4-A311-5EF494D9A670}"/>
              </a:ext>
            </a:extLst>
          </p:cNvPr>
          <p:cNvSpPr/>
          <p:nvPr/>
        </p:nvSpPr>
        <p:spPr bwMode="auto">
          <a:xfrm>
            <a:off x="7317705" y="1710912"/>
            <a:ext cx="684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6" name="TextBox 15">
            <a:extLst>
              <a:ext uri="{FF2B5EF4-FFF2-40B4-BE49-F238E27FC236}">
                <a16:creationId xmlns:a16="http://schemas.microsoft.com/office/drawing/2014/main" id="{BF7BE988-A946-4816-AA0C-B9CBDC04CA29}"/>
              </a:ext>
            </a:extLst>
          </p:cNvPr>
          <p:cNvSpPr txBox="1"/>
          <p:nvPr/>
        </p:nvSpPr>
        <p:spPr bwMode="auto">
          <a:xfrm>
            <a:off x="3331955" y="3252623"/>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+ 11</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7" name="TextBox 16">
            <a:extLst>
              <a:ext uri="{FF2B5EF4-FFF2-40B4-BE49-F238E27FC236}">
                <a16:creationId xmlns:a16="http://schemas.microsoft.com/office/drawing/2014/main" id="{52EF2218-087C-44E3-83E2-2D775523DD23}"/>
              </a:ext>
            </a:extLst>
          </p:cNvPr>
          <p:cNvSpPr txBox="1"/>
          <p:nvPr/>
        </p:nvSpPr>
        <p:spPr bwMode="auto">
          <a:xfrm>
            <a:off x="5945042" y="3252623"/>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+ 11</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8" name="Picture 17" descr="A close up of a logo  Description generated with high confidence">
            <a:extLst>
              <a:ext uri="{FF2B5EF4-FFF2-40B4-BE49-F238E27FC236}">
                <a16:creationId xmlns:a16="http://schemas.microsoft.com/office/drawing/2014/main" id="{EABD0CD1-2589-413B-B65D-4979C8A55D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0964" y="2788019"/>
            <a:ext cx="194527" cy="1390870"/>
          </a:xfrm>
          <a:prstGeom prst="rect">
            <a:avLst/>
          </a:prstGeom>
        </p:spPr>
      </p:pic>
      <p:pic>
        <p:nvPicPr>
          <p:cNvPr id="19" name="Picture 18" descr="A close up of a logo  Description generated with high confidence">
            <a:extLst>
              <a:ext uri="{FF2B5EF4-FFF2-40B4-BE49-F238E27FC236}">
                <a16:creationId xmlns:a16="http://schemas.microsoft.com/office/drawing/2014/main" id="{188F65DC-A7C8-470C-A615-5AB524657E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5217" y="2788019"/>
            <a:ext cx="194527" cy="1390870"/>
          </a:xfrm>
          <a:prstGeom prst="rect">
            <a:avLst/>
          </a:prstGeom>
        </p:spPr>
      </p:pic>
    </p:spTree>
    <p:extLst>
      <p:ext uri="{BB962C8B-B14F-4D97-AF65-F5344CB8AC3E}">
        <p14:creationId xmlns:p14="http://schemas.microsoft.com/office/powerpoint/2010/main" val="234959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2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6" grpId="0"/>
      <p:bldP spid="17"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3:7</a:t>
            </a:r>
          </a:p>
        </p:txBody>
      </p:sp>
      <p:sp>
        <p:nvSpPr>
          <p:cNvPr id="3" name="TextBox 2">
            <a:extLst>
              <a:ext uri="{FF2B5EF4-FFF2-40B4-BE49-F238E27FC236}">
                <a16:creationId xmlns:a16="http://schemas.microsoft.com/office/drawing/2014/main" id="{2937D039-AF0A-4772-B9F9-72C5FEDF6AA0}"/>
              </a:ext>
            </a:extLst>
          </p:cNvPr>
          <p:cNvSpPr txBox="1"/>
          <p:nvPr/>
        </p:nvSpPr>
        <p:spPr bwMode="auto">
          <a:xfrm>
            <a:off x="3271453" y="1821427"/>
            <a:ext cx="1127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45,228</a:t>
            </a:r>
          </a:p>
        </p:txBody>
      </p:sp>
      <p:sp>
        <p:nvSpPr>
          <p:cNvPr id="4" name="TextBox 3">
            <a:extLst>
              <a:ext uri="{FF2B5EF4-FFF2-40B4-BE49-F238E27FC236}">
                <a16:creationId xmlns:a16="http://schemas.microsoft.com/office/drawing/2014/main" id="{AD2BB50F-AC5E-47AE-9E72-84BD3100D489}"/>
              </a:ext>
            </a:extLst>
          </p:cNvPr>
          <p:cNvSpPr txBox="1"/>
          <p:nvPr/>
        </p:nvSpPr>
        <p:spPr bwMode="auto">
          <a:xfrm>
            <a:off x="4576029" y="4683817"/>
            <a:ext cx="40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rPr>
              <a:t>−</a:t>
            </a:r>
            <a:endParaRPr lang="en-GB" sz="2400" b="1" dirty="0">
              <a:latin typeface="Myriad Pro Semibold"/>
              <a:ea typeface="Myriad Pro Semibold" charset="0"/>
              <a:cs typeface="Myriad Pro Semibold" charset="0"/>
            </a:endParaRPr>
          </a:p>
        </p:txBody>
      </p:sp>
      <p:sp>
        <p:nvSpPr>
          <p:cNvPr id="5" name="TextBox 4">
            <a:extLst>
              <a:ext uri="{FF2B5EF4-FFF2-40B4-BE49-F238E27FC236}">
                <a16:creationId xmlns:a16="http://schemas.microsoft.com/office/drawing/2014/main" id="{E9ABC693-A70B-45D2-A02A-549CC575946C}"/>
              </a:ext>
            </a:extLst>
          </p:cNvPr>
          <p:cNvSpPr txBox="1"/>
          <p:nvPr/>
        </p:nvSpPr>
        <p:spPr bwMode="auto">
          <a:xfrm>
            <a:off x="5167200" y="1821427"/>
            <a:ext cx="1127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25,203</a:t>
            </a:r>
          </a:p>
        </p:txBody>
      </p:sp>
      <p:sp>
        <p:nvSpPr>
          <p:cNvPr id="6" name="TextBox 5">
            <a:extLst>
              <a:ext uri="{FF2B5EF4-FFF2-40B4-BE49-F238E27FC236}">
                <a16:creationId xmlns:a16="http://schemas.microsoft.com/office/drawing/2014/main" id="{4D603A20-3366-4086-A0A6-033217C411D4}"/>
              </a:ext>
            </a:extLst>
          </p:cNvPr>
          <p:cNvSpPr txBox="1"/>
          <p:nvPr/>
        </p:nvSpPr>
        <p:spPr bwMode="auto">
          <a:xfrm>
            <a:off x="7011266" y="1821427"/>
            <a:ext cx="1207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20,025</a:t>
            </a:r>
          </a:p>
        </p:txBody>
      </p:sp>
      <p:sp>
        <p:nvSpPr>
          <p:cNvPr id="7" name="TextBox 6">
            <a:extLst>
              <a:ext uri="{FF2B5EF4-FFF2-40B4-BE49-F238E27FC236}">
                <a16:creationId xmlns:a16="http://schemas.microsoft.com/office/drawing/2014/main" id="{39313DA3-8AFB-4ED6-9645-85B2D5F32EC7}"/>
              </a:ext>
            </a:extLst>
          </p:cNvPr>
          <p:cNvSpPr txBox="1"/>
          <p:nvPr/>
        </p:nvSpPr>
        <p:spPr bwMode="auto">
          <a:xfrm>
            <a:off x="6987221" y="4683817"/>
            <a:ext cx="12554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20,025</a:t>
            </a:r>
          </a:p>
        </p:txBody>
      </p:sp>
      <p:sp>
        <p:nvSpPr>
          <p:cNvPr id="8" name="TextBox 7">
            <a:extLst>
              <a:ext uri="{FF2B5EF4-FFF2-40B4-BE49-F238E27FC236}">
                <a16:creationId xmlns:a16="http://schemas.microsoft.com/office/drawing/2014/main" id="{9F8DE8D4-0230-484D-9DC4-F8215C4A0DF1}"/>
              </a:ext>
            </a:extLst>
          </p:cNvPr>
          <p:cNvSpPr txBox="1"/>
          <p:nvPr/>
        </p:nvSpPr>
        <p:spPr bwMode="auto">
          <a:xfrm>
            <a:off x="5144758" y="4683817"/>
            <a:ext cx="1149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25,200</a:t>
            </a:r>
          </a:p>
        </p:txBody>
      </p:sp>
      <p:sp>
        <p:nvSpPr>
          <p:cNvPr id="9" name="TextBox 8">
            <a:extLst>
              <a:ext uri="{FF2B5EF4-FFF2-40B4-BE49-F238E27FC236}">
                <a16:creationId xmlns:a16="http://schemas.microsoft.com/office/drawing/2014/main" id="{96363112-4474-4E8B-9FA7-AE1C1BC94E06}"/>
              </a:ext>
            </a:extLst>
          </p:cNvPr>
          <p:cNvSpPr txBox="1"/>
          <p:nvPr/>
        </p:nvSpPr>
        <p:spPr bwMode="auto">
          <a:xfrm>
            <a:off x="3271454" y="4683817"/>
            <a:ext cx="1149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45,225</a:t>
            </a:r>
          </a:p>
        </p:txBody>
      </p:sp>
      <p:sp>
        <p:nvSpPr>
          <p:cNvPr id="10" name="TextBox 9">
            <a:extLst>
              <a:ext uri="{FF2B5EF4-FFF2-40B4-BE49-F238E27FC236}">
                <a16:creationId xmlns:a16="http://schemas.microsoft.com/office/drawing/2014/main" id="{525C0AB0-B223-454F-9751-69942ED10139}"/>
              </a:ext>
            </a:extLst>
          </p:cNvPr>
          <p:cNvSpPr txBox="1"/>
          <p:nvPr/>
        </p:nvSpPr>
        <p:spPr bwMode="auto">
          <a:xfrm>
            <a:off x="6345125" y="4683817"/>
            <a:ext cx="40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1" name="TextBox 10">
            <a:extLst>
              <a:ext uri="{FF2B5EF4-FFF2-40B4-BE49-F238E27FC236}">
                <a16:creationId xmlns:a16="http://schemas.microsoft.com/office/drawing/2014/main" id="{C37717DD-1D74-49F4-8D01-085CE6D00485}"/>
              </a:ext>
            </a:extLst>
          </p:cNvPr>
          <p:cNvSpPr txBox="1"/>
          <p:nvPr/>
        </p:nvSpPr>
        <p:spPr bwMode="auto">
          <a:xfrm>
            <a:off x="6349131" y="182142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2" name="TextBox 11">
            <a:extLst>
              <a:ext uri="{FF2B5EF4-FFF2-40B4-BE49-F238E27FC236}">
                <a16:creationId xmlns:a16="http://schemas.microsoft.com/office/drawing/2014/main" id="{B7EA9B5E-7E0B-4DC7-B70A-84071A6B0EA6}"/>
              </a:ext>
            </a:extLst>
          </p:cNvPr>
          <p:cNvSpPr txBox="1"/>
          <p:nvPr/>
        </p:nvSpPr>
        <p:spPr bwMode="auto">
          <a:xfrm>
            <a:off x="4580035" y="182142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a:t>
            </a:r>
            <a:endParaRPr lang="en-GB" sz="2400" dirty="0">
              <a:latin typeface="Myriad Pro Semibold"/>
              <a:ea typeface="Myriad Pro Semibold" charset="0"/>
              <a:cs typeface="Myriad Pro Semibold" charset="0"/>
            </a:endParaRPr>
          </a:p>
        </p:txBody>
      </p:sp>
      <p:pic>
        <p:nvPicPr>
          <p:cNvPr id="13" name="Picture 12" descr="A close up of a logo  Description generated with high confidence">
            <a:extLst>
              <a:ext uri="{FF2B5EF4-FFF2-40B4-BE49-F238E27FC236}">
                <a16:creationId xmlns:a16="http://schemas.microsoft.com/office/drawing/2014/main" id="{D85EE8CB-9427-4622-8454-F9211CDD9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3515" y="2009892"/>
            <a:ext cx="778109" cy="2908182"/>
          </a:xfrm>
          <a:prstGeom prst="rect">
            <a:avLst/>
          </a:prstGeom>
        </p:spPr>
      </p:pic>
      <p:sp>
        <p:nvSpPr>
          <p:cNvPr id="14" name="Rectangle 13">
            <a:extLst>
              <a:ext uri="{FF2B5EF4-FFF2-40B4-BE49-F238E27FC236}">
                <a16:creationId xmlns:a16="http://schemas.microsoft.com/office/drawing/2014/main" id="{E3AA6D3C-00CD-4FE4-A311-5EF494D9A670}"/>
              </a:ext>
            </a:extLst>
          </p:cNvPr>
          <p:cNvSpPr/>
          <p:nvPr/>
        </p:nvSpPr>
        <p:spPr bwMode="auto">
          <a:xfrm>
            <a:off x="7005099" y="1710912"/>
            <a:ext cx="1206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5" name="TextBox 14">
            <a:extLst>
              <a:ext uri="{FF2B5EF4-FFF2-40B4-BE49-F238E27FC236}">
                <a16:creationId xmlns:a16="http://schemas.microsoft.com/office/drawing/2014/main" id="{BF7BE988-A946-4816-AA0C-B9CBDC04CA29}"/>
              </a:ext>
            </a:extLst>
          </p:cNvPr>
          <p:cNvSpPr txBox="1"/>
          <p:nvPr/>
        </p:nvSpPr>
        <p:spPr bwMode="auto">
          <a:xfrm>
            <a:off x="3217178" y="3252623"/>
            <a:ext cx="611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− 3</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a16="http://schemas.microsoft.com/office/drawing/2014/main" id="{52EF2218-087C-44E3-83E2-2D775523DD23}"/>
              </a:ext>
            </a:extLst>
          </p:cNvPr>
          <p:cNvSpPr txBox="1"/>
          <p:nvPr/>
        </p:nvSpPr>
        <p:spPr bwMode="auto">
          <a:xfrm>
            <a:off x="5741255" y="3252623"/>
            <a:ext cx="6110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− 3</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7" name="Picture 16" descr="A close up of a logo  Description generated with high confidence">
            <a:extLst>
              <a:ext uri="{FF2B5EF4-FFF2-40B4-BE49-F238E27FC236}">
                <a16:creationId xmlns:a16="http://schemas.microsoft.com/office/drawing/2014/main" id="{EABD0CD1-2589-413B-B65D-4979C8A55D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3554" y="2788019"/>
            <a:ext cx="194527" cy="1390870"/>
          </a:xfrm>
          <a:prstGeom prst="rect">
            <a:avLst/>
          </a:prstGeom>
        </p:spPr>
      </p:pic>
      <p:pic>
        <p:nvPicPr>
          <p:cNvPr id="18" name="Picture 17" descr="A close up of a logo  Description generated with high confidence">
            <a:extLst>
              <a:ext uri="{FF2B5EF4-FFF2-40B4-BE49-F238E27FC236}">
                <a16:creationId xmlns:a16="http://schemas.microsoft.com/office/drawing/2014/main" id="{188F65DC-A7C8-470C-A615-5AB524657E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7807" y="2788019"/>
            <a:ext cx="194527" cy="1390870"/>
          </a:xfrm>
          <a:prstGeom prst="rect">
            <a:avLst/>
          </a:prstGeom>
        </p:spPr>
      </p:pic>
    </p:spTree>
    <p:extLst>
      <p:ext uri="{BB962C8B-B14F-4D97-AF65-F5344CB8AC3E}">
        <p14:creationId xmlns:p14="http://schemas.microsoft.com/office/powerpoint/2010/main" val="320674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2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5" grpId="0"/>
      <p:bldP spid="16"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3:7</a:t>
            </a:r>
          </a:p>
        </p:txBody>
      </p:sp>
      <p:sp>
        <p:nvSpPr>
          <p:cNvPr id="3" name="TextBox 2">
            <a:extLst>
              <a:ext uri="{FF2B5EF4-FFF2-40B4-BE49-F238E27FC236}">
                <a16:creationId xmlns:a16="http://schemas.microsoft.com/office/drawing/2014/main" id="{2937D039-AF0A-4772-B9F9-72C5FEDF6AA0}"/>
              </a:ext>
            </a:extLst>
          </p:cNvPr>
          <p:cNvSpPr txBox="1"/>
          <p:nvPr/>
        </p:nvSpPr>
        <p:spPr bwMode="auto">
          <a:xfrm>
            <a:off x="3375650" y="1821427"/>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19.72</a:t>
            </a:r>
          </a:p>
        </p:txBody>
      </p:sp>
      <p:sp>
        <p:nvSpPr>
          <p:cNvPr id="4" name="TextBox 3">
            <a:extLst>
              <a:ext uri="{FF2B5EF4-FFF2-40B4-BE49-F238E27FC236}">
                <a16:creationId xmlns:a16="http://schemas.microsoft.com/office/drawing/2014/main" id="{AD2BB50F-AC5E-47AE-9E72-84BD3100D489}"/>
              </a:ext>
            </a:extLst>
          </p:cNvPr>
          <p:cNvSpPr txBox="1"/>
          <p:nvPr/>
        </p:nvSpPr>
        <p:spPr bwMode="auto">
          <a:xfrm>
            <a:off x="4576029" y="4683817"/>
            <a:ext cx="40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rPr>
              <a:t>−</a:t>
            </a:r>
            <a:endParaRPr lang="en-GB" sz="2400" b="1" dirty="0">
              <a:latin typeface="Myriad Pro Semibold"/>
              <a:ea typeface="Myriad Pro Semibold" charset="0"/>
              <a:cs typeface="Myriad Pro Semibold" charset="0"/>
            </a:endParaRPr>
          </a:p>
        </p:txBody>
      </p:sp>
      <p:sp>
        <p:nvSpPr>
          <p:cNvPr id="5" name="TextBox 4">
            <a:extLst>
              <a:ext uri="{FF2B5EF4-FFF2-40B4-BE49-F238E27FC236}">
                <a16:creationId xmlns:a16="http://schemas.microsoft.com/office/drawing/2014/main" id="{E9ABC693-A70B-45D2-A02A-549CC575946C}"/>
              </a:ext>
            </a:extLst>
          </p:cNvPr>
          <p:cNvSpPr txBox="1"/>
          <p:nvPr/>
        </p:nvSpPr>
        <p:spPr bwMode="auto">
          <a:xfrm>
            <a:off x="5354753" y="1821427"/>
            <a:ext cx="752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4.94</a:t>
            </a:r>
          </a:p>
        </p:txBody>
      </p:sp>
      <p:sp>
        <p:nvSpPr>
          <p:cNvPr id="6" name="TextBox 5">
            <a:extLst>
              <a:ext uri="{FF2B5EF4-FFF2-40B4-BE49-F238E27FC236}">
                <a16:creationId xmlns:a16="http://schemas.microsoft.com/office/drawing/2014/main" id="{4D603A20-3366-4086-A0A6-033217C411D4}"/>
              </a:ext>
            </a:extLst>
          </p:cNvPr>
          <p:cNvSpPr txBox="1"/>
          <p:nvPr/>
        </p:nvSpPr>
        <p:spPr bwMode="auto">
          <a:xfrm>
            <a:off x="7133896" y="1821427"/>
            <a:ext cx="962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14.78</a:t>
            </a:r>
          </a:p>
        </p:txBody>
      </p:sp>
      <p:sp>
        <p:nvSpPr>
          <p:cNvPr id="7" name="TextBox 6">
            <a:extLst>
              <a:ext uri="{FF2B5EF4-FFF2-40B4-BE49-F238E27FC236}">
                <a16:creationId xmlns:a16="http://schemas.microsoft.com/office/drawing/2014/main" id="{39313DA3-8AFB-4ED6-9645-85B2D5F32EC7}"/>
              </a:ext>
            </a:extLst>
          </p:cNvPr>
          <p:cNvSpPr txBox="1"/>
          <p:nvPr/>
        </p:nvSpPr>
        <p:spPr bwMode="auto">
          <a:xfrm>
            <a:off x="7080997" y="4683817"/>
            <a:ext cx="1067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14.78</a:t>
            </a:r>
          </a:p>
        </p:txBody>
      </p:sp>
      <p:sp>
        <p:nvSpPr>
          <p:cNvPr id="8" name="TextBox 7">
            <a:extLst>
              <a:ext uri="{FF2B5EF4-FFF2-40B4-BE49-F238E27FC236}">
                <a16:creationId xmlns:a16="http://schemas.microsoft.com/office/drawing/2014/main" id="{9F8DE8D4-0230-484D-9DC4-F8215C4A0DF1}"/>
              </a:ext>
            </a:extLst>
          </p:cNvPr>
          <p:cNvSpPr txBox="1"/>
          <p:nvPr/>
        </p:nvSpPr>
        <p:spPr bwMode="auto">
          <a:xfrm>
            <a:off x="5539097" y="4683817"/>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5</a:t>
            </a:r>
          </a:p>
        </p:txBody>
      </p:sp>
      <p:sp>
        <p:nvSpPr>
          <p:cNvPr id="9" name="TextBox 8">
            <a:extLst>
              <a:ext uri="{FF2B5EF4-FFF2-40B4-BE49-F238E27FC236}">
                <a16:creationId xmlns:a16="http://schemas.microsoft.com/office/drawing/2014/main" id="{96363112-4474-4E8B-9FA7-AE1C1BC94E06}"/>
              </a:ext>
            </a:extLst>
          </p:cNvPr>
          <p:cNvSpPr txBox="1"/>
          <p:nvPr/>
        </p:nvSpPr>
        <p:spPr bwMode="auto">
          <a:xfrm>
            <a:off x="3359620" y="4683817"/>
            <a:ext cx="973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19.78</a:t>
            </a:r>
          </a:p>
        </p:txBody>
      </p:sp>
      <p:sp>
        <p:nvSpPr>
          <p:cNvPr id="10" name="TextBox 9">
            <a:extLst>
              <a:ext uri="{FF2B5EF4-FFF2-40B4-BE49-F238E27FC236}">
                <a16:creationId xmlns:a16="http://schemas.microsoft.com/office/drawing/2014/main" id="{525C0AB0-B223-454F-9751-69942ED10139}"/>
              </a:ext>
            </a:extLst>
          </p:cNvPr>
          <p:cNvSpPr txBox="1"/>
          <p:nvPr/>
        </p:nvSpPr>
        <p:spPr bwMode="auto">
          <a:xfrm>
            <a:off x="6345125" y="4683817"/>
            <a:ext cx="40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1" name="TextBox 10">
            <a:extLst>
              <a:ext uri="{FF2B5EF4-FFF2-40B4-BE49-F238E27FC236}">
                <a16:creationId xmlns:a16="http://schemas.microsoft.com/office/drawing/2014/main" id="{C37717DD-1D74-49F4-8D01-085CE6D00485}"/>
              </a:ext>
            </a:extLst>
          </p:cNvPr>
          <p:cNvSpPr txBox="1"/>
          <p:nvPr/>
        </p:nvSpPr>
        <p:spPr bwMode="auto">
          <a:xfrm>
            <a:off x="6349131" y="182142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2" name="TextBox 11">
            <a:extLst>
              <a:ext uri="{FF2B5EF4-FFF2-40B4-BE49-F238E27FC236}">
                <a16:creationId xmlns:a16="http://schemas.microsoft.com/office/drawing/2014/main" id="{B7EA9B5E-7E0B-4DC7-B70A-84071A6B0EA6}"/>
              </a:ext>
            </a:extLst>
          </p:cNvPr>
          <p:cNvSpPr txBox="1"/>
          <p:nvPr/>
        </p:nvSpPr>
        <p:spPr bwMode="auto">
          <a:xfrm>
            <a:off x="4580035" y="182142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a:t>
            </a:r>
            <a:endParaRPr lang="en-GB" sz="2400" dirty="0">
              <a:latin typeface="Myriad Pro Semibold"/>
              <a:ea typeface="Myriad Pro Semibold" charset="0"/>
              <a:cs typeface="Myriad Pro Semibold" charset="0"/>
            </a:endParaRPr>
          </a:p>
        </p:txBody>
      </p:sp>
      <p:pic>
        <p:nvPicPr>
          <p:cNvPr id="13" name="Picture 12" descr="A close up of a logo  Description generated with high confidence">
            <a:extLst>
              <a:ext uri="{FF2B5EF4-FFF2-40B4-BE49-F238E27FC236}">
                <a16:creationId xmlns:a16="http://schemas.microsoft.com/office/drawing/2014/main" id="{D85EE8CB-9427-4622-8454-F9211CDD9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3515" y="2009892"/>
            <a:ext cx="778109" cy="2908182"/>
          </a:xfrm>
          <a:prstGeom prst="rect">
            <a:avLst/>
          </a:prstGeom>
        </p:spPr>
      </p:pic>
      <p:sp>
        <p:nvSpPr>
          <p:cNvPr id="14" name="Rectangle 13">
            <a:extLst>
              <a:ext uri="{FF2B5EF4-FFF2-40B4-BE49-F238E27FC236}">
                <a16:creationId xmlns:a16="http://schemas.microsoft.com/office/drawing/2014/main" id="{E3AA6D3C-00CD-4FE4-A311-5EF494D9A670}"/>
              </a:ext>
            </a:extLst>
          </p:cNvPr>
          <p:cNvSpPr/>
          <p:nvPr/>
        </p:nvSpPr>
        <p:spPr bwMode="auto">
          <a:xfrm>
            <a:off x="7005099" y="1710912"/>
            <a:ext cx="1206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5" name="TextBox 14">
            <a:extLst>
              <a:ext uri="{FF2B5EF4-FFF2-40B4-BE49-F238E27FC236}">
                <a16:creationId xmlns:a16="http://schemas.microsoft.com/office/drawing/2014/main" id="{BF7BE988-A946-4816-AA0C-B9CBDC04CA29}"/>
              </a:ext>
            </a:extLst>
          </p:cNvPr>
          <p:cNvSpPr txBox="1"/>
          <p:nvPr/>
        </p:nvSpPr>
        <p:spPr bwMode="auto">
          <a:xfrm>
            <a:off x="2769606" y="3252623"/>
            <a:ext cx="1063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+ 0.06</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a16="http://schemas.microsoft.com/office/drawing/2014/main" id="{52EF2218-087C-44E3-83E2-2D775523DD23}"/>
              </a:ext>
            </a:extLst>
          </p:cNvPr>
          <p:cNvSpPr txBox="1"/>
          <p:nvPr/>
        </p:nvSpPr>
        <p:spPr bwMode="auto">
          <a:xfrm>
            <a:off x="5736927" y="3252623"/>
            <a:ext cx="1063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+ 0.06</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7" name="Picture 16" descr="A close up of a logo  Description generated with high confidence">
            <a:extLst>
              <a:ext uri="{FF2B5EF4-FFF2-40B4-BE49-F238E27FC236}">
                <a16:creationId xmlns:a16="http://schemas.microsoft.com/office/drawing/2014/main" id="{EABD0CD1-2589-413B-B65D-4979C8A55D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3554" y="2788019"/>
            <a:ext cx="194527" cy="1390870"/>
          </a:xfrm>
          <a:prstGeom prst="rect">
            <a:avLst/>
          </a:prstGeom>
        </p:spPr>
      </p:pic>
      <p:pic>
        <p:nvPicPr>
          <p:cNvPr id="18" name="Picture 17" descr="A close up of a logo  Description generated with high confidence">
            <a:extLst>
              <a:ext uri="{FF2B5EF4-FFF2-40B4-BE49-F238E27FC236}">
                <a16:creationId xmlns:a16="http://schemas.microsoft.com/office/drawing/2014/main" id="{188F65DC-A7C8-470C-A615-5AB524657E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7807" y="2788019"/>
            <a:ext cx="194527" cy="1390870"/>
          </a:xfrm>
          <a:prstGeom prst="rect">
            <a:avLst/>
          </a:prstGeom>
        </p:spPr>
      </p:pic>
    </p:spTree>
    <p:extLst>
      <p:ext uri="{BB962C8B-B14F-4D97-AF65-F5344CB8AC3E}">
        <p14:creationId xmlns:p14="http://schemas.microsoft.com/office/powerpoint/2010/main" val="124923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2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5" grpId="0"/>
      <p:bldP spid="16"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19</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71143780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19</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using the ‘same difference’ rule can make written calculation easier (2)</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7446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19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1.29 Using equivalence and the compensation category to calculate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702201766"/>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3:9 – 3:11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27-29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text  Description automatically generated">
            <a:extLst>
              <a:ext uri="{FF2B5EF4-FFF2-40B4-BE49-F238E27FC236}">
                <a16:creationId xmlns:a16="http://schemas.microsoft.com/office/drawing/2014/main" id="{96CB3017-4620-4465-BCF5-EAF71C596A9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472648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3:9</a:t>
            </a:r>
          </a:p>
        </p:txBody>
      </p:sp>
      <p:sp>
        <p:nvSpPr>
          <p:cNvPr id="5" name="TextBox 4">
            <a:extLst>
              <a:ext uri="{FF2B5EF4-FFF2-40B4-BE49-F238E27FC236}">
                <a16:creationId xmlns:a16="http://schemas.microsoft.com/office/drawing/2014/main" id="{7F1816F8-F1B0-4998-A416-B7B9248A4619}"/>
              </a:ext>
            </a:extLst>
          </p:cNvPr>
          <p:cNvSpPr txBox="1"/>
          <p:nvPr/>
        </p:nvSpPr>
        <p:spPr bwMode="auto">
          <a:xfrm>
            <a:off x="4972136" y="1017454"/>
            <a:ext cx="2247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20,000 − 1,658</a:t>
            </a:r>
          </a:p>
        </p:txBody>
      </p:sp>
      <p:graphicFrame>
        <p:nvGraphicFramePr>
          <p:cNvPr id="6" name="Table 5">
            <a:extLst>
              <a:ext uri="{FF2B5EF4-FFF2-40B4-BE49-F238E27FC236}">
                <a16:creationId xmlns:a16="http://schemas.microsoft.com/office/drawing/2014/main" id="{1DBA6F4B-557D-4347-AFC5-F2AA794DA3D5}"/>
              </a:ext>
            </a:extLst>
          </p:cNvPr>
          <p:cNvGraphicFramePr>
            <a:graphicFrameLocks noGrp="1"/>
          </p:cNvGraphicFramePr>
          <p:nvPr/>
        </p:nvGraphicFramePr>
        <p:xfrm>
          <a:off x="4681200" y="2219098"/>
          <a:ext cx="2440800" cy="1378080"/>
        </p:xfrm>
        <a:graphic>
          <a:graphicData uri="http://schemas.openxmlformats.org/drawingml/2006/table">
            <a:tbl>
              <a:tblPr firstRow="1" bandRow="1">
                <a:tableStyleId>{5C22544A-7EE6-4342-B048-85BDC9FD1C3A}</a:tableStyleId>
              </a:tblPr>
              <a:tblGrid>
                <a:gridCol w="388800">
                  <a:extLst>
                    <a:ext uri="{9D8B030D-6E8A-4147-A177-3AD203B41FA5}">
                      <a16:colId xmlns:a16="http://schemas.microsoft.com/office/drawing/2014/main" val="3489417669"/>
                    </a:ext>
                  </a:extLst>
                </a:gridCol>
                <a:gridCol w="388800">
                  <a:extLst>
                    <a:ext uri="{9D8B030D-6E8A-4147-A177-3AD203B41FA5}">
                      <a16:colId xmlns:a16="http://schemas.microsoft.com/office/drawing/2014/main" val="3656947461"/>
                    </a:ext>
                  </a:extLst>
                </a:gridCol>
                <a:gridCol w="388800">
                  <a:extLst>
                    <a:ext uri="{9D8B030D-6E8A-4147-A177-3AD203B41FA5}">
                      <a16:colId xmlns:a16="http://schemas.microsoft.com/office/drawing/2014/main" val="1231333651"/>
                    </a:ext>
                  </a:extLst>
                </a:gridCol>
                <a:gridCol w="108000">
                  <a:extLst>
                    <a:ext uri="{9D8B030D-6E8A-4147-A177-3AD203B41FA5}">
                      <a16:colId xmlns:a16="http://schemas.microsoft.com/office/drawing/2014/main" val="1230725735"/>
                    </a:ext>
                  </a:extLst>
                </a:gridCol>
                <a:gridCol w="388800">
                  <a:extLst>
                    <a:ext uri="{9D8B030D-6E8A-4147-A177-3AD203B41FA5}">
                      <a16:colId xmlns:a16="http://schemas.microsoft.com/office/drawing/2014/main" val="1259956576"/>
                    </a:ext>
                  </a:extLst>
                </a:gridCol>
                <a:gridCol w="388800">
                  <a:extLst>
                    <a:ext uri="{9D8B030D-6E8A-4147-A177-3AD203B41FA5}">
                      <a16:colId xmlns:a16="http://schemas.microsoft.com/office/drawing/2014/main" val="31847190"/>
                    </a:ext>
                  </a:extLst>
                </a:gridCol>
                <a:gridCol w="388800">
                  <a:extLst>
                    <a:ext uri="{9D8B030D-6E8A-4147-A177-3AD203B41FA5}">
                      <a16:colId xmlns:a16="http://schemas.microsoft.com/office/drawing/2014/main" val="20006"/>
                    </a:ext>
                  </a:extLst>
                </a:gridCol>
              </a:tblGrid>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marL="0" marR="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29881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latin typeface="Arial" panose="020B0604020202020204" pitchFamily="34" charset="0"/>
                          <a:ea typeface="Myriad Pro Semibold" charset="0"/>
                          <a:cs typeface="Arial" panose="020B0604020202020204" pitchFamily="34" charset="0"/>
                        </a:rPr>
                        <a:t>−</a:t>
                      </a:r>
                      <a:endParaRPr lang="en-GB" sz="2400" dirty="0">
                        <a:solidFill>
                          <a:schemeClr val="tx1"/>
                        </a:solidFill>
                        <a:latin typeface="Myriad Pro Semibold" charset="0"/>
                        <a:ea typeface="Myriad Pro Semibold" charset="0"/>
                        <a:cs typeface="Myriad Pro Semibold"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marL="0" marR="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626197"/>
                  </a:ext>
                </a:extLst>
              </a:tr>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92D050"/>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marL="0" marR="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1195444"/>
                  </a:ext>
                </a:extLst>
              </a:tr>
            </a:tbl>
          </a:graphicData>
        </a:graphic>
      </p:graphicFrame>
      <p:sp>
        <p:nvSpPr>
          <p:cNvPr id="8" name="TextBox 7">
            <a:extLst>
              <a:ext uri="{FF2B5EF4-FFF2-40B4-BE49-F238E27FC236}">
                <a16:creationId xmlns:a16="http://schemas.microsoft.com/office/drawing/2014/main" id="{E346F4B4-4E36-4397-B60A-5724DD9C5B4D}"/>
              </a:ext>
            </a:extLst>
          </p:cNvPr>
          <p:cNvSpPr txBox="1"/>
          <p:nvPr/>
        </p:nvSpPr>
        <p:spPr bwMode="auto">
          <a:xfrm>
            <a:off x="5970525" y="313888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9" name="TextBox 8">
            <a:extLst>
              <a:ext uri="{FF2B5EF4-FFF2-40B4-BE49-F238E27FC236}">
                <a16:creationId xmlns:a16="http://schemas.microsoft.com/office/drawing/2014/main" id="{D683ABF4-C3E4-49D4-83C5-9BC7D802A9CD}"/>
              </a:ext>
            </a:extLst>
          </p:cNvPr>
          <p:cNvSpPr txBox="1"/>
          <p:nvPr/>
        </p:nvSpPr>
        <p:spPr bwMode="auto">
          <a:xfrm>
            <a:off x="5774365" y="3138885"/>
            <a:ext cx="251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0" name="TextBox 9">
            <a:extLst>
              <a:ext uri="{FF2B5EF4-FFF2-40B4-BE49-F238E27FC236}">
                <a16:creationId xmlns:a16="http://schemas.microsoft.com/office/drawing/2014/main" id="{B2CD453F-61F4-4DD6-B74B-80FD1022AB0E}"/>
              </a:ext>
            </a:extLst>
          </p:cNvPr>
          <p:cNvSpPr txBox="1"/>
          <p:nvPr/>
        </p:nvSpPr>
        <p:spPr bwMode="auto">
          <a:xfrm>
            <a:off x="6360256" y="313888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1" name="TextBox 10">
            <a:extLst>
              <a:ext uri="{FF2B5EF4-FFF2-40B4-BE49-F238E27FC236}">
                <a16:creationId xmlns:a16="http://schemas.microsoft.com/office/drawing/2014/main" id="{E2D61C7A-7892-49F7-B9AF-F4A5D6339726}"/>
              </a:ext>
            </a:extLst>
          </p:cNvPr>
          <p:cNvSpPr txBox="1"/>
          <p:nvPr/>
        </p:nvSpPr>
        <p:spPr bwMode="auto">
          <a:xfrm>
            <a:off x="6747643" y="313888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2" name="TextBox 11">
            <a:extLst>
              <a:ext uri="{FF2B5EF4-FFF2-40B4-BE49-F238E27FC236}">
                <a16:creationId xmlns:a16="http://schemas.microsoft.com/office/drawing/2014/main" id="{5E7257DD-048A-4406-8D28-F3C420012B08}"/>
              </a:ext>
            </a:extLst>
          </p:cNvPr>
          <p:cNvSpPr txBox="1"/>
          <p:nvPr/>
        </p:nvSpPr>
        <p:spPr bwMode="auto">
          <a:xfrm>
            <a:off x="6654137" y="2140086"/>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E72420"/>
                </a:solidFill>
                <a:latin typeface="Myriad Pro Semibold" charset="0"/>
                <a:ea typeface="Myriad Pro Semibold" charset="0"/>
                <a:cs typeface="Myriad Pro Semibold" charset="0"/>
              </a:rPr>
              <a:t>1</a:t>
            </a:r>
          </a:p>
        </p:txBody>
      </p:sp>
      <p:sp>
        <p:nvSpPr>
          <p:cNvPr id="17" name="TextBox 16">
            <a:extLst>
              <a:ext uri="{FF2B5EF4-FFF2-40B4-BE49-F238E27FC236}">
                <a16:creationId xmlns:a16="http://schemas.microsoft.com/office/drawing/2014/main" id="{2B6DA48B-CF60-4595-9B1E-7A5509D6FFF3}"/>
              </a:ext>
            </a:extLst>
          </p:cNvPr>
          <p:cNvSpPr txBox="1"/>
          <p:nvPr/>
        </p:nvSpPr>
        <p:spPr bwMode="auto">
          <a:xfrm>
            <a:off x="6465031" y="196368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9</a:t>
            </a:r>
          </a:p>
        </p:txBody>
      </p:sp>
      <p:cxnSp>
        <p:nvCxnSpPr>
          <p:cNvPr id="18" name="Straight Connector 17">
            <a:extLst>
              <a:ext uri="{FF2B5EF4-FFF2-40B4-BE49-F238E27FC236}">
                <a16:creationId xmlns:a16="http://schemas.microsoft.com/office/drawing/2014/main" id="{16592105-7C1B-4A3B-87B5-45DA69151B59}"/>
              </a:ext>
            </a:extLst>
          </p:cNvPr>
          <p:cNvCxnSpPr>
            <a:cxnSpLocks/>
          </p:cNvCxnSpPr>
          <p:nvPr/>
        </p:nvCxnSpPr>
        <p:spPr bwMode="auto">
          <a:xfrm>
            <a:off x="6420920" y="2324752"/>
            <a:ext cx="234950" cy="234950"/>
          </a:xfrm>
          <a:prstGeom prst="lin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a:extLst>
              <a:ext uri="{FF2B5EF4-FFF2-40B4-BE49-F238E27FC236}">
                <a16:creationId xmlns:a16="http://schemas.microsoft.com/office/drawing/2014/main" id="{1424E845-2FBF-4961-ABBA-EF68C3E03FF5}"/>
              </a:ext>
            </a:extLst>
          </p:cNvPr>
          <p:cNvSpPr txBox="1"/>
          <p:nvPr/>
        </p:nvSpPr>
        <p:spPr bwMode="auto">
          <a:xfrm>
            <a:off x="6064732" y="196368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9</a:t>
            </a:r>
          </a:p>
        </p:txBody>
      </p:sp>
      <p:sp>
        <p:nvSpPr>
          <p:cNvPr id="21" name="TextBox 20">
            <a:extLst>
              <a:ext uri="{FF2B5EF4-FFF2-40B4-BE49-F238E27FC236}">
                <a16:creationId xmlns:a16="http://schemas.microsoft.com/office/drawing/2014/main" id="{8DBF5F7C-BC42-4587-B254-32511A70D538}"/>
              </a:ext>
            </a:extLst>
          </p:cNvPr>
          <p:cNvSpPr txBox="1"/>
          <p:nvPr/>
        </p:nvSpPr>
        <p:spPr bwMode="auto">
          <a:xfrm>
            <a:off x="5474341" y="313888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cxnSp>
        <p:nvCxnSpPr>
          <p:cNvPr id="22" name="Straight Connector 21">
            <a:extLst>
              <a:ext uri="{FF2B5EF4-FFF2-40B4-BE49-F238E27FC236}">
                <a16:creationId xmlns:a16="http://schemas.microsoft.com/office/drawing/2014/main" id="{9727CFD4-56EE-4FD1-B51B-97C6E0893E1B}"/>
              </a:ext>
            </a:extLst>
          </p:cNvPr>
          <p:cNvCxnSpPr>
            <a:cxnSpLocks/>
          </p:cNvCxnSpPr>
          <p:nvPr/>
        </p:nvCxnSpPr>
        <p:spPr bwMode="auto">
          <a:xfrm>
            <a:off x="6031144" y="2324752"/>
            <a:ext cx="234950" cy="234950"/>
          </a:xfrm>
          <a:prstGeom prst="lin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a:extLst>
              <a:ext uri="{FF2B5EF4-FFF2-40B4-BE49-F238E27FC236}">
                <a16:creationId xmlns:a16="http://schemas.microsoft.com/office/drawing/2014/main" id="{8DBF5F7C-BC42-4587-B254-32511A70D538}"/>
              </a:ext>
            </a:extLst>
          </p:cNvPr>
          <p:cNvSpPr txBox="1"/>
          <p:nvPr/>
        </p:nvSpPr>
        <p:spPr bwMode="auto">
          <a:xfrm>
            <a:off x="5086003" y="313888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cxnSp>
        <p:nvCxnSpPr>
          <p:cNvPr id="24" name="Straight Connector 23">
            <a:extLst>
              <a:ext uri="{FF2B5EF4-FFF2-40B4-BE49-F238E27FC236}">
                <a16:creationId xmlns:a16="http://schemas.microsoft.com/office/drawing/2014/main" id="{9727CFD4-56EE-4FD1-B51B-97C6E0893E1B}"/>
              </a:ext>
            </a:extLst>
          </p:cNvPr>
          <p:cNvCxnSpPr>
            <a:cxnSpLocks/>
          </p:cNvCxnSpPr>
          <p:nvPr/>
        </p:nvCxnSpPr>
        <p:spPr bwMode="auto">
          <a:xfrm>
            <a:off x="5534960" y="2324752"/>
            <a:ext cx="234950" cy="234950"/>
          </a:xfrm>
          <a:prstGeom prst="lin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9727CFD4-56EE-4FD1-B51B-97C6E0893E1B}"/>
              </a:ext>
            </a:extLst>
          </p:cNvPr>
          <p:cNvCxnSpPr>
            <a:cxnSpLocks/>
          </p:cNvCxnSpPr>
          <p:nvPr/>
        </p:nvCxnSpPr>
        <p:spPr bwMode="auto">
          <a:xfrm>
            <a:off x="5146622" y="2324752"/>
            <a:ext cx="234950" cy="234950"/>
          </a:xfrm>
          <a:prstGeom prst="lin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a:extLst>
              <a:ext uri="{FF2B5EF4-FFF2-40B4-BE49-F238E27FC236}">
                <a16:creationId xmlns:a16="http://schemas.microsoft.com/office/drawing/2014/main" id="{1424E845-2FBF-4961-ABBA-EF68C3E03FF5}"/>
              </a:ext>
            </a:extLst>
          </p:cNvPr>
          <p:cNvSpPr txBox="1"/>
          <p:nvPr/>
        </p:nvSpPr>
        <p:spPr bwMode="auto">
          <a:xfrm>
            <a:off x="5582585" y="196368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9</a:t>
            </a:r>
          </a:p>
        </p:txBody>
      </p:sp>
      <p:sp>
        <p:nvSpPr>
          <p:cNvPr id="27" name="TextBox 26">
            <a:extLst>
              <a:ext uri="{FF2B5EF4-FFF2-40B4-BE49-F238E27FC236}">
                <a16:creationId xmlns:a16="http://schemas.microsoft.com/office/drawing/2014/main" id="{1424E845-2FBF-4961-ABBA-EF68C3E03FF5}"/>
              </a:ext>
            </a:extLst>
          </p:cNvPr>
          <p:cNvSpPr txBox="1"/>
          <p:nvPr/>
        </p:nvSpPr>
        <p:spPr bwMode="auto">
          <a:xfrm>
            <a:off x="5180225" y="196368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1</a:t>
            </a:r>
          </a:p>
        </p:txBody>
      </p:sp>
      <p:sp>
        <p:nvSpPr>
          <p:cNvPr id="28" name="TextBox 27">
            <a:extLst>
              <a:ext uri="{FF2B5EF4-FFF2-40B4-BE49-F238E27FC236}">
                <a16:creationId xmlns:a16="http://schemas.microsoft.com/office/drawing/2014/main" id="{5E7257DD-048A-4406-8D28-F3C420012B08}"/>
              </a:ext>
            </a:extLst>
          </p:cNvPr>
          <p:cNvSpPr txBox="1"/>
          <p:nvPr/>
        </p:nvSpPr>
        <p:spPr bwMode="auto">
          <a:xfrm>
            <a:off x="6272463" y="2140086"/>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E72420"/>
                </a:solidFill>
                <a:latin typeface="Myriad Pro Semibold" charset="0"/>
                <a:ea typeface="Myriad Pro Semibold" charset="0"/>
                <a:cs typeface="Myriad Pro Semibold" charset="0"/>
              </a:rPr>
              <a:t>1</a:t>
            </a:r>
          </a:p>
        </p:txBody>
      </p:sp>
      <p:sp>
        <p:nvSpPr>
          <p:cNvPr id="29" name="TextBox 28">
            <a:extLst>
              <a:ext uri="{FF2B5EF4-FFF2-40B4-BE49-F238E27FC236}">
                <a16:creationId xmlns:a16="http://schemas.microsoft.com/office/drawing/2014/main" id="{5E7257DD-048A-4406-8D28-F3C420012B08}"/>
              </a:ext>
            </a:extLst>
          </p:cNvPr>
          <p:cNvSpPr txBox="1"/>
          <p:nvPr/>
        </p:nvSpPr>
        <p:spPr bwMode="auto">
          <a:xfrm>
            <a:off x="5874961" y="2140086"/>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E72420"/>
                </a:solidFill>
                <a:latin typeface="Myriad Pro Semibold" charset="0"/>
                <a:ea typeface="Myriad Pro Semibold" charset="0"/>
                <a:cs typeface="Myriad Pro Semibold" charset="0"/>
              </a:rPr>
              <a:t>1</a:t>
            </a:r>
          </a:p>
        </p:txBody>
      </p:sp>
      <p:sp>
        <p:nvSpPr>
          <p:cNvPr id="30" name="TextBox 29">
            <a:extLst>
              <a:ext uri="{FF2B5EF4-FFF2-40B4-BE49-F238E27FC236}">
                <a16:creationId xmlns:a16="http://schemas.microsoft.com/office/drawing/2014/main" id="{5E7257DD-048A-4406-8D28-F3C420012B08}"/>
              </a:ext>
            </a:extLst>
          </p:cNvPr>
          <p:cNvSpPr txBox="1"/>
          <p:nvPr/>
        </p:nvSpPr>
        <p:spPr bwMode="auto">
          <a:xfrm>
            <a:off x="5382046" y="2140086"/>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E72420"/>
                </a:solidFill>
                <a:latin typeface="Myriad Pro Semibold" charset="0"/>
                <a:ea typeface="Myriad Pro Semibold" charset="0"/>
                <a:cs typeface="Myriad Pro Semibold" charset="0"/>
              </a:rPr>
              <a:t>1</a:t>
            </a:r>
          </a:p>
        </p:txBody>
      </p:sp>
    </p:spTree>
    <p:extLst>
      <p:ext uri="{BB962C8B-B14F-4D97-AF65-F5344CB8AC3E}">
        <p14:creationId xmlns:p14="http://schemas.microsoft.com/office/powerpoint/2010/main" val="35874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7" grpId="0"/>
      <p:bldP spid="20" grpId="0"/>
      <p:bldP spid="21" grpId="0"/>
      <p:bldP spid="23" grpId="0"/>
      <p:bldP spid="26" grpId="0"/>
      <p:bldP spid="27" grpId="0"/>
      <p:bldP spid="28" grpId="0"/>
      <p:bldP spid="29" grpId="0"/>
      <p:bldP spid="30"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a:extLst>
              <a:ext uri="{FF2B5EF4-FFF2-40B4-BE49-F238E27FC236}">
                <a16:creationId xmlns:a16="http://schemas.microsoft.com/office/drawing/2014/main" id="{1DBA6F4B-557D-4347-AFC5-F2AA794DA3D5}"/>
              </a:ext>
            </a:extLst>
          </p:cNvPr>
          <p:cNvGraphicFramePr>
            <a:graphicFrameLocks noGrp="1"/>
          </p:cNvGraphicFramePr>
          <p:nvPr/>
        </p:nvGraphicFramePr>
        <p:xfrm>
          <a:off x="4679699" y="2221925"/>
          <a:ext cx="2440800" cy="1378080"/>
        </p:xfrm>
        <a:graphic>
          <a:graphicData uri="http://schemas.openxmlformats.org/drawingml/2006/table">
            <a:tbl>
              <a:tblPr firstRow="1" bandRow="1">
                <a:tableStyleId>{5C22544A-7EE6-4342-B048-85BDC9FD1C3A}</a:tableStyleId>
              </a:tblPr>
              <a:tblGrid>
                <a:gridCol w="388800">
                  <a:extLst>
                    <a:ext uri="{9D8B030D-6E8A-4147-A177-3AD203B41FA5}">
                      <a16:colId xmlns:a16="http://schemas.microsoft.com/office/drawing/2014/main" val="3489417669"/>
                    </a:ext>
                  </a:extLst>
                </a:gridCol>
                <a:gridCol w="388800">
                  <a:extLst>
                    <a:ext uri="{9D8B030D-6E8A-4147-A177-3AD203B41FA5}">
                      <a16:colId xmlns:a16="http://schemas.microsoft.com/office/drawing/2014/main" val="3656947461"/>
                    </a:ext>
                  </a:extLst>
                </a:gridCol>
                <a:gridCol w="388800">
                  <a:extLst>
                    <a:ext uri="{9D8B030D-6E8A-4147-A177-3AD203B41FA5}">
                      <a16:colId xmlns:a16="http://schemas.microsoft.com/office/drawing/2014/main" val="1231333651"/>
                    </a:ext>
                  </a:extLst>
                </a:gridCol>
                <a:gridCol w="108000">
                  <a:extLst>
                    <a:ext uri="{9D8B030D-6E8A-4147-A177-3AD203B41FA5}">
                      <a16:colId xmlns:a16="http://schemas.microsoft.com/office/drawing/2014/main" val="1230725735"/>
                    </a:ext>
                  </a:extLst>
                </a:gridCol>
                <a:gridCol w="388800">
                  <a:extLst>
                    <a:ext uri="{9D8B030D-6E8A-4147-A177-3AD203B41FA5}">
                      <a16:colId xmlns:a16="http://schemas.microsoft.com/office/drawing/2014/main" val="1259956576"/>
                    </a:ext>
                  </a:extLst>
                </a:gridCol>
                <a:gridCol w="388800">
                  <a:extLst>
                    <a:ext uri="{9D8B030D-6E8A-4147-A177-3AD203B41FA5}">
                      <a16:colId xmlns:a16="http://schemas.microsoft.com/office/drawing/2014/main" val="31847190"/>
                    </a:ext>
                  </a:extLst>
                </a:gridCol>
                <a:gridCol w="388800">
                  <a:extLst>
                    <a:ext uri="{9D8B030D-6E8A-4147-A177-3AD203B41FA5}">
                      <a16:colId xmlns:a16="http://schemas.microsoft.com/office/drawing/2014/main" val="20006"/>
                    </a:ext>
                  </a:extLst>
                </a:gridCol>
              </a:tblGrid>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marL="0" marR="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29881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latin typeface="Arial" panose="020B0604020202020204" pitchFamily="34" charset="0"/>
                          <a:ea typeface="Myriad Pro Semibold" charset="0"/>
                          <a:cs typeface="Arial" panose="020B0604020202020204" pitchFamily="34" charset="0"/>
                        </a:rPr>
                        <a:t>−</a:t>
                      </a:r>
                      <a:endParaRPr lang="en-GB" sz="2400" dirty="0">
                        <a:solidFill>
                          <a:schemeClr val="tx1"/>
                        </a:solidFill>
                        <a:latin typeface="Myriad Pro Semibold" charset="0"/>
                        <a:ea typeface="Myriad Pro Semibold" charset="0"/>
                        <a:cs typeface="Myriad Pro Semibold"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marL="0" marR="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626197"/>
                  </a:ext>
                </a:extLst>
              </a:tr>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92D050"/>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marL="0" marR="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1195444"/>
                  </a:ext>
                </a:extLst>
              </a:tr>
            </a:tbl>
          </a:graphicData>
        </a:graphic>
      </p:graphicFrame>
      <p:sp>
        <p:nvSpPr>
          <p:cNvPr id="2" name="Text Placeholder 1"/>
          <p:cNvSpPr>
            <a:spLocks noGrp="1"/>
          </p:cNvSpPr>
          <p:nvPr>
            <p:ph type="body" sz="quarter" idx="11"/>
          </p:nvPr>
        </p:nvSpPr>
        <p:spPr/>
        <p:txBody>
          <a:bodyPr/>
          <a:lstStyle/>
          <a:p>
            <a:r>
              <a:rPr lang="en-US" dirty="0"/>
              <a:t>1.29 Equivalence and compensation – step 3:9</a:t>
            </a:r>
          </a:p>
        </p:txBody>
      </p:sp>
      <p:sp>
        <p:nvSpPr>
          <p:cNvPr id="7" name="TextBox 6">
            <a:extLst>
              <a:ext uri="{FF2B5EF4-FFF2-40B4-BE49-F238E27FC236}">
                <a16:creationId xmlns:a16="http://schemas.microsoft.com/office/drawing/2014/main" id="{D683ABF4-C3E4-49D4-83C5-9BC7D802A9CD}"/>
              </a:ext>
            </a:extLst>
          </p:cNvPr>
          <p:cNvSpPr txBox="1"/>
          <p:nvPr/>
        </p:nvSpPr>
        <p:spPr bwMode="auto">
          <a:xfrm>
            <a:off x="5774365" y="3141797"/>
            <a:ext cx="251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4" name="TextBox 23">
            <a:extLst>
              <a:ext uri="{FF2B5EF4-FFF2-40B4-BE49-F238E27FC236}">
                <a16:creationId xmlns:a16="http://schemas.microsoft.com/office/drawing/2014/main" id="{F161F96B-E182-485C-9BBA-CD435EA45383}"/>
              </a:ext>
            </a:extLst>
          </p:cNvPr>
          <p:cNvSpPr txBox="1"/>
          <p:nvPr/>
        </p:nvSpPr>
        <p:spPr bwMode="auto">
          <a:xfrm>
            <a:off x="7612716" y="1017454"/>
            <a:ext cx="13917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18,342</a:t>
            </a:r>
          </a:p>
        </p:txBody>
      </p:sp>
      <p:sp>
        <p:nvSpPr>
          <p:cNvPr id="25" name="TextBox 24">
            <a:extLst>
              <a:ext uri="{FF2B5EF4-FFF2-40B4-BE49-F238E27FC236}">
                <a16:creationId xmlns:a16="http://schemas.microsoft.com/office/drawing/2014/main" id="{7F1816F8-F1B0-4998-A416-B7B9248A4619}"/>
              </a:ext>
            </a:extLst>
          </p:cNvPr>
          <p:cNvSpPr txBox="1"/>
          <p:nvPr/>
        </p:nvSpPr>
        <p:spPr bwMode="auto">
          <a:xfrm>
            <a:off x="3140929" y="1017454"/>
            <a:ext cx="4636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20,000 − 1,658 = 19,999 − 1,657</a:t>
            </a:r>
          </a:p>
        </p:txBody>
      </p:sp>
      <p:sp>
        <p:nvSpPr>
          <p:cNvPr id="28" name="TextBox 27">
            <a:extLst>
              <a:ext uri="{FF2B5EF4-FFF2-40B4-BE49-F238E27FC236}">
                <a16:creationId xmlns:a16="http://schemas.microsoft.com/office/drawing/2014/main" id="{E346F4B4-4E36-4397-B60A-5724DD9C5B4D}"/>
              </a:ext>
            </a:extLst>
          </p:cNvPr>
          <p:cNvSpPr txBox="1"/>
          <p:nvPr/>
        </p:nvSpPr>
        <p:spPr bwMode="auto">
          <a:xfrm>
            <a:off x="5969024" y="314171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30" name="TextBox 29">
            <a:extLst>
              <a:ext uri="{FF2B5EF4-FFF2-40B4-BE49-F238E27FC236}">
                <a16:creationId xmlns:a16="http://schemas.microsoft.com/office/drawing/2014/main" id="{B2CD453F-61F4-4DD6-B74B-80FD1022AB0E}"/>
              </a:ext>
            </a:extLst>
          </p:cNvPr>
          <p:cNvSpPr txBox="1"/>
          <p:nvPr/>
        </p:nvSpPr>
        <p:spPr bwMode="auto">
          <a:xfrm>
            <a:off x="6358755" y="314171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31" name="TextBox 30">
            <a:extLst>
              <a:ext uri="{FF2B5EF4-FFF2-40B4-BE49-F238E27FC236}">
                <a16:creationId xmlns:a16="http://schemas.microsoft.com/office/drawing/2014/main" id="{E2D61C7A-7892-49F7-B9AF-F4A5D6339726}"/>
              </a:ext>
            </a:extLst>
          </p:cNvPr>
          <p:cNvSpPr txBox="1"/>
          <p:nvPr/>
        </p:nvSpPr>
        <p:spPr bwMode="auto">
          <a:xfrm>
            <a:off x="6746142" y="314171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34" name="TextBox 33">
            <a:extLst>
              <a:ext uri="{FF2B5EF4-FFF2-40B4-BE49-F238E27FC236}">
                <a16:creationId xmlns:a16="http://schemas.microsoft.com/office/drawing/2014/main" id="{8DBF5F7C-BC42-4587-B254-32511A70D538}"/>
              </a:ext>
            </a:extLst>
          </p:cNvPr>
          <p:cNvSpPr txBox="1"/>
          <p:nvPr/>
        </p:nvSpPr>
        <p:spPr bwMode="auto">
          <a:xfrm>
            <a:off x="5472840" y="314171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36" name="TextBox 35">
            <a:extLst>
              <a:ext uri="{FF2B5EF4-FFF2-40B4-BE49-F238E27FC236}">
                <a16:creationId xmlns:a16="http://schemas.microsoft.com/office/drawing/2014/main" id="{8DBF5F7C-BC42-4587-B254-32511A70D538}"/>
              </a:ext>
            </a:extLst>
          </p:cNvPr>
          <p:cNvSpPr txBox="1"/>
          <p:nvPr/>
        </p:nvSpPr>
        <p:spPr bwMode="auto">
          <a:xfrm>
            <a:off x="5084502" y="314171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pic>
        <p:nvPicPr>
          <p:cNvPr id="32" name="Picture 31" descr="A close up of a logo  Description generated with very high confidence">
            <a:extLst>
              <a:ext uri="{FF2B5EF4-FFF2-40B4-BE49-F238E27FC236}">
                <a16:creationId xmlns:a16="http://schemas.microsoft.com/office/drawing/2014/main" id="{4FB0B767-C67B-4D7C-B06F-04B9F4F5F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530" y="4740495"/>
            <a:ext cx="6948943" cy="372844"/>
          </a:xfrm>
          <a:prstGeom prst="rect">
            <a:avLst/>
          </a:prstGeom>
        </p:spPr>
      </p:pic>
      <p:pic>
        <p:nvPicPr>
          <p:cNvPr id="35" name="Picture 34" descr="A close up of a logo  Description generated with very high confidence">
            <a:extLst>
              <a:ext uri="{FF2B5EF4-FFF2-40B4-BE49-F238E27FC236}">
                <a16:creationId xmlns:a16="http://schemas.microsoft.com/office/drawing/2014/main" id="{92AEA86E-A457-4B50-AF89-8B467DB4FF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494" y="4340431"/>
            <a:ext cx="5825009" cy="372844"/>
          </a:xfrm>
          <a:prstGeom prst="rect">
            <a:avLst/>
          </a:prstGeom>
        </p:spPr>
      </p:pic>
      <p:pic>
        <p:nvPicPr>
          <p:cNvPr id="38" name="Picture 37">
            <a:extLst>
              <a:ext uri="{FF2B5EF4-FFF2-40B4-BE49-F238E27FC236}">
                <a16:creationId xmlns:a16="http://schemas.microsoft.com/office/drawing/2014/main" id="{491522F4-0254-4575-8604-9D6B10BDDC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4485" y="5138178"/>
            <a:ext cx="5825009" cy="372844"/>
          </a:xfrm>
          <a:prstGeom prst="rect">
            <a:avLst/>
          </a:prstGeom>
        </p:spPr>
      </p:pic>
      <p:graphicFrame>
        <p:nvGraphicFramePr>
          <p:cNvPr id="15" name="Table 14">
            <a:extLst>
              <a:ext uri="{FF2B5EF4-FFF2-40B4-BE49-F238E27FC236}">
                <a16:creationId xmlns:a16="http://schemas.microsoft.com/office/drawing/2014/main" id="{690A8100-FEB3-4864-A6FB-A827C41201AE}"/>
              </a:ext>
            </a:extLst>
          </p:cNvPr>
          <p:cNvGraphicFramePr>
            <a:graphicFrameLocks noGrp="1"/>
          </p:cNvGraphicFramePr>
          <p:nvPr/>
        </p:nvGraphicFramePr>
        <p:xfrm>
          <a:off x="4679699" y="2220850"/>
          <a:ext cx="2440800" cy="1378080"/>
        </p:xfrm>
        <a:graphic>
          <a:graphicData uri="http://schemas.openxmlformats.org/drawingml/2006/table">
            <a:tbl>
              <a:tblPr firstRow="1" bandRow="1">
                <a:tableStyleId>{5C22544A-7EE6-4342-B048-85BDC9FD1C3A}</a:tableStyleId>
              </a:tblPr>
              <a:tblGrid>
                <a:gridCol w="388800">
                  <a:extLst>
                    <a:ext uri="{9D8B030D-6E8A-4147-A177-3AD203B41FA5}">
                      <a16:colId xmlns:a16="http://schemas.microsoft.com/office/drawing/2014/main" val="3489417669"/>
                    </a:ext>
                  </a:extLst>
                </a:gridCol>
                <a:gridCol w="388800">
                  <a:extLst>
                    <a:ext uri="{9D8B030D-6E8A-4147-A177-3AD203B41FA5}">
                      <a16:colId xmlns:a16="http://schemas.microsoft.com/office/drawing/2014/main" val="3656947461"/>
                    </a:ext>
                  </a:extLst>
                </a:gridCol>
                <a:gridCol w="388800">
                  <a:extLst>
                    <a:ext uri="{9D8B030D-6E8A-4147-A177-3AD203B41FA5}">
                      <a16:colId xmlns:a16="http://schemas.microsoft.com/office/drawing/2014/main" val="1231333651"/>
                    </a:ext>
                  </a:extLst>
                </a:gridCol>
                <a:gridCol w="108000">
                  <a:extLst>
                    <a:ext uri="{9D8B030D-6E8A-4147-A177-3AD203B41FA5}">
                      <a16:colId xmlns:a16="http://schemas.microsoft.com/office/drawing/2014/main" val="1230725735"/>
                    </a:ext>
                  </a:extLst>
                </a:gridCol>
                <a:gridCol w="388800">
                  <a:extLst>
                    <a:ext uri="{9D8B030D-6E8A-4147-A177-3AD203B41FA5}">
                      <a16:colId xmlns:a16="http://schemas.microsoft.com/office/drawing/2014/main" val="1259956576"/>
                    </a:ext>
                  </a:extLst>
                </a:gridCol>
                <a:gridCol w="388800">
                  <a:extLst>
                    <a:ext uri="{9D8B030D-6E8A-4147-A177-3AD203B41FA5}">
                      <a16:colId xmlns:a16="http://schemas.microsoft.com/office/drawing/2014/main" val="31847190"/>
                    </a:ext>
                  </a:extLst>
                </a:gridCol>
                <a:gridCol w="388800">
                  <a:extLst>
                    <a:ext uri="{9D8B030D-6E8A-4147-A177-3AD203B41FA5}">
                      <a16:colId xmlns:a16="http://schemas.microsoft.com/office/drawing/2014/main" val="20006"/>
                    </a:ext>
                  </a:extLst>
                </a:gridCol>
              </a:tblGrid>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marL="0" marR="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29881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latin typeface="Arial" panose="020B0604020202020204" pitchFamily="34" charset="0"/>
                          <a:ea typeface="Myriad Pro Semibold" charset="0"/>
                          <a:cs typeface="Arial" panose="020B0604020202020204" pitchFamily="34" charset="0"/>
                        </a:rPr>
                        <a:t>−</a:t>
                      </a:r>
                      <a:endParaRPr lang="en-GB" sz="2400" dirty="0">
                        <a:solidFill>
                          <a:schemeClr val="tx1"/>
                        </a:solidFill>
                        <a:latin typeface="Myriad Pro Semibold" charset="0"/>
                        <a:ea typeface="Myriad Pro Semibold" charset="0"/>
                        <a:cs typeface="Myriad Pro Semibold"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marL="0" marR="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626197"/>
                  </a:ext>
                </a:extLst>
              </a:tr>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92D050"/>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marL="0" marR="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1195444"/>
                  </a:ext>
                </a:extLst>
              </a:tr>
            </a:tbl>
          </a:graphicData>
        </a:graphic>
      </p:graphicFrame>
      <p:sp>
        <p:nvSpPr>
          <p:cNvPr id="16" name="TextBox 15">
            <a:extLst>
              <a:ext uri="{FF2B5EF4-FFF2-40B4-BE49-F238E27FC236}">
                <a16:creationId xmlns:a16="http://schemas.microsoft.com/office/drawing/2014/main" id="{8584679D-B4F6-4B98-B595-1B011D426903}"/>
              </a:ext>
            </a:extLst>
          </p:cNvPr>
          <p:cNvSpPr txBox="1"/>
          <p:nvPr/>
        </p:nvSpPr>
        <p:spPr bwMode="auto">
          <a:xfrm>
            <a:off x="5969024" y="314063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7" name="TextBox 16">
            <a:extLst>
              <a:ext uri="{FF2B5EF4-FFF2-40B4-BE49-F238E27FC236}">
                <a16:creationId xmlns:a16="http://schemas.microsoft.com/office/drawing/2014/main" id="{D47E00D2-4209-4DCA-880F-9D3E30393F89}"/>
              </a:ext>
            </a:extLst>
          </p:cNvPr>
          <p:cNvSpPr txBox="1"/>
          <p:nvPr/>
        </p:nvSpPr>
        <p:spPr bwMode="auto">
          <a:xfrm>
            <a:off x="5772864" y="3140637"/>
            <a:ext cx="251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8" name="TextBox 17">
            <a:extLst>
              <a:ext uri="{FF2B5EF4-FFF2-40B4-BE49-F238E27FC236}">
                <a16:creationId xmlns:a16="http://schemas.microsoft.com/office/drawing/2014/main" id="{CBDA3351-C29D-474E-A929-5C6CAF299B16}"/>
              </a:ext>
            </a:extLst>
          </p:cNvPr>
          <p:cNvSpPr txBox="1"/>
          <p:nvPr/>
        </p:nvSpPr>
        <p:spPr bwMode="auto">
          <a:xfrm>
            <a:off x="6358755" y="314063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9" name="TextBox 18">
            <a:extLst>
              <a:ext uri="{FF2B5EF4-FFF2-40B4-BE49-F238E27FC236}">
                <a16:creationId xmlns:a16="http://schemas.microsoft.com/office/drawing/2014/main" id="{2CE86077-DA58-42A3-85E0-A4DF5E2C89E2}"/>
              </a:ext>
            </a:extLst>
          </p:cNvPr>
          <p:cNvSpPr txBox="1"/>
          <p:nvPr/>
        </p:nvSpPr>
        <p:spPr bwMode="auto">
          <a:xfrm>
            <a:off x="6746142" y="314063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0" name="TextBox 19">
            <a:extLst>
              <a:ext uri="{FF2B5EF4-FFF2-40B4-BE49-F238E27FC236}">
                <a16:creationId xmlns:a16="http://schemas.microsoft.com/office/drawing/2014/main" id="{37EDAD7C-92EB-4187-A7FA-15F0937F0CDE}"/>
              </a:ext>
            </a:extLst>
          </p:cNvPr>
          <p:cNvSpPr txBox="1"/>
          <p:nvPr/>
        </p:nvSpPr>
        <p:spPr bwMode="auto">
          <a:xfrm>
            <a:off x="6652636" y="2141838"/>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E72420"/>
                </a:solidFill>
                <a:latin typeface="Myriad Pro Semibold" charset="0"/>
                <a:ea typeface="Myriad Pro Semibold" charset="0"/>
                <a:cs typeface="Myriad Pro Semibold" charset="0"/>
              </a:rPr>
              <a:t>1</a:t>
            </a:r>
          </a:p>
        </p:txBody>
      </p:sp>
      <p:sp>
        <p:nvSpPr>
          <p:cNvPr id="21" name="TextBox 20">
            <a:extLst>
              <a:ext uri="{FF2B5EF4-FFF2-40B4-BE49-F238E27FC236}">
                <a16:creationId xmlns:a16="http://schemas.microsoft.com/office/drawing/2014/main" id="{8DCAE582-BDDA-4E47-8F73-9A704287235E}"/>
              </a:ext>
            </a:extLst>
          </p:cNvPr>
          <p:cNvSpPr txBox="1"/>
          <p:nvPr/>
        </p:nvSpPr>
        <p:spPr bwMode="auto">
          <a:xfrm>
            <a:off x="6463530" y="1965433"/>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9</a:t>
            </a:r>
          </a:p>
        </p:txBody>
      </p:sp>
      <p:cxnSp>
        <p:nvCxnSpPr>
          <p:cNvPr id="22" name="Straight Connector 21">
            <a:extLst>
              <a:ext uri="{FF2B5EF4-FFF2-40B4-BE49-F238E27FC236}">
                <a16:creationId xmlns:a16="http://schemas.microsoft.com/office/drawing/2014/main" id="{CDD22B6E-7B88-4CAE-9592-1CEFAE2DE0FE}"/>
              </a:ext>
            </a:extLst>
          </p:cNvPr>
          <p:cNvCxnSpPr>
            <a:cxnSpLocks/>
          </p:cNvCxnSpPr>
          <p:nvPr/>
        </p:nvCxnSpPr>
        <p:spPr bwMode="auto">
          <a:xfrm>
            <a:off x="6419419" y="2326504"/>
            <a:ext cx="234950" cy="234950"/>
          </a:xfrm>
          <a:prstGeom prst="lin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a:extLst>
              <a:ext uri="{FF2B5EF4-FFF2-40B4-BE49-F238E27FC236}">
                <a16:creationId xmlns:a16="http://schemas.microsoft.com/office/drawing/2014/main" id="{0C94F52F-67E6-40B8-8ABC-DA059259D017}"/>
              </a:ext>
            </a:extLst>
          </p:cNvPr>
          <p:cNvSpPr txBox="1"/>
          <p:nvPr/>
        </p:nvSpPr>
        <p:spPr bwMode="auto">
          <a:xfrm>
            <a:off x="6063231" y="1965433"/>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9</a:t>
            </a:r>
          </a:p>
        </p:txBody>
      </p:sp>
      <p:sp>
        <p:nvSpPr>
          <p:cNvPr id="26" name="TextBox 25">
            <a:extLst>
              <a:ext uri="{FF2B5EF4-FFF2-40B4-BE49-F238E27FC236}">
                <a16:creationId xmlns:a16="http://schemas.microsoft.com/office/drawing/2014/main" id="{AA24ADCF-87AF-4737-A281-197C6922AFDB}"/>
              </a:ext>
            </a:extLst>
          </p:cNvPr>
          <p:cNvSpPr txBox="1"/>
          <p:nvPr/>
        </p:nvSpPr>
        <p:spPr bwMode="auto">
          <a:xfrm>
            <a:off x="5472840" y="314063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cxnSp>
        <p:nvCxnSpPr>
          <p:cNvPr id="29" name="Straight Connector 28">
            <a:extLst>
              <a:ext uri="{FF2B5EF4-FFF2-40B4-BE49-F238E27FC236}">
                <a16:creationId xmlns:a16="http://schemas.microsoft.com/office/drawing/2014/main" id="{8F30D5B7-1EEA-4B41-8AEC-6FC423B89FE2}"/>
              </a:ext>
            </a:extLst>
          </p:cNvPr>
          <p:cNvCxnSpPr>
            <a:cxnSpLocks/>
          </p:cNvCxnSpPr>
          <p:nvPr/>
        </p:nvCxnSpPr>
        <p:spPr bwMode="auto">
          <a:xfrm>
            <a:off x="6029643" y="2326504"/>
            <a:ext cx="234950" cy="234950"/>
          </a:xfrm>
          <a:prstGeom prst="lin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2">
            <a:extLst>
              <a:ext uri="{FF2B5EF4-FFF2-40B4-BE49-F238E27FC236}">
                <a16:creationId xmlns:a16="http://schemas.microsoft.com/office/drawing/2014/main" id="{A77B90C2-6438-410F-8563-A6B59E879281}"/>
              </a:ext>
            </a:extLst>
          </p:cNvPr>
          <p:cNvSpPr txBox="1"/>
          <p:nvPr/>
        </p:nvSpPr>
        <p:spPr bwMode="auto">
          <a:xfrm>
            <a:off x="5084502" y="314063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cxnSp>
        <p:nvCxnSpPr>
          <p:cNvPr id="37" name="Straight Connector 36">
            <a:extLst>
              <a:ext uri="{FF2B5EF4-FFF2-40B4-BE49-F238E27FC236}">
                <a16:creationId xmlns:a16="http://schemas.microsoft.com/office/drawing/2014/main" id="{E21938D1-0114-45D2-9393-B994847126E2}"/>
              </a:ext>
            </a:extLst>
          </p:cNvPr>
          <p:cNvCxnSpPr>
            <a:cxnSpLocks/>
          </p:cNvCxnSpPr>
          <p:nvPr/>
        </p:nvCxnSpPr>
        <p:spPr bwMode="auto">
          <a:xfrm>
            <a:off x="5533459" y="2326504"/>
            <a:ext cx="234950" cy="234950"/>
          </a:xfrm>
          <a:prstGeom prst="lin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a:extLst>
              <a:ext uri="{FF2B5EF4-FFF2-40B4-BE49-F238E27FC236}">
                <a16:creationId xmlns:a16="http://schemas.microsoft.com/office/drawing/2014/main" id="{8B803DA7-0BA5-407B-903F-E32ACEDB4178}"/>
              </a:ext>
            </a:extLst>
          </p:cNvPr>
          <p:cNvCxnSpPr>
            <a:cxnSpLocks/>
          </p:cNvCxnSpPr>
          <p:nvPr/>
        </p:nvCxnSpPr>
        <p:spPr bwMode="auto">
          <a:xfrm>
            <a:off x="5145121" y="2326504"/>
            <a:ext cx="234950" cy="234950"/>
          </a:xfrm>
          <a:prstGeom prst="lin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a:extLst>
              <a:ext uri="{FF2B5EF4-FFF2-40B4-BE49-F238E27FC236}">
                <a16:creationId xmlns:a16="http://schemas.microsoft.com/office/drawing/2014/main" id="{B178029B-5CCB-4D98-9D54-CDD9F5ECEE86}"/>
              </a:ext>
            </a:extLst>
          </p:cNvPr>
          <p:cNvSpPr txBox="1"/>
          <p:nvPr/>
        </p:nvSpPr>
        <p:spPr bwMode="auto">
          <a:xfrm>
            <a:off x="5581084" y="1965433"/>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9</a:t>
            </a:r>
          </a:p>
        </p:txBody>
      </p:sp>
      <p:sp>
        <p:nvSpPr>
          <p:cNvPr id="41" name="TextBox 40">
            <a:extLst>
              <a:ext uri="{FF2B5EF4-FFF2-40B4-BE49-F238E27FC236}">
                <a16:creationId xmlns:a16="http://schemas.microsoft.com/office/drawing/2014/main" id="{36AD2423-EBA3-4F12-AF85-57204DD77BA7}"/>
              </a:ext>
            </a:extLst>
          </p:cNvPr>
          <p:cNvSpPr txBox="1"/>
          <p:nvPr/>
        </p:nvSpPr>
        <p:spPr bwMode="auto">
          <a:xfrm>
            <a:off x="5178724" y="1965433"/>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1</a:t>
            </a:r>
          </a:p>
        </p:txBody>
      </p:sp>
      <p:sp>
        <p:nvSpPr>
          <p:cNvPr id="42" name="TextBox 41">
            <a:extLst>
              <a:ext uri="{FF2B5EF4-FFF2-40B4-BE49-F238E27FC236}">
                <a16:creationId xmlns:a16="http://schemas.microsoft.com/office/drawing/2014/main" id="{2157E196-66F6-4437-9495-0885E6DA9B6C}"/>
              </a:ext>
            </a:extLst>
          </p:cNvPr>
          <p:cNvSpPr txBox="1"/>
          <p:nvPr/>
        </p:nvSpPr>
        <p:spPr bwMode="auto">
          <a:xfrm>
            <a:off x="6270962" y="2141838"/>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E72420"/>
                </a:solidFill>
                <a:latin typeface="Myriad Pro Semibold" charset="0"/>
                <a:ea typeface="Myriad Pro Semibold" charset="0"/>
                <a:cs typeface="Myriad Pro Semibold" charset="0"/>
              </a:rPr>
              <a:t>1</a:t>
            </a:r>
          </a:p>
        </p:txBody>
      </p:sp>
      <p:sp>
        <p:nvSpPr>
          <p:cNvPr id="43" name="TextBox 42">
            <a:extLst>
              <a:ext uri="{FF2B5EF4-FFF2-40B4-BE49-F238E27FC236}">
                <a16:creationId xmlns:a16="http://schemas.microsoft.com/office/drawing/2014/main" id="{F029D217-23BE-45B2-9FE4-9DD5AB565776}"/>
              </a:ext>
            </a:extLst>
          </p:cNvPr>
          <p:cNvSpPr txBox="1"/>
          <p:nvPr/>
        </p:nvSpPr>
        <p:spPr bwMode="auto">
          <a:xfrm>
            <a:off x="5873460" y="2141838"/>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E72420"/>
                </a:solidFill>
                <a:latin typeface="Myriad Pro Semibold" charset="0"/>
                <a:ea typeface="Myriad Pro Semibold" charset="0"/>
                <a:cs typeface="Myriad Pro Semibold" charset="0"/>
              </a:rPr>
              <a:t>1</a:t>
            </a:r>
          </a:p>
        </p:txBody>
      </p:sp>
      <p:sp>
        <p:nvSpPr>
          <p:cNvPr id="44" name="TextBox 43">
            <a:extLst>
              <a:ext uri="{FF2B5EF4-FFF2-40B4-BE49-F238E27FC236}">
                <a16:creationId xmlns:a16="http://schemas.microsoft.com/office/drawing/2014/main" id="{A26D1247-D46E-499C-9E3E-05163820A343}"/>
              </a:ext>
            </a:extLst>
          </p:cNvPr>
          <p:cNvSpPr txBox="1"/>
          <p:nvPr/>
        </p:nvSpPr>
        <p:spPr bwMode="auto">
          <a:xfrm>
            <a:off x="5380545" y="2141838"/>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E72420"/>
                </a:solidFill>
                <a:latin typeface="Myriad Pro Semibold" charset="0"/>
                <a:ea typeface="Myriad Pro Semibold" charset="0"/>
                <a:cs typeface="Myriad Pro Semibold" charset="0"/>
              </a:rPr>
              <a:t>1</a:t>
            </a:r>
          </a:p>
        </p:txBody>
      </p:sp>
      <p:sp>
        <p:nvSpPr>
          <p:cNvPr id="46" name="TextBox 45">
            <a:extLst>
              <a:ext uri="{FF2B5EF4-FFF2-40B4-BE49-F238E27FC236}">
                <a16:creationId xmlns:a16="http://schemas.microsoft.com/office/drawing/2014/main" id="{C676FACA-796C-4A6E-8A0B-E3A0E53E9748}"/>
              </a:ext>
            </a:extLst>
          </p:cNvPr>
          <p:cNvSpPr txBox="1"/>
          <p:nvPr/>
        </p:nvSpPr>
        <p:spPr bwMode="auto">
          <a:xfrm>
            <a:off x="4972136" y="1017454"/>
            <a:ext cx="2247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20,000 − 1,658</a:t>
            </a:r>
          </a:p>
        </p:txBody>
      </p:sp>
      <p:sp>
        <p:nvSpPr>
          <p:cNvPr id="45" name="TextBox 44">
            <a:extLst>
              <a:ext uri="{FF2B5EF4-FFF2-40B4-BE49-F238E27FC236}">
                <a16:creationId xmlns:a16="http://schemas.microsoft.com/office/drawing/2014/main" id="{FAF711FA-56F2-476F-8BFD-B099EE20F3F5}"/>
              </a:ext>
            </a:extLst>
          </p:cNvPr>
          <p:cNvSpPr txBox="1"/>
          <p:nvPr/>
        </p:nvSpPr>
        <p:spPr bwMode="auto">
          <a:xfrm>
            <a:off x="5984464" y="4027595"/>
            <a:ext cx="1104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solidFill>
                  <a:srgbClr val="04658F"/>
                </a:solidFill>
                <a:latin typeface="Myriad Pro Semibold" charset="0"/>
                <a:ea typeface="Myriad Pro Semibold" charset="0"/>
                <a:cs typeface="Myriad Pro Semibold" charset="0"/>
              </a:rPr>
              <a:t>18,342</a:t>
            </a:r>
          </a:p>
        </p:txBody>
      </p:sp>
      <p:sp>
        <p:nvSpPr>
          <p:cNvPr id="47" name="TextBox 46">
            <a:extLst>
              <a:ext uri="{FF2B5EF4-FFF2-40B4-BE49-F238E27FC236}">
                <a16:creationId xmlns:a16="http://schemas.microsoft.com/office/drawing/2014/main" id="{9F0EE6B7-846C-4A74-8903-3FF2AA41533D}"/>
              </a:ext>
            </a:extLst>
          </p:cNvPr>
          <p:cNvSpPr txBox="1"/>
          <p:nvPr/>
        </p:nvSpPr>
        <p:spPr bwMode="auto">
          <a:xfrm>
            <a:off x="4981074" y="5535862"/>
            <a:ext cx="1104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solidFill>
                  <a:srgbClr val="914E0E"/>
                </a:solidFill>
                <a:latin typeface="Myriad Pro Semibold" charset="0"/>
                <a:ea typeface="Myriad Pro Semibold" charset="0"/>
                <a:cs typeface="Myriad Pro Semibold" charset="0"/>
              </a:rPr>
              <a:t>18,342</a:t>
            </a:r>
          </a:p>
        </p:txBody>
      </p:sp>
    </p:spTree>
    <p:extLst>
      <p:ext uri="{BB962C8B-B14F-4D97-AF65-F5344CB8AC3E}">
        <p14:creationId xmlns:p14="http://schemas.microsoft.com/office/powerpoint/2010/main" val="168623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right)">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46"/>
                                        </p:tgtEl>
                                      </p:cBhvr>
                                    </p:animEffect>
                                    <p:set>
                                      <p:cBhvr>
                                        <p:cTn id="21" dur="1" fill="hold">
                                          <p:stCondLst>
                                            <p:cond delay="499"/>
                                          </p:stCondLst>
                                        </p:cTn>
                                        <p:tgtEl>
                                          <p:spTgt spid="4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20"/>
                                        </p:tgtEl>
                                      </p:cBhvr>
                                    </p:animEffect>
                                    <p:set>
                                      <p:cBhvr>
                                        <p:cTn id="45" dur="1" fill="hold">
                                          <p:stCondLst>
                                            <p:cond delay="499"/>
                                          </p:stCondLst>
                                        </p:cTn>
                                        <p:tgtEl>
                                          <p:spTgt spid="20"/>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23"/>
                                        </p:tgtEl>
                                      </p:cBhvr>
                                    </p:animEffect>
                                    <p:set>
                                      <p:cBhvr>
                                        <p:cTn id="54" dur="1" fill="hold">
                                          <p:stCondLst>
                                            <p:cond delay="499"/>
                                          </p:stCondLst>
                                        </p:cTn>
                                        <p:tgtEl>
                                          <p:spTgt spid="23"/>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26"/>
                                        </p:tgtEl>
                                      </p:cBhvr>
                                    </p:animEffect>
                                    <p:set>
                                      <p:cBhvr>
                                        <p:cTn id="57" dur="1" fill="hold">
                                          <p:stCondLst>
                                            <p:cond delay="499"/>
                                          </p:stCondLst>
                                        </p:cTn>
                                        <p:tgtEl>
                                          <p:spTgt spid="26"/>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33"/>
                                        </p:tgtEl>
                                      </p:cBhvr>
                                    </p:animEffect>
                                    <p:set>
                                      <p:cBhvr>
                                        <p:cTn id="63" dur="1" fill="hold">
                                          <p:stCondLst>
                                            <p:cond delay="499"/>
                                          </p:stCondLst>
                                        </p:cTn>
                                        <p:tgtEl>
                                          <p:spTgt spid="33"/>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37"/>
                                        </p:tgtEl>
                                      </p:cBhvr>
                                    </p:animEffect>
                                    <p:set>
                                      <p:cBhvr>
                                        <p:cTn id="66" dur="1" fill="hold">
                                          <p:stCondLst>
                                            <p:cond delay="499"/>
                                          </p:stCondLst>
                                        </p:cTn>
                                        <p:tgtEl>
                                          <p:spTgt spid="37"/>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39"/>
                                        </p:tgtEl>
                                      </p:cBhvr>
                                    </p:animEffect>
                                    <p:set>
                                      <p:cBhvr>
                                        <p:cTn id="69" dur="1" fill="hold">
                                          <p:stCondLst>
                                            <p:cond delay="499"/>
                                          </p:stCondLst>
                                        </p:cTn>
                                        <p:tgtEl>
                                          <p:spTgt spid="39"/>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40"/>
                                        </p:tgtEl>
                                      </p:cBhvr>
                                    </p:animEffect>
                                    <p:set>
                                      <p:cBhvr>
                                        <p:cTn id="72" dur="1" fill="hold">
                                          <p:stCondLst>
                                            <p:cond delay="499"/>
                                          </p:stCondLst>
                                        </p:cTn>
                                        <p:tgtEl>
                                          <p:spTgt spid="40"/>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41"/>
                                        </p:tgtEl>
                                      </p:cBhvr>
                                    </p:animEffect>
                                    <p:set>
                                      <p:cBhvr>
                                        <p:cTn id="75" dur="1" fill="hold">
                                          <p:stCondLst>
                                            <p:cond delay="499"/>
                                          </p:stCondLst>
                                        </p:cTn>
                                        <p:tgtEl>
                                          <p:spTgt spid="41"/>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42"/>
                                        </p:tgtEl>
                                      </p:cBhvr>
                                    </p:animEffect>
                                    <p:set>
                                      <p:cBhvr>
                                        <p:cTn id="78" dur="1" fill="hold">
                                          <p:stCondLst>
                                            <p:cond delay="499"/>
                                          </p:stCondLst>
                                        </p:cTn>
                                        <p:tgtEl>
                                          <p:spTgt spid="42"/>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43"/>
                                        </p:tgtEl>
                                      </p:cBhvr>
                                    </p:animEffect>
                                    <p:set>
                                      <p:cBhvr>
                                        <p:cTn id="81" dur="1" fill="hold">
                                          <p:stCondLst>
                                            <p:cond delay="499"/>
                                          </p:stCondLst>
                                        </p:cTn>
                                        <p:tgtEl>
                                          <p:spTgt spid="43"/>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44"/>
                                        </p:tgtEl>
                                      </p:cBhvr>
                                    </p:animEffect>
                                    <p:set>
                                      <p:cBhvr>
                                        <p:cTn id="84" dur="1" fill="hold">
                                          <p:stCondLst>
                                            <p:cond delay="499"/>
                                          </p:stCondLst>
                                        </p:cTn>
                                        <p:tgtEl>
                                          <p:spTgt spid="44"/>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500"/>
                                        <p:tgtEl>
                                          <p:spTgt spid="3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500"/>
                                        <p:tgtEl>
                                          <p:spTgt spid="28"/>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500"/>
                                        <p:tgtEl>
                                          <p:spTgt spid="3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
                                        </p:tgtEl>
                                        <p:attrNameLst>
                                          <p:attrName>style.visibility</p:attrName>
                                        </p:attrNameLst>
                                      </p:cBhvr>
                                      <p:to>
                                        <p:strVal val="visible"/>
                                      </p:to>
                                    </p:set>
                                    <p:animEffect transition="in" filter="fade">
                                      <p:cBhvr>
                                        <p:cTn id="111" dur="500"/>
                                        <p:tgtEl>
                                          <p:spTgt spid="7"/>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fade">
                                      <p:cBhvr>
                                        <p:cTn id="116" dur="500"/>
                                        <p:tgtEl>
                                          <p:spTgt spid="36"/>
                                        </p:tgtEl>
                                      </p:cBhvr>
                                    </p:animEffect>
                                  </p:childTnLst>
                                </p:cTn>
                              </p:par>
                            </p:childTnLst>
                          </p:cTn>
                        </p:par>
                        <p:par>
                          <p:cTn id="117" fill="hold">
                            <p:stCondLst>
                              <p:cond delay="500"/>
                            </p:stCondLst>
                            <p:childTnLst>
                              <p:par>
                                <p:cTn id="118" presetID="10" presetClass="entr" presetSubtype="0" fill="hold" grpId="0" nodeType="afterEffect">
                                  <p:stCondLst>
                                    <p:cond delay="0"/>
                                  </p:stCondLst>
                                  <p:childTnLst>
                                    <p:set>
                                      <p:cBhvr>
                                        <p:cTn id="119" dur="1" fill="hold">
                                          <p:stCondLst>
                                            <p:cond delay="0"/>
                                          </p:stCondLst>
                                        </p:cTn>
                                        <p:tgtEl>
                                          <p:spTgt spid="47"/>
                                        </p:tgtEl>
                                        <p:attrNameLst>
                                          <p:attrName>style.visibility</p:attrName>
                                        </p:attrNameLst>
                                      </p:cBhvr>
                                      <p:to>
                                        <p:strVal val="visible"/>
                                      </p:to>
                                    </p:set>
                                    <p:animEffect transition="in" filter="fade">
                                      <p:cBhvr>
                                        <p:cTn id="120" dur="500"/>
                                        <p:tgtEl>
                                          <p:spTgt spid="47"/>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24"/>
                                        </p:tgtEl>
                                        <p:attrNameLst>
                                          <p:attrName>style.visibility</p:attrName>
                                        </p:attrNameLst>
                                      </p:cBhvr>
                                      <p:to>
                                        <p:strVal val="visible"/>
                                      </p:to>
                                    </p:set>
                                    <p:animEffect transition="in" filter="fade">
                                      <p:cBhvr>
                                        <p:cTn id="1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p:bldP spid="25" grpId="0"/>
      <p:bldP spid="28" grpId="0"/>
      <p:bldP spid="30" grpId="0"/>
      <p:bldP spid="31" grpId="0"/>
      <p:bldP spid="34" grpId="0"/>
      <p:bldP spid="36" grpId="0"/>
      <p:bldP spid="16" grpId="0"/>
      <p:bldP spid="17" grpId="0"/>
      <p:bldP spid="18" grpId="0"/>
      <p:bldP spid="19" grpId="0"/>
      <p:bldP spid="20" grpId="0"/>
      <p:bldP spid="21" grpId="0"/>
      <p:bldP spid="23" grpId="0"/>
      <p:bldP spid="26" grpId="0"/>
      <p:bldP spid="33" grpId="0"/>
      <p:bldP spid="40" grpId="0"/>
      <p:bldP spid="41" grpId="0"/>
      <p:bldP spid="42" grpId="0"/>
      <p:bldP spid="43" grpId="0"/>
      <p:bldP spid="44" grpId="0"/>
      <p:bldP spid="46" grpId="0"/>
      <p:bldP spid="45" grpId="0"/>
      <p:bldP spid="47"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20</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03258312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20</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the ‘same difference’ rule to balance equations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414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20</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1.29 Using equivalence and the compensation category to calculate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763528140"/>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3:12 – 3:13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30-31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text  Description automatically generated">
            <a:extLst>
              <a:ext uri="{FF2B5EF4-FFF2-40B4-BE49-F238E27FC236}">
                <a16:creationId xmlns:a16="http://schemas.microsoft.com/office/drawing/2014/main" id="{96CB3017-4620-4465-BCF5-EAF71C596A9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3818921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C2DD4F-05E6-4EBC-A09A-2423988A160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329256" y="2618970"/>
            <a:ext cx="7533491" cy="1620063"/>
          </a:xfrm>
          <a:prstGeom prst="rect">
            <a:avLst/>
          </a:prstGeom>
        </p:spPr>
      </p:pic>
      <p:sp>
        <p:nvSpPr>
          <p:cNvPr id="2" name="Text Placeholder 1"/>
          <p:cNvSpPr>
            <a:spLocks noGrp="1"/>
          </p:cNvSpPr>
          <p:nvPr>
            <p:ph type="body" sz="quarter" idx="11"/>
          </p:nvPr>
        </p:nvSpPr>
        <p:spPr/>
        <p:txBody>
          <a:bodyPr/>
          <a:lstStyle/>
          <a:p>
            <a:r>
              <a:rPr lang="en-GB" dirty="0"/>
              <a:t>1.28 Common structures </a:t>
            </a:r>
            <a:r>
              <a:rPr lang="en-US" dirty="0"/>
              <a:t>– step 1:1</a:t>
            </a:r>
          </a:p>
        </p:txBody>
      </p:sp>
      <p:sp>
        <p:nvSpPr>
          <p:cNvPr id="8" name="Rectangle 7">
            <a:extLst>
              <a:ext uri="{FF2B5EF4-FFF2-40B4-BE49-F238E27FC236}">
                <a16:creationId xmlns:a16="http://schemas.microsoft.com/office/drawing/2014/main" id="{D0D739F7-793A-4581-98D3-0737609725C9}"/>
              </a:ext>
            </a:extLst>
          </p:cNvPr>
          <p:cNvSpPr/>
          <p:nvPr/>
        </p:nvSpPr>
        <p:spPr bwMode="auto">
          <a:xfrm>
            <a:off x="2133600" y="3390900"/>
            <a:ext cx="7988300" cy="128595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chemeClr val="tx1"/>
              </a:solidFill>
              <a:latin typeface="Arial" charset="0"/>
            </a:endParaRPr>
          </a:p>
        </p:txBody>
      </p:sp>
    </p:spTree>
    <p:extLst>
      <p:ext uri="{BB962C8B-B14F-4D97-AF65-F5344CB8AC3E}">
        <p14:creationId xmlns:p14="http://schemas.microsoft.com/office/powerpoint/2010/main" val="350389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3:12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1158212"/>
            <a:ext cx="6135088" cy="213979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8456" y="3895281"/>
            <a:ext cx="6135088" cy="2139799"/>
          </a:xfrm>
          <a:prstGeom prst="rect">
            <a:avLst/>
          </a:prstGeom>
        </p:spPr>
      </p:pic>
    </p:spTree>
    <p:extLst>
      <p:ext uri="{BB962C8B-B14F-4D97-AF65-F5344CB8AC3E}">
        <p14:creationId xmlns:p14="http://schemas.microsoft.com/office/powerpoint/2010/main" val="134307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3:13</a:t>
            </a:r>
          </a:p>
        </p:txBody>
      </p:sp>
      <p:sp>
        <p:nvSpPr>
          <p:cNvPr id="5" name="TextBox 4">
            <a:extLst>
              <a:ext uri="{FF2B5EF4-FFF2-40B4-BE49-F238E27FC236}">
                <a16:creationId xmlns:a16="http://schemas.microsoft.com/office/drawing/2014/main" id="{D21EA9C1-721F-4894-BA55-43C3EF65B75B}"/>
              </a:ext>
            </a:extLst>
          </p:cNvPr>
          <p:cNvSpPr txBox="1"/>
          <p:nvPr/>
        </p:nvSpPr>
        <p:spPr bwMode="auto">
          <a:xfrm>
            <a:off x="7626549" y="1036402"/>
            <a:ext cx="559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38</a:t>
            </a:r>
            <a:endParaRPr lang="en-GB" sz="2400" dirty="0">
              <a:latin typeface="Myriad Pro" panose="020B0503030403020204" pitchFamily="34" charset="0"/>
              <a:ea typeface="Myriad Pro Semibold" charset="0"/>
              <a:cs typeface="Myriad Pro Semibold" charset="0"/>
            </a:endParaRPr>
          </a:p>
        </p:txBody>
      </p:sp>
      <p:grpSp>
        <p:nvGrpSpPr>
          <p:cNvPr id="6" name="Group 5">
            <a:extLst>
              <a:ext uri="{FF2B5EF4-FFF2-40B4-BE49-F238E27FC236}">
                <a16:creationId xmlns:a16="http://schemas.microsoft.com/office/drawing/2014/main" id="{27882A92-AAD7-49CF-A3C2-0CB13073FB32}"/>
              </a:ext>
            </a:extLst>
          </p:cNvPr>
          <p:cNvGrpSpPr/>
          <p:nvPr/>
        </p:nvGrpSpPr>
        <p:grpSpPr>
          <a:xfrm>
            <a:off x="3010743" y="999667"/>
            <a:ext cx="6150053" cy="2373578"/>
            <a:chOff x="1486742" y="3920839"/>
            <a:chExt cx="6150053" cy="2373578"/>
          </a:xfrm>
        </p:grpSpPr>
        <p:sp>
          <p:nvSpPr>
            <p:cNvPr id="7" name="TextBox 6">
              <a:extLst>
                <a:ext uri="{FF2B5EF4-FFF2-40B4-BE49-F238E27FC236}">
                  <a16:creationId xmlns:a16="http://schemas.microsoft.com/office/drawing/2014/main" id="{E7A9477D-B44E-4A79-84CD-17AC6B433CEF}"/>
                </a:ext>
              </a:extLst>
            </p:cNvPr>
            <p:cNvSpPr txBox="1"/>
            <p:nvPr/>
          </p:nvSpPr>
          <p:spPr bwMode="auto">
            <a:xfrm>
              <a:off x="2398879" y="3957573"/>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10 </a:t>
              </a:r>
              <a:r>
                <a:rPr lang="en-GB" sz="2400" dirty="0">
                  <a:latin typeface="Myriad Pro Semibold"/>
                </a:rPr>
                <a:t>− 3</a:t>
              </a:r>
              <a:endParaRPr lang="en-GB" sz="2400" dirty="0">
                <a:latin typeface="Myriad Pro Semibold"/>
                <a:ea typeface="Myriad Pro Semibold" charset="0"/>
                <a:cs typeface="Myriad Pro Semibold" charset="0"/>
              </a:endParaRPr>
            </a:p>
          </p:txBody>
        </p:sp>
        <p:sp>
          <p:nvSpPr>
            <p:cNvPr id="8" name="TextBox 7">
              <a:extLst>
                <a:ext uri="{FF2B5EF4-FFF2-40B4-BE49-F238E27FC236}">
                  <a16:creationId xmlns:a16="http://schemas.microsoft.com/office/drawing/2014/main" id="{A4454D77-2BE3-47C4-86F4-51D7B3A87A3C}"/>
                </a:ext>
              </a:extLst>
            </p:cNvPr>
            <p:cNvSpPr txBox="1"/>
            <p:nvPr/>
          </p:nvSpPr>
          <p:spPr bwMode="auto">
            <a:xfrm>
              <a:off x="5320995" y="3957573"/>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45 </a:t>
              </a:r>
              <a:r>
                <a:rPr lang="en-GB" sz="2400" dirty="0">
                  <a:latin typeface="Myriad Pro Semibold"/>
                </a:rPr>
                <a:t>−</a:t>
              </a:r>
              <a:endParaRPr lang="en-GB" sz="2400" dirty="0">
                <a:latin typeface="Myriad Pro Semibold"/>
                <a:ea typeface="Myriad Pro Semibold" charset="0"/>
                <a:cs typeface="Myriad Pro Semibold" charset="0"/>
              </a:endParaRPr>
            </a:p>
          </p:txBody>
        </p:sp>
        <p:sp>
          <p:nvSpPr>
            <p:cNvPr id="9" name="Rectangle 8">
              <a:extLst>
                <a:ext uri="{FF2B5EF4-FFF2-40B4-BE49-F238E27FC236}">
                  <a16:creationId xmlns:a16="http://schemas.microsoft.com/office/drawing/2014/main" id="{078BE9B1-7939-40BC-AB8A-653BE41065A7}"/>
                </a:ext>
              </a:extLst>
            </p:cNvPr>
            <p:cNvSpPr/>
            <p:nvPr/>
          </p:nvSpPr>
          <p:spPr bwMode="auto">
            <a:xfrm>
              <a:off x="6114867" y="3920839"/>
              <a:ext cx="535133" cy="535133"/>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0" name="TextBox 9">
              <a:extLst>
                <a:ext uri="{FF2B5EF4-FFF2-40B4-BE49-F238E27FC236}">
                  <a16:creationId xmlns:a16="http://schemas.microsoft.com/office/drawing/2014/main" id="{1BDCB4AA-9F5F-4099-9E55-93BBDB249515}"/>
                </a:ext>
              </a:extLst>
            </p:cNvPr>
            <p:cNvSpPr txBox="1"/>
            <p:nvPr/>
          </p:nvSpPr>
          <p:spPr bwMode="auto">
            <a:xfrm>
              <a:off x="4308494" y="3957573"/>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pic>
          <p:nvPicPr>
            <p:cNvPr id="11" name="Picture 10">
              <a:extLst>
                <a:ext uri="{FF2B5EF4-FFF2-40B4-BE49-F238E27FC236}">
                  <a16:creationId xmlns:a16="http://schemas.microsoft.com/office/drawing/2014/main" id="{B993BB9C-56B4-4CAB-AAE4-C396287C4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742" y="4536190"/>
              <a:ext cx="6150053" cy="1758227"/>
            </a:xfrm>
            <a:prstGeom prst="rect">
              <a:avLst/>
            </a:prstGeom>
          </p:spPr>
        </p:pic>
      </p:grpSp>
      <p:sp>
        <p:nvSpPr>
          <p:cNvPr id="12" name="TextBox 11">
            <a:extLst>
              <a:ext uri="{FF2B5EF4-FFF2-40B4-BE49-F238E27FC236}">
                <a16:creationId xmlns:a16="http://schemas.microsoft.com/office/drawing/2014/main" id="{DF2B50CC-D6CF-41BB-A111-5A11B5CC8C5F}"/>
              </a:ext>
            </a:extLst>
          </p:cNvPr>
          <p:cNvSpPr txBox="1"/>
          <p:nvPr/>
        </p:nvSpPr>
        <p:spPr bwMode="auto">
          <a:xfrm>
            <a:off x="8015561" y="4628380"/>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38</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3" name="TextBox 12">
            <a:extLst>
              <a:ext uri="{FF2B5EF4-FFF2-40B4-BE49-F238E27FC236}">
                <a16:creationId xmlns:a16="http://schemas.microsoft.com/office/drawing/2014/main" id="{19C8FF35-2D4D-43DB-8F3D-EFA72B6525FC}"/>
              </a:ext>
            </a:extLst>
          </p:cNvPr>
          <p:cNvSpPr txBox="1"/>
          <p:nvPr/>
        </p:nvSpPr>
        <p:spPr bwMode="auto">
          <a:xfrm>
            <a:off x="4854355" y="3705871"/>
            <a:ext cx="7986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+ 35</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4" name="TextBox 13">
            <a:extLst>
              <a:ext uri="{FF2B5EF4-FFF2-40B4-BE49-F238E27FC236}">
                <a16:creationId xmlns:a16="http://schemas.microsoft.com/office/drawing/2014/main" id="{0B646183-A055-439E-BACB-57A334B74B3E}"/>
              </a:ext>
            </a:extLst>
          </p:cNvPr>
          <p:cNvSpPr txBox="1"/>
          <p:nvPr/>
        </p:nvSpPr>
        <p:spPr bwMode="auto">
          <a:xfrm>
            <a:off x="6379689" y="5674967"/>
            <a:ext cx="7986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+ 35</a:t>
            </a:r>
            <a:endParaRPr lang="en-GB" sz="2400" dirty="0">
              <a:solidFill>
                <a:srgbClr val="959595"/>
              </a:solidFill>
              <a:latin typeface="Comic Sans MS" panose="030F0702030302020204" pitchFamily="66" charset="0"/>
              <a:ea typeface="Myriad Pro Semibold" charset="0"/>
              <a:cs typeface="Myriad Pro Semibold" charset="0"/>
            </a:endParaRPr>
          </a:p>
        </p:txBody>
      </p:sp>
      <p:grpSp>
        <p:nvGrpSpPr>
          <p:cNvPr id="15" name="Group 14">
            <a:extLst>
              <a:ext uri="{FF2B5EF4-FFF2-40B4-BE49-F238E27FC236}">
                <a16:creationId xmlns:a16="http://schemas.microsoft.com/office/drawing/2014/main" id="{0BDABFF6-A6CD-46FA-8787-D124E3F95E55}"/>
              </a:ext>
            </a:extLst>
          </p:cNvPr>
          <p:cNvGrpSpPr/>
          <p:nvPr/>
        </p:nvGrpSpPr>
        <p:grpSpPr>
          <a:xfrm>
            <a:off x="3489285" y="4591646"/>
            <a:ext cx="5073728" cy="535133"/>
            <a:chOff x="1965285" y="4758091"/>
            <a:chExt cx="5073728" cy="535133"/>
          </a:xfrm>
        </p:grpSpPr>
        <p:sp>
          <p:nvSpPr>
            <p:cNvPr id="16" name="TextBox 15">
              <a:extLst>
                <a:ext uri="{FF2B5EF4-FFF2-40B4-BE49-F238E27FC236}">
                  <a16:creationId xmlns:a16="http://schemas.microsoft.com/office/drawing/2014/main" id="{F7B969AE-B360-441D-B4A4-CA73FF207A36}"/>
                </a:ext>
              </a:extLst>
            </p:cNvPr>
            <p:cNvSpPr txBox="1"/>
            <p:nvPr/>
          </p:nvSpPr>
          <p:spPr bwMode="auto">
            <a:xfrm>
              <a:off x="1965285" y="4794825"/>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10</a:t>
              </a:r>
              <a:endParaRPr lang="en-GB" sz="2400" dirty="0">
                <a:latin typeface="Myriad Pro Semibold"/>
                <a:ea typeface="Myriad Pro Semibold" charset="0"/>
                <a:cs typeface="Myriad Pro Semibold" charset="0"/>
              </a:endParaRPr>
            </a:p>
          </p:txBody>
        </p:sp>
        <p:sp>
          <p:nvSpPr>
            <p:cNvPr id="17" name="TextBox 16">
              <a:extLst>
                <a:ext uri="{FF2B5EF4-FFF2-40B4-BE49-F238E27FC236}">
                  <a16:creationId xmlns:a16="http://schemas.microsoft.com/office/drawing/2014/main" id="{5CE61FD4-6986-4109-B8D9-677200A3F05F}"/>
                </a:ext>
              </a:extLst>
            </p:cNvPr>
            <p:cNvSpPr txBox="1"/>
            <p:nvPr/>
          </p:nvSpPr>
          <p:spPr bwMode="auto">
            <a:xfrm>
              <a:off x="2775422" y="479482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a:t>
              </a:r>
              <a:endParaRPr lang="en-GB" sz="2400" dirty="0">
                <a:latin typeface="Myriad Pro Semibold"/>
                <a:ea typeface="Myriad Pro Semibold" charset="0"/>
                <a:cs typeface="Myriad Pro Semibold" charset="0"/>
              </a:endParaRPr>
            </a:p>
          </p:txBody>
        </p:sp>
        <p:sp>
          <p:nvSpPr>
            <p:cNvPr id="18" name="TextBox 17">
              <a:extLst>
                <a:ext uri="{FF2B5EF4-FFF2-40B4-BE49-F238E27FC236}">
                  <a16:creationId xmlns:a16="http://schemas.microsoft.com/office/drawing/2014/main" id="{BB81E805-C892-4FE0-BAD2-3CF15C29BA2D}"/>
                </a:ext>
              </a:extLst>
            </p:cNvPr>
            <p:cNvSpPr txBox="1"/>
            <p:nvPr/>
          </p:nvSpPr>
          <p:spPr bwMode="auto">
            <a:xfrm>
              <a:off x="3538270" y="47948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3</a:t>
              </a:r>
              <a:endParaRPr lang="en-GB" sz="2400" dirty="0">
                <a:latin typeface="Myriad Pro Semibold"/>
                <a:ea typeface="Myriad Pro Semibold" charset="0"/>
                <a:cs typeface="Myriad Pro Semibold" charset="0"/>
              </a:endParaRPr>
            </a:p>
          </p:txBody>
        </p:sp>
        <p:sp>
          <p:nvSpPr>
            <p:cNvPr id="19" name="TextBox 18">
              <a:extLst>
                <a:ext uri="{FF2B5EF4-FFF2-40B4-BE49-F238E27FC236}">
                  <a16:creationId xmlns:a16="http://schemas.microsoft.com/office/drawing/2014/main" id="{0D23A34B-00B9-4EAA-B128-49F64B6747D2}"/>
                </a:ext>
              </a:extLst>
            </p:cNvPr>
            <p:cNvSpPr txBox="1"/>
            <p:nvPr/>
          </p:nvSpPr>
          <p:spPr bwMode="auto">
            <a:xfrm>
              <a:off x="4262647" y="479482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20" name="TextBox 19">
              <a:extLst>
                <a:ext uri="{FF2B5EF4-FFF2-40B4-BE49-F238E27FC236}">
                  <a16:creationId xmlns:a16="http://schemas.microsoft.com/office/drawing/2014/main" id="{FEC3894A-F5F5-434D-B727-5878A4F2F76E}"/>
                </a:ext>
              </a:extLst>
            </p:cNvPr>
            <p:cNvSpPr txBox="1"/>
            <p:nvPr/>
          </p:nvSpPr>
          <p:spPr bwMode="auto">
            <a:xfrm>
              <a:off x="4939735" y="4794825"/>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45</a:t>
              </a:r>
              <a:endParaRPr lang="en-GB" sz="2400" dirty="0">
                <a:latin typeface="Myriad Pro Semibold"/>
                <a:ea typeface="Myriad Pro Semibold" charset="0"/>
                <a:cs typeface="Myriad Pro Semibold" charset="0"/>
              </a:endParaRPr>
            </a:p>
          </p:txBody>
        </p:sp>
        <p:sp>
          <p:nvSpPr>
            <p:cNvPr id="21" name="TextBox 20">
              <a:extLst>
                <a:ext uri="{FF2B5EF4-FFF2-40B4-BE49-F238E27FC236}">
                  <a16:creationId xmlns:a16="http://schemas.microsoft.com/office/drawing/2014/main" id="{3FA96ED1-85D7-4E26-AA7E-1F3697519050}"/>
                </a:ext>
              </a:extLst>
            </p:cNvPr>
            <p:cNvSpPr txBox="1"/>
            <p:nvPr/>
          </p:nvSpPr>
          <p:spPr bwMode="auto">
            <a:xfrm>
              <a:off x="5749873" y="479482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a:t>
              </a:r>
              <a:endParaRPr lang="en-GB" sz="2400" dirty="0">
                <a:latin typeface="Myriad Pro Semibold"/>
                <a:ea typeface="Myriad Pro Semibold" charset="0"/>
                <a:cs typeface="Myriad Pro Semibold" charset="0"/>
              </a:endParaRPr>
            </a:p>
          </p:txBody>
        </p:sp>
        <p:sp>
          <p:nvSpPr>
            <p:cNvPr id="22" name="Rectangle 21">
              <a:extLst>
                <a:ext uri="{FF2B5EF4-FFF2-40B4-BE49-F238E27FC236}">
                  <a16:creationId xmlns:a16="http://schemas.microsoft.com/office/drawing/2014/main" id="{25BBD4D8-B09A-4F1A-8065-F9075FB59836}"/>
                </a:ext>
              </a:extLst>
            </p:cNvPr>
            <p:cNvSpPr/>
            <p:nvPr/>
          </p:nvSpPr>
          <p:spPr bwMode="auto">
            <a:xfrm>
              <a:off x="6503880" y="4758091"/>
              <a:ext cx="535133" cy="535133"/>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grpSp>
      <p:pic>
        <p:nvPicPr>
          <p:cNvPr id="23" name="Picture 22">
            <a:extLst>
              <a:ext uri="{FF2B5EF4-FFF2-40B4-BE49-F238E27FC236}">
                <a16:creationId xmlns:a16="http://schemas.microsoft.com/office/drawing/2014/main" id="{6DFE1D86-D249-4C86-AFD0-8478C5AD9F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3558" y="4142527"/>
            <a:ext cx="3000208" cy="516245"/>
          </a:xfrm>
          <a:prstGeom prst="rect">
            <a:avLst/>
          </a:prstGeom>
        </p:spPr>
      </p:pic>
      <p:pic>
        <p:nvPicPr>
          <p:cNvPr id="24" name="Picture 23" descr="A close up of a logo  Description generated with high confidence">
            <a:extLst>
              <a:ext uri="{FF2B5EF4-FFF2-40B4-BE49-F238E27FC236}">
                <a16:creationId xmlns:a16="http://schemas.microsoft.com/office/drawing/2014/main" id="{7A547F95-2868-4070-9893-AD59C0C775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4001" y="5187228"/>
            <a:ext cx="3089990" cy="516245"/>
          </a:xfrm>
          <a:prstGeom prst="rect">
            <a:avLst/>
          </a:prstGeom>
        </p:spPr>
      </p:pic>
    </p:spTree>
    <p:extLst>
      <p:ext uri="{BB962C8B-B14F-4D97-AF65-F5344CB8AC3E}">
        <p14:creationId xmlns:p14="http://schemas.microsoft.com/office/powerpoint/2010/main" val="172996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3E48145-20D7-41C1-82AE-EC64C77FA3D7}"/>
              </a:ext>
            </a:extLst>
          </p:cNvPr>
          <p:cNvSpPr txBox="1"/>
          <p:nvPr/>
        </p:nvSpPr>
        <p:spPr bwMode="auto">
          <a:xfrm>
            <a:off x="6454220" y="4725563"/>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54</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1.29 Equivalence and compensation – step 3:13</a:t>
            </a:r>
          </a:p>
        </p:txBody>
      </p:sp>
      <p:sp>
        <p:nvSpPr>
          <p:cNvPr id="14" name="TextBox 13">
            <a:extLst>
              <a:ext uri="{FF2B5EF4-FFF2-40B4-BE49-F238E27FC236}">
                <a16:creationId xmlns:a16="http://schemas.microsoft.com/office/drawing/2014/main" id="{CAB00974-B2D9-402E-AF0E-AE617DFCDDAC}"/>
              </a:ext>
            </a:extLst>
          </p:cNvPr>
          <p:cNvSpPr txBox="1"/>
          <p:nvPr/>
        </p:nvSpPr>
        <p:spPr bwMode="auto">
          <a:xfrm>
            <a:off x="6853529" y="1036402"/>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54</a:t>
            </a:r>
            <a:endParaRPr lang="en-GB" sz="2400" dirty="0">
              <a:latin typeface="Myriad Pro" panose="020B0503030403020204" pitchFamily="34" charset="0"/>
              <a:ea typeface="Myriad Pro Semibold" charset="0"/>
              <a:cs typeface="Myriad Pro Semibold" charset="0"/>
            </a:endParaRPr>
          </a:p>
        </p:txBody>
      </p:sp>
      <p:grpSp>
        <p:nvGrpSpPr>
          <p:cNvPr id="28" name="Group 27">
            <a:extLst>
              <a:ext uri="{FF2B5EF4-FFF2-40B4-BE49-F238E27FC236}">
                <a16:creationId xmlns:a16="http://schemas.microsoft.com/office/drawing/2014/main" id="{7E648C9D-A927-4F81-B7E9-EDE80C50E218}"/>
              </a:ext>
            </a:extLst>
          </p:cNvPr>
          <p:cNvGrpSpPr/>
          <p:nvPr/>
        </p:nvGrpSpPr>
        <p:grpSpPr>
          <a:xfrm>
            <a:off x="3010743" y="999667"/>
            <a:ext cx="6150053" cy="2373578"/>
            <a:chOff x="1486742" y="3920839"/>
            <a:chExt cx="6150053" cy="2373578"/>
          </a:xfrm>
        </p:grpSpPr>
        <p:sp>
          <p:nvSpPr>
            <p:cNvPr id="16" name="TextBox 15">
              <a:extLst>
                <a:ext uri="{FF2B5EF4-FFF2-40B4-BE49-F238E27FC236}">
                  <a16:creationId xmlns:a16="http://schemas.microsoft.com/office/drawing/2014/main" id="{4D8B6EEC-3B39-49A6-91AD-9C65D511F257}"/>
                </a:ext>
              </a:extLst>
            </p:cNvPr>
            <p:cNvSpPr txBox="1"/>
            <p:nvPr/>
          </p:nvSpPr>
          <p:spPr bwMode="auto">
            <a:xfrm>
              <a:off x="2398879" y="3957573"/>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10 </a:t>
              </a:r>
              <a:r>
                <a:rPr lang="en-GB" sz="2400" dirty="0">
                  <a:latin typeface="Myriad Pro Semibold"/>
                </a:rPr>
                <a:t>− 3</a:t>
              </a:r>
              <a:endParaRPr lang="en-GB" sz="2400" dirty="0">
                <a:latin typeface="Myriad Pro Semibold"/>
                <a:ea typeface="Myriad Pro Semibold" charset="0"/>
                <a:cs typeface="Myriad Pro Semibold" charset="0"/>
              </a:endParaRPr>
            </a:p>
          </p:txBody>
        </p:sp>
        <p:sp>
          <p:nvSpPr>
            <p:cNvPr id="17" name="TextBox 16">
              <a:extLst>
                <a:ext uri="{FF2B5EF4-FFF2-40B4-BE49-F238E27FC236}">
                  <a16:creationId xmlns:a16="http://schemas.microsoft.com/office/drawing/2014/main" id="{5E50B249-7F18-4B7A-9BCD-A88E78C59AA0}"/>
                </a:ext>
              </a:extLst>
            </p:cNvPr>
            <p:cNvSpPr txBox="1"/>
            <p:nvPr/>
          </p:nvSpPr>
          <p:spPr bwMode="auto">
            <a:xfrm>
              <a:off x="5836957" y="3957573"/>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− 47</a:t>
              </a:r>
              <a:endParaRPr lang="en-GB" sz="2400" dirty="0">
                <a:latin typeface="Myriad Pro Semibold"/>
                <a:ea typeface="Myriad Pro Semibold" charset="0"/>
                <a:cs typeface="Myriad Pro Semibold" charset="0"/>
              </a:endParaRPr>
            </a:p>
          </p:txBody>
        </p:sp>
        <p:sp>
          <p:nvSpPr>
            <p:cNvPr id="18" name="Rectangle 17">
              <a:extLst>
                <a:ext uri="{FF2B5EF4-FFF2-40B4-BE49-F238E27FC236}">
                  <a16:creationId xmlns:a16="http://schemas.microsoft.com/office/drawing/2014/main" id="{24965521-D8FC-4867-B0AF-A14F6479CDD4}"/>
                </a:ext>
              </a:extLst>
            </p:cNvPr>
            <p:cNvSpPr/>
            <p:nvPr/>
          </p:nvSpPr>
          <p:spPr bwMode="auto">
            <a:xfrm>
              <a:off x="5339012" y="3920839"/>
              <a:ext cx="535133" cy="535133"/>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9" name="TextBox 18">
              <a:extLst>
                <a:ext uri="{FF2B5EF4-FFF2-40B4-BE49-F238E27FC236}">
                  <a16:creationId xmlns:a16="http://schemas.microsoft.com/office/drawing/2014/main" id="{968E299B-8F19-4EE2-AEFC-6FEBDA4EA8B4}"/>
                </a:ext>
              </a:extLst>
            </p:cNvPr>
            <p:cNvSpPr txBox="1"/>
            <p:nvPr/>
          </p:nvSpPr>
          <p:spPr bwMode="auto">
            <a:xfrm>
              <a:off x="4308494" y="3957573"/>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Arial" panose="020B0604020202020204" pitchFamily="34" charset="0"/>
                </a:rPr>
                <a:t>=</a:t>
              </a:r>
              <a:endParaRPr lang="en-GB" sz="2400" dirty="0">
                <a:latin typeface="Myriad Pro" panose="020B0503030403020204" pitchFamily="34" charset="0"/>
                <a:ea typeface="Myriad Pro Semibold" charset="0"/>
                <a:cs typeface="Myriad Pro Semibold" charset="0"/>
              </a:endParaRPr>
            </a:p>
          </p:txBody>
        </p:sp>
        <p:pic>
          <p:nvPicPr>
            <p:cNvPr id="20" name="Picture 19">
              <a:extLst>
                <a:ext uri="{FF2B5EF4-FFF2-40B4-BE49-F238E27FC236}">
                  <a16:creationId xmlns:a16="http://schemas.microsoft.com/office/drawing/2014/main" id="{5610A10E-038E-4F73-A3C3-AAE547803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742" y="4536190"/>
              <a:ext cx="6150053" cy="1758227"/>
            </a:xfrm>
            <a:prstGeom prst="rect">
              <a:avLst/>
            </a:prstGeom>
          </p:spPr>
        </p:pic>
      </p:grpSp>
      <p:sp>
        <p:nvSpPr>
          <p:cNvPr id="24" name="TextBox 23">
            <a:extLst>
              <a:ext uri="{FF2B5EF4-FFF2-40B4-BE49-F238E27FC236}">
                <a16:creationId xmlns:a16="http://schemas.microsoft.com/office/drawing/2014/main" id="{6280285C-6A50-45C1-8FFA-FDB2BED3AE09}"/>
              </a:ext>
            </a:extLst>
          </p:cNvPr>
          <p:cNvSpPr txBox="1"/>
          <p:nvPr/>
        </p:nvSpPr>
        <p:spPr bwMode="auto">
          <a:xfrm>
            <a:off x="6334798" y="3803054"/>
            <a:ext cx="7986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+ 44</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5" name="TextBox 24">
            <a:extLst>
              <a:ext uri="{FF2B5EF4-FFF2-40B4-BE49-F238E27FC236}">
                <a16:creationId xmlns:a16="http://schemas.microsoft.com/office/drawing/2014/main" id="{3844D094-45F0-40F8-BDF6-61430D195978}"/>
              </a:ext>
            </a:extLst>
          </p:cNvPr>
          <p:cNvSpPr txBox="1"/>
          <p:nvPr/>
        </p:nvSpPr>
        <p:spPr bwMode="auto">
          <a:xfrm>
            <a:off x="4864922" y="5772150"/>
            <a:ext cx="7986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+ 44</a:t>
            </a:r>
            <a:endParaRPr lang="en-GB" sz="2400" dirty="0">
              <a:solidFill>
                <a:srgbClr val="959595"/>
              </a:solidFill>
              <a:latin typeface="Comic Sans MS" panose="030F0702030302020204" pitchFamily="66" charset="0"/>
              <a:ea typeface="Myriad Pro Semibold" charset="0"/>
              <a:cs typeface="Myriad Pro Semibold" charset="0"/>
            </a:endParaRPr>
          </a:p>
        </p:txBody>
      </p:sp>
      <p:grpSp>
        <p:nvGrpSpPr>
          <p:cNvPr id="3" name="Group 2">
            <a:extLst>
              <a:ext uri="{FF2B5EF4-FFF2-40B4-BE49-F238E27FC236}">
                <a16:creationId xmlns:a16="http://schemas.microsoft.com/office/drawing/2014/main" id="{FFE41545-EDE4-4EB0-BB7B-7B61869938C3}"/>
              </a:ext>
            </a:extLst>
          </p:cNvPr>
          <p:cNvGrpSpPr/>
          <p:nvPr/>
        </p:nvGrpSpPr>
        <p:grpSpPr>
          <a:xfrm>
            <a:off x="3489285" y="4688829"/>
            <a:ext cx="5065206" cy="535133"/>
            <a:chOff x="1965285" y="4688828"/>
            <a:chExt cx="5065206" cy="535133"/>
          </a:xfrm>
        </p:grpSpPr>
        <p:sp>
          <p:nvSpPr>
            <p:cNvPr id="23" name="TextBox 22">
              <a:extLst>
                <a:ext uri="{FF2B5EF4-FFF2-40B4-BE49-F238E27FC236}">
                  <a16:creationId xmlns:a16="http://schemas.microsoft.com/office/drawing/2014/main" id="{B0037A01-135C-499E-9B61-252CD0D8165E}"/>
                </a:ext>
              </a:extLst>
            </p:cNvPr>
            <p:cNvSpPr txBox="1"/>
            <p:nvPr/>
          </p:nvSpPr>
          <p:spPr bwMode="auto">
            <a:xfrm>
              <a:off x="6512400" y="4725562"/>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47</a:t>
              </a:r>
              <a:endParaRPr lang="en-GB" sz="2400" dirty="0">
                <a:latin typeface="Myriad Pro Semibold"/>
                <a:ea typeface="Myriad Pro Semibold" charset="0"/>
                <a:cs typeface="Myriad Pro Semibold" charset="0"/>
              </a:endParaRPr>
            </a:p>
          </p:txBody>
        </p:sp>
        <p:sp>
          <p:nvSpPr>
            <p:cNvPr id="26" name="TextBox 25">
              <a:extLst>
                <a:ext uri="{FF2B5EF4-FFF2-40B4-BE49-F238E27FC236}">
                  <a16:creationId xmlns:a16="http://schemas.microsoft.com/office/drawing/2014/main" id="{ACB42FF6-1D23-45A8-A523-1D0DB04AE036}"/>
                </a:ext>
              </a:extLst>
            </p:cNvPr>
            <p:cNvSpPr txBox="1"/>
            <p:nvPr/>
          </p:nvSpPr>
          <p:spPr bwMode="auto">
            <a:xfrm>
              <a:off x="1965285" y="472556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10</a:t>
              </a:r>
              <a:endParaRPr lang="en-GB" sz="2400" dirty="0">
                <a:latin typeface="Myriad Pro Semibold"/>
                <a:ea typeface="Myriad Pro Semibold" charset="0"/>
                <a:cs typeface="Myriad Pro Semibold" charset="0"/>
              </a:endParaRPr>
            </a:p>
          </p:txBody>
        </p:sp>
        <p:sp>
          <p:nvSpPr>
            <p:cNvPr id="29" name="TextBox 28">
              <a:extLst>
                <a:ext uri="{FF2B5EF4-FFF2-40B4-BE49-F238E27FC236}">
                  <a16:creationId xmlns:a16="http://schemas.microsoft.com/office/drawing/2014/main" id="{1AACE109-6C95-47D9-A2D1-A4C419AAF479}"/>
                </a:ext>
              </a:extLst>
            </p:cNvPr>
            <p:cNvSpPr txBox="1"/>
            <p:nvPr/>
          </p:nvSpPr>
          <p:spPr bwMode="auto">
            <a:xfrm>
              <a:off x="2775422" y="472556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a:t>
              </a:r>
              <a:endParaRPr lang="en-GB" sz="2400" dirty="0">
                <a:latin typeface="Myriad Pro Semibold"/>
                <a:ea typeface="Myriad Pro Semibold" charset="0"/>
                <a:cs typeface="Myriad Pro Semibold" charset="0"/>
              </a:endParaRPr>
            </a:p>
          </p:txBody>
        </p:sp>
        <p:sp>
          <p:nvSpPr>
            <p:cNvPr id="30" name="TextBox 29">
              <a:extLst>
                <a:ext uri="{FF2B5EF4-FFF2-40B4-BE49-F238E27FC236}">
                  <a16:creationId xmlns:a16="http://schemas.microsoft.com/office/drawing/2014/main" id="{18995BB4-5C9F-4AA4-BE02-97A9F28AF9CC}"/>
                </a:ext>
              </a:extLst>
            </p:cNvPr>
            <p:cNvSpPr txBox="1"/>
            <p:nvPr/>
          </p:nvSpPr>
          <p:spPr bwMode="auto">
            <a:xfrm>
              <a:off x="3538270" y="472556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3</a:t>
              </a:r>
              <a:endParaRPr lang="en-GB" sz="2400" dirty="0">
                <a:latin typeface="Myriad Pro Semibold"/>
                <a:ea typeface="Myriad Pro Semibold" charset="0"/>
                <a:cs typeface="Myriad Pro Semibold" charset="0"/>
              </a:endParaRPr>
            </a:p>
          </p:txBody>
        </p:sp>
        <p:sp>
          <p:nvSpPr>
            <p:cNvPr id="31" name="TextBox 30">
              <a:extLst>
                <a:ext uri="{FF2B5EF4-FFF2-40B4-BE49-F238E27FC236}">
                  <a16:creationId xmlns:a16="http://schemas.microsoft.com/office/drawing/2014/main" id="{907B4811-D72C-46A3-9DA2-8F670A9BA061}"/>
                </a:ext>
              </a:extLst>
            </p:cNvPr>
            <p:cNvSpPr txBox="1"/>
            <p:nvPr/>
          </p:nvSpPr>
          <p:spPr bwMode="auto">
            <a:xfrm>
              <a:off x="4262647" y="472556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32" name="TextBox 31">
              <a:extLst>
                <a:ext uri="{FF2B5EF4-FFF2-40B4-BE49-F238E27FC236}">
                  <a16:creationId xmlns:a16="http://schemas.microsoft.com/office/drawing/2014/main" id="{C783A420-D646-462A-9A52-79A46C59EA90}"/>
                </a:ext>
              </a:extLst>
            </p:cNvPr>
            <p:cNvSpPr txBox="1"/>
            <p:nvPr/>
          </p:nvSpPr>
          <p:spPr bwMode="auto">
            <a:xfrm>
              <a:off x="5749873" y="472556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a:t>
              </a:r>
              <a:endParaRPr lang="en-GB" sz="2400" dirty="0">
                <a:latin typeface="Myriad Pro Semibold"/>
                <a:ea typeface="Myriad Pro Semibold" charset="0"/>
                <a:cs typeface="Myriad Pro Semibold" charset="0"/>
              </a:endParaRPr>
            </a:p>
          </p:txBody>
        </p:sp>
        <p:sp>
          <p:nvSpPr>
            <p:cNvPr id="33" name="Rectangle 32">
              <a:extLst>
                <a:ext uri="{FF2B5EF4-FFF2-40B4-BE49-F238E27FC236}">
                  <a16:creationId xmlns:a16="http://schemas.microsoft.com/office/drawing/2014/main" id="{03DC3CC9-85BD-4632-9906-B6071859D097}"/>
                </a:ext>
              </a:extLst>
            </p:cNvPr>
            <p:cNvSpPr/>
            <p:nvPr/>
          </p:nvSpPr>
          <p:spPr bwMode="auto">
            <a:xfrm>
              <a:off x="4945033" y="4688828"/>
              <a:ext cx="535133" cy="535133"/>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grpSp>
      <p:pic>
        <p:nvPicPr>
          <p:cNvPr id="34" name="Picture 33">
            <a:extLst>
              <a:ext uri="{FF2B5EF4-FFF2-40B4-BE49-F238E27FC236}">
                <a16:creationId xmlns:a16="http://schemas.microsoft.com/office/drawing/2014/main" id="{A643D1CB-7E54-47A4-B66B-D3E69B5572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4001" y="4239710"/>
            <a:ext cx="3000208" cy="516245"/>
          </a:xfrm>
          <a:prstGeom prst="rect">
            <a:avLst/>
          </a:prstGeom>
        </p:spPr>
      </p:pic>
      <p:pic>
        <p:nvPicPr>
          <p:cNvPr id="35" name="Picture 34" descr="A close up of a logo  Description generated with high confidence">
            <a:extLst>
              <a:ext uri="{FF2B5EF4-FFF2-40B4-BE49-F238E27FC236}">
                <a16:creationId xmlns:a16="http://schemas.microsoft.com/office/drawing/2014/main" id="{348DE7BE-89E6-421D-8BD9-525328D42D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9234" y="5284411"/>
            <a:ext cx="3089990" cy="516245"/>
          </a:xfrm>
          <a:prstGeom prst="rect">
            <a:avLst/>
          </a:prstGeom>
        </p:spPr>
      </p:pic>
    </p:spTree>
    <p:extLst>
      <p:ext uri="{BB962C8B-B14F-4D97-AF65-F5344CB8AC3E}">
        <p14:creationId xmlns:p14="http://schemas.microsoft.com/office/powerpoint/2010/main" val="217462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4" grpId="0"/>
      <p:bldP spid="24" grpId="0"/>
      <p:bldP spid="25"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21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71036744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increasing or decreasing the minuend affects the difference (1)</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990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21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1.29 Using equivalence and the compensation category to calculate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78167620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 – 4:2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32-34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text  Description automatically generated">
            <a:extLst>
              <a:ext uri="{FF2B5EF4-FFF2-40B4-BE49-F238E27FC236}">
                <a16:creationId xmlns:a16="http://schemas.microsoft.com/office/drawing/2014/main" id="{96CB3017-4620-4465-BCF5-EAF71C596A9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952790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4:1</a:t>
            </a:r>
          </a:p>
        </p:txBody>
      </p:sp>
      <p:pic>
        <p:nvPicPr>
          <p:cNvPr id="9" name="Picture 8">
            <a:extLst>
              <a:ext uri="{FF2B5EF4-FFF2-40B4-BE49-F238E27FC236}">
                <a16:creationId xmlns:a16="http://schemas.microsoft.com/office/drawing/2014/main" id="{2D8A0373-DD57-47D4-9149-B5292D6E3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752" y="4174707"/>
            <a:ext cx="618496" cy="1529194"/>
          </a:xfrm>
          <a:prstGeom prst="rect">
            <a:avLst/>
          </a:prstGeom>
        </p:spPr>
      </p:pic>
      <p:pic>
        <p:nvPicPr>
          <p:cNvPr id="10" name="Picture 9">
            <a:extLst>
              <a:ext uri="{FF2B5EF4-FFF2-40B4-BE49-F238E27FC236}">
                <a16:creationId xmlns:a16="http://schemas.microsoft.com/office/drawing/2014/main" id="{3468A8EC-C5EE-4B13-846E-C40C9BE46D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6752" y="980728"/>
            <a:ext cx="618496" cy="1529616"/>
          </a:xfrm>
          <a:prstGeom prst="rect">
            <a:avLst/>
          </a:prstGeom>
        </p:spPr>
      </p:pic>
      <p:pic>
        <p:nvPicPr>
          <p:cNvPr id="11" name="Picture 10">
            <a:extLst>
              <a:ext uri="{FF2B5EF4-FFF2-40B4-BE49-F238E27FC236}">
                <a16:creationId xmlns:a16="http://schemas.microsoft.com/office/drawing/2014/main" id="{934552E3-72AD-41E0-9730-F55455D84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6752" y="2577612"/>
            <a:ext cx="618496" cy="1529616"/>
          </a:xfrm>
          <a:prstGeom prst="rect">
            <a:avLst/>
          </a:prstGeom>
        </p:spPr>
      </p:pic>
      <p:sp>
        <p:nvSpPr>
          <p:cNvPr id="12" name="TextBox 11">
            <a:extLst>
              <a:ext uri="{FF2B5EF4-FFF2-40B4-BE49-F238E27FC236}">
                <a16:creationId xmlns:a16="http://schemas.microsoft.com/office/drawing/2014/main" id="{6C6777FD-60BC-4E73-856B-18B0D497AD91}"/>
              </a:ext>
            </a:extLst>
          </p:cNvPr>
          <p:cNvSpPr txBox="1"/>
          <p:nvPr/>
        </p:nvSpPr>
        <p:spPr bwMode="auto">
          <a:xfrm>
            <a:off x="5207810" y="5771381"/>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2</a:t>
            </a:r>
          </a:p>
        </p:txBody>
      </p:sp>
      <p:grpSp>
        <p:nvGrpSpPr>
          <p:cNvPr id="13" name="Group 12">
            <a:extLst>
              <a:ext uri="{FF2B5EF4-FFF2-40B4-BE49-F238E27FC236}">
                <a16:creationId xmlns:a16="http://schemas.microsoft.com/office/drawing/2014/main" id="{F01F0F8A-3F53-4288-BC3A-F13FE95B4D55}"/>
              </a:ext>
            </a:extLst>
          </p:cNvPr>
          <p:cNvGrpSpPr/>
          <p:nvPr/>
        </p:nvGrpSpPr>
        <p:grpSpPr>
          <a:xfrm>
            <a:off x="5378160" y="5771381"/>
            <a:ext cx="1599471" cy="461665"/>
            <a:chOff x="3854159" y="5771380"/>
            <a:chExt cx="1599471" cy="461665"/>
          </a:xfrm>
        </p:grpSpPr>
        <p:sp>
          <p:nvSpPr>
            <p:cNvPr id="14" name="TextBox 13">
              <a:extLst>
                <a:ext uri="{FF2B5EF4-FFF2-40B4-BE49-F238E27FC236}">
                  <a16:creationId xmlns:a16="http://schemas.microsoft.com/office/drawing/2014/main" id="{9CCEAED9-8012-46DA-B7C1-64CF2A6D19E3}"/>
                </a:ext>
              </a:extLst>
            </p:cNvPr>
            <p:cNvSpPr txBox="1"/>
            <p:nvPr/>
          </p:nvSpPr>
          <p:spPr bwMode="auto">
            <a:xfrm>
              <a:off x="3854159" y="577138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a:ea typeface="Myriad Pro Semibold" charset="0"/>
                  <a:cs typeface="Myriad Pro Semibold" charset="0"/>
                </a:rPr>
                <a:t>0</a:t>
              </a:r>
            </a:p>
          </p:txBody>
        </p:sp>
        <p:sp>
          <p:nvSpPr>
            <p:cNvPr id="15" name="TextBox 14">
              <a:extLst>
                <a:ext uri="{FF2B5EF4-FFF2-40B4-BE49-F238E27FC236}">
                  <a16:creationId xmlns:a16="http://schemas.microsoft.com/office/drawing/2014/main" id="{268940EB-6C34-467F-94F8-44C10B4E68A6}"/>
                </a:ext>
              </a:extLst>
            </p:cNvPr>
            <p:cNvSpPr txBox="1"/>
            <p:nvPr/>
          </p:nvSpPr>
          <p:spPr bwMode="auto">
            <a:xfrm>
              <a:off x="4118031" y="5771380"/>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6" name="TextBox 15">
              <a:extLst>
                <a:ext uri="{FF2B5EF4-FFF2-40B4-BE49-F238E27FC236}">
                  <a16:creationId xmlns:a16="http://schemas.microsoft.com/office/drawing/2014/main" id="{BE0421DC-92E1-41E1-8957-89E043946D1F}"/>
                </a:ext>
              </a:extLst>
            </p:cNvPr>
            <p:cNvSpPr txBox="1"/>
            <p:nvPr/>
          </p:nvSpPr>
          <p:spPr bwMode="auto">
            <a:xfrm>
              <a:off x="4395272" y="577138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17" name="TextBox 16">
              <a:extLst>
                <a:ext uri="{FF2B5EF4-FFF2-40B4-BE49-F238E27FC236}">
                  <a16:creationId xmlns:a16="http://schemas.microsoft.com/office/drawing/2014/main" id="{2A79F0E4-C1FB-4982-AAA5-3D32ED38C97A}"/>
                </a:ext>
              </a:extLst>
            </p:cNvPr>
            <p:cNvSpPr txBox="1"/>
            <p:nvPr/>
          </p:nvSpPr>
          <p:spPr bwMode="auto">
            <a:xfrm>
              <a:off x="4646390" y="577138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8" name="TextBox 17">
              <a:extLst>
                <a:ext uri="{FF2B5EF4-FFF2-40B4-BE49-F238E27FC236}">
                  <a16:creationId xmlns:a16="http://schemas.microsoft.com/office/drawing/2014/main" id="{054A4A86-403E-44F6-A621-29D257F38B61}"/>
                </a:ext>
              </a:extLst>
            </p:cNvPr>
            <p:cNvSpPr txBox="1"/>
            <p:nvPr/>
          </p:nvSpPr>
          <p:spPr bwMode="auto">
            <a:xfrm>
              <a:off x="5102251" y="577138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a:t>
              </a:r>
            </a:p>
          </p:txBody>
        </p:sp>
      </p:grpSp>
      <p:sp>
        <p:nvSpPr>
          <p:cNvPr id="19" name="TextBox 18">
            <a:extLst>
              <a:ext uri="{FF2B5EF4-FFF2-40B4-BE49-F238E27FC236}">
                <a16:creationId xmlns:a16="http://schemas.microsoft.com/office/drawing/2014/main" id="{7CDA11C5-7D22-4C61-949E-3FB455C09F1B}"/>
              </a:ext>
            </a:extLst>
          </p:cNvPr>
          <p:cNvSpPr txBox="1"/>
          <p:nvPr/>
        </p:nvSpPr>
        <p:spPr bwMode="auto">
          <a:xfrm>
            <a:off x="6457510" y="5771381"/>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1</a:t>
            </a:r>
          </a:p>
        </p:txBody>
      </p:sp>
      <p:sp>
        <p:nvSpPr>
          <p:cNvPr id="20" name="TextBox 19">
            <a:extLst>
              <a:ext uri="{FF2B5EF4-FFF2-40B4-BE49-F238E27FC236}">
                <a16:creationId xmlns:a16="http://schemas.microsoft.com/office/drawing/2014/main" id="{4EDB8C57-CDDE-425E-BF87-282A7E657456}"/>
              </a:ext>
            </a:extLst>
          </p:cNvPr>
          <p:cNvSpPr txBox="1"/>
          <p:nvPr/>
        </p:nvSpPr>
        <p:spPr bwMode="auto">
          <a:xfrm>
            <a:off x="6457510" y="5771381"/>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2</a:t>
            </a:r>
          </a:p>
        </p:txBody>
      </p:sp>
      <p:sp>
        <p:nvSpPr>
          <p:cNvPr id="21" name="TextBox 20">
            <a:extLst>
              <a:ext uri="{FF2B5EF4-FFF2-40B4-BE49-F238E27FC236}">
                <a16:creationId xmlns:a16="http://schemas.microsoft.com/office/drawing/2014/main" id="{3C860E12-D6BE-4048-94D5-CB89B8BA76DC}"/>
              </a:ext>
            </a:extLst>
          </p:cNvPr>
          <p:cNvSpPr txBox="1"/>
          <p:nvPr/>
        </p:nvSpPr>
        <p:spPr bwMode="auto">
          <a:xfrm>
            <a:off x="5207831" y="5771381"/>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22" name="TextBox 21">
            <a:extLst>
              <a:ext uri="{FF2B5EF4-FFF2-40B4-BE49-F238E27FC236}">
                <a16:creationId xmlns:a16="http://schemas.microsoft.com/office/drawing/2014/main" id="{90FF95B0-6436-4C53-B60A-A8EA42D7ED26}"/>
              </a:ext>
            </a:extLst>
          </p:cNvPr>
          <p:cNvSpPr txBox="1"/>
          <p:nvPr/>
        </p:nvSpPr>
        <p:spPr bwMode="auto">
          <a:xfrm>
            <a:off x="5207810" y="5771381"/>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a:t>
            </a:r>
          </a:p>
        </p:txBody>
      </p:sp>
      <p:grpSp>
        <p:nvGrpSpPr>
          <p:cNvPr id="24" name="Group 23">
            <a:extLst>
              <a:ext uri="{FF2B5EF4-FFF2-40B4-BE49-F238E27FC236}">
                <a16:creationId xmlns:a16="http://schemas.microsoft.com/office/drawing/2014/main" id="{0822959C-776A-4918-AE87-3CA18657880F}"/>
              </a:ext>
            </a:extLst>
          </p:cNvPr>
          <p:cNvGrpSpPr/>
          <p:nvPr/>
        </p:nvGrpSpPr>
        <p:grpSpPr>
          <a:xfrm>
            <a:off x="3190263" y="723012"/>
            <a:ext cx="5960256" cy="5783165"/>
            <a:chOff x="3179372" y="449880"/>
            <a:chExt cx="5960256" cy="5783165"/>
          </a:xfrm>
        </p:grpSpPr>
        <p:pic>
          <p:nvPicPr>
            <p:cNvPr id="25" name="Picture 24">
              <a:extLst>
                <a:ext uri="{FF2B5EF4-FFF2-40B4-BE49-F238E27FC236}">
                  <a16:creationId xmlns:a16="http://schemas.microsoft.com/office/drawing/2014/main" id="{59C4DDC6-2234-411D-B7DB-1F789058ACD7}"/>
                </a:ext>
              </a:extLst>
            </p:cNvPr>
            <p:cNvPicPr>
              <a:picLocks noChangeAspect="1"/>
            </p:cNvPicPr>
            <p:nvPr/>
          </p:nvPicPr>
          <p:blipFill>
            <a:blip r:embed="rId5"/>
            <a:stretch>
              <a:fillRect/>
            </a:stretch>
          </p:blipFill>
          <p:spPr>
            <a:xfrm flipH="1">
              <a:off x="3460907" y="3757454"/>
              <a:ext cx="997748" cy="1944142"/>
            </a:xfrm>
            <a:prstGeom prst="rect">
              <a:avLst/>
            </a:prstGeom>
          </p:spPr>
        </p:pic>
        <p:pic>
          <p:nvPicPr>
            <p:cNvPr id="26" name="Picture 25">
              <a:extLst>
                <a:ext uri="{FF2B5EF4-FFF2-40B4-BE49-F238E27FC236}">
                  <a16:creationId xmlns:a16="http://schemas.microsoft.com/office/drawing/2014/main" id="{2579CBC5-3E83-4E5B-B54F-8BF22B30430F}"/>
                </a:ext>
              </a:extLst>
            </p:cNvPr>
            <p:cNvPicPr>
              <a:picLocks noChangeAspect="1"/>
            </p:cNvPicPr>
            <p:nvPr/>
          </p:nvPicPr>
          <p:blipFill>
            <a:blip r:embed="rId6"/>
            <a:stretch>
              <a:fillRect/>
            </a:stretch>
          </p:blipFill>
          <p:spPr>
            <a:xfrm flipH="1">
              <a:off x="5109359" y="1704604"/>
              <a:ext cx="1782741" cy="4049684"/>
            </a:xfrm>
            <a:prstGeom prst="rect">
              <a:avLst/>
            </a:prstGeom>
          </p:spPr>
        </p:pic>
        <p:pic>
          <p:nvPicPr>
            <p:cNvPr id="27" name="Picture 26">
              <a:extLst>
                <a:ext uri="{FF2B5EF4-FFF2-40B4-BE49-F238E27FC236}">
                  <a16:creationId xmlns:a16="http://schemas.microsoft.com/office/drawing/2014/main" id="{7CD04D6D-9B5D-4847-B259-C7995DB21EDD}"/>
                </a:ext>
              </a:extLst>
            </p:cNvPr>
            <p:cNvPicPr>
              <a:picLocks noChangeAspect="1"/>
            </p:cNvPicPr>
            <p:nvPr/>
          </p:nvPicPr>
          <p:blipFill>
            <a:blip r:embed="rId7"/>
            <a:stretch>
              <a:fillRect/>
            </a:stretch>
          </p:blipFill>
          <p:spPr>
            <a:xfrm flipH="1">
              <a:off x="7671921" y="449880"/>
              <a:ext cx="897493" cy="5282196"/>
            </a:xfrm>
            <a:prstGeom prst="rect">
              <a:avLst/>
            </a:prstGeom>
          </p:spPr>
        </p:pic>
        <p:sp>
          <p:nvSpPr>
            <p:cNvPr id="28" name="TextBox 27">
              <a:extLst>
                <a:ext uri="{FF2B5EF4-FFF2-40B4-BE49-F238E27FC236}">
                  <a16:creationId xmlns:a16="http://schemas.microsoft.com/office/drawing/2014/main" id="{26FC256B-ED2F-41EB-BC06-FF3C684ABBAC}"/>
                </a:ext>
              </a:extLst>
            </p:cNvPr>
            <p:cNvSpPr txBox="1"/>
            <p:nvPr/>
          </p:nvSpPr>
          <p:spPr bwMode="auto">
            <a:xfrm>
              <a:off x="3179372" y="5771380"/>
              <a:ext cx="17155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 </a:t>
              </a:r>
              <a:r>
                <a:rPr lang="en-GB" sz="2400" dirty="0">
                  <a:latin typeface="Myriad Pro Semibold"/>
                  <a:ea typeface="Myriad Pro Semibold" charset="0"/>
                  <a:cs typeface="Arial" panose="020B0604020202020204" pitchFamily="34" charset="0"/>
                </a:rPr>
                <a:t>− 3 = 7</a:t>
              </a:r>
              <a:r>
                <a:rPr lang="en-GB" sz="2400" dirty="0">
                  <a:latin typeface="Myriad Pro Semibold"/>
                  <a:ea typeface="Myriad Pro Semibold" charset="0"/>
                  <a:cs typeface="Myriad Pro Semibold" charset="0"/>
                </a:rPr>
                <a:t> </a:t>
              </a:r>
            </a:p>
          </p:txBody>
        </p:sp>
        <p:sp>
          <p:nvSpPr>
            <p:cNvPr id="29" name="TextBox 28">
              <a:extLst>
                <a:ext uri="{FF2B5EF4-FFF2-40B4-BE49-F238E27FC236}">
                  <a16:creationId xmlns:a16="http://schemas.microsoft.com/office/drawing/2014/main" id="{4A1DCD0E-C96B-40E1-BF3C-979EEF46EFA5}"/>
                </a:ext>
              </a:extLst>
            </p:cNvPr>
            <p:cNvSpPr txBox="1"/>
            <p:nvPr/>
          </p:nvSpPr>
          <p:spPr bwMode="auto">
            <a:xfrm>
              <a:off x="5141783" y="5771380"/>
              <a:ext cx="1882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2</a:t>
              </a:r>
              <a:r>
                <a:rPr lang="en-GB" sz="2400" dirty="0">
                  <a:latin typeface="Myriad Pro Semibold"/>
                  <a:ea typeface="Myriad Pro Semibold" charset="0"/>
                  <a:cs typeface="Myriad Pro Semibold" charset="0"/>
                </a:rPr>
                <a:t>0 </a:t>
              </a:r>
              <a:r>
                <a:rPr lang="en-GB" sz="2400" dirty="0">
                  <a:latin typeface="Myriad Pro Semibold"/>
                  <a:ea typeface="Myriad Pro Semibold" charset="0"/>
                  <a:cs typeface="Arial" panose="020B0604020202020204" pitchFamily="34" charset="0"/>
                </a:rPr>
                <a:t>− 3 = </a:t>
              </a:r>
              <a:r>
                <a:rPr lang="en-GB" sz="2400" b="1" dirty="0">
                  <a:latin typeface="Myriad Pro Semibold"/>
                  <a:ea typeface="Myriad Pro Semibold" charset="0"/>
                  <a:cs typeface="Arial" panose="020B0604020202020204" pitchFamily="34" charset="0"/>
                </a:rPr>
                <a:t>1</a:t>
              </a:r>
              <a:r>
                <a:rPr lang="en-GB" sz="2400" dirty="0">
                  <a:latin typeface="Myriad Pro Semibold"/>
                  <a:ea typeface="Myriad Pro Semibold" charset="0"/>
                  <a:cs typeface="Arial" panose="020B0604020202020204" pitchFamily="34" charset="0"/>
                </a:rPr>
                <a:t>7</a:t>
              </a:r>
              <a:r>
                <a:rPr lang="en-GB" sz="2400" dirty="0">
                  <a:latin typeface="Myriad Pro Semibold"/>
                  <a:ea typeface="Myriad Pro Semibold" charset="0"/>
                  <a:cs typeface="Myriad Pro Semibold" charset="0"/>
                </a:rPr>
                <a:t> </a:t>
              </a:r>
            </a:p>
          </p:txBody>
        </p:sp>
        <p:sp>
          <p:nvSpPr>
            <p:cNvPr id="30" name="TextBox 29">
              <a:extLst>
                <a:ext uri="{FF2B5EF4-FFF2-40B4-BE49-F238E27FC236}">
                  <a16:creationId xmlns:a16="http://schemas.microsoft.com/office/drawing/2014/main" id="{10BD1BFF-109C-47DE-B13C-371AA163BE26}"/>
                </a:ext>
              </a:extLst>
            </p:cNvPr>
            <p:cNvSpPr txBox="1"/>
            <p:nvPr/>
          </p:nvSpPr>
          <p:spPr bwMode="auto">
            <a:xfrm>
              <a:off x="7257381" y="5771380"/>
              <a:ext cx="1882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a:t>
              </a:r>
              <a:r>
                <a:rPr lang="en-GB" sz="2400" dirty="0">
                  <a:latin typeface="Myriad Pro Semibold"/>
                  <a:ea typeface="Myriad Pro Semibold" charset="0"/>
                  <a:cs typeface="Myriad Pro Semibold" charset="0"/>
                </a:rPr>
                <a:t>0 </a:t>
              </a:r>
              <a:r>
                <a:rPr lang="en-GB" sz="2400" dirty="0">
                  <a:latin typeface="Myriad Pro Semibold"/>
                  <a:ea typeface="Myriad Pro Semibold" charset="0"/>
                  <a:cs typeface="Arial" panose="020B0604020202020204" pitchFamily="34" charset="0"/>
                </a:rPr>
                <a:t>− 3 = </a:t>
              </a:r>
              <a:r>
                <a:rPr lang="en-GB" sz="2400" b="1" dirty="0">
                  <a:latin typeface="Myriad Pro Semibold"/>
                  <a:ea typeface="Myriad Pro Semibold" charset="0"/>
                  <a:cs typeface="Arial" panose="020B0604020202020204" pitchFamily="34" charset="0"/>
                </a:rPr>
                <a:t>2</a:t>
              </a:r>
              <a:r>
                <a:rPr lang="en-GB" sz="2400" dirty="0">
                  <a:latin typeface="Myriad Pro Semibold"/>
                  <a:ea typeface="Myriad Pro Semibold" charset="0"/>
                  <a:cs typeface="Arial" panose="020B0604020202020204" pitchFamily="34" charset="0"/>
                </a:rPr>
                <a:t>7</a:t>
              </a:r>
              <a:r>
                <a:rPr lang="en-GB" sz="2400" dirty="0">
                  <a:latin typeface="Myriad Pro Semibold"/>
                  <a:ea typeface="Myriad Pro Semibold" charset="0"/>
                  <a:cs typeface="Myriad Pro Semibold" charset="0"/>
                </a:rPr>
                <a:t> </a:t>
              </a:r>
            </a:p>
          </p:txBody>
        </p:sp>
      </p:grpSp>
    </p:spTree>
    <p:extLst>
      <p:ext uri="{BB962C8B-B14F-4D97-AF65-F5344CB8AC3E}">
        <p14:creationId xmlns:p14="http://schemas.microsoft.com/office/powerpoint/2010/main" val="111935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xit" presetSubtype="0" fill="hold" grpId="0" nodeType="withEffect">
                                  <p:stCondLst>
                                    <p:cond delay="500"/>
                                  </p:stCondLst>
                                  <p:childTnLst>
                                    <p:animEffect transition="out" filter="fade">
                                      <p:cBhvr>
                                        <p:cTn id="13" dur="500"/>
                                        <p:tgtEl>
                                          <p:spTgt spid="21"/>
                                        </p:tgtEl>
                                      </p:cBhvr>
                                    </p:animEffect>
                                    <p:set>
                                      <p:cBhvr>
                                        <p:cTn id="14" dur="1" fill="hold">
                                          <p:stCondLst>
                                            <p:cond delay="499"/>
                                          </p:stCondLst>
                                        </p:cTn>
                                        <p:tgtEl>
                                          <p:spTgt spid="21"/>
                                        </p:tgtEl>
                                        <p:attrNameLst>
                                          <p:attrName>style.visibility</p:attrName>
                                        </p:attrNameLst>
                                      </p:cBhvr>
                                      <p:to>
                                        <p:strVal val="hidden"/>
                                      </p:to>
                                    </p:set>
                                  </p:childTnLst>
                                </p:cTn>
                              </p:par>
                              <p:par>
                                <p:cTn id="15" presetID="10" presetClass="entr" presetSubtype="0" fill="hold" grpId="0" nodeType="withEffect">
                                  <p:stCondLst>
                                    <p:cond delay="5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500"/>
                            </p:stCondLst>
                            <p:childTnLst>
                              <p:par>
                                <p:cTn id="24" presetID="10" presetClass="exit" presetSubtype="0" fill="hold" grpId="1" nodeType="afterEffect">
                                  <p:stCondLst>
                                    <p:cond delay="25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10" presetClass="exit" presetSubtype="0" fill="hold" grpId="2" nodeType="with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1"/>
                                        </p:tgtEl>
                                      </p:cBhvr>
                                    </p:animEffect>
                                    <p:set>
                                      <p:cBhvr>
                                        <p:cTn id="46" dur="1" fill="hold">
                                          <p:stCondLst>
                                            <p:cond delay="499"/>
                                          </p:stCondLst>
                                        </p:cTn>
                                        <p:tgtEl>
                                          <p:spTgt spid="21"/>
                                        </p:tgtEl>
                                        <p:attrNameLst>
                                          <p:attrName>style.visibility</p:attrName>
                                        </p:attrNameLst>
                                      </p:cBhvr>
                                      <p:to>
                                        <p:strVal val="hidden"/>
                                      </p:to>
                                    </p:set>
                                  </p:childTnLst>
                                </p:cTn>
                              </p:par>
                              <p:par>
                                <p:cTn id="47" presetID="10" presetClass="exit" presetSubtype="0" fill="hold" grpId="2" nodeType="with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9" grpId="0"/>
      <p:bldP spid="19" grpId="1"/>
      <p:bldP spid="19" grpId="2"/>
      <p:bldP spid="20" grpId="0"/>
      <p:bldP spid="20" grpId="1"/>
      <p:bldP spid="21" grpId="0"/>
      <p:bldP spid="21" grpId="1"/>
      <p:bldP spid="22" grpId="0"/>
      <p:bldP spid="22" grpId="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4:1</a:t>
            </a:r>
          </a:p>
        </p:txBody>
      </p:sp>
      <p:grpSp>
        <p:nvGrpSpPr>
          <p:cNvPr id="52" name="Group 51">
            <a:extLst>
              <a:ext uri="{FF2B5EF4-FFF2-40B4-BE49-F238E27FC236}">
                <a16:creationId xmlns:a16="http://schemas.microsoft.com/office/drawing/2014/main" id="{0431D67E-46D4-47B1-A137-AC8C2514CD3E}"/>
              </a:ext>
            </a:extLst>
          </p:cNvPr>
          <p:cNvGrpSpPr/>
          <p:nvPr/>
        </p:nvGrpSpPr>
        <p:grpSpPr>
          <a:xfrm>
            <a:off x="4060765" y="3322039"/>
            <a:ext cx="4107386" cy="461665"/>
            <a:chOff x="2536765" y="3322038"/>
            <a:chExt cx="4107386" cy="461665"/>
          </a:xfrm>
        </p:grpSpPr>
        <p:sp>
          <p:nvSpPr>
            <p:cNvPr id="6" name="TextBox 5">
              <a:extLst>
                <a:ext uri="{FF2B5EF4-FFF2-40B4-BE49-F238E27FC236}">
                  <a16:creationId xmlns:a16="http://schemas.microsoft.com/office/drawing/2014/main" id="{AC74D2B1-5ECF-4B68-8CD6-D14ECF78F70E}"/>
                </a:ext>
              </a:extLst>
            </p:cNvPr>
            <p:cNvSpPr txBox="1"/>
            <p:nvPr/>
          </p:nvSpPr>
          <p:spPr bwMode="auto">
            <a:xfrm>
              <a:off x="3549594" y="3322038"/>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9" name="TextBox 8">
              <a:extLst>
                <a:ext uri="{FF2B5EF4-FFF2-40B4-BE49-F238E27FC236}">
                  <a16:creationId xmlns:a16="http://schemas.microsoft.com/office/drawing/2014/main" id="{B69A6F78-BB22-4F66-9601-AAE86A0F8C2E}"/>
                </a:ext>
              </a:extLst>
            </p:cNvPr>
            <p:cNvSpPr txBox="1"/>
            <p:nvPr/>
          </p:nvSpPr>
          <p:spPr bwMode="auto">
            <a:xfrm>
              <a:off x="6116442" y="3322038"/>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17</a:t>
              </a:r>
            </a:p>
          </p:txBody>
        </p:sp>
        <p:sp>
          <p:nvSpPr>
            <p:cNvPr id="10" name="TextBox 9">
              <a:extLst>
                <a:ext uri="{FF2B5EF4-FFF2-40B4-BE49-F238E27FC236}">
                  <a16:creationId xmlns:a16="http://schemas.microsoft.com/office/drawing/2014/main" id="{CFEF13F4-15EA-49F4-BD65-F730DEA98284}"/>
                </a:ext>
              </a:extLst>
            </p:cNvPr>
            <p:cNvSpPr txBox="1"/>
            <p:nvPr/>
          </p:nvSpPr>
          <p:spPr bwMode="auto">
            <a:xfrm>
              <a:off x="4498234" y="332203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11" name="TextBox 10">
              <a:extLst>
                <a:ext uri="{FF2B5EF4-FFF2-40B4-BE49-F238E27FC236}">
                  <a16:creationId xmlns:a16="http://schemas.microsoft.com/office/drawing/2014/main" id="{076F1A1A-134B-4D6E-B8B7-A92153EB58A7}"/>
                </a:ext>
              </a:extLst>
            </p:cNvPr>
            <p:cNvSpPr txBox="1"/>
            <p:nvPr/>
          </p:nvSpPr>
          <p:spPr bwMode="auto">
            <a:xfrm>
              <a:off x="2536765" y="3322038"/>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20</a:t>
              </a:r>
            </a:p>
          </p:txBody>
        </p:sp>
        <p:sp>
          <p:nvSpPr>
            <p:cNvPr id="12" name="TextBox 11">
              <a:extLst>
                <a:ext uri="{FF2B5EF4-FFF2-40B4-BE49-F238E27FC236}">
                  <a16:creationId xmlns:a16="http://schemas.microsoft.com/office/drawing/2014/main" id="{5C1E96C4-0F3B-4ABC-8FE0-B89DD64732B1}"/>
                </a:ext>
              </a:extLst>
            </p:cNvPr>
            <p:cNvSpPr txBox="1"/>
            <p:nvPr/>
          </p:nvSpPr>
          <p:spPr bwMode="auto">
            <a:xfrm>
              <a:off x="5318690" y="3322038"/>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nvGrpSpPr>
          <p:cNvPr id="51" name="Group 50">
            <a:extLst>
              <a:ext uri="{FF2B5EF4-FFF2-40B4-BE49-F238E27FC236}">
                <a16:creationId xmlns:a16="http://schemas.microsoft.com/office/drawing/2014/main" id="{EC32C9BA-6C7A-4602-8680-2DD507DC16D5}"/>
              </a:ext>
            </a:extLst>
          </p:cNvPr>
          <p:cNvGrpSpPr/>
          <p:nvPr/>
        </p:nvGrpSpPr>
        <p:grpSpPr>
          <a:xfrm>
            <a:off x="4049543" y="1067713"/>
            <a:ext cx="4118608" cy="461665"/>
            <a:chOff x="2525543" y="1067712"/>
            <a:chExt cx="4118608" cy="461665"/>
          </a:xfrm>
        </p:grpSpPr>
        <p:sp>
          <p:nvSpPr>
            <p:cNvPr id="5" name="TextBox 4">
              <a:extLst>
                <a:ext uri="{FF2B5EF4-FFF2-40B4-BE49-F238E27FC236}">
                  <a16:creationId xmlns:a16="http://schemas.microsoft.com/office/drawing/2014/main" id="{57BAF157-C989-4BE6-A735-0F073784AC7C}"/>
                </a:ext>
              </a:extLst>
            </p:cNvPr>
            <p:cNvSpPr txBox="1"/>
            <p:nvPr/>
          </p:nvSpPr>
          <p:spPr bwMode="auto">
            <a:xfrm>
              <a:off x="2525543" y="106771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a:t>
              </a:r>
            </a:p>
          </p:txBody>
        </p:sp>
        <p:sp>
          <p:nvSpPr>
            <p:cNvPr id="7" name="TextBox 6">
              <a:extLst>
                <a:ext uri="{FF2B5EF4-FFF2-40B4-BE49-F238E27FC236}">
                  <a16:creationId xmlns:a16="http://schemas.microsoft.com/office/drawing/2014/main" id="{9E60CBEE-51C8-4618-A58B-2BB905A1F239}"/>
                </a:ext>
              </a:extLst>
            </p:cNvPr>
            <p:cNvSpPr txBox="1"/>
            <p:nvPr/>
          </p:nvSpPr>
          <p:spPr bwMode="auto">
            <a:xfrm>
              <a:off x="4509455" y="106771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8" name="TextBox 7">
              <a:extLst>
                <a:ext uri="{FF2B5EF4-FFF2-40B4-BE49-F238E27FC236}">
                  <a16:creationId xmlns:a16="http://schemas.microsoft.com/office/drawing/2014/main" id="{4B1F18A5-20AE-4C62-8A92-769E3AB73B30}"/>
                </a:ext>
              </a:extLst>
            </p:cNvPr>
            <p:cNvSpPr txBox="1"/>
            <p:nvPr/>
          </p:nvSpPr>
          <p:spPr bwMode="auto">
            <a:xfrm>
              <a:off x="6116442" y="106771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a:t>
              </a:r>
            </a:p>
          </p:txBody>
        </p:sp>
        <p:sp>
          <p:nvSpPr>
            <p:cNvPr id="13" name="TextBox 12">
              <a:extLst>
                <a:ext uri="{FF2B5EF4-FFF2-40B4-BE49-F238E27FC236}">
                  <a16:creationId xmlns:a16="http://schemas.microsoft.com/office/drawing/2014/main" id="{488A7151-522A-4BDD-8DEC-2F0A6D95DF22}"/>
                </a:ext>
              </a:extLst>
            </p:cNvPr>
            <p:cNvSpPr txBox="1"/>
            <p:nvPr/>
          </p:nvSpPr>
          <p:spPr bwMode="auto">
            <a:xfrm>
              <a:off x="5318690" y="106771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4" name="TextBox 13">
              <a:extLst>
                <a:ext uri="{FF2B5EF4-FFF2-40B4-BE49-F238E27FC236}">
                  <a16:creationId xmlns:a16="http://schemas.microsoft.com/office/drawing/2014/main" id="{D5702275-00F8-44E2-A001-A65C79FA9A3C}"/>
                </a:ext>
              </a:extLst>
            </p:cNvPr>
            <p:cNvSpPr txBox="1"/>
            <p:nvPr/>
          </p:nvSpPr>
          <p:spPr bwMode="auto">
            <a:xfrm>
              <a:off x="3549594" y="106771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grpSp>
      <p:sp>
        <p:nvSpPr>
          <p:cNvPr id="15" name="TextBox 14">
            <a:extLst>
              <a:ext uri="{FF2B5EF4-FFF2-40B4-BE49-F238E27FC236}">
                <a16:creationId xmlns:a16="http://schemas.microsoft.com/office/drawing/2014/main" id="{03A8DA4A-D5C9-4377-ABDF-B027B2F74021}"/>
              </a:ext>
            </a:extLst>
          </p:cNvPr>
          <p:cNvSpPr txBox="1"/>
          <p:nvPr/>
        </p:nvSpPr>
        <p:spPr bwMode="auto">
          <a:xfrm>
            <a:off x="3536838" y="2194877"/>
            <a:ext cx="748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a16="http://schemas.microsoft.com/office/drawing/2014/main" id="{99D948A3-86E6-4786-8439-B12A47F72B81}"/>
              </a:ext>
            </a:extLst>
          </p:cNvPr>
          <p:cNvSpPr txBox="1"/>
          <p:nvPr/>
        </p:nvSpPr>
        <p:spPr bwMode="auto">
          <a:xfrm>
            <a:off x="7923346" y="2194877"/>
            <a:ext cx="748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7" name="Picture 16" descr="A close up of a logo  Description generated with high confidence">
            <a:extLst>
              <a:ext uri="{FF2B5EF4-FFF2-40B4-BE49-F238E27FC236}">
                <a16:creationId xmlns:a16="http://schemas.microsoft.com/office/drawing/2014/main" id="{BC0283C2-ED6D-470A-ABA6-0AC3AACA5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352" y="1730273"/>
            <a:ext cx="194527" cy="1390870"/>
          </a:xfrm>
          <a:prstGeom prst="rect">
            <a:avLst/>
          </a:prstGeom>
        </p:spPr>
      </p:pic>
      <p:pic>
        <p:nvPicPr>
          <p:cNvPr id="18" name="Picture 17" descr="A close up of a logo  Description generated with high confidence">
            <a:extLst>
              <a:ext uri="{FF2B5EF4-FFF2-40B4-BE49-F238E27FC236}">
                <a16:creationId xmlns:a16="http://schemas.microsoft.com/office/drawing/2014/main" id="{80BFD3A3-3CBD-4D2B-8F55-0089B85CB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137" y="1730273"/>
            <a:ext cx="194527" cy="1390870"/>
          </a:xfrm>
          <a:prstGeom prst="rect">
            <a:avLst/>
          </a:prstGeom>
        </p:spPr>
      </p:pic>
      <p:grpSp>
        <p:nvGrpSpPr>
          <p:cNvPr id="53" name="Group 52">
            <a:extLst>
              <a:ext uri="{FF2B5EF4-FFF2-40B4-BE49-F238E27FC236}">
                <a16:creationId xmlns:a16="http://schemas.microsoft.com/office/drawing/2014/main" id="{9C74C8B8-3104-430F-A072-3459324D14AF}"/>
              </a:ext>
            </a:extLst>
          </p:cNvPr>
          <p:cNvGrpSpPr/>
          <p:nvPr/>
        </p:nvGrpSpPr>
        <p:grpSpPr>
          <a:xfrm>
            <a:off x="4060765" y="5576365"/>
            <a:ext cx="4107386" cy="461665"/>
            <a:chOff x="2536765" y="5576364"/>
            <a:chExt cx="4107386" cy="461665"/>
          </a:xfrm>
        </p:grpSpPr>
        <p:sp>
          <p:nvSpPr>
            <p:cNvPr id="42" name="TextBox 41">
              <a:extLst>
                <a:ext uri="{FF2B5EF4-FFF2-40B4-BE49-F238E27FC236}">
                  <a16:creationId xmlns:a16="http://schemas.microsoft.com/office/drawing/2014/main" id="{3E4D3952-22D7-4F95-A14E-4D2EE411E5A7}"/>
                </a:ext>
              </a:extLst>
            </p:cNvPr>
            <p:cNvSpPr txBox="1"/>
            <p:nvPr/>
          </p:nvSpPr>
          <p:spPr bwMode="auto">
            <a:xfrm>
              <a:off x="3549594" y="5576364"/>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43" name="TextBox 42">
              <a:extLst>
                <a:ext uri="{FF2B5EF4-FFF2-40B4-BE49-F238E27FC236}">
                  <a16:creationId xmlns:a16="http://schemas.microsoft.com/office/drawing/2014/main" id="{AB65DC85-F44F-48BA-BA9B-C054770B1245}"/>
                </a:ext>
              </a:extLst>
            </p:cNvPr>
            <p:cNvSpPr txBox="1"/>
            <p:nvPr/>
          </p:nvSpPr>
          <p:spPr bwMode="auto">
            <a:xfrm>
              <a:off x="6116442" y="5576364"/>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27</a:t>
              </a:r>
            </a:p>
          </p:txBody>
        </p:sp>
        <p:sp>
          <p:nvSpPr>
            <p:cNvPr id="44" name="TextBox 43">
              <a:extLst>
                <a:ext uri="{FF2B5EF4-FFF2-40B4-BE49-F238E27FC236}">
                  <a16:creationId xmlns:a16="http://schemas.microsoft.com/office/drawing/2014/main" id="{04B1B658-7ADA-4721-91AF-4D8C715FED19}"/>
                </a:ext>
              </a:extLst>
            </p:cNvPr>
            <p:cNvSpPr txBox="1"/>
            <p:nvPr/>
          </p:nvSpPr>
          <p:spPr bwMode="auto">
            <a:xfrm>
              <a:off x="4498234" y="557636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45" name="TextBox 44">
              <a:extLst>
                <a:ext uri="{FF2B5EF4-FFF2-40B4-BE49-F238E27FC236}">
                  <a16:creationId xmlns:a16="http://schemas.microsoft.com/office/drawing/2014/main" id="{166FC65A-6052-42CA-8ECD-372DD01E63E6}"/>
                </a:ext>
              </a:extLst>
            </p:cNvPr>
            <p:cNvSpPr txBox="1"/>
            <p:nvPr/>
          </p:nvSpPr>
          <p:spPr bwMode="auto">
            <a:xfrm>
              <a:off x="2536765" y="5576364"/>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30</a:t>
              </a:r>
            </a:p>
          </p:txBody>
        </p:sp>
        <p:sp>
          <p:nvSpPr>
            <p:cNvPr id="46" name="TextBox 45">
              <a:extLst>
                <a:ext uri="{FF2B5EF4-FFF2-40B4-BE49-F238E27FC236}">
                  <a16:creationId xmlns:a16="http://schemas.microsoft.com/office/drawing/2014/main" id="{E0A07FC5-4CD1-4FBA-AE91-86831E2D1F34}"/>
                </a:ext>
              </a:extLst>
            </p:cNvPr>
            <p:cNvSpPr txBox="1"/>
            <p:nvPr/>
          </p:nvSpPr>
          <p:spPr bwMode="auto">
            <a:xfrm>
              <a:off x="5318690" y="5576364"/>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sp>
        <p:nvSpPr>
          <p:cNvPr id="47" name="TextBox 46">
            <a:extLst>
              <a:ext uri="{FF2B5EF4-FFF2-40B4-BE49-F238E27FC236}">
                <a16:creationId xmlns:a16="http://schemas.microsoft.com/office/drawing/2014/main" id="{A276AF04-43FD-451D-8764-EDF361B3A5BB}"/>
              </a:ext>
            </a:extLst>
          </p:cNvPr>
          <p:cNvSpPr txBox="1"/>
          <p:nvPr/>
        </p:nvSpPr>
        <p:spPr bwMode="auto">
          <a:xfrm>
            <a:off x="3536838" y="4449202"/>
            <a:ext cx="748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48" name="TextBox 47">
            <a:extLst>
              <a:ext uri="{FF2B5EF4-FFF2-40B4-BE49-F238E27FC236}">
                <a16:creationId xmlns:a16="http://schemas.microsoft.com/office/drawing/2014/main" id="{FE96C319-94C6-40BA-8A3C-22115DADB1DF}"/>
              </a:ext>
            </a:extLst>
          </p:cNvPr>
          <p:cNvSpPr txBox="1"/>
          <p:nvPr/>
        </p:nvSpPr>
        <p:spPr bwMode="auto">
          <a:xfrm>
            <a:off x="7923346" y="4449202"/>
            <a:ext cx="748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49" name="Picture 48" descr="A close up of a logo  Description generated with high confidence">
            <a:extLst>
              <a:ext uri="{FF2B5EF4-FFF2-40B4-BE49-F238E27FC236}">
                <a16:creationId xmlns:a16="http://schemas.microsoft.com/office/drawing/2014/main" id="{926DCF8C-ED7D-4A82-BB70-DC8148605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352" y="3984598"/>
            <a:ext cx="194527" cy="1390870"/>
          </a:xfrm>
          <a:prstGeom prst="rect">
            <a:avLst/>
          </a:prstGeom>
        </p:spPr>
      </p:pic>
      <p:pic>
        <p:nvPicPr>
          <p:cNvPr id="50" name="Picture 49" descr="A close up of a logo  Description generated with high confidence">
            <a:extLst>
              <a:ext uri="{FF2B5EF4-FFF2-40B4-BE49-F238E27FC236}">
                <a16:creationId xmlns:a16="http://schemas.microsoft.com/office/drawing/2014/main" id="{CC8237A8-F990-40E7-8CA5-147964007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137" y="3984598"/>
            <a:ext cx="194527" cy="1390870"/>
          </a:xfrm>
          <a:prstGeom prst="rect">
            <a:avLst/>
          </a:prstGeom>
        </p:spPr>
      </p:pic>
    </p:spTree>
    <p:extLst>
      <p:ext uri="{BB962C8B-B14F-4D97-AF65-F5344CB8AC3E}">
        <p14:creationId xmlns:p14="http://schemas.microsoft.com/office/powerpoint/2010/main" val="226472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wipe(up)">
                                      <p:cBhvr>
                                        <p:cTn id="26" dur="500"/>
                                        <p:tgtEl>
                                          <p:spTgt spid="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par>
                                <p:cTn id="30" presetID="22" presetClass="entr" presetSubtype="1"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up)">
                                      <p:cBhvr>
                                        <p:cTn id="32" dur="500"/>
                                        <p:tgtEl>
                                          <p:spTgt spid="4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47" grpId="0"/>
      <p:bldP spid="48"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ell phone  Description generated with high confidence">
            <a:extLst>
              <a:ext uri="{FF2B5EF4-FFF2-40B4-BE49-F238E27FC236}">
                <a16:creationId xmlns:a16="http://schemas.microsoft.com/office/drawing/2014/main" id="{63123821-6D47-40F5-B83B-CEB1F4C21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9955" y="1578350"/>
            <a:ext cx="6155753" cy="3670409"/>
          </a:xfrm>
          <a:prstGeom prst="rect">
            <a:avLst/>
          </a:prstGeom>
        </p:spPr>
      </p:pic>
      <p:sp>
        <p:nvSpPr>
          <p:cNvPr id="2" name="Text Placeholder 1"/>
          <p:cNvSpPr>
            <a:spLocks noGrp="1"/>
          </p:cNvSpPr>
          <p:nvPr>
            <p:ph type="body" sz="quarter" idx="11"/>
          </p:nvPr>
        </p:nvSpPr>
        <p:spPr/>
        <p:txBody>
          <a:bodyPr/>
          <a:lstStyle/>
          <a:p>
            <a:r>
              <a:rPr lang="en-US" dirty="0"/>
              <a:t>1.29 Equivalence and compensation – step 4:1</a:t>
            </a:r>
          </a:p>
        </p:txBody>
      </p:sp>
      <p:grpSp>
        <p:nvGrpSpPr>
          <p:cNvPr id="49" name="Group 48">
            <a:extLst>
              <a:ext uri="{FF2B5EF4-FFF2-40B4-BE49-F238E27FC236}">
                <a16:creationId xmlns:a16="http://schemas.microsoft.com/office/drawing/2014/main" id="{3365C012-DD3E-41C0-96CD-C0441CA042EC}"/>
              </a:ext>
            </a:extLst>
          </p:cNvPr>
          <p:cNvGrpSpPr/>
          <p:nvPr/>
        </p:nvGrpSpPr>
        <p:grpSpPr>
          <a:xfrm>
            <a:off x="7950731" y="2582969"/>
            <a:ext cx="605313" cy="2584472"/>
            <a:chOff x="6426730" y="2582969"/>
            <a:chExt cx="605313" cy="2584472"/>
          </a:xfrm>
        </p:grpSpPr>
        <p:sp>
          <p:nvSpPr>
            <p:cNvPr id="5" name="Rectangle 4">
              <a:extLst>
                <a:ext uri="{FF2B5EF4-FFF2-40B4-BE49-F238E27FC236}">
                  <a16:creationId xmlns:a16="http://schemas.microsoft.com/office/drawing/2014/main" id="{94E561C3-B6F3-4F7D-A8E6-18B144129F84}"/>
                </a:ext>
              </a:extLst>
            </p:cNvPr>
            <p:cNvSpPr/>
            <p:nvPr/>
          </p:nvSpPr>
          <p:spPr bwMode="auto">
            <a:xfrm>
              <a:off x="6426730" y="2582969"/>
              <a:ext cx="262800" cy="2581200"/>
            </a:xfrm>
            <a:prstGeom prst="rect">
              <a:avLst/>
            </a:prstGeom>
            <a:solidFill>
              <a:srgbClr val="00628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6" name="Rectangle 5">
              <a:extLst>
                <a:ext uri="{FF2B5EF4-FFF2-40B4-BE49-F238E27FC236}">
                  <a16:creationId xmlns:a16="http://schemas.microsoft.com/office/drawing/2014/main" id="{63C5017D-0537-4399-8EEE-ED42E520AFC3}"/>
                </a:ext>
              </a:extLst>
            </p:cNvPr>
            <p:cNvSpPr/>
            <p:nvPr/>
          </p:nvSpPr>
          <p:spPr bwMode="auto">
            <a:xfrm>
              <a:off x="6769243" y="4976641"/>
              <a:ext cx="262800" cy="190800"/>
            </a:xfrm>
            <a:prstGeom prst="rect">
              <a:avLst/>
            </a:prstGeom>
            <a:solidFill>
              <a:srgbClr val="AD36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grpSp>
      <p:grpSp>
        <p:nvGrpSpPr>
          <p:cNvPr id="41" name="Group 40">
            <a:extLst>
              <a:ext uri="{FF2B5EF4-FFF2-40B4-BE49-F238E27FC236}">
                <a16:creationId xmlns:a16="http://schemas.microsoft.com/office/drawing/2014/main" id="{BF91AF18-275C-43CD-9A49-215EA80D9EDF}"/>
              </a:ext>
            </a:extLst>
          </p:cNvPr>
          <p:cNvGrpSpPr/>
          <p:nvPr/>
        </p:nvGrpSpPr>
        <p:grpSpPr>
          <a:xfrm>
            <a:off x="6216065" y="3886942"/>
            <a:ext cx="496391" cy="630938"/>
            <a:chOff x="4692064" y="3886942"/>
            <a:chExt cx="496391" cy="630938"/>
          </a:xfrm>
        </p:grpSpPr>
        <p:sp>
          <p:nvSpPr>
            <p:cNvPr id="7" name="TextBox 6">
              <a:extLst>
                <a:ext uri="{FF2B5EF4-FFF2-40B4-BE49-F238E27FC236}">
                  <a16:creationId xmlns:a16="http://schemas.microsoft.com/office/drawing/2014/main" id="{E7F55219-E045-4498-AAE8-B21C1EE4CB3A}"/>
                </a:ext>
              </a:extLst>
            </p:cNvPr>
            <p:cNvSpPr txBox="1"/>
            <p:nvPr/>
          </p:nvSpPr>
          <p:spPr bwMode="auto">
            <a:xfrm>
              <a:off x="4753720" y="4017745"/>
              <a:ext cx="4347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992FFF"/>
                  </a:solidFill>
                  <a:latin typeface="Myriad Pro" panose="020B0503030403020204" pitchFamily="34" charset="0"/>
                  <a:ea typeface="Myriad Pro Semibold" charset="0"/>
                  <a:cs typeface="Arial" panose="020B0604020202020204" pitchFamily="34" charset="0"/>
                </a:rPr>
                <a:t>10</a:t>
              </a:r>
              <a:endParaRPr lang="en-GB" dirty="0">
                <a:solidFill>
                  <a:srgbClr val="992FFF"/>
                </a:solidFill>
                <a:latin typeface="Myriad Pro" panose="020B0503030403020204" pitchFamily="34" charset="0"/>
                <a:ea typeface="Myriad Pro Semibold" charset="0"/>
                <a:cs typeface="Myriad Pro Semibold" charset="0"/>
              </a:endParaRPr>
            </a:p>
          </p:txBody>
        </p:sp>
        <p:pic>
          <p:nvPicPr>
            <p:cNvPr id="18" name="Picture 17">
              <a:extLst>
                <a:ext uri="{FF2B5EF4-FFF2-40B4-BE49-F238E27FC236}">
                  <a16:creationId xmlns:a16="http://schemas.microsoft.com/office/drawing/2014/main" id="{2FF93915-9C4A-4181-A58B-6D4938663E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064" y="3886942"/>
              <a:ext cx="148133" cy="630938"/>
            </a:xfrm>
            <a:prstGeom prst="rect">
              <a:avLst/>
            </a:prstGeom>
          </p:spPr>
        </p:pic>
      </p:grpSp>
      <p:grpSp>
        <p:nvGrpSpPr>
          <p:cNvPr id="44" name="Group 43">
            <a:extLst>
              <a:ext uri="{FF2B5EF4-FFF2-40B4-BE49-F238E27FC236}">
                <a16:creationId xmlns:a16="http://schemas.microsoft.com/office/drawing/2014/main" id="{B632313A-BEAA-46FE-8F79-CED813BD1A81}"/>
              </a:ext>
            </a:extLst>
          </p:cNvPr>
          <p:cNvGrpSpPr/>
          <p:nvPr/>
        </p:nvGrpSpPr>
        <p:grpSpPr>
          <a:xfrm>
            <a:off x="7281447" y="3232567"/>
            <a:ext cx="502389" cy="1283819"/>
            <a:chOff x="5757446" y="3232566"/>
            <a:chExt cx="502389" cy="1283819"/>
          </a:xfrm>
        </p:grpSpPr>
        <p:sp>
          <p:nvSpPr>
            <p:cNvPr id="8" name="TextBox 7">
              <a:extLst>
                <a:ext uri="{FF2B5EF4-FFF2-40B4-BE49-F238E27FC236}">
                  <a16:creationId xmlns:a16="http://schemas.microsoft.com/office/drawing/2014/main" id="{F636366D-FBAF-471A-918B-4A3484BCD607}"/>
                </a:ext>
              </a:extLst>
            </p:cNvPr>
            <p:cNvSpPr txBox="1"/>
            <p:nvPr/>
          </p:nvSpPr>
          <p:spPr bwMode="auto">
            <a:xfrm>
              <a:off x="5825100" y="3689809"/>
              <a:ext cx="4347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992FFF"/>
                  </a:solidFill>
                  <a:latin typeface="Myriad Pro" panose="020B0503030403020204" pitchFamily="34" charset="0"/>
                  <a:ea typeface="Myriad Pro Semibold" charset="0"/>
                  <a:cs typeface="Arial" panose="020B0604020202020204" pitchFamily="34" charset="0"/>
                </a:rPr>
                <a:t>20</a:t>
              </a:r>
              <a:endParaRPr lang="en-GB" dirty="0">
                <a:solidFill>
                  <a:srgbClr val="992FFF"/>
                </a:solidFill>
                <a:latin typeface="Myriad Pro" panose="020B0503030403020204" pitchFamily="34" charset="0"/>
                <a:ea typeface="Myriad Pro Semibold" charset="0"/>
                <a:cs typeface="Myriad Pro Semibold" charset="0"/>
              </a:endParaRPr>
            </a:p>
          </p:txBody>
        </p:sp>
        <p:pic>
          <p:nvPicPr>
            <p:cNvPr id="20" name="Picture 19">
              <a:extLst>
                <a:ext uri="{FF2B5EF4-FFF2-40B4-BE49-F238E27FC236}">
                  <a16:creationId xmlns:a16="http://schemas.microsoft.com/office/drawing/2014/main" id="{234AA1D0-C0A4-480C-BDF2-B7E87CDD05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7446" y="3232566"/>
              <a:ext cx="148133" cy="1283819"/>
            </a:xfrm>
            <a:prstGeom prst="rect">
              <a:avLst/>
            </a:prstGeom>
          </p:spPr>
        </p:pic>
      </p:grpSp>
      <p:grpSp>
        <p:nvGrpSpPr>
          <p:cNvPr id="47" name="Group 46">
            <a:extLst>
              <a:ext uri="{FF2B5EF4-FFF2-40B4-BE49-F238E27FC236}">
                <a16:creationId xmlns:a16="http://schemas.microsoft.com/office/drawing/2014/main" id="{EA19B745-3B90-48BB-972E-5692551A1BF5}"/>
              </a:ext>
            </a:extLst>
          </p:cNvPr>
          <p:cNvGrpSpPr/>
          <p:nvPr/>
        </p:nvGrpSpPr>
        <p:grpSpPr>
          <a:xfrm>
            <a:off x="8349181" y="2582969"/>
            <a:ext cx="507152" cy="1931216"/>
            <a:chOff x="6825181" y="2582969"/>
            <a:chExt cx="507152" cy="1931216"/>
          </a:xfrm>
        </p:grpSpPr>
        <p:sp>
          <p:nvSpPr>
            <p:cNvPr id="9" name="TextBox 8">
              <a:extLst>
                <a:ext uri="{FF2B5EF4-FFF2-40B4-BE49-F238E27FC236}">
                  <a16:creationId xmlns:a16="http://schemas.microsoft.com/office/drawing/2014/main" id="{21A97289-7BDB-41BB-BBA3-4EC8AE66ABC3}"/>
                </a:ext>
              </a:extLst>
            </p:cNvPr>
            <p:cNvSpPr txBox="1"/>
            <p:nvPr/>
          </p:nvSpPr>
          <p:spPr bwMode="auto">
            <a:xfrm>
              <a:off x="6897598" y="3363911"/>
              <a:ext cx="4347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992FFF"/>
                  </a:solidFill>
                  <a:latin typeface="Myriad Pro" panose="020B0503030403020204" pitchFamily="34" charset="0"/>
                  <a:ea typeface="Myriad Pro Semibold" charset="0"/>
                  <a:cs typeface="Arial" panose="020B0604020202020204" pitchFamily="34" charset="0"/>
                </a:rPr>
                <a:t>30</a:t>
              </a:r>
              <a:endParaRPr lang="en-GB" dirty="0">
                <a:solidFill>
                  <a:srgbClr val="992FFF"/>
                </a:solidFill>
                <a:latin typeface="Myriad Pro" panose="020B0503030403020204" pitchFamily="34" charset="0"/>
                <a:ea typeface="Myriad Pro Semibold" charset="0"/>
                <a:cs typeface="Myriad Pro Semibold" charset="0"/>
              </a:endParaRPr>
            </a:p>
          </p:txBody>
        </p:sp>
        <p:pic>
          <p:nvPicPr>
            <p:cNvPr id="22" name="Picture 21">
              <a:extLst>
                <a:ext uri="{FF2B5EF4-FFF2-40B4-BE49-F238E27FC236}">
                  <a16:creationId xmlns:a16="http://schemas.microsoft.com/office/drawing/2014/main" id="{BB0E3B94-4C97-4EF7-B23B-291F615D1B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5181" y="2582969"/>
              <a:ext cx="148133" cy="1931216"/>
            </a:xfrm>
            <a:prstGeom prst="rect">
              <a:avLst/>
            </a:prstGeom>
          </p:spPr>
        </p:pic>
      </p:grpSp>
      <p:grpSp>
        <p:nvGrpSpPr>
          <p:cNvPr id="42" name="Group 41">
            <a:extLst>
              <a:ext uri="{FF2B5EF4-FFF2-40B4-BE49-F238E27FC236}">
                <a16:creationId xmlns:a16="http://schemas.microsoft.com/office/drawing/2014/main" id="{34E43DB5-37F9-430F-B231-D11F81953CF8}"/>
              </a:ext>
            </a:extLst>
          </p:cNvPr>
          <p:cNvGrpSpPr/>
          <p:nvPr/>
        </p:nvGrpSpPr>
        <p:grpSpPr>
          <a:xfrm>
            <a:off x="6216065" y="4528472"/>
            <a:ext cx="374563" cy="449887"/>
            <a:chOff x="4692064" y="4528471"/>
            <a:chExt cx="374563" cy="449887"/>
          </a:xfrm>
        </p:grpSpPr>
        <p:sp>
          <p:nvSpPr>
            <p:cNvPr id="10" name="TextBox 9">
              <a:extLst>
                <a:ext uri="{FF2B5EF4-FFF2-40B4-BE49-F238E27FC236}">
                  <a16:creationId xmlns:a16="http://schemas.microsoft.com/office/drawing/2014/main" id="{4FB9243B-1313-4AD5-8501-7680B3FE881C}"/>
                </a:ext>
              </a:extLst>
            </p:cNvPr>
            <p:cNvSpPr txBox="1"/>
            <p:nvPr/>
          </p:nvSpPr>
          <p:spPr bwMode="auto">
            <a:xfrm>
              <a:off x="4756926" y="4568748"/>
              <a:ext cx="3097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Arial" panose="020B0604020202020204" pitchFamily="34" charset="0"/>
                </a:rPr>
                <a:t>7</a:t>
              </a:r>
              <a:endParaRPr lang="en-GB" dirty="0">
                <a:latin typeface="Myriad Pro" panose="020B0503030403020204" pitchFamily="34" charset="0"/>
                <a:ea typeface="Myriad Pro Semibold" charset="0"/>
                <a:cs typeface="Myriad Pro Semibold" charset="0"/>
              </a:endParaRPr>
            </a:p>
          </p:txBody>
        </p:sp>
        <p:pic>
          <p:nvPicPr>
            <p:cNvPr id="23" name="Picture 22">
              <a:extLst>
                <a:ext uri="{FF2B5EF4-FFF2-40B4-BE49-F238E27FC236}">
                  <a16:creationId xmlns:a16="http://schemas.microsoft.com/office/drawing/2014/main" id="{B6B0676E-CE5B-4D4E-BDDD-F59EE58EAD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2064" y="4528471"/>
              <a:ext cx="148133" cy="449887"/>
            </a:xfrm>
            <a:prstGeom prst="rect">
              <a:avLst/>
            </a:prstGeom>
          </p:spPr>
        </p:pic>
      </p:grpSp>
      <p:grpSp>
        <p:nvGrpSpPr>
          <p:cNvPr id="45" name="Group 44">
            <a:extLst>
              <a:ext uri="{FF2B5EF4-FFF2-40B4-BE49-F238E27FC236}">
                <a16:creationId xmlns:a16="http://schemas.microsoft.com/office/drawing/2014/main" id="{02B2BCC9-B82B-4B29-9381-FAFC874539BD}"/>
              </a:ext>
            </a:extLst>
          </p:cNvPr>
          <p:cNvGrpSpPr/>
          <p:nvPr/>
        </p:nvGrpSpPr>
        <p:grpSpPr>
          <a:xfrm>
            <a:off x="7281447" y="4528472"/>
            <a:ext cx="380561" cy="449887"/>
            <a:chOff x="5757446" y="4528471"/>
            <a:chExt cx="380561" cy="449887"/>
          </a:xfrm>
        </p:grpSpPr>
        <p:sp>
          <p:nvSpPr>
            <p:cNvPr id="11" name="TextBox 10">
              <a:extLst>
                <a:ext uri="{FF2B5EF4-FFF2-40B4-BE49-F238E27FC236}">
                  <a16:creationId xmlns:a16="http://schemas.microsoft.com/office/drawing/2014/main" id="{F705D580-2156-4EDA-96D7-E48E7244EBE6}"/>
                </a:ext>
              </a:extLst>
            </p:cNvPr>
            <p:cNvSpPr txBox="1"/>
            <p:nvPr/>
          </p:nvSpPr>
          <p:spPr bwMode="auto">
            <a:xfrm>
              <a:off x="5828306" y="4568748"/>
              <a:ext cx="3097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Arial" panose="020B0604020202020204" pitchFamily="34" charset="0"/>
                </a:rPr>
                <a:t>7</a:t>
              </a:r>
              <a:endParaRPr lang="en-GB" dirty="0">
                <a:latin typeface="Myriad Pro" panose="020B0503030403020204" pitchFamily="34" charset="0"/>
                <a:ea typeface="Myriad Pro Semibold" charset="0"/>
                <a:cs typeface="Myriad Pro Semibold" charset="0"/>
              </a:endParaRPr>
            </a:p>
          </p:txBody>
        </p:sp>
        <p:pic>
          <p:nvPicPr>
            <p:cNvPr id="24" name="Picture 23">
              <a:extLst>
                <a:ext uri="{FF2B5EF4-FFF2-40B4-BE49-F238E27FC236}">
                  <a16:creationId xmlns:a16="http://schemas.microsoft.com/office/drawing/2014/main" id="{5A4BAD84-0786-47D9-ABD0-6BA347F97F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7446" y="4528471"/>
              <a:ext cx="148133" cy="449887"/>
            </a:xfrm>
            <a:prstGeom prst="rect">
              <a:avLst/>
            </a:prstGeom>
          </p:spPr>
        </p:pic>
      </p:grpSp>
      <p:grpSp>
        <p:nvGrpSpPr>
          <p:cNvPr id="48" name="Group 47">
            <a:extLst>
              <a:ext uri="{FF2B5EF4-FFF2-40B4-BE49-F238E27FC236}">
                <a16:creationId xmlns:a16="http://schemas.microsoft.com/office/drawing/2014/main" id="{794D1A4C-855B-42C4-87DF-517CBC5F6C3C}"/>
              </a:ext>
            </a:extLst>
          </p:cNvPr>
          <p:cNvGrpSpPr/>
          <p:nvPr/>
        </p:nvGrpSpPr>
        <p:grpSpPr>
          <a:xfrm>
            <a:off x="8349181" y="4528472"/>
            <a:ext cx="385324" cy="449887"/>
            <a:chOff x="6825181" y="4528471"/>
            <a:chExt cx="385324" cy="449887"/>
          </a:xfrm>
        </p:grpSpPr>
        <p:sp>
          <p:nvSpPr>
            <p:cNvPr id="12" name="TextBox 11">
              <a:extLst>
                <a:ext uri="{FF2B5EF4-FFF2-40B4-BE49-F238E27FC236}">
                  <a16:creationId xmlns:a16="http://schemas.microsoft.com/office/drawing/2014/main" id="{3F37DD27-6598-4AE9-8EAA-F32A3E969A71}"/>
                </a:ext>
              </a:extLst>
            </p:cNvPr>
            <p:cNvSpPr txBox="1"/>
            <p:nvPr/>
          </p:nvSpPr>
          <p:spPr bwMode="auto">
            <a:xfrm>
              <a:off x="6900804" y="4568748"/>
              <a:ext cx="3097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Arial" panose="020B0604020202020204" pitchFamily="34" charset="0"/>
                </a:rPr>
                <a:t>7</a:t>
              </a:r>
              <a:endParaRPr lang="en-GB" dirty="0">
                <a:latin typeface="Myriad Pro" panose="020B0503030403020204" pitchFamily="34" charset="0"/>
                <a:ea typeface="Myriad Pro Semibold" charset="0"/>
                <a:cs typeface="Myriad Pro Semibold" charset="0"/>
              </a:endParaRPr>
            </a:p>
          </p:txBody>
        </p:sp>
        <p:pic>
          <p:nvPicPr>
            <p:cNvPr id="25" name="Picture 24">
              <a:extLst>
                <a:ext uri="{FF2B5EF4-FFF2-40B4-BE49-F238E27FC236}">
                  <a16:creationId xmlns:a16="http://schemas.microsoft.com/office/drawing/2014/main" id="{566D0722-BD88-4470-8F46-0EF4A439A2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5181" y="4528471"/>
              <a:ext cx="148133" cy="449887"/>
            </a:xfrm>
            <a:prstGeom prst="rect">
              <a:avLst/>
            </a:prstGeom>
          </p:spPr>
        </p:pic>
      </p:grpSp>
      <p:grpSp>
        <p:nvGrpSpPr>
          <p:cNvPr id="46" name="Group 45">
            <a:extLst>
              <a:ext uri="{FF2B5EF4-FFF2-40B4-BE49-F238E27FC236}">
                <a16:creationId xmlns:a16="http://schemas.microsoft.com/office/drawing/2014/main" id="{E4B82CD7-5873-4D5F-AE08-ABEAAE215258}"/>
              </a:ext>
            </a:extLst>
          </p:cNvPr>
          <p:cNvGrpSpPr/>
          <p:nvPr/>
        </p:nvGrpSpPr>
        <p:grpSpPr>
          <a:xfrm>
            <a:off x="6882821" y="3230656"/>
            <a:ext cx="605151" cy="1936800"/>
            <a:chOff x="5358820" y="3230656"/>
            <a:chExt cx="605151" cy="1936800"/>
          </a:xfrm>
        </p:grpSpPr>
        <p:sp>
          <p:nvSpPr>
            <p:cNvPr id="26" name="Rectangle 25">
              <a:extLst>
                <a:ext uri="{FF2B5EF4-FFF2-40B4-BE49-F238E27FC236}">
                  <a16:creationId xmlns:a16="http://schemas.microsoft.com/office/drawing/2014/main" id="{FE2D7624-F486-45C0-9CA8-22CAC361A37E}"/>
                </a:ext>
              </a:extLst>
            </p:cNvPr>
            <p:cNvSpPr/>
            <p:nvPr/>
          </p:nvSpPr>
          <p:spPr bwMode="auto">
            <a:xfrm>
              <a:off x="5358820" y="3230656"/>
              <a:ext cx="262800" cy="1936800"/>
            </a:xfrm>
            <a:prstGeom prst="rect">
              <a:avLst/>
            </a:prstGeom>
            <a:solidFill>
              <a:srgbClr val="00628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30" name="Rectangle 29">
              <a:extLst>
                <a:ext uri="{FF2B5EF4-FFF2-40B4-BE49-F238E27FC236}">
                  <a16:creationId xmlns:a16="http://schemas.microsoft.com/office/drawing/2014/main" id="{418E2F9C-1C5A-48F2-9F25-747B2245C2B6}"/>
                </a:ext>
              </a:extLst>
            </p:cNvPr>
            <p:cNvSpPr/>
            <p:nvPr/>
          </p:nvSpPr>
          <p:spPr bwMode="auto">
            <a:xfrm>
              <a:off x="5701171" y="4976641"/>
              <a:ext cx="262800" cy="190800"/>
            </a:xfrm>
            <a:prstGeom prst="rect">
              <a:avLst/>
            </a:prstGeom>
            <a:solidFill>
              <a:srgbClr val="AD36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grpSp>
      <p:grpSp>
        <p:nvGrpSpPr>
          <p:cNvPr id="43" name="Group 42">
            <a:extLst>
              <a:ext uri="{FF2B5EF4-FFF2-40B4-BE49-F238E27FC236}">
                <a16:creationId xmlns:a16="http://schemas.microsoft.com/office/drawing/2014/main" id="{EE411C77-A598-460E-AF4F-59B5C02340CC}"/>
              </a:ext>
            </a:extLst>
          </p:cNvPr>
          <p:cNvGrpSpPr/>
          <p:nvPr/>
        </p:nvGrpSpPr>
        <p:grpSpPr>
          <a:xfrm>
            <a:off x="5814171" y="3878347"/>
            <a:ext cx="607840" cy="1289094"/>
            <a:chOff x="4290171" y="3878347"/>
            <a:chExt cx="607840" cy="1289094"/>
          </a:xfrm>
        </p:grpSpPr>
        <p:sp>
          <p:nvSpPr>
            <p:cNvPr id="27" name="Rectangle 26">
              <a:extLst>
                <a:ext uri="{FF2B5EF4-FFF2-40B4-BE49-F238E27FC236}">
                  <a16:creationId xmlns:a16="http://schemas.microsoft.com/office/drawing/2014/main" id="{7DD84D21-33D3-4F01-B7E2-9376E05C3CC2}"/>
                </a:ext>
              </a:extLst>
            </p:cNvPr>
            <p:cNvSpPr/>
            <p:nvPr/>
          </p:nvSpPr>
          <p:spPr bwMode="auto">
            <a:xfrm>
              <a:off x="4290171" y="3878347"/>
              <a:ext cx="262800" cy="1288800"/>
            </a:xfrm>
            <a:prstGeom prst="rect">
              <a:avLst/>
            </a:prstGeom>
            <a:solidFill>
              <a:srgbClr val="00628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31" name="Rectangle 30">
              <a:extLst>
                <a:ext uri="{FF2B5EF4-FFF2-40B4-BE49-F238E27FC236}">
                  <a16:creationId xmlns:a16="http://schemas.microsoft.com/office/drawing/2014/main" id="{FD9C9D01-E537-4198-A9DE-C3A292C2D5DA}"/>
                </a:ext>
              </a:extLst>
            </p:cNvPr>
            <p:cNvSpPr/>
            <p:nvPr/>
          </p:nvSpPr>
          <p:spPr bwMode="auto">
            <a:xfrm>
              <a:off x="4635211" y="4976641"/>
              <a:ext cx="262800" cy="190800"/>
            </a:xfrm>
            <a:prstGeom prst="rect">
              <a:avLst/>
            </a:prstGeom>
            <a:solidFill>
              <a:srgbClr val="AD36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grpSp>
      <p:grpSp>
        <p:nvGrpSpPr>
          <p:cNvPr id="39" name="Group 38">
            <a:extLst>
              <a:ext uri="{FF2B5EF4-FFF2-40B4-BE49-F238E27FC236}">
                <a16:creationId xmlns:a16="http://schemas.microsoft.com/office/drawing/2014/main" id="{D6DBD21E-770A-448B-B27F-AD32288086E0}"/>
              </a:ext>
            </a:extLst>
          </p:cNvPr>
          <p:cNvGrpSpPr/>
          <p:nvPr/>
        </p:nvGrpSpPr>
        <p:grpSpPr>
          <a:xfrm>
            <a:off x="4762975" y="4525035"/>
            <a:ext cx="604554" cy="644400"/>
            <a:chOff x="3238975" y="4525035"/>
            <a:chExt cx="604554" cy="644400"/>
          </a:xfrm>
        </p:grpSpPr>
        <p:sp>
          <p:nvSpPr>
            <p:cNvPr id="28" name="Rectangle 27">
              <a:extLst>
                <a:ext uri="{FF2B5EF4-FFF2-40B4-BE49-F238E27FC236}">
                  <a16:creationId xmlns:a16="http://schemas.microsoft.com/office/drawing/2014/main" id="{1701F4A7-A6F9-43FF-82AB-622F4E2312F5}"/>
                </a:ext>
              </a:extLst>
            </p:cNvPr>
            <p:cNvSpPr/>
            <p:nvPr/>
          </p:nvSpPr>
          <p:spPr bwMode="auto">
            <a:xfrm>
              <a:off x="3238975" y="4525035"/>
              <a:ext cx="262800" cy="644400"/>
            </a:xfrm>
            <a:prstGeom prst="rect">
              <a:avLst/>
            </a:prstGeom>
            <a:solidFill>
              <a:srgbClr val="00628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32" name="Rectangle 31">
              <a:extLst>
                <a:ext uri="{FF2B5EF4-FFF2-40B4-BE49-F238E27FC236}">
                  <a16:creationId xmlns:a16="http://schemas.microsoft.com/office/drawing/2014/main" id="{CF32F49B-1C5C-4D6C-8C2F-7759FFA6692C}"/>
                </a:ext>
              </a:extLst>
            </p:cNvPr>
            <p:cNvSpPr/>
            <p:nvPr/>
          </p:nvSpPr>
          <p:spPr bwMode="auto">
            <a:xfrm>
              <a:off x="3580729" y="4976641"/>
              <a:ext cx="262800" cy="190800"/>
            </a:xfrm>
            <a:prstGeom prst="rect">
              <a:avLst/>
            </a:prstGeom>
            <a:solidFill>
              <a:srgbClr val="AD36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grpSp>
      <p:grpSp>
        <p:nvGrpSpPr>
          <p:cNvPr id="40" name="Group 39">
            <a:extLst>
              <a:ext uri="{FF2B5EF4-FFF2-40B4-BE49-F238E27FC236}">
                <a16:creationId xmlns:a16="http://schemas.microsoft.com/office/drawing/2014/main" id="{FCC65A87-2831-4603-B9C3-DD7C4977973A}"/>
              </a:ext>
            </a:extLst>
          </p:cNvPr>
          <p:cNvGrpSpPr/>
          <p:nvPr/>
        </p:nvGrpSpPr>
        <p:grpSpPr>
          <a:xfrm>
            <a:off x="5163274" y="4528472"/>
            <a:ext cx="373502" cy="449887"/>
            <a:chOff x="3639274" y="4528471"/>
            <a:chExt cx="373502" cy="449887"/>
          </a:xfrm>
        </p:grpSpPr>
        <p:pic>
          <p:nvPicPr>
            <p:cNvPr id="16" name="Picture 15">
              <a:extLst>
                <a:ext uri="{FF2B5EF4-FFF2-40B4-BE49-F238E27FC236}">
                  <a16:creationId xmlns:a16="http://schemas.microsoft.com/office/drawing/2014/main" id="{2DD6B098-535E-4324-953E-135848F2B8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9274" y="4528471"/>
              <a:ext cx="148133" cy="449887"/>
            </a:xfrm>
            <a:prstGeom prst="rect">
              <a:avLst/>
            </a:prstGeom>
          </p:spPr>
        </p:pic>
        <p:sp>
          <p:nvSpPr>
            <p:cNvPr id="38" name="TextBox 37">
              <a:extLst>
                <a:ext uri="{FF2B5EF4-FFF2-40B4-BE49-F238E27FC236}">
                  <a16:creationId xmlns:a16="http://schemas.microsoft.com/office/drawing/2014/main" id="{D9A3C926-9F7C-45A1-B39B-C71C9C57364E}"/>
                </a:ext>
              </a:extLst>
            </p:cNvPr>
            <p:cNvSpPr txBox="1"/>
            <p:nvPr/>
          </p:nvSpPr>
          <p:spPr bwMode="auto">
            <a:xfrm>
              <a:off x="3703075" y="4568748"/>
              <a:ext cx="3097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Arial" panose="020B0604020202020204" pitchFamily="34" charset="0"/>
                </a:rPr>
                <a:t>7</a:t>
              </a:r>
              <a:endParaRPr lang="en-GB" dirty="0">
                <a:latin typeface="Myriad Pro" panose="020B0503030403020204" pitchFamily="34" charset="0"/>
                <a:ea typeface="Myriad Pro Semibold" charset="0"/>
                <a:cs typeface="Myriad Pro Semibold" charset="0"/>
              </a:endParaRPr>
            </a:p>
          </p:txBody>
        </p:sp>
      </p:grpSp>
    </p:spTree>
    <p:extLst>
      <p:ext uri="{BB962C8B-B14F-4D97-AF65-F5344CB8AC3E}">
        <p14:creationId xmlns:p14="http://schemas.microsoft.com/office/powerpoint/2010/main" val="269859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A screenshot of a computer  Description generated with high confidence">
            <a:extLst>
              <a:ext uri="{FF2B5EF4-FFF2-40B4-BE49-F238E27FC236}">
                <a16:creationId xmlns:a16="http://schemas.microsoft.com/office/drawing/2014/main" id="{C368546C-625B-451F-B4AE-43F9E02E0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135" y="3268069"/>
            <a:ext cx="306339" cy="406927"/>
          </a:xfrm>
          <a:prstGeom prst="rect">
            <a:avLst/>
          </a:prstGeom>
        </p:spPr>
      </p:pic>
      <p:pic>
        <p:nvPicPr>
          <p:cNvPr id="35" name="Picture 34" descr="A screenshot of a computer  Description generated with high confidence">
            <a:extLst>
              <a:ext uri="{FF2B5EF4-FFF2-40B4-BE49-F238E27FC236}">
                <a16:creationId xmlns:a16="http://schemas.microsoft.com/office/drawing/2014/main" id="{124A70C2-1778-4A9F-B892-A27203514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1227" y="3268069"/>
            <a:ext cx="306339" cy="406927"/>
          </a:xfrm>
          <a:prstGeom prst="rect">
            <a:avLst/>
          </a:prstGeom>
        </p:spPr>
      </p:pic>
      <p:pic>
        <p:nvPicPr>
          <p:cNvPr id="46" name="Picture 45" descr="A screenshot of a computer  Description generated with high confidence">
            <a:extLst>
              <a:ext uri="{FF2B5EF4-FFF2-40B4-BE49-F238E27FC236}">
                <a16:creationId xmlns:a16="http://schemas.microsoft.com/office/drawing/2014/main" id="{F69DFD06-4BA3-4115-A6AA-B026A3BAF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7043" y="3268069"/>
            <a:ext cx="306339" cy="406927"/>
          </a:xfrm>
          <a:prstGeom prst="rect">
            <a:avLst/>
          </a:prstGeom>
        </p:spPr>
      </p:pic>
      <p:sp>
        <p:nvSpPr>
          <p:cNvPr id="39" name="TextBox 38">
            <a:extLst>
              <a:ext uri="{FF2B5EF4-FFF2-40B4-BE49-F238E27FC236}">
                <a16:creationId xmlns:a16="http://schemas.microsoft.com/office/drawing/2014/main" id="{4B632810-D4F3-43B2-A29C-B0313DFF53A6}"/>
              </a:ext>
            </a:extLst>
          </p:cNvPr>
          <p:cNvSpPr txBox="1"/>
          <p:nvPr/>
        </p:nvSpPr>
        <p:spPr bwMode="auto">
          <a:xfrm>
            <a:off x="9597686" y="3466771"/>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98</a:t>
            </a:r>
            <a:endParaRPr lang="en-GB" sz="2400" dirty="0">
              <a:latin typeface="Myriad Pro Semibold"/>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1.29 Equivalence and compensation – step 4:2</a:t>
            </a:r>
          </a:p>
        </p:txBody>
      </p:sp>
      <p:pic>
        <p:nvPicPr>
          <p:cNvPr id="17" name="Picture 16">
            <a:extLst>
              <a:ext uri="{FF2B5EF4-FFF2-40B4-BE49-F238E27FC236}">
                <a16:creationId xmlns:a16="http://schemas.microsoft.com/office/drawing/2014/main" id="{F14CFEAD-A614-48B5-8D68-6163098371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4179" y="2944690"/>
            <a:ext cx="6350216" cy="311812"/>
          </a:xfrm>
          <a:prstGeom prst="rect">
            <a:avLst/>
          </a:prstGeom>
        </p:spPr>
      </p:pic>
      <p:pic>
        <p:nvPicPr>
          <p:cNvPr id="23" name="Picture 22">
            <a:extLst>
              <a:ext uri="{FF2B5EF4-FFF2-40B4-BE49-F238E27FC236}">
                <a16:creationId xmlns:a16="http://schemas.microsoft.com/office/drawing/2014/main" id="{524D76B6-DD85-463D-92B6-9943717573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4180" y="2944690"/>
            <a:ext cx="5703125" cy="311812"/>
          </a:xfrm>
          <a:prstGeom prst="rect">
            <a:avLst/>
          </a:prstGeom>
        </p:spPr>
      </p:pic>
      <p:pic>
        <p:nvPicPr>
          <p:cNvPr id="27" name="Picture 26" descr="A close up of a logo  Description generated with very high confidence">
            <a:extLst>
              <a:ext uri="{FF2B5EF4-FFF2-40B4-BE49-F238E27FC236}">
                <a16:creationId xmlns:a16="http://schemas.microsoft.com/office/drawing/2014/main" id="{0F3313B3-B84B-40F1-AF5C-7257AE2C1E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4179" y="2941020"/>
            <a:ext cx="5066020" cy="315483"/>
          </a:xfrm>
          <a:prstGeom prst="rect">
            <a:avLst/>
          </a:prstGeom>
        </p:spPr>
      </p:pic>
      <p:pic>
        <p:nvPicPr>
          <p:cNvPr id="29" name="Picture 28">
            <a:extLst>
              <a:ext uri="{FF2B5EF4-FFF2-40B4-BE49-F238E27FC236}">
                <a16:creationId xmlns:a16="http://schemas.microsoft.com/office/drawing/2014/main" id="{C4FF4215-CE09-4469-B722-A9B70C2733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3041" y="3319458"/>
            <a:ext cx="233184" cy="114305"/>
          </a:xfrm>
          <a:prstGeom prst="rect">
            <a:avLst/>
          </a:prstGeom>
        </p:spPr>
      </p:pic>
      <p:pic>
        <p:nvPicPr>
          <p:cNvPr id="31" name="Picture 30">
            <a:extLst>
              <a:ext uri="{FF2B5EF4-FFF2-40B4-BE49-F238E27FC236}">
                <a16:creationId xmlns:a16="http://schemas.microsoft.com/office/drawing/2014/main" id="{27B2E945-1AD8-4881-97B1-F8434DCB04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4909" y="3319458"/>
            <a:ext cx="160028" cy="114305"/>
          </a:xfrm>
          <a:prstGeom prst="rect">
            <a:avLst/>
          </a:prstGeom>
        </p:spPr>
      </p:pic>
      <p:pic>
        <p:nvPicPr>
          <p:cNvPr id="33" name="Picture 32">
            <a:extLst>
              <a:ext uri="{FF2B5EF4-FFF2-40B4-BE49-F238E27FC236}">
                <a16:creationId xmlns:a16="http://schemas.microsoft.com/office/drawing/2014/main" id="{41C4E998-1529-4DFE-8452-8E295D38D24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9138" y="3319458"/>
            <a:ext cx="160028" cy="114305"/>
          </a:xfrm>
          <a:prstGeom prst="rect">
            <a:avLst/>
          </a:prstGeom>
        </p:spPr>
      </p:pic>
      <p:sp>
        <p:nvSpPr>
          <p:cNvPr id="36" name="TextBox 35">
            <a:extLst>
              <a:ext uri="{FF2B5EF4-FFF2-40B4-BE49-F238E27FC236}">
                <a16:creationId xmlns:a16="http://schemas.microsoft.com/office/drawing/2014/main" id="{B785E526-E457-4FE0-9838-34BE585701DC}"/>
              </a:ext>
            </a:extLst>
          </p:cNvPr>
          <p:cNvSpPr txBox="1"/>
          <p:nvPr/>
        </p:nvSpPr>
        <p:spPr bwMode="auto">
          <a:xfrm>
            <a:off x="4931920" y="2633331"/>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06648C"/>
                </a:solidFill>
                <a:latin typeface="Myriad Pro Semibold"/>
                <a:ea typeface="Myriad Pro Semibold" charset="0"/>
                <a:cs typeface="Arial" panose="020B0604020202020204" pitchFamily="34" charset="0"/>
              </a:rPr>
              <a:t>98</a:t>
            </a:r>
            <a:endParaRPr lang="en-GB" dirty="0">
              <a:solidFill>
                <a:srgbClr val="06648C"/>
              </a:solidFill>
              <a:latin typeface="Myriad Pro Semibold"/>
              <a:ea typeface="Myriad Pro Semibold" charset="0"/>
              <a:cs typeface="Myriad Pro Semibold" charset="0"/>
            </a:endParaRPr>
          </a:p>
        </p:txBody>
      </p:sp>
      <p:sp>
        <p:nvSpPr>
          <p:cNvPr id="37" name="TextBox 36">
            <a:extLst>
              <a:ext uri="{FF2B5EF4-FFF2-40B4-BE49-F238E27FC236}">
                <a16:creationId xmlns:a16="http://schemas.microsoft.com/office/drawing/2014/main" id="{03D8452F-6FC4-4181-B260-B01FBF2B8D68}"/>
              </a:ext>
            </a:extLst>
          </p:cNvPr>
          <p:cNvSpPr txBox="1"/>
          <p:nvPr/>
        </p:nvSpPr>
        <p:spPr bwMode="auto">
          <a:xfrm>
            <a:off x="4566695" y="2633331"/>
            <a:ext cx="5180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solidFill>
                  <a:srgbClr val="06648C"/>
                </a:solidFill>
                <a:latin typeface="Myriad Pro Semibold"/>
                <a:ea typeface="Myriad Pro Semibold" charset="0"/>
                <a:cs typeface="Arial" panose="020B0604020202020204" pitchFamily="34" charset="0"/>
              </a:rPr>
              <a:t>88</a:t>
            </a:r>
            <a:endParaRPr lang="en-GB" dirty="0">
              <a:solidFill>
                <a:srgbClr val="06648C"/>
              </a:solidFill>
              <a:latin typeface="Myriad Pro Semibold"/>
              <a:ea typeface="Myriad Pro Semibold" charset="0"/>
              <a:cs typeface="Myriad Pro Semibold" charset="0"/>
            </a:endParaRPr>
          </a:p>
        </p:txBody>
      </p:sp>
      <p:sp>
        <p:nvSpPr>
          <p:cNvPr id="38" name="TextBox 37">
            <a:extLst>
              <a:ext uri="{FF2B5EF4-FFF2-40B4-BE49-F238E27FC236}">
                <a16:creationId xmlns:a16="http://schemas.microsoft.com/office/drawing/2014/main" id="{2BE99B50-B5D7-436D-85F4-5D7007F48CFE}"/>
              </a:ext>
            </a:extLst>
          </p:cNvPr>
          <p:cNvSpPr txBox="1"/>
          <p:nvPr/>
        </p:nvSpPr>
        <p:spPr bwMode="auto">
          <a:xfrm>
            <a:off x="4248143" y="2633331"/>
            <a:ext cx="5180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solidFill>
                  <a:srgbClr val="06648C"/>
                </a:solidFill>
                <a:latin typeface="Myriad Pro Semibold"/>
                <a:ea typeface="Myriad Pro Semibold" charset="0"/>
                <a:cs typeface="Arial" panose="020B0604020202020204" pitchFamily="34" charset="0"/>
              </a:rPr>
              <a:t>78</a:t>
            </a:r>
            <a:endParaRPr lang="en-GB" dirty="0">
              <a:solidFill>
                <a:srgbClr val="06648C"/>
              </a:solidFill>
              <a:latin typeface="Myriad Pro Semibold"/>
              <a:ea typeface="Myriad Pro Semibold" charset="0"/>
              <a:cs typeface="Myriad Pro Semibold" charset="0"/>
            </a:endParaRPr>
          </a:p>
        </p:txBody>
      </p:sp>
      <p:sp>
        <p:nvSpPr>
          <p:cNvPr id="40" name="TextBox 39">
            <a:extLst>
              <a:ext uri="{FF2B5EF4-FFF2-40B4-BE49-F238E27FC236}">
                <a16:creationId xmlns:a16="http://schemas.microsoft.com/office/drawing/2014/main" id="{C0B47CE7-8DBB-4ED7-B551-901C26B187AD}"/>
              </a:ext>
            </a:extLst>
          </p:cNvPr>
          <p:cNvSpPr txBox="1"/>
          <p:nvPr/>
        </p:nvSpPr>
        <p:spPr bwMode="auto">
          <a:xfrm>
            <a:off x="8476415" y="3466771"/>
            <a:ext cx="1231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 </a:t>
            </a:r>
            <a:r>
              <a:rPr lang="en-GB" sz="2400" dirty="0">
                <a:latin typeface="Myriad Pro Semibold"/>
                <a:ea typeface="Myriad Pro Semibold" charset="0"/>
                <a:cs typeface="Arial" panose="020B0604020202020204" pitchFamily="34" charset="0"/>
              </a:rPr>
              <a:t>− 2</a:t>
            </a:r>
            <a:endParaRPr lang="en-GB" sz="2400" dirty="0">
              <a:latin typeface="Myriad Pro Semibold"/>
              <a:ea typeface="Myriad Pro Semibold" charset="0"/>
              <a:cs typeface="Myriad Pro Semibold" charset="0"/>
            </a:endParaRPr>
          </a:p>
        </p:txBody>
      </p:sp>
      <p:sp>
        <p:nvSpPr>
          <p:cNvPr id="41" name="TextBox 40">
            <a:extLst>
              <a:ext uri="{FF2B5EF4-FFF2-40B4-BE49-F238E27FC236}">
                <a16:creationId xmlns:a16="http://schemas.microsoft.com/office/drawing/2014/main" id="{5F028EF9-7ECD-4A3D-8A82-EBCFBA0C136E}"/>
              </a:ext>
            </a:extLst>
          </p:cNvPr>
          <p:cNvSpPr txBox="1"/>
          <p:nvPr/>
        </p:nvSpPr>
        <p:spPr bwMode="auto">
          <a:xfrm>
            <a:off x="9597686" y="3466771"/>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88</a:t>
            </a:r>
            <a:endParaRPr lang="en-GB" sz="2400" dirty="0">
              <a:latin typeface="Myriad Pro Semibold"/>
              <a:ea typeface="Myriad Pro Semibold" charset="0"/>
              <a:cs typeface="Myriad Pro Semibold" charset="0"/>
            </a:endParaRPr>
          </a:p>
        </p:txBody>
      </p:sp>
      <p:sp>
        <p:nvSpPr>
          <p:cNvPr id="42" name="TextBox 41">
            <a:extLst>
              <a:ext uri="{FF2B5EF4-FFF2-40B4-BE49-F238E27FC236}">
                <a16:creationId xmlns:a16="http://schemas.microsoft.com/office/drawing/2014/main" id="{0E872B84-A901-472F-8BD2-254D20843FE5}"/>
              </a:ext>
            </a:extLst>
          </p:cNvPr>
          <p:cNvSpPr txBox="1"/>
          <p:nvPr/>
        </p:nvSpPr>
        <p:spPr bwMode="auto">
          <a:xfrm>
            <a:off x="8643127" y="3466771"/>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90 </a:t>
            </a:r>
            <a:r>
              <a:rPr lang="en-GB" sz="2400" dirty="0">
                <a:latin typeface="Myriad Pro Semibold"/>
                <a:ea typeface="Myriad Pro Semibold" charset="0"/>
                <a:cs typeface="Arial" panose="020B0604020202020204" pitchFamily="34" charset="0"/>
              </a:rPr>
              <a:t>− 2</a:t>
            </a:r>
            <a:endParaRPr lang="en-GB" sz="2400" dirty="0">
              <a:latin typeface="Myriad Pro Semibold"/>
              <a:ea typeface="Myriad Pro Semibold" charset="0"/>
              <a:cs typeface="Myriad Pro Semibold" charset="0"/>
            </a:endParaRPr>
          </a:p>
        </p:txBody>
      </p:sp>
      <p:sp>
        <p:nvSpPr>
          <p:cNvPr id="43" name="TextBox 42">
            <a:extLst>
              <a:ext uri="{FF2B5EF4-FFF2-40B4-BE49-F238E27FC236}">
                <a16:creationId xmlns:a16="http://schemas.microsoft.com/office/drawing/2014/main" id="{DFAC585C-7C74-41ED-A4AF-AD2CF5E319A6}"/>
              </a:ext>
            </a:extLst>
          </p:cNvPr>
          <p:cNvSpPr txBox="1"/>
          <p:nvPr/>
        </p:nvSpPr>
        <p:spPr bwMode="auto">
          <a:xfrm>
            <a:off x="9597686" y="3466771"/>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78</a:t>
            </a:r>
            <a:endParaRPr lang="en-GB" sz="2400" dirty="0">
              <a:latin typeface="Myriad Pro Semibold"/>
              <a:ea typeface="Myriad Pro Semibold" charset="0"/>
              <a:cs typeface="Myriad Pro Semibold" charset="0"/>
            </a:endParaRPr>
          </a:p>
        </p:txBody>
      </p:sp>
      <p:sp>
        <p:nvSpPr>
          <p:cNvPr id="44" name="TextBox 43">
            <a:extLst>
              <a:ext uri="{FF2B5EF4-FFF2-40B4-BE49-F238E27FC236}">
                <a16:creationId xmlns:a16="http://schemas.microsoft.com/office/drawing/2014/main" id="{740285B4-D560-4279-B647-E60F5D2BD299}"/>
              </a:ext>
            </a:extLst>
          </p:cNvPr>
          <p:cNvSpPr txBox="1"/>
          <p:nvPr/>
        </p:nvSpPr>
        <p:spPr bwMode="auto">
          <a:xfrm>
            <a:off x="8643127" y="3466771"/>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80 </a:t>
            </a:r>
            <a:r>
              <a:rPr lang="en-GB" sz="2400" dirty="0">
                <a:latin typeface="Myriad Pro Semibold"/>
                <a:ea typeface="Myriad Pro Semibold" charset="0"/>
                <a:cs typeface="Arial" panose="020B0604020202020204" pitchFamily="34" charset="0"/>
              </a:rPr>
              <a:t>− 2</a:t>
            </a:r>
            <a:endParaRPr lang="en-GB" sz="2400" dirty="0">
              <a:latin typeface="Myriad Pro Semibold"/>
              <a:ea typeface="Myriad Pro Semibold" charset="0"/>
              <a:cs typeface="Myriad Pro Semibold" charset="0"/>
            </a:endParaRPr>
          </a:p>
        </p:txBody>
      </p:sp>
      <p:pic>
        <p:nvPicPr>
          <p:cNvPr id="49" name="Picture 48">
            <a:extLst>
              <a:ext uri="{FF2B5EF4-FFF2-40B4-BE49-F238E27FC236}">
                <a16:creationId xmlns:a16="http://schemas.microsoft.com/office/drawing/2014/main" id="{D8BEC578-15D4-4F54-A8F0-BBACE79FED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14082" y="3272020"/>
            <a:ext cx="6634290" cy="690405"/>
          </a:xfrm>
          <a:prstGeom prst="rect">
            <a:avLst/>
          </a:prstGeom>
        </p:spPr>
      </p:pic>
    </p:spTree>
    <p:extLst>
      <p:ext uri="{BB962C8B-B14F-4D97-AF65-F5344CB8AC3E}">
        <p14:creationId xmlns:p14="http://schemas.microsoft.com/office/powerpoint/2010/main" val="259775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0"/>
                                        </p:tgtEl>
                                      </p:cBhvr>
                                    </p:animEffect>
                                    <p:set>
                                      <p:cBhvr>
                                        <p:cTn id="22" dur="1" fill="hold">
                                          <p:stCondLst>
                                            <p:cond delay="499"/>
                                          </p:stCondLst>
                                        </p:cTn>
                                        <p:tgtEl>
                                          <p:spTgt spid="40"/>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39"/>
                                        </p:tgtEl>
                                      </p:cBhvr>
                                    </p:animEffect>
                                    <p:set>
                                      <p:cBhvr>
                                        <p:cTn id="25" dur="1" fill="hold">
                                          <p:stCondLst>
                                            <p:cond delay="499"/>
                                          </p:stCondLst>
                                        </p:cTn>
                                        <p:tgtEl>
                                          <p:spTgt spid="39"/>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36"/>
                                        </p:tgtEl>
                                      </p:cBhvr>
                                    </p:animEffect>
                                    <p:set>
                                      <p:cBhvr>
                                        <p:cTn id="28" dur="1" fill="hold">
                                          <p:stCondLst>
                                            <p:cond delay="499"/>
                                          </p:stCondLst>
                                        </p:cTn>
                                        <p:tgtEl>
                                          <p:spTgt spid="3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29"/>
                                        </p:tgtEl>
                                      </p:cBhvr>
                                    </p:animEffect>
                                    <p:set>
                                      <p:cBhvr>
                                        <p:cTn id="33" dur="1" fill="hold">
                                          <p:stCondLst>
                                            <p:cond delay="499"/>
                                          </p:stCondLst>
                                        </p:cTn>
                                        <p:tgtEl>
                                          <p:spTgt spid="2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par>
                          <p:cTn id="37" fill="hold">
                            <p:stCondLst>
                              <p:cond delay="500"/>
                            </p:stCondLst>
                            <p:childTnLst>
                              <p:par>
                                <p:cTn id="38" presetID="35" presetClass="path" presetSubtype="0" accel="48000" fill="hold" nodeType="afterEffect">
                                  <p:stCondLst>
                                    <p:cond delay="0"/>
                                  </p:stCondLst>
                                  <p:childTnLst>
                                    <p:animMotion origin="layout" path="M -2.29167E-6 0 L -0.05299 2.25514E-17 " pathEditMode="relative" rAng="0" ptsTypes="AA">
                                      <p:cBhvr>
                                        <p:cTn id="39" dur="1500" fill="hold"/>
                                        <p:tgtEl>
                                          <p:spTgt spid="35"/>
                                        </p:tgtEl>
                                        <p:attrNameLst>
                                          <p:attrName>ppt_x</p:attrName>
                                          <p:attrName>ppt_y</p:attrName>
                                        </p:attrNameLst>
                                      </p:cBhvr>
                                      <p:rCtr x="-2656" y="-324"/>
                                    </p:animMotion>
                                  </p:childTnLst>
                                </p:cTn>
                              </p:par>
                            </p:childTnLst>
                          </p:cTn>
                        </p:par>
                        <p:par>
                          <p:cTn id="40" fill="hold">
                            <p:stCondLst>
                              <p:cond delay="2000"/>
                            </p:stCondLst>
                            <p:childTnLst>
                              <p:par>
                                <p:cTn id="41" presetID="1" presetClass="exit" presetSubtype="0" fill="hold" nodeType="afterEffect">
                                  <p:stCondLst>
                                    <p:cond delay="0"/>
                                  </p:stCondLst>
                                  <p:childTnLst>
                                    <p:set>
                                      <p:cBhvr>
                                        <p:cTn id="42" dur="1" fill="hold">
                                          <p:stCondLst>
                                            <p:cond delay="0"/>
                                          </p:stCondLst>
                                        </p:cTn>
                                        <p:tgtEl>
                                          <p:spTgt spid="35"/>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42"/>
                                        </p:tgtEl>
                                      </p:cBhvr>
                                    </p:animEffect>
                                    <p:set>
                                      <p:cBhvr>
                                        <p:cTn id="70" dur="1" fill="hold">
                                          <p:stCondLst>
                                            <p:cond delay="499"/>
                                          </p:stCondLst>
                                        </p:cTn>
                                        <p:tgtEl>
                                          <p:spTgt spid="42"/>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37"/>
                                        </p:tgtEl>
                                      </p:cBhvr>
                                    </p:animEffect>
                                    <p:set>
                                      <p:cBhvr>
                                        <p:cTn id="73" dur="1" fill="hold">
                                          <p:stCondLst>
                                            <p:cond delay="499"/>
                                          </p:stCondLst>
                                        </p:cTn>
                                        <p:tgtEl>
                                          <p:spTgt spid="37"/>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41"/>
                                        </p:tgtEl>
                                      </p:cBhvr>
                                    </p:animEffect>
                                    <p:set>
                                      <p:cBhvr>
                                        <p:cTn id="76" dur="1" fill="hold">
                                          <p:stCondLst>
                                            <p:cond delay="499"/>
                                          </p:stCondLst>
                                        </p:cTn>
                                        <p:tgtEl>
                                          <p:spTgt spid="4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31"/>
                                        </p:tgtEl>
                                      </p:cBhvr>
                                    </p:animEffect>
                                    <p:set>
                                      <p:cBhvr>
                                        <p:cTn id="81" dur="1" fill="hold">
                                          <p:stCondLst>
                                            <p:cond delay="499"/>
                                          </p:stCondLst>
                                        </p:cTn>
                                        <p:tgtEl>
                                          <p:spTgt spid="31"/>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23"/>
                                        </p:tgtEl>
                                      </p:cBhvr>
                                    </p:animEffect>
                                    <p:set>
                                      <p:cBhvr>
                                        <p:cTn id="84" dur="1" fill="hold">
                                          <p:stCondLst>
                                            <p:cond delay="499"/>
                                          </p:stCondLst>
                                        </p:cTn>
                                        <p:tgtEl>
                                          <p:spTgt spid="23"/>
                                        </p:tgtEl>
                                        <p:attrNameLst>
                                          <p:attrName>style.visibility</p:attrName>
                                        </p:attrNameLst>
                                      </p:cBhvr>
                                      <p:to>
                                        <p:strVal val="hidden"/>
                                      </p:to>
                                    </p:set>
                                  </p:childTnLst>
                                </p:cTn>
                              </p:par>
                            </p:childTnLst>
                          </p:cTn>
                        </p:par>
                        <p:par>
                          <p:cTn id="85" fill="hold">
                            <p:stCondLst>
                              <p:cond delay="500"/>
                            </p:stCondLst>
                            <p:childTnLst>
                              <p:par>
                                <p:cTn id="86" presetID="35" presetClass="path" presetSubtype="0" accel="48000" fill="hold" nodeType="afterEffect">
                                  <p:stCondLst>
                                    <p:cond delay="0"/>
                                  </p:stCondLst>
                                  <p:childTnLst>
                                    <p:animMotion origin="layout" path="M 2.5E-6 0 L -0.05378 -0.00394 " pathEditMode="relative" rAng="0" ptsTypes="AA">
                                      <p:cBhvr>
                                        <p:cTn id="87" dur="1500" fill="hold"/>
                                        <p:tgtEl>
                                          <p:spTgt spid="45"/>
                                        </p:tgtEl>
                                        <p:attrNameLst>
                                          <p:attrName>ppt_x</p:attrName>
                                          <p:attrName>ppt_y</p:attrName>
                                        </p:attrNameLst>
                                      </p:cBhvr>
                                      <p:rCtr x="-2695" y="-208"/>
                                    </p:animMotion>
                                  </p:childTnLst>
                                </p:cTn>
                              </p:par>
                            </p:childTnLst>
                          </p:cTn>
                        </p:par>
                        <p:par>
                          <p:cTn id="88" fill="hold">
                            <p:stCondLst>
                              <p:cond delay="2000"/>
                            </p:stCondLst>
                            <p:childTnLst>
                              <p:par>
                                <p:cTn id="89" presetID="1" presetClass="exit" presetSubtype="0" fill="hold" nodeType="afterEffect">
                                  <p:stCondLst>
                                    <p:cond delay="0"/>
                                  </p:stCondLst>
                                  <p:childTnLst>
                                    <p:set>
                                      <p:cBhvr>
                                        <p:cTn id="90" dur="1" fill="hold">
                                          <p:stCondLst>
                                            <p:cond delay="0"/>
                                          </p:stCondLst>
                                        </p:cTn>
                                        <p:tgtEl>
                                          <p:spTgt spid="45"/>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par>
                                <p:cTn id="93" presetID="10" presetClass="entr" presetSubtype="0" fill="hold"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500"/>
                                        <p:tgtEl>
                                          <p:spTgt spid="33"/>
                                        </p:tgtEl>
                                      </p:cBhvr>
                                    </p:animEffect>
                                  </p:childTnLst>
                                </p:cTn>
                              </p:par>
                              <p:par>
                                <p:cTn id="96" presetID="10" presetClass="entr" presetSubtype="0" fill="hold"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500"/>
                                        <p:tgtEl>
                                          <p:spTgt spid="44"/>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500"/>
                                        <p:tgtEl>
                                          <p:spTgt spid="38"/>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36" grpId="0"/>
      <p:bldP spid="36" grpId="1"/>
      <p:bldP spid="37" grpId="0"/>
      <p:bldP spid="37" grpId="1"/>
      <p:bldP spid="38" grpId="0"/>
      <p:bldP spid="40" grpId="0"/>
      <p:bldP spid="40" grpId="1"/>
      <p:bldP spid="41" grpId="0"/>
      <p:bldP spid="41" grpId="1"/>
      <p:bldP spid="42" grpId="0"/>
      <p:bldP spid="42" grpId="1"/>
      <p:bldP spid="43" grpId="0"/>
      <p:bldP spid="44"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4:2</a:t>
            </a:r>
          </a:p>
        </p:txBody>
      </p:sp>
      <p:grpSp>
        <p:nvGrpSpPr>
          <p:cNvPr id="5" name="Group 4">
            <a:extLst>
              <a:ext uri="{FF2B5EF4-FFF2-40B4-BE49-F238E27FC236}">
                <a16:creationId xmlns:a16="http://schemas.microsoft.com/office/drawing/2014/main" id="{FE7094C7-1433-4AA7-9826-0D9896567678}"/>
              </a:ext>
            </a:extLst>
          </p:cNvPr>
          <p:cNvGrpSpPr/>
          <p:nvPr/>
        </p:nvGrpSpPr>
        <p:grpSpPr>
          <a:xfrm>
            <a:off x="4060766" y="3322039"/>
            <a:ext cx="4102577" cy="461665"/>
            <a:chOff x="2536765" y="3322038"/>
            <a:chExt cx="4102577" cy="461665"/>
          </a:xfrm>
        </p:grpSpPr>
        <p:sp>
          <p:nvSpPr>
            <p:cNvPr id="6" name="TextBox 5">
              <a:extLst>
                <a:ext uri="{FF2B5EF4-FFF2-40B4-BE49-F238E27FC236}">
                  <a16:creationId xmlns:a16="http://schemas.microsoft.com/office/drawing/2014/main" id="{C6D30B39-20C7-4197-BD6A-8BF22DC0A0A5}"/>
                </a:ext>
              </a:extLst>
            </p:cNvPr>
            <p:cNvSpPr txBox="1"/>
            <p:nvPr/>
          </p:nvSpPr>
          <p:spPr bwMode="auto">
            <a:xfrm>
              <a:off x="3549594" y="3322038"/>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7" name="TextBox 6">
              <a:extLst>
                <a:ext uri="{FF2B5EF4-FFF2-40B4-BE49-F238E27FC236}">
                  <a16:creationId xmlns:a16="http://schemas.microsoft.com/office/drawing/2014/main" id="{EA344A57-A00C-4E87-BC23-650BADD20D9F}"/>
                </a:ext>
              </a:extLst>
            </p:cNvPr>
            <p:cNvSpPr txBox="1"/>
            <p:nvPr/>
          </p:nvSpPr>
          <p:spPr bwMode="auto">
            <a:xfrm>
              <a:off x="6121250" y="332203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88</a:t>
              </a:r>
            </a:p>
          </p:txBody>
        </p:sp>
        <p:sp>
          <p:nvSpPr>
            <p:cNvPr id="8" name="TextBox 7">
              <a:extLst>
                <a:ext uri="{FF2B5EF4-FFF2-40B4-BE49-F238E27FC236}">
                  <a16:creationId xmlns:a16="http://schemas.microsoft.com/office/drawing/2014/main" id="{911FDDAE-0544-4BAA-9D4E-4F0982F895C9}"/>
                </a:ext>
              </a:extLst>
            </p:cNvPr>
            <p:cNvSpPr txBox="1"/>
            <p:nvPr/>
          </p:nvSpPr>
          <p:spPr bwMode="auto">
            <a:xfrm>
              <a:off x="4498234" y="3322038"/>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sp>
          <p:nvSpPr>
            <p:cNvPr id="9" name="TextBox 8">
              <a:extLst>
                <a:ext uri="{FF2B5EF4-FFF2-40B4-BE49-F238E27FC236}">
                  <a16:creationId xmlns:a16="http://schemas.microsoft.com/office/drawing/2014/main" id="{95340C59-AF6A-4E31-9932-1846D4F6B229}"/>
                </a:ext>
              </a:extLst>
            </p:cNvPr>
            <p:cNvSpPr txBox="1"/>
            <p:nvPr/>
          </p:nvSpPr>
          <p:spPr bwMode="auto">
            <a:xfrm>
              <a:off x="2536765" y="3322038"/>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90</a:t>
              </a:r>
            </a:p>
          </p:txBody>
        </p:sp>
        <p:sp>
          <p:nvSpPr>
            <p:cNvPr id="10" name="TextBox 9">
              <a:extLst>
                <a:ext uri="{FF2B5EF4-FFF2-40B4-BE49-F238E27FC236}">
                  <a16:creationId xmlns:a16="http://schemas.microsoft.com/office/drawing/2014/main" id="{5A3E636F-1BB6-48CD-A3EE-860BB4599982}"/>
                </a:ext>
              </a:extLst>
            </p:cNvPr>
            <p:cNvSpPr txBox="1"/>
            <p:nvPr/>
          </p:nvSpPr>
          <p:spPr bwMode="auto">
            <a:xfrm>
              <a:off x="5318690" y="3322038"/>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nvGrpSpPr>
          <p:cNvPr id="11" name="Group 10">
            <a:extLst>
              <a:ext uri="{FF2B5EF4-FFF2-40B4-BE49-F238E27FC236}">
                <a16:creationId xmlns:a16="http://schemas.microsoft.com/office/drawing/2014/main" id="{36A3BA99-740F-4624-A8DD-C14D71A893EC}"/>
              </a:ext>
            </a:extLst>
          </p:cNvPr>
          <p:cNvGrpSpPr/>
          <p:nvPr/>
        </p:nvGrpSpPr>
        <p:grpSpPr>
          <a:xfrm>
            <a:off x="3970997" y="1067713"/>
            <a:ext cx="4197155" cy="461665"/>
            <a:chOff x="2446996" y="1067712"/>
            <a:chExt cx="4197155" cy="461665"/>
          </a:xfrm>
        </p:grpSpPr>
        <p:sp>
          <p:nvSpPr>
            <p:cNvPr id="12" name="TextBox 11">
              <a:extLst>
                <a:ext uri="{FF2B5EF4-FFF2-40B4-BE49-F238E27FC236}">
                  <a16:creationId xmlns:a16="http://schemas.microsoft.com/office/drawing/2014/main" id="{EC4B9DE1-BC5B-45A3-9319-E7D08DD0C8F8}"/>
                </a:ext>
              </a:extLst>
            </p:cNvPr>
            <p:cNvSpPr txBox="1"/>
            <p:nvPr/>
          </p:nvSpPr>
          <p:spPr bwMode="auto">
            <a:xfrm>
              <a:off x="2446996" y="1067712"/>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a:t>
              </a:r>
            </a:p>
          </p:txBody>
        </p:sp>
        <p:sp>
          <p:nvSpPr>
            <p:cNvPr id="13" name="TextBox 12">
              <a:extLst>
                <a:ext uri="{FF2B5EF4-FFF2-40B4-BE49-F238E27FC236}">
                  <a16:creationId xmlns:a16="http://schemas.microsoft.com/office/drawing/2014/main" id="{87DF114D-C2BA-4794-952A-24E3F37925B1}"/>
                </a:ext>
              </a:extLst>
            </p:cNvPr>
            <p:cNvSpPr txBox="1"/>
            <p:nvPr/>
          </p:nvSpPr>
          <p:spPr bwMode="auto">
            <a:xfrm>
              <a:off x="4509455" y="106771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sp>
          <p:nvSpPr>
            <p:cNvPr id="14" name="TextBox 13">
              <a:extLst>
                <a:ext uri="{FF2B5EF4-FFF2-40B4-BE49-F238E27FC236}">
                  <a16:creationId xmlns:a16="http://schemas.microsoft.com/office/drawing/2014/main" id="{82962929-CAC2-4E1A-B012-1B25616FF906}"/>
                </a:ext>
              </a:extLst>
            </p:cNvPr>
            <p:cNvSpPr txBox="1"/>
            <p:nvPr/>
          </p:nvSpPr>
          <p:spPr bwMode="auto">
            <a:xfrm>
              <a:off x="6116442" y="106771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98</a:t>
              </a:r>
            </a:p>
          </p:txBody>
        </p:sp>
        <p:sp>
          <p:nvSpPr>
            <p:cNvPr id="15" name="TextBox 14">
              <a:extLst>
                <a:ext uri="{FF2B5EF4-FFF2-40B4-BE49-F238E27FC236}">
                  <a16:creationId xmlns:a16="http://schemas.microsoft.com/office/drawing/2014/main" id="{5E082682-1BC4-4438-80DD-F22045F6CE10}"/>
                </a:ext>
              </a:extLst>
            </p:cNvPr>
            <p:cNvSpPr txBox="1"/>
            <p:nvPr/>
          </p:nvSpPr>
          <p:spPr bwMode="auto">
            <a:xfrm>
              <a:off x="5318690" y="106771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6" name="TextBox 15">
              <a:extLst>
                <a:ext uri="{FF2B5EF4-FFF2-40B4-BE49-F238E27FC236}">
                  <a16:creationId xmlns:a16="http://schemas.microsoft.com/office/drawing/2014/main" id="{9E4A123A-4C36-4AD4-B4A6-96D067ACF6DA}"/>
                </a:ext>
              </a:extLst>
            </p:cNvPr>
            <p:cNvSpPr txBox="1"/>
            <p:nvPr/>
          </p:nvSpPr>
          <p:spPr bwMode="auto">
            <a:xfrm>
              <a:off x="3549594" y="106771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grpSp>
      <p:sp>
        <p:nvSpPr>
          <p:cNvPr id="17" name="TextBox 16">
            <a:extLst>
              <a:ext uri="{FF2B5EF4-FFF2-40B4-BE49-F238E27FC236}">
                <a16:creationId xmlns:a16="http://schemas.microsoft.com/office/drawing/2014/main" id="{49F77801-FAE3-4777-BFD2-9517430AA4B2}"/>
              </a:ext>
            </a:extLst>
          </p:cNvPr>
          <p:cNvSpPr txBox="1"/>
          <p:nvPr/>
        </p:nvSpPr>
        <p:spPr bwMode="auto">
          <a:xfrm>
            <a:off x="3520810" y="2194877"/>
            <a:ext cx="780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Arial" panose="020B0604020202020204" pitchFamily="34"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8" name="TextBox 17">
            <a:extLst>
              <a:ext uri="{FF2B5EF4-FFF2-40B4-BE49-F238E27FC236}">
                <a16:creationId xmlns:a16="http://schemas.microsoft.com/office/drawing/2014/main" id="{DAAA1CBA-FD51-4898-B2FA-48AC0B6648DF}"/>
              </a:ext>
            </a:extLst>
          </p:cNvPr>
          <p:cNvSpPr txBox="1"/>
          <p:nvPr/>
        </p:nvSpPr>
        <p:spPr bwMode="auto">
          <a:xfrm>
            <a:off x="7907318" y="2194877"/>
            <a:ext cx="780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Arial" panose="020B0604020202020204" pitchFamily="34"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9" name="Picture 18" descr="A close up of a logo  Description generated with high confidence">
            <a:extLst>
              <a:ext uri="{FF2B5EF4-FFF2-40B4-BE49-F238E27FC236}">
                <a16:creationId xmlns:a16="http://schemas.microsoft.com/office/drawing/2014/main" id="{DCF1D63D-E5E0-4FFA-8A9A-1B34DA43F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352" y="1730273"/>
            <a:ext cx="194527" cy="1390870"/>
          </a:xfrm>
          <a:prstGeom prst="rect">
            <a:avLst/>
          </a:prstGeom>
        </p:spPr>
      </p:pic>
      <p:pic>
        <p:nvPicPr>
          <p:cNvPr id="20" name="Picture 19" descr="A close up of a logo  Description generated with high confidence">
            <a:extLst>
              <a:ext uri="{FF2B5EF4-FFF2-40B4-BE49-F238E27FC236}">
                <a16:creationId xmlns:a16="http://schemas.microsoft.com/office/drawing/2014/main" id="{9125D85E-AA9B-45B6-A847-24F2C82F2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137" y="1730273"/>
            <a:ext cx="194527" cy="1390870"/>
          </a:xfrm>
          <a:prstGeom prst="rect">
            <a:avLst/>
          </a:prstGeom>
        </p:spPr>
      </p:pic>
      <p:grpSp>
        <p:nvGrpSpPr>
          <p:cNvPr id="21" name="Group 20">
            <a:extLst>
              <a:ext uri="{FF2B5EF4-FFF2-40B4-BE49-F238E27FC236}">
                <a16:creationId xmlns:a16="http://schemas.microsoft.com/office/drawing/2014/main" id="{F467A1D4-BC2F-4A31-A999-0FBDBEC7C104}"/>
              </a:ext>
            </a:extLst>
          </p:cNvPr>
          <p:cNvGrpSpPr/>
          <p:nvPr/>
        </p:nvGrpSpPr>
        <p:grpSpPr>
          <a:xfrm>
            <a:off x="4060766" y="5576365"/>
            <a:ext cx="4102577" cy="461665"/>
            <a:chOff x="2536765" y="5576364"/>
            <a:chExt cx="4102577" cy="461665"/>
          </a:xfrm>
        </p:grpSpPr>
        <p:sp>
          <p:nvSpPr>
            <p:cNvPr id="22" name="TextBox 21">
              <a:extLst>
                <a:ext uri="{FF2B5EF4-FFF2-40B4-BE49-F238E27FC236}">
                  <a16:creationId xmlns:a16="http://schemas.microsoft.com/office/drawing/2014/main" id="{47688C82-64E0-44DD-A7BE-E98A02B76C0C}"/>
                </a:ext>
              </a:extLst>
            </p:cNvPr>
            <p:cNvSpPr txBox="1"/>
            <p:nvPr/>
          </p:nvSpPr>
          <p:spPr bwMode="auto">
            <a:xfrm>
              <a:off x="3549594" y="5576364"/>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23" name="TextBox 22">
              <a:extLst>
                <a:ext uri="{FF2B5EF4-FFF2-40B4-BE49-F238E27FC236}">
                  <a16:creationId xmlns:a16="http://schemas.microsoft.com/office/drawing/2014/main" id="{B168E673-6897-4668-A4EC-158A232C533E}"/>
                </a:ext>
              </a:extLst>
            </p:cNvPr>
            <p:cNvSpPr txBox="1"/>
            <p:nvPr/>
          </p:nvSpPr>
          <p:spPr bwMode="auto">
            <a:xfrm>
              <a:off x="6121250" y="557636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78</a:t>
              </a:r>
            </a:p>
          </p:txBody>
        </p:sp>
        <p:sp>
          <p:nvSpPr>
            <p:cNvPr id="24" name="TextBox 23">
              <a:extLst>
                <a:ext uri="{FF2B5EF4-FFF2-40B4-BE49-F238E27FC236}">
                  <a16:creationId xmlns:a16="http://schemas.microsoft.com/office/drawing/2014/main" id="{AF187DD7-3C22-4198-A92C-958DD124CA68}"/>
                </a:ext>
              </a:extLst>
            </p:cNvPr>
            <p:cNvSpPr txBox="1"/>
            <p:nvPr/>
          </p:nvSpPr>
          <p:spPr bwMode="auto">
            <a:xfrm>
              <a:off x="4498234" y="557636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sp>
          <p:nvSpPr>
            <p:cNvPr id="25" name="TextBox 24">
              <a:extLst>
                <a:ext uri="{FF2B5EF4-FFF2-40B4-BE49-F238E27FC236}">
                  <a16:creationId xmlns:a16="http://schemas.microsoft.com/office/drawing/2014/main" id="{FFEC7003-DECE-4543-8355-F6D7D7BE72C1}"/>
                </a:ext>
              </a:extLst>
            </p:cNvPr>
            <p:cNvSpPr txBox="1"/>
            <p:nvPr/>
          </p:nvSpPr>
          <p:spPr bwMode="auto">
            <a:xfrm>
              <a:off x="2536765" y="5576364"/>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80</a:t>
              </a:r>
            </a:p>
          </p:txBody>
        </p:sp>
        <p:sp>
          <p:nvSpPr>
            <p:cNvPr id="26" name="TextBox 25">
              <a:extLst>
                <a:ext uri="{FF2B5EF4-FFF2-40B4-BE49-F238E27FC236}">
                  <a16:creationId xmlns:a16="http://schemas.microsoft.com/office/drawing/2014/main" id="{2D99243F-4365-482C-B3E6-727097781445}"/>
                </a:ext>
              </a:extLst>
            </p:cNvPr>
            <p:cNvSpPr txBox="1"/>
            <p:nvPr/>
          </p:nvSpPr>
          <p:spPr bwMode="auto">
            <a:xfrm>
              <a:off x="5318690" y="5576364"/>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sp>
        <p:nvSpPr>
          <p:cNvPr id="27" name="TextBox 26">
            <a:extLst>
              <a:ext uri="{FF2B5EF4-FFF2-40B4-BE49-F238E27FC236}">
                <a16:creationId xmlns:a16="http://schemas.microsoft.com/office/drawing/2014/main" id="{E6D8C127-E602-4025-B205-4486C0EEB0F4}"/>
              </a:ext>
            </a:extLst>
          </p:cNvPr>
          <p:cNvSpPr txBox="1"/>
          <p:nvPr/>
        </p:nvSpPr>
        <p:spPr bwMode="auto">
          <a:xfrm>
            <a:off x="3520810" y="4449202"/>
            <a:ext cx="780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Arial" panose="020B0604020202020204" pitchFamily="34"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8" name="TextBox 27">
            <a:extLst>
              <a:ext uri="{FF2B5EF4-FFF2-40B4-BE49-F238E27FC236}">
                <a16:creationId xmlns:a16="http://schemas.microsoft.com/office/drawing/2014/main" id="{C17D2C18-8442-43D3-B0BE-485CEC982BB5}"/>
              </a:ext>
            </a:extLst>
          </p:cNvPr>
          <p:cNvSpPr txBox="1"/>
          <p:nvPr/>
        </p:nvSpPr>
        <p:spPr bwMode="auto">
          <a:xfrm>
            <a:off x="7907318" y="4449202"/>
            <a:ext cx="780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Arial" panose="020B0604020202020204" pitchFamily="34"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29" name="Picture 28" descr="A close up of a logo  Description generated with high confidence">
            <a:extLst>
              <a:ext uri="{FF2B5EF4-FFF2-40B4-BE49-F238E27FC236}">
                <a16:creationId xmlns:a16="http://schemas.microsoft.com/office/drawing/2014/main" id="{8C798F54-11C3-46F8-B4DC-7E7D432F6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352" y="3984598"/>
            <a:ext cx="194527" cy="1390870"/>
          </a:xfrm>
          <a:prstGeom prst="rect">
            <a:avLst/>
          </a:prstGeom>
        </p:spPr>
      </p:pic>
      <p:pic>
        <p:nvPicPr>
          <p:cNvPr id="30" name="Picture 29" descr="A close up of a logo  Description generated with high confidence">
            <a:extLst>
              <a:ext uri="{FF2B5EF4-FFF2-40B4-BE49-F238E27FC236}">
                <a16:creationId xmlns:a16="http://schemas.microsoft.com/office/drawing/2014/main" id="{7C6865EC-F870-402F-951F-534305B2E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137" y="3984598"/>
            <a:ext cx="194527" cy="1390870"/>
          </a:xfrm>
          <a:prstGeom prst="rect">
            <a:avLst/>
          </a:prstGeom>
        </p:spPr>
      </p:pic>
    </p:spTree>
    <p:extLst>
      <p:ext uri="{BB962C8B-B14F-4D97-AF65-F5344CB8AC3E}">
        <p14:creationId xmlns:p14="http://schemas.microsoft.com/office/powerpoint/2010/main" val="302984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22" presetClass="entr" presetSubtype="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22" presetClass="entr" presetSubtype="1"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50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65F496-DC23-4712-B5F3-13B3A0005B6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319731" y="2603560"/>
            <a:ext cx="7552541" cy="1803283"/>
          </a:xfrm>
          <a:prstGeom prst="rect">
            <a:avLst/>
          </a:prstGeom>
        </p:spPr>
      </p:pic>
      <p:sp>
        <p:nvSpPr>
          <p:cNvPr id="2" name="Text Placeholder 1"/>
          <p:cNvSpPr>
            <a:spLocks noGrp="1"/>
          </p:cNvSpPr>
          <p:nvPr>
            <p:ph type="body" sz="quarter" idx="11"/>
          </p:nvPr>
        </p:nvSpPr>
        <p:spPr/>
        <p:txBody>
          <a:bodyPr/>
          <a:lstStyle/>
          <a:p>
            <a:r>
              <a:rPr lang="en-GB" dirty="0"/>
              <a:t>1.28 Common structures </a:t>
            </a:r>
            <a:r>
              <a:rPr lang="en-US" dirty="0"/>
              <a:t>– step 1:2</a:t>
            </a:r>
          </a:p>
        </p:txBody>
      </p:sp>
      <p:sp>
        <p:nvSpPr>
          <p:cNvPr id="6" name="TextBox 5">
            <a:extLst>
              <a:ext uri="{FF2B5EF4-FFF2-40B4-BE49-F238E27FC236}">
                <a16:creationId xmlns:a16="http://schemas.microsoft.com/office/drawing/2014/main" id="{6471FA19-0497-42CE-BD52-D28450E52B49}"/>
              </a:ext>
            </a:extLst>
          </p:cNvPr>
          <p:cNvSpPr txBox="1"/>
          <p:nvPr/>
        </p:nvSpPr>
        <p:spPr>
          <a:xfrm>
            <a:off x="3974624" y="4343401"/>
            <a:ext cx="4090352" cy="461665"/>
          </a:xfrm>
          <a:prstGeom prst="rect">
            <a:avLst/>
          </a:prstGeom>
          <a:noFill/>
        </p:spPr>
        <p:txBody>
          <a:bodyPr wrap="none" rtlCol="0">
            <a:spAutoFit/>
          </a:bodyPr>
          <a:lstStyle/>
          <a:p>
            <a:pPr algn="ctr"/>
            <a:r>
              <a:rPr lang="en-GB" sz="2400" dirty="0">
                <a:latin typeface="Myriad Pro" panose="020B0503030403020204" pitchFamily="34" charset="0"/>
              </a:rPr>
              <a:t>black + light green = orange</a:t>
            </a:r>
          </a:p>
        </p:txBody>
      </p:sp>
      <p:sp>
        <p:nvSpPr>
          <p:cNvPr id="9" name="TextBox 8">
            <a:extLst>
              <a:ext uri="{FF2B5EF4-FFF2-40B4-BE49-F238E27FC236}">
                <a16:creationId xmlns:a16="http://schemas.microsoft.com/office/drawing/2014/main" id="{720093B8-A1E7-40D7-8258-B3E0B0138DD6}"/>
              </a:ext>
            </a:extLst>
          </p:cNvPr>
          <p:cNvSpPr txBox="1"/>
          <p:nvPr/>
        </p:nvSpPr>
        <p:spPr>
          <a:xfrm>
            <a:off x="5296688" y="4868931"/>
            <a:ext cx="1446230" cy="461665"/>
          </a:xfrm>
          <a:prstGeom prst="rect">
            <a:avLst/>
          </a:prstGeom>
          <a:noFill/>
        </p:spPr>
        <p:txBody>
          <a:bodyPr wrap="none" rtlCol="0">
            <a:spAutoFit/>
          </a:bodyPr>
          <a:lstStyle/>
          <a:p>
            <a:pPr algn="ctr"/>
            <a:r>
              <a:rPr lang="en-GB" sz="2400" i="1" dirty="0">
                <a:latin typeface="Myriad Pro" panose="020B0503030403020204" pitchFamily="34" charset="0"/>
              </a:rPr>
              <a:t>b + g = o</a:t>
            </a:r>
          </a:p>
        </p:txBody>
      </p:sp>
      <p:sp>
        <p:nvSpPr>
          <p:cNvPr id="10" name="TextBox 9">
            <a:extLst>
              <a:ext uri="{FF2B5EF4-FFF2-40B4-BE49-F238E27FC236}">
                <a16:creationId xmlns:a16="http://schemas.microsoft.com/office/drawing/2014/main" id="{563A2A9F-4B5E-426E-B475-F115E3B2EE7E}"/>
              </a:ext>
            </a:extLst>
          </p:cNvPr>
          <p:cNvSpPr txBox="1"/>
          <p:nvPr/>
        </p:nvSpPr>
        <p:spPr>
          <a:xfrm>
            <a:off x="3974633" y="5394461"/>
            <a:ext cx="4090352" cy="461665"/>
          </a:xfrm>
          <a:prstGeom prst="rect">
            <a:avLst/>
          </a:prstGeom>
          <a:noFill/>
        </p:spPr>
        <p:txBody>
          <a:bodyPr wrap="none" rtlCol="0">
            <a:spAutoFit/>
          </a:bodyPr>
          <a:lstStyle/>
          <a:p>
            <a:pPr algn="ctr"/>
            <a:r>
              <a:rPr lang="en-GB" sz="2400" dirty="0">
                <a:latin typeface="Myriad Pro" panose="020B0503030403020204" pitchFamily="34" charset="0"/>
              </a:rPr>
              <a:t>orange = black + light green</a:t>
            </a:r>
          </a:p>
        </p:txBody>
      </p:sp>
      <p:sp>
        <p:nvSpPr>
          <p:cNvPr id="11" name="TextBox 10">
            <a:extLst>
              <a:ext uri="{FF2B5EF4-FFF2-40B4-BE49-F238E27FC236}">
                <a16:creationId xmlns:a16="http://schemas.microsoft.com/office/drawing/2014/main" id="{6A5A3CE2-B848-4A3E-B5B7-A763C557BF4E}"/>
              </a:ext>
            </a:extLst>
          </p:cNvPr>
          <p:cNvSpPr txBox="1"/>
          <p:nvPr/>
        </p:nvSpPr>
        <p:spPr>
          <a:xfrm>
            <a:off x="5296687" y="5927611"/>
            <a:ext cx="1446230" cy="461665"/>
          </a:xfrm>
          <a:prstGeom prst="rect">
            <a:avLst/>
          </a:prstGeom>
          <a:noFill/>
        </p:spPr>
        <p:txBody>
          <a:bodyPr wrap="none" rtlCol="0">
            <a:spAutoFit/>
          </a:bodyPr>
          <a:lstStyle/>
          <a:p>
            <a:pPr algn="ctr"/>
            <a:r>
              <a:rPr lang="en-GB" sz="2400" i="1" dirty="0">
                <a:latin typeface="Myriad Pro" panose="020B0503030403020204" pitchFamily="34" charset="0"/>
              </a:rPr>
              <a:t>o = b + g</a:t>
            </a:r>
          </a:p>
        </p:txBody>
      </p:sp>
    </p:spTree>
    <p:extLst>
      <p:ext uri="{BB962C8B-B14F-4D97-AF65-F5344CB8AC3E}">
        <p14:creationId xmlns:p14="http://schemas.microsoft.com/office/powerpoint/2010/main" val="114338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22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37453831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increasing or decreasing the minuend affects the difference (2)</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789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22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1.29 Using equivalence and the compensation category to calculate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10028575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4:3 – 4:4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35-36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text  Description automatically generated">
            <a:extLst>
              <a:ext uri="{FF2B5EF4-FFF2-40B4-BE49-F238E27FC236}">
                <a16:creationId xmlns:a16="http://schemas.microsoft.com/office/drawing/2014/main" id="{96CB3017-4620-4465-BCF5-EAF71C596A9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2754003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4:3</a:t>
            </a:r>
          </a:p>
        </p:txBody>
      </p:sp>
      <p:sp>
        <p:nvSpPr>
          <p:cNvPr id="31" name="TextBox 30">
            <a:extLst>
              <a:ext uri="{FF2B5EF4-FFF2-40B4-BE49-F238E27FC236}">
                <a16:creationId xmlns:a16="http://schemas.microsoft.com/office/drawing/2014/main" id="{7925443B-3F24-41FA-9E73-155A20F20670}"/>
              </a:ext>
            </a:extLst>
          </p:cNvPr>
          <p:cNvSpPr txBox="1"/>
          <p:nvPr/>
        </p:nvSpPr>
        <p:spPr bwMode="auto">
          <a:xfrm>
            <a:off x="4049544" y="1766213"/>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16</a:t>
            </a:r>
          </a:p>
        </p:txBody>
      </p:sp>
      <p:sp>
        <p:nvSpPr>
          <p:cNvPr id="33" name="TextBox 32">
            <a:extLst>
              <a:ext uri="{FF2B5EF4-FFF2-40B4-BE49-F238E27FC236}">
                <a16:creationId xmlns:a16="http://schemas.microsoft.com/office/drawing/2014/main" id="{96CCFF02-48E2-4CE4-8B25-E6A7E2956B93}"/>
              </a:ext>
            </a:extLst>
          </p:cNvPr>
          <p:cNvSpPr txBox="1"/>
          <p:nvPr/>
        </p:nvSpPr>
        <p:spPr bwMode="auto">
          <a:xfrm>
            <a:off x="5945291" y="1766213"/>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14</a:t>
            </a:r>
          </a:p>
        </p:txBody>
      </p:sp>
      <p:sp>
        <p:nvSpPr>
          <p:cNvPr id="34" name="TextBox 33">
            <a:extLst>
              <a:ext uri="{FF2B5EF4-FFF2-40B4-BE49-F238E27FC236}">
                <a16:creationId xmlns:a16="http://schemas.microsoft.com/office/drawing/2014/main" id="{DBB41D87-11E2-4A05-A999-D2BBDCF7C8E9}"/>
              </a:ext>
            </a:extLst>
          </p:cNvPr>
          <p:cNvSpPr txBox="1"/>
          <p:nvPr/>
        </p:nvSpPr>
        <p:spPr bwMode="auto">
          <a:xfrm>
            <a:off x="7728607" y="176621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grpSp>
        <p:nvGrpSpPr>
          <p:cNvPr id="45" name="Group 44">
            <a:extLst>
              <a:ext uri="{FF2B5EF4-FFF2-40B4-BE49-F238E27FC236}">
                <a16:creationId xmlns:a16="http://schemas.microsoft.com/office/drawing/2014/main" id="{6A678E4C-58C5-476A-A37E-FEFF879E6371}"/>
              </a:ext>
            </a:extLst>
          </p:cNvPr>
          <p:cNvGrpSpPr/>
          <p:nvPr/>
        </p:nvGrpSpPr>
        <p:grpSpPr>
          <a:xfrm>
            <a:off x="4065573" y="4628603"/>
            <a:ext cx="4014412" cy="461665"/>
            <a:chOff x="2541573" y="4628602"/>
            <a:chExt cx="4014412" cy="461665"/>
          </a:xfrm>
        </p:grpSpPr>
        <p:sp>
          <p:nvSpPr>
            <p:cNvPr id="32" name="TextBox 31">
              <a:extLst>
                <a:ext uri="{FF2B5EF4-FFF2-40B4-BE49-F238E27FC236}">
                  <a16:creationId xmlns:a16="http://schemas.microsoft.com/office/drawing/2014/main" id="{AA5D6178-9051-4844-A12C-F3B66A856DBF}"/>
                </a:ext>
              </a:extLst>
            </p:cNvPr>
            <p:cNvSpPr txBox="1"/>
            <p:nvPr/>
          </p:nvSpPr>
          <p:spPr bwMode="auto">
            <a:xfrm>
              <a:off x="3549594" y="462860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35" name="TextBox 34">
              <a:extLst>
                <a:ext uri="{FF2B5EF4-FFF2-40B4-BE49-F238E27FC236}">
                  <a16:creationId xmlns:a16="http://schemas.microsoft.com/office/drawing/2014/main" id="{1B0ED3F8-7B87-4E76-9D80-7A4F6583FFBB}"/>
                </a:ext>
              </a:extLst>
            </p:cNvPr>
            <p:cNvSpPr txBox="1"/>
            <p:nvPr/>
          </p:nvSpPr>
          <p:spPr bwMode="auto">
            <a:xfrm>
              <a:off x="6204607" y="462860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a:t>
              </a:r>
            </a:p>
          </p:txBody>
        </p:sp>
        <p:sp>
          <p:nvSpPr>
            <p:cNvPr id="36" name="TextBox 35">
              <a:extLst>
                <a:ext uri="{FF2B5EF4-FFF2-40B4-BE49-F238E27FC236}">
                  <a16:creationId xmlns:a16="http://schemas.microsoft.com/office/drawing/2014/main" id="{9C59F62D-58C4-441D-BFFB-9BA5282F7392}"/>
                </a:ext>
              </a:extLst>
            </p:cNvPr>
            <p:cNvSpPr txBox="1"/>
            <p:nvPr/>
          </p:nvSpPr>
          <p:spPr bwMode="auto">
            <a:xfrm>
              <a:off x="4410069" y="462860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14</a:t>
              </a:r>
            </a:p>
          </p:txBody>
        </p:sp>
        <p:sp>
          <p:nvSpPr>
            <p:cNvPr id="37" name="TextBox 36">
              <a:extLst>
                <a:ext uri="{FF2B5EF4-FFF2-40B4-BE49-F238E27FC236}">
                  <a16:creationId xmlns:a16="http://schemas.microsoft.com/office/drawing/2014/main" id="{89E0B419-30FD-4540-A908-B3EED5339B2D}"/>
                </a:ext>
              </a:extLst>
            </p:cNvPr>
            <p:cNvSpPr txBox="1"/>
            <p:nvPr/>
          </p:nvSpPr>
          <p:spPr bwMode="auto">
            <a:xfrm>
              <a:off x="2541573" y="462860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18</a:t>
              </a:r>
            </a:p>
          </p:txBody>
        </p:sp>
        <p:sp>
          <p:nvSpPr>
            <p:cNvPr id="38" name="TextBox 37">
              <a:extLst>
                <a:ext uri="{FF2B5EF4-FFF2-40B4-BE49-F238E27FC236}">
                  <a16:creationId xmlns:a16="http://schemas.microsoft.com/office/drawing/2014/main" id="{17F9B7AC-46EA-4120-B78C-9CA98458A4BB}"/>
                </a:ext>
              </a:extLst>
            </p:cNvPr>
            <p:cNvSpPr txBox="1"/>
            <p:nvPr/>
          </p:nvSpPr>
          <p:spPr bwMode="auto">
            <a:xfrm>
              <a:off x="5303461" y="462860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sp>
        <p:nvSpPr>
          <p:cNvPr id="39" name="TextBox 38">
            <a:extLst>
              <a:ext uri="{FF2B5EF4-FFF2-40B4-BE49-F238E27FC236}">
                <a16:creationId xmlns:a16="http://schemas.microsoft.com/office/drawing/2014/main" id="{CB56B8E0-0ACC-41DA-A6DA-5266F16CBFA6}"/>
              </a:ext>
            </a:extLst>
          </p:cNvPr>
          <p:cNvSpPr txBox="1"/>
          <p:nvPr/>
        </p:nvSpPr>
        <p:spPr bwMode="auto">
          <a:xfrm>
            <a:off x="6827461" y="1766213"/>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40" name="TextBox 39">
            <a:extLst>
              <a:ext uri="{FF2B5EF4-FFF2-40B4-BE49-F238E27FC236}">
                <a16:creationId xmlns:a16="http://schemas.microsoft.com/office/drawing/2014/main" id="{350A1654-FF20-470E-98F1-B23007807509}"/>
              </a:ext>
            </a:extLst>
          </p:cNvPr>
          <p:cNvSpPr txBox="1"/>
          <p:nvPr/>
        </p:nvSpPr>
        <p:spPr bwMode="auto">
          <a:xfrm>
            <a:off x="5073594" y="1766213"/>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41" name="TextBox 40">
            <a:extLst>
              <a:ext uri="{FF2B5EF4-FFF2-40B4-BE49-F238E27FC236}">
                <a16:creationId xmlns:a16="http://schemas.microsoft.com/office/drawing/2014/main" id="{C00D0D8F-D5B7-40C1-98A4-B1AA124EF43B}"/>
              </a:ext>
            </a:extLst>
          </p:cNvPr>
          <p:cNvSpPr txBox="1"/>
          <p:nvPr/>
        </p:nvSpPr>
        <p:spPr bwMode="auto">
          <a:xfrm>
            <a:off x="3691492" y="3197409"/>
            <a:ext cx="611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+ 2</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42" name="TextBox 41">
            <a:extLst>
              <a:ext uri="{FF2B5EF4-FFF2-40B4-BE49-F238E27FC236}">
                <a16:creationId xmlns:a16="http://schemas.microsoft.com/office/drawing/2014/main" id="{E2EF2477-CF3B-4F21-9242-1BFD038EC4C7}"/>
              </a:ext>
            </a:extLst>
          </p:cNvPr>
          <p:cNvSpPr txBox="1"/>
          <p:nvPr/>
        </p:nvSpPr>
        <p:spPr bwMode="auto">
          <a:xfrm>
            <a:off x="7895086" y="3197409"/>
            <a:ext cx="5196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+2</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43" name="Picture 42" descr="A close up of a logo  Description generated with high confidence">
            <a:extLst>
              <a:ext uri="{FF2B5EF4-FFF2-40B4-BE49-F238E27FC236}">
                <a16:creationId xmlns:a16="http://schemas.microsoft.com/office/drawing/2014/main" id="{E2F6EFEA-F330-472D-A305-9C9868A2A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352" y="2732805"/>
            <a:ext cx="194527" cy="1390870"/>
          </a:xfrm>
          <a:prstGeom prst="rect">
            <a:avLst/>
          </a:prstGeom>
        </p:spPr>
      </p:pic>
      <p:pic>
        <p:nvPicPr>
          <p:cNvPr id="44" name="Picture 43" descr="A close up of a logo  Description generated with high confidence">
            <a:extLst>
              <a:ext uri="{FF2B5EF4-FFF2-40B4-BE49-F238E27FC236}">
                <a16:creationId xmlns:a16="http://schemas.microsoft.com/office/drawing/2014/main" id="{34B410B2-97D2-42A0-9B59-DEC040CAF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137" y="2732805"/>
            <a:ext cx="194527" cy="1390870"/>
          </a:xfrm>
          <a:prstGeom prst="rect">
            <a:avLst/>
          </a:prstGeom>
        </p:spPr>
      </p:pic>
    </p:spTree>
    <p:extLst>
      <p:ext uri="{BB962C8B-B14F-4D97-AF65-F5344CB8AC3E}">
        <p14:creationId xmlns:p14="http://schemas.microsoft.com/office/powerpoint/2010/main" val="187488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22" presetClass="entr" presetSubtype="1"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up)">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4:3</a:t>
            </a:r>
          </a:p>
        </p:txBody>
      </p:sp>
      <p:sp>
        <p:nvSpPr>
          <p:cNvPr id="3" name="TextBox 2">
            <a:extLst>
              <a:ext uri="{FF2B5EF4-FFF2-40B4-BE49-F238E27FC236}">
                <a16:creationId xmlns:a16="http://schemas.microsoft.com/office/drawing/2014/main" id="{6545D9D8-C2AF-40D2-9C96-2C3F87991FBD}"/>
              </a:ext>
            </a:extLst>
          </p:cNvPr>
          <p:cNvSpPr txBox="1"/>
          <p:nvPr/>
        </p:nvSpPr>
        <p:spPr bwMode="auto">
          <a:xfrm>
            <a:off x="3970996" y="1766213"/>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172</a:t>
            </a:r>
          </a:p>
        </p:txBody>
      </p:sp>
      <p:sp>
        <p:nvSpPr>
          <p:cNvPr id="4" name="TextBox 3">
            <a:extLst>
              <a:ext uri="{FF2B5EF4-FFF2-40B4-BE49-F238E27FC236}">
                <a16:creationId xmlns:a16="http://schemas.microsoft.com/office/drawing/2014/main" id="{AF2FE968-5F09-4F67-9243-CBDE781CD50C}"/>
              </a:ext>
            </a:extLst>
          </p:cNvPr>
          <p:cNvSpPr txBox="1"/>
          <p:nvPr/>
        </p:nvSpPr>
        <p:spPr bwMode="auto">
          <a:xfrm>
            <a:off x="5866744" y="1766213"/>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138</a:t>
            </a:r>
          </a:p>
        </p:txBody>
      </p:sp>
      <p:sp>
        <p:nvSpPr>
          <p:cNvPr id="5" name="TextBox 4">
            <a:extLst>
              <a:ext uri="{FF2B5EF4-FFF2-40B4-BE49-F238E27FC236}">
                <a16:creationId xmlns:a16="http://schemas.microsoft.com/office/drawing/2014/main" id="{16E86617-9A56-402D-B223-807E940C5A76}"/>
              </a:ext>
            </a:extLst>
          </p:cNvPr>
          <p:cNvSpPr txBox="1"/>
          <p:nvPr/>
        </p:nvSpPr>
        <p:spPr bwMode="auto">
          <a:xfrm>
            <a:off x="7645251" y="1766213"/>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34</a:t>
            </a:r>
          </a:p>
        </p:txBody>
      </p:sp>
      <p:grpSp>
        <p:nvGrpSpPr>
          <p:cNvPr id="21" name="Group 20">
            <a:extLst>
              <a:ext uri="{FF2B5EF4-FFF2-40B4-BE49-F238E27FC236}">
                <a16:creationId xmlns:a16="http://schemas.microsoft.com/office/drawing/2014/main" id="{CBA76266-A363-439B-93F2-14677B5A9730}"/>
              </a:ext>
            </a:extLst>
          </p:cNvPr>
          <p:cNvGrpSpPr/>
          <p:nvPr/>
        </p:nvGrpSpPr>
        <p:grpSpPr>
          <a:xfrm>
            <a:off x="3982219" y="4628603"/>
            <a:ext cx="4181123" cy="461665"/>
            <a:chOff x="2458218" y="4628602"/>
            <a:chExt cx="4181123" cy="461665"/>
          </a:xfrm>
        </p:grpSpPr>
        <p:sp>
          <p:nvSpPr>
            <p:cNvPr id="7" name="TextBox 6">
              <a:extLst>
                <a:ext uri="{FF2B5EF4-FFF2-40B4-BE49-F238E27FC236}">
                  <a16:creationId xmlns:a16="http://schemas.microsoft.com/office/drawing/2014/main" id="{258F4D0C-2443-4C69-8A1B-9E45EF8815CC}"/>
                </a:ext>
              </a:extLst>
            </p:cNvPr>
            <p:cNvSpPr txBox="1"/>
            <p:nvPr/>
          </p:nvSpPr>
          <p:spPr bwMode="auto">
            <a:xfrm>
              <a:off x="3549594" y="462860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8" name="TextBox 7">
              <a:extLst>
                <a:ext uri="{FF2B5EF4-FFF2-40B4-BE49-F238E27FC236}">
                  <a16:creationId xmlns:a16="http://schemas.microsoft.com/office/drawing/2014/main" id="{9D0B4F69-8468-4AA3-B6A8-61E9B961ABAF}"/>
                </a:ext>
              </a:extLst>
            </p:cNvPr>
            <p:cNvSpPr txBox="1"/>
            <p:nvPr/>
          </p:nvSpPr>
          <p:spPr bwMode="auto">
            <a:xfrm>
              <a:off x="6121250" y="4628602"/>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14</a:t>
              </a:r>
            </a:p>
          </p:txBody>
        </p:sp>
        <p:sp>
          <p:nvSpPr>
            <p:cNvPr id="9" name="TextBox 8">
              <a:extLst>
                <a:ext uri="{FF2B5EF4-FFF2-40B4-BE49-F238E27FC236}">
                  <a16:creationId xmlns:a16="http://schemas.microsoft.com/office/drawing/2014/main" id="{2324BAA8-4028-4825-B15D-800E195EE56A}"/>
                </a:ext>
              </a:extLst>
            </p:cNvPr>
            <p:cNvSpPr txBox="1"/>
            <p:nvPr/>
          </p:nvSpPr>
          <p:spPr bwMode="auto">
            <a:xfrm>
              <a:off x="4331522" y="4628602"/>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138</a:t>
              </a:r>
            </a:p>
          </p:txBody>
        </p:sp>
        <p:sp>
          <p:nvSpPr>
            <p:cNvPr id="10" name="TextBox 9">
              <a:extLst>
                <a:ext uri="{FF2B5EF4-FFF2-40B4-BE49-F238E27FC236}">
                  <a16:creationId xmlns:a16="http://schemas.microsoft.com/office/drawing/2014/main" id="{DBEEB004-1034-4E4D-A46F-1431C9BABDFD}"/>
                </a:ext>
              </a:extLst>
            </p:cNvPr>
            <p:cNvSpPr txBox="1"/>
            <p:nvPr/>
          </p:nvSpPr>
          <p:spPr bwMode="auto">
            <a:xfrm>
              <a:off x="2458218" y="4628602"/>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152</a:t>
              </a:r>
            </a:p>
          </p:txBody>
        </p:sp>
        <p:sp>
          <p:nvSpPr>
            <p:cNvPr id="11" name="TextBox 10">
              <a:extLst>
                <a:ext uri="{FF2B5EF4-FFF2-40B4-BE49-F238E27FC236}">
                  <a16:creationId xmlns:a16="http://schemas.microsoft.com/office/drawing/2014/main" id="{00C95C60-3705-4260-89E2-397C80FB44C5}"/>
                </a:ext>
              </a:extLst>
            </p:cNvPr>
            <p:cNvSpPr txBox="1"/>
            <p:nvPr/>
          </p:nvSpPr>
          <p:spPr bwMode="auto">
            <a:xfrm>
              <a:off x="5371459" y="462860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sp>
        <p:nvSpPr>
          <p:cNvPr id="12" name="TextBox 11">
            <a:extLst>
              <a:ext uri="{FF2B5EF4-FFF2-40B4-BE49-F238E27FC236}">
                <a16:creationId xmlns:a16="http://schemas.microsoft.com/office/drawing/2014/main" id="{A3E11879-1AB8-45D1-97BD-D80D53BA73EE}"/>
              </a:ext>
            </a:extLst>
          </p:cNvPr>
          <p:cNvSpPr txBox="1"/>
          <p:nvPr/>
        </p:nvSpPr>
        <p:spPr bwMode="auto">
          <a:xfrm>
            <a:off x="6895459" y="1766213"/>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3" name="TextBox 12">
            <a:extLst>
              <a:ext uri="{FF2B5EF4-FFF2-40B4-BE49-F238E27FC236}">
                <a16:creationId xmlns:a16="http://schemas.microsoft.com/office/drawing/2014/main" id="{AD8D217B-3710-4FAC-88FF-5769F2CC6536}"/>
              </a:ext>
            </a:extLst>
          </p:cNvPr>
          <p:cNvSpPr txBox="1"/>
          <p:nvPr/>
        </p:nvSpPr>
        <p:spPr bwMode="auto">
          <a:xfrm>
            <a:off x="5073594" y="1766213"/>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4" name="TextBox 13">
            <a:extLst>
              <a:ext uri="{FF2B5EF4-FFF2-40B4-BE49-F238E27FC236}">
                <a16:creationId xmlns:a16="http://schemas.microsoft.com/office/drawing/2014/main" id="{EFC62B32-8737-46C5-A969-15609571322E}"/>
              </a:ext>
            </a:extLst>
          </p:cNvPr>
          <p:cNvSpPr txBox="1"/>
          <p:nvPr/>
        </p:nvSpPr>
        <p:spPr bwMode="auto">
          <a:xfrm>
            <a:off x="3229262" y="3197409"/>
            <a:ext cx="8306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Arial" panose="020B0604020202020204" pitchFamily="34"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20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5" name="TextBox 14">
            <a:extLst>
              <a:ext uri="{FF2B5EF4-FFF2-40B4-BE49-F238E27FC236}">
                <a16:creationId xmlns:a16="http://schemas.microsoft.com/office/drawing/2014/main" id="{1D91D30C-FFC0-4E76-AA32-C659FD69FCB4}"/>
              </a:ext>
            </a:extLst>
          </p:cNvPr>
          <p:cNvSpPr txBox="1"/>
          <p:nvPr/>
        </p:nvSpPr>
        <p:spPr bwMode="auto">
          <a:xfrm>
            <a:off x="8120596" y="3197409"/>
            <a:ext cx="8306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Arial" panose="020B0604020202020204" pitchFamily="34"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20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6" name="Picture 15" descr="A close up of a logo  Description generated with high confidence">
            <a:extLst>
              <a:ext uri="{FF2B5EF4-FFF2-40B4-BE49-F238E27FC236}">
                <a16:creationId xmlns:a16="http://schemas.microsoft.com/office/drawing/2014/main" id="{E058D40F-D9B5-4083-AD15-429D4E4669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352" y="2732805"/>
            <a:ext cx="194527" cy="1390870"/>
          </a:xfrm>
          <a:prstGeom prst="rect">
            <a:avLst/>
          </a:prstGeom>
        </p:spPr>
      </p:pic>
      <p:pic>
        <p:nvPicPr>
          <p:cNvPr id="17" name="Picture 16" descr="A close up of a logo  Description generated with high confidence">
            <a:extLst>
              <a:ext uri="{FF2B5EF4-FFF2-40B4-BE49-F238E27FC236}">
                <a16:creationId xmlns:a16="http://schemas.microsoft.com/office/drawing/2014/main" id="{31719A56-65AF-4919-820C-0A6470EAE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137" y="2732805"/>
            <a:ext cx="194527" cy="1390870"/>
          </a:xfrm>
          <a:prstGeom prst="rect">
            <a:avLst/>
          </a:prstGeom>
        </p:spPr>
      </p:pic>
    </p:spTree>
    <p:extLst>
      <p:ext uri="{BB962C8B-B14F-4D97-AF65-F5344CB8AC3E}">
        <p14:creationId xmlns:p14="http://schemas.microsoft.com/office/powerpoint/2010/main" val="359594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22" presetClass="entr" presetSubtype="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AE78-2297-4C93-80B1-839F45DB3455}"/>
              </a:ext>
            </a:extLst>
          </p:cNvPr>
          <p:cNvSpPr>
            <a:spLocks noGrp="1"/>
          </p:cNvSpPr>
          <p:nvPr>
            <p:ph type="title"/>
          </p:nvPr>
        </p:nvSpPr>
        <p:spPr/>
        <p:txBody>
          <a:bodyPr/>
          <a:lstStyle/>
          <a:p>
            <a:r>
              <a:rPr lang="en-GB" dirty="0"/>
              <a:t>6AS/MD-2 Derive related calculations</a:t>
            </a:r>
          </a:p>
        </p:txBody>
      </p:sp>
      <p:sp>
        <p:nvSpPr>
          <p:cNvPr id="6" name="TextBox 5">
            <a:extLst>
              <a:ext uri="{FF2B5EF4-FFF2-40B4-BE49-F238E27FC236}">
                <a16:creationId xmlns:a16="http://schemas.microsoft.com/office/drawing/2014/main" id="{DA728999-DAFF-4A71-A141-321439EFE6C9}"/>
              </a:ext>
            </a:extLst>
          </p:cNvPr>
          <p:cNvSpPr txBox="1"/>
          <p:nvPr/>
        </p:nvSpPr>
        <p:spPr>
          <a:xfrm>
            <a:off x="1271464" y="2028776"/>
            <a:ext cx="4220542"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625 – 148 = 477</a:t>
            </a:r>
          </a:p>
        </p:txBody>
      </p:sp>
      <p:sp>
        <p:nvSpPr>
          <p:cNvPr id="7" name="Rectangle 4"/>
          <p:cNvSpPr>
            <a:spLocks noChangeArrowheads="1"/>
          </p:cNvSpPr>
          <p:nvPr/>
        </p:nvSpPr>
        <p:spPr bwMode="auto">
          <a:xfrm>
            <a:off x="1524001" y="383401"/>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br>
              <a:rPr kumimoji="0" lang="en-GB" altLang="en-US" sz="1200" b="0" i="0" u="none" strike="noStrike" kern="1200" cap="none" spc="0" normalizeH="0" baseline="0" noProof="0">
                <a:ln>
                  <a:noFill/>
                </a:ln>
                <a:solidFill>
                  <a:srgbClr val="0D0D0D"/>
                </a:solidFill>
                <a:effectLst/>
                <a:uLnTx/>
                <a:uFillTx/>
                <a:latin typeface="Arial" panose="020B0604020202020204" pitchFamily="34" charset="0"/>
                <a:ea typeface="Malgun Gothic" panose="020B0503020000020004" pitchFamily="34" charset="-127"/>
                <a:cs typeface="Arial" panose="020B0604020202020204" pitchFamily="34" charset="0"/>
              </a:rPr>
            </a:br>
            <a:endParaRPr kumimoji="0" lang="en-GB"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8C488E6A-83BD-4490-AD6C-C0C51536FB8D}"/>
              </a:ext>
            </a:extLst>
          </p:cNvPr>
          <p:cNvSpPr txBox="1"/>
          <p:nvPr/>
        </p:nvSpPr>
        <p:spPr>
          <a:xfrm>
            <a:off x="1271464" y="3097580"/>
            <a:ext cx="4220542"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625 – 248 = </a:t>
            </a:r>
          </a:p>
        </p:txBody>
      </p:sp>
      <p:sp>
        <p:nvSpPr>
          <p:cNvPr id="3" name="Rectangle 2">
            <a:extLst>
              <a:ext uri="{FF2B5EF4-FFF2-40B4-BE49-F238E27FC236}">
                <a16:creationId xmlns:a16="http://schemas.microsoft.com/office/drawing/2014/main" id="{B4B0EEF3-2782-411A-B824-F1676674D6D2}"/>
              </a:ext>
            </a:extLst>
          </p:cNvPr>
          <p:cNvSpPr/>
          <p:nvPr/>
        </p:nvSpPr>
        <p:spPr bwMode="auto">
          <a:xfrm>
            <a:off x="3647728" y="3097580"/>
            <a:ext cx="1008112" cy="64152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solidFill>
                  <a:sysClr val="windowText" lastClr="000000"/>
                </a:solidFill>
              </a:ln>
              <a:solidFill>
                <a:srgbClr val="000000"/>
              </a:solidFill>
              <a:effectLst/>
              <a:uLnTx/>
              <a:uFillTx/>
              <a:latin typeface="Arial" charset="0"/>
              <a:ea typeface="+mn-ea"/>
              <a:cs typeface="+mn-cs"/>
            </a:endParaRPr>
          </a:p>
        </p:txBody>
      </p:sp>
      <p:sp>
        <p:nvSpPr>
          <p:cNvPr id="9" name="TextBox 8">
            <a:extLst>
              <a:ext uri="{FF2B5EF4-FFF2-40B4-BE49-F238E27FC236}">
                <a16:creationId xmlns:a16="http://schemas.microsoft.com/office/drawing/2014/main" id="{2A9A2763-D661-4448-B07D-0BFC6458BA42}"/>
              </a:ext>
            </a:extLst>
          </p:cNvPr>
          <p:cNvSpPr txBox="1"/>
          <p:nvPr/>
        </p:nvSpPr>
        <p:spPr>
          <a:xfrm>
            <a:off x="1271464" y="4223135"/>
            <a:ext cx="4220542"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625 – 248 =  377 </a:t>
            </a:r>
          </a:p>
        </p:txBody>
      </p:sp>
      <p:sp>
        <p:nvSpPr>
          <p:cNvPr id="10" name="Rectangle 9">
            <a:extLst>
              <a:ext uri="{FF2B5EF4-FFF2-40B4-BE49-F238E27FC236}">
                <a16:creationId xmlns:a16="http://schemas.microsoft.com/office/drawing/2014/main" id="{0C636C2A-BB0B-4080-9A09-B34D762635C8}"/>
              </a:ext>
            </a:extLst>
          </p:cNvPr>
          <p:cNvSpPr/>
          <p:nvPr/>
        </p:nvSpPr>
        <p:spPr bwMode="auto">
          <a:xfrm>
            <a:off x="3647728" y="4194759"/>
            <a:ext cx="1008112" cy="64152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solidFill>
                  <a:sysClr val="windowText" lastClr="000000"/>
                </a:solidFill>
              </a:ln>
              <a:solidFill>
                <a:srgbClr val="000000"/>
              </a:solidFill>
              <a:effectLst/>
              <a:uLnTx/>
              <a:uFillTx/>
              <a:latin typeface="Arial" charset="0"/>
              <a:ea typeface="+mn-ea"/>
              <a:cs typeface="+mn-cs"/>
            </a:endParaRPr>
          </a:p>
        </p:txBody>
      </p:sp>
      <p:sp>
        <p:nvSpPr>
          <p:cNvPr id="5" name="Content Placeholder 2">
            <a:extLst>
              <a:ext uri="{FF2B5EF4-FFF2-40B4-BE49-F238E27FC236}">
                <a16:creationId xmlns:a16="http://schemas.microsoft.com/office/drawing/2014/main" id="{3A8599D2-B756-48DF-847A-CDEE8331B146}"/>
              </a:ext>
            </a:extLst>
          </p:cNvPr>
          <p:cNvSpPr txBox="1">
            <a:spLocks/>
          </p:cNvSpPr>
          <p:nvPr/>
        </p:nvSpPr>
        <p:spPr>
          <a:xfrm>
            <a:off x="6225324" y="1814513"/>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the first calculation to derive the missing term in the second calculation.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Explain your reasoning.</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2278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9" grpId="0"/>
      <p:bldP spid="10"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23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25537567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solve subtraction calculations mentally by using known facts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0610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23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1.29 Using equivalence and the compensation category to calculate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965792360"/>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37-38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text  Description automatically generated">
            <a:extLst>
              <a:ext uri="{FF2B5EF4-FFF2-40B4-BE49-F238E27FC236}">
                <a16:creationId xmlns:a16="http://schemas.microsoft.com/office/drawing/2014/main" id="{96CB3017-4620-4465-BCF5-EAF71C596A9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785374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53C6C9A-662C-4DE7-9B42-488182FC4500}"/>
              </a:ext>
            </a:extLst>
          </p:cNvPr>
          <p:cNvSpPr txBox="1"/>
          <p:nvPr/>
        </p:nvSpPr>
        <p:spPr bwMode="auto">
          <a:xfrm>
            <a:off x="6608994" y="1819627"/>
            <a:ext cx="12554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123.74</a:t>
            </a:r>
          </a:p>
        </p:txBody>
      </p:sp>
      <p:pic>
        <p:nvPicPr>
          <p:cNvPr id="19" name="Picture 18" descr="A close up of a logo  Description generated with high confidence">
            <a:extLst>
              <a:ext uri="{FF2B5EF4-FFF2-40B4-BE49-F238E27FC236}">
                <a16:creationId xmlns:a16="http://schemas.microsoft.com/office/drawing/2014/main" id="{04E0BC07-EE0E-4A29-83F1-255979E41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363" y="2008092"/>
            <a:ext cx="778109" cy="2908182"/>
          </a:xfrm>
          <a:prstGeom prst="rect">
            <a:avLst/>
          </a:prstGeom>
        </p:spPr>
      </p:pic>
      <p:grpSp>
        <p:nvGrpSpPr>
          <p:cNvPr id="31" name="Group 30">
            <a:extLst>
              <a:ext uri="{FF2B5EF4-FFF2-40B4-BE49-F238E27FC236}">
                <a16:creationId xmlns:a16="http://schemas.microsoft.com/office/drawing/2014/main" id="{C7F1F005-A86E-46F2-8FA8-E16691CC219C}"/>
              </a:ext>
            </a:extLst>
          </p:cNvPr>
          <p:cNvGrpSpPr/>
          <p:nvPr/>
        </p:nvGrpSpPr>
        <p:grpSpPr>
          <a:xfrm>
            <a:off x="3308238" y="4682017"/>
            <a:ext cx="4340625" cy="461665"/>
            <a:chOff x="2368437" y="5088416"/>
            <a:chExt cx="4340625" cy="461665"/>
          </a:xfrm>
        </p:grpSpPr>
        <p:grpSp>
          <p:nvGrpSpPr>
            <p:cNvPr id="29" name="Group 28">
              <a:extLst>
                <a:ext uri="{FF2B5EF4-FFF2-40B4-BE49-F238E27FC236}">
                  <a16:creationId xmlns:a16="http://schemas.microsoft.com/office/drawing/2014/main" id="{5797BD79-AA4E-4718-B9F1-C37017348D0A}"/>
                </a:ext>
              </a:extLst>
            </p:cNvPr>
            <p:cNvGrpSpPr/>
            <p:nvPr/>
          </p:nvGrpSpPr>
          <p:grpSpPr>
            <a:xfrm>
              <a:off x="2368437" y="5088416"/>
              <a:ext cx="4340625" cy="461665"/>
              <a:chOff x="2368437" y="5088416"/>
              <a:chExt cx="4340625" cy="461665"/>
            </a:xfrm>
          </p:grpSpPr>
          <p:sp>
            <p:nvSpPr>
              <p:cNvPr id="13" name="TextBox 12">
                <a:extLst>
                  <a:ext uri="{FF2B5EF4-FFF2-40B4-BE49-F238E27FC236}">
                    <a16:creationId xmlns:a16="http://schemas.microsoft.com/office/drawing/2014/main" id="{39B93DB1-E1D9-456F-BC87-697DA229499D}"/>
                  </a:ext>
                </a:extLst>
              </p:cNvPr>
              <p:cNvSpPr txBox="1"/>
              <p:nvPr/>
            </p:nvSpPr>
            <p:spPr bwMode="auto">
              <a:xfrm>
                <a:off x="5884797" y="5088416"/>
                <a:ext cx="824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0.74</a:t>
                </a:r>
              </a:p>
            </p:txBody>
          </p:sp>
          <p:sp>
            <p:nvSpPr>
              <p:cNvPr id="14" name="TextBox 13">
                <a:extLst>
                  <a:ext uri="{FF2B5EF4-FFF2-40B4-BE49-F238E27FC236}">
                    <a16:creationId xmlns:a16="http://schemas.microsoft.com/office/drawing/2014/main" id="{4D4A6FBE-CDF2-4A23-AB52-3581CAFB41E8}"/>
                  </a:ext>
                </a:extLst>
              </p:cNvPr>
              <p:cNvSpPr txBox="1"/>
              <p:nvPr/>
            </p:nvSpPr>
            <p:spPr bwMode="auto">
              <a:xfrm>
                <a:off x="3990871" y="5088416"/>
                <a:ext cx="824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0.26</a:t>
                </a:r>
              </a:p>
            </p:txBody>
          </p:sp>
          <p:sp>
            <p:nvSpPr>
              <p:cNvPr id="15" name="TextBox 14">
                <a:extLst>
                  <a:ext uri="{FF2B5EF4-FFF2-40B4-BE49-F238E27FC236}">
                    <a16:creationId xmlns:a16="http://schemas.microsoft.com/office/drawing/2014/main" id="{A12C9E75-B3F1-4F84-8F78-57E054A545A8}"/>
                  </a:ext>
                </a:extLst>
              </p:cNvPr>
              <p:cNvSpPr txBox="1"/>
              <p:nvPr/>
            </p:nvSpPr>
            <p:spPr bwMode="auto">
              <a:xfrm>
                <a:off x="2368437" y="5088416"/>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a:t>
                </a:r>
              </a:p>
            </p:txBody>
          </p:sp>
        </p:grpSp>
        <p:sp>
          <p:nvSpPr>
            <p:cNvPr id="10" name="TextBox 9">
              <a:extLst>
                <a:ext uri="{FF2B5EF4-FFF2-40B4-BE49-F238E27FC236}">
                  <a16:creationId xmlns:a16="http://schemas.microsoft.com/office/drawing/2014/main" id="{6C0B76E4-2571-44A4-8F1D-910044A0B129}"/>
                </a:ext>
              </a:extLst>
            </p:cNvPr>
            <p:cNvSpPr txBox="1"/>
            <p:nvPr/>
          </p:nvSpPr>
          <p:spPr bwMode="auto">
            <a:xfrm>
              <a:off x="3278674" y="508841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6" name="TextBox 15">
              <a:extLst>
                <a:ext uri="{FF2B5EF4-FFF2-40B4-BE49-F238E27FC236}">
                  <a16:creationId xmlns:a16="http://schemas.microsoft.com/office/drawing/2014/main" id="{78F75E05-4D57-42A5-AA0B-57D9684099D8}"/>
                </a:ext>
              </a:extLst>
            </p:cNvPr>
            <p:cNvSpPr txBox="1"/>
            <p:nvPr/>
          </p:nvSpPr>
          <p:spPr bwMode="auto">
            <a:xfrm>
              <a:off x="5032541" y="5088416"/>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0000"/>
                  </a:solidFill>
                  <a:latin typeface="Myriad Pro Semibold"/>
                  <a:ea typeface="Myriad Pro Semibold" charset="0"/>
                  <a:cs typeface="Myriad Pro Semibold" charset="0"/>
                </a:rPr>
                <a:t>=</a:t>
              </a:r>
              <a:endParaRPr lang="en-GB" sz="2400" dirty="0">
                <a:latin typeface="Myriad Pro Semibold"/>
                <a:ea typeface="Myriad Pro Semibold" charset="0"/>
                <a:cs typeface="Myriad Pro Semibold" charset="0"/>
              </a:endParaRPr>
            </a:p>
          </p:txBody>
        </p:sp>
      </p:grpSp>
      <p:grpSp>
        <p:nvGrpSpPr>
          <p:cNvPr id="30" name="Group 29">
            <a:extLst>
              <a:ext uri="{FF2B5EF4-FFF2-40B4-BE49-F238E27FC236}">
                <a16:creationId xmlns:a16="http://schemas.microsoft.com/office/drawing/2014/main" id="{184436F9-A256-40AF-BE8C-4029EE1CD378}"/>
              </a:ext>
            </a:extLst>
          </p:cNvPr>
          <p:cNvGrpSpPr/>
          <p:nvPr/>
        </p:nvGrpSpPr>
        <p:grpSpPr>
          <a:xfrm>
            <a:off x="3101450" y="1716732"/>
            <a:ext cx="4758147" cy="684000"/>
            <a:chOff x="2161649" y="2123132"/>
            <a:chExt cx="4758147" cy="684000"/>
          </a:xfrm>
        </p:grpSpPr>
        <p:sp>
          <p:nvSpPr>
            <p:cNvPr id="9" name="TextBox 8">
              <a:extLst>
                <a:ext uri="{FF2B5EF4-FFF2-40B4-BE49-F238E27FC236}">
                  <a16:creationId xmlns:a16="http://schemas.microsoft.com/office/drawing/2014/main" id="{564C3871-3434-43F3-B485-BD26E7D95AB6}"/>
                </a:ext>
              </a:extLst>
            </p:cNvPr>
            <p:cNvSpPr txBox="1"/>
            <p:nvPr/>
          </p:nvSpPr>
          <p:spPr bwMode="auto">
            <a:xfrm>
              <a:off x="2161649" y="2226026"/>
              <a:ext cx="713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124</a:t>
              </a:r>
            </a:p>
          </p:txBody>
        </p:sp>
        <p:sp>
          <p:nvSpPr>
            <p:cNvPr id="11" name="TextBox 10">
              <a:extLst>
                <a:ext uri="{FF2B5EF4-FFF2-40B4-BE49-F238E27FC236}">
                  <a16:creationId xmlns:a16="http://schemas.microsoft.com/office/drawing/2014/main" id="{259AAAC9-B4F1-4D2D-BA4A-EA3250069734}"/>
                </a:ext>
              </a:extLst>
            </p:cNvPr>
            <p:cNvSpPr txBox="1"/>
            <p:nvPr/>
          </p:nvSpPr>
          <p:spPr bwMode="auto">
            <a:xfrm>
              <a:off x="4015719" y="2226026"/>
              <a:ext cx="7970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0.26</a:t>
              </a:r>
            </a:p>
          </p:txBody>
        </p:sp>
        <p:sp>
          <p:nvSpPr>
            <p:cNvPr id="17" name="TextBox 16">
              <a:extLst>
                <a:ext uri="{FF2B5EF4-FFF2-40B4-BE49-F238E27FC236}">
                  <a16:creationId xmlns:a16="http://schemas.microsoft.com/office/drawing/2014/main" id="{8A3F7DA9-AD6C-47DC-A792-757BB4523F42}"/>
                </a:ext>
              </a:extLst>
            </p:cNvPr>
            <p:cNvSpPr txBox="1"/>
            <p:nvPr/>
          </p:nvSpPr>
          <p:spPr bwMode="auto">
            <a:xfrm>
              <a:off x="5028534" y="2226026"/>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8" name="TextBox 17">
              <a:extLst>
                <a:ext uri="{FF2B5EF4-FFF2-40B4-BE49-F238E27FC236}">
                  <a16:creationId xmlns:a16="http://schemas.microsoft.com/office/drawing/2014/main" id="{F26FC482-63B2-4A7C-BB10-ED7DE1FFC412}"/>
                </a:ext>
              </a:extLst>
            </p:cNvPr>
            <p:cNvSpPr txBox="1"/>
            <p:nvPr/>
          </p:nvSpPr>
          <p:spPr bwMode="auto">
            <a:xfrm>
              <a:off x="3278674" y="222602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Arial" panose="020B0604020202020204" pitchFamily="34" charset="0"/>
                  <a:ea typeface="Myriad Pro Semibold" charset="0"/>
                  <a:cs typeface="Arial" panose="020B0604020202020204" pitchFamily="34" charset="0"/>
                </a:rPr>
                <a:t>−</a:t>
              </a:r>
              <a:endParaRPr lang="en-GB" sz="2400" b="1" dirty="0">
                <a:latin typeface="Myriad Pro Semibold"/>
                <a:ea typeface="Myriad Pro Semibold" charset="0"/>
                <a:cs typeface="Myriad Pro Semibold" charset="0"/>
              </a:endParaRPr>
            </a:p>
          </p:txBody>
        </p:sp>
        <p:sp>
          <p:nvSpPr>
            <p:cNvPr id="20" name="Rectangle 19">
              <a:extLst>
                <a:ext uri="{FF2B5EF4-FFF2-40B4-BE49-F238E27FC236}">
                  <a16:creationId xmlns:a16="http://schemas.microsoft.com/office/drawing/2014/main" id="{62277E01-CABD-450B-88D7-20D539C3996A}"/>
                </a:ext>
              </a:extLst>
            </p:cNvPr>
            <p:cNvSpPr/>
            <p:nvPr/>
          </p:nvSpPr>
          <p:spPr bwMode="auto">
            <a:xfrm>
              <a:off x="5669192" y="2123132"/>
              <a:ext cx="1250604"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grpSp>
      <p:sp>
        <p:nvSpPr>
          <p:cNvPr id="22" name="TextBox 21">
            <a:extLst>
              <a:ext uri="{FF2B5EF4-FFF2-40B4-BE49-F238E27FC236}">
                <a16:creationId xmlns:a16="http://schemas.microsoft.com/office/drawing/2014/main" id="{01D4F9C9-D322-4460-A557-4DB02F7EDBE9}"/>
              </a:ext>
            </a:extLst>
          </p:cNvPr>
          <p:cNvSpPr txBox="1"/>
          <p:nvPr/>
        </p:nvSpPr>
        <p:spPr bwMode="auto">
          <a:xfrm>
            <a:off x="2519458" y="3250823"/>
            <a:ext cx="9364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− 123</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3" name="TextBox 22">
            <a:extLst>
              <a:ext uri="{FF2B5EF4-FFF2-40B4-BE49-F238E27FC236}">
                <a16:creationId xmlns:a16="http://schemas.microsoft.com/office/drawing/2014/main" id="{AF4E0199-57D7-4119-B6F5-73911FEDD35B}"/>
              </a:ext>
            </a:extLst>
          </p:cNvPr>
          <p:cNvSpPr txBox="1"/>
          <p:nvPr/>
        </p:nvSpPr>
        <p:spPr bwMode="auto">
          <a:xfrm>
            <a:off x="6344504" y="3250823"/>
            <a:ext cx="936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− 123</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24" name="Picture 23" descr="A close up of a logo  Description generated with high confidence">
            <a:extLst>
              <a:ext uri="{FF2B5EF4-FFF2-40B4-BE49-F238E27FC236}">
                <a16:creationId xmlns:a16="http://schemas.microsoft.com/office/drawing/2014/main" id="{AE51BF8C-55E4-4409-A13C-FDE0AE744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6161" y="2786219"/>
            <a:ext cx="194527" cy="1390870"/>
          </a:xfrm>
          <a:prstGeom prst="rect">
            <a:avLst/>
          </a:prstGeom>
        </p:spPr>
      </p:pic>
      <p:pic>
        <p:nvPicPr>
          <p:cNvPr id="25" name="Picture 24" descr="A close up of a logo  Description generated with high confidence">
            <a:extLst>
              <a:ext uri="{FF2B5EF4-FFF2-40B4-BE49-F238E27FC236}">
                <a16:creationId xmlns:a16="http://schemas.microsoft.com/office/drawing/2014/main" id="{5EF0E068-CFE3-4EA1-8860-20954EFCD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1017" y="2786219"/>
            <a:ext cx="194527" cy="1390870"/>
          </a:xfrm>
          <a:prstGeom prst="rect">
            <a:avLst/>
          </a:prstGeom>
        </p:spPr>
      </p:pic>
      <p:sp>
        <p:nvSpPr>
          <p:cNvPr id="26" name="TextBox 25">
            <a:extLst>
              <a:ext uri="{FF2B5EF4-FFF2-40B4-BE49-F238E27FC236}">
                <a16:creationId xmlns:a16="http://schemas.microsoft.com/office/drawing/2014/main" id="{E25DF304-9233-44A8-91C2-B296268D5F87}"/>
              </a:ext>
            </a:extLst>
          </p:cNvPr>
          <p:cNvSpPr txBox="1"/>
          <p:nvPr/>
        </p:nvSpPr>
        <p:spPr bwMode="auto">
          <a:xfrm>
            <a:off x="8749334" y="3231351"/>
            <a:ext cx="936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+ 123</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1.29 Equivalence and compensation – step 4:5</a:t>
            </a:r>
          </a:p>
        </p:txBody>
      </p:sp>
    </p:spTree>
    <p:extLst>
      <p:ext uri="{BB962C8B-B14F-4D97-AF65-F5344CB8AC3E}">
        <p14:creationId xmlns:p14="http://schemas.microsoft.com/office/powerpoint/2010/main" val="213634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22" presetClass="entr" presetSubtype="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3" grpId="0"/>
      <p:bldP spid="26"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8032EF75-46CB-4930-9F0D-6BFAEFDE0804}"/>
              </a:ext>
            </a:extLst>
          </p:cNvPr>
          <p:cNvGrpSpPr/>
          <p:nvPr/>
        </p:nvGrpSpPr>
        <p:grpSpPr>
          <a:xfrm>
            <a:off x="2789608" y="4682017"/>
            <a:ext cx="4974614" cy="461665"/>
            <a:chOff x="1265608" y="5088416"/>
            <a:chExt cx="4974614" cy="461665"/>
          </a:xfrm>
        </p:grpSpPr>
        <p:sp>
          <p:nvSpPr>
            <p:cNvPr id="13" name="TextBox 12">
              <a:extLst>
                <a:ext uri="{FF2B5EF4-FFF2-40B4-BE49-F238E27FC236}">
                  <a16:creationId xmlns:a16="http://schemas.microsoft.com/office/drawing/2014/main" id="{28B9988D-86A0-4874-B1E7-731F8C9620CA}"/>
                </a:ext>
              </a:extLst>
            </p:cNvPr>
            <p:cNvSpPr txBox="1"/>
            <p:nvPr/>
          </p:nvSpPr>
          <p:spPr bwMode="auto">
            <a:xfrm>
              <a:off x="5032839" y="5088416"/>
              <a:ext cx="1207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50,000</a:t>
              </a:r>
            </a:p>
          </p:txBody>
        </p:sp>
        <p:sp>
          <p:nvSpPr>
            <p:cNvPr id="14" name="TextBox 13">
              <a:extLst>
                <a:ext uri="{FF2B5EF4-FFF2-40B4-BE49-F238E27FC236}">
                  <a16:creationId xmlns:a16="http://schemas.microsoft.com/office/drawing/2014/main" id="{5397259F-7F93-46C9-B606-846EF17826AA}"/>
                </a:ext>
              </a:extLst>
            </p:cNvPr>
            <p:cNvSpPr txBox="1"/>
            <p:nvPr/>
          </p:nvSpPr>
          <p:spPr bwMode="auto">
            <a:xfrm>
              <a:off x="3138913" y="5088416"/>
              <a:ext cx="1207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24,000</a:t>
              </a:r>
            </a:p>
          </p:txBody>
        </p:sp>
        <p:sp>
          <p:nvSpPr>
            <p:cNvPr id="15" name="TextBox 14">
              <a:extLst>
                <a:ext uri="{FF2B5EF4-FFF2-40B4-BE49-F238E27FC236}">
                  <a16:creationId xmlns:a16="http://schemas.microsoft.com/office/drawing/2014/main" id="{8809FFFC-D00B-427E-94C3-098752455F5F}"/>
                </a:ext>
              </a:extLst>
            </p:cNvPr>
            <p:cNvSpPr txBox="1"/>
            <p:nvPr/>
          </p:nvSpPr>
          <p:spPr bwMode="auto">
            <a:xfrm>
              <a:off x="1265608" y="5088416"/>
              <a:ext cx="1207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74,000</a:t>
              </a:r>
            </a:p>
          </p:txBody>
        </p:sp>
        <p:sp>
          <p:nvSpPr>
            <p:cNvPr id="11" name="TextBox 10">
              <a:extLst>
                <a:ext uri="{FF2B5EF4-FFF2-40B4-BE49-F238E27FC236}">
                  <a16:creationId xmlns:a16="http://schemas.microsoft.com/office/drawing/2014/main" id="{0219D104-AC39-464D-B44B-92AC3C5911CC}"/>
                </a:ext>
              </a:extLst>
            </p:cNvPr>
            <p:cNvSpPr txBox="1"/>
            <p:nvPr/>
          </p:nvSpPr>
          <p:spPr bwMode="auto">
            <a:xfrm>
              <a:off x="2618274" y="508841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2" name="TextBox 11">
              <a:extLst>
                <a:ext uri="{FF2B5EF4-FFF2-40B4-BE49-F238E27FC236}">
                  <a16:creationId xmlns:a16="http://schemas.microsoft.com/office/drawing/2014/main" id="{3714AEF0-3A5E-4356-B093-68867C040C42}"/>
                </a:ext>
              </a:extLst>
            </p:cNvPr>
            <p:cNvSpPr txBox="1"/>
            <p:nvPr/>
          </p:nvSpPr>
          <p:spPr bwMode="auto">
            <a:xfrm>
              <a:off x="4372141" y="5088416"/>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0000"/>
                  </a:solidFill>
                  <a:latin typeface="Myriad Pro Semibold"/>
                  <a:ea typeface="Myriad Pro Semibold" charset="0"/>
                  <a:cs typeface="Myriad Pro Semibold" charset="0"/>
                </a:rPr>
                <a:t>=</a:t>
              </a:r>
              <a:endParaRPr lang="en-GB" sz="2400" dirty="0">
                <a:latin typeface="Myriad Pro Semibold"/>
                <a:ea typeface="Myriad Pro Semibold" charset="0"/>
                <a:cs typeface="Myriad Pro Semibold" charset="0"/>
              </a:endParaRPr>
            </a:p>
          </p:txBody>
        </p:sp>
      </p:grpSp>
      <p:sp>
        <p:nvSpPr>
          <p:cNvPr id="2" name="Text Placeholder 1"/>
          <p:cNvSpPr>
            <a:spLocks noGrp="1"/>
          </p:cNvSpPr>
          <p:nvPr>
            <p:ph type="body" sz="quarter" idx="11"/>
          </p:nvPr>
        </p:nvSpPr>
        <p:spPr/>
        <p:txBody>
          <a:bodyPr/>
          <a:lstStyle/>
          <a:p>
            <a:r>
              <a:rPr lang="en-US" dirty="0"/>
              <a:t>1.29 Equivalence and compensation – step 4:5</a:t>
            </a:r>
          </a:p>
        </p:txBody>
      </p:sp>
      <p:sp>
        <p:nvSpPr>
          <p:cNvPr id="7" name="TextBox 6">
            <a:extLst>
              <a:ext uri="{FF2B5EF4-FFF2-40B4-BE49-F238E27FC236}">
                <a16:creationId xmlns:a16="http://schemas.microsoft.com/office/drawing/2014/main" id="{0FD28331-45BF-4810-838E-E45B867CBC34}"/>
              </a:ext>
            </a:extLst>
          </p:cNvPr>
          <p:cNvSpPr txBox="1"/>
          <p:nvPr/>
        </p:nvSpPr>
        <p:spPr bwMode="auto">
          <a:xfrm>
            <a:off x="6585692" y="1819627"/>
            <a:ext cx="14430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350,000</a:t>
            </a:r>
          </a:p>
        </p:txBody>
      </p:sp>
      <p:pic>
        <p:nvPicPr>
          <p:cNvPr id="8" name="Picture 7" descr="A close up of a logo  Description generated with high confidence">
            <a:extLst>
              <a:ext uri="{FF2B5EF4-FFF2-40B4-BE49-F238E27FC236}">
                <a16:creationId xmlns:a16="http://schemas.microsoft.com/office/drawing/2014/main" id="{D73B2570-9D4F-4816-BF12-3390B78A5C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5808" y="2008092"/>
            <a:ext cx="778109" cy="2908182"/>
          </a:xfrm>
          <a:prstGeom prst="rect">
            <a:avLst/>
          </a:prstGeom>
        </p:spPr>
      </p:pic>
      <p:sp>
        <p:nvSpPr>
          <p:cNvPr id="17" name="TextBox 16">
            <a:extLst>
              <a:ext uri="{FF2B5EF4-FFF2-40B4-BE49-F238E27FC236}">
                <a16:creationId xmlns:a16="http://schemas.microsoft.com/office/drawing/2014/main" id="{E99FD52D-1746-467A-A772-37E14D56C7D9}"/>
              </a:ext>
            </a:extLst>
          </p:cNvPr>
          <p:cNvSpPr txBox="1"/>
          <p:nvPr/>
        </p:nvSpPr>
        <p:spPr bwMode="auto">
          <a:xfrm>
            <a:off x="2719079" y="1819627"/>
            <a:ext cx="1326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374,000</a:t>
            </a:r>
          </a:p>
        </p:txBody>
      </p:sp>
      <p:sp>
        <p:nvSpPr>
          <p:cNvPr id="18" name="TextBox 17">
            <a:extLst>
              <a:ext uri="{FF2B5EF4-FFF2-40B4-BE49-F238E27FC236}">
                <a16:creationId xmlns:a16="http://schemas.microsoft.com/office/drawing/2014/main" id="{218341CD-F388-46FD-990A-186419F963F3}"/>
              </a:ext>
            </a:extLst>
          </p:cNvPr>
          <p:cNvSpPr txBox="1"/>
          <p:nvPr/>
        </p:nvSpPr>
        <p:spPr bwMode="auto">
          <a:xfrm>
            <a:off x="4702990" y="1819627"/>
            <a:ext cx="1149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24,000</a:t>
            </a:r>
          </a:p>
        </p:txBody>
      </p:sp>
      <p:sp>
        <p:nvSpPr>
          <p:cNvPr id="19" name="TextBox 18">
            <a:extLst>
              <a:ext uri="{FF2B5EF4-FFF2-40B4-BE49-F238E27FC236}">
                <a16:creationId xmlns:a16="http://schemas.microsoft.com/office/drawing/2014/main" id="{66D4CB59-0D1A-46AA-9C8A-2520DF4B6007}"/>
              </a:ext>
            </a:extLst>
          </p:cNvPr>
          <p:cNvSpPr txBox="1"/>
          <p:nvPr/>
        </p:nvSpPr>
        <p:spPr bwMode="auto">
          <a:xfrm>
            <a:off x="5892134" y="1819627"/>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20" name="TextBox 19">
            <a:extLst>
              <a:ext uri="{FF2B5EF4-FFF2-40B4-BE49-F238E27FC236}">
                <a16:creationId xmlns:a16="http://schemas.microsoft.com/office/drawing/2014/main" id="{544A7768-A2BF-45A3-BB54-1E04EB77CCFD}"/>
              </a:ext>
            </a:extLst>
          </p:cNvPr>
          <p:cNvSpPr txBox="1"/>
          <p:nvPr/>
        </p:nvSpPr>
        <p:spPr bwMode="auto">
          <a:xfrm>
            <a:off x="4142274" y="1819627"/>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Arial" panose="020B0604020202020204" pitchFamily="34" charset="0"/>
                <a:ea typeface="Myriad Pro Semibold" charset="0"/>
                <a:cs typeface="Arial" panose="020B0604020202020204" pitchFamily="34" charset="0"/>
              </a:rPr>
              <a:t>−</a:t>
            </a:r>
            <a:endParaRPr lang="en-GB" sz="2400" b="1" dirty="0">
              <a:latin typeface="Myriad Pro Semibold"/>
              <a:ea typeface="Myriad Pro Semibold" charset="0"/>
              <a:cs typeface="Myriad Pro Semibold" charset="0"/>
            </a:endParaRPr>
          </a:p>
        </p:txBody>
      </p:sp>
      <p:sp>
        <p:nvSpPr>
          <p:cNvPr id="21" name="Rectangle 20">
            <a:extLst>
              <a:ext uri="{FF2B5EF4-FFF2-40B4-BE49-F238E27FC236}">
                <a16:creationId xmlns:a16="http://schemas.microsoft.com/office/drawing/2014/main" id="{8F9F2915-2D05-42CB-9268-AD74BDF91F8B}"/>
              </a:ext>
            </a:extLst>
          </p:cNvPr>
          <p:cNvSpPr/>
          <p:nvPr/>
        </p:nvSpPr>
        <p:spPr bwMode="auto">
          <a:xfrm>
            <a:off x="6532792" y="1716732"/>
            <a:ext cx="1476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22" name="TextBox 21">
            <a:extLst>
              <a:ext uri="{FF2B5EF4-FFF2-40B4-BE49-F238E27FC236}">
                <a16:creationId xmlns:a16="http://schemas.microsoft.com/office/drawing/2014/main" id="{512C480C-51FF-485A-9DA5-F062E91C352C}"/>
              </a:ext>
            </a:extLst>
          </p:cNvPr>
          <p:cNvSpPr txBox="1"/>
          <p:nvPr/>
        </p:nvSpPr>
        <p:spPr bwMode="auto">
          <a:xfrm>
            <a:off x="1745952" y="3250823"/>
            <a:ext cx="1633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− 300,000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3" name="TextBox 22">
            <a:extLst>
              <a:ext uri="{FF2B5EF4-FFF2-40B4-BE49-F238E27FC236}">
                <a16:creationId xmlns:a16="http://schemas.microsoft.com/office/drawing/2014/main" id="{B6B66663-CA2E-4102-A5E4-7F72516C8131}"/>
              </a:ext>
            </a:extLst>
          </p:cNvPr>
          <p:cNvSpPr txBox="1"/>
          <p:nvPr/>
        </p:nvSpPr>
        <p:spPr bwMode="auto">
          <a:xfrm>
            <a:off x="5570998" y="3250823"/>
            <a:ext cx="1633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− 300,000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24" name="Picture 23" descr="A close up of a logo  Description generated with high confidence">
            <a:extLst>
              <a:ext uri="{FF2B5EF4-FFF2-40B4-BE49-F238E27FC236}">
                <a16:creationId xmlns:a16="http://schemas.microsoft.com/office/drawing/2014/main" id="{5F216D9E-4BAE-4A57-BCFB-3296E7B423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9961" y="2786219"/>
            <a:ext cx="194527" cy="1390870"/>
          </a:xfrm>
          <a:prstGeom prst="rect">
            <a:avLst/>
          </a:prstGeom>
        </p:spPr>
      </p:pic>
      <p:pic>
        <p:nvPicPr>
          <p:cNvPr id="25" name="Picture 24" descr="A close up of a logo  Description generated with high confidence">
            <a:extLst>
              <a:ext uri="{FF2B5EF4-FFF2-40B4-BE49-F238E27FC236}">
                <a16:creationId xmlns:a16="http://schemas.microsoft.com/office/drawing/2014/main" id="{3C3ED25C-2242-40DB-B3F8-3E182BA706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4817" y="2786219"/>
            <a:ext cx="194527" cy="1390870"/>
          </a:xfrm>
          <a:prstGeom prst="rect">
            <a:avLst/>
          </a:prstGeom>
        </p:spPr>
      </p:pic>
      <p:sp>
        <p:nvSpPr>
          <p:cNvPr id="26" name="TextBox 25">
            <a:extLst>
              <a:ext uri="{FF2B5EF4-FFF2-40B4-BE49-F238E27FC236}">
                <a16:creationId xmlns:a16="http://schemas.microsoft.com/office/drawing/2014/main" id="{30ACCE8D-23A4-4116-8A8F-58EA240486EB}"/>
              </a:ext>
            </a:extLst>
          </p:cNvPr>
          <p:cNvSpPr txBox="1"/>
          <p:nvPr/>
        </p:nvSpPr>
        <p:spPr bwMode="auto">
          <a:xfrm>
            <a:off x="8875597" y="3231351"/>
            <a:ext cx="1633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+ 300,000</a:t>
            </a:r>
            <a:endParaRPr lang="en-GB" sz="2400" dirty="0">
              <a:solidFill>
                <a:srgbClr val="959595"/>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55272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22" presetClass="entr" presetSubtype="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p:bldP spid="26"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AE78-2297-4C93-80B1-839F45DB3455}"/>
              </a:ext>
            </a:extLst>
          </p:cNvPr>
          <p:cNvSpPr>
            <a:spLocks noGrp="1"/>
          </p:cNvSpPr>
          <p:nvPr>
            <p:ph type="title"/>
          </p:nvPr>
        </p:nvSpPr>
        <p:spPr/>
        <p:txBody>
          <a:bodyPr/>
          <a:lstStyle/>
          <a:p>
            <a:r>
              <a:rPr lang="en-GB" dirty="0"/>
              <a:t>6AS/MD-2 Derive related calculations</a:t>
            </a:r>
          </a:p>
        </p:txBody>
      </p:sp>
      <p:sp>
        <p:nvSpPr>
          <p:cNvPr id="6" name="TextBox 5">
            <a:extLst>
              <a:ext uri="{FF2B5EF4-FFF2-40B4-BE49-F238E27FC236}">
                <a16:creationId xmlns:a16="http://schemas.microsoft.com/office/drawing/2014/main" id="{DA728999-DAFF-4A71-A141-321439EFE6C9}"/>
              </a:ext>
            </a:extLst>
          </p:cNvPr>
          <p:cNvSpPr txBox="1"/>
          <p:nvPr/>
        </p:nvSpPr>
        <p:spPr>
          <a:xfrm>
            <a:off x="1271464" y="2017538"/>
            <a:ext cx="4220542"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14.8 + 7.6 = 22.4</a:t>
            </a:r>
          </a:p>
        </p:txBody>
      </p:sp>
      <p:sp>
        <p:nvSpPr>
          <p:cNvPr id="7" name="Rectangle 4"/>
          <p:cNvSpPr>
            <a:spLocks noChangeArrowheads="1"/>
          </p:cNvSpPr>
          <p:nvPr/>
        </p:nvSpPr>
        <p:spPr bwMode="auto">
          <a:xfrm>
            <a:off x="1524001" y="383401"/>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br>
              <a:rPr kumimoji="0" lang="en-GB" altLang="en-US" sz="1200" b="0" i="0" u="none" strike="noStrike" kern="1200" cap="none" spc="0" normalizeH="0" baseline="0" noProof="0">
                <a:ln>
                  <a:noFill/>
                </a:ln>
                <a:solidFill>
                  <a:srgbClr val="0D0D0D"/>
                </a:solidFill>
                <a:effectLst/>
                <a:uLnTx/>
                <a:uFillTx/>
                <a:latin typeface="Arial" panose="020B0604020202020204" pitchFamily="34" charset="0"/>
                <a:ea typeface="Malgun Gothic" panose="020B0503020000020004" pitchFamily="34" charset="-127"/>
                <a:cs typeface="Arial" panose="020B0604020202020204" pitchFamily="34" charset="0"/>
              </a:rPr>
            </a:br>
            <a:endParaRPr kumimoji="0" lang="en-GB"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8C488E6A-83BD-4490-AD6C-C0C51536FB8D}"/>
              </a:ext>
            </a:extLst>
          </p:cNvPr>
          <p:cNvSpPr txBox="1"/>
          <p:nvPr/>
        </p:nvSpPr>
        <p:spPr>
          <a:xfrm>
            <a:off x="1271464" y="3097587"/>
            <a:ext cx="492054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7.6 = 14.8</a:t>
            </a:r>
          </a:p>
        </p:txBody>
      </p:sp>
      <p:sp>
        <p:nvSpPr>
          <p:cNvPr id="3" name="Rectangle 2">
            <a:extLst>
              <a:ext uri="{FF2B5EF4-FFF2-40B4-BE49-F238E27FC236}">
                <a16:creationId xmlns:a16="http://schemas.microsoft.com/office/drawing/2014/main" id="{B4B0EEF3-2782-411A-B824-F1676674D6D2}"/>
              </a:ext>
            </a:extLst>
          </p:cNvPr>
          <p:cNvSpPr/>
          <p:nvPr/>
        </p:nvSpPr>
        <p:spPr bwMode="auto">
          <a:xfrm>
            <a:off x="1323215" y="3097587"/>
            <a:ext cx="1251327" cy="64152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solidFill>
                  <a:sysClr val="windowText" lastClr="000000"/>
                </a:solidFill>
              </a:ln>
              <a:solidFill>
                <a:srgbClr val="000000"/>
              </a:solidFill>
              <a:effectLst/>
              <a:uLnTx/>
              <a:uFillTx/>
              <a:latin typeface="Arial" charset="0"/>
              <a:ea typeface="+mn-ea"/>
              <a:cs typeface="+mn-cs"/>
            </a:endParaRPr>
          </a:p>
        </p:txBody>
      </p:sp>
      <p:sp>
        <p:nvSpPr>
          <p:cNvPr id="9" name="TextBox 8">
            <a:extLst>
              <a:ext uri="{FF2B5EF4-FFF2-40B4-BE49-F238E27FC236}">
                <a16:creationId xmlns:a16="http://schemas.microsoft.com/office/drawing/2014/main" id="{7EF6476A-29BA-41F3-926F-20A5B913D6A6}"/>
              </a:ext>
            </a:extLst>
          </p:cNvPr>
          <p:cNvSpPr txBox="1"/>
          <p:nvPr/>
        </p:nvSpPr>
        <p:spPr>
          <a:xfrm>
            <a:off x="1271463" y="4234387"/>
            <a:ext cx="4681341"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22.4   – 7.6 = 14.8</a:t>
            </a:r>
          </a:p>
        </p:txBody>
      </p:sp>
      <p:sp>
        <p:nvSpPr>
          <p:cNvPr id="10" name="Rectangle 9">
            <a:extLst>
              <a:ext uri="{FF2B5EF4-FFF2-40B4-BE49-F238E27FC236}">
                <a16:creationId xmlns:a16="http://schemas.microsoft.com/office/drawing/2014/main" id="{58951837-B3EC-4729-AEE8-2403C3A76949}"/>
              </a:ext>
            </a:extLst>
          </p:cNvPr>
          <p:cNvSpPr/>
          <p:nvPr/>
        </p:nvSpPr>
        <p:spPr bwMode="auto">
          <a:xfrm>
            <a:off x="1323215" y="4234387"/>
            <a:ext cx="1251327" cy="64152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solidFill>
                  <a:sysClr val="windowText" lastClr="000000"/>
                </a:solidFill>
              </a:ln>
              <a:solidFill>
                <a:srgbClr val="000000"/>
              </a:solidFill>
              <a:effectLst/>
              <a:uLnTx/>
              <a:uFillTx/>
              <a:latin typeface="Arial" charset="0"/>
              <a:ea typeface="+mn-ea"/>
              <a:cs typeface="+mn-cs"/>
            </a:endParaRPr>
          </a:p>
        </p:txBody>
      </p:sp>
      <p:sp>
        <p:nvSpPr>
          <p:cNvPr id="5" name="Content Placeholder 2">
            <a:extLst>
              <a:ext uri="{FF2B5EF4-FFF2-40B4-BE49-F238E27FC236}">
                <a16:creationId xmlns:a16="http://schemas.microsoft.com/office/drawing/2014/main" id="{263F09DD-6A88-491D-BE08-FC1FA8CE1754}"/>
              </a:ext>
            </a:extLst>
          </p:cNvPr>
          <p:cNvSpPr txBox="1">
            <a:spLocks/>
          </p:cNvSpPr>
          <p:nvPr/>
        </p:nvSpPr>
        <p:spPr>
          <a:xfrm>
            <a:off x="6192012" y="1688132"/>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the first calculation to derive the missing term in the second calculation.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Explain your reasoning.</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42684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9"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0C9817-B0C6-4065-B84B-56D32E74384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332431" y="2606021"/>
            <a:ext cx="7552541" cy="1697208"/>
          </a:xfrm>
          <a:prstGeom prst="rect">
            <a:avLst/>
          </a:prstGeom>
        </p:spPr>
      </p:pic>
      <p:sp>
        <p:nvSpPr>
          <p:cNvPr id="2" name="Text Placeholder 1"/>
          <p:cNvSpPr>
            <a:spLocks noGrp="1"/>
          </p:cNvSpPr>
          <p:nvPr>
            <p:ph type="body" sz="quarter" idx="11"/>
          </p:nvPr>
        </p:nvSpPr>
        <p:spPr/>
        <p:txBody>
          <a:bodyPr/>
          <a:lstStyle/>
          <a:p>
            <a:r>
              <a:rPr lang="en-GB" dirty="0"/>
              <a:t>1.28 Common structures </a:t>
            </a:r>
            <a:r>
              <a:rPr lang="en-US" dirty="0"/>
              <a:t>– step 1:2</a:t>
            </a:r>
          </a:p>
        </p:txBody>
      </p:sp>
      <p:sp>
        <p:nvSpPr>
          <p:cNvPr id="6" name="TextBox 5">
            <a:extLst>
              <a:ext uri="{FF2B5EF4-FFF2-40B4-BE49-F238E27FC236}">
                <a16:creationId xmlns:a16="http://schemas.microsoft.com/office/drawing/2014/main" id="{6471FA19-0497-42CE-BD52-D28450E52B49}"/>
              </a:ext>
            </a:extLst>
          </p:cNvPr>
          <p:cNvSpPr txBox="1"/>
          <p:nvPr/>
        </p:nvSpPr>
        <p:spPr>
          <a:xfrm>
            <a:off x="3485260" y="4343401"/>
            <a:ext cx="5069080" cy="461665"/>
          </a:xfrm>
          <a:prstGeom prst="rect">
            <a:avLst/>
          </a:prstGeom>
          <a:noFill/>
        </p:spPr>
        <p:txBody>
          <a:bodyPr wrap="none" rtlCol="0">
            <a:spAutoFit/>
          </a:bodyPr>
          <a:lstStyle/>
          <a:p>
            <a:pPr algn="ctr"/>
            <a:r>
              <a:rPr lang="en-GB" sz="2400" dirty="0">
                <a:latin typeface="Myriad Pro" panose="020B0503030403020204" pitchFamily="34" charset="0"/>
              </a:rPr>
              <a:t>red + light green + yellow = orange</a:t>
            </a:r>
          </a:p>
        </p:txBody>
      </p:sp>
      <p:sp>
        <p:nvSpPr>
          <p:cNvPr id="9" name="TextBox 8">
            <a:extLst>
              <a:ext uri="{FF2B5EF4-FFF2-40B4-BE49-F238E27FC236}">
                <a16:creationId xmlns:a16="http://schemas.microsoft.com/office/drawing/2014/main" id="{720093B8-A1E7-40D7-8258-B3E0B0138DD6}"/>
              </a:ext>
            </a:extLst>
          </p:cNvPr>
          <p:cNvSpPr txBox="1"/>
          <p:nvPr/>
        </p:nvSpPr>
        <p:spPr>
          <a:xfrm>
            <a:off x="5017767" y="4868931"/>
            <a:ext cx="2004075" cy="461665"/>
          </a:xfrm>
          <a:prstGeom prst="rect">
            <a:avLst/>
          </a:prstGeom>
          <a:noFill/>
        </p:spPr>
        <p:txBody>
          <a:bodyPr wrap="none" rtlCol="0">
            <a:spAutoFit/>
          </a:bodyPr>
          <a:lstStyle/>
          <a:p>
            <a:pPr algn="ctr"/>
            <a:r>
              <a:rPr lang="en-GB" sz="2400" i="1" dirty="0">
                <a:latin typeface="Myriad Pro" panose="020B0503030403020204" pitchFamily="34" charset="0"/>
              </a:rPr>
              <a:t>r + g + y = o </a:t>
            </a:r>
          </a:p>
        </p:txBody>
      </p:sp>
    </p:spTree>
    <p:extLst>
      <p:ext uri="{BB962C8B-B14F-4D97-AF65-F5344CB8AC3E}">
        <p14:creationId xmlns:p14="http://schemas.microsoft.com/office/powerpoint/2010/main" val="417965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24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32520139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adjusting the minuend can make mental calculation easier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3125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24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1.29 Using equivalence and the compensation category to calculate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58896373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4:6 – 4:8</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38-40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text  Description automatically generated">
            <a:extLst>
              <a:ext uri="{FF2B5EF4-FFF2-40B4-BE49-F238E27FC236}">
                <a16:creationId xmlns:a16="http://schemas.microsoft.com/office/drawing/2014/main" id="{96CB3017-4620-4465-BCF5-EAF71C596A9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3824957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DCC346-7E2E-4336-BB5C-C612C6DC6383}"/>
              </a:ext>
            </a:extLst>
          </p:cNvPr>
          <p:cNvSpPr txBox="1"/>
          <p:nvPr/>
        </p:nvSpPr>
        <p:spPr bwMode="auto">
          <a:xfrm>
            <a:off x="6864615" y="1819627"/>
            <a:ext cx="747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134</a:t>
            </a:r>
          </a:p>
        </p:txBody>
      </p:sp>
      <p:pic>
        <p:nvPicPr>
          <p:cNvPr id="6" name="Picture 5" descr="A close up of a logo  Description generated with high confidence">
            <a:extLst>
              <a:ext uri="{FF2B5EF4-FFF2-40B4-BE49-F238E27FC236}">
                <a16:creationId xmlns:a16="http://schemas.microsoft.com/office/drawing/2014/main" id="{4715D185-F075-431C-9C06-BB200AE38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286" y="2008092"/>
            <a:ext cx="778109" cy="2908182"/>
          </a:xfrm>
          <a:prstGeom prst="rect">
            <a:avLst/>
          </a:prstGeom>
        </p:spPr>
      </p:pic>
      <p:grpSp>
        <p:nvGrpSpPr>
          <p:cNvPr id="25" name="Group 24">
            <a:extLst>
              <a:ext uri="{FF2B5EF4-FFF2-40B4-BE49-F238E27FC236}">
                <a16:creationId xmlns:a16="http://schemas.microsoft.com/office/drawing/2014/main" id="{EF17DCB3-87AA-4444-B743-7723D95DDE5B}"/>
              </a:ext>
            </a:extLst>
          </p:cNvPr>
          <p:cNvGrpSpPr/>
          <p:nvPr/>
        </p:nvGrpSpPr>
        <p:grpSpPr>
          <a:xfrm>
            <a:off x="3323409" y="4682017"/>
            <a:ext cx="4237913" cy="461665"/>
            <a:chOff x="1596685" y="4682016"/>
            <a:chExt cx="4237913" cy="461665"/>
          </a:xfrm>
        </p:grpSpPr>
        <p:sp>
          <p:nvSpPr>
            <p:cNvPr id="11" name="TextBox 10">
              <a:extLst>
                <a:ext uri="{FF2B5EF4-FFF2-40B4-BE49-F238E27FC236}">
                  <a16:creationId xmlns:a16="http://schemas.microsoft.com/office/drawing/2014/main" id="{1481EE5D-7852-4B29-9395-9B8327510D56}"/>
                </a:ext>
              </a:extLst>
            </p:cNvPr>
            <p:cNvSpPr txBox="1"/>
            <p:nvPr/>
          </p:nvSpPr>
          <p:spPr bwMode="auto">
            <a:xfrm>
              <a:off x="5136970" y="4682016"/>
              <a:ext cx="697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140</a:t>
              </a:r>
            </a:p>
          </p:txBody>
        </p:sp>
        <p:sp>
          <p:nvSpPr>
            <p:cNvPr id="12" name="TextBox 11">
              <a:extLst>
                <a:ext uri="{FF2B5EF4-FFF2-40B4-BE49-F238E27FC236}">
                  <a16:creationId xmlns:a16="http://schemas.microsoft.com/office/drawing/2014/main" id="{07FD79E8-DABD-4184-B1C6-934FF4C039DA}"/>
                </a:ext>
              </a:extLst>
            </p:cNvPr>
            <p:cNvSpPr txBox="1"/>
            <p:nvPr/>
          </p:nvSpPr>
          <p:spPr bwMode="auto">
            <a:xfrm>
              <a:off x="3538919" y="4682016"/>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49</a:t>
              </a:r>
            </a:p>
          </p:txBody>
        </p:sp>
        <p:sp>
          <p:nvSpPr>
            <p:cNvPr id="13" name="TextBox 12">
              <a:extLst>
                <a:ext uri="{FF2B5EF4-FFF2-40B4-BE49-F238E27FC236}">
                  <a16:creationId xmlns:a16="http://schemas.microsoft.com/office/drawing/2014/main" id="{B22DF06D-21A6-496A-8B4D-6536A15DBF61}"/>
                </a:ext>
              </a:extLst>
            </p:cNvPr>
            <p:cNvSpPr txBox="1"/>
            <p:nvPr/>
          </p:nvSpPr>
          <p:spPr bwMode="auto">
            <a:xfrm>
              <a:off x="1596685" y="4682016"/>
              <a:ext cx="697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189</a:t>
              </a:r>
            </a:p>
          </p:txBody>
        </p:sp>
        <p:sp>
          <p:nvSpPr>
            <p:cNvPr id="9" name="TextBox 8">
              <a:extLst>
                <a:ext uri="{FF2B5EF4-FFF2-40B4-BE49-F238E27FC236}">
                  <a16:creationId xmlns:a16="http://schemas.microsoft.com/office/drawing/2014/main" id="{95DB27E0-C0C7-4403-860D-17633FD58865}"/>
                </a:ext>
              </a:extLst>
            </p:cNvPr>
            <p:cNvSpPr txBox="1"/>
            <p:nvPr/>
          </p:nvSpPr>
          <p:spPr bwMode="auto">
            <a:xfrm>
              <a:off x="2694474" y="468201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0" name="TextBox 9">
              <a:extLst>
                <a:ext uri="{FF2B5EF4-FFF2-40B4-BE49-F238E27FC236}">
                  <a16:creationId xmlns:a16="http://schemas.microsoft.com/office/drawing/2014/main" id="{E1D472FF-8F38-4C19-9D3B-518E662BA0BC}"/>
                </a:ext>
              </a:extLst>
            </p:cNvPr>
            <p:cNvSpPr txBox="1"/>
            <p:nvPr/>
          </p:nvSpPr>
          <p:spPr bwMode="auto">
            <a:xfrm>
              <a:off x="4448341" y="4682016"/>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0000"/>
                  </a:solidFill>
                  <a:latin typeface="Myriad Pro Semibold"/>
                  <a:ea typeface="Myriad Pro Semibold" charset="0"/>
                  <a:cs typeface="Myriad Pro Semibold" charset="0"/>
                </a:rPr>
                <a:t>=</a:t>
              </a:r>
              <a:endParaRPr lang="en-GB" sz="2400" dirty="0">
                <a:latin typeface="Myriad Pro Semibold"/>
                <a:ea typeface="Myriad Pro Semibold" charset="0"/>
                <a:cs typeface="Myriad Pro Semibold" charset="0"/>
              </a:endParaRPr>
            </a:p>
          </p:txBody>
        </p:sp>
      </p:grpSp>
      <p:sp>
        <p:nvSpPr>
          <p:cNvPr id="15" name="TextBox 14">
            <a:extLst>
              <a:ext uri="{FF2B5EF4-FFF2-40B4-BE49-F238E27FC236}">
                <a16:creationId xmlns:a16="http://schemas.microsoft.com/office/drawing/2014/main" id="{C6A744BF-9791-4037-B7A4-AC3F50521A38}"/>
              </a:ext>
            </a:extLst>
          </p:cNvPr>
          <p:cNvSpPr txBox="1"/>
          <p:nvPr/>
        </p:nvSpPr>
        <p:spPr bwMode="auto">
          <a:xfrm>
            <a:off x="3304173" y="1819627"/>
            <a:ext cx="713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183</a:t>
            </a:r>
          </a:p>
        </p:txBody>
      </p:sp>
      <p:sp>
        <p:nvSpPr>
          <p:cNvPr id="16" name="TextBox 15">
            <a:extLst>
              <a:ext uri="{FF2B5EF4-FFF2-40B4-BE49-F238E27FC236}">
                <a16:creationId xmlns:a16="http://schemas.microsoft.com/office/drawing/2014/main" id="{064726E0-880A-4E36-81C1-7299E0F04D91}"/>
              </a:ext>
            </a:extLst>
          </p:cNvPr>
          <p:cNvSpPr txBox="1"/>
          <p:nvPr/>
        </p:nvSpPr>
        <p:spPr bwMode="auto">
          <a:xfrm>
            <a:off x="5288087" y="1819627"/>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49</a:t>
            </a:r>
          </a:p>
        </p:txBody>
      </p:sp>
      <p:sp>
        <p:nvSpPr>
          <p:cNvPr id="17" name="TextBox 16">
            <a:extLst>
              <a:ext uri="{FF2B5EF4-FFF2-40B4-BE49-F238E27FC236}">
                <a16:creationId xmlns:a16="http://schemas.microsoft.com/office/drawing/2014/main" id="{DE5DD88B-6F0C-4290-839C-1113DB998C64}"/>
              </a:ext>
            </a:extLst>
          </p:cNvPr>
          <p:cNvSpPr txBox="1"/>
          <p:nvPr/>
        </p:nvSpPr>
        <p:spPr bwMode="auto">
          <a:xfrm>
            <a:off x="6171057" y="1819627"/>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8" name="TextBox 17">
            <a:extLst>
              <a:ext uri="{FF2B5EF4-FFF2-40B4-BE49-F238E27FC236}">
                <a16:creationId xmlns:a16="http://schemas.microsoft.com/office/drawing/2014/main" id="{CD954F26-416B-467F-97E7-B9D25B64642D}"/>
              </a:ext>
            </a:extLst>
          </p:cNvPr>
          <p:cNvSpPr txBox="1"/>
          <p:nvPr/>
        </p:nvSpPr>
        <p:spPr bwMode="auto">
          <a:xfrm>
            <a:off x="4421197" y="1819627"/>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Arial" panose="020B0604020202020204" pitchFamily="34" charset="0"/>
                <a:ea typeface="Myriad Pro Semibold" charset="0"/>
                <a:cs typeface="Arial" panose="020B0604020202020204" pitchFamily="34" charset="0"/>
              </a:rPr>
              <a:t>−</a:t>
            </a:r>
            <a:endParaRPr lang="en-GB" sz="2400" b="1" dirty="0">
              <a:latin typeface="Myriad Pro Semibold"/>
              <a:ea typeface="Myriad Pro Semibold" charset="0"/>
              <a:cs typeface="Myriad Pro Semibold" charset="0"/>
            </a:endParaRPr>
          </a:p>
        </p:txBody>
      </p:sp>
      <p:sp>
        <p:nvSpPr>
          <p:cNvPr id="19" name="Rectangle 18">
            <a:extLst>
              <a:ext uri="{FF2B5EF4-FFF2-40B4-BE49-F238E27FC236}">
                <a16:creationId xmlns:a16="http://schemas.microsoft.com/office/drawing/2014/main" id="{85AA8FE4-2DB6-46C3-A92C-130DAD0BC2D5}"/>
              </a:ext>
            </a:extLst>
          </p:cNvPr>
          <p:cNvSpPr/>
          <p:nvPr/>
        </p:nvSpPr>
        <p:spPr bwMode="auto">
          <a:xfrm>
            <a:off x="6811716" y="1716732"/>
            <a:ext cx="824265"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20" name="TextBox 19">
            <a:extLst>
              <a:ext uri="{FF2B5EF4-FFF2-40B4-BE49-F238E27FC236}">
                <a16:creationId xmlns:a16="http://schemas.microsoft.com/office/drawing/2014/main" id="{0D98F8DE-E064-4B56-ABB9-A8DA961112A2}"/>
              </a:ext>
            </a:extLst>
          </p:cNvPr>
          <p:cNvSpPr txBox="1"/>
          <p:nvPr/>
        </p:nvSpPr>
        <p:spPr bwMode="auto">
          <a:xfrm>
            <a:off x="3047589" y="3250823"/>
            <a:ext cx="611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+ 6</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1" name="TextBox 20">
            <a:extLst>
              <a:ext uri="{FF2B5EF4-FFF2-40B4-BE49-F238E27FC236}">
                <a16:creationId xmlns:a16="http://schemas.microsoft.com/office/drawing/2014/main" id="{2DC0A3AB-1D30-44BE-9E6D-0B79C9002BA5}"/>
              </a:ext>
            </a:extLst>
          </p:cNvPr>
          <p:cNvSpPr txBox="1"/>
          <p:nvPr/>
        </p:nvSpPr>
        <p:spPr bwMode="auto">
          <a:xfrm>
            <a:off x="6605937" y="3250823"/>
            <a:ext cx="6110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+ 6</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22" name="Picture 21" descr="A close up of a logo  Description generated with high confidence">
            <a:extLst>
              <a:ext uri="{FF2B5EF4-FFF2-40B4-BE49-F238E27FC236}">
                <a16:creationId xmlns:a16="http://schemas.microsoft.com/office/drawing/2014/main" id="{5EAD1ABE-D09F-48FF-9485-EA313D6008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2184" y="2786219"/>
            <a:ext cx="194527" cy="1390870"/>
          </a:xfrm>
          <a:prstGeom prst="rect">
            <a:avLst/>
          </a:prstGeom>
        </p:spPr>
      </p:pic>
      <p:pic>
        <p:nvPicPr>
          <p:cNvPr id="23" name="Picture 22" descr="A close up of a logo  Description generated with high confidence">
            <a:extLst>
              <a:ext uri="{FF2B5EF4-FFF2-40B4-BE49-F238E27FC236}">
                <a16:creationId xmlns:a16="http://schemas.microsoft.com/office/drawing/2014/main" id="{CCC04EFE-B18E-45D8-BC8D-351E1726E6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740" y="2786219"/>
            <a:ext cx="194527" cy="1390870"/>
          </a:xfrm>
          <a:prstGeom prst="rect">
            <a:avLst/>
          </a:prstGeom>
        </p:spPr>
      </p:pic>
      <p:sp>
        <p:nvSpPr>
          <p:cNvPr id="24" name="TextBox 23">
            <a:extLst>
              <a:ext uri="{FF2B5EF4-FFF2-40B4-BE49-F238E27FC236}">
                <a16:creationId xmlns:a16="http://schemas.microsoft.com/office/drawing/2014/main" id="{E24437DA-ECBC-4AF0-8685-66B42736C7F6}"/>
              </a:ext>
            </a:extLst>
          </p:cNvPr>
          <p:cNvSpPr txBox="1"/>
          <p:nvPr/>
        </p:nvSpPr>
        <p:spPr bwMode="auto">
          <a:xfrm>
            <a:off x="8505160" y="3231351"/>
            <a:ext cx="643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solidFill>
                  <a:srgbClr val="959595"/>
                </a:solidFill>
                <a:latin typeface="Arial" panose="020B0604020202020204" pitchFamily="34"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6</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1.29 Equivalence and compensation – step 4:6</a:t>
            </a:r>
          </a:p>
        </p:txBody>
      </p:sp>
    </p:spTree>
    <p:extLst>
      <p:ext uri="{BB962C8B-B14F-4D97-AF65-F5344CB8AC3E}">
        <p14:creationId xmlns:p14="http://schemas.microsoft.com/office/powerpoint/2010/main" val="15982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22" presetClass="entr" presetSubtype="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1" grpId="0"/>
      <p:bldP spid="24"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4:6</a:t>
            </a:r>
          </a:p>
        </p:txBody>
      </p:sp>
      <p:sp>
        <p:nvSpPr>
          <p:cNvPr id="3" name="TextBox 2">
            <a:extLst>
              <a:ext uri="{FF2B5EF4-FFF2-40B4-BE49-F238E27FC236}">
                <a16:creationId xmlns:a16="http://schemas.microsoft.com/office/drawing/2014/main" id="{508D8D9B-BB3B-4690-A382-B3E81323AE43}"/>
              </a:ext>
            </a:extLst>
          </p:cNvPr>
          <p:cNvSpPr txBox="1"/>
          <p:nvPr/>
        </p:nvSpPr>
        <p:spPr bwMode="auto">
          <a:xfrm>
            <a:off x="6864615" y="1819627"/>
            <a:ext cx="747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139</a:t>
            </a:r>
          </a:p>
        </p:txBody>
      </p:sp>
      <p:pic>
        <p:nvPicPr>
          <p:cNvPr id="4" name="Picture 3" descr="A close up of a logo  Description generated with high confidence">
            <a:extLst>
              <a:ext uri="{FF2B5EF4-FFF2-40B4-BE49-F238E27FC236}">
                <a16:creationId xmlns:a16="http://schemas.microsoft.com/office/drawing/2014/main" id="{4C2E3E8B-324D-4068-9C1B-CDE9F9F13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286" y="2008092"/>
            <a:ext cx="778109" cy="2908182"/>
          </a:xfrm>
          <a:prstGeom prst="rect">
            <a:avLst/>
          </a:prstGeom>
        </p:spPr>
      </p:pic>
      <p:grpSp>
        <p:nvGrpSpPr>
          <p:cNvPr id="5" name="Group 4">
            <a:extLst>
              <a:ext uri="{FF2B5EF4-FFF2-40B4-BE49-F238E27FC236}">
                <a16:creationId xmlns:a16="http://schemas.microsoft.com/office/drawing/2014/main" id="{9DCD3CFA-7A97-41D7-96FC-6FC28911DD2B}"/>
              </a:ext>
            </a:extLst>
          </p:cNvPr>
          <p:cNvGrpSpPr/>
          <p:nvPr/>
        </p:nvGrpSpPr>
        <p:grpSpPr>
          <a:xfrm>
            <a:off x="3323409" y="4682017"/>
            <a:ext cx="4237913" cy="461665"/>
            <a:chOff x="1596685" y="4682016"/>
            <a:chExt cx="4237913" cy="461665"/>
          </a:xfrm>
        </p:grpSpPr>
        <p:sp>
          <p:nvSpPr>
            <p:cNvPr id="6" name="TextBox 5">
              <a:extLst>
                <a:ext uri="{FF2B5EF4-FFF2-40B4-BE49-F238E27FC236}">
                  <a16:creationId xmlns:a16="http://schemas.microsoft.com/office/drawing/2014/main" id="{1BD84486-0C4F-4D46-91CF-99F6D8DB7C6F}"/>
                </a:ext>
              </a:extLst>
            </p:cNvPr>
            <p:cNvSpPr txBox="1"/>
            <p:nvPr/>
          </p:nvSpPr>
          <p:spPr bwMode="auto">
            <a:xfrm>
              <a:off x="5136970" y="4682016"/>
              <a:ext cx="697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140</a:t>
              </a:r>
            </a:p>
          </p:txBody>
        </p:sp>
        <p:sp>
          <p:nvSpPr>
            <p:cNvPr id="7" name="TextBox 6">
              <a:extLst>
                <a:ext uri="{FF2B5EF4-FFF2-40B4-BE49-F238E27FC236}">
                  <a16:creationId xmlns:a16="http://schemas.microsoft.com/office/drawing/2014/main" id="{4A471A21-3068-442F-A3BD-A56FA4F64287}"/>
                </a:ext>
              </a:extLst>
            </p:cNvPr>
            <p:cNvSpPr txBox="1"/>
            <p:nvPr/>
          </p:nvSpPr>
          <p:spPr bwMode="auto">
            <a:xfrm>
              <a:off x="3538919" y="4682016"/>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46</a:t>
              </a:r>
            </a:p>
          </p:txBody>
        </p:sp>
        <p:sp>
          <p:nvSpPr>
            <p:cNvPr id="8" name="TextBox 7">
              <a:extLst>
                <a:ext uri="{FF2B5EF4-FFF2-40B4-BE49-F238E27FC236}">
                  <a16:creationId xmlns:a16="http://schemas.microsoft.com/office/drawing/2014/main" id="{5A02D7A7-AA59-4F96-A949-A0E9C70B8C7E}"/>
                </a:ext>
              </a:extLst>
            </p:cNvPr>
            <p:cNvSpPr txBox="1"/>
            <p:nvPr/>
          </p:nvSpPr>
          <p:spPr bwMode="auto">
            <a:xfrm>
              <a:off x="1596685" y="4682016"/>
              <a:ext cx="697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186</a:t>
              </a:r>
            </a:p>
          </p:txBody>
        </p:sp>
        <p:sp>
          <p:nvSpPr>
            <p:cNvPr id="9" name="TextBox 8">
              <a:extLst>
                <a:ext uri="{FF2B5EF4-FFF2-40B4-BE49-F238E27FC236}">
                  <a16:creationId xmlns:a16="http://schemas.microsoft.com/office/drawing/2014/main" id="{41E95A33-584F-4EB0-B191-EA912ABC5B49}"/>
                </a:ext>
              </a:extLst>
            </p:cNvPr>
            <p:cNvSpPr txBox="1"/>
            <p:nvPr/>
          </p:nvSpPr>
          <p:spPr bwMode="auto">
            <a:xfrm>
              <a:off x="2694474" y="468201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0" name="TextBox 9">
              <a:extLst>
                <a:ext uri="{FF2B5EF4-FFF2-40B4-BE49-F238E27FC236}">
                  <a16:creationId xmlns:a16="http://schemas.microsoft.com/office/drawing/2014/main" id="{19222F0D-FC4A-4F3B-947E-5B0209001BD0}"/>
                </a:ext>
              </a:extLst>
            </p:cNvPr>
            <p:cNvSpPr txBox="1"/>
            <p:nvPr/>
          </p:nvSpPr>
          <p:spPr bwMode="auto">
            <a:xfrm>
              <a:off x="4448341" y="4682016"/>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0000"/>
                  </a:solidFill>
                  <a:latin typeface="Myriad Pro Semibold"/>
                  <a:ea typeface="Myriad Pro Semibold" charset="0"/>
                  <a:cs typeface="Myriad Pro Semibold" charset="0"/>
                </a:rPr>
                <a:t>=</a:t>
              </a:r>
              <a:endParaRPr lang="en-GB" sz="2400" dirty="0">
                <a:latin typeface="Myriad Pro Semibold"/>
                <a:ea typeface="Myriad Pro Semibold" charset="0"/>
                <a:cs typeface="Myriad Pro Semibold" charset="0"/>
              </a:endParaRPr>
            </a:p>
          </p:txBody>
        </p:sp>
      </p:grpSp>
      <p:sp>
        <p:nvSpPr>
          <p:cNvPr id="11" name="TextBox 10">
            <a:extLst>
              <a:ext uri="{FF2B5EF4-FFF2-40B4-BE49-F238E27FC236}">
                <a16:creationId xmlns:a16="http://schemas.microsoft.com/office/drawing/2014/main" id="{0C351786-0E91-4264-A908-56E0B99C27EB}"/>
              </a:ext>
            </a:extLst>
          </p:cNvPr>
          <p:cNvSpPr txBox="1"/>
          <p:nvPr/>
        </p:nvSpPr>
        <p:spPr bwMode="auto">
          <a:xfrm>
            <a:off x="3304173" y="1819627"/>
            <a:ext cx="713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185</a:t>
            </a:r>
          </a:p>
        </p:txBody>
      </p:sp>
      <p:sp>
        <p:nvSpPr>
          <p:cNvPr id="12" name="TextBox 11">
            <a:extLst>
              <a:ext uri="{FF2B5EF4-FFF2-40B4-BE49-F238E27FC236}">
                <a16:creationId xmlns:a16="http://schemas.microsoft.com/office/drawing/2014/main" id="{47F3F73B-095C-4DFF-8AF1-AE2F08EFD132}"/>
              </a:ext>
            </a:extLst>
          </p:cNvPr>
          <p:cNvSpPr txBox="1"/>
          <p:nvPr/>
        </p:nvSpPr>
        <p:spPr bwMode="auto">
          <a:xfrm>
            <a:off x="5288087" y="1819627"/>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46</a:t>
            </a:r>
          </a:p>
        </p:txBody>
      </p:sp>
      <p:sp>
        <p:nvSpPr>
          <p:cNvPr id="13" name="TextBox 12">
            <a:extLst>
              <a:ext uri="{FF2B5EF4-FFF2-40B4-BE49-F238E27FC236}">
                <a16:creationId xmlns:a16="http://schemas.microsoft.com/office/drawing/2014/main" id="{BCAC3F10-0C7C-488D-86EE-3EA42E6FD772}"/>
              </a:ext>
            </a:extLst>
          </p:cNvPr>
          <p:cNvSpPr txBox="1"/>
          <p:nvPr/>
        </p:nvSpPr>
        <p:spPr bwMode="auto">
          <a:xfrm>
            <a:off x="6171057" y="1819627"/>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4" name="TextBox 13">
            <a:extLst>
              <a:ext uri="{FF2B5EF4-FFF2-40B4-BE49-F238E27FC236}">
                <a16:creationId xmlns:a16="http://schemas.microsoft.com/office/drawing/2014/main" id="{EDCB7ED7-EF6C-4B5F-BD4F-F1516C6051D8}"/>
              </a:ext>
            </a:extLst>
          </p:cNvPr>
          <p:cNvSpPr txBox="1"/>
          <p:nvPr/>
        </p:nvSpPr>
        <p:spPr bwMode="auto">
          <a:xfrm>
            <a:off x="4421197" y="1819627"/>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Arial" panose="020B0604020202020204" pitchFamily="34" charset="0"/>
                <a:ea typeface="Myriad Pro Semibold" charset="0"/>
                <a:cs typeface="Arial" panose="020B0604020202020204" pitchFamily="34" charset="0"/>
              </a:rPr>
              <a:t>−</a:t>
            </a:r>
            <a:endParaRPr lang="en-GB" sz="2400" b="1" dirty="0">
              <a:latin typeface="Myriad Pro Semibold"/>
              <a:ea typeface="Myriad Pro Semibold" charset="0"/>
              <a:cs typeface="Myriad Pro Semibold" charset="0"/>
            </a:endParaRPr>
          </a:p>
        </p:txBody>
      </p:sp>
      <p:sp>
        <p:nvSpPr>
          <p:cNvPr id="15" name="Rectangle 14">
            <a:extLst>
              <a:ext uri="{FF2B5EF4-FFF2-40B4-BE49-F238E27FC236}">
                <a16:creationId xmlns:a16="http://schemas.microsoft.com/office/drawing/2014/main" id="{E06BC778-8A06-4EFB-831A-B54DEAD4EDE4}"/>
              </a:ext>
            </a:extLst>
          </p:cNvPr>
          <p:cNvSpPr/>
          <p:nvPr/>
        </p:nvSpPr>
        <p:spPr bwMode="auto">
          <a:xfrm>
            <a:off x="6811716" y="1716732"/>
            <a:ext cx="824265"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6" name="TextBox 15">
            <a:extLst>
              <a:ext uri="{FF2B5EF4-FFF2-40B4-BE49-F238E27FC236}">
                <a16:creationId xmlns:a16="http://schemas.microsoft.com/office/drawing/2014/main" id="{83C3CFF5-E8ED-4EC2-8D3B-906C4030FE3C}"/>
              </a:ext>
            </a:extLst>
          </p:cNvPr>
          <p:cNvSpPr txBox="1"/>
          <p:nvPr/>
        </p:nvSpPr>
        <p:spPr bwMode="auto">
          <a:xfrm>
            <a:off x="3097283" y="3250823"/>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7" name="TextBox 16">
            <a:extLst>
              <a:ext uri="{FF2B5EF4-FFF2-40B4-BE49-F238E27FC236}">
                <a16:creationId xmlns:a16="http://schemas.microsoft.com/office/drawing/2014/main" id="{6370727F-C092-4B56-9D8D-D1DD342694C7}"/>
              </a:ext>
            </a:extLst>
          </p:cNvPr>
          <p:cNvSpPr txBox="1"/>
          <p:nvPr/>
        </p:nvSpPr>
        <p:spPr bwMode="auto">
          <a:xfrm>
            <a:off x="6655629" y="3250823"/>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8" name="Picture 17" descr="A close up of a logo  Description generated with high confidence">
            <a:extLst>
              <a:ext uri="{FF2B5EF4-FFF2-40B4-BE49-F238E27FC236}">
                <a16:creationId xmlns:a16="http://schemas.microsoft.com/office/drawing/2014/main" id="{42819975-7F50-40D3-AB5B-2525A805E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2184" y="2786219"/>
            <a:ext cx="194527" cy="1390870"/>
          </a:xfrm>
          <a:prstGeom prst="rect">
            <a:avLst/>
          </a:prstGeom>
        </p:spPr>
      </p:pic>
      <p:pic>
        <p:nvPicPr>
          <p:cNvPr id="19" name="Picture 18" descr="A close up of a logo  Description generated with high confidence">
            <a:extLst>
              <a:ext uri="{FF2B5EF4-FFF2-40B4-BE49-F238E27FC236}">
                <a16:creationId xmlns:a16="http://schemas.microsoft.com/office/drawing/2014/main" id="{45DCEFCA-CD36-4C2D-8EB4-1A75D162D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740" y="2786219"/>
            <a:ext cx="194527" cy="1390870"/>
          </a:xfrm>
          <a:prstGeom prst="rect">
            <a:avLst/>
          </a:prstGeom>
        </p:spPr>
      </p:pic>
      <p:sp>
        <p:nvSpPr>
          <p:cNvPr id="20" name="TextBox 19">
            <a:extLst>
              <a:ext uri="{FF2B5EF4-FFF2-40B4-BE49-F238E27FC236}">
                <a16:creationId xmlns:a16="http://schemas.microsoft.com/office/drawing/2014/main" id="{D050AD36-1906-4F83-BEED-001AE686369C}"/>
              </a:ext>
            </a:extLst>
          </p:cNvPr>
          <p:cNvSpPr txBox="1"/>
          <p:nvPr/>
        </p:nvSpPr>
        <p:spPr bwMode="auto">
          <a:xfrm>
            <a:off x="8505159" y="3231351"/>
            <a:ext cx="593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solidFill>
                  <a:srgbClr val="959595"/>
                </a:solidFill>
                <a:latin typeface="Arial" panose="020B0604020202020204" pitchFamily="34"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1</a:t>
            </a:r>
            <a:endParaRPr lang="en-GB" sz="2400" dirty="0">
              <a:solidFill>
                <a:srgbClr val="959595"/>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131438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22" presetClass="entr" presetSubtype="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20"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4:7</a:t>
            </a:r>
          </a:p>
        </p:txBody>
      </p:sp>
      <p:sp>
        <p:nvSpPr>
          <p:cNvPr id="5" name="TextBox 4">
            <a:extLst>
              <a:ext uri="{FF2B5EF4-FFF2-40B4-BE49-F238E27FC236}">
                <a16:creationId xmlns:a16="http://schemas.microsoft.com/office/drawing/2014/main" id="{24B25AB6-F786-4976-AAD2-D3C06F132BF0}"/>
              </a:ext>
            </a:extLst>
          </p:cNvPr>
          <p:cNvSpPr txBox="1"/>
          <p:nvPr/>
        </p:nvSpPr>
        <p:spPr bwMode="auto">
          <a:xfrm>
            <a:off x="7302845" y="1819627"/>
            <a:ext cx="1067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17.25</a:t>
            </a:r>
          </a:p>
        </p:txBody>
      </p:sp>
      <p:sp>
        <p:nvSpPr>
          <p:cNvPr id="11" name="TextBox 10">
            <a:extLst>
              <a:ext uri="{FF2B5EF4-FFF2-40B4-BE49-F238E27FC236}">
                <a16:creationId xmlns:a16="http://schemas.microsoft.com/office/drawing/2014/main" id="{4E32A99B-CF77-4D14-B921-7CABFCFE5551}"/>
              </a:ext>
            </a:extLst>
          </p:cNvPr>
          <p:cNvSpPr txBox="1"/>
          <p:nvPr/>
        </p:nvSpPr>
        <p:spPr bwMode="auto">
          <a:xfrm>
            <a:off x="7424323" y="4682017"/>
            <a:ext cx="824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0.25</a:t>
            </a:r>
          </a:p>
        </p:txBody>
      </p:sp>
      <p:grpSp>
        <p:nvGrpSpPr>
          <p:cNvPr id="28" name="Group 27">
            <a:extLst>
              <a:ext uri="{FF2B5EF4-FFF2-40B4-BE49-F238E27FC236}">
                <a16:creationId xmlns:a16="http://schemas.microsoft.com/office/drawing/2014/main" id="{D35843D5-35BB-48FB-809F-4E0EA4311308}"/>
              </a:ext>
            </a:extLst>
          </p:cNvPr>
          <p:cNvGrpSpPr/>
          <p:nvPr/>
        </p:nvGrpSpPr>
        <p:grpSpPr>
          <a:xfrm>
            <a:off x="3181249" y="1716733"/>
            <a:ext cx="5828352" cy="3537781"/>
            <a:chOff x="1057174" y="1716732"/>
            <a:chExt cx="5828352" cy="3537781"/>
          </a:xfrm>
        </p:grpSpPr>
        <p:sp>
          <p:nvSpPr>
            <p:cNvPr id="12" name="TextBox 11">
              <a:extLst>
                <a:ext uri="{FF2B5EF4-FFF2-40B4-BE49-F238E27FC236}">
                  <a16:creationId xmlns:a16="http://schemas.microsoft.com/office/drawing/2014/main" id="{35BFA7D5-499B-4771-8D40-B8768EF811F6}"/>
                </a:ext>
              </a:extLst>
            </p:cNvPr>
            <p:cNvSpPr txBox="1"/>
            <p:nvPr/>
          </p:nvSpPr>
          <p:spPr bwMode="auto">
            <a:xfrm>
              <a:off x="3442740" y="4682016"/>
              <a:ext cx="752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0.75</a:t>
              </a:r>
            </a:p>
          </p:txBody>
        </p:sp>
        <p:sp>
          <p:nvSpPr>
            <p:cNvPr id="13" name="TextBox 12">
              <a:extLst>
                <a:ext uri="{FF2B5EF4-FFF2-40B4-BE49-F238E27FC236}">
                  <a16:creationId xmlns:a16="http://schemas.microsoft.com/office/drawing/2014/main" id="{2AE2B0FA-8042-4EAF-94A6-BEE8E224A8B2}"/>
                </a:ext>
              </a:extLst>
            </p:cNvPr>
            <p:cNvSpPr txBox="1"/>
            <p:nvPr/>
          </p:nvSpPr>
          <p:spPr bwMode="auto">
            <a:xfrm>
              <a:off x="1769810" y="468201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9" name="TextBox 8">
              <a:extLst>
                <a:ext uri="{FF2B5EF4-FFF2-40B4-BE49-F238E27FC236}">
                  <a16:creationId xmlns:a16="http://schemas.microsoft.com/office/drawing/2014/main" id="{995B2BB2-F59A-4A5C-B987-2726552FA17F}"/>
                </a:ext>
              </a:extLst>
            </p:cNvPr>
            <p:cNvSpPr txBox="1"/>
            <p:nvPr/>
          </p:nvSpPr>
          <p:spPr bwMode="auto">
            <a:xfrm>
              <a:off x="2694474" y="468201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0" name="TextBox 9">
              <a:extLst>
                <a:ext uri="{FF2B5EF4-FFF2-40B4-BE49-F238E27FC236}">
                  <a16:creationId xmlns:a16="http://schemas.microsoft.com/office/drawing/2014/main" id="{5EFEDA0C-7678-487C-8D81-5474C7E39529}"/>
                </a:ext>
              </a:extLst>
            </p:cNvPr>
            <p:cNvSpPr txBox="1"/>
            <p:nvPr/>
          </p:nvSpPr>
          <p:spPr bwMode="auto">
            <a:xfrm>
              <a:off x="4448341" y="4682016"/>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0000"/>
                  </a:solidFill>
                  <a:latin typeface="Myriad Pro Semibold"/>
                  <a:ea typeface="Myriad Pro Semibold" charset="0"/>
                  <a:cs typeface="Myriad Pro Semibold" charset="0"/>
                </a:rPr>
                <a:t>=</a:t>
              </a:r>
              <a:endParaRPr lang="en-GB" sz="2400" dirty="0">
                <a:latin typeface="Myriad Pro Semibold"/>
                <a:ea typeface="Myriad Pro Semibold" charset="0"/>
                <a:cs typeface="Myriad Pro Semibold" charset="0"/>
              </a:endParaRPr>
            </a:p>
          </p:txBody>
        </p:sp>
        <p:sp>
          <p:nvSpPr>
            <p:cNvPr id="15" name="TextBox 14">
              <a:extLst>
                <a:ext uri="{FF2B5EF4-FFF2-40B4-BE49-F238E27FC236}">
                  <a16:creationId xmlns:a16="http://schemas.microsoft.com/office/drawing/2014/main" id="{79445416-4E5C-420A-A66D-878BB8070BAB}"/>
                </a:ext>
              </a:extLst>
            </p:cNvPr>
            <p:cNvSpPr txBox="1"/>
            <p:nvPr/>
          </p:nvSpPr>
          <p:spPr bwMode="auto">
            <a:xfrm>
              <a:off x="1665615" y="1819626"/>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18</a:t>
              </a:r>
            </a:p>
          </p:txBody>
        </p:sp>
        <p:sp>
          <p:nvSpPr>
            <p:cNvPr id="16" name="TextBox 15">
              <a:extLst>
                <a:ext uri="{FF2B5EF4-FFF2-40B4-BE49-F238E27FC236}">
                  <a16:creationId xmlns:a16="http://schemas.microsoft.com/office/drawing/2014/main" id="{BEC8AAF2-3B19-4435-A556-892498B736F1}"/>
                </a:ext>
              </a:extLst>
            </p:cNvPr>
            <p:cNvSpPr txBox="1"/>
            <p:nvPr/>
          </p:nvSpPr>
          <p:spPr bwMode="auto">
            <a:xfrm>
              <a:off x="3431519" y="1819626"/>
              <a:ext cx="7970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0.75</a:t>
              </a:r>
            </a:p>
          </p:txBody>
        </p:sp>
        <p:sp>
          <p:nvSpPr>
            <p:cNvPr id="17" name="TextBox 16">
              <a:extLst>
                <a:ext uri="{FF2B5EF4-FFF2-40B4-BE49-F238E27FC236}">
                  <a16:creationId xmlns:a16="http://schemas.microsoft.com/office/drawing/2014/main" id="{3107CB35-3D60-4063-B436-E56B2A0EB637}"/>
                </a:ext>
              </a:extLst>
            </p:cNvPr>
            <p:cNvSpPr txBox="1"/>
            <p:nvPr/>
          </p:nvSpPr>
          <p:spPr bwMode="auto">
            <a:xfrm>
              <a:off x="4444334" y="1819626"/>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8" name="TextBox 17">
              <a:extLst>
                <a:ext uri="{FF2B5EF4-FFF2-40B4-BE49-F238E27FC236}">
                  <a16:creationId xmlns:a16="http://schemas.microsoft.com/office/drawing/2014/main" id="{8D098A78-CD1C-4CF1-B6D3-03773E156EB1}"/>
                </a:ext>
              </a:extLst>
            </p:cNvPr>
            <p:cNvSpPr txBox="1"/>
            <p:nvPr/>
          </p:nvSpPr>
          <p:spPr bwMode="auto">
            <a:xfrm>
              <a:off x="2694474" y="181962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Arial" panose="020B0604020202020204" pitchFamily="34" charset="0"/>
                  <a:ea typeface="Myriad Pro Semibold" charset="0"/>
                  <a:cs typeface="Arial" panose="020B0604020202020204" pitchFamily="34" charset="0"/>
                </a:rPr>
                <a:t>−</a:t>
              </a:r>
              <a:endParaRPr lang="en-GB" sz="2400" b="1" dirty="0">
                <a:latin typeface="Myriad Pro Semibold"/>
                <a:ea typeface="Myriad Pro Semibold" charset="0"/>
                <a:cs typeface="Myriad Pro Semibold" charset="0"/>
              </a:endParaRPr>
            </a:p>
          </p:txBody>
        </p:sp>
        <p:sp>
          <p:nvSpPr>
            <p:cNvPr id="19" name="Rectangle 18">
              <a:extLst>
                <a:ext uri="{FF2B5EF4-FFF2-40B4-BE49-F238E27FC236}">
                  <a16:creationId xmlns:a16="http://schemas.microsoft.com/office/drawing/2014/main" id="{03D59407-CB92-4EA1-ACFF-9616E9AC673D}"/>
                </a:ext>
              </a:extLst>
            </p:cNvPr>
            <p:cNvSpPr/>
            <p:nvPr/>
          </p:nvSpPr>
          <p:spPr bwMode="auto">
            <a:xfrm>
              <a:off x="5084992" y="1716732"/>
              <a:ext cx="1250604"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20" name="TextBox 19">
              <a:extLst>
                <a:ext uri="{FF2B5EF4-FFF2-40B4-BE49-F238E27FC236}">
                  <a16:creationId xmlns:a16="http://schemas.microsoft.com/office/drawing/2014/main" id="{A7F3872E-C560-4A42-94C8-9CC5BF07E920}"/>
                </a:ext>
              </a:extLst>
            </p:cNvPr>
            <p:cNvSpPr txBox="1"/>
            <p:nvPr/>
          </p:nvSpPr>
          <p:spPr bwMode="auto">
            <a:xfrm>
              <a:off x="1057174" y="3250822"/>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+ 17</a:t>
              </a:r>
              <a:endParaRPr lang="en-GB" sz="2400" dirty="0">
                <a:latin typeface="Myriad Pro Semibold"/>
                <a:ea typeface="Myriad Pro Semibold" charset="0"/>
                <a:cs typeface="Myriad Pro Semibold" charset="0"/>
              </a:endParaRPr>
            </a:p>
          </p:txBody>
        </p:sp>
        <p:pic>
          <p:nvPicPr>
            <p:cNvPr id="22" name="Picture 21" descr="A close up of a logo  Description generated with high confidence">
              <a:extLst>
                <a:ext uri="{FF2B5EF4-FFF2-40B4-BE49-F238E27FC236}">
                  <a16:creationId xmlns:a16="http://schemas.microsoft.com/office/drawing/2014/main" id="{5B614C5C-133D-4035-B87B-AD2D3ABC483A}"/>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flipV="1">
              <a:off x="5613031" y="2786219"/>
              <a:ext cx="194527" cy="1390870"/>
            </a:xfrm>
            <a:prstGeom prst="rect">
              <a:avLst/>
            </a:prstGeom>
          </p:spPr>
        </p:pic>
        <p:pic>
          <p:nvPicPr>
            <p:cNvPr id="23" name="Picture 22" descr="A close up of a logo  Description generated with high confidence">
              <a:extLst>
                <a:ext uri="{FF2B5EF4-FFF2-40B4-BE49-F238E27FC236}">
                  <a16:creationId xmlns:a16="http://schemas.microsoft.com/office/drawing/2014/main" id="{DC946FE1-A20E-4C9F-A1BF-AC1A22548576}"/>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flipV="1">
              <a:off x="1837016" y="2786219"/>
              <a:ext cx="194527" cy="1390870"/>
            </a:xfrm>
            <a:prstGeom prst="rect">
              <a:avLst/>
            </a:prstGeom>
          </p:spPr>
        </p:pic>
        <p:sp>
          <p:nvSpPr>
            <p:cNvPr id="24" name="TextBox 23">
              <a:extLst>
                <a:ext uri="{FF2B5EF4-FFF2-40B4-BE49-F238E27FC236}">
                  <a16:creationId xmlns:a16="http://schemas.microsoft.com/office/drawing/2014/main" id="{46E9AAFE-7D7E-4EAC-A970-453451E2179B}"/>
                </a:ext>
              </a:extLst>
            </p:cNvPr>
            <p:cNvSpPr txBox="1"/>
            <p:nvPr/>
          </p:nvSpPr>
          <p:spPr bwMode="auto">
            <a:xfrm>
              <a:off x="5727271" y="3250822"/>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25" name="Rectangle 24">
              <a:extLst>
                <a:ext uri="{FF2B5EF4-FFF2-40B4-BE49-F238E27FC236}">
                  <a16:creationId xmlns:a16="http://schemas.microsoft.com/office/drawing/2014/main" id="{3947148C-B8CC-4AFE-BE3D-0CF7C855227B}"/>
                </a:ext>
              </a:extLst>
            </p:cNvPr>
            <p:cNvSpPr/>
            <p:nvPr/>
          </p:nvSpPr>
          <p:spPr bwMode="auto">
            <a:xfrm>
              <a:off x="6136866" y="3139654"/>
              <a:ext cx="748660" cy="684000"/>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26" name="Rectangle 25">
              <a:extLst>
                <a:ext uri="{FF2B5EF4-FFF2-40B4-BE49-F238E27FC236}">
                  <a16:creationId xmlns:a16="http://schemas.microsoft.com/office/drawing/2014/main" id="{3C5A2DBE-B2E6-4120-8303-022BFFD3C6F9}"/>
                </a:ext>
              </a:extLst>
            </p:cNvPr>
            <p:cNvSpPr/>
            <p:nvPr/>
          </p:nvSpPr>
          <p:spPr bwMode="auto">
            <a:xfrm>
              <a:off x="5302828" y="4570513"/>
              <a:ext cx="819102" cy="684000"/>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grpSp>
      <p:sp>
        <p:nvSpPr>
          <p:cNvPr id="27" name="TextBox 26">
            <a:extLst>
              <a:ext uri="{FF2B5EF4-FFF2-40B4-BE49-F238E27FC236}">
                <a16:creationId xmlns:a16="http://schemas.microsoft.com/office/drawing/2014/main" id="{C2AC85F5-F68C-4D56-B476-5A56497049DA}"/>
              </a:ext>
            </a:extLst>
          </p:cNvPr>
          <p:cNvSpPr txBox="1"/>
          <p:nvPr/>
        </p:nvSpPr>
        <p:spPr bwMode="auto">
          <a:xfrm>
            <a:off x="8376226" y="3250823"/>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17</a:t>
            </a:r>
            <a:endParaRPr lang="en-GB" sz="2400" dirty="0">
              <a:solidFill>
                <a:srgbClr val="959595"/>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64513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27"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4:8</a:t>
            </a:r>
          </a:p>
        </p:txBody>
      </p:sp>
      <p:pic>
        <p:nvPicPr>
          <p:cNvPr id="4" name="Picture 3">
            <a:extLst>
              <a:ext uri="{FF2B5EF4-FFF2-40B4-BE49-F238E27FC236}">
                <a16:creationId xmlns:a16="http://schemas.microsoft.com/office/drawing/2014/main" id="{5A740473-C5F6-40EA-B182-152060DD4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1390" y="854776"/>
            <a:ext cx="3749220" cy="2226672"/>
          </a:xfrm>
          <a:prstGeom prst="rect">
            <a:avLst/>
          </a:prstGeom>
        </p:spPr>
      </p:pic>
      <p:graphicFrame>
        <p:nvGraphicFramePr>
          <p:cNvPr id="5" name="Table 4">
            <a:extLst>
              <a:ext uri="{FF2B5EF4-FFF2-40B4-BE49-F238E27FC236}">
                <a16:creationId xmlns:a16="http://schemas.microsoft.com/office/drawing/2014/main" id="{31C6D3CC-A5C8-4230-9B1B-2D58527588A7}"/>
              </a:ext>
            </a:extLst>
          </p:cNvPr>
          <p:cNvGraphicFramePr>
            <a:graphicFrameLocks noGrp="1"/>
          </p:cNvGraphicFramePr>
          <p:nvPr/>
        </p:nvGraphicFramePr>
        <p:xfrm>
          <a:off x="1824038" y="3362325"/>
          <a:ext cx="8543924" cy="2844000"/>
        </p:xfrm>
        <a:graphic>
          <a:graphicData uri="http://schemas.openxmlformats.org/drawingml/2006/table">
            <a:tbl>
              <a:tblPr firstRow="1" firstCol="1" bandRow="1">
                <a:tableStyleId>{5C22544A-7EE6-4342-B048-85BDC9FD1C3A}</a:tableStyleId>
              </a:tblPr>
              <a:tblGrid>
                <a:gridCol w="2135164">
                  <a:extLst>
                    <a:ext uri="{9D8B030D-6E8A-4147-A177-3AD203B41FA5}">
                      <a16:colId xmlns:a16="http://schemas.microsoft.com/office/drawing/2014/main" val="60936921"/>
                    </a:ext>
                  </a:extLst>
                </a:gridCol>
                <a:gridCol w="2136798">
                  <a:extLst>
                    <a:ext uri="{9D8B030D-6E8A-4147-A177-3AD203B41FA5}">
                      <a16:colId xmlns:a16="http://schemas.microsoft.com/office/drawing/2014/main" val="4182465670"/>
                    </a:ext>
                  </a:extLst>
                </a:gridCol>
                <a:gridCol w="2135164">
                  <a:extLst>
                    <a:ext uri="{9D8B030D-6E8A-4147-A177-3AD203B41FA5}">
                      <a16:colId xmlns:a16="http://schemas.microsoft.com/office/drawing/2014/main" val="2293240879"/>
                    </a:ext>
                  </a:extLst>
                </a:gridCol>
                <a:gridCol w="2136798">
                  <a:extLst>
                    <a:ext uri="{9D8B030D-6E8A-4147-A177-3AD203B41FA5}">
                      <a16:colId xmlns:a16="http://schemas.microsoft.com/office/drawing/2014/main" val="3953769147"/>
                    </a:ext>
                  </a:extLst>
                </a:gridCol>
              </a:tblGrid>
              <a:tr h="684000">
                <a:tc>
                  <a:txBody>
                    <a:bodyPr/>
                    <a:lstStyle/>
                    <a:p>
                      <a:pPr algn="ctr">
                        <a:spcBef>
                          <a:spcPts val="400"/>
                        </a:spcBef>
                        <a:spcAft>
                          <a:spcPts val="400"/>
                        </a:spcAft>
                      </a:pPr>
                      <a:r>
                        <a:rPr lang="en-GB" sz="1800" b="1" dirty="0">
                          <a:solidFill>
                            <a:schemeClr val="tx1"/>
                          </a:solidFill>
                          <a:effectLst/>
                          <a:latin typeface="Myriad Pro Semibold"/>
                        </a:rPr>
                        <a:t>Week</a:t>
                      </a:r>
                      <a:endParaRPr lang="en-GB" sz="18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800" b="1" dirty="0">
                          <a:solidFill>
                            <a:schemeClr val="tx1"/>
                          </a:solidFill>
                          <a:effectLst/>
                          <a:latin typeface="Myriad Pro Semibold"/>
                        </a:rPr>
                        <a:t>Standing reach (cm)</a:t>
                      </a:r>
                      <a:endParaRPr lang="en-GB" sz="18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800" b="1" dirty="0">
                          <a:solidFill>
                            <a:schemeClr val="tx1"/>
                          </a:solidFill>
                          <a:effectLst/>
                          <a:latin typeface="Myriad Pro Semibold"/>
                        </a:rPr>
                        <a:t>Jumping reach (cm)</a:t>
                      </a:r>
                      <a:endParaRPr lang="en-GB" sz="18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800" b="1" dirty="0">
                          <a:solidFill>
                            <a:schemeClr val="tx1"/>
                          </a:solidFill>
                          <a:effectLst/>
                          <a:latin typeface="Myriad Pro Semibold"/>
                        </a:rPr>
                        <a:t>Score</a:t>
                      </a:r>
                      <a:br>
                        <a:rPr lang="en-GB" sz="1800" b="1" dirty="0">
                          <a:solidFill>
                            <a:schemeClr val="tx1"/>
                          </a:solidFill>
                          <a:effectLst/>
                          <a:latin typeface="Myriad Pro Semibold"/>
                        </a:rPr>
                      </a:br>
                      <a:r>
                        <a:rPr lang="en-GB" sz="1800" b="1" dirty="0">
                          <a:solidFill>
                            <a:schemeClr val="tx1"/>
                          </a:solidFill>
                          <a:effectLst/>
                          <a:latin typeface="Myriad Pro Semibold"/>
                        </a:rPr>
                        <a:t>(difference in cm)</a:t>
                      </a:r>
                      <a:endParaRPr lang="en-GB" sz="18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816342683"/>
                  </a:ext>
                </a:extLst>
              </a:tr>
              <a:tr h="432000">
                <a:tc>
                  <a:txBody>
                    <a:bodyPr/>
                    <a:lstStyle/>
                    <a:p>
                      <a:pPr algn="ctr">
                        <a:spcBef>
                          <a:spcPts val="400"/>
                        </a:spcBef>
                        <a:spcAft>
                          <a:spcPts val="400"/>
                        </a:spcAft>
                      </a:pPr>
                      <a:r>
                        <a:rPr lang="en-GB" sz="1800" b="0" dirty="0">
                          <a:solidFill>
                            <a:schemeClr val="tx1"/>
                          </a:solidFill>
                          <a:effectLst/>
                          <a:latin typeface="Myriad Pro Semibold"/>
                        </a:rPr>
                        <a:t>1</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800" b="0" dirty="0">
                          <a:solidFill>
                            <a:schemeClr val="tx1"/>
                          </a:solidFill>
                          <a:effectLst/>
                          <a:latin typeface="Myriad Pro Semibold"/>
                        </a:rPr>
                        <a:t> 9</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5517473"/>
                  </a:ext>
                </a:extLst>
              </a:tr>
              <a:tr h="432000">
                <a:tc>
                  <a:txBody>
                    <a:bodyPr/>
                    <a:lstStyle/>
                    <a:p>
                      <a:pPr algn="ctr">
                        <a:spcBef>
                          <a:spcPts val="400"/>
                        </a:spcBef>
                        <a:spcAft>
                          <a:spcPts val="400"/>
                        </a:spcAft>
                      </a:pPr>
                      <a:r>
                        <a:rPr lang="en-GB" sz="1800" b="0" dirty="0">
                          <a:solidFill>
                            <a:schemeClr val="tx1"/>
                          </a:solidFill>
                          <a:effectLst/>
                          <a:latin typeface="Myriad Pro Semibold"/>
                        </a:rPr>
                        <a:t>2</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800" b="0" dirty="0">
                          <a:solidFill>
                            <a:schemeClr val="tx1"/>
                          </a:solidFill>
                          <a:effectLst/>
                          <a:latin typeface="Myriad Pro Semibold"/>
                        </a:rPr>
                        <a:t> 8</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2458643"/>
                  </a:ext>
                </a:extLst>
              </a:tr>
              <a:tr h="432000">
                <a:tc>
                  <a:txBody>
                    <a:bodyPr/>
                    <a:lstStyle/>
                    <a:p>
                      <a:pPr algn="ctr">
                        <a:spcBef>
                          <a:spcPts val="400"/>
                        </a:spcBef>
                        <a:spcAft>
                          <a:spcPts val="400"/>
                        </a:spcAft>
                      </a:pPr>
                      <a:r>
                        <a:rPr lang="en-GB" sz="1800" b="0" dirty="0">
                          <a:solidFill>
                            <a:schemeClr val="tx1"/>
                          </a:solidFill>
                          <a:effectLst/>
                          <a:latin typeface="Myriad Pro Semibold"/>
                        </a:rPr>
                        <a:t>3</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800" b="0" dirty="0">
                          <a:solidFill>
                            <a:schemeClr val="tx1"/>
                          </a:solidFill>
                          <a:effectLst/>
                          <a:latin typeface="Myriad Pro Semibold"/>
                        </a:rPr>
                        <a:t> 8</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5937560"/>
                  </a:ext>
                </a:extLst>
              </a:tr>
              <a:tr h="432000">
                <a:tc>
                  <a:txBody>
                    <a:bodyPr/>
                    <a:lstStyle/>
                    <a:p>
                      <a:pPr algn="ctr">
                        <a:spcBef>
                          <a:spcPts val="400"/>
                        </a:spcBef>
                        <a:spcAft>
                          <a:spcPts val="400"/>
                        </a:spcAft>
                      </a:pPr>
                      <a:r>
                        <a:rPr lang="en-GB" sz="1800" b="0" dirty="0">
                          <a:solidFill>
                            <a:schemeClr val="tx1"/>
                          </a:solidFill>
                          <a:effectLst/>
                          <a:latin typeface="Myriad Pro Semibold"/>
                        </a:rPr>
                        <a:t>4</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800" b="0" dirty="0">
                          <a:solidFill>
                            <a:schemeClr val="tx1"/>
                          </a:solidFill>
                          <a:effectLst/>
                          <a:latin typeface="Myriad Pro Semibold"/>
                        </a:rPr>
                        <a:t>10</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6130797"/>
                  </a:ext>
                </a:extLst>
              </a:tr>
              <a:tr h="432000">
                <a:tc>
                  <a:txBody>
                    <a:bodyPr/>
                    <a:lstStyle/>
                    <a:p>
                      <a:pPr algn="ctr">
                        <a:spcBef>
                          <a:spcPts val="400"/>
                        </a:spcBef>
                        <a:spcAft>
                          <a:spcPts val="400"/>
                        </a:spcAft>
                      </a:pPr>
                      <a:r>
                        <a:rPr lang="en-GB" sz="1800" b="0" dirty="0">
                          <a:solidFill>
                            <a:schemeClr val="tx1"/>
                          </a:solidFill>
                          <a:effectLst/>
                          <a:latin typeface="Myriad Pro Semibold"/>
                        </a:rPr>
                        <a:t>5</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800" b="0" dirty="0">
                          <a:solidFill>
                            <a:schemeClr val="tx1"/>
                          </a:solidFill>
                          <a:effectLst/>
                          <a:latin typeface="Myriad Pro Semibold"/>
                        </a:rPr>
                        <a:t>143</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800" b="0" dirty="0">
                          <a:solidFill>
                            <a:schemeClr val="tx1"/>
                          </a:solidFill>
                          <a:effectLst/>
                          <a:latin typeface="Myriad Pro Semibold"/>
                        </a:rPr>
                        <a:t>154</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302535"/>
                  </a:ext>
                </a:extLst>
              </a:tr>
            </a:tbl>
          </a:graphicData>
        </a:graphic>
      </p:graphicFrame>
      <p:sp>
        <p:nvSpPr>
          <p:cNvPr id="9" name="TextBox 8">
            <a:extLst>
              <a:ext uri="{FF2B5EF4-FFF2-40B4-BE49-F238E27FC236}">
                <a16:creationId xmlns:a16="http://schemas.microsoft.com/office/drawing/2014/main" id="{774E2B24-111A-4E7C-B403-C66684655351}"/>
              </a:ext>
            </a:extLst>
          </p:cNvPr>
          <p:cNvSpPr txBox="1"/>
          <p:nvPr/>
        </p:nvSpPr>
        <p:spPr bwMode="auto">
          <a:xfrm>
            <a:off x="4748641" y="4079042"/>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a:ea typeface="Myriad Pro Semibold" charset="0"/>
                <a:cs typeface="Myriad Pro Semibold" charset="0"/>
              </a:rPr>
              <a:t>143</a:t>
            </a:r>
          </a:p>
        </p:txBody>
      </p:sp>
      <p:sp>
        <p:nvSpPr>
          <p:cNvPr id="10" name="TextBox 9">
            <a:extLst>
              <a:ext uri="{FF2B5EF4-FFF2-40B4-BE49-F238E27FC236}">
                <a16:creationId xmlns:a16="http://schemas.microsoft.com/office/drawing/2014/main" id="{5F6193B3-3620-4A03-8D14-5129DB580377}"/>
              </a:ext>
            </a:extLst>
          </p:cNvPr>
          <p:cNvSpPr txBox="1"/>
          <p:nvPr/>
        </p:nvSpPr>
        <p:spPr bwMode="auto">
          <a:xfrm>
            <a:off x="4748641" y="4511251"/>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a:ea typeface="Myriad Pro Semibold" charset="0"/>
                <a:cs typeface="Myriad Pro Semibold" charset="0"/>
              </a:rPr>
              <a:t>143</a:t>
            </a:r>
          </a:p>
        </p:txBody>
      </p:sp>
      <p:sp>
        <p:nvSpPr>
          <p:cNvPr id="11" name="TextBox 10">
            <a:extLst>
              <a:ext uri="{FF2B5EF4-FFF2-40B4-BE49-F238E27FC236}">
                <a16:creationId xmlns:a16="http://schemas.microsoft.com/office/drawing/2014/main" id="{37CCC382-0581-4B57-A058-ECCFF0A08227}"/>
              </a:ext>
            </a:extLst>
          </p:cNvPr>
          <p:cNvSpPr txBox="1"/>
          <p:nvPr/>
        </p:nvSpPr>
        <p:spPr bwMode="auto">
          <a:xfrm>
            <a:off x="4748641" y="4943196"/>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a:ea typeface="Myriad Pro Semibold" charset="0"/>
                <a:cs typeface="Myriad Pro Semibold" charset="0"/>
              </a:rPr>
              <a:t>143</a:t>
            </a:r>
          </a:p>
        </p:txBody>
      </p:sp>
      <p:sp>
        <p:nvSpPr>
          <p:cNvPr id="12" name="TextBox 11">
            <a:extLst>
              <a:ext uri="{FF2B5EF4-FFF2-40B4-BE49-F238E27FC236}">
                <a16:creationId xmlns:a16="http://schemas.microsoft.com/office/drawing/2014/main" id="{F7BD876F-82E2-4B16-89CA-BD668AE67388}"/>
              </a:ext>
            </a:extLst>
          </p:cNvPr>
          <p:cNvSpPr txBox="1"/>
          <p:nvPr/>
        </p:nvSpPr>
        <p:spPr bwMode="auto">
          <a:xfrm>
            <a:off x="4748641" y="5375404"/>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a:ea typeface="Myriad Pro Semibold" charset="0"/>
                <a:cs typeface="Myriad Pro Semibold" charset="0"/>
              </a:rPr>
              <a:t>143</a:t>
            </a:r>
          </a:p>
        </p:txBody>
      </p:sp>
      <p:sp>
        <p:nvSpPr>
          <p:cNvPr id="13" name="TextBox 12">
            <a:extLst>
              <a:ext uri="{FF2B5EF4-FFF2-40B4-BE49-F238E27FC236}">
                <a16:creationId xmlns:a16="http://schemas.microsoft.com/office/drawing/2014/main" id="{F53A4E97-9353-4673-8DB4-7838FFB1AD2A}"/>
              </a:ext>
            </a:extLst>
          </p:cNvPr>
          <p:cNvSpPr txBox="1"/>
          <p:nvPr/>
        </p:nvSpPr>
        <p:spPr bwMode="auto">
          <a:xfrm>
            <a:off x="6883593" y="4079042"/>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a:ea typeface="Myriad Pro Semibold" charset="0"/>
                <a:cs typeface="Myriad Pro Semibold" charset="0"/>
              </a:rPr>
              <a:t>152</a:t>
            </a:r>
          </a:p>
        </p:txBody>
      </p:sp>
      <p:sp>
        <p:nvSpPr>
          <p:cNvPr id="14" name="TextBox 13">
            <a:extLst>
              <a:ext uri="{FF2B5EF4-FFF2-40B4-BE49-F238E27FC236}">
                <a16:creationId xmlns:a16="http://schemas.microsoft.com/office/drawing/2014/main" id="{42F8ACCD-3DCE-49B2-91DB-B64407F3789E}"/>
              </a:ext>
            </a:extLst>
          </p:cNvPr>
          <p:cNvSpPr txBox="1"/>
          <p:nvPr/>
        </p:nvSpPr>
        <p:spPr bwMode="auto">
          <a:xfrm>
            <a:off x="6883593" y="4511251"/>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a:ea typeface="Myriad Pro Semibold" charset="0"/>
                <a:cs typeface="Myriad Pro Semibold" charset="0"/>
              </a:rPr>
              <a:t>151</a:t>
            </a:r>
          </a:p>
        </p:txBody>
      </p:sp>
      <p:sp>
        <p:nvSpPr>
          <p:cNvPr id="15" name="TextBox 14">
            <a:extLst>
              <a:ext uri="{FF2B5EF4-FFF2-40B4-BE49-F238E27FC236}">
                <a16:creationId xmlns:a16="http://schemas.microsoft.com/office/drawing/2014/main" id="{9AA363AF-F4ED-4EB1-966F-23887C133A06}"/>
              </a:ext>
            </a:extLst>
          </p:cNvPr>
          <p:cNvSpPr txBox="1"/>
          <p:nvPr/>
        </p:nvSpPr>
        <p:spPr bwMode="auto">
          <a:xfrm>
            <a:off x="6883593" y="4943196"/>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a:ea typeface="Myriad Pro Semibold" charset="0"/>
                <a:cs typeface="Myriad Pro Semibold" charset="0"/>
              </a:rPr>
              <a:t>151</a:t>
            </a:r>
          </a:p>
        </p:txBody>
      </p:sp>
      <p:sp>
        <p:nvSpPr>
          <p:cNvPr id="16" name="TextBox 15">
            <a:extLst>
              <a:ext uri="{FF2B5EF4-FFF2-40B4-BE49-F238E27FC236}">
                <a16:creationId xmlns:a16="http://schemas.microsoft.com/office/drawing/2014/main" id="{2D384486-73D9-4BED-9789-460F0BBF17A8}"/>
              </a:ext>
            </a:extLst>
          </p:cNvPr>
          <p:cNvSpPr txBox="1"/>
          <p:nvPr/>
        </p:nvSpPr>
        <p:spPr bwMode="auto">
          <a:xfrm>
            <a:off x="6883593" y="5375404"/>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a:ea typeface="Myriad Pro Semibold" charset="0"/>
                <a:cs typeface="Myriad Pro Semibold" charset="0"/>
              </a:rPr>
              <a:t>153</a:t>
            </a:r>
          </a:p>
        </p:txBody>
      </p:sp>
      <p:sp>
        <p:nvSpPr>
          <p:cNvPr id="17" name="TextBox 16">
            <a:extLst>
              <a:ext uri="{FF2B5EF4-FFF2-40B4-BE49-F238E27FC236}">
                <a16:creationId xmlns:a16="http://schemas.microsoft.com/office/drawing/2014/main" id="{9D8697F0-2C39-47E0-9209-8A1C126A99E0}"/>
              </a:ext>
            </a:extLst>
          </p:cNvPr>
          <p:cNvSpPr txBox="1"/>
          <p:nvPr/>
        </p:nvSpPr>
        <p:spPr bwMode="auto">
          <a:xfrm>
            <a:off x="9082088" y="5806644"/>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a:ea typeface="Myriad Pro Semibold" charset="0"/>
                <a:cs typeface="Myriad Pro Semibold" charset="0"/>
              </a:rPr>
              <a:t>11</a:t>
            </a:r>
          </a:p>
        </p:txBody>
      </p:sp>
    </p:spTree>
    <p:extLst>
      <p:ext uri="{BB962C8B-B14F-4D97-AF65-F5344CB8AC3E}">
        <p14:creationId xmlns:p14="http://schemas.microsoft.com/office/powerpoint/2010/main" val="123242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25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19226269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adjusting the subtrahend affects the difference</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2925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25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1.29 Using equivalence and the compensation category to calculate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86483785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41-42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text  Description automatically generated">
            <a:extLst>
              <a:ext uri="{FF2B5EF4-FFF2-40B4-BE49-F238E27FC236}">
                <a16:creationId xmlns:a16="http://schemas.microsoft.com/office/drawing/2014/main" id="{96CB3017-4620-4465-BCF5-EAF71C596A9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3196234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5:1</a:t>
            </a:r>
          </a:p>
        </p:txBody>
      </p:sp>
      <p:sp>
        <p:nvSpPr>
          <p:cNvPr id="7" name="TextBox 6">
            <a:extLst>
              <a:ext uri="{FF2B5EF4-FFF2-40B4-BE49-F238E27FC236}">
                <a16:creationId xmlns:a16="http://schemas.microsoft.com/office/drawing/2014/main" id="{CFA5DB45-90D9-4E68-B0CA-6E55EB5DAA86}"/>
              </a:ext>
            </a:extLst>
          </p:cNvPr>
          <p:cNvSpPr txBox="1"/>
          <p:nvPr/>
        </p:nvSpPr>
        <p:spPr bwMode="auto">
          <a:xfrm>
            <a:off x="4147718" y="5585533"/>
            <a:ext cx="1039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 </a:t>
            </a:r>
            <a:r>
              <a:rPr lang="en-GB" sz="2400" dirty="0">
                <a:latin typeface="Arial" panose="020B0604020202020204" pitchFamily="34" charset="0"/>
                <a:ea typeface="Myriad Pro Semibold" charset="0"/>
                <a:cs typeface="Arial" panose="020B0604020202020204" pitchFamily="34" charset="0"/>
              </a:rPr>
              <a:t>− 4</a:t>
            </a:r>
            <a:endParaRPr lang="en-GB" sz="2400" dirty="0">
              <a:latin typeface="Myriad Pro Semibold"/>
              <a:ea typeface="Myriad Pro Semibold" charset="0"/>
              <a:cs typeface="Myriad Pro Semibold" charset="0"/>
            </a:endParaRPr>
          </a:p>
        </p:txBody>
      </p:sp>
      <p:sp>
        <p:nvSpPr>
          <p:cNvPr id="8" name="TextBox 7">
            <a:extLst>
              <a:ext uri="{FF2B5EF4-FFF2-40B4-BE49-F238E27FC236}">
                <a16:creationId xmlns:a16="http://schemas.microsoft.com/office/drawing/2014/main" id="{7789C379-2302-4D33-904A-7F9BC0C0228F}"/>
              </a:ext>
            </a:extLst>
          </p:cNvPr>
          <p:cNvSpPr txBox="1"/>
          <p:nvPr/>
        </p:nvSpPr>
        <p:spPr bwMode="auto">
          <a:xfrm>
            <a:off x="7005218" y="5585533"/>
            <a:ext cx="1039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 </a:t>
            </a:r>
            <a:r>
              <a:rPr lang="en-GB" sz="2400" dirty="0">
                <a:latin typeface="Arial" panose="020B0604020202020204" pitchFamily="34" charset="0"/>
                <a:ea typeface="Myriad Pro Semibold" charset="0"/>
                <a:cs typeface="Arial" panose="020B0604020202020204" pitchFamily="34" charset="0"/>
              </a:rPr>
              <a:t>− 5</a:t>
            </a:r>
            <a:endParaRPr lang="en-GB" sz="2400" dirty="0">
              <a:latin typeface="Myriad Pro Semibold"/>
              <a:ea typeface="Myriad Pro Semibold" charset="0"/>
              <a:cs typeface="Myriad Pro Semibold" charset="0"/>
            </a:endParaRPr>
          </a:p>
        </p:txBody>
      </p:sp>
      <p:pic>
        <p:nvPicPr>
          <p:cNvPr id="10" name="Picture 9" descr="A picture containing stationary, pencil  Description generated with very high confidence">
            <a:extLst>
              <a:ext uri="{FF2B5EF4-FFF2-40B4-BE49-F238E27FC236}">
                <a16:creationId xmlns:a16="http://schemas.microsoft.com/office/drawing/2014/main" id="{F02A496A-7217-4C65-A688-932A36735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702" y="1580993"/>
            <a:ext cx="1399099" cy="3696017"/>
          </a:xfrm>
          <a:prstGeom prst="rect">
            <a:avLst/>
          </a:prstGeom>
        </p:spPr>
      </p:pic>
      <p:pic>
        <p:nvPicPr>
          <p:cNvPr id="11" name="Picture 10" descr="A picture containing stationary, pencil  Description generated with very high confidence">
            <a:extLst>
              <a:ext uri="{FF2B5EF4-FFF2-40B4-BE49-F238E27FC236}">
                <a16:creationId xmlns:a16="http://schemas.microsoft.com/office/drawing/2014/main" id="{994B1C80-17CB-4A1C-AD71-C84036639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202" y="1580993"/>
            <a:ext cx="1399099" cy="3696017"/>
          </a:xfrm>
          <a:prstGeom prst="rect">
            <a:avLst/>
          </a:prstGeom>
        </p:spPr>
      </p:pic>
      <p:sp>
        <p:nvSpPr>
          <p:cNvPr id="13" name="Rectangle 12">
            <a:extLst>
              <a:ext uri="{FF2B5EF4-FFF2-40B4-BE49-F238E27FC236}">
                <a16:creationId xmlns:a16="http://schemas.microsoft.com/office/drawing/2014/main" id="{CBFF82F0-2621-48CD-9966-C0C28F294061}"/>
              </a:ext>
            </a:extLst>
          </p:cNvPr>
          <p:cNvSpPr/>
          <p:nvPr/>
        </p:nvSpPr>
        <p:spPr bwMode="auto">
          <a:xfrm>
            <a:off x="4748213" y="2338391"/>
            <a:ext cx="648000" cy="2962433"/>
          </a:xfrm>
          <a:prstGeom prst="rect">
            <a:avLst/>
          </a:prstGeom>
          <a:solidFill>
            <a:srgbClr val="FFFFFF">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4" name="Rectangle 13">
            <a:extLst>
              <a:ext uri="{FF2B5EF4-FFF2-40B4-BE49-F238E27FC236}">
                <a16:creationId xmlns:a16="http://schemas.microsoft.com/office/drawing/2014/main" id="{39F80E52-060C-450B-A147-6EC09FC16FC9}"/>
              </a:ext>
            </a:extLst>
          </p:cNvPr>
          <p:cNvSpPr/>
          <p:nvPr/>
        </p:nvSpPr>
        <p:spPr bwMode="auto">
          <a:xfrm>
            <a:off x="7576300" y="1580992"/>
            <a:ext cx="648000" cy="3696017"/>
          </a:xfrm>
          <a:prstGeom prst="rect">
            <a:avLst/>
          </a:prstGeom>
          <a:solidFill>
            <a:srgbClr val="FFFFFF">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5" name="TextBox 14">
            <a:extLst>
              <a:ext uri="{FF2B5EF4-FFF2-40B4-BE49-F238E27FC236}">
                <a16:creationId xmlns:a16="http://schemas.microsoft.com/office/drawing/2014/main" id="{57888ACA-0EBA-448E-8E19-C08410F13BF5}"/>
              </a:ext>
            </a:extLst>
          </p:cNvPr>
          <p:cNvSpPr txBox="1"/>
          <p:nvPr/>
        </p:nvSpPr>
        <p:spPr bwMode="auto">
          <a:xfrm>
            <a:off x="5898671" y="558553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&gt;</a:t>
            </a:r>
          </a:p>
        </p:txBody>
      </p:sp>
    </p:spTree>
    <p:extLst>
      <p:ext uri="{BB962C8B-B14F-4D97-AF65-F5344CB8AC3E}">
        <p14:creationId xmlns:p14="http://schemas.microsoft.com/office/powerpoint/2010/main" val="63648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animBg="1"/>
      <p:bldP spid="14" grpId="0" animBg="1"/>
      <p:bldP spid="15"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5:1</a:t>
            </a:r>
          </a:p>
        </p:txBody>
      </p:sp>
      <p:sp>
        <p:nvSpPr>
          <p:cNvPr id="5" name="TextBox 4">
            <a:extLst>
              <a:ext uri="{FF2B5EF4-FFF2-40B4-BE49-F238E27FC236}">
                <a16:creationId xmlns:a16="http://schemas.microsoft.com/office/drawing/2014/main" id="{6A5FBE70-A909-42F7-B896-7CECED1E51E6}"/>
              </a:ext>
            </a:extLst>
          </p:cNvPr>
          <p:cNvSpPr txBox="1"/>
          <p:nvPr/>
        </p:nvSpPr>
        <p:spPr bwMode="auto">
          <a:xfrm>
            <a:off x="4147718" y="5585533"/>
            <a:ext cx="1039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 </a:t>
            </a:r>
            <a:r>
              <a:rPr lang="en-GB" sz="2400" dirty="0">
                <a:latin typeface="Arial" panose="020B0604020202020204" pitchFamily="34" charset="0"/>
                <a:ea typeface="Myriad Pro Semibold" charset="0"/>
                <a:cs typeface="Arial" panose="020B0604020202020204" pitchFamily="34" charset="0"/>
              </a:rPr>
              <a:t>− 4</a:t>
            </a:r>
            <a:endParaRPr lang="en-GB" sz="2400" dirty="0">
              <a:latin typeface="Myriad Pro Semibold"/>
              <a:ea typeface="Myriad Pro Semibold" charset="0"/>
              <a:cs typeface="Myriad Pro Semibold" charset="0"/>
            </a:endParaRPr>
          </a:p>
        </p:txBody>
      </p:sp>
      <p:sp>
        <p:nvSpPr>
          <p:cNvPr id="6" name="TextBox 5">
            <a:extLst>
              <a:ext uri="{FF2B5EF4-FFF2-40B4-BE49-F238E27FC236}">
                <a16:creationId xmlns:a16="http://schemas.microsoft.com/office/drawing/2014/main" id="{B063A481-5292-4E7F-A5B8-7EC0977DFF1A}"/>
              </a:ext>
            </a:extLst>
          </p:cNvPr>
          <p:cNvSpPr txBox="1"/>
          <p:nvPr/>
        </p:nvSpPr>
        <p:spPr bwMode="auto">
          <a:xfrm>
            <a:off x="7005218" y="5585533"/>
            <a:ext cx="1039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 </a:t>
            </a:r>
            <a:r>
              <a:rPr lang="en-GB" sz="2400" dirty="0">
                <a:latin typeface="Arial" panose="020B0604020202020204" pitchFamily="34" charset="0"/>
                <a:ea typeface="Myriad Pro Semibold" charset="0"/>
                <a:cs typeface="Arial" panose="020B0604020202020204" pitchFamily="34" charset="0"/>
              </a:rPr>
              <a:t>− 3</a:t>
            </a:r>
            <a:endParaRPr lang="en-GB" sz="2400" dirty="0">
              <a:latin typeface="Myriad Pro Semibold"/>
              <a:ea typeface="Myriad Pro Semibold" charset="0"/>
              <a:cs typeface="Myriad Pro Semibold" charset="0"/>
            </a:endParaRPr>
          </a:p>
        </p:txBody>
      </p:sp>
      <p:pic>
        <p:nvPicPr>
          <p:cNvPr id="7" name="Picture 6" descr="A picture containing stationary, pencil  Description generated with very high confidence">
            <a:extLst>
              <a:ext uri="{FF2B5EF4-FFF2-40B4-BE49-F238E27FC236}">
                <a16:creationId xmlns:a16="http://schemas.microsoft.com/office/drawing/2014/main" id="{BE3CAE9E-22A0-463B-935D-32F9FCA1D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702" y="1580993"/>
            <a:ext cx="1399099" cy="3696017"/>
          </a:xfrm>
          <a:prstGeom prst="rect">
            <a:avLst/>
          </a:prstGeom>
        </p:spPr>
      </p:pic>
      <p:pic>
        <p:nvPicPr>
          <p:cNvPr id="8" name="Picture 7" descr="A picture containing stationary, pencil  Description generated with very high confidence">
            <a:extLst>
              <a:ext uri="{FF2B5EF4-FFF2-40B4-BE49-F238E27FC236}">
                <a16:creationId xmlns:a16="http://schemas.microsoft.com/office/drawing/2014/main" id="{7910D48C-BCDC-41B0-90B6-917841424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202" y="1580993"/>
            <a:ext cx="1399099" cy="3696017"/>
          </a:xfrm>
          <a:prstGeom prst="rect">
            <a:avLst/>
          </a:prstGeom>
        </p:spPr>
      </p:pic>
      <p:sp>
        <p:nvSpPr>
          <p:cNvPr id="9" name="Rectangle 8">
            <a:extLst>
              <a:ext uri="{FF2B5EF4-FFF2-40B4-BE49-F238E27FC236}">
                <a16:creationId xmlns:a16="http://schemas.microsoft.com/office/drawing/2014/main" id="{377FDE5F-F23C-4E75-BB51-2CB669C4F4DE}"/>
              </a:ext>
            </a:extLst>
          </p:cNvPr>
          <p:cNvSpPr/>
          <p:nvPr/>
        </p:nvSpPr>
        <p:spPr bwMode="auto">
          <a:xfrm>
            <a:off x="4748213" y="2338391"/>
            <a:ext cx="648000" cy="2962433"/>
          </a:xfrm>
          <a:prstGeom prst="rect">
            <a:avLst/>
          </a:prstGeom>
          <a:solidFill>
            <a:srgbClr val="FFFFFF">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0" name="Rectangle 9">
            <a:extLst>
              <a:ext uri="{FF2B5EF4-FFF2-40B4-BE49-F238E27FC236}">
                <a16:creationId xmlns:a16="http://schemas.microsoft.com/office/drawing/2014/main" id="{812E4123-C011-41D3-9B21-0BEFC5B2A9E9}"/>
              </a:ext>
            </a:extLst>
          </p:cNvPr>
          <p:cNvSpPr/>
          <p:nvPr/>
        </p:nvSpPr>
        <p:spPr bwMode="auto">
          <a:xfrm>
            <a:off x="7576300" y="3090656"/>
            <a:ext cx="648000" cy="2186353"/>
          </a:xfrm>
          <a:prstGeom prst="rect">
            <a:avLst/>
          </a:prstGeom>
          <a:solidFill>
            <a:srgbClr val="FFFFFF">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1" name="TextBox 10">
            <a:extLst>
              <a:ext uri="{FF2B5EF4-FFF2-40B4-BE49-F238E27FC236}">
                <a16:creationId xmlns:a16="http://schemas.microsoft.com/office/drawing/2014/main" id="{7A130CED-198D-4D22-AD01-C032EC19C4B8}"/>
              </a:ext>
            </a:extLst>
          </p:cNvPr>
          <p:cNvSpPr txBox="1"/>
          <p:nvPr/>
        </p:nvSpPr>
        <p:spPr bwMode="auto">
          <a:xfrm>
            <a:off x="5898671" y="558553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&lt;</a:t>
            </a:r>
          </a:p>
        </p:txBody>
      </p:sp>
    </p:spTree>
    <p:extLst>
      <p:ext uri="{BB962C8B-B14F-4D97-AF65-F5344CB8AC3E}">
        <p14:creationId xmlns:p14="http://schemas.microsoft.com/office/powerpoint/2010/main" val="8933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5FFEC1-700B-4EAC-98B4-ED5B0B399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777" y="2614149"/>
            <a:ext cx="7907446" cy="1629705"/>
          </a:xfrm>
          <a:prstGeom prst="rect">
            <a:avLst/>
          </a:prstGeom>
        </p:spPr>
      </p:pic>
      <p:sp>
        <p:nvSpPr>
          <p:cNvPr id="2" name="Text Placeholder 1"/>
          <p:cNvSpPr>
            <a:spLocks noGrp="1"/>
          </p:cNvSpPr>
          <p:nvPr>
            <p:ph type="body" sz="quarter" idx="11"/>
          </p:nvPr>
        </p:nvSpPr>
        <p:spPr/>
        <p:txBody>
          <a:bodyPr/>
          <a:lstStyle/>
          <a:p>
            <a:r>
              <a:rPr lang="en-GB" dirty="0"/>
              <a:t>1.28 Common structures </a:t>
            </a:r>
            <a:r>
              <a:rPr lang="en-US" dirty="0"/>
              <a:t>– step 1:2</a:t>
            </a:r>
          </a:p>
        </p:txBody>
      </p:sp>
      <p:sp>
        <p:nvSpPr>
          <p:cNvPr id="6" name="TextBox 5">
            <a:extLst>
              <a:ext uri="{FF2B5EF4-FFF2-40B4-BE49-F238E27FC236}">
                <a16:creationId xmlns:a16="http://schemas.microsoft.com/office/drawing/2014/main" id="{6471FA19-0497-42CE-BD52-D28450E52B49}"/>
              </a:ext>
            </a:extLst>
          </p:cNvPr>
          <p:cNvSpPr txBox="1"/>
          <p:nvPr/>
        </p:nvSpPr>
        <p:spPr>
          <a:xfrm>
            <a:off x="5325540" y="4298431"/>
            <a:ext cx="1388522" cy="461665"/>
          </a:xfrm>
          <a:prstGeom prst="rect">
            <a:avLst/>
          </a:prstGeom>
          <a:noFill/>
        </p:spPr>
        <p:txBody>
          <a:bodyPr wrap="none" rtlCol="0">
            <a:spAutoFit/>
          </a:bodyPr>
          <a:lstStyle/>
          <a:p>
            <a:pPr algn="ctr"/>
            <a:r>
              <a:rPr lang="en-GB" sz="2400" i="1" dirty="0">
                <a:latin typeface="Myriad Pro" panose="020B0503030403020204" pitchFamily="34" charset="0"/>
                <a:cs typeface="Myanmar Text" panose="020B0502040204020203" pitchFamily="34" charset="0"/>
              </a:rPr>
              <a:t>5 </a:t>
            </a:r>
            <a:r>
              <a:rPr lang="en-GB" sz="2400" i="1" dirty="0">
                <a:latin typeface="Myriad Pro" panose="020B0703030403020204" pitchFamily="34" charset="0"/>
              </a:rPr>
              <a:t>×</a:t>
            </a:r>
            <a:r>
              <a:rPr lang="en-GB" sz="2400" i="1" dirty="0">
                <a:latin typeface="Myriad Pro" panose="020B0503030403020204" pitchFamily="34" charset="0"/>
                <a:cs typeface="Myanmar Text" panose="020B0502040204020203" pitchFamily="34" charset="0"/>
              </a:rPr>
              <a:t> r = o</a:t>
            </a:r>
          </a:p>
        </p:txBody>
      </p:sp>
      <p:sp>
        <p:nvSpPr>
          <p:cNvPr id="9" name="TextBox 8">
            <a:extLst>
              <a:ext uri="{FF2B5EF4-FFF2-40B4-BE49-F238E27FC236}">
                <a16:creationId xmlns:a16="http://schemas.microsoft.com/office/drawing/2014/main" id="{720093B8-A1E7-40D7-8258-B3E0B0138DD6}"/>
              </a:ext>
            </a:extLst>
          </p:cNvPr>
          <p:cNvSpPr txBox="1"/>
          <p:nvPr/>
        </p:nvSpPr>
        <p:spPr>
          <a:xfrm>
            <a:off x="4576142" y="4670811"/>
            <a:ext cx="2887329" cy="830997"/>
          </a:xfrm>
          <a:prstGeom prst="rect">
            <a:avLst/>
          </a:prstGeom>
          <a:noFill/>
        </p:spPr>
        <p:txBody>
          <a:bodyPr wrap="none" rtlCol="0">
            <a:spAutoFit/>
          </a:bodyPr>
          <a:lstStyle/>
          <a:p>
            <a:pPr algn="ctr"/>
            <a:r>
              <a:rPr lang="en-GB" sz="2400" dirty="0">
                <a:latin typeface="Myriad Pro" panose="020B0503030403020204" pitchFamily="34" charset="0"/>
                <a:cs typeface="Myanmar Text" panose="020B0502040204020203" pitchFamily="34" charset="0"/>
              </a:rPr>
              <a:t>or</a:t>
            </a:r>
            <a:r>
              <a:rPr lang="en-GB" sz="2400" i="1" dirty="0">
                <a:latin typeface="Myriad Pro" panose="020B0503030403020204" pitchFamily="34" charset="0"/>
                <a:cs typeface="Myanmar Text" panose="020B0502040204020203" pitchFamily="34" charset="0"/>
              </a:rPr>
              <a:t> </a:t>
            </a:r>
            <a:br>
              <a:rPr lang="en-GB" sz="2400" i="1" dirty="0">
                <a:latin typeface="Myriad Pro" panose="020B0503030403020204" pitchFamily="34" charset="0"/>
                <a:cs typeface="Myanmar Text" panose="020B0502040204020203" pitchFamily="34" charset="0"/>
              </a:rPr>
            </a:br>
            <a:r>
              <a:rPr lang="en-GB" sz="2400" i="1" dirty="0">
                <a:latin typeface="Myriad Pro" panose="020B0503030403020204" pitchFamily="34" charset="0"/>
                <a:cs typeface="Myanmar Text" panose="020B0502040204020203" pitchFamily="34" charset="0"/>
              </a:rPr>
              <a:t>r + r + r + r + r = o </a:t>
            </a:r>
          </a:p>
        </p:txBody>
      </p:sp>
    </p:spTree>
    <p:extLst>
      <p:ext uri="{BB962C8B-B14F-4D97-AF65-F5344CB8AC3E}">
        <p14:creationId xmlns:p14="http://schemas.microsoft.com/office/powerpoint/2010/main" val="223029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26</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27790709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increasing or decreasing the subtrahend affects the difference</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618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26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1.29 Using equivalence and the compensation category to calculate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606344947"/>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5:2 – 5:3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42-44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text  Description automatically generated">
            <a:extLst>
              <a:ext uri="{FF2B5EF4-FFF2-40B4-BE49-F238E27FC236}">
                <a16:creationId xmlns:a16="http://schemas.microsoft.com/office/drawing/2014/main" id="{96CB3017-4620-4465-BCF5-EAF71C596A9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887136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sign  Description generated with high confidence">
            <a:extLst>
              <a:ext uri="{FF2B5EF4-FFF2-40B4-BE49-F238E27FC236}">
                <a16:creationId xmlns:a16="http://schemas.microsoft.com/office/drawing/2014/main" id="{B26E736F-937F-4560-8E82-A6B5FF9A3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184" y="2853275"/>
            <a:ext cx="253967" cy="475511"/>
          </a:xfrm>
          <a:prstGeom prst="rect">
            <a:avLst/>
          </a:prstGeom>
        </p:spPr>
      </p:pic>
      <p:sp>
        <p:nvSpPr>
          <p:cNvPr id="7" name="TextBox 6">
            <a:extLst>
              <a:ext uri="{FF2B5EF4-FFF2-40B4-BE49-F238E27FC236}">
                <a16:creationId xmlns:a16="http://schemas.microsoft.com/office/drawing/2014/main" id="{B0955F5F-C1FB-4BC8-A073-CF8C1000B04C}"/>
              </a:ext>
            </a:extLst>
          </p:cNvPr>
          <p:cNvSpPr txBox="1"/>
          <p:nvPr/>
        </p:nvSpPr>
        <p:spPr bwMode="auto">
          <a:xfrm>
            <a:off x="8487725" y="3619255"/>
            <a:ext cx="12105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14E0E"/>
                </a:solidFill>
                <a:latin typeface="Myriad Pro Semibold"/>
                <a:ea typeface="Myriad Pro Semibold" charset="0"/>
                <a:cs typeface="Myriad Pro Semibold" charset="0"/>
              </a:rPr>
              <a:t>98 </a:t>
            </a:r>
            <a:r>
              <a:rPr lang="en-GB" sz="2400" dirty="0">
                <a:solidFill>
                  <a:srgbClr val="914E0E"/>
                </a:solidFill>
                <a:latin typeface="Arial" panose="020B0604020202020204" pitchFamily="34" charset="0"/>
                <a:ea typeface="Myriad Pro Semibold" charset="0"/>
                <a:cs typeface="Arial" panose="020B0604020202020204" pitchFamily="34" charset="0"/>
              </a:rPr>
              <a:t>− 30</a:t>
            </a:r>
            <a:endParaRPr lang="en-GB" sz="2400" dirty="0">
              <a:solidFill>
                <a:srgbClr val="914E0E"/>
              </a:solidFill>
              <a:latin typeface="Myriad Pro Semibold"/>
              <a:ea typeface="Myriad Pro Semibold" charset="0"/>
              <a:cs typeface="Myriad Pro Semibold" charset="0"/>
            </a:endParaRPr>
          </a:p>
        </p:txBody>
      </p:sp>
      <p:sp>
        <p:nvSpPr>
          <p:cNvPr id="8" name="TextBox 7">
            <a:extLst>
              <a:ext uri="{FF2B5EF4-FFF2-40B4-BE49-F238E27FC236}">
                <a16:creationId xmlns:a16="http://schemas.microsoft.com/office/drawing/2014/main" id="{363A5FA1-3520-44A2-B4AA-740E9670CF08}"/>
              </a:ext>
            </a:extLst>
          </p:cNvPr>
          <p:cNvSpPr txBox="1"/>
          <p:nvPr/>
        </p:nvSpPr>
        <p:spPr bwMode="auto">
          <a:xfrm>
            <a:off x="9577768" y="2756648"/>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58F"/>
                </a:solidFill>
                <a:latin typeface="Myriad Pro Semibold"/>
                <a:ea typeface="Myriad Pro Semibold" charset="0"/>
                <a:cs typeface="Myriad Pro Semibold" charset="0"/>
              </a:rPr>
              <a:t>= 78</a:t>
            </a:r>
          </a:p>
        </p:txBody>
      </p:sp>
      <p:sp>
        <p:nvSpPr>
          <p:cNvPr id="9" name="TextBox 8">
            <a:extLst>
              <a:ext uri="{FF2B5EF4-FFF2-40B4-BE49-F238E27FC236}">
                <a16:creationId xmlns:a16="http://schemas.microsoft.com/office/drawing/2014/main" id="{16679F72-E00D-43D7-9E97-5EDD6040E948}"/>
              </a:ext>
            </a:extLst>
          </p:cNvPr>
          <p:cNvSpPr txBox="1"/>
          <p:nvPr/>
        </p:nvSpPr>
        <p:spPr bwMode="auto">
          <a:xfrm>
            <a:off x="8487725" y="2756648"/>
            <a:ext cx="12105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58F"/>
                </a:solidFill>
                <a:latin typeface="Myriad Pro Semibold"/>
                <a:ea typeface="Myriad Pro Semibold" charset="0"/>
                <a:cs typeface="Myriad Pro Semibold" charset="0"/>
              </a:rPr>
              <a:t>98 </a:t>
            </a:r>
            <a:r>
              <a:rPr lang="en-GB" sz="2400" dirty="0">
                <a:solidFill>
                  <a:srgbClr val="04658F"/>
                </a:solidFill>
                <a:latin typeface="Arial" panose="020B0604020202020204" pitchFamily="34" charset="0"/>
                <a:ea typeface="Myriad Pro Semibold" charset="0"/>
                <a:cs typeface="Arial" panose="020B0604020202020204" pitchFamily="34" charset="0"/>
              </a:rPr>
              <a:t>− 20</a:t>
            </a:r>
            <a:endParaRPr lang="en-GB" sz="2400" dirty="0">
              <a:solidFill>
                <a:srgbClr val="04658F"/>
              </a:solidFill>
              <a:latin typeface="Myriad Pro Semibold"/>
              <a:ea typeface="Myriad Pro Semibold" charset="0"/>
              <a:cs typeface="Myriad Pro Semibold" charset="0"/>
            </a:endParaRPr>
          </a:p>
        </p:txBody>
      </p:sp>
      <p:sp>
        <p:nvSpPr>
          <p:cNvPr id="10" name="TextBox 9">
            <a:extLst>
              <a:ext uri="{FF2B5EF4-FFF2-40B4-BE49-F238E27FC236}">
                <a16:creationId xmlns:a16="http://schemas.microsoft.com/office/drawing/2014/main" id="{F610FF42-88DC-4D1D-B75C-2A2312FAA547}"/>
              </a:ext>
            </a:extLst>
          </p:cNvPr>
          <p:cNvSpPr txBox="1"/>
          <p:nvPr/>
        </p:nvSpPr>
        <p:spPr bwMode="auto">
          <a:xfrm>
            <a:off x="9577768" y="3619255"/>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14E0E"/>
                </a:solidFill>
                <a:latin typeface="Myriad Pro Semibold"/>
                <a:ea typeface="Myriad Pro Semibold" charset="0"/>
                <a:cs typeface="Myriad Pro Semibold" charset="0"/>
              </a:rPr>
              <a:t>= 68</a:t>
            </a:r>
          </a:p>
        </p:txBody>
      </p:sp>
      <p:sp>
        <p:nvSpPr>
          <p:cNvPr id="2" name="Text Placeholder 1"/>
          <p:cNvSpPr>
            <a:spLocks noGrp="1"/>
          </p:cNvSpPr>
          <p:nvPr>
            <p:ph type="body" sz="quarter" idx="11"/>
          </p:nvPr>
        </p:nvSpPr>
        <p:spPr/>
        <p:txBody>
          <a:bodyPr/>
          <a:lstStyle/>
          <a:p>
            <a:r>
              <a:rPr lang="en-US" dirty="0"/>
              <a:t>1.29 Equivalence and compensation – step 5:2</a:t>
            </a:r>
          </a:p>
        </p:txBody>
      </p:sp>
      <p:pic>
        <p:nvPicPr>
          <p:cNvPr id="12" name="Picture 11">
            <a:extLst>
              <a:ext uri="{FF2B5EF4-FFF2-40B4-BE49-F238E27FC236}">
                <a16:creationId xmlns:a16="http://schemas.microsoft.com/office/drawing/2014/main" id="{1AC44652-C835-4674-BACF-F6D22041BE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8334" y="3318981"/>
            <a:ext cx="6727396" cy="351230"/>
          </a:xfrm>
          <a:prstGeom prst="rect">
            <a:avLst/>
          </a:prstGeom>
        </p:spPr>
      </p:pic>
      <p:pic>
        <p:nvPicPr>
          <p:cNvPr id="16" name="Picture 15">
            <a:extLst>
              <a:ext uri="{FF2B5EF4-FFF2-40B4-BE49-F238E27FC236}">
                <a16:creationId xmlns:a16="http://schemas.microsoft.com/office/drawing/2014/main" id="{E0F5EFAA-B3A8-41CB-9405-3A83C08445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8945" y="2843471"/>
            <a:ext cx="253967" cy="475511"/>
          </a:xfrm>
          <a:prstGeom prst="rect">
            <a:avLst/>
          </a:prstGeom>
        </p:spPr>
      </p:pic>
      <p:pic>
        <p:nvPicPr>
          <p:cNvPr id="18" name="Picture 17" descr="A close up of a logo  Description generated with very high confidence">
            <a:extLst>
              <a:ext uri="{FF2B5EF4-FFF2-40B4-BE49-F238E27FC236}">
                <a16:creationId xmlns:a16="http://schemas.microsoft.com/office/drawing/2014/main" id="{3EE0E70B-5082-4EB9-AFDF-2E383E2BB6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8555" y="2465207"/>
            <a:ext cx="5117146" cy="372844"/>
          </a:xfrm>
          <a:prstGeom prst="rect">
            <a:avLst/>
          </a:prstGeom>
        </p:spPr>
      </p:pic>
      <p:pic>
        <p:nvPicPr>
          <p:cNvPr id="22" name="Picture 21">
            <a:extLst>
              <a:ext uri="{FF2B5EF4-FFF2-40B4-BE49-F238E27FC236}">
                <a16:creationId xmlns:a16="http://schemas.microsoft.com/office/drawing/2014/main" id="{1118A85C-73A6-46C2-A882-A5D8B42DEC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9842" y="3343343"/>
            <a:ext cx="253967" cy="632213"/>
          </a:xfrm>
          <a:prstGeom prst="rect">
            <a:avLst/>
          </a:prstGeom>
        </p:spPr>
      </p:pic>
      <p:pic>
        <p:nvPicPr>
          <p:cNvPr id="24" name="Picture 23">
            <a:extLst>
              <a:ext uri="{FF2B5EF4-FFF2-40B4-BE49-F238E27FC236}">
                <a16:creationId xmlns:a16="http://schemas.microsoft.com/office/drawing/2014/main" id="{6C364178-9720-461D-947B-68AC0D5655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07787" y="3871857"/>
            <a:ext cx="4457915" cy="497125"/>
          </a:xfrm>
          <a:prstGeom prst="rect">
            <a:avLst/>
          </a:prstGeom>
        </p:spPr>
      </p:pic>
      <p:pic>
        <p:nvPicPr>
          <p:cNvPr id="26" name="Picture 25">
            <a:extLst>
              <a:ext uri="{FF2B5EF4-FFF2-40B4-BE49-F238E27FC236}">
                <a16:creationId xmlns:a16="http://schemas.microsoft.com/office/drawing/2014/main" id="{52CB168C-8F9E-4CA2-A341-6E128E6080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18357" y="3328262"/>
            <a:ext cx="189124" cy="340423"/>
          </a:xfrm>
          <a:prstGeom prst="rect">
            <a:avLst/>
          </a:prstGeom>
        </p:spPr>
      </p:pic>
      <p:pic>
        <p:nvPicPr>
          <p:cNvPr id="20" name="Picture 19">
            <a:extLst>
              <a:ext uri="{FF2B5EF4-FFF2-40B4-BE49-F238E27FC236}">
                <a16:creationId xmlns:a16="http://schemas.microsoft.com/office/drawing/2014/main" id="{2724681B-F62C-46BE-A3F4-25D45009B1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88166" y="3347373"/>
            <a:ext cx="253966" cy="475511"/>
          </a:xfrm>
          <a:prstGeom prst="rect">
            <a:avLst/>
          </a:prstGeom>
        </p:spPr>
      </p:pic>
      <p:sp>
        <p:nvSpPr>
          <p:cNvPr id="27" name="TextBox 26">
            <a:extLst>
              <a:ext uri="{FF2B5EF4-FFF2-40B4-BE49-F238E27FC236}">
                <a16:creationId xmlns:a16="http://schemas.microsoft.com/office/drawing/2014/main" id="{F8F78BA2-8533-453E-A19E-1BD9623B02AD}"/>
              </a:ext>
            </a:extLst>
          </p:cNvPr>
          <p:cNvSpPr txBox="1"/>
          <p:nvPr/>
        </p:nvSpPr>
        <p:spPr bwMode="auto">
          <a:xfrm>
            <a:off x="5489761" y="2144000"/>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04658F"/>
                </a:solidFill>
                <a:latin typeface="Myriad Pro Semibold"/>
                <a:ea typeface="Myriad Pro Semibold" charset="0"/>
                <a:cs typeface="Myriad Pro Semibold" charset="0"/>
              </a:rPr>
              <a:t>78</a:t>
            </a:r>
          </a:p>
        </p:txBody>
      </p:sp>
      <p:sp>
        <p:nvSpPr>
          <p:cNvPr id="28" name="TextBox 27">
            <a:extLst>
              <a:ext uri="{FF2B5EF4-FFF2-40B4-BE49-F238E27FC236}">
                <a16:creationId xmlns:a16="http://schemas.microsoft.com/office/drawing/2014/main" id="{CCC3228F-FDEE-44F5-B447-2DDA845A6561}"/>
              </a:ext>
            </a:extLst>
          </p:cNvPr>
          <p:cNvSpPr txBox="1"/>
          <p:nvPr/>
        </p:nvSpPr>
        <p:spPr bwMode="auto">
          <a:xfrm>
            <a:off x="5819376" y="4320063"/>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914E0E"/>
                </a:solidFill>
                <a:latin typeface="Myriad Pro Semibold"/>
                <a:ea typeface="Myriad Pro Semibold" charset="0"/>
                <a:cs typeface="Myriad Pro Semibold" charset="0"/>
              </a:rPr>
              <a:t>68</a:t>
            </a:r>
          </a:p>
        </p:txBody>
      </p:sp>
    </p:spTree>
    <p:extLst>
      <p:ext uri="{BB962C8B-B14F-4D97-AF65-F5344CB8AC3E}">
        <p14:creationId xmlns:p14="http://schemas.microsoft.com/office/powerpoint/2010/main" val="270215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xit" presetSubtype="0" fill="hold" nodeType="withEffect">
                                  <p:stCondLst>
                                    <p:cond delay="0"/>
                                  </p:stCondLst>
                                  <p:childTnLst>
                                    <p:animEffect transition="out" filter="fade">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right)">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27" grpId="0"/>
      <p:bldP spid="28"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5:2</a:t>
            </a:r>
          </a:p>
        </p:txBody>
      </p:sp>
      <p:grpSp>
        <p:nvGrpSpPr>
          <p:cNvPr id="56" name="Group 55">
            <a:extLst>
              <a:ext uri="{FF2B5EF4-FFF2-40B4-BE49-F238E27FC236}">
                <a16:creationId xmlns:a16="http://schemas.microsoft.com/office/drawing/2014/main" id="{D9D188F5-986B-4D7D-B82F-7CCE13211665}"/>
              </a:ext>
            </a:extLst>
          </p:cNvPr>
          <p:cNvGrpSpPr/>
          <p:nvPr/>
        </p:nvGrpSpPr>
        <p:grpSpPr>
          <a:xfrm>
            <a:off x="4065573" y="5357941"/>
            <a:ext cx="4097770" cy="461665"/>
            <a:chOff x="2541573" y="5357940"/>
            <a:chExt cx="4097770" cy="461665"/>
          </a:xfrm>
        </p:grpSpPr>
        <p:grpSp>
          <p:nvGrpSpPr>
            <p:cNvPr id="7" name="Group 6">
              <a:extLst>
                <a:ext uri="{FF2B5EF4-FFF2-40B4-BE49-F238E27FC236}">
                  <a16:creationId xmlns:a16="http://schemas.microsoft.com/office/drawing/2014/main" id="{E01F992A-4581-4EE5-8E93-FD778E354115}"/>
                </a:ext>
              </a:extLst>
            </p:cNvPr>
            <p:cNvGrpSpPr/>
            <p:nvPr/>
          </p:nvGrpSpPr>
          <p:grpSpPr>
            <a:xfrm>
              <a:off x="2541573" y="5357940"/>
              <a:ext cx="2391396" cy="461665"/>
              <a:chOff x="2541573" y="5763582"/>
              <a:chExt cx="2391396" cy="461665"/>
            </a:xfrm>
          </p:grpSpPr>
          <p:sp>
            <p:nvSpPr>
              <p:cNvPr id="8" name="TextBox 7">
                <a:extLst>
                  <a:ext uri="{FF2B5EF4-FFF2-40B4-BE49-F238E27FC236}">
                    <a16:creationId xmlns:a16="http://schemas.microsoft.com/office/drawing/2014/main" id="{4D87A505-1E7F-4B4D-8E74-4CFC65C344EE}"/>
                  </a:ext>
                </a:extLst>
              </p:cNvPr>
              <p:cNvSpPr txBox="1"/>
              <p:nvPr/>
            </p:nvSpPr>
            <p:spPr bwMode="auto">
              <a:xfrm>
                <a:off x="3549594" y="576358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9" name="TextBox 8">
                <a:extLst>
                  <a:ext uri="{FF2B5EF4-FFF2-40B4-BE49-F238E27FC236}">
                    <a16:creationId xmlns:a16="http://schemas.microsoft.com/office/drawing/2014/main" id="{DC28E995-B135-410F-BC3D-E401022337BE}"/>
                  </a:ext>
                </a:extLst>
              </p:cNvPr>
              <p:cNvSpPr txBox="1"/>
              <p:nvPr/>
            </p:nvSpPr>
            <p:spPr bwMode="auto">
              <a:xfrm>
                <a:off x="4414877" y="576358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30</a:t>
                </a:r>
              </a:p>
            </p:txBody>
          </p:sp>
          <p:sp>
            <p:nvSpPr>
              <p:cNvPr id="10" name="TextBox 9">
                <a:extLst>
                  <a:ext uri="{FF2B5EF4-FFF2-40B4-BE49-F238E27FC236}">
                    <a16:creationId xmlns:a16="http://schemas.microsoft.com/office/drawing/2014/main" id="{69263AF2-789D-4120-A5E3-1218411E06E3}"/>
                  </a:ext>
                </a:extLst>
              </p:cNvPr>
              <p:cNvSpPr txBox="1"/>
              <p:nvPr/>
            </p:nvSpPr>
            <p:spPr bwMode="auto">
              <a:xfrm>
                <a:off x="2541573" y="576358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98</a:t>
                </a:r>
              </a:p>
            </p:txBody>
          </p:sp>
        </p:grpSp>
        <p:grpSp>
          <p:nvGrpSpPr>
            <p:cNvPr id="11" name="Group 10">
              <a:extLst>
                <a:ext uri="{FF2B5EF4-FFF2-40B4-BE49-F238E27FC236}">
                  <a16:creationId xmlns:a16="http://schemas.microsoft.com/office/drawing/2014/main" id="{EA7C5E39-2D63-41C7-B869-C1500443DA07}"/>
                </a:ext>
              </a:extLst>
            </p:cNvPr>
            <p:cNvGrpSpPr/>
            <p:nvPr/>
          </p:nvGrpSpPr>
          <p:grpSpPr>
            <a:xfrm>
              <a:off x="5303461" y="5357940"/>
              <a:ext cx="1335882" cy="461665"/>
              <a:chOff x="5303461" y="5763582"/>
              <a:chExt cx="1335882" cy="461665"/>
            </a:xfrm>
          </p:grpSpPr>
          <p:sp>
            <p:nvSpPr>
              <p:cNvPr id="12" name="TextBox 11">
                <a:extLst>
                  <a:ext uri="{FF2B5EF4-FFF2-40B4-BE49-F238E27FC236}">
                    <a16:creationId xmlns:a16="http://schemas.microsoft.com/office/drawing/2014/main" id="{74AAA0D7-5F63-44A6-B647-BDB5510125A3}"/>
                  </a:ext>
                </a:extLst>
              </p:cNvPr>
              <p:cNvSpPr txBox="1"/>
              <p:nvPr/>
            </p:nvSpPr>
            <p:spPr bwMode="auto">
              <a:xfrm>
                <a:off x="6121251" y="576358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68</a:t>
                </a:r>
              </a:p>
            </p:txBody>
          </p:sp>
          <p:sp>
            <p:nvSpPr>
              <p:cNvPr id="13" name="TextBox 12">
                <a:extLst>
                  <a:ext uri="{FF2B5EF4-FFF2-40B4-BE49-F238E27FC236}">
                    <a16:creationId xmlns:a16="http://schemas.microsoft.com/office/drawing/2014/main" id="{81A5F4B4-D3C2-4FE5-888A-26C9BFA6B4BC}"/>
                  </a:ext>
                </a:extLst>
              </p:cNvPr>
              <p:cNvSpPr txBox="1"/>
              <p:nvPr/>
            </p:nvSpPr>
            <p:spPr bwMode="auto">
              <a:xfrm>
                <a:off x="5303461" y="576358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grpSp>
        <p:nvGrpSpPr>
          <p:cNvPr id="55" name="Group 54">
            <a:extLst>
              <a:ext uri="{FF2B5EF4-FFF2-40B4-BE49-F238E27FC236}">
                <a16:creationId xmlns:a16="http://schemas.microsoft.com/office/drawing/2014/main" id="{0CDA2825-2D3C-41AE-A19F-55C4C46183D8}"/>
              </a:ext>
            </a:extLst>
          </p:cNvPr>
          <p:cNvGrpSpPr/>
          <p:nvPr/>
        </p:nvGrpSpPr>
        <p:grpSpPr>
          <a:xfrm>
            <a:off x="4054351" y="3429001"/>
            <a:ext cx="4108992" cy="461665"/>
            <a:chOff x="2530351" y="3429000"/>
            <a:chExt cx="4108992" cy="461665"/>
          </a:xfrm>
        </p:grpSpPr>
        <p:grpSp>
          <p:nvGrpSpPr>
            <p:cNvPr id="14" name="Group 13">
              <a:extLst>
                <a:ext uri="{FF2B5EF4-FFF2-40B4-BE49-F238E27FC236}">
                  <a16:creationId xmlns:a16="http://schemas.microsoft.com/office/drawing/2014/main" id="{DF71A2CB-13AF-4C63-9337-D4E00E7ED96A}"/>
                </a:ext>
              </a:extLst>
            </p:cNvPr>
            <p:cNvGrpSpPr/>
            <p:nvPr/>
          </p:nvGrpSpPr>
          <p:grpSpPr>
            <a:xfrm>
              <a:off x="5303461" y="3429000"/>
              <a:ext cx="1335882" cy="461665"/>
              <a:chOff x="5303461" y="3834642"/>
              <a:chExt cx="1335882" cy="461665"/>
            </a:xfrm>
          </p:grpSpPr>
          <p:sp>
            <p:nvSpPr>
              <p:cNvPr id="15" name="TextBox 14">
                <a:extLst>
                  <a:ext uri="{FF2B5EF4-FFF2-40B4-BE49-F238E27FC236}">
                    <a16:creationId xmlns:a16="http://schemas.microsoft.com/office/drawing/2014/main" id="{A9D77ECB-C3CA-450C-82D3-415135461E99}"/>
                  </a:ext>
                </a:extLst>
              </p:cNvPr>
              <p:cNvSpPr txBox="1"/>
              <p:nvPr/>
            </p:nvSpPr>
            <p:spPr bwMode="auto">
              <a:xfrm>
                <a:off x="6121251" y="383464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78</a:t>
                </a:r>
              </a:p>
            </p:txBody>
          </p:sp>
          <p:sp>
            <p:nvSpPr>
              <p:cNvPr id="16" name="TextBox 15">
                <a:extLst>
                  <a:ext uri="{FF2B5EF4-FFF2-40B4-BE49-F238E27FC236}">
                    <a16:creationId xmlns:a16="http://schemas.microsoft.com/office/drawing/2014/main" id="{0AF0B8BF-3866-4E61-AA3E-4E35A5E632FA}"/>
                  </a:ext>
                </a:extLst>
              </p:cNvPr>
              <p:cNvSpPr txBox="1"/>
              <p:nvPr/>
            </p:nvSpPr>
            <p:spPr bwMode="auto">
              <a:xfrm>
                <a:off x="5303461" y="383464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nvGrpSpPr>
            <p:cNvPr id="17" name="Group 16">
              <a:extLst>
                <a:ext uri="{FF2B5EF4-FFF2-40B4-BE49-F238E27FC236}">
                  <a16:creationId xmlns:a16="http://schemas.microsoft.com/office/drawing/2014/main" id="{26641F6E-9C8B-4B59-9286-906A5A404DCE}"/>
                </a:ext>
              </a:extLst>
            </p:cNvPr>
            <p:cNvGrpSpPr/>
            <p:nvPr/>
          </p:nvGrpSpPr>
          <p:grpSpPr>
            <a:xfrm>
              <a:off x="2530351" y="3429000"/>
              <a:ext cx="2413839" cy="461665"/>
              <a:chOff x="2530351" y="3834642"/>
              <a:chExt cx="2413839" cy="461665"/>
            </a:xfrm>
          </p:grpSpPr>
          <p:sp>
            <p:nvSpPr>
              <p:cNvPr id="18" name="TextBox 17">
                <a:extLst>
                  <a:ext uri="{FF2B5EF4-FFF2-40B4-BE49-F238E27FC236}">
                    <a16:creationId xmlns:a16="http://schemas.microsoft.com/office/drawing/2014/main" id="{92B43D07-7699-464D-BD85-D56B4F20BF92}"/>
                  </a:ext>
                </a:extLst>
              </p:cNvPr>
              <p:cNvSpPr txBox="1"/>
              <p:nvPr/>
            </p:nvSpPr>
            <p:spPr bwMode="auto">
              <a:xfrm>
                <a:off x="2530351" y="383464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98</a:t>
                </a:r>
              </a:p>
            </p:txBody>
          </p:sp>
          <p:sp>
            <p:nvSpPr>
              <p:cNvPr id="19" name="TextBox 18">
                <a:extLst>
                  <a:ext uri="{FF2B5EF4-FFF2-40B4-BE49-F238E27FC236}">
                    <a16:creationId xmlns:a16="http://schemas.microsoft.com/office/drawing/2014/main" id="{CE17B8C4-0C50-48AD-A1C6-7554461E5DDC}"/>
                  </a:ext>
                </a:extLst>
              </p:cNvPr>
              <p:cNvSpPr txBox="1"/>
              <p:nvPr/>
            </p:nvSpPr>
            <p:spPr bwMode="auto">
              <a:xfrm>
                <a:off x="4426098" y="383464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20</a:t>
                </a:r>
              </a:p>
            </p:txBody>
          </p:sp>
          <p:sp>
            <p:nvSpPr>
              <p:cNvPr id="20" name="TextBox 19">
                <a:extLst>
                  <a:ext uri="{FF2B5EF4-FFF2-40B4-BE49-F238E27FC236}">
                    <a16:creationId xmlns:a16="http://schemas.microsoft.com/office/drawing/2014/main" id="{F79C551A-7301-41A5-984F-921CBDE23AA5}"/>
                  </a:ext>
                </a:extLst>
              </p:cNvPr>
              <p:cNvSpPr txBox="1"/>
              <p:nvPr/>
            </p:nvSpPr>
            <p:spPr bwMode="auto">
              <a:xfrm>
                <a:off x="3549594" y="383464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grpSp>
      </p:grpSp>
      <p:sp>
        <p:nvSpPr>
          <p:cNvPr id="21" name="TextBox 20">
            <a:extLst>
              <a:ext uri="{FF2B5EF4-FFF2-40B4-BE49-F238E27FC236}">
                <a16:creationId xmlns:a16="http://schemas.microsoft.com/office/drawing/2014/main" id="{91B8AC16-4147-49BE-992C-1DCB1AA1CE20}"/>
              </a:ext>
            </a:extLst>
          </p:cNvPr>
          <p:cNvSpPr txBox="1"/>
          <p:nvPr/>
        </p:nvSpPr>
        <p:spPr bwMode="auto">
          <a:xfrm>
            <a:off x="5436368" y="4394764"/>
            <a:ext cx="748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Comic Sans MS" panose="030F0702030302020204" pitchFamily="66"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2" name="TextBox 21">
            <a:extLst>
              <a:ext uri="{FF2B5EF4-FFF2-40B4-BE49-F238E27FC236}">
                <a16:creationId xmlns:a16="http://schemas.microsoft.com/office/drawing/2014/main" id="{35EABC5E-58DA-40F2-A787-52F20898D7F2}"/>
              </a:ext>
            </a:extLst>
          </p:cNvPr>
          <p:cNvSpPr txBox="1"/>
          <p:nvPr/>
        </p:nvSpPr>
        <p:spPr bwMode="auto">
          <a:xfrm>
            <a:off x="7888268" y="4394764"/>
            <a:ext cx="780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Arial" panose="020B0604020202020204" pitchFamily="34"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23" name="Picture 22" descr="A close up of a logo  Description generated with high confidence">
            <a:extLst>
              <a:ext uri="{FF2B5EF4-FFF2-40B4-BE49-F238E27FC236}">
                <a16:creationId xmlns:a16="http://schemas.microsoft.com/office/drawing/2014/main" id="{BBBEC8E9-361A-42C1-8D5E-C18DDEF04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352" y="3930160"/>
            <a:ext cx="194527" cy="1390870"/>
          </a:xfrm>
          <a:prstGeom prst="rect">
            <a:avLst/>
          </a:prstGeom>
        </p:spPr>
      </p:pic>
      <p:pic>
        <p:nvPicPr>
          <p:cNvPr id="24" name="Picture 23" descr="A close up of a logo  Description generated with high confidence">
            <a:extLst>
              <a:ext uri="{FF2B5EF4-FFF2-40B4-BE49-F238E27FC236}">
                <a16:creationId xmlns:a16="http://schemas.microsoft.com/office/drawing/2014/main" id="{1594AB88-824F-41B7-8CA8-DD0EA87CE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618" y="3928867"/>
            <a:ext cx="194527" cy="1390870"/>
          </a:xfrm>
          <a:prstGeom prst="rect">
            <a:avLst/>
          </a:prstGeom>
        </p:spPr>
      </p:pic>
      <p:sp>
        <p:nvSpPr>
          <p:cNvPr id="27" name="Rectangle 26">
            <a:extLst>
              <a:ext uri="{FF2B5EF4-FFF2-40B4-BE49-F238E27FC236}">
                <a16:creationId xmlns:a16="http://schemas.microsoft.com/office/drawing/2014/main" id="{F3D34E24-B867-4862-B2D9-3113FE3027C9}"/>
              </a:ext>
            </a:extLst>
          </p:cNvPr>
          <p:cNvSpPr/>
          <p:nvPr/>
        </p:nvSpPr>
        <p:spPr bwMode="auto">
          <a:xfrm>
            <a:off x="3178175" y="1407140"/>
            <a:ext cx="5760000" cy="630000"/>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29" name="Rectangle 28">
            <a:extLst>
              <a:ext uri="{FF2B5EF4-FFF2-40B4-BE49-F238E27FC236}">
                <a16:creationId xmlns:a16="http://schemas.microsoft.com/office/drawing/2014/main" id="{F11F9B6A-8227-4D8F-8269-88D226817F17}"/>
              </a:ext>
            </a:extLst>
          </p:cNvPr>
          <p:cNvSpPr/>
          <p:nvPr/>
        </p:nvSpPr>
        <p:spPr bwMode="auto">
          <a:xfrm>
            <a:off x="4351775" y="2038186"/>
            <a:ext cx="4586400" cy="630000"/>
          </a:xfrm>
          <a:prstGeom prst="rect">
            <a:avLst/>
          </a:prstGeom>
          <a:solidFill>
            <a:srgbClr val="80C8DA"/>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32" name="Rectangle 31">
            <a:extLst>
              <a:ext uri="{FF2B5EF4-FFF2-40B4-BE49-F238E27FC236}">
                <a16:creationId xmlns:a16="http://schemas.microsoft.com/office/drawing/2014/main" id="{79F17C14-5F7F-433D-8A47-2C783E904D47}"/>
              </a:ext>
            </a:extLst>
          </p:cNvPr>
          <p:cNvSpPr/>
          <p:nvPr/>
        </p:nvSpPr>
        <p:spPr bwMode="auto">
          <a:xfrm>
            <a:off x="3178175" y="2038186"/>
            <a:ext cx="1173600" cy="630000"/>
          </a:xfrm>
          <a:prstGeom prst="rect">
            <a:avLst/>
          </a:prstGeom>
          <a:solidFill>
            <a:schemeClr val="bg1"/>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33" name="Rectangle 32">
            <a:extLst>
              <a:ext uri="{FF2B5EF4-FFF2-40B4-BE49-F238E27FC236}">
                <a16:creationId xmlns:a16="http://schemas.microsoft.com/office/drawing/2014/main" id="{6B81004D-E75E-42FF-90E8-9F5D5660B2E8}"/>
              </a:ext>
            </a:extLst>
          </p:cNvPr>
          <p:cNvSpPr/>
          <p:nvPr/>
        </p:nvSpPr>
        <p:spPr bwMode="auto">
          <a:xfrm>
            <a:off x="3178175" y="2038186"/>
            <a:ext cx="5760000" cy="63000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cxnSp>
        <p:nvCxnSpPr>
          <p:cNvPr id="35" name="Straight Connector 34">
            <a:extLst>
              <a:ext uri="{FF2B5EF4-FFF2-40B4-BE49-F238E27FC236}">
                <a16:creationId xmlns:a16="http://schemas.microsoft.com/office/drawing/2014/main" id="{1E453C27-939F-439E-891A-77D697AF6E31}"/>
              </a:ext>
            </a:extLst>
          </p:cNvPr>
          <p:cNvCxnSpPr/>
          <p:nvPr/>
        </p:nvCxnSpPr>
        <p:spPr bwMode="auto">
          <a:xfrm>
            <a:off x="4345540" y="2038186"/>
            <a:ext cx="0" cy="63000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Rectangle 38">
            <a:extLst>
              <a:ext uri="{FF2B5EF4-FFF2-40B4-BE49-F238E27FC236}">
                <a16:creationId xmlns:a16="http://schemas.microsoft.com/office/drawing/2014/main" id="{1A566753-FD5C-4A1A-8731-223D7CA8AF1D}"/>
              </a:ext>
            </a:extLst>
          </p:cNvPr>
          <p:cNvSpPr/>
          <p:nvPr/>
        </p:nvSpPr>
        <p:spPr bwMode="auto">
          <a:xfrm>
            <a:off x="1798195" y="2037140"/>
            <a:ext cx="1364211" cy="630475"/>
          </a:xfrm>
          <a:prstGeom prst="rect">
            <a:avLst/>
          </a:prstGeom>
          <a:solidFill>
            <a:schemeClr val="bg1"/>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41" name="TextBox 40">
            <a:extLst>
              <a:ext uri="{FF2B5EF4-FFF2-40B4-BE49-F238E27FC236}">
                <a16:creationId xmlns:a16="http://schemas.microsoft.com/office/drawing/2014/main" id="{2BB4819C-723D-4FBA-BBDB-7286777E6BA1}"/>
              </a:ext>
            </a:extLst>
          </p:cNvPr>
          <p:cNvSpPr txBox="1"/>
          <p:nvPr/>
        </p:nvSpPr>
        <p:spPr bwMode="auto">
          <a:xfrm>
            <a:off x="5926246" y="148989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98</a:t>
            </a:r>
          </a:p>
        </p:txBody>
      </p:sp>
      <p:sp>
        <p:nvSpPr>
          <p:cNvPr id="45" name="TextBox 44">
            <a:extLst>
              <a:ext uri="{FF2B5EF4-FFF2-40B4-BE49-F238E27FC236}">
                <a16:creationId xmlns:a16="http://schemas.microsoft.com/office/drawing/2014/main" id="{4D3729BA-D96D-4A3F-BED7-4015D949C99E}"/>
              </a:ext>
            </a:extLst>
          </p:cNvPr>
          <p:cNvSpPr txBox="1"/>
          <p:nvPr/>
        </p:nvSpPr>
        <p:spPr bwMode="auto">
          <a:xfrm>
            <a:off x="6385929" y="212234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78</a:t>
            </a:r>
          </a:p>
        </p:txBody>
      </p:sp>
      <p:sp>
        <p:nvSpPr>
          <p:cNvPr id="46" name="TextBox 45">
            <a:extLst>
              <a:ext uri="{FF2B5EF4-FFF2-40B4-BE49-F238E27FC236}">
                <a16:creationId xmlns:a16="http://schemas.microsoft.com/office/drawing/2014/main" id="{6AF07A92-84ED-4550-AE84-A715649406E4}"/>
              </a:ext>
            </a:extLst>
          </p:cNvPr>
          <p:cNvSpPr txBox="1"/>
          <p:nvPr/>
        </p:nvSpPr>
        <p:spPr bwMode="auto">
          <a:xfrm>
            <a:off x="3505929" y="212234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20</a:t>
            </a:r>
          </a:p>
        </p:txBody>
      </p:sp>
      <p:sp>
        <p:nvSpPr>
          <p:cNvPr id="47" name="TextBox 46">
            <a:extLst>
              <a:ext uri="{FF2B5EF4-FFF2-40B4-BE49-F238E27FC236}">
                <a16:creationId xmlns:a16="http://schemas.microsoft.com/office/drawing/2014/main" id="{81BFDD52-FC7D-4C21-B5D8-57A597957D4C}"/>
              </a:ext>
            </a:extLst>
          </p:cNvPr>
          <p:cNvSpPr txBox="1"/>
          <p:nvPr/>
        </p:nvSpPr>
        <p:spPr bwMode="auto">
          <a:xfrm>
            <a:off x="3919203" y="2122346"/>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+ 10</a:t>
            </a:r>
          </a:p>
        </p:txBody>
      </p:sp>
      <p:sp>
        <p:nvSpPr>
          <p:cNvPr id="48" name="TextBox 47">
            <a:extLst>
              <a:ext uri="{FF2B5EF4-FFF2-40B4-BE49-F238E27FC236}">
                <a16:creationId xmlns:a16="http://schemas.microsoft.com/office/drawing/2014/main" id="{F4C4E0EA-4EE7-4151-B355-FE31FF81B43C}"/>
              </a:ext>
            </a:extLst>
          </p:cNvPr>
          <p:cNvSpPr txBox="1"/>
          <p:nvPr/>
        </p:nvSpPr>
        <p:spPr bwMode="auto">
          <a:xfrm>
            <a:off x="6798253" y="2122346"/>
            <a:ext cx="782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a:ea typeface="Myriad Pro Semibold" charset="0"/>
                <a:cs typeface="Myriad Pro Semibold" charset="0"/>
              </a:rPr>
              <a:t> 10</a:t>
            </a:r>
          </a:p>
        </p:txBody>
      </p:sp>
      <p:sp>
        <p:nvSpPr>
          <p:cNvPr id="49" name="TextBox 48">
            <a:extLst>
              <a:ext uri="{FF2B5EF4-FFF2-40B4-BE49-F238E27FC236}">
                <a16:creationId xmlns:a16="http://schemas.microsoft.com/office/drawing/2014/main" id="{005EAC7C-9757-4241-833A-BA00694F5AEA}"/>
              </a:ext>
            </a:extLst>
          </p:cNvPr>
          <p:cNvSpPr txBox="1"/>
          <p:nvPr/>
        </p:nvSpPr>
        <p:spPr bwMode="auto">
          <a:xfrm>
            <a:off x="3799277" y="212234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30</a:t>
            </a:r>
          </a:p>
        </p:txBody>
      </p:sp>
      <p:sp>
        <p:nvSpPr>
          <p:cNvPr id="50" name="TextBox 49">
            <a:extLst>
              <a:ext uri="{FF2B5EF4-FFF2-40B4-BE49-F238E27FC236}">
                <a16:creationId xmlns:a16="http://schemas.microsoft.com/office/drawing/2014/main" id="{D3448B0E-84F8-4AB7-B6D0-994BDCFDFD84}"/>
              </a:ext>
            </a:extLst>
          </p:cNvPr>
          <p:cNvSpPr txBox="1"/>
          <p:nvPr/>
        </p:nvSpPr>
        <p:spPr bwMode="auto">
          <a:xfrm>
            <a:off x="6679277" y="212234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68</a:t>
            </a:r>
          </a:p>
        </p:txBody>
      </p:sp>
    </p:spTree>
    <p:extLst>
      <p:ext uri="{BB962C8B-B14F-4D97-AF65-F5344CB8AC3E}">
        <p14:creationId xmlns:p14="http://schemas.microsoft.com/office/powerpoint/2010/main" val="423971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fill="hold" nodeType="clickEffect">
                                  <p:stCondLst>
                                    <p:cond delay="0"/>
                                  </p:stCondLst>
                                  <p:childTnLst>
                                    <p:animMotion origin="layout" path="M 1.25E-6 4.07407E-6 L 0.04948 -0.00024 " pathEditMode="relative" rAng="0" ptsTypes="AA">
                                      <p:cBhvr>
                                        <p:cTn id="6" dur="2000" fill="hold"/>
                                        <p:tgtEl>
                                          <p:spTgt spid="35"/>
                                        </p:tgtEl>
                                        <p:attrNameLst>
                                          <p:attrName>ppt_x</p:attrName>
                                          <p:attrName>ppt_y</p:attrName>
                                        </p:attrNameLst>
                                      </p:cBhvr>
                                      <p:rCtr x="2513" y="-93"/>
                                    </p:animMotion>
                                  </p:childTnLst>
                                </p:cTn>
                              </p:par>
                              <p:par>
                                <p:cTn id="7" presetID="6" presetClass="emph" presetSubtype="0" accel="50000" fill="hold" grpId="0" nodeType="withEffect">
                                  <p:stCondLst>
                                    <p:cond delay="0"/>
                                  </p:stCondLst>
                                  <p:childTnLst>
                                    <p:animScale>
                                      <p:cBhvr>
                                        <p:cTn id="8" dur="2000" fill="hold"/>
                                        <p:tgtEl>
                                          <p:spTgt spid="32"/>
                                        </p:tgtEl>
                                      </p:cBhvr>
                                      <p:by x="200000" y="100000"/>
                                    </p:animScale>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up)">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22" presetClass="entr" presetSubtype="1"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47"/>
                                        </p:tgtEl>
                                      </p:cBhvr>
                                    </p:animEffect>
                                    <p:set>
                                      <p:cBhvr>
                                        <p:cTn id="34" dur="1" fill="hold">
                                          <p:stCondLst>
                                            <p:cond delay="499"/>
                                          </p:stCondLst>
                                        </p:cTn>
                                        <p:tgtEl>
                                          <p:spTgt spid="47"/>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46"/>
                                        </p:tgtEl>
                                      </p:cBhvr>
                                    </p:animEffect>
                                    <p:set>
                                      <p:cBhvr>
                                        <p:cTn id="37" dur="1" fill="hold">
                                          <p:stCondLst>
                                            <p:cond delay="499"/>
                                          </p:stCondLst>
                                        </p:cTn>
                                        <p:tgtEl>
                                          <p:spTgt spid="46"/>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45"/>
                                        </p:tgtEl>
                                      </p:cBhvr>
                                    </p:animEffect>
                                    <p:set>
                                      <p:cBhvr>
                                        <p:cTn id="46" dur="1" fill="hold">
                                          <p:stCondLst>
                                            <p:cond delay="499"/>
                                          </p:stCondLst>
                                        </p:cTn>
                                        <p:tgtEl>
                                          <p:spTgt spid="45"/>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500"/>
                                        <p:tgtEl>
                                          <p:spTgt spid="5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2" grpId="0" animBg="1"/>
      <p:bldP spid="45" grpId="0"/>
      <p:bldP spid="46" grpId="0"/>
      <p:bldP spid="47" grpId="0"/>
      <p:bldP spid="47" grpId="1"/>
      <p:bldP spid="48" grpId="0"/>
      <p:bldP spid="48" grpId="1"/>
      <p:bldP spid="49" grpId="0"/>
      <p:bldP spid="50"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 picture containing object  Description generated with high confidence">
            <a:extLst>
              <a:ext uri="{FF2B5EF4-FFF2-40B4-BE49-F238E27FC236}">
                <a16:creationId xmlns:a16="http://schemas.microsoft.com/office/drawing/2014/main" id="{ABFCDF12-51E3-4AC4-B594-0E61D79A4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680" y="3351288"/>
            <a:ext cx="291521" cy="340109"/>
          </a:xfrm>
          <a:prstGeom prst="rect">
            <a:avLst/>
          </a:prstGeom>
        </p:spPr>
      </p:pic>
      <p:pic>
        <p:nvPicPr>
          <p:cNvPr id="30" name="Picture 29">
            <a:extLst>
              <a:ext uri="{FF2B5EF4-FFF2-40B4-BE49-F238E27FC236}">
                <a16:creationId xmlns:a16="http://schemas.microsoft.com/office/drawing/2014/main" id="{630083D7-DF1B-4408-B92D-5DE02C7B2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9172" y="3356039"/>
            <a:ext cx="383297" cy="480471"/>
          </a:xfrm>
          <a:prstGeom prst="rect">
            <a:avLst/>
          </a:prstGeom>
        </p:spPr>
      </p:pic>
      <p:sp>
        <p:nvSpPr>
          <p:cNvPr id="2" name="Text Placeholder 1"/>
          <p:cNvSpPr>
            <a:spLocks noGrp="1"/>
          </p:cNvSpPr>
          <p:nvPr>
            <p:ph type="body" sz="quarter" idx="11"/>
          </p:nvPr>
        </p:nvSpPr>
        <p:spPr/>
        <p:txBody>
          <a:bodyPr/>
          <a:lstStyle/>
          <a:p>
            <a:r>
              <a:rPr lang="en-US" dirty="0"/>
              <a:t>1.29 Equivalence and compensation – step 5:3</a:t>
            </a:r>
          </a:p>
        </p:txBody>
      </p:sp>
      <p:sp>
        <p:nvSpPr>
          <p:cNvPr id="6" name="TextBox 5">
            <a:extLst>
              <a:ext uri="{FF2B5EF4-FFF2-40B4-BE49-F238E27FC236}">
                <a16:creationId xmlns:a16="http://schemas.microsoft.com/office/drawing/2014/main" id="{CFA65A05-B33E-462D-891F-9110612534EE}"/>
              </a:ext>
            </a:extLst>
          </p:cNvPr>
          <p:cNvSpPr txBox="1"/>
          <p:nvPr/>
        </p:nvSpPr>
        <p:spPr bwMode="auto">
          <a:xfrm>
            <a:off x="8490130" y="3619254"/>
            <a:ext cx="12057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914E0E"/>
                </a:solidFill>
                <a:latin typeface="Myriad Pro Semibold"/>
                <a:ea typeface="Myriad Pro Semibold" charset="0"/>
                <a:cs typeface="Myriad Pro Semibold" charset="0"/>
              </a:rPr>
              <a:t>350 </a:t>
            </a:r>
            <a:r>
              <a:rPr lang="en-GB" dirty="0">
                <a:solidFill>
                  <a:srgbClr val="914E0E"/>
                </a:solidFill>
                <a:latin typeface="Arial" panose="020B0604020202020204" pitchFamily="34" charset="0"/>
                <a:ea typeface="Myriad Pro Semibold" charset="0"/>
                <a:cs typeface="Arial" panose="020B0604020202020204" pitchFamily="34" charset="0"/>
              </a:rPr>
              <a:t>− 130</a:t>
            </a:r>
            <a:endParaRPr lang="en-GB" dirty="0">
              <a:solidFill>
                <a:srgbClr val="914E0E"/>
              </a:solidFill>
              <a:latin typeface="Myriad Pro Semibold"/>
              <a:ea typeface="Myriad Pro Semibold" charset="0"/>
              <a:cs typeface="Myriad Pro Semibold" charset="0"/>
            </a:endParaRPr>
          </a:p>
        </p:txBody>
      </p:sp>
      <p:sp>
        <p:nvSpPr>
          <p:cNvPr id="7" name="TextBox 6">
            <a:extLst>
              <a:ext uri="{FF2B5EF4-FFF2-40B4-BE49-F238E27FC236}">
                <a16:creationId xmlns:a16="http://schemas.microsoft.com/office/drawing/2014/main" id="{4BCA10F6-7487-4A09-A6A2-BFB93DDB68B2}"/>
              </a:ext>
            </a:extLst>
          </p:cNvPr>
          <p:cNvSpPr txBox="1"/>
          <p:nvPr/>
        </p:nvSpPr>
        <p:spPr bwMode="auto">
          <a:xfrm>
            <a:off x="9593797" y="2756647"/>
            <a:ext cx="7809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04658F"/>
                </a:solidFill>
                <a:latin typeface="Myriad Pro Semibold"/>
                <a:ea typeface="Myriad Pro Semibold" charset="0"/>
                <a:cs typeface="Myriad Pro Semibold" charset="0"/>
              </a:rPr>
              <a:t>= 200</a:t>
            </a:r>
          </a:p>
        </p:txBody>
      </p:sp>
      <p:sp>
        <p:nvSpPr>
          <p:cNvPr id="8" name="TextBox 7">
            <a:extLst>
              <a:ext uri="{FF2B5EF4-FFF2-40B4-BE49-F238E27FC236}">
                <a16:creationId xmlns:a16="http://schemas.microsoft.com/office/drawing/2014/main" id="{ACEBB9AC-B18D-4FC8-8EFD-89FAC5DE61CF}"/>
              </a:ext>
            </a:extLst>
          </p:cNvPr>
          <p:cNvSpPr txBox="1"/>
          <p:nvPr/>
        </p:nvSpPr>
        <p:spPr bwMode="auto">
          <a:xfrm>
            <a:off x="8490130" y="2756647"/>
            <a:ext cx="12057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04658F"/>
                </a:solidFill>
                <a:latin typeface="Myriad Pro Semibold"/>
                <a:ea typeface="Myriad Pro Semibold" charset="0"/>
                <a:cs typeface="Myriad Pro Semibold" charset="0"/>
              </a:rPr>
              <a:t>350 </a:t>
            </a:r>
            <a:r>
              <a:rPr lang="en-GB" dirty="0">
                <a:solidFill>
                  <a:srgbClr val="04658F"/>
                </a:solidFill>
                <a:latin typeface="Arial" panose="020B0604020202020204" pitchFamily="34" charset="0"/>
                <a:ea typeface="Myriad Pro Semibold" charset="0"/>
                <a:cs typeface="Arial" panose="020B0604020202020204" pitchFamily="34" charset="0"/>
              </a:rPr>
              <a:t>− 150</a:t>
            </a:r>
            <a:endParaRPr lang="en-GB" dirty="0">
              <a:solidFill>
                <a:srgbClr val="04658F"/>
              </a:solidFill>
              <a:latin typeface="Myriad Pro Semibold"/>
              <a:ea typeface="Myriad Pro Semibold" charset="0"/>
              <a:cs typeface="Myriad Pro Semibold" charset="0"/>
            </a:endParaRPr>
          </a:p>
        </p:txBody>
      </p:sp>
      <p:sp>
        <p:nvSpPr>
          <p:cNvPr id="9" name="TextBox 8">
            <a:extLst>
              <a:ext uri="{FF2B5EF4-FFF2-40B4-BE49-F238E27FC236}">
                <a16:creationId xmlns:a16="http://schemas.microsoft.com/office/drawing/2014/main" id="{2855EA9D-63BD-48D2-A1B2-9952BBC7BBD5}"/>
              </a:ext>
            </a:extLst>
          </p:cNvPr>
          <p:cNvSpPr txBox="1"/>
          <p:nvPr/>
        </p:nvSpPr>
        <p:spPr bwMode="auto">
          <a:xfrm>
            <a:off x="9593797" y="3619254"/>
            <a:ext cx="7809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914E0E"/>
                </a:solidFill>
                <a:latin typeface="Myriad Pro Semibold"/>
                <a:ea typeface="Myriad Pro Semibold" charset="0"/>
                <a:cs typeface="Myriad Pro Semibold" charset="0"/>
              </a:rPr>
              <a:t>= 220</a:t>
            </a:r>
          </a:p>
        </p:txBody>
      </p:sp>
      <p:sp>
        <p:nvSpPr>
          <p:cNvPr id="17" name="TextBox 16">
            <a:extLst>
              <a:ext uri="{FF2B5EF4-FFF2-40B4-BE49-F238E27FC236}">
                <a16:creationId xmlns:a16="http://schemas.microsoft.com/office/drawing/2014/main" id="{279221A0-7F19-411F-A1B8-0BFC1A00B63F}"/>
              </a:ext>
            </a:extLst>
          </p:cNvPr>
          <p:cNvSpPr txBox="1"/>
          <p:nvPr/>
        </p:nvSpPr>
        <p:spPr bwMode="auto">
          <a:xfrm>
            <a:off x="5455301" y="2072722"/>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solidFill>
                  <a:srgbClr val="04658F"/>
                </a:solidFill>
                <a:latin typeface="Myriad Pro Semibold"/>
                <a:ea typeface="Myriad Pro Semibold" charset="0"/>
                <a:cs typeface="Myriad Pro Semibold" charset="0"/>
              </a:rPr>
              <a:t>200</a:t>
            </a:r>
          </a:p>
        </p:txBody>
      </p:sp>
      <p:sp>
        <p:nvSpPr>
          <p:cNvPr id="18" name="TextBox 17">
            <a:extLst>
              <a:ext uri="{FF2B5EF4-FFF2-40B4-BE49-F238E27FC236}">
                <a16:creationId xmlns:a16="http://schemas.microsoft.com/office/drawing/2014/main" id="{A3827922-8A0B-435E-9E6D-A3EECE882C6C}"/>
              </a:ext>
            </a:extLst>
          </p:cNvPr>
          <p:cNvSpPr txBox="1"/>
          <p:nvPr/>
        </p:nvSpPr>
        <p:spPr bwMode="auto">
          <a:xfrm>
            <a:off x="5304139" y="4402170"/>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solidFill>
                  <a:srgbClr val="914E0E"/>
                </a:solidFill>
                <a:latin typeface="Myriad Pro Semibold"/>
                <a:ea typeface="Myriad Pro Semibold" charset="0"/>
                <a:cs typeface="Myriad Pro Semibold" charset="0"/>
              </a:rPr>
              <a:t>220</a:t>
            </a:r>
          </a:p>
        </p:txBody>
      </p:sp>
      <p:pic>
        <p:nvPicPr>
          <p:cNvPr id="20" name="Picture 19">
            <a:extLst>
              <a:ext uri="{FF2B5EF4-FFF2-40B4-BE49-F238E27FC236}">
                <a16:creationId xmlns:a16="http://schemas.microsoft.com/office/drawing/2014/main" id="{5E80904A-8026-41AA-A11B-A4EA72A78C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336" y="3328262"/>
            <a:ext cx="6391877" cy="350905"/>
          </a:xfrm>
          <a:prstGeom prst="rect">
            <a:avLst/>
          </a:prstGeom>
        </p:spPr>
      </p:pic>
      <p:pic>
        <p:nvPicPr>
          <p:cNvPr id="22" name="Picture 21" descr="A close up of a sign  Description generated with very high confidence">
            <a:extLst>
              <a:ext uri="{FF2B5EF4-FFF2-40B4-BE49-F238E27FC236}">
                <a16:creationId xmlns:a16="http://schemas.microsoft.com/office/drawing/2014/main" id="{0C4A21DE-1A6A-4833-941D-34BA2C9A14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9283" y="2846721"/>
            <a:ext cx="383297" cy="480471"/>
          </a:xfrm>
          <a:prstGeom prst="rect">
            <a:avLst/>
          </a:prstGeom>
        </p:spPr>
      </p:pic>
      <p:pic>
        <p:nvPicPr>
          <p:cNvPr id="24" name="Picture 23" descr="A close up of a sign  Description generated with very high confidence">
            <a:extLst>
              <a:ext uri="{FF2B5EF4-FFF2-40B4-BE49-F238E27FC236}">
                <a16:creationId xmlns:a16="http://schemas.microsoft.com/office/drawing/2014/main" id="{8543147C-B4F9-46C3-A5D7-4753B1529B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9172" y="2855173"/>
            <a:ext cx="383297" cy="480471"/>
          </a:xfrm>
          <a:prstGeom prst="rect">
            <a:avLst/>
          </a:prstGeom>
        </p:spPr>
      </p:pic>
      <p:pic>
        <p:nvPicPr>
          <p:cNvPr id="26" name="Picture 25">
            <a:extLst>
              <a:ext uri="{FF2B5EF4-FFF2-40B4-BE49-F238E27FC236}">
                <a16:creationId xmlns:a16="http://schemas.microsoft.com/office/drawing/2014/main" id="{396266EC-85AF-47B8-BEE4-E89DB761D1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80405" y="2460333"/>
            <a:ext cx="3109558" cy="372499"/>
          </a:xfrm>
          <a:prstGeom prst="rect">
            <a:avLst/>
          </a:prstGeom>
        </p:spPr>
      </p:pic>
      <p:pic>
        <p:nvPicPr>
          <p:cNvPr id="28" name="Picture 27" descr="A picture containing clipart  Description generated with high confidence">
            <a:extLst>
              <a:ext uri="{FF2B5EF4-FFF2-40B4-BE49-F238E27FC236}">
                <a16:creationId xmlns:a16="http://schemas.microsoft.com/office/drawing/2014/main" id="{94C13F57-2DDB-4C0B-B690-3363249A78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83826" y="3353382"/>
            <a:ext cx="383297" cy="631630"/>
          </a:xfrm>
          <a:prstGeom prst="rect">
            <a:avLst/>
          </a:prstGeom>
        </p:spPr>
      </p:pic>
      <p:pic>
        <p:nvPicPr>
          <p:cNvPr id="32" name="Picture 31">
            <a:extLst>
              <a:ext uri="{FF2B5EF4-FFF2-40B4-BE49-F238E27FC236}">
                <a16:creationId xmlns:a16="http://schemas.microsoft.com/office/drawing/2014/main" id="{CC8B9F49-9764-4D0B-A3F5-F9B761BE17F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78083" y="3868308"/>
            <a:ext cx="3411881" cy="502065"/>
          </a:xfrm>
          <a:prstGeom prst="rect">
            <a:avLst/>
          </a:prstGeom>
        </p:spPr>
      </p:pic>
    </p:spTree>
    <p:extLst>
      <p:ext uri="{BB962C8B-B14F-4D97-AF65-F5344CB8AC3E}">
        <p14:creationId xmlns:p14="http://schemas.microsoft.com/office/powerpoint/2010/main" val="384498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right)">
                                      <p:cBhvr>
                                        <p:cTn id="14" dur="5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xit" presetSubtype="0" fill="hold" nodeType="withEffect">
                                  <p:stCondLst>
                                    <p:cond delay="0"/>
                                  </p:stCondLst>
                                  <p:childTnLst>
                                    <p:animEffect transition="out" filter="fade">
                                      <p:cBhvr>
                                        <p:cTn id="34" dur="500"/>
                                        <p:tgtEl>
                                          <p:spTgt spid="35"/>
                                        </p:tgtEl>
                                      </p:cBhvr>
                                    </p:animEffect>
                                    <p:set>
                                      <p:cBhvr>
                                        <p:cTn id="35" dur="1" fill="hold">
                                          <p:stCondLst>
                                            <p:cond delay="499"/>
                                          </p:stCondLst>
                                        </p:cTn>
                                        <p:tgtEl>
                                          <p:spTgt spid="35"/>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right)">
                                      <p:cBhvr>
                                        <p:cTn id="42" dur="500"/>
                                        <p:tgtEl>
                                          <p:spTgt spid="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7" grpId="0"/>
      <p:bldP spid="18"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90807AB-8774-4CA4-9C19-F1B293A7733F}"/>
              </a:ext>
            </a:extLst>
          </p:cNvPr>
          <p:cNvSpPr/>
          <p:nvPr/>
        </p:nvSpPr>
        <p:spPr bwMode="auto">
          <a:xfrm>
            <a:off x="3182670" y="2038186"/>
            <a:ext cx="2469600" cy="630000"/>
          </a:xfrm>
          <a:prstGeom prst="rect">
            <a:avLst/>
          </a:prstGeom>
          <a:solidFill>
            <a:schemeClr val="bg1"/>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2" name="Text Placeholder 1"/>
          <p:cNvSpPr>
            <a:spLocks noGrp="1"/>
          </p:cNvSpPr>
          <p:nvPr>
            <p:ph type="body" sz="quarter" idx="11"/>
          </p:nvPr>
        </p:nvSpPr>
        <p:spPr/>
        <p:txBody>
          <a:bodyPr/>
          <a:lstStyle/>
          <a:p>
            <a:r>
              <a:rPr lang="en-US" dirty="0"/>
              <a:t>1.29 Equivalence and compensation – step 5:3</a:t>
            </a:r>
          </a:p>
        </p:txBody>
      </p:sp>
      <p:sp>
        <p:nvSpPr>
          <p:cNvPr id="39" name="Rectangle 38">
            <a:extLst>
              <a:ext uri="{FF2B5EF4-FFF2-40B4-BE49-F238E27FC236}">
                <a16:creationId xmlns:a16="http://schemas.microsoft.com/office/drawing/2014/main" id="{26EEBE32-CA6D-443F-A689-00151CAFCC23}"/>
              </a:ext>
            </a:extLst>
          </p:cNvPr>
          <p:cNvSpPr/>
          <p:nvPr/>
        </p:nvSpPr>
        <p:spPr bwMode="auto">
          <a:xfrm>
            <a:off x="5647775" y="2038186"/>
            <a:ext cx="3290400" cy="630000"/>
          </a:xfrm>
          <a:prstGeom prst="rect">
            <a:avLst/>
          </a:prstGeom>
          <a:solidFill>
            <a:srgbClr val="80C8DA"/>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grpSp>
        <p:nvGrpSpPr>
          <p:cNvPr id="7" name="Group 6">
            <a:extLst>
              <a:ext uri="{FF2B5EF4-FFF2-40B4-BE49-F238E27FC236}">
                <a16:creationId xmlns:a16="http://schemas.microsoft.com/office/drawing/2014/main" id="{418C35B5-9062-468C-A956-5855C1712855}"/>
              </a:ext>
            </a:extLst>
          </p:cNvPr>
          <p:cNvGrpSpPr/>
          <p:nvPr/>
        </p:nvGrpSpPr>
        <p:grpSpPr>
          <a:xfrm>
            <a:off x="3982219" y="5357941"/>
            <a:ext cx="4264481" cy="461665"/>
            <a:chOff x="2458218" y="5357940"/>
            <a:chExt cx="4264481" cy="461665"/>
          </a:xfrm>
        </p:grpSpPr>
        <p:grpSp>
          <p:nvGrpSpPr>
            <p:cNvPr id="8" name="Group 7">
              <a:extLst>
                <a:ext uri="{FF2B5EF4-FFF2-40B4-BE49-F238E27FC236}">
                  <a16:creationId xmlns:a16="http://schemas.microsoft.com/office/drawing/2014/main" id="{796931C3-3F4A-4591-A89E-182AFD43FE9C}"/>
                </a:ext>
              </a:extLst>
            </p:cNvPr>
            <p:cNvGrpSpPr/>
            <p:nvPr/>
          </p:nvGrpSpPr>
          <p:grpSpPr>
            <a:xfrm>
              <a:off x="2458218" y="5357940"/>
              <a:ext cx="2558107" cy="461665"/>
              <a:chOff x="2458218" y="5763582"/>
              <a:chExt cx="2558107" cy="461665"/>
            </a:xfrm>
          </p:grpSpPr>
          <p:sp>
            <p:nvSpPr>
              <p:cNvPr id="12" name="TextBox 11">
                <a:extLst>
                  <a:ext uri="{FF2B5EF4-FFF2-40B4-BE49-F238E27FC236}">
                    <a16:creationId xmlns:a16="http://schemas.microsoft.com/office/drawing/2014/main" id="{1B3E0E32-D1B0-4DAE-B166-5890F2D3A3A2}"/>
                  </a:ext>
                </a:extLst>
              </p:cNvPr>
              <p:cNvSpPr txBox="1"/>
              <p:nvPr/>
            </p:nvSpPr>
            <p:spPr bwMode="auto">
              <a:xfrm>
                <a:off x="3549594" y="576358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3" name="TextBox 12">
                <a:extLst>
                  <a:ext uri="{FF2B5EF4-FFF2-40B4-BE49-F238E27FC236}">
                    <a16:creationId xmlns:a16="http://schemas.microsoft.com/office/drawing/2014/main" id="{5514CD5E-C012-4853-AE04-C1E5B230D8B9}"/>
                  </a:ext>
                </a:extLst>
              </p:cNvPr>
              <p:cNvSpPr txBox="1"/>
              <p:nvPr/>
            </p:nvSpPr>
            <p:spPr bwMode="auto">
              <a:xfrm>
                <a:off x="4331522" y="5763582"/>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130</a:t>
                </a:r>
              </a:p>
            </p:txBody>
          </p:sp>
          <p:sp>
            <p:nvSpPr>
              <p:cNvPr id="14" name="TextBox 13">
                <a:extLst>
                  <a:ext uri="{FF2B5EF4-FFF2-40B4-BE49-F238E27FC236}">
                    <a16:creationId xmlns:a16="http://schemas.microsoft.com/office/drawing/2014/main" id="{2BD2E54A-0ED0-43DA-B29B-7E6BFB69A33F}"/>
                  </a:ext>
                </a:extLst>
              </p:cNvPr>
              <p:cNvSpPr txBox="1"/>
              <p:nvPr/>
            </p:nvSpPr>
            <p:spPr bwMode="auto">
              <a:xfrm>
                <a:off x="2458218" y="5763582"/>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350</a:t>
                </a:r>
              </a:p>
            </p:txBody>
          </p:sp>
        </p:grpSp>
        <p:grpSp>
          <p:nvGrpSpPr>
            <p:cNvPr id="9" name="Group 8">
              <a:extLst>
                <a:ext uri="{FF2B5EF4-FFF2-40B4-BE49-F238E27FC236}">
                  <a16:creationId xmlns:a16="http://schemas.microsoft.com/office/drawing/2014/main" id="{4C6CA636-7351-4CA5-89FD-69C5DB840AEA}"/>
                </a:ext>
              </a:extLst>
            </p:cNvPr>
            <p:cNvGrpSpPr/>
            <p:nvPr/>
          </p:nvGrpSpPr>
          <p:grpSpPr>
            <a:xfrm>
              <a:off x="5303461" y="5357940"/>
              <a:ext cx="1419238" cy="461665"/>
              <a:chOff x="5303461" y="5763582"/>
              <a:chExt cx="1419238" cy="461665"/>
            </a:xfrm>
          </p:grpSpPr>
          <p:sp>
            <p:nvSpPr>
              <p:cNvPr id="10" name="TextBox 9">
                <a:extLst>
                  <a:ext uri="{FF2B5EF4-FFF2-40B4-BE49-F238E27FC236}">
                    <a16:creationId xmlns:a16="http://schemas.microsoft.com/office/drawing/2014/main" id="{414C52F5-9C56-43D8-AD94-AE09CD93200B}"/>
                  </a:ext>
                </a:extLst>
              </p:cNvPr>
              <p:cNvSpPr txBox="1"/>
              <p:nvPr/>
            </p:nvSpPr>
            <p:spPr bwMode="auto">
              <a:xfrm>
                <a:off x="6037896" y="5763582"/>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220</a:t>
                </a:r>
              </a:p>
            </p:txBody>
          </p:sp>
          <p:sp>
            <p:nvSpPr>
              <p:cNvPr id="11" name="TextBox 10">
                <a:extLst>
                  <a:ext uri="{FF2B5EF4-FFF2-40B4-BE49-F238E27FC236}">
                    <a16:creationId xmlns:a16="http://schemas.microsoft.com/office/drawing/2014/main" id="{9163D606-FB95-429E-BEE1-E79967020AF9}"/>
                  </a:ext>
                </a:extLst>
              </p:cNvPr>
              <p:cNvSpPr txBox="1"/>
              <p:nvPr/>
            </p:nvSpPr>
            <p:spPr bwMode="auto">
              <a:xfrm>
                <a:off x="5303461" y="576358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grpSp>
        <p:nvGrpSpPr>
          <p:cNvPr id="15" name="Group 14">
            <a:extLst>
              <a:ext uri="{FF2B5EF4-FFF2-40B4-BE49-F238E27FC236}">
                <a16:creationId xmlns:a16="http://schemas.microsoft.com/office/drawing/2014/main" id="{3F0909F0-48A1-429A-8528-CD93740F3A6F}"/>
              </a:ext>
            </a:extLst>
          </p:cNvPr>
          <p:cNvGrpSpPr/>
          <p:nvPr/>
        </p:nvGrpSpPr>
        <p:grpSpPr>
          <a:xfrm>
            <a:off x="3970997" y="3429001"/>
            <a:ext cx="4275703" cy="461665"/>
            <a:chOff x="2446996" y="3429000"/>
            <a:chExt cx="4275703" cy="461665"/>
          </a:xfrm>
        </p:grpSpPr>
        <p:grpSp>
          <p:nvGrpSpPr>
            <p:cNvPr id="16" name="Group 15">
              <a:extLst>
                <a:ext uri="{FF2B5EF4-FFF2-40B4-BE49-F238E27FC236}">
                  <a16:creationId xmlns:a16="http://schemas.microsoft.com/office/drawing/2014/main" id="{80C308E1-97BF-4C60-948E-EE43D6A4DE3B}"/>
                </a:ext>
              </a:extLst>
            </p:cNvPr>
            <p:cNvGrpSpPr/>
            <p:nvPr/>
          </p:nvGrpSpPr>
          <p:grpSpPr>
            <a:xfrm>
              <a:off x="5303461" y="3429000"/>
              <a:ext cx="1419238" cy="461665"/>
              <a:chOff x="5303461" y="3834642"/>
              <a:chExt cx="1419238" cy="461665"/>
            </a:xfrm>
          </p:grpSpPr>
          <p:sp>
            <p:nvSpPr>
              <p:cNvPr id="21" name="TextBox 20">
                <a:extLst>
                  <a:ext uri="{FF2B5EF4-FFF2-40B4-BE49-F238E27FC236}">
                    <a16:creationId xmlns:a16="http://schemas.microsoft.com/office/drawing/2014/main" id="{3DB8D099-EB94-435E-8F34-146CB661E3C8}"/>
                  </a:ext>
                </a:extLst>
              </p:cNvPr>
              <p:cNvSpPr txBox="1"/>
              <p:nvPr/>
            </p:nvSpPr>
            <p:spPr bwMode="auto">
              <a:xfrm>
                <a:off x="6037896" y="3834642"/>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200</a:t>
                </a:r>
              </a:p>
            </p:txBody>
          </p:sp>
          <p:sp>
            <p:nvSpPr>
              <p:cNvPr id="22" name="TextBox 21">
                <a:extLst>
                  <a:ext uri="{FF2B5EF4-FFF2-40B4-BE49-F238E27FC236}">
                    <a16:creationId xmlns:a16="http://schemas.microsoft.com/office/drawing/2014/main" id="{7BC862C1-97AD-409C-9222-BD432F043027}"/>
                  </a:ext>
                </a:extLst>
              </p:cNvPr>
              <p:cNvSpPr txBox="1"/>
              <p:nvPr/>
            </p:nvSpPr>
            <p:spPr bwMode="auto">
              <a:xfrm>
                <a:off x="5303461" y="383464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nvGrpSpPr>
            <p:cNvPr id="17" name="Group 16">
              <a:extLst>
                <a:ext uri="{FF2B5EF4-FFF2-40B4-BE49-F238E27FC236}">
                  <a16:creationId xmlns:a16="http://schemas.microsoft.com/office/drawing/2014/main" id="{CEA5620C-34AC-4EEA-9727-AFC47F1EEE61}"/>
                </a:ext>
              </a:extLst>
            </p:cNvPr>
            <p:cNvGrpSpPr/>
            <p:nvPr/>
          </p:nvGrpSpPr>
          <p:grpSpPr>
            <a:xfrm>
              <a:off x="2446996" y="3429000"/>
              <a:ext cx="2580550" cy="461665"/>
              <a:chOff x="2446996" y="3834642"/>
              <a:chExt cx="2580550" cy="461665"/>
            </a:xfrm>
          </p:grpSpPr>
          <p:sp>
            <p:nvSpPr>
              <p:cNvPr id="18" name="TextBox 17">
                <a:extLst>
                  <a:ext uri="{FF2B5EF4-FFF2-40B4-BE49-F238E27FC236}">
                    <a16:creationId xmlns:a16="http://schemas.microsoft.com/office/drawing/2014/main" id="{A4466449-A4C5-4461-A9F9-56ACEF09A8EA}"/>
                  </a:ext>
                </a:extLst>
              </p:cNvPr>
              <p:cNvSpPr txBox="1"/>
              <p:nvPr/>
            </p:nvSpPr>
            <p:spPr bwMode="auto">
              <a:xfrm>
                <a:off x="2446996" y="3834642"/>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350</a:t>
                </a:r>
              </a:p>
            </p:txBody>
          </p:sp>
          <p:sp>
            <p:nvSpPr>
              <p:cNvPr id="19" name="TextBox 18">
                <a:extLst>
                  <a:ext uri="{FF2B5EF4-FFF2-40B4-BE49-F238E27FC236}">
                    <a16:creationId xmlns:a16="http://schemas.microsoft.com/office/drawing/2014/main" id="{F574EDAE-5FF9-474A-8C78-25C5F442163E}"/>
                  </a:ext>
                </a:extLst>
              </p:cNvPr>
              <p:cNvSpPr txBox="1"/>
              <p:nvPr/>
            </p:nvSpPr>
            <p:spPr bwMode="auto">
              <a:xfrm>
                <a:off x="4342743" y="3834642"/>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150</a:t>
                </a:r>
              </a:p>
            </p:txBody>
          </p:sp>
          <p:sp>
            <p:nvSpPr>
              <p:cNvPr id="20" name="TextBox 19">
                <a:extLst>
                  <a:ext uri="{FF2B5EF4-FFF2-40B4-BE49-F238E27FC236}">
                    <a16:creationId xmlns:a16="http://schemas.microsoft.com/office/drawing/2014/main" id="{81A1022E-7DFB-4B9F-B404-70EB30CB99AE}"/>
                  </a:ext>
                </a:extLst>
              </p:cNvPr>
              <p:cNvSpPr txBox="1"/>
              <p:nvPr/>
            </p:nvSpPr>
            <p:spPr bwMode="auto">
              <a:xfrm>
                <a:off x="3549594" y="383464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grpSp>
      </p:grpSp>
      <p:sp>
        <p:nvSpPr>
          <p:cNvPr id="23" name="TextBox 22">
            <a:extLst>
              <a:ext uri="{FF2B5EF4-FFF2-40B4-BE49-F238E27FC236}">
                <a16:creationId xmlns:a16="http://schemas.microsoft.com/office/drawing/2014/main" id="{1E113C93-19AD-4DDA-8C91-3E9D2EDC8039}"/>
              </a:ext>
            </a:extLst>
          </p:cNvPr>
          <p:cNvSpPr txBox="1"/>
          <p:nvPr/>
        </p:nvSpPr>
        <p:spPr bwMode="auto">
          <a:xfrm>
            <a:off x="5379649" y="4394764"/>
            <a:ext cx="824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Arial" panose="020B0604020202020204" pitchFamily="34" charset="0"/>
                <a:ea typeface="Myriad Pro Semibold" charset="0"/>
                <a:cs typeface="Arial" panose="020B0604020202020204" pitchFamily="34" charset="0"/>
              </a:rPr>
              <a:t>− </a:t>
            </a:r>
            <a:r>
              <a:rPr lang="en-GB" sz="2400" dirty="0">
                <a:solidFill>
                  <a:srgbClr val="959595"/>
                </a:solidFill>
                <a:latin typeface="Comic Sans MS" panose="030F0702030302020204" pitchFamily="66" charset="0"/>
                <a:ea typeface="Myriad Pro Semibold" charset="0"/>
                <a:cs typeface="Arial" panose="020B0604020202020204" pitchFamily="34" charset="0"/>
              </a:rPr>
              <a:t>20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4" name="TextBox 23">
            <a:extLst>
              <a:ext uri="{FF2B5EF4-FFF2-40B4-BE49-F238E27FC236}">
                <a16:creationId xmlns:a16="http://schemas.microsoft.com/office/drawing/2014/main" id="{9364D7D8-95FC-4604-8280-4E17D8DA03FF}"/>
              </a:ext>
            </a:extLst>
          </p:cNvPr>
          <p:cNvSpPr txBox="1"/>
          <p:nvPr/>
        </p:nvSpPr>
        <p:spPr bwMode="auto">
          <a:xfrm>
            <a:off x="7898501" y="4394764"/>
            <a:ext cx="7986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Comic Sans MS" panose="030F0702030302020204" pitchFamily="66"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20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25" name="Picture 24" descr="A close up of a logo  Description generated with high confidence">
            <a:extLst>
              <a:ext uri="{FF2B5EF4-FFF2-40B4-BE49-F238E27FC236}">
                <a16:creationId xmlns:a16="http://schemas.microsoft.com/office/drawing/2014/main" id="{962A344A-19E9-4AC2-88BE-97067A53C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352" y="3930160"/>
            <a:ext cx="194527" cy="1390870"/>
          </a:xfrm>
          <a:prstGeom prst="rect">
            <a:avLst/>
          </a:prstGeom>
        </p:spPr>
      </p:pic>
      <p:pic>
        <p:nvPicPr>
          <p:cNvPr id="26" name="Picture 25" descr="A close up of a logo  Description generated with high confidence">
            <a:extLst>
              <a:ext uri="{FF2B5EF4-FFF2-40B4-BE49-F238E27FC236}">
                <a16:creationId xmlns:a16="http://schemas.microsoft.com/office/drawing/2014/main" id="{EC2EED67-6638-46ED-929B-38A0F95B0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618" y="3928867"/>
            <a:ext cx="194527" cy="1390870"/>
          </a:xfrm>
          <a:prstGeom prst="rect">
            <a:avLst/>
          </a:prstGeom>
        </p:spPr>
      </p:pic>
      <p:sp>
        <p:nvSpPr>
          <p:cNvPr id="27" name="Rectangle 26">
            <a:extLst>
              <a:ext uri="{FF2B5EF4-FFF2-40B4-BE49-F238E27FC236}">
                <a16:creationId xmlns:a16="http://schemas.microsoft.com/office/drawing/2014/main" id="{CEC30F87-1982-4E88-8A9A-B92BC0B62188}"/>
              </a:ext>
            </a:extLst>
          </p:cNvPr>
          <p:cNvSpPr/>
          <p:nvPr/>
        </p:nvSpPr>
        <p:spPr bwMode="auto">
          <a:xfrm>
            <a:off x="3178175" y="1407140"/>
            <a:ext cx="5760000" cy="630000"/>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30" name="Rectangle 29">
            <a:extLst>
              <a:ext uri="{FF2B5EF4-FFF2-40B4-BE49-F238E27FC236}">
                <a16:creationId xmlns:a16="http://schemas.microsoft.com/office/drawing/2014/main" id="{7089F483-4144-4949-AE86-A77C3C6D855F}"/>
              </a:ext>
            </a:extLst>
          </p:cNvPr>
          <p:cNvSpPr/>
          <p:nvPr/>
        </p:nvSpPr>
        <p:spPr bwMode="auto">
          <a:xfrm>
            <a:off x="3178175" y="2038186"/>
            <a:ext cx="5760000" cy="63000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32" name="TextBox 31">
            <a:extLst>
              <a:ext uri="{FF2B5EF4-FFF2-40B4-BE49-F238E27FC236}">
                <a16:creationId xmlns:a16="http://schemas.microsoft.com/office/drawing/2014/main" id="{2AFA5DE6-2CA1-482B-952B-312B87C564A4}"/>
              </a:ext>
            </a:extLst>
          </p:cNvPr>
          <p:cNvSpPr txBox="1"/>
          <p:nvPr/>
        </p:nvSpPr>
        <p:spPr bwMode="auto">
          <a:xfrm>
            <a:off x="5842892" y="1489890"/>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350</a:t>
            </a:r>
          </a:p>
        </p:txBody>
      </p:sp>
      <p:sp>
        <p:nvSpPr>
          <p:cNvPr id="33" name="TextBox 32">
            <a:extLst>
              <a:ext uri="{FF2B5EF4-FFF2-40B4-BE49-F238E27FC236}">
                <a16:creationId xmlns:a16="http://schemas.microsoft.com/office/drawing/2014/main" id="{71E51799-6EB2-4CD7-9266-13FC9FF1BA73}"/>
              </a:ext>
            </a:extLst>
          </p:cNvPr>
          <p:cNvSpPr txBox="1"/>
          <p:nvPr/>
        </p:nvSpPr>
        <p:spPr bwMode="auto">
          <a:xfrm>
            <a:off x="6593906" y="2122346"/>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200</a:t>
            </a:r>
          </a:p>
        </p:txBody>
      </p:sp>
      <p:sp>
        <p:nvSpPr>
          <p:cNvPr id="34" name="TextBox 33">
            <a:extLst>
              <a:ext uri="{FF2B5EF4-FFF2-40B4-BE49-F238E27FC236}">
                <a16:creationId xmlns:a16="http://schemas.microsoft.com/office/drawing/2014/main" id="{F4ED747F-EB1E-4A3A-8539-5B92809C74FC}"/>
              </a:ext>
            </a:extLst>
          </p:cNvPr>
          <p:cNvSpPr txBox="1"/>
          <p:nvPr/>
        </p:nvSpPr>
        <p:spPr bwMode="auto">
          <a:xfrm>
            <a:off x="3674989" y="2122346"/>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150</a:t>
            </a:r>
          </a:p>
        </p:txBody>
      </p:sp>
      <p:sp>
        <p:nvSpPr>
          <p:cNvPr id="35" name="TextBox 34">
            <a:extLst>
              <a:ext uri="{FF2B5EF4-FFF2-40B4-BE49-F238E27FC236}">
                <a16:creationId xmlns:a16="http://schemas.microsoft.com/office/drawing/2014/main" id="{DB185FD3-7500-4772-80A1-09C121E26299}"/>
              </a:ext>
            </a:extLst>
          </p:cNvPr>
          <p:cNvSpPr txBox="1"/>
          <p:nvPr/>
        </p:nvSpPr>
        <p:spPr bwMode="auto">
          <a:xfrm>
            <a:off x="4288032" y="2122346"/>
            <a:ext cx="867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 </a:t>
            </a:r>
            <a:r>
              <a:rPr lang="en-GB" sz="2400" dirty="0">
                <a:latin typeface="Myriad Pro Semibold"/>
                <a:ea typeface="Myriad Pro Semibold" charset="0"/>
                <a:cs typeface="Myriad Pro Semibold" charset="0"/>
              </a:rPr>
              <a:t> 20</a:t>
            </a:r>
          </a:p>
        </p:txBody>
      </p:sp>
      <p:sp>
        <p:nvSpPr>
          <p:cNvPr id="36" name="TextBox 35">
            <a:extLst>
              <a:ext uri="{FF2B5EF4-FFF2-40B4-BE49-F238E27FC236}">
                <a16:creationId xmlns:a16="http://schemas.microsoft.com/office/drawing/2014/main" id="{6582DADD-1D01-4E4F-ADF3-A47944731D26}"/>
              </a:ext>
            </a:extLst>
          </p:cNvPr>
          <p:cNvSpPr txBox="1"/>
          <p:nvPr/>
        </p:nvSpPr>
        <p:spPr bwMode="auto">
          <a:xfrm>
            <a:off x="7179003" y="2122346"/>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+ 20</a:t>
            </a:r>
            <a:endParaRPr lang="en-GB" sz="2400" dirty="0">
              <a:latin typeface="Myriad Pro Semibold"/>
              <a:ea typeface="Myriad Pro Semibold" charset="0"/>
              <a:cs typeface="Myriad Pro Semibold" charset="0"/>
            </a:endParaRPr>
          </a:p>
        </p:txBody>
      </p:sp>
      <p:sp>
        <p:nvSpPr>
          <p:cNvPr id="37" name="TextBox 36">
            <a:extLst>
              <a:ext uri="{FF2B5EF4-FFF2-40B4-BE49-F238E27FC236}">
                <a16:creationId xmlns:a16="http://schemas.microsoft.com/office/drawing/2014/main" id="{223EABC6-09B2-46AB-96DD-9756CEA29DB3}"/>
              </a:ext>
            </a:extLst>
          </p:cNvPr>
          <p:cNvSpPr txBox="1"/>
          <p:nvPr/>
        </p:nvSpPr>
        <p:spPr bwMode="auto">
          <a:xfrm>
            <a:off x="3916222" y="2122346"/>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130</a:t>
            </a:r>
          </a:p>
        </p:txBody>
      </p:sp>
      <p:sp>
        <p:nvSpPr>
          <p:cNvPr id="38" name="TextBox 37">
            <a:extLst>
              <a:ext uri="{FF2B5EF4-FFF2-40B4-BE49-F238E27FC236}">
                <a16:creationId xmlns:a16="http://schemas.microsoft.com/office/drawing/2014/main" id="{E6645234-83D2-41F3-851E-1070B48A79EC}"/>
              </a:ext>
            </a:extLst>
          </p:cNvPr>
          <p:cNvSpPr txBox="1"/>
          <p:nvPr/>
        </p:nvSpPr>
        <p:spPr bwMode="auto">
          <a:xfrm>
            <a:off x="6793975" y="2122346"/>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220</a:t>
            </a:r>
          </a:p>
        </p:txBody>
      </p:sp>
      <p:sp>
        <p:nvSpPr>
          <p:cNvPr id="41" name="Rectangle 40">
            <a:extLst>
              <a:ext uri="{FF2B5EF4-FFF2-40B4-BE49-F238E27FC236}">
                <a16:creationId xmlns:a16="http://schemas.microsoft.com/office/drawing/2014/main" id="{CF6A89A7-100C-4A87-9EAF-B369DB49B328}"/>
              </a:ext>
            </a:extLst>
          </p:cNvPr>
          <p:cNvSpPr/>
          <p:nvPr/>
        </p:nvSpPr>
        <p:spPr bwMode="auto">
          <a:xfrm>
            <a:off x="8956823" y="2037140"/>
            <a:ext cx="1364211" cy="630475"/>
          </a:xfrm>
          <a:prstGeom prst="rect">
            <a:avLst/>
          </a:prstGeom>
          <a:solidFill>
            <a:schemeClr val="bg1"/>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cxnSp>
        <p:nvCxnSpPr>
          <p:cNvPr id="42" name="Straight Connector 41">
            <a:extLst>
              <a:ext uri="{FF2B5EF4-FFF2-40B4-BE49-F238E27FC236}">
                <a16:creationId xmlns:a16="http://schemas.microsoft.com/office/drawing/2014/main" id="{2AC4691F-0485-438B-AF85-BC64D5B521E0}"/>
              </a:ext>
            </a:extLst>
          </p:cNvPr>
          <p:cNvCxnSpPr/>
          <p:nvPr/>
        </p:nvCxnSpPr>
        <p:spPr bwMode="auto">
          <a:xfrm>
            <a:off x="5647775" y="2038186"/>
            <a:ext cx="0" cy="63000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8796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fill="hold" nodeType="clickEffect">
                                  <p:stCondLst>
                                    <p:cond delay="0"/>
                                  </p:stCondLst>
                                  <p:childTnLst>
                                    <p:animMotion origin="layout" path="M -6.25E-7 3.7037E-6 L -0.0289 4.44444E-6 " pathEditMode="relative" rAng="0" ptsTypes="AA">
                                      <p:cBhvr>
                                        <p:cTn id="6" dur="2000" fill="hold"/>
                                        <p:tgtEl>
                                          <p:spTgt spid="42"/>
                                        </p:tgtEl>
                                        <p:attrNameLst>
                                          <p:attrName>ppt_x</p:attrName>
                                          <p:attrName>ppt_y</p:attrName>
                                        </p:attrNameLst>
                                      </p:cBhvr>
                                      <p:rCtr x="-1432" y="-162"/>
                                    </p:animMotion>
                                  </p:childTnLst>
                                </p:cTn>
                              </p:par>
                              <p:par>
                                <p:cTn id="7" presetID="6" presetClass="emph" presetSubtype="0" accel="50000" fill="hold" grpId="0" nodeType="withEffect">
                                  <p:stCondLst>
                                    <p:cond delay="0"/>
                                  </p:stCondLst>
                                  <p:childTnLst>
                                    <p:animScale>
                                      <p:cBhvr>
                                        <p:cTn id="8" dur="2000" fill="hold"/>
                                        <p:tgtEl>
                                          <p:spTgt spid="39"/>
                                        </p:tgtEl>
                                      </p:cBhvr>
                                      <p:by x="120000" y="100000"/>
                                    </p:animScale>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22" presetClass="entr" presetSubtype="1"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35"/>
                                        </p:tgtEl>
                                      </p:cBhvr>
                                    </p:animEffect>
                                    <p:set>
                                      <p:cBhvr>
                                        <p:cTn id="34" dur="1" fill="hold">
                                          <p:stCondLst>
                                            <p:cond delay="499"/>
                                          </p:stCondLst>
                                        </p:cTn>
                                        <p:tgtEl>
                                          <p:spTgt spid="35"/>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33"/>
                                        </p:tgtEl>
                                      </p:cBhvr>
                                    </p:animEffect>
                                    <p:set>
                                      <p:cBhvr>
                                        <p:cTn id="46" dur="1" fill="hold">
                                          <p:stCondLst>
                                            <p:cond delay="499"/>
                                          </p:stCondLst>
                                        </p:cTn>
                                        <p:tgtEl>
                                          <p:spTgt spid="33"/>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6"/>
                                        </p:tgtEl>
                                      </p:cBhvr>
                                    </p:animEffect>
                                    <p:set>
                                      <p:cBhvr>
                                        <p:cTn id="49" dur="1" fill="hold">
                                          <p:stCondLst>
                                            <p:cond delay="499"/>
                                          </p:stCondLst>
                                        </p:cTn>
                                        <p:tgtEl>
                                          <p:spTgt spid="36"/>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3" grpId="0"/>
      <p:bldP spid="24" grpId="0"/>
      <p:bldP spid="33" grpId="0"/>
      <p:bldP spid="34" grpId="0"/>
      <p:bldP spid="35" grpId="0"/>
      <p:bldP spid="35" grpId="1"/>
      <p:bldP spid="36" grpId="0"/>
      <p:bldP spid="36" grpId="1"/>
      <p:bldP spid="37" grpId="0"/>
      <p:bldP spid="38"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27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93870950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calculate the difference using their knowledge of an adjusted subtrahend (1)</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6414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27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1.29 Using equivalence and the compensation category to calculate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022928867"/>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5:4 – 5:5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44-46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text  Description automatically generated">
            <a:extLst>
              <a:ext uri="{FF2B5EF4-FFF2-40B4-BE49-F238E27FC236}">
                <a16:creationId xmlns:a16="http://schemas.microsoft.com/office/drawing/2014/main" id="{96CB3017-4620-4465-BCF5-EAF71C596A9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65140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5:4</a:t>
            </a:r>
          </a:p>
        </p:txBody>
      </p:sp>
      <p:grpSp>
        <p:nvGrpSpPr>
          <p:cNvPr id="7" name="Group 6">
            <a:extLst>
              <a:ext uri="{FF2B5EF4-FFF2-40B4-BE49-F238E27FC236}">
                <a16:creationId xmlns:a16="http://schemas.microsoft.com/office/drawing/2014/main" id="{355AF266-FB78-49A2-9A83-186A27F782EB}"/>
              </a:ext>
            </a:extLst>
          </p:cNvPr>
          <p:cNvGrpSpPr/>
          <p:nvPr/>
        </p:nvGrpSpPr>
        <p:grpSpPr>
          <a:xfrm>
            <a:off x="1992151" y="1918583"/>
            <a:ext cx="3314700" cy="2997200"/>
            <a:chOff x="2932080" y="1086813"/>
            <a:chExt cx="3314700" cy="2997200"/>
          </a:xfrm>
        </p:grpSpPr>
        <p:sp>
          <p:nvSpPr>
            <p:cNvPr id="8" name="Oval 7">
              <a:extLst>
                <a:ext uri="{FF2B5EF4-FFF2-40B4-BE49-F238E27FC236}">
                  <a16:creationId xmlns:a16="http://schemas.microsoft.com/office/drawing/2014/main" id="{36EB1CE2-8A32-4B11-B43B-270F3E8588E5}"/>
                </a:ext>
              </a:extLst>
            </p:cNvPr>
            <p:cNvSpPr/>
            <p:nvPr/>
          </p:nvSpPr>
          <p:spPr bwMode="auto">
            <a:xfrm>
              <a:off x="3965542" y="1086813"/>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9" name="Oval 8">
              <a:extLst>
                <a:ext uri="{FF2B5EF4-FFF2-40B4-BE49-F238E27FC236}">
                  <a16:creationId xmlns:a16="http://schemas.microsoft.com/office/drawing/2014/main" id="{163E030F-177F-4C2A-98A5-BC9A8A9324C7}"/>
                </a:ext>
              </a:extLst>
            </p:cNvPr>
            <p:cNvSpPr/>
            <p:nvPr/>
          </p:nvSpPr>
          <p:spPr bwMode="auto">
            <a:xfrm>
              <a:off x="2932080" y="2836238"/>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0" name="Oval 9">
              <a:extLst>
                <a:ext uri="{FF2B5EF4-FFF2-40B4-BE49-F238E27FC236}">
                  <a16:creationId xmlns:a16="http://schemas.microsoft.com/office/drawing/2014/main" id="{2DB35733-8069-4B93-AD36-F082401765F2}"/>
                </a:ext>
              </a:extLst>
            </p:cNvPr>
            <p:cNvSpPr/>
            <p:nvPr/>
          </p:nvSpPr>
          <p:spPr bwMode="auto">
            <a:xfrm>
              <a:off x="4999005" y="2836238"/>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cxnSp>
          <p:nvCxnSpPr>
            <p:cNvPr id="11" name="Straight Connector 10">
              <a:extLst>
                <a:ext uri="{FF2B5EF4-FFF2-40B4-BE49-F238E27FC236}">
                  <a16:creationId xmlns:a16="http://schemas.microsoft.com/office/drawing/2014/main" id="{6983278B-DBC6-48A2-B08A-F9E73FC27A65}"/>
                </a:ext>
              </a:extLst>
            </p:cNvPr>
            <p:cNvCxnSpPr>
              <a:stCxn id="8" idx="3"/>
            </p:cNvCxnSpPr>
            <p:nvPr/>
          </p:nvCxnSpPr>
          <p:spPr bwMode="auto">
            <a:xfrm flipH="1">
              <a:off x="3684562" y="2151856"/>
              <a:ext cx="463712" cy="68438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4B252039-302D-4C18-8B21-E2BF19F5CF5F}"/>
                </a:ext>
              </a:extLst>
            </p:cNvPr>
            <p:cNvCxnSpPr/>
            <p:nvPr/>
          </p:nvCxnSpPr>
          <p:spPr bwMode="auto">
            <a:xfrm>
              <a:off x="5030585" y="2151856"/>
              <a:ext cx="463712" cy="68438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TextBox 12">
            <a:extLst>
              <a:ext uri="{FF2B5EF4-FFF2-40B4-BE49-F238E27FC236}">
                <a16:creationId xmlns:a16="http://schemas.microsoft.com/office/drawing/2014/main" id="{772641D2-A0AB-4FD5-97D9-42C00E05DB4D}"/>
              </a:ext>
            </a:extLst>
          </p:cNvPr>
          <p:cNvSpPr txBox="1"/>
          <p:nvPr/>
        </p:nvSpPr>
        <p:spPr bwMode="auto">
          <a:xfrm>
            <a:off x="4117434" y="40712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40</a:t>
            </a:r>
          </a:p>
        </p:txBody>
      </p:sp>
      <p:sp>
        <p:nvSpPr>
          <p:cNvPr id="15" name="TextBox 14">
            <a:extLst>
              <a:ext uri="{FF2B5EF4-FFF2-40B4-BE49-F238E27FC236}">
                <a16:creationId xmlns:a16="http://schemas.microsoft.com/office/drawing/2014/main" id="{CA632265-2689-4C12-A308-9009C7E8D7F7}"/>
              </a:ext>
            </a:extLst>
          </p:cNvPr>
          <p:cNvSpPr txBox="1"/>
          <p:nvPr/>
        </p:nvSpPr>
        <p:spPr bwMode="auto">
          <a:xfrm>
            <a:off x="4520011" y="4071212"/>
            <a:ext cx="748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8" name="TextBox 17">
            <a:extLst>
              <a:ext uri="{FF2B5EF4-FFF2-40B4-BE49-F238E27FC236}">
                <a16:creationId xmlns:a16="http://schemas.microsoft.com/office/drawing/2014/main" id="{F32EA26C-A8A9-4E9D-ACB8-9ED3FDFFF564}"/>
              </a:ext>
            </a:extLst>
          </p:cNvPr>
          <p:cNvSpPr txBox="1"/>
          <p:nvPr/>
        </p:nvSpPr>
        <p:spPr bwMode="auto">
          <a:xfrm>
            <a:off x="2040440" y="40712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45</a:t>
            </a:r>
          </a:p>
        </p:txBody>
      </p:sp>
      <p:sp>
        <p:nvSpPr>
          <p:cNvPr id="24" name="TextBox 23">
            <a:extLst>
              <a:ext uri="{FF2B5EF4-FFF2-40B4-BE49-F238E27FC236}">
                <a16:creationId xmlns:a16="http://schemas.microsoft.com/office/drawing/2014/main" id="{1FC774D5-597B-47EA-A8E7-C185EDE49F88}"/>
              </a:ext>
            </a:extLst>
          </p:cNvPr>
          <p:cNvSpPr txBox="1"/>
          <p:nvPr/>
        </p:nvSpPr>
        <p:spPr bwMode="auto">
          <a:xfrm>
            <a:off x="2444696" y="4071212"/>
            <a:ext cx="748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7" name="TextBox 26">
            <a:extLst>
              <a:ext uri="{FF2B5EF4-FFF2-40B4-BE49-F238E27FC236}">
                <a16:creationId xmlns:a16="http://schemas.microsoft.com/office/drawing/2014/main" id="{A6D8F01D-D6D9-4EFF-BA0F-B570A94FFD98}"/>
              </a:ext>
            </a:extLst>
          </p:cNvPr>
          <p:cNvSpPr txBox="1"/>
          <p:nvPr/>
        </p:nvSpPr>
        <p:spPr bwMode="auto">
          <a:xfrm>
            <a:off x="3390453" y="234434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85</a:t>
            </a:r>
          </a:p>
        </p:txBody>
      </p:sp>
      <p:sp>
        <p:nvSpPr>
          <p:cNvPr id="28" name="TextBox 27">
            <a:extLst>
              <a:ext uri="{FF2B5EF4-FFF2-40B4-BE49-F238E27FC236}">
                <a16:creationId xmlns:a16="http://schemas.microsoft.com/office/drawing/2014/main" id="{43A9B570-EB2E-44D1-A8BA-C548F896D4CE}"/>
              </a:ext>
            </a:extLst>
          </p:cNvPr>
          <p:cNvSpPr txBox="1"/>
          <p:nvPr/>
        </p:nvSpPr>
        <p:spPr bwMode="auto">
          <a:xfrm>
            <a:off x="4442875" y="40712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30</a:t>
            </a:r>
          </a:p>
        </p:txBody>
      </p:sp>
      <p:grpSp>
        <p:nvGrpSpPr>
          <p:cNvPr id="38" name="Group 37">
            <a:extLst>
              <a:ext uri="{FF2B5EF4-FFF2-40B4-BE49-F238E27FC236}">
                <a16:creationId xmlns:a16="http://schemas.microsoft.com/office/drawing/2014/main" id="{4997B2EC-C506-44F7-A5C4-6A52C09F24A1}"/>
              </a:ext>
            </a:extLst>
          </p:cNvPr>
          <p:cNvGrpSpPr/>
          <p:nvPr/>
        </p:nvGrpSpPr>
        <p:grpSpPr>
          <a:xfrm>
            <a:off x="5764913" y="2147915"/>
            <a:ext cx="4108992" cy="461665"/>
            <a:chOff x="2530351" y="3429000"/>
            <a:chExt cx="4108992" cy="461665"/>
          </a:xfrm>
        </p:grpSpPr>
        <p:grpSp>
          <p:nvGrpSpPr>
            <p:cNvPr id="39" name="Group 38">
              <a:extLst>
                <a:ext uri="{FF2B5EF4-FFF2-40B4-BE49-F238E27FC236}">
                  <a16:creationId xmlns:a16="http://schemas.microsoft.com/office/drawing/2014/main" id="{BC0A0D71-BB6C-4865-8F0A-1F38D2DC3116}"/>
                </a:ext>
              </a:extLst>
            </p:cNvPr>
            <p:cNvGrpSpPr/>
            <p:nvPr/>
          </p:nvGrpSpPr>
          <p:grpSpPr>
            <a:xfrm>
              <a:off x="5303461" y="3429000"/>
              <a:ext cx="1335882" cy="461665"/>
              <a:chOff x="5303461" y="3834642"/>
              <a:chExt cx="1335882" cy="461665"/>
            </a:xfrm>
          </p:grpSpPr>
          <p:sp>
            <p:nvSpPr>
              <p:cNvPr id="44" name="TextBox 43">
                <a:extLst>
                  <a:ext uri="{FF2B5EF4-FFF2-40B4-BE49-F238E27FC236}">
                    <a16:creationId xmlns:a16="http://schemas.microsoft.com/office/drawing/2014/main" id="{0AFCDC16-74D1-47A2-B762-78E06D9BDB7C}"/>
                  </a:ext>
                </a:extLst>
              </p:cNvPr>
              <p:cNvSpPr txBox="1"/>
              <p:nvPr/>
            </p:nvSpPr>
            <p:spPr bwMode="auto">
              <a:xfrm>
                <a:off x="6121251" y="383464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40</a:t>
                </a:r>
              </a:p>
            </p:txBody>
          </p:sp>
          <p:sp>
            <p:nvSpPr>
              <p:cNvPr id="45" name="TextBox 44">
                <a:extLst>
                  <a:ext uri="{FF2B5EF4-FFF2-40B4-BE49-F238E27FC236}">
                    <a16:creationId xmlns:a16="http://schemas.microsoft.com/office/drawing/2014/main" id="{31275AF9-66BC-4F50-B5E5-3D01899DA11E}"/>
                  </a:ext>
                </a:extLst>
              </p:cNvPr>
              <p:cNvSpPr txBox="1"/>
              <p:nvPr/>
            </p:nvSpPr>
            <p:spPr bwMode="auto">
              <a:xfrm>
                <a:off x="5303461" y="383464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nvGrpSpPr>
            <p:cNvPr id="40" name="Group 39">
              <a:extLst>
                <a:ext uri="{FF2B5EF4-FFF2-40B4-BE49-F238E27FC236}">
                  <a16:creationId xmlns:a16="http://schemas.microsoft.com/office/drawing/2014/main" id="{F825881A-A061-4BEB-B07A-0C58357457B1}"/>
                </a:ext>
              </a:extLst>
            </p:cNvPr>
            <p:cNvGrpSpPr/>
            <p:nvPr/>
          </p:nvGrpSpPr>
          <p:grpSpPr>
            <a:xfrm>
              <a:off x="2530351" y="3429000"/>
              <a:ext cx="2413839" cy="461665"/>
              <a:chOff x="2530351" y="3834642"/>
              <a:chExt cx="2413839" cy="461665"/>
            </a:xfrm>
          </p:grpSpPr>
          <p:sp>
            <p:nvSpPr>
              <p:cNvPr id="41" name="TextBox 40">
                <a:extLst>
                  <a:ext uri="{FF2B5EF4-FFF2-40B4-BE49-F238E27FC236}">
                    <a16:creationId xmlns:a16="http://schemas.microsoft.com/office/drawing/2014/main" id="{1D512188-699D-44C9-88BC-51631932E7DD}"/>
                  </a:ext>
                </a:extLst>
              </p:cNvPr>
              <p:cNvSpPr txBox="1"/>
              <p:nvPr/>
            </p:nvSpPr>
            <p:spPr bwMode="auto">
              <a:xfrm>
                <a:off x="2530351" y="383464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85</a:t>
                </a:r>
              </a:p>
            </p:txBody>
          </p:sp>
          <p:sp>
            <p:nvSpPr>
              <p:cNvPr id="42" name="TextBox 41">
                <a:extLst>
                  <a:ext uri="{FF2B5EF4-FFF2-40B4-BE49-F238E27FC236}">
                    <a16:creationId xmlns:a16="http://schemas.microsoft.com/office/drawing/2014/main" id="{E0C6E76A-C82A-4F04-9675-ECA752EB635A}"/>
                  </a:ext>
                </a:extLst>
              </p:cNvPr>
              <p:cNvSpPr txBox="1"/>
              <p:nvPr/>
            </p:nvSpPr>
            <p:spPr bwMode="auto">
              <a:xfrm>
                <a:off x="4426098" y="383464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45</a:t>
                </a:r>
              </a:p>
            </p:txBody>
          </p:sp>
          <p:sp>
            <p:nvSpPr>
              <p:cNvPr id="43" name="TextBox 42">
                <a:extLst>
                  <a:ext uri="{FF2B5EF4-FFF2-40B4-BE49-F238E27FC236}">
                    <a16:creationId xmlns:a16="http://schemas.microsoft.com/office/drawing/2014/main" id="{D822DA9C-A4B3-4AB7-AB5A-3CB3C1130888}"/>
                  </a:ext>
                </a:extLst>
              </p:cNvPr>
              <p:cNvSpPr txBox="1"/>
              <p:nvPr/>
            </p:nvSpPr>
            <p:spPr bwMode="auto">
              <a:xfrm>
                <a:off x="3549594" y="383464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grpSp>
      </p:grpSp>
      <p:sp>
        <p:nvSpPr>
          <p:cNvPr id="46" name="TextBox 45">
            <a:extLst>
              <a:ext uri="{FF2B5EF4-FFF2-40B4-BE49-F238E27FC236}">
                <a16:creationId xmlns:a16="http://schemas.microsoft.com/office/drawing/2014/main" id="{72EFC598-3903-4AA2-B055-D24F9D617023}"/>
              </a:ext>
            </a:extLst>
          </p:cNvPr>
          <p:cNvSpPr txBox="1"/>
          <p:nvPr/>
        </p:nvSpPr>
        <p:spPr bwMode="auto">
          <a:xfrm>
            <a:off x="7903410" y="3417185"/>
            <a:ext cx="748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47" name="TextBox 46">
            <a:extLst>
              <a:ext uri="{FF2B5EF4-FFF2-40B4-BE49-F238E27FC236}">
                <a16:creationId xmlns:a16="http://schemas.microsoft.com/office/drawing/2014/main" id="{336E21DD-9937-4D2A-9502-0834B0A635BE}"/>
              </a:ext>
            </a:extLst>
          </p:cNvPr>
          <p:cNvSpPr txBox="1"/>
          <p:nvPr/>
        </p:nvSpPr>
        <p:spPr bwMode="auto">
          <a:xfrm>
            <a:off x="9607795" y="3417185"/>
            <a:ext cx="780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Arial" panose="020B0604020202020204" pitchFamily="34"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48" name="Picture 47" descr="A close up of a logo  Description generated with high confidence">
            <a:extLst>
              <a:ext uri="{FF2B5EF4-FFF2-40B4-BE49-F238E27FC236}">
                <a16:creationId xmlns:a16="http://schemas.microsoft.com/office/drawing/2014/main" id="{BEEF5649-E248-4BA6-8DC1-4652CA97F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0914" y="2952581"/>
            <a:ext cx="194527" cy="1390870"/>
          </a:xfrm>
          <a:prstGeom prst="rect">
            <a:avLst/>
          </a:prstGeom>
        </p:spPr>
      </p:pic>
      <p:pic>
        <p:nvPicPr>
          <p:cNvPr id="49" name="Picture 48" descr="A close up of a logo  Description generated with high confidence">
            <a:extLst>
              <a:ext uri="{FF2B5EF4-FFF2-40B4-BE49-F238E27FC236}">
                <a16:creationId xmlns:a16="http://schemas.microsoft.com/office/drawing/2014/main" id="{EEF1122F-7AAB-42A9-A7C4-112647CB58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180" y="2952581"/>
            <a:ext cx="194527" cy="1390870"/>
          </a:xfrm>
          <a:prstGeom prst="rect">
            <a:avLst/>
          </a:prstGeom>
        </p:spPr>
      </p:pic>
      <p:pic>
        <p:nvPicPr>
          <p:cNvPr id="50" name="Picture 49" descr="A close up of a logo  Description generated with high confidence">
            <a:extLst>
              <a:ext uri="{FF2B5EF4-FFF2-40B4-BE49-F238E27FC236}">
                <a16:creationId xmlns:a16="http://schemas.microsoft.com/office/drawing/2014/main" id="{AB92376E-E58B-4513-81AA-BF87BA104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696" y="2952581"/>
            <a:ext cx="194527" cy="1390870"/>
          </a:xfrm>
          <a:prstGeom prst="rect">
            <a:avLst/>
          </a:prstGeom>
        </p:spPr>
      </p:pic>
      <p:sp>
        <p:nvSpPr>
          <p:cNvPr id="77" name="TextBox 76">
            <a:extLst>
              <a:ext uri="{FF2B5EF4-FFF2-40B4-BE49-F238E27FC236}">
                <a16:creationId xmlns:a16="http://schemas.microsoft.com/office/drawing/2014/main" id="{BB71B911-7D61-436B-BADA-98EFBA060923}"/>
              </a:ext>
            </a:extLst>
          </p:cNvPr>
          <p:cNvSpPr txBox="1"/>
          <p:nvPr/>
        </p:nvSpPr>
        <p:spPr bwMode="auto">
          <a:xfrm>
            <a:off x="5569141" y="4686453"/>
            <a:ext cx="8963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same</a:t>
            </a:r>
          </a:p>
        </p:txBody>
      </p:sp>
      <p:sp>
        <p:nvSpPr>
          <p:cNvPr id="73" name="TextBox 72">
            <a:extLst>
              <a:ext uri="{FF2B5EF4-FFF2-40B4-BE49-F238E27FC236}">
                <a16:creationId xmlns:a16="http://schemas.microsoft.com/office/drawing/2014/main" id="{D684C0EC-E92D-47B0-AD0A-00D3A63DEC17}"/>
              </a:ext>
            </a:extLst>
          </p:cNvPr>
          <p:cNvSpPr txBox="1"/>
          <p:nvPr/>
        </p:nvSpPr>
        <p:spPr bwMode="auto">
          <a:xfrm>
            <a:off x="9317132" y="4686453"/>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30</a:t>
            </a:r>
          </a:p>
        </p:txBody>
      </p:sp>
    </p:spTree>
    <p:extLst>
      <p:ext uri="{BB962C8B-B14F-4D97-AF65-F5344CB8AC3E}">
        <p14:creationId xmlns:p14="http://schemas.microsoft.com/office/powerpoint/2010/main" val="67557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up)">
                                      <p:cBhvr>
                                        <p:cTn id="15" dur="500"/>
                                        <p:tgtEl>
                                          <p:spTgt spid="5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500"/>
                                        <p:tgtEl>
                                          <p:spTgt spid="77"/>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500"/>
                                        <p:tgtEl>
                                          <p:spTgt spid="4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22" presetClass="entr" presetSubtype="1"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up)">
                                      <p:cBhvr>
                                        <p:cTn id="29" dur="500"/>
                                        <p:tgtEl>
                                          <p:spTgt spid="4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5" grpId="1"/>
      <p:bldP spid="24" grpId="0"/>
      <p:bldP spid="28" grpId="0"/>
      <p:bldP spid="46" grpId="0"/>
      <p:bldP spid="47" grpId="0"/>
      <p:bldP spid="77" grpId="0"/>
      <p:bldP spid="73"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5:4</a:t>
            </a:r>
          </a:p>
        </p:txBody>
      </p:sp>
      <p:grpSp>
        <p:nvGrpSpPr>
          <p:cNvPr id="7" name="Group 6">
            <a:extLst>
              <a:ext uri="{FF2B5EF4-FFF2-40B4-BE49-F238E27FC236}">
                <a16:creationId xmlns:a16="http://schemas.microsoft.com/office/drawing/2014/main" id="{DFE1EAF8-3898-4A9B-A9D0-3309AC30EE9A}"/>
              </a:ext>
            </a:extLst>
          </p:cNvPr>
          <p:cNvGrpSpPr/>
          <p:nvPr/>
        </p:nvGrpSpPr>
        <p:grpSpPr>
          <a:xfrm>
            <a:off x="1992151" y="1918583"/>
            <a:ext cx="3314700" cy="2997200"/>
            <a:chOff x="2932080" y="1086813"/>
            <a:chExt cx="3314700" cy="2997200"/>
          </a:xfrm>
        </p:grpSpPr>
        <p:sp>
          <p:nvSpPr>
            <p:cNvPr id="8" name="Oval 7">
              <a:extLst>
                <a:ext uri="{FF2B5EF4-FFF2-40B4-BE49-F238E27FC236}">
                  <a16:creationId xmlns:a16="http://schemas.microsoft.com/office/drawing/2014/main" id="{EFEC2D18-23DF-4F70-AB03-C258D2584E87}"/>
                </a:ext>
              </a:extLst>
            </p:cNvPr>
            <p:cNvSpPr/>
            <p:nvPr/>
          </p:nvSpPr>
          <p:spPr bwMode="auto">
            <a:xfrm>
              <a:off x="3965542" y="1086813"/>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9" name="Oval 8">
              <a:extLst>
                <a:ext uri="{FF2B5EF4-FFF2-40B4-BE49-F238E27FC236}">
                  <a16:creationId xmlns:a16="http://schemas.microsoft.com/office/drawing/2014/main" id="{62C3FD51-4FFB-4B05-9BEE-91752D4C71F3}"/>
                </a:ext>
              </a:extLst>
            </p:cNvPr>
            <p:cNvSpPr/>
            <p:nvPr/>
          </p:nvSpPr>
          <p:spPr bwMode="auto">
            <a:xfrm>
              <a:off x="2932080" y="2836238"/>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0" name="Oval 9">
              <a:extLst>
                <a:ext uri="{FF2B5EF4-FFF2-40B4-BE49-F238E27FC236}">
                  <a16:creationId xmlns:a16="http://schemas.microsoft.com/office/drawing/2014/main" id="{42C16E52-1AFE-4C18-998C-3EF6BA45D616}"/>
                </a:ext>
              </a:extLst>
            </p:cNvPr>
            <p:cNvSpPr/>
            <p:nvPr/>
          </p:nvSpPr>
          <p:spPr bwMode="auto">
            <a:xfrm>
              <a:off x="4999005" y="2836238"/>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cxnSp>
          <p:nvCxnSpPr>
            <p:cNvPr id="11" name="Straight Connector 10">
              <a:extLst>
                <a:ext uri="{FF2B5EF4-FFF2-40B4-BE49-F238E27FC236}">
                  <a16:creationId xmlns:a16="http://schemas.microsoft.com/office/drawing/2014/main" id="{83A0DDF5-9579-455D-99F7-87391BD6E000}"/>
                </a:ext>
              </a:extLst>
            </p:cNvPr>
            <p:cNvCxnSpPr>
              <a:stCxn id="8" idx="3"/>
            </p:cNvCxnSpPr>
            <p:nvPr/>
          </p:nvCxnSpPr>
          <p:spPr bwMode="auto">
            <a:xfrm flipH="1">
              <a:off x="3684562" y="2151856"/>
              <a:ext cx="463712" cy="68438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32E22B02-06FA-46B7-8150-9CEB1800705C}"/>
                </a:ext>
              </a:extLst>
            </p:cNvPr>
            <p:cNvCxnSpPr/>
            <p:nvPr/>
          </p:nvCxnSpPr>
          <p:spPr bwMode="auto">
            <a:xfrm>
              <a:off x="5030585" y="2151856"/>
              <a:ext cx="463712" cy="68438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TextBox 12">
            <a:extLst>
              <a:ext uri="{FF2B5EF4-FFF2-40B4-BE49-F238E27FC236}">
                <a16:creationId xmlns:a16="http://schemas.microsoft.com/office/drawing/2014/main" id="{1A018F97-1504-4170-A03B-0870D4B3894D}"/>
              </a:ext>
            </a:extLst>
          </p:cNvPr>
          <p:cNvSpPr txBox="1"/>
          <p:nvPr/>
        </p:nvSpPr>
        <p:spPr bwMode="auto">
          <a:xfrm>
            <a:off x="4001612" y="4071211"/>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a:ea typeface="Myriad Pro Semibold" charset="0"/>
                <a:cs typeface="Myriad Pro Semibold" charset="0"/>
              </a:rPr>
              <a:t>£1.50</a:t>
            </a:r>
          </a:p>
        </p:txBody>
      </p:sp>
      <p:sp>
        <p:nvSpPr>
          <p:cNvPr id="14" name="TextBox 13">
            <a:extLst>
              <a:ext uri="{FF2B5EF4-FFF2-40B4-BE49-F238E27FC236}">
                <a16:creationId xmlns:a16="http://schemas.microsoft.com/office/drawing/2014/main" id="{C731C8B9-16E4-45AB-A396-BE9D723352CC}"/>
              </a:ext>
            </a:extLst>
          </p:cNvPr>
          <p:cNvSpPr txBox="1"/>
          <p:nvPr/>
        </p:nvSpPr>
        <p:spPr bwMode="auto">
          <a:xfrm>
            <a:off x="4569357" y="4071211"/>
            <a:ext cx="8050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959595"/>
                </a:solidFill>
                <a:latin typeface="Comic Sans MS" panose="030F0702030302020204" pitchFamily="66" charset="0"/>
                <a:ea typeface="Myriad Pro Semibold" charset="0"/>
                <a:cs typeface="Arial" panose="020B0604020202020204" pitchFamily="34" charset="0"/>
              </a:rPr>
              <a:t>+</a:t>
            </a:r>
            <a:r>
              <a:rPr lang="en-GB" sz="1400" dirty="0">
                <a:solidFill>
                  <a:srgbClr val="959595"/>
                </a:solidFill>
                <a:latin typeface="Comic Sans MS" panose="030F0702030302020204" pitchFamily="66" charset="0"/>
                <a:ea typeface="Myriad Pro Semibold" charset="0"/>
                <a:cs typeface="Arial" panose="020B0604020202020204" pitchFamily="34" charset="0"/>
              </a:rPr>
              <a:t> </a:t>
            </a:r>
            <a:r>
              <a:rPr lang="en-GB" dirty="0">
                <a:solidFill>
                  <a:srgbClr val="959595"/>
                </a:solidFill>
                <a:latin typeface="Comic Sans MS" panose="030F0702030302020204" pitchFamily="66" charset="0"/>
                <a:ea typeface="Myriad Pro Semibold" charset="0"/>
                <a:cs typeface="Arial" panose="020B0604020202020204" pitchFamily="34" charset="0"/>
              </a:rPr>
              <a:t>50</a:t>
            </a:r>
            <a:r>
              <a:rPr lang="en-GB" sz="900" dirty="0">
                <a:solidFill>
                  <a:srgbClr val="959595"/>
                </a:solidFill>
                <a:latin typeface="Comic Sans MS" panose="030F0702030302020204" pitchFamily="66" charset="0"/>
                <a:ea typeface="Myriad Pro Semibold" charset="0"/>
                <a:cs typeface="Arial" panose="020B0604020202020204" pitchFamily="34" charset="0"/>
              </a:rPr>
              <a:t> </a:t>
            </a:r>
            <a:r>
              <a:rPr lang="en-GB" dirty="0">
                <a:solidFill>
                  <a:srgbClr val="959595"/>
                </a:solidFill>
                <a:latin typeface="Comic Sans MS" panose="030F0702030302020204" pitchFamily="66" charset="0"/>
                <a:ea typeface="Myriad Pro Semibold" charset="0"/>
                <a:cs typeface="Arial" panose="020B0604020202020204" pitchFamily="34" charset="0"/>
              </a:rPr>
              <a:t>p</a:t>
            </a:r>
            <a:endParaRPr lang="en-GB" dirty="0">
              <a:solidFill>
                <a:srgbClr val="959595"/>
              </a:solidFill>
              <a:latin typeface="Comic Sans MS" panose="030F0702030302020204" pitchFamily="66" charset="0"/>
              <a:ea typeface="Myriad Pro Semibold" charset="0"/>
              <a:cs typeface="Myriad Pro Semibold" charset="0"/>
            </a:endParaRPr>
          </a:p>
        </p:txBody>
      </p:sp>
      <p:sp>
        <p:nvSpPr>
          <p:cNvPr id="15" name="TextBox 14">
            <a:extLst>
              <a:ext uri="{FF2B5EF4-FFF2-40B4-BE49-F238E27FC236}">
                <a16:creationId xmlns:a16="http://schemas.microsoft.com/office/drawing/2014/main" id="{FF1DB5C4-A5E6-4025-AE3A-069C7FDC768D}"/>
              </a:ext>
            </a:extLst>
          </p:cNvPr>
          <p:cNvSpPr txBox="1"/>
          <p:nvPr/>
        </p:nvSpPr>
        <p:spPr bwMode="auto">
          <a:xfrm>
            <a:off x="1924618" y="4071211"/>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a:ea typeface="Myriad Pro Semibold" charset="0"/>
                <a:cs typeface="Myriad Pro Semibold" charset="0"/>
              </a:rPr>
              <a:t>£3.50</a:t>
            </a:r>
          </a:p>
        </p:txBody>
      </p:sp>
      <p:sp>
        <p:nvSpPr>
          <p:cNvPr id="16" name="TextBox 15">
            <a:extLst>
              <a:ext uri="{FF2B5EF4-FFF2-40B4-BE49-F238E27FC236}">
                <a16:creationId xmlns:a16="http://schemas.microsoft.com/office/drawing/2014/main" id="{D9288D99-61D0-4A45-928F-E3427D7DBE95}"/>
              </a:ext>
            </a:extLst>
          </p:cNvPr>
          <p:cNvSpPr txBox="1"/>
          <p:nvPr/>
        </p:nvSpPr>
        <p:spPr bwMode="auto">
          <a:xfrm>
            <a:off x="2499380" y="4071211"/>
            <a:ext cx="8050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959595"/>
                </a:solidFill>
                <a:latin typeface="Comic Sans MS" panose="030F0702030302020204" pitchFamily="66" charset="0"/>
                <a:ea typeface="Myriad Pro Semibold" charset="0"/>
                <a:cs typeface="Arial" panose="020B0604020202020204" pitchFamily="34" charset="0"/>
              </a:rPr>
              <a:t>−</a:t>
            </a:r>
            <a:r>
              <a:rPr lang="en-GB" sz="1600" dirty="0">
                <a:solidFill>
                  <a:srgbClr val="959595"/>
                </a:solidFill>
                <a:latin typeface="Comic Sans MS" panose="030F0702030302020204" pitchFamily="66" charset="0"/>
                <a:ea typeface="Myriad Pro Semibold" charset="0"/>
                <a:cs typeface="Arial" panose="020B0604020202020204" pitchFamily="34" charset="0"/>
              </a:rPr>
              <a:t> </a:t>
            </a:r>
            <a:r>
              <a:rPr lang="en-GB" dirty="0">
                <a:solidFill>
                  <a:srgbClr val="959595"/>
                </a:solidFill>
                <a:latin typeface="Comic Sans MS" panose="030F0702030302020204" pitchFamily="66" charset="0"/>
                <a:ea typeface="Myriad Pro Semibold" charset="0"/>
                <a:cs typeface="Arial" panose="020B0604020202020204" pitchFamily="34" charset="0"/>
              </a:rPr>
              <a:t>50</a:t>
            </a:r>
            <a:r>
              <a:rPr lang="en-GB" sz="900" dirty="0">
                <a:solidFill>
                  <a:srgbClr val="959595"/>
                </a:solidFill>
                <a:latin typeface="Comic Sans MS" panose="030F0702030302020204" pitchFamily="66" charset="0"/>
                <a:ea typeface="Myriad Pro Semibold" charset="0"/>
                <a:cs typeface="Arial" panose="020B0604020202020204" pitchFamily="34" charset="0"/>
              </a:rPr>
              <a:t> </a:t>
            </a:r>
            <a:r>
              <a:rPr lang="en-GB" dirty="0">
                <a:solidFill>
                  <a:srgbClr val="959595"/>
                </a:solidFill>
                <a:latin typeface="Comic Sans MS" panose="030F0702030302020204" pitchFamily="66" charset="0"/>
                <a:ea typeface="Myriad Pro Semibold" charset="0"/>
                <a:cs typeface="Arial" panose="020B0604020202020204" pitchFamily="34" charset="0"/>
              </a:rPr>
              <a:t>p</a:t>
            </a:r>
            <a:endParaRPr lang="en-GB" dirty="0">
              <a:solidFill>
                <a:srgbClr val="959595"/>
              </a:solidFill>
              <a:latin typeface="Comic Sans MS" panose="030F0702030302020204" pitchFamily="66" charset="0"/>
              <a:ea typeface="Myriad Pro Semibold" charset="0"/>
              <a:cs typeface="Myriad Pro Semibold" charset="0"/>
            </a:endParaRPr>
          </a:p>
        </p:txBody>
      </p:sp>
      <p:sp>
        <p:nvSpPr>
          <p:cNvPr id="17" name="TextBox 16">
            <a:extLst>
              <a:ext uri="{FF2B5EF4-FFF2-40B4-BE49-F238E27FC236}">
                <a16:creationId xmlns:a16="http://schemas.microsoft.com/office/drawing/2014/main" id="{CDEA7ED9-0469-48B4-9CA0-DCB4C42DD404}"/>
              </a:ext>
            </a:extLst>
          </p:cNvPr>
          <p:cNvSpPr txBox="1"/>
          <p:nvPr/>
        </p:nvSpPr>
        <p:spPr bwMode="auto">
          <a:xfrm>
            <a:off x="3432132" y="2344340"/>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a:ea typeface="Myriad Pro Semibold" charset="0"/>
                <a:cs typeface="Myriad Pro Semibold" charset="0"/>
              </a:rPr>
              <a:t>£5</a:t>
            </a:r>
          </a:p>
        </p:txBody>
      </p:sp>
      <p:sp>
        <p:nvSpPr>
          <p:cNvPr id="18" name="TextBox 17">
            <a:extLst>
              <a:ext uri="{FF2B5EF4-FFF2-40B4-BE49-F238E27FC236}">
                <a16:creationId xmlns:a16="http://schemas.microsoft.com/office/drawing/2014/main" id="{3D0723B3-81C2-45ED-9ED1-D6BE1B1F3A98}"/>
              </a:ext>
            </a:extLst>
          </p:cNvPr>
          <p:cNvSpPr txBox="1"/>
          <p:nvPr/>
        </p:nvSpPr>
        <p:spPr bwMode="auto">
          <a:xfrm>
            <a:off x="4476934" y="4071211"/>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a:ea typeface="Myriad Pro Semibold" charset="0"/>
                <a:cs typeface="Myriad Pro Semibold" charset="0"/>
              </a:rPr>
              <a:t>£2</a:t>
            </a:r>
          </a:p>
        </p:txBody>
      </p:sp>
      <p:grpSp>
        <p:nvGrpSpPr>
          <p:cNvPr id="21" name="Group 20">
            <a:extLst>
              <a:ext uri="{FF2B5EF4-FFF2-40B4-BE49-F238E27FC236}">
                <a16:creationId xmlns:a16="http://schemas.microsoft.com/office/drawing/2014/main" id="{2151ABD2-B8E0-4DEB-93BC-15C7A1AA654E}"/>
              </a:ext>
            </a:extLst>
          </p:cNvPr>
          <p:cNvGrpSpPr/>
          <p:nvPr/>
        </p:nvGrpSpPr>
        <p:grpSpPr>
          <a:xfrm>
            <a:off x="5764914" y="2147915"/>
            <a:ext cx="4309367" cy="461665"/>
            <a:chOff x="2530351" y="3429000"/>
            <a:chExt cx="4309367" cy="461665"/>
          </a:xfrm>
        </p:grpSpPr>
        <p:grpSp>
          <p:nvGrpSpPr>
            <p:cNvPr id="22" name="Group 21">
              <a:extLst>
                <a:ext uri="{FF2B5EF4-FFF2-40B4-BE49-F238E27FC236}">
                  <a16:creationId xmlns:a16="http://schemas.microsoft.com/office/drawing/2014/main" id="{495EB619-9683-45BC-9D78-5C3C8AF69825}"/>
                </a:ext>
              </a:extLst>
            </p:cNvPr>
            <p:cNvGrpSpPr/>
            <p:nvPr/>
          </p:nvGrpSpPr>
          <p:grpSpPr>
            <a:xfrm>
              <a:off x="5303461" y="3429000"/>
              <a:ext cx="1536257" cy="461665"/>
              <a:chOff x="5303461" y="3834642"/>
              <a:chExt cx="1536257" cy="461665"/>
            </a:xfrm>
          </p:grpSpPr>
          <p:sp>
            <p:nvSpPr>
              <p:cNvPr id="27" name="TextBox 26">
                <a:extLst>
                  <a:ext uri="{FF2B5EF4-FFF2-40B4-BE49-F238E27FC236}">
                    <a16:creationId xmlns:a16="http://schemas.microsoft.com/office/drawing/2014/main" id="{A988ADB2-5ACA-4034-953A-CE6B7FBC7AB4}"/>
                  </a:ext>
                </a:extLst>
              </p:cNvPr>
              <p:cNvSpPr txBox="1"/>
              <p:nvPr/>
            </p:nvSpPr>
            <p:spPr bwMode="auto">
              <a:xfrm>
                <a:off x="5920877" y="3834642"/>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£1.50</a:t>
                </a:r>
              </a:p>
            </p:txBody>
          </p:sp>
          <p:sp>
            <p:nvSpPr>
              <p:cNvPr id="28" name="TextBox 27">
                <a:extLst>
                  <a:ext uri="{FF2B5EF4-FFF2-40B4-BE49-F238E27FC236}">
                    <a16:creationId xmlns:a16="http://schemas.microsoft.com/office/drawing/2014/main" id="{BFB38B3E-B2EC-47B8-A3FA-0DFBDF72640A}"/>
                  </a:ext>
                </a:extLst>
              </p:cNvPr>
              <p:cNvSpPr txBox="1"/>
              <p:nvPr/>
            </p:nvSpPr>
            <p:spPr bwMode="auto">
              <a:xfrm>
                <a:off x="5303461" y="383464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nvGrpSpPr>
            <p:cNvPr id="23" name="Group 22">
              <a:extLst>
                <a:ext uri="{FF2B5EF4-FFF2-40B4-BE49-F238E27FC236}">
                  <a16:creationId xmlns:a16="http://schemas.microsoft.com/office/drawing/2014/main" id="{E9F6624C-7BDD-4B6C-A296-4E6B6365029F}"/>
                </a:ext>
              </a:extLst>
            </p:cNvPr>
            <p:cNvGrpSpPr/>
            <p:nvPr/>
          </p:nvGrpSpPr>
          <p:grpSpPr>
            <a:xfrm>
              <a:off x="2530351" y="3429000"/>
              <a:ext cx="2614214" cy="461665"/>
              <a:chOff x="2530351" y="3834642"/>
              <a:chExt cx="2614214" cy="461665"/>
            </a:xfrm>
          </p:grpSpPr>
          <p:sp>
            <p:nvSpPr>
              <p:cNvPr id="24" name="TextBox 23">
                <a:extLst>
                  <a:ext uri="{FF2B5EF4-FFF2-40B4-BE49-F238E27FC236}">
                    <a16:creationId xmlns:a16="http://schemas.microsoft.com/office/drawing/2014/main" id="{AC106DA0-E791-4428-9D6B-8760D7E5A08D}"/>
                  </a:ext>
                </a:extLst>
              </p:cNvPr>
              <p:cNvSpPr txBox="1"/>
              <p:nvPr/>
            </p:nvSpPr>
            <p:spPr bwMode="auto">
              <a:xfrm>
                <a:off x="2530351" y="383464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a:t>
                </a:r>
              </a:p>
            </p:txBody>
          </p:sp>
          <p:sp>
            <p:nvSpPr>
              <p:cNvPr id="25" name="TextBox 24">
                <a:extLst>
                  <a:ext uri="{FF2B5EF4-FFF2-40B4-BE49-F238E27FC236}">
                    <a16:creationId xmlns:a16="http://schemas.microsoft.com/office/drawing/2014/main" id="{5778A73C-E86B-4E14-8469-4CA818DA22A8}"/>
                  </a:ext>
                </a:extLst>
              </p:cNvPr>
              <p:cNvSpPr txBox="1"/>
              <p:nvPr/>
            </p:nvSpPr>
            <p:spPr bwMode="auto">
              <a:xfrm>
                <a:off x="4225724" y="3834642"/>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£3.50</a:t>
                </a:r>
              </a:p>
            </p:txBody>
          </p:sp>
          <p:sp>
            <p:nvSpPr>
              <p:cNvPr id="26" name="TextBox 25">
                <a:extLst>
                  <a:ext uri="{FF2B5EF4-FFF2-40B4-BE49-F238E27FC236}">
                    <a16:creationId xmlns:a16="http://schemas.microsoft.com/office/drawing/2014/main" id="{1F11F549-04F9-4176-8754-38B6148606C8}"/>
                  </a:ext>
                </a:extLst>
              </p:cNvPr>
              <p:cNvSpPr txBox="1"/>
              <p:nvPr/>
            </p:nvSpPr>
            <p:spPr bwMode="auto">
              <a:xfrm>
                <a:off x="3549594" y="383464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grpSp>
      </p:grpSp>
      <p:sp>
        <p:nvSpPr>
          <p:cNvPr id="29" name="TextBox 28">
            <a:extLst>
              <a:ext uri="{FF2B5EF4-FFF2-40B4-BE49-F238E27FC236}">
                <a16:creationId xmlns:a16="http://schemas.microsoft.com/office/drawing/2014/main" id="{96BD26FE-0FCA-4BC9-9F25-71ADC9837CBB}"/>
              </a:ext>
            </a:extLst>
          </p:cNvPr>
          <p:cNvSpPr txBox="1"/>
          <p:nvPr/>
        </p:nvSpPr>
        <p:spPr bwMode="auto">
          <a:xfrm>
            <a:off x="7903512" y="3417185"/>
            <a:ext cx="10422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Arial" panose="020B0604020202020204" pitchFamily="34"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50</a:t>
            </a:r>
            <a:r>
              <a:rPr lang="en-GB" sz="1200" dirty="0">
                <a:solidFill>
                  <a:srgbClr val="959595"/>
                </a:solidFill>
                <a:latin typeface="Comic Sans MS" panose="030F0702030302020204" pitchFamily="66" charset="0"/>
                <a:ea typeface="Myriad Pro Semibold" charset="0"/>
                <a:cs typeface="Arial" panose="020B0604020202020204" pitchFamily="34" charset="0"/>
              </a:rPr>
              <a:t> </a:t>
            </a:r>
            <a:r>
              <a:rPr lang="en-GB" sz="2400" dirty="0">
                <a:solidFill>
                  <a:srgbClr val="959595"/>
                </a:solidFill>
                <a:latin typeface="Comic Sans MS" panose="030F0702030302020204" pitchFamily="66" charset="0"/>
                <a:ea typeface="Myriad Pro Semibold" charset="0"/>
                <a:cs typeface="Arial" panose="020B0604020202020204" pitchFamily="34" charset="0"/>
              </a:rPr>
              <a:t>p</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30" name="TextBox 29">
            <a:extLst>
              <a:ext uri="{FF2B5EF4-FFF2-40B4-BE49-F238E27FC236}">
                <a16:creationId xmlns:a16="http://schemas.microsoft.com/office/drawing/2014/main" id="{1935E7E0-3B68-4655-BADC-69CCD9B33F78}"/>
              </a:ext>
            </a:extLst>
          </p:cNvPr>
          <p:cNvSpPr txBox="1"/>
          <p:nvPr/>
        </p:nvSpPr>
        <p:spPr bwMode="auto">
          <a:xfrm>
            <a:off x="9600758" y="3417185"/>
            <a:ext cx="1010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+ 50</a:t>
            </a:r>
            <a:r>
              <a:rPr lang="en-GB" sz="1200" dirty="0">
                <a:solidFill>
                  <a:srgbClr val="959595"/>
                </a:solidFill>
                <a:latin typeface="Comic Sans MS" panose="030F0702030302020204" pitchFamily="66" charset="0"/>
                <a:ea typeface="Myriad Pro Semibold" charset="0"/>
                <a:cs typeface="Arial" panose="020B0604020202020204" pitchFamily="34" charset="0"/>
              </a:rPr>
              <a:t> </a:t>
            </a:r>
            <a:r>
              <a:rPr lang="en-GB" sz="2400" dirty="0">
                <a:solidFill>
                  <a:srgbClr val="959595"/>
                </a:solidFill>
                <a:latin typeface="Comic Sans MS" panose="030F0702030302020204" pitchFamily="66" charset="0"/>
                <a:ea typeface="Myriad Pro Semibold" charset="0"/>
                <a:cs typeface="Arial" panose="020B0604020202020204" pitchFamily="34" charset="0"/>
              </a:rPr>
              <a:t>p</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31" name="Picture 30" descr="A close up of a logo  Description generated with high confidence">
            <a:extLst>
              <a:ext uri="{FF2B5EF4-FFF2-40B4-BE49-F238E27FC236}">
                <a16:creationId xmlns:a16="http://schemas.microsoft.com/office/drawing/2014/main" id="{4960AE0F-51CB-478F-AEE4-54EC859F3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0914" y="2952581"/>
            <a:ext cx="194527" cy="1390870"/>
          </a:xfrm>
          <a:prstGeom prst="rect">
            <a:avLst/>
          </a:prstGeom>
        </p:spPr>
      </p:pic>
      <p:pic>
        <p:nvPicPr>
          <p:cNvPr id="32" name="Picture 31" descr="A close up of a logo  Description generated with high confidence">
            <a:extLst>
              <a:ext uri="{FF2B5EF4-FFF2-40B4-BE49-F238E27FC236}">
                <a16:creationId xmlns:a16="http://schemas.microsoft.com/office/drawing/2014/main" id="{1532902E-9BDA-48F0-A828-F94AAC385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180" y="2952581"/>
            <a:ext cx="194527" cy="1390870"/>
          </a:xfrm>
          <a:prstGeom prst="rect">
            <a:avLst/>
          </a:prstGeom>
        </p:spPr>
      </p:pic>
      <p:pic>
        <p:nvPicPr>
          <p:cNvPr id="33" name="Picture 32" descr="A close up of a logo  Description generated with high confidence">
            <a:extLst>
              <a:ext uri="{FF2B5EF4-FFF2-40B4-BE49-F238E27FC236}">
                <a16:creationId xmlns:a16="http://schemas.microsoft.com/office/drawing/2014/main" id="{FE101D8D-DD7D-4590-8A2E-34EAD86276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696" y="2952581"/>
            <a:ext cx="194527" cy="1390870"/>
          </a:xfrm>
          <a:prstGeom prst="rect">
            <a:avLst/>
          </a:prstGeom>
        </p:spPr>
      </p:pic>
      <p:sp>
        <p:nvSpPr>
          <p:cNvPr id="41" name="TextBox 40">
            <a:extLst>
              <a:ext uri="{FF2B5EF4-FFF2-40B4-BE49-F238E27FC236}">
                <a16:creationId xmlns:a16="http://schemas.microsoft.com/office/drawing/2014/main" id="{7F13AB39-FD66-4AEA-AF21-E61373F8C125}"/>
              </a:ext>
            </a:extLst>
          </p:cNvPr>
          <p:cNvSpPr txBox="1"/>
          <p:nvPr/>
        </p:nvSpPr>
        <p:spPr bwMode="auto">
          <a:xfrm>
            <a:off x="5568339" y="4686453"/>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same</a:t>
            </a:r>
            <a:endParaRPr lang="en-GB" sz="2400" dirty="0">
              <a:latin typeface="Myriad Pro Semibold"/>
              <a:ea typeface="Myriad Pro Semibold" charset="0"/>
              <a:cs typeface="Myriad Pro Semibold" charset="0"/>
            </a:endParaRPr>
          </a:p>
        </p:txBody>
      </p:sp>
      <p:sp>
        <p:nvSpPr>
          <p:cNvPr id="37" name="TextBox 36">
            <a:extLst>
              <a:ext uri="{FF2B5EF4-FFF2-40B4-BE49-F238E27FC236}">
                <a16:creationId xmlns:a16="http://schemas.microsoft.com/office/drawing/2014/main" id="{E812DBFB-7C5E-4FE5-B783-60DDF228BF9C}"/>
              </a:ext>
            </a:extLst>
          </p:cNvPr>
          <p:cNvSpPr txBox="1"/>
          <p:nvPr/>
        </p:nvSpPr>
        <p:spPr bwMode="auto">
          <a:xfrm>
            <a:off x="9289080" y="4686453"/>
            <a:ext cx="615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£2</a:t>
            </a:r>
          </a:p>
        </p:txBody>
      </p:sp>
    </p:spTree>
    <p:extLst>
      <p:ext uri="{BB962C8B-B14F-4D97-AF65-F5344CB8AC3E}">
        <p14:creationId xmlns:p14="http://schemas.microsoft.com/office/powerpoint/2010/main" val="395101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22" presetClass="entr" presetSubtype="1"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4" grpId="1"/>
      <p:bldP spid="16" grpId="0"/>
      <p:bldP spid="18" grpId="0"/>
      <p:bldP spid="29" grpId="0"/>
      <p:bldP spid="30" grpId="0"/>
      <p:bldP spid="4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5FFEC1-700B-4EAC-98B4-ED5B0B3994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333176" y="2632810"/>
            <a:ext cx="7542754" cy="1620063"/>
          </a:xfrm>
          <a:prstGeom prst="rect">
            <a:avLst/>
          </a:prstGeom>
        </p:spPr>
      </p:pic>
      <p:sp>
        <p:nvSpPr>
          <p:cNvPr id="6" name="TextBox 5">
            <a:extLst>
              <a:ext uri="{FF2B5EF4-FFF2-40B4-BE49-F238E27FC236}">
                <a16:creationId xmlns:a16="http://schemas.microsoft.com/office/drawing/2014/main" id="{6471FA19-0497-42CE-BD52-D28450E52B49}"/>
              </a:ext>
            </a:extLst>
          </p:cNvPr>
          <p:cNvSpPr txBox="1"/>
          <p:nvPr/>
        </p:nvSpPr>
        <p:spPr>
          <a:xfrm>
            <a:off x="4995323" y="4282441"/>
            <a:ext cx="2048959" cy="461665"/>
          </a:xfrm>
          <a:prstGeom prst="rect">
            <a:avLst/>
          </a:prstGeom>
          <a:noFill/>
        </p:spPr>
        <p:txBody>
          <a:bodyPr wrap="none" rtlCol="0">
            <a:spAutoFit/>
          </a:bodyPr>
          <a:lstStyle/>
          <a:p>
            <a:pPr algn="ctr"/>
            <a:r>
              <a:rPr lang="en-GB" sz="2400" i="1" dirty="0">
                <a:latin typeface="Myriad Pro" panose="020B0703030403020204" pitchFamily="34" charset="0"/>
              </a:rPr>
              <a:t>3 × w + b = o</a:t>
            </a:r>
            <a:endParaRPr lang="en-GB" sz="2400" i="1" dirty="0">
              <a:latin typeface="Myriad Pro" panose="020B0703030403020204" pitchFamily="34" charset="0"/>
              <a:cs typeface="Myanmar Text" panose="020B0502040204020203" pitchFamily="34" charset="0"/>
            </a:endParaRPr>
          </a:p>
        </p:txBody>
      </p:sp>
      <p:sp>
        <p:nvSpPr>
          <p:cNvPr id="2" name="Text Placeholder 1"/>
          <p:cNvSpPr>
            <a:spLocks noGrp="1"/>
          </p:cNvSpPr>
          <p:nvPr>
            <p:ph type="body" sz="quarter" idx="11"/>
          </p:nvPr>
        </p:nvSpPr>
        <p:spPr/>
        <p:txBody>
          <a:bodyPr/>
          <a:lstStyle/>
          <a:p>
            <a:r>
              <a:rPr lang="en-GB" dirty="0"/>
              <a:t>1.28 Common structures </a:t>
            </a:r>
            <a:r>
              <a:rPr lang="en-US" dirty="0"/>
              <a:t>– step 1:2</a:t>
            </a:r>
          </a:p>
        </p:txBody>
      </p:sp>
      <p:sp>
        <p:nvSpPr>
          <p:cNvPr id="9" name="TextBox 8">
            <a:extLst>
              <a:ext uri="{FF2B5EF4-FFF2-40B4-BE49-F238E27FC236}">
                <a16:creationId xmlns:a16="http://schemas.microsoft.com/office/drawing/2014/main" id="{720093B8-A1E7-40D7-8258-B3E0B0138DD6}"/>
              </a:ext>
            </a:extLst>
          </p:cNvPr>
          <p:cNvSpPr txBox="1"/>
          <p:nvPr/>
        </p:nvSpPr>
        <p:spPr>
          <a:xfrm>
            <a:off x="4666710" y="4670811"/>
            <a:ext cx="2706190" cy="830997"/>
          </a:xfrm>
          <a:prstGeom prst="rect">
            <a:avLst/>
          </a:prstGeom>
          <a:noFill/>
        </p:spPr>
        <p:txBody>
          <a:bodyPr wrap="none" rtlCol="0">
            <a:spAutoFit/>
          </a:bodyPr>
          <a:lstStyle/>
          <a:p>
            <a:pPr algn="ctr"/>
            <a:r>
              <a:rPr lang="en-GB" sz="2400" dirty="0">
                <a:latin typeface="Myriad Pro" panose="020B0503030403020204" pitchFamily="34" charset="0"/>
                <a:cs typeface="Myanmar Text" panose="020B0502040204020203" pitchFamily="34" charset="0"/>
              </a:rPr>
              <a:t>or</a:t>
            </a:r>
            <a:r>
              <a:rPr lang="en-GB" sz="2400" i="1" dirty="0">
                <a:latin typeface="Myriad Pro" panose="020B0503030403020204" pitchFamily="34" charset="0"/>
                <a:cs typeface="Myanmar Text" panose="020B0502040204020203" pitchFamily="34" charset="0"/>
              </a:rPr>
              <a:t> </a:t>
            </a:r>
            <a:br>
              <a:rPr lang="en-GB" sz="2400" i="1" dirty="0">
                <a:latin typeface="Myriad Pro" panose="020B0503030403020204" pitchFamily="34" charset="0"/>
                <a:cs typeface="Myanmar Text" panose="020B0502040204020203" pitchFamily="34" charset="0"/>
              </a:rPr>
            </a:br>
            <a:r>
              <a:rPr lang="en-GB" sz="2400" i="1" dirty="0">
                <a:latin typeface="Myriad Pro" panose="020B0503030403020204" pitchFamily="34" charset="0"/>
              </a:rPr>
              <a:t>w + w + w + b = o</a:t>
            </a:r>
            <a:endParaRPr lang="en-GB" sz="2400" i="1" dirty="0">
              <a:latin typeface="Myriad Pro" panose="020B0503030403020204" pitchFamily="34" charset="0"/>
              <a:cs typeface="Myanmar Text" panose="020B0502040204020203" pitchFamily="34" charset="0"/>
            </a:endParaRPr>
          </a:p>
        </p:txBody>
      </p:sp>
    </p:spTree>
    <p:extLst>
      <p:ext uri="{BB962C8B-B14F-4D97-AF65-F5344CB8AC3E}">
        <p14:creationId xmlns:p14="http://schemas.microsoft.com/office/powerpoint/2010/main" val="275502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28</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93117501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28</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calculate the difference using their knowledge of an adjusted subtrahend (2)</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0124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28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1.29 Using equivalence and the compensation category to calculate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86856639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5:6 – 5:7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46-47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text  Description automatically generated">
            <a:extLst>
              <a:ext uri="{FF2B5EF4-FFF2-40B4-BE49-F238E27FC236}">
                <a16:creationId xmlns:a16="http://schemas.microsoft.com/office/drawing/2014/main" id="{96CB3017-4620-4465-BCF5-EAF71C596A9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402623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DF88723-3044-47C0-B1BB-97FF5312926D}"/>
              </a:ext>
            </a:extLst>
          </p:cNvPr>
          <p:cNvSpPr txBox="1"/>
          <p:nvPr/>
        </p:nvSpPr>
        <p:spPr bwMode="auto">
          <a:xfrm>
            <a:off x="3063221" y="1048662"/>
            <a:ext cx="13260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375,861</a:t>
            </a:r>
          </a:p>
        </p:txBody>
      </p:sp>
      <p:sp>
        <p:nvSpPr>
          <p:cNvPr id="2" name="Text Placeholder 1"/>
          <p:cNvSpPr>
            <a:spLocks noGrp="1"/>
          </p:cNvSpPr>
          <p:nvPr>
            <p:ph type="body" sz="quarter" idx="11"/>
          </p:nvPr>
        </p:nvSpPr>
        <p:spPr/>
        <p:txBody>
          <a:bodyPr/>
          <a:lstStyle/>
          <a:p>
            <a:r>
              <a:rPr lang="en-US" dirty="0"/>
              <a:t>1.29 Equivalence and compensation – step 5:6</a:t>
            </a:r>
          </a:p>
        </p:txBody>
      </p:sp>
      <p:sp>
        <p:nvSpPr>
          <p:cNvPr id="6" name="TextBox 5">
            <a:extLst>
              <a:ext uri="{FF2B5EF4-FFF2-40B4-BE49-F238E27FC236}">
                <a16:creationId xmlns:a16="http://schemas.microsoft.com/office/drawing/2014/main" id="{E192B44B-DFEC-437C-814E-89A7C4FE23BD}"/>
              </a:ext>
            </a:extLst>
          </p:cNvPr>
          <p:cNvSpPr txBox="1"/>
          <p:nvPr/>
        </p:nvSpPr>
        <p:spPr bwMode="auto">
          <a:xfrm>
            <a:off x="6957144" y="3288581"/>
            <a:ext cx="12955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175,861</a:t>
            </a:r>
          </a:p>
        </p:txBody>
      </p:sp>
      <p:sp>
        <p:nvSpPr>
          <p:cNvPr id="7" name="TextBox 6">
            <a:extLst>
              <a:ext uri="{FF2B5EF4-FFF2-40B4-BE49-F238E27FC236}">
                <a16:creationId xmlns:a16="http://schemas.microsoft.com/office/drawing/2014/main" id="{714567FB-211B-41E0-84EB-EDD3436D91DE}"/>
              </a:ext>
            </a:extLst>
          </p:cNvPr>
          <p:cNvSpPr txBox="1"/>
          <p:nvPr/>
        </p:nvSpPr>
        <p:spPr bwMode="auto">
          <a:xfrm>
            <a:off x="4984614" y="3288581"/>
            <a:ext cx="12522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200,000</a:t>
            </a:r>
          </a:p>
        </p:txBody>
      </p:sp>
      <p:sp>
        <p:nvSpPr>
          <p:cNvPr id="8" name="TextBox 7">
            <a:extLst>
              <a:ext uri="{FF2B5EF4-FFF2-40B4-BE49-F238E27FC236}">
                <a16:creationId xmlns:a16="http://schemas.microsoft.com/office/drawing/2014/main" id="{91951C87-A6DF-4F06-A2BB-5F304EDBAA17}"/>
              </a:ext>
            </a:extLst>
          </p:cNvPr>
          <p:cNvSpPr txBox="1"/>
          <p:nvPr/>
        </p:nvSpPr>
        <p:spPr bwMode="auto">
          <a:xfrm>
            <a:off x="3111308" y="3288581"/>
            <a:ext cx="12522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375,861</a:t>
            </a:r>
          </a:p>
        </p:txBody>
      </p:sp>
      <p:sp>
        <p:nvSpPr>
          <p:cNvPr id="9" name="TextBox 8">
            <a:extLst>
              <a:ext uri="{FF2B5EF4-FFF2-40B4-BE49-F238E27FC236}">
                <a16:creationId xmlns:a16="http://schemas.microsoft.com/office/drawing/2014/main" id="{E03D46BE-F246-4F29-9FE4-257D47CBFE05}"/>
              </a:ext>
            </a:extLst>
          </p:cNvPr>
          <p:cNvSpPr txBox="1"/>
          <p:nvPr/>
        </p:nvSpPr>
        <p:spPr bwMode="auto">
          <a:xfrm>
            <a:off x="4486416" y="3288581"/>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0" name="TextBox 9">
            <a:extLst>
              <a:ext uri="{FF2B5EF4-FFF2-40B4-BE49-F238E27FC236}">
                <a16:creationId xmlns:a16="http://schemas.microsoft.com/office/drawing/2014/main" id="{AADED689-E7A6-4EBA-8801-7EFD5D4E3322}"/>
              </a:ext>
            </a:extLst>
          </p:cNvPr>
          <p:cNvSpPr txBox="1"/>
          <p:nvPr/>
        </p:nvSpPr>
        <p:spPr bwMode="auto">
          <a:xfrm>
            <a:off x="6240283" y="328858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0000"/>
                </a:solidFill>
                <a:latin typeface="Myriad Pro Semibold"/>
                <a:ea typeface="Myriad Pro Semibold" charset="0"/>
                <a:cs typeface="Myriad Pro Semibold" charset="0"/>
              </a:rPr>
              <a:t>=</a:t>
            </a:r>
            <a:endParaRPr lang="en-GB" sz="2400" dirty="0">
              <a:latin typeface="Myriad Pro Semibold"/>
              <a:ea typeface="Myriad Pro Semibold" charset="0"/>
              <a:cs typeface="Myriad Pro Semibold" charset="0"/>
            </a:endParaRPr>
          </a:p>
        </p:txBody>
      </p:sp>
      <p:sp>
        <p:nvSpPr>
          <p:cNvPr id="11" name="TextBox 10">
            <a:extLst>
              <a:ext uri="{FF2B5EF4-FFF2-40B4-BE49-F238E27FC236}">
                <a16:creationId xmlns:a16="http://schemas.microsoft.com/office/drawing/2014/main" id="{45BE1DE0-E136-469C-BBB1-ADE02D1B2BD0}"/>
              </a:ext>
            </a:extLst>
          </p:cNvPr>
          <p:cNvSpPr txBox="1"/>
          <p:nvPr/>
        </p:nvSpPr>
        <p:spPr bwMode="auto">
          <a:xfrm>
            <a:off x="7036090" y="1048662"/>
            <a:ext cx="1255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75,861</a:t>
            </a:r>
          </a:p>
        </p:txBody>
      </p:sp>
      <p:sp>
        <p:nvSpPr>
          <p:cNvPr id="13" name="TextBox 12">
            <a:extLst>
              <a:ext uri="{FF2B5EF4-FFF2-40B4-BE49-F238E27FC236}">
                <a16:creationId xmlns:a16="http://schemas.microsoft.com/office/drawing/2014/main" id="{FA097300-89C6-479B-B672-22FE8920AF05}"/>
              </a:ext>
            </a:extLst>
          </p:cNvPr>
          <p:cNvSpPr txBox="1"/>
          <p:nvPr/>
        </p:nvSpPr>
        <p:spPr bwMode="auto">
          <a:xfrm>
            <a:off x="4958968" y="1048662"/>
            <a:ext cx="1326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300,000</a:t>
            </a:r>
          </a:p>
        </p:txBody>
      </p:sp>
      <p:sp>
        <p:nvSpPr>
          <p:cNvPr id="14" name="TextBox 13">
            <a:extLst>
              <a:ext uri="{FF2B5EF4-FFF2-40B4-BE49-F238E27FC236}">
                <a16:creationId xmlns:a16="http://schemas.microsoft.com/office/drawing/2014/main" id="{79869940-D13D-43D6-88F5-74A3596C1B51}"/>
              </a:ext>
            </a:extLst>
          </p:cNvPr>
          <p:cNvSpPr txBox="1"/>
          <p:nvPr/>
        </p:nvSpPr>
        <p:spPr bwMode="auto">
          <a:xfrm>
            <a:off x="6236276" y="1048662"/>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5" name="TextBox 14">
            <a:extLst>
              <a:ext uri="{FF2B5EF4-FFF2-40B4-BE49-F238E27FC236}">
                <a16:creationId xmlns:a16="http://schemas.microsoft.com/office/drawing/2014/main" id="{56EB070F-4226-4432-893B-974C9E7EF593}"/>
              </a:ext>
            </a:extLst>
          </p:cNvPr>
          <p:cNvSpPr txBox="1"/>
          <p:nvPr/>
        </p:nvSpPr>
        <p:spPr bwMode="auto">
          <a:xfrm>
            <a:off x="4486416" y="104866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Arial" panose="020B0604020202020204" pitchFamily="34" charset="0"/>
                <a:ea typeface="Myriad Pro Semibold" charset="0"/>
                <a:cs typeface="Arial" panose="020B0604020202020204" pitchFamily="34" charset="0"/>
              </a:rPr>
              <a:t>−</a:t>
            </a:r>
            <a:endParaRPr lang="en-GB" sz="2400" b="1" dirty="0">
              <a:latin typeface="Myriad Pro Semibold"/>
              <a:ea typeface="Myriad Pro Semibold" charset="0"/>
              <a:cs typeface="Myriad Pro Semibold" charset="0"/>
            </a:endParaRPr>
          </a:p>
        </p:txBody>
      </p:sp>
      <p:sp>
        <p:nvSpPr>
          <p:cNvPr id="16" name="Rectangle 15">
            <a:extLst>
              <a:ext uri="{FF2B5EF4-FFF2-40B4-BE49-F238E27FC236}">
                <a16:creationId xmlns:a16="http://schemas.microsoft.com/office/drawing/2014/main" id="{FB8E0BE3-CE3C-42B9-A2D1-DE335FEBA423}"/>
              </a:ext>
            </a:extLst>
          </p:cNvPr>
          <p:cNvSpPr/>
          <p:nvPr/>
        </p:nvSpPr>
        <p:spPr bwMode="auto">
          <a:xfrm>
            <a:off x="6876934" y="945767"/>
            <a:ext cx="1476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7" name="TextBox 16">
            <a:extLst>
              <a:ext uri="{FF2B5EF4-FFF2-40B4-BE49-F238E27FC236}">
                <a16:creationId xmlns:a16="http://schemas.microsoft.com/office/drawing/2014/main" id="{72634BAA-608C-4D6C-910F-6C382D167B83}"/>
              </a:ext>
            </a:extLst>
          </p:cNvPr>
          <p:cNvSpPr txBox="1"/>
          <p:nvPr/>
        </p:nvSpPr>
        <p:spPr bwMode="auto">
          <a:xfrm>
            <a:off x="4067198" y="2168622"/>
            <a:ext cx="1584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+ 100,000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8" name="TextBox 17">
            <a:extLst>
              <a:ext uri="{FF2B5EF4-FFF2-40B4-BE49-F238E27FC236}">
                <a16:creationId xmlns:a16="http://schemas.microsoft.com/office/drawing/2014/main" id="{205E722D-8F92-45EA-8AA6-C177AE9BFFFF}"/>
              </a:ext>
            </a:extLst>
          </p:cNvPr>
          <p:cNvSpPr txBox="1"/>
          <p:nvPr/>
        </p:nvSpPr>
        <p:spPr bwMode="auto">
          <a:xfrm>
            <a:off x="7548665" y="2168622"/>
            <a:ext cx="1584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− 100,000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9" name="Picture 18" descr="A close up of a logo  Description generated with high confidence">
            <a:extLst>
              <a:ext uri="{FF2B5EF4-FFF2-40B4-BE49-F238E27FC236}">
                <a16:creationId xmlns:a16="http://schemas.microsoft.com/office/drawing/2014/main" id="{C5BC88A9-57C0-49CB-A597-8D1F94AE1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4103" y="3943937"/>
            <a:ext cx="194527" cy="1390870"/>
          </a:xfrm>
          <a:prstGeom prst="rect">
            <a:avLst/>
          </a:prstGeom>
        </p:spPr>
      </p:pic>
      <p:pic>
        <p:nvPicPr>
          <p:cNvPr id="20" name="Picture 19" descr="A close up of a logo  Description generated with high confidence">
            <a:extLst>
              <a:ext uri="{FF2B5EF4-FFF2-40B4-BE49-F238E27FC236}">
                <a16:creationId xmlns:a16="http://schemas.microsoft.com/office/drawing/2014/main" id="{7898210F-C875-403C-A709-CDE8FBFAB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371" y="3943937"/>
            <a:ext cx="194527" cy="1390870"/>
          </a:xfrm>
          <a:prstGeom prst="rect">
            <a:avLst/>
          </a:prstGeom>
        </p:spPr>
      </p:pic>
      <p:sp>
        <p:nvSpPr>
          <p:cNvPr id="21" name="TextBox 20">
            <a:extLst>
              <a:ext uri="{FF2B5EF4-FFF2-40B4-BE49-F238E27FC236}">
                <a16:creationId xmlns:a16="http://schemas.microsoft.com/office/drawing/2014/main" id="{C4C134FB-AD64-49FC-9D9F-C628753128BD}"/>
              </a:ext>
            </a:extLst>
          </p:cNvPr>
          <p:cNvSpPr txBox="1"/>
          <p:nvPr/>
        </p:nvSpPr>
        <p:spPr bwMode="auto">
          <a:xfrm>
            <a:off x="6929834" y="5528500"/>
            <a:ext cx="14430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275,861</a:t>
            </a:r>
          </a:p>
        </p:txBody>
      </p:sp>
      <p:sp>
        <p:nvSpPr>
          <p:cNvPr id="22" name="TextBox 21">
            <a:extLst>
              <a:ext uri="{FF2B5EF4-FFF2-40B4-BE49-F238E27FC236}">
                <a16:creationId xmlns:a16="http://schemas.microsoft.com/office/drawing/2014/main" id="{A5512276-8B90-48F3-97A0-25056541E424}"/>
              </a:ext>
            </a:extLst>
          </p:cNvPr>
          <p:cNvSpPr txBox="1"/>
          <p:nvPr/>
        </p:nvSpPr>
        <p:spPr bwMode="auto">
          <a:xfrm>
            <a:off x="3063221" y="5528500"/>
            <a:ext cx="13260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375,861</a:t>
            </a:r>
          </a:p>
        </p:txBody>
      </p:sp>
      <p:sp>
        <p:nvSpPr>
          <p:cNvPr id="23" name="TextBox 22">
            <a:extLst>
              <a:ext uri="{FF2B5EF4-FFF2-40B4-BE49-F238E27FC236}">
                <a16:creationId xmlns:a16="http://schemas.microsoft.com/office/drawing/2014/main" id="{C2708A1A-6CEA-4B09-8DE1-ED828F968D75}"/>
              </a:ext>
            </a:extLst>
          </p:cNvPr>
          <p:cNvSpPr txBox="1"/>
          <p:nvPr/>
        </p:nvSpPr>
        <p:spPr bwMode="auto">
          <a:xfrm>
            <a:off x="4958968" y="5528500"/>
            <a:ext cx="1326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100,000</a:t>
            </a:r>
          </a:p>
        </p:txBody>
      </p:sp>
      <p:sp>
        <p:nvSpPr>
          <p:cNvPr id="24" name="TextBox 23">
            <a:extLst>
              <a:ext uri="{FF2B5EF4-FFF2-40B4-BE49-F238E27FC236}">
                <a16:creationId xmlns:a16="http://schemas.microsoft.com/office/drawing/2014/main" id="{C5A1606A-B1CA-488F-A416-7664573EE7B8}"/>
              </a:ext>
            </a:extLst>
          </p:cNvPr>
          <p:cNvSpPr txBox="1"/>
          <p:nvPr/>
        </p:nvSpPr>
        <p:spPr bwMode="auto">
          <a:xfrm>
            <a:off x="6236276" y="5528500"/>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25" name="TextBox 24">
            <a:extLst>
              <a:ext uri="{FF2B5EF4-FFF2-40B4-BE49-F238E27FC236}">
                <a16:creationId xmlns:a16="http://schemas.microsoft.com/office/drawing/2014/main" id="{83DA3EF0-EEF5-41C1-8B57-7BDBA86446AA}"/>
              </a:ext>
            </a:extLst>
          </p:cNvPr>
          <p:cNvSpPr txBox="1"/>
          <p:nvPr/>
        </p:nvSpPr>
        <p:spPr bwMode="auto">
          <a:xfrm>
            <a:off x="4486416" y="5528500"/>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Arial" panose="020B0604020202020204" pitchFamily="34" charset="0"/>
                <a:ea typeface="Myriad Pro Semibold" charset="0"/>
                <a:cs typeface="Arial" panose="020B0604020202020204" pitchFamily="34" charset="0"/>
              </a:rPr>
              <a:t>−</a:t>
            </a:r>
            <a:endParaRPr lang="en-GB" sz="2400" b="1" dirty="0">
              <a:latin typeface="Myriad Pro Semibold"/>
              <a:ea typeface="Myriad Pro Semibold" charset="0"/>
              <a:cs typeface="Myriad Pro Semibold" charset="0"/>
            </a:endParaRPr>
          </a:p>
        </p:txBody>
      </p:sp>
      <p:sp>
        <p:nvSpPr>
          <p:cNvPr id="26" name="Rectangle 25">
            <a:extLst>
              <a:ext uri="{FF2B5EF4-FFF2-40B4-BE49-F238E27FC236}">
                <a16:creationId xmlns:a16="http://schemas.microsoft.com/office/drawing/2014/main" id="{5F0FF59B-1413-46AE-B993-244CE02D4B13}"/>
              </a:ext>
            </a:extLst>
          </p:cNvPr>
          <p:cNvSpPr/>
          <p:nvPr/>
        </p:nvSpPr>
        <p:spPr bwMode="auto">
          <a:xfrm>
            <a:off x="6876934" y="5425605"/>
            <a:ext cx="1476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28" name="Rectangle 27">
            <a:extLst>
              <a:ext uri="{FF2B5EF4-FFF2-40B4-BE49-F238E27FC236}">
                <a16:creationId xmlns:a16="http://schemas.microsoft.com/office/drawing/2014/main" id="{F4F90F33-880B-4D09-9397-5732A3778608}"/>
              </a:ext>
            </a:extLst>
          </p:cNvPr>
          <p:cNvSpPr/>
          <p:nvPr/>
        </p:nvSpPr>
        <p:spPr bwMode="auto">
          <a:xfrm>
            <a:off x="6866916" y="3177412"/>
            <a:ext cx="1476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pic>
        <p:nvPicPr>
          <p:cNvPr id="29" name="Picture 28" descr="A close up of a logo  Description generated with high confidence">
            <a:extLst>
              <a:ext uri="{FF2B5EF4-FFF2-40B4-BE49-F238E27FC236}">
                <a16:creationId xmlns:a16="http://schemas.microsoft.com/office/drawing/2014/main" id="{4D249DBE-EC46-4047-84BB-A802D16FC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7439692" y="1704018"/>
            <a:ext cx="194527" cy="1390870"/>
          </a:xfrm>
          <a:prstGeom prst="rect">
            <a:avLst/>
          </a:prstGeom>
        </p:spPr>
      </p:pic>
      <p:pic>
        <p:nvPicPr>
          <p:cNvPr id="30" name="Picture 29" descr="A close up of a logo  Description generated with high confidence">
            <a:extLst>
              <a:ext uri="{FF2B5EF4-FFF2-40B4-BE49-F238E27FC236}">
                <a16:creationId xmlns:a16="http://schemas.microsoft.com/office/drawing/2014/main" id="{ED7465A0-E2BB-47B3-AE28-DB0FA9BBB6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5541960" y="1704018"/>
            <a:ext cx="194527" cy="1390870"/>
          </a:xfrm>
          <a:prstGeom prst="rect">
            <a:avLst/>
          </a:prstGeom>
        </p:spPr>
      </p:pic>
      <p:sp>
        <p:nvSpPr>
          <p:cNvPr id="31" name="TextBox 30">
            <a:extLst>
              <a:ext uri="{FF2B5EF4-FFF2-40B4-BE49-F238E27FC236}">
                <a16:creationId xmlns:a16="http://schemas.microsoft.com/office/drawing/2014/main" id="{23F3B108-8353-42B6-BEC1-DDE3B02C8C8A}"/>
              </a:ext>
            </a:extLst>
          </p:cNvPr>
          <p:cNvSpPr txBox="1"/>
          <p:nvPr/>
        </p:nvSpPr>
        <p:spPr bwMode="auto">
          <a:xfrm>
            <a:off x="4067200" y="4408541"/>
            <a:ext cx="1584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− 100,000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32" name="TextBox 31">
            <a:extLst>
              <a:ext uri="{FF2B5EF4-FFF2-40B4-BE49-F238E27FC236}">
                <a16:creationId xmlns:a16="http://schemas.microsoft.com/office/drawing/2014/main" id="{117D58AA-9496-449D-80E6-5013BE5899E0}"/>
              </a:ext>
            </a:extLst>
          </p:cNvPr>
          <p:cNvSpPr txBox="1"/>
          <p:nvPr/>
        </p:nvSpPr>
        <p:spPr bwMode="auto">
          <a:xfrm>
            <a:off x="7548664" y="4408541"/>
            <a:ext cx="1584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+ 100,000</a:t>
            </a:r>
            <a:endParaRPr lang="en-GB" sz="2400" dirty="0">
              <a:solidFill>
                <a:srgbClr val="959595"/>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30126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21" grpId="0"/>
      <p:bldP spid="31" grpId="0"/>
      <p:bldP spid="32"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F60D7A-4732-4D65-9749-EC82FAAA0AA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882963" y="1914119"/>
            <a:ext cx="6787777" cy="1620062"/>
          </a:xfrm>
          <a:prstGeom prst="rect">
            <a:avLst/>
          </a:prstGeom>
        </p:spPr>
      </p:pic>
      <p:sp>
        <p:nvSpPr>
          <p:cNvPr id="2" name="Text Placeholder 1"/>
          <p:cNvSpPr>
            <a:spLocks noGrp="1"/>
          </p:cNvSpPr>
          <p:nvPr>
            <p:ph type="body" sz="quarter" idx="11"/>
          </p:nvPr>
        </p:nvSpPr>
        <p:spPr/>
        <p:txBody>
          <a:bodyPr/>
          <a:lstStyle/>
          <a:p>
            <a:r>
              <a:rPr lang="en-GB" dirty="0"/>
              <a:t>1.28 Common structures </a:t>
            </a:r>
            <a:r>
              <a:rPr lang="en-US" dirty="0"/>
              <a:t>– step 1:3</a:t>
            </a:r>
          </a:p>
        </p:txBody>
      </p:sp>
      <p:pic>
        <p:nvPicPr>
          <p:cNvPr id="5" name="Picture 4">
            <a:extLst>
              <a:ext uri="{FF2B5EF4-FFF2-40B4-BE49-F238E27FC236}">
                <a16:creationId xmlns:a16="http://schemas.microsoft.com/office/drawing/2014/main" id="{B10227F2-AE9F-4C2F-9340-57F44753D04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885621" y="3698060"/>
            <a:ext cx="6782461" cy="1629705"/>
          </a:xfrm>
          <a:prstGeom prst="rect">
            <a:avLst/>
          </a:prstGeom>
        </p:spPr>
      </p:pic>
      <p:sp>
        <p:nvSpPr>
          <p:cNvPr id="10" name="TextBox 9">
            <a:extLst>
              <a:ext uri="{FF2B5EF4-FFF2-40B4-BE49-F238E27FC236}">
                <a16:creationId xmlns:a16="http://schemas.microsoft.com/office/drawing/2014/main" id="{7925A915-3EAD-4A1F-9447-977946D98A9A}"/>
              </a:ext>
            </a:extLst>
          </p:cNvPr>
          <p:cNvSpPr txBox="1"/>
          <p:nvPr/>
        </p:nvSpPr>
        <p:spPr>
          <a:xfrm>
            <a:off x="8629591" y="2417838"/>
            <a:ext cx="2042547" cy="461665"/>
          </a:xfrm>
          <a:prstGeom prst="rect">
            <a:avLst/>
          </a:prstGeom>
          <a:noFill/>
        </p:spPr>
        <p:txBody>
          <a:bodyPr wrap="none" rtlCol="0">
            <a:spAutoFit/>
          </a:bodyPr>
          <a:lstStyle/>
          <a:p>
            <a:pPr algn="ctr"/>
            <a:r>
              <a:rPr lang="en-GB" sz="2400" i="1" dirty="0">
                <a:latin typeface="Myriad Pro" panose="020B0503030403020204" pitchFamily="34" charset="0"/>
              </a:rPr>
              <a:t>B = y + w + g</a:t>
            </a:r>
          </a:p>
        </p:txBody>
      </p:sp>
      <p:sp>
        <p:nvSpPr>
          <p:cNvPr id="11" name="TextBox 10">
            <a:extLst>
              <a:ext uri="{FF2B5EF4-FFF2-40B4-BE49-F238E27FC236}">
                <a16:creationId xmlns:a16="http://schemas.microsoft.com/office/drawing/2014/main" id="{0F2B99CD-2FEB-42F3-9845-CE1CAB2689F8}"/>
              </a:ext>
            </a:extLst>
          </p:cNvPr>
          <p:cNvSpPr txBox="1"/>
          <p:nvPr/>
        </p:nvSpPr>
        <p:spPr>
          <a:xfrm>
            <a:off x="8605547" y="4201116"/>
            <a:ext cx="2090637" cy="461665"/>
          </a:xfrm>
          <a:prstGeom prst="rect">
            <a:avLst/>
          </a:prstGeom>
          <a:noFill/>
        </p:spPr>
        <p:txBody>
          <a:bodyPr wrap="none" rtlCol="0">
            <a:spAutoFit/>
          </a:bodyPr>
          <a:lstStyle/>
          <a:p>
            <a:pPr algn="ctr"/>
            <a:r>
              <a:rPr lang="en-GB" sz="2400" i="1" dirty="0">
                <a:latin typeface="Myriad Pro" panose="020B0503030403020204" pitchFamily="34" charset="0"/>
              </a:rPr>
              <a:t>B = g + g + g </a:t>
            </a:r>
          </a:p>
        </p:txBody>
      </p:sp>
      <p:sp>
        <p:nvSpPr>
          <p:cNvPr id="12" name="TextBox 11">
            <a:extLst>
              <a:ext uri="{FF2B5EF4-FFF2-40B4-BE49-F238E27FC236}">
                <a16:creationId xmlns:a16="http://schemas.microsoft.com/office/drawing/2014/main" id="{94C4294E-31C5-4A59-8896-45E9F27E6C03}"/>
              </a:ext>
            </a:extLst>
          </p:cNvPr>
          <p:cNvSpPr txBox="1"/>
          <p:nvPr/>
        </p:nvSpPr>
        <p:spPr>
          <a:xfrm>
            <a:off x="8671268" y="4719053"/>
            <a:ext cx="1542410" cy="461665"/>
          </a:xfrm>
          <a:prstGeom prst="rect">
            <a:avLst/>
          </a:prstGeom>
          <a:noFill/>
        </p:spPr>
        <p:txBody>
          <a:bodyPr wrap="none" rtlCol="0">
            <a:spAutoFit/>
          </a:bodyPr>
          <a:lstStyle/>
          <a:p>
            <a:pPr algn="ctr"/>
            <a:r>
              <a:rPr lang="en-GB" sz="2400" i="1" dirty="0">
                <a:latin typeface="Myriad Pro" panose="020B0503030403020204" pitchFamily="34" charset="0"/>
              </a:rPr>
              <a:t>B = </a:t>
            </a:r>
            <a:r>
              <a:rPr lang="en-GB" sz="2400" dirty="0">
                <a:latin typeface="Myriad Pro" panose="020B0503030403020204" pitchFamily="34" charset="0"/>
              </a:rPr>
              <a:t>3 </a:t>
            </a:r>
            <a:r>
              <a:rPr lang="en-GB" sz="2400" i="1" dirty="0">
                <a:latin typeface="Myriad Pro" panose="020B0703030403020204" pitchFamily="34" charset="0"/>
              </a:rPr>
              <a:t>× </a:t>
            </a:r>
            <a:r>
              <a:rPr lang="en-GB" sz="2400" i="1" dirty="0">
                <a:latin typeface="Myriad Pro" panose="020B0503030403020204" pitchFamily="34" charset="0"/>
              </a:rPr>
              <a:t>g</a:t>
            </a:r>
            <a:r>
              <a:rPr lang="en-GB" sz="2400" dirty="0">
                <a:latin typeface="Myriad Pro" panose="020B0503030403020204" pitchFamily="34" charset="0"/>
              </a:rPr>
              <a:t> </a:t>
            </a:r>
          </a:p>
        </p:txBody>
      </p:sp>
    </p:spTree>
    <p:extLst>
      <p:ext uri="{BB962C8B-B14F-4D97-AF65-F5344CB8AC3E}">
        <p14:creationId xmlns:p14="http://schemas.microsoft.com/office/powerpoint/2010/main" val="170872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94008" y="1202211"/>
            <a:ext cx="11262632" cy="3724096"/>
          </a:xfrm>
          <a:prstGeom prst="rect">
            <a:avLst/>
          </a:prstGeom>
          <a:noFill/>
        </p:spPr>
        <p:txBody>
          <a:bodyPr wrap="square">
            <a:spAutoFit/>
          </a:bodyPr>
          <a:lstStyle/>
          <a:p>
            <a:pPr>
              <a:spcBef>
                <a:spcPts val="1200"/>
              </a:spcBef>
              <a:spcAft>
                <a:spcPts val="300"/>
              </a:spcAft>
            </a:pPr>
            <a:r>
              <a:rPr lang="en-GB" sz="2000"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sz="2000"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6"/>
              </a:rPr>
              <a:t>6AS/MD-1 Page </a:t>
            </a: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298</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7"/>
              </a:rPr>
              <a:t>6AS/MD-2 Page 302</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Bef>
                <a:spcPts val="1200"/>
              </a:spcBef>
              <a:spcAft>
                <a:spcPts val="300"/>
              </a:spcAft>
            </a:pP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5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a:t>
            </a:r>
            <a:endParaRPr lang="en-GB" sz="2400" b="1" dirty="0"/>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85943700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identify structures within stories and use their knowledge of structures to create stories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2725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  Description automatically generated">
            <a:extLst>
              <a:ext uri="{FF2B5EF4-FFF2-40B4-BE49-F238E27FC236}">
                <a16:creationId xmlns:a16="http://schemas.microsoft.com/office/drawing/2014/main" id="{46A61F62-C0EA-4663-9D58-1F0D89B52E45}"/>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1.28 Common structures and the part-part-whole relationship</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11454644"/>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1:4 – 1:6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7-10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8494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3B4559-1999-4329-AF1C-EA8AD9C3947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30582" y="2616353"/>
            <a:ext cx="4718333" cy="1658635"/>
          </a:xfrm>
          <a:prstGeom prst="rect">
            <a:avLst/>
          </a:prstGeom>
        </p:spPr>
      </p:pic>
      <p:sp>
        <p:nvSpPr>
          <p:cNvPr id="2" name="Text Placeholder 1"/>
          <p:cNvSpPr>
            <a:spLocks noGrp="1"/>
          </p:cNvSpPr>
          <p:nvPr>
            <p:ph type="body" sz="quarter" idx="11"/>
          </p:nvPr>
        </p:nvSpPr>
        <p:spPr/>
        <p:txBody>
          <a:bodyPr/>
          <a:lstStyle/>
          <a:p>
            <a:r>
              <a:rPr lang="en-GB" dirty="0"/>
              <a:t>1.28 Common structures </a:t>
            </a:r>
            <a:r>
              <a:rPr lang="en-US" dirty="0"/>
              <a:t>– step 1:4</a:t>
            </a:r>
          </a:p>
        </p:txBody>
      </p:sp>
    </p:spTree>
    <p:extLst>
      <p:ext uri="{BB962C8B-B14F-4D97-AF65-F5344CB8AC3E}">
        <p14:creationId xmlns:p14="http://schemas.microsoft.com/office/powerpoint/2010/main" val="2775932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1.28 Common structures </a:t>
            </a:r>
            <a:r>
              <a:rPr lang="en-US" dirty="0"/>
              <a:t>– step 1:4</a:t>
            </a:r>
          </a:p>
        </p:txBody>
      </p:sp>
      <p:pic>
        <p:nvPicPr>
          <p:cNvPr id="4" name="Picture 3">
            <a:extLst>
              <a:ext uri="{FF2B5EF4-FFF2-40B4-BE49-F238E27FC236}">
                <a16:creationId xmlns:a16="http://schemas.microsoft.com/office/drawing/2014/main" id="{E15A4728-3B05-41E4-9A23-1EDC6F9856A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25770" y="2613674"/>
            <a:ext cx="4540463" cy="1706852"/>
          </a:xfrm>
          <a:prstGeom prst="rect">
            <a:avLst/>
          </a:prstGeom>
        </p:spPr>
      </p:pic>
    </p:spTree>
    <p:extLst>
      <p:ext uri="{BB962C8B-B14F-4D97-AF65-F5344CB8AC3E}">
        <p14:creationId xmlns:p14="http://schemas.microsoft.com/office/powerpoint/2010/main" val="3283357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DCD078-10C1-48B3-A28A-46E5627807B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29029" y="2618574"/>
            <a:ext cx="4530769" cy="1648991"/>
          </a:xfrm>
          <a:prstGeom prst="rect">
            <a:avLst/>
          </a:prstGeom>
        </p:spPr>
      </p:pic>
      <p:sp>
        <p:nvSpPr>
          <p:cNvPr id="2" name="Text Placeholder 1"/>
          <p:cNvSpPr>
            <a:spLocks noGrp="1"/>
          </p:cNvSpPr>
          <p:nvPr>
            <p:ph type="body" sz="quarter" idx="11"/>
          </p:nvPr>
        </p:nvSpPr>
        <p:spPr/>
        <p:txBody>
          <a:bodyPr/>
          <a:lstStyle/>
          <a:p>
            <a:r>
              <a:rPr lang="en-GB" dirty="0"/>
              <a:t>1.28 Common structures </a:t>
            </a:r>
            <a:r>
              <a:rPr lang="en-US" dirty="0"/>
              <a:t>– step 1:4</a:t>
            </a:r>
          </a:p>
        </p:txBody>
      </p:sp>
    </p:spTree>
    <p:extLst>
      <p:ext uri="{BB962C8B-B14F-4D97-AF65-F5344CB8AC3E}">
        <p14:creationId xmlns:p14="http://schemas.microsoft.com/office/powerpoint/2010/main" val="1485106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F64078-D638-486C-8B8A-1B31BBFAC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194667"/>
            <a:ext cx="7907446" cy="2468666"/>
          </a:xfrm>
          <a:prstGeom prst="rect">
            <a:avLst/>
          </a:prstGeom>
        </p:spPr>
      </p:pic>
      <p:sp>
        <p:nvSpPr>
          <p:cNvPr id="2" name="Text Placeholder 1"/>
          <p:cNvSpPr>
            <a:spLocks noGrp="1"/>
          </p:cNvSpPr>
          <p:nvPr>
            <p:ph type="body" sz="quarter" idx="11"/>
          </p:nvPr>
        </p:nvSpPr>
        <p:spPr/>
        <p:txBody>
          <a:bodyPr/>
          <a:lstStyle/>
          <a:p>
            <a:r>
              <a:rPr lang="en-GB" dirty="0"/>
              <a:t>1.28 Common structures </a:t>
            </a:r>
            <a:r>
              <a:rPr lang="en-US" dirty="0"/>
              <a:t>– step 1:5</a:t>
            </a:r>
          </a:p>
        </p:txBody>
      </p:sp>
    </p:spTree>
    <p:extLst>
      <p:ext uri="{BB962C8B-B14F-4D97-AF65-F5344CB8AC3E}">
        <p14:creationId xmlns:p14="http://schemas.microsoft.com/office/powerpoint/2010/main" val="717325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56891637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identify the missing part using their knowledge of part-whole relationships and structures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8762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  Description automatically generated">
            <a:extLst>
              <a:ext uri="{FF2B5EF4-FFF2-40B4-BE49-F238E27FC236}">
                <a16:creationId xmlns:a16="http://schemas.microsoft.com/office/drawing/2014/main" id="{46A61F62-C0EA-4663-9D58-1F0D89B52E45}"/>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1.28 Common structures and the part-part-whole relationship</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92184427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4712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BB1074-0828-406A-8CFB-DA234AA5B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777" y="2613959"/>
            <a:ext cx="7907446" cy="1697208"/>
          </a:xfrm>
          <a:prstGeom prst="rect">
            <a:avLst/>
          </a:prstGeom>
        </p:spPr>
      </p:pic>
      <p:sp>
        <p:nvSpPr>
          <p:cNvPr id="2" name="Text Placeholder 1"/>
          <p:cNvSpPr>
            <a:spLocks noGrp="1"/>
          </p:cNvSpPr>
          <p:nvPr>
            <p:ph type="body" sz="quarter" idx="11"/>
          </p:nvPr>
        </p:nvSpPr>
        <p:spPr/>
        <p:txBody>
          <a:bodyPr/>
          <a:lstStyle/>
          <a:p>
            <a:r>
              <a:rPr lang="en-GB" dirty="0"/>
              <a:t>1.28 Common structures </a:t>
            </a:r>
            <a:r>
              <a:rPr lang="en-US" dirty="0"/>
              <a:t>– step 1:7</a:t>
            </a:r>
          </a:p>
        </p:txBody>
      </p:sp>
    </p:spTree>
    <p:extLst>
      <p:ext uri="{BB962C8B-B14F-4D97-AF65-F5344CB8AC3E}">
        <p14:creationId xmlns:p14="http://schemas.microsoft.com/office/powerpoint/2010/main" val="2891221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70D16F-93EC-4915-8E98-DC6579123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777" y="2612022"/>
            <a:ext cx="7907446" cy="1735782"/>
          </a:xfrm>
          <a:prstGeom prst="rect">
            <a:avLst/>
          </a:prstGeom>
        </p:spPr>
      </p:pic>
      <p:sp>
        <p:nvSpPr>
          <p:cNvPr id="2" name="Text Placeholder 1"/>
          <p:cNvSpPr>
            <a:spLocks noGrp="1"/>
          </p:cNvSpPr>
          <p:nvPr>
            <p:ph type="body" sz="quarter" idx="11"/>
          </p:nvPr>
        </p:nvSpPr>
        <p:spPr/>
        <p:txBody>
          <a:bodyPr/>
          <a:lstStyle/>
          <a:p>
            <a:r>
              <a:rPr lang="en-GB" dirty="0"/>
              <a:t>1.28 Common structures </a:t>
            </a:r>
            <a:r>
              <a:rPr lang="en-US" dirty="0"/>
              <a:t>– step 1:7</a:t>
            </a:r>
          </a:p>
        </p:txBody>
      </p:sp>
    </p:spTree>
    <p:extLst>
      <p:ext uri="{BB962C8B-B14F-4D97-AF65-F5344CB8AC3E}">
        <p14:creationId xmlns:p14="http://schemas.microsoft.com/office/powerpoint/2010/main" val="1261545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1026107455"/>
              </p:ext>
            </p:extLst>
          </p:nvPr>
        </p:nvGraphicFramePr>
        <p:xfrm>
          <a:off x="594008" y="1535029"/>
          <a:ext cx="10712127" cy="3638934"/>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3" action="ppaction://hlinksldjump"/>
                        </a:rPr>
                        <a:t>Pupils explain how a combination of different parts can be equivalent to the same whole and can represent this in an expression</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4" action="ppaction://hlinksldjump"/>
                        </a:rPr>
                        <a:t>Pupils identify structures within stories and use their knowledge of structures to create stories</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5" action="ppaction://hlinksldjump"/>
                        </a:rPr>
                        <a:t>Pupils identify the missing part using their knowledge of part-whole relationships and structures</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6" action="ppaction://hlinksldjump"/>
                        </a:rPr>
                        <a:t>Pupils interpret and represent a part-whole problem with 3 addends using a model</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7" action="ppaction://hlinksldjump"/>
                        </a:rPr>
                        <a:t>Pupils create stories to correctly match a structure presented in a model</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6</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8" action="ppaction://hlinksldjump"/>
                        </a:rPr>
                        <a:t>Pupils use their knowledge of additive structures to solve problems</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548147114"/>
                  </a:ext>
                </a:extLst>
              </a:tr>
            </a:tbl>
          </a:graphicData>
        </a:graphic>
      </p:graphicFrame>
      <p:sp>
        <p:nvSpPr>
          <p:cNvPr id="7" name="Action Button: Return 6">
            <a:hlinkClick r:id="rId9" action="ppaction://hlinksldjump" highlightClick="1"/>
            <a:extLst>
              <a:ext uri="{FF2B5EF4-FFF2-40B4-BE49-F238E27FC236}">
                <a16:creationId xmlns:a16="http://schemas.microsoft.com/office/drawing/2014/main" id="{2570C625-E476-4A8C-BF3D-99D1E479925B}"/>
              </a:ext>
            </a:extLst>
          </p:cNvPr>
          <p:cNvSpPr/>
          <p:nvPr/>
        </p:nvSpPr>
        <p:spPr>
          <a:xfrm>
            <a:off x="594007" y="5480202"/>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382041" y="5429370"/>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70D16F-93EC-4915-8E98-DC6579123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777" y="2609821"/>
            <a:ext cx="7907446" cy="1706851"/>
          </a:xfrm>
          <a:prstGeom prst="rect">
            <a:avLst/>
          </a:prstGeom>
        </p:spPr>
      </p:pic>
      <p:sp>
        <p:nvSpPr>
          <p:cNvPr id="2" name="Text Placeholder 1"/>
          <p:cNvSpPr>
            <a:spLocks noGrp="1"/>
          </p:cNvSpPr>
          <p:nvPr>
            <p:ph type="body" sz="quarter" idx="11"/>
          </p:nvPr>
        </p:nvSpPr>
        <p:spPr/>
        <p:txBody>
          <a:bodyPr/>
          <a:lstStyle/>
          <a:p>
            <a:r>
              <a:rPr lang="en-GB" dirty="0"/>
              <a:t>1.28 Common structures </a:t>
            </a:r>
            <a:r>
              <a:rPr lang="en-US" dirty="0"/>
              <a:t>– step 1:7</a:t>
            </a:r>
          </a:p>
        </p:txBody>
      </p:sp>
    </p:spTree>
    <p:extLst>
      <p:ext uri="{BB962C8B-B14F-4D97-AF65-F5344CB8AC3E}">
        <p14:creationId xmlns:p14="http://schemas.microsoft.com/office/powerpoint/2010/main" val="406721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72DFCCB8-ADE3-4478-A670-90086BDFE09D}"/>
              </a:ext>
            </a:extLst>
          </p:cNvPr>
          <p:cNvSpPr/>
          <p:nvPr/>
        </p:nvSpPr>
        <p:spPr bwMode="auto">
          <a:xfrm>
            <a:off x="805113" y="3868629"/>
            <a:ext cx="1303399" cy="596129"/>
          </a:xfrm>
          <a:prstGeom prst="rect">
            <a:avLst/>
          </a:prstGeom>
          <a:solidFill>
            <a:schemeClr val="tx2">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0" name="Rectangle 49">
            <a:extLst>
              <a:ext uri="{FF2B5EF4-FFF2-40B4-BE49-F238E27FC236}">
                <a16:creationId xmlns:a16="http://schemas.microsoft.com/office/drawing/2014/main" id="{1439FA91-6E42-44E1-A2D1-0D3357C78E47}"/>
              </a:ext>
            </a:extLst>
          </p:cNvPr>
          <p:cNvSpPr/>
          <p:nvPr/>
        </p:nvSpPr>
        <p:spPr bwMode="auto">
          <a:xfrm>
            <a:off x="805135" y="3868629"/>
            <a:ext cx="1303399" cy="596129"/>
          </a:xfrm>
          <a:prstGeom prst="rect">
            <a:avLst/>
          </a:prstGeom>
          <a:solidFill>
            <a:schemeClr val="tx2">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itle 3">
            <a:extLst>
              <a:ext uri="{FF2B5EF4-FFF2-40B4-BE49-F238E27FC236}">
                <a16:creationId xmlns:a16="http://schemas.microsoft.com/office/drawing/2014/main" id="{991AEBBB-1C2D-4B30-A7C9-90A2EBC618E3}"/>
              </a:ext>
            </a:extLst>
          </p:cNvPr>
          <p:cNvSpPr>
            <a:spLocks noGrp="1"/>
          </p:cNvSpPr>
          <p:nvPr>
            <p:ph type="title"/>
          </p:nvPr>
        </p:nvSpPr>
        <p:spPr/>
        <p:txBody>
          <a:bodyPr/>
          <a:lstStyle/>
          <a:p>
            <a:r>
              <a:rPr lang="en-GB" dirty="0"/>
              <a:t>6AS/MD-1 Quantify additive and multiplicative relationships</a:t>
            </a:r>
          </a:p>
        </p:txBody>
      </p:sp>
      <p:cxnSp>
        <p:nvCxnSpPr>
          <p:cNvPr id="49" name="Straight Connector 48">
            <a:extLst>
              <a:ext uri="{FF2B5EF4-FFF2-40B4-BE49-F238E27FC236}">
                <a16:creationId xmlns:a16="http://schemas.microsoft.com/office/drawing/2014/main" id="{6ECF475B-3A3E-4922-8025-70FD36A16858}"/>
              </a:ext>
            </a:extLst>
          </p:cNvPr>
          <p:cNvCxnSpPr>
            <a:cxnSpLocks/>
          </p:cNvCxnSpPr>
          <p:nvPr/>
        </p:nvCxnSpPr>
        <p:spPr bwMode="auto">
          <a:xfrm>
            <a:off x="810721" y="3880970"/>
            <a:ext cx="0" cy="572400"/>
          </a:xfrm>
          <a:prstGeom prst="line">
            <a:avLst/>
          </a:prstGeom>
          <a:ln w="38100">
            <a:solidFill>
              <a:schemeClr val="tx2">
                <a:lumMod val="20000"/>
                <a:lumOff val="80000"/>
              </a:schemeClr>
            </a:solidFill>
            <a:prstDash val="solid"/>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8EA9B427-04C3-4D3A-B6B2-F06096B1DFED}"/>
              </a:ext>
            </a:extLst>
          </p:cNvPr>
          <p:cNvCxnSpPr/>
          <p:nvPr/>
        </p:nvCxnSpPr>
        <p:spPr bwMode="auto">
          <a:xfrm>
            <a:off x="2108512" y="3865448"/>
            <a:ext cx="0" cy="596129"/>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DF82BA9C-6F8A-43F6-88FE-8ACF57F08A9A}"/>
              </a:ext>
            </a:extLst>
          </p:cNvPr>
          <p:cNvSpPr/>
          <p:nvPr/>
        </p:nvSpPr>
        <p:spPr bwMode="auto">
          <a:xfrm>
            <a:off x="2105708" y="3868629"/>
            <a:ext cx="1303399" cy="596129"/>
          </a:xfrm>
          <a:prstGeom prst="rect">
            <a:avLst/>
          </a:prstGeom>
          <a:solidFill>
            <a:schemeClr val="tx2">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22" name="Straight Connector 21">
            <a:extLst>
              <a:ext uri="{FF2B5EF4-FFF2-40B4-BE49-F238E27FC236}">
                <a16:creationId xmlns:a16="http://schemas.microsoft.com/office/drawing/2014/main" id="{3EB3C2A0-8123-44AC-8A07-99CAF5AA78CE}"/>
              </a:ext>
            </a:extLst>
          </p:cNvPr>
          <p:cNvCxnSpPr>
            <a:cxnSpLocks/>
          </p:cNvCxnSpPr>
          <p:nvPr/>
        </p:nvCxnSpPr>
        <p:spPr bwMode="auto">
          <a:xfrm>
            <a:off x="2111294" y="3880970"/>
            <a:ext cx="0" cy="572400"/>
          </a:xfrm>
          <a:prstGeom prst="line">
            <a:avLst/>
          </a:prstGeom>
          <a:ln w="38100">
            <a:solidFill>
              <a:schemeClr val="tx2">
                <a:lumMod val="20000"/>
                <a:lumOff val="80000"/>
              </a:schemeClr>
            </a:solidFill>
            <a:prstDash val="solid"/>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9EEBC54A-7D22-473E-B949-E44AD278B07F}"/>
              </a:ext>
            </a:extLst>
          </p:cNvPr>
          <p:cNvCxnSpPr/>
          <p:nvPr/>
        </p:nvCxnSpPr>
        <p:spPr bwMode="auto">
          <a:xfrm>
            <a:off x="3409085" y="3865448"/>
            <a:ext cx="0" cy="596129"/>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5C4AB445-2681-4CBF-A37E-C6B4B511E683}"/>
              </a:ext>
            </a:extLst>
          </p:cNvPr>
          <p:cNvSpPr/>
          <p:nvPr/>
        </p:nvSpPr>
        <p:spPr bwMode="auto">
          <a:xfrm>
            <a:off x="3411846" y="3868629"/>
            <a:ext cx="1303399" cy="596129"/>
          </a:xfrm>
          <a:prstGeom prst="rect">
            <a:avLst/>
          </a:prstGeom>
          <a:solidFill>
            <a:schemeClr val="tx2">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26" name="Straight Connector 25">
            <a:extLst>
              <a:ext uri="{FF2B5EF4-FFF2-40B4-BE49-F238E27FC236}">
                <a16:creationId xmlns:a16="http://schemas.microsoft.com/office/drawing/2014/main" id="{3E95068E-6254-4E28-82CB-540C3BDAE336}"/>
              </a:ext>
            </a:extLst>
          </p:cNvPr>
          <p:cNvCxnSpPr>
            <a:cxnSpLocks/>
          </p:cNvCxnSpPr>
          <p:nvPr/>
        </p:nvCxnSpPr>
        <p:spPr bwMode="auto">
          <a:xfrm>
            <a:off x="3417432" y="3880970"/>
            <a:ext cx="0" cy="572400"/>
          </a:xfrm>
          <a:prstGeom prst="line">
            <a:avLst/>
          </a:prstGeom>
          <a:ln w="38100">
            <a:solidFill>
              <a:schemeClr val="tx2">
                <a:lumMod val="20000"/>
                <a:lumOff val="80000"/>
              </a:schemeClr>
            </a:solidFill>
            <a:prstDash val="solid"/>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8637D63-B48C-4FFB-A5B3-4C8FE22B22BA}"/>
              </a:ext>
            </a:extLst>
          </p:cNvPr>
          <p:cNvCxnSpPr/>
          <p:nvPr/>
        </p:nvCxnSpPr>
        <p:spPr bwMode="auto">
          <a:xfrm>
            <a:off x="4715223" y="3865448"/>
            <a:ext cx="0" cy="596129"/>
          </a:xfrm>
          <a:prstGeom prst="line">
            <a:avLst/>
          </a:prstGeom>
          <a:ln w="19050">
            <a:prstDash val="dash"/>
          </a:ln>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B275A980-682A-4D0B-8388-2AF59B0E0432}"/>
              </a:ext>
            </a:extLst>
          </p:cNvPr>
          <p:cNvGrpSpPr/>
          <p:nvPr/>
        </p:nvGrpSpPr>
        <p:grpSpPr>
          <a:xfrm>
            <a:off x="802353" y="4464064"/>
            <a:ext cx="1303399" cy="596129"/>
            <a:chOff x="6296187" y="4267877"/>
            <a:chExt cx="1303399" cy="596129"/>
          </a:xfrm>
        </p:grpSpPr>
        <p:sp>
          <p:nvSpPr>
            <p:cNvPr id="31" name="Rectangle 30">
              <a:extLst>
                <a:ext uri="{FF2B5EF4-FFF2-40B4-BE49-F238E27FC236}">
                  <a16:creationId xmlns:a16="http://schemas.microsoft.com/office/drawing/2014/main" id="{47AF266E-9CA6-47C1-9F3C-BC4591E67026}"/>
                </a:ext>
              </a:extLst>
            </p:cNvPr>
            <p:cNvSpPr/>
            <p:nvPr/>
          </p:nvSpPr>
          <p:spPr bwMode="auto">
            <a:xfrm>
              <a:off x="6296187" y="4267877"/>
              <a:ext cx="1303399" cy="596129"/>
            </a:xfrm>
            <a:prstGeom prst="rect">
              <a:avLst/>
            </a:prstGeom>
            <a:solidFill>
              <a:schemeClr val="tx2">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TextBox 2">
              <a:extLst>
                <a:ext uri="{FF2B5EF4-FFF2-40B4-BE49-F238E27FC236}">
                  <a16:creationId xmlns:a16="http://schemas.microsoft.com/office/drawing/2014/main" id="{F9376372-B1A6-4029-B063-F1F287649C94}"/>
                </a:ext>
              </a:extLst>
            </p:cNvPr>
            <p:cNvSpPr txBox="1"/>
            <p:nvPr/>
          </p:nvSpPr>
          <p:spPr>
            <a:xfrm>
              <a:off x="6487612" y="4365886"/>
              <a:ext cx="92054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250</a:t>
              </a:r>
            </a:p>
          </p:txBody>
        </p:sp>
      </p:grpSp>
      <p:sp>
        <p:nvSpPr>
          <p:cNvPr id="28" name="TextBox 27">
            <a:extLst>
              <a:ext uri="{FF2B5EF4-FFF2-40B4-BE49-F238E27FC236}">
                <a16:creationId xmlns:a16="http://schemas.microsoft.com/office/drawing/2014/main" id="{54CFA010-1DF5-48B4-B2A6-24F54DF17CD2}"/>
              </a:ext>
            </a:extLst>
          </p:cNvPr>
          <p:cNvSpPr txBox="1"/>
          <p:nvPr/>
        </p:nvSpPr>
        <p:spPr>
          <a:xfrm>
            <a:off x="2948844" y="3963457"/>
            <a:ext cx="92054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sp>
        <p:nvSpPr>
          <p:cNvPr id="32" name="TextBox 31">
            <a:extLst>
              <a:ext uri="{FF2B5EF4-FFF2-40B4-BE49-F238E27FC236}">
                <a16:creationId xmlns:a16="http://schemas.microsoft.com/office/drawing/2014/main" id="{FEC54950-6BAF-41F7-A73C-C0A1FB25A24B}"/>
              </a:ext>
            </a:extLst>
          </p:cNvPr>
          <p:cNvSpPr txBox="1"/>
          <p:nvPr/>
        </p:nvSpPr>
        <p:spPr>
          <a:xfrm>
            <a:off x="224993" y="5353643"/>
            <a:ext cx="278545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250 x 4 = 1,000</a:t>
            </a:r>
          </a:p>
        </p:txBody>
      </p:sp>
      <p:grpSp>
        <p:nvGrpSpPr>
          <p:cNvPr id="33" name="Group 32">
            <a:extLst>
              <a:ext uri="{FF2B5EF4-FFF2-40B4-BE49-F238E27FC236}">
                <a16:creationId xmlns:a16="http://schemas.microsoft.com/office/drawing/2014/main" id="{FD5E9C36-48C2-434C-A58B-5837259EA711}"/>
              </a:ext>
            </a:extLst>
          </p:cNvPr>
          <p:cNvGrpSpPr/>
          <p:nvPr/>
        </p:nvGrpSpPr>
        <p:grpSpPr>
          <a:xfrm>
            <a:off x="802353" y="2153849"/>
            <a:ext cx="1303399" cy="596129"/>
            <a:chOff x="6296187" y="4267877"/>
            <a:chExt cx="1303399" cy="596129"/>
          </a:xfrm>
        </p:grpSpPr>
        <p:sp>
          <p:nvSpPr>
            <p:cNvPr id="34" name="Rectangle 33">
              <a:extLst>
                <a:ext uri="{FF2B5EF4-FFF2-40B4-BE49-F238E27FC236}">
                  <a16:creationId xmlns:a16="http://schemas.microsoft.com/office/drawing/2014/main" id="{79E8B1A0-A538-4616-8A34-8DB0EA871C2F}"/>
                </a:ext>
              </a:extLst>
            </p:cNvPr>
            <p:cNvSpPr/>
            <p:nvPr/>
          </p:nvSpPr>
          <p:spPr bwMode="auto">
            <a:xfrm>
              <a:off x="6296187" y="4267877"/>
              <a:ext cx="1303399" cy="596129"/>
            </a:xfrm>
            <a:prstGeom prst="rect">
              <a:avLst/>
            </a:prstGeom>
            <a:solidFill>
              <a:schemeClr val="tx2">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 name="TextBox 34">
              <a:extLst>
                <a:ext uri="{FF2B5EF4-FFF2-40B4-BE49-F238E27FC236}">
                  <a16:creationId xmlns:a16="http://schemas.microsoft.com/office/drawing/2014/main" id="{5CEFEE74-4113-456E-95EE-1693A6840109}"/>
                </a:ext>
              </a:extLst>
            </p:cNvPr>
            <p:cNvSpPr txBox="1"/>
            <p:nvPr/>
          </p:nvSpPr>
          <p:spPr>
            <a:xfrm>
              <a:off x="6487612" y="4365886"/>
              <a:ext cx="92054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250</a:t>
              </a:r>
            </a:p>
          </p:txBody>
        </p:sp>
      </p:grpSp>
      <p:grpSp>
        <p:nvGrpSpPr>
          <p:cNvPr id="36" name="Group 35">
            <a:extLst>
              <a:ext uri="{FF2B5EF4-FFF2-40B4-BE49-F238E27FC236}">
                <a16:creationId xmlns:a16="http://schemas.microsoft.com/office/drawing/2014/main" id="{53ED0A65-771E-4BD5-B06C-D70ABAC09DE4}"/>
              </a:ext>
            </a:extLst>
          </p:cNvPr>
          <p:cNvGrpSpPr/>
          <p:nvPr/>
        </p:nvGrpSpPr>
        <p:grpSpPr>
          <a:xfrm>
            <a:off x="802353" y="1557338"/>
            <a:ext cx="5159832" cy="596129"/>
            <a:chOff x="6296187" y="4267877"/>
            <a:chExt cx="1303399" cy="596129"/>
          </a:xfrm>
        </p:grpSpPr>
        <p:sp>
          <p:nvSpPr>
            <p:cNvPr id="37" name="Rectangle 36">
              <a:extLst>
                <a:ext uri="{FF2B5EF4-FFF2-40B4-BE49-F238E27FC236}">
                  <a16:creationId xmlns:a16="http://schemas.microsoft.com/office/drawing/2014/main" id="{9BDE46C9-3520-448D-A800-31117B45AE3F}"/>
                </a:ext>
              </a:extLst>
            </p:cNvPr>
            <p:cNvSpPr/>
            <p:nvPr/>
          </p:nvSpPr>
          <p:spPr bwMode="auto">
            <a:xfrm>
              <a:off x="6296187" y="4267877"/>
              <a:ext cx="1303399" cy="596129"/>
            </a:xfrm>
            <a:prstGeom prst="rect">
              <a:avLst/>
            </a:prstGeom>
            <a:solidFill>
              <a:schemeClr val="tx2">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8" name="TextBox 37">
              <a:extLst>
                <a:ext uri="{FF2B5EF4-FFF2-40B4-BE49-F238E27FC236}">
                  <a16:creationId xmlns:a16="http://schemas.microsoft.com/office/drawing/2014/main" id="{EF3CF2F4-77B8-43C6-85F2-037370284F32}"/>
                </a:ext>
              </a:extLst>
            </p:cNvPr>
            <p:cNvSpPr txBox="1"/>
            <p:nvPr/>
          </p:nvSpPr>
          <p:spPr>
            <a:xfrm>
              <a:off x="6487612" y="4365886"/>
              <a:ext cx="92054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grpSp>
      <p:grpSp>
        <p:nvGrpSpPr>
          <p:cNvPr id="10" name="Group 9">
            <a:extLst>
              <a:ext uri="{FF2B5EF4-FFF2-40B4-BE49-F238E27FC236}">
                <a16:creationId xmlns:a16="http://schemas.microsoft.com/office/drawing/2014/main" id="{C95E1532-E4B1-4C39-933E-0EF48A6540E1}"/>
              </a:ext>
            </a:extLst>
          </p:cNvPr>
          <p:cNvGrpSpPr/>
          <p:nvPr/>
        </p:nvGrpSpPr>
        <p:grpSpPr>
          <a:xfrm>
            <a:off x="2134509" y="2281627"/>
            <a:ext cx="3808364" cy="312234"/>
            <a:chOff x="2134509" y="2401324"/>
            <a:chExt cx="3808364" cy="312234"/>
          </a:xfrm>
        </p:grpSpPr>
        <p:cxnSp>
          <p:nvCxnSpPr>
            <p:cNvPr id="7" name="Straight Connector 6">
              <a:extLst>
                <a:ext uri="{FF2B5EF4-FFF2-40B4-BE49-F238E27FC236}">
                  <a16:creationId xmlns:a16="http://schemas.microsoft.com/office/drawing/2014/main" id="{51E30414-6C8C-488E-8968-5C8FA668281C}"/>
                </a:ext>
              </a:extLst>
            </p:cNvPr>
            <p:cNvCxnSpPr>
              <a:cxnSpLocks/>
            </p:cNvCxnSpPr>
            <p:nvPr/>
          </p:nvCxnSpPr>
          <p:spPr bwMode="auto">
            <a:xfrm>
              <a:off x="2140189" y="2557441"/>
              <a:ext cx="379700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C8A627BD-0F81-46C8-9D75-53D72152FF1C}"/>
                </a:ext>
              </a:extLst>
            </p:cNvPr>
            <p:cNvCxnSpPr>
              <a:cxnSpLocks/>
            </p:cNvCxnSpPr>
            <p:nvPr/>
          </p:nvCxnSpPr>
          <p:spPr bwMode="auto">
            <a:xfrm>
              <a:off x="5942873" y="2401324"/>
              <a:ext cx="0" cy="312234"/>
            </a:xfrm>
            <a:prstGeom prst="line">
              <a:avLst/>
            </a:prstGeom>
            <a:ln w="1905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72C72D0C-3666-4BED-9F1A-9B3EA65E9DC0}"/>
                </a:ext>
              </a:extLst>
            </p:cNvPr>
            <p:cNvCxnSpPr>
              <a:cxnSpLocks/>
            </p:cNvCxnSpPr>
            <p:nvPr/>
          </p:nvCxnSpPr>
          <p:spPr bwMode="auto">
            <a:xfrm>
              <a:off x="2134509" y="2401324"/>
              <a:ext cx="0" cy="312234"/>
            </a:xfrm>
            <a:prstGeom prst="line">
              <a:avLst/>
            </a:prstGeom>
            <a:ln w="19050"/>
          </p:spPr>
          <p:style>
            <a:lnRef idx="1">
              <a:schemeClr val="dk1"/>
            </a:lnRef>
            <a:fillRef idx="0">
              <a:schemeClr val="dk1"/>
            </a:fillRef>
            <a:effectRef idx="0">
              <a:schemeClr val="dk1"/>
            </a:effectRef>
            <a:fontRef idx="minor">
              <a:schemeClr val="tx1"/>
            </a:fontRef>
          </p:style>
        </p:cxnSp>
      </p:grpSp>
      <p:sp>
        <p:nvSpPr>
          <p:cNvPr id="44" name="TextBox 43">
            <a:extLst>
              <a:ext uri="{FF2B5EF4-FFF2-40B4-BE49-F238E27FC236}">
                <a16:creationId xmlns:a16="http://schemas.microsoft.com/office/drawing/2014/main" id="{0D55E1A7-48C5-4F68-8440-98B0ED7981BC}"/>
              </a:ext>
            </a:extLst>
          </p:cNvPr>
          <p:cNvSpPr txBox="1"/>
          <p:nvPr/>
        </p:nvSpPr>
        <p:spPr>
          <a:xfrm>
            <a:off x="2606411" y="2416362"/>
            <a:ext cx="278545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750</a:t>
            </a:r>
          </a:p>
        </p:txBody>
      </p:sp>
      <p:sp>
        <p:nvSpPr>
          <p:cNvPr id="45" name="TextBox 44">
            <a:extLst>
              <a:ext uri="{FF2B5EF4-FFF2-40B4-BE49-F238E27FC236}">
                <a16:creationId xmlns:a16="http://schemas.microsoft.com/office/drawing/2014/main" id="{BD9B5D1B-5D5B-40D9-8676-9337008260F7}"/>
              </a:ext>
            </a:extLst>
          </p:cNvPr>
          <p:cNvSpPr txBox="1"/>
          <p:nvPr/>
        </p:nvSpPr>
        <p:spPr>
          <a:xfrm>
            <a:off x="401022" y="3018054"/>
            <a:ext cx="278545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250 + 750 = 1,000</a:t>
            </a:r>
          </a:p>
        </p:txBody>
      </p:sp>
      <p:sp>
        <p:nvSpPr>
          <p:cNvPr id="11" name="TextBox 19">
            <a:extLst>
              <a:ext uri="{FF2B5EF4-FFF2-40B4-BE49-F238E27FC236}">
                <a16:creationId xmlns:a16="http://schemas.microsoft.com/office/drawing/2014/main" id="{5A0B663F-4511-497A-BAFB-8316D485B2E6}"/>
              </a:ext>
            </a:extLst>
          </p:cNvPr>
          <p:cNvSpPr txBox="1"/>
          <p:nvPr/>
        </p:nvSpPr>
        <p:spPr>
          <a:xfrm>
            <a:off x="6364800" y="4999700"/>
            <a:ext cx="5024847"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relationship between two numbers can be expressed additively or multiplicatively.</a:t>
            </a:r>
          </a:p>
        </p:txBody>
      </p:sp>
      <p:sp>
        <p:nvSpPr>
          <p:cNvPr id="12" name="Content Placeholder 2">
            <a:extLst>
              <a:ext uri="{FF2B5EF4-FFF2-40B4-BE49-F238E27FC236}">
                <a16:creationId xmlns:a16="http://schemas.microsoft.com/office/drawing/2014/main" id="{A9F14D2C-DF82-4DA2-A641-C5D528066036}"/>
              </a:ext>
            </a:extLst>
          </p:cNvPr>
          <p:cNvSpPr txBox="1">
            <a:spLocks/>
          </p:cNvSpPr>
          <p:nvPr/>
        </p:nvSpPr>
        <p:spPr>
          <a:xfrm>
            <a:off x="6096000" y="1171549"/>
            <a:ext cx="5870997" cy="369301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Click to reveal both bar models and related equations. What’s the same? What’s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bar model shows an additive relationship? Why? Explain how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bar model shows a multiplicative relationship? Why? Explain how</a:t>
            </a:r>
            <a:r>
              <a:rPr kumimoji="0" lang="en-GB" sz="2000" b="0" i="0" u="none" strike="noStrike" kern="1200" cap="none" spc="0" normalizeH="0" noProof="0" dirty="0">
                <a:ln>
                  <a:noFill/>
                </a:ln>
                <a:solidFill>
                  <a:srgbClr val="585858"/>
                </a:solidFill>
                <a:effectLst/>
                <a:uLnTx/>
                <a:uFillTx/>
                <a:latin typeface="Arial"/>
                <a:ea typeface="+mn-ea"/>
                <a:cs typeface="+mn-cs"/>
              </a:rPr>
              <a:t> </a:t>
            </a:r>
            <a:r>
              <a:rPr kumimoji="0" lang="en-GB" sz="2000" b="0" i="0" u="none" strike="noStrike" kern="1200" cap="none" spc="0" normalizeH="0" noProof="0">
                <a:ln>
                  <a:noFill/>
                </a:ln>
                <a:solidFill>
                  <a:srgbClr val="585858"/>
                </a:solidFill>
                <a:effectLst/>
                <a:uLnTx/>
                <a:uFillTx/>
                <a:latin typeface="Arial"/>
                <a:ea typeface="+mn-ea"/>
                <a:cs typeface="+mn-cs"/>
              </a:rPr>
              <a:t>you know. </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does this tell us about how the relationship between two numbers can be expressed?</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3" name="TextBox 52">
            <a:extLst>
              <a:ext uri="{FF2B5EF4-FFF2-40B4-BE49-F238E27FC236}">
                <a16:creationId xmlns:a16="http://schemas.microsoft.com/office/drawing/2014/main" id="{33ED24DB-D165-4AA5-863A-FB2C85DB7A25}"/>
              </a:ext>
            </a:extLst>
          </p:cNvPr>
          <p:cNvSpPr txBox="1"/>
          <p:nvPr/>
        </p:nvSpPr>
        <p:spPr>
          <a:xfrm>
            <a:off x="3120488" y="5353643"/>
            <a:ext cx="278545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 ÷ 4 = 250</a:t>
            </a:r>
          </a:p>
        </p:txBody>
      </p:sp>
      <p:sp>
        <p:nvSpPr>
          <p:cNvPr id="54" name="TextBox 53">
            <a:extLst>
              <a:ext uri="{FF2B5EF4-FFF2-40B4-BE49-F238E27FC236}">
                <a16:creationId xmlns:a16="http://schemas.microsoft.com/office/drawing/2014/main" id="{D2C314DB-4E79-4D5C-8F79-1EB34FADC840}"/>
              </a:ext>
            </a:extLst>
          </p:cNvPr>
          <p:cNvSpPr txBox="1"/>
          <p:nvPr/>
        </p:nvSpPr>
        <p:spPr>
          <a:xfrm>
            <a:off x="3296517" y="3018054"/>
            <a:ext cx="278545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 – 750 = 250</a:t>
            </a:r>
          </a:p>
        </p:txBody>
      </p:sp>
    </p:spTree>
    <p:extLst>
      <p:ext uri="{BB962C8B-B14F-4D97-AF65-F5344CB8AC3E}">
        <p14:creationId xmlns:p14="http://schemas.microsoft.com/office/powerpoint/2010/main" val="292427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par>
                          <p:cTn id="28" fill="hold">
                            <p:stCondLst>
                              <p:cond delay="500"/>
                            </p:stCondLst>
                            <p:childTnLst>
                              <p:par>
                                <p:cTn id="29" presetID="1" presetClass="entr" presetSubtype="0" fill="hold" grpId="1" nodeType="after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42" presetClass="path" presetSubtype="0" accel="50000" decel="50000" fill="hold" grpId="0" nodeType="withEffect">
                                  <p:stCondLst>
                                    <p:cond delay="0"/>
                                  </p:stCondLst>
                                  <p:childTnLst>
                                    <p:animMotion origin="layout" path="M -1.04167E-6 2.59259E-6 L 0.10651 2.59259E-6 " pathEditMode="relative" rAng="0" ptsTypes="AA">
                                      <p:cBhvr>
                                        <p:cTn id="32" dur="2000" fill="hold"/>
                                        <p:tgtEl>
                                          <p:spTgt spid="50"/>
                                        </p:tgtEl>
                                        <p:attrNameLst>
                                          <p:attrName>ppt_x</p:attrName>
                                          <p:attrName>ppt_y</p:attrName>
                                        </p:attrNameLst>
                                      </p:cBhvr>
                                      <p:rCtr x="5326" y="0"/>
                                    </p:animMotion>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42" presetClass="path" presetSubtype="0" accel="50000" decel="50000" fill="hold" nodeType="withEffect">
                                  <p:stCondLst>
                                    <p:cond delay="0"/>
                                  </p:stCondLst>
                                  <p:childTnLst>
                                    <p:animMotion origin="layout" path="M 3.54167E-6 1.11111E-6 L 0.10651 1.11111E-6 " pathEditMode="relative" rAng="0" ptsTypes="AA">
                                      <p:cBhvr>
                                        <p:cTn id="36" dur="2000" fill="hold"/>
                                        <p:tgtEl>
                                          <p:spTgt spid="49"/>
                                        </p:tgtEl>
                                        <p:attrNameLst>
                                          <p:attrName>ppt_x</p:attrName>
                                          <p:attrName>ppt_y</p:attrName>
                                        </p:attrNameLst>
                                      </p:cBhvr>
                                      <p:rCtr x="5326" y="0"/>
                                    </p:animMotion>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childTnLst>
                                </p:cTn>
                              </p:par>
                            </p:childTnLst>
                          </p:cTn>
                        </p:par>
                        <p:par>
                          <p:cTn id="41" fill="hold">
                            <p:stCondLst>
                              <p:cond delay="3000"/>
                            </p:stCondLst>
                            <p:childTnLst>
                              <p:par>
                                <p:cTn id="42" presetID="26" presetClass="emph" presetSubtype="0" fill="hold" nodeType="afterEffect">
                                  <p:stCondLst>
                                    <p:cond delay="0"/>
                                  </p:stCondLst>
                                  <p:childTnLst>
                                    <p:animEffect transition="out" filter="fade">
                                      <p:cBhvr>
                                        <p:cTn id="43" dur="1000" tmFilter="0, 0; .2, .5; .8, .5; 1, 0"/>
                                        <p:tgtEl>
                                          <p:spTgt spid="58"/>
                                        </p:tgtEl>
                                      </p:cBhvr>
                                    </p:animEffect>
                                    <p:animScale>
                                      <p:cBhvr>
                                        <p:cTn id="44" dur="500" autoRev="1" fill="hold"/>
                                        <p:tgtEl>
                                          <p:spTgt spid="58"/>
                                        </p:tgtEl>
                                      </p:cBhvr>
                                      <p:by x="105000" y="105000"/>
                                    </p:animScale>
                                  </p:childTnLst>
                                </p:cTn>
                              </p:par>
                            </p:childTnLst>
                          </p:cTn>
                        </p:par>
                        <p:par>
                          <p:cTn id="45" fill="hold">
                            <p:stCondLst>
                              <p:cond delay="4000"/>
                            </p:stCondLst>
                            <p:childTnLst>
                              <p:par>
                                <p:cTn id="46" presetID="10" presetClass="exit" presetSubtype="0" fill="hold" nodeType="afterEffect">
                                  <p:stCondLst>
                                    <p:cond delay="0"/>
                                  </p:stCondLst>
                                  <p:childTnLst>
                                    <p:animEffect transition="out" filter="fade">
                                      <p:cBhvr>
                                        <p:cTn id="47" dur="500"/>
                                        <p:tgtEl>
                                          <p:spTgt spid="58"/>
                                        </p:tgtEl>
                                      </p:cBhvr>
                                    </p:animEffect>
                                    <p:set>
                                      <p:cBhvr>
                                        <p:cTn id="48" dur="1" fill="hold">
                                          <p:stCondLst>
                                            <p:cond delay="499"/>
                                          </p:stCondLst>
                                        </p:cTn>
                                        <p:tgtEl>
                                          <p:spTgt spid="58"/>
                                        </p:tgtEl>
                                        <p:attrNameLst>
                                          <p:attrName>style.visibility</p:attrName>
                                        </p:attrNameLst>
                                      </p:cBhvr>
                                      <p:to>
                                        <p:strVal val="hidden"/>
                                      </p:to>
                                    </p:set>
                                  </p:childTnLst>
                                </p:cTn>
                              </p:par>
                            </p:childTnLst>
                          </p:cTn>
                        </p:par>
                        <p:par>
                          <p:cTn id="49" fill="hold">
                            <p:stCondLst>
                              <p:cond delay="4500"/>
                            </p:stCondLst>
                            <p:childTnLst>
                              <p:par>
                                <p:cTn id="50" presetID="1" presetClass="entr" presetSubtype="0" fill="hold" grpId="1" nodeType="after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childTnLst>
                                </p:cTn>
                              </p:par>
                              <p:par>
                                <p:cTn id="54" presetID="42" presetClass="path" presetSubtype="0" accel="50000" decel="50000" fill="hold" grpId="0" nodeType="withEffect">
                                  <p:stCondLst>
                                    <p:cond delay="0"/>
                                  </p:stCondLst>
                                  <p:childTnLst>
                                    <p:animMotion origin="layout" path="M -1.66667E-6 2.59259E-6 L 0.10651 2.59259E-6 " pathEditMode="relative" rAng="0" ptsTypes="AA">
                                      <p:cBhvr>
                                        <p:cTn id="55" dur="2000" fill="hold"/>
                                        <p:tgtEl>
                                          <p:spTgt spid="21"/>
                                        </p:tgtEl>
                                        <p:attrNameLst>
                                          <p:attrName>ppt_x</p:attrName>
                                          <p:attrName>ppt_y</p:attrName>
                                        </p:attrNameLst>
                                      </p:cBhvr>
                                      <p:rCtr x="5326" y="0"/>
                                    </p:animMotion>
                                  </p:childTnLst>
                                </p:cTn>
                              </p:par>
                              <p:par>
                                <p:cTn id="56" presetID="1"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childTnLst>
                                </p:cTn>
                              </p:par>
                              <p:par>
                                <p:cTn id="58" presetID="42" presetClass="path" presetSubtype="0" accel="50000" decel="50000" fill="hold" nodeType="withEffect">
                                  <p:stCondLst>
                                    <p:cond delay="0"/>
                                  </p:stCondLst>
                                  <p:childTnLst>
                                    <p:animMotion origin="layout" path="M 2.91667E-6 1.11111E-6 L 0.10651 1.11111E-6 " pathEditMode="relative" rAng="0" ptsTypes="AA">
                                      <p:cBhvr>
                                        <p:cTn id="59" dur="2000" fill="hold"/>
                                        <p:tgtEl>
                                          <p:spTgt spid="22"/>
                                        </p:tgtEl>
                                        <p:attrNameLst>
                                          <p:attrName>ppt_x</p:attrName>
                                          <p:attrName>ppt_y</p:attrName>
                                        </p:attrNameLst>
                                      </p:cBhvr>
                                      <p:rCtr x="5326" y="0"/>
                                    </p:animMotion>
                                  </p:childTnLst>
                                </p:cTn>
                              </p:par>
                            </p:childTnLst>
                          </p:cTn>
                        </p:par>
                        <p:par>
                          <p:cTn id="60" fill="hold">
                            <p:stCondLst>
                              <p:cond delay="6500"/>
                            </p:stCondLst>
                            <p:childTnLst>
                              <p:par>
                                <p:cTn id="61" presetID="10" presetClass="entr" presetSubtype="0"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500"/>
                                        <p:tgtEl>
                                          <p:spTgt spid="58"/>
                                        </p:tgtEl>
                                      </p:cBhvr>
                                    </p:animEffect>
                                  </p:childTnLst>
                                </p:cTn>
                              </p:par>
                            </p:childTnLst>
                          </p:cTn>
                        </p:par>
                        <p:par>
                          <p:cTn id="67" fill="hold">
                            <p:stCondLst>
                              <p:cond delay="7000"/>
                            </p:stCondLst>
                            <p:childTnLst>
                              <p:par>
                                <p:cTn id="68" presetID="26" presetClass="emph" presetSubtype="0" fill="hold" nodeType="afterEffect">
                                  <p:stCondLst>
                                    <p:cond delay="0"/>
                                  </p:stCondLst>
                                  <p:childTnLst>
                                    <p:animEffect transition="out" filter="fade">
                                      <p:cBhvr>
                                        <p:cTn id="69" dur="1000" tmFilter="0, 0; .2, .5; .8, .5; 1, 0"/>
                                        <p:tgtEl>
                                          <p:spTgt spid="23"/>
                                        </p:tgtEl>
                                      </p:cBhvr>
                                    </p:animEffect>
                                    <p:animScale>
                                      <p:cBhvr>
                                        <p:cTn id="70" dur="500" autoRev="1" fill="hold"/>
                                        <p:tgtEl>
                                          <p:spTgt spid="23"/>
                                        </p:tgtEl>
                                      </p:cBhvr>
                                      <p:by x="105000" y="105000"/>
                                    </p:animScale>
                                  </p:childTnLst>
                                </p:cTn>
                              </p:par>
                              <p:par>
                                <p:cTn id="71" presetID="26" presetClass="emph" presetSubtype="0" fill="hold" nodeType="withEffect">
                                  <p:stCondLst>
                                    <p:cond delay="0"/>
                                  </p:stCondLst>
                                  <p:childTnLst>
                                    <p:animEffect transition="out" filter="fade">
                                      <p:cBhvr>
                                        <p:cTn id="72" dur="1000" tmFilter="0, 0; .2, .5; .8, .5; 1, 0"/>
                                        <p:tgtEl>
                                          <p:spTgt spid="58"/>
                                        </p:tgtEl>
                                      </p:cBhvr>
                                    </p:animEffect>
                                    <p:animScale>
                                      <p:cBhvr>
                                        <p:cTn id="73" dur="500" autoRev="1" fill="hold"/>
                                        <p:tgtEl>
                                          <p:spTgt spid="58"/>
                                        </p:tgtEl>
                                      </p:cBhvr>
                                      <p:by x="105000" y="105000"/>
                                    </p:animScale>
                                  </p:childTnLst>
                                </p:cTn>
                              </p:par>
                            </p:childTnLst>
                          </p:cTn>
                        </p:par>
                        <p:par>
                          <p:cTn id="74" fill="hold">
                            <p:stCondLst>
                              <p:cond delay="8000"/>
                            </p:stCondLst>
                            <p:childTnLst>
                              <p:par>
                                <p:cTn id="75" presetID="10" presetClass="exit" presetSubtype="0" fill="hold" nodeType="afterEffect">
                                  <p:stCondLst>
                                    <p:cond delay="0"/>
                                  </p:stCondLst>
                                  <p:childTnLst>
                                    <p:animEffect transition="out" filter="fade">
                                      <p:cBhvr>
                                        <p:cTn id="76" dur="500"/>
                                        <p:tgtEl>
                                          <p:spTgt spid="23"/>
                                        </p:tgtEl>
                                      </p:cBhvr>
                                    </p:animEffect>
                                    <p:set>
                                      <p:cBhvr>
                                        <p:cTn id="77" dur="1" fill="hold">
                                          <p:stCondLst>
                                            <p:cond delay="499"/>
                                          </p:stCondLst>
                                        </p:cTn>
                                        <p:tgtEl>
                                          <p:spTgt spid="23"/>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58"/>
                                        </p:tgtEl>
                                      </p:cBhvr>
                                    </p:animEffect>
                                    <p:set>
                                      <p:cBhvr>
                                        <p:cTn id="80" dur="1" fill="hold">
                                          <p:stCondLst>
                                            <p:cond delay="499"/>
                                          </p:stCondLst>
                                        </p:cTn>
                                        <p:tgtEl>
                                          <p:spTgt spid="58"/>
                                        </p:tgtEl>
                                        <p:attrNameLst>
                                          <p:attrName>style.visibility</p:attrName>
                                        </p:attrNameLst>
                                      </p:cBhvr>
                                      <p:to>
                                        <p:strVal val="hidden"/>
                                      </p:to>
                                    </p:set>
                                  </p:childTnLst>
                                </p:cTn>
                              </p:par>
                            </p:childTnLst>
                          </p:cTn>
                        </p:par>
                        <p:par>
                          <p:cTn id="81" fill="hold">
                            <p:stCondLst>
                              <p:cond delay="8500"/>
                            </p:stCondLst>
                            <p:childTnLst>
                              <p:par>
                                <p:cTn id="82" presetID="1" presetClass="entr" presetSubtype="0" fill="hold" grpId="1" nodeType="afterEffect">
                                  <p:stCondLst>
                                    <p:cond delay="0"/>
                                  </p:stCondLst>
                                  <p:childTnLst>
                                    <p:set>
                                      <p:cBhvr>
                                        <p:cTn id="83" dur="1" fill="hold">
                                          <p:stCondLst>
                                            <p:cond delay="0"/>
                                          </p:stCondLst>
                                        </p:cTn>
                                        <p:tgtEl>
                                          <p:spTgt spid="25"/>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26"/>
                                        </p:tgtEl>
                                        <p:attrNameLst>
                                          <p:attrName>style.visibility</p:attrName>
                                        </p:attrNameLst>
                                      </p:cBhvr>
                                      <p:to>
                                        <p:strVal val="visible"/>
                                      </p:to>
                                    </p:set>
                                  </p:childTnLst>
                                </p:cTn>
                              </p:par>
                              <p:par>
                                <p:cTn id="86" presetID="42" presetClass="path" presetSubtype="0" accel="50000" decel="50000" fill="hold" grpId="0" nodeType="withEffect">
                                  <p:stCondLst>
                                    <p:cond delay="0"/>
                                  </p:stCondLst>
                                  <p:childTnLst>
                                    <p:animMotion origin="layout" path="M -3.125E-6 2.59259E-6 L 0.10651 2.59259E-6 " pathEditMode="relative" rAng="0" ptsTypes="AA">
                                      <p:cBhvr>
                                        <p:cTn id="87" dur="2000" fill="hold"/>
                                        <p:tgtEl>
                                          <p:spTgt spid="25"/>
                                        </p:tgtEl>
                                        <p:attrNameLst>
                                          <p:attrName>ppt_x</p:attrName>
                                          <p:attrName>ppt_y</p:attrName>
                                        </p:attrNameLst>
                                      </p:cBhvr>
                                      <p:rCtr x="5326" y="0"/>
                                    </p:animMotion>
                                  </p:childTnLst>
                                </p:cTn>
                              </p:par>
                              <p:par>
                                <p:cTn id="88" presetID="1" presetClass="entr" presetSubtype="0" fill="hold" nodeType="withEffect">
                                  <p:stCondLst>
                                    <p:cond delay="0"/>
                                  </p:stCondLst>
                                  <p:childTnLst>
                                    <p:set>
                                      <p:cBhvr>
                                        <p:cTn id="89" dur="1" fill="hold">
                                          <p:stCondLst>
                                            <p:cond delay="0"/>
                                          </p:stCondLst>
                                        </p:cTn>
                                        <p:tgtEl>
                                          <p:spTgt spid="26"/>
                                        </p:tgtEl>
                                        <p:attrNameLst>
                                          <p:attrName>style.visibility</p:attrName>
                                        </p:attrNameLst>
                                      </p:cBhvr>
                                      <p:to>
                                        <p:strVal val="visible"/>
                                      </p:to>
                                    </p:set>
                                  </p:childTnLst>
                                </p:cTn>
                              </p:par>
                              <p:par>
                                <p:cTn id="90" presetID="42" presetClass="path" presetSubtype="0" accel="50000" decel="50000" fill="hold" nodeType="withEffect">
                                  <p:stCondLst>
                                    <p:cond delay="0"/>
                                  </p:stCondLst>
                                  <p:childTnLst>
                                    <p:animMotion origin="layout" path="M 1.45833E-6 1.11111E-6 L 0.10651 1.11111E-6 " pathEditMode="relative" rAng="0" ptsTypes="AA">
                                      <p:cBhvr>
                                        <p:cTn id="91" dur="2000" fill="hold"/>
                                        <p:tgtEl>
                                          <p:spTgt spid="26"/>
                                        </p:tgtEl>
                                        <p:attrNameLst>
                                          <p:attrName>ppt_x</p:attrName>
                                          <p:attrName>ppt_y</p:attrName>
                                        </p:attrNameLst>
                                      </p:cBhvr>
                                      <p:rCtr x="5326" y="0"/>
                                    </p:animMotion>
                                  </p:childTnLst>
                                </p:cTn>
                              </p:par>
                            </p:childTnLst>
                          </p:cTn>
                        </p:par>
                        <p:par>
                          <p:cTn id="92" fill="hold">
                            <p:stCondLst>
                              <p:cond delay="10500"/>
                            </p:stCondLst>
                            <p:childTnLst>
                              <p:par>
                                <p:cTn id="93" presetID="10" presetClass="entr" presetSubtype="0" fill="hold"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500"/>
                                        <p:tgtEl>
                                          <p:spTgt spid="27"/>
                                        </p:tgtEl>
                                      </p:cBhvr>
                                    </p:animEffect>
                                  </p:childTnLst>
                                </p:cTn>
                              </p:par>
                              <p:par>
                                <p:cTn id="96" presetID="10" presetClass="entr" presetSubtype="0" fill="hold"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500"/>
                                        <p:tgtEl>
                                          <p:spTgt spid="23"/>
                                        </p:tgtEl>
                                      </p:cBhvr>
                                    </p:animEffect>
                                  </p:childTnLst>
                                </p:cTn>
                              </p:par>
                              <p:par>
                                <p:cTn id="99" presetID="10" presetClass="entr" presetSubtype="0" fill="hold" nodeType="with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fade">
                                      <p:cBhvr>
                                        <p:cTn id="101" dur="500"/>
                                        <p:tgtEl>
                                          <p:spTgt spid="58"/>
                                        </p:tgtEl>
                                      </p:cBhvr>
                                    </p:animEffect>
                                  </p:childTnLst>
                                </p:cTn>
                              </p:par>
                            </p:childTnLst>
                          </p:cTn>
                        </p:par>
                        <p:par>
                          <p:cTn id="102" fill="hold">
                            <p:stCondLst>
                              <p:cond delay="11000"/>
                            </p:stCondLst>
                            <p:childTnLst>
                              <p:par>
                                <p:cTn id="103" presetID="26" presetClass="emph" presetSubtype="0" fill="hold" nodeType="afterEffect">
                                  <p:stCondLst>
                                    <p:cond delay="0"/>
                                  </p:stCondLst>
                                  <p:childTnLst>
                                    <p:animEffect transition="out" filter="fade">
                                      <p:cBhvr>
                                        <p:cTn id="104" dur="1000" tmFilter="0, 0; .2, .5; .8, .5; 1, 0"/>
                                        <p:tgtEl>
                                          <p:spTgt spid="27"/>
                                        </p:tgtEl>
                                      </p:cBhvr>
                                    </p:animEffect>
                                    <p:animScale>
                                      <p:cBhvr>
                                        <p:cTn id="105" dur="500" autoRev="1" fill="hold"/>
                                        <p:tgtEl>
                                          <p:spTgt spid="27"/>
                                        </p:tgtEl>
                                      </p:cBhvr>
                                      <p:by x="105000" y="105000"/>
                                    </p:animScale>
                                  </p:childTnLst>
                                </p:cTn>
                              </p:par>
                              <p:par>
                                <p:cTn id="106" presetID="26" presetClass="emph" presetSubtype="0" fill="hold" nodeType="withEffect">
                                  <p:stCondLst>
                                    <p:cond delay="0"/>
                                  </p:stCondLst>
                                  <p:childTnLst>
                                    <p:animEffect transition="out" filter="fade">
                                      <p:cBhvr>
                                        <p:cTn id="107" dur="1000" tmFilter="0, 0; .2, .5; .8, .5; 1, 0"/>
                                        <p:tgtEl>
                                          <p:spTgt spid="23"/>
                                        </p:tgtEl>
                                      </p:cBhvr>
                                    </p:animEffect>
                                    <p:animScale>
                                      <p:cBhvr>
                                        <p:cTn id="108" dur="500" autoRev="1" fill="hold"/>
                                        <p:tgtEl>
                                          <p:spTgt spid="23"/>
                                        </p:tgtEl>
                                      </p:cBhvr>
                                      <p:by x="105000" y="105000"/>
                                    </p:animScale>
                                  </p:childTnLst>
                                </p:cTn>
                              </p:par>
                              <p:par>
                                <p:cTn id="109" presetID="26" presetClass="emph" presetSubtype="0" fill="hold" nodeType="withEffect">
                                  <p:stCondLst>
                                    <p:cond delay="0"/>
                                  </p:stCondLst>
                                  <p:childTnLst>
                                    <p:animEffect transition="out" filter="fade">
                                      <p:cBhvr>
                                        <p:cTn id="110" dur="1000" tmFilter="0, 0; .2, .5; .8, .5; 1, 0"/>
                                        <p:tgtEl>
                                          <p:spTgt spid="58"/>
                                        </p:tgtEl>
                                      </p:cBhvr>
                                    </p:animEffect>
                                    <p:animScale>
                                      <p:cBhvr>
                                        <p:cTn id="111" dur="500" autoRev="1" fill="hold"/>
                                        <p:tgtEl>
                                          <p:spTgt spid="58"/>
                                        </p:tgtEl>
                                      </p:cBhvr>
                                      <p:by x="105000" y="105000"/>
                                    </p:animScale>
                                  </p:childTnLst>
                                </p:cTn>
                              </p:par>
                            </p:childTnLst>
                          </p:cTn>
                        </p:par>
                        <p:par>
                          <p:cTn id="112" fill="hold">
                            <p:stCondLst>
                              <p:cond delay="12000"/>
                            </p:stCondLst>
                            <p:childTnLst>
                              <p:par>
                                <p:cTn id="113" presetID="10" presetClass="exit" presetSubtype="0" fill="hold" nodeType="afterEffect">
                                  <p:stCondLst>
                                    <p:cond delay="0"/>
                                  </p:stCondLst>
                                  <p:childTnLst>
                                    <p:animEffect transition="out" filter="fade">
                                      <p:cBhvr>
                                        <p:cTn id="114" dur="500"/>
                                        <p:tgtEl>
                                          <p:spTgt spid="27"/>
                                        </p:tgtEl>
                                      </p:cBhvr>
                                    </p:animEffect>
                                    <p:set>
                                      <p:cBhvr>
                                        <p:cTn id="115" dur="1" fill="hold">
                                          <p:stCondLst>
                                            <p:cond delay="499"/>
                                          </p:stCondLst>
                                        </p:cTn>
                                        <p:tgtEl>
                                          <p:spTgt spid="27"/>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23"/>
                                        </p:tgtEl>
                                      </p:cBhvr>
                                    </p:animEffect>
                                    <p:set>
                                      <p:cBhvr>
                                        <p:cTn id="118" dur="1" fill="hold">
                                          <p:stCondLst>
                                            <p:cond delay="499"/>
                                          </p:stCondLst>
                                        </p:cTn>
                                        <p:tgtEl>
                                          <p:spTgt spid="23"/>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58"/>
                                        </p:tgtEl>
                                      </p:cBhvr>
                                    </p:animEffect>
                                    <p:set>
                                      <p:cBhvr>
                                        <p:cTn id="121" dur="1" fill="hold">
                                          <p:stCondLst>
                                            <p:cond delay="499"/>
                                          </p:stCondLst>
                                        </p:cTn>
                                        <p:tgtEl>
                                          <p:spTgt spid="58"/>
                                        </p:tgtEl>
                                        <p:attrNameLst>
                                          <p:attrName>style.visibility</p:attrName>
                                        </p:attrNameLst>
                                      </p:cBhvr>
                                      <p:to>
                                        <p:strVal val="hidden"/>
                                      </p:to>
                                    </p:set>
                                  </p:childTnLst>
                                </p:cTn>
                              </p:par>
                            </p:childTnLst>
                          </p:cTn>
                        </p:par>
                        <p:par>
                          <p:cTn id="122" fill="hold">
                            <p:stCondLst>
                              <p:cond delay="12500"/>
                            </p:stCondLst>
                            <p:childTnLst>
                              <p:par>
                                <p:cTn id="123" presetID="1" presetClass="entr" presetSubtype="0" fill="hold" grpId="0" nodeType="afterEffect">
                                  <p:stCondLst>
                                    <p:cond delay="0"/>
                                  </p:stCondLst>
                                  <p:childTnLst>
                                    <p:set>
                                      <p:cBhvr>
                                        <p:cTn id="124" dur="1" fill="hold">
                                          <p:stCondLst>
                                            <p:cond delay="0"/>
                                          </p:stCondLst>
                                        </p:cTn>
                                        <p:tgtEl>
                                          <p:spTgt spid="28"/>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12">
                                            <p:txEl>
                                              <p:pRg st="1" end="1"/>
                                            </p:txEl>
                                          </p:spTgt>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2">
                                            <p:txEl>
                                              <p:pRg st="2" end="2"/>
                                            </p:txEl>
                                          </p:spTgt>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0" grpId="1" animBg="1"/>
      <p:bldP spid="21" grpId="0" animBg="1"/>
      <p:bldP spid="21" grpId="1" animBg="1"/>
      <p:bldP spid="25" grpId="0" animBg="1"/>
      <p:bldP spid="25" grpId="1" animBg="1"/>
      <p:bldP spid="28" grpId="0"/>
      <p:bldP spid="32" grpId="0"/>
      <p:bldP spid="44" grpId="0"/>
      <p:bldP spid="45" grpId="0"/>
      <p:bldP spid="11" grpId="0" animBg="1"/>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1AEBBB-1C2D-4B30-A7C9-90A2EBC618E3}"/>
              </a:ext>
            </a:extLst>
          </p:cNvPr>
          <p:cNvSpPr>
            <a:spLocks noGrp="1"/>
          </p:cNvSpPr>
          <p:nvPr>
            <p:ph type="title"/>
          </p:nvPr>
        </p:nvSpPr>
        <p:spPr/>
        <p:txBody>
          <a:bodyPr/>
          <a:lstStyle/>
          <a:p>
            <a:r>
              <a:rPr lang="en-GB" dirty="0"/>
              <a:t>6AS/MD-1 Quantify additive and multiplicative relationships</a:t>
            </a:r>
          </a:p>
        </p:txBody>
      </p:sp>
      <p:grpSp>
        <p:nvGrpSpPr>
          <p:cNvPr id="5" name="Group 4">
            <a:extLst>
              <a:ext uri="{FF2B5EF4-FFF2-40B4-BE49-F238E27FC236}">
                <a16:creationId xmlns:a16="http://schemas.microsoft.com/office/drawing/2014/main" id="{B275A980-682A-4D0B-8388-2AF59B0E0432}"/>
              </a:ext>
            </a:extLst>
          </p:cNvPr>
          <p:cNvGrpSpPr/>
          <p:nvPr/>
        </p:nvGrpSpPr>
        <p:grpSpPr>
          <a:xfrm>
            <a:off x="1844358" y="2785890"/>
            <a:ext cx="1056190" cy="596129"/>
            <a:chOff x="6296186" y="4267876"/>
            <a:chExt cx="1303399" cy="596129"/>
          </a:xfrm>
        </p:grpSpPr>
        <p:sp>
          <p:nvSpPr>
            <p:cNvPr id="31" name="Rectangle 30">
              <a:extLst>
                <a:ext uri="{FF2B5EF4-FFF2-40B4-BE49-F238E27FC236}">
                  <a16:creationId xmlns:a16="http://schemas.microsoft.com/office/drawing/2014/main" id="{47AF266E-9CA6-47C1-9F3C-BC4591E67026}"/>
                </a:ext>
              </a:extLst>
            </p:cNvPr>
            <p:cNvSpPr/>
            <p:nvPr/>
          </p:nvSpPr>
          <p:spPr bwMode="auto">
            <a:xfrm>
              <a:off x="6296186" y="4267876"/>
              <a:ext cx="1303399" cy="596129"/>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TextBox 2">
              <a:extLst>
                <a:ext uri="{FF2B5EF4-FFF2-40B4-BE49-F238E27FC236}">
                  <a16:creationId xmlns:a16="http://schemas.microsoft.com/office/drawing/2014/main" id="{F9376372-B1A6-4029-B063-F1F287649C94}"/>
                </a:ext>
              </a:extLst>
            </p:cNvPr>
            <p:cNvSpPr txBox="1"/>
            <p:nvPr/>
          </p:nvSpPr>
          <p:spPr>
            <a:xfrm>
              <a:off x="6487612" y="4365886"/>
              <a:ext cx="92054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250</a:t>
              </a:r>
            </a:p>
          </p:txBody>
        </p:sp>
      </p:grpSp>
      <p:sp>
        <p:nvSpPr>
          <p:cNvPr id="12" name="Content Placeholder 2">
            <a:extLst>
              <a:ext uri="{FF2B5EF4-FFF2-40B4-BE49-F238E27FC236}">
                <a16:creationId xmlns:a16="http://schemas.microsoft.com/office/drawing/2014/main" id="{A9F14D2C-DF82-4DA2-A641-C5D528066036}"/>
              </a:ext>
            </a:extLst>
          </p:cNvPr>
          <p:cNvSpPr txBox="1">
            <a:spLocks/>
          </p:cNvSpPr>
          <p:nvPr/>
        </p:nvSpPr>
        <p:spPr>
          <a:xfrm>
            <a:off x="6225324" y="159673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Does this representations show an additive or multiplicative relationship? Why?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known facts help us to complete the representation?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we describe this additive relationship?</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6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addition and subtraction equations can be written from the representation?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39" name="Group 38">
            <a:extLst>
              <a:ext uri="{FF2B5EF4-FFF2-40B4-BE49-F238E27FC236}">
                <a16:creationId xmlns:a16="http://schemas.microsoft.com/office/drawing/2014/main" id="{35369112-57D2-417F-B878-A3F2D4729CAF}"/>
              </a:ext>
            </a:extLst>
          </p:cNvPr>
          <p:cNvGrpSpPr/>
          <p:nvPr/>
        </p:nvGrpSpPr>
        <p:grpSpPr>
          <a:xfrm>
            <a:off x="3759768" y="2785890"/>
            <a:ext cx="1056190" cy="596129"/>
            <a:chOff x="6296186" y="4267876"/>
            <a:chExt cx="1303399" cy="596129"/>
          </a:xfrm>
        </p:grpSpPr>
        <p:sp>
          <p:nvSpPr>
            <p:cNvPr id="41" name="Rectangle 40">
              <a:extLst>
                <a:ext uri="{FF2B5EF4-FFF2-40B4-BE49-F238E27FC236}">
                  <a16:creationId xmlns:a16="http://schemas.microsoft.com/office/drawing/2014/main" id="{CB941A0A-751F-45A1-ABC5-00F9C813F5FE}"/>
                </a:ext>
              </a:extLst>
            </p:cNvPr>
            <p:cNvSpPr/>
            <p:nvPr/>
          </p:nvSpPr>
          <p:spPr bwMode="auto">
            <a:xfrm>
              <a:off x="6296186" y="4267876"/>
              <a:ext cx="1303399" cy="596129"/>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 name="TextBox 42">
              <a:extLst>
                <a:ext uri="{FF2B5EF4-FFF2-40B4-BE49-F238E27FC236}">
                  <a16:creationId xmlns:a16="http://schemas.microsoft.com/office/drawing/2014/main" id="{95C5B253-4B4B-4070-BA96-01F62B8B488F}"/>
                </a:ext>
              </a:extLst>
            </p:cNvPr>
            <p:cNvSpPr txBox="1"/>
            <p:nvPr/>
          </p:nvSpPr>
          <p:spPr>
            <a:xfrm>
              <a:off x="6296186" y="4365886"/>
              <a:ext cx="1303399"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grpSp>
      <p:sp>
        <p:nvSpPr>
          <p:cNvPr id="46" name="TextBox 45">
            <a:extLst>
              <a:ext uri="{FF2B5EF4-FFF2-40B4-BE49-F238E27FC236}">
                <a16:creationId xmlns:a16="http://schemas.microsoft.com/office/drawing/2014/main" id="{1FE004D5-CE2F-4671-9365-D188533B779C}"/>
              </a:ext>
            </a:extLst>
          </p:cNvPr>
          <p:cNvSpPr txBox="1"/>
          <p:nvPr/>
        </p:nvSpPr>
        <p:spPr>
          <a:xfrm>
            <a:off x="2629610" y="1605338"/>
            <a:ext cx="44874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2" name="Arrow: Curved Down 1">
            <a:extLst>
              <a:ext uri="{FF2B5EF4-FFF2-40B4-BE49-F238E27FC236}">
                <a16:creationId xmlns:a16="http://schemas.microsoft.com/office/drawing/2014/main" id="{7DB9E497-3E17-4E31-8BF6-DF3559F3232F}"/>
              </a:ext>
            </a:extLst>
          </p:cNvPr>
          <p:cNvSpPr/>
          <p:nvPr/>
        </p:nvSpPr>
        <p:spPr bwMode="auto">
          <a:xfrm>
            <a:off x="2443372" y="2154215"/>
            <a:ext cx="1932279" cy="596129"/>
          </a:xfrm>
          <a:prstGeom prst="curvedDownArrow">
            <a:avLst>
              <a:gd name="adj1" fmla="val 0"/>
              <a:gd name="adj2" fmla="val 50000"/>
              <a:gd name="adj3" fmla="val 25000"/>
            </a:avLst>
          </a:prstGeom>
          <a:solidFill>
            <a:schemeClr val="tx2"/>
          </a:solid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 name="Rectangle 50">
            <a:extLst>
              <a:ext uri="{FF2B5EF4-FFF2-40B4-BE49-F238E27FC236}">
                <a16:creationId xmlns:a16="http://schemas.microsoft.com/office/drawing/2014/main" id="{6C906033-F17E-4891-AD67-1891A0ED2FEA}"/>
              </a:ext>
            </a:extLst>
          </p:cNvPr>
          <p:cNvSpPr/>
          <p:nvPr/>
        </p:nvSpPr>
        <p:spPr bwMode="auto">
          <a:xfrm>
            <a:off x="3007321" y="1589261"/>
            <a:ext cx="684206" cy="400111"/>
          </a:xfrm>
          <a:prstGeom prst="rect">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3" name="TextBox 52">
            <a:extLst>
              <a:ext uri="{FF2B5EF4-FFF2-40B4-BE49-F238E27FC236}">
                <a16:creationId xmlns:a16="http://schemas.microsoft.com/office/drawing/2014/main" id="{7457AF6B-BDF6-47D7-B73E-10CB4AB21985}"/>
              </a:ext>
            </a:extLst>
          </p:cNvPr>
          <p:cNvSpPr txBox="1"/>
          <p:nvPr/>
        </p:nvSpPr>
        <p:spPr>
          <a:xfrm>
            <a:off x="3027992" y="1577034"/>
            <a:ext cx="663535"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750</a:t>
            </a:r>
          </a:p>
        </p:txBody>
      </p:sp>
      <p:sp>
        <p:nvSpPr>
          <p:cNvPr id="54" name="Arrow: Curved Down 53">
            <a:extLst>
              <a:ext uri="{FF2B5EF4-FFF2-40B4-BE49-F238E27FC236}">
                <a16:creationId xmlns:a16="http://schemas.microsoft.com/office/drawing/2014/main" id="{EB52DBFA-8529-418F-9E6C-B37040D3A6C9}"/>
              </a:ext>
            </a:extLst>
          </p:cNvPr>
          <p:cNvSpPr/>
          <p:nvPr/>
        </p:nvSpPr>
        <p:spPr bwMode="auto">
          <a:xfrm flipH="1" flipV="1">
            <a:off x="2322634" y="3428895"/>
            <a:ext cx="1932279" cy="596129"/>
          </a:xfrm>
          <a:prstGeom prst="curvedDownArrow">
            <a:avLst>
              <a:gd name="adj1" fmla="val 0"/>
              <a:gd name="adj2" fmla="val 50000"/>
              <a:gd name="adj3" fmla="val 25000"/>
            </a:avLst>
          </a:prstGeom>
          <a:solidFill>
            <a:schemeClr val="tx2"/>
          </a:solid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5" name="TextBox 54">
            <a:extLst>
              <a:ext uri="{FF2B5EF4-FFF2-40B4-BE49-F238E27FC236}">
                <a16:creationId xmlns:a16="http://schemas.microsoft.com/office/drawing/2014/main" id="{BD12A28E-B503-4D86-8F67-05F84BD4611A}"/>
              </a:ext>
            </a:extLst>
          </p:cNvPr>
          <p:cNvSpPr txBox="1"/>
          <p:nvPr/>
        </p:nvSpPr>
        <p:spPr>
          <a:xfrm>
            <a:off x="2745429" y="4093656"/>
            <a:ext cx="44874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56" name="Rectangle 55">
            <a:extLst>
              <a:ext uri="{FF2B5EF4-FFF2-40B4-BE49-F238E27FC236}">
                <a16:creationId xmlns:a16="http://schemas.microsoft.com/office/drawing/2014/main" id="{EE8E86E8-247E-4026-B6B3-B028D7005586}"/>
              </a:ext>
            </a:extLst>
          </p:cNvPr>
          <p:cNvSpPr/>
          <p:nvPr/>
        </p:nvSpPr>
        <p:spPr bwMode="auto">
          <a:xfrm>
            <a:off x="3123140" y="4077579"/>
            <a:ext cx="636628" cy="400111"/>
          </a:xfrm>
          <a:prstGeom prst="rect">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7" name="TextBox 56">
            <a:extLst>
              <a:ext uri="{FF2B5EF4-FFF2-40B4-BE49-F238E27FC236}">
                <a16:creationId xmlns:a16="http://schemas.microsoft.com/office/drawing/2014/main" id="{B1C376FE-7818-4AA1-8C1E-E7DAC7D74E6A}"/>
              </a:ext>
            </a:extLst>
          </p:cNvPr>
          <p:cNvSpPr txBox="1"/>
          <p:nvPr/>
        </p:nvSpPr>
        <p:spPr>
          <a:xfrm>
            <a:off x="3143812" y="4067977"/>
            <a:ext cx="866138"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750</a:t>
            </a:r>
          </a:p>
        </p:txBody>
      </p:sp>
      <p:sp>
        <p:nvSpPr>
          <p:cNvPr id="59" name="TextBox 58">
            <a:extLst>
              <a:ext uri="{FF2B5EF4-FFF2-40B4-BE49-F238E27FC236}">
                <a16:creationId xmlns:a16="http://schemas.microsoft.com/office/drawing/2014/main" id="{621A6BF0-5C77-4940-8C5E-844C3C0DF518}"/>
              </a:ext>
            </a:extLst>
          </p:cNvPr>
          <p:cNvSpPr txBox="1"/>
          <p:nvPr/>
        </p:nvSpPr>
        <p:spPr>
          <a:xfrm>
            <a:off x="2172629" y="5111598"/>
            <a:ext cx="2785454"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250              = 1,000</a:t>
            </a:r>
          </a:p>
        </p:txBody>
      </p:sp>
      <p:sp>
        <p:nvSpPr>
          <p:cNvPr id="60" name="TextBox 59">
            <a:extLst>
              <a:ext uri="{FF2B5EF4-FFF2-40B4-BE49-F238E27FC236}">
                <a16:creationId xmlns:a16="http://schemas.microsoft.com/office/drawing/2014/main" id="{CDFD0B7D-EDF5-422A-B234-4279FCC5D516}"/>
              </a:ext>
            </a:extLst>
          </p:cNvPr>
          <p:cNvSpPr txBox="1"/>
          <p:nvPr/>
        </p:nvSpPr>
        <p:spPr>
          <a:xfrm>
            <a:off x="2177309" y="5721404"/>
            <a:ext cx="2785454"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              = 250</a:t>
            </a:r>
          </a:p>
        </p:txBody>
      </p:sp>
      <p:sp>
        <p:nvSpPr>
          <p:cNvPr id="61" name="TextBox 60">
            <a:extLst>
              <a:ext uri="{FF2B5EF4-FFF2-40B4-BE49-F238E27FC236}">
                <a16:creationId xmlns:a16="http://schemas.microsoft.com/office/drawing/2014/main" id="{72D53E2D-DA0C-4984-85A6-4BC15F5010EB}"/>
              </a:ext>
            </a:extLst>
          </p:cNvPr>
          <p:cNvSpPr txBox="1"/>
          <p:nvPr/>
        </p:nvSpPr>
        <p:spPr>
          <a:xfrm>
            <a:off x="2629610" y="5089729"/>
            <a:ext cx="1002629"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+ 750</a:t>
            </a:r>
          </a:p>
        </p:txBody>
      </p:sp>
      <p:sp>
        <p:nvSpPr>
          <p:cNvPr id="63" name="Rectangle 62">
            <a:extLst>
              <a:ext uri="{FF2B5EF4-FFF2-40B4-BE49-F238E27FC236}">
                <a16:creationId xmlns:a16="http://schemas.microsoft.com/office/drawing/2014/main" id="{1EC534F3-66D2-4BCC-B521-608DD6A9D4A3}"/>
              </a:ext>
            </a:extLst>
          </p:cNvPr>
          <p:cNvSpPr/>
          <p:nvPr/>
        </p:nvSpPr>
        <p:spPr bwMode="auto">
          <a:xfrm>
            <a:off x="2768150" y="5095522"/>
            <a:ext cx="826977" cy="416185"/>
          </a:xfrm>
          <a:prstGeom prst="rect">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5" name="TextBox 64">
            <a:extLst>
              <a:ext uri="{FF2B5EF4-FFF2-40B4-BE49-F238E27FC236}">
                <a16:creationId xmlns:a16="http://schemas.microsoft.com/office/drawing/2014/main" id="{D9E84A50-8404-4D2F-93C1-60F54946C6EF}"/>
              </a:ext>
            </a:extLst>
          </p:cNvPr>
          <p:cNvSpPr txBox="1"/>
          <p:nvPr/>
        </p:nvSpPr>
        <p:spPr>
          <a:xfrm>
            <a:off x="2900548" y="5733718"/>
            <a:ext cx="906799"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750</a:t>
            </a:r>
          </a:p>
        </p:txBody>
      </p:sp>
      <p:sp>
        <p:nvSpPr>
          <p:cNvPr id="66" name="Rectangle 65">
            <a:extLst>
              <a:ext uri="{FF2B5EF4-FFF2-40B4-BE49-F238E27FC236}">
                <a16:creationId xmlns:a16="http://schemas.microsoft.com/office/drawing/2014/main" id="{F2C8CF61-5385-467E-806E-28B118F487FB}"/>
              </a:ext>
            </a:extLst>
          </p:cNvPr>
          <p:cNvSpPr/>
          <p:nvPr/>
        </p:nvSpPr>
        <p:spPr bwMode="auto">
          <a:xfrm>
            <a:off x="2960298" y="5739511"/>
            <a:ext cx="826977" cy="416185"/>
          </a:xfrm>
          <a:prstGeom prst="rect">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extBox 19">
            <a:extLst>
              <a:ext uri="{FF2B5EF4-FFF2-40B4-BE49-F238E27FC236}">
                <a16:creationId xmlns:a16="http://schemas.microsoft.com/office/drawing/2014/main" id="{EE6A3E23-0385-4A04-9427-DA40F4988F0C}"/>
              </a:ext>
            </a:extLst>
          </p:cNvPr>
          <p:cNvSpPr txBox="1"/>
          <p:nvPr/>
        </p:nvSpPr>
        <p:spPr>
          <a:xfrm>
            <a:off x="7051232" y="4264071"/>
            <a:ext cx="4064443"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1,000 is 750 more than 250.</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250 is 750 less than 1,000.</a:t>
            </a:r>
          </a:p>
        </p:txBody>
      </p:sp>
    </p:spTree>
    <p:extLst>
      <p:ext uri="{BB962C8B-B14F-4D97-AF65-F5344CB8AC3E}">
        <p14:creationId xmlns:p14="http://schemas.microsoft.com/office/powerpoint/2010/main" val="346989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500"/>
                                        <p:tgtEl>
                                          <p:spTgt spid="6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7" grpId="0"/>
      <p:bldP spid="59" grpId="0"/>
      <p:bldP spid="60" grpId="0"/>
      <p:bldP spid="61" grpId="0"/>
      <p:bldP spid="63" grpId="0" animBg="1"/>
      <p:bldP spid="65" grpId="0"/>
      <p:bldP spid="66"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1AEBBB-1C2D-4B30-A7C9-90A2EBC618E3}"/>
              </a:ext>
            </a:extLst>
          </p:cNvPr>
          <p:cNvSpPr>
            <a:spLocks noGrp="1"/>
          </p:cNvSpPr>
          <p:nvPr>
            <p:ph type="title"/>
          </p:nvPr>
        </p:nvSpPr>
        <p:spPr/>
        <p:txBody>
          <a:bodyPr/>
          <a:lstStyle/>
          <a:p>
            <a:r>
              <a:rPr lang="en-GB" dirty="0"/>
              <a:t>6AS/MD-1 Quantify additive and multiplicative relationships</a:t>
            </a:r>
          </a:p>
        </p:txBody>
      </p:sp>
      <p:grpSp>
        <p:nvGrpSpPr>
          <p:cNvPr id="5" name="Group 4">
            <a:extLst>
              <a:ext uri="{FF2B5EF4-FFF2-40B4-BE49-F238E27FC236}">
                <a16:creationId xmlns:a16="http://schemas.microsoft.com/office/drawing/2014/main" id="{B275A980-682A-4D0B-8388-2AF59B0E0432}"/>
              </a:ext>
            </a:extLst>
          </p:cNvPr>
          <p:cNvGrpSpPr/>
          <p:nvPr/>
        </p:nvGrpSpPr>
        <p:grpSpPr>
          <a:xfrm>
            <a:off x="1844358" y="2785890"/>
            <a:ext cx="1056190" cy="596129"/>
            <a:chOff x="6296186" y="4267876"/>
            <a:chExt cx="1303399" cy="596129"/>
          </a:xfrm>
        </p:grpSpPr>
        <p:sp>
          <p:nvSpPr>
            <p:cNvPr id="31" name="Rectangle 30">
              <a:extLst>
                <a:ext uri="{FF2B5EF4-FFF2-40B4-BE49-F238E27FC236}">
                  <a16:creationId xmlns:a16="http://schemas.microsoft.com/office/drawing/2014/main" id="{47AF266E-9CA6-47C1-9F3C-BC4591E67026}"/>
                </a:ext>
              </a:extLst>
            </p:cNvPr>
            <p:cNvSpPr/>
            <p:nvPr/>
          </p:nvSpPr>
          <p:spPr bwMode="auto">
            <a:xfrm>
              <a:off x="6296186" y="4267876"/>
              <a:ext cx="1303399" cy="596129"/>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TextBox 2">
              <a:extLst>
                <a:ext uri="{FF2B5EF4-FFF2-40B4-BE49-F238E27FC236}">
                  <a16:creationId xmlns:a16="http://schemas.microsoft.com/office/drawing/2014/main" id="{F9376372-B1A6-4029-B063-F1F287649C94}"/>
                </a:ext>
              </a:extLst>
            </p:cNvPr>
            <p:cNvSpPr txBox="1"/>
            <p:nvPr/>
          </p:nvSpPr>
          <p:spPr>
            <a:xfrm>
              <a:off x="6487612" y="4365886"/>
              <a:ext cx="92054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250</a:t>
              </a:r>
            </a:p>
          </p:txBody>
        </p:sp>
      </p:grpSp>
      <p:grpSp>
        <p:nvGrpSpPr>
          <p:cNvPr id="39" name="Group 38">
            <a:extLst>
              <a:ext uri="{FF2B5EF4-FFF2-40B4-BE49-F238E27FC236}">
                <a16:creationId xmlns:a16="http://schemas.microsoft.com/office/drawing/2014/main" id="{35369112-57D2-417F-B878-A3F2D4729CAF}"/>
              </a:ext>
            </a:extLst>
          </p:cNvPr>
          <p:cNvGrpSpPr/>
          <p:nvPr/>
        </p:nvGrpSpPr>
        <p:grpSpPr>
          <a:xfrm>
            <a:off x="3759768" y="2785890"/>
            <a:ext cx="1056190" cy="596129"/>
            <a:chOff x="6296186" y="4267876"/>
            <a:chExt cx="1303399" cy="596129"/>
          </a:xfrm>
        </p:grpSpPr>
        <p:sp>
          <p:nvSpPr>
            <p:cNvPr id="41" name="Rectangle 40">
              <a:extLst>
                <a:ext uri="{FF2B5EF4-FFF2-40B4-BE49-F238E27FC236}">
                  <a16:creationId xmlns:a16="http://schemas.microsoft.com/office/drawing/2014/main" id="{CB941A0A-751F-45A1-ABC5-00F9C813F5FE}"/>
                </a:ext>
              </a:extLst>
            </p:cNvPr>
            <p:cNvSpPr/>
            <p:nvPr/>
          </p:nvSpPr>
          <p:spPr bwMode="auto">
            <a:xfrm>
              <a:off x="6296186" y="4267876"/>
              <a:ext cx="1303399" cy="596129"/>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 name="TextBox 42">
              <a:extLst>
                <a:ext uri="{FF2B5EF4-FFF2-40B4-BE49-F238E27FC236}">
                  <a16:creationId xmlns:a16="http://schemas.microsoft.com/office/drawing/2014/main" id="{95C5B253-4B4B-4070-BA96-01F62B8B488F}"/>
                </a:ext>
              </a:extLst>
            </p:cNvPr>
            <p:cNvSpPr txBox="1"/>
            <p:nvPr/>
          </p:nvSpPr>
          <p:spPr>
            <a:xfrm>
              <a:off x="6296186" y="4365886"/>
              <a:ext cx="1303399"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grpSp>
      <p:sp>
        <p:nvSpPr>
          <p:cNvPr id="46" name="TextBox 45">
            <a:extLst>
              <a:ext uri="{FF2B5EF4-FFF2-40B4-BE49-F238E27FC236}">
                <a16:creationId xmlns:a16="http://schemas.microsoft.com/office/drawing/2014/main" id="{1FE004D5-CE2F-4671-9365-D188533B779C}"/>
              </a:ext>
            </a:extLst>
          </p:cNvPr>
          <p:cNvSpPr txBox="1"/>
          <p:nvPr/>
        </p:nvSpPr>
        <p:spPr>
          <a:xfrm>
            <a:off x="2745429" y="1605338"/>
            <a:ext cx="44874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2" name="Arrow: Curved Down 1">
            <a:extLst>
              <a:ext uri="{FF2B5EF4-FFF2-40B4-BE49-F238E27FC236}">
                <a16:creationId xmlns:a16="http://schemas.microsoft.com/office/drawing/2014/main" id="{7DB9E497-3E17-4E31-8BF6-DF3559F3232F}"/>
              </a:ext>
            </a:extLst>
          </p:cNvPr>
          <p:cNvSpPr/>
          <p:nvPr/>
        </p:nvSpPr>
        <p:spPr bwMode="auto">
          <a:xfrm>
            <a:off x="2443372" y="2154215"/>
            <a:ext cx="1932279" cy="596129"/>
          </a:xfrm>
          <a:prstGeom prst="curvedDownArrow">
            <a:avLst>
              <a:gd name="adj1" fmla="val 0"/>
              <a:gd name="adj2" fmla="val 50000"/>
              <a:gd name="adj3" fmla="val 25000"/>
            </a:avLst>
          </a:prstGeom>
          <a:solidFill>
            <a:schemeClr val="tx2"/>
          </a:solid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 name="Rectangle 50">
            <a:extLst>
              <a:ext uri="{FF2B5EF4-FFF2-40B4-BE49-F238E27FC236}">
                <a16:creationId xmlns:a16="http://schemas.microsoft.com/office/drawing/2014/main" id="{6C906033-F17E-4891-AD67-1891A0ED2FEA}"/>
              </a:ext>
            </a:extLst>
          </p:cNvPr>
          <p:cNvSpPr/>
          <p:nvPr/>
        </p:nvSpPr>
        <p:spPr bwMode="auto">
          <a:xfrm>
            <a:off x="3123140" y="1589261"/>
            <a:ext cx="400300" cy="400111"/>
          </a:xfrm>
          <a:prstGeom prst="rect">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3" name="TextBox 52">
            <a:extLst>
              <a:ext uri="{FF2B5EF4-FFF2-40B4-BE49-F238E27FC236}">
                <a16:creationId xmlns:a16="http://schemas.microsoft.com/office/drawing/2014/main" id="{7457AF6B-BDF6-47D7-B73E-10CB4AB21985}"/>
              </a:ext>
            </a:extLst>
          </p:cNvPr>
          <p:cNvSpPr txBox="1"/>
          <p:nvPr/>
        </p:nvSpPr>
        <p:spPr>
          <a:xfrm>
            <a:off x="3143812" y="1591353"/>
            <a:ext cx="36826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54" name="Arrow: Curved Down 53">
            <a:extLst>
              <a:ext uri="{FF2B5EF4-FFF2-40B4-BE49-F238E27FC236}">
                <a16:creationId xmlns:a16="http://schemas.microsoft.com/office/drawing/2014/main" id="{EB52DBFA-8529-418F-9E6C-B37040D3A6C9}"/>
              </a:ext>
            </a:extLst>
          </p:cNvPr>
          <p:cNvSpPr/>
          <p:nvPr/>
        </p:nvSpPr>
        <p:spPr bwMode="auto">
          <a:xfrm flipH="1" flipV="1">
            <a:off x="2322634" y="3428895"/>
            <a:ext cx="1932279" cy="596129"/>
          </a:xfrm>
          <a:prstGeom prst="curvedDownArrow">
            <a:avLst>
              <a:gd name="adj1" fmla="val 0"/>
              <a:gd name="adj2" fmla="val 50000"/>
              <a:gd name="adj3" fmla="val 25000"/>
            </a:avLst>
          </a:prstGeom>
          <a:solidFill>
            <a:schemeClr val="tx2"/>
          </a:solid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5" name="TextBox 54">
            <a:extLst>
              <a:ext uri="{FF2B5EF4-FFF2-40B4-BE49-F238E27FC236}">
                <a16:creationId xmlns:a16="http://schemas.microsoft.com/office/drawing/2014/main" id="{BD12A28E-B503-4D86-8F67-05F84BD4611A}"/>
              </a:ext>
            </a:extLst>
          </p:cNvPr>
          <p:cNvSpPr txBox="1"/>
          <p:nvPr/>
        </p:nvSpPr>
        <p:spPr>
          <a:xfrm>
            <a:off x="2745429" y="4093656"/>
            <a:ext cx="44874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56" name="Rectangle 55">
            <a:extLst>
              <a:ext uri="{FF2B5EF4-FFF2-40B4-BE49-F238E27FC236}">
                <a16:creationId xmlns:a16="http://schemas.microsoft.com/office/drawing/2014/main" id="{EE8E86E8-247E-4026-B6B3-B028D7005586}"/>
              </a:ext>
            </a:extLst>
          </p:cNvPr>
          <p:cNvSpPr/>
          <p:nvPr/>
        </p:nvSpPr>
        <p:spPr bwMode="auto">
          <a:xfrm>
            <a:off x="3123140" y="4077579"/>
            <a:ext cx="400300" cy="400111"/>
          </a:xfrm>
          <a:prstGeom prst="rect">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7" name="TextBox 56">
            <a:extLst>
              <a:ext uri="{FF2B5EF4-FFF2-40B4-BE49-F238E27FC236}">
                <a16:creationId xmlns:a16="http://schemas.microsoft.com/office/drawing/2014/main" id="{B1C376FE-7818-4AA1-8C1E-E7DAC7D74E6A}"/>
              </a:ext>
            </a:extLst>
          </p:cNvPr>
          <p:cNvSpPr txBox="1"/>
          <p:nvPr/>
        </p:nvSpPr>
        <p:spPr>
          <a:xfrm>
            <a:off x="3143812" y="4082296"/>
            <a:ext cx="36826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26" name="TextBox 25">
            <a:extLst>
              <a:ext uri="{FF2B5EF4-FFF2-40B4-BE49-F238E27FC236}">
                <a16:creationId xmlns:a16="http://schemas.microsoft.com/office/drawing/2014/main" id="{F21BF5B4-8735-4F0C-8D0C-D19D3977223D}"/>
              </a:ext>
            </a:extLst>
          </p:cNvPr>
          <p:cNvSpPr txBox="1"/>
          <p:nvPr/>
        </p:nvSpPr>
        <p:spPr>
          <a:xfrm>
            <a:off x="2172629" y="5111598"/>
            <a:ext cx="2785454"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250              = 1,000</a:t>
            </a:r>
          </a:p>
        </p:txBody>
      </p:sp>
      <p:sp>
        <p:nvSpPr>
          <p:cNvPr id="27" name="TextBox 26">
            <a:extLst>
              <a:ext uri="{FF2B5EF4-FFF2-40B4-BE49-F238E27FC236}">
                <a16:creationId xmlns:a16="http://schemas.microsoft.com/office/drawing/2014/main" id="{FA59C915-B630-484B-B707-B8D93D85ED0F}"/>
              </a:ext>
            </a:extLst>
          </p:cNvPr>
          <p:cNvSpPr txBox="1"/>
          <p:nvPr/>
        </p:nvSpPr>
        <p:spPr>
          <a:xfrm>
            <a:off x="2177309" y="5721404"/>
            <a:ext cx="2785454"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              = 250</a:t>
            </a:r>
          </a:p>
        </p:txBody>
      </p:sp>
      <p:sp>
        <p:nvSpPr>
          <p:cNvPr id="28" name="TextBox 27">
            <a:extLst>
              <a:ext uri="{FF2B5EF4-FFF2-40B4-BE49-F238E27FC236}">
                <a16:creationId xmlns:a16="http://schemas.microsoft.com/office/drawing/2014/main" id="{7383A3D0-DD69-4FC7-A766-577E05CCC69D}"/>
              </a:ext>
            </a:extLst>
          </p:cNvPr>
          <p:cNvSpPr txBox="1"/>
          <p:nvPr/>
        </p:nvSpPr>
        <p:spPr>
          <a:xfrm>
            <a:off x="2629610" y="5089729"/>
            <a:ext cx="1002629"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4</a:t>
            </a:r>
          </a:p>
        </p:txBody>
      </p:sp>
      <p:sp>
        <p:nvSpPr>
          <p:cNvPr id="29" name="Rectangle 28">
            <a:extLst>
              <a:ext uri="{FF2B5EF4-FFF2-40B4-BE49-F238E27FC236}">
                <a16:creationId xmlns:a16="http://schemas.microsoft.com/office/drawing/2014/main" id="{88B3B398-54AF-4657-90D4-45D3C0FF83EA}"/>
              </a:ext>
            </a:extLst>
          </p:cNvPr>
          <p:cNvSpPr/>
          <p:nvPr/>
        </p:nvSpPr>
        <p:spPr bwMode="auto">
          <a:xfrm>
            <a:off x="2768150" y="5095522"/>
            <a:ext cx="826977" cy="416185"/>
          </a:xfrm>
          <a:prstGeom prst="rect">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 name="TextBox 29">
            <a:extLst>
              <a:ext uri="{FF2B5EF4-FFF2-40B4-BE49-F238E27FC236}">
                <a16:creationId xmlns:a16="http://schemas.microsoft.com/office/drawing/2014/main" id="{D6406D74-21D4-416F-91A7-0B5A3AAE4932}"/>
              </a:ext>
            </a:extLst>
          </p:cNvPr>
          <p:cNvSpPr txBox="1"/>
          <p:nvPr/>
        </p:nvSpPr>
        <p:spPr>
          <a:xfrm>
            <a:off x="2900548" y="5733718"/>
            <a:ext cx="906799"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4</a:t>
            </a:r>
          </a:p>
        </p:txBody>
      </p:sp>
      <p:sp>
        <p:nvSpPr>
          <p:cNvPr id="33" name="Rectangle 32">
            <a:extLst>
              <a:ext uri="{FF2B5EF4-FFF2-40B4-BE49-F238E27FC236}">
                <a16:creationId xmlns:a16="http://schemas.microsoft.com/office/drawing/2014/main" id="{99907235-E5FB-4897-9DC8-B8D34F994D68}"/>
              </a:ext>
            </a:extLst>
          </p:cNvPr>
          <p:cNvSpPr/>
          <p:nvPr/>
        </p:nvSpPr>
        <p:spPr bwMode="auto">
          <a:xfrm>
            <a:off x="2960298" y="5739511"/>
            <a:ext cx="826977" cy="416185"/>
          </a:xfrm>
          <a:prstGeom prst="rect">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 name="Content Placeholder 2">
            <a:extLst>
              <a:ext uri="{FF2B5EF4-FFF2-40B4-BE49-F238E27FC236}">
                <a16:creationId xmlns:a16="http://schemas.microsoft.com/office/drawing/2014/main" id="{38F2B6DC-FD4D-4284-9437-459975B9F666}"/>
              </a:ext>
            </a:extLst>
          </p:cNvPr>
          <p:cNvSpPr txBox="1">
            <a:spLocks/>
          </p:cNvSpPr>
          <p:nvPr/>
        </p:nvSpPr>
        <p:spPr>
          <a:xfrm>
            <a:off x="6096000" y="1032973"/>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Does this representations show an additive or multiplicative relationship? Why?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known facts help us to complete the representation?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we describe this multiplicative relationship?</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6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multiplication and division equations can be written from the representation?</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2" name="TextBox 19">
            <a:extLst>
              <a:ext uri="{FF2B5EF4-FFF2-40B4-BE49-F238E27FC236}">
                <a16:creationId xmlns:a16="http://schemas.microsoft.com/office/drawing/2014/main" id="{D9B9F33C-FB26-4562-AD8C-3CDC8D116227}"/>
              </a:ext>
            </a:extLst>
          </p:cNvPr>
          <p:cNvSpPr txBox="1"/>
          <p:nvPr/>
        </p:nvSpPr>
        <p:spPr>
          <a:xfrm>
            <a:off x="6526625" y="3640303"/>
            <a:ext cx="4529138"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1,000 is four times the size of 250.</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250 is one-quarter of 1,000.</a:t>
            </a:r>
          </a:p>
        </p:txBody>
      </p:sp>
      <mc:AlternateContent xmlns:mc="http://schemas.openxmlformats.org/markup-compatibility/2006" xmlns:a14="http://schemas.microsoft.com/office/drawing/2010/main">
        <mc:Choice Requires="a14">
          <p:sp>
            <p:nvSpPr>
              <p:cNvPr id="34" name="TextBox 19">
                <a:extLst>
                  <a:ext uri="{FF2B5EF4-FFF2-40B4-BE49-F238E27FC236}">
                    <a16:creationId xmlns:a16="http://schemas.microsoft.com/office/drawing/2014/main" id="{B06B1CFC-D5CF-4480-BC7C-7B7868C5F6E5}"/>
                  </a:ext>
                </a:extLst>
              </p:cNvPr>
              <p:cNvSpPr txBox="1"/>
              <p:nvPr/>
            </p:nvSpPr>
            <p:spPr>
              <a:xfrm>
                <a:off x="6526625" y="5334102"/>
                <a:ext cx="4529138" cy="526939"/>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To find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  </m:t>
                    </m:r>
                  </m:oMath>
                </a14:m>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of a number we divide by 4.</a:t>
                </a:r>
              </a:p>
            </p:txBody>
          </p:sp>
        </mc:Choice>
        <mc:Fallback xmlns="">
          <p:sp>
            <p:nvSpPr>
              <p:cNvPr id="34" name="TextBox 19">
                <a:extLst>
                  <a:ext uri="{FF2B5EF4-FFF2-40B4-BE49-F238E27FC236}">
                    <a16:creationId xmlns:a16="http://schemas.microsoft.com/office/drawing/2014/main" id="{B06B1CFC-D5CF-4480-BC7C-7B7868C5F6E5}"/>
                  </a:ext>
                </a:extLst>
              </p:cNvPr>
              <p:cNvSpPr txBox="1">
                <a:spLocks noRot="1" noChangeAspect="1" noMove="1" noResize="1" noEditPoints="1" noAdjustHandles="1" noChangeArrowheads="1" noChangeShapeType="1" noTextEdit="1"/>
              </p:cNvSpPr>
              <p:nvPr/>
            </p:nvSpPr>
            <p:spPr>
              <a:xfrm>
                <a:off x="6526625" y="5334102"/>
                <a:ext cx="4529138" cy="526939"/>
              </a:xfrm>
              <a:prstGeom prst="rect">
                <a:avLst/>
              </a:prstGeom>
              <a:blipFill>
                <a:blip r:embed="rId3"/>
                <a:stretch>
                  <a:fillRect b="-8140"/>
                </a:stretch>
              </a:blipFill>
              <a:ln w="12700">
                <a:noFill/>
              </a:ln>
            </p:spPr>
            <p:txBody>
              <a:bodyPr/>
              <a:lstStyle/>
              <a:p>
                <a:r>
                  <a:rPr lang="en-GB">
                    <a:noFill/>
                  </a:rPr>
                  <a:t> </a:t>
                </a:r>
              </a:p>
            </p:txBody>
          </p:sp>
        </mc:Fallback>
      </mc:AlternateContent>
    </p:spTree>
    <p:extLst>
      <p:ext uri="{BB962C8B-B14F-4D97-AF65-F5344CB8AC3E}">
        <p14:creationId xmlns:p14="http://schemas.microsoft.com/office/powerpoint/2010/main" val="129492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7" grpId="0"/>
      <p:bldP spid="26" grpId="0"/>
      <p:bldP spid="27" grpId="0"/>
      <p:bldP spid="28" grpId="0"/>
      <p:bldP spid="29" grpId="0" animBg="1"/>
      <p:bldP spid="30" grpId="0"/>
      <p:bldP spid="33" grpId="0" animBg="1"/>
      <p:bldP spid="32" grpId="0" animBg="1"/>
      <p:bldP spid="3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1AEBBB-1C2D-4B30-A7C9-90A2EBC618E3}"/>
              </a:ext>
            </a:extLst>
          </p:cNvPr>
          <p:cNvSpPr>
            <a:spLocks noGrp="1"/>
          </p:cNvSpPr>
          <p:nvPr>
            <p:ph type="title"/>
          </p:nvPr>
        </p:nvSpPr>
        <p:spPr/>
        <p:txBody>
          <a:bodyPr/>
          <a:lstStyle/>
          <a:p>
            <a:r>
              <a:rPr lang="en-GB" dirty="0"/>
              <a:t>6AS/MD-1 Quantify additive and multiplicative relationships</a:t>
            </a:r>
          </a:p>
        </p:txBody>
      </p:sp>
      <p:pic>
        <p:nvPicPr>
          <p:cNvPr id="5" name="Picture 4">
            <a:extLst>
              <a:ext uri="{FF2B5EF4-FFF2-40B4-BE49-F238E27FC236}">
                <a16:creationId xmlns:a16="http://schemas.microsoft.com/office/drawing/2014/main" id="{8B045926-4168-4436-9355-6AB354C617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3352" y="2818928"/>
            <a:ext cx="6135088" cy="1336862"/>
          </a:xfrm>
          <a:prstGeom prst="rect">
            <a:avLst/>
          </a:prstGeom>
        </p:spPr>
      </p:pic>
      <p:graphicFrame>
        <p:nvGraphicFramePr>
          <p:cNvPr id="8" name="Object 7">
            <a:extLst>
              <a:ext uri="{FF2B5EF4-FFF2-40B4-BE49-F238E27FC236}">
                <a16:creationId xmlns:a16="http://schemas.microsoft.com/office/drawing/2014/main" id="{F81E4977-ABD7-482C-8C3E-598F6AB2C4F6}"/>
              </a:ext>
            </a:extLst>
          </p:cNvPr>
          <p:cNvGraphicFramePr>
            <a:graphicFrameLocks noChangeAspect="1"/>
          </p:cNvGraphicFramePr>
          <p:nvPr/>
        </p:nvGraphicFramePr>
        <p:xfrm>
          <a:off x="2645096" y="1869789"/>
          <a:ext cx="1371600" cy="558800"/>
        </p:xfrm>
        <a:graphic>
          <a:graphicData uri="http://schemas.openxmlformats.org/presentationml/2006/ole">
            <mc:AlternateContent xmlns:mc="http://schemas.openxmlformats.org/markup-compatibility/2006">
              <mc:Choice xmlns:v="urn:schemas-microsoft-com:vml" Requires="v">
                <p:oleObj name="Equation" r:id="rId4" imgW="1371600" imgH="558720" progId="Equation.DSMT4">
                  <p:embed/>
                </p:oleObj>
              </mc:Choice>
              <mc:Fallback>
                <p:oleObj name="Equation" r:id="rId4" imgW="1371600" imgH="558720" progId="Equation.DSMT4">
                  <p:embed/>
                  <p:pic>
                    <p:nvPicPr>
                      <p:cNvPr id="8" name="Object 7">
                        <a:extLst>
                          <a:ext uri="{FF2B5EF4-FFF2-40B4-BE49-F238E27FC236}">
                            <a16:creationId xmlns:a16="http://schemas.microsoft.com/office/drawing/2014/main" id="{F81E4977-ABD7-482C-8C3E-598F6AB2C4F6}"/>
                          </a:ext>
                        </a:extLst>
                      </p:cNvPr>
                      <p:cNvPicPr/>
                      <p:nvPr/>
                    </p:nvPicPr>
                    <p:blipFill>
                      <a:blip r:embed="rId5"/>
                      <a:stretch>
                        <a:fillRect/>
                      </a:stretch>
                    </p:blipFill>
                    <p:spPr>
                      <a:xfrm>
                        <a:off x="2645096" y="1869789"/>
                        <a:ext cx="1371600" cy="5588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F22F026-DF73-4CE9-9501-58EFC318FB24}"/>
              </a:ext>
            </a:extLst>
          </p:cNvPr>
          <p:cNvGraphicFramePr>
            <a:graphicFrameLocks noChangeAspect="1"/>
          </p:cNvGraphicFramePr>
          <p:nvPr/>
        </p:nvGraphicFramePr>
        <p:xfrm>
          <a:off x="2672084" y="2236502"/>
          <a:ext cx="152400" cy="215900"/>
        </p:xfrm>
        <a:graphic>
          <a:graphicData uri="http://schemas.openxmlformats.org/presentationml/2006/ole">
            <mc:AlternateContent xmlns:mc="http://schemas.openxmlformats.org/markup-compatibility/2006">
              <mc:Choice xmlns:v="urn:schemas-microsoft-com:vml" Requires="v">
                <p:oleObj name="Equation" r:id="rId6" imgW="152280" imgH="215640" progId="Equation.DSMT4">
                  <p:embed/>
                </p:oleObj>
              </mc:Choice>
              <mc:Fallback>
                <p:oleObj name="Equation" r:id="rId6" imgW="152280" imgH="215640" progId="Equation.DSMT4">
                  <p:embed/>
                  <p:pic>
                    <p:nvPicPr>
                      <p:cNvPr id="10" name="Object 9">
                        <a:extLst>
                          <a:ext uri="{FF2B5EF4-FFF2-40B4-BE49-F238E27FC236}">
                            <a16:creationId xmlns:a16="http://schemas.microsoft.com/office/drawing/2014/main" id="{BF22F026-DF73-4CE9-9501-58EFC318FB24}"/>
                          </a:ext>
                        </a:extLst>
                      </p:cNvPr>
                      <p:cNvPicPr/>
                      <p:nvPr/>
                    </p:nvPicPr>
                    <p:blipFill>
                      <a:blip r:embed="rId7"/>
                      <a:stretch>
                        <a:fillRect/>
                      </a:stretch>
                    </p:blipFill>
                    <p:spPr>
                      <a:xfrm>
                        <a:off x="2672084" y="2236502"/>
                        <a:ext cx="152400" cy="215900"/>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B0C62FEA-5305-4895-A463-38CBE9EA65A6}"/>
              </a:ext>
            </a:extLst>
          </p:cNvPr>
          <p:cNvSpPr/>
          <p:nvPr/>
        </p:nvSpPr>
        <p:spPr>
          <a:xfrm>
            <a:off x="2624246" y="2225335"/>
            <a:ext cx="246116" cy="246116"/>
          </a:xfrm>
          <a:prstGeom prst="rect">
            <a:avLst/>
          </a:prstGeom>
          <a:noFill/>
          <a:ln w="19050">
            <a:solidFill>
              <a:srgbClr val="1616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E5BFEB7B-B389-4DFC-B771-CF90D4A58D03}"/>
              </a:ext>
            </a:extLst>
          </p:cNvPr>
          <p:cNvSpPr/>
          <p:nvPr/>
        </p:nvSpPr>
        <p:spPr>
          <a:xfrm>
            <a:off x="3338039" y="3434508"/>
            <a:ext cx="1447800"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49" name="Picture 48">
            <a:extLst>
              <a:ext uri="{FF2B5EF4-FFF2-40B4-BE49-F238E27FC236}">
                <a16:creationId xmlns:a16="http://schemas.microsoft.com/office/drawing/2014/main" id="{B573C356-CA40-4E8C-BB83-381A0882BAA0}"/>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648396" y="3525791"/>
            <a:ext cx="673100" cy="401399"/>
          </a:xfrm>
          <a:prstGeom prst="rect">
            <a:avLst/>
          </a:prstGeom>
        </p:spPr>
      </p:pic>
      <p:graphicFrame>
        <p:nvGraphicFramePr>
          <p:cNvPr id="15" name="Object 14">
            <a:extLst>
              <a:ext uri="{FF2B5EF4-FFF2-40B4-BE49-F238E27FC236}">
                <a16:creationId xmlns:a16="http://schemas.microsoft.com/office/drawing/2014/main" id="{61E1E87F-8B4F-4063-96C3-880DFD0784FB}"/>
              </a:ext>
            </a:extLst>
          </p:cNvPr>
          <p:cNvGraphicFramePr>
            <a:graphicFrameLocks noChangeAspect="1"/>
          </p:cNvGraphicFramePr>
          <p:nvPr/>
        </p:nvGraphicFramePr>
        <p:xfrm>
          <a:off x="3159446" y="2981370"/>
          <a:ext cx="342900" cy="279400"/>
        </p:xfrm>
        <a:graphic>
          <a:graphicData uri="http://schemas.openxmlformats.org/presentationml/2006/ole">
            <mc:AlternateContent xmlns:mc="http://schemas.openxmlformats.org/markup-compatibility/2006">
              <mc:Choice xmlns:v="urn:schemas-microsoft-com:vml" Requires="v">
                <p:oleObj name="Equation" r:id="rId9" imgW="342720" imgH="279360" progId="Equation.DSMT4">
                  <p:embed/>
                </p:oleObj>
              </mc:Choice>
              <mc:Fallback>
                <p:oleObj name="Equation" r:id="rId9" imgW="342720" imgH="279360" progId="Equation.DSMT4">
                  <p:embed/>
                  <p:pic>
                    <p:nvPicPr>
                      <p:cNvPr id="15" name="Object 14">
                        <a:extLst>
                          <a:ext uri="{FF2B5EF4-FFF2-40B4-BE49-F238E27FC236}">
                            <a16:creationId xmlns:a16="http://schemas.microsoft.com/office/drawing/2014/main" id="{61E1E87F-8B4F-4063-96C3-880DFD0784FB}"/>
                          </a:ext>
                        </a:extLst>
                      </p:cNvPr>
                      <p:cNvPicPr/>
                      <p:nvPr/>
                    </p:nvPicPr>
                    <p:blipFill>
                      <a:blip r:embed="rId10"/>
                      <a:stretch>
                        <a:fillRect/>
                      </a:stretch>
                    </p:blipFill>
                    <p:spPr>
                      <a:xfrm>
                        <a:off x="3159446" y="2981370"/>
                        <a:ext cx="342900" cy="2794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2D9E6B14-5F80-4D38-9722-D3C23652EB49}"/>
              </a:ext>
            </a:extLst>
          </p:cNvPr>
          <p:cNvGraphicFramePr>
            <a:graphicFrameLocks noChangeAspect="1"/>
          </p:cNvGraphicFramePr>
          <p:nvPr/>
        </p:nvGraphicFramePr>
        <p:xfrm>
          <a:off x="2674463" y="2232533"/>
          <a:ext cx="152400" cy="228600"/>
        </p:xfrm>
        <a:graphic>
          <a:graphicData uri="http://schemas.openxmlformats.org/presentationml/2006/ole">
            <mc:AlternateContent xmlns:mc="http://schemas.openxmlformats.org/markup-compatibility/2006">
              <mc:Choice xmlns:v="urn:schemas-microsoft-com:vml" Requires="v">
                <p:oleObj name="Equation" r:id="rId11" imgW="152280" imgH="228600" progId="Equation.DSMT4">
                  <p:embed/>
                </p:oleObj>
              </mc:Choice>
              <mc:Fallback>
                <p:oleObj name="Equation" r:id="rId11" imgW="152280" imgH="228600" progId="Equation.DSMT4">
                  <p:embed/>
                  <p:pic>
                    <p:nvPicPr>
                      <p:cNvPr id="18" name="Object 17">
                        <a:extLst>
                          <a:ext uri="{FF2B5EF4-FFF2-40B4-BE49-F238E27FC236}">
                            <a16:creationId xmlns:a16="http://schemas.microsoft.com/office/drawing/2014/main" id="{2D9E6B14-5F80-4D38-9722-D3C23652EB49}"/>
                          </a:ext>
                        </a:extLst>
                      </p:cNvPr>
                      <p:cNvPicPr/>
                      <p:nvPr/>
                    </p:nvPicPr>
                    <p:blipFill>
                      <a:blip r:embed="rId12"/>
                      <a:stretch>
                        <a:fillRect/>
                      </a:stretch>
                    </p:blipFill>
                    <p:spPr>
                      <a:xfrm>
                        <a:off x="2674463" y="2232533"/>
                        <a:ext cx="152400" cy="228600"/>
                      </a:xfrm>
                      <a:prstGeom prst="rect">
                        <a:avLst/>
                      </a:prstGeom>
                    </p:spPr>
                  </p:pic>
                </p:oleObj>
              </mc:Fallback>
            </mc:AlternateContent>
          </a:graphicData>
        </a:graphic>
      </p:graphicFrame>
      <p:pic>
        <p:nvPicPr>
          <p:cNvPr id="63" name="Picture 62">
            <a:extLst>
              <a:ext uri="{FF2B5EF4-FFF2-40B4-BE49-F238E27FC236}">
                <a16:creationId xmlns:a16="http://schemas.microsoft.com/office/drawing/2014/main" id="{54D1BE36-CA4D-4195-9CB5-205F6A51634A}"/>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263352" y="2760569"/>
            <a:ext cx="6135088" cy="1379723"/>
          </a:xfrm>
          <a:prstGeom prst="rect">
            <a:avLst/>
          </a:prstGeom>
        </p:spPr>
      </p:pic>
      <p:sp>
        <p:nvSpPr>
          <p:cNvPr id="64" name="Rectangle 63">
            <a:extLst>
              <a:ext uri="{FF2B5EF4-FFF2-40B4-BE49-F238E27FC236}">
                <a16:creationId xmlns:a16="http://schemas.microsoft.com/office/drawing/2014/main" id="{15D0E07A-F206-4743-8BBA-4A9AA857AE0E}"/>
              </a:ext>
            </a:extLst>
          </p:cNvPr>
          <p:cNvSpPr/>
          <p:nvPr/>
        </p:nvSpPr>
        <p:spPr>
          <a:xfrm>
            <a:off x="2690154" y="3435908"/>
            <a:ext cx="2621942"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65" name="Picture 64">
            <a:extLst>
              <a:ext uri="{FF2B5EF4-FFF2-40B4-BE49-F238E27FC236}">
                <a16:creationId xmlns:a16="http://schemas.microsoft.com/office/drawing/2014/main" id="{7878E0EB-4F87-47D5-B91B-0CB983AE03F2}"/>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981646" y="3525172"/>
            <a:ext cx="673100" cy="401399"/>
          </a:xfrm>
          <a:prstGeom prst="rect">
            <a:avLst/>
          </a:prstGeom>
        </p:spPr>
      </p:pic>
      <p:pic>
        <p:nvPicPr>
          <p:cNvPr id="73" name="Picture 72">
            <a:extLst>
              <a:ext uri="{FF2B5EF4-FFF2-40B4-BE49-F238E27FC236}">
                <a16:creationId xmlns:a16="http://schemas.microsoft.com/office/drawing/2014/main" id="{CEF243E2-6603-408F-B693-E863BDC0D320}"/>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276896" y="3531070"/>
            <a:ext cx="673100" cy="401399"/>
          </a:xfrm>
          <a:prstGeom prst="rect">
            <a:avLst/>
          </a:prstGeom>
        </p:spPr>
      </p:pic>
      <p:graphicFrame>
        <p:nvGraphicFramePr>
          <p:cNvPr id="3" name="Object 2">
            <a:extLst>
              <a:ext uri="{FF2B5EF4-FFF2-40B4-BE49-F238E27FC236}">
                <a16:creationId xmlns:a16="http://schemas.microsoft.com/office/drawing/2014/main" id="{01AE6E7B-9E83-45C4-A1BB-0C2E3E68DBC1}"/>
              </a:ext>
            </a:extLst>
          </p:cNvPr>
          <p:cNvGraphicFramePr>
            <a:graphicFrameLocks noChangeAspect="1"/>
          </p:cNvGraphicFramePr>
          <p:nvPr/>
        </p:nvGraphicFramePr>
        <p:xfrm>
          <a:off x="3146746" y="2989308"/>
          <a:ext cx="342900" cy="279400"/>
        </p:xfrm>
        <a:graphic>
          <a:graphicData uri="http://schemas.openxmlformats.org/presentationml/2006/ole">
            <mc:AlternateContent xmlns:mc="http://schemas.openxmlformats.org/markup-compatibility/2006">
              <mc:Choice xmlns:v="urn:schemas-microsoft-com:vml" Requires="v">
                <p:oleObj name="Equation" r:id="rId14" imgW="342720" imgH="279360" progId="Equation.DSMT4">
                  <p:embed/>
                </p:oleObj>
              </mc:Choice>
              <mc:Fallback>
                <p:oleObj name="Equation" r:id="rId14" imgW="342720" imgH="279360" progId="Equation.DSMT4">
                  <p:embed/>
                  <p:pic>
                    <p:nvPicPr>
                      <p:cNvPr id="3" name="Object 2">
                        <a:extLst>
                          <a:ext uri="{FF2B5EF4-FFF2-40B4-BE49-F238E27FC236}">
                            <a16:creationId xmlns:a16="http://schemas.microsoft.com/office/drawing/2014/main" id="{01AE6E7B-9E83-45C4-A1BB-0C2E3E68DBC1}"/>
                          </a:ext>
                        </a:extLst>
                      </p:cNvPr>
                      <p:cNvPicPr/>
                      <p:nvPr/>
                    </p:nvPicPr>
                    <p:blipFill>
                      <a:blip r:embed="rId15"/>
                      <a:stretch>
                        <a:fillRect/>
                      </a:stretch>
                    </p:blipFill>
                    <p:spPr>
                      <a:xfrm>
                        <a:off x="3146746" y="2989308"/>
                        <a:ext cx="342900" cy="279400"/>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E4BF907A-1EA8-4257-9F86-A54EA4EC42B1}"/>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263352" y="2717707"/>
            <a:ext cx="6135088" cy="1422585"/>
          </a:xfrm>
          <a:prstGeom prst="rect">
            <a:avLst/>
          </a:prstGeom>
        </p:spPr>
      </p:pic>
      <p:sp>
        <p:nvSpPr>
          <p:cNvPr id="20" name="Rectangle 19">
            <a:extLst>
              <a:ext uri="{FF2B5EF4-FFF2-40B4-BE49-F238E27FC236}">
                <a16:creationId xmlns:a16="http://schemas.microsoft.com/office/drawing/2014/main" id="{67ECA7FB-BC0E-486F-A667-53AC27A917EA}"/>
              </a:ext>
            </a:extLst>
          </p:cNvPr>
          <p:cNvSpPr/>
          <p:nvPr/>
        </p:nvSpPr>
        <p:spPr>
          <a:xfrm>
            <a:off x="2035496" y="3431146"/>
            <a:ext cx="3962400"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BDB05BD3-36FB-455E-905B-AC6CD6469CD0}"/>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314896" y="3526760"/>
            <a:ext cx="673100" cy="401399"/>
          </a:xfrm>
          <a:prstGeom prst="rect">
            <a:avLst/>
          </a:prstGeom>
        </p:spPr>
      </p:pic>
      <p:pic>
        <p:nvPicPr>
          <p:cNvPr id="25" name="Picture 24">
            <a:extLst>
              <a:ext uri="{FF2B5EF4-FFF2-40B4-BE49-F238E27FC236}">
                <a16:creationId xmlns:a16="http://schemas.microsoft.com/office/drawing/2014/main" id="{66880A1C-4F03-4329-AAFE-850B06494A96}"/>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654746" y="3554002"/>
            <a:ext cx="673100" cy="401399"/>
          </a:xfrm>
          <a:prstGeom prst="rect">
            <a:avLst/>
          </a:prstGeom>
        </p:spPr>
      </p:pic>
      <p:pic>
        <p:nvPicPr>
          <p:cNvPr id="27" name="Picture 26">
            <a:extLst>
              <a:ext uri="{FF2B5EF4-FFF2-40B4-BE49-F238E27FC236}">
                <a16:creationId xmlns:a16="http://schemas.microsoft.com/office/drawing/2014/main" id="{6B45A079-7565-4C2F-83F2-B27769C1AA9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953321" y="3561442"/>
            <a:ext cx="673100" cy="401399"/>
          </a:xfrm>
          <a:prstGeom prst="rect">
            <a:avLst/>
          </a:prstGeom>
        </p:spPr>
      </p:pic>
      <p:graphicFrame>
        <p:nvGraphicFramePr>
          <p:cNvPr id="7" name="Object 6">
            <a:extLst>
              <a:ext uri="{FF2B5EF4-FFF2-40B4-BE49-F238E27FC236}">
                <a16:creationId xmlns:a16="http://schemas.microsoft.com/office/drawing/2014/main" id="{A6E288E4-8298-468C-A05D-6F93D2CAFE40}"/>
              </a:ext>
            </a:extLst>
          </p:cNvPr>
          <p:cNvGraphicFramePr>
            <a:graphicFrameLocks noChangeAspect="1"/>
          </p:cNvGraphicFramePr>
          <p:nvPr/>
        </p:nvGraphicFramePr>
        <p:xfrm>
          <a:off x="2660574" y="2258727"/>
          <a:ext cx="165100" cy="203200"/>
        </p:xfrm>
        <a:graphic>
          <a:graphicData uri="http://schemas.openxmlformats.org/presentationml/2006/ole">
            <mc:AlternateContent xmlns:mc="http://schemas.openxmlformats.org/markup-compatibility/2006">
              <mc:Choice xmlns:v="urn:schemas-microsoft-com:vml" Requires="v">
                <p:oleObj name="Equation" r:id="rId17" imgW="164880" imgH="203040" progId="Equation.DSMT4">
                  <p:embed/>
                </p:oleObj>
              </mc:Choice>
              <mc:Fallback>
                <p:oleObj name="Equation" r:id="rId17" imgW="164880" imgH="203040" progId="Equation.DSMT4">
                  <p:embed/>
                  <p:pic>
                    <p:nvPicPr>
                      <p:cNvPr id="7" name="Object 6">
                        <a:extLst>
                          <a:ext uri="{FF2B5EF4-FFF2-40B4-BE49-F238E27FC236}">
                            <a16:creationId xmlns:a16="http://schemas.microsoft.com/office/drawing/2014/main" id="{A6E288E4-8298-468C-A05D-6F93D2CAFE40}"/>
                          </a:ext>
                        </a:extLst>
                      </p:cNvPr>
                      <p:cNvPicPr/>
                      <p:nvPr/>
                    </p:nvPicPr>
                    <p:blipFill>
                      <a:blip r:embed="rId18"/>
                      <a:stretch>
                        <a:fillRect/>
                      </a:stretch>
                    </p:blipFill>
                    <p:spPr>
                      <a:xfrm>
                        <a:off x="2660574" y="2258727"/>
                        <a:ext cx="165100" cy="2032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26AC955E-A0D1-4BDE-B2CA-B82F5CFF4455}"/>
              </a:ext>
            </a:extLst>
          </p:cNvPr>
          <p:cNvGraphicFramePr>
            <a:graphicFrameLocks noChangeAspect="1"/>
          </p:cNvGraphicFramePr>
          <p:nvPr/>
        </p:nvGraphicFramePr>
        <p:xfrm>
          <a:off x="3084516" y="2981688"/>
          <a:ext cx="355600" cy="279400"/>
        </p:xfrm>
        <a:graphic>
          <a:graphicData uri="http://schemas.openxmlformats.org/presentationml/2006/ole">
            <mc:AlternateContent xmlns:mc="http://schemas.openxmlformats.org/markup-compatibility/2006">
              <mc:Choice xmlns:v="urn:schemas-microsoft-com:vml" Requires="v">
                <p:oleObj name="Equation" r:id="rId19" imgW="355320" imgH="279360" progId="Equation.DSMT4">
                  <p:embed/>
                </p:oleObj>
              </mc:Choice>
              <mc:Fallback>
                <p:oleObj name="Equation" r:id="rId19" imgW="355320" imgH="279360" progId="Equation.DSMT4">
                  <p:embed/>
                  <p:pic>
                    <p:nvPicPr>
                      <p:cNvPr id="11" name="Object 10">
                        <a:extLst>
                          <a:ext uri="{FF2B5EF4-FFF2-40B4-BE49-F238E27FC236}">
                            <a16:creationId xmlns:a16="http://schemas.microsoft.com/office/drawing/2014/main" id="{26AC955E-A0D1-4BDE-B2CA-B82F5CFF4455}"/>
                          </a:ext>
                        </a:extLst>
                      </p:cNvPr>
                      <p:cNvPicPr/>
                      <p:nvPr/>
                    </p:nvPicPr>
                    <p:blipFill>
                      <a:blip r:embed="rId20"/>
                      <a:stretch>
                        <a:fillRect/>
                      </a:stretch>
                    </p:blipFill>
                    <p:spPr>
                      <a:xfrm>
                        <a:off x="3084516" y="2981688"/>
                        <a:ext cx="355600" cy="279400"/>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109C0715-FB6C-4885-A851-4A555B373E16}"/>
              </a:ext>
            </a:extLst>
          </p:cNvPr>
          <p:cNvGrpSpPr/>
          <p:nvPr/>
        </p:nvGrpSpPr>
        <p:grpSpPr>
          <a:xfrm>
            <a:off x="2472265" y="4675688"/>
            <a:ext cx="1741651" cy="625328"/>
            <a:chOff x="7236287" y="2481169"/>
            <a:chExt cx="1741651" cy="625328"/>
          </a:xfrm>
        </p:grpSpPr>
        <p:graphicFrame>
          <p:nvGraphicFramePr>
            <p:cNvPr id="23" name="Object 22">
              <a:extLst>
                <a:ext uri="{FF2B5EF4-FFF2-40B4-BE49-F238E27FC236}">
                  <a16:creationId xmlns:a16="http://schemas.microsoft.com/office/drawing/2014/main" id="{ED759108-3406-463D-BDAF-F05CE1B3FE47}"/>
                </a:ext>
              </a:extLst>
            </p:cNvPr>
            <p:cNvGraphicFramePr>
              <a:graphicFrameLocks noChangeAspect="1"/>
            </p:cNvGraphicFramePr>
            <p:nvPr/>
          </p:nvGraphicFramePr>
          <p:xfrm>
            <a:off x="7287823" y="2481169"/>
            <a:ext cx="1371600" cy="558800"/>
          </p:xfrm>
          <a:graphic>
            <a:graphicData uri="http://schemas.openxmlformats.org/presentationml/2006/ole">
              <mc:AlternateContent xmlns:mc="http://schemas.openxmlformats.org/markup-compatibility/2006">
                <mc:Choice xmlns:v="urn:schemas-microsoft-com:vml" Requires="v">
                  <p:oleObj name="Equation" r:id="rId4" imgW="1371600" imgH="558720" progId="Equation.DSMT4">
                    <p:embed/>
                  </p:oleObj>
                </mc:Choice>
                <mc:Fallback>
                  <p:oleObj name="Equation" r:id="rId4" imgW="1371600" imgH="558720" progId="Equation.DSMT4">
                    <p:embed/>
                    <p:pic>
                      <p:nvPicPr>
                        <p:cNvPr id="23" name="Object 22">
                          <a:extLst>
                            <a:ext uri="{FF2B5EF4-FFF2-40B4-BE49-F238E27FC236}">
                              <a16:creationId xmlns:a16="http://schemas.microsoft.com/office/drawing/2014/main" id="{ED759108-3406-463D-BDAF-F05CE1B3FE47}"/>
                            </a:ext>
                          </a:extLst>
                        </p:cNvPr>
                        <p:cNvPicPr/>
                        <p:nvPr/>
                      </p:nvPicPr>
                      <p:blipFill>
                        <a:blip r:embed="rId5"/>
                        <a:stretch>
                          <a:fillRect/>
                        </a:stretch>
                      </p:blipFill>
                      <p:spPr>
                        <a:xfrm>
                          <a:off x="7287823" y="2481169"/>
                          <a:ext cx="1371600" cy="558800"/>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2A7B556F-707D-4E72-9975-1B0336A6231D}"/>
                </a:ext>
              </a:extLst>
            </p:cNvPr>
            <p:cNvSpPr txBox="1"/>
            <p:nvPr/>
          </p:nvSpPr>
          <p:spPr>
            <a:xfrm>
              <a:off x="7850706" y="2506488"/>
              <a:ext cx="1127232" cy="461665"/>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20 = 10</a:t>
              </a:r>
            </a:p>
          </p:txBody>
        </p:sp>
        <p:sp>
          <p:nvSpPr>
            <p:cNvPr id="26" name="TextBox 25">
              <a:extLst>
                <a:ext uri="{FF2B5EF4-FFF2-40B4-BE49-F238E27FC236}">
                  <a16:creationId xmlns:a16="http://schemas.microsoft.com/office/drawing/2014/main" id="{13F1489B-6F0D-47E8-947A-EAE2FEB41811}"/>
                </a:ext>
              </a:extLst>
            </p:cNvPr>
            <p:cNvSpPr txBox="1"/>
            <p:nvPr/>
          </p:nvSpPr>
          <p:spPr>
            <a:xfrm>
              <a:off x="7236287" y="2798720"/>
              <a:ext cx="316112" cy="307777"/>
            </a:xfrm>
            <a:prstGeom prst="rect">
              <a:avLst/>
            </a:prstGeom>
            <a:solidFill>
              <a:schemeClr val="bg1"/>
            </a:solidFill>
          </p:spPr>
          <p:txBody>
            <a:bodyPr wrap="none" tIns="0" bIns="0"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2</a:t>
              </a:r>
            </a:p>
          </p:txBody>
        </p:sp>
      </p:grpSp>
      <p:grpSp>
        <p:nvGrpSpPr>
          <p:cNvPr id="28" name="Group 27">
            <a:extLst>
              <a:ext uri="{FF2B5EF4-FFF2-40B4-BE49-F238E27FC236}">
                <a16:creationId xmlns:a16="http://schemas.microsoft.com/office/drawing/2014/main" id="{4CEBA974-DF66-426A-9476-463921A4E67D}"/>
              </a:ext>
            </a:extLst>
          </p:cNvPr>
          <p:cNvGrpSpPr/>
          <p:nvPr/>
        </p:nvGrpSpPr>
        <p:grpSpPr>
          <a:xfrm>
            <a:off x="2472265" y="4673529"/>
            <a:ext cx="1741651" cy="625328"/>
            <a:chOff x="7236287" y="2481169"/>
            <a:chExt cx="1741651" cy="625328"/>
          </a:xfrm>
        </p:grpSpPr>
        <p:graphicFrame>
          <p:nvGraphicFramePr>
            <p:cNvPr id="29" name="Object 28">
              <a:extLst>
                <a:ext uri="{FF2B5EF4-FFF2-40B4-BE49-F238E27FC236}">
                  <a16:creationId xmlns:a16="http://schemas.microsoft.com/office/drawing/2014/main" id="{1E3A97BE-D912-4C6D-9147-2AF31FF610D7}"/>
                </a:ext>
              </a:extLst>
            </p:cNvPr>
            <p:cNvGraphicFramePr>
              <a:graphicFrameLocks noChangeAspect="1"/>
            </p:cNvGraphicFramePr>
            <p:nvPr/>
          </p:nvGraphicFramePr>
          <p:xfrm>
            <a:off x="7287823" y="2481169"/>
            <a:ext cx="1371600" cy="558800"/>
          </p:xfrm>
          <a:graphic>
            <a:graphicData uri="http://schemas.openxmlformats.org/presentationml/2006/ole">
              <mc:AlternateContent xmlns:mc="http://schemas.openxmlformats.org/markup-compatibility/2006">
                <mc:Choice xmlns:v="urn:schemas-microsoft-com:vml" Requires="v">
                  <p:oleObj name="Equation" r:id="rId4" imgW="1371600" imgH="558720" progId="Equation.DSMT4">
                    <p:embed/>
                  </p:oleObj>
                </mc:Choice>
                <mc:Fallback>
                  <p:oleObj name="Equation" r:id="rId4" imgW="1371600" imgH="558720" progId="Equation.DSMT4">
                    <p:embed/>
                    <p:pic>
                      <p:nvPicPr>
                        <p:cNvPr id="29" name="Object 28">
                          <a:extLst>
                            <a:ext uri="{FF2B5EF4-FFF2-40B4-BE49-F238E27FC236}">
                              <a16:creationId xmlns:a16="http://schemas.microsoft.com/office/drawing/2014/main" id="{1E3A97BE-D912-4C6D-9147-2AF31FF610D7}"/>
                            </a:ext>
                          </a:extLst>
                        </p:cNvPr>
                        <p:cNvPicPr/>
                        <p:nvPr/>
                      </p:nvPicPr>
                      <p:blipFill>
                        <a:blip r:embed="rId5"/>
                        <a:stretch>
                          <a:fillRect/>
                        </a:stretch>
                      </p:blipFill>
                      <p:spPr>
                        <a:xfrm>
                          <a:off x="7287823" y="2481169"/>
                          <a:ext cx="1371600" cy="558800"/>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B5912B81-0D49-4D09-BDDB-13DF747A6D42}"/>
                </a:ext>
              </a:extLst>
            </p:cNvPr>
            <p:cNvSpPr txBox="1"/>
            <p:nvPr/>
          </p:nvSpPr>
          <p:spPr>
            <a:xfrm>
              <a:off x="7850706" y="2506488"/>
              <a:ext cx="1127232" cy="461665"/>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30 = 10</a:t>
              </a:r>
            </a:p>
          </p:txBody>
        </p:sp>
        <p:sp>
          <p:nvSpPr>
            <p:cNvPr id="31" name="TextBox 30">
              <a:extLst>
                <a:ext uri="{FF2B5EF4-FFF2-40B4-BE49-F238E27FC236}">
                  <a16:creationId xmlns:a16="http://schemas.microsoft.com/office/drawing/2014/main" id="{9232D3B2-EE4C-4B76-994A-FF205CE29F14}"/>
                </a:ext>
              </a:extLst>
            </p:cNvPr>
            <p:cNvSpPr txBox="1"/>
            <p:nvPr/>
          </p:nvSpPr>
          <p:spPr>
            <a:xfrm>
              <a:off x="7236287" y="2798720"/>
              <a:ext cx="316112" cy="307777"/>
            </a:xfrm>
            <a:prstGeom prst="rect">
              <a:avLst/>
            </a:prstGeom>
            <a:solidFill>
              <a:schemeClr val="bg1"/>
            </a:solidFill>
          </p:spPr>
          <p:txBody>
            <a:bodyPr wrap="none" tIns="0" bIns="0"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3</a:t>
              </a:r>
            </a:p>
          </p:txBody>
        </p:sp>
      </p:grpSp>
      <p:grpSp>
        <p:nvGrpSpPr>
          <p:cNvPr id="32" name="Group 31">
            <a:extLst>
              <a:ext uri="{FF2B5EF4-FFF2-40B4-BE49-F238E27FC236}">
                <a16:creationId xmlns:a16="http://schemas.microsoft.com/office/drawing/2014/main" id="{D4E4984C-B7BF-48DF-8A67-7D9EC124D7FE}"/>
              </a:ext>
            </a:extLst>
          </p:cNvPr>
          <p:cNvGrpSpPr/>
          <p:nvPr/>
        </p:nvGrpSpPr>
        <p:grpSpPr>
          <a:xfrm>
            <a:off x="2467213" y="4673364"/>
            <a:ext cx="1741651" cy="625328"/>
            <a:chOff x="7236287" y="2481169"/>
            <a:chExt cx="1741651" cy="625328"/>
          </a:xfrm>
        </p:grpSpPr>
        <p:graphicFrame>
          <p:nvGraphicFramePr>
            <p:cNvPr id="33" name="Object 32">
              <a:extLst>
                <a:ext uri="{FF2B5EF4-FFF2-40B4-BE49-F238E27FC236}">
                  <a16:creationId xmlns:a16="http://schemas.microsoft.com/office/drawing/2014/main" id="{77DCA093-D441-438A-9799-5B1847D119FA}"/>
                </a:ext>
              </a:extLst>
            </p:cNvPr>
            <p:cNvGraphicFramePr>
              <a:graphicFrameLocks noChangeAspect="1"/>
            </p:cNvGraphicFramePr>
            <p:nvPr/>
          </p:nvGraphicFramePr>
          <p:xfrm>
            <a:off x="7287823" y="2481169"/>
            <a:ext cx="1371600" cy="558800"/>
          </p:xfrm>
          <a:graphic>
            <a:graphicData uri="http://schemas.openxmlformats.org/presentationml/2006/ole">
              <mc:AlternateContent xmlns:mc="http://schemas.openxmlformats.org/markup-compatibility/2006">
                <mc:Choice xmlns:v="urn:schemas-microsoft-com:vml" Requires="v">
                  <p:oleObj name="Equation" r:id="rId4" imgW="1371600" imgH="558720" progId="Equation.DSMT4">
                    <p:embed/>
                  </p:oleObj>
                </mc:Choice>
                <mc:Fallback>
                  <p:oleObj name="Equation" r:id="rId4" imgW="1371600" imgH="558720" progId="Equation.DSMT4">
                    <p:embed/>
                    <p:pic>
                      <p:nvPicPr>
                        <p:cNvPr id="33" name="Object 32">
                          <a:extLst>
                            <a:ext uri="{FF2B5EF4-FFF2-40B4-BE49-F238E27FC236}">
                              <a16:creationId xmlns:a16="http://schemas.microsoft.com/office/drawing/2014/main" id="{77DCA093-D441-438A-9799-5B1847D119FA}"/>
                            </a:ext>
                          </a:extLst>
                        </p:cNvPr>
                        <p:cNvPicPr/>
                        <p:nvPr/>
                      </p:nvPicPr>
                      <p:blipFill>
                        <a:blip r:embed="rId5"/>
                        <a:stretch>
                          <a:fillRect/>
                        </a:stretch>
                      </p:blipFill>
                      <p:spPr>
                        <a:xfrm>
                          <a:off x="7287823" y="2481169"/>
                          <a:ext cx="1371600" cy="558800"/>
                        </a:xfrm>
                        <a:prstGeom prst="rect">
                          <a:avLst/>
                        </a:prstGeom>
                      </p:spPr>
                    </p:pic>
                  </p:oleObj>
                </mc:Fallback>
              </mc:AlternateContent>
            </a:graphicData>
          </a:graphic>
        </p:graphicFrame>
        <p:sp>
          <p:nvSpPr>
            <p:cNvPr id="34" name="TextBox 33">
              <a:extLst>
                <a:ext uri="{FF2B5EF4-FFF2-40B4-BE49-F238E27FC236}">
                  <a16:creationId xmlns:a16="http://schemas.microsoft.com/office/drawing/2014/main" id="{3BFA39C2-8598-4724-91F1-BF5CFFDD9A6E}"/>
                </a:ext>
              </a:extLst>
            </p:cNvPr>
            <p:cNvSpPr txBox="1"/>
            <p:nvPr/>
          </p:nvSpPr>
          <p:spPr>
            <a:xfrm>
              <a:off x="7850706" y="2506488"/>
              <a:ext cx="1127232" cy="461665"/>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40 = 10</a:t>
              </a:r>
            </a:p>
          </p:txBody>
        </p:sp>
        <p:sp>
          <p:nvSpPr>
            <p:cNvPr id="35" name="TextBox 34">
              <a:extLst>
                <a:ext uri="{FF2B5EF4-FFF2-40B4-BE49-F238E27FC236}">
                  <a16:creationId xmlns:a16="http://schemas.microsoft.com/office/drawing/2014/main" id="{3F13CEFD-0674-41C2-B35C-40ECA25A8279}"/>
                </a:ext>
              </a:extLst>
            </p:cNvPr>
            <p:cNvSpPr txBox="1"/>
            <p:nvPr/>
          </p:nvSpPr>
          <p:spPr>
            <a:xfrm>
              <a:off x="7236287" y="2798720"/>
              <a:ext cx="316112" cy="307777"/>
            </a:xfrm>
            <a:prstGeom prst="rect">
              <a:avLst/>
            </a:prstGeom>
            <a:solidFill>
              <a:schemeClr val="bg1"/>
            </a:solidFill>
          </p:spPr>
          <p:txBody>
            <a:bodyPr wrap="none" tIns="0" bIns="0"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4</a:t>
              </a:r>
            </a:p>
          </p:txBody>
        </p:sp>
      </p:grpSp>
      <p:sp>
        <p:nvSpPr>
          <p:cNvPr id="16" name="Rectangle 15">
            <a:extLst>
              <a:ext uri="{FF2B5EF4-FFF2-40B4-BE49-F238E27FC236}">
                <a16:creationId xmlns:a16="http://schemas.microsoft.com/office/drawing/2014/main" id="{6673902E-D875-4351-B1CE-795EC004AEA1}"/>
              </a:ext>
            </a:extLst>
          </p:cNvPr>
          <p:cNvSpPr/>
          <p:nvPr/>
        </p:nvSpPr>
        <p:spPr bwMode="auto">
          <a:xfrm>
            <a:off x="2215136" y="3472597"/>
            <a:ext cx="854024" cy="57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3AEB2C02-9FAA-40C2-AFD9-B2908A091764}"/>
                  </a:ext>
                </a:extLst>
              </p:cNvPr>
              <p:cNvSpPr txBox="1">
                <a:spLocks/>
              </p:cNvSpPr>
              <p:nvPr/>
            </p:nvSpPr>
            <p:spPr>
              <a:xfrm>
                <a:off x="6194106" y="1130202"/>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of an amount is equal to 10.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parts will the whole have been split into?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Draw a bar model to represent the problem. Where would we record 10? Why?</a:t>
                </a:r>
                <a:endParaRPr kumimoji="0" lang="en-GB" sz="7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Calculate the unknown value of the whole.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with other values as the denominator, drawing the appropriate       bar model for each.</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13" name="Content Placeholder 2">
                <a:extLst>
                  <a:ext uri="{FF2B5EF4-FFF2-40B4-BE49-F238E27FC236}">
                    <a16:creationId xmlns:a16="http://schemas.microsoft.com/office/drawing/2014/main" id="{3AEB2C02-9FAA-40C2-AFD9-B2908A091764}"/>
                  </a:ext>
                </a:extLst>
              </p:cNvPr>
              <p:cNvSpPr txBox="1">
                <a:spLocks noRot="1" noChangeAspect="1" noMove="1" noResize="1" noEditPoints="1" noAdjustHandles="1" noChangeArrowheads="1" noChangeShapeType="1" noTextEdit="1"/>
              </p:cNvSpPr>
              <p:nvPr/>
            </p:nvSpPr>
            <p:spPr>
              <a:xfrm>
                <a:off x="6194106" y="1130202"/>
                <a:ext cx="5390389" cy="4101962"/>
              </a:xfrm>
              <a:prstGeom prst="rect">
                <a:avLst/>
              </a:prstGeom>
              <a:blipFill>
                <a:blip r:embed="rId22"/>
                <a:stretch>
                  <a:fillRect l="-1018" r="-1697" b="-15602"/>
                </a:stretch>
              </a:blipFill>
            </p:spPr>
            <p:txBody>
              <a:bodyPr/>
              <a:lstStyle/>
              <a:p>
                <a:r>
                  <a:rPr lang="en-GB">
                    <a:noFill/>
                  </a:rPr>
                  <a:t> </a:t>
                </a:r>
              </a:p>
            </p:txBody>
          </p:sp>
        </mc:Fallback>
      </mc:AlternateContent>
    </p:spTree>
    <p:extLst>
      <p:ext uri="{BB962C8B-B14F-4D97-AF65-F5344CB8AC3E}">
        <p14:creationId xmlns:p14="http://schemas.microsoft.com/office/powerpoint/2010/main" val="99043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500"/>
                                        <p:tgtEl>
                                          <p:spTgt spid="64"/>
                                        </p:tgtEl>
                                      </p:cBhvr>
                                    </p:animEffect>
                                    <p:set>
                                      <p:cBhvr>
                                        <p:cTn id="7" dur="1" fill="hold">
                                          <p:stCondLst>
                                            <p:cond delay="499"/>
                                          </p:stCondLst>
                                        </p:cTn>
                                        <p:tgtEl>
                                          <p:spTgt spid="64"/>
                                        </p:tgtEl>
                                        <p:attrNameLst>
                                          <p:attrName>style.visibility</p:attrName>
                                        </p:attrNameLst>
                                      </p:cBhvr>
                                      <p:to>
                                        <p:strVal val="hidden"/>
                                      </p:to>
                                    </p:set>
                                  </p:childTnLst>
                                </p:cTn>
                              </p:par>
                              <p:par>
                                <p:cTn id="8" presetID="10" presetClass="exit" presetSubtype="0" fill="hold" grpId="2"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49"/>
                                        </p:tgtEl>
                                      </p:cBhvr>
                                    </p:animEffect>
                                    <p:set>
                                      <p:cBhvr>
                                        <p:cTn id="52" dur="1" fill="hold">
                                          <p:stCondLst>
                                            <p:cond delay="499"/>
                                          </p:stCondLst>
                                        </p:cTn>
                                        <p:tgtEl>
                                          <p:spTgt spid="4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par>
                                <p:cTn id="66" presetID="10" presetClass="entr" presetSubtype="0" fill="hold"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par>
                                <p:cTn id="69" presetID="10" presetClass="entr" presetSubtype="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par>
                                <p:cTn id="72" presetID="10" presetClass="entr" presetSubtype="0" fill="hold" grpId="2" nodeType="withEffect">
                                  <p:stCondLst>
                                    <p:cond delay="0"/>
                                  </p:stCondLst>
                                  <p:childTnLst>
                                    <p:set>
                                      <p:cBhvr>
                                        <p:cTn id="73" dur="1" fill="hold">
                                          <p:stCondLst>
                                            <p:cond delay="0"/>
                                          </p:stCondLst>
                                        </p:cTn>
                                        <p:tgtEl>
                                          <p:spTgt spid="64"/>
                                        </p:tgtEl>
                                        <p:attrNameLst>
                                          <p:attrName>style.visibility</p:attrName>
                                        </p:attrNameLst>
                                      </p:cBhvr>
                                      <p:to>
                                        <p:strVal val="visible"/>
                                      </p:to>
                                    </p:set>
                                    <p:animEffect transition="in" filter="fade">
                                      <p:cBhvr>
                                        <p:cTn id="74" dur="500"/>
                                        <p:tgtEl>
                                          <p:spTgt spid="6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500"/>
                                        <p:tgtEl>
                                          <p:spTgt spid="6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0" nodeType="clickEffect">
                                  <p:stCondLst>
                                    <p:cond delay="0"/>
                                  </p:stCondLst>
                                  <p:childTnLst>
                                    <p:animEffect transition="out" filter="fade">
                                      <p:cBhvr>
                                        <p:cTn id="83" dur="500"/>
                                        <p:tgtEl>
                                          <p:spTgt spid="64"/>
                                        </p:tgtEl>
                                      </p:cBhvr>
                                    </p:animEffect>
                                    <p:set>
                                      <p:cBhvr>
                                        <p:cTn id="84" dur="1" fill="hold">
                                          <p:stCondLst>
                                            <p:cond delay="499"/>
                                          </p:stCondLst>
                                        </p:cTn>
                                        <p:tgtEl>
                                          <p:spTgt spid="6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500"/>
                                        <p:tgtEl>
                                          <p:spTgt spid="65"/>
                                        </p:tgtEl>
                                      </p:cBhvr>
                                    </p:animEffect>
                                  </p:childTnLst>
                                </p:cTn>
                              </p:par>
                              <p:par>
                                <p:cTn id="90" presetID="10" presetClass="entr" presetSubtype="0" fill="hold" nodeType="with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500"/>
                                        <p:tgtEl>
                                          <p:spTgt spid="7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500"/>
                                        <p:tgtEl>
                                          <p:spTgt spid="3"/>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28"/>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xit" presetSubtype="0" fill="hold" nodeType="clickEffect">
                                  <p:stCondLst>
                                    <p:cond delay="0"/>
                                  </p:stCondLst>
                                  <p:childTnLst>
                                    <p:set>
                                      <p:cBhvr>
                                        <p:cTn id="105" dur="1" fill="hold">
                                          <p:stCondLst>
                                            <p:cond delay="0"/>
                                          </p:stCondLst>
                                        </p:cTn>
                                        <p:tgtEl>
                                          <p:spTgt spid="28"/>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nodeType="clickEffect">
                                  <p:stCondLst>
                                    <p:cond delay="0"/>
                                  </p:stCondLst>
                                  <p:childTnLst>
                                    <p:animEffect transition="out" filter="fade">
                                      <p:cBhvr>
                                        <p:cTn id="109" dur="500"/>
                                        <p:tgtEl>
                                          <p:spTgt spid="8"/>
                                        </p:tgtEl>
                                      </p:cBhvr>
                                    </p:animEffect>
                                    <p:set>
                                      <p:cBhvr>
                                        <p:cTn id="110" dur="1" fill="hold">
                                          <p:stCondLst>
                                            <p:cond delay="499"/>
                                          </p:stCondLst>
                                        </p:cTn>
                                        <p:tgtEl>
                                          <p:spTgt spid="8"/>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18"/>
                                        </p:tgtEl>
                                      </p:cBhvr>
                                    </p:animEffect>
                                    <p:set>
                                      <p:cBhvr>
                                        <p:cTn id="113" dur="1" fill="hold">
                                          <p:stCondLst>
                                            <p:cond delay="499"/>
                                          </p:stCondLst>
                                        </p:cTn>
                                        <p:tgtEl>
                                          <p:spTgt spid="18"/>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63"/>
                                        </p:tgtEl>
                                      </p:cBhvr>
                                    </p:animEffect>
                                    <p:set>
                                      <p:cBhvr>
                                        <p:cTn id="116" dur="1" fill="hold">
                                          <p:stCondLst>
                                            <p:cond delay="499"/>
                                          </p:stCondLst>
                                        </p:cTn>
                                        <p:tgtEl>
                                          <p:spTgt spid="63"/>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65"/>
                                        </p:tgtEl>
                                      </p:cBhvr>
                                    </p:animEffect>
                                    <p:set>
                                      <p:cBhvr>
                                        <p:cTn id="119" dur="1" fill="hold">
                                          <p:stCondLst>
                                            <p:cond delay="499"/>
                                          </p:stCondLst>
                                        </p:cTn>
                                        <p:tgtEl>
                                          <p:spTgt spid="65"/>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73"/>
                                        </p:tgtEl>
                                      </p:cBhvr>
                                    </p:animEffect>
                                    <p:set>
                                      <p:cBhvr>
                                        <p:cTn id="122" dur="1" fill="hold">
                                          <p:stCondLst>
                                            <p:cond delay="499"/>
                                          </p:stCondLst>
                                        </p:cTn>
                                        <p:tgtEl>
                                          <p:spTgt spid="73"/>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3"/>
                                        </p:tgtEl>
                                      </p:cBhvr>
                                    </p:animEffect>
                                    <p:set>
                                      <p:cBhvr>
                                        <p:cTn id="125" dur="1" fill="hold">
                                          <p:stCondLst>
                                            <p:cond delay="499"/>
                                          </p:stCondLst>
                                        </p:cTn>
                                        <p:tgtEl>
                                          <p:spTgt spid="3"/>
                                        </p:tgtEl>
                                        <p:attrNameLst>
                                          <p:attrName>style.visibility</p:attrName>
                                        </p:attrNameLst>
                                      </p:cBhvr>
                                      <p:to>
                                        <p:strVal val="hidden"/>
                                      </p:to>
                                    </p:set>
                                  </p:childTnLst>
                                </p:cTn>
                              </p:par>
                            </p:childTnLst>
                          </p:cTn>
                        </p:par>
                        <p:par>
                          <p:cTn id="126" fill="hold">
                            <p:stCondLst>
                              <p:cond delay="500"/>
                            </p:stCondLst>
                            <p:childTnLst>
                              <p:par>
                                <p:cTn id="127" presetID="10" presetClass="entr" presetSubtype="0" fill="hold" grpId="1" nodeType="after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fade">
                                      <p:cBhvr>
                                        <p:cTn id="129" dur="500"/>
                                        <p:tgtEl>
                                          <p:spTgt spid="20"/>
                                        </p:tgtEl>
                                      </p:cBhvr>
                                    </p:animEffect>
                                  </p:childTnLst>
                                </p:cTn>
                              </p:par>
                              <p:par>
                                <p:cTn id="130" presetID="10" presetClass="entr" presetSubtype="0" fill="hold" nodeType="withEffect">
                                  <p:stCondLst>
                                    <p:cond delay="0"/>
                                  </p:stCondLst>
                                  <p:childTnLst>
                                    <p:set>
                                      <p:cBhvr>
                                        <p:cTn id="131" dur="1" fill="hold">
                                          <p:stCondLst>
                                            <p:cond delay="0"/>
                                          </p:stCondLst>
                                        </p:cTn>
                                        <p:tgtEl>
                                          <p:spTgt spid="7"/>
                                        </p:tgtEl>
                                        <p:attrNameLst>
                                          <p:attrName>style.visibility</p:attrName>
                                        </p:attrNameLst>
                                      </p:cBhvr>
                                      <p:to>
                                        <p:strVal val="visible"/>
                                      </p:to>
                                    </p:set>
                                    <p:animEffect transition="in" filter="fade">
                                      <p:cBhvr>
                                        <p:cTn id="132" dur="500"/>
                                        <p:tgtEl>
                                          <p:spTgt spid="7"/>
                                        </p:tgtEl>
                                      </p:cBhvr>
                                    </p:animEffect>
                                  </p:childTnLst>
                                </p:cTn>
                              </p:par>
                              <p:par>
                                <p:cTn id="133" presetID="10" presetClass="entr" presetSubtype="0" fill="hold" nodeType="withEffect">
                                  <p:stCondLst>
                                    <p:cond delay="0"/>
                                  </p:stCondLst>
                                  <p:childTnLst>
                                    <p:set>
                                      <p:cBhvr>
                                        <p:cTn id="134" dur="1" fill="hold">
                                          <p:stCondLst>
                                            <p:cond delay="0"/>
                                          </p:stCondLst>
                                        </p:cTn>
                                        <p:tgtEl>
                                          <p:spTgt spid="8"/>
                                        </p:tgtEl>
                                        <p:attrNameLst>
                                          <p:attrName>style.visibility</p:attrName>
                                        </p:attrNameLst>
                                      </p:cBhvr>
                                      <p:to>
                                        <p:strVal val="visible"/>
                                      </p:to>
                                    </p:set>
                                    <p:animEffect transition="in" filter="fade">
                                      <p:cBhvr>
                                        <p:cTn id="135" dur="500"/>
                                        <p:tgtEl>
                                          <p:spTgt spid="8"/>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19"/>
                                        </p:tgtEl>
                                        <p:attrNameLst>
                                          <p:attrName>style.visibility</p:attrName>
                                        </p:attrNameLst>
                                      </p:cBhvr>
                                      <p:to>
                                        <p:strVal val="visible"/>
                                      </p:to>
                                    </p:set>
                                    <p:animEffect transition="in" filter="fade">
                                      <p:cBhvr>
                                        <p:cTn id="140" dur="500"/>
                                        <p:tgtEl>
                                          <p:spTgt spid="19"/>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20"/>
                                        </p:tgtEl>
                                      </p:cBhvr>
                                    </p:animEffect>
                                    <p:set>
                                      <p:cBhvr>
                                        <p:cTn id="145" dur="1" fill="hold">
                                          <p:stCondLst>
                                            <p:cond delay="499"/>
                                          </p:stCondLst>
                                        </p:cTn>
                                        <p:tgtEl>
                                          <p:spTgt spid="20"/>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21"/>
                                        </p:tgtEl>
                                        <p:attrNameLst>
                                          <p:attrName>style.visibility</p:attrName>
                                        </p:attrNameLst>
                                      </p:cBhvr>
                                      <p:to>
                                        <p:strVal val="visible"/>
                                      </p:to>
                                    </p:set>
                                    <p:animEffect transition="in" filter="fade">
                                      <p:cBhvr>
                                        <p:cTn id="150" dur="500"/>
                                        <p:tgtEl>
                                          <p:spTgt spid="21"/>
                                        </p:tgtEl>
                                      </p:cBhvr>
                                    </p:animEffect>
                                  </p:childTnLst>
                                </p:cTn>
                              </p:par>
                              <p:par>
                                <p:cTn id="151" presetID="10" presetClass="entr" presetSubtype="0" fill="hold" nodeType="withEffect">
                                  <p:stCondLst>
                                    <p:cond delay="0"/>
                                  </p:stCondLst>
                                  <p:childTnLst>
                                    <p:set>
                                      <p:cBhvr>
                                        <p:cTn id="152" dur="1" fill="hold">
                                          <p:stCondLst>
                                            <p:cond delay="0"/>
                                          </p:stCondLst>
                                        </p:cTn>
                                        <p:tgtEl>
                                          <p:spTgt spid="25"/>
                                        </p:tgtEl>
                                        <p:attrNameLst>
                                          <p:attrName>style.visibility</p:attrName>
                                        </p:attrNameLst>
                                      </p:cBhvr>
                                      <p:to>
                                        <p:strVal val="visible"/>
                                      </p:to>
                                    </p:set>
                                    <p:animEffect transition="in" filter="fade">
                                      <p:cBhvr>
                                        <p:cTn id="153" dur="500"/>
                                        <p:tgtEl>
                                          <p:spTgt spid="25"/>
                                        </p:tgtEl>
                                      </p:cBhvr>
                                    </p:animEffect>
                                  </p:childTnLst>
                                </p:cTn>
                              </p:par>
                              <p:par>
                                <p:cTn id="154" presetID="10" presetClass="entr" presetSubtype="0" fill="hold" nodeType="withEffect">
                                  <p:stCondLst>
                                    <p:cond delay="0"/>
                                  </p:stCondLst>
                                  <p:childTnLst>
                                    <p:set>
                                      <p:cBhvr>
                                        <p:cTn id="155" dur="1" fill="hold">
                                          <p:stCondLst>
                                            <p:cond delay="0"/>
                                          </p:stCondLst>
                                        </p:cTn>
                                        <p:tgtEl>
                                          <p:spTgt spid="27"/>
                                        </p:tgtEl>
                                        <p:attrNameLst>
                                          <p:attrName>style.visibility</p:attrName>
                                        </p:attrNameLst>
                                      </p:cBhvr>
                                      <p:to>
                                        <p:strVal val="visible"/>
                                      </p:to>
                                    </p:set>
                                    <p:animEffect transition="in" filter="fade">
                                      <p:cBhvr>
                                        <p:cTn id="156" dur="500"/>
                                        <p:tgtEl>
                                          <p:spTgt spid="27"/>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11"/>
                                        </p:tgtEl>
                                        <p:attrNameLst>
                                          <p:attrName>style.visibility</p:attrName>
                                        </p:attrNameLst>
                                      </p:cBhvr>
                                      <p:to>
                                        <p:strVal val="visible"/>
                                      </p:to>
                                    </p:set>
                                    <p:animEffect transition="in" filter="fade">
                                      <p:cBhvr>
                                        <p:cTn id="161" dur="500"/>
                                        <p:tgtEl>
                                          <p:spTgt spid="11"/>
                                        </p:tgtEl>
                                      </p:cBhvr>
                                    </p:animEffec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nodeType="clickEffect">
                                  <p:stCondLst>
                                    <p:cond delay="0"/>
                                  </p:stCondLst>
                                  <p:childTnLst>
                                    <p:set>
                                      <p:cBhvr>
                                        <p:cTn id="165" dur="1" fill="hold">
                                          <p:stCondLst>
                                            <p:cond delay="0"/>
                                          </p:stCondLst>
                                        </p:cTn>
                                        <p:tgtEl>
                                          <p:spTgt spid="32"/>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xit" presetSubtype="0" fill="hold" grpId="0" nodeType="clickEffect" nodePh="1">
                                  <p:stCondLst>
                                    <p:cond delay="0"/>
                                  </p:stCondLst>
                                  <p:endCondLst>
                                    <p:cond evt="begin" delay="0">
                                      <p:tn val="168"/>
                                    </p:cond>
                                  </p:endCondLst>
                                  <p:childTnLst>
                                    <p:set>
                                      <p:cBhvr>
                                        <p:cTn id="169"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4" grpId="1" animBg="1"/>
      <p:bldP spid="64" grpId="0" animBg="1"/>
      <p:bldP spid="64" grpId="1" animBg="1"/>
      <p:bldP spid="64" grpId="2" animBg="1"/>
      <p:bldP spid="20" grpId="0" animBg="1"/>
      <p:bldP spid="20" grpId="1" animBg="1"/>
      <p:bldP spid="20" grpId="2" animBg="1"/>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0E5D-BE57-4501-8CDC-7B1428EBBF54}"/>
              </a:ext>
            </a:extLst>
          </p:cNvPr>
          <p:cNvSpPr>
            <a:spLocks noGrp="1"/>
          </p:cNvSpPr>
          <p:nvPr>
            <p:ph type="title"/>
          </p:nvPr>
        </p:nvSpPr>
        <p:spPr/>
        <p:txBody>
          <a:bodyPr/>
          <a:lstStyle/>
          <a:p>
            <a:r>
              <a:rPr lang="en-GB" dirty="0"/>
              <a:t>6AS/MD-1 Quantify additive and multiplicative relationships</a:t>
            </a:r>
          </a:p>
        </p:txBody>
      </p:sp>
      <p:sp>
        <p:nvSpPr>
          <p:cNvPr id="34" name="Rectangle 32">
            <a:extLst>
              <a:ext uri="{FF2B5EF4-FFF2-40B4-BE49-F238E27FC236}">
                <a16:creationId xmlns:a16="http://schemas.microsoft.com/office/drawing/2014/main" id="{4947C705-6922-4F9F-8ABC-A87C623133F5}"/>
              </a:ext>
            </a:extLst>
          </p:cNvPr>
          <p:cNvSpPr>
            <a:spLocks noChangeArrowheads="1"/>
          </p:cNvSpPr>
          <p:nvPr/>
        </p:nvSpPr>
        <p:spPr bwMode="auto">
          <a:xfrm>
            <a:off x="4534118" y="30670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D0D0D"/>
                </a:solidFill>
                <a:effectLst/>
                <a:uLnTx/>
                <a:uFillTx/>
                <a:latin typeface="Arial" panose="020B0604020202020204" pitchFamily="34" charset="0"/>
                <a:ea typeface="Malgun Gothic" panose="020B0503020000020004" pitchFamily="34" charset="-127"/>
                <a:cs typeface="Arial" panose="020B0604020202020204" pitchFamily="34" charset="0"/>
              </a:rPr>
              <a:t>			</a:t>
            </a: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 name="Rectangle 33">
            <a:extLst>
              <a:ext uri="{FF2B5EF4-FFF2-40B4-BE49-F238E27FC236}">
                <a16:creationId xmlns:a16="http://schemas.microsoft.com/office/drawing/2014/main" id="{5EAEAE73-BC05-4F98-B65A-ACCFA8C3AABC}"/>
              </a:ext>
            </a:extLst>
          </p:cNvPr>
          <p:cNvSpPr>
            <a:spLocks noChangeArrowheads="1"/>
          </p:cNvSpPr>
          <p:nvPr/>
        </p:nvSpPr>
        <p:spPr bwMode="auto">
          <a:xfrm>
            <a:off x="4534118" y="33464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D0D0D"/>
                </a:solidFill>
                <a:effectLst/>
                <a:uLnTx/>
                <a:uFillTx/>
                <a:latin typeface="Arial" panose="020B0604020202020204" pitchFamily="34" charset="0"/>
                <a:ea typeface="Malgun Gothic" panose="020B0503020000020004" pitchFamily="34" charset="-127"/>
                <a:cs typeface="Arial" panose="020B0604020202020204" pitchFamily="34" charset="0"/>
              </a:rPr>
              <a:t>		</a:t>
            </a: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 name="Rectangle 34">
            <a:extLst>
              <a:ext uri="{FF2B5EF4-FFF2-40B4-BE49-F238E27FC236}">
                <a16:creationId xmlns:a16="http://schemas.microsoft.com/office/drawing/2014/main" id="{EB1E0B03-17A7-4482-AFF0-10D57B950CEE}"/>
              </a:ext>
            </a:extLst>
          </p:cNvPr>
          <p:cNvSpPr>
            <a:spLocks noChangeArrowheads="1"/>
          </p:cNvSpPr>
          <p:nvPr/>
        </p:nvSpPr>
        <p:spPr bwMode="auto">
          <a:xfrm>
            <a:off x="4305518" y="36258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 name="Rectangle 35">
            <a:extLst>
              <a:ext uri="{FF2B5EF4-FFF2-40B4-BE49-F238E27FC236}">
                <a16:creationId xmlns:a16="http://schemas.microsoft.com/office/drawing/2014/main" id="{5F25A753-4CE9-4C4E-93A7-21258D0CE8C0}"/>
              </a:ext>
            </a:extLst>
          </p:cNvPr>
          <p:cNvSpPr>
            <a:spLocks noChangeArrowheads="1"/>
          </p:cNvSpPr>
          <p:nvPr/>
        </p:nvSpPr>
        <p:spPr bwMode="auto">
          <a:xfrm>
            <a:off x="4534118" y="43624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D0D0D"/>
                </a:solidFill>
                <a:effectLst/>
                <a:uLnTx/>
                <a:uFillTx/>
                <a:latin typeface="Arial" panose="020B0604020202020204" pitchFamily="34" charset="0"/>
                <a:ea typeface="Malgun Gothic" panose="020B0503020000020004" pitchFamily="34" charset="-127"/>
                <a:cs typeface="Arial" panose="020B0604020202020204" pitchFamily="34" charset="0"/>
              </a:rPr>
              <a:t>			</a:t>
            </a: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 name="TextBox 38">
            <a:extLst>
              <a:ext uri="{FF2B5EF4-FFF2-40B4-BE49-F238E27FC236}">
                <a16:creationId xmlns:a16="http://schemas.microsoft.com/office/drawing/2014/main" id="{08CBC359-0E48-496F-80BB-E1D495D2613E}"/>
              </a:ext>
            </a:extLst>
          </p:cNvPr>
          <p:cNvSpPr txBox="1"/>
          <p:nvPr/>
        </p:nvSpPr>
        <p:spPr>
          <a:xfrm>
            <a:off x="966502" y="1682158"/>
            <a:ext cx="10517644" cy="15573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 +          =  1,200                    200 x           = 1,200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 = 3 +                                       30 = 3 x </a:t>
            </a:r>
          </a:p>
        </p:txBody>
      </p:sp>
      <p:sp>
        <p:nvSpPr>
          <p:cNvPr id="40" name="Rectangle 39">
            <a:extLst>
              <a:ext uri="{FF2B5EF4-FFF2-40B4-BE49-F238E27FC236}">
                <a16:creationId xmlns:a16="http://schemas.microsoft.com/office/drawing/2014/main" id="{9F96D7F6-F151-41B0-8123-A90FFBD9444E}"/>
              </a:ext>
            </a:extLst>
          </p:cNvPr>
          <p:cNvSpPr/>
          <p:nvPr/>
        </p:nvSpPr>
        <p:spPr bwMode="auto">
          <a:xfrm>
            <a:off x="2231136" y="1640660"/>
            <a:ext cx="877824" cy="42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 name="TextBox 40">
            <a:extLst>
              <a:ext uri="{FF2B5EF4-FFF2-40B4-BE49-F238E27FC236}">
                <a16:creationId xmlns:a16="http://schemas.microsoft.com/office/drawing/2014/main" id="{AD58FFE6-52F4-4435-86B4-535103A24311}"/>
              </a:ext>
            </a:extLst>
          </p:cNvPr>
          <p:cNvSpPr txBox="1"/>
          <p:nvPr/>
        </p:nvSpPr>
        <p:spPr>
          <a:xfrm>
            <a:off x="2080477" y="1681246"/>
            <a:ext cx="773321" cy="523220"/>
          </a:xfrm>
          <a:prstGeom prst="rect">
            <a:avLst/>
          </a:prstGeom>
          <a:noFill/>
          <a:ln w="19050">
            <a:solidFill>
              <a:schemeClr val="tx1"/>
            </a:solidFill>
          </a:ln>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3" name="TextBox 42">
            <a:extLst>
              <a:ext uri="{FF2B5EF4-FFF2-40B4-BE49-F238E27FC236}">
                <a16:creationId xmlns:a16="http://schemas.microsoft.com/office/drawing/2014/main" id="{0D8D2A62-D08C-4A12-A296-0D635CACE9B8}"/>
              </a:ext>
            </a:extLst>
          </p:cNvPr>
          <p:cNvSpPr txBox="1"/>
          <p:nvPr/>
        </p:nvSpPr>
        <p:spPr>
          <a:xfrm>
            <a:off x="2467138" y="2665740"/>
            <a:ext cx="773321" cy="523220"/>
          </a:xfrm>
          <a:prstGeom prst="rect">
            <a:avLst/>
          </a:prstGeom>
          <a:noFill/>
          <a:ln w="19050">
            <a:solidFill>
              <a:schemeClr val="tx1"/>
            </a:solidFill>
          </a:ln>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5" name="TextBox 44">
            <a:extLst>
              <a:ext uri="{FF2B5EF4-FFF2-40B4-BE49-F238E27FC236}">
                <a16:creationId xmlns:a16="http://schemas.microsoft.com/office/drawing/2014/main" id="{FCEDF78C-7529-46F4-B818-964DC4B1086E}"/>
              </a:ext>
            </a:extLst>
          </p:cNvPr>
          <p:cNvSpPr txBox="1"/>
          <p:nvPr/>
        </p:nvSpPr>
        <p:spPr>
          <a:xfrm>
            <a:off x="976761" y="3597976"/>
            <a:ext cx="10591352"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0.1  = 1                                    x 0.1 = 1</a:t>
            </a:r>
          </a:p>
        </p:txBody>
      </p:sp>
      <p:sp>
        <p:nvSpPr>
          <p:cNvPr id="47" name="TextBox 46">
            <a:extLst>
              <a:ext uri="{FF2B5EF4-FFF2-40B4-BE49-F238E27FC236}">
                <a16:creationId xmlns:a16="http://schemas.microsoft.com/office/drawing/2014/main" id="{20632E32-3BB8-462A-A118-6E4F5340CFDE}"/>
              </a:ext>
            </a:extLst>
          </p:cNvPr>
          <p:cNvSpPr txBox="1"/>
          <p:nvPr/>
        </p:nvSpPr>
        <p:spPr>
          <a:xfrm>
            <a:off x="1133892" y="3625814"/>
            <a:ext cx="773321" cy="523220"/>
          </a:xfrm>
          <a:prstGeom prst="rect">
            <a:avLst/>
          </a:prstGeom>
          <a:noFill/>
          <a:ln w="19050">
            <a:solidFill>
              <a:schemeClr val="tx1"/>
            </a:solidFill>
          </a:ln>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9" name="TextBox 48">
            <a:extLst>
              <a:ext uri="{FF2B5EF4-FFF2-40B4-BE49-F238E27FC236}">
                <a16:creationId xmlns:a16="http://schemas.microsoft.com/office/drawing/2014/main" id="{9E38E9BA-5966-4412-B685-B00AE1D1980F}"/>
              </a:ext>
            </a:extLst>
          </p:cNvPr>
          <p:cNvSpPr txBox="1"/>
          <p:nvPr/>
        </p:nvSpPr>
        <p:spPr>
          <a:xfrm>
            <a:off x="7244426" y="1643228"/>
            <a:ext cx="773321" cy="523220"/>
          </a:xfrm>
          <a:prstGeom prst="rect">
            <a:avLst/>
          </a:prstGeom>
          <a:noFill/>
          <a:ln w="19050">
            <a:solidFill>
              <a:schemeClr val="tx1"/>
            </a:solidFill>
          </a:ln>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1" name="TextBox 50">
            <a:extLst>
              <a:ext uri="{FF2B5EF4-FFF2-40B4-BE49-F238E27FC236}">
                <a16:creationId xmlns:a16="http://schemas.microsoft.com/office/drawing/2014/main" id="{9BEFC0EE-A189-4B33-9B7F-DE83BD0E7C05}"/>
              </a:ext>
            </a:extLst>
          </p:cNvPr>
          <p:cNvSpPr txBox="1"/>
          <p:nvPr/>
        </p:nvSpPr>
        <p:spPr>
          <a:xfrm>
            <a:off x="7643759" y="2673446"/>
            <a:ext cx="773321" cy="523220"/>
          </a:xfrm>
          <a:prstGeom prst="rect">
            <a:avLst/>
          </a:prstGeom>
          <a:noFill/>
          <a:ln w="19050">
            <a:solidFill>
              <a:schemeClr val="tx1"/>
            </a:solidFill>
          </a:ln>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3" name="TextBox 52">
            <a:extLst>
              <a:ext uri="{FF2B5EF4-FFF2-40B4-BE49-F238E27FC236}">
                <a16:creationId xmlns:a16="http://schemas.microsoft.com/office/drawing/2014/main" id="{D35F294E-D3CD-4FFF-A7E8-ED070B8250AD}"/>
              </a:ext>
            </a:extLst>
          </p:cNvPr>
          <p:cNvSpPr txBox="1"/>
          <p:nvPr/>
        </p:nvSpPr>
        <p:spPr>
          <a:xfrm>
            <a:off x="6272437" y="3597976"/>
            <a:ext cx="773321" cy="523220"/>
          </a:xfrm>
          <a:prstGeom prst="rect">
            <a:avLst/>
          </a:prstGeom>
          <a:noFill/>
          <a:ln w="19050">
            <a:solidFill>
              <a:schemeClr val="tx1"/>
            </a:solidFill>
          </a:ln>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2" name="TextBox 61">
            <a:extLst>
              <a:ext uri="{FF2B5EF4-FFF2-40B4-BE49-F238E27FC236}">
                <a16:creationId xmlns:a16="http://schemas.microsoft.com/office/drawing/2014/main" id="{73105235-5C07-4465-929F-7BA6ED0BCD28}"/>
              </a:ext>
            </a:extLst>
          </p:cNvPr>
          <p:cNvSpPr txBox="1"/>
          <p:nvPr/>
        </p:nvSpPr>
        <p:spPr>
          <a:xfrm>
            <a:off x="623888" y="5212628"/>
            <a:ext cx="7546718"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Complete these calculations and consider the difference between additive and multiplicative relationships. </a:t>
            </a:r>
          </a:p>
        </p:txBody>
      </p:sp>
    </p:spTree>
    <p:extLst>
      <p:ext uri="{BB962C8B-B14F-4D97-AF65-F5344CB8AC3E}">
        <p14:creationId xmlns:p14="http://schemas.microsoft.com/office/powerpoint/2010/main" val="3425129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7510030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interpret and represent a part whole problem with 3 addends using a model</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436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  Description automatically generated">
            <a:extLst>
              <a:ext uri="{FF2B5EF4-FFF2-40B4-BE49-F238E27FC236}">
                <a16:creationId xmlns:a16="http://schemas.microsoft.com/office/drawing/2014/main" id="{46A61F62-C0EA-4663-9D58-1F0D89B52E45}"/>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1.28 Common structures and the part-part-whole relationship</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143730754"/>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 – 2:4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12-15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4748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1.28 Common structures </a:t>
            </a:r>
            <a:r>
              <a:rPr lang="en-US" dirty="0"/>
              <a:t>– step 2:1</a:t>
            </a:r>
          </a:p>
        </p:txBody>
      </p:sp>
      <p:pic>
        <p:nvPicPr>
          <p:cNvPr id="4" name="Picture 3">
            <a:extLst>
              <a:ext uri="{FF2B5EF4-FFF2-40B4-BE49-F238E27FC236}">
                <a16:creationId xmlns:a16="http://schemas.microsoft.com/office/drawing/2014/main" id="{3DD86848-5663-4099-B2DC-C7106FACFAF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086350" y="4219260"/>
            <a:ext cx="5300696" cy="1246127"/>
          </a:xfrm>
          <a:prstGeom prst="rect">
            <a:avLst/>
          </a:prstGeom>
        </p:spPr>
      </p:pic>
      <p:graphicFrame>
        <p:nvGraphicFramePr>
          <p:cNvPr id="7" name="Table 6">
            <a:extLst>
              <a:ext uri="{FF2B5EF4-FFF2-40B4-BE49-F238E27FC236}">
                <a16:creationId xmlns:a16="http://schemas.microsoft.com/office/drawing/2014/main" id="{84A62A60-B451-4CE4-81A4-F72FAB9CF942}"/>
              </a:ext>
            </a:extLst>
          </p:cNvPr>
          <p:cNvGraphicFramePr>
            <a:graphicFrameLocks noGrp="1"/>
          </p:cNvGraphicFramePr>
          <p:nvPr/>
        </p:nvGraphicFramePr>
        <p:xfrm>
          <a:off x="3959763" y="967272"/>
          <a:ext cx="4272474" cy="2194560"/>
        </p:xfrm>
        <a:graphic>
          <a:graphicData uri="http://schemas.openxmlformats.org/drawingml/2006/table">
            <a:tbl>
              <a:tblPr firstRow="1" bandRow="1">
                <a:tableStyleId>{5C22544A-7EE6-4342-B048-85BDC9FD1C3A}</a:tableStyleId>
              </a:tblPr>
              <a:tblGrid>
                <a:gridCol w="2136237">
                  <a:extLst>
                    <a:ext uri="{9D8B030D-6E8A-4147-A177-3AD203B41FA5}">
                      <a16:colId xmlns:a16="http://schemas.microsoft.com/office/drawing/2014/main" val="20000"/>
                    </a:ext>
                  </a:extLst>
                </a:gridCol>
                <a:gridCol w="2136237">
                  <a:extLst>
                    <a:ext uri="{9D8B030D-6E8A-4147-A177-3AD203B41FA5}">
                      <a16:colId xmlns:a16="http://schemas.microsoft.com/office/drawing/2014/main" val="20001"/>
                    </a:ext>
                  </a:extLst>
                </a:gridCol>
              </a:tblGrid>
              <a:tr h="358074">
                <a:tc>
                  <a:txBody>
                    <a:bodyPr/>
                    <a:lstStyle/>
                    <a:p>
                      <a:pPr algn="ctr"/>
                      <a:r>
                        <a:rPr lang="en-GB" sz="2400" b="1" dirty="0">
                          <a:solidFill>
                            <a:schemeClr val="accent5">
                              <a:lumMod val="10000"/>
                            </a:schemeClr>
                          </a:solidFill>
                          <a:latin typeface="Myriad Pro" panose="020B0503030403020204" pitchFamily="34" charset="0"/>
                        </a:rPr>
                        <a:t>Year group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accent5">
                              <a:lumMod val="10000"/>
                            </a:schemeClr>
                          </a:solidFill>
                          <a:latin typeface="Myriad Pro" panose="020B0503030403020204" pitchFamily="34" charset="0"/>
                        </a:rPr>
                        <a:t>Number of children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0000"/>
                  </a:ext>
                </a:extLst>
              </a:tr>
              <a:tr h="391638">
                <a:tc>
                  <a:txBody>
                    <a:bodyPr/>
                    <a:lstStyle/>
                    <a:p>
                      <a:r>
                        <a:rPr lang="en-GB" sz="2400" dirty="0">
                          <a:latin typeface="Myriad Pro" panose="020B0503030403020204" pitchFamily="34" charset="0"/>
                        </a:rPr>
                        <a:t>Reception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Myriad Pro" panose="020B0503030403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1638">
                <a:tc>
                  <a:txBody>
                    <a:bodyPr/>
                    <a:lstStyle/>
                    <a:p>
                      <a:r>
                        <a:rPr lang="en-GB" sz="2400" dirty="0">
                          <a:latin typeface="Myriad Pro" panose="020B0503030403020204" pitchFamily="34" charset="0"/>
                        </a:rPr>
                        <a:t>Year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Myriad Pro" panose="020B0503030403020204" pitchFamily="34" charset="0"/>
                        </a:rPr>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2745736"/>
                  </a:ext>
                </a:extLst>
              </a:tr>
              <a:tr h="391638">
                <a:tc>
                  <a:txBody>
                    <a:bodyPr/>
                    <a:lstStyle/>
                    <a:p>
                      <a:r>
                        <a:rPr lang="en-GB" sz="2400" dirty="0">
                          <a:latin typeface="Myriad Pro" panose="020B0503030403020204" pitchFamily="34" charset="0"/>
                        </a:rPr>
                        <a:t>Year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Myriad Pro" panose="020B0503030403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893109"/>
                  </a:ext>
                </a:extLst>
              </a:tr>
            </a:tbl>
          </a:graphicData>
        </a:graphic>
      </p:graphicFrame>
      <p:pic>
        <p:nvPicPr>
          <p:cNvPr id="8" name="Picture 7">
            <a:extLst>
              <a:ext uri="{FF2B5EF4-FFF2-40B4-BE49-F238E27FC236}">
                <a16:creationId xmlns:a16="http://schemas.microsoft.com/office/drawing/2014/main" id="{BAAE2FE7-0C15-4BD8-B4E5-068B49D1BB23}"/>
              </a:ext>
            </a:extLst>
          </p:cNvPr>
          <p:cNvPicPr>
            <a:picLocks noChangeAspect="1"/>
          </p:cNvPicPr>
          <p:nvPr/>
        </p:nvPicPr>
        <p:blipFill rotWithShape="1">
          <a:blip r:embed="rId4">
            <a:extLst>
              <a:ext uri="{28A0092B-C50C-407E-A947-70E740481C1C}">
                <a14:useLocalDpi xmlns:a14="http://schemas.microsoft.com/office/drawing/2010/main" val="0"/>
              </a:ext>
            </a:extLst>
          </a:blip>
          <a:srcRect t="-247"/>
          <a:stretch/>
        </p:blipFill>
        <p:spPr>
          <a:xfrm>
            <a:off x="1692564" y="3585771"/>
            <a:ext cx="3278492" cy="2532153"/>
          </a:xfrm>
          <a:prstGeom prst="rect">
            <a:avLst/>
          </a:prstGeom>
        </p:spPr>
      </p:pic>
    </p:spTree>
    <p:extLst>
      <p:ext uri="{BB962C8B-B14F-4D97-AF65-F5344CB8AC3E}">
        <p14:creationId xmlns:p14="http://schemas.microsoft.com/office/powerpoint/2010/main" val="423627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1.28 Common structures </a:t>
            </a:r>
            <a:r>
              <a:rPr lang="en-US" dirty="0"/>
              <a:t>– step 2:3</a:t>
            </a:r>
          </a:p>
        </p:txBody>
      </p:sp>
      <p:pic>
        <p:nvPicPr>
          <p:cNvPr id="5" name="Picture 4">
            <a:extLst>
              <a:ext uri="{FF2B5EF4-FFF2-40B4-BE49-F238E27FC236}">
                <a16:creationId xmlns:a16="http://schemas.microsoft.com/office/drawing/2014/main" id="{478B0B76-008F-4CFA-863C-B31AD9D4E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715" y="909147"/>
            <a:ext cx="5112573" cy="3616211"/>
          </a:xfrm>
          <a:prstGeom prst="rect">
            <a:avLst/>
          </a:prstGeom>
        </p:spPr>
      </p:pic>
      <p:pic>
        <p:nvPicPr>
          <p:cNvPr id="9" name="Picture 8">
            <a:extLst>
              <a:ext uri="{FF2B5EF4-FFF2-40B4-BE49-F238E27FC236}">
                <a16:creationId xmlns:a16="http://schemas.microsoft.com/office/drawing/2014/main" id="{3289470F-BB88-499B-AB82-EB8D399217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0969" y="4960993"/>
            <a:ext cx="4468720" cy="1015864"/>
          </a:xfrm>
          <a:prstGeom prst="rect">
            <a:avLst/>
          </a:prstGeom>
        </p:spPr>
      </p:pic>
      <p:pic>
        <p:nvPicPr>
          <p:cNvPr id="11" name="Picture 10">
            <a:extLst>
              <a:ext uri="{FF2B5EF4-FFF2-40B4-BE49-F238E27FC236}">
                <a16:creationId xmlns:a16="http://schemas.microsoft.com/office/drawing/2014/main" id="{8A99AD1D-B2B0-4E6C-9E8F-B5F6A77C2B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6752" y="4956135"/>
            <a:ext cx="4468720" cy="1015864"/>
          </a:xfrm>
          <a:prstGeom prst="rect">
            <a:avLst/>
          </a:prstGeom>
        </p:spPr>
      </p:pic>
    </p:spTree>
    <p:extLst>
      <p:ext uri="{BB962C8B-B14F-4D97-AF65-F5344CB8AC3E}">
        <p14:creationId xmlns:p14="http://schemas.microsoft.com/office/powerpoint/2010/main" val="182759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3280334546"/>
              </p:ext>
            </p:extLst>
          </p:nvPr>
        </p:nvGraphicFramePr>
        <p:xfrm>
          <a:off x="594008" y="1535029"/>
          <a:ext cx="10712127" cy="2541654"/>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3" action="ppaction://hlinksldjump"/>
                        </a:rPr>
                        <a:t>Pupils calculate the value of a missing part (1) </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8</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4" action="ppaction://hlinksldjump"/>
                        </a:rPr>
                        <a:t>Pupils calculate the value of a missing part (2) </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9</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5" action="ppaction://hlinksldjump"/>
                        </a:rPr>
                        <a:t>Pupils correctly represent an equation in a part-whole model</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10</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6" action="ppaction://hlinksldjump"/>
                        </a:rPr>
                        <a:t>Pupils explain how adjusting both addends affects the sum (2 digit numbers)</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11</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7" action="ppaction://hlinksldjump"/>
                        </a:rPr>
                        <a:t>Pupils explain how adjusting both addends affects the sum (decimal fractions)</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12</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8" action="ppaction://hlinksldjump"/>
                        </a:rPr>
                        <a:t>Pupils use the ‘same sum’ rule to balance equations</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548147114"/>
                  </a:ext>
                </a:extLst>
              </a:tr>
            </a:tbl>
          </a:graphicData>
        </a:graphic>
      </p:graphicFrame>
      <p:sp>
        <p:nvSpPr>
          <p:cNvPr id="7" name="Action Button: Return 6">
            <a:hlinkClick r:id="rId9" action="ppaction://hlinksldjump" highlightClick="1"/>
            <a:extLst>
              <a:ext uri="{FF2B5EF4-FFF2-40B4-BE49-F238E27FC236}">
                <a16:creationId xmlns:a16="http://schemas.microsoft.com/office/drawing/2014/main" id="{2570C625-E476-4A8C-BF3D-99D1E479925B}"/>
              </a:ext>
            </a:extLst>
          </p:cNvPr>
          <p:cNvSpPr/>
          <p:nvPr/>
        </p:nvSpPr>
        <p:spPr>
          <a:xfrm>
            <a:off x="594007" y="5480202"/>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382041" y="5429370"/>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1893446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1.28 Common structures </a:t>
            </a:r>
            <a:r>
              <a:rPr lang="en-US" dirty="0"/>
              <a:t>– step 2:4</a:t>
            </a:r>
          </a:p>
        </p:txBody>
      </p:sp>
      <p:pic>
        <p:nvPicPr>
          <p:cNvPr id="4" name="Picture 3">
            <a:extLst>
              <a:ext uri="{FF2B5EF4-FFF2-40B4-BE49-F238E27FC236}">
                <a16:creationId xmlns:a16="http://schemas.microsoft.com/office/drawing/2014/main" id="{C6445AA5-29D6-456C-B9EA-F02AC1905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527" y="2522537"/>
            <a:ext cx="7974949" cy="1812926"/>
          </a:xfrm>
          <a:prstGeom prst="rect">
            <a:avLst/>
          </a:prstGeom>
        </p:spPr>
      </p:pic>
    </p:spTree>
    <p:extLst>
      <p:ext uri="{BB962C8B-B14F-4D97-AF65-F5344CB8AC3E}">
        <p14:creationId xmlns:p14="http://schemas.microsoft.com/office/powerpoint/2010/main" val="2072321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91166740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create stories to correctly match a structure presented in a model</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906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  Description automatically generated">
            <a:extLst>
              <a:ext uri="{FF2B5EF4-FFF2-40B4-BE49-F238E27FC236}">
                <a16:creationId xmlns:a16="http://schemas.microsoft.com/office/drawing/2014/main" id="{46A61F62-C0EA-4663-9D58-1F0D89B52E45}"/>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1.28 Common structures and the part-part-whole relationship</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53583462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2:5 – 2:6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3137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1.28 Common structures </a:t>
            </a:r>
            <a:r>
              <a:rPr lang="en-US" dirty="0"/>
              <a:t>– step 2:5</a:t>
            </a:r>
          </a:p>
        </p:txBody>
      </p:sp>
      <p:sp>
        <p:nvSpPr>
          <p:cNvPr id="4" name="TextBox 3">
            <a:extLst>
              <a:ext uri="{FF2B5EF4-FFF2-40B4-BE49-F238E27FC236}">
                <a16:creationId xmlns:a16="http://schemas.microsoft.com/office/drawing/2014/main" id="{5734ED29-09F5-4A4A-AD26-C19A575D771C}"/>
              </a:ext>
            </a:extLst>
          </p:cNvPr>
          <p:cNvSpPr txBox="1"/>
          <p:nvPr/>
        </p:nvSpPr>
        <p:spPr>
          <a:xfrm>
            <a:off x="4370868" y="2963520"/>
            <a:ext cx="1944763" cy="461665"/>
          </a:xfrm>
          <a:prstGeom prst="rect">
            <a:avLst/>
          </a:prstGeom>
          <a:noFill/>
        </p:spPr>
        <p:txBody>
          <a:bodyPr wrap="none" rtlCol="0">
            <a:spAutoFit/>
          </a:bodyPr>
          <a:lstStyle/>
          <a:p>
            <a:pPr algn="ctr"/>
            <a:r>
              <a:rPr lang="en-GB" sz="2400" dirty="0">
                <a:latin typeface="Myriad Pro" panose="020B0703030403020204" pitchFamily="34" charset="0"/>
              </a:rPr>
              <a:t>30 + 20 + 55</a:t>
            </a:r>
            <a:endParaRPr lang="en-GB" sz="2400" dirty="0">
              <a:latin typeface="Myriad Pro" panose="020B0703030403020204" pitchFamily="34" charset="0"/>
              <a:cs typeface="Myanmar Text" panose="020B0502040204020203" pitchFamily="34" charset="0"/>
            </a:endParaRPr>
          </a:p>
        </p:txBody>
      </p:sp>
      <p:sp>
        <p:nvSpPr>
          <p:cNvPr id="6" name="TextBox 5">
            <a:extLst>
              <a:ext uri="{FF2B5EF4-FFF2-40B4-BE49-F238E27FC236}">
                <a16:creationId xmlns:a16="http://schemas.microsoft.com/office/drawing/2014/main" id="{F356347F-5003-4985-A68A-9F274AAF93C0}"/>
              </a:ext>
            </a:extLst>
          </p:cNvPr>
          <p:cNvSpPr txBox="1"/>
          <p:nvPr/>
        </p:nvSpPr>
        <p:spPr>
          <a:xfrm>
            <a:off x="6336041" y="2963519"/>
            <a:ext cx="1526380" cy="461665"/>
          </a:xfrm>
          <a:prstGeom prst="rect">
            <a:avLst/>
          </a:prstGeom>
          <a:noFill/>
        </p:spPr>
        <p:txBody>
          <a:bodyPr wrap="none" rtlCol="0">
            <a:spAutoFit/>
          </a:bodyPr>
          <a:lstStyle/>
          <a:p>
            <a:pPr algn="ctr"/>
            <a:r>
              <a:rPr lang="en-GB" sz="2400" dirty="0">
                <a:latin typeface="Myriad Pro" panose="020B0703030403020204" pitchFamily="34" charset="0"/>
              </a:rPr>
              <a:t>= 50 + 55</a:t>
            </a:r>
            <a:endParaRPr lang="en-GB" sz="2400" dirty="0">
              <a:latin typeface="Myriad Pro" panose="020B0703030403020204" pitchFamily="34" charset="0"/>
              <a:cs typeface="Myanmar Text" panose="020B0502040204020203" pitchFamily="34" charset="0"/>
            </a:endParaRPr>
          </a:p>
        </p:txBody>
      </p:sp>
      <p:sp>
        <p:nvSpPr>
          <p:cNvPr id="7" name="TextBox 6">
            <a:extLst>
              <a:ext uri="{FF2B5EF4-FFF2-40B4-BE49-F238E27FC236}">
                <a16:creationId xmlns:a16="http://schemas.microsoft.com/office/drawing/2014/main" id="{ADA81B95-3579-4262-9C9C-E96C9C6650BE}"/>
              </a:ext>
            </a:extLst>
          </p:cNvPr>
          <p:cNvSpPr txBox="1"/>
          <p:nvPr/>
        </p:nvSpPr>
        <p:spPr>
          <a:xfrm>
            <a:off x="6336041" y="3331826"/>
            <a:ext cx="979755" cy="461665"/>
          </a:xfrm>
          <a:prstGeom prst="rect">
            <a:avLst/>
          </a:prstGeom>
          <a:noFill/>
        </p:spPr>
        <p:txBody>
          <a:bodyPr wrap="none" rtlCol="0">
            <a:spAutoFit/>
          </a:bodyPr>
          <a:lstStyle/>
          <a:p>
            <a:pPr algn="ctr"/>
            <a:r>
              <a:rPr lang="en-GB" sz="2400" dirty="0">
                <a:latin typeface="Myriad Pro" panose="020B0703030403020204" pitchFamily="34" charset="0"/>
              </a:rPr>
              <a:t>= 105</a:t>
            </a:r>
            <a:endParaRPr lang="en-GB" sz="2400" dirty="0">
              <a:latin typeface="Myriad Pro" panose="020B0703030403020204" pitchFamily="34" charset="0"/>
              <a:cs typeface="Myanmar Text" panose="020B0502040204020203" pitchFamily="34" charset="0"/>
            </a:endParaRPr>
          </a:p>
        </p:txBody>
      </p:sp>
      <p:cxnSp>
        <p:nvCxnSpPr>
          <p:cNvPr id="8" name="Straight Connector 7">
            <a:extLst>
              <a:ext uri="{FF2B5EF4-FFF2-40B4-BE49-F238E27FC236}">
                <a16:creationId xmlns:a16="http://schemas.microsoft.com/office/drawing/2014/main" id="{4BA64750-E782-40C3-9F7F-78DDB121E71A}"/>
              </a:ext>
            </a:extLst>
          </p:cNvPr>
          <p:cNvCxnSpPr>
            <a:cxnSpLocks/>
          </p:cNvCxnSpPr>
          <p:nvPr/>
        </p:nvCxnSpPr>
        <p:spPr>
          <a:xfrm flipH="1">
            <a:off x="6804036" y="3707130"/>
            <a:ext cx="129542" cy="277784"/>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84537D0-1407-4C8D-9FA7-563C9F1EF83D}"/>
              </a:ext>
            </a:extLst>
          </p:cNvPr>
          <p:cNvCxnSpPr>
            <a:cxnSpLocks/>
          </p:cNvCxnSpPr>
          <p:nvPr/>
        </p:nvCxnSpPr>
        <p:spPr>
          <a:xfrm>
            <a:off x="7055496" y="3714750"/>
            <a:ext cx="114300" cy="274350"/>
          </a:xfrm>
          <a:prstGeom prst="line">
            <a:avLst/>
          </a:prstGeom>
          <a:ln w="28575"/>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0E4236AE-CD58-49DB-AC70-FE94283514AA}"/>
              </a:ext>
            </a:extLst>
          </p:cNvPr>
          <p:cNvSpPr txBox="1"/>
          <p:nvPr/>
        </p:nvSpPr>
        <p:spPr>
          <a:xfrm>
            <a:off x="6500294" y="3976378"/>
            <a:ext cx="527709" cy="461665"/>
          </a:xfrm>
          <a:prstGeom prst="rect">
            <a:avLst/>
          </a:prstGeom>
          <a:noFill/>
        </p:spPr>
        <p:txBody>
          <a:bodyPr wrap="none" rtlCol="0">
            <a:spAutoFit/>
          </a:bodyPr>
          <a:lstStyle/>
          <a:p>
            <a:pPr algn="ctr"/>
            <a:r>
              <a:rPr lang="en-GB" sz="2400" dirty="0">
                <a:latin typeface="Myriad Pro" panose="020B0703030403020204" pitchFamily="34" charset="0"/>
              </a:rPr>
              <a:t>60</a:t>
            </a:r>
            <a:endParaRPr lang="en-GB" sz="2400" dirty="0">
              <a:latin typeface="Myriad Pro" panose="020B0703030403020204" pitchFamily="34" charset="0"/>
              <a:cs typeface="Myanmar Text" panose="020B0502040204020203" pitchFamily="34" charset="0"/>
            </a:endParaRPr>
          </a:p>
        </p:txBody>
      </p:sp>
      <p:sp>
        <p:nvSpPr>
          <p:cNvPr id="25" name="TextBox 24">
            <a:extLst>
              <a:ext uri="{FF2B5EF4-FFF2-40B4-BE49-F238E27FC236}">
                <a16:creationId xmlns:a16="http://schemas.microsoft.com/office/drawing/2014/main" id="{973E1EC8-CBA1-432B-BA3A-C4F8609BDA2D}"/>
              </a:ext>
            </a:extLst>
          </p:cNvPr>
          <p:cNvSpPr txBox="1"/>
          <p:nvPr/>
        </p:nvSpPr>
        <p:spPr>
          <a:xfrm>
            <a:off x="6986953" y="3976377"/>
            <a:ext cx="518091" cy="461665"/>
          </a:xfrm>
          <a:prstGeom prst="rect">
            <a:avLst/>
          </a:prstGeom>
          <a:noFill/>
        </p:spPr>
        <p:txBody>
          <a:bodyPr wrap="none" rtlCol="0">
            <a:spAutoFit/>
          </a:bodyPr>
          <a:lstStyle/>
          <a:p>
            <a:pPr algn="ctr"/>
            <a:r>
              <a:rPr lang="en-GB" sz="2400" dirty="0">
                <a:latin typeface="Myriad Pro" panose="020B0703030403020204" pitchFamily="34" charset="0"/>
              </a:rPr>
              <a:t>45</a:t>
            </a:r>
            <a:endParaRPr lang="en-GB" sz="2400" dirty="0">
              <a:latin typeface="Myriad Pro" panose="020B0703030403020204" pitchFamily="34" charset="0"/>
              <a:cs typeface="Myanmar Text" panose="020B0502040204020203" pitchFamily="34" charset="0"/>
            </a:endParaRPr>
          </a:p>
        </p:txBody>
      </p:sp>
      <p:sp>
        <p:nvSpPr>
          <p:cNvPr id="26" name="TextBox 25">
            <a:extLst>
              <a:ext uri="{FF2B5EF4-FFF2-40B4-BE49-F238E27FC236}">
                <a16:creationId xmlns:a16="http://schemas.microsoft.com/office/drawing/2014/main" id="{DB56BC89-48E8-4DD8-9AEA-37E2DE012333}"/>
              </a:ext>
            </a:extLst>
          </p:cNvPr>
          <p:cNvSpPr txBox="1"/>
          <p:nvPr/>
        </p:nvSpPr>
        <p:spPr>
          <a:xfrm>
            <a:off x="6336041" y="4337665"/>
            <a:ext cx="2161169" cy="461665"/>
          </a:xfrm>
          <a:prstGeom prst="rect">
            <a:avLst/>
          </a:prstGeom>
          <a:noFill/>
        </p:spPr>
        <p:txBody>
          <a:bodyPr wrap="none" rtlCol="0">
            <a:spAutoFit/>
          </a:bodyPr>
          <a:lstStyle/>
          <a:p>
            <a:pPr algn="ctr"/>
            <a:r>
              <a:rPr lang="en-GB" sz="2400" dirty="0">
                <a:latin typeface="Myriad Pro" panose="020B0703030403020204" pitchFamily="34" charset="0"/>
              </a:rPr>
              <a:t>= 1 hr 45 mins</a:t>
            </a:r>
            <a:endParaRPr lang="en-GB" sz="2400" dirty="0">
              <a:latin typeface="Myriad Pro" panose="020B0703030403020204" pitchFamily="34" charset="0"/>
              <a:cs typeface="Myanmar Text" panose="020B0502040204020203" pitchFamily="34" charset="0"/>
            </a:endParaRPr>
          </a:p>
        </p:txBody>
      </p:sp>
      <p:sp>
        <p:nvSpPr>
          <p:cNvPr id="27" name="TextBox 26">
            <a:extLst>
              <a:ext uri="{FF2B5EF4-FFF2-40B4-BE49-F238E27FC236}">
                <a16:creationId xmlns:a16="http://schemas.microsoft.com/office/drawing/2014/main" id="{6B815BE7-F6D8-4DB9-B9AD-985F9AF7BBE6}"/>
              </a:ext>
            </a:extLst>
          </p:cNvPr>
          <p:cNvSpPr txBox="1"/>
          <p:nvPr/>
        </p:nvSpPr>
        <p:spPr>
          <a:xfrm>
            <a:off x="4711059" y="5062136"/>
            <a:ext cx="1778051" cy="461665"/>
          </a:xfrm>
          <a:prstGeom prst="rect">
            <a:avLst/>
          </a:prstGeom>
          <a:noFill/>
        </p:spPr>
        <p:txBody>
          <a:bodyPr wrap="none" rtlCol="0">
            <a:spAutoFit/>
          </a:bodyPr>
          <a:lstStyle/>
          <a:p>
            <a:pPr algn="ctr"/>
            <a:r>
              <a:rPr lang="en-GB" sz="2400" dirty="0">
                <a:latin typeface="Myriad Pro" panose="020B0703030403020204" pitchFamily="34" charset="0"/>
              </a:rPr>
              <a:t>55 + 5 = 60</a:t>
            </a:r>
            <a:endParaRPr lang="en-GB" sz="2400" dirty="0">
              <a:latin typeface="Myriad Pro" panose="020B0703030403020204" pitchFamily="34" charset="0"/>
              <a:cs typeface="Myanmar Text" panose="020B0502040204020203" pitchFamily="34" charset="0"/>
            </a:endParaRPr>
          </a:p>
        </p:txBody>
      </p:sp>
      <p:sp>
        <p:nvSpPr>
          <p:cNvPr id="28" name="TextBox 27">
            <a:extLst>
              <a:ext uri="{FF2B5EF4-FFF2-40B4-BE49-F238E27FC236}">
                <a16:creationId xmlns:a16="http://schemas.microsoft.com/office/drawing/2014/main" id="{C71F9493-0C75-42BB-9A57-B70569951525}"/>
              </a:ext>
            </a:extLst>
          </p:cNvPr>
          <p:cNvSpPr txBox="1"/>
          <p:nvPr/>
        </p:nvSpPr>
        <p:spPr>
          <a:xfrm>
            <a:off x="4710248" y="5462599"/>
            <a:ext cx="1944763" cy="461665"/>
          </a:xfrm>
          <a:prstGeom prst="rect">
            <a:avLst/>
          </a:prstGeom>
          <a:noFill/>
        </p:spPr>
        <p:txBody>
          <a:bodyPr wrap="none" rtlCol="0">
            <a:spAutoFit/>
          </a:bodyPr>
          <a:lstStyle/>
          <a:p>
            <a:pPr algn="ctr"/>
            <a:r>
              <a:rPr lang="en-GB" sz="2400" dirty="0">
                <a:latin typeface="Myriad Pro" panose="020B0703030403020204" pitchFamily="34" charset="0"/>
              </a:rPr>
              <a:t>30 + 15 = 45</a:t>
            </a:r>
            <a:endParaRPr lang="en-GB" sz="2400" dirty="0">
              <a:latin typeface="Myriad Pro" panose="020B0703030403020204" pitchFamily="34" charset="0"/>
              <a:cs typeface="Myanmar Text" panose="020B0502040204020203" pitchFamily="34" charset="0"/>
            </a:endParaRPr>
          </a:p>
        </p:txBody>
      </p:sp>
      <p:sp>
        <p:nvSpPr>
          <p:cNvPr id="29" name="TextBox 28">
            <a:extLst>
              <a:ext uri="{FF2B5EF4-FFF2-40B4-BE49-F238E27FC236}">
                <a16:creationId xmlns:a16="http://schemas.microsoft.com/office/drawing/2014/main" id="{E1D85CF0-0074-42C7-91B4-D93770DD72C5}"/>
              </a:ext>
            </a:extLst>
          </p:cNvPr>
          <p:cNvSpPr txBox="1"/>
          <p:nvPr/>
        </p:nvSpPr>
        <p:spPr>
          <a:xfrm>
            <a:off x="6896586" y="5277135"/>
            <a:ext cx="1848583" cy="461665"/>
          </a:xfrm>
          <a:prstGeom prst="rect">
            <a:avLst/>
          </a:prstGeom>
          <a:noFill/>
        </p:spPr>
        <p:txBody>
          <a:bodyPr wrap="none" rtlCol="0">
            <a:spAutoFit/>
          </a:bodyPr>
          <a:lstStyle/>
          <a:p>
            <a:pPr algn="ctr"/>
            <a:r>
              <a:rPr lang="en-GB" sz="2400" dirty="0">
                <a:latin typeface="Myriad Pro" panose="020B0703030403020204" pitchFamily="34" charset="0"/>
              </a:rPr>
              <a:t>1 hr 45 mins</a:t>
            </a:r>
            <a:endParaRPr lang="en-GB" sz="2400" dirty="0">
              <a:latin typeface="Myriad Pro" panose="020B0703030403020204" pitchFamily="34" charset="0"/>
              <a:cs typeface="Myanmar Text" panose="020B0502040204020203" pitchFamily="34" charset="0"/>
            </a:endParaRPr>
          </a:p>
        </p:txBody>
      </p:sp>
      <p:sp>
        <p:nvSpPr>
          <p:cNvPr id="3" name="Right Brace 2">
            <a:extLst>
              <a:ext uri="{FF2B5EF4-FFF2-40B4-BE49-F238E27FC236}">
                <a16:creationId xmlns:a16="http://schemas.microsoft.com/office/drawing/2014/main" id="{9E68EE6F-11B8-49EB-BB9D-9DBEEBDD691B}"/>
              </a:ext>
            </a:extLst>
          </p:cNvPr>
          <p:cNvSpPr/>
          <p:nvPr/>
        </p:nvSpPr>
        <p:spPr>
          <a:xfrm>
            <a:off x="6647617" y="5171727"/>
            <a:ext cx="113949" cy="67028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E9E4112A-880F-4143-93F8-CDAD47E0A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201" y="1040401"/>
            <a:ext cx="7974949" cy="1812927"/>
          </a:xfrm>
          <a:prstGeom prst="rect">
            <a:avLst/>
          </a:prstGeom>
        </p:spPr>
      </p:pic>
    </p:spTree>
    <p:extLst>
      <p:ext uri="{BB962C8B-B14F-4D97-AF65-F5344CB8AC3E}">
        <p14:creationId xmlns:p14="http://schemas.microsoft.com/office/powerpoint/2010/main" val="384490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par>
                                <p:cTn id="23" presetID="22" presetClass="entr" presetSubtype="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24" grpId="0"/>
      <p:bldP spid="25" grpId="0"/>
      <p:bldP spid="26" grpId="0"/>
      <p:bldP spid="27" grpId="0"/>
      <p:bldP spid="28" grpId="0"/>
      <p:bldP spid="29" grpId="0"/>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1.28 Common structures </a:t>
            </a:r>
            <a:r>
              <a:rPr lang="en-US" dirty="0"/>
              <a:t>– step 2:6</a:t>
            </a:r>
          </a:p>
        </p:txBody>
      </p:sp>
      <p:pic>
        <p:nvPicPr>
          <p:cNvPr id="4" name="Picture 3">
            <a:extLst>
              <a:ext uri="{FF2B5EF4-FFF2-40B4-BE49-F238E27FC236}">
                <a16:creationId xmlns:a16="http://schemas.microsoft.com/office/drawing/2014/main" id="{82EB8732-9F8C-434A-979A-4A76377A6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883" y="2459856"/>
            <a:ext cx="7994237" cy="1938288"/>
          </a:xfrm>
          <a:prstGeom prst="rect">
            <a:avLst/>
          </a:prstGeom>
        </p:spPr>
      </p:pic>
      <p:sp>
        <p:nvSpPr>
          <p:cNvPr id="6" name="Rectangle 5">
            <a:extLst>
              <a:ext uri="{FF2B5EF4-FFF2-40B4-BE49-F238E27FC236}">
                <a16:creationId xmlns:a16="http://schemas.microsoft.com/office/drawing/2014/main" id="{791EA882-A21D-445F-9F96-6B13D5D1DA78}"/>
              </a:ext>
            </a:extLst>
          </p:cNvPr>
          <p:cNvSpPr/>
          <p:nvPr/>
        </p:nvSpPr>
        <p:spPr>
          <a:xfrm>
            <a:off x="9696450" y="2459856"/>
            <a:ext cx="647700" cy="664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9112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6</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63869852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their knowledge of additive structures to solve problems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8837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  Description automatically generated">
            <a:extLst>
              <a:ext uri="{FF2B5EF4-FFF2-40B4-BE49-F238E27FC236}">
                <a16:creationId xmlns:a16="http://schemas.microsoft.com/office/drawing/2014/main" id="{46A61F62-C0EA-4663-9D58-1F0D89B52E45}"/>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1.28 Common structures and the part-part-whole relationship</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57712566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17-18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341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1.28 Common structures </a:t>
            </a:r>
            <a:r>
              <a:rPr lang="en-US" dirty="0"/>
              <a:t>– step 2:7</a:t>
            </a:r>
          </a:p>
        </p:txBody>
      </p:sp>
      <p:pic>
        <p:nvPicPr>
          <p:cNvPr id="5" name="Picture 4">
            <a:extLst>
              <a:ext uri="{FF2B5EF4-FFF2-40B4-BE49-F238E27FC236}">
                <a16:creationId xmlns:a16="http://schemas.microsoft.com/office/drawing/2014/main" id="{558A43E4-6E37-4B9C-B39D-C63A656F4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883" y="2459856"/>
            <a:ext cx="7994237" cy="1938288"/>
          </a:xfrm>
          <a:prstGeom prst="rect">
            <a:avLst/>
          </a:prstGeom>
        </p:spPr>
      </p:pic>
      <p:sp>
        <p:nvSpPr>
          <p:cNvPr id="7" name="Rectangle 6">
            <a:extLst>
              <a:ext uri="{FF2B5EF4-FFF2-40B4-BE49-F238E27FC236}">
                <a16:creationId xmlns:a16="http://schemas.microsoft.com/office/drawing/2014/main" id="{4D467531-38A1-4DAA-9846-1804BA1651ED}"/>
              </a:ext>
            </a:extLst>
          </p:cNvPr>
          <p:cNvSpPr/>
          <p:nvPr/>
        </p:nvSpPr>
        <p:spPr>
          <a:xfrm>
            <a:off x="9696450" y="2459856"/>
            <a:ext cx="647700" cy="664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999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1.28 Common structures </a:t>
            </a:r>
            <a:r>
              <a:rPr lang="en-US" dirty="0"/>
              <a:t>– step 2:7</a:t>
            </a:r>
          </a:p>
        </p:txBody>
      </p:sp>
      <p:pic>
        <p:nvPicPr>
          <p:cNvPr id="4" name="Picture 3">
            <a:extLst>
              <a:ext uri="{FF2B5EF4-FFF2-40B4-BE49-F238E27FC236}">
                <a16:creationId xmlns:a16="http://schemas.microsoft.com/office/drawing/2014/main" id="{09B7C63A-D56C-46B7-8759-2E9A0715E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553" y="1508044"/>
            <a:ext cx="4430897" cy="3841912"/>
          </a:xfrm>
          <a:prstGeom prst="rect">
            <a:avLst/>
          </a:prstGeom>
        </p:spPr>
      </p:pic>
      <p:sp>
        <p:nvSpPr>
          <p:cNvPr id="6" name="TextBox 5">
            <a:extLst>
              <a:ext uri="{FF2B5EF4-FFF2-40B4-BE49-F238E27FC236}">
                <a16:creationId xmlns:a16="http://schemas.microsoft.com/office/drawing/2014/main" id="{91F9F101-8B88-4BA8-9255-E25A55A1C857}"/>
              </a:ext>
            </a:extLst>
          </p:cNvPr>
          <p:cNvSpPr txBox="1"/>
          <p:nvPr/>
        </p:nvSpPr>
        <p:spPr bwMode="auto">
          <a:xfrm>
            <a:off x="5825526" y="5413166"/>
            <a:ext cx="243047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900" dirty="0">
                <a:solidFill>
                  <a:srgbClr val="808080"/>
                </a:solidFill>
                <a:latin typeface="Myriad Pro Semibold" charset="0"/>
                <a:ea typeface="Myriad Pro Semibold" charset="0"/>
                <a:cs typeface="Myriad Pro Semibold" charset="0"/>
              </a:rPr>
              <a:t>Source: </a:t>
            </a:r>
            <a:r>
              <a:rPr lang="en-GB" sz="900" i="1" dirty="0">
                <a:solidFill>
                  <a:srgbClr val="808080"/>
                </a:solidFill>
                <a:latin typeface="Myriad Pro Semibold" charset="0"/>
                <a:ea typeface="Myriad Pro Semibold" charset="0"/>
                <a:cs typeface="Myriad Pro Semibold" charset="0"/>
              </a:rPr>
              <a:t>London Datastore</a:t>
            </a:r>
          </a:p>
          <a:p>
            <a:pPr algn="r">
              <a:buClr>
                <a:srgbClr val="82CBDD"/>
              </a:buClr>
              <a:buNone/>
            </a:pPr>
            <a:r>
              <a:rPr lang="en-GB" sz="900" dirty="0">
                <a:solidFill>
                  <a:srgbClr val="808080"/>
                </a:solidFill>
                <a:latin typeface="Myriad Pro Semibold" charset="0"/>
                <a:ea typeface="Myriad Pro Semibold" charset="0"/>
                <a:cs typeface="Myriad Pro Semibold" charset="0"/>
              </a:rPr>
              <a:t>Public sector information licensed under the</a:t>
            </a:r>
          </a:p>
          <a:p>
            <a:pPr algn="r">
              <a:buClr>
                <a:srgbClr val="82CBDD"/>
              </a:buClr>
              <a:buNone/>
            </a:pPr>
            <a:r>
              <a:rPr lang="en-GB" sz="900" dirty="0">
                <a:solidFill>
                  <a:srgbClr val="808080"/>
                </a:solidFill>
                <a:latin typeface="Myriad Pro Semibold" charset="0"/>
                <a:ea typeface="Myriad Pro Semibold" charset="0"/>
                <a:cs typeface="Myriad Pro Semibold" charset="0"/>
              </a:rPr>
              <a:t>Open Government Licence v2.0</a:t>
            </a:r>
          </a:p>
        </p:txBody>
      </p:sp>
    </p:spTree>
    <p:extLst>
      <p:ext uri="{BB962C8B-B14F-4D97-AF65-F5344CB8AC3E}">
        <p14:creationId xmlns:p14="http://schemas.microsoft.com/office/powerpoint/2010/main" val="2861448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1.28 Common structures </a:t>
            </a:r>
            <a:r>
              <a:rPr lang="en-US" dirty="0"/>
              <a:t>– step 2:7</a:t>
            </a:r>
          </a:p>
        </p:txBody>
      </p:sp>
      <p:graphicFrame>
        <p:nvGraphicFramePr>
          <p:cNvPr id="6" name="Table 5">
            <a:extLst>
              <a:ext uri="{FF2B5EF4-FFF2-40B4-BE49-F238E27FC236}">
                <a16:creationId xmlns:a16="http://schemas.microsoft.com/office/drawing/2014/main" id="{032A0288-E354-48D6-A6E3-4E0C0951F04E}"/>
              </a:ext>
            </a:extLst>
          </p:cNvPr>
          <p:cNvGraphicFramePr>
            <a:graphicFrameLocks noGrp="1"/>
          </p:cNvGraphicFramePr>
          <p:nvPr/>
        </p:nvGraphicFramePr>
        <p:xfrm>
          <a:off x="3959763" y="1737360"/>
          <a:ext cx="4272474" cy="3383280"/>
        </p:xfrm>
        <a:graphic>
          <a:graphicData uri="http://schemas.openxmlformats.org/drawingml/2006/table">
            <a:tbl>
              <a:tblPr firstRow="1" bandRow="1">
                <a:tableStyleId>{5C22544A-7EE6-4342-B048-85BDC9FD1C3A}</a:tableStyleId>
              </a:tblPr>
              <a:tblGrid>
                <a:gridCol w="2136237">
                  <a:extLst>
                    <a:ext uri="{9D8B030D-6E8A-4147-A177-3AD203B41FA5}">
                      <a16:colId xmlns:a16="http://schemas.microsoft.com/office/drawing/2014/main" val="20000"/>
                    </a:ext>
                  </a:extLst>
                </a:gridCol>
                <a:gridCol w="2136237">
                  <a:extLst>
                    <a:ext uri="{9D8B030D-6E8A-4147-A177-3AD203B41FA5}">
                      <a16:colId xmlns:a16="http://schemas.microsoft.com/office/drawing/2014/main" val="20001"/>
                    </a:ext>
                  </a:extLst>
                </a:gridCol>
              </a:tblGrid>
              <a:tr h="503322">
                <a:tc>
                  <a:txBody>
                    <a:bodyPr/>
                    <a:lstStyle/>
                    <a:p>
                      <a:pPr algn="ctr"/>
                      <a:r>
                        <a:rPr lang="en-GB" sz="2400" b="1" dirty="0">
                          <a:solidFill>
                            <a:schemeClr val="accent5">
                              <a:lumMod val="10000"/>
                            </a:schemeClr>
                          </a:solidFill>
                          <a:latin typeface="Myriad Pro" panose="020B0503030403020204" pitchFamily="34" charset="0"/>
                        </a:rPr>
                        <a:t>Island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accent5">
                              <a:lumMod val="10000"/>
                            </a:schemeClr>
                          </a:solidFill>
                          <a:latin typeface="Myriad Pro" panose="020B0503030403020204" pitchFamily="34" charset="0"/>
                        </a:rPr>
                        <a:t>Approximate population in 2016 (thousands)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0000"/>
                  </a:ext>
                </a:extLst>
              </a:tr>
              <a:tr h="391638">
                <a:tc>
                  <a:txBody>
                    <a:bodyPr/>
                    <a:lstStyle/>
                    <a:p>
                      <a:r>
                        <a:rPr lang="en-GB" sz="2400" dirty="0">
                          <a:latin typeface="Myriad Pro" panose="020B0503030403020204" pitchFamily="34" charset="0"/>
                        </a:rPr>
                        <a:t>Isle of Wight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2400"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1638">
                <a:tc>
                  <a:txBody>
                    <a:bodyPr/>
                    <a:lstStyle/>
                    <a:p>
                      <a:r>
                        <a:rPr lang="en-GB" sz="2400" dirty="0">
                          <a:latin typeface="Myriad Pro" panose="020B0503030403020204" pitchFamily="34" charset="0"/>
                        </a:rPr>
                        <a:t>Isle of 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2400"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2745736"/>
                  </a:ext>
                </a:extLst>
              </a:tr>
              <a:tr h="391638">
                <a:tc>
                  <a:txBody>
                    <a:bodyPr/>
                    <a:lstStyle/>
                    <a:p>
                      <a:r>
                        <a:rPr lang="en-GB" sz="2400" dirty="0">
                          <a:latin typeface="Myriad Pro" panose="020B0503030403020204" pitchFamily="34" charset="0"/>
                        </a:rPr>
                        <a:t>Guernsey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2400"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893109"/>
                  </a:ext>
                </a:extLst>
              </a:tr>
              <a:tr h="391638">
                <a:tc>
                  <a:txBody>
                    <a:bodyPr/>
                    <a:lstStyle/>
                    <a:p>
                      <a:r>
                        <a:rPr lang="en-GB" sz="2400" dirty="0">
                          <a:latin typeface="Myriad Pro" panose="020B0503030403020204" pitchFamily="34" charset="0"/>
                        </a:rPr>
                        <a:t>Jersey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2400"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1788051"/>
                  </a:ext>
                </a:extLst>
              </a:tr>
            </a:tbl>
          </a:graphicData>
        </a:graphic>
      </p:graphicFrame>
      <p:sp>
        <p:nvSpPr>
          <p:cNvPr id="3" name="TextBox 2">
            <a:extLst>
              <a:ext uri="{FF2B5EF4-FFF2-40B4-BE49-F238E27FC236}">
                <a16:creationId xmlns:a16="http://schemas.microsoft.com/office/drawing/2014/main" id="{B835172B-2EEF-40E8-9798-D78AA4C7CE20}"/>
              </a:ext>
            </a:extLst>
          </p:cNvPr>
          <p:cNvSpPr txBox="1"/>
          <p:nvPr/>
        </p:nvSpPr>
        <p:spPr>
          <a:xfrm>
            <a:off x="6795042" y="3302001"/>
            <a:ext cx="699230" cy="461665"/>
          </a:xfrm>
          <a:prstGeom prst="rect">
            <a:avLst/>
          </a:prstGeom>
          <a:noFill/>
        </p:spPr>
        <p:txBody>
          <a:bodyPr wrap="none" rtlCol="0">
            <a:spAutoFit/>
          </a:bodyPr>
          <a:lstStyle/>
          <a:p>
            <a:pPr algn="ctr"/>
            <a:r>
              <a:rPr lang="en-GB" sz="2400" dirty="0">
                <a:latin typeface="Myriad Pro" panose="020B0703030403020204" pitchFamily="34" charset="0"/>
              </a:rPr>
              <a:t>140</a:t>
            </a:r>
          </a:p>
        </p:txBody>
      </p:sp>
      <p:sp>
        <p:nvSpPr>
          <p:cNvPr id="5" name="TextBox 4">
            <a:extLst>
              <a:ext uri="{FF2B5EF4-FFF2-40B4-BE49-F238E27FC236}">
                <a16:creationId xmlns:a16="http://schemas.microsoft.com/office/drawing/2014/main" id="{8D00D1BD-CD16-462F-8B60-20054C020204}"/>
              </a:ext>
            </a:extLst>
          </p:cNvPr>
          <p:cNvSpPr txBox="1"/>
          <p:nvPr/>
        </p:nvSpPr>
        <p:spPr>
          <a:xfrm>
            <a:off x="6961812" y="3749656"/>
            <a:ext cx="518091" cy="461665"/>
          </a:xfrm>
          <a:prstGeom prst="rect">
            <a:avLst/>
          </a:prstGeom>
          <a:noFill/>
        </p:spPr>
        <p:txBody>
          <a:bodyPr wrap="none" rtlCol="0">
            <a:spAutoFit/>
          </a:bodyPr>
          <a:lstStyle/>
          <a:p>
            <a:pPr algn="ctr"/>
            <a:r>
              <a:rPr lang="en-GB" sz="2400" dirty="0">
                <a:latin typeface="Myriad Pro" panose="020B0703030403020204" pitchFamily="34" charset="0"/>
              </a:rPr>
              <a:t>83</a:t>
            </a:r>
          </a:p>
        </p:txBody>
      </p:sp>
      <p:sp>
        <p:nvSpPr>
          <p:cNvPr id="7" name="TextBox 6">
            <a:extLst>
              <a:ext uri="{FF2B5EF4-FFF2-40B4-BE49-F238E27FC236}">
                <a16:creationId xmlns:a16="http://schemas.microsoft.com/office/drawing/2014/main" id="{38799098-3AF5-4D7E-978A-C11BDFC2B57C}"/>
              </a:ext>
            </a:extLst>
          </p:cNvPr>
          <p:cNvSpPr txBox="1"/>
          <p:nvPr/>
        </p:nvSpPr>
        <p:spPr>
          <a:xfrm>
            <a:off x="6957002" y="4206459"/>
            <a:ext cx="527710" cy="461665"/>
          </a:xfrm>
          <a:prstGeom prst="rect">
            <a:avLst/>
          </a:prstGeom>
          <a:noFill/>
        </p:spPr>
        <p:txBody>
          <a:bodyPr wrap="none" rtlCol="0">
            <a:spAutoFit/>
          </a:bodyPr>
          <a:lstStyle/>
          <a:p>
            <a:pPr algn="ctr"/>
            <a:r>
              <a:rPr lang="en-GB" sz="2400" dirty="0">
                <a:latin typeface="Myriad Pro" panose="020B0703030403020204" pitchFamily="34" charset="0"/>
              </a:rPr>
              <a:t>62</a:t>
            </a:r>
          </a:p>
        </p:txBody>
      </p:sp>
      <p:sp>
        <p:nvSpPr>
          <p:cNvPr id="8" name="TextBox 7">
            <a:extLst>
              <a:ext uri="{FF2B5EF4-FFF2-40B4-BE49-F238E27FC236}">
                <a16:creationId xmlns:a16="http://schemas.microsoft.com/office/drawing/2014/main" id="{5250193B-6DB8-4DBE-B910-A69FCAE67F24}"/>
              </a:ext>
            </a:extLst>
          </p:cNvPr>
          <p:cNvSpPr txBox="1"/>
          <p:nvPr/>
        </p:nvSpPr>
        <p:spPr>
          <a:xfrm>
            <a:off x="6785187" y="4663550"/>
            <a:ext cx="699230" cy="461665"/>
          </a:xfrm>
          <a:prstGeom prst="rect">
            <a:avLst/>
          </a:prstGeom>
          <a:noFill/>
        </p:spPr>
        <p:txBody>
          <a:bodyPr wrap="none" rtlCol="0">
            <a:spAutoFit/>
          </a:bodyPr>
          <a:lstStyle/>
          <a:p>
            <a:pPr algn="ctr"/>
            <a:r>
              <a:rPr lang="en-GB" sz="2400" dirty="0">
                <a:latin typeface="Myriad Pro" panose="020B0703030403020204" pitchFamily="34" charset="0"/>
              </a:rPr>
              <a:t>104</a:t>
            </a:r>
          </a:p>
        </p:txBody>
      </p:sp>
    </p:spTree>
    <p:extLst>
      <p:ext uri="{BB962C8B-B14F-4D97-AF65-F5344CB8AC3E}">
        <p14:creationId xmlns:p14="http://schemas.microsoft.com/office/powerpoint/2010/main" val="2613071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3966586327"/>
              </p:ext>
            </p:extLst>
          </p:nvPr>
        </p:nvGraphicFramePr>
        <p:xfrm>
          <a:off x="594008" y="1535029"/>
          <a:ext cx="10712127" cy="3273174"/>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13</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3" action="ppaction://hlinksldjump"/>
                        </a:rPr>
                        <a:t>Pupils use the ‘same sum’ rule to balance equations with an unknown</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14</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4" action="ppaction://hlinksldjump"/>
                        </a:rPr>
                        <a:t>Pupils explain how adjusting one addend affects the sum</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15</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5" action="ppaction://hlinksldjump"/>
                        </a:rPr>
                        <a:t>Pupils solve addition calculations mentally by using known facts </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16</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6" action="ppaction://hlinksldjump"/>
                        </a:rPr>
                        <a:t>Pupils solve calculations with missing addends</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17</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7" action="ppaction://hlinksldjump"/>
                        </a:rPr>
                        <a:t>Pupils explain how adjusting both the minuend and subtrahend by the same amount affects the difference </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18</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8" action="ppaction://hlinksldjump"/>
                        </a:rPr>
                        <a:t>Pupils explain how using the ‘same difference’ rule can make mental calculation easier (1)</a:t>
                      </a: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rPr>
                        <a:t> </a:t>
                      </a:r>
                    </a:p>
                  </a:txBody>
                  <a:tcPr anchor="ctr">
                    <a:solidFill>
                      <a:srgbClr val="E5F3F2"/>
                    </a:solidFill>
                  </a:tcPr>
                </a:tc>
                <a:extLst>
                  <a:ext uri="{0D108BD9-81ED-4DB2-BD59-A6C34878D82A}">
                    <a16:rowId xmlns:a16="http://schemas.microsoft.com/office/drawing/2014/main" val="2548147114"/>
                  </a:ext>
                </a:extLst>
              </a:tr>
            </a:tbl>
          </a:graphicData>
        </a:graphic>
      </p:graphicFrame>
      <p:sp>
        <p:nvSpPr>
          <p:cNvPr id="7" name="Action Button: Return 6">
            <a:hlinkClick r:id="rId9" action="ppaction://hlinksldjump" highlightClick="1"/>
            <a:extLst>
              <a:ext uri="{FF2B5EF4-FFF2-40B4-BE49-F238E27FC236}">
                <a16:creationId xmlns:a16="http://schemas.microsoft.com/office/drawing/2014/main" id="{2570C625-E476-4A8C-BF3D-99D1E479925B}"/>
              </a:ext>
            </a:extLst>
          </p:cNvPr>
          <p:cNvSpPr/>
          <p:nvPr/>
        </p:nvSpPr>
        <p:spPr>
          <a:xfrm>
            <a:off x="594007" y="5480202"/>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382041" y="5429370"/>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2465397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12381033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calculate the value of a missing part (1)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2724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  Description automatically generated">
            <a:extLst>
              <a:ext uri="{FF2B5EF4-FFF2-40B4-BE49-F238E27FC236}">
                <a16:creationId xmlns:a16="http://schemas.microsoft.com/office/drawing/2014/main" id="{46A61F62-C0EA-4663-9D58-1F0D89B52E45}"/>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1.28 Common structures and the part-part-whole relationship</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771972037"/>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 – 3:3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19-22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6905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1.28 Common structures </a:t>
            </a:r>
            <a:r>
              <a:rPr lang="en-US" dirty="0"/>
              <a:t>– step 3:1</a:t>
            </a:r>
          </a:p>
        </p:txBody>
      </p:sp>
      <p:pic>
        <p:nvPicPr>
          <p:cNvPr id="6" name="Picture 5">
            <a:extLst>
              <a:ext uri="{FF2B5EF4-FFF2-40B4-BE49-F238E27FC236}">
                <a16:creationId xmlns:a16="http://schemas.microsoft.com/office/drawing/2014/main" id="{96E0DCBC-AAEB-44A5-BE40-2AB09FBDB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527" y="2522538"/>
            <a:ext cx="7974949" cy="1812927"/>
          </a:xfrm>
          <a:prstGeom prst="rect">
            <a:avLst/>
          </a:prstGeom>
        </p:spPr>
      </p:pic>
      <p:sp>
        <p:nvSpPr>
          <p:cNvPr id="8" name="Rectangle 7">
            <a:extLst>
              <a:ext uri="{FF2B5EF4-FFF2-40B4-BE49-F238E27FC236}">
                <a16:creationId xmlns:a16="http://schemas.microsoft.com/office/drawing/2014/main" id="{DAA2B47F-52AB-4DE5-B14E-2867E3142C45}"/>
              </a:ext>
            </a:extLst>
          </p:cNvPr>
          <p:cNvSpPr/>
          <p:nvPr/>
        </p:nvSpPr>
        <p:spPr>
          <a:xfrm>
            <a:off x="2800350" y="3573464"/>
            <a:ext cx="62865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42D25041-D78F-4647-A93C-438B057F50D4}"/>
              </a:ext>
            </a:extLst>
          </p:cNvPr>
          <p:cNvSpPr/>
          <p:nvPr/>
        </p:nvSpPr>
        <p:spPr>
          <a:xfrm>
            <a:off x="4572000" y="3573464"/>
            <a:ext cx="62865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39D5251-0489-470F-AFAE-4CD9B5E92D53}"/>
              </a:ext>
            </a:extLst>
          </p:cNvPr>
          <p:cNvSpPr/>
          <p:nvPr/>
        </p:nvSpPr>
        <p:spPr>
          <a:xfrm>
            <a:off x="7734300" y="3573464"/>
            <a:ext cx="62865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B268F576-F7DB-45FA-844B-9DCFCF736EE2}"/>
              </a:ext>
            </a:extLst>
          </p:cNvPr>
          <p:cNvSpPr txBox="1"/>
          <p:nvPr/>
        </p:nvSpPr>
        <p:spPr>
          <a:xfrm>
            <a:off x="5151672" y="4572001"/>
            <a:ext cx="1888659" cy="830997"/>
          </a:xfrm>
          <a:prstGeom prst="rect">
            <a:avLst/>
          </a:prstGeom>
          <a:noFill/>
        </p:spPr>
        <p:txBody>
          <a:bodyPr wrap="none" rtlCol="0">
            <a:spAutoFit/>
          </a:bodyPr>
          <a:lstStyle/>
          <a:p>
            <a:pPr algn="ctr"/>
            <a:r>
              <a:rPr lang="en-GB" sz="2400" dirty="0">
                <a:latin typeface="Myriad Pro" panose="020B0503030403020204" pitchFamily="34" charset="0"/>
              </a:rPr>
              <a:t>80 – 16 = 64</a:t>
            </a:r>
          </a:p>
          <a:p>
            <a:pPr algn="ctr"/>
            <a:r>
              <a:rPr lang="en-GB" sz="2400" dirty="0">
                <a:latin typeface="Myriad Pro" panose="020B0503030403020204" pitchFamily="34" charset="0"/>
              </a:rPr>
              <a:t>64 – 23 = 41</a:t>
            </a:r>
          </a:p>
        </p:txBody>
      </p:sp>
      <p:sp>
        <p:nvSpPr>
          <p:cNvPr id="12" name="TextBox 11">
            <a:extLst>
              <a:ext uri="{FF2B5EF4-FFF2-40B4-BE49-F238E27FC236}">
                <a16:creationId xmlns:a16="http://schemas.microsoft.com/office/drawing/2014/main" id="{58C9FD46-C7EE-48CB-836B-AFD1335F57A6}"/>
              </a:ext>
            </a:extLst>
          </p:cNvPr>
          <p:cNvSpPr txBox="1"/>
          <p:nvPr/>
        </p:nvSpPr>
        <p:spPr>
          <a:xfrm>
            <a:off x="5123620" y="5497581"/>
            <a:ext cx="1944763" cy="830997"/>
          </a:xfrm>
          <a:prstGeom prst="rect">
            <a:avLst/>
          </a:prstGeom>
          <a:noFill/>
        </p:spPr>
        <p:txBody>
          <a:bodyPr wrap="none" rtlCol="0">
            <a:spAutoFit/>
          </a:bodyPr>
          <a:lstStyle/>
          <a:p>
            <a:pPr algn="ctr"/>
            <a:r>
              <a:rPr lang="en-GB" sz="2400" dirty="0">
                <a:latin typeface="Myriad Pro" panose="020B0503030403020204" pitchFamily="34" charset="0"/>
              </a:rPr>
              <a:t>16 + 23 = 39</a:t>
            </a:r>
          </a:p>
          <a:p>
            <a:pPr algn="ctr"/>
            <a:r>
              <a:rPr lang="en-GB" sz="2400" dirty="0">
                <a:latin typeface="Myriad Pro" panose="020B0503030403020204" pitchFamily="34" charset="0"/>
              </a:rPr>
              <a:t>80 – 39 = 41</a:t>
            </a:r>
          </a:p>
        </p:txBody>
      </p:sp>
      <p:sp>
        <p:nvSpPr>
          <p:cNvPr id="3" name="Rectangle 2">
            <a:extLst>
              <a:ext uri="{FF2B5EF4-FFF2-40B4-BE49-F238E27FC236}">
                <a16:creationId xmlns:a16="http://schemas.microsoft.com/office/drawing/2014/main" id="{C33A6161-C20D-4339-8FB7-3901CFB735A2}"/>
              </a:ext>
            </a:extLst>
          </p:cNvPr>
          <p:cNvSpPr/>
          <p:nvPr/>
        </p:nvSpPr>
        <p:spPr>
          <a:xfrm>
            <a:off x="7190283" y="3573464"/>
            <a:ext cx="1334125"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BF76E1CB-E4E8-4402-AAEB-C284327FD89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520066" y="3573464"/>
            <a:ext cx="842884" cy="533400"/>
          </a:xfrm>
          <a:prstGeom prst="rect">
            <a:avLst/>
          </a:prstGeom>
        </p:spPr>
      </p:pic>
    </p:spTree>
    <p:extLst>
      <p:ext uri="{BB962C8B-B14F-4D97-AF65-F5344CB8AC3E}">
        <p14:creationId xmlns:p14="http://schemas.microsoft.com/office/powerpoint/2010/main" val="336170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8</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23804558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8</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calculate the value of a missing part (2)</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922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  Description automatically generated">
            <a:extLst>
              <a:ext uri="{FF2B5EF4-FFF2-40B4-BE49-F238E27FC236}">
                <a16:creationId xmlns:a16="http://schemas.microsoft.com/office/drawing/2014/main" id="{46A61F62-C0EA-4663-9D58-1F0D89B52E45}"/>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1.28 Common structures and the part-part-whole relationship</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338045911"/>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3:4 – 3:5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22-23</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5736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1.28 Common structures </a:t>
            </a:r>
            <a:r>
              <a:rPr lang="en-US" dirty="0"/>
              <a:t>– step 3:4</a:t>
            </a:r>
          </a:p>
        </p:txBody>
      </p:sp>
      <p:pic>
        <p:nvPicPr>
          <p:cNvPr id="6" name="Picture 5">
            <a:extLst>
              <a:ext uri="{FF2B5EF4-FFF2-40B4-BE49-F238E27FC236}">
                <a16:creationId xmlns:a16="http://schemas.microsoft.com/office/drawing/2014/main" id="{96E0DCBC-AAEB-44A5-BE40-2AB09FBDB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527" y="2522537"/>
            <a:ext cx="7974949" cy="1812926"/>
          </a:xfrm>
          <a:prstGeom prst="rect">
            <a:avLst/>
          </a:prstGeom>
        </p:spPr>
      </p:pic>
      <p:sp>
        <p:nvSpPr>
          <p:cNvPr id="8" name="Rectangle 7">
            <a:extLst>
              <a:ext uri="{FF2B5EF4-FFF2-40B4-BE49-F238E27FC236}">
                <a16:creationId xmlns:a16="http://schemas.microsoft.com/office/drawing/2014/main" id="{DAA2B47F-52AB-4DE5-B14E-2867E3142C45}"/>
              </a:ext>
            </a:extLst>
          </p:cNvPr>
          <p:cNvSpPr/>
          <p:nvPr/>
        </p:nvSpPr>
        <p:spPr>
          <a:xfrm>
            <a:off x="4070350" y="3573464"/>
            <a:ext cx="62865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0</a:t>
            </a:r>
          </a:p>
        </p:txBody>
      </p:sp>
      <p:sp>
        <p:nvSpPr>
          <p:cNvPr id="9" name="Rectangle 8">
            <a:extLst>
              <a:ext uri="{FF2B5EF4-FFF2-40B4-BE49-F238E27FC236}">
                <a16:creationId xmlns:a16="http://schemas.microsoft.com/office/drawing/2014/main" id="{42D25041-D78F-4647-A93C-438B057F50D4}"/>
              </a:ext>
            </a:extLst>
          </p:cNvPr>
          <p:cNvSpPr/>
          <p:nvPr/>
        </p:nvSpPr>
        <p:spPr>
          <a:xfrm>
            <a:off x="7004375" y="3539331"/>
            <a:ext cx="879474" cy="56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39D5251-0489-470F-AFAE-4CD9B5E92D53}"/>
              </a:ext>
            </a:extLst>
          </p:cNvPr>
          <p:cNvSpPr/>
          <p:nvPr/>
        </p:nvSpPr>
        <p:spPr>
          <a:xfrm>
            <a:off x="8826501" y="3565528"/>
            <a:ext cx="87947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9BC8D111-BF96-44F3-8F8E-2BD6FB7559F0}"/>
              </a:ext>
            </a:extLst>
          </p:cNvPr>
          <p:cNvSpPr/>
          <p:nvPr/>
        </p:nvSpPr>
        <p:spPr>
          <a:xfrm>
            <a:off x="3733800" y="3539331"/>
            <a:ext cx="965200" cy="56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1B6BDE38-CD5F-43AE-BCB2-1E4ED23E496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733801" y="3573465"/>
            <a:ext cx="1070949" cy="567533"/>
          </a:xfrm>
          <a:prstGeom prst="rect">
            <a:avLst/>
          </a:prstGeom>
        </p:spPr>
      </p:pic>
    </p:spTree>
    <p:extLst>
      <p:ext uri="{BB962C8B-B14F-4D97-AF65-F5344CB8AC3E}">
        <p14:creationId xmlns:p14="http://schemas.microsoft.com/office/powerpoint/2010/main" val="10525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1.28 Common structures </a:t>
            </a:r>
            <a:r>
              <a:rPr lang="en-US" dirty="0"/>
              <a:t>– step 3:4</a:t>
            </a:r>
          </a:p>
        </p:txBody>
      </p:sp>
      <p:pic>
        <p:nvPicPr>
          <p:cNvPr id="6" name="Picture 5">
            <a:extLst>
              <a:ext uri="{FF2B5EF4-FFF2-40B4-BE49-F238E27FC236}">
                <a16:creationId xmlns:a16="http://schemas.microsoft.com/office/drawing/2014/main" id="{96E0DCBC-AAEB-44A5-BE40-2AB09FBDB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529" y="780825"/>
            <a:ext cx="7974945" cy="1812926"/>
          </a:xfrm>
          <a:prstGeom prst="rect">
            <a:avLst/>
          </a:prstGeom>
        </p:spPr>
      </p:pic>
      <p:sp>
        <p:nvSpPr>
          <p:cNvPr id="8" name="Rectangle 7">
            <a:extLst>
              <a:ext uri="{FF2B5EF4-FFF2-40B4-BE49-F238E27FC236}">
                <a16:creationId xmlns:a16="http://schemas.microsoft.com/office/drawing/2014/main" id="{DAA2B47F-52AB-4DE5-B14E-2867E3142C45}"/>
              </a:ext>
            </a:extLst>
          </p:cNvPr>
          <p:cNvSpPr/>
          <p:nvPr/>
        </p:nvSpPr>
        <p:spPr>
          <a:xfrm>
            <a:off x="3722007" y="1831752"/>
            <a:ext cx="879474"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0</a:t>
            </a:r>
          </a:p>
        </p:txBody>
      </p:sp>
      <p:sp>
        <p:nvSpPr>
          <p:cNvPr id="9" name="Rectangle 8">
            <a:extLst>
              <a:ext uri="{FF2B5EF4-FFF2-40B4-BE49-F238E27FC236}">
                <a16:creationId xmlns:a16="http://schemas.microsoft.com/office/drawing/2014/main" id="{42D25041-D78F-4647-A93C-438B057F50D4}"/>
              </a:ext>
            </a:extLst>
          </p:cNvPr>
          <p:cNvSpPr/>
          <p:nvPr/>
        </p:nvSpPr>
        <p:spPr>
          <a:xfrm>
            <a:off x="6235121" y="1797619"/>
            <a:ext cx="879474" cy="56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39D5251-0489-470F-AFAE-4CD9B5E92D53}"/>
              </a:ext>
            </a:extLst>
          </p:cNvPr>
          <p:cNvSpPr/>
          <p:nvPr/>
        </p:nvSpPr>
        <p:spPr>
          <a:xfrm>
            <a:off x="8115301" y="1823816"/>
            <a:ext cx="87947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0E7BBBB4-422D-4D05-A78F-AB10BE688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8527" y="2631885"/>
            <a:ext cx="7974949" cy="1812927"/>
          </a:xfrm>
          <a:prstGeom prst="rect">
            <a:avLst/>
          </a:prstGeom>
        </p:spPr>
      </p:pic>
      <p:pic>
        <p:nvPicPr>
          <p:cNvPr id="13" name="Picture 12">
            <a:extLst>
              <a:ext uri="{FF2B5EF4-FFF2-40B4-BE49-F238E27FC236}">
                <a16:creationId xmlns:a16="http://schemas.microsoft.com/office/drawing/2014/main" id="{485EE08D-66D6-44A6-A8BB-52E4536E87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8527" y="4475200"/>
            <a:ext cx="7974949" cy="1812927"/>
          </a:xfrm>
          <a:prstGeom prst="rect">
            <a:avLst/>
          </a:prstGeom>
        </p:spPr>
      </p:pic>
      <p:sp>
        <p:nvSpPr>
          <p:cNvPr id="15" name="Rectangle 14">
            <a:extLst>
              <a:ext uri="{FF2B5EF4-FFF2-40B4-BE49-F238E27FC236}">
                <a16:creationId xmlns:a16="http://schemas.microsoft.com/office/drawing/2014/main" id="{C15ECFB0-2C71-4614-B79F-9219816070F9}"/>
              </a:ext>
            </a:extLst>
          </p:cNvPr>
          <p:cNvSpPr/>
          <p:nvPr/>
        </p:nvSpPr>
        <p:spPr>
          <a:xfrm>
            <a:off x="7879669" y="3675744"/>
            <a:ext cx="1350736"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0</a:t>
            </a:r>
          </a:p>
        </p:txBody>
      </p:sp>
      <p:pic>
        <p:nvPicPr>
          <p:cNvPr id="14" name="Picture 13">
            <a:extLst>
              <a:ext uri="{FF2B5EF4-FFF2-40B4-BE49-F238E27FC236}">
                <a16:creationId xmlns:a16="http://schemas.microsoft.com/office/drawing/2014/main" id="{521F46ED-D08F-4524-A28B-53E14AD14BC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547429" y="3636742"/>
            <a:ext cx="1727200" cy="572402"/>
          </a:xfrm>
          <a:prstGeom prst="rect">
            <a:avLst/>
          </a:prstGeom>
        </p:spPr>
      </p:pic>
      <p:sp>
        <p:nvSpPr>
          <p:cNvPr id="18" name="Rectangle 17">
            <a:extLst>
              <a:ext uri="{FF2B5EF4-FFF2-40B4-BE49-F238E27FC236}">
                <a16:creationId xmlns:a16="http://schemas.microsoft.com/office/drawing/2014/main" id="{421BA25A-6507-4463-97DC-74EEBC60C9DF}"/>
              </a:ext>
            </a:extLst>
          </p:cNvPr>
          <p:cNvSpPr/>
          <p:nvPr/>
        </p:nvSpPr>
        <p:spPr>
          <a:xfrm>
            <a:off x="7851533" y="5551298"/>
            <a:ext cx="1350736"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0</a:t>
            </a:r>
          </a:p>
        </p:txBody>
      </p:sp>
      <p:pic>
        <p:nvPicPr>
          <p:cNvPr id="16" name="Picture 15">
            <a:extLst>
              <a:ext uri="{FF2B5EF4-FFF2-40B4-BE49-F238E27FC236}">
                <a16:creationId xmlns:a16="http://schemas.microsoft.com/office/drawing/2014/main" id="{BF84FB06-F37E-45CD-ADA1-B1C6E87AE98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547429" y="5449669"/>
            <a:ext cx="1727200" cy="627507"/>
          </a:xfrm>
          <a:prstGeom prst="rect">
            <a:avLst/>
          </a:prstGeom>
        </p:spPr>
      </p:pic>
    </p:spTree>
    <p:extLst>
      <p:ext uri="{BB962C8B-B14F-4D97-AF65-F5344CB8AC3E}">
        <p14:creationId xmlns:p14="http://schemas.microsoft.com/office/powerpoint/2010/main" val="35205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5" grpId="0" animBg="1"/>
      <p:bldP spid="1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1.28 Common structures </a:t>
            </a:r>
            <a:r>
              <a:rPr lang="en-US" dirty="0"/>
              <a:t>– step 3:5</a:t>
            </a:r>
          </a:p>
        </p:txBody>
      </p:sp>
      <p:pic>
        <p:nvPicPr>
          <p:cNvPr id="4" name="Picture 3">
            <a:extLst>
              <a:ext uri="{FF2B5EF4-FFF2-40B4-BE49-F238E27FC236}">
                <a16:creationId xmlns:a16="http://schemas.microsoft.com/office/drawing/2014/main" id="{7E18CB44-148C-4318-A21E-4EDBB8D43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527" y="1419034"/>
            <a:ext cx="7974949" cy="1812927"/>
          </a:xfrm>
          <a:prstGeom prst="rect">
            <a:avLst/>
          </a:prstGeom>
        </p:spPr>
      </p:pic>
      <p:graphicFrame>
        <p:nvGraphicFramePr>
          <p:cNvPr id="17" name="Table 16">
            <a:extLst>
              <a:ext uri="{FF2B5EF4-FFF2-40B4-BE49-F238E27FC236}">
                <a16:creationId xmlns:a16="http://schemas.microsoft.com/office/drawing/2014/main" id="{F3F51961-A892-41FC-B4E9-5CB945A228AD}"/>
              </a:ext>
            </a:extLst>
          </p:cNvPr>
          <p:cNvGraphicFramePr>
            <a:graphicFrameLocks noGrp="1"/>
          </p:cNvGraphicFramePr>
          <p:nvPr/>
        </p:nvGraphicFramePr>
        <p:xfrm>
          <a:off x="2343150" y="3604260"/>
          <a:ext cx="7505700" cy="2194560"/>
        </p:xfrm>
        <a:graphic>
          <a:graphicData uri="http://schemas.openxmlformats.org/drawingml/2006/table">
            <a:tbl>
              <a:tblPr firstRow="1" bandRow="1">
                <a:tableStyleId>{5C22544A-7EE6-4342-B048-85BDC9FD1C3A}</a:tableStyleId>
              </a:tblPr>
              <a:tblGrid>
                <a:gridCol w="5734050">
                  <a:extLst>
                    <a:ext uri="{9D8B030D-6E8A-4147-A177-3AD203B41FA5}">
                      <a16:colId xmlns:a16="http://schemas.microsoft.com/office/drawing/2014/main" val="20000"/>
                    </a:ext>
                  </a:extLst>
                </a:gridCol>
                <a:gridCol w="1771650">
                  <a:extLst>
                    <a:ext uri="{9D8B030D-6E8A-4147-A177-3AD203B41FA5}">
                      <a16:colId xmlns:a16="http://schemas.microsoft.com/office/drawing/2014/main" val="20001"/>
                    </a:ext>
                  </a:extLst>
                </a:gridCol>
              </a:tblGrid>
              <a:tr h="503322">
                <a:tc>
                  <a:txBody>
                    <a:bodyPr/>
                    <a:lstStyle/>
                    <a:p>
                      <a:pPr algn="ctr"/>
                      <a:endParaRPr lang="en-GB" sz="2400" b="1" dirty="0">
                        <a:solidFill>
                          <a:schemeClr val="accent5">
                            <a:lumMod val="10000"/>
                          </a:schemeClr>
                        </a:solidFill>
                        <a:latin typeface="Myriad Pro" panose="020B0503030403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chemeClr val="accent5">
                              <a:lumMod val="10000"/>
                            </a:schemeClr>
                          </a:solidFill>
                          <a:latin typeface="Myriad Pro" panose="020B0503030403020204" pitchFamily="34" charset="0"/>
                        </a:rPr>
                        <a:t>True or false?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0000"/>
                  </a:ext>
                </a:extLst>
              </a:tr>
              <a:tr h="391638">
                <a:tc>
                  <a:txBody>
                    <a:bodyPr/>
                    <a:lstStyle/>
                    <a:p>
                      <a:r>
                        <a:rPr lang="en-GB" sz="2400" kern="1200" dirty="0">
                          <a:solidFill>
                            <a:schemeClr val="dk1"/>
                          </a:solidFill>
                          <a:effectLst/>
                          <a:latin typeface="Myriad Pro" panose="020B0503030403020204" pitchFamily="34" charset="0"/>
                          <a:ea typeface="+mn-ea"/>
                          <a:cs typeface="+mn-cs"/>
                        </a:rPr>
                        <a:t>lemonade + milk + juice = drinks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1638">
                <a:tc>
                  <a:txBody>
                    <a:bodyPr/>
                    <a:lstStyle/>
                    <a:p>
                      <a:r>
                        <a:rPr lang="en-GB" sz="2400" kern="1200" dirty="0">
                          <a:solidFill>
                            <a:schemeClr val="dk1"/>
                          </a:solidFill>
                          <a:effectLst/>
                          <a:latin typeface="Myriad Pro" panose="020B0503030403020204" pitchFamily="34" charset="0"/>
                          <a:ea typeface="+mn-ea"/>
                          <a:cs typeface="+mn-cs"/>
                        </a:rPr>
                        <a:t>drinks – lemonade = milk + juice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2745736"/>
                  </a:ext>
                </a:extLst>
              </a:tr>
              <a:tr h="391638">
                <a:tc>
                  <a:txBody>
                    <a:bodyPr/>
                    <a:lstStyle/>
                    <a:p>
                      <a:r>
                        <a:rPr lang="en-GB" sz="2400" kern="1200" dirty="0">
                          <a:solidFill>
                            <a:schemeClr val="dk1"/>
                          </a:solidFill>
                          <a:effectLst/>
                          <a:latin typeface="Myriad Pro" panose="020B0503030403020204" pitchFamily="34" charset="0"/>
                          <a:ea typeface="+mn-ea"/>
                          <a:cs typeface="+mn-cs"/>
                        </a:rPr>
                        <a:t>milk = drinks – juice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893109"/>
                  </a:ext>
                </a:extLst>
              </a:tr>
            </a:tbl>
          </a:graphicData>
        </a:graphic>
      </p:graphicFrame>
      <p:pic>
        <p:nvPicPr>
          <p:cNvPr id="19" name="Picture 18">
            <a:extLst>
              <a:ext uri="{FF2B5EF4-FFF2-40B4-BE49-F238E27FC236}">
                <a16:creationId xmlns:a16="http://schemas.microsoft.com/office/drawing/2014/main" id="{32BF786C-6762-4780-A3E9-495F07E028A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761828" y="5381307"/>
            <a:ext cx="381000" cy="392906"/>
          </a:xfrm>
          <a:prstGeom prst="rect">
            <a:avLst/>
          </a:prstGeom>
        </p:spPr>
      </p:pic>
      <p:sp>
        <p:nvSpPr>
          <p:cNvPr id="20" name="Rectangle 19">
            <a:extLst>
              <a:ext uri="{FF2B5EF4-FFF2-40B4-BE49-F238E27FC236}">
                <a16:creationId xmlns:a16="http://schemas.microsoft.com/office/drawing/2014/main" id="{84170EEC-8952-466D-B27E-AC780F2C7793}"/>
              </a:ext>
            </a:extLst>
          </p:cNvPr>
          <p:cNvSpPr/>
          <p:nvPr/>
        </p:nvSpPr>
        <p:spPr>
          <a:xfrm>
            <a:off x="8634007" y="4791386"/>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sp>
        <p:nvSpPr>
          <p:cNvPr id="21" name="Rectangle 20">
            <a:extLst>
              <a:ext uri="{FF2B5EF4-FFF2-40B4-BE49-F238E27FC236}">
                <a16:creationId xmlns:a16="http://schemas.microsoft.com/office/drawing/2014/main" id="{DA98A362-0220-47C5-ABC9-6EE3762C7B55}"/>
              </a:ext>
            </a:extLst>
          </p:cNvPr>
          <p:cNvSpPr/>
          <p:nvPr/>
        </p:nvSpPr>
        <p:spPr>
          <a:xfrm>
            <a:off x="8634006" y="4331109"/>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spTree>
    <p:extLst>
      <p:ext uri="{BB962C8B-B14F-4D97-AF65-F5344CB8AC3E}">
        <p14:creationId xmlns:p14="http://schemas.microsoft.com/office/powerpoint/2010/main" val="390364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693918-C472-4B95-83FF-2D20331755F8}"/>
              </a:ext>
            </a:extLst>
          </p:cNvPr>
          <p:cNvSpPr/>
          <p:nvPr/>
        </p:nvSpPr>
        <p:spPr>
          <a:xfrm>
            <a:off x="3322913" y="5586225"/>
            <a:ext cx="4801314" cy="461665"/>
          </a:xfrm>
          <a:prstGeom prst="rect">
            <a:avLst/>
          </a:prstGeom>
        </p:spPr>
        <p:txBody>
          <a:bodyPr wrap="none">
            <a:spAutoFit/>
          </a:bodyPr>
          <a:lstStyle/>
          <a:p>
            <a:pPr algn="ctr"/>
            <a:r>
              <a:rPr lang="en-GB" sz="2400" dirty="0">
                <a:latin typeface="Myriad Pro" panose="020B0503030403020204" pitchFamily="34" charset="0"/>
              </a:rPr>
              <a:t>lemonade = _______ – milk – ______</a:t>
            </a:r>
          </a:p>
        </p:txBody>
      </p:sp>
      <p:sp>
        <p:nvSpPr>
          <p:cNvPr id="13" name="TextBox 12">
            <a:extLst>
              <a:ext uri="{FF2B5EF4-FFF2-40B4-BE49-F238E27FC236}">
                <a16:creationId xmlns:a16="http://schemas.microsoft.com/office/drawing/2014/main" id="{CA219F00-B779-49AA-A10B-FE5E5A1DD403}"/>
              </a:ext>
            </a:extLst>
          </p:cNvPr>
          <p:cNvSpPr txBox="1"/>
          <p:nvPr/>
        </p:nvSpPr>
        <p:spPr>
          <a:xfrm>
            <a:off x="4970346" y="5586225"/>
            <a:ext cx="1076960" cy="461665"/>
          </a:xfrm>
          <a:prstGeom prst="rect">
            <a:avLst/>
          </a:prstGeom>
          <a:noFill/>
        </p:spPr>
        <p:txBody>
          <a:bodyPr wrap="square" rtlCol="0">
            <a:spAutoFit/>
          </a:bodyPr>
          <a:lstStyle/>
          <a:p>
            <a:pPr algn="ctr"/>
            <a:r>
              <a:rPr lang="en-GB" sz="2400" dirty="0">
                <a:latin typeface="Myriad Pro" panose="020B0503030403020204" pitchFamily="34" charset="0"/>
              </a:rPr>
              <a:t>drinks</a:t>
            </a:r>
          </a:p>
        </p:txBody>
      </p:sp>
      <p:sp>
        <p:nvSpPr>
          <p:cNvPr id="11" name="TextBox 10">
            <a:extLst>
              <a:ext uri="{FF2B5EF4-FFF2-40B4-BE49-F238E27FC236}">
                <a16:creationId xmlns:a16="http://schemas.microsoft.com/office/drawing/2014/main" id="{544B52A3-DEED-4C00-84A8-ECFD231AD392}"/>
              </a:ext>
            </a:extLst>
          </p:cNvPr>
          <p:cNvSpPr txBox="1"/>
          <p:nvPr/>
        </p:nvSpPr>
        <p:spPr>
          <a:xfrm>
            <a:off x="3352801" y="5093238"/>
            <a:ext cx="5086499" cy="461665"/>
          </a:xfrm>
          <a:prstGeom prst="rect">
            <a:avLst/>
          </a:prstGeom>
          <a:noFill/>
        </p:spPr>
        <p:txBody>
          <a:bodyPr wrap="square" rtlCol="0">
            <a:spAutoFit/>
          </a:bodyPr>
          <a:lstStyle/>
          <a:p>
            <a:pPr algn="ctr"/>
            <a:r>
              <a:rPr lang="en-GB" sz="2400" dirty="0">
                <a:latin typeface="Myriad Pro" panose="020B0503030403020204" pitchFamily="34" charset="0"/>
              </a:rPr>
              <a:t>_______ = drinks – lemonade – juice</a:t>
            </a:r>
          </a:p>
        </p:txBody>
      </p:sp>
      <p:sp>
        <p:nvSpPr>
          <p:cNvPr id="12" name="TextBox 11">
            <a:extLst>
              <a:ext uri="{FF2B5EF4-FFF2-40B4-BE49-F238E27FC236}">
                <a16:creationId xmlns:a16="http://schemas.microsoft.com/office/drawing/2014/main" id="{7F6AD2C6-FCEA-4212-9DC9-545080FBDD33}"/>
              </a:ext>
            </a:extLst>
          </p:cNvPr>
          <p:cNvSpPr txBox="1"/>
          <p:nvPr/>
        </p:nvSpPr>
        <p:spPr>
          <a:xfrm>
            <a:off x="3676472" y="5093238"/>
            <a:ext cx="864946" cy="461665"/>
          </a:xfrm>
          <a:prstGeom prst="rect">
            <a:avLst/>
          </a:prstGeom>
          <a:noFill/>
        </p:spPr>
        <p:txBody>
          <a:bodyPr wrap="square" rtlCol="0">
            <a:spAutoFit/>
          </a:bodyPr>
          <a:lstStyle/>
          <a:p>
            <a:pPr algn="ctr"/>
            <a:r>
              <a:rPr lang="en-GB" sz="2400" dirty="0">
                <a:latin typeface="Myriad Pro" panose="020B0503030403020204" pitchFamily="34" charset="0"/>
              </a:rPr>
              <a:t>milk</a:t>
            </a:r>
          </a:p>
        </p:txBody>
      </p:sp>
      <p:sp>
        <p:nvSpPr>
          <p:cNvPr id="2" name="Text Placeholder 1"/>
          <p:cNvSpPr>
            <a:spLocks noGrp="1"/>
          </p:cNvSpPr>
          <p:nvPr>
            <p:ph type="body" sz="quarter" idx="11"/>
          </p:nvPr>
        </p:nvSpPr>
        <p:spPr/>
        <p:txBody>
          <a:bodyPr/>
          <a:lstStyle/>
          <a:p>
            <a:r>
              <a:rPr lang="en-GB" dirty="0"/>
              <a:t>1.28 Common structures </a:t>
            </a:r>
            <a:r>
              <a:rPr lang="en-US" dirty="0"/>
              <a:t>– step 3:5</a:t>
            </a:r>
          </a:p>
        </p:txBody>
      </p:sp>
      <p:pic>
        <p:nvPicPr>
          <p:cNvPr id="5" name="Picture 4">
            <a:extLst>
              <a:ext uri="{FF2B5EF4-FFF2-40B4-BE49-F238E27FC236}">
                <a16:creationId xmlns:a16="http://schemas.microsoft.com/office/drawing/2014/main" id="{C6539765-019E-421E-A53C-3C5A34A90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527" y="2522538"/>
            <a:ext cx="7974949" cy="1812927"/>
          </a:xfrm>
          <a:prstGeom prst="rect">
            <a:avLst/>
          </a:prstGeom>
        </p:spPr>
      </p:pic>
      <p:sp>
        <p:nvSpPr>
          <p:cNvPr id="10" name="TextBox 9">
            <a:extLst>
              <a:ext uri="{FF2B5EF4-FFF2-40B4-BE49-F238E27FC236}">
                <a16:creationId xmlns:a16="http://schemas.microsoft.com/office/drawing/2014/main" id="{6F990AC0-C24F-44CF-BD82-5109E375F7F7}"/>
              </a:ext>
            </a:extLst>
          </p:cNvPr>
          <p:cNvSpPr txBox="1"/>
          <p:nvPr/>
        </p:nvSpPr>
        <p:spPr>
          <a:xfrm>
            <a:off x="3804348" y="4572001"/>
            <a:ext cx="4583306" cy="461665"/>
          </a:xfrm>
          <a:prstGeom prst="rect">
            <a:avLst/>
          </a:prstGeom>
          <a:noFill/>
        </p:spPr>
        <p:txBody>
          <a:bodyPr wrap="none" rtlCol="0">
            <a:spAutoFit/>
          </a:bodyPr>
          <a:lstStyle/>
          <a:p>
            <a:pPr algn="ctr"/>
            <a:r>
              <a:rPr lang="en-GB" sz="2400" dirty="0">
                <a:latin typeface="Myriad Pro" panose="020B0503030403020204" pitchFamily="34" charset="0"/>
              </a:rPr>
              <a:t>juice = drinks – lemonade – milk</a:t>
            </a:r>
          </a:p>
        </p:txBody>
      </p:sp>
      <p:sp>
        <p:nvSpPr>
          <p:cNvPr id="14" name="TextBox 13">
            <a:extLst>
              <a:ext uri="{FF2B5EF4-FFF2-40B4-BE49-F238E27FC236}">
                <a16:creationId xmlns:a16="http://schemas.microsoft.com/office/drawing/2014/main" id="{E24C9797-4DFC-4F29-9F3D-041B6C311A40}"/>
              </a:ext>
            </a:extLst>
          </p:cNvPr>
          <p:cNvSpPr txBox="1"/>
          <p:nvPr/>
        </p:nvSpPr>
        <p:spPr>
          <a:xfrm>
            <a:off x="7212913" y="5586225"/>
            <a:ext cx="813043" cy="461665"/>
          </a:xfrm>
          <a:prstGeom prst="rect">
            <a:avLst/>
          </a:prstGeom>
          <a:noFill/>
        </p:spPr>
        <p:txBody>
          <a:bodyPr wrap="none" rtlCol="0">
            <a:spAutoFit/>
          </a:bodyPr>
          <a:lstStyle/>
          <a:p>
            <a:pPr algn="ctr"/>
            <a:r>
              <a:rPr lang="en-GB" sz="2400" dirty="0">
                <a:latin typeface="Myriad Pro" panose="020B0503030403020204" pitchFamily="34" charset="0"/>
              </a:rPr>
              <a:t>juice</a:t>
            </a:r>
          </a:p>
        </p:txBody>
      </p:sp>
    </p:spTree>
    <p:extLst>
      <p:ext uri="{BB962C8B-B14F-4D97-AF65-F5344CB8AC3E}">
        <p14:creationId xmlns:p14="http://schemas.microsoft.com/office/powerpoint/2010/main" val="16739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1" grpId="0"/>
      <p:bldP spid="12" grpId="0"/>
      <p:bldP spid="10" grpId="0"/>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1.28 Common structures </a:t>
            </a:r>
            <a:r>
              <a:rPr lang="en-US" dirty="0"/>
              <a:t>– step 3:5</a:t>
            </a:r>
          </a:p>
        </p:txBody>
      </p:sp>
      <p:graphicFrame>
        <p:nvGraphicFramePr>
          <p:cNvPr id="9" name="Table 8">
            <a:extLst>
              <a:ext uri="{FF2B5EF4-FFF2-40B4-BE49-F238E27FC236}">
                <a16:creationId xmlns:a16="http://schemas.microsoft.com/office/drawing/2014/main" id="{0ED898C7-573C-40EB-9367-BB2D2BB3E33F}"/>
              </a:ext>
            </a:extLst>
          </p:cNvPr>
          <p:cNvGraphicFramePr>
            <a:graphicFrameLocks noGrp="1"/>
          </p:cNvGraphicFramePr>
          <p:nvPr/>
        </p:nvGraphicFramePr>
        <p:xfrm>
          <a:off x="1760248" y="880290"/>
          <a:ext cx="8671504" cy="5076720"/>
        </p:xfrm>
        <a:graphic>
          <a:graphicData uri="http://schemas.openxmlformats.org/drawingml/2006/table">
            <a:tbl>
              <a:tblPr firstRow="1" bandRow="1">
                <a:tableStyleId>{5C22544A-7EE6-4342-B048-85BDC9FD1C3A}</a:tableStyleId>
              </a:tblPr>
              <a:tblGrid>
                <a:gridCol w="2167876">
                  <a:extLst>
                    <a:ext uri="{9D8B030D-6E8A-4147-A177-3AD203B41FA5}">
                      <a16:colId xmlns:a16="http://schemas.microsoft.com/office/drawing/2014/main" val="20000"/>
                    </a:ext>
                  </a:extLst>
                </a:gridCol>
                <a:gridCol w="2167876">
                  <a:extLst>
                    <a:ext uri="{9D8B030D-6E8A-4147-A177-3AD203B41FA5}">
                      <a16:colId xmlns:a16="http://schemas.microsoft.com/office/drawing/2014/main" val="20001"/>
                    </a:ext>
                  </a:extLst>
                </a:gridCol>
                <a:gridCol w="2167876">
                  <a:extLst>
                    <a:ext uri="{9D8B030D-6E8A-4147-A177-3AD203B41FA5}">
                      <a16:colId xmlns:a16="http://schemas.microsoft.com/office/drawing/2014/main" val="1881154562"/>
                    </a:ext>
                  </a:extLst>
                </a:gridCol>
                <a:gridCol w="2167876">
                  <a:extLst>
                    <a:ext uri="{9D8B030D-6E8A-4147-A177-3AD203B41FA5}">
                      <a16:colId xmlns:a16="http://schemas.microsoft.com/office/drawing/2014/main" val="979467820"/>
                    </a:ext>
                  </a:extLst>
                </a:gridCol>
              </a:tblGrid>
              <a:tr h="503322">
                <a:tc>
                  <a:txBody>
                    <a:bodyPr/>
                    <a:lstStyle/>
                    <a:p>
                      <a:pPr algn="ctr"/>
                      <a:endParaRPr lang="en-GB" sz="2400" b="1" dirty="0">
                        <a:solidFill>
                          <a:schemeClr val="accent5">
                            <a:lumMod val="10000"/>
                          </a:schemeClr>
                        </a:solidFill>
                        <a:latin typeface="Myriad Pro" panose="020B0503030403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r>
                        <a:rPr lang="en-GB" sz="2400" dirty="0">
                          <a:solidFill>
                            <a:schemeClr val="accent5">
                              <a:lumMod val="10000"/>
                            </a:schemeClr>
                          </a:solidFill>
                          <a:latin typeface="Myriad Pro" panose="020B0503030403020204" pitchFamily="34" charset="0"/>
                        </a:rPr>
                        <a:t>Year 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accent5">
                              <a:lumMod val="10000"/>
                            </a:schemeClr>
                          </a:solidFill>
                          <a:latin typeface="Myriad Pro" panose="020B0503030403020204" pitchFamily="34" charset="0"/>
                        </a:rPr>
                        <a:t>Year 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accent5">
                              <a:lumMod val="10000"/>
                            </a:schemeClr>
                          </a:solidFill>
                          <a:latin typeface="Myriad Pro" panose="020B0503030403020204" pitchFamily="34" charset="0"/>
                        </a:rPr>
                        <a:t>Year 3</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10000"/>
                  </a:ext>
                </a:extLst>
              </a:tr>
              <a:tr h="391638">
                <a:tc>
                  <a:txBody>
                    <a:bodyPr/>
                    <a:lstStyle/>
                    <a:p>
                      <a:r>
                        <a:rPr lang="en-GB" sz="2400" kern="1200" dirty="0">
                          <a:solidFill>
                            <a:schemeClr val="dk1"/>
                          </a:solidFill>
                          <a:effectLst/>
                          <a:latin typeface="Myriad Pro" panose="020B0503030403020204" pitchFamily="34" charset="0"/>
                          <a:ea typeface="+mn-ea"/>
                          <a:cs typeface="+mn-cs"/>
                        </a:rPr>
                        <a:t>Number of children asked about their favourite </a:t>
                      </a:r>
                      <a:r>
                        <a:rPr lang="en-GB" sz="2400" b="1" kern="1200" dirty="0">
                          <a:solidFill>
                            <a:schemeClr val="dk1"/>
                          </a:solidFill>
                          <a:effectLst/>
                          <a:latin typeface="Myriad Pro" panose="020B0503030403020204" pitchFamily="34" charset="0"/>
                          <a:ea typeface="+mn-ea"/>
                          <a:cs typeface="+mn-cs"/>
                        </a:rPr>
                        <a:t>drink</a:t>
                      </a:r>
                      <a:endParaRPr lang="en-GB" sz="2400" dirty="0">
                        <a:latin typeface="Myriad Pro" panose="020B050303040302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400" dirty="0">
                          <a:latin typeface="Myriad Pro" panose="020B0503030403020204" pitchFamily="34" charset="0"/>
                        </a:rPr>
                        <a:t>62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latin typeface="Myriad Pro" panose="020B0503030403020204" pitchFamily="34" charset="0"/>
                        </a:rPr>
                        <a:t>58</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latin typeface="Myriad Pro" panose="020B0503030403020204" pitchFamily="34" charset="0"/>
                        </a:rPr>
                        <a:t>59</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91638">
                <a:tc>
                  <a:txBody>
                    <a:bodyPr/>
                    <a:lstStyle/>
                    <a:p>
                      <a:pPr>
                        <a:lnSpc>
                          <a:spcPct val="107000"/>
                        </a:lnSpc>
                        <a:spcAft>
                          <a:spcPts val="0"/>
                        </a:spcAft>
                      </a:pPr>
                      <a:r>
                        <a:rPr lang="en-GB" sz="2400" dirty="0">
                          <a:effectLst/>
                          <a:latin typeface="Myriad Pro" panose="020B0503030403020204" pitchFamily="34" charset="0"/>
                          <a:ea typeface="Times New Roman" panose="02020603050405020304" pitchFamily="18" charset="0"/>
                          <a:cs typeface="Times New Roman" panose="02020603050405020304" pitchFamily="18" charset="0"/>
                        </a:rPr>
                        <a:t>Number who like </a:t>
                      </a:r>
                      <a:r>
                        <a:rPr lang="en-GB" sz="2400" b="1" dirty="0">
                          <a:effectLst/>
                          <a:latin typeface="Myriad Pro" panose="020B0503030403020204" pitchFamily="34" charset="0"/>
                          <a:ea typeface="Times New Roman" panose="02020603050405020304" pitchFamily="18" charset="0"/>
                          <a:cs typeface="Times New Roman" panose="02020603050405020304" pitchFamily="18" charset="0"/>
                        </a:rPr>
                        <a:t>milk</a:t>
                      </a:r>
                      <a:r>
                        <a:rPr lang="en-GB" sz="2400" dirty="0">
                          <a:effectLst/>
                          <a:latin typeface="Myriad Pro" panose="020B0503030403020204" pitchFamily="34" charset="0"/>
                          <a:ea typeface="Times New Roman" panose="02020603050405020304" pitchFamily="18" charset="0"/>
                          <a:cs typeface="Times New Roman" panose="02020603050405020304" pitchFamily="18" charset="0"/>
                        </a:rPr>
                        <a:t> best</a:t>
                      </a: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400" dirty="0">
                        <a:latin typeface="Myriad Pro" panose="020B05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latin typeface="Myriad Pro" panose="020B0503030403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latin typeface="Myriad Pro" panose="020B0503030403020204" pitchFamily="34" charset="0"/>
                        </a:rPr>
                        <a:t>21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2745736"/>
                  </a:ext>
                </a:extLst>
              </a:tr>
              <a:tr h="391638">
                <a:tc>
                  <a:txBody>
                    <a:bodyPr/>
                    <a:lstStyle/>
                    <a:p>
                      <a:pPr>
                        <a:lnSpc>
                          <a:spcPct val="107000"/>
                        </a:lnSpc>
                        <a:spcAft>
                          <a:spcPts val="0"/>
                        </a:spcAft>
                      </a:pPr>
                      <a:r>
                        <a:rPr lang="en-GB" sz="2400" dirty="0">
                          <a:effectLst/>
                          <a:latin typeface="Myriad Pro" panose="020B0503030403020204" pitchFamily="34" charset="0"/>
                          <a:ea typeface="Times New Roman" panose="02020603050405020304" pitchFamily="18" charset="0"/>
                          <a:cs typeface="Times New Roman" panose="02020603050405020304" pitchFamily="18" charset="0"/>
                        </a:rPr>
                        <a:t>Number who like </a:t>
                      </a:r>
                      <a:r>
                        <a:rPr lang="en-GB" sz="2400" b="1" dirty="0">
                          <a:effectLst/>
                          <a:latin typeface="Myriad Pro" panose="020B0503030403020204" pitchFamily="34" charset="0"/>
                          <a:ea typeface="Times New Roman" panose="02020603050405020304" pitchFamily="18" charset="0"/>
                          <a:cs typeface="Times New Roman" panose="02020603050405020304" pitchFamily="18" charset="0"/>
                        </a:rPr>
                        <a:t>lemonade</a:t>
                      </a:r>
                      <a:r>
                        <a:rPr lang="en-GB" sz="2400" dirty="0">
                          <a:effectLst/>
                          <a:latin typeface="Myriad Pro" panose="020B0503030403020204" pitchFamily="34" charset="0"/>
                          <a:ea typeface="Times New Roman" panose="02020603050405020304" pitchFamily="18" charset="0"/>
                          <a:cs typeface="Times New Roman" panose="02020603050405020304" pitchFamily="18" charset="0"/>
                        </a:rPr>
                        <a:t> best</a:t>
                      </a: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400" dirty="0">
                          <a:latin typeface="Myriad Pro" panose="020B0503030403020204" pitchFamily="34" charset="0"/>
                        </a:rPr>
                        <a:t>20</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dirty="0">
                        <a:latin typeface="Myriad Pro" panose="020B05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latin typeface="Myriad Pro" panose="020B0503030403020204" pitchFamily="34"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3893109"/>
                  </a:ext>
                </a:extLst>
              </a:tr>
              <a:tr h="391638">
                <a:tc>
                  <a:txBody>
                    <a:bodyPr/>
                    <a:lstStyle/>
                    <a:p>
                      <a:pPr>
                        <a:lnSpc>
                          <a:spcPct val="107000"/>
                        </a:lnSpc>
                        <a:spcAft>
                          <a:spcPts val="0"/>
                        </a:spcAft>
                      </a:pPr>
                      <a:r>
                        <a:rPr lang="en-GB" sz="2400" dirty="0">
                          <a:effectLst/>
                          <a:latin typeface="Myriad Pro" panose="020B0503030403020204" pitchFamily="34" charset="0"/>
                          <a:ea typeface="Times New Roman" panose="02020603050405020304" pitchFamily="18" charset="0"/>
                          <a:cs typeface="Times New Roman" panose="02020603050405020304" pitchFamily="18" charset="0"/>
                        </a:rPr>
                        <a:t>Number who like </a:t>
                      </a:r>
                      <a:r>
                        <a:rPr lang="en-GB" sz="2400" b="1" dirty="0">
                          <a:effectLst/>
                          <a:latin typeface="Myriad Pro" panose="020B0503030403020204" pitchFamily="34" charset="0"/>
                          <a:ea typeface="Times New Roman" panose="02020603050405020304" pitchFamily="18" charset="0"/>
                          <a:cs typeface="Times New Roman" panose="02020603050405020304" pitchFamily="18" charset="0"/>
                        </a:rPr>
                        <a:t>juice</a:t>
                      </a:r>
                      <a:r>
                        <a:rPr lang="en-GB" sz="2400" dirty="0">
                          <a:effectLst/>
                          <a:latin typeface="Myriad Pro" panose="020B0503030403020204" pitchFamily="34" charset="0"/>
                          <a:ea typeface="Times New Roman" panose="02020603050405020304" pitchFamily="18" charset="0"/>
                          <a:cs typeface="Times New Roman" panose="02020603050405020304" pitchFamily="18" charset="0"/>
                        </a:rPr>
                        <a:t> best</a:t>
                      </a: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400" dirty="0">
                          <a:latin typeface="Myriad Pro" panose="020B0503030403020204" pitchFamily="34" charset="0"/>
                        </a:rPr>
                        <a:t>12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latin typeface="Myriad Pro" panose="020B0503030403020204" pitchFamily="34" charset="0"/>
                        </a:rPr>
                        <a:t>35</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dirty="0">
                        <a:latin typeface="Myriad Pro" panose="020B05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1788051"/>
                  </a:ext>
                </a:extLst>
              </a:tr>
            </a:tbl>
          </a:graphicData>
        </a:graphic>
      </p:graphicFrame>
      <p:sp>
        <p:nvSpPr>
          <p:cNvPr id="3" name="Rectangle 2">
            <a:extLst>
              <a:ext uri="{FF2B5EF4-FFF2-40B4-BE49-F238E27FC236}">
                <a16:creationId xmlns:a16="http://schemas.microsoft.com/office/drawing/2014/main" id="{0CF705D6-8DD8-46D2-9B30-7BC32DEA303E}"/>
              </a:ext>
            </a:extLst>
          </p:cNvPr>
          <p:cNvSpPr/>
          <p:nvPr/>
        </p:nvSpPr>
        <p:spPr>
          <a:xfrm>
            <a:off x="4752407" y="3418650"/>
            <a:ext cx="518091" cy="461665"/>
          </a:xfrm>
          <a:prstGeom prst="rect">
            <a:avLst/>
          </a:prstGeom>
        </p:spPr>
        <p:txBody>
          <a:bodyPr wrap="none">
            <a:spAutoFit/>
          </a:bodyPr>
          <a:lstStyle/>
          <a:p>
            <a:pPr algn="ctr"/>
            <a:r>
              <a:rPr lang="en-GB" sz="2400" dirty="0">
                <a:latin typeface="Myriad Pro" panose="020B0503030403020204" pitchFamily="34" charset="0"/>
              </a:rPr>
              <a:t>30</a:t>
            </a:r>
          </a:p>
        </p:txBody>
      </p:sp>
      <p:sp>
        <p:nvSpPr>
          <p:cNvPr id="15" name="Rectangle 14">
            <a:extLst>
              <a:ext uri="{FF2B5EF4-FFF2-40B4-BE49-F238E27FC236}">
                <a16:creationId xmlns:a16="http://schemas.microsoft.com/office/drawing/2014/main" id="{741B7848-87E4-4438-8257-9B59F4CED585}"/>
              </a:ext>
            </a:extLst>
          </p:cNvPr>
          <p:cNvSpPr/>
          <p:nvPr/>
        </p:nvSpPr>
        <p:spPr>
          <a:xfrm>
            <a:off x="6902088" y="4424121"/>
            <a:ext cx="518091" cy="461665"/>
          </a:xfrm>
          <a:prstGeom prst="rect">
            <a:avLst/>
          </a:prstGeom>
        </p:spPr>
        <p:txBody>
          <a:bodyPr wrap="none">
            <a:spAutoFit/>
          </a:bodyPr>
          <a:lstStyle/>
          <a:p>
            <a:pPr algn="ctr"/>
            <a:r>
              <a:rPr lang="en-GB" sz="2400" dirty="0">
                <a:latin typeface="Myriad Pro" panose="020B0503030403020204" pitchFamily="34" charset="0"/>
              </a:rPr>
              <a:t>10</a:t>
            </a:r>
          </a:p>
        </p:txBody>
      </p:sp>
      <p:sp>
        <p:nvSpPr>
          <p:cNvPr id="16" name="Rectangle 15">
            <a:extLst>
              <a:ext uri="{FF2B5EF4-FFF2-40B4-BE49-F238E27FC236}">
                <a16:creationId xmlns:a16="http://schemas.microsoft.com/office/drawing/2014/main" id="{E83A2C57-DE0D-42FC-842E-CE19F0DB85C0}"/>
              </a:ext>
            </a:extLst>
          </p:cNvPr>
          <p:cNvSpPr/>
          <p:nvPr/>
        </p:nvSpPr>
        <p:spPr>
          <a:xfrm>
            <a:off x="9137665" y="5353385"/>
            <a:ext cx="518091" cy="461665"/>
          </a:xfrm>
          <a:prstGeom prst="rect">
            <a:avLst/>
          </a:prstGeom>
        </p:spPr>
        <p:txBody>
          <a:bodyPr wrap="none">
            <a:spAutoFit/>
          </a:bodyPr>
          <a:lstStyle/>
          <a:p>
            <a:pPr algn="ctr"/>
            <a:r>
              <a:rPr lang="en-GB" sz="2400" dirty="0">
                <a:latin typeface="Myriad Pro" panose="020B0503030403020204" pitchFamily="34" charset="0"/>
              </a:rPr>
              <a:t>20</a:t>
            </a:r>
          </a:p>
        </p:txBody>
      </p:sp>
    </p:spTree>
    <p:extLst>
      <p:ext uri="{BB962C8B-B14F-4D97-AF65-F5344CB8AC3E}">
        <p14:creationId xmlns:p14="http://schemas.microsoft.com/office/powerpoint/2010/main" val="18309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454717657"/>
              </p:ext>
            </p:extLst>
          </p:nvPr>
        </p:nvGraphicFramePr>
        <p:xfrm>
          <a:off x="594008" y="1535029"/>
          <a:ext cx="10712127" cy="2907414"/>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19</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3" action="ppaction://hlinksldjump"/>
                        </a:rPr>
                        <a:t>Pupils explain how using the ‘same difference’ rule can make written calculation easier</a:t>
                      </a: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rPr>
                        <a:t> (2)</a:t>
                      </a: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20</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4" action="ppaction://hlinksldjump"/>
                        </a:rPr>
                        <a:t>Pupils use the ‘same difference’ rule to balance equations</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21</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5" action="ppaction://hlinksldjump"/>
                        </a:rPr>
                        <a:t>Pupils explain how increasing or decreasing the minuend affects the difference (1)</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22</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6" action="ppaction://hlinksldjump"/>
                        </a:rPr>
                        <a:t>Pupils explain how increasing or decreasing the minuend affects the difference (2)</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23</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7" action="ppaction://hlinksldjump"/>
                        </a:rPr>
                        <a:t>Pupils solve subtraction calculations mentally by using known facts </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24</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8" action="ppaction://hlinksldjump"/>
                        </a:rPr>
                        <a:t>Pupils explain how adjusting the minuend can make mental calculation easier </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548147114"/>
                  </a:ext>
                </a:extLst>
              </a:tr>
            </a:tbl>
          </a:graphicData>
        </a:graphic>
      </p:graphicFrame>
      <p:sp>
        <p:nvSpPr>
          <p:cNvPr id="7" name="Action Button: Return 6">
            <a:hlinkClick r:id="rId9" action="ppaction://hlinksldjump" highlightClick="1"/>
            <a:extLst>
              <a:ext uri="{FF2B5EF4-FFF2-40B4-BE49-F238E27FC236}">
                <a16:creationId xmlns:a16="http://schemas.microsoft.com/office/drawing/2014/main" id="{2570C625-E476-4A8C-BF3D-99D1E479925B}"/>
              </a:ext>
            </a:extLst>
          </p:cNvPr>
          <p:cNvSpPr/>
          <p:nvPr/>
        </p:nvSpPr>
        <p:spPr>
          <a:xfrm>
            <a:off x="594007" y="5480202"/>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382041" y="5429370"/>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341669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9</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65919189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9</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correctly represent an equation in a part-whole model</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285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  Description automatically generated">
            <a:extLst>
              <a:ext uri="{FF2B5EF4-FFF2-40B4-BE49-F238E27FC236}">
                <a16:creationId xmlns:a16="http://schemas.microsoft.com/office/drawing/2014/main" id="{46A61F62-C0EA-4663-9D58-1F0D89B52E45}"/>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1.28 Common structures and the part-part-whole relationship</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99007028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3:6 – 3:7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24-26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027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1DBFB0D-D672-4856-AAC9-474AF509B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527" y="2066146"/>
            <a:ext cx="7974949" cy="1812926"/>
          </a:xfrm>
          <a:prstGeom prst="rect">
            <a:avLst/>
          </a:prstGeom>
        </p:spPr>
      </p:pic>
      <p:sp>
        <p:nvSpPr>
          <p:cNvPr id="2" name="Text Placeholder 1"/>
          <p:cNvSpPr>
            <a:spLocks noGrp="1"/>
          </p:cNvSpPr>
          <p:nvPr>
            <p:ph type="body" sz="quarter" idx="11"/>
          </p:nvPr>
        </p:nvSpPr>
        <p:spPr/>
        <p:txBody>
          <a:bodyPr/>
          <a:lstStyle/>
          <a:p>
            <a:r>
              <a:rPr lang="en-GB" dirty="0"/>
              <a:t>1.28 Common structures </a:t>
            </a:r>
            <a:r>
              <a:rPr lang="en-US" dirty="0"/>
              <a:t>– step 3:6</a:t>
            </a:r>
          </a:p>
        </p:txBody>
      </p:sp>
      <p:sp>
        <p:nvSpPr>
          <p:cNvPr id="11" name="TextBox 10">
            <a:extLst>
              <a:ext uri="{FF2B5EF4-FFF2-40B4-BE49-F238E27FC236}">
                <a16:creationId xmlns:a16="http://schemas.microsoft.com/office/drawing/2014/main" id="{388B1AF2-5DFA-4080-8FAF-D1F05EE44FD3}"/>
              </a:ext>
            </a:extLst>
          </p:cNvPr>
          <p:cNvSpPr txBox="1"/>
          <p:nvPr/>
        </p:nvSpPr>
        <p:spPr>
          <a:xfrm>
            <a:off x="5986941" y="4360323"/>
            <a:ext cx="2709396" cy="461665"/>
          </a:xfrm>
          <a:prstGeom prst="rect">
            <a:avLst/>
          </a:prstGeom>
          <a:noFill/>
        </p:spPr>
        <p:txBody>
          <a:bodyPr wrap="none" rtlCol="0">
            <a:spAutoFit/>
          </a:bodyPr>
          <a:lstStyle/>
          <a:p>
            <a:pPr algn="ctr"/>
            <a:r>
              <a:rPr lang="en-GB" sz="2400" dirty="0">
                <a:latin typeface="Myriad Pro" panose="020B0503030403020204" pitchFamily="34" charset="0"/>
              </a:rPr>
              <a:t>345 +            +198</a:t>
            </a:r>
          </a:p>
        </p:txBody>
      </p:sp>
      <p:sp>
        <p:nvSpPr>
          <p:cNvPr id="13" name="Rectangle 12">
            <a:extLst>
              <a:ext uri="{FF2B5EF4-FFF2-40B4-BE49-F238E27FC236}">
                <a16:creationId xmlns:a16="http://schemas.microsoft.com/office/drawing/2014/main" id="{545390CA-C066-44B8-9F34-C8E3C4C7F8DD}"/>
              </a:ext>
            </a:extLst>
          </p:cNvPr>
          <p:cNvSpPr/>
          <p:nvPr/>
        </p:nvSpPr>
        <p:spPr>
          <a:xfrm>
            <a:off x="7049276" y="4419601"/>
            <a:ext cx="654889" cy="3555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F0910B5C-93EE-4C84-A433-725D9E02C5A4}"/>
              </a:ext>
            </a:extLst>
          </p:cNvPr>
          <p:cNvSpPr txBox="1"/>
          <p:nvPr/>
        </p:nvSpPr>
        <p:spPr>
          <a:xfrm>
            <a:off x="4096255" y="4360323"/>
            <a:ext cx="684804" cy="461665"/>
          </a:xfrm>
          <a:prstGeom prst="rect">
            <a:avLst/>
          </a:prstGeom>
          <a:noFill/>
        </p:spPr>
        <p:txBody>
          <a:bodyPr wrap="none" rtlCol="0">
            <a:spAutoFit/>
          </a:bodyPr>
          <a:lstStyle/>
          <a:p>
            <a:pPr algn="ctr"/>
            <a:r>
              <a:rPr lang="en-GB" sz="2400" dirty="0">
                <a:latin typeface="Myriad Pro" panose="020B0503030403020204" pitchFamily="34" charset="0"/>
              </a:rPr>
              <a:t>999</a:t>
            </a:r>
          </a:p>
        </p:txBody>
      </p:sp>
      <p:sp>
        <p:nvSpPr>
          <p:cNvPr id="26" name="TextBox 25">
            <a:extLst>
              <a:ext uri="{FF2B5EF4-FFF2-40B4-BE49-F238E27FC236}">
                <a16:creationId xmlns:a16="http://schemas.microsoft.com/office/drawing/2014/main" id="{E6788FBC-D27F-4E3D-A5FA-1732984E11A0}"/>
              </a:ext>
            </a:extLst>
          </p:cNvPr>
          <p:cNvSpPr txBox="1"/>
          <p:nvPr/>
        </p:nvSpPr>
        <p:spPr>
          <a:xfrm>
            <a:off x="5270026" y="4360323"/>
            <a:ext cx="394660" cy="461665"/>
          </a:xfrm>
          <a:prstGeom prst="rect">
            <a:avLst/>
          </a:prstGeom>
          <a:noFill/>
        </p:spPr>
        <p:txBody>
          <a:bodyPr wrap="none" rtlCol="0">
            <a:spAutoFit/>
          </a:bodyPr>
          <a:lstStyle/>
          <a:p>
            <a:pPr algn="ctr"/>
            <a:r>
              <a:rPr lang="en-GB" sz="2400" dirty="0">
                <a:latin typeface="Myriad Pro" panose="020B0503030403020204" pitchFamily="34" charset="0"/>
              </a:rPr>
              <a:t>=</a:t>
            </a:r>
          </a:p>
        </p:txBody>
      </p:sp>
      <p:cxnSp>
        <p:nvCxnSpPr>
          <p:cNvPr id="27" name="Straight Connector 26">
            <a:extLst>
              <a:ext uri="{FF2B5EF4-FFF2-40B4-BE49-F238E27FC236}">
                <a16:creationId xmlns:a16="http://schemas.microsoft.com/office/drawing/2014/main" id="{82CAF95D-4FEA-4AE4-AD47-60BAF0920E71}"/>
              </a:ext>
            </a:extLst>
          </p:cNvPr>
          <p:cNvCxnSpPr>
            <a:cxnSpLocks/>
          </p:cNvCxnSpPr>
          <p:nvPr/>
        </p:nvCxnSpPr>
        <p:spPr>
          <a:xfrm>
            <a:off x="4160520" y="4821986"/>
            <a:ext cx="5562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F268332-C623-49F6-9BFF-FD43781E6323}"/>
              </a:ext>
            </a:extLst>
          </p:cNvPr>
          <p:cNvCxnSpPr>
            <a:cxnSpLocks/>
          </p:cNvCxnSpPr>
          <p:nvPr/>
        </p:nvCxnSpPr>
        <p:spPr>
          <a:xfrm>
            <a:off x="4429442" y="4918597"/>
            <a:ext cx="0" cy="37993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5F63EAB-0541-4CA1-91D6-8AC1E7B571E1}"/>
              </a:ext>
            </a:extLst>
          </p:cNvPr>
          <p:cNvSpPr txBox="1"/>
          <p:nvPr/>
        </p:nvSpPr>
        <p:spPr>
          <a:xfrm>
            <a:off x="3931222" y="5311630"/>
            <a:ext cx="998991" cy="461665"/>
          </a:xfrm>
          <a:prstGeom prst="rect">
            <a:avLst/>
          </a:prstGeom>
          <a:noFill/>
        </p:spPr>
        <p:txBody>
          <a:bodyPr wrap="none" rtlCol="0">
            <a:spAutoFit/>
          </a:bodyPr>
          <a:lstStyle/>
          <a:p>
            <a:pPr algn="ctr"/>
            <a:r>
              <a:rPr lang="en-GB" sz="2400" dirty="0">
                <a:latin typeface="Myriad Pro" panose="020B0503030403020204" pitchFamily="34" charset="0"/>
              </a:rPr>
              <a:t>whole</a:t>
            </a:r>
          </a:p>
        </p:txBody>
      </p:sp>
      <p:cxnSp>
        <p:nvCxnSpPr>
          <p:cNvPr id="30" name="Straight Connector 29">
            <a:extLst>
              <a:ext uri="{FF2B5EF4-FFF2-40B4-BE49-F238E27FC236}">
                <a16:creationId xmlns:a16="http://schemas.microsoft.com/office/drawing/2014/main" id="{76E671E1-BDA4-4761-8604-2F39CACFC859}"/>
              </a:ext>
            </a:extLst>
          </p:cNvPr>
          <p:cNvCxnSpPr>
            <a:cxnSpLocks/>
          </p:cNvCxnSpPr>
          <p:nvPr/>
        </p:nvCxnSpPr>
        <p:spPr>
          <a:xfrm>
            <a:off x="6234031" y="4821986"/>
            <a:ext cx="22485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75804E9-42AB-4ED6-A7C0-E959B25CCB51}"/>
              </a:ext>
            </a:extLst>
          </p:cNvPr>
          <p:cNvCxnSpPr>
            <a:cxnSpLocks/>
          </p:cNvCxnSpPr>
          <p:nvPr/>
        </p:nvCxnSpPr>
        <p:spPr>
          <a:xfrm>
            <a:off x="7365234" y="4921228"/>
            <a:ext cx="0" cy="37993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8389410-8E5C-41E0-A50F-E947ED86BF15}"/>
              </a:ext>
            </a:extLst>
          </p:cNvPr>
          <p:cNvSpPr txBox="1"/>
          <p:nvPr/>
        </p:nvSpPr>
        <p:spPr>
          <a:xfrm>
            <a:off x="6539915" y="5316198"/>
            <a:ext cx="1656993" cy="461665"/>
          </a:xfrm>
          <a:prstGeom prst="rect">
            <a:avLst/>
          </a:prstGeom>
          <a:noFill/>
        </p:spPr>
        <p:txBody>
          <a:bodyPr wrap="none" rtlCol="0">
            <a:spAutoFit/>
          </a:bodyPr>
          <a:lstStyle/>
          <a:p>
            <a:pPr algn="ctr"/>
            <a:r>
              <a:rPr lang="en-GB" sz="2400" dirty="0">
                <a:latin typeface="Myriad Pro" panose="020B0503030403020204" pitchFamily="34" charset="0"/>
              </a:rPr>
              <a:t>three parts</a:t>
            </a:r>
          </a:p>
        </p:txBody>
      </p:sp>
    </p:spTree>
    <p:extLst>
      <p:ext uri="{BB962C8B-B14F-4D97-AF65-F5344CB8AC3E}">
        <p14:creationId xmlns:p14="http://schemas.microsoft.com/office/powerpoint/2010/main" val="221711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25" grpId="0"/>
      <p:bldP spid="26" grpId="0"/>
      <p:bldP spid="29" grpId="0"/>
      <p:bldP spid="3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1DBFB0D-D672-4856-AAC9-474AF509B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529" y="2066146"/>
            <a:ext cx="7974945" cy="1812926"/>
          </a:xfrm>
          <a:prstGeom prst="rect">
            <a:avLst/>
          </a:prstGeom>
        </p:spPr>
      </p:pic>
      <p:sp>
        <p:nvSpPr>
          <p:cNvPr id="2" name="Text Placeholder 1"/>
          <p:cNvSpPr>
            <a:spLocks noGrp="1"/>
          </p:cNvSpPr>
          <p:nvPr>
            <p:ph type="body" sz="quarter" idx="11"/>
          </p:nvPr>
        </p:nvSpPr>
        <p:spPr/>
        <p:txBody>
          <a:bodyPr/>
          <a:lstStyle/>
          <a:p>
            <a:r>
              <a:rPr lang="en-GB" dirty="0"/>
              <a:t>1.28 Common structures </a:t>
            </a:r>
            <a:r>
              <a:rPr lang="en-US" dirty="0"/>
              <a:t>– step 3:6</a:t>
            </a:r>
          </a:p>
        </p:txBody>
      </p:sp>
      <p:sp>
        <p:nvSpPr>
          <p:cNvPr id="11" name="TextBox 10">
            <a:extLst>
              <a:ext uri="{FF2B5EF4-FFF2-40B4-BE49-F238E27FC236}">
                <a16:creationId xmlns:a16="http://schemas.microsoft.com/office/drawing/2014/main" id="{388B1AF2-5DFA-4080-8FAF-D1F05EE44FD3}"/>
              </a:ext>
            </a:extLst>
          </p:cNvPr>
          <p:cNvSpPr txBox="1"/>
          <p:nvPr/>
        </p:nvSpPr>
        <p:spPr>
          <a:xfrm>
            <a:off x="4062593" y="4360323"/>
            <a:ext cx="752129" cy="461665"/>
          </a:xfrm>
          <a:prstGeom prst="rect">
            <a:avLst/>
          </a:prstGeom>
          <a:noFill/>
        </p:spPr>
        <p:txBody>
          <a:bodyPr wrap="none" rtlCol="0">
            <a:spAutoFit/>
          </a:bodyPr>
          <a:lstStyle/>
          <a:p>
            <a:pPr algn="ctr"/>
            <a:r>
              <a:rPr lang="en-GB" sz="2400" dirty="0">
                <a:latin typeface="Myriad Pro" panose="020B0503030403020204" pitchFamily="34" charset="0"/>
              </a:rPr>
              <a:t>15.1</a:t>
            </a:r>
          </a:p>
        </p:txBody>
      </p:sp>
      <p:sp>
        <p:nvSpPr>
          <p:cNvPr id="9" name="TextBox 8">
            <a:extLst>
              <a:ext uri="{FF2B5EF4-FFF2-40B4-BE49-F238E27FC236}">
                <a16:creationId xmlns:a16="http://schemas.microsoft.com/office/drawing/2014/main" id="{464297B8-20B1-42DE-B5F8-5AA5519FA279}"/>
              </a:ext>
            </a:extLst>
          </p:cNvPr>
          <p:cNvSpPr txBox="1"/>
          <p:nvPr/>
        </p:nvSpPr>
        <p:spPr>
          <a:xfrm>
            <a:off x="5270026" y="4360323"/>
            <a:ext cx="394660" cy="461665"/>
          </a:xfrm>
          <a:prstGeom prst="rect">
            <a:avLst/>
          </a:prstGeom>
          <a:noFill/>
        </p:spPr>
        <p:txBody>
          <a:bodyPr wrap="none" rtlCol="0">
            <a:spAutoFit/>
          </a:bodyPr>
          <a:lstStyle/>
          <a:p>
            <a:pPr algn="ctr"/>
            <a:r>
              <a:rPr lang="en-GB" sz="2400" dirty="0">
                <a:latin typeface="Myriad Pro" panose="020B0503030403020204" pitchFamily="34" charset="0"/>
              </a:rPr>
              <a:t>=</a:t>
            </a:r>
          </a:p>
        </p:txBody>
      </p:sp>
      <p:sp>
        <p:nvSpPr>
          <p:cNvPr id="12" name="TextBox 11">
            <a:extLst>
              <a:ext uri="{FF2B5EF4-FFF2-40B4-BE49-F238E27FC236}">
                <a16:creationId xmlns:a16="http://schemas.microsoft.com/office/drawing/2014/main" id="{80A03093-522E-4239-8617-5AA03BF0586B}"/>
              </a:ext>
            </a:extLst>
          </p:cNvPr>
          <p:cNvSpPr txBox="1"/>
          <p:nvPr/>
        </p:nvSpPr>
        <p:spPr>
          <a:xfrm>
            <a:off x="6752707" y="4360322"/>
            <a:ext cx="1994457" cy="461665"/>
          </a:xfrm>
          <a:prstGeom prst="rect">
            <a:avLst/>
          </a:prstGeom>
          <a:noFill/>
        </p:spPr>
        <p:txBody>
          <a:bodyPr wrap="none" rtlCol="0">
            <a:spAutoFit/>
          </a:bodyPr>
          <a:lstStyle/>
          <a:p>
            <a:pPr algn="ctr"/>
            <a:r>
              <a:rPr lang="en-GB" sz="2400" dirty="0">
                <a:latin typeface="Myriad Pro" panose="020B0503030403020204" pitchFamily="34" charset="0"/>
              </a:rPr>
              <a:t>+ 2.55 + 5.73</a:t>
            </a:r>
          </a:p>
        </p:txBody>
      </p:sp>
      <p:sp>
        <p:nvSpPr>
          <p:cNvPr id="3" name="Rectangle 2">
            <a:extLst>
              <a:ext uri="{FF2B5EF4-FFF2-40B4-BE49-F238E27FC236}">
                <a16:creationId xmlns:a16="http://schemas.microsoft.com/office/drawing/2014/main" id="{C323C26B-F583-4CB3-B8C9-03CB9EA731CF}"/>
              </a:ext>
            </a:extLst>
          </p:cNvPr>
          <p:cNvSpPr/>
          <p:nvPr/>
        </p:nvSpPr>
        <p:spPr>
          <a:xfrm>
            <a:off x="6173072" y="4419601"/>
            <a:ext cx="654889" cy="3555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DDF88667-11F8-46B0-8FCD-A108ED5C6D62}"/>
              </a:ext>
            </a:extLst>
          </p:cNvPr>
          <p:cNvCxnSpPr>
            <a:cxnSpLocks/>
          </p:cNvCxnSpPr>
          <p:nvPr/>
        </p:nvCxnSpPr>
        <p:spPr>
          <a:xfrm>
            <a:off x="4160520" y="4821986"/>
            <a:ext cx="5562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B4FA5B-1A9A-4BC8-96BE-0F73EC6926E6}"/>
              </a:ext>
            </a:extLst>
          </p:cNvPr>
          <p:cNvCxnSpPr>
            <a:cxnSpLocks/>
          </p:cNvCxnSpPr>
          <p:nvPr/>
        </p:nvCxnSpPr>
        <p:spPr>
          <a:xfrm>
            <a:off x="6157832" y="4821986"/>
            <a:ext cx="24375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86C0517-9C4A-4316-A028-273F9FA46E46}"/>
              </a:ext>
            </a:extLst>
          </p:cNvPr>
          <p:cNvCxnSpPr>
            <a:cxnSpLocks/>
          </p:cNvCxnSpPr>
          <p:nvPr/>
        </p:nvCxnSpPr>
        <p:spPr>
          <a:xfrm>
            <a:off x="4429442" y="4918597"/>
            <a:ext cx="0" cy="37993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D6EB255-98F8-48A9-ADDD-DCA71EBDEF20}"/>
              </a:ext>
            </a:extLst>
          </p:cNvPr>
          <p:cNvCxnSpPr>
            <a:cxnSpLocks/>
          </p:cNvCxnSpPr>
          <p:nvPr/>
        </p:nvCxnSpPr>
        <p:spPr>
          <a:xfrm>
            <a:off x="7365234" y="4921228"/>
            <a:ext cx="0" cy="37993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26A44A3-628A-4CF3-B72D-07915D1E884B}"/>
              </a:ext>
            </a:extLst>
          </p:cNvPr>
          <p:cNvSpPr txBox="1"/>
          <p:nvPr/>
        </p:nvSpPr>
        <p:spPr>
          <a:xfrm>
            <a:off x="3931222" y="5311630"/>
            <a:ext cx="998991" cy="461665"/>
          </a:xfrm>
          <a:prstGeom prst="rect">
            <a:avLst/>
          </a:prstGeom>
          <a:noFill/>
        </p:spPr>
        <p:txBody>
          <a:bodyPr wrap="none" rtlCol="0">
            <a:spAutoFit/>
          </a:bodyPr>
          <a:lstStyle/>
          <a:p>
            <a:pPr algn="ctr"/>
            <a:r>
              <a:rPr lang="en-GB" sz="2400" dirty="0">
                <a:latin typeface="Myriad Pro" panose="020B0503030403020204" pitchFamily="34" charset="0"/>
              </a:rPr>
              <a:t>whole</a:t>
            </a:r>
          </a:p>
        </p:txBody>
      </p:sp>
      <p:sp>
        <p:nvSpPr>
          <p:cNvPr id="22" name="TextBox 21">
            <a:extLst>
              <a:ext uri="{FF2B5EF4-FFF2-40B4-BE49-F238E27FC236}">
                <a16:creationId xmlns:a16="http://schemas.microsoft.com/office/drawing/2014/main" id="{2A186590-5234-4E53-9C7E-7627A7CF446F}"/>
              </a:ext>
            </a:extLst>
          </p:cNvPr>
          <p:cNvSpPr txBox="1"/>
          <p:nvPr/>
        </p:nvSpPr>
        <p:spPr>
          <a:xfrm>
            <a:off x="6539915" y="5316198"/>
            <a:ext cx="1656993" cy="461665"/>
          </a:xfrm>
          <a:prstGeom prst="rect">
            <a:avLst/>
          </a:prstGeom>
          <a:noFill/>
        </p:spPr>
        <p:txBody>
          <a:bodyPr wrap="none" rtlCol="0">
            <a:spAutoFit/>
          </a:bodyPr>
          <a:lstStyle/>
          <a:p>
            <a:pPr algn="ctr"/>
            <a:r>
              <a:rPr lang="en-GB" sz="2400" dirty="0">
                <a:latin typeface="Myriad Pro" panose="020B0503030403020204" pitchFamily="34" charset="0"/>
              </a:rPr>
              <a:t>three parts</a:t>
            </a:r>
          </a:p>
        </p:txBody>
      </p:sp>
    </p:spTree>
    <p:extLst>
      <p:ext uri="{BB962C8B-B14F-4D97-AF65-F5344CB8AC3E}">
        <p14:creationId xmlns:p14="http://schemas.microsoft.com/office/powerpoint/2010/main" val="290754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2" grpId="0"/>
      <p:bldP spid="3" grpId="0" animBg="1"/>
      <p:bldP spid="21" grpId="0"/>
      <p:bldP spid="2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4DB799-B70C-4950-8012-4E559E091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011" y="1264261"/>
            <a:ext cx="7166332" cy="4329478"/>
          </a:xfrm>
          <a:prstGeom prst="rect">
            <a:avLst/>
          </a:prstGeom>
        </p:spPr>
      </p:pic>
      <p:sp>
        <p:nvSpPr>
          <p:cNvPr id="2" name="Text Placeholder 1"/>
          <p:cNvSpPr>
            <a:spLocks noGrp="1"/>
          </p:cNvSpPr>
          <p:nvPr>
            <p:ph type="body" sz="quarter" idx="11"/>
          </p:nvPr>
        </p:nvSpPr>
        <p:spPr/>
        <p:txBody>
          <a:bodyPr/>
          <a:lstStyle/>
          <a:p>
            <a:r>
              <a:rPr lang="en-GB" dirty="0"/>
              <a:t>1.28 Common structures </a:t>
            </a:r>
            <a:r>
              <a:rPr lang="en-US" dirty="0"/>
              <a:t>– step 3:6</a:t>
            </a:r>
          </a:p>
        </p:txBody>
      </p:sp>
      <p:sp>
        <p:nvSpPr>
          <p:cNvPr id="3" name="Rectangle 2">
            <a:extLst>
              <a:ext uri="{FF2B5EF4-FFF2-40B4-BE49-F238E27FC236}">
                <a16:creationId xmlns:a16="http://schemas.microsoft.com/office/drawing/2014/main" id="{CBB5C317-EF99-4CBE-B6AA-092A0D91E619}"/>
              </a:ext>
            </a:extLst>
          </p:cNvPr>
          <p:cNvSpPr/>
          <p:nvPr/>
        </p:nvSpPr>
        <p:spPr>
          <a:xfrm>
            <a:off x="2699657" y="3429000"/>
            <a:ext cx="7010400" cy="2376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3373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10</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1616432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10</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adjusting both addends affects the sum (2 digit numbers)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668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10</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1.29 Using equivalence and the compensation category to calculate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73547981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 – 1:2 &amp; 1:10</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4-6 &amp; 11-12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text  Description automatically generated">
            <a:extLst>
              <a:ext uri="{FF2B5EF4-FFF2-40B4-BE49-F238E27FC236}">
                <a16:creationId xmlns:a16="http://schemas.microsoft.com/office/drawing/2014/main" id="{96CB3017-4620-4465-BCF5-EAF71C596A9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2934042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1:1</a:t>
            </a:r>
          </a:p>
        </p:txBody>
      </p:sp>
      <p:sp>
        <p:nvSpPr>
          <p:cNvPr id="5" name="TextBox 4">
            <a:extLst>
              <a:ext uri="{FF2B5EF4-FFF2-40B4-BE49-F238E27FC236}">
                <a16:creationId xmlns:a16="http://schemas.microsoft.com/office/drawing/2014/main" id="{EB2A9448-9A74-4EEB-A137-5214C3A3F31F}"/>
              </a:ext>
            </a:extLst>
          </p:cNvPr>
          <p:cNvSpPr txBox="1"/>
          <p:nvPr/>
        </p:nvSpPr>
        <p:spPr bwMode="auto">
          <a:xfrm>
            <a:off x="5539631" y="1017454"/>
            <a:ext cx="1526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25 + 20</a:t>
            </a:r>
          </a:p>
        </p:txBody>
      </p:sp>
      <p:sp>
        <p:nvSpPr>
          <p:cNvPr id="6" name="TextBox 5">
            <a:extLst>
              <a:ext uri="{FF2B5EF4-FFF2-40B4-BE49-F238E27FC236}">
                <a16:creationId xmlns:a16="http://schemas.microsoft.com/office/drawing/2014/main" id="{63B48C8C-2FE8-429C-8848-C4371A652F2E}"/>
              </a:ext>
            </a:extLst>
          </p:cNvPr>
          <p:cNvSpPr txBox="1"/>
          <p:nvPr/>
        </p:nvSpPr>
        <p:spPr bwMode="auto">
          <a:xfrm>
            <a:off x="6958192" y="1017454"/>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45</a:t>
            </a:r>
          </a:p>
        </p:txBody>
      </p:sp>
      <p:sp>
        <p:nvSpPr>
          <p:cNvPr id="7" name="TextBox 6">
            <a:extLst>
              <a:ext uri="{FF2B5EF4-FFF2-40B4-BE49-F238E27FC236}">
                <a16:creationId xmlns:a16="http://schemas.microsoft.com/office/drawing/2014/main" id="{5DADCC32-BF7F-4CE9-B4B1-902D81111B8F}"/>
              </a:ext>
            </a:extLst>
          </p:cNvPr>
          <p:cNvSpPr txBox="1"/>
          <p:nvPr/>
        </p:nvSpPr>
        <p:spPr bwMode="auto">
          <a:xfrm>
            <a:off x="4420621" y="1017454"/>
            <a:ext cx="1231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27 + 18</a:t>
            </a:r>
          </a:p>
        </p:txBody>
      </p:sp>
      <p:pic>
        <p:nvPicPr>
          <p:cNvPr id="12" name="Picture 11">
            <a:extLst>
              <a:ext uri="{FF2B5EF4-FFF2-40B4-BE49-F238E27FC236}">
                <a16:creationId xmlns:a16="http://schemas.microsoft.com/office/drawing/2014/main" id="{320F2E19-FBE4-4319-85E6-2D2A2095B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5468" y="1826753"/>
            <a:ext cx="4561067" cy="4127824"/>
          </a:xfrm>
          <a:prstGeom prst="rect">
            <a:avLst/>
          </a:prstGeom>
        </p:spPr>
      </p:pic>
      <p:sp>
        <p:nvSpPr>
          <p:cNvPr id="13" name="TextBox 12">
            <a:extLst>
              <a:ext uri="{FF2B5EF4-FFF2-40B4-BE49-F238E27FC236}">
                <a16:creationId xmlns:a16="http://schemas.microsoft.com/office/drawing/2014/main" id="{1F582C2F-1905-4A97-88AA-F53DE7B4CD83}"/>
              </a:ext>
            </a:extLst>
          </p:cNvPr>
          <p:cNvSpPr txBox="1"/>
          <p:nvPr/>
        </p:nvSpPr>
        <p:spPr bwMode="auto">
          <a:xfrm>
            <a:off x="5872644" y="2476556"/>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45</a:t>
            </a:r>
          </a:p>
        </p:txBody>
      </p:sp>
      <p:pic>
        <p:nvPicPr>
          <p:cNvPr id="14" name="Picture 13">
            <a:extLst>
              <a:ext uri="{FF2B5EF4-FFF2-40B4-BE49-F238E27FC236}">
                <a16:creationId xmlns:a16="http://schemas.microsoft.com/office/drawing/2014/main" id="{84A870E6-8A24-4048-B304-675A7C938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558" y="4509117"/>
            <a:ext cx="302598" cy="1183374"/>
          </a:xfrm>
          <a:prstGeom prst="rect">
            <a:avLst/>
          </a:prstGeom>
        </p:spPr>
      </p:pic>
      <p:pic>
        <p:nvPicPr>
          <p:cNvPr id="15" name="Picture 14">
            <a:extLst>
              <a:ext uri="{FF2B5EF4-FFF2-40B4-BE49-F238E27FC236}">
                <a16:creationId xmlns:a16="http://schemas.microsoft.com/office/drawing/2014/main" id="{12E4DFA1-2EC3-49ED-8C16-731CE303CF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123" y="5211517"/>
            <a:ext cx="129685" cy="129685"/>
          </a:xfrm>
          <a:prstGeom prst="rect">
            <a:avLst/>
          </a:prstGeom>
        </p:spPr>
      </p:pic>
      <p:pic>
        <p:nvPicPr>
          <p:cNvPr id="16" name="Picture 15">
            <a:extLst>
              <a:ext uri="{FF2B5EF4-FFF2-40B4-BE49-F238E27FC236}">
                <a16:creationId xmlns:a16="http://schemas.microsoft.com/office/drawing/2014/main" id="{4AB01A6F-E7B7-4D75-8C6C-3B22F1D186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9123" y="4508651"/>
            <a:ext cx="129685" cy="659231"/>
          </a:xfrm>
          <a:prstGeom prst="rect">
            <a:avLst/>
          </a:prstGeom>
        </p:spPr>
      </p:pic>
      <p:grpSp>
        <p:nvGrpSpPr>
          <p:cNvPr id="17" name="Group 16">
            <a:extLst>
              <a:ext uri="{FF2B5EF4-FFF2-40B4-BE49-F238E27FC236}">
                <a16:creationId xmlns:a16="http://schemas.microsoft.com/office/drawing/2014/main" id="{36C2F0FD-6EA1-4B05-B106-2AC0E22BF492}"/>
              </a:ext>
            </a:extLst>
          </p:cNvPr>
          <p:cNvGrpSpPr/>
          <p:nvPr/>
        </p:nvGrpSpPr>
        <p:grpSpPr>
          <a:xfrm>
            <a:off x="4887613" y="4508650"/>
            <a:ext cx="129685" cy="308186"/>
            <a:chOff x="3363612" y="4508650"/>
            <a:chExt cx="129685" cy="308186"/>
          </a:xfrm>
        </p:grpSpPr>
        <p:pic>
          <p:nvPicPr>
            <p:cNvPr id="18" name="Picture 17">
              <a:extLst>
                <a:ext uri="{FF2B5EF4-FFF2-40B4-BE49-F238E27FC236}">
                  <a16:creationId xmlns:a16="http://schemas.microsoft.com/office/drawing/2014/main" id="{37B1A2D7-D7EF-4E56-8704-884794B17B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3612" y="4687151"/>
              <a:ext cx="129685" cy="129685"/>
            </a:xfrm>
            <a:prstGeom prst="rect">
              <a:avLst/>
            </a:prstGeom>
          </p:spPr>
        </p:pic>
        <p:pic>
          <p:nvPicPr>
            <p:cNvPr id="19" name="Picture 18">
              <a:extLst>
                <a:ext uri="{FF2B5EF4-FFF2-40B4-BE49-F238E27FC236}">
                  <a16:creationId xmlns:a16="http://schemas.microsoft.com/office/drawing/2014/main" id="{2F9A156F-0D7E-484A-8DD2-6A242ECD6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3612" y="4508650"/>
              <a:ext cx="129685" cy="129685"/>
            </a:xfrm>
            <a:prstGeom prst="rect">
              <a:avLst/>
            </a:prstGeom>
          </p:spPr>
        </p:pic>
      </p:grpSp>
      <p:pic>
        <p:nvPicPr>
          <p:cNvPr id="20" name="Picture 19">
            <a:extLst>
              <a:ext uri="{FF2B5EF4-FFF2-40B4-BE49-F238E27FC236}">
                <a16:creationId xmlns:a16="http://schemas.microsoft.com/office/drawing/2014/main" id="{AA2F8B56-559F-4252-877B-526465D88C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3446" y="4486983"/>
            <a:ext cx="124281" cy="1183374"/>
          </a:xfrm>
          <a:prstGeom prst="rect">
            <a:avLst/>
          </a:prstGeom>
        </p:spPr>
      </p:pic>
      <p:pic>
        <p:nvPicPr>
          <p:cNvPr id="21" name="Picture 20">
            <a:extLst>
              <a:ext uri="{FF2B5EF4-FFF2-40B4-BE49-F238E27FC236}">
                <a16:creationId xmlns:a16="http://schemas.microsoft.com/office/drawing/2014/main" id="{A12E95AC-95C4-4AD4-8876-9FA7821F60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7328" y="4486984"/>
            <a:ext cx="318808" cy="837547"/>
          </a:xfrm>
          <a:prstGeom prst="rect">
            <a:avLst/>
          </a:prstGeom>
        </p:spPr>
      </p:pic>
      <p:pic>
        <p:nvPicPr>
          <p:cNvPr id="22" name="Picture 21">
            <a:extLst>
              <a:ext uri="{FF2B5EF4-FFF2-40B4-BE49-F238E27FC236}">
                <a16:creationId xmlns:a16="http://schemas.microsoft.com/office/drawing/2014/main" id="{878933B8-441A-4FA5-9484-917CED1091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7329" y="4486983"/>
            <a:ext cx="124281" cy="1183374"/>
          </a:xfrm>
          <a:prstGeom prst="rect">
            <a:avLst/>
          </a:prstGeom>
        </p:spPr>
      </p:pic>
      <p:grpSp>
        <p:nvGrpSpPr>
          <p:cNvPr id="23" name="Group 22">
            <a:extLst>
              <a:ext uri="{FF2B5EF4-FFF2-40B4-BE49-F238E27FC236}">
                <a16:creationId xmlns:a16="http://schemas.microsoft.com/office/drawing/2014/main" id="{B53BFA9F-5CD2-4B13-AA1F-F5F463D5A690}"/>
              </a:ext>
            </a:extLst>
          </p:cNvPr>
          <p:cNvGrpSpPr/>
          <p:nvPr/>
        </p:nvGrpSpPr>
        <p:grpSpPr>
          <a:xfrm>
            <a:off x="7457328" y="4486984"/>
            <a:ext cx="318808" cy="837547"/>
            <a:chOff x="5933328" y="4486983"/>
            <a:chExt cx="318808" cy="837547"/>
          </a:xfrm>
        </p:grpSpPr>
        <p:pic>
          <p:nvPicPr>
            <p:cNvPr id="24" name="Picture 23">
              <a:extLst>
                <a:ext uri="{FF2B5EF4-FFF2-40B4-BE49-F238E27FC236}">
                  <a16:creationId xmlns:a16="http://schemas.microsoft.com/office/drawing/2014/main" id="{7342E978-22AA-4896-A52C-1BF9C4686848}"/>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933328" y="4486983"/>
              <a:ext cx="135788" cy="837547"/>
            </a:xfrm>
            <a:prstGeom prst="rect">
              <a:avLst/>
            </a:prstGeom>
          </p:spPr>
        </p:pic>
        <p:pic>
          <p:nvPicPr>
            <p:cNvPr id="25" name="Picture 24">
              <a:extLst>
                <a:ext uri="{FF2B5EF4-FFF2-40B4-BE49-F238E27FC236}">
                  <a16:creationId xmlns:a16="http://schemas.microsoft.com/office/drawing/2014/main" id="{A3B0E06E-AC2B-4786-986F-2BB8C2E02C35}"/>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flipH="1">
              <a:off x="6116348" y="4486983"/>
              <a:ext cx="135788" cy="837547"/>
            </a:xfrm>
            <a:prstGeom prst="rect">
              <a:avLst/>
            </a:prstGeom>
          </p:spPr>
        </p:pic>
      </p:grpSp>
    </p:spTree>
    <p:extLst>
      <p:ext uri="{BB962C8B-B14F-4D97-AF65-F5344CB8AC3E}">
        <p14:creationId xmlns:p14="http://schemas.microsoft.com/office/powerpoint/2010/main" val="73911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49000" fill="hold" nodeType="clickEffect">
                                  <p:stCondLst>
                                    <p:cond delay="0"/>
                                  </p:stCondLst>
                                  <p:childTnLst>
                                    <p:animMotion origin="layout" path="M 3.125E-6 -4.81481E-6 L 0.22643 0.07361 " pathEditMode="relative" rAng="0" ptsTypes="AA">
                                      <p:cBhvr>
                                        <p:cTn id="6" dur="2000" fill="hold"/>
                                        <p:tgtEl>
                                          <p:spTgt spid="17"/>
                                        </p:tgtEl>
                                        <p:attrNameLst>
                                          <p:attrName>ppt_x</p:attrName>
                                          <p:attrName>ppt_y</p:attrName>
                                        </p:attrNameLst>
                                      </p:cBhvr>
                                      <p:rCtr x="11419" y="3495"/>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childTnLst>
                                </p:cTn>
                              </p:par>
                              <p:par>
                                <p:cTn id="10" presetID="10" presetClass="exit" presetSubtype="0" fill="hold" nodeType="with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par>
                          <p:cTn id="16" fill="hold">
                            <p:stCondLst>
                              <p:cond delay="2500"/>
                            </p:stCondLst>
                            <p:childTnLst>
                              <p:par>
                                <p:cTn id="17" presetID="10" presetClass="exit" presetSubtype="0" fill="hold" nodeType="after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1:1</a:t>
            </a:r>
          </a:p>
        </p:txBody>
      </p:sp>
      <p:sp>
        <p:nvSpPr>
          <p:cNvPr id="23" name="TextBox 22">
            <a:extLst>
              <a:ext uri="{FF2B5EF4-FFF2-40B4-BE49-F238E27FC236}">
                <a16:creationId xmlns:a16="http://schemas.microsoft.com/office/drawing/2014/main" id="{4E69A2F9-2832-43C5-961B-2EDF17CB38A0}"/>
              </a:ext>
            </a:extLst>
          </p:cNvPr>
          <p:cNvSpPr txBox="1"/>
          <p:nvPr/>
        </p:nvSpPr>
        <p:spPr bwMode="auto">
          <a:xfrm>
            <a:off x="5539631" y="1017454"/>
            <a:ext cx="1526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25 + 20</a:t>
            </a:r>
          </a:p>
        </p:txBody>
      </p:sp>
      <p:sp>
        <p:nvSpPr>
          <p:cNvPr id="24" name="TextBox 23">
            <a:extLst>
              <a:ext uri="{FF2B5EF4-FFF2-40B4-BE49-F238E27FC236}">
                <a16:creationId xmlns:a16="http://schemas.microsoft.com/office/drawing/2014/main" id="{8C6ABE21-FE84-46B4-8940-1D56768ECE2D}"/>
              </a:ext>
            </a:extLst>
          </p:cNvPr>
          <p:cNvSpPr txBox="1"/>
          <p:nvPr/>
        </p:nvSpPr>
        <p:spPr bwMode="auto">
          <a:xfrm>
            <a:off x="6958192" y="1017454"/>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45</a:t>
            </a:r>
          </a:p>
        </p:txBody>
      </p:sp>
      <p:sp>
        <p:nvSpPr>
          <p:cNvPr id="25" name="TextBox 24">
            <a:extLst>
              <a:ext uri="{FF2B5EF4-FFF2-40B4-BE49-F238E27FC236}">
                <a16:creationId xmlns:a16="http://schemas.microsoft.com/office/drawing/2014/main" id="{D145CB4F-89E2-4D97-BACA-815BC5454AE5}"/>
              </a:ext>
            </a:extLst>
          </p:cNvPr>
          <p:cNvSpPr txBox="1"/>
          <p:nvPr/>
        </p:nvSpPr>
        <p:spPr bwMode="auto">
          <a:xfrm>
            <a:off x="4420621" y="1017454"/>
            <a:ext cx="1231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27 + 18</a:t>
            </a:r>
          </a:p>
        </p:txBody>
      </p:sp>
      <p:sp>
        <p:nvSpPr>
          <p:cNvPr id="26" name="TextBox 25">
            <a:extLst>
              <a:ext uri="{FF2B5EF4-FFF2-40B4-BE49-F238E27FC236}">
                <a16:creationId xmlns:a16="http://schemas.microsoft.com/office/drawing/2014/main" id="{2937D039-AF0A-4772-B9F9-72C5FEDF6AA0}"/>
              </a:ext>
            </a:extLst>
          </p:cNvPr>
          <p:cNvSpPr txBox="1"/>
          <p:nvPr/>
        </p:nvSpPr>
        <p:spPr bwMode="auto">
          <a:xfrm>
            <a:off x="3773815" y="2226027"/>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27</a:t>
            </a:r>
          </a:p>
        </p:txBody>
      </p:sp>
      <p:sp>
        <p:nvSpPr>
          <p:cNvPr id="27" name="TextBox 26">
            <a:extLst>
              <a:ext uri="{FF2B5EF4-FFF2-40B4-BE49-F238E27FC236}">
                <a16:creationId xmlns:a16="http://schemas.microsoft.com/office/drawing/2014/main" id="{AD2BB50F-AC5E-47AE-9E72-84BD3100D489}"/>
              </a:ext>
            </a:extLst>
          </p:cNvPr>
          <p:cNvSpPr txBox="1"/>
          <p:nvPr/>
        </p:nvSpPr>
        <p:spPr bwMode="auto">
          <a:xfrm>
            <a:off x="4787445" y="508841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28" name="TextBox 27">
            <a:extLst>
              <a:ext uri="{FF2B5EF4-FFF2-40B4-BE49-F238E27FC236}">
                <a16:creationId xmlns:a16="http://schemas.microsoft.com/office/drawing/2014/main" id="{E9ABC693-A70B-45D2-A02A-549CC575946C}"/>
              </a:ext>
            </a:extLst>
          </p:cNvPr>
          <p:cNvSpPr txBox="1"/>
          <p:nvPr/>
        </p:nvSpPr>
        <p:spPr bwMode="auto">
          <a:xfrm>
            <a:off x="5669562" y="2226027"/>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18</a:t>
            </a:r>
          </a:p>
        </p:txBody>
      </p:sp>
      <p:sp>
        <p:nvSpPr>
          <p:cNvPr id="29" name="TextBox 28">
            <a:extLst>
              <a:ext uri="{FF2B5EF4-FFF2-40B4-BE49-F238E27FC236}">
                <a16:creationId xmlns:a16="http://schemas.microsoft.com/office/drawing/2014/main" id="{4D603A20-3366-4086-A0A6-033217C411D4}"/>
              </a:ext>
            </a:extLst>
          </p:cNvPr>
          <p:cNvSpPr txBox="1"/>
          <p:nvPr/>
        </p:nvSpPr>
        <p:spPr bwMode="auto">
          <a:xfrm>
            <a:off x="7353491" y="2226027"/>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45</a:t>
            </a:r>
          </a:p>
        </p:txBody>
      </p:sp>
      <p:sp>
        <p:nvSpPr>
          <p:cNvPr id="30" name="TextBox 29">
            <a:extLst>
              <a:ext uri="{FF2B5EF4-FFF2-40B4-BE49-F238E27FC236}">
                <a16:creationId xmlns:a16="http://schemas.microsoft.com/office/drawing/2014/main" id="{39313DA3-8AFB-4ED6-9645-85B2D5F32EC7}"/>
              </a:ext>
            </a:extLst>
          </p:cNvPr>
          <p:cNvSpPr txBox="1"/>
          <p:nvPr/>
        </p:nvSpPr>
        <p:spPr bwMode="auto">
          <a:xfrm>
            <a:off x="7353491" y="5088417"/>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45</a:t>
            </a:r>
          </a:p>
        </p:txBody>
      </p:sp>
      <p:sp>
        <p:nvSpPr>
          <p:cNvPr id="31" name="TextBox 30">
            <a:extLst>
              <a:ext uri="{FF2B5EF4-FFF2-40B4-BE49-F238E27FC236}">
                <a16:creationId xmlns:a16="http://schemas.microsoft.com/office/drawing/2014/main" id="{9F8DE8D4-0230-484D-9DC4-F8215C4A0DF1}"/>
              </a:ext>
            </a:extLst>
          </p:cNvPr>
          <p:cNvSpPr txBox="1"/>
          <p:nvPr/>
        </p:nvSpPr>
        <p:spPr bwMode="auto">
          <a:xfrm>
            <a:off x="5647118" y="5088417"/>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20</a:t>
            </a:r>
          </a:p>
        </p:txBody>
      </p:sp>
      <p:sp>
        <p:nvSpPr>
          <p:cNvPr id="32" name="TextBox 31">
            <a:extLst>
              <a:ext uri="{FF2B5EF4-FFF2-40B4-BE49-F238E27FC236}">
                <a16:creationId xmlns:a16="http://schemas.microsoft.com/office/drawing/2014/main" id="{96363112-4474-4E8B-9FA7-AE1C1BC94E06}"/>
              </a:ext>
            </a:extLst>
          </p:cNvPr>
          <p:cNvSpPr txBox="1"/>
          <p:nvPr/>
        </p:nvSpPr>
        <p:spPr bwMode="auto">
          <a:xfrm>
            <a:off x="3773814" y="5088417"/>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25</a:t>
            </a:r>
          </a:p>
        </p:txBody>
      </p:sp>
      <p:sp>
        <p:nvSpPr>
          <p:cNvPr id="37" name="TextBox 36">
            <a:extLst>
              <a:ext uri="{FF2B5EF4-FFF2-40B4-BE49-F238E27FC236}">
                <a16:creationId xmlns:a16="http://schemas.microsoft.com/office/drawing/2014/main" id="{525C0AB0-B223-454F-9751-69942ED10139}"/>
              </a:ext>
            </a:extLst>
          </p:cNvPr>
          <p:cNvSpPr txBox="1"/>
          <p:nvPr/>
        </p:nvSpPr>
        <p:spPr bwMode="auto">
          <a:xfrm>
            <a:off x="6556541" y="508841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40" name="TextBox 39">
            <a:extLst>
              <a:ext uri="{FF2B5EF4-FFF2-40B4-BE49-F238E27FC236}">
                <a16:creationId xmlns:a16="http://schemas.microsoft.com/office/drawing/2014/main" id="{C37717DD-1D74-49F4-8D01-085CE6D00485}"/>
              </a:ext>
            </a:extLst>
          </p:cNvPr>
          <p:cNvSpPr txBox="1"/>
          <p:nvPr/>
        </p:nvSpPr>
        <p:spPr bwMode="auto">
          <a:xfrm>
            <a:off x="6552534" y="2226027"/>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41" name="TextBox 40">
            <a:extLst>
              <a:ext uri="{FF2B5EF4-FFF2-40B4-BE49-F238E27FC236}">
                <a16:creationId xmlns:a16="http://schemas.microsoft.com/office/drawing/2014/main" id="{B7EA9B5E-7E0B-4DC7-B70A-84071A6B0EA6}"/>
              </a:ext>
            </a:extLst>
          </p:cNvPr>
          <p:cNvSpPr txBox="1"/>
          <p:nvPr/>
        </p:nvSpPr>
        <p:spPr bwMode="auto">
          <a:xfrm>
            <a:off x="4783438" y="2226027"/>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pic>
        <p:nvPicPr>
          <p:cNvPr id="45" name="Picture 44" descr="A close up of a logo  Description generated with high confidence">
            <a:extLst>
              <a:ext uri="{FF2B5EF4-FFF2-40B4-BE49-F238E27FC236}">
                <a16:creationId xmlns:a16="http://schemas.microsoft.com/office/drawing/2014/main" id="{D85EE8CB-9427-4622-8454-F9211CDD9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1986" y="2414492"/>
            <a:ext cx="778109" cy="2908182"/>
          </a:xfrm>
          <a:prstGeom prst="rect">
            <a:avLst/>
          </a:prstGeom>
        </p:spPr>
      </p:pic>
      <p:sp>
        <p:nvSpPr>
          <p:cNvPr id="48" name="Rectangle 47">
            <a:extLst>
              <a:ext uri="{FF2B5EF4-FFF2-40B4-BE49-F238E27FC236}">
                <a16:creationId xmlns:a16="http://schemas.microsoft.com/office/drawing/2014/main" id="{E3AA6D3C-00CD-4FE4-A311-5EF494D9A670}"/>
              </a:ext>
            </a:extLst>
          </p:cNvPr>
          <p:cNvSpPr/>
          <p:nvPr/>
        </p:nvSpPr>
        <p:spPr bwMode="auto">
          <a:xfrm>
            <a:off x="7317705" y="2115512"/>
            <a:ext cx="684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49" name="Rectangle 48">
            <a:extLst>
              <a:ext uri="{FF2B5EF4-FFF2-40B4-BE49-F238E27FC236}">
                <a16:creationId xmlns:a16="http://schemas.microsoft.com/office/drawing/2014/main" id="{FAC3EC14-64CF-4FE0-AB9B-FDEE7AE3EDB6}"/>
              </a:ext>
            </a:extLst>
          </p:cNvPr>
          <p:cNvSpPr/>
          <p:nvPr/>
        </p:nvSpPr>
        <p:spPr bwMode="auto">
          <a:xfrm>
            <a:off x="7317705" y="4977248"/>
            <a:ext cx="684000" cy="684000"/>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35" name="TextBox 34">
            <a:extLst>
              <a:ext uri="{FF2B5EF4-FFF2-40B4-BE49-F238E27FC236}">
                <a16:creationId xmlns:a16="http://schemas.microsoft.com/office/drawing/2014/main" id="{BF7BE988-A946-4816-AA0C-B9CBDC04CA29}"/>
              </a:ext>
            </a:extLst>
          </p:cNvPr>
          <p:cNvSpPr txBox="1"/>
          <p:nvPr/>
        </p:nvSpPr>
        <p:spPr bwMode="auto">
          <a:xfrm>
            <a:off x="3415769" y="3657223"/>
            <a:ext cx="6110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− 2</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36" name="TextBox 35">
            <a:extLst>
              <a:ext uri="{FF2B5EF4-FFF2-40B4-BE49-F238E27FC236}">
                <a16:creationId xmlns:a16="http://schemas.microsoft.com/office/drawing/2014/main" id="{52EF2218-087C-44E3-83E2-2D775523DD23}"/>
              </a:ext>
            </a:extLst>
          </p:cNvPr>
          <p:cNvSpPr txBox="1"/>
          <p:nvPr/>
        </p:nvSpPr>
        <p:spPr bwMode="auto">
          <a:xfrm>
            <a:off x="5941011" y="3657223"/>
            <a:ext cx="6110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+ 2</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38" name="Picture 37" descr="A close up of a logo  Description generated with high confidence">
            <a:extLst>
              <a:ext uri="{FF2B5EF4-FFF2-40B4-BE49-F238E27FC236}">
                <a16:creationId xmlns:a16="http://schemas.microsoft.com/office/drawing/2014/main" id="{EABD0CD1-2589-413B-B65D-4979C8A55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0964" y="3192619"/>
            <a:ext cx="194527" cy="1390870"/>
          </a:xfrm>
          <a:prstGeom prst="rect">
            <a:avLst/>
          </a:prstGeom>
        </p:spPr>
      </p:pic>
      <p:pic>
        <p:nvPicPr>
          <p:cNvPr id="39" name="Picture 38" descr="A close up of a logo  Description generated with high confidence">
            <a:extLst>
              <a:ext uri="{FF2B5EF4-FFF2-40B4-BE49-F238E27FC236}">
                <a16:creationId xmlns:a16="http://schemas.microsoft.com/office/drawing/2014/main" id="{188F65DC-A7C8-470C-A615-5AB524657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5217" y="3192619"/>
            <a:ext cx="194527" cy="1390870"/>
          </a:xfrm>
          <a:prstGeom prst="rect">
            <a:avLst/>
          </a:prstGeom>
        </p:spPr>
      </p:pic>
    </p:spTree>
    <p:extLst>
      <p:ext uri="{BB962C8B-B14F-4D97-AF65-F5344CB8AC3E}">
        <p14:creationId xmlns:p14="http://schemas.microsoft.com/office/powerpoint/2010/main" val="243383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up)">
                                      <p:cBhvr>
                                        <p:cTn id="20" dur="500"/>
                                        <p:tgtEl>
                                          <p:spTgt spid="3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par>
                                <p:cTn id="57" presetID="22" presetClass="entr" presetSubtype="4"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down)">
                                      <p:cBhvr>
                                        <p:cTn id="59" dur="500"/>
                                        <p:tgtEl>
                                          <p:spTgt spid="4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7" grpId="0"/>
      <p:bldP spid="29" grpId="0"/>
      <p:bldP spid="30" grpId="0"/>
      <p:bldP spid="31" grpId="0"/>
      <p:bldP spid="32" grpId="0"/>
      <p:bldP spid="37" grpId="0"/>
      <p:bldP spid="40" grpId="0"/>
      <p:bldP spid="48" grpId="0" animBg="1"/>
      <p:bldP spid="49" grpId="0" animBg="1"/>
      <p:bldP spid="35" grpId="0"/>
      <p:bldP spid="3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BA0D2794-53A4-420F-BD69-A27DB07626FF}"/>
              </a:ext>
            </a:extLst>
          </p:cNvPr>
          <p:cNvSpPr txBox="1"/>
          <p:nvPr/>
        </p:nvSpPr>
        <p:spPr bwMode="auto">
          <a:xfrm>
            <a:off x="8648675" y="2828205"/>
            <a:ext cx="15324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   545,221</a:t>
            </a:r>
          </a:p>
        </p:txBody>
      </p:sp>
      <p:sp>
        <p:nvSpPr>
          <p:cNvPr id="2" name="Text Placeholder 1"/>
          <p:cNvSpPr>
            <a:spLocks noGrp="1"/>
          </p:cNvSpPr>
          <p:nvPr>
            <p:ph type="body" sz="quarter" idx="11"/>
          </p:nvPr>
        </p:nvSpPr>
        <p:spPr/>
        <p:txBody>
          <a:bodyPr/>
          <a:lstStyle/>
          <a:p>
            <a:r>
              <a:rPr lang="en-US" dirty="0"/>
              <a:t>1.29 Equivalence and compensation – step 1:2</a:t>
            </a:r>
          </a:p>
        </p:txBody>
      </p:sp>
      <p:sp>
        <p:nvSpPr>
          <p:cNvPr id="14" name="TextBox 13">
            <a:extLst>
              <a:ext uri="{FF2B5EF4-FFF2-40B4-BE49-F238E27FC236}">
                <a16:creationId xmlns:a16="http://schemas.microsoft.com/office/drawing/2014/main" id="{AF85A135-556C-4C7C-A1EB-12ECA39BF63E}"/>
              </a:ext>
            </a:extLst>
          </p:cNvPr>
          <p:cNvSpPr txBox="1"/>
          <p:nvPr/>
        </p:nvSpPr>
        <p:spPr bwMode="auto">
          <a:xfrm>
            <a:off x="2013233" y="2833482"/>
            <a:ext cx="2854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199,999   +   345,222</a:t>
            </a:r>
          </a:p>
        </p:txBody>
      </p:sp>
      <p:sp>
        <p:nvSpPr>
          <p:cNvPr id="15" name="TextBox 14">
            <a:extLst>
              <a:ext uri="{FF2B5EF4-FFF2-40B4-BE49-F238E27FC236}">
                <a16:creationId xmlns:a16="http://schemas.microsoft.com/office/drawing/2014/main" id="{E70E6F69-108E-432C-BCC6-2D97FA439996}"/>
              </a:ext>
            </a:extLst>
          </p:cNvPr>
          <p:cNvSpPr txBox="1"/>
          <p:nvPr/>
        </p:nvSpPr>
        <p:spPr bwMode="auto">
          <a:xfrm>
            <a:off x="3773342" y="350100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16" name="TextBox 15">
            <a:extLst>
              <a:ext uri="{FF2B5EF4-FFF2-40B4-BE49-F238E27FC236}">
                <a16:creationId xmlns:a16="http://schemas.microsoft.com/office/drawing/2014/main" id="{4E9CD123-3BE3-4F91-8863-D2E75764A5BA}"/>
              </a:ext>
            </a:extLst>
          </p:cNvPr>
          <p:cNvSpPr txBox="1"/>
          <p:nvPr/>
        </p:nvSpPr>
        <p:spPr bwMode="auto">
          <a:xfrm>
            <a:off x="4214592" y="3507664"/>
            <a:ext cx="1252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345,221</a:t>
            </a:r>
          </a:p>
        </p:txBody>
      </p:sp>
      <p:cxnSp>
        <p:nvCxnSpPr>
          <p:cNvPr id="17" name="Straight Arrow Connector 16">
            <a:extLst>
              <a:ext uri="{FF2B5EF4-FFF2-40B4-BE49-F238E27FC236}">
                <a16:creationId xmlns:a16="http://schemas.microsoft.com/office/drawing/2014/main" id="{74D26CAF-33EA-49B2-A04D-1629412EADC1}"/>
              </a:ext>
            </a:extLst>
          </p:cNvPr>
          <p:cNvCxnSpPr>
            <a:cxnSpLocks/>
          </p:cNvCxnSpPr>
          <p:nvPr/>
        </p:nvCxnSpPr>
        <p:spPr bwMode="auto">
          <a:xfrm flipH="1">
            <a:off x="3995714" y="3289870"/>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1AFA10E0-E495-4D54-A215-C9FA4710D6CC}"/>
              </a:ext>
            </a:extLst>
          </p:cNvPr>
          <p:cNvCxnSpPr>
            <a:cxnSpLocks/>
          </p:cNvCxnSpPr>
          <p:nvPr/>
        </p:nvCxnSpPr>
        <p:spPr bwMode="auto">
          <a:xfrm>
            <a:off x="4310353" y="3289870"/>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tangle: Rounded Corners 18">
            <a:extLst>
              <a:ext uri="{FF2B5EF4-FFF2-40B4-BE49-F238E27FC236}">
                <a16:creationId xmlns:a16="http://schemas.microsoft.com/office/drawing/2014/main" id="{E1C858FB-E6B6-41C0-8DF0-3818885DD657}"/>
              </a:ext>
            </a:extLst>
          </p:cNvPr>
          <p:cNvSpPr/>
          <p:nvPr/>
        </p:nvSpPr>
        <p:spPr bwMode="auto">
          <a:xfrm rot="2504965">
            <a:off x="1930362" y="2813818"/>
            <a:ext cx="2203653" cy="1226211"/>
          </a:xfrm>
          <a:prstGeom prst="roundRect">
            <a:avLst>
              <a:gd name="adj" fmla="val 42025"/>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20" name="TextBox 19">
            <a:extLst>
              <a:ext uri="{FF2B5EF4-FFF2-40B4-BE49-F238E27FC236}">
                <a16:creationId xmlns:a16="http://schemas.microsoft.com/office/drawing/2014/main" id="{C65FEE3D-A067-4E12-B06C-D915254C23C3}"/>
              </a:ext>
            </a:extLst>
          </p:cNvPr>
          <p:cNvSpPr txBox="1"/>
          <p:nvPr/>
        </p:nvSpPr>
        <p:spPr bwMode="auto">
          <a:xfrm>
            <a:off x="5132674" y="2833482"/>
            <a:ext cx="3319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200,000   +   345,221</a:t>
            </a:r>
          </a:p>
        </p:txBody>
      </p:sp>
    </p:spTree>
    <p:extLst>
      <p:ext uri="{BB962C8B-B14F-4D97-AF65-F5344CB8AC3E}">
        <p14:creationId xmlns:p14="http://schemas.microsoft.com/office/powerpoint/2010/main" val="251924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22" presetClass="entr" presetSubtype="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5" grpId="0"/>
      <p:bldP spid="16" grpId="0"/>
      <p:bldP spid="19"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1174767393"/>
              </p:ext>
            </p:extLst>
          </p:nvPr>
        </p:nvGraphicFramePr>
        <p:xfrm>
          <a:off x="594008" y="1535029"/>
          <a:ext cx="10712127" cy="1694436"/>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25</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3" action="ppaction://hlinksldjump"/>
                        </a:rPr>
                        <a:t>Pupils explain how adjusting the subtrahend affects the difference</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26</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4" action="ppaction://hlinksldjump"/>
                        </a:rPr>
                        <a:t>Pupils explain how increasing or decreasing the subtrahend affects the difference</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27</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calculate the difference using their knowledge of an adjusted subtrahend (1)</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28</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calculate the difference using their knowledge of an adjusted subtrahend (2)</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bl>
          </a:graphicData>
        </a:graphic>
      </p:graphicFrame>
      <p:sp>
        <p:nvSpPr>
          <p:cNvPr id="7" name="Action Button: Return 6">
            <a:hlinkClick r:id="rId7" action="ppaction://hlinksldjump" highlightClick="1"/>
            <a:extLst>
              <a:ext uri="{FF2B5EF4-FFF2-40B4-BE49-F238E27FC236}">
                <a16:creationId xmlns:a16="http://schemas.microsoft.com/office/drawing/2014/main" id="{2570C625-E476-4A8C-BF3D-99D1E479925B}"/>
              </a:ext>
            </a:extLst>
          </p:cNvPr>
          <p:cNvSpPr/>
          <p:nvPr/>
        </p:nvSpPr>
        <p:spPr>
          <a:xfrm>
            <a:off x="594007" y="5480202"/>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382041" y="5429370"/>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3869235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64C9E03-0162-4269-88B3-3DCA5F18EFD9}"/>
              </a:ext>
            </a:extLst>
          </p:cNvPr>
          <p:cNvSpPr txBox="1"/>
          <p:nvPr/>
        </p:nvSpPr>
        <p:spPr bwMode="auto">
          <a:xfrm>
            <a:off x="5169658" y="1017454"/>
            <a:ext cx="299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200,000 + 345,221</a:t>
            </a:r>
          </a:p>
        </p:txBody>
      </p:sp>
      <p:sp>
        <p:nvSpPr>
          <p:cNvPr id="2" name="Text Placeholder 1"/>
          <p:cNvSpPr>
            <a:spLocks noGrp="1"/>
          </p:cNvSpPr>
          <p:nvPr>
            <p:ph type="body" sz="quarter" idx="11"/>
          </p:nvPr>
        </p:nvSpPr>
        <p:spPr/>
        <p:txBody>
          <a:bodyPr/>
          <a:lstStyle/>
          <a:p>
            <a:r>
              <a:rPr lang="en-US" dirty="0"/>
              <a:t>1.29 Equivalence and compensation – step 1:2</a:t>
            </a:r>
          </a:p>
        </p:txBody>
      </p:sp>
      <p:sp>
        <p:nvSpPr>
          <p:cNvPr id="14" name="TextBox 13">
            <a:extLst>
              <a:ext uri="{FF2B5EF4-FFF2-40B4-BE49-F238E27FC236}">
                <a16:creationId xmlns:a16="http://schemas.microsoft.com/office/drawing/2014/main" id="{34FB6C0E-BB03-4C25-9384-92D49FCDE8F1}"/>
              </a:ext>
            </a:extLst>
          </p:cNvPr>
          <p:cNvSpPr txBox="1"/>
          <p:nvPr/>
        </p:nvSpPr>
        <p:spPr bwMode="auto">
          <a:xfrm>
            <a:off x="8042598" y="1017454"/>
            <a:ext cx="1547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545,221</a:t>
            </a:r>
          </a:p>
        </p:txBody>
      </p:sp>
      <p:sp>
        <p:nvSpPr>
          <p:cNvPr id="15" name="TextBox 14">
            <a:extLst>
              <a:ext uri="{FF2B5EF4-FFF2-40B4-BE49-F238E27FC236}">
                <a16:creationId xmlns:a16="http://schemas.microsoft.com/office/drawing/2014/main" id="{13543675-56BB-4FEA-A1AD-F4B44A88C6C9}"/>
              </a:ext>
            </a:extLst>
          </p:cNvPr>
          <p:cNvSpPr txBox="1"/>
          <p:nvPr/>
        </p:nvSpPr>
        <p:spPr bwMode="auto">
          <a:xfrm>
            <a:off x="2596991" y="1017454"/>
            <a:ext cx="26997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199,999 + 345,222</a:t>
            </a:r>
          </a:p>
        </p:txBody>
      </p:sp>
      <p:sp>
        <p:nvSpPr>
          <p:cNvPr id="16" name="TextBox 15">
            <a:extLst>
              <a:ext uri="{FF2B5EF4-FFF2-40B4-BE49-F238E27FC236}">
                <a16:creationId xmlns:a16="http://schemas.microsoft.com/office/drawing/2014/main" id="{877A6C1B-6067-4D9C-9232-745403EC43FC}"/>
              </a:ext>
            </a:extLst>
          </p:cNvPr>
          <p:cNvSpPr txBox="1"/>
          <p:nvPr/>
        </p:nvSpPr>
        <p:spPr bwMode="auto">
          <a:xfrm>
            <a:off x="2214215" y="2226027"/>
            <a:ext cx="1326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199,999</a:t>
            </a:r>
          </a:p>
        </p:txBody>
      </p:sp>
      <p:sp>
        <p:nvSpPr>
          <p:cNvPr id="17" name="TextBox 16">
            <a:extLst>
              <a:ext uri="{FF2B5EF4-FFF2-40B4-BE49-F238E27FC236}">
                <a16:creationId xmlns:a16="http://schemas.microsoft.com/office/drawing/2014/main" id="{F9535661-60FC-4877-9D53-4C5CF975E932}"/>
              </a:ext>
            </a:extLst>
          </p:cNvPr>
          <p:cNvSpPr txBox="1"/>
          <p:nvPr/>
        </p:nvSpPr>
        <p:spPr bwMode="auto">
          <a:xfrm>
            <a:off x="4022049" y="508841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8" name="TextBox 17">
            <a:extLst>
              <a:ext uri="{FF2B5EF4-FFF2-40B4-BE49-F238E27FC236}">
                <a16:creationId xmlns:a16="http://schemas.microsoft.com/office/drawing/2014/main" id="{D3867BFF-3FFD-4A91-BBF9-47A1A2EB953C}"/>
              </a:ext>
            </a:extLst>
          </p:cNvPr>
          <p:cNvSpPr txBox="1"/>
          <p:nvPr/>
        </p:nvSpPr>
        <p:spPr bwMode="auto">
          <a:xfrm>
            <a:off x="4985352" y="2226027"/>
            <a:ext cx="1326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345,222</a:t>
            </a:r>
          </a:p>
        </p:txBody>
      </p:sp>
      <p:sp>
        <p:nvSpPr>
          <p:cNvPr id="19" name="TextBox 18">
            <a:extLst>
              <a:ext uri="{FF2B5EF4-FFF2-40B4-BE49-F238E27FC236}">
                <a16:creationId xmlns:a16="http://schemas.microsoft.com/office/drawing/2014/main" id="{61941ED9-7242-44F9-B768-4649095B16C1}"/>
              </a:ext>
            </a:extLst>
          </p:cNvPr>
          <p:cNvSpPr txBox="1"/>
          <p:nvPr/>
        </p:nvSpPr>
        <p:spPr bwMode="auto">
          <a:xfrm>
            <a:off x="7706163" y="2226027"/>
            <a:ext cx="14430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545,221</a:t>
            </a:r>
          </a:p>
        </p:txBody>
      </p:sp>
      <p:sp>
        <p:nvSpPr>
          <p:cNvPr id="20" name="TextBox 19">
            <a:extLst>
              <a:ext uri="{FF2B5EF4-FFF2-40B4-BE49-F238E27FC236}">
                <a16:creationId xmlns:a16="http://schemas.microsoft.com/office/drawing/2014/main" id="{8F83789E-B06D-4E93-8425-AC4BD86A8E9D}"/>
              </a:ext>
            </a:extLst>
          </p:cNvPr>
          <p:cNvSpPr txBox="1"/>
          <p:nvPr/>
        </p:nvSpPr>
        <p:spPr bwMode="auto">
          <a:xfrm>
            <a:off x="7755055" y="5088417"/>
            <a:ext cx="1345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545,221</a:t>
            </a:r>
          </a:p>
        </p:txBody>
      </p:sp>
      <p:sp>
        <p:nvSpPr>
          <p:cNvPr id="21" name="TextBox 20">
            <a:extLst>
              <a:ext uri="{FF2B5EF4-FFF2-40B4-BE49-F238E27FC236}">
                <a16:creationId xmlns:a16="http://schemas.microsoft.com/office/drawing/2014/main" id="{1CB5653B-E3DF-4A90-90CF-59A4CC50B6C3}"/>
              </a:ext>
            </a:extLst>
          </p:cNvPr>
          <p:cNvSpPr txBox="1"/>
          <p:nvPr/>
        </p:nvSpPr>
        <p:spPr bwMode="auto">
          <a:xfrm>
            <a:off x="4964511" y="5088417"/>
            <a:ext cx="1345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345,221</a:t>
            </a:r>
          </a:p>
        </p:txBody>
      </p:sp>
      <p:sp>
        <p:nvSpPr>
          <p:cNvPr id="22" name="TextBox 21">
            <a:extLst>
              <a:ext uri="{FF2B5EF4-FFF2-40B4-BE49-F238E27FC236}">
                <a16:creationId xmlns:a16="http://schemas.microsoft.com/office/drawing/2014/main" id="{F7B8D75A-35A1-4167-854D-080A2FA8E310}"/>
              </a:ext>
            </a:extLst>
          </p:cNvPr>
          <p:cNvSpPr txBox="1"/>
          <p:nvPr/>
        </p:nvSpPr>
        <p:spPr bwMode="auto">
          <a:xfrm>
            <a:off x="2190970" y="5088417"/>
            <a:ext cx="1394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200,000</a:t>
            </a:r>
          </a:p>
        </p:txBody>
      </p:sp>
      <p:sp>
        <p:nvSpPr>
          <p:cNvPr id="23" name="TextBox 22">
            <a:extLst>
              <a:ext uri="{FF2B5EF4-FFF2-40B4-BE49-F238E27FC236}">
                <a16:creationId xmlns:a16="http://schemas.microsoft.com/office/drawing/2014/main" id="{8C14E0C4-DCEA-4AE7-B2FE-943A7AC72F18}"/>
              </a:ext>
            </a:extLst>
          </p:cNvPr>
          <p:cNvSpPr txBox="1"/>
          <p:nvPr/>
        </p:nvSpPr>
        <p:spPr bwMode="auto">
          <a:xfrm>
            <a:off x="2307721" y="3657223"/>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4" name="TextBox 23">
            <a:extLst>
              <a:ext uri="{FF2B5EF4-FFF2-40B4-BE49-F238E27FC236}">
                <a16:creationId xmlns:a16="http://schemas.microsoft.com/office/drawing/2014/main" id="{4303B697-D6EB-471E-90CB-DC78D65E5FF3}"/>
              </a:ext>
            </a:extLst>
          </p:cNvPr>
          <p:cNvSpPr txBox="1"/>
          <p:nvPr/>
        </p:nvSpPr>
        <p:spPr bwMode="auto">
          <a:xfrm>
            <a:off x="5651707" y="3657223"/>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5" name="TextBox 24">
            <a:extLst>
              <a:ext uri="{FF2B5EF4-FFF2-40B4-BE49-F238E27FC236}">
                <a16:creationId xmlns:a16="http://schemas.microsoft.com/office/drawing/2014/main" id="{04E64312-B44D-44E5-BDE4-959F5E008C6B}"/>
              </a:ext>
            </a:extLst>
          </p:cNvPr>
          <p:cNvSpPr txBox="1"/>
          <p:nvPr/>
        </p:nvSpPr>
        <p:spPr bwMode="auto">
          <a:xfrm>
            <a:off x="6818549" y="508841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26" name="TextBox 25">
            <a:extLst>
              <a:ext uri="{FF2B5EF4-FFF2-40B4-BE49-F238E27FC236}">
                <a16:creationId xmlns:a16="http://schemas.microsoft.com/office/drawing/2014/main" id="{F4379775-3B59-4A12-92D3-ABA707D219B1}"/>
              </a:ext>
            </a:extLst>
          </p:cNvPr>
          <p:cNvSpPr txBox="1"/>
          <p:nvPr/>
        </p:nvSpPr>
        <p:spPr bwMode="auto">
          <a:xfrm>
            <a:off x="6814542" y="2226027"/>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27" name="TextBox 26">
            <a:extLst>
              <a:ext uri="{FF2B5EF4-FFF2-40B4-BE49-F238E27FC236}">
                <a16:creationId xmlns:a16="http://schemas.microsoft.com/office/drawing/2014/main" id="{5561552F-142D-4986-9A6A-9D83875CD1DC}"/>
              </a:ext>
            </a:extLst>
          </p:cNvPr>
          <p:cNvSpPr txBox="1"/>
          <p:nvPr/>
        </p:nvSpPr>
        <p:spPr bwMode="auto">
          <a:xfrm>
            <a:off x="4018042" y="2226027"/>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pic>
        <p:nvPicPr>
          <p:cNvPr id="28" name="Picture 27" descr="A close up of a logo  Description generated with high confidence">
            <a:extLst>
              <a:ext uri="{FF2B5EF4-FFF2-40B4-BE49-F238E27FC236}">
                <a16:creationId xmlns:a16="http://schemas.microsoft.com/office/drawing/2014/main" id="{108104C4-4ACC-4615-8886-B8189A4D8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1091" y="3192619"/>
            <a:ext cx="194527" cy="1390870"/>
          </a:xfrm>
          <a:prstGeom prst="rect">
            <a:avLst/>
          </a:prstGeom>
        </p:spPr>
      </p:pic>
      <p:pic>
        <p:nvPicPr>
          <p:cNvPr id="29" name="Picture 28" descr="A close up of a logo  Description generated with high confidence">
            <a:extLst>
              <a:ext uri="{FF2B5EF4-FFF2-40B4-BE49-F238E27FC236}">
                <a16:creationId xmlns:a16="http://schemas.microsoft.com/office/drawing/2014/main" id="{3DB9CC49-9E8C-45D4-AA2D-A83253914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2071" y="2414492"/>
            <a:ext cx="778109" cy="2908182"/>
          </a:xfrm>
          <a:prstGeom prst="rect">
            <a:avLst/>
          </a:prstGeom>
        </p:spPr>
      </p:pic>
      <p:pic>
        <p:nvPicPr>
          <p:cNvPr id="30" name="Picture 29" descr="A close up of a logo  Description generated with high confidence">
            <a:extLst>
              <a:ext uri="{FF2B5EF4-FFF2-40B4-BE49-F238E27FC236}">
                <a16:creationId xmlns:a16="http://schemas.microsoft.com/office/drawing/2014/main" id="{8A7E4B82-CC17-41DC-975C-1DABDC2214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9954" y="3192619"/>
            <a:ext cx="194527" cy="1390870"/>
          </a:xfrm>
          <a:prstGeom prst="rect">
            <a:avLst/>
          </a:prstGeom>
        </p:spPr>
      </p:pic>
      <p:sp>
        <p:nvSpPr>
          <p:cNvPr id="31" name="Rectangle 30">
            <a:extLst>
              <a:ext uri="{FF2B5EF4-FFF2-40B4-BE49-F238E27FC236}">
                <a16:creationId xmlns:a16="http://schemas.microsoft.com/office/drawing/2014/main" id="{97DAAB92-AFB4-41FF-B61C-E4CDFD361076}"/>
              </a:ext>
            </a:extLst>
          </p:cNvPr>
          <p:cNvSpPr/>
          <p:nvPr/>
        </p:nvSpPr>
        <p:spPr bwMode="auto">
          <a:xfrm>
            <a:off x="7673280" y="2115512"/>
            <a:ext cx="1443024"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32" name="Rectangle 31">
            <a:extLst>
              <a:ext uri="{FF2B5EF4-FFF2-40B4-BE49-F238E27FC236}">
                <a16:creationId xmlns:a16="http://schemas.microsoft.com/office/drawing/2014/main" id="{B54753AE-8CEC-48A3-B175-053EA16AE4A1}"/>
              </a:ext>
            </a:extLst>
          </p:cNvPr>
          <p:cNvSpPr/>
          <p:nvPr/>
        </p:nvSpPr>
        <p:spPr bwMode="auto">
          <a:xfrm>
            <a:off x="7673280" y="4977248"/>
            <a:ext cx="1443024" cy="684000"/>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Tree>
    <p:extLst>
      <p:ext uri="{BB962C8B-B14F-4D97-AF65-F5344CB8AC3E}">
        <p14:creationId xmlns:p14="http://schemas.microsoft.com/office/powerpoint/2010/main" val="218282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par>
                                <p:cTn id="60" presetID="22" presetClass="entr" presetSubtype="4"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9" grpId="0"/>
      <p:bldP spid="20" grpId="0"/>
      <p:bldP spid="21" grpId="0"/>
      <p:bldP spid="22" grpId="0"/>
      <p:bldP spid="23" grpId="0"/>
      <p:bldP spid="24" grpId="0"/>
      <p:bldP spid="25" grpId="0"/>
      <p:bldP spid="26" grpId="0"/>
      <p:bldP spid="31" grpId="0" animBg="1"/>
      <p:bldP spid="3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64E639F-5AC9-4E63-B070-BF88B647C8AC}"/>
              </a:ext>
            </a:extLst>
          </p:cNvPr>
          <p:cNvSpPr txBox="1"/>
          <p:nvPr/>
        </p:nvSpPr>
        <p:spPr bwMode="auto">
          <a:xfrm>
            <a:off x="8236197" y="2828205"/>
            <a:ext cx="1365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   97,650</a:t>
            </a:r>
          </a:p>
        </p:txBody>
      </p:sp>
      <p:sp>
        <p:nvSpPr>
          <p:cNvPr id="2" name="Text Placeholder 1"/>
          <p:cNvSpPr>
            <a:spLocks noGrp="1"/>
          </p:cNvSpPr>
          <p:nvPr>
            <p:ph type="body" sz="quarter" idx="11"/>
          </p:nvPr>
        </p:nvSpPr>
        <p:spPr/>
        <p:txBody>
          <a:bodyPr/>
          <a:lstStyle/>
          <a:p>
            <a:r>
              <a:rPr lang="en-US" dirty="0"/>
              <a:t>1.29 Equivalence and compensation – step 1:2</a:t>
            </a:r>
          </a:p>
        </p:txBody>
      </p:sp>
      <p:sp>
        <p:nvSpPr>
          <p:cNvPr id="3" name="TextBox 2">
            <a:extLst>
              <a:ext uri="{FF2B5EF4-FFF2-40B4-BE49-F238E27FC236}">
                <a16:creationId xmlns:a16="http://schemas.microsoft.com/office/drawing/2014/main" id="{99CC1ACB-2109-4E8B-8157-CF434C05E426}"/>
              </a:ext>
            </a:extLst>
          </p:cNvPr>
          <p:cNvSpPr txBox="1"/>
          <p:nvPr/>
        </p:nvSpPr>
        <p:spPr bwMode="auto">
          <a:xfrm>
            <a:off x="2594460" y="2833482"/>
            <a:ext cx="23548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7,656   +   89,994</a:t>
            </a:r>
          </a:p>
        </p:txBody>
      </p:sp>
      <p:sp>
        <p:nvSpPr>
          <p:cNvPr id="4" name="TextBox 3">
            <a:extLst>
              <a:ext uri="{FF2B5EF4-FFF2-40B4-BE49-F238E27FC236}">
                <a16:creationId xmlns:a16="http://schemas.microsoft.com/office/drawing/2014/main" id="{C7ECA33B-FAD5-4534-84E8-9CB23005F6AB}"/>
              </a:ext>
            </a:extLst>
          </p:cNvPr>
          <p:cNvSpPr txBox="1"/>
          <p:nvPr/>
        </p:nvSpPr>
        <p:spPr bwMode="auto">
          <a:xfrm>
            <a:off x="2383490" y="3501009"/>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7,650</a:t>
            </a:r>
          </a:p>
        </p:txBody>
      </p:sp>
      <p:sp>
        <p:nvSpPr>
          <p:cNvPr id="5" name="TextBox 4">
            <a:extLst>
              <a:ext uri="{FF2B5EF4-FFF2-40B4-BE49-F238E27FC236}">
                <a16:creationId xmlns:a16="http://schemas.microsoft.com/office/drawing/2014/main" id="{338BEE72-E978-42A6-B748-80F2098CB7DE}"/>
              </a:ext>
            </a:extLst>
          </p:cNvPr>
          <p:cNvSpPr txBox="1"/>
          <p:nvPr/>
        </p:nvSpPr>
        <p:spPr bwMode="auto">
          <a:xfrm>
            <a:off x="3219855" y="350766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cxnSp>
        <p:nvCxnSpPr>
          <p:cNvPr id="6" name="Straight Arrow Connector 5">
            <a:extLst>
              <a:ext uri="{FF2B5EF4-FFF2-40B4-BE49-F238E27FC236}">
                <a16:creationId xmlns:a16="http://schemas.microsoft.com/office/drawing/2014/main" id="{4065A8B4-7B7E-411E-996B-A65EEBE43CBF}"/>
              </a:ext>
            </a:extLst>
          </p:cNvPr>
          <p:cNvCxnSpPr>
            <a:cxnSpLocks/>
          </p:cNvCxnSpPr>
          <p:nvPr/>
        </p:nvCxnSpPr>
        <p:spPr bwMode="auto">
          <a:xfrm flipH="1">
            <a:off x="2889591" y="3289870"/>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BDB7D8D1-A39C-4075-B5DF-31F42E44B443}"/>
              </a:ext>
            </a:extLst>
          </p:cNvPr>
          <p:cNvCxnSpPr>
            <a:cxnSpLocks/>
          </p:cNvCxnSpPr>
          <p:nvPr/>
        </p:nvCxnSpPr>
        <p:spPr bwMode="auto">
          <a:xfrm>
            <a:off x="3204230" y="3289870"/>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Rounded Corners 7">
            <a:extLst>
              <a:ext uri="{FF2B5EF4-FFF2-40B4-BE49-F238E27FC236}">
                <a16:creationId xmlns:a16="http://schemas.microsoft.com/office/drawing/2014/main" id="{57E4C08E-5E5D-4013-9EF9-68225F2C9F37}"/>
              </a:ext>
            </a:extLst>
          </p:cNvPr>
          <p:cNvSpPr/>
          <p:nvPr/>
        </p:nvSpPr>
        <p:spPr bwMode="auto">
          <a:xfrm rot="18349033" flipH="1">
            <a:off x="3171924" y="2753234"/>
            <a:ext cx="1891867" cy="1257799"/>
          </a:xfrm>
          <a:prstGeom prst="roundRect">
            <a:avLst>
              <a:gd name="adj" fmla="val 42025"/>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9" name="TextBox 8">
            <a:extLst>
              <a:ext uri="{FF2B5EF4-FFF2-40B4-BE49-F238E27FC236}">
                <a16:creationId xmlns:a16="http://schemas.microsoft.com/office/drawing/2014/main" id="{AA2A5E71-ACB4-44C6-AF3B-23143597E05C}"/>
              </a:ext>
            </a:extLst>
          </p:cNvPr>
          <p:cNvSpPr txBox="1"/>
          <p:nvPr/>
        </p:nvSpPr>
        <p:spPr bwMode="auto">
          <a:xfrm>
            <a:off x="5189879" y="2833482"/>
            <a:ext cx="28196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   7,650   +   90,000</a:t>
            </a:r>
          </a:p>
        </p:txBody>
      </p:sp>
    </p:spTree>
    <p:extLst>
      <p:ext uri="{BB962C8B-B14F-4D97-AF65-F5344CB8AC3E}">
        <p14:creationId xmlns:p14="http://schemas.microsoft.com/office/powerpoint/2010/main" val="2117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P spid="8" grpId="0" animBg="1"/>
      <p:bldP spid="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B03513-A490-4FB5-8925-4618894D2F0C}"/>
              </a:ext>
            </a:extLst>
          </p:cNvPr>
          <p:cNvSpPr txBox="1"/>
          <p:nvPr/>
        </p:nvSpPr>
        <p:spPr bwMode="auto">
          <a:xfrm>
            <a:off x="3176280" y="1017454"/>
            <a:ext cx="21996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7,656 + 89,994</a:t>
            </a:r>
          </a:p>
        </p:txBody>
      </p:sp>
      <p:sp>
        <p:nvSpPr>
          <p:cNvPr id="2" name="Text Placeholder 1"/>
          <p:cNvSpPr>
            <a:spLocks noGrp="1"/>
          </p:cNvSpPr>
          <p:nvPr>
            <p:ph type="body" sz="quarter" idx="11"/>
          </p:nvPr>
        </p:nvSpPr>
        <p:spPr/>
        <p:txBody>
          <a:bodyPr/>
          <a:lstStyle/>
          <a:p>
            <a:r>
              <a:rPr lang="en-US" dirty="0"/>
              <a:t>1.29 Equivalence and compensation – step 1:2</a:t>
            </a:r>
          </a:p>
        </p:txBody>
      </p:sp>
      <p:sp>
        <p:nvSpPr>
          <p:cNvPr id="3" name="TextBox 2">
            <a:extLst>
              <a:ext uri="{FF2B5EF4-FFF2-40B4-BE49-F238E27FC236}">
                <a16:creationId xmlns:a16="http://schemas.microsoft.com/office/drawing/2014/main" id="{F7117EFB-ECB7-495C-9379-D010CFBE6623}"/>
              </a:ext>
            </a:extLst>
          </p:cNvPr>
          <p:cNvSpPr txBox="1"/>
          <p:nvPr/>
        </p:nvSpPr>
        <p:spPr bwMode="auto">
          <a:xfrm>
            <a:off x="5255209" y="1017454"/>
            <a:ext cx="2494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7,650 + 90,000</a:t>
            </a:r>
          </a:p>
        </p:txBody>
      </p:sp>
      <p:sp>
        <p:nvSpPr>
          <p:cNvPr id="4" name="TextBox 3">
            <a:extLst>
              <a:ext uri="{FF2B5EF4-FFF2-40B4-BE49-F238E27FC236}">
                <a16:creationId xmlns:a16="http://schemas.microsoft.com/office/drawing/2014/main" id="{6E959FEA-6B31-4D42-8DCE-A352BE42101F}"/>
              </a:ext>
            </a:extLst>
          </p:cNvPr>
          <p:cNvSpPr txBox="1"/>
          <p:nvPr/>
        </p:nvSpPr>
        <p:spPr bwMode="auto">
          <a:xfrm>
            <a:off x="7631978" y="1017454"/>
            <a:ext cx="13805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97,650</a:t>
            </a:r>
          </a:p>
        </p:txBody>
      </p:sp>
      <p:sp>
        <p:nvSpPr>
          <p:cNvPr id="6" name="TextBox 5">
            <a:extLst>
              <a:ext uri="{FF2B5EF4-FFF2-40B4-BE49-F238E27FC236}">
                <a16:creationId xmlns:a16="http://schemas.microsoft.com/office/drawing/2014/main" id="{0606DA1C-B502-4035-B4B0-238A524E0D7E}"/>
              </a:ext>
            </a:extLst>
          </p:cNvPr>
          <p:cNvSpPr txBox="1"/>
          <p:nvPr/>
        </p:nvSpPr>
        <p:spPr bwMode="auto">
          <a:xfrm>
            <a:off x="2390545" y="2226027"/>
            <a:ext cx="973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7,656</a:t>
            </a:r>
          </a:p>
        </p:txBody>
      </p:sp>
      <p:sp>
        <p:nvSpPr>
          <p:cNvPr id="7" name="TextBox 6">
            <a:extLst>
              <a:ext uri="{FF2B5EF4-FFF2-40B4-BE49-F238E27FC236}">
                <a16:creationId xmlns:a16="http://schemas.microsoft.com/office/drawing/2014/main" id="{190F4FBF-12E8-48AD-8897-536E80F23A3E}"/>
              </a:ext>
            </a:extLst>
          </p:cNvPr>
          <p:cNvSpPr txBox="1"/>
          <p:nvPr/>
        </p:nvSpPr>
        <p:spPr bwMode="auto">
          <a:xfrm>
            <a:off x="4022049" y="508841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8" name="TextBox 7">
            <a:extLst>
              <a:ext uri="{FF2B5EF4-FFF2-40B4-BE49-F238E27FC236}">
                <a16:creationId xmlns:a16="http://schemas.microsoft.com/office/drawing/2014/main" id="{829B8683-F6E6-463A-A4D3-E9619632E31B}"/>
              </a:ext>
            </a:extLst>
          </p:cNvPr>
          <p:cNvSpPr txBox="1"/>
          <p:nvPr/>
        </p:nvSpPr>
        <p:spPr bwMode="auto">
          <a:xfrm>
            <a:off x="5073517" y="2226027"/>
            <a:ext cx="1149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89,994</a:t>
            </a:r>
          </a:p>
        </p:txBody>
      </p:sp>
      <p:sp>
        <p:nvSpPr>
          <p:cNvPr id="9" name="TextBox 8">
            <a:extLst>
              <a:ext uri="{FF2B5EF4-FFF2-40B4-BE49-F238E27FC236}">
                <a16:creationId xmlns:a16="http://schemas.microsoft.com/office/drawing/2014/main" id="{EE16237F-4AC4-4315-8982-655D0EC8C44B}"/>
              </a:ext>
            </a:extLst>
          </p:cNvPr>
          <p:cNvSpPr txBox="1"/>
          <p:nvPr/>
        </p:nvSpPr>
        <p:spPr bwMode="auto">
          <a:xfrm>
            <a:off x="7799940" y="2226027"/>
            <a:ext cx="12554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97,650</a:t>
            </a:r>
          </a:p>
        </p:txBody>
      </p:sp>
      <p:sp>
        <p:nvSpPr>
          <p:cNvPr id="10" name="TextBox 9">
            <a:extLst>
              <a:ext uri="{FF2B5EF4-FFF2-40B4-BE49-F238E27FC236}">
                <a16:creationId xmlns:a16="http://schemas.microsoft.com/office/drawing/2014/main" id="{5BC8BB8B-5243-4308-A4A6-84BBF5A78B01}"/>
              </a:ext>
            </a:extLst>
          </p:cNvPr>
          <p:cNvSpPr txBox="1"/>
          <p:nvPr/>
        </p:nvSpPr>
        <p:spPr bwMode="auto">
          <a:xfrm>
            <a:off x="7823985" y="5088417"/>
            <a:ext cx="1207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97,650</a:t>
            </a:r>
          </a:p>
        </p:txBody>
      </p:sp>
      <p:sp>
        <p:nvSpPr>
          <p:cNvPr id="11" name="TextBox 10">
            <a:extLst>
              <a:ext uri="{FF2B5EF4-FFF2-40B4-BE49-F238E27FC236}">
                <a16:creationId xmlns:a16="http://schemas.microsoft.com/office/drawing/2014/main" id="{CB1A7B9F-20B3-4662-BFB8-D81BEFC3BA19}"/>
              </a:ext>
            </a:extLst>
          </p:cNvPr>
          <p:cNvSpPr txBox="1"/>
          <p:nvPr/>
        </p:nvSpPr>
        <p:spPr bwMode="auto">
          <a:xfrm>
            <a:off x="5033441" y="5088417"/>
            <a:ext cx="1207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90,000</a:t>
            </a:r>
          </a:p>
        </p:txBody>
      </p:sp>
      <p:sp>
        <p:nvSpPr>
          <p:cNvPr id="12" name="TextBox 11">
            <a:extLst>
              <a:ext uri="{FF2B5EF4-FFF2-40B4-BE49-F238E27FC236}">
                <a16:creationId xmlns:a16="http://schemas.microsoft.com/office/drawing/2014/main" id="{567D7B10-2837-423F-8FCA-1CEE47B27043}"/>
              </a:ext>
            </a:extLst>
          </p:cNvPr>
          <p:cNvSpPr txBox="1"/>
          <p:nvPr/>
        </p:nvSpPr>
        <p:spPr bwMode="auto">
          <a:xfrm>
            <a:off x="2378523" y="5088417"/>
            <a:ext cx="10198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7,650</a:t>
            </a:r>
          </a:p>
        </p:txBody>
      </p:sp>
      <p:sp>
        <p:nvSpPr>
          <p:cNvPr id="13" name="TextBox 12">
            <a:extLst>
              <a:ext uri="{FF2B5EF4-FFF2-40B4-BE49-F238E27FC236}">
                <a16:creationId xmlns:a16="http://schemas.microsoft.com/office/drawing/2014/main" id="{71F256A7-6B58-449A-AD11-74DFFA5EC9FC}"/>
              </a:ext>
            </a:extLst>
          </p:cNvPr>
          <p:cNvSpPr txBox="1"/>
          <p:nvPr/>
        </p:nvSpPr>
        <p:spPr bwMode="auto">
          <a:xfrm>
            <a:off x="2258598" y="3657223"/>
            <a:ext cx="611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− 6</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4" name="TextBox 13">
            <a:extLst>
              <a:ext uri="{FF2B5EF4-FFF2-40B4-BE49-F238E27FC236}">
                <a16:creationId xmlns:a16="http://schemas.microsoft.com/office/drawing/2014/main" id="{C8B52E1D-7C81-4691-A0BF-D1BC4D0424E0}"/>
              </a:ext>
            </a:extLst>
          </p:cNvPr>
          <p:cNvSpPr txBox="1"/>
          <p:nvPr/>
        </p:nvSpPr>
        <p:spPr bwMode="auto">
          <a:xfrm>
            <a:off x="5659228" y="3657223"/>
            <a:ext cx="611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+ 6</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5" name="TextBox 14">
            <a:extLst>
              <a:ext uri="{FF2B5EF4-FFF2-40B4-BE49-F238E27FC236}">
                <a16:creationId xmlns:a16="http://schemas.microsoft.com/office/drawing/2014/main" id="{434F07D1-9810-4113-9575-96F3D3D50A6E}"/>
              </a:ext>
            </a:extLst>
          </p:cNvPr>
          <p:cNvSpPr txBox="1"/>
          <p:nvPr/>
        </p:nvSpPr>
        <p:spPr bwMode="auto">
          <a:xfrm>
            <a:off x="6818549" y="508841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6" name="TextBox 15">
            <a:extLst>
              <a:ext uri="{FF2B5EF4-FFF2-40B4-BE49-F238E27FC236}">
                <a16:creationId xmlns:a16="http://schemas.microsoft.com/office/drawing/2014/main" id="{611D4707-9935-46E4-B8DA-C33DCDCE10D4}"/>
              </a:ext>
            </a:extLst>
          </p:cNvPr>
          <p:cNvSpPr txBox="1"/>
          <p:nvPr/>
        </p:nvSpPr>
        <p:spPr bwMode="auto">
          <a:xfrm>
            <a:off x="6814542" y="2226027"/>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7" name="TextBox 16">
            <a:extLst>
              <a:ext uri="{FF2B5EF4-FFF2-40B4-BE49-F238E27FC236}">
                <a16:creationId xmlns:a16="http://schemas.microsoft.com/office/drawing/2014/main" id="{F9459408-C2EC-45EA-B884-B9765B464833}"/>
              </a:ext>
            </a:extLst>
          </p:cNvPr>
          <p:cNvSpPr txBox="1"/>
          <p:nvPr/>
        </p:nvSpPr>
        <p:spPr bwMode="auto">
          <a:xfrm>
            <a:off x="4018042" y="2226027"/>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pic>
        <p:nvPicPr>
          <p:cNvPr id="18" name="Picture 17" descr="A close up of a logo  Description generated with high confidence">
            <a:extLst>
              <a:ext uri="{FF2B5EF4-FFF2-40B4-BE49-F238E27FC236}">
                <a16:creationId xmlns:a16="http://schemas.microsoft.com/office/drawing/2014/main" id="{A18AB2B9-C086-4BF0-94FF-1D9F92765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1091" y="3192619"/>
            <a:ext cx="194527" cy="1390870"/>
          </a:xfrm>
          <a:prstGeom prst="rect">
            <a:avLst/>
          </a:prstGeom>
        </p:spPr>
      </p:pic>
      <p:pic>
        <p:nvPicPr>
          <p:cNvPr id="19" name="Picture 18" descr="A close up of a logo  Description generated with high confidence">
            <a:extLst>
              <a:ext uri="{FF2B5EF4-FFF2-40B4-BE49-F238E27FC236}">
                <a16:creationId xmlns:a16="http://schemas.microsoft.com/office/drawing/2014/main" id="{3FA34B9E-0FB5-4DF3-BD52-91F9B4828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2071" y="2414492"/>
            <a:ext cx="778109" cy="2908182"/>
          </a:xfrm>
          <a:prstGeom prst="rect">
            <a:avLst/>
          </a:prstGeom>
        </p:spPr>
      </p:pic>
      <p:pic>
        <p:nvPicPr>
          <p:cNvPr id="20" name="Picture 19" descr="A close up of a logo  Description generated with high confidence">
            <a:extLst>
              <a:ext uri="{FF2B5EF4-FFF2-40B4-BE49-F238E27FC236}">
                <a16:creationId xmlns:a16="http://schemas.microsoft.com/office/drawing/2014/main" id="{33EB6AB2-143B-4B34-964E-DB5B355B0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9954" y="3192619"/>
            <a:ext cx="194527" cy="1390870"/>
          </a:xfrm>
          <a:prstGeom prst="rect">
            <a:avLst/>
          </a:prstGeom>
        </p:spPr>
      </p:pic>
      <p:sp>
        <p:nvSpPr>
          <p:cNvPr id="21" name="Rectangle 20">
            <a:extLst>
              <a:ext uri="{FF2B5EF4-FFF2-40B4-BE49-F238E27FC236}">
                <a16:creationId xmlns:a16="http://schemas.microsoft.com/office/drawing/2014/main" id="{8F4FECAD-C520-46A8-8271-E4D8552851CC}"/>
              </a:ext>
            </a:extLst>
          </p:cNvPr>
          <p:cNvSpPr/>
          <p:nvPr/>
        </p:nvSpPr>
        <p:spPr bwMode="auto">
          <a:xfrm>
            <a:off x="7673280" y="2145992"/>
            <a:ext cx="1443024"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22" name="Rectangle 21">
            <a:extLst>
              <a:ext uri="{FF2B5EF4-FFF2-40B4-BE49-F238E27FC236}">
                <a16:creationId xmlns:a16="http://schemas.microsoft.com/office/drawing/2014/main" id="{B5BB6EE4-6928-43AC-A5A8-660968E030B4}"/>
              </a:ext>
            </a:extLst>
          </p:cNvPr>
          <p:cNvSpPr/>
          <p:nvPr/>
        </p:nvSpPr>
        <p:spPr bwMode="auto">
          <a:xfrm>
            <a:off x="7673280" y="4977248"/>
            <a:ext cx="1443024" cy="684000"/>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Tree>
    <p:extLst>
      <p:ext uri="{BB962C8B-B14F-4D97-AF65-F5344CB8AC3E}">
        <p14:creationId xmlns:p14="http://schemas.microsoft.com/office/powerpoint/2010/main" val="110048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par>
                                <p:cTn id="60" presetID="22" presetClass="entr" presetSubtype="4"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9" grpId="0"/>
      <p:bldP spid="10" grpId="0"/>
      <p:bldP spid="11" grpId="0"/>
      <p:bldP spid="12" grpId="0"/>
      <p:bldP spid="13" grpId="0"/>
      <p:bldP spid="14" grpId="0"/>
      <p:bldP spid="15" grpId="0"/>
      <p:bldP spid="16" grpId="0"/>
      <p:bldP spid="21" grpId="0" animBg="1"/>
      <p:bldP spid="2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1:10</a:t>
            </a:r>
          </a:p>
        </p:txBody>
      </p:sp>
      <p:graphicFrame>
        <p:nvGraphicFramePr>
          <p:cNvPr id="3" name="Table 2">
            <a:extLst>
              <a:ext uri="{FF2B5EF4-FFF2-40B4-BE49-F238E27FC236}">
                <a16:creationId xmlns:a16="http://schemas.microsoft.com/office/drawing/2014/main" id="{D91806A7-DA47-424C-BF14-A8BA5B02876F}"/>
              </a:ext>
            </a:extLst>
          </p:cNvPr>
          <p:cNvGraphicFramePr>
            <a:graphicFrameLocks noGrp="1"/>
          </p:cNvGraphicFramePr>
          <p:nvPr/>
        </p:nvGraphicFramePr>
        <p:xfrm>
          <a:off x="2495550" y="1989000"/>
          <a:ext cx="6948822" cy="3014400"/>
        </p:xfrm>
        <a:graphic>
          <a:graphicData uri="http://schemas.openxmlformats.org/drawingml/2006/table">
            <a:tbl>
              <a:tblPr firstRow="1" firstCol="1" bandRow="1">
                <a:tableStyleId>{5C22544A-7EE6-4342-B048-85BDC9FD1C3A}</a:tableStyleId>
              </a:tblPr>
              <a:tblGrid>
                <a:gridCol w="5646003">
                  <a:extLst>
                    <a:ext uri="{9D8B030D-6E8A-4147-A177-3AD203B41FA5}">
                      <a16:colId xmlns:a16="http://schemas.microsoft.com/office/drawing/2014/main" val="260485223"/>
                    </a:ext>
                  </a:extLst>
                </a:gridCol>
                <a:gridCol w="1302819">
                  <a:extLst>
                    <a:ext uri="{9D8B030D-6E8A-4147-A177-3AD203B41FA5}">
                      <a16:colId xmlns:a16="http://schemas.microsoft.com/office/drawing/2014/main" val="259182522"/>
                    </a:ext>
                  </a:extLst>
                </a:gridCol>
              </a:tblGrid>
              <a:tr h="576000">
                <a:tc>
                  <a:txBody>
                    <a:bodyPr/>
                    <a:lstStyle/>
                    <a:p>
                      <a:pPr>
                        <a:spcBef>
                          <a:spcPts val="400"/>
                        </a:spcBef>
                        <a:spcAft>
                          <a:spcPts val="40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2400" b="0" dirty="0">
                          <a:solidFill>
                            <a:schemeClr val="tx1"/>
                          </a:solidFill>
                          <a:effectLst/>
                          <a:latin typeface="Myriad Pro" panose="020B0503030403020204" pitchFamily="34" charset="0"/>
                          <a:sym typeface="Wingdings" panose="05000000000000000000" pitchFamily="2" charset="2"/>
                        </a:rPr>
                        <a:t></a:t>
                      </a:r>
                      <a:r>
                        <a:rPr lang="en-GB" sz="2400" b="0" dirty="0">
                          <a:solidFill>
                            <a:schemeClr val="tx1"/>
                          </a:solidFill>
                          <a:effectLst/>
                          <a:latin typeface="Myriad Pro" panose="020B0503030403020204" pitchFamily="34" charset="0"/>
                        </a:rPr>
                        <a:t> </a:t>
                      </a:r>
                      <a:r>
                        <a:rPr lang="en-GB" sz="2400" b="0" dirty="0">
                          <a:solidFill>
                            <a:schemeClr val="tx1"/>
                          </a:solidFill>
                          <a:effectLst/>
                          <a:latin typeface="Myriad Pro Semibold"/>
                        </a:rPr>
                        <a:t>or</a:t>
                      </a:r>
                      <a:r>
                        <a:rPr lang="en-GB" sz="2400" b="0" dirty="0">
                          <a:solidFill>
                            <a:schemeClr val="tx1"/>
                          </a:solidFill>
                          <a:effectLst/>
                          <a:latin typeface="Myriad Pro" panose="020B0503030403020204" pitchFamily="34" charset="0"/>
                        </a:rPr>
                        <a:t> </a:t>
                      </a:r>
                      <a:r>
                        <a:rPr lang="en-GB" sz="2400" b="0" dirty="0">
                          <a:solidFill>
                            <a:schemeClr val="tx1"/>
                          </a:solidFill>
                          <a:effectLst/>
                          <a:latin typeface="Myriad Pro" panose="020B0503030403020204" pitchFamily="34" charset="0"/>
                          <a:sym typeface="Wingdings" panose="05000000000000000000" pitchFamily="2" charset="2"/>
                        </a:rPr>
                        <a:t></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568923989"/>
                  </a:ext>
                </a:extLst>
              </a:tr>
              <a:tr h="576000">
                <a:tc>
                  <a:txBody>
                    <a:bodyPr/>
                    <a:lstStyle/>
                    <a:p>
                      <a:pPr>
                        <a:spcBef>
                          <a:spcPts val="400"/>
                        </a:spcBef>
                        <a:spcAft>
                          <a:spcPts val="400"/>
                        </a:spcAft>
                      </a:pPr>
                      <a:r>
                        <a:rPr lang="en-GB" sz="2400" b="0" dirty="0">
                          <a:solidFill>
                            <a:schemeClr val="tx1"/>
                          </a:solidFill>
                          <a:effectLst/>
                          <a:latin typeface="Myriad Pro Semibold"/>
                        </a:rPr>
                        <a:t>101 + 99 = 100 + 100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charset="0"/>
                        <a:buNone/>
                        <a:tabLst/>
                        <a:defRPr/>
                      </a:pPr>
                      <a:r>
                        <a:rPr lang="en-GB" sz="2400" b="0" dirty="0">
                          <a:solidFill>
                            <a:schemeClr val="bg1"/>
                          </a:solidFill>
                          <a:effectLst/>
                          <a:latin typeface="Myriad Pro" panose="020B0503030403020204" pitchFamily="34" charset="0"/>
                        </a:rPr>
                        <a:t> </a:t>
                      </a:r>
                      <a:r>
                        <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sym typeface="Wingdings" panose="05000000000000000000" pitchFamily="2" charset="2"/>
                        </a:rPr>
                        <a:t></a:t>
                      </a:r>
                      <a:endPar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1684782"/>
                  </a:ext>
                </a:extLst>
              </a:tr>
              <a:tr h="576000">
                <a:tc>
                  <a:txBody>
                    <a:bodyPr/>
                    <a:lstStyle/>
                    <a:p>
                      <a:pPr>
                        <a:spcBef>
                          <a:spcPts val="400"/>
                        </a:spcBef>
                        <a:spcAft>
                          <a:spcPts val="400"/>
                        </a:spcAft>
                      </a:pPr>
                      <a:r>
                        <a:rPr lang="en-GB" sz="2400" b="0" dirty="0">
                          <a:solidFill>
                            <a:schemeClr val="tx1"/>
                          </a:solidFill>
                          <a:effectLst/>
                          <a:latin typeface="Myriad Pro Semibold"/>
                        </a:rPr>
                        <a:t>27 + 56 = 28 + 57</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charset="0"/>
                        <a:buNone/>
                        <a:tabLst/>
                        <a:defRPr/>
                      </a:pPr>
                      <a:r>
                        <a:rPr lang="en-GB" sz="2400" b="0" dirty="0">
                          <a:solidFill>
                            <a:schemeClr val="bg1"/>
                          </a:solidFill>
                          <a:effectLst/>
                          <a:latin typeface="Myriad Pro" panose="020B0503030403020204" pitchFamily="34" charset="0"/>
                        </a:rPr>
                        <a:t> </a:t>
                      </a:r>
                      <a:r>
                        <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sym typeface="Wingdings" panose="05000000000000000000" pitchFamily="2" charset="2"/>
                        </a:rPr>
                        <a:t></a:t>
                      </a:r>
                      <a:endPar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7085320"/>
                  </a:ext>
                </a:extLst>
              </a:tr>
              <a:tr h="576000">
                <a:tc>
                  <a:txBody>
                    <a:bodyPr/>
                    <a:lstStyle/>
                    <a:p>
                      <a:pPr>
                        <a:spcBef>
                          <a:spcPts val="400"/>
                        </a:spcBef>
                        <a:spcAft>
                          <a:spcPts val="400"/>
                        </a:spcAft>
                      </a:pPr>
                      <a:r>
                        <a:rPr lang="en-GB" sz="2400" b="0" dirty="0">
                          <a:solidFill>
                            <a:schemeClr val="tx1"/>
                          </a:solidFill>
                          <a:effectLst/>
                          <a:latin typeface="Myriad Pro Semibold"/>
                        </a:rPr>
                        <a:t>248,000 + 564,000 = 148,000 + 464,000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2400" b="0" dirty="0">
                          <a:solidFill>
                            <a:schemeClr val="bg1"/>
                          </a:solidFill>
                          <a:effectLst/>
                          <a:latin typeface="Myriad Pro" panose="020B0503030403020204" pitchFamily="34" charset="0"/>
                        </a:rPr>
                        <a:t> </a:t>
                      </a:r>
                      <a:r>
                        <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sym typeface="Wingdings" panose="05000000000000000000" pitchFamily="2" charset="2"/>
                        </a:rPr>
                        <a:t></a:t>
                      </a:r>
                      <a:endParaRPr lang="en-GB" sz="2400" b="0"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204694"/>
                  </a:ext>
                </a:extLst>
              </a:tr>
              <a:tr h="576000">
                <a:tc>
                  <a:txBody>
                    <a:bodyPr/>
                    <a:lstStyle/>
                    <a:p>
                      <a:pPr>
                        <a:spcBef>
                          <a:spcPts val="400"/>
                        </a:spcBef>
                        <a:spcAft>
                          <a:spcPts val="400"/>
                        </a:spcAft>
                      </a:pPr>
                      <a:r>
                        <a:rPr lang="en-GB" sz="2400" b="0" dirty="0">
                          <a:solidFill>
                            <a:schemeClr val="tx1"/>
                          </a:solidFill>
                          <a:effectLst/>
                          <a:latin typeface="Myriad Pro Semibold"/>
                        </a:rPr>
                        <a:t>0.27 + 0.56 = 0.23 + 0.6</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2400" b="0" dirty="0">
                          <a:solidFill>
                            <a:schemeClr val="bg1"/>
                          </a:solidFill>
                          <a:effectLst/>
                          <a:latin typeface="Myriad Pro" panose="020B0503030403020204" pitchFamily="34" charset="0"/>
                        </a:rPr>
                        <a:t> </a:t>
                      </a:r>
                      <a:r>
                        <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sym typeface="Wingdings" panose="05000000000000000000" pitchFamily="2" charset="2"/>
                        </a:rPr>
                        <a:t></a:t>
                      </a:r>
                      <a:endParaRPr lang="en-GB" sz="2400" b="0"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4590618"/>
                  </a:ext>
                </a:extLst>
              </a:tr>
            </a:tbl>
          </a:graphicData>
        </a:graphic>
      </p:graphicFrame>
      <p:sp>
        <p:nvSpPr>
          <p:cNvPr id="4" name="TextBox 3">
            <a:extLst>
              <a:ext uri="{FF2B5EF4-FFF2-40B4-BE49-F238E27FC236}">
                <a16:creationId xmlns:a16="http://schemas.microsoft.com/office/drawing/2014/main" id="{BFB83BBA-D226-4297-910B-2CEA4F4BB0DD}"/>
              </a:ext>
            </a:extLst>
          </p:cNvPr>
          <p:cNvSpPr txBox="1"/>
          <p:nvPr/>
        </p:nvSpPr>
        <p:spPr bwMode="auto">
          <a:xfrm>
            <a:off x="8556549" y="3129352"/>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5" name="TextBox 4">
            <a:extLst>
              <a:ext uri="{FF2B5EF4-FFF2-40B4-BE49-F238E27FC236}">
                <a16:creationId xmlns:a16="http://schemas.microsoft.com/office/drawing/2014/main" id="{6C6F2863-8143-4F10-A3B8-C2ACBF4B6339}"/>
              </a:ext>
            </a:extLst>
          </p:cNvPr>
          <p:cNvSpPr txBox="1"/>
          <p:nvPr/>
        </p:nvSpPr>
        <p:spPr bwMode="auto">
          <a:xfrm>
            <a:off x="8518077" y="2519087"/>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6" name="TextBox 5">
            <a:extLst>
              <a:ext uri="{FF2B5EF4-FFF2-40B4-BE49-F238E27FC236}">
                <a16:creationId xmlns:a16="http://schemas.microsoft.com/office/drawing/2014/main" id="{8AC33B00-CEE6-49C4-AB9D-FB1320E3EFC5}"/>
              </a:ext>
            </a:extLst>
          </p:cNvPr>
          <p:cNvSpPr txBox="1"/>
          <p:nvPr/>
        </p:nvSpPr>
        <p:spPr bwMode="auto">
          <a:xfrm>
            <a:off x="8518077" y="4348437"/>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9" name="TextBox 8">
            <a:extLst>
              <a:ext uri="{FF2B5EF4-FFF2-40B4-BE49-F238E27FC236}">
                <a16:creationId xmlns:a16="http://schemas.microsoft.com/office/drawing/2014/main" id="{F3376E9A-3A3F-4987-92B5-D345C946118F}"/>
              </a:ext>
            </a:extLst>
          </p:cNvPr>
          <p:cNvSpPr txBox="1"/>
          <p:nvPr/>
        </p:nvSpPr>
        <p:spPr bwMode="auto">
          <a:xfrm>
            <a:off x="8556549" y="3741131"/>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20516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1:10</a:t>
            </a:r>
          </a:p>
        </p:txBody>
      </p:sp>
      <p:pic>
        <p:nvPicPr>
          <p:cNvPr id="4" name="Picture 3" descr="A close up of a logo  Description generated with very high confidence">
            <a:extLst>
              <a:ext uri="{FF2B5EF4-FFF2-40B4-BE49-F238E27FC236}">
                <a16:creationId xmlns:a16="http://schemas.microsoft.com/office/drawing/2014/main" id="{CC68ED41-8ABA-4E7E-81F5-F41F3398E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1393946"/>
            <a:ext cx="6135088" cy="4070108"/>
          </a:xfrm>
          <a:prstGeom prst="rect">
            <a:avLst/>
          </a:prstGeom>
        </p:spPr>
      </p:pic>
      <p:sp>
        <p:nvSpPr>
          <p:cNvPr id="5" name="TextBox 4">
            <a:extLst>
              <a:ext uri="{FF2B5EF4-FFF2-40B4-BE49-F238E27FC236}">
                <a16:creationId xmlns:a16="http://schemas.microsoft.com/office/drawing/2014/main" id="{7CFFE375-4978-4BA8-BCA2-697BA65961B9}"/>
              </a:ext>
            </a:extLst>
          </p:cNvPr>
          <p:cNvSpPr txBox="1"/>
          <p:nvPr/>
        </p:nvSpPr>
        <p:spPr bwMode="auto">
          <a:xfrm>
            <a:off x="3166268" y="1528218"/>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0.525</a:t>
            </a:r>
            <a:endParaRPr lang="en-GB" sz="2400" dirty="0">
              <a:latin typeface="Myriad Pro Semibold"/>
              <a:ea typeface="Myriad Pro Semibold" charset="0"/>
              <a:cs typeface="Myriad Pro Semibold" charset="0"/>
            </a:endParaRPr>
          </a:p>
        </p:txBody>
      </p:sp>
    </p:spTree>
    <p:extLst>
      <p:ext uri="{BB962C8B-B14F-4D97-AF65-F5344CB8AC3E}">
        <p14:creationId xmlns:p14="http://schemas.microsoft.com/office/powerpoint/2010/main" val="180283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11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67290622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adjusting both addends affects the sum (decimal fractions)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6748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11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1.29 Using equivalence and the compensation category to calculate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875287180"/>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1:3 – 1:4 &amp; 1:10</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6-7 &amp; 11-12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text  Description automatically generated">
            <a:extLst>
              <a:ext uri="{FF2B5EF4-FFF2-40B4-BE49-F238E27FC236}">
                <a16:creationId xmlns:a16="http://schemas.microsoft.com/office/drawing/2014/main" id="{96CB3017-4620-4465-BCF5-EAF71C596A9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3247444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32862F-19BA-4ECF-AD37-96D99A15C8F3}"/>
              </a:ext>
            </a:extLst>
          </p:cNvPr>
          <p:cNvSpPr txBox="1"/>
          <p:nvPr/>
        </p:nvSpPr>
        <p:spPr bwMode="auto">
          <a:xfrm>
            <a:off x="4005387" y="1017454"/>
            <a:ext cx="15327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5.3 + 3.98</a:t>
            </a:r>
          </a:p>
        </p:txBody>
      </p:sp>
      <p:sp>
        <p:nvSpPr>
          <p:cNvPr id="2" name="Text Placeholder 1"/>
          <p:cNvSpPr>
            <a:spLocks noGrp="1"/>
          </p:cNvSpPr>
          <p:nvPr>
            <p:ph type="body" sz="quarter" idx="11"/>
          </p:nvPr>
        </p:nvSpPr>
        <p:spPr/>
        <p:txBody>
          <a:bodyPr/>
          <a:lstStyle/>
          <a:p>
            <a:r>
              <a:rPr lang="en-US" dirty="0"/>
              <a:t>1.29 Equivalence and compensation – step 1:3</a:t>
            </a:r>
          </a:p>
        </p:txBody>
      </p:sp>
      <p:sp>
        <p:nvSpPr>
          <p:cNvPr id="3" name="TextBox 2">
            <a:extLst>
              <a:ext uri="{FF2B5EF4-FFF2-40B4-BE49-F238E27FC236}">
                <a16:creationId xmlns:a16="http://schemas.microsoft.com/office/drawing/2014/main" id="{03858ABC-C4D3-4B00-90C9-414D9A01B71E}"/>
              </a:ext>
            </a:extLst>
          </p:cNvPr>
          <p:cNvSpPr txBox="1"/>
          <p:nvPr/>
        </p:nvSpPr>
        <p:spPr bwMode="auto">
          <a:xfrm>
            <a:off x="5422285" y="1017454"/>
            <a:ext cx="1827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5.28 + 4.0</a:t>
            </a:r>
          </a:p>
        </p:txBody>
      </p:sp>
      <p:sp>
        <p:nvSpPr>
          <p:cNvPr id="4" name="TextBox 3">
            <a:extLst>
              <a:ext uri="{FF2B5EF4-FFF2-40B4-BE49-F238E27FC236}">
                <a16:creationId xmlns:a16="http://schemas.microsoft.com/office/drawing/2014/main" id="{AF10F347-FB5D-4CEB-98AA-9BB26EFF390C}"/>
              </a:ext>
            </a:extLst>
          </p:cNvPr>
          <p:cNvSpPr txBox="1"/>
          <p:nvPr/>
        </p:nvSpPr>
        <p:spPr bwMode="auto">
          <a:xfrm>
            <a:off x="7139531" y="1017454"/>
            <a:ext cx="1047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9.28</a:t>
            </a:r>
          </a:p>
        </p:txBody>
      </p:sp>
      <p:sp>
        <p:nvSpPr>
          <p:cNvPr id="6" name="TextBox 5">
            <a:extLst>
              <a:ext uri="{FF2B5EF4-FFF2-40B4-BE49-F238E27FC236}">
                <a16:creationId xmlns:a16="http://schemas.microsoft.com/office/drawing/2014/main" id="{DFAE2862-5E48-4073-B4CD-8629D1180AA4}"/>
              </a:ext>
            </a:extLst>
          </p:cNvPr>
          <p:cNvSpPr txBox="1"/>
          <p:nvPr/>
        </p:nvSpPr>
        <p:spPr bwMode="auto">
          <a:xfrm>
            <a:off x="3732137" y="2226027"/>
            <a:ext cx="6206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5.3</a:t>
            </a:r>
          </a:p>
        </p:txBody>
      </p:sp>
      <p:sp>
        <p:nvSpPr>
          <p:cNvPr id="7" name="TextBox 6">
            <a:extLst>
              <a:ext uri="{FF2B5EF4-FFF2-40B4-BE49-F238E27FC236}">
                <a16:creationId xmlns:a16="http://schemas.microsoft.com/office/drawing/2014/main" id="{93F4D4A8-B323-4FD6-9B40-353037FEF7C4}"/>
              </a:ext>
            </a:extLst>
          </p:cNvPr>
          <p:cNvSpPr txBox="1"/>
          <p:nvPr/>
        </p:nvSpPr>
        <p:spPr bwMode="auto">
          <a:xfrm>
            <a:off x="4787445" y="508841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8" name="TextBox 7">
            <a:extLst>
              <a:ext uri="{FF2B5EF4-FFF2-40B4-BE49-F238E27FC236}">
                <a16:creationId xmlns:a16="http://schemas.microsoft.com/office/drawing/2014/main" id="{B2DB4BDE-E65C-4F0C-9994-11DDB1E01C6A}"/>
              </a:ext>
            </a:extLst>
          </p:cNvPr>
          <p:cNvSpPr txBox="1"/>
          <p:nvPr/>
        </p:nvSpPr>
        <p:spPr bwMode="auto">
          <a:xfrm>
            <a:off x="5539718" y="2226027"/>
            <a:ext cx="7970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3.98</a:t>
            </a:r>
          </a:p>
        </p:txBody>
      </p:sp>
      <p:sp>
        <p:nvSpPr>
          <p:cNvPr id="9" name="TextBox 8">
            <a:extLst>
              <a:ext uri="{FF2B5EF4-FFF2-40B4-BE49-F238E27FC236}">
                <a16:creationId xmlns:a16="http://schemas.microsoft.com/office/drawing/2014/main" id="{12BAA4AD-CE91-4E30-8C58-C3C67FE8294F}"/>
              </a:ext>
            </a:extLst>
          </p:cNvPr>
          <p:cNvSpPr txBox="1"/>
          <p:nvPr/>
        </p:nvSpPr>
        <p:spPr bwMode="auto">
          <a:xfrm>
            <a:off x="7193194" y="2226027"/>
            <a:ext cx="8803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9.28</a:t>
            </a:r>
          </a:p>
        </p:txBody>
      </p:sp>
      <p:sp>
        <p:nvSpPr>
          <p:cNvPr id="10" name="TextBox 9">
            <a:extLst>
              <a:ext uri="{FF2B5EF4-FFF2-40B4-BE49-F238E27FC236}">
                <a16:creationId xmlns:a16="http://schemas.microsoft.com/office/drawing/2014/main" id="{B1FABA2E-214A-4728-A2C6-E700B6189905}"/>
              </a:ext>
            </a:extLst>
          </p:cNvPr>
          <p:cNvSpPr txBox="1"/>
          <p:nvPr/>
        </p:nvSpPr>
        <p:spPr bwMode="auto">
          <a:xfrm>
            <a:off x="7221245" y="5088417"/>
            <a:ext cx="824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9.28</a:t>
            </a:r>
          </a:p>
        </p:txBody>
      </p:sp>
      <p:sp>
        <p:nvSpPr>
          <p:cNvPr id="11" name="TextBox 10">
            <a:extLst>
              <a:ext uri="{FF2B5EF4-FFF2-40B4-BE49-F238E27FC236}">
                <a16:creationId xmlns:a16="http://schemas.microsoft.com/office/drawing/2014/main" id="{781C3E35-07B2-44F9-B0D1-E6A5DF00045E}"/>
              </a:ext>
            </a:extLst>
          </p:cNvPr>
          <p:cNvSpPr txBox="1"/>
          <p:nvPr/>
        </p:nvSpPr>
        <p:spPr bwMode="auto">
          <a:xfrm>
            <a:off x="5608646" y="5088417"/>
            <a:ext cx="636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4.0</a:t>
            </a:r>
          </a:p>
        </p:txBody>
      </p:sp>
      <p:sp>
        <p:nvSpPr>
          <p:cNvPr id="12" name="TextBox 11">
            <a:extLst>
              <a:ext uri="{FF2B5EF4-FFF2-40B4-BE49-F238E27FC236}">
                <a16:creationId xmlns:a16="http://schemas.microsoft.com/office/drawing/2014/main" id="{65C1E7A3-F618-4DE0-9C94-8E086C03509B}"/>
              </a:ext>
            </a:extLst>
          </p:cNvPr>
          <p:cNvSpPr txBox="1"/>
          <p:nvPr/>
        </p:nvSpPr>
        <p:spPr bwMode="auto">
          <a:xfrm>
            <a:off x="3641568" y="5088417"/>
            <a:ext cx="824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5.28</a:t>
            </a:r>
          </a:p>
        </p:txBody>
      </p:sp>
      <p:sp>
        <p:nvSpPr>
          <p:cNvPr id="13" name="TextBox 12">
            <a:extLst>
              <a:ext uri="{FF2B5EF4-FFF2-40B4-BE49-F238E27FC236}">
                <a16:creationId xmlns:a16="http://schemas.microsoft.com/office/drawing/2014/main" id="{71933C56-EA01-4C9F-8F38-D78B6DDF7BA4}"/>
              </a:ext>
            </a:extLst>
          </p:cNvPr>
          <p:cNvSpPr txBox="1"/>
          <p:nvPr/>
        </p:nvSpPr>
        <p:spPr bwMode="auto">
          <a:xfrm>
            <a:off x="6556541" y="508841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4" name="TextBox 13">
            <a:extLst>
              <a:ext uri="{FF2B5EF4-FFF2-40B4-BE49-F238E27FC236}">
                <a16:creationId xmlns:a16="http://schemas.microsoft.com/office/drawing/2014/main" id="{C3D42C53-A2C1-499B-9198-478574614C73}"/>
              </a:ext>
            </a:extLst>
          </p:cNvPr>
          <p:cNvSpPr txBox="1"/>
          <p:nvPr/>
        </p:nvSpPr>
        <p:spPr bwMode="auto">
          <a:xfrm>
            <a:off x="6552534" y="2226027"/>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5" name="TextBox 14">
            <a:extLst>
              <a:ext uri="{FF2B5EF4-FFF2-40B4-BE49-F238E27FC236}">
                <a16:creationId xmlns:a16="http://schemas.microsoft.com/office/drawing/2014/main" id="{ECF07FB9-9BD1-4F85-8FC1-CAEA8A8B0410}"/>
              </a:ext>
            </a:extLst>
          </p:cNvPr>
          <p:cNvSpPr txBox="1"/>
          <p:nvPr/>
        </p:nvSpPr>
        <p:spPr bwMode="auto">
          <a:xfrm>
            <a:off x="4783438" y="2226027"/>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pic>
        <p:nvPicPr>
          <p:cNvPr id="16" name="Picture 15" descr="A close up of a logo  Description generated with high confidence">
            <a:extLst>
              <a:ext uri="{FF2B5EF4-FFF2-40B4-BE49-F238E27FC236}">
                <a16:creationId xmlns:a16="http://schemas.microsoft.com/office/drawing/2014/main" id="{08C9E8FC-8E25-484A-9A3C-F93580149D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233" y="2414492"/>
            <a:ext cx="778109" cy="2908182"/>
          </a:xfrm>
          <a:prstGeom prst="rect">
            <a:avLst/>
          </a:prstGeom>
        </p:spPr>
      </p:pic>
      <p:sp>
        <p:nvSpPr>
          <p:cNvPr id="17" name="Rectangle 16">
            <a:extLst>
              <a:ext uri="{FF2B5EF4-FFF2-40B4-BE49-F238E27FC236}">
                <a16:creationId xmlns:a16="http://schemas.microsoft.com/office/drawing/2014/main" id="{0C9C5FFB-7EE5-465B-9B66-33C1C4B63F9C}"/>
              </a:ext>
            </a:extLst>
          </p:cNvPr>
          <p:cNvSpPr/>
          <p:nvPr/>
        </p:nvSpPr>
        <p:spPr bwMode="auto">
          <a:xfrm>
            <a:off x="7193193" y="2123132"/>
            <a:ext cx="880369"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8" name="Rectangle 17">
            <a:extLst>
              <a:ext uri="{FF2B5EF4-FFF2-40B4-BE49-F238E27FC236}">
                <a16:creationId xmlns:a16="http://schemas.microsoft.com/office/drawing/2014/main" id="{54C8F0FE-7770-4375-BC11-BB54D2C5CCAE}"/>
              </a:ext>
            </a:extLst>
          </p:cNvPr>
          <p:cNvSpPr/>
          <p:nvPr/>
        </p:nvSpPr>
        <p:spPr bwMode="auto">
          <a:xfrm>
            <a:off x="7193193" y="4977248"/>
            <a:ext cx="880369" cy="684000"/>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9" name="TextBox 18">
            <a:extLst>
              <a:ext uri="{FF2B5EF4-FFF2-40B4-BE49-F238E27FC236}">
                <a16:creationId xmlns:a16="http://schemas.microsoft.com/office/drawing/2014/main" id="{92C6C796-B8A5-4883-8F17-0F6B4382BDBA}"/>
              </a:ext>
            </a:extLst>
          </p:cNvPr>
          <p:cNvSpPr txBox="1"/>
          <p:nvPr/>
        </p:nvSpPr>
        <p:spPr bwMode="auto">
          <a:xfrm>
            <a:off x="2977020" y="3657223"/>
            <a:ext cx="1063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− 0.02</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0" name="TextBox 19">
            <a:extLst>
              <a:ext uri="{FF2B5EF4-FFF2-40B4-BE49-F238E27FC236}">
                <a16:creationId xmlns:a16="http://schemas.microsoft.com/office/drawing/2014/main" id="{278CA9EF-B6B1-43EB-A48F-E1DEC4E62358}"/>
              </a:ext>
            </a:extLst>
          </p:cNvPr>
          <p:cNvSpPr txBox="1"/>
          <p:nvPr/>
        </p:nvSpPr>
        <p:spPr bwMode="auto">
          <a:xfrm>
            <a:off x="5951988" y="3657223"/>
            <a:ext cx="1063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+ 0.02</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21" name="Picture 20" descr="A close up of a logo  Description generated with high confidence">
            <a:extLst>
              <a:ext uri="{FF2B5EF4-FFF2-40B4-BE49-F238E27FC236}">
                <a16:creationId xmlns:a16="http://schemas.microsoft.com/office/drawing/2014/main" id="{7A3879AB-4BC4-4087-A8B7-EA9298AB8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0964" y="3192619"/>
            <a:ext cx="194527" cy="1390870"/>
          </a:xfrm>
          <a:prstGeom prst="rect">
            <a:avLst/>
          </a:prstGeom>
        </p:spPr>
      </p:pic>
      <p:pic>
        <p:nvPicPr>
          <p:cNvPr id="22" name="Picture 21" descr="A close up of a logo  Description generated with high confidence">
            <a:extLst>
              <a:ext uri="{FF2B5EF4-FFF2-40B4-BE49-F238E27FC236}">
                <a16:creationId xmlns:a16="http://schemas.microsoft.com/office/drawing/2014/main" id="{C588C3B4-D158-4AEA-AD0A-9CB736D20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5217" y="3192619"/>
            <a:ext cx="194527" cy="1390870"/>
          </a:xfrm>
          <a:prstGeom prst="rect">
            <a:avLst/>
          </a:prstGeom>
        </p:spPr>
      </p:pic>
    </p:spTree>
    <p:extLst>
      <p:ext uri="{BB962C8B-B14F-4D97-AF65-F5344CB8AC3E}">
        <p14:creationId xmlns:p14="http://schemas.microsoft.com/office/powerpoint/2010/main" val="30413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par>
                                <p:cTn id="60" presetID="22" presetClass="entr" presetSubtype="4"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9" grpId="0"/>
      <p:bldP spid="10" grpId="0"/>
      <p:bldP spid="11" grpId="0"/>
      <p:bldP spid="12" grpId="0"/>
      <p:bldP spid="13" grpId="0"/>
      <p:bldP spid="14" grpId="0"/>
      <p:bldP spid="17" grpId="0" animBg="1"/>
      <p:bldP spid="18" grpId="0" animBg="1"/>
      <p:bldP spid="19" grpId="0"/>
      <p:bldP spid="2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1:3</a:t>
            </a:r>
          </a:p>
        </p:txBody>
      </p:sp>
      <p:sp>
        <p:nvSpPr>
          <p:cNvPr id="3" name="TextBox 2">
            <a:extLst>
              <a:ext uri="{FF2B5EF4-FFF2-40B4-BE49-F238E27FC236}">
                <a16:creationId xmlns:a16="http://schemas.microsoft.com/office/drawing/2014/main" id="{BA2FD13B-3AE0-485D-A42A-C133E55D3EF8}"/>
              </a:ext>
            </a:extLst>
          </p:cNvPr>
          <p:cNvSpPr txBox="1"/>
          <p:nvPr/>
        </p:nvSpPr>
        <p:spPr bwMode="auto">
          <a:xfrm>
            <a:off x="4005387" y="1017454"/>
            <a:ext cx="15327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5.3 + 3.98</a:t>
            </a:r>
          </a:p>
        </p:txBody>
      </p:sp>
      <p:sp>
        <p:nvSpPr>
          <p:cNvPr id="4" name="TextBox 3">
            <a:extLst>
              <a:ext uri="{FF2B5EF4-FFF2-40B4-BE49-F238E27FC236}">
                <a16:creationId xmlns:a16="http://schemas.microsoft.com/office/drawing/2014/main" id="{24908404-B9FB-42AA-9E50-2DE07A2A2F1B}"/>
              </a:ext>
            </a:extLst>
          </p:cNvPr>
          <p:cNvSpPr txBox="1"/>
          <p:nvPr/>
        </p:nvSpPr>
        <p:spPr bwMode="auto">
          <a:xfrm>
            <a:off x="5422285" y="1017454"/>
            <a:ext cx="1827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5.0 + 4.28</a:t>
            </a:r>
          </a:p>
        </p:txBody>
      </p:sp>
      <p:sp>
        <p:nvSpPr>
          <p:cNvPr id="5" name="TextBox 4">
            <a:extLst>
              <a:ext uri="{FF2B5EF4-FFF2-40B4-BE49-F238E27FC236}">
                <a16:creationId xmlns:a16="http://schemas.microsoft.com/office/drawing/2014/main" id="{0866E3C2-5E5D-42AF-A7F0-6E28CCA40237}"/>
              </a:ext>
            </a:extLst>
          </p:cNvPr>
          <p:cNvSpPr txBox="1"/>
          <p:nvPr/>
        </p:nvSpPr>
        <p:spPr bwMode="auto">
          <a:xfrm>
            <a:off x="7139531" y="1017454"/>
            <a:ext cx="1047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9.28</a:t>
            </a:r>
          </a:p>
        </p:txBody>
      </p:sp>
      <p:sp>
        <p:nvSpPr>
          <p:cNvPr id="6" name="TextBox 5">
            <a:extLst>
              <a:ext uri="{FF2B5EF4-FFF2-40B4-BE49-F238E27FC236}">
                <a16:creationId xmlns:a16="http://schemas.microsoft.com/office/drawing/2014/main" id="{7BF02CA3-764F-4BCD-AA1D-1754540C10E7}"/>
              </a:ext>
            </a:extLst>
          </p:cNvPr>
          <p:cNvSpPr txBox="1"/>
          <p:nvPr/>
        </p:nvSpPr>
        <p:spPr bwMode="auto">
          <a:xfrm>
            <a:off x="3732137" y="2226027"/>
            <a:ext cx="6206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5.3</a:t>
            </a:r>
          </a:p>
        </p:txBody>
      </p:sp>
      <p:sp>
        <p:nvSpPr>
          <p:cNvPr id="7" name="TextBox 6">
            <a:extLst>
              <a:ext uri="{FF2B5EF4-FFF2-40B4-BE49-F238E27FC236}">
                <a16:creationId xmlns:a16="http://schemas.microsoft.com/office/drawing/2014/main" id="{71730B3F-4A0E-4FF2-9C01-B22AB1E4D6C6}"/>
              </a:ext>
            </a:extLst>
          </p:cNvPr>
          <p:cNvSpPr txBox="1"/>
          <p:nvPr/>
        </p:nvSpPr>
        <p:spPr bwMode="auto">
          <a:xfrm>
            <a:off x="4787445" y="508841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8" name="TextBox 7">
            <a:extLst>
              <a:ext uri="{FF2B5EF4-FFF2-40B4-BE49-F238E27FC236}">
                <a16:creationId xmlns:a16="http://schemas.microsoft.com/office/drawing/2014/main" id="{291842F5-483F-4193-9AD7-53CC0ADB5BDB}"/>
              </a:ext>
            </a:extLst>
          </p:cNvPr>
          <p:cNvSpPr txBox="1"/>
          <p:nvPr/>
        </p:nvSpPr>
        <p:spPr bwMode="auto">
          <a:xfrm>
            <a:off x="5539718" y="2226027"/>
            <a:ext cx="7970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3.98</a:t>
            </a:r>
          </a:p>
        </p:txBody>
      </p:sp>
      <p:sp>
        <p:nvSpPr>
          <p:cNvPr id="9" name="TextBox 8">
            <a:extLst>
              <a:ext uri="{FF2B5EF4-FFF2-40B4-BE49-F238E27FC236}">
                <a16:creationId xmlns:a16="http://schemas.microsoft.com/office/drawing/2014/main" id="{AE79AF41-3A62-4EC8-8F0A-4CD1D6684B3F}"/>
              </a:ext>
            </a:extLst>
          </p:cNvPr>
          <p:cNvSpPr txBox="1"/>
          <p:nvPr/>
        </p:nvSpPr>
        <p:spPr bwMode="auto">
          <a:xfrm>
            <a:off x="7193194" y="2226027"/>
            <a:ext cx="8803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9.28</a:t>
            </a:r>
          </a:p>
        </p:txBody>
      </p:sp>
      <p:sp>
        <p:nvSpPr>
          <p:cNvPr id="10" name="TextBox 9">
            <a:extLst>
              <a:ext uri="{FF2B5EF4-FFF2-40B4-BE49-F238E27FC236}">
                <a16:creationId xmlns:a16="http://schemas.microsoft.com/office/drawing/2014/main" id="{73F82667-C8CD-466B-A468-7FE8CF536CB6}"/>
              </a:ext>
            </a:extLst>
          </p:cNvPr>
          <p:cNvSpPr txBox="1"/>
          <p:nvPr/>
        </p:nvSpPr>
        <p:spPr bwMode="auto">
          <a:xfrm>
            <a:off x="7221245" y="5088417"/>
            <a:ext cx="824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9.28</a:t>
            </a:r>
          </a:p>
        </p:txBody>
      </p:sp>
      <p:sp>
        <p:nvSpPr>
          <p:cNvPr id="11" name="TextBox 10">
            <a:extLst>
              <a:ext uri="{FF2B5EF4-FFF2-40B4-BE49-F238E27FC236}">
                <a16:creationId xmlns:a16="http://schemas.microsoft.com/office/drawing/2014/main" id="{290D5C68-C022-4634-9A63-195ACCEAAA67}"/>
              </a:ext>
            </a:extLst>
          </p:cNvPr>
          <p:cNvSpPr txBox="1"/>
          <p:nvPr/>
        </p:nvSpPr>
        <p:spPr bwMode="auto">
          <a:xfrm>
            <a:off x="5514872" y="5088417"/>
            <a:ext cx="824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4.28</a:t>
            </a:r>
          </a:p>
        </p:txBody>
      </p:sp>
      <p:sp>
        <p:nvSpPr>
          <p:cNvPr id="12" name="TextBox 11">
            <a:extLst>
              <a:ext uri="{FF2B5EF4-FFF2-40B4-BE49-F238E27FC236}">
                <a16:creationId xmlns:a16="http://schemas.microsoft.com/office/drawing/2014/main" id="{732F2482-36B1-44AD-AD86-E794F9EF5396}"/>
              </a:ext>
            </a:extLst>
          </p:cNvPr>
          <p:cNvSpPr txBox="1"/>
          <p:nvPr/>
        </p:nvSpPr>
        <p:spPr bwMode="auto">
          <a:xfrm>
            <a:off x="3735343" y="5088417"/>
            <a:ext cx="636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5.0</a:t>
            </a:r>
          </a:p>
        </p:txBody>
      </p:sp>
      <p:sp>
        <p:nvSpPr>
          <p:cNvPr id="13" name="TextBox 12">
            <a:extLst>
              <a:ext uri="{FF2B5EF4-FFF2-40B4-BE49-F238E27FC236}">
                <a16:creationId xmlns:a16="http://schemas.microsoft.com/office/drawing/2014/main" id="{3FCEC504-F870-4FC3-9242-995751D9F9DC}"/>
              </a:ext>
            </a:extLst>
          </p:cNvPr>
          <p:cNvSpPr txBox="1"/>
          <p:nvPr/>
        </p:nvSpPr>
        <p:spPr bwMode="auto">
          <a:xfrm>
            <a:off x="6556541" y="508841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4" name="TextBox 13">
            <a:extLst>
              <a:ext uri="{FF2B5EF4-FFF2-40B4-BE49-F238E27FC236}">
                <a16:creationId xmlns:a16="http://schemas.microsoft.com/office/drawing/2014/main" id="{72CD3F45-13E0-4931-9291-44D9C5001E5D}"/>
              </a:ext>
            </a:extLst>
          </p:cNvPr>
          <p:cNvSpPr txBox="1"/>
          <p:nvPr/>
        </p:nvSpPr>
        <p:spPr bwMode="auto">
          <a:xfrm>
            <a:off x="6552534" y="2226027"/>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5" name="TextBox 14">
            <a:extLst>
              <a:ext uri="{FF2B5EF4-FFF2-40B4-BE49-F238E27FC236}">
                <a16:creationId xmlns:a16="http://schemas.microsoft.com/office/drawing/2014/main" id="{B43DE4C7-0327-4BB9-AF76-F87E725CB2F1}"/>
              </a:ext>
            </a:extLst>
          </p:cNvPr>
          <p:cNvSpPr txBox="1"/>
          <p:nvPr/>
        </p:nvSpPr>
        <p:spPr bwMode="auto">
          <a:xfrm>
            <a:off x="4783438" y="2226027"/>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pic>
        <p:nvPicPr>
          <p:cNvPr id="16" name="Picture 15" descr="A close up of a logo  Description generated with high confidence">
            <a:extLst>
              <a:ext uri="{FF2B5EF4-FFF2-40B4-BE49-F238E27FC236}">
                <a16:creationId xmlns:a16="http://schemas.microsoft.com/office/drawing/2014/main" id="{D698B2A9-24B9-4A04-A369-89087CCE5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233" y="2414492"/>
            <a:ext cx="778109" cy="2908182"/>
          </a:xfrm>
          <a:prstGeom prst="rect">
            <a:avLst/>
          </a:prstGeom>
        </p:spPr>
      </p:pic>
      <p:sp>
        <p:nvSpPr>
          <p:cNvPr id="17" name="Rectangle 16">
            <a:extLst>
              <a:ext uri="{FF2B5EF4-FFF2-40B4-BE49-F238E27FC236}">
                <a16:creationId xmlns:a16="http://schemas.microsoft.com/office/drawing/2014/main" id="{0EBCE1AC-8CC0-441F-8C91-A4BAD414A114}"/>
              </a:ext>
            </a:extLst>
          </p:cNvPr>
          <p:cNvSpPr/>
          <p:nvPr/>
        </p:nvSpPr>
        <p:spPr bwMode="auto">
          <a:xfrm>
            <a:off x="7193193" y="2123132"/>
            <a:ext cx="880369"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8" name="Rectangle 17">
            <a:extLst>
              <a:ext uri="{FF2B5EF4-FFF2-40B4-BE49-F238E27FC236}">
                <a16:creationId xmlns:a16="http://schemas.microsoft.com/office/drawing/2014/main" id="{3BECC0D4-58D5-40C3-90DD-DEE2F1C44D15}"/>
              </a:ext>
            </a:extLst>
          </p:cNvPr>
          <p:cNvSpPr/>
          <p:nvPr/>
        </p:nvSpPr>
        <p:spPr bwMode="auto">
          <a:xfrm>
            <a:off x="7193193" y="4977248"/>
            <a:ext cx="880369" cy="684000"/>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9" name="TextBox 18">
            <a:extLst>
              <a:ext uri="{FF2B5EF4-FFF2-40B4-BE49-F238E27FC236}">
                <a16:creationId xmlns:a16="http://schemas.microsoft.com/office/drawing/2014/main" id="{062BFC83-F583-4F4F-8915-A85F28F81E36}"/>
              </a:ext>
            </a:extLst>
          </p:cNvPr>
          <p:cNvSpPr txBox="1"/>
          <p:nvPr/>
        </p:nvSpPr>
        <p:spPr bwMode="auto">
          <a:xfrm>
            <a:off x="3071664" y="3657223"/>
            <a:ext cx="8755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− 0.3</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0" name="TextBox 19">
            <a:extLst>
              <a:ext uri="{FF2B5EF4-FFF2-40B4-BE49-F238E27FC236}">
                <a16:creationId xmlns:a16="http://schemas.microsoft.com/office/drawing/2014/main" id="{D123427A-238F-48AB-915E-9952E3A95DB4}"/>
              </a:ext>
            </a:extLst>
          </p:cNvPr>
          <p:cNvSpPr txBox="1"/>
          <p:nvPr/>
        </p:nvSpPr>
        <p:spPr bwMode="auto">
          <a:xfrm>
            <a:off x="6084536" y="3657223"/>
            <a:ext cx="8755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+ 0.3</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21" name="Picture 20" descr="A close up of a logo  Description generated with high confidence">
            <a:extLst>
              <a:ext uri="{FF2B5EF4-FFF2-40B4-BE49-F238E27FC236}">
                <a16:creationId xmlns:a16="http://schemas.microsoft.com/office/drawing/2014/main" id="{34A930E3-9282-457A-9B55-5BD3988DF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0964" y="3192619"/>
            <a:ext cx="194527" cy="1390870"/>
          </a:xfrm>
          <a:prstGeom prst="rect">
            <a:avLst/>
          </a:prstGeom>
        </p:spPr>
      </p:pic>
      <p:pic>
        <p:nvPicPr>
          <p:cNvPr id="22" name="Picture 21" descr="A close up of a logo  Description generated with high confidence">
            <a:extLst>
              <a:ext uri="{FF2B5EF4-FFF2-40B4-BE49-F238E27FC236}">
                <a16:creationId xmlns:a16="http://schemas.microsoft.com/office/drawing/2014/main" id="{32C70AE4-11AB-42EC-AD09-3C4D705BE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5217" y="3192619"/>
            <a:ext cx="194527" cy="1390870"/>
          </a:xfrm>
          <a:prstGeom prst="rect">
            <a:avLst/>
          </a:prstGeom>
        </p:spPr>
      </p:pic>
    </p:spTree>
    <p:extLst>
      <p:ext uri="{BB962C8B-B14F-4D97-AF65-F5344CB8AC3E}">
        <p14:creationId xmlns:p14="http://schemas.microsoft.com/office/powerpoint/2010/main" val="12872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par>
                                <p:cTn id="60" presetID="22" presetClass="entr" presetSubtype="4"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0" grpId="0"/>
      <p:bldP spid="11" grpId="0"/>
      <p:bldP spid="12" grpId="0"/>
      <p:bldP spid="13" grpId="0"/>
      <p:bldP spid="14" grpId="0"/>
      <p:bldP spid="17" grpId="0" animBg="1"/>
      <p:bldP spid="18" grpId="0" animBg="1"/>
      <p:bldP spid="19" grpId="0"/>
      <p:bldP spid="2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1:10</a:t>
            </a:r>
          </a:p>
        </p:txBody>
      </p:sp>
      <p:graphicFrame>
        <p:nvGraphicFramePr>
          <p:cNvPr id="3" name="Table 2">
            <a:extLst>
              <a:ext uri="{FF2B5EF4-FFF2-40B4-BE49-F238E27FC236}">
                <a16:creationId xmlns:a16="http://schemas.microsoft.com/office/drawing/2014/main" id="{D91806A7-DA47-424C-BF14-A8BA5B02876F}"/>
              </a:ext>
            </a:extLst>
          </p:cNvPr>
          <p:cNvGraphicFramePr>
            <a:graphicFrameLocks noGrp="1"/>
          </p:cNvGraphicFramePr>
          <p:nvPr/>
        </p:nvGraphicFramePr>
        <p:xfrm>
          <a:off x="2495550" y="1989000"/>
          <a:ext cx="6948822" cy="3014400"/>
        </p:xfrm>
        <a:graphic>
          <a:graphicData uri="http://schemas.openxmlformats.org/drawingml/2006/table">
            <a:tbl>
              <a:tblPr firstRow="1" firstCol="1" bandRow="1">
                <a:tableStyleId>{5C22544A-7EE6-4342-B048-85BDC9FD1C3A}</a:tableStyleId>
              </a:tblPr>
              <a:tblGrid>
                <a:gridCol w="5646003">
                  <a:extLst>
                    <a:ext uri="{9D8B030D-6E8A-4147-A177-3AD203B41FA5}">
                      <a16:colId xmlns:a16="http://schemas.microsoft.com/office/drawing/2014/main" val="260485223"/>
                    </a:ext>
                  </a:extLst>
                </a:gridCol>
                <a:gridCol w="1302819">
                  <a:extLst>
                    <a:ext uri="{9D8B030D-6E8A-4147-A177-3AD203B41FA5}">
                      <a16:colId xmlns:a16="http://schemas.microsoft.com/office/drawing/2014/main" val="259182522"/>
                    </a:ext>
                  </a:extLst>
                </a:gridCol>
              </a:tblGrid>
              <a:tr h="576000">
                <a:tc>
                  <a:txBody>
                    <a:bodyPr/>
                    <a:lstStyle/>
                    <a:p>
                      <a:pPr>
                        <a:spcBef>
                          <a:spcPts val="400"/>
                        </a:spcBef>
                        <a:spcAft>
                          <a:spcPts val="40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2400" b="0" dirty="0">
                          <a:solidFill>
                            <a:schemeClr val="tx1"/>
                          </a:solidFill>
                          <a:effectLst/>
                          <a:latin typeface="Myriad Pro" panose="020B0503030403020204" pitchFamily="34" charset="0"/>
                          <a:sym typeface="Wingdings" panose="05000000000000000000" pitchFamily="2" charset="2"/>
                        </a:rPr>
                        <a:t></a:t>
                      </a:r>
                      <a:r>
                        <a:rPr lang="en-GB" sz="2400" b="0" dirty="0">
                          <a:solidFill>
                            <a:schemeClr val="tx1"/>
                          </a:solidFill>
                          <a:effectLst/>
                          <a:latin typeface="Myriad Pro" panose="020B0503030403020204" pitchFamily="34" charset="0"/>
                        </a:rPr>
                        <a:t> </a:t>
                      </a:r>
                      <a:r>
                        <a:rPr lang="en-GB" sz="2400" b="0" dirty="0">
                          <a:solidFill>
                            <a:schemeClr val="tx1"/>
                          </a:solidFill>
                          <a:effectLst/>
                          <a:latin typeface="Myriad Pro Semibold"/>
                        </a:rPr>
                        <a:t>or</a:t>
                      </a:r>
                      <a:r>
                        <a:rPr lang="en-GB" sz="2400" b="0" dirty="0">
                          <a:solidFill>
                            <a:schemeClr val="tx1"/>
                          </a:solidFill>
                          <a:effectLst/>
                          <a:latin typeface="Myriad Pro" panose="020B0503030403020204" pitchFamily="34" charset="0"/>
                        </a:rPr>
                        <a:t> </a:t>
                      </a:r>
                      <a:r>
                        <a:rPr lang="en-GB" sz="2400" b="0" dirty="0">
                          <a:solidFill>
                            <a:schemeClr val="tx1"/>
                          </a:solidFill>
                          <a:effectLst/>
                          <a:latin typeface="Myriad Pro" panose="020B0503030403020204" pitchFamily="34" charset="0"/>
                          <a:sym typeface="Wingdings" panose="05000000000000000000" pitchFamily="2" charset="2"/>
                        </a:rPr>
                        <a:t></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568923989"/>
                  </a:ext>
                </a:extLst>
              </a:tr>
              <a:tr h="576000">
                <a:tc>
                  <a:txBody>
                    <a:bodyPr/>
                    <a:lstStyle/>
                    <a:p>
                      <a:pPr>
                        <a:spcBef>
                          <a:spcPts val="400"/>
                        </a:spcBef>
                        <a:spcAft>
                          <a:spcPts val="400"/>
                        </a:spcAft>
                      </a:pPr>
                      <a:r>
                        <a:rPr lang="en-GB" sz="2400" b="0" dirty="0">
                          <a:solidFill>
                            <a:schemeClr val="tx1"/>
                          </a:solidFill>
                          <a:effectLst/>
                          <a:latin typeface="Myriad Pro Semibold"/>
                        </a:rPr>
                        <a:t>101 + 99 = 100 + 100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charset="0"/>
                        <a:buNone/>
                        <a:tabLst/>
                        <a:defRPr/>
                      </a:pPr>
                      <a:r>
                        <a:rPr lang="en-GB" sz="2400" b="0" dirty="0">
                          <a:solidFill>
                            <a:schemeClr val="bg1"/>
                          </a:solidFill>
                          <a:effectLst/>
                          <a:latin typeface="Myriad Pro" panose="020B0503030403020204" pitchFamily="34" charset="0"/>
                        </a:rPr>
                        <a:t> </a:t>
                      </a:r>
                      <a:r>
                        <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sym typeface="Wingdings" panose="05000000000000000000" pitchFamily="2" charset="2"/>
                        </a:rPr>
                        <a:t></a:t>
                      </a:r>
                      <a:endPar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1684782"/>
                  </a:ext>
                </a:extLst>
              </a:tr>
              <a:tr h="576000">
                <a:tc>
                  <a:txBody>
                    <a:bodyPr/>
                    <a:lstStyle/>
                    <a:p>
                      <a:pPr>
                        <a:spcBef>
                          <a:spcPts val="400"/>
                        </a:spcBef>
                        <a:spcAft>
                          <a:spcPts val="400"/>
                        </a:spcAft>
                      </a:pPr>
                      <a:r>
                        <a:rPr lang="en-GB" sz="2400" b="0" dirty="0">
                          <a:solidFill>
                            <a:schemeClr val="tx1"/>
                          </a:solidFill>
                          <a:effectLst/>
                          <a:latin typeface="Myriad Pro Semibold"/>
                        </a:rPr>
                        <a:t>27 + 56 = 28 + 57</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charset="0"/>
                        <a:buNone/>
                        <a:tabLst/>
                        <a:defRPr/>
                      </a:pPr>
                      <a:r>
                        <a:rPr lang="en-GB" sz="2400" b="0" dirty="0">
                          <a:solidFill>
                            <a:schemeClr val="bg1"/>
                          </a:solidFill>
                          <a:effectLst/>
                          <a:latin typeface="Myriad Pro" panose="020B0503030403020204" pitchFamily="34" charset="0"/>
                        </a:rPr>
                        <a:t> </a:t>
                      </a:r>
                      <a:r>
                        <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sym typeface="Wingdings" panose="05000000000000000000" pitchFamily="2" charset="2"/>
                        </a:rPr>
                        <a:t></a:t>
                      </a:r>
                      <a:endPar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7085320"/>
                  </a:ext>
                </a:extLst>
              </a:tr>
              <a:tr h="576000">
                <a:tc>
                  <a:txBody>
                    <a:bodyPr/>
                    <a:lstStyle/>
                    <a:p>
                      <a:pPr>
                        <a:spcBef>
                          <a:spcPts val="400"/>
                        </a:spcBef>
                        <a:spcAft>
                          <a:spcPts val="400"/>
                        </a:spcAft>
                      </a:pPr>
                      <a:r>
                        <a:rPr lang="en-GB" sz="2400" b="0" dirty="0">
                          <a:solidFill>
                            <a:schemeClr val="tx1"/>
                          </a:solidFill>
                          <a:effectLst/>
                          <a:latin typeface="Myriad Pro Semibold"/>
                        </a:rPr>
                        <a:t>248,000 + 564,000 = 148,000 + 464,000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2400" b="0" dirty="0">
                          <a:solidFill>
                            <a:schemeClr val="bg1"/>
                          </a:solidFill>
                          <a:effectLst/>
                          <a:latin typeface="Myriad Pro" panose="020B0503030403020204" pitchFamily="34" charset="0"/>
                        </a:rPr>
                        <a:t> </a:t>
                      </a:r>
                      <a:r>
                        <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sym typeface="Wingdings" panose="05000000000000000000" pitchFamily="2" charset="2"/>
                        </a:rPr>
                        <a:t></a:t>
                      </a:r>
                      <a:endParaRPr lang="en-GB" sz="2400" b="0"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204694"/>
                  </a:ext>
                </a:extLst>
              </a:tr>
              <a:tr h="576000">
                <a:tc>
                  <a:txBody>
                    <a:bodyPr/>
                    <a:lstStyle/>
                    <a:p>
                      <a:pPr>
                        <a:spcBef>
                          <a:spcPts val="400"/>
                        </a:spcBef>
                        <a:spcAft>
                          <a:spcPts val="400"/>
                        </a:spcAft>
                      </a:pPr>
                      <a:r>
                        <a:rPr lang="en-GB" sz="2400" b="0" dirty="0">
                          <a:solidFill>
                            <a:schemeClr val="tx1"/>
                          </a:solidFill>
                          <a:effectLst/>
                          <a:latin typeface="Myriad Pro Semibold"/>
                        </a:rPr>
                        <a:t>0.27 + 0.56 = 0.23 + 0.6</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2400" b="0" dirty="0">
                          <a:solidFill>
                            <a:schemeClr val="bg1"/>
                          </a:solidFill>
                          <a:effectLst/>
                          <a:latin typeface="Myriad Pro" panose="020B0503030403020204" pitchFamily="34" charset="0"/>
                        </a:rPr>
                        <a:t> </a:t>
                      </a:r>
                      <a:r>
                        <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sym typeface="Wingdings" panose="05000000000000000000" pitchFamily="2" charset="2"/>
                        </a:rPr>
                        <a:t></a:t>
                      </a:r>
                      <a:endParaRPr lang="en-GB" sz="2400" b="0"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4590618"/>
                  </a:ext>
                </a:extLst>
              </a:tr>
            </a:tbl>
          </a:graphicData>
        </a:graphic>
      </p:graphicFrame>
      <p:sp>
        <p:nvSpPr>
          <p:cNvPr id="4" name="TextBox 3">
            <a:extLst>
              <a:ext uri="{FF2B5EF4-FFF2-40B4-BE49-F238E27FC236}">
                <a16:creationId xmlns:a16="http://schemas.microsoft.com/office/drawing/2014/main" id="{BFB83BBA-D226-4297-910B-2CEA4F4BB0DD}"/>
              </a:ext>
            </a:extLst>
          </p:cNvPr>
          <p:cNvSpPr txBox="1"/>
          <p:nvPr/>
        </p:nvSpPr>
        <p:spPr bwMode="auto">
          <a:xfrm>
            <a:off x="8556549" y="3129352"/>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5" name="TextBox 4">
            <a:extLst>
              <a:ext uri="{FF2B5EF4-FFF2-40B4-BE49-F238E27FC236}">
                <a16:creationId xmlns:a16="http://schemas.microsoft.com/office/drawing/2014/main" id="{6C6F2863-8143-4F10-A3B8-C2ACBF4B6339}"/>
              </a:ext>
            </a:extLst>
          </p:cNvPr>
          <p:cNvSpPr txBox="1"/>
          <p:nvPr/>
        </p:nvSpPr>
        <p:spPr bwMode="auto">
          <a:xfrm>
            <a:off x="8518077" y="2519087"/>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6" name="TextBox 5">
            <a:extLst>
              <a:ext uri="{FF2B5EF4-FFF2-40B4-BE49-F238E27FC236}">
                <a16:creationId xmlns:a16="http://schemas.microsoft.com/office/drawing/2014/main" id="{8AC33B00-CEE6-49C4-AB9D-FB1320E3EFC5}"/>
              </a:ext>
            </a:extLst>
          </p:cNvPr>
          <p:cNvSpPr txBox="1"/>
          <p:nvPr/>
        </p:nvSpPr>
        <p:spPr bwMode="auto">
          <a:xfrm>
            <a:off x="8518077" y="4348437"/>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9" name="TextBox 8">
            <a:extLst>
              <a:ext uri="{FF2B5EF4-FFF2-40B4-BE49-F238E27FC236}">
                <a16:creationId xmlns:a16="http://schemas.microsoft.com/office/drawing/2014/main" id="{F3376E9A-3A3F-4987-92B5-D345C946118F}"/>
              </a:ext>
            </a:extLst>
          </p:cNvPr>
          <p:cNvSpPr txBox="1"/>
          <p:nvPr/>
        </p:nvSpPr>
        <p:spPr bwMode="auto">
          <a:xfrm>
            <a:off x="8556549" y="3741131"/>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335381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16778135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a combination of different parts can be equivalent to the same whole and can represent this in an expression</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29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1:10</a:t>
            </a:r>
          </a:p>
        </p:txBody>
      </p:sp>
      <p:pic>
        <p:nvPicPr>
          <p:cNvPr id="4" name="Picture 3" descr="A close up of a logo  Description generated with very high confidence">
            <a:extLst>
              <a:ext uri="{FF2B5EF4-FFF2-40B4-BE49-F238E27FC236}">
                <a16:creationId xmlns:a16="http://schemas.microsoft.com/office/drawing/2014/main" id="{CC68ED41-8ABA-4E7E-81F5-F41F3398E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1393946"/>
            <a:ext cx="6135088" cy="4070108"/>
          </a:xfrm>
          <a:prstGeom prst="rect">
            <a:avLst/>
          </a:prstGeom>
        </p:spPr>
      </p:pic>
      <p:sp>
        <p:nvSpPr>
          <p:cNvPr id="5" name="TextBox 4">
            <a:extLst>
              <a:ext uri="{FF2B5EF4-FFF2-40B4-BE49-F238E27FC236}">
                <a16:creationId xmlns:a16="http://schemas.microsoft.com/office/drawing/2014/main" id="{7CFFE375-4978-4BA8-BCA2-697BA65961B9}"/>
              </a:ext>
            </a:extLst>
          </p:cNvPr>
          <p:cNvSpPr txBox="1"/>
          <p:nvPr/>
        </p:nvSpPr>
        <p:spPr bwMode="auto">
          <a:xfrm>
            <a:off x="3166268" y="1528218"/>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0.525</a:t>
            </a:r>
            <a:endParaRPr lang="en-GB" sz="2400" dirty="0">
              <a:latin typeface="Myriad Pro Semibold"/>
              <a:ea typeface="Myriad Pro Semibold" charset="0"/>
              <a:cs typeface="Myriad Pro Semibold" charset="0"/>
            </a:endParaRPr>
          </a:p>
        </p:txBody>
      </p:sp>
    </p:spTree>
    <p:extLst>
      <p:ext uri="{BB962C8B-B14F-4D97-AF65-F5344CB8AC3E}">
        <p14:creationId xmlns:p14="http://schemas.microsoft.com/office/powerpoint/2010/main" val="36364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AE78-2297-4C93-80B1-839F45DB3455}"/>
              </a:ext>
            </a:extLst>
          </p:cNvPr>
          <p:cNvSpPr>
            <a:spLocks noGrp="1"/>
          </p:cNvSpPr>
          <p:nvPr>
            <p:ph type="title"/>
          </p:nvPr>
        </p:nvSpPr>
        <p:spPr/>
        <p:txBody>
          <a:bodyPr/>
          <a:lstStyle/>
          <a:p>
            <a:r>
              <a:rPr lang="en-GB" dirty="0"/>
              <a:t>6AS/MD-2 Derive related calculations</a:t>
            </a:r>
          </a:p>
        </p:txBody>
      </p:sp>
      <p:sp>
        <p:nvSpPr>
          <p:cNvPr id="6" name="TextBox 5">
            <a:extLst>
              <a:ext uri="{FF2B5EF4-FFF2-40B4-BE49-F238E27FC236}">
                <a16:creationId xmlns:a16="http://schemas.microsoft.com/office/drawing/2014/main" id="{DA728999-DAFF-4A71-A141-321439EFE6C9}"/>
              </a:ext>
            </a:extLst>
          </p:cNvPr>
          <p:cNvSpPr txBox="1"/>
          <p:nvPr/>
        </p:nvSpPr>
        <p:spPr>
          <a:xfrm>
            <a:off x="1271464" y="2017538"/>
            <a:ext cx="4220542"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14.8 + 7.6 = 22.4</a:t>
            </a:r>
          </a:p>
        </p:txBody>
      </p:sp>
      <p:sp>
        <p:nvSpPr>
          <p:cNvPr id="7" name="Rectangle 4"/>
          <p:cNvSpPr>
            <a:spLocks noChangeArrowheads="1"/>
          </p:cNvSpPr>
          <p:nvPr/>
        </p:nvSpPr>
        <p:spPr bwMode="auto">
          <a:xfrm>
            <a:off x="1524001" y="383401"/>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br>
              <a:rPr kumimoji="0" lang="en-GB" altLang="en-US" sz="1200" b="0" i="0" u="none" strike="noStrike" kern="1200" cap="none" spc="0" normalizeH="0" baseline="0" noProof="0">
                <a:ln>
                  <a:noFill/>
                </a:ln>
                <a:solidFill>
                  <a:srgbClr val="0D0D0D"/>
                </a:solidFill>
                <a:effectLst/>
                <a:uLnTx/>
                <a:uFillTx/>
                <a:latin typeface="Arial" panose="020B0604020202020204" pitchFamily="34" charset="0"/>
                <a:ea typeface="Malgun Gothic" panose="020B0503020000020004" pitchFamily="34" charset="-127"/>
                <a:cs typeface="Arial" panose="020B0604020202020204" pitchFamily="34" charset="0"/>
              </a:rPr>
            </a:br>
            <a:endParaRPr kumimoji="0" lang="en-GB"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8C488E6A-83BD-4490-AD6C-C0C51536FB8D}"/>
              </a:ext>
            </a:extLst>
          </p:cNvPr>
          <p:cNvSpPr txBox="1"/>
          <p:nvPr/>
        </p:nvSpPr>
        <p:spPr>
          <a:xfrm>
            <a:off x="1271464" y="3097587"/>
            <a:ext cx="492054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12.8 +          = 22.4</a:t>
            </a:r>
          </a:p>
        </p:txBody>
      </p:sp>
      <p:sp>
        <p:nvSpPr>
          <p:cNvPr id="3" name="Rectangle 2">
            <a:extLst>
              <a:ext uri="{FF2B5EF4-FFF2-40B4-BE49-F238E27FC236}">
                <a16:creationId xmlns:a16="http://schemas.microsoft.com/office/drawing/2014/main" id="{B4B0EEF3-2782-411A-B824-F1676674D6D2}"/>
              </a:ext>
            </a:extLst>
          </p:cNvPr>
          <p:cNvSpPr/>
          <p:nvPr/>
        </p:nvSpPr>
        <p:spPr bwMode="auto">
          <a:xfrm>
            <a:off x="2592419" y="3097587"/>
            <a:ext cx="848434" cy="64152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solidFill>
                  <a:sysClr val="windowText" lastClr="000000"/>
                </a:solidFill>
              </a:ln>
              <a:solidFill>
                <a:srgbClr val="000000"/>
              </a:solidFill>
              <a:effectLst/>
              <a:uLnTx/>
              <a:uFillTx/>
              <a:latin typeface="Arial" charset="0"/>
              <a:ea typeface="+mn-ea"/>
              <a:cs typeface="+mn-cs"/>
            </a:endParaRPr>
          </a:p>
        </p:txBody>
      </p:sp>
      <p:sp>
        <p:nvSpPr>
          <p:cNvPr id="9" name="TextBox 8">
            <a:extLst>
              <a:ext uri="{FF2B5EF4-FFF2-40B4-BE49-F238E27FC236}">
                <a16:creationId xmlns:a16="http://schemas.microsoft.com/office/drawing/2014/main" id="{7EF6476A-29BA-41F3-926F-20A5B913D6A6}"/>
              </a:ext>
            </a:extLst>
          </p:cNvPr>
          <p:cNvSpPr txBox="1"/>
          <p:nvPr/>
        </p:nvSpPr>
        <p:spPr>
          <a:xfrm>
            <a:off x="1271463" y="4234387"/>
            <a:ext cx="4681341"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12.8 +  9.6   = 22.4</a:t>
            </a:r>
          </a:p>
        </p:txBody>
      </p:sp>
      <p:sp>
        <p:nvSpPr>
          <p:cNvPr id="10" name="Rectangle 9">
            <a:extLst>
              <a:ext uri="{FF2B5EF4-FFF2-40B4-BE49-F238E27FC236}">
                <a16:creationId xmlns:a16="http://schemas.microsoft.com/office/drawing/2014/main" id="{58951837-B3EC-4729-AEE8-2403C3A76949}"/>
              </a:ext>
            </a:extLst>
          </p:cNvPr>
          <p:cNvSpPr/>
          <p:nvPr/>
        </p:nvSpPr>
        <p:spPr bwMode="auto">
          <a:xfrm>
            <a:off x="2592419" y="4234387"/>
            <a:ext cx="848434" cy="641526"/>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solidFill>
                  <a:sysClr val="windowText" lastClr="000000"/>
                </a:solidFill>
              </a:ln>
              <a:solidFill>
                <a:srgbClr val="000000"/>
              </a:solidFill>
              <a:effectLst/>
              <a:uLnTx/>
              <a:uFillTx/>
              <a:latin typeface="Arial" charset="0"/>
              <a:ea typeface="+mn-ea"/>
              <a:cs typeface="+mn-cs"/>
            </a:endParaRPr>
          </a:p>
        </p:txBody>
      </p:sp>
      <p:sp>
        <p:nvSpPr>
          <p:cNvPr id="5" name="Content Placeholder 2">
            <a:extLst>
              <a:ext uri="{FF2B5EF4-FFF2-40B4-BE49-F238E27FC236}">
                <a16:creationId xmlns:a16="http://schemas.microsoft.com/office/drawing/2014/main" id="{263F09DD-6A88-491D-BE08-FC1FA8CE1754}"/>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the first calculation to derive the missing term in the second calculation.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Explain your reasoning.</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56636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9" grpId="0"/>
      <p:bldP spid="1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12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18092723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the ‘same sum’ rule to balance equations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490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12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1.29 Using equivalence and the compensation category to calculate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52357394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1:5 – 1:7 &amp; 1:10</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7-9 &amp; 11-12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text  Description automatically generated">
            <a:extLst>
              <a:ext uri="{FF2B5EF4-FFF2-40B4-BE49-F238E27FC236}">
                <a16:creationId xmlns:a16="http://schemas.microsoft.com/office/drawing/2014/main" id="{96CB3017-4620-4465-BCF5-EAF71C596A9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1517906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1:5</a:t>
            </a:r>
          </a:p>
        </p:txBody>
      </p:sp>
      <p:pic>
        <p:nvPicPr>
          <p:cNvPr id="8" name="Picture 7">
            <a:extLst>
              <a:ext uri="{FF2B5EF4-FFF2-40B4-BE49-F238E27FC236}">
                <a16:creationId xmlns:a16="http://schemas.microsoft.com/office/drawing/2014/main" id="{E28F7720-C8AA-421A-8366-900680629C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744" y="3219884"/>
            <a:ext cx="690571" cy="418233"/>
          </a:xfrm>
          <a:prstGeom prst="rect">
            <a:avLst/>
          </a:prstGeom>
        </p:spPr>
      </p:pic>
      <p:pic>
        <p:nvPicPr>
          <p:cNvPr id="6" name="Picture 5">
            <a:extLst>
              <a:ext uri="{FF2B5EF4-FFF2-40B4-BE49-F238E27FC236}">
                <a16:creationId xmlns:a16="http://schemas.microsoft.com/office/drawing/2014/main" id="{7FED8A0B-9850-4DD0-A7FB-95FB1377A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0331" y="2636912"/>
            <a:ext cx="3151341" cy="2314872"/>
          </a:xfrm>
          <a:prstGeom prst="rect">
            <a:avLst/>
          </a:prstGeom>
        </p:spPr>
      </p:pic>
      <p:sp>
        <p:nvSpPr>
          <p:cNvPr id="5" name="TextBox 4">
            <a:extLst>
              <a:ext uri="{FF2B5EF4-FFF2-40B4-BE49-F238E27FC236}">
                <a16:creationId xmlns:a16="http://schemas.microsoft.com/office/drawing/2014/main" id="{03D6E506-E159-4EDF-8489-8674A6207DCB}"/>
              </a:ext>
            </a:extLst>
          </p:cNvPr>
          <p:cNvSpPr txBox="1"/>
          <p:nvPr/>
        </p:nvSpPr>
        <p:spPr bwMode="auto">
          <a:xfrm>
            <a:off x="5725547" y="4258841"/>
            <a:ext cx="740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45</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Tree>
    <p:extLst>
      <p:ext uri="{BB962C8B-B14F-4D97-AF65-F5344CB8AC3E}">
        <p14:creationId xmlns:p14="http://schemas.microsoft.com/office/powerpoint/2010/main" val="74838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fill="hold" nodeType="clickEffect">
                                  <p:stCondLst>
                                    <p:cond delay="100"/>
                                  </p:stCondLst>
                                  <p:childTnLst>
                                    <p:animMotion origin="layout" path="M 3.75E-6 -4.44444E-6 C 0.01354 -0.03842 0.00169 -0.07523 0.01523 -0.11273 C 0.02369 -0.13842 0.05494 -0.1537 0.07591 -0.1537 C 0.09635 -0.1537 0.13033 -0.14027 0.13893 -0.11412 C 0.15273 -0.07662 0.14583 -0.0868 0.15351 -0.04791 " pathEditMode="relative" rAng="0" ptsTypes="AAAAA">
                                      <p:cBhvr>
                                        <p:cTn id="6" dur="2250" fill="hold"/>
                                        <p:tgtEl>
                                          <p:spTgt spid="8"/>
                                        </p:tgtEl>
                                        <p:attrNameLst>
                                          <p:attrName>ppt_x</p:attrName>
                                          <p:attrName>ppt_y</p:attrName>
                                        </p:attrNameLst>
                                      </p:cBhvr>
                                      <p:rCtr x="7669" y="-7685"/>
                                    </p:animMotion>
                                  </p:childTnLst>
                                </p:cTn>
                              </p:par>
                              <p:par>
                                <p:cTn id="7" presetID="10" presetClass="exit" presetSubtype="0" fill="hold" nodeType="withEffect">
                                  <p:stCondLst>
                                    <p:cond delay="2250"/>
                                  </p:stCondLst>
                                  <p:childTnLst>
                                    <p:animEffect transition="out" filter="fade">
                                      <p:cBhvr>
                                        <p:cTn id="8" dur="250"/>
                                        <p:tgtEl>
                                          <p:spTgt spid="8"/>
                                        </p:tgtEl>
                                      </p:cBhvr>
                                    </p:animEffect>
                                    <p:set>
                                      <p:cBhvr>
                                        <p:cTn id="9" dur="1" fill="hold">
                                          <p:stCondLst>
                                            <p:cond delay="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1:5</a:t>
            </a:r>
          </a:p>
        </p:txBody>
      </p:sp>
      <p:pic>
        <p:nvPicPr>
          <p:cNvPr id="5" name="Picture 4">
            <a:extLst>
              <a:ext uri="{FF2B5EF4-FFF2-40B4-BE49-F238E27FC236}">
                <a16:creationId xmlns:a16="http://schemas.microsoft.com/office/drawing/2014/main" id="{DA895964-0123-4ED1-8FE6-0F113F6E2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014" y="3067420"/>
            <a:ext cx="690571" cy="418233"/>
          </a:xfrm>
          <a:prstGeom prst="rect">
            <a:avLst/>
          </a:prstGeom>
        </p:spPr>
      </p:pic>
      <p:pic>
        <p:nvPicPr>
          <p:cNvPr id="6" name="Picture 5">
            <a:extLst>
              <a:ext uri="{FF2B5EF4-FFF2-40B4-BE49-F238E27FC236}">
                <a16:creationId xmlns:a16="http://schemas.microsoft.com/office/drawing/2014/main" id="{80139419-D02D-43C0-81FB-48DE7292A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601" y="2484448"/>
            <a:ext cx="3151341" cy="2314872"/>
          </a:xfrm>
          <a:prstGeom prst="rect">
            <a:avLst/>
          </a:prstGeom>
        </p:spPr>
      </p:pic>
      <p:sp>
        <p:nvSpPr>
          <p:cNvPr id="9" name="TextBox 8">
            <a:extLst>
              <a:ext uri="{FF2B5EF4-FFF2-40B4-BE49-F238E27FC236}">
                <a16:creationId xmlns:a16="http://schemas.microsoft.com/office/drawing/2014/main" id="{557F92C9-755F-47F8-A290-F3CC54766919}"/>
              </a:ext>
            </a:extLst>
          </p:cNvPr>
          <p:cNvSpPr txBox="1"/>
          <p:nvPr/>
        </p:nvSpPr>
        <p:spPr bwMode="auto">
          <a:xfrm>
            <a:off x="2747075" y="3180220"/>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30</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
        <p:nvSpPr>
          <p:cNvPr id="10" name="TextBox 9">
            <a:extLst>
              <a:ext uri="{FF2B5EF4-FFF2-40B4-BE49-F238E27FC236}">
                <a16:creationId xmlns:a16="http://schemas.microsoft.com/office/drawing/2014/main" id="{7F9F7B3B-95AA-443C-972B-33FFF693A4C1}"/>
              </a:ext>
            </a:extLst>
          </p:cNvPr>
          <p:cNvSpPr txBox="1"/>
          <p:nvPr/>
        </p:nvSpPr>
        <p:spPr bwMode="auto">
          <a:xfrm>
            <a:off x="4614923" y="3180220"/>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15</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
        <p:nvSpPr>
          <p:cNvPr id="11" name="TextBox 10">
            <a:extLst>
              <a:ext uri="{FF2B5EF4-FFF2-40B4-BE49-F238E27FC236}">
                <a16:creationId xmlns:a16="http://schemas.microsoft.com/office/drawing/2014/main" id="{7503CC6D-AE57-4724-8166-D2AD2B5D8E54}"/>
              </a:ext>
            </a:extLst>
          </p:cNvPr>
          <p:cNvSpPr txBox="1"/>
          <p:nvPr/>
        </p:nvSpPr>
        <p:spPr bwMode="auto">
          <a:xfrm>
            <a:off x="3784172" y="981593"/>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
        <p:nvSpPr>
          <p:cNvPr id="19" name="TextBox 18">
            <a:extLst>
              <a:ext uri="{FF2B5EF4-FFF2-40B4-BE49-F238E27FC236}">
                <a16:creationId xmlns:a16="http://schemas.microsoft.com/office/drawing/2014/main" id="{291BE60B-6A8C-4A01-A327-3280E23FA8F6}"/>
              </a:ext>
            </a:extLst>
          </p:cNvPr>
          <p:cNvSpPr txBox="1"/>
          <p:nvPr/>
        </p:nvSpPr>
        <p:spPr bwMode="auto">
          <a:xfrm>
            <a:off x="6115497" y="3517981"/>
            <a:ext cx="646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− 5</a:t>
            </a:r>
            <a:endParaRPr lang="en-GB" sz="2400" dirty="0">
              <a:latin typeface="Myriad Pro Semibold"/>
              <a:ea typeface="Myriad Pro Semibold" charset="0"/>
              <a:cs typeface="Myriad Pro Semibold" charset="0"/>
            </a:endParaRPr>
          </a:p>
        </p:txBody>
      </p:sp>
      <p:sp>
        <p:nvSpPr>
          <p:cNvPr id="20" name="TextBox 19">
            <a:extLst>
              <a:ext uri="{FF2B5EF4-FFF2-40B4-BE49-F238E27FC236}">
                <a16:creationId xmlns:a16="http://schemas.microsoft.com/office/drawing/2014/main" id="{391AA491-4A78-4E1A-A10D-49DC6BE0B27B}"/>
              </a:ext>
            </a:extLst>
          </p:cNvPr>
          <p:cNvSpPr txBox="1"/>
          <p:nvPr/>
        </p:nvSpPr>
        <p:spPr bwMode="auto">
          <a:xfrm>
            <a:off x="8181436" y="3517981"/>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+ 5</a:t>
            </a:r>
            <a:endParaRPr lang="en-GB" sz="2400" dirty="0">
              <a:latin typeface="Myriad Pro Semibold"/>
              <a:ea typeface="Myriad Pro Semibold" charset="0"/>
              <a:cs typeface="Myriad Pro Semibold" charset="0"/>
            </a:endParaRPr>
          </a:p>
        </p:txBody>
      </p:sp>
      <p:grpSp>
        <p:nvGrpSpPr>
          <p:cNvPr id="29" name="Group 28">
            <a:extLst>
              <a:ext uri="{FF2B5EF4-FFF2-40B4-BE49-F238E27FC236}">
                <a16:creationId xmlns:a16="http://schemas.microsoft.com/office/drawing/2014/main" id="{38F8F196-580E-4BBF-A1D3-43EBC47E08CA}"/>
              </a:ext>
            </a:extLst>
          </p:cNvPr>
          <p:cNvGrpSpPr/>
          <p:nvPr/>
        </p:nvGrpSpPr>
        <p:grpSpPr>
          <a:xfrm>
            <a:off x="6546904" y="4551512"/>
            <a:ext cx="3283895" cy="461665"/>
            <a:chOff x="5022903" y="4551511"/>
            <a:chExt cx="3283895" cy="461665"/>
          </a:xfrm>
        </p:grpSpPr>
        <p:sp>
          <p:nvSpPr>
            <p:cNvPr id="13" name="TextBox 12">
              <a:extLst>
                <a:ext uri="{FF2B5EF4-FFF2-40B4-BE49-F238E27FC236}">
                  <a16:creationId xmlns:a16="http://schemas.microsoft.com/office/drawing/2014/main" id="{F2911298-60A2-49AB-9B44-1D0A1AA949E6}"/>
                </a:ext>
              </a:extLst>
            </p:cNvPr>
            <p:cNvSpPr txBox="1"/>
            <p:nvPr/>
          </p:nvSpPr>
          <p:spPr bwMode="auto">
            <a:xfrm>
              <a:off x="5776070" y="455151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6" name="TextBox 15">
              <a:extLst>
                <a:ext uri="{FF2B5EF4-FFF2-40B4-BE49-F238E27FC236}">
                  <a16:creationId xmlns:a16="http://schemas.microsoft.com/office/drawing/2014/main" id="{6D435226-8191-42B7-8D4C-5870FACD6FEB}"/>
                </a:ext>
              </a:extLst>
            </p:cNvPr>
            <p:cNvSpPr txBox="1"/>
            <p:nvPr/>
          </p:nvSpPr>
          <p:spPr bwMode="auto">
            <a:xfrm>
              <a:off x="7788707" y="455151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45</a:t>
              </a:r>
            </a:p>
          </p:txBody>
        </p:sp>
        <p:sp>
          <p:nvSpPr>
            <p:cNvPr id="17" name="TextBox 16">
              <a:extLst>
                <a:ext uri="{FF2B5EF4-FFF2-40B4-BE49-F238E27FC236}">
                  <a16:creationId xmlns:a16="http://schemas.microsoft.com/office/drawing/2014/main" id="{EFF54CDB-48CB-4979-A04A-FF4C62EA89E7}"/>
                </a:ext>
              </a:extLst>
            </p:cNvPr>
            <p:cNvSpPr txBox="1"/>
            <p:nvPr/>
          </p:nvSpPr>
          <p:spPr bwMode="auto">
            <a:xfrm>
              <a:off x="6405806" y="455151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15</a:t>
              </a:r>
            </a:p>
          </p:txBody>
        </p:sp>
        <p:sp>
          <p:nvSpPr>
            <p:cNvPr id="18" name="TextBox 17">
              <a:extLst>
                <a:ext uri="{FF2B5EF4-FFF2-40B4-BE49-F238E27FC236}">
                  <a16:creationId xmlns:a16="http://schemas.microsoft.com/office/drawing/2014/main" id="{97148C5D-74CC-4171-B521-342371820813}"/>
                </a:ext>
              </a:extLst>
            </p:cNvPr>
            <p:cNvSpPr txBox="1"/>
            <p:nvPr/>
          </p:nvSpPr>
          <p:spPr bwMode="auto">
            <a:xfrm>
              <a:off x="5022903" y="455151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30</a:t>
              </a:r>
            </a:p>
          </p:txBody>
        </p:sp>
        <p:sp>
          <p:nvSpPr>
            <p:cNvPr id="21" name="TextBox 20">
              <a:extLst>
                <a:ext uri="{FF2B5EF4-FFF2-40B4-BE49-F238E27FC236}">
                  <a16:creationId xmlns:a16="http://schemas.microsoft.com/office/drawing/2014/main" id="{71482B1A-9B2F-4D4B-9D48-181E30C725AF}"/>
                </a:ext>
              </a:extLst>
            </p:cNvPr>
            <p:cNvSpPr txBox="1"/>
            <p:nvPr/>
          </p:nvSpPr>
          <p:spPr bwMode="auto">
            <a:xfrm>
              <a:off x="7158972" y="455151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nvGrpSpPr>
          <p:cNvPr id="28" name="Group 27">
            <a:extLst>
              <a:ext uri="{FF2B5EF4-FFF2-40B4-BE49-F238E27FC236}">
                <a16:creationId xmlns:a16="http://schemas.microsoft.com/office/drawing/2014/main" id="{B1C9C33F-3B31-410C-BEFA-5DA4E98AF175}"/>
              </a:ext>
            </a:extLst>
          </p:cNvPr>
          <p:cNvGrpSpPr/>
          <p:nvPr/>
        </p:nvGrpSpPr>
        <p:grpSpPr>
          <a:xfrm>
            <a:off x="6546904" y="2484449"/>
            <a:ext cx="3293513" cy="461665"/>
            <a:chOff x="5022903" y="2484448"/>
            <a:chExt cx="3293513" cy="461665"/>
          </a:xfrm>
        </p:grpSpPr>
        <p:sp>
          <p:nvSpPr>
            <p:cNvPr id="12" name="TextBox 11">
              <a:extLst>
                <a:ext uri="{FF2B5EF4-FFF2-40B4-BE49-F238E27FC236}">
                  <a16:creationId xmlns:a16="http://schemas.microsoft.com/office/drawing/2014/main" id="{A213A13B-F508-4F71-89AD-C92764FA1661}"/>
                </a:ext>
              </a:extLst>
            </p:cNvPr>
            <p:cNvSpPr txBox="1"/>
            <p:nvPr/>
          </p:nvSpPr>
          <p:spPr bwMode="auto">
            <a:xfrm>
              <a:off x="5022903" y="2484448"/>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35</a:t>
              </a:r>
            </a:p>
          </p:txBody>
        </p:sp>
        <p:sp>
          <p:nvSpPr>
            <p:cNvPr id="14" name="TextBox 13">
              <a:extLst>
                <a:ext uri="{FF2B5EF4-FFF2-40B4-BE49-F238E27FC236}">
                  <a16:creationId xmlns:a16="http://schemas.microsoft.com/office/drawing/2014/main" id="{30E9821E-580C-4319-B586-1C78EAD6D42E}"/>
                </a:ext>
              </a:extLst>
            </p:cNvPr>
            <p:cNvSpPr txBox="1"/>
            <p:nvPr/>
          </p:nvSpPr>
          <p:spPr bwMode="auto">
            <a:xfrm>
              <a:off x="6410614" y="2484448"/>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a:t>
              </a:r>
            </a:p>
          </p:txBody>
        </p:sp>
        <p:sp>
          <p:nvSpPr>
            <p:cNvPr id="15" name="TextBox 14">
              <a:extLst>
                <a:ext uri="{FF2B5EF4-FFF2-40B4-BE49-F238E27FC236}">
                  <a16:creationId xmlns:a16="http://schemas.microsoft.com/office/drawing/2014/main" id="{B78DE7CA-3ED3-4969-B057-52C2F7EA5D32}"/>
                </a:ext>
              </a:extLst>
            </p:cNvPr>
            <p:cNvSpPr txBox="1"/>
            <p:nvPr/>
          </p:nvSpPr>
          <p:spPr bwMode="auto">
            <a:xfrm>
              <a:off x="7798325" y="2484448"/>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45</a:t>
              </a:r>
            </a:p>
          </p:txBody>
        </p:sp>
        <p:sp>
          <p:nvSpPr>
            <p:cNvPr id="22" name="TextBox 21">
              <a:extLst>
                <a:ext uri="{FF2B5EF4-FFF2-40B4-BE49-F238E27FC236}">
                  <a16:creationId xmlns:a16="http://schemas.microsoft.com/office/drawing/2014/main" id="{8E3FE9FA-31E9-43CD-9DC2-130C53593406}"/>
                </a:ext>
              </a:extLst>
            </p:cNvPr>
            <p:cNvSpPr txBox="1"/>
            <p:nvPr/>
          </p:nvSpPr>
          <p:spPr bwMode="auto">
            <a:xfrm>
              <a:off x="7161376" y="248444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23" name="TextBox 22">
              <a:extLst>
                <a:ext uri="{FF2B5EF4-FFF2-40B4-BE49-F238E27FC236}">
                  <a16:creationId xmlns:a16="http://schemas.microsoft.com/office/drawing/2014/main" id="{4FBF9B21-69C4-43FA-B008-F5B3D7CEBC06}"/>
                </a:ext>
              </a:extLst>
            </p:cNvPr>
            <p:cNvSpPr txBox="1"/>
            <p:nvPr/>
          </p:nvSpPr>
          <p:spPr bwMode="auto">
            <a:xfrm>
              <a:off x="5778474" y="248444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pic>
        <p:nvPicPr>
          <p:cNvPr id="24" name="Picture 23" descr="A close up of a logo  Description generated with high confidence">
            <a:extLst>
              <a:ext uri="{FF2B5EF4-FFF2-40B4-BE49-F238E27FC236}">
                <a16:creationId xmlns:a16="http://schemas.microsoft.com/office/drawing/2014/main" id="{6FEEBCA1-2A45-4EBA-BEDA-1595DF90CA6C}"/>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8112225" y="3053377"/>
            <a:ext cx="194527" cy="1390870"/>
          </a:xfrm>
          <a:prstGeom prst="rect">
            <a:avLst/>
          </a:prstGeom>
        </p:spPr>
      </p:pic>
      <p:pic>
        <p:nvPicPr>
          <p:cNvPr id="25" name="Picture 24" descr="A close up of a logo  Description generated with high confidence">
            <a:extLst>
              <a:ext uri="{FF2B5EF4-FFF2-40B4-BE49-F238E27FC236}">
                <a16:creationId xmlns:a16="http://schemas.microsoft.com/office/drawing/2014/main" id="{98262C04-1727-420F-8986-FA3BA2B0BBC6}"/>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6708685" y="3053377"/>
            <a:ext cx="194527" cy="1390870"/>
          </a:xfrm>
          <a:prstGeom prst="rect">
            <a:avLst/>
          </a:prstGeom>
        </p:spPr>
      </p:pic>
      <p:sp>
        <p:nvSpPr>
          <p:cNvPr id="7" name="TextBox 6">
            <a:extLst>
              <a:ext uri="{FF2B5EF4-FFF2-40B4-BE49-F238E27FC236}">
                <a16:creationId xmlns:a16="http://schemas.microsoft.com/office/drawing/2014/main" id="{DDA8B1AF-0B11-4944-A582-0B4EE7331496}"/>
              </a:ext>
            </a:extLst>
          </p:cNvPr>
          <p:cNvSpPr txBox="1"/>
          <p:nvPr/>
        </p:nvSpPr>
        <p:spPr bwMode="auto">
          <a:xfrm>
            <a:off x="2747077" y="3182636"/>
            <a:ext cx="740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35</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
        <p:nvSpPr>
          <p:cNvPr id="8" name="TextBox 7">
            <a:extLst>
              <a:ext uri="{FF2B5EF4-FFF2-40B4-BE49-F238E27FC236}">
                <a16:creationId xmlns:a16="http://schemas.microsoft.com/office/drawing/2014/main" id="{EF144A08-7CBD-4157-A25D-4A70AF15B99A}"/>
              </a:ext>
            </a:extLst>
          </p:cNvPr>
          <p:cNvSpPr txBox="1"/>
          <p:nvPr/>
        </p:nvSpPr>
        <p:spPr bwMode="auto">
          <a:xfrm>
            <a:off x="4614923" y="3180220"/>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
        <p:nvSpPr>
          <p:cNvPr id="30" name="TextBox 29">
            <a:extLst>
              <a:ext uri="{FF2B5EF4-FFF2-40B4-BE49-F238E27FC236}">
                <a16:creationId xmlns:a16="http://schemas.microsoft.com/office/drawing/2014/main" id="{84E427A5-0C21-4ABD-AE5D-D6731290686C}"/>
              </a:ext>
            </a:extLst>
          </p:cNvPr>
          <p:cNvSpPr txBox="1"/>
          <p:nvPr/>
        </p:nvSpPr>
        <p:spPr bwMode="auto">
          <a:xfrm>
            <a:off x="6754448" y="5517233"/>
            <a:ext cx="30877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So 35 + 10 = 30 + 15</a:t>
            </a:r>
            <a:endParaRPr lang="en-GB" sz="2400" dirty="0">
              <a:latin typeface="Myriad Pro Semibold"/>
              <a:ea typeface="Myriad Pro Semibold" charset="0"/>
              <a:cs typeface="Myriad Pro Semibold" charset="0"/>
            </a:endParaRPr>
          </a:p>
        </p:txBody>
      </p:sp>
      <p:sp>
        <p:nvSpPr>
          <p:cNvPr id="27" name="TextBox 26">
            <a:extLst>
              <a:ext uri="{FF2B5EF4-FFF2-40B4-BE49-F238E27FC236}">
                <a16:creationId xmlns:a16="http://schemas.microsoft.com/office/drawing/2014/main" id="{C9680765-324F-4D56-A3AC-9F2EA338DCCC}"/>
              </a:ext>
            </a:extLst>
          </p:cNvPr>
          <p:cNvSpPr txBox="1"/>
          <p:nvPr/>
        </p:nvSpPr>
        <p:spPr bwMode="auto">
          <a:xfrm>
            <a:off x="3700817" y="4089847"/>
            <a:ext cx="740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45</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Tree>
    <p:extLst>
      <p:ext uri="{BB962C8B-B14F-4D97-AF65-F5344CB8AC3E}">
        <p14:creationId xmlns:p14="http://schemas.microsoft.com/office/powerpoint/2010/main" val="43124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par>
                          <p:cTn id="16" fill="hold">
                            <p:stCondLst>
                              <p:cond delay="500"/>
                            </p:stCondLst>
                            <p:childTnLst>
                              <p:par>
                                <p:cTn id="17" presetID="44" presetClass="path" presetSubtype="0" fill="hold" nodeType="afterEffect">
                                  <p:stCondLst>
                                    <p:cond delay="0"/>
                                  </p:stCondLst>
                                  <p:childTnLst>
                                    <p:animMotion origin="layout" path="M -3.54167E-6 2.22222E-6 C 0.01407 -0.06551 0.00183 -0.12732 0.01589 -0.19236 C 0.02474 -0.23634 0.0569 -0.26227 0.07852 -0.2625 C 0.09987 -0.26297 0.13503 -0.23912 0.14388 -0.19491 C 0.15808 -0.13033 0.15092 -0.14769 0.15886 -0.08148 " pathEditMode="relative" rAng="0" ptsTypes="AAAAA">
                                      <p:cBhvr>
                                        <p:cTn id="18" dur="2250" fill="hold"/>
                                        <p:tgtEl>
                                          <p:spTgt spid="5"/>
                                        </p:tgtEl>
                                        <p:attrNameLst>
                                          <p:attrName>ppt_x</p:attrName>
                                          <p:attrName>ppt_y</p:attrName>
                                        </p:attrNameLst>
                                      </p:cBhvr>
                                      <p:rCtr x="7943" y="-13148"/>
                                    </p:animMotion>
                                  </p:childTnLst>
                                </p:cTn>
                              </p:par>
                              <p:par>
                                <p:cTn id="19" presetID="10" presetClass="entr" presetSubtype="0" fill="hold" grpId="0" nodeType="withEffect">
                                  <p:stCondLst>
                                    <p:cond delay="125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xit" presetSubtype="0" fill="hold" nodeType="withEffect">
                                  <p:stCondLst>
                                    <p:cond delay="2250"/>
                                  </p:stCondLst>
                                  <p:childTnLst>
                                    <p:animEffect transition="out" filter="fade">
                                      <p:cBhvr>
                                        <p:cTn id="23" dur="250"/>
                                        <p:tgtEl>
                                          <p:spTgt spid="5"/>
                                        </p:tgtEl>
                                      </p:cBhvr>
                                    </p:animEffect>
                                    <p:set>
                                      <p:cBhvr>
                                        <p:cTn id="24" dur="1" fill="hold">
                                          <p:stCondLst>
                                            <p:cond delay="249"/>
                                          </p:stCondLst>
                                        </p:cTn>
                                        <p:tgtEl>
                                          <p:spTgt spid="5"/>
                                        </p:tgtEl>
                                        <p:attrNameLst>
                                          <p:attrName>style.visibility</p:attrName>
                                        </p:attrNameLst>
                                      </p:cBhvr>
                                      <p:to>
                                        <p:strVal val="hidden"/>
                                      </p:to>
                                    </p:set>
                                  </p:childTnLst>
                                </p:cTn>
                              </p:par>
                            </p:childTnLst>
                          </p:cTn>
                        </p:par>
                        <p:par>
                          <p:cTn id="25" fill="hold">
                            <p:stCondLst>
                              <p:cond delay="3000"/>
                            </p:stCondLst>
                            <p:childTnLst>
                              <p:par>
                                <p:cTn id="26" presetID="10" presetClass="exit" presetSubtype="0" fill="hold" grpId="1" nodeType="after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par>
                                <p:cTn id="34" presetID="22" presetClass="entr" presetSubtype="1"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1" grpId="1"/>
      <p:bldP spid="19" grpId="0"/>
      <p:bldP spid="20" grpId="0"/>
      <p:bldP spid="7" grpId="0"/>
      <p:bldP spid="8" grpId="0"/>
      <p:bldP spid="30"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1:6</a:t>
            </a:r>
          </a:p>
        </p:txBody>
      </p:sp>
      <p:pic>
        <p:nvPicPr>
          <p:cNvPr id="5" name="Picture 4">
            <a:extLst>
              <a:ext uri="{FF2B5EF4-FFF2-40B4-BE49-F238E27FC236}">
                <a16:creationId xmlns:a16="http://schemas.microsoft.com/office/drawing/2014/main" id="{F39472FD-8468-4E48-81EF-51E73EB74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1625" y="3067420"/>
            <a:ext cx="627347" cy="418233"/>
          </a:xfrm>
          <a:prstGeom prst="rect">
            <a:avLst/>
          </a:prstGeom>
        </p:spPr>
      </p:pic>
      <p:pic>
        <p:nvPicPr>
          <p:cNvPr id="6" name="Picture 5">
            <a:extLst>
              <a:ext uri="{FF2B5EF4-FFF2-40B4-BE49-F238E27FC236}">
                <a16:creationId xmlns:a16="http://schemas.microsoft.com/office/drawing/2014/main" id="{2C12B49A-A32A-4DF9-889B-13B98F38A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8021" y="2484448"/>
            <a:ext cx="3086498" cy="2314872"/>
          </a:xfrm>
          <a:prstGeom prst="rect">
            <a:avLst/>
          </a:prstGeom>
        </p:spPr>
      </p:pic>
      <p:sp>
        <p:nvSpPr>
          <p:cNvPr id="7" name="TextBox 6">
            <a:extLst>
              <a:ext uri="{FF2B5EF4-FFF2-40B4-BE49-F238E27FC236}">
                <a16:creationId xmlns:a16="http://schemas.microsoft.com/office/drawing/2014/main" id="{0D3ACDA9-D679-42BD-B342-9AF9600C14A2}"/>
              </a:ext>
            </a:extLst>
          </p:cNvPr>
          <p:cNvSpPr txBox="1"/>
          <p:nvPr/>
        </p:nvSpPr>
        <p:spPr bwMode="auto">
          <a:xfrm>
            <a:off x="2650086" y="3180220"/>
            <a:ext cx="1141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4,960</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
        <p:nvSpPr>
          <p:cNvPr id="8" name="TextBox 7">
            <a:extLst>
              <a:ext uri="{FF2B5EF4-FFF2-40B4-BE49-F238E27FC236}">
                <a16:creationId xmlns:a16="http://schemas.microsoft.com/office/drawing/2014/main" id="{FA279A5D-380A-4824-8A83-F7706E606BB9}"/>
              </a:ext>
            </a:extLst>
          </p:cNvPr>
          <p:cNvSpPr txBox="1"/>
          <p:nvPr/>
        </p:nvSpPr>
        <p:spPr bwMode="auto">
          <a:xfrm>
            <a:off x="4367808" y="3180220"/>
            <a:ext cx="1141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5,040</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
        <p:nvSpPr>
          <p:cNvPr id="9" name="TextBox 8">
            <a:extLst>
              <a:ext uri="{FF2B5EF4-FFF2-40B4-BE49-F238E27FC236}">
                <a16:creationId xmlns:a16="http://schemas.microsoft.com/office/drawing/2014/main" id="{EF9C36DB-9900-43B0-BECF-FA29BA7265D1}"/>
              </a:ext>
            </a:extLst>
          </p:cNvPr>
          <p:cNvSpPr txBox="1"/>
          <p:nvPr/>
        </p:nvSpPr>
        <p:spPr bwMode="auto">
          <a:xfrm>
            <a:off x="3617460" y="981593"/>
            <a:ext cx="9076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340</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
        <p:nvSpPr>
          <p:cNvPr id="10" name="TextBox 9">
            <a:extLst>
              <a:ext uri="{FF2B5EF4-FFF2-40B4-BE49-F238E27FC236}">
                <a16:creationId xmlns:a16="http://schemas.microsoft.com/office/drawing/2014/main" id="{EE7E9E1F-BD0B-4B4B-9DF5-5C679E6C8E45}"/>
              </a:ext>
            </a:extLst>
          </p:cNvPr>
          <p:cNvSpPr txBox="1"/>
          <p:nvPr/>
        </p:nvSpPr>
        <p:spPr bwMode="auto">
          <a:xfrm>
            <a:off x="5854945" y="3517981"/>
            <a:ext cx="9797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− 340</a:t>
            </a:r>
            <a:endParaRPr lang="en-GB" sz="2400" dirty="0">
              <a:latin typeface="Myriad Pro Semibold"/>
              <a:ea typeface="Myriad Pro Semibold" charset="0"/>
              <a:cs typeface="Myriad Pro Semibold" charset="0"/>
            </a:endParaRPr>
          </a:p>
        </p:txBody>
      </p:sp>
      <p:sp>
        <p:nvSpPr>
          <p:cNvPr id="11" name="TextBox 10">
            <a:extLst>
              <a:ext uri="{FF2B5EF4-FFF2-40B4-BE49-F238E27FC236}">
                <a16:creationId xmlns:a16="http://schemas.microsoft.com/office/drawing/2014/main" id="{9AF5F3F2-E95A-4006-B925-CE035ABA4FA3}"/>
              </a:ext>
            </a:extLst>
          </p:cNvPr>
          <p:cNvSpPr txBox="1"/>
          <p:nvPr/>
        </p:nvSpPr>
        <p:spPr bwMode="auto">
          <a:xfrm>
            <a:off x="8178251" y="3517981"/>
            <a:ext cx="9797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+ 340</a:t>
            </a:r>
            <a:endParaRPr lang="en-GB" sz="2400" dirty="0">
              <a:latin typeface="Myriad Pro Semibold"/>
              <a:ea typeface="Myriad Pro Semibold" charset="0"/>
              <a:cs typeface="Myriad Pro Semibold" charset="0"/>
            </a:endParaRPr>
          </a:p>
        </p:txBody>
      </p:sp>
      <p:grpSp>
        <p:nvGrpSpPr>
          <p:cNvPr id="30" name="Group 29">
            <a:extLst>
              <a:ext uri="{FF2B5EF4-FFF2-40B4-BE49-F238E27FC236}">
                <a16:creationId xmlns:a16="http://schemas.microsoft.com/office/drawing/2014/main" id="{C56B8038-8419-4F57-8D85-28E7FC95A320}"/>
              </a:ext>
            </a:extLst>
          </p:cNvPr>
          <p:cNvGrpSpPr/>
          <p:nvPr/>
        </p:nvGrpSpPr>
        <p:grpSpPr>
          <a:xfrm>
            <a:off x="6346529" y="4551512"/>
            <a:ext cx="3768002" cy="461665"/>
            <a:chOff x="4822529" y="4551511"/>
            <a:chExt cx="3768002" cy="461665"/>
          </a:xfrm>
        </p:grpSpPr>
        <p:sp>
          <p:nvSpPr>
            <p:cNvPr id="13" name="TextBox 12">
              <a:extLst>
                <a:ext uri="{FF2B5EF4-FFF2-40B4-BE49-F238E27FC236}">
                  <a16:creationId xmlns:a16="http://schemas.microsoft.com/office/drawing/2014/main" id="{FE328E49-3305-46AD-97B3-FD65A9CA8484}"/>
                </a:ext>
              </a:extLst>
            </p:cNvPr>
            <p:cNvSpPr txBox="1"/>
            <p:nvPr/>
          </p:nvSpPr>
          <p:spPr bwMode="auto">
            <a:xfrm>
              <a:off x="5776070" y="455151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4" name="TextBox 13">
              <a:extLst>
                <a:ext uri="{FF2B5EF4-FFF2-40B4-BE49-F238E27FC236}">
                  <a16:creationId xmlns:a16="http://schemas.microsoft.com/office/drawing/2014/main" id="{7BC6F1A6-BFC3-4008-B194-B337406B660F}"/>
                </a:ext>
              </a:extLst>
            </p:cNvPr>
            <p:cNvSpPr txBox="1"/>
            <p:nvPr/>
          </p:nvSpPr>
          <p:spPr bwMode="auto">
            <a:xfrm>
              <a:off x="7504976" y="4551511"/>
              <a:ext cx="1085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10,000</a:t>
              </a:r>
            </a:p>
          </p:txBody>
        </p:sp>
        <p:sp>
          <p:nvSpPr>
            <p:cNvPr id="15" name="TextBox 14">
              <a:extLst>
                <a:ext uri="{FF2B5EF4-FFF2-40B4-BE49-F238E27FC236}">
                  <a16:creationId xmlns:a16="http://schemas.microsoft.com/office/drawing/2014/main" id="{8F2F7C18-6E25-4FD1-8B5C-22450BA6C882}"/>
                </a:ext>
              </a:extLst>
            </p:cNvPr>
            <p:cNvSpPr txBox="1"/>
            <p:nvPr/>
          </p:nvSpPr>
          <p:spPr bwMode="auto">
            <a:xfrm>
              <a:off x="6205432" y="4551511"/>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5,040</a:t>
              </a:r>
            </a:p>
          </p:txBody>
        </p:sp>
        <p:sp>
          <p:nvSpPr>
            <p:cNvPr id="16" name="TextBox 15">
              <a:extLst>
                <a:ext uri="{FF2B5EF4-FFF2-40B4-BE49-F238E27FC236}">
                  <a16:creationId xmlns:a16="http://schemas.microsoft.com/office/drawing/2014/main" id="{4FA7F017-3459-4902-976A-1D5BBB8820CF}"/>
                </a:ext>
              </a:extLst>
            </p:cNvPr>
            <p:cNvSpPr txBox="1"/>
            <p:nvPr/>
          </p:nvSpPr>
          <p:spPr bwMode="auto">
            <a:xfrm>
              <a:off x="4822529" y="4551511"/>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4,960</a:t>
              </a:r>
            </a:p>
          </p:txBody>
        </p:sp>
        <p:sp>
          <p:nvSpPr>
            <p:cNvPr id="17" name="TextBox 16">
              <a:extLst>
                <a:ext uri="{FF2B5EF4-FFF2-40B4-BE49-F238E27FC236}">
                  <a16:creationId xmlns:a16="http://schemas.microsoft.com/office/drawing/2014/main" id="{D247EE11-70B3-4B5E-9C70-23C878C45F1A}"/>
                </a:ext>
              </a:extLst>
            </p:cNvPr>
            <p:cNvSpPr txBox="1"/>
            <p:nvPr/>
          </p:nvSpPr>
          <p:spPr bwMode="auto">
            <a:xfrm>
              <a:off x="7158972" y="455151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nvGrpSpPr>
          <p:cNvPr id="31" name="Group 30">
            <a:extLst>
              <a:ext uri="{FF2B5EF4-FFF2-40B4-BE49-F238E27FC236}">
                <a16:creationId xmlns:a16="http://schemas.microsoft.com/office/drawing/2014/main" id="{3EB526F2-124B-4A2C-BC4E-4CF87046BE4D}"/>
              </a:ext>
            </a:extLst>
          </p:cNvPr>
          <p:cNvGrpSpPr/>
          <p:nvPr/>
        </p:nvGrpSpPr>
        <p:grpSpPr>
          <a:xfrm>
            <a:off x="6346529" y="2484449"/>
            <a:ext cx="3777620" cy="461665"/>
            <a:chOff x="4822529" y="2484448"/>
            <a:chExt cx="3777620" cy="461665"/>
          </a:xfrm>
        </p:grpSpPr>
        <p:sp>
          <p:nvSpPr>
            <p:cNvPr id="19" name="TextBox 18">
              <a:extLst>
                <a:ext uri="{FF2B5EF4-FFF2-40B4-BE49-F238E27FC236}">
                  <a16:creationId xmlns:a16="http://schemas.microsoft.com/office/drawing/2014/main" id="{15E2A02A-F63E-44F8-BEDC-C5BB8C5D0E96}"/>
                </a:ext>
              </a:extLst>
            </p:cNvPr>
            <p:cNvSpPr txBox="1"/>
            <p:nvPr/>
          </p:nvSpPr>
          <p:spPr bwMode="auto">
            <a:xfrm>
              <a:off x="4822529" y="2484448"/>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5,300</a:t>
              </a:r>
            </a:p>
          </p:txBody>
        </p:sp>
        <p:sp>
          <p:nvSpPr>
            <p:cNvPr id="20" name="TextBox 19">
              <a:extLst>
                <a:ext uri="{FF2B5EF4-FFF2-40B4-BE49-F238E27FC236}">
                  <a16:creationId xmlns:a16="http://schemas.microsoft.com/office/drawing/2014/main" id="{3EC8674E-CC4D-4DDE-9285-0E38F34EDB4C}"/>
                </a:ext>
              </a:extLst>
            </p:cNvPr>
            <p:cNvSpPr txBox="1"/>
            <p:nvPr/>
          </p:nvSpPr>
          <p:spPr bwMode="auto">
            <a:xfrm>
              <a:off x="6210240" y="2484448"/>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4,700</a:t>
              </a:r>
            </a:p>
          </p:txBody>
        </p:sp>
        <p:sp>
          <p:nvSpPr>
            <p:cNvPr id="21" name="TextBox 20">
              <a:extLst>
                <a:ext uri="{FF2B5EF4-FFF2-40B4-BE49-F238E27FC236}">
                  <a16:creationId xmlns:a16="http://schemas.microsoft.com/office/drawing/2014/main" id="{521BBFF8-FB22-429D-8CFC-D91ACA572838}"/>
                </a:ext>
              </a:extLst>
            </p:cNvPr>
            <p:cNvSpPr txBox="1"/>
            <p:nvPr/>
          </p:nvSpPr>
          <p:spPr bwMode="auto">
            <a:xfrm>
              <a:off x="7514594" y="2484448"/>
              <a:ext cx="1085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10,000</a:t>
              </a:r>
            </a:p>
          </p:txBody>
        </p:sp>
        <p:sp>
          <p:nvSpPr>
            <p:cNvPr id="22" name="TextBox 21">
              <a:extLst>
                <a:ext uri="{FF2B5EF4-FFF2-40B4-BE49-F238E27FC236}">
                  <a16:creationId xmlns:a16="http://schemas.microsoft.com/office/drawing/2014/main" id="{61E98415-A699-4E48-8733-7C90BEA94B89}"/>
                </a:ext>
              </a:extLst>
            </p:cNvPr>
            <p:cNvSpPr txBox="1"/>
            <p:nvPr/>
          </p:nvSpPr>
          <p:spPr bwMode="auto">
            <a:xfrm>
              <a:off x="7161376" y="248444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23" name="TextBox 22">
              <a:extLst>
                <a:ext uri="{FF2B5EF4-FFF2-40B4-BE49-F238E27FC236}">
                  <a16:creationId xmlns:a16="http://schemas.microsoft.com/office/drawing/2014/main" id="{8CCFBE34-CCBA-4BAD-B8B0-8256E88F10E5}"/>
                </a:ext>
              </a:extLst>
            </p:cNvPr>
            <p:cNvSpPr txBox="1"/>
            <p:nvPr/>
          </p:nvSpPr>
          <p:spPr bwMode="auto">
            <a:xfrm>
              <a:off x="5778474" y="248444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pic>
        <p:nvPicPr>
          <p:cNvPr id="24" name="Picture 23" descr="A close up of a logo  Description generated with high confidence">
            <a:extLst>
              <a:ext uri="{FF2B5EF4-FFF2-40B4-BE49-F238E27FC236}">
                <a16:creationId xmlns:a16="http://schemas.microsoft.com/office/drawing/2014/main" id="{325CA5A8-299A-47FE-8AD1-34F5507BE971}"/>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8112225" y="3053377"/>
            <a:ext cx="194527" cy="1390870"/>
          </a:xfrm>
          <a:prstGeom prst="rect">
            <a:avLst/>
          </a:prstGeom>
        </p:spPr>
      </p:pic>
      <p:pic>
        <p:nvPicPr>
          <p:cNvPr id="25" name="Picture 24" descr="A close up of a logo  Description generated with high confidence">
            <a:extLst>
              <a:ext uri="{FF2B5EF4-FFF2-40B4-BE49-F238E27FC236}">
                <a16:creationId xmlns:a16="http://schemas.microsoft.com/office/drawing/2014/main" id="{C4EC7F31-F4D6-4962-8178-14E707D0BC95}"/>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6708685" y="3053377"/>
            <a:ext cx="194527" cy="1390870"/>
          </a:xfrm>
          <a:prstGeom prst="rect">
            <a:avLst/>
          </a:prstGeom>
        </p:spPr>
      </p:pic>
      <p:sp>
        <p:nvSpPr>
          <p:cNvPr id="26" name="TextBox 25">
            <a:extLst>
              <a:ext uri="{FF2B5EF4-FFF2-40B4-BE49-F238E27FC236}">
                <a16:creationId xmlns:a16="http://schemas.microsoft.com/office/drawing/2014/main" id="{04ECCF9A-D162-4CB0-A40F-60C398812C11}"/>
              </a:ext>
            </a:extLst>
          </p:cNvPr>
          <p:cNvSpPr txBox="1"/>
          <p:nvPr/>
        </p:nvSpPr>
        <p:spPr bwMode="auto">
          <a:xfrm>
            <a:off x="2650086" y="3182636"/>
            <a:ext cx="1141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5,300</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
        <p:nvSpPr>
          <p:cNvPr id="27" name="TextBox 26">
            <a:extLst>
              <a:ext uri="{FF2B5EF4-FFF2-40B4-BE49-F238E27FC236}">
                <a16:creationId xmlns:a16="http://schemas.microsoft.com/office/drawing/2014/main" id="{07E07101-3F37-4E15-97C7-E02962CF83B3}"/>
              </a:ext>
            </a:extLst>
          </p:cNvPr>
          <p:cNvSpPr txBox="1"/>
          <p:nvPr/>
        </p:nvSpPr>
        <p:spPr bwMode="auto">
          <a:xfrm>
            <a:off x="4367808" y="3180220"/>
            <a:ext cx="1141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4,700</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
        <p:nvSpPr>
          <p:cNvPr id="28" name="TextBox 27">
            <a:extLst>
              <a:ext uri="{FF2B5EF4-FFF2-40B4-BE49-F238E27FC236}">
                <a16:creationId xmlns:a16="http://schemas.microsoft.com/office/drawing/2014/main" id="{D7C07C3C-FB7F-4702-BE54-C7BD1D7C207A}"/>
              </a:ext>
            </a:extLst>
          </p:cNvPr>
          <p:cNvSpPr txBox="1"/>
          <p:nvPr/>
        </p:nvSpPr>
        <p:spPr bwMode="auto">
          <a:xfrm>
            <a:off x="5433441" y="5517233"/>
            <a:ext cx="46907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So 5,300 + 4,700 = 4,960 + 5,040</a:t>
            </a:r>
            <a:endParaRPr lang="en-GB" sz="2400" dirty="0">
              <a:latin typeface="Myriad Pro Semibold"/>
              <a:ea typeface="Myriad Pro Semibold" charset="0"/>
              <a:cs typeface="Myriad Pro Semibold" charset="0"/>
            </a:endParaRPr>
          </a:p>
        </p:txBody>
      </p:sp>
      <p:sp>
        <p:nvSpPr>
          <p:cNvPr id="29" name="TextBox 28">
            <a:extLst>
              <a:ext uri="{FF2B5EF4-FFF2-40B4-BE49-F238E27FC236}">
                <a16:creationId xmlns:a16="http://schemas.microsoft.com/office/drawing/2014/main" id="{906A792E-5F44-403F-B3CF-900BCEFD98A0}"/>
              </a:ext>
            </a:extLst>
          </p:cNvPr>
          <p:cNvSpPr txBox="1"/>
          <p:nvPr/>
        </p:nvSpPr>
        <p:spPr bwMode="auto">
          <a:xfrm>
            <a:off x="3417085" y="4127947"/>
            <a:ext cx="13083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10,000</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Tree>
    <p:extLst>
      <p:ext uri="{BB962C8B-B14F-4D97-AF65-F5344CB8AC3E}">
        <p14:creationId xmlns:p14="http://schemas.microsoft.com/office/powerpoint/2010/main" val="266880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27"/>
                                        </p:tgtEl>
                                      </p:cBhvr>
                                    </p:animEffect>
                                    <p:set>
                                      <p:cBhvr>
                                        <p:cTn id="15" dur="1" fill="hold">
                                          <p:stCondLst>
                                            <p:cond delay="499"/>
                                          </p:stCondLst>
                                        </p:cTn>
                                        <p:tgtEl>
                                          <p:spTgt spid="27"/>
                                        </p:tgtEl>
                                        <p:attrNameLst>
                                          <p:attrName>style.visibility</p:attrName>
                                        </p:attrNameLst>
                                      </p:cBhvr>
                                      <p:to>
                                        <p:strVal val="hidden"/>
                                      </p:to>
                                    </p:set>
                                  </p:childTnLst>
                                </p:cTn>
                              </p:par>
                            </p:childTnLst>
                          </p:cTn>
                        </p:par>
                        <p:par>
                          <p:cTn id="16" fill="hold">
                            <p:stCondLst>
                              <p:cond delay="500"/>
                            </p:stCondLst>
                            <p:childTnLst>
                              <p:par>
                                <p:cTn id="17" presetID="44" presetClass="path" presetSubtype="0" fill="hold" nodeType="afterEffect">
                                  <p:stCondLst>
                                    <p:cond delay="0"/>
                                  </p:stCondLst>
                                  <p:childTnLst>
                                    <p:animMotion origin="layout" path="M -3.54167E-6 2.22222E-6 C 0.01315 -0.06551 0.0017 -0.12732 0.01485 -0.19236 C 0.02305 -0.23634 0.05326 -0.26227 0.07344 -0.2625 C 0.09336 -0.26297 0.12631 -0.23912 0.13451 -0.19491 C 0.14792 -0.13033 0.14115 -0.14769 0.14857 -0.08148 " pathEditMode="relative" rAng="0" ptsTypes="AAAAA">
                                      <p:cBhvr>
                                        <p:cTn id="18" dur="2250" fill="hold"/>
                                        <p:tgtEl>
                                          <p:spTgt spid="5"/>
                                        </p:tgtEl>
                                        <p:attrNameLst>
                                          <p:attrName>ppt_x</p:attrName>
                                          <p:attrName>ppt_y</p:attrName>
                                        </p:attrNameLst>
                                      </p:cBhvr>
                                      <p:rCtr x="7422" y="-13148"/>
                                    </p:animMotion>
                                  </p:childTnLst>
                                </p:cTn>
                              </p:par>
                              <p:par>
                                <p:cTn id="19" presetID="10" presetClass="entr" presetSubtype="0" fill="hold" grpId="0" nodeType="withEffect">
                                  <p:stCondLst>
                                    <p:cond delay="12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xit" presetSubtype="0" fill="hold" nodeType="withEffect">
                                  <p:stCondLst>
                                    <p:cond delay="2250"/>
                                  </p:stCondLst>
                                  <p:childTnLst>
                                    <p:animEffect transition="out" filter="fade">
                                      <p:cBhvr>
                                        <p:cTn id="23" dur="250"/>
                                        <p:tgtEl>
                                          <p:spTgt spid="5"/>
                                        </p:tgtEl>
                                      </p:cBhvr>
                                    </p:animEffect>
                                    <p:set>
                                      <p:cBhvr>
                                        <p:cTn id="24" dur="1" fill="hold">
                                          <p:stCondLst>
                                            <p:cond delay="249"/>
                                          </p:stCondLst>
                                        </p:cTn>
                                        <p:tgtEl>
                                          <p:spTgt spid="5"/>
                                        </p:tgtEl>
                                        <p:attrNameLst>
                                          <p:attrName>style.visibility</p:attrName>
                                        </p:attrNameLst>
                                      </p:cBhvr>
                                      <p:to>
                                        <p:strVal val="hidden"/>
                                      </p:to>
                                    </p:set>
                                  </p:childTnLst>
                                </p:cTn>
                              </p:par>
                            </p:childTnLst>
                          </p:cTn>
                        </p:par>
                        <p:par>
                          <p:cTn id="25" fill="hold">
                            <p:stCondLst>
                              <p:cond delay="3000"/>
                            </p:stCondLst>
                            <p:childTnLst>
                              <p:par>
                                <p:cTn id="26" presetID="10" presetClass="exit" presetSubtype="0" fill="hold" grpId="1" nodeType="after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par>
                                <p:cTn id="34" presetID="22" presetClass="entr" presetSubtype="1"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9" grpId="1"/>
      <p:bldP spid="10" grpId="0"/>
      <p:bldP spid="11" grpId="0"/>
      <p:bldP spid="26" grpId="0"/>
      <p:bldP spid="27" grpId="0"/>
      <p:bldP spid="2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1:6</a:t>
            </a:r>
          </a:p>
        </p:txBody>
      </p:sp>
      <p:pic>
        <p:nvPicPr>
          <p:cNvPr id="5" name="Picture 4">
            <a:extLst>
              <a:ext uri="{FF2B5EF4-FFF2-40B4-BE49-F238E27FC236}">
                <a16:creationId xmlns:a16="http://schemas.microsoft.com/office/drawing/2014/main" id="{5EADB0F9-FB77-4920-9C58-D23A1D5F5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1625" y="3067420"/>
            <a:ext cx="627347" cy="418233"/>
          </a:xfrm>
          <a:prstGeom prst="rect">
            <a:avLst/>
          </a:prstGeom>
        </p:spPr>
      </p:pic>
      <p:pic>
        <p:nvPicPr>
          <p:cNvPr id="6" name="Picture 5">
            <a:extLst>
              <a:ext uri="{FF2B5EF4-FFF2-40B4-BE49-F238E27FC236}">
                <a16:creationId xmlns:a16="http://schemas.microsoft.com/office/drawing/2014/main" id="{89A98C8F-A664-4CC4-9913-93CF1BE90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8022" y="2484448"/>
            <a:ext cx="3086496" cy="2314872"/>
          </a:xfrm>
          <a:prstGeom prst="rect">
            <a:avLst/>
          </a:prstGeom>
        </p:spPr>
      </p:pic>
      <p:sp>
        <p:nvSpPr>
          <p:cNvPr id="7" name="TextBox 6">
            <a:extLst>
              <a:ext uri="{FF2B5EF4-FFF2-40B4-BE49-F238E27FC236}">
                <a16:creationId xmlns:a16="http://schemas.microsoft.com/office/drawing/2014/main" id="{93064FCA-DD96-4969-AB31-CF7569D4C930}"/>
              </a:ext>
            </a:extLst>
          </p:cNvPr>
          <p:cNvSpPr txBox="1"/>
          <p:nvPr/>
        </p:nvSpPr>
        <p:spPr bwMode="auto">
          <a:xfrm>
            <a:off x="2660378" y="3180220"/>
            <a:ext cx="1121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4.96</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kg</a:t>
            </a:r>
          </a:p>
        </p:txBody>
      </p:sp>
      <p:sp>
        <p:nvSpPr>
          <p:cNvPr id="8" name="TextBox 7">
            <a:extLst>
              <a:ext uri="{FF2B5EF4-FFF2-40B4-BE49-F238E27FC236}">
                <a16:creationId xmlns:a16="http://schemas.microsoft.com/office/drawing/2014/main" id="{97BB9A77-9615-4B37-8A4E-E31D155C15D7}"/>
              </a:ext>
            </a:extLst>
          </p:cNvPr>
          <p:cNvSpPr txBox="1"/>
          <p:nvPr/>
        </p:nvSpPr>
        <p:spPr bwMode="auto">
          <a:xfrm>
            <a:off x="4378100" y="3180220"/>
            <a:ext cx="1121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5.04</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kg</a:t>
            </a:r>
          </a:p>
        </p:txBody>
      </p:sp>
      <p:sp>
        <p:nvSpPr>
          <p:cNvPr id="9" name="TextBox 8">
            <a:extLst>
              <a:ext uri="{FF2B5EF4-FFF2-40B4-BE49-F238E27FC236}">
                <a16:creationId xmlns:a16="http://schemas.microsoft.com/office/drawing/2014/main" id="{2261F052-EF33-424B-B7CD-BC6B71711002}"/>
              </a:ext>
            </a:extLst>
          </p:cNvPr>
          <p:cNvSpPr txBox="1"/>
          <p:nvPr/>
        </p:nvSpPr>
        <p:spPr bwMode="auto">
          <a:xfrm>
            <a:off x="3510733" y="981593"/>
            <a:ext cx="1121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0.34</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kg</a:t>
            </a:r>
          </a:p>
        </p:txBody>
      </p:sp>
      <p:sp>
        <p:nvSpPr>
          <p:cNvPr id="26" name="TextBox 25">
            <a:extLst>
              <a:ext uri="{FF2B5EF4-FFF2-40B4-BE49-F238E27FC236}">
                <a16:creationId xmlns:a16="http://schemas.microsoft.com/office/drawing/2014/main" id="{B7C2152F-F4EE-41F2-A8BB-43B6A76815D2}"/>
              </a:ext>
            </a:extLst>
          </p:cNvPr>
          <p:cNvSpPr txBox="1"/>
          <p:nvPr/>
        </p:nvSpPr>
        <p:spPr bwMode="auto">
          <a:xfrm>
            <a:off x="2743734" y="3182636"/>
            <a:ext cx="9543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5.3</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kg</a:t>
            </a:r>
          </a:p>
        </p:txBody>
      </p:sp>
      <p:sp>
        <p:nvSpPr>
          <p:cNvPr id="27" name="TextBox 26">
            <a:extLst>
              <a:ext uri="{FF2B5EF4-FFF2-40B4-BE49-F238E27FC236}">
                <a16:creationId xmlns:a16="http://schemas.microsoft.com/office/drawing/2014/main" id="{65562129-ABF1-4D36-99E6-A4C8B02D66C1}"/>
              </a:ext>
            </a:extLst>
          </p:cNvPr>
          <p:cNvSpPr txBox="1"/>
          <p:nvPr/>
        </p:nvSpPr>
        <p:spPr bwMode="auto">
          <a:xfrm>
            <a:off x="4461456" y="3180220"/>
            <a:ext cx="9543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4.7</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kg</a:t>
            </a:r>
          </a:p>
        </p:txBody>
      </p:sp>
      <p:sp>
        <p:nvSpPr>
          <p:cNvPr id="29" name="TextBox 28">
            <a:extLst>
              <a:ext uri="{FF2B5EF4-FFF2-40B4-BE49-F238E27FC236}">
                <a16:creationId xmlns:a16="http://schemas.microsoft.com/office/drawing/2014/main" id="{5A0C9F74-4CB0-49C6-A880-1D309DAA5A87}"/>
              </a:ext>
            </a:extLst>
          </p:cNvPr>
          <p:cNvSpPr txBox="1"/>
          <p:nvPr/>
        </p:nvSpPr>
        <p:spPr bwMode="auto">
          <a:xfrm>
            <a:off x="5802603" y="3517981"/>
            <a:ext cx="1047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− 0.34</a:t>
            </a:r>
            <a:endParaRPr lang="en-GB" sz="2400" dirty="0">
              <a:latin typeface="Myriad Pro Semibold"/>
              <a:ea typeface="Myriad Pro Semibold" charset="0"/>
              <a:cs typeface="Myriad Pro Semibold" charset="0"/>
            </a:endParaRPr>
          </a:p>
        </p:txBody>
      </p:sp>
      <p:sp>
        <p:nvSpPr>
          <p:cNvPr id="30" name="TextBox 29">
            <a:extLst>
              <a:ext uri="{FF2B5EF4-FFF2-40B4-BE49-F238E27FC236}">
                <a16:creationId xmlns:a16="http://schemas.microsoft.com/office/drawing/2014/main" id="{9C64934D-5B63-47B8-A2AC-1436C429E970}"/>
              </a:ext>
            </a:extLst>
          </p:cNvPr>
          <p:cNvSpPr txBox="1"/>
          <p:nvPr/>
        </p:nvSpPr>
        <p:spPr bwMode="auto">
          <a:xfrm>
            <a:off x="8176028" y="3517981"/>
            <a:ext cx="1047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+ 0.34</a:t>
            </a:r>
            <a:endParaRPr lang="en-GB" sz="2400" dirty="0">
              <a:latin typeface="Myriad Pro Semibold"/>
              <a:ea typeface="Myriad Pro Semibold" charset="0"/>
              <a:cs typeface="Myriad Pro Semibold" charset="0"/>
            </a:endParaRPr>
          </a:p>
        </p:txBody>
      </p:sp>
      <p:grpSp>
        <p:nvGrpSpPr>
          <p:cNvPr id="31" name="Group 30">
            <a:extLst>
              <a:ext uri="{FF2B5EF4-FFF2-40B4-BE49-F238E27FC236}">
                <a16:creationId xmlns:a16="http://schemas.microsoft.com/office/drawing/2014/main" id="{DE222CAF-A656-43B3-8643-3131F6303B50}"/>
              </a:ext>
            </a:extLst>
          </p:cNvPr>
          <p:cNvGrpSpPr/>
          <p:nvPr/>
        </p:nvGrpSpPr>
        <p:grpSpPr>
          <a:xfrm>
            <a:off x="6429886" y="4551512"/>
            <a:ext cx="3400913" cy="461665"/>
            <a:chOff x="4905885" y="4551511"/>
            <a:chExt cx="3400913" cy="461665"/>
          </a:xfrm>
        </p:grpSpPr>
        <p:sp>
          <p:nvSpPr>
            <p:cNvPr id="32" name="TextBox 31">
              <a:extLst>
                <a:ext uri="{FF2B5EF4-FFF2-40B4-BE49-F238E27FC236}">
                  <a16:creationId xmlns:a16="http://schemas.microsoft.com/office/drawing/2014/main" id="{8DF0CA7C-F97E-454E-B08A-530844D0233E}"/>
                </a:ext>
              </a:extLst>
            </p:cNvPr>
            <p:cNvSpPr txBox="1"/>
            <p:nvPr/>
          </p:nvSpPr>
          <p:spPr bwMode="auto">
            <a:xfrm>
              <a:off x="5776070" y="455151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33" name="TextBox 32">
              <a:extLst>
                <a:ext uri="{FF2B5EF4-FFF2-40B4-BE49-F238E27FC236}">
                  <a16:creationId xmlns:a16="http://schemas.microsoft.com/office/drawing/2014/main" id="{F3D486C0-FF1A-4362-B7A0-BE07BB243EB8}"/>
                </a:ext>
              </a:extLst>
            </p:cNvPr>
            <p:cNvSpPr txBox="1"/>
            <p:nvPr/>
          </p:nvSpPr>
          <p:spPr bwMode="auto">
            <a:xfrm>
              <a:off x="7788707" y="455151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a:t>
              </a:r>
            </a:p>
          </p:txBody>
        </p:sp>
        <p:sp>
          <p:nvSpPr>
            <p:cNvPr id="34" name="TextBox 33">
              <a:extLst>
                <a:ext uri="{FF2B5EF4-FFF2-40B4-BE49-F238E27FC236}">
                  <a16:creationId xmlns:a16="http://schemas.microsoft.com/office/drawing/2014/main" id="{A3B66BFB-442C-47D4-A911-C5E66C6C0655}"/>
                </a:ext>
              </a:extLst>
            </p:cNvPr>
            <p:cNvSpPr txBox="1"/>
            <p:nvPr/>
          </p:nvSpPr>
          <p:spPr bwMode="auto">
            <a:xfrm>
              <a:off x="6288788" y="4551511"/>
              <a:ext cx="752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5.04</a:t>
              </a:r>
            </a:p>
          </p:txBody>
        </p:sp>
        <p:sp>
          <p:nvSpPr>
            <p:cNvPr id="35" name="TextBox 34">
              <a:extLst>
                <a:ext uri="{FF2B5EF4-FFF2-40B4-BE49-F238E27FC236}">
                  <a16:creationId xmlns:a16="http://schemas.microsoft.com/office/drawing/2014/main" id="{31A89CD1-99BC-4569-B5AA-AA697316FB65}"/>
                </a:ext>
              </a:extLst>
            </p:cNvPr>
            <p:cNvSpPr txBox="1"/>
            <p:nvPr/>
          </p:nvSpPr>
          <p:spPr bwMode="auto">
            <a:xfrm>
              <a:off x="4905885" y="4551511"/>
              <a:ext cx="752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4.96</a:t>
              </a:r>
            </a:p>
          </p:txBody>
        </p:sp>
        <p:sp>
          <p:nvSpPr>
            <p:cNvPr id="36" name="TextBox 35">
              <a:extLst>
                <a:ext uri="{FF2B5EF4-FFF2-40B4-BE49-F238E27FC236}">
                  <a16:creationId xmlns:a16="http://schemas.microsoft.com/office/drawing/2014/main" id="{9B05FD72-5B50-431B-991A-43C7517C9712}"/>
                </a:ext>
              </a:extLst>
            </p:cNvPr>
            <p:cNvSpPr txBox="1"/>
            <p:nvPr/>
          </p:nvSpPr>
          <p:spPr bwMode="auto">
            <a:xfrm>
              <a:off x="7158972" y="455151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nvGrpSpPr>
          <p:cNvPr id="37" name="Group 36">
            <a:extLst>
              <a:ext uri="{FF2B5EF4-FFF2-40B4-BE49-F238E27FC236}">
                <a16:creationId xmlns:a16="http://schemas.microsoft.com/office/drawing/2014/main" id="{FAD8AE1D-C64E-4F37-A23C-804017311B7A}"/>
              </a:ext>
            </a:extLst>
          </p:cNvPr>
          <p:cNvGrpSpPr/>
          <p:nvPr/>
        </p:nvGrpSpPr>
        <p:grpSpPr>
          <a:xfrm>
            <a:off x="6513240" y="2484449"/>
            <a:ext cx="3327176" cy="461665"/>
            <a:chOff x="4989240" y="2484448"/>
            <a:chExt cx="3327176" cy="461665"/>
          </a:xfrm>
        </p:grpSpPr>
        <p:sp>
          <p:nvSpPr>
            <p:cNvPr id="38" name="TextBox 37">
              <a:extLst>
                <a:ext uri="{FF2B5EF4-FFF2-40B4-BE49-F238E27FC236}">
                  <a16:creationId xmlns:a16="http://schemas.microsoft.com/office/drawing/2014/main" id="{93BC414B-07D3-473B-9183-3743E97E0B68}"/>
                </a:ext>
              </a:extLst>
            </p:cNvPr>
            <p:cNvSpPr txBox="1"/>
            <p:nvPr/>
          </p:nvSpPr>
          <p:spPr bwMode="auto">
            <a:xfrm>
              <a:off x="4989240" y="2484448"/>
              <a:ext cx="5854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5.3</a:t>
              </a:r>
            </a:p>
          </p:txBody>
        </p:sp>
        <p:sp>
          <p:nvSpPr>
            <p:cNvPr id="39" name="TextBox 38">
              <a:extLst>
                <a:ext uri="{FF2B5EF4-FFF2-40B4-BE49-F238E27FC236}">
                  <a16:creationId xmlns:a16="http://schemas.microsoft.com/office/drawing/2014/main" id="{D434A5FB-4F09-48FE-A264-E194AEB4361B}"/>
                </a:ext>
              </a:extLst>
            </p:cNvPr>
            <p:cNvSpPr txBox="1"/>
            <p:nvPr/>
          </p:nvSpPr>
          <p:spPr bwMode="auto">
            <a:xfrm>
              <a:off x="6376951" y="2484448"/>
              <a:ext cx="5854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4.7</a:t>
              </a:r>
            </a:p>
          </p:txBody>
        </p:sp>
        <p:sp>
          <p:nvSpPr>
            <p:cNvPr id="40" name="TextBox 39">
              <a:extLst>
                <a:ext uri="{FF2B5EF4-FFF2-40B4-BE49-F238E27FC236}">
                  <a16:creationId xmlns:a16="http://schemas.microsoft.com/office/drawing/2014/main" id="{071D7181-A73F-4DC9-9947-6609015F5EB2}"/>
                </a:ext>
              </a:extLst>
            </p:cNvPr>
            <p:cNvSpPr txBox="1"/>
            <p:nvPr/>
          </p:nvSpPr>
          <p:spPr bwMode="auto">
            <a:xfrm>
              <a:off x="7798325" y="2484448"/>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a:t>
              </a:r>
            </a:p>
          </p:txBody>
        </p:sp>
        <p:sp>
          <p:nvSpPr>
            <p:cNvPr id="41" name="TextBox 40">
              <a:extLst>
                <a:ext uri="{FF2B5EF4-FFF2-40B4-BE49-F238E27FC236}">
                  <a16:creationId xmlns:a16="http://schemas.microsoft.com/office/drawing/2014/main" id="{EB2CA640-CD72-4005-905B-F22F4CC18BC0}"/>
                </a:ext>
              </a:extLst>
            </p:cNvPr>
            <p:cNvSpPr txBox="1"/>
            <p:nvPr/>
          </p:nvSpPr>
          <p:spPr bwMode="auto">
            <a:xfrm>
              <a:off x="7161376" y="248444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42" name="TextBox 41">
              <a:extLst>
                <a:ext uri="{FF2B5EF4-FFF2-40B4-BE49-F238E27FC236}">
                  <a16:creationId xmlns:a16="http://schemas.microsoft.com/office/drawing/2014/main" id="{C7D91E62-EE7C-4602-AFC3-4294E2179EE9}"/>
                </a:ext>
              </a:extLst>
            </p:cNvPr>
            <p:cNvSpPr txBox="1"/>
            <p:nvPr/>
          </p:nvSpPr>
          <p:spPr bwMode="auto">
            <a:xfrm>
              <a:off x="5778474" y="248444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pic>
        <p:nvPicPr>
          <p:cNvPr id="43" name="Picture 42" descr="A close up of a logo  Description generated with high confidence">
            <a:extLst>
              <a:ext uri="{FF2B5EF4-FFF2-40B4-BE49-F238E27FC236}">
                <a16:creationId xmlns:a16="http://schemas.microsoft.com/office/drawing/2014/main" id="{AB96C3EE-B7F6-47C3-8501-77325CA3EC59}"/>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8112225" y="3053377"/>
            <a:ext cx="194527" cy="1390870"/>
          </a:xfrm>
          <a:prstGeom prst="rect">
            <a:avLst/>
          </a:prstGeom>
        </p:spPr>
      </p:pic>
      <p:pic>
        <p:nvPicPr>
          <p:cNvPr id="44" name="Picture 43" descr="A close up of a logo  Description generated with high confidence">
            <a:extLst>
              <a:ext uri="{FF2B5EF4-FFF2-40B4-BE49-F238E27FC236}">
                <a16:creationId xmlns:a16="http://schemas.microsoft.com/office/drawing/2014/main" id="{26065434-9300-4100-A629-C325580C67EB}"/>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6708685" y="3053377"/>
            <a:ext cx="194527" cy="1390870"/>
          </a:xfrm>
          <a:prstGeom prst="rect">
            <a:avLst/>
          </a:prstGeom>
        </p:spPr>
      </p:pic>
      <p:sp>
        <p:nvSpPr>
          <p:cNvPr id="45" name="TextBox 44">
            <a:extLst>
              <a:ext uri="{FF2B5EF4-FFF2-40B4-BE49-F238E27FC236}">
                <a16:creationId xmlns:a16="http://schemas.microsoft.com/office/drawing/2014/main" id="{15E16C47-CD56-472D-B52B-BAA50FB2765E}"/>
              </a:ext>
            </a:extLst>
          </p:cNvPr>
          <p:cNvSpPr txBox="1"/>
          <p:nvPr/>
        </p:nvSpPr>
        <p:spPr bwMode="auto">
          <a:xfrm>
            <a:off x="6140364" y="5517233"/>
            <a:ext cx="36904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So 5.3 + 4.7 = 4.96 + 5.04</a:t>
            </a:r>
            <a:endParaRPr lang="en-GB" sz="2400" dirty="0">
              <a:latin typeface="Myriad Pro Semibold"/>
              <a:ea typeface="Myriad Pro Semibold" charset="0"/>
              <a:cs typeface="Myriad Pro Semibold" charset="0"/>
            </a:endParaRPr>
          </a:p>
        </p:txBody>
      </p:sp>
      <p:sp>
        <p:nvSpPr>
          <p:cNvPr id="28" name="TextBox 27">
            <a:extLst>
              <a:ext uri="{FF2B5EF4-FFF2-40B4-BE49-F238E27FC236}">
                <a16:creationId xmlns:a16="http://schemas.microsoft.com/office/drawing/2014/main" id="{EEB5E569-E07E-4DCA-9C9C-EB25408F8384}"/>
              </a:ext>
            </a:extLst>
          </p:cNvPr>
          <p:cNvSpPr txBox="1"/>
          <p:nvPr/>
        </p:nvSpPr>
        <p:spPr bwMode="auto">
          <a:xfrm>
            <a:off x="3627751" y="4127947"/>
            <a:ext cx="887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kg</a:t>
            </a:r>
          </a:p>
        </p:txBody>
      </p:sp>
    </p:spTree>
    <p:extLst>
      <p:ext uri="{BB962C8B-B14F-4D97-AF65-F5344CB8AC3E}">
        <p14:creationId xmlns:p14="http://schemas.microsoft.com/office/powerpoint/2010/main" val="373080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27"/>
                                        </p:tgtEl>
                                      </p:cBhvr>
                                    </p:animEffect>
                                    <p:set>
                                      <p:cBhvr>
                                        <p:cTn id="15" dur="1" fill="hold">
                                          <p:stCondLst>
                                            <p:cond delay="499"/>
                                          </p:stCondLst>
                                        </p:cTn>
                                        <p:tgtEl>
                                          <p:spTgt spid="27"/>
                                        </p:tgtEl>
                                        <p:attrNameLst>
                                          <p:attrName>style.visibility</p:attrName>
                                        </p:attrNameLst>
                                      </p:cBhvr>
                                      <p:to>
                                        <p:strVal val="hidden"/>
                                      </p:to>
                                    </p:set>
                                  </p:childTnLst>
                                </p:cTn>
                              </p:par>
                            </p:childTnLst>
                          </p:cTn>
                        </p:par>
                        <p:par>
                          <p:cTn id="16" fill="hold">
                            <p:stCondLst>
                              <p:cond delay="500"/>
                            </p:stCondLst>
                            <p:childTnLst>
                              <p:par>
                                <p:cTn id="17" presetID="44" presetClass="path" presetSubtype="0" fill="hold" nodeType="afterEffect">
                                  <p:stCondLst>
                                    <p:cond delay="0"/>
                                  </p:stCondLst>
                                  <p:childTnLst>
                                    <p:animMotion origin="layout" path="M -3.54167E-6 2.22222E-6 C 0.01394 -0.06551 0.00183 -0.12732 0.01576 -0.19236 C 0.02448 -0.23634 0.05638 -0.26227 0.07774 -0.2625 C 0.0987 -0.26297 0.1336 -0.23912 0.14232 -0.19491 C 0.15638 -0.13033 0.14935 -0.14769 0.15717 -0.08148 " pathEditMode="relative" rAng="0" ptsTypes="AAAAA">
                                      <p:cBhvr>
                                        <p:cTn id="18" dur="2250" fill="hold"/>
                                        <p:tgtEl>
                                          <p:spTgt spid="5"/>
                                        </p:tgtEl>
                                        <p:attrNameLst>
                                          <p:attrName>ppt_x</p:attrName>
                                          <p:attrName>ppt_y</p:attrName>
                                        </p:attrNameLst>
                                      </p:cBhvr>
                                      <p:rCtr x="7852" y="-13148"/>
                                    </p:animMotion>
                                  </p:childTnLst>
                                </p:cTn>
                              </p:par>
                              <p:par>
                                <p:cTn id="19" presetID="10" presetClass="entr" presetSubtype="0" fill="hold" grpId="0" nodeType="withEffect">
                                  <p:stCondLst>
                                    <p:cond delay="12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xit" presetSubtype="0" fill="hold" nodeType="withEffect">
                                  <p:stCondLst>
                                    <p:cond delay="2250"/>
                                  </p:stCondLst>
                                  <p:childTnLst>
                                    <p:animEffect transition="out" filter="fade">
                                      <p:cBhvr>
                                        <p:cTn id="23" dur="250"/>
                                        <p:tgtEl>
                                          <p:spTgt spid="5"/>
                                        </p:tgtEl>
                                      </p:cBhvr>
                                    </p:animEffect>
                                    <p:set>
                                      <p:cBhvr>
                                        <p:cTn id="24" dur="1" fill="hold">
                                          <p:stCondLst>
                                            <p:cond delay="249"/>
                                          </p:stCondLst>
                                        </p:cTn>
                                        <p:tgtEl>
                                          <p:spTgt spid="5"/>
                                        </p:tgtEl>
                                        <p:attrNameLst>
                                          <p:attrName>style.visibility</p:attrName>
                                        </p:attrNameLst>
                                      </p:cBhvr>
                                      <p:to>
                                        <p:strVal val="hidden"/>
                                      </p:to>
                                    </p:set>
                                  </p:childTnLst>
                                </p:cTn>
                              </p:par>
                            </p:childTnLst>
                          </p:cTn>
                        </p:par>
                        <p:par>
                          <p:cTn id="25" fill="hold">
                            <p:stCondLst>
                              <p:cond delay="3000"/>
                            </p:stCondLst>
                            <p:childTnLst>
                              <p:par>
                                <p:cTn id="26" presetID="10" presetClass="exit" presetSubtype="0" fill="hold" grpId="1" nodeType="after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par>
                                <p:cTn id="34" presetID="22" presetClass="entr" presetSubtype="1"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up)">
                                      <p:cBhvr>
                                        <p:cTn id="36" dur="500"/>
                                        <p:tgtEl>
                                          <p:spTgt spid="4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9" grpId="1"/>
      <p:bldP spid="26" grpId="0"/>
      <p:bldP spid="27" grpId="0"/>
      <p:bldP spid="29" grpId="0"/>
      <p:bldP spid="30" grpId="0"/>
      <p:bldP spid="4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1:7</a:t>
            </a:r>
          </a:p>
        </p:txBody>
      </p:sp>
      <p:grpSp>
        <p:nvGrpSpPr>
          <p:cNvPr id="3" name="Group 2">
            <a:extLst>
              <a:ext uri="{FF2B5EF4-FFF2-40B4-BE49-F238E27FC236}">
                <a16:creationId xmlns:a16="http://schemas.microsoft.com/office/drawing/2014/main" id="{480BAC53-7E7C-4216-A348-5F65B5896E9D}"/>
              </a:ext>
            </a:extLst>
          </p:cNvPr>
          <p:cNvGrpSpPr/>
          <p:nvPr/>
        </p:nvGrpSpPr>
        <p:grpSpPr>
          <a:xfrm>
            <a:off x="2108193" y="2008423"/>
            <a:ext cx="7975614" cy="2811447"/>
            <a:chOff x="584193" y="2008422"/>
            <a:chExt cx="7975614" cy="2811447"/>
          </a:xfrm>
        </p:grpSpPr>
        <p:pic>
          <p:nvPicPr>
            <p:cNvPr id="4" name="Picture 3" descr="A close up of a light  Description generated with high confidence">
              <a:extLst>
                <a:ext uri="{FF2B5EF4-FFF2-40B4-BE49-F238E27FC236}">
                  <a16:creationId xmlns:a16="http://schemas.microsoft.com/office/drawing/2014/main" id="{AF89B0FB-13F6-4F1E-8FB4-1F3C4C5AB2A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84193" y="2439309"/>
              <a:ext cx="7975614" cy="2380560"/>
            </a:xfrm>
            <a:prstGeom prst="rect">
              <a:avLst/>
            </a:prstGeom>
          </p:spPr>
        </p:pic>
        <p:sp>
          <p:nvSpPr>
            <p:cNvPr id="5" name="TextBox 4">
              <a:extLst>
                <a:ext uri="{FF2B5EF4-FFF2-40B4-BE49-F238E27FC236}">
                  <a16:creationId xmlns:a16="http://schemas.microsoft.com/office/drawing/2014/main" id="{E6D97814-18A5-4363-9527-6D7D89B0A85B}"/>
                </a:ext>
              </a:extLst>
            </p:cNvPr>
            <p:cNvSpPr txBox="1"/>
            <p:nvPr/>
          </p:nvSpPr>
          <p:spPr bwMode="auto">
            <a:xfrm>
              <a:off x="672043" y="2008422"/>
              <a:ext cx="35493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a:ea typeface="Myriad Pro Semibold" charset="0"/>
                  <a:cs typeface="Arial" panose="020B0604020202020204" pitchFamily="34" charset="0"/>
                </a:rPr>
                <a:t>5,300 </a:t>
              </a:r>
              <a:r>
                <a:rPr lang="en-GB" sz="2200" b="1" dirty="0">
                  <a:latin typeface="Myriad Pro Semibold"/>
                  <a:ea typeface="Myriad Pro Semibold" charset="0"/>
                  <a:cs typeface="Arial" panose="020B0604020202020204" pitchFamily="34" charset="0"/>
                </a:rPr>
                <a:t>−</a:t>
              </a:r>
              <a:r>
                <a:rPr lang="en-GB" sz="2200" dirty="0">
                  <a:latin typeface="Myriad Pro Semibold"/>
                  <a:ea typeface="Myriad Pro Semibold" charset="0"/>
                  <a:cs typeface="Arial" panose="020B0604020202020204" pitchFamily="34" charset="0"/>
                </a:rPr>
                <a:t> </a:t>
              </a:r>
              <a:r>
                <a:rPr lang="en-GB" sz="2200" b="1" dirty="0">
                  <a:latin typeface="Myriad Pro Semibold"/>
                  <a:ea typeface="Myriad Pro Semibold" charset="0"/>
                  <a:cs typeface="Arial" panose="020B0604020202020204" pitchFamily="34" charset="0"/>
                </a:rPr>
                <a:t>340</a:t>
              </a:r>
              <a:r>
                <a:rPr lang="en-GB" sz="2200" dirty="0">
                  <a:latin typeface="Myriad Pro Semibold"/>
                  <a:ea typeface="Myriad Pro Semibold" charset="0"/>
                  <a:cs typeface="Arial" panose="020B0604020202020204" pitchFamily="34" charset="0"/>
                </a:rPr>
                <a:t> + 4,700 </a:t>
              </a:r>
              <a:r>
                <a:rPr lang="en-GB" sz="2200" b="1" dirty="0">
                  <a:latin typeface="Myriad Pro Semibold"/>
                  <a:ea typeface="Myriad Pro Semibold" charset="0"/>
                  <a:cs typeface="Arial" panose="020B0604020202020204" pitchFamily="34" charset="0"/>
                </a:rPr>
                <a:t>+ 340</a:t>
              </a:r>
              <a:endParaRPr lang="en-GB" sz="2200" b="1" dirty="0">
                <a:latin typeface="Myriad Pro Semibold"/>
                <a:ea typeface="Myriad Pro Semibold" charset="0"/>
                <a:cs typeface="Myriad Pro Semibold" charset="0"/>
              </a:endParaRPr>
            </a:p>
          </p:txBody>
        </p:sp>
        <p:sp>
          <p:nvSpPr>
            <p:cNvPr id="6" name="TextBox 5">
              <a:extLst>
                <a:ext uri="{FF2B5EF4-FFF2-40B4-BE49-F238E27FC236}">
                  <a16:creationId xmlns:a16="http://schemas.microsoft.com/office/drawing/2014/main" id="{A2D3D630-A4D5-4D50-A599-748263048250}"/>
                </a:ext>
              </a:extLst>
            </p:cNvPr>
            <p:cNvSpPr txBox="1"/>
            <p:nvPr/>
          </p:nvSpPr>
          <p:spPr bwMode="auto">
            <a:xfrm>
              <a:off x="4290213" y="2008422"/>
              <a:ext cx="3770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a:ea typeface="Myriad Pro Semibold" charset="0"/>
                  <a:cs typeface="Arial" panose="020B0604020202020204" pitchFamily="34" charset="0"/>
                </a:rPr>
                <a:t>=</a:t>
              </a:r>
              <a:endParaRPr lang="en-GB" sz="2200" b="1" dirty="0">
                <a:latin typeface="Myriad Pro Semibold"/>
                <a:ea typeface="Myriad Pro Semibold" charset="0"/>
                <a:cs typeface="Myriad Pro Semibold" charset="0"/>
              </a:endParaRPr>
            </a:p>
          </p:txBody>
        </p:sp>
        <p:sp>
          <p:nvSpPr>
            <p:cNvPr id="7" name="TextBox 6">
              <a:extLst>
                <a:ext uri="{FF2B5EF4-FFF2-40B4-BE49-F238E27FC236}">
                  <a16:creationId xmlns:a16="http://schemas.microsoft.com/office/drawing/2014/main" id="{5EED68EB-EE96-4AA1-AD69-785B12402956}"/>
                </a:ext>
              </a:extLst>
            </p:cNvPr>
            <p:cNvSpPr txBox="1"/>
            <p:nvPr/>
          </p:nvSpPr>
          <p:spPr bwMode="auto">
            <a:xfrm>
              <a:off x="6110019" y="2008422"/>
              <a:ext cx="100700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a:ea typeface="Myriad Pro Semibold" charset="0"/>
                  <a:cs typeface="Arial" panose="020B0604020202020204" pitchFamily="34" charset="0"/>
                </a:rPr>
                <a:t>10,000</a:t>
              </a:r>
              <a:endParaRPr lang="en-GB" sz="2200" b="1" dirty="0">
                <a:latin typeface="Myriad Pro Semibold"/>
                <a:ea typeface="Myriad Pro Semibold" charset="0"/>
                <a:cs typeface="Myriad Pro Semibold" charset="0"/>
              </a:endParaRPr>
            </a:p>
          </p:txBody>
        </p:sp>
      </p:grpSp>
    </p:spTree>
    <p:extLst>
      <p:ext uri="{BB962C8B-B14F-4D97-AF65-F5344CB8AC3E}">
        <p14:creationId xmlns:p14="http://schemas.microsoft.com/office/powerpoint/2010/main" val="29549104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1:10</a:t>
            </a:r>
          </a:p>
        </p:txBody>
      </p:sp>
      <p:graphicFrame>
        <p:nvGraphicFramePr>
          <p:cNvPr id="3" name="Table 2">
            <a:extLst>
              <a:ext uri="{FF2B5EF4-FFF2-40B4-BE49-F238E27FC236}">
                <a16:creationId xmlns:a16="http://schemas.microsoft.com/office/drawing/2014/main" id="{D91806A7-DA47-424C-BF14-A8BA5B02876F}"/>
              </a:ext>
            </a:extLst>
          </p:cNvPr>
          <p:cNvGraphicFramePr>
            <a:graphicFrameLocks noGrp="1"/>
          </p:cNvGraphicFramePr>
          <p:nvPr/>
        </p:nvGraphicFramePr>
        <p:xfrm>
          <a:off x="2495550" y="1989000"/>
          <a:ext cx="6948822" cy="3014400"/>
        </p:xfrm>
        <a:graphic>
          <a:graphicData uri="http://schemas.openxmlformats.org/drawingml/2006/table">
            <a:tbl>
              <a:tblPr firstRow="1" firstCol="1" bandRow="1">
                <a:tableStyleId>{5C22544A-7EE6-4342-B048-85BDC9FD1C3A}</a:tableStyleId>
              </a:tblPr>
              <a:tblGrid>
                <a:gridCol w="5646003">
                  <a:extLst>
                    <a:ext uri="{9D8B030D-6E8A-4147-A177-3AD203B41FA5}">
                      <a16:colId xmlns:a16="http://schemas.microsoft.com/office/drawing/2014/main" val="260485223"/>
                    </a:ext>
                  </a:extLst>
                </a:gridCol>
                <a:gridCol w="1302819">
                  <a:extLst>
                    <a:ext uri="{9D8B030D-6E8A-4147-A177-3AD203B41FA5}">
                      <a16:colId xmlns:a16="http://schemas.microsoft.com/office/drawing/2014/main" val="259182522"/>
                    </a:ext>
                  </a:extLst>
                </a:gridCol>
              </a:tblGrid>
              <a:tr h="576000">
                <a:tc>
                  <a:txBody>
                    <a:bodyPr/>
                    <a:lstStyle/>
                    <a:p>
                      <a:pPr>
                        <a:spcBef>
                          <a:spcPts val="400"/>
                        </a:spcBef>
                        <a:spcAft>
                          <a:spcPts val="40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2400" b="0" dirty="0">
                          <a:solidFill>
                            <a:schemeClr val="tx1"/>
                          </a:solidFill>
                          <a:effectLst/>
                          <a:latin typeface="Myriad Pro" panose="020B0503030403020204" pitchFamily="34" charset="0"/>
                          <a:sym typeface="Wingdings" panose="05000000000000000000" pitchFamily="2" charset="2"/>
                        </a:rPr>
                        <a:t></a:t>
                      </a:r>
                      <a:r>
                        <a:rPr lang="en-GB" sz="2400" b="0" dirty="0">
                          <a:solidFill>
                            <a:schemeClr val="tx1"/>
                          </a:solidFill>
                          <a:effectLst/>
                          <a:latin typeface="Myriad Pro" panose="020B0503030403020204" pitchFamily="34" charset="0"/>
                        </a:rPr>
                        <a:t> </a:t>
                      </a:r>
                      <a:r>
                        <a:rPr lang="en-GB" sz="2400" b="0" dirty="0">
                          <a:solidFill>
                            <a:schemeClr val="tx1"/>
                          </a:solidFill>
                          <a:effectLst/>
                          <a:latin typeface="Myriad Pro Semibold"/>
                        </a:rPr>
                        <a:t>or</a:t>
                      </a:r>
                      <a:r>
                        <a:rPr lang="en-GB" sz="2400" b="0" dirty="0">
                          <a:solidFill>
                            <a:schemeClr val="tx1"/>
                          </a:solidFill>
                          <a:effectLst/>
                          <a:latin typeface="Myriad Pro" panose="020B0503030403020204" pitchFamily="34" charset="0"/>
                        </a:rPr>
                        <a:t> </a:t>
                      </a:r>
                      <a:r>
                        <a:rPr lang="en-GB" sz="2400" b="0" dirty="0">
                          <a:solidFill>
                            <a:schemeClr val="tx1"/>
                          </a:solidFill>
                          <a:effectLst/>
                          <a:latin typeface="Myriad Pro" panose="020B0503030403020204" pitchFamily="34" charset="0"/>
                          <a:sym typeface="Wingdings" panose="05000000000000000000" pitchFamily="2" charset="2"/>
                        </a:rPr>
                        <a:t></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568923989"/>
                  </a:ext>
                </a:extLst>
              </a:tr>
              <a:tr h="576000">
                <a:tc>
                  <a:txBody>
                    <a:bodyPr/>
                    <a:lstStyle/>
                    <a:p>
                      <a:pPr>
                        <a:spcBef>
                          <a:spcPts val="400"/>
                        </a:spcBef>
                        <a:spcAft>
                          <a:spcPts val="400"/>
                        </a:spcAft>
                      </a:pPr>
                      <a:r>
                        <a:rPr lang="en-GB" sz="2400" b="0" dirty="0">
                          <a:solidFill>
                            <a:schemeClr val="tx1"/>
                          </a:solidFill>
                          <a:effectLst/>
                          <a:latin typeface="Myriad Pro Semibold"/>
                        </a:rPr>
                        <a:t>101 + 99 = 100 + 100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charset="0"/>
                        <a:buNone/>
                        <a:tabLst/>
                        <a:defRPr/>
                      </a:pPr>
                      <a:r>
                        <a:rPr lang="en-GB" sz="2400" b="0" dirty="0">
                          <a:solidFill>
                            <a:schemeClr val="bg1"/>
                          </a:solidFill>
                          <a:effectLst/>
                          <a:latin typeface="Myriad Pro" panose="020B0503030403020204" pitchFamily="34" charset="0"/>
                        </a:rPr>
                        <a:t> </a:t>
                      </a:r>
                      <a:r>
                        <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sym typeface="Wingdings" panose="05000000000000000000" pitchFamily="2" charset="2"/>
                        </a:rPr>
                        <a:t></a:t>
                      </a:r>
                      <a:endPar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1684782"/>
                  </a:ext>
                </a:extLst>
              </a:tr>
              <a:tr h="576000">
                <a:tc>
                  <a:txBody>
                    <a:bodyPr/>
                    <a:lstStyle/>
                    <a:p>
                      <a:pPr>
                        <a:spcBef>
                          <a:spcPts val="400"/>
                        </a:spcBef>
                        <a:spcAft>
                          <a:spcPts val="400"/>
                        </a:spcAft>
                      </a:pPr>
                      <a:r>
                        <a:rPr lang="en-GB" sz="2400" b="0" dirty="0">
                          <a:solidFill>
                            <a:schemeClr val="tx1"/>
                          </a:solidFill>
                          <a:effectLst/>
                          <a:latin typeface="Myriad Pro Semibold"/>
                        </a:rPr>
                        <a:t>27 + 56 = 28 + 57</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charset="0"/>
                        <a:buNone/>
                        <a:tabLst/>
                        <a:defRPr/>
                      </a:pPr>
                      <a:r>
                        <a:rPr lang="en-GB" sz="2400" b="0" dirty="0">
                          <a:solidFill>
                            <a:schemeClr val="bg1"/>
                          </a:solidFill>
                          <a:effectLst/>
                          <a:latin typeface="Myriad Pro" panose="020B0503030403020204" pitchFamily="34" charset="0"/>
                        </a:rPr>
                        <a:t> </a:t>
                      </a:r>
                      <a:r>
                        <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sym typeface="Wingdings" panose="05000000000000000000" pitchFamily="2" charset="2"/>
                        </a:rPr>
                        <a:t></a:t>
                      </a:r>
                      <a:endPar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7085320"/>
                  </a:ext>
                </a:extLst>
              </a:tr>
              <a:tr h="576000">
                <a:tc>
                  <a:txBody>
                    <a:bodyPr/>
                    <a:lstStyle/>
                    <a:p>
                      <a:pPr>
                        <a:spcBef>
                          <a:spcPts val="400"/>
                        </a:spcBef>
                        <a:spcAft>
                          <a:spcPts val="400"/>
                        </a:spcAft>
                      </a:pPr>
                      <a:r>
                        <a:rPr lang="en-GB" sz="2400" b="0" dirty="0">
                          <a:solidFill>
                            <a:schemeClr val="tx1"/>
                          </a:solidFill>
                          <a:effectLst/>
                          <a:latin typeface="Myriad Pro Semibold"/>
                        </a:rPr>
                        <a:t>248,000 + 564,000 = 148,000 + 464,000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2400" b="0" dirty="0">
                          <a:solidFill>
                            <a:schemeClr val="bg1"/>
                          </a:solidFill>
                          <a:effectLst/>
                          <a:latin typeface="Myriad Pro" panose="020B0503030403020204" pitchFamily="34" charset="0"/>
                        </a:rPr>
                        <a:t> </a:t>
                      </a:r>
                      <a:r>
                        <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sym typeface="Wingdings" panose="05000000000000000000" pitchFamily="2" charset="2"/>
                        </a:rPr>
                        <a:t></a:t>
                      </a:r>
                      <a:endParaRPr lang="en-GB" sz="2400" b="0"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204694"/>
                  </a:ext>
                </a:extLst>
              </a:tr>
              <a:tr h="576000">
                <a:tc>
                  <a:txBody>
                    <a:bodyPr/>
                    <a:lstStyle/>
                    <a:p>
                      <a:pPr>
                        <a:spcBef>
                          <a:spcPts val="400"/>
                        </a:spcBef>
                        <a:spcAft>
                          <a:spcPts val="400"/>
                        </a:spcAft>
                      </a:pPr>
                      <a:r>
                        <a:rPr lang="en-GB" sz="2400" b="0" dirty="0">
                          <a:solidFill>
                            <a:schemeClr val="tx1"/>
                          </a:solidFill>
                          <a:effectLst/>
                          <a:latin typeface="Myriad Pro Semibold"/>
                        </a:rPr>
                        <a:t>0.27 + 0.56 = 0.23 + 0.6</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2400" b="0" dirty="0">
                          <a:solidFill>
                            <a:schemeClr val="bg1"/>
                          </a:solidFill>
                          <a:effectLst/>
                          <a:latin typeface="Myriad Pro" panose="020B0503030403020204" pitchFamily="34" charset="0"/>
                        </a:rPr>
                        <a:t> </a:t>
                      </a:r>
                      <a:r>
                        <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sym typeface="Wingdings" panose="05000000000000000000" pitchFamily="2" charset="2"/>
                        </a:rPr>
                        <a:t></a:t>
                      </a:r>
                      <a:endParaRPr lang="en-GB" sz="2400" b="0"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4590618"/>
                  </a:ext>
                </a:extLst>
              </a:tr>
            </a:tbl>
          </a:graphicData>
        </a:graphic>
      </p:graphicFrame>
      <p:sp>
        <p:nvSpPr>
          <p:cNvPr id="4" name="TextBox 3">
            <a:extLst>
              <a:ext uri="{FF2B5EF4-FFF2-40B4-BE49-F238E27FC236}">
                <a16:creationId xmlns:a16="http://schemas.microsoft.com/office/drawing/2014/main" id="{BFB83BBA-D226-4297-910B-2CEA4F4BB0DD}"/>
              </a:ext>
            </a:extLst>
          </p:cNvPr>
          <p:cNvSpPr txBox="1"/>
          <p:nvPr/>
        </p:nvSpPr>
        <p:spPr bwMode="auto">
          <a:xfrm>
            <a:off x="8556549" y="3129352"/>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5" name="TextBox 4">
            <a:extLst>
              <a:ext uri="{FF2B5EF4-FFF2-40B4-BE49-F238E27FC236}">
                <a16:creationId xmlns:a16="http://schemas.microsoft.com/office/drawing/2014/main" id="{6C6F2863-8143-4F10-A3B8-C2ACBF4B6339}"/>
              </a:ext>
            </a:extLst>
          </p:cNvPr>
          <p:cNvSpPr txBox="1"/>
          <p:nvPr/>
        </p:nvSpPr>
        <p:spPr bwMode="auto">
          <a:xfrm>
            <a:off x="8518077" y="2519087"/>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6" name="TextBox 5">
            <a:extLst>
              <a:ext uri="{FF2B5EF4-FFF2-40B4-BE49-F238E27FC236}">
                <a16:creationId xmlns:a16="http://schemas.microsoft.com/office/drawing/2014/main" id="{8AC33B00-CEE6-49C4-AB9D-FB1320E3EFC5}"/>
              </a:ext>
            </a:extLst>
          </p:cNvPr>
          <p:cNvSpPr txBox="1"/>
          <p:nvPr/>
        </p:nvSpPr>
        <p:spPr bwMode="auto">
          <a:xfrm>
            <a:off x="8518077" y="4348437"/>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9" name="TextBox 8">
            <a:extLst>
              <a:ext uri="{FF2B5EF4-FFF2-40B4-BE49-F238E27FC236}">
                <a16:creationId xmlns:a16="http://schemas.microsoft.com/office/drawing/2014/main" id="{F3376E9A-3A3F-4987-92B5-D345C946118F}"/>
              </a:ext>
            </a:extLst>
          </p:cNvPr>
          <p:cNvSpPr txBox="1"/>
          <p:nvPr/>
        </p:nvSpPr>
        <p:spPr bwMode="auto">
          <a:xfrm>
            <a:off x="8556549" y="3741131"/>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251627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  Description automatically generated">
            <a:extLst>
              <a:ext uri="{FF2B5EF4-FFF2-40B4-BE49-F238E27FC236}">
                <a16:creationId xmlns:a16="http://schemas.microsoft.com/office/drawing/2014/main" id="{46A61F62-C0EA-4663-9D58-1F0D89B52E45}"/>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1.28 Common structures and the part-part-whole relationship</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518757241"/>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1:1 - 1:3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955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1:10</a:t>
            </a:r>
          </a:p>
        </p:txBody>
      </p:sp>
      <p:pic>
        <p:nvPicPr>
          <p:cNvPr id="4" name="Picture 3" descr="A close up of a logo  Description generated with very high confidence">
            <a:extLst>
              <a:ext uri="{FF2B5EF4-FFF2-40B4-BE49-F238E27FC236}">
                <a16:creationId xmlns:a16="http://schemas.microsoft.com/office/drawing/2014/main" id="{CC68ED41-8ABA-4E7E-81F5-F41F3398E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1393946"/>
            <a:ext cx="6135088" cy="4070108"/>
          </a:xfrm>
          <a:prstGeom prst="rect">
            <a:avLst/>
          </a:prstGeom>
        </p:spPr>
      </p:pic>
      <p:sp>
        <p:nvSpPr>
          <p:cNvPr id="5" name="TextBox 4">
            <a:extLst>
              <a:ext uri="{FF2B5EF4-FFF2-40B4-BE49-F238E27FC236}">
                <a16:creationId xmlns:a16="http://schemas.microsoft.com/office/drawing/2014/main" id="{7CFFE375-4978-4BA8-BCA2-697BA65961B9}"/>
              </a:ext>
            </a:extLst>
          </p:cNvPr>
          <p:cNvSpPr txBox="1"/>
          <p:nvPr/>
        </p:nvSpPr>
        <p:spPr bwMode="auto">
          <a:xfrm>
            <a:off x="3166268" y="1528218"/>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0.525</a:t>
            </a:r>
            <a:endParaRPr lang="en-GB" sz="2400" dirty="0">
              <a:latin typeface="Myriad Pro Semibold"/>
              <a:ea typeface="Myriad Pro Semibold" charset="0"/>
              <a:cs typeface="Myriad Pro Semibold" charset="0"/>
            </a:endParaRPr>
          </a:p>
        </p:txBody>
      </p:sp>
    </p:spTree>
    <p:extLst>
      <p:ext uri="{BB962C8B-B14F-4D97-AF65-F5344CB8AC3E}">
        <p14:creationId xmlns:p14="http://schemas.microsoft.com/office/powerpoint/2010/main" val="414296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13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99458870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the ‘same sum’ rule to balance equations with an unknown</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8279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13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1.29 Using equivalence and the compensation category to calculate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91350350"/>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1:8 – 1:10</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9-12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text  Description automatically generated">
            <a:extLst>
              <a:ext uri="{FF2B5EF4-FFF2-40B4-BE49-F238E27FC236}">
                <a16:creationId xmlns:a16="http://schemas.microsoft.com/office/drawing/2014/main" id="{96CB3017-4620-4465-BCF5-EAF71C596A9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2350876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1:8</a:t>
            </a:r>
          </a:p>
        </p:txBody>
      </p:sp>
      <p:sp>
        <p:nvSpPr>
          <p:cNvPr id="15" name="TextBox 14">
            <a:extLst>
              <a:ext uri="{FF2B5EF4-FFF2-40B4-BE49-F238E27FC236}">
                <a16:creationId xmlns:a16="http://schemas.microsoft.com/office/drawing/2014/main" id="{5014209F-D314-4E69-965D-C34CA2FA0744}"/>
              </a:ext>
            </a:extLst>
          </p:cNvPr>
          <p:cNvSpPr txBox="1"/>
          <p:nvPr/>
        </p:nvSpPr>
        <p:spPr bwMode="auto">
          <a:xfrm>
            <a:off x="8040408" y="4794826"/>
            <a:ext cx="510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31</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a16="http://schemas.microsoft.com/office/drawing/2014/main" id="{DBF3CEA0-6D3F-4236-A0B9-22A020697970}"/>
              </a:ext>
            </a:extLst>
          </p:cNvPr>
          <p:cNvSpPr txBox="1"/>
          <p:nvPr/>
        </p:nvSpPr>
        <p:spPr bwMode="auto">
          <a:xfrm>
            <a:off x="4972976" y="3872317"/>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7" name="TextBox 16">
            <a:extLst>
              <a:ext uri="{FF2B5EF4-FFF2-40B4-BE49-F238E27FC236}">
                <a16:creationId xmlns:a16="http://schemas.microsoft.com/office/drawing/2014/main" id="{B0C7D1A9-0533-4432-B58D-256E4B5C355B}"/>
              </a:ext>
            </a:extLst>
          </p:cNvPr>
          <p:cNvSpPr txBox="1"/>
          <p:nvPr/>
        </p:nvSpPr>
        <p:spPr bwMode="auto">
          <a:xfrm>
            <a:off x="6498310" y="5841413"/>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a:t>
            </a:r>
            <a:endParaRPr lang="en-GB" sz="2400" dirty="0">
              <a:solidFill>
                <a:srgbClr val="959595"/>
              </a:solidFill>
              <a:latin typeface="Comic Sans MS" panose="030F0702030302020204" pitchFamily="66" charset="0"/>
              <a:ea typeface="Myriad Pro Semibold" charset="0"/>
              <a:cs typeface="Myriad Pro Semibold" charset="0"/>
            </a:endParaRPr>
          </a:p>
        </p:txBody>
      </p:sp>
      <p:grpSp>
        <p:nvGrpSpPr>
          <p:cNvPr id="28" name="Group 27">
            <a:extLst>
              <a:ext uri="{FF2B5EF4-FFF2-40B4-BE49-F238E27FC236}">
                <a16:creationId xmlns:a16="http://schemas.microsoft.com/office/drawing/2014/main" id="{E81DF93B-0092-4AF7-9698-2CFAEEC762E6}"/>
              </a:ext>
            </a:extLst>
          </p:cNvPr>
          <p:cNvGrpSpPr/>
          <p:nvPr/>
        </p:nvGrpSpPr>
        <p:grpSpPr>
          <a:xfrm>
            <a:off x="3494095" y="4758092"/>
            <a:ext cx="5068919" cy="535133"/>
            <a:chOff x="1970094" y="4758091"/>
            <a:chExt cx="5068919" cy="535133"/>
          </a:xfrm>
        </p:grpSpPr>
        <p:sp>
          <p:nvSpPr>
            <p:cNvPr id="9" name="TextBox 8">
              <a:extLst>
                <a:ext uri="{FF2B5EF4-FFF2-40B4-BE49-F238E27FC236}">
                  <a16:creationId xmlns:a16="http://schemas.microsoft.com/office/drawing/2014/main" id="{EF9138DD-27D8-4C8A-B6E9-D2F5B34121D2}"/>
                </a:ext>
              </a:extLst>
            </p:cNvPr>
            <p:cNvSpPr txBox="1"/>
            <p:nvPr/>
          </p:nvSpPr>
          <p:spPr bwMode="auto">
            <a:xfrm>
              <a:off x="1970094" y="479482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28</a:t>
              </a:r>
              <a:endParaRPr lang="en-GB" sz="2400" dirty="0">
                <a:latin typeface="Myriad Pro Semibold"/>
                <a:ea typeface="Myriad Pro Semibold" charset="0"/>
                <a:cs typeface="Myriad Pro Semibold" charset="0"/>
              </a:endParaRPr>
            </a:p>
          </p:txBody>
        </p:sp>
        <p:sp>
          <p:nvSpPr>
            <p:cNvPr id="10" name="TextBox 9">
              <a:extLst>
                <a:ext uri="{FF2B5EF4-FFF2-40B4-BE49-F238E27FC236}">
                  <a16:creationId xmlns:a16="http://schemas.microsoft.com/office/drawing/2014/main" id="{EEC77673-96BF-4FAF-8045-F7ACAA9C1D7F}"/>
                </a:ext>
              </a:extLst>
            </p:cNvPr>
            <p:cNvSpPr txBox="1"/>
            <p:nvPr/>
          </p:nvSpPr>
          <p:spPr bwMode="auto">
            <a:xfrm>
              <a:off x="2775422" y="479482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1" name="TextBox 10">
              <a:extLst>
                <a:ext uri="{FF2B5EF4-FFF2-40B4-BE49-F238E27FC236}">
                  <a16:creationId xmlns:a16="http://schemas.microsoft.com/office/drawing/2014/main" id="{18973B30-2B46-4F12-9129-23EB4BE82C78}"/>
                </a:ext>
              </a:extLst>
            </p:cNvPr>
            <p:cNvSpPr txBox="1"/>
            <p:nvPr/>
          </p:nvSpPr>
          <p:spPr bwMode="auto">
            <a:xfrm>
              <a:off x="3457319" y="479482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32</a:t>
              </a:r>
              <a:endParaRPr lang="en-GB" sz="2400" dirty="0">
                <a:latin typeface="Myriad Pro Semibold"/>
                <a:ea typeface="Myriad Pro Semibold" charset="0"/>
                <a:cs typeface="Myriad Pro Semibold" charset="0"/>
              </a:endParaRPr>
            </a:p>
          </p:txBody>
        </p:sp>
        <p:sp>
          <p:nvSpPr>
            <p:cNvPr id="12" name="TextBox 11">
              <a:extLst>
                <a:ext uri="{FF2B5EF4-FFF2-40B4-BE49-F238E27FC236}">
                  <a16:creationId xmlns:a16="http://schemas.microsoft.com/office/drawing/2014/main" id="{63E14222-2921-4EA9-84B8-0D50C12BFB75}"/>
                </a:ext>
              </a:extLst>
            </p:cNvPr>
            <p:cNvSpPr txBox="1"/>
            <p:nvPr/>
          </p:nvSpPr>
          <p:spPr bwMode="auto">
            <a:xfrm>
              <a:off x="4262647" y="479482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3" name="TextBox 12">
              <a:extLst>
                <a:ext uri="{FF2B5EF4-FFF2-40B4-BE49-F238E27FC236}">
                  <a16:creationId xmlns:a16="http://schemas.microsoft.com/office/drawing/2014/main" id="{9A39AE77-23D7-466E-9804-34C87D34D05C}"/>
                </a:ext>
              </a:extLst>
            </p:cNvPr>
            <p:cNvSpPr txBox="1"/>
            <p:nvPr/>
          </p:nvSpPr>
          <p:spPr bwMode="auto">
            <a:xfrm>
              <a:off x="4944544" y="479482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Arial" panose="020B0604020202020204" pitchFamily="34" charset="0"/>
                </a:rPr>
                <a:t>29</a:t>
              </a:r>
              <a:endParaRPr lang="en-GB" sz="2400" dirty="0">
                <a:latin typeface="Myriad Pro" panose="020B0503030403020204" pitchFamily="34" charset="0"/>
                <a:ea typeface="Myriad Pro Semibold" charset="0"/>
                <a:cs typeface="Myriad Pro Semibold" charset="0"/>
              </a:endParaRPr>
            </a:p>
          </p:txBody>
        </p:sp>
        <p:sp>
          <p:nvSpPr>
            <p:cNvPr id="14" name="TextBox 13">
              <a:extLst>
                <a:ext uri="{FF2B5EF4-FFF2-40B4-BE49-F238E27FC236}">
                  <a16:creationId xmlns:a16="http://schemas.microsoft.com/office/drawing/2014/main" id="{54CAFB64-D68D-4985-9681-14EBB49302DB}"/>
                </a:ext>
              </a:extLst>
            </p:cNvPr>
            <p:cNvSpPr txBox="1"/>
            <p:nvPr/>
          </p:nvSpPr>
          <p:spPr bwMode="auto">
            <a:xfrm>
              <a:off x="5749873" y="479482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9" name="Rectangle 18">
              <a:extLst>
                <a:ext uri="{FF2B5EF4-FFF2-40B4-BE49-F238E27FC236}">
                  <a16:creationId xmlns:a16="http://schemas.microsoft.com/office/drawing/2014/main" id="{D2A943BC-7EB7-4385-B0A6-14951816E55D}"/>
                </a:ext>
              </a:extLst>
            </p:cNvPr>
            <p:cNvSpPr/>
            <p:nvPr/>
          </p:nvSpPr>
          <p:spPr bwMode="auto">
            <a:xfrm>
              <a:off x="6503880" y="4758091"/>
              <a:ext cx="535133" cy="535133"/>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grpSp>
      <p:sp>
        <p:nvSpPr>
          <p:cNvPr id="20" name="TextBox 19">
            <a:extLst>
              <a:ext uri="{FF2B5EF4-FFF2-40B4-BE49-F238E27FC236}">
                <a16:creationId xmlns:a16="http://schemas.microsoft.com/office/drawing/2014/main" id="{1147BD3D-8516-4EEC-BD88-9C42A6993B8F}"/>
              </a:ext>
            </a:extLst>
          </p:cNvPr>
          <p:cNvSpPr txBox="1"/>
          <p:nvPr/>
        </p:nvSpPr>
        <p:spPr bwMode="auto">
          <a:xfrm>
            <a:off x="7657620" y="1243012"/>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31</a:t>
            </a:r>
            <a:endParaRPr lang="en-GB" sz="2400" dirty="0">
              <a:latin typeface="Myriad Pro Semibold"/>
              <a:ea typeface="Myriad Pro Semibold" charset="0"/>
              <a:cs typeface="Myriad Pro Semibold" charset="0"/>
            </a:endParaRPr>
          </a:p>
        </p:txBody>
      </p:sp>
      <p:sp>
        <p:nvSpPr>
          <p:cNvPr id="7" name="TextBox 6">
            <a:extLst>
              <a:ext uri="{FF2B5EF4-FFF2-40B4-BE49-F238E27FC236}">
                <a16:creationId xmlns:a16="http://schemas.microsoft.com/office/drawing/2014/main" id="{9421ABCC-9314-4E1C-8A4D-121ECF561176}"/>
              </a:ext>
            </a:extLst>
          </p:cNvPr>
          <p:cNvSpPr txBox="1"/>
          <p:nvPr/>
        </p:nvSpPr>
        <p:spPr bwMode="auto">
          <a:xfrm>
            <a:off x="3849756" y="1243012"/>
            <a:ext cx="1231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28 + 32</a:t>
            </a:r>
            <a:endParaRPr lang="en-GB" sz="2400" dirty="0">
              <a:latin typeface="Myriad Pro Semibold"/>
              <a:ea typeface="Myriad Pro Semibold" charset="0"/>
              <a:cs typeface="Myriad Pro Semibold" charset="0"/>
            </a:endParaRPr>
          </a:p>
        </p:txBody>
      </p:sp>
      <p:sp>
        <p:nvSpPr>
          <p:cNvPr id="8" name="TextBox 7">
            <a:extLst>
              <a:ext uri="{FF2B5EF4-FFF2-40B4-BE49-F238E27FC236}">
                <a16:creationId xmlns:a16="http://schemas.microsoft.com/office/drawing/2014/main" id="{6BBE43B7-A9CE-4812-B6F1-63C0AC93415C}"/>
              </a:ext>
            </a:extLst>
          </p:cNvPr>
          <p:cNvSpPr txBox="1"/>
          <p:nvPr/>
        </p:nvSpPr>
        <p:spPr bwMode="auto">
          <a:xfrm>
            <a:off x="6855227" y="1243012"/>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29 +</a:t>
            </a:r>
            <a:endParaRPr lang="en-GB" sz="2400" dirty="0">
              <a:latin typeface="Myriad Pro Semibold"/>
              <a:ea typeface="Myriad Pro Semibold" charset="0"/>
              <a:cs typeface="Myriad Pro Semibold" charset="0"/>
            </a:endParaRPr>
          </a:p>
        </p:txBody>
      </p:sp>
      <p:sp>
        <p:nvSpPr>
          <p:cNvPr id="18" name="Rectangle 17">
            <a:extLst>
              <a:ext uri="{FF2B5EF4-FFF2-40B4-BE49-F238E27FC236}">
                <a16:creationId xmlns:a16="http://schemas.microsoft.com/office/drawing/2014/main" id="{4B7D259A-3CC3-4F0C-9F12-69C00DCCA98E}"/>
              </a:ext>
            </a:extLst>
          </p:cNvPr>
          <p:cNvSpPr/>
          <p:nvPr/>
        </p:nvSpPr>
        <p:spPr bwMode="auto">
          <a:xfrm>
            <a:off x="7649100" y="1206278"/>
            <a:ext cx="535133" cy="535133"/>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21" name="TextBox 20">
            <a:extLst>
              <a:ext uri="{FF2B5EF4-FFF2-40B4-BE49-F238E27FC236}">
                <a16:creationId xmlns:a16="http://schemas.microsoft.com/office/drawing/2014/main" id="{8258C9DB-FF1A-4758-BB63-B1FD93C2BAFF}"/>
              </a:ext>
            </a:extLst>
          </p:cNvPr>
          <p:cNvSpPr txBox="1"/>
          <p:nvPr/>
        </p:nvSpPr>
        <p:spPr bwMode="auto">
          <a:xfrm>
            <a:off x="5842726" y="124301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pic>
        <p:nvPicPr>
          <p:cNvPr id="23" name="Picture 22">
            <a:extLst>
              <a:ext uri="{FF2B5EF4-FFF2-40B4-BE49-F238E27FC236}">
                <a16:creationId xmlns:a16="http://schemas.microsoft.com/office/drawing/2014/main" id="{088427F1-4AD9-4BB4-8A19-D7C72A64B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975" y="1821629"/>
            <a:ext cx="6150053" cy="1758227"/>
          </a:xfrm>
          <a:prstGeom prst="rect">
            <a:avLst/>
          </a:prstGeom>
        </p:spPr>
      </p:pic>
      <p:pic>
        <p:nvPicPr>
          <p:cNvPr id="25" name="Picture 24">
            <a:extLst>
              <a:ext uri="{FF2B5EF4-FFF2-40B4-BE49-F238E27FC236}">
                <a16:creationId xmlns:a16="http://schemas.microsoft.com/office/drawing/2014/main" id="{838476EE-E6DA-4487-B2AD-83EDF6B863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3558" y="4308973"/>
            <a:ext cx="3000208" cy="516245"/>
          </a:xfrm>
          <a:prstGeom prst="rect">
            <a:avLst/>
          </a:prstGeom>
        </p:spPr>
      </p:pic>
      <p:pic>
        <p:nvPicPr>
          <p:cNvPr id="27" name="Picture 26" descr="A close up of a logo  Description generated with high confidence">
            <a:extLst>
              <a:ext uri="{FF2B5EF4-FFF2-40B4-BE49-F238E27FC236}">
                <a16:creationId xmlns:a16="http://schemas.microsoft.com/office/drawing/2014/main" id="{AF059880-8D77-4E39-A837-309685C821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4001" y="5353674"/>
            <a:ext cx="3089990" cy="516245"/>
          </a:xfrm>
          <a:prstGeom prst="rect">
            <a:avLst/>
          </a:prstGeom>
        </p:spPr>
      </p:pic>
    </p:spTree>
    <p:extLst>
      <p:ext uri="{BB962C8B-B14F-4D97-AF65-F5344CB8AC3E}">
        <p14:creationId xmlns:p14="http://schemas.microsoft.com/office/powerpoint/2010/main" val="16292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0"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1:8</a:t>
            </a:r>
          </a:p>
        </p:txBody>
      </p:sp>
      <p:sp>
        <p:nvSpPr>
          <p:cNvPr id="3" name="TextBox 2">
            <a:extLst>
              <a:ext uri="{FF2B5EF4-FFF2-40B4-BE49-F238E27FC236}">
                <a16:creationId xmlns:a16="http://schemas.microsoft.com/office/drawing/2014/main" id="{0BB441EA-CCED-4EA1-8724-8B442910AB3D}"/>
              </a:ext>
            </a:extLst>
          </p:cNvPr>
          <p:cNvSpPr txBox="1"/>
          <p:nvPr/>
        </p:nvSpPr>
        <p:spPr bwMode="auto">
          <a:xfrm>
            <a:off x="6478162" y="4794826"/>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40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4" name="TextBox 3">
            <a:extLst>
              <a:ext uri="{FF2B5EF4-FFF2-40B4-BE49-F238E27FC236}">
                <a16:creationId xmlns:a16="http://schemas.microsoft.com/office/drawing/2014/main" id="{270A8C44-C93E-4D7B-8914-F451AF3ADB5D}"/>
              </a:ext>
            </a:extLst>
          </p:cNvPr>
          <p:cNvSpPr txBox="1"/>
          <p:nvPr/>
        </p:nvSpPr>
        <p:spPr bwMode="auto">
          <a:xfrm>
            <a:off x="4879202" y="3768493"/>
            <a:ext cx="748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5" name="TextBox 4">
            <a:extLst>
              <a:ext uri="{FF2B5EF4-FFF2-40B4-BE49-F238E27FC236}">
                <a16:creationId xmlns:a16="http://schemas.microsoft.com/office/drawing/2014/main" id="{E503FF43-DC9A-469E-9ECF-C608E9173224}"/>
              </a:ext>
            </a:extLst>
          </p:cNvPr>
          <p:cNvSpPr txBox="1"/>
          <p:nvPr/>
        </p:nvSpPr>
        <p:spPr bwMode="auto">
          <a:xfrm>
            <a:off x="6404535" y="5716940"/>
            <a:ext cx="748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grpSp>
        <p:nvGrpSpPr>
          <p:cNvPr id="31" name="Group 30">
            <a:extLst>
              <a:ext uri="{FF2B5EF4-FFF2-40B4-BE49-F238E27FC236}">
                <a16:creationId xmlns:a16="http://schemas.microsoft.com/office/drawing/2014/main" id="{EF5FBB91-56A1-432B-8CEA-A74F26508AE6}"/>
              </a:ext>
            </a:extLst>
          </p:cNvPr>
          <p:cNvGrpSpPr/>
          <p:nvPr/>
        </p:nvGrpSpPr>
        <p:grpSpPr>
          <a:xfrm>
            <a:off x="3494095" y="4758092"/>
            <a:ext cx="5090855" cy="535133"/>
            <a:chOff x="1970094" y="4758091"/>
            <a:chExt cx="5090855" cy="535133"/>
          </a:xfrm>
        </p:grpSpPr>
        <p:sp>
          <p:nvSpPr>
            <p:cNvPr id="7" name="TextBox 6">
              <a:extLst>
                <a:ext uri="{FF2B5EF4-FFF2-40B4-BE49-F238E27FC236}">
                  <a16:creationId xmlns:a16="http://schemas.microsoft.com/office/drawing/2014/main" id="{B6EC586F-B7E1-42AA-90EB-D3F9634776BE}"/>
                </a:ext>
              </a:extLst>
            </p:cNvPr>
            <p:cNvSpPr txBox="1"/>
            <p:nvPr/>
          </p:nvSpPr>
          <p:spPr bwMode="auto">
            <a:xfrm>
              <a:off x="1970094" y="479482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30</a:t>
              </a:r>
              <a:endParaRPr lang="en-GB" sz="2400" dirty="0">
                <a:latin typeface="Myriad Pro Semibold"/>
                <a:ea typeface="Myriad Pro Semibold" charset="0"/>
                <a:cs typeface="Myriad Pro Semibold" charset="0"/>
              </a:endParaRPr>
            </a:p>
          </p:txBody>
        </p:sp>
        <p:sp>
          <p:nvSpPr>
            <p:cNvPr id="8" name="TextBox 7">
              <a:extLst>
                <a:ext uri="{FF2B5EF4-FFF2-40B4-BE49-F238E27FC236}">
                  <a16:creationId xmlns:a16="http://schemas.microsoft.com/office/drawing/2014/main" id="{4BA4E188-92A5-428B-942A-B5D4F590BF2D}"/>
                </a:ext>
              </a:extLst>
            </p:cNvPr>
            <p:cNvSpPr txBox="1"/>
            <p:nvPr/>
          </p:nvSpPr>
          <p:spPr bwMode="auto">
            <a:xfrm>
              <a:off x="2775422" y="479482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9" name="TextBox 8">
              <a:extLst>
                <a:ext uri="{FF2B5EF4-FFF2-40B4-BE49-F238E27FC236}">
                  <a16:creationId xmlns:a16="http://schemas.microsoft.com/office/drawing/2014/main" id="{8C7C575D-6C5B-413D-8F73-D8D8F7867526}"/>
                </a:ext>
              </a:extLst>
            </p:cNvPr>
            <p:cNvSpPr txBox="1"/>
            <p:nvPr/>
          </p:nvSpPr>
          <p:spPr bwMode="auto">
            <a:xfrm>
              <a:off x="3457319" y="479482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25</a:t>
              </a:r>
              <a:endParaRPr lang="en-GB" sz="2400" dirty="0">
                <a:latin typeface="Myriad Pro Semibold"/>
                <a:ea typeface="Myriad Pro Semibold" charset="0"/>
                <a:cs typeface="Myriad Pro Semibold" charset="0"/>
              </a:endParaRPr>
            </a:p>
          </p:txBody>
        </p:sp>
        <p:sp>
          <p:nvSpPr>
            <p:cNvPr id="10" name="TextBox 9">
              <a:extLst>
                <a:ext uri="{FF2B5EF4-FFF2-40B4-BE49-F238E27FC236}">
                  <a16:creationId xmlns:a16="http://schemas.microsoft.com/office/drawing/2014/main" id="{40F7371E-9F5F-4BC9-86E3-C6C55957FBAA}"/>
                </a:ext>
              </a:extLst>
            </p:cNvPr>
            <p:cNvSpPr txBox="1"/>
            <p:nvPr/>
          </p:nvSpPr>
          <p:spPr bwMode="auto">
            <a:xfrm>
              <a:off x="4262647" y="479482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1" name="TextBox 10">
              <a:extLst>
                <a:ext uri="{FF2B5EF4-FFF2-40B4-BE49-F238E27FC236}">
                  <a16:creationId xmlns:a16="http://schemas.microsoft.com/office/drawing/2014/main" id="{387EF722-4511-4FB9-930E-021933CF224B}"/>
                </a:ext>
              </a:extLst>
            </p:cNvPr>
            <p:cNvSpPr txBox="1"/>
            <p:nvPr/>
          </p:nvSpPr>
          <p:spPr bwMode="auto">
            <a:xfrm>
              <a:off x="6542858" y="479482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15</a:t>
              </a:r>
              <a:endParaRPr lang="en-GB" sz="2400" dirty="0">
                <a:latin typeface="Myriad Pro Semibold"/>
                <a:ea typeface="Myriad Pro Semibold" charset="0"/>
                <a:cs typeface="Myriad Pro Semibold" charset="0"/>
              </a:endParaRPr>
            </a:p>
          </p:txBody>
        </p:sp>
        <p:sp>
          <p:nvSpPr>
            <p:cNvPr id="12" name="TextBox 11">
              <a:extLst>
                <a:ext uri="{FF2B5EF4-FFF2-40B4-BE49-F238E27FC236}">
                  <a16:creationId xmlns:a16="http://schemas.microsoft.com/office/drawing/2014/main" id="{D729690B-4EC9-4163-B5D3-15FD8952E180}"/>
                </a:ext>
              </a:extLst>
            </p:cNvPr>
            <p:cNvSpPr txBox="1"/>
            <p:nvPr/>
          </p:nvSpPr>
          <p:spPr bwMode="auto">
            <a:xfrm>
              <a:off x="5749873" y="479482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3" name="Rectangle 12">
              <a:extLst>
                <a:ext uri="{FF2B5EF4-FFF2-40B4-BE49-F238E27FC236}">
                  <a16:creationId xmlns:a16="http://schemas.microsoft.com/office/drawing/2014/main" id="{9B0A530C-20BE-4AFE-8FF7-F80FE1B8C1F9}"/>
                </a:ext>
              </a:extLst>
            </p:cNvPr>
            <p:cNvSpPr/>
            <p:nvPr/>
          </p:nvSpPr>
          <p:spPr bwMode="auto">
            <a:xfrm>
              <a:off x="4970140" y="4758091"/>
              <a:ext cx="535133" cy="535133"/>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grpSp>
      <p:sp>
        <p:nvSpPr>
          <p:cNvPr id="14" name="TextBox 13">
            <a:extLst>
              <a:ext uri="{FF2B5EF4-FFF2-40B4-BE49-F238E27FC236}">
                <a16:creationId xmlns:a16="http://schemas.microsoft.com/office/drawing/2014/main" id="{013C156D-2280-4BD0-B177-CE71C2FCD7DA}"/>
              </a:ext>
            </a:extLst>
          </p:cNvPr>
          <p:cNvSpPr txBox="1"/>
          <p:nvPr/>
        </p:nvSpPr>
        <p:spPr bwMode="auto">
          <a:xfrm>
            <a:off x="6857631" y="1243012"/>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40</a:t>
            </a:r>
            <a:endParaRPr lang="en-GB" sz="2400" dirty="0">
              <a:latin typeface="Myriad Pro Semibold"/>
              <a:ea typeface="Myriad Pro Semibold" charset="0"/>
              <a:cs typeface="Myriad Pro Semibold" charset="0"/>
            </a:endParaRPr>
          </a:p>
        </p:txBody>
      </p:sp>
      <p:pic>
        <p:nvPicPr>
          <p:cNvPr id="20" name="Picture 19">
            <a:extLst>
              <a:ext uri="{FF2B5EF4-FFF2-40B4-BE49-F238E27FC236}">
                <a16:creationId xmlns:a16="http://schemas.microsoft.com/office/drawing/2014/main" id="{9CC468F3-24F8-4781-BE86-E30684557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975" y="1821629"/>
            <a:ext cx="6150053" cy="1758227"/>
          </a:xfrm>
          <a:prstGeom prst="rect">
            <a:avLst/>
          </a:prstGeom>
        </p:spPr>
      </p:pic>
      <p:pic>
        <p:nvPicPr>
          <p:cNvPr id="21" name="Picture 20">
            <a:extLst>
              <a:ext uri="{FF2B5EF4-FFF2-40B4-BE49-F238E27FC236}">
                <a16:creationId xmlns:a16="http://schemas.microsoft.com/office/drawing/2014/main" id="{8529C11D-E558-4BB4-8DA1-125B6F9EF6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3558" y="4205149"/>
            <a:ext cx="3000208" cy="516245"/>
          </a:xfrm>
          <a:prstGeom prst="rect">
            <a:avLst/>
          </a:prstGeom>
        </p:spPr>
      </p:pic>
      <p:pic>
        <p:nvPicPr>
          <p:cNvPr id="22" name="Picture 21" descr="A close up of a logo  Description generated with high confidence">
            <a:extLst>
              <a:ext uri="{FF2B5EF4-FFF2-40B4-BE49-F238E27FC236}">
                <a16:creationId xmlns:a16="http://schemas.microsoft.com/office/drawing/2014/main" id="{FC2ADBA5-8068-4964-AAD3-5EB2112435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4001" y="5229201"/>
            <a:ext cx="3089990" cy="516245"/>
          </a:xfrm>
          <a:prstGeom prst="rect">
            <a:avLst/>
          </a:prstGeom>
        </p:spPr>
      </p:pic>
      <p:grpSp>
        <p:nvGrpSpPr>
          <p:cNvPr id="28" name="Group 27">
            <a:extLst>
              <a:ext uri="{FF2B5EF4-FFF2-40B4-BE49-F238E27FC236}">
                <a16:creationId xmlns:a16="http://schemas.microsoft.com/office/drawing/2014/main" id="{D1D076C4-F425-4A4E-9417-76FDC12774ED}"/>
              </a:ext>
            </a:extLst>
          </p:cNvPr>
          <p:cNvGrpSpPr/>
          <p:nvPr/>
        </p:nvGrpSpPr>
        <p:grpSpPr>
          <a:xfrm>
            <a:off x="3849756" y="1206278"/>
            <a:ext cx="4349199" cy="535133"/>
            <a:chOff x="2325755" y="1206277"/>
            <a:chExt cx="4349199" cy="535133"/>
          </a:xfrm>
        </p:grpSpPr>
        <p:sp>
          <p:nvSpPr>
            <p:cNvPr id="16" name="TextBox 15">
              <a:extLst>
                <a:ext uri="{FF2B5EF4-FFF2-40B4-BE49-F238E27FC236}">
                  <a16:creationId xmlns:a16="http://schemas.microsoft.com/office/drawing/2014/main" id="{20A680D4-22FA-472B-8D5D-BFE5009C8B36}"/>
                </a:ext>
              </a:extLst>
            </p:cNvPr>
            <p:cNvSpPr txBox="1"/>
            <p:nvPr/>
          </p:nvSpPr>
          <p:spPr bwMode="auto">
            <a:xfrm>
              <a:off x="2325755" y="1243011"/>
              <a:ext cx="1231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30 + 25</a:t>
              </a:r>
              <a:endParaRPr lang="en-GB" sz="2400" dirty="0">
                <a:latin typeface="Myriad Pro Semibold"/>
                <a:ea typeface="Myriad Pro Semibold" charset="0"/>
                <a:cs typeface="Myriad Pro Semibold" charset="0"/>
              </a:endParaRPr>
            </a:p>
          </p:txBody>
        </p:sp>
        <p:sp>
          <p:nvSpPr>
            <p:cNvPr id="18" name="Rectangle 17">
              <a:extLst>
                <a:ext uri="{FF2B5EF4-FFF2-40B4-BE49-F238E27FC236}">
                  <a16:creationId xmlns:a16="http://schemas.microsoft.com/office/drawing/2014/main" id="{33DB56B8-1F84-4C8D-908C-C9E2E483FA92}"/>
                </a:ext>
              </a:extLst>
            </p:cNvPr>
            <p:cNvSpPr/>
            <p:nvPr/>
          </p:nvSpPr>
          <p:spPr bwMode="auto">
            <a:xfrm>
              <a:off x="5355800" y="1206277"/>
              <a:ext cx="535133" cy="535133"/>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9" name="TextBox 18">
              <a:extLst>
                <a:ext uri="{FF2B5EF4-FFF2-40B4-BE49-F238E27FC236}">
                  <a16:creationId xmlns:a16="http://schemas.microsoft.com/office/drawing/2014/main" id="{C5C193AD-B078-45F9-9B04-FE848A4F950B}"/>
                </a:ext>
              </a:extLst>
            </p:cNvPr>
            <p:cNvSpPr txBox="1"/>
            <p:nvPr/>
          </p:nvSpPr>
          <p:spPr bwMode="auto">
            <a:xfrm>
              <a:off x="4318726" y="124301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27" name="TextBox 26">
              <a:extLst>
                <a:ext uri="{FF2B5EF4-FFF2-40B4-BE49-F238E27FC236}">
                  <a16:creationId xmlns:a16="http://schemas.microsoft.com/office/drawing/2014/main" id="{DCEFFCC4-5E31-489E-B39F-0F897506F8EB}"/>
                </a:ext>
              </a:extLst>
            </p:cNvPr>
            <p:cNvSpPr txBox="1"/>
            <p:nvPr/>
          </p:nvSpPr>
          <p:spPr bwMode="auto">
            <a:xfrm>
              <a:off x="5861911" y="1248023"/>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+ 15</a:t>
              </a:r>
              <a:endParaRPr lang="en-GB" sz="2400" dirty="0">
                <a:latin typeface="Myriad Pro Semibold"/>
                <a:ea typeface="Myriad Pro Semibold" charset="0"/>
                <a:cs typeface="Myriad Pro Semibold" charset="0"/>
              </a:endParaRPr>
            </a:p>
          </p:txBody>
        </p:sp>
      </p:grpSp>
    </p:spTree>
    <p:extLst>
      <p:ext uri="{BB962C8B-B14F-4D97-AF65-F5344CB8AC3E}">
        <p14:creationId xmlns:p14="http://schemas.microsoft.com/office/powerpoint/2010/main" val="234578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1:9</a:t>
            </a:r>
          </a:p>
        </p:txBody>
      </p:sp>
      <p:sp>
        <p:nvSpPr>
          <p:cNvPr id="3" name="TextBox 2">
            <a:extLst>
              <a:ext uri="{FF2B5EF4-FFF2-40B4-BE49-F238E27FC236}">
                <a16:creationId xmlns:a16="http://schemas.microsoft.com/office/drawing/2014/main" id="{3BA348BA-CA59-4D3A-800F-94DA880AF914}"/>
              </a:ext>
            </a:extLst>
          </p:cNvPr>
          <p:cNvSpPr txBox="1"/>
          <p:nvPr/>
        </p:nvSpPr>
        <p:spPr bwMode="auto">
          <a:xfrm>
            <a:off x="3331030" y="4794826"/>
            <a:ext cx="10118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46.25</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4" name="TextBox 3">
            <a:extLst>
              <a:ext uri="{FF2B5EF4-FFF2-40B4-BE49-F238E27FC236}">
                <a16:creationId xmlns:a16="http://schemas.microsoft.com/office/drawing/2014/main" id="{E1DC2790-5E9C-426A-B0FA-C08DFBBD8124}"/>
              </a:ext>
            </a:extLst>
          </p:cNvPr>
          <p:cNvSpPr txBox="1"/>
          <p:nvPr/>
        </p:nvSpPr>
        <p:spPr bwMode="auto">
          <a:xfrm>
            <a:off x="5768519" y="3768493"/>
            <a:ext cx="748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+ 16</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5" name="TextBox 4">
            <a:extLst>
              <a:ext uri="{FF2B5EF4-FFF2-40B4-BE49-F238E27FC236}">
                <a16:creationId xmlns:a16="http://schemas.microsoft.com/office/drawing/2014/main" id="{63E4AAD9-0F5B-4B15-98CB-CD07AE4064EF}"/>
              </a:ext>
            </a:extLst>
          </p:cNvPr>
          <p:cNvSpPr txBox="1"/>
          <p:nvPr/>
        </p:nvSpPr>
        <p:spPr bwMode="auto">
          <a:xfrm>
            <a:off x="5802707" y="5716940"/>
            <a:ext cx="840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16</a:t>
            </a:r>
            <a:endParaRPr lang="en-GB" sz="2400" dirty="0">
              <a:solidFill>
                <a:srgbClr val="959595"/>
              </a:solidFill>
              <a:latin typeface="Comic Sans MS" panose="030F0702030302020204" pitchFamily="66" charset="0"/>
              <a:ea typeface="Myriad Pro Semibold" charset="0"/>
              <a:cs typeface="Myriad Pro Semibold" charset="0"/>
            </a:endParaRPr>
          </a:p>
        </p:txBody>
      </p:sp>
      <p:grpSp>
        <p:nvGrpSpPr>
          <p:cNvPr id="30" name="Group 29">
            <a:extLst>
              <a:ext uri="{FF2B5EF4-FFF2-40B4-BE49-F238E27FC236}">
                <a16:creationId xmlns:a16="http://schemas.microsoft.com/office/drawing/2014/main" id="{B7D50DF8-2832-4442-8ECF-164EEC2A4100}"/>
              </a:ext>
            </a:extLst>
          </p:cNvPr>
          <p:cNvGrpSpPr/>
          <p:nvPr/>
        </p:nvGrpSpPr>
        <p:grpSpPr>
          <a:xfrm>
            <a:off x="3368937" y="4758092"/>
            <a:ext cx="5556215" cy="535133"/>
            <a:chOff x="1844936" y="4758091"/>
            <a:chExt cx="5556215" cy="535133"/>
          </a:xfrm>
        </p:grpSpPr>
        <p:sp>
          <p:nvSpPr>
            <p:cNvPr id="7" name="TextBox 6">
              <a:extLst>
                <a:ext uri="{FF2B5EF4-FFF2-40B4-BE49-F238E27FC236}">
                  <a16:creationId xmlns:a16="http://schemas.microsoft.com/office/drawing/2014/main" id="{E080E868-8435-4561-8FA1-638F20BA13E5}"/>
                </a:ext>
              </a:extLst>
            </p:cNvPr>
            <p:cNvSpPr txBox="1"/>
            <p:nvPr/>
          </p:nvSpPr>
          <p:spPr bwMode="auto">
            <a:xfrm>
              <a:off x="4937247" y="4794825"/>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16.45</a:t>
              </a:r>
              <a:endParaRPr lang="en-GB" sz="2400" dirty="0">
                <a:latin typeface="Myriad Pro Semibold"/>
                <a:ea typeface="Myriad Pro Semibold" charset="0"/>
                <a:cs typeface="Myriad Pro Semibold" charset="0"/>
              </a:endParaRPr>
            </a:p>
          </p:txBody>
        </p:sp>
        <p:sp>
          <p:nvSpPr>
            <p:cNvPr id="8" name="TextBox 7">
              <a:extLst>
                <a:ext uri="{FF2B5EF4-FFF2-40B4-BE49-F238E27FC236}">
                  <a16:creationId xmlns:a16="http://schemas.microsoft.com/office/drawing/2014/main" id="{78BFFD99-8D02-41CB-A5AB-8F3AAC3280AC}"/>
                </a:ext>
              </a:extLst>
            </p:cNvPr>
            <p:cNvSpPr txBox="1"/>
            <p:nvPr/>
          </p:nvSpPr>
          <p:spPr bwMode="auto">
            <a:xfrm>
              <a:off x="3038838" y="479482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9" name="TextBox 8">
              <a:extLst>
                <a:ext uri="{FF2B5EF4-FFF2-40B4-BE49-F238E27FC236}">
                  <a16:creationId xmlns:a16="http://schemas.microsoft.com/office/drawing/2014/main" id="{15009A42-D540-4A75-9D22-0B197E39FBAB}"/>
                </a:ext>
              </a:extLst>
            </p:cNvPr>
            <p:cNvSpPr txBox="1"/>
            <p:nvPr/>
          </p:nvSpPr>
          <p:spPr bwMode="auto">
            <a:xfrm>
              <a:off x="3554088" y="4794825"/>
              <a:ext cx="752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0.45</a:t>
              </a:r>
              <a:endParaRPr lang="en-GB" sz="2400" dirty="0">
                <a:latin typeface="Myriad Pro Semibold"/>
                <a:ea typeface="Myriad Pro Semibold" charset="0"/>
                <a:cs typeface="Myriad Pro Semibold" charset="0"/>
              </a:endParaRPr>
            </a:p>
          </p:txBody>
        </p:sp>
        <p:sp>
          <p:nvSpPr>
            <p:cNvPr id="10" name="TextBox 9">
              <a:extLst>
                <a:ext uri="{FF2B5EF4-FFF2-40B4-BE49-F238E27FC236}">
                  <a16:creationId xmlns:a16="http://schemas.microsoft.com/office/drawing/2014/main" id="{25894F2C-2346-4E2B-B11F-B6E7CDEA851B}"/>
                </a:ext>
              </a:extLst>
            </p:cNvPr>
            <p:cNvSpPr txBox="1"/>
            <p:nvPr/>
          </p:nvSpPr>
          <p:spPr bwMode="auto">
            <a:xfrm>
              <a:off x="4426806" y="479482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Arial" panose="020B0604020202020204" pitchFamily="34" charset="0"/>
                </a:rPr>
                <a:t>=</a:t>
              </a:r>
              <a:endParaRPr lang="en-GB" sz="2400" dirty="0">
                <a:latin typeface="Myriad Pro" panose="020B0503030403020204" pitchFamily="34" charset="0"/>
                <a:ea typeface="Myriad Pro Semibold" charset="0"/>
                <a:cs typeface="Myriad Pro Semibold" charset="0"/>
              </a:endParaRPr>
            </a:p>
          </p:txBody>
        </p:sp>
        <p:sp>
          <p:nvSpPr>
            <p:cNvPr id="11" name="TextBox 10">
              <a:extLst>
                <a:ext uri="{FF2B5EF4-FFF2-40B4-BE49-F238E27FC236}">
                  <a16:creationId xmlns:a16="http://schemas.microsoft.com/office/drawing/2014/main" id="{0CC060F1-6D98-4C99-BF19-B8ED4FA478DC}"/>
                </a:ext>
              </a:extLst>
            </p:cNvPr>
            <p:cNvSpPr txBox="1"/>
            <p:nvPr/>
          </p:nvSpPr>
          <p:spPr bwMode="auto">
            <a:xfrm>
              <a:off x="6482310" y="4794825"/>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30.25</a:t>
              </a:r>
              <a:endParaRPr lang="en-GB" sz="2400" dirty="0">
                <a:latin typeface="Myriad Pro Semibold"/>
                <a:ea typeface="Myriad Pro Semibold" charset="0"/>
                <a:cs typeface="Myriad Pro Semibold" charset="0"/>
              </a:endParaRPr>
            </a:p>
          </p:txBody>
        </p:sp>
        <p:sp>
          <p:nvSpPr>
            <p:cNvPr id="12" name="TextBox 11">
              <a:extLst>
                <a:ext uri="{FF2B5EF4-FFF2-40B4-BE49-F238E27FC236}">
                  <a16:creationId xmlns:a16="http://schemas.microsoft.com/office/drawing/2014/main" id="{F5210B02-8B3D-46DA-8815-88C7AA881233}"/>
                </a:ext>
              </a:extLst>
            </p:cNvPr>
            <p:cNvSpPr txBox="1"/>
            <p:nvPr/>
          </p:nvSpPr>
          <p:spPr bwMode="auto">
            <a:xfrm>
              <a:off x="5971868" y="479482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3" name="Rectangle 12">
              <a:extLst>
                <a:ext uri="{FF2B5EF4-FFF2-40B4-BE49-F238E27FC236}">
                  <a16:creationId xmlns:a16="http://schemas.microsoft.com/office/drawing/2014/main" id="{DB30E09D-01D2-45E5-8CC5-0BC5763551D9}"/>
                </a:ext>
              </a:extLst>
            </p:cNvPr>
            <p:cNvSpPr/>
            <p:nvPr/>
          </p:nvSpPr>
          <p:spPr bwMode="auto">
            <a:xfrm>
              <a:off x="1844936" y="4758091"/>
              <a:ext cx="936000" cy="535133"/>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grpSp>
      <p:sp>
        <p:nvSpPr>
          <p:cNvPr id="14" name="TextBox 13">
            <a:extLst>
              <a:ext uri="{FF2B5EF4-FFF2-40B4-BE49-F238E27FC236}">
                <a16:creationId xmlns:a16="http://schemas.microsoft.com/office/drawing/2014/main" id="{FB55E5E0-6415-417F-8413-570A2D92BF47}"/>
              </a:ext>
            </a:extLst>
          </p:cNvPr>
          <p:cNvSpPr txBox="1"/>
          <p:nvPr/>
        </p:nvSpPr>
        <p:spPr bwMode="auto">
          <a:xfrm>
            <a:off x="3388762" y="1243012"/>
            <a:ext cx="10118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46.25</a:t>
            </a:r>
            <a:endParaRPr lang="en-GB" sz="2400" dirty="0">
              <a:latin typeface="Myriad Pro Semibold"/>
              <a:ea typeface="Myriad Pro Semibold" charset="0"/>
              <a:cs typeface="Myriad Pro Semibold" charset="0"/>
            </a:endParaRPr>
          </a:p>
        </p:txBody>
      </p:sp>
      <p:pic>
        <p:nvPicPr>
          <p:cNvPr id="15" name="Picture 14">
            <a:extLst>
              <a:ext uri="{FF2B5EF4-FFF2-40B4-BE49-F238E27FC236}">
                <a16:creationId xmlns:a16="http://schemas.microsoft.com/office/drawing/2014/main" id="{5939CE4C-7C03-49AF-82BF-823AB096E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975" y="1821629"/>
            <a:ext cx="6150053" cy="1758227"/>
          </a:xfrm>
          <a:prstGeom prst="rect">
            <a:avLst/>
          </a:prstGeom>
        </p:spPr>
      </p:pic>
      <p:pic>
        <p:nvPicPr>
          <p:cNvPr id="16" name="Picture 15">
            <a:extLst>
              <a:ext uri="{FF2B5EF4-FFF2-40B4-BE49-F238E27FC236}">
                <a16:creationId xmlns:a16="http://schemas.microsoft.com/office/drawing/2014/main" id="{CA0214A7-7175-41FC-BCBF-6E34C9020E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3616" y="4210964"/>
            <a:ext cx="4638726" cy="516245"/>
          </a:xfrm>
          <a:prstGeom prst="rect">
            <a:avLst/>
          </a:prstGeom>
        </p:spPr>
      </p:pic>
      <p:sp>
        <p:nvSpPr>
          <p:cNvPr id="19" name="TextBox 18">
            <a:extLst>
              <a:ext uri="{FF2B5EF4-FFF2-40B4-BE49-F238E27FC236}">
                <a16:creationId xmlns:a16="http://schemas.microsoft.com/office/drawing/2014/main" id="{80BFB968-2828-4E0B-96E2-2317758D59A5}"/>
              </a:ext>
            </a:extLst>
          </p:cNvPr>
          <p:cNvSpPr txBox="1"/>
          <p:nvPr/>
        </p:nvSpPr>
        <p:spPr bwMode="auto">
          <a:xfrm>
            <a:off x="6597525" y="1243012"/>
            <a:ext cx="2032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16.45 + 30.25</a:t>
            </a:r>
            <a:endParaRPr lang="en-GB" sz="2400" dirty="0">
              <a:latin typeface="Myriad Pro Semibold"/>
              <a:ea typeface="Myriad Pro Semibold" charset="0"/>
              <a:cs typeface="Myriad Pro Semibold" charset="0"/>
            </a:endParaRPr>
          </a:p>
        </p:txBody>
      </p:sp>
      <p:sp>
        <p:nvSpPr>
          <p:cNvPr id="21" name="TextBox 20">
            <a:extLst>
              <a:ext uri="{FF2B5EF4-FFF2-40B4-BE49-F238E27FC236}">
                <a16:creationId xmlns:a16="http://schemas.microsoft.com/office/drawing/2014/main" id="{FD92B781-433E-44BD-9F56-20329F31A54D}"/>
              </a:ext>
            </a:extLst>
          </p:cNvPr>
          <p:cNvSpPr txBox="1"/>
          <p:nvPr/>
        </p:nvSpPr>
        <p:spPr bwMode="auto">
          <a:xfrm>
            <a:off x="5842726" y="124301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22" name="TextBox 21">
            <a:extLst>
              <a:ext uri="{FF2B5EF4-FFF2-40B4-BE49-F238E27FC236}">
                <a16:creationId xmlns:a16="http://schemas.microsoft.com/office/drawing/2014/main" id="{11E18BF6-2A0A-47F6-AD73-FBA5656CC048}"/>
              </a:ext>
            </a:extLst>
          </p:cNvPr>
          <p:cNvSpPr txBox="1"/>
          <p:nvPr/>
        </p:nvSpPr>
        <p:spPr bwMode="auto">
          <a:xfrm>
            <a:off x="4320915" y="1248024"/>
            <a:ext cx="1047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+ 0.45</a:t>
            </a:r>
            <a:endParaRPr lang="en-GB" sz="2400" dirty="0">
              <a:latin typeface="Myriad Pro Semibold"/>
              <a:ea typeface="Myriad Pro Semibold" charset="0"/>
              <a:cs typeface="Myriad Pro Semibold" charset="0"/>
            </a:endParaRPr>
          </a:p>
        </p:txBody>
      </p:sp>
      <p:pic>
        <p:nvPicPr>
          <p:cNvPr id="29" name="Picture 28">
            <a:extLst>
              <a:ext uri="{FF2B5EF4-FFF2-40B4-BE49-F238E27FC236}">
                <a16:creationId xmlns:a16="http://schemas.microsoft.com/office/drawing/2014/main" id="{312633D3-A32F-4BA6-A1F1-BBB362532F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3449" y="5219889"/>
            <a:ext cx="1518808" cy="516245"/>
          </a:xfrm>
          <a:prstGeom prst="rect">
            <a:avLst/>
          </a:prstGeom>
        </p:spPr>
      </p:pic>
      <p:sp>
        <p:nvSpPr>
          <p:cNvPr id="31" name="Rectangle 30">
            <a:extLst>
              <a:ext uri="{FF2B5EF4-FFF2-40B4-BE49-F238E27FC236}">
                <a16:creationId xmlns:a16="http://schemas.microsoft.com/office/drawing/2014/main" id="{ACA1C7A0-A3DF-45A3-BFB3-0B5BFF7A2EAE}"/>
              </a:ext>
            </a:extLst>
          </p:cNvPr>
          <p:cNvSpPr/>
          <p:nvPr/>
        </p:nvSpPr>
        <p:spPr bwMode="auto">
          <a:xfrm>
            <a:off x="3422749" y="1206278"/>
            <a:ext cx="936000" cy="535133"/>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Tree>
    <p:extLst>
      <p:ext uri="{BB962C8B-B14F-4D97-AF65-F5344CB8AC3E}">
        <p14:creationId xmlns:p14="http://schemas.microsoft.com/office/powerpoint/2010/main" val="92022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right)">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1:10</a:t>
            </a:r>
          </a:p>
        </p:txBody>
      </p:sp>
      <p:graphicFrame>
        <p:nvGraphicFramePr>
          <p:cNvPr id="3" name="Table 2">
            <a:extLst>
              <a:ext uri="{FF2B5EF4-FFF2-40B4-BE49-F238E27FC236}">
                <a16:creationId xmlns:a16="http://schemas.microsoft.com/office/drawing/2014/main" id="{D91806A7-DA47-424C-BF14-A8BA5B02876F}"/>
              </a:ext>
            </a:extLst>
          </p:cNvPr>
          <p:cNvGraphicFramePr>
            <a:graphicFrameLocks noGrp="1"/>
          </p:cNvGraphicFramePr>
          <p:nvPr/>
        </p:nvGraphicFramePr>
        <p:xfrm>
          <a:off x="2495550" y="1989000"/>
          <a:ext cx="6948822" cy="3014400"/>
        </p:xfrm>
        <a:graphic>
          <a:graphicData uri="http://schemas.openxmlformats.org/drawingml/2006/table">
            <a:tbl>
              <a:tblPr firstRow="1" firstCol="1" bandRow="1">
                <a:tableStyleId>{5C22544A-7EE6-4342-B048-85BDC9FD1C3A}</a:tableStyleId>
              </a:tblPr>
              <a:tblGrid>
                <a:gridCol w="5646003">
                  <a:extLst>
                    <a:ext uri="{9D8B030D-6E8A-4147-A177-3AD203B41FA5}">
                      <a16:colId xmlns:a16="http://schemas.microsoft.com/office/drawing/2014/main" val="260485223"/>
                    </a:ext>
                  </a:extLst>
                </a:gridCol>
                <a:gridCol w="1302819">
                  <a:extLst>
                    <a:ext uri="{9D8B030D-6E8A-4147-A177-3AD203B41FA5}">
                      <a16:colId xmlns:a16="http://schemas.microsoft.com/office/drawing/2014/main" val="259182522"/>
                    </a:ext>
                  </a:extLst>
                </a:gridCol>
              </a:tblGrid>
              <a:tr h="576000">
                <a:tc>
                  <a:txBody>
                    <a:bodyPr/>
                    <a:lstStyle/>
                    <a:p>
                      <a:pPr>
                        <a:spcBef>
                          <a:spcPts val="400"/>
                        </a:spcBef>
                        <a:spcAft>
                          <a:spcPts val="40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2400" b="0" dirty="0">
                          <a:solidFill>
                            <a:schemeClr val="tx1"/>
                          </a:solidFill>
                          <a:effectLst/>
                          <a:latin typeface="Myriad Pro" panose="020B0503030403020204" pitchFamily="34" charset="0"/>
                          <a:sym typeface="Wingdings" panose="05000000000000000000" pitchFamily="2" charset="2"/>
                        </a:rPr>
                        <a:t></a:t>
                      </a:r>
                      <a:r>
                        <a:rPr lang="en-GB" sz="2400" b="0" dirty="0">
                          <a:solidFill>
                            <a:schemeClr val="tx1"/>
                          </a:solidFill>
                          <a:effectLst/>
                          <a:latin typeface="Myriad Pro" panose="020B0503030403020204" pitchFamily="34" charset="0"/>
                        </a:rPr>
                        <a:t> </a:t>
                      </a:r>
                      <a:r>
                        <a:rPr lang="en-GB" sz="2400" b="0" dirty="0">
                          <a:solidFill>
                            <a:schemeClr val="tx1"/>
                          </a:solidFill>
                          <a:effectLst/>
                          <a:latin typeface="Myriad Pro Semibold"/>
                        </a:rPr>
                        <a:t>or</a:t>
                      </a:r>
                      <a:r>
                        <a:rPr lang="en-GB" sz="2400" b="0" dirty="0">
                          <a:solidFill>
                            <a:schemeClr val="tx1"/>
                          </a:solidFill>
                          <a:effectLst/>
                          <a:latin typeface="Myriad Pro" panose="020B0503030403020204" pitchFamily="34" charset="0"/>
                        </a:rPr>
                        <a:t> </a:t>
                      </a:r>
                      <a:r>
                        <a:rPr lang="en-GB" sz="2400" b="0" dirty="0">
                          <a:solidFill>
                            <a:schemeClr val="tx1"/>
                          </a:solidFill>
                          <a:effectLst/>
                          <a:latin typeface="Myriad Pro" panose="020B0503030403020204" pitchFamily="34" charset="0"/>
                          <a:sym typeface="Wingdings" panose="05000000000000000000" pitchFamily="2" charset="2"/>
                        </a:rPr>
                        <a:t></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568923989"/>
                  </a:ext>
                </a:extLst>
              </a:tr>
              <a:tr h="576000">
                <a:tc>
                  <a:txBody>
                    <a:bodyPr/>
                    <a:lstStyle/>
                    <a:p>
                      <a:pPr>
                        <a:spcBef>
                          <a:spcPts val="400"/>
                        </a:spcBef>
                        <a:spcAft>
                          <a:spcPts val="400"/>
                        </a:spcAft>
                      </a:pPr>
                      <a:r>
                        <a:rPr lang="en-GB" sz="2400" b="0" dirty="0">
                          <a:solidFill>
                            <a:schemeClr val="tx1"/>
                          </a:solidFill>
                          <a:effectLst/>
                          <a:latin typeface="Myriad Pro Semibold"/>
                        </a:rPr>
                        <a:t>101 + 99 = 100 + 100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charset="0"/>
                        <a:buNone/>
                        <a:tabLst/>
                        <a:defRPr/>
                      </a:pPr>
                      <a:r>
                        <a:rPr lang="en-GB" sz="2400" b="0" dirty="0">
                          <a:solidFill>
                            <a:schemeClr val="bg1"/>
                          </a:solidFill>
                          <a:effectLst/>
                          <a:latin typeface="Myriad Pro" panose="020B0503030403020204" pitchFamily="34" charset="0"/>
                        </a:rPr>
                        <a:t> </a:t>
                      </a:r>
                      <a:r>
                        <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sym typeface="Wingdings" panose="05000000000000000000" pitchFamily="2" charset="2"/>
                        </a:rPr>
                        <a:t></a:t>
                      </a:r>
                      <a:endPar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1684782"/>
                  </a:ext>
                </a:extLst>
              </a:tr>
              <a:tr h="576000">
                <a:tc>
                  <a:txBody>
                    <a:bodyPr/>
                    <a:lstStyle/>
                    <a:p>
                      <a:pPr>
                        <a:spcBef>
                          <a:spcPts val="400"/>
                        </a:spcBef>
                        <a:spcAft>
                          <a:spcPts val="400"/>
                        </a:spcAft>
                      </a:pPr>
                      <a:r>
                        <a:rPr lang="en-GB" sz="2400" b="0" dirty="0">
                          <a:solidFill>
                            <a:schemeClr val="tx1"/>
                          </a:solidFill>
                          <a:effectLst/>
                          <a:latin typeface="Myriad Pro Semibold"/>
                        </a:rPr>
                        <a:t>27 + 56 = 28 + 57</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charset="0"/>
                        <a:buNone/>
                        <a:tabLst/>
                        <a:defRPr/>
                      </a:pPr>
                      <a:r>
                        <a:rPr lang="en-GB" sz="2400" b="0" dirty="0">
                          <a:solidFill>
                            <a:schemeClr val="bg1"/>
                          </a:solidFill>
                          <a:effectLst/>
                          <a:latin typeface="Myriad Pro" panose="020B0503030403020204" pitchFamily="34" charset="0"/>
                        </a:rPr>
                        <a:t> </a:t>
                      </a:r>
                      <a:r>
                        <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sym typeface="Wingdings" panose="05000000000000000000" pitchFamily="2" charset="2"/>
                        </a:rPr>
                        <a:t></a:t>
                      </a:r>
                      <a:endPar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7085320"/>
                  </a:ext>
                </a:extLst>
              </a:tr>
              <a:tr h="576000">
                <a:tc>
                  <a:txBody>
                    <a:bodyPr/>
                    <a:lstStyle/>
                    <a:p>
                      <a:pPr>
                        <a:spcBef>
                          <a:spcPts val="400"/>
                        </a:spcBef>
                        <a:spcAft>
                          <a:spcPts val="400"/>
                        </a:spcAft>
                      </a:pPr>
                      <a:r>
                        <a:rPr lang="en-GB" sz="2400" b="0" dirty="0">
                          <a:solidFill>
                            <a:schemeClr val="tx1"/>
                          </a:solidFill>
                          <a:effectLst/>
                          <a:latin typeface="Myriad Pro Semibold"/>
                        </a:rPr>
                        <a:t>248,000 + 564,000 = 148,000 + 464,000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2400" b="0" dirty="0">
                          <a:solidFill>
                            <a:schemeClr val="bg1"/>
                          </a:solidFill>
                          <a:effectLst/>
                          <a:latin typeface="Myriad Pro" panose="020B0503030403020204" pitchFamily="34" charset="0"/>
                        </a:rPr>
                        <a:t> </a:t>
                      </a:r>
                      <a:r>
                        <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sym typeface="Wingdings" panose="05000000000000000000" pitchFamily="2" charset="2"/>
                        </a:rPr>
                        <a:t></a:t>
                      </a:r>
                      <a:endParaRPr lang="en-GB" sz="2400" b="0"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204694"/>
                  </a:ext>
                </a:extLst>
              </a:tr>
              <a:tr h="576000">
                <a:tc>
                  <a:txBody>
                    <a:bodyPr/>
                    <a:lstStyle/>
                    <a:p>
                      <a:pPr>
                        <a:spcBef>
                          <a:spcPts val="400"/>
                        </a:spcBef>
                        <a:spcAft>
                          <a:spcPts val="400"/>
                        </a:spcAft>
                      </a:pPr>
                      <a:r>
                        <a:rPr lang="en-GB" sz="2400" b="0" dirty="0">
                          <a:solidFill>
                            <a:schemeClr val="tx1"/>
                          </a:solidFill>
                          <a:effectLst/>
                          <a:latin typeface="Myriad Pro Semibold"/>
                        </a:rPr>
                        <a:t>0.27 + 0.56 = 0.23 + 0.6</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2400" b="0" dirty="0">
                          <a:solidFill>
                            <a:schemeClr val="bg1"/>
                          </a:solidFill>
                          <a:effectLst/>
                          <a:latin typeface="Myriad Pro" panose="020B0503030403020204" pitchFamily="34" charset="0"/>
                        </a:rPr>
                        <a:t> </a:t>
                      </a:r>
                      <a:r>
                        <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sym typeface="Wingdings" panose="05000000000000000000" pitchFamily="2" charset="2"/>
                        </a:rPr>
                        <a:t></a:t>
                      </a:r>
                      <a:endParaRPr lang="en-GB" sz="2400" b="0"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4590618"/>
                  </a:ext>
                </a:extLst>
              </a:tr>
            </a:tbl>
          </a:graphicData>
        </a:graphic>
      </p:graphicFrame>
      <p:sp>
        <p:nvSpPr>
          <p:cNvPr id="4" name="TextBox 3">
            <a:extLst>
              <a:ext uri="{FF2B5EF4-FFF2-40B4-BE49-F238E27FC236}">
                <a16:creationId xmlns:a16="http://schemas.microsoft.com/office/drawing/2014/main" id="{BFB83BBA-D226-4297-910B-2CEA4F4BB0DD}"/>
              </a:ext>
            </a:extLst>
          </p:cNvPr>
          <p:cNvSpPr txBox="1"/>
          <p:nvPr/>
        </p:nvSpPr>
        <p:spPr bwMode="auto">
          <a:xfrm>
            <a:off x="8556549" y="3129352"/>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5" name="TextBox 4">
            <a:extLst>
              <a:ext uri="{FF2B5EF4-FFF2-40B4-BE49-F238E27FC236}">
                <a16:creationId xmlns:a16="http://schemas.microsoft.com/office/drawing/2014/main" id="{6C6F2863-8143-4F10-A3B8-C2ACBF4B6339}"/>
              </a:ext>
            </a:extLst>
          </p:cNvPr>
          <p:cNvSpPr txBox="1"/>
          <p:nvPr/>
        </p:nvSpPr>
        <p:spPr bwMode="auto">
          <a:xfrm>
            <a:off x="8518077" y="2519087"/>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6" name="TextBox 5">
            <a:extLst>
              <a:ext uri="{FF2B5EF4-FFF2-40B4-BE49-F238E27FC236}">
                <a16:creationId xmlns:a16="http://schemas.microsoft.com/office/drawing/2014/main" id="{8AC33B00-CEE6-49C4-AB9D-FB1320E3EFC5}"/>
              </a:ext>
            </a:extLst>
          </p:cNvPr>
          <p:cNvSpPr txBox="1"/>
          <p:nvPr/>
        </p:nvSpPr>
        <p:spPr bwMode="auto">
          <a:xfrm>
            <a:off x="8518077" y="4348437"/>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9" name="TextBox 8">
            <a:extLst>
              <a:ext uri="{FF2B5EF4-FFF2-40B4-BE49-F238E27FC236}">
                <a16:creationId xmlns:a16="http://schemas.microsoft.com/office/drawing/2014/main" id="{F3376E9A-3A3F-4987-92B5-D345C946118F}"/>
              </a:ext>
            </a:extLst>
          </p:cNvPr>
          <p:cNvSpPr txBox="1"/>
          <p:nvPr/>
        </p:nvSpPr>
        <p:spPr bwMode="auto">
          <a:xfrm>
            <a:off x="8556549" y="3741131"/>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41253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1:10</a:t>
            </a:r>
          </a:p>
        </p:txBody>
      </p:sp>
      <p:pic>
        <p:nvPicPr>
          <p:cNvPr id="4" name="Picture 3" descr="A close up of a logo  Description generated with very high confidence">
            <a:extLst>
              <a:ext uri="{FF2B5EF4-FFF2-40B4-BE49-F238E27FC236}">
                <a16:creationId xmlns:a16="http://schemas.microsoft.com/office/drawing/2014/main" id="{CC68ED41-8ABA-4E7E-81F5-F41F3398E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1393946"/>
            <a:ext cx="6135088" cy="4070108"/>
          </a:xfrm>
          <a:prstGeom prst="rect">
            <a:avLst/>
          </a:prstGeom>
        </p:spPr>
      </p:pic>
      <p:sp>
        <p:nvSpPr>
          <p:cNvPr id="5" name="TextBox 4">
            <a:extLst>
              <a:ext uri="{FF2B5EF4-FFF2-40B4-BE49-F238E27FC236}">
                <a16:creationId xmlns:a16="http://schemas.microsoft.com/office/drawing/2014/main" id="{7CFFE375-4978-4BA8-BCA2-697BA65961B9}"/>
              </a:ext>
            </a:extLst>
          </p:cNvPr>
          <p:cNvSpPr txBox="1"/>
          <p:nvPr/>
        </p:nvSpPr>
        <p:spPr bwMode="auto">
          <a:xfrm>
            <a:off x="3166268" y="1528218"/>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0.525</a:t>
            </a:r>
            <a:endParaRPr lang="en-GB" sz="2400" dirty="0">
              <a:latin typeface="Myriad Pro Semibold"/>
              <a:ea typeface="Myriad Pro Semibold" charset="0"/>
              <a:cs typeface="Myriad Pro Semibold" charset="0"/>
            </a:endParaRPr>
          </a:p>
        </p:txBody>
      </p:sp>
    </p:spTree>
    <p:extLst>
      <p:ext uri="{BB962C8B-B14F-4D97-AF65-F5344CB8AC3E}">
        <p14:creationId xmlns:p14="http://schemas.microsoft.com/office/powerpoint/2010/main" val="10395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 Learning Outcome 14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67519720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adjusting one addend affects the sum</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550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 Learning Outcome 14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1.29 Using equivalence and the compensation category to calculate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53321072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 – 2:4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13-16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text  Description automatically generated">
            <a:extLst>
              <a:ext uri="{FF2B5EF4-FFF2-40B4-BE49-F238E27FC236}">
                <a16:creationId xmlns:a16="http://schemas.microsoft.com/office/drawing/2014/main" id="{96CB3017-4620-4465-BCF5-EAF71C596A9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1483569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6.5|9.5|2.4|2.1"/>
</p:tagLst>
</file>

<file path=ppt/tags/tag2.xml><?xml version="1.0" encoding="utf-8"?>
<p:tagLst xmlns:a="http://schemas.openxmlformats.org/drawingml/2006/main" xmlns:r="http://schemas.openxmlformats.org/officeDocument/2006/relationships" xmlns:p="http://schemas.openxmlformats.org/presentationml/2006/main">
  <p:tag name="TIMING" val="|26.5|9.5|2.4|2.1"/>
</p:tagLst>
</file>

<file path=ppt/tags/tag3.xml><?xml version="1.0" encoding="utf-8"?>
<p:tagLst xmlns:a="http://schemas.openxmlformats.org/drawingml/2006/main" xmlns:r="http://schemas.openxmlformats.org/officeDocument/2006/relationships" xmlns:p="http://schemas.openxmlformats.org/presentationml/2006/main">
  <p:tag name="TIMING" val="|26.5|9.5|2.4|2.1"/>
</p:tagLst>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F52F4355-41EF-4DA9-B998-C6511E367AD2}">
  <ds:schemaRefs>
    <ds:schemaRef ds:uri="http://purl.org/dc/elements/1.1/"/>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schemas.microsoft.com/office/infopath/2007/PartnerControls"/>
    <ds:schemaRef ds:uri="dc9bd944-225f-43f1-96dc-d5ee43d55d1c"/>
    <ds:schemaRef ds:uri="6e8f39c4-649a-4727-b531-9584b06a2d5b"/>
    <ds:schemaRef ds:uri="http://www.w3.org/XML/1998/namespace"/>
    <ds:schemaRef ds:uri="http://purl.org/dc/terms/"/>
  </ds:schemaRefs>
</ds:datastoreItem>
</file>

<file path=customXml/itemProps3.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3224</TotalTime>
  <Words>8712</Words>
  <Application>Microsoft Office PowerPoint</Application>
  <PresentationFormat>Widescreen</PresentationFormat>
  <Paragraphs>1964</Paragraphs>
  <Slides>183</Slides>
  <Notes>169</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183</vt:i4>
      </vt:variant>
    </vt:vector>
  </HeadingPairs>
  <TitlesOfParts>
    <vt:vector size="193" baseType="lpstr">
      <vt:lpstr>Arial</vt:lpstr>
      <vt:lpstr>Calibri</vt:lpstr>
      <vt:lpstr>Calibri Light</vt:lpstr>
      <vt:lpstr>Cambria Math</vt:lpstr>
      <vt:lpstr>Comic Sans MS</vt:lpstr>
      <vt:lpstr>Myriad Pro</vt:lpstr>
      <vt:lpstr>Myriad Pro Semibold</vt:lpstr>
      <vt:lpstr>Custom Design</vt:lpstr>
      <vt:lpstr>nctem1</vt:lpstr>
      <vt:lpstr>Equation</vt:lpstr>
      <vt:lpstr>PowerPoint Presentation</vt:lpstr>
      <vt:lpstr>PowerPoint Presentation</vt:lpstr>
      <vt:lpstr>Contents</vt:lpstr>
      <vt:lpstr>Contents</vt:lpstr>
      <vt:lpstr>Contents</vt:lpstr>
      <vt:lpstr>Contents</vt:lpstr>
      <vt:lpstr>Contents</vt:lpstr>
      <vt:lpstr>PowerPoint Presentation</vt:lpstr>
      <vt:lpstr>Year 6, Unit 1, Learning Outcome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6, Unit 1, Learning Outcome 2</vt:lpstr>
      <vt:lpstr>PowerPoint Presentation</vt:lpstr>
      <vt:lpstr>PowerPoint Presentation</vt:lpstr>
      <vt:lpstr>PowerPoint Presentation</vt:lpstr>
      <vt:lpstr>PowerPoint Presentation</vt:lpstr>
      <vt:lpstr>PowerPoint Presentation</vt:lpstr>
      <vt:lpstr>Year 6, Unit 1, Learning Outcome 3</vt:lpstr>
      <vt:lpstr>PowerPoint Presentation</vt:lpstr>
      <vt:lpstr>PowerPoint Presentation</vt:lpstr>
      <vt:lpstr>PowerPoint Presentation</vt:lpstr>
      <vt:lpstr>6AS/MD-1 Quantify additive and multiplicative relationships</vt:lpstr>
      <vt:lpstr>6AS/MD-1 Quantify additive and multiplicative relationships</vt:lpstr>
      <vt:lpstr>6AS/MD-1 Quantify additive and multiplicative relationships</vt:lpstr>
      <vt:lpstr>6AS/MD-1 Quantify additive and multiplicative relationships</vt:lpstr>
      <vt:lpstr>6AS/MD-1 Quantify additive and multiplicative relationships</vt:lpstr>
      <vt:lpstr>PowerPoint Presentation</vt:lpstr>
      <vt:lpstr>Year 6, Unit 1, Learning Outcome 4</vt:lpstr>
      <vt:lpstr>PowerPoint Presentation</vt:lpstr>
      <vt:lpstr>PowerPoint Presentation</vt:lpstr>
      <vt:lpstr>PowerPoint Presentation</vt:lpstr>
      <vt:lpstr>PowerPoint Presentation</vt:lpstr>
      <vt:lpstr>Year 6, Unit 1, Learning Outcome 5</vt:lpstr>
      <vt:lpstr>PowerPoint Presentation</vt:lpstr>
      <vt:lpstr>PowerPoint Presentation</vt:lpstr>
      <vt:lpstr>PowerPoint Presentation</vt:lpstr>
      <vt:lpstr>Year 6, Unit 1, Learning Outcome 6</vt:lpstr>
      <vt:lpstr>PowerPoint Presentation</vt:lpstr>
      <vt:lpstr>PowerPoint Presentation</vt:lpstr>
      <vt:lpstr>PowerPoint Presentation</vt:lpstr>
      <vt:lpstr>PowerPoint Presentation</vt:lpstr>
      <vt:lpstr>Year 6, Unit 1, Learning Outcome 7</vt:lpstr>
      <vt:lpstr>PowerPoint Presentation</vt:lpstr>
      <vt:lpstr>PowerPoint Presentation</vt:lpstr>
      <vt:lpstr>Year 6, Unit 1, Learning Outcome 8</vt:lpstr>
      <vt:lpstr>PowerPoint Presentation</vt:lpstr>
      <vt:lpstr>PowerPoint Presentation</vt:lpstr>
      <vt:lpstr>PowerPoint Presentation</vt:lpstr>
      <vt:lpstr>PowerPoint Presentation</vt:lpstr>
      <vt:lpstr>PowerPoint Presentation</vt:lpstr>
      <vt:lpstr>PowerPoint Presentation</vt:lpstr>
      <vt:lpstr>Year 6, Unit 1, Learning Outcome 9</vt:lpstr>
      <vt:lpstr>PowerPoint Presentation</vt:lpstr>
      <vt:lpstr>PowerPoint Presentation</vt:lpstr>
      <vt:lpstr>PowerPoint Presentation</vt:lpstr>
      <vt:lpstr>PowerPoint Presentation</vt:lpstr>
      <vt:lpstr>Year 6, Unit 1, Learning Outcome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6, Unit 1, Learning Outcome 11</vt:lpstr>
      <vt:lpstr>PowerPoint Presentation</vt:lpstr>
      <vt:lpstr>PowerPoint Presentation</vt:lpstr>
      <vt:lpstr>PowerPoint Presentation</vt:lpstr>
      <vt:lpstr>PowerPoint Presentation</vt:lpstr>
      <vt:lpstr>6AS/MD-2 Derive related calculations</vt:lpstr>
      <vt:lpstr>PowerPoint Presentation</vt:lpstr>
      <vt:lpstr>Year 6, Unit 1, Learning Outcome 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6, Unit 1, Learning Outcome 13</vt:lpstr>
      <vt:lpstr>PowerPoint Presentation</vt:lpstr>
      <vt:lpstr>PowerPoint Presentation</vt:lpstr>
      <vt:lpstr>PowerPoint Presentation</vt:lpstr>
      <vt:lpstr>PowerPoint Presentation</vt:lpstr>
      <vt:lpstr>PowerPoint Presentation</vt:lpstr>
      <vt:lpstr>PowerPoint Presentation</vt:lpstr>
      <vt:lpstr>Year 6, Unit 1, Learning Outcome 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6, Unit 1, Learning Outcome 15</vt:lpstr>
      <vt:lpstr>PowerPoint Presentation</vt:lpstr>
      <vt:lpstr>PowerPoint Presentation</vt:lpstr>
      <vt:lpstr>PowerPoint Presentation</vt:lpstr>
      <vt:lpstr>Year 6, Unit 1, Learning Outcome 16</vt:lpstr>
      <vt:lpstr>PowerPoint Presentation</vt:lpstr>
      <vt:lpstr>PowerPoint Presentation</vt:lpstr>
      <vt:lpstr>PowerPoint Presentation</vt:lpstr>
      <vt:lpstr>PowerPoint Presentation</vt:lpstr>
      <vt:lpstr>PowerPoint Presentation</vt:lpstr>
      <vt:lpstr>Year 6, Unit 1, Learning Outcome 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6, Unit 1, Learning Outcome 18</vt:lpstr>
      <vt:lpstr>PowerPoint Presentation</vt:lpstr>
      <vt:lpstr>PowerPoint Presentation</vt:lpstr>
      <vt:lpstr>PowerPoint Presentation</vt:lpstr>
      <vt:lpstr>PowerPoint Presentation</vt:lpstr>
      <vt:lpstr>PowerPoint Presentation</vt:lpstr>
      <vt:lpstr>PowerPoint Presentation</vt:lpstr>
      <vt:lpstr>Year 6, Unit 1, Learning Outcome 19</vt:lpstr>
      <vt:lpstr>PowerPoint Presentation</vt:lpstr>
      <vt:lpstr>PowerPoint Presentation</vt:lpstr>
      <vt:lpstr>PowerPoint Presentation</vt:lpstr>
      <vt:lpstr>Year 6, Unit 1, Learning Outcome 20</vt:lpstr>
      <vt:lpstr>PowerPoint Presentation</vt:lpstr>
      <vt:lpstr>PowerPoint Presentation</vt:lpstr>
      <vt:lpstr>PowerPoint Presentation</vt:lpstr>
      <vt:lpstr>PowerPoint Presentation</vt:lpstr>
      <vt:lpstr>Year 6, Unit 1, Learning Outcome 21</vt:lpstr>
      <vt:lpstr>PowerPoint Presentation</vt:lpstr>
      <vt:lpstr>PowerPoint Presentation</vt:lpstr>
      <vt:lpstr>PowerPoint Presentation</vt:lpstr>
      <vt:lpstr>PowerPoint Presentation</vt:lpstr>
      <vt:lpstr>PowerPoint Presentation</vt:lpstr>
      <vt:lpstr>PowerPoint Presentation</vt:lpstr>
      <vt:lpstr>Year 6, Unit 1, Learning Outcome 22</vt:lpstr>
      <vt:lpstr>PowerPoint Presentation</vt:lpstr>
      <vt:lpstr>PowerPoint Presentation</vt:lpstr>
      <vt:lpstr>6AS/MD-2 Derive related calculations</vt:lpstr>
      <vt:lpstr>PowerPoint Presentation</vt:lpstr>
      <vt:lpstr>Year 6, Unit 1, Learning Outcome 23</vt:lpstr>
      <vt:lpstr>PowerPoint Presentation</vt:lpstr>
      <vt:lpstr>PowerPoint Presentation</vt:lpstr>
      <vt:lpstr>6AS/MD-2 Derive related calculations</vt:lpstr>
      <vt:lpstr>PowerPoint Presentation</vt:lpstr>
      <vt:lpstr>Year 6, Unit 1, Learning Outcome 24</vt:lpstr>
      <vt:lpstr>PowerPoint Presentation</vt:lpstr>
      <vt:lpstr>PowerPoint Presentation</vt:lpstr>
      <vt:lpstr>PowerPoint Presentation</vt:lpstr>
      <vt:lpstr>PowerPoint Presentation</vt:lpstr>
      <vt:lpstr>PowerPoint Presentation</vt:lpstr>
      <vt:lpstr>Year 6, Unit 1, Learning Outcome 25</vt:lpstr>
      <vt:lpstr>PowerPoint Presentation</vt:lpstr>
      <vt:lpstr>PowerPoint Presentation</vt:lpstr>
      <vt:lpstr>PowerPoint Presentation</vt:lpstr>
      <vt:lpstr>Year 6, Unit 1, Learning Outcome 26</vt:lpstr>
      <vt:lpstr>PowerPoint Presentation</vt:lpstr>
      <vt:lpstr>PowerPoint Presentation</vt:lpstr>
      <vt:lpstr>PowerPoint Presentation</vt:lpstr>
      <vt:lpstr>PowerPoint Presentation</vt:lpstr>
      <vt:lpstr>PowerPoint Presentation</vt:lpstr>
      <vt:lpstr>Year 6, Unit 1, Learning Outcome 27</vt:lpstr>
      <vt:lpstr>PowerPoint Presentation</vt:lpstr>
      <vt:lpstr>PowerPoint Presentation</vt:lpstr>
      <vt:lpstr>PowerPoint Presentation</vt:lpstr>
      <vt:lpstr>Year 6, Unit 1, Learning Outcome 28</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Gwen Tresidder</cp:lastModifiedBy>
  <cp:revision>98</cp:revision>
  <dcterms:created xsi:type="dcterms:W3CDTF">2021-05-07T12:27:15Z</dcterms:created>
  <dcterms:modified xsi:type="dcterms:W3CDTF">2021-07-07T08:35:10Z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