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Lst>
  <p:notesMasterIdLst>
    <p:notesMasterId r:id="rId35"/>
  </p:notesMasterIdLst>
  <p:sldIdLst>
    <p:sldId id="312" r:id="rId5"/>
    <p:sldId id="257" r:id="rId6"/>
    <p:sldId id="258" r:id="rId7"/>
    <p:sldId id="267" r:id="rId8"/>
    <p:sldId id="268" r:id="rId9"/>
    <p:sldId id="266" r:id="rId10"/>
    <p:sldId id="270" r:id="rId11"/>
    <p:sldId id="452" r:id="rId12"/>
    <p:sldId id="426" r:id="rId13"/>
    <p:sldId id="272" r:id="rId14"/>
    <p:sldId id="273" r:id="rId15"/>
    <p:sldId id="465" r:id="rId16"/>
    <p:sldId id="260" r:id="rId17"/>
    <p:sldId id="466" r:id="rId18"/>
    <p:sldId id="467" r:id="rId19"/>
    <p:sldId id="454" r:id="rId20"/>
    <p:sldId id="446" r:id="rId21"/>
    <p:sldId id="455" r:id="rId22"/>
    <p:sldId id="456" r:id="rId23"/>
    <p:sldId id="440" r:id="rId24"/>
    <p:sldId id="457" r:id="rId25"/>
    <p:sldId id="458" r:id="rId26"/>
    <p:sldId id="427" r:id="rId27"/>
    <p:sldId id="428" r:id="rId28"/>
    <p:sldId id="459" r:id="rId29"/>
    <p:sldId id="460" r:id="rId30"/>
    <p:sldId id="461" r:id="rId31"/>
    <p:sldId id="462" r:id="rId32"/>
    <p:sldId id="463" r:id="rId33"/>
    <p:sldId id="45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Sujov3lvmbIFbB9EhQjQ==" hashData="hmJh60OpGXx7OBA68XzCDUG3m9A4qLGVNqIYs2AyVH/r0eZ/apQcKlQf1cDS+AZFViq4umUCb+OA3qYPOU+Z1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70" d="100"/>
          <a:sy n="70" d="100"/>
        </p:scale>
        <p:origin x="1306" y="53"/>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this slide to introduce the language ‘is greater than’ linked to the symbol.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What do you notice about </a:t>
            </a:r>
            <a:r>
              <a:rPr lang="en-GB" sz="1800" dirty="0" err="1">
                <a:effectLst/>
                <a:latin typeface="Myriad Pro"/>
                <a:ea typeface="Calibri" panose="020F0502020204030204" pitchFamily="34" charset="0"/>
                <a:cs typeface="Times New Roman" panose="02020603050405020304" pitchFamily="18" charset="0"/>
              </a:rPr>
              <a:t>Blockzilla’s</a:t>
            </a:r>
            <a:r>
              <a:rPr lang="en-GB" sz="1800" dirty="0">
                <a:effectLst/>
                <a:latin typeface="Myriad Pro"/>
                <a:ea typeface="Calibri" panose="020F0502020204030204" pitchFamily="34" charset="0"/>
                <a:cs typeface="Times New Roman" panose="02020603050405020304" pitchFamily="18" charset="0"/>
              </a:rPr>
              <a:t> cave/ sign and the way the </a:t>
            </a:r>
            <a:r>
              <a:rPr lang="en-GB" sz="1800" dirty="0" err="1">
                <a:effectLst/>
                <a:latin typeface="Myriad Pro"/>
                <a:ea typeface="Calibri" panose="020F0502020204030204" pitchFamily="34" charset="0"/>
                <a:cs typeface="Times New Roman" panose="02020603050405020304" pitchFamily="18" charset="0"/>
              </a:rPr>
              <a:t>Numberblocks</a:t>
            </a:r>
            <a:r>
              <a:rPr lang="en-GB" sz="1800" dirty="0">
                <a:effectLst/>
                <a:latin typeface="Myriad Pro"/>
                <a:ea typeface="Calibri" panose="020F0502020204030204" pitchFamily="34" charset="0"/>
                <a:cs typeface="Times New Roman" panose="02020603050405020304" pitchFamily="18" charset="0"/>
              </a:rPr>
              <a:t> are standing?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How do we make our lolly stick symbol the same as the image? (Turn it round again.)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a:ea typeface="Calibri" panose="020F0502020204030204" pitchFamily="34" charset="0"/>
                <a:cs typeface="Times New Roman" panose="02020603050405020304" pitchFamily="18" charset="0"/>
              </a:rPr>
              <a:t>Read the expression 5 &gt; 2 saying: “5 is greater than 2”.</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986225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this slide to introduce the language ‘is less than’ linked to the symbol.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What do you notice about the cave/ symbol?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a:ea typeface="Calibri" panose="020F0502020204030204" pitchFamily="34" charset="0"/>
                <a:cs typeface="Times New Roman" panose="02020603050405020304" pitchFamily="18" charset="0"/>
              </a:rPr>
              <a:t>Read 2 &lt; 5 saying: “2 is less than 5”.</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379772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This slide uses the context of the episode when the </a:t>
            </a:r>
            <a:r>
              <a:rPr lang="en-GB" sz="1800" dirty="0" err="1">
                <a:effectLst/>
                <a:latin typeface="Myriad Pro"/>
                <a:ea typeface="Calibri" panose="020F0502020204030204" pitchFamily="34" charset="0"/>
                <a:cs typeface="Times New Roman" panose="02020603050405020304" pitchFamily="18" charset="0"/>
              </a:rPr>
              <a:t>Numberblocks</a:t>
            </a:r>
            <a:r>
              <a:rPr lang="en-GB" sz="1800" dirty="0">
                <a:effectLst/>
                <a:latin typeface="Myriad Pro"/>
                <a:ea typeface="Calibri" panose="020F0502020204030204" pitchFamily="34" charset="0"/>
                <a:cs typeface="Times New Roman" panose="02020603050405020304" pitchFamily="18" charset="0"/>
              </a:rPr>
              <a:t> enter </a:t>
            </a:r>
            <a:r>
              <a:rPr lang="en-GB" sz="1800" dirty="0" err="1">
                <a:effectLst/>
                <a:latin typeface="Myriad Pro"/>
                <a:ea typeface="Calibri" panose="020F0502020204030204" pitchFamily="34" charset="0"/>
                <a:cs typeface="Times New Roman" panose="02020603050405020304" pitchFamily="18" charset="0"/>
              </a:rPr>
              <a:t>Blockzilla’s</a:t>
            </a:r>
            <a:r>
              <a:rPr lang="en-GB" sz="1800" dirty="0">
                <a:effectLst/>
                <a:latin typeface="Myriad Pro"/>
                <a:ea typeface="Calibri" panose="020F0502020204030204" pitchFamily="34" charset="0"/>
                <a:cs typeface="Times New Roman" panose="02020603050405020304" pitchFamily="18" charset="0"/>
              </a:rPr>
              <a:t> cave. </a:t>
            </a: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pre-made </a:t>
            </a:r>
            <a:r>
              <a:rPr lang="en-GB" sz="1800" dirty="0" err="1">
                <a:effectLst/>
                <a:latin typeface="Myriad Pro"/>
                <a:ea typeface="Calibri" panose="020F0502020204030204" pitchFamily="34" charset="0"/>
                <a:cs typeface="Times New Roman" panose="02020603050405020304" pitchFamily="18" charset="0"/>
              </a:rPr>
              <a:t>Numberblocks</a:t>
            </a:r>
            <a:r>
              <a:rPr lang="en-GB" sz="1800" dirty="0">
                <a:effectLst/>
                <a:latin typeface="Myriad Pro"/>
                <a:ea typeface="Calibri" panose="020F0502020204030204" pitchFamily="34" charset="0"/>
                <a:cs typeface="Times New Roman" panose="02020603050405020304" pitchFamily="18" charset="0"/>
              </a:rPr>
              <a:t> and the lolly stick symbol to model the image.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Who will go in first? Why?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What </a:t>
            </a:r>
            <a:r>
              <a:rPr lang="en-GB" sz="1800" i="1" dirty="0">
                <a:effectLst/>
                <a:latin typeface="Myriad Pro"/>
                <a:ea typeface="Calibri" panose="020F0502020204030204" pitchFamily="34" charset="0"/>
                <a:cs typeface="Times New Roman" panose="02020603050405020304" pitchFamily="18" charset="0"/>
              </a:rPr>
              <a:t>could</a:t>
            </a:r>
            <a:r>
              <a:rPr lang="en-GB" sz="1800" dirty="0">
                <a:effectLst/>
                <a:latin typeface="Myriad Pro"/>
                <a:ea typeface="Calibri" panose="020F0502020204030204" pitchFamily="34" charset="0"/>
                <a:cs typeface="Times New Roman" panose="02020603050405020304" pitchFamily="18" charset="0"/>
              </a:rPr>
              <a:t> Five say? Accept ‘bigger than’ and ‘greater than’.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What is the missing word?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a:ea typeface="Calibri" panose="020F0502020204030204" pitchFamily="34" charset="0"/>
                <a:cs typeface="Times New Roman" panose="02020603050405020304" pitchFamily="18" charset="0"/>
              </a:rPr>
              <a:t>Practise reading the expression using the words ‘greater than’.</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2601065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As for previous slide, ask: Who will go in first? Why?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Continue to use pre-made </a:t>
            </a:r>
            <a:r>
              <a:rPr lang="en-GB" sz="1800" dirty="0" err="1">
                <a:effectLst/>
                <a:latin typeface="Myriad Pro" panose="020B0503030403020204"/>
                <a:ea typeface="Calibri" panose="020F0502020204030204" pitchFamily="34" charset="0"/>
                <a:cs typeface="Times New Roman" panose="02020603050405020304" pitchFamily="18" charset="0"/>
              </a:rPr>
              <a:t>Numberblocks</a:t>
            </a:r>
            <a:r>
              <a:rPr lang="en-GB" sz="1800" dirty="0">
                <a:effectLst/>
                <a:latin typeface="Myriad Pro" panose="020B0503030403020204"/>
                <a:ea typeface="Calibri" panose="020F0502020204030204" pitchFamily="34" charset="0"/>
                <a:cs typeface="Times New Roman" panose="02020603050405020304" pitchFamily="18" charset="0"/>
              </a:rPr>
              <a:t> and lolly stick symbol to model the image if needed.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a:t>
            </a:r>
            <a:r>
              <a:rPr lang="en-GB" sz="1800" i="1" dirty="0">
                <a:effectLst/>
                <a:latin typeface="Myriad Pro" panose="020B0503030403020204"/>
                <a:ea typeface="Calibri" panose="020F0502020204030204" pitchFamily="34" charset="0"/>
                <a:cs typeface="Times New Roman" panose="02020603050405020304" pitchFamily="18" charset="0"/>
              </a:rPr>
              <a:t>could </a:t>
            </a:r>
            <a:r>
              <a:rPr lang="en-GB" sz="1800" dirty="0">
                <a:effectLst/>
                <a:latin typeface="Myriad Pro" panose="020B0503030403020204"/>
                <a:ea typeface="Calibri" panose="020F0502020204030204" pitchFamily="34" charset="0"/>
                <a:cs typeface="Times New Roman" panose="02020603050405020304" pitchFamily="18" charset="0"/>
              </a:rPr>
              <a:t>Three say? (Accept ‘smaller than’ and ‘less than’.)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When reading 3 &lt; 5 say: “3 is less than 5.”</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202735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compare two </a:t>
            </a:r>
            <a:r>
              <a:rPr lang="en-GB" sz="1800" dirty="0" err="1">
                <a:effectLst/>
                <a:latin typeface="Myriad Pro" panose="020B0503030403020204"/>
                <a:ea typeface="Calibri" panose="020F0502020204030204" pitchFamily="34" charset="0"/>
                <a:cs typeface="Times New Roman" panose="02020603050405020304" pitchFamily="18" charset="0"/>
              </a:rPr>
              <a:t>Numberblocks</a:t>
            </a:r>
            <a:r>
              <a:rPr lang="en-GB" sz="1800" dirty="0">
                <a:effectLst/>
                <a:latin typeface="Myriad Pro" panose="020B0503030403020204"/>
                <a:ea typeface="Calibri" panose="020F0502020204030204" pitchFamily="34" charset="0"/>
                <a:cs typeface="Times New Roman" panose="02020603050405020304" pitchFamily="18" charset="0"/>
              </a:rPr>
              <a:t> picked out of a feely bag by two different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Who will go in first? Why? (Use the language from the previous slides.)</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4187431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compare two </a:t>
            </a:r>
            <a:r>
              <a:rPr lang="en-GB" sz="1800" dirty="0" err="1">
                <a:effectLst/>
                <a:latin typeface="Myriad Pro" panose="020B0503030403020204"/>
                <a:ea typeface="Calibri" panose="020F0502020204030204" pitchFamily="34" charset="0"/>
                <a:cs typeface="Times New Roman" panose="02020603050405020304" pitchFamily="18" charset="0"/>
              </a:rPr>
              <a:t>Numberblocks</a:t>
            </a:r>
            <a:r>
              <a:rPr lang="en-GB" sz="1800" dirty="0">
                <a:effectLst/>
                <a:latin typeface="Myriad Pro" panose="020B0503030403020204"/>
                <a:ea typeface="Calibri" panose="020F0502020204030204" pitchFamily="34" charset="0"/>
                <a:cs typeface="Times New Roman" panose="02020603050405020304" pitchFamily="18" charset="0"/>
              </a:rPr>
              <a:t> picked out of a feely bag by two different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Who will go in first? Why? (Use the language from the previous slides.)</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1295749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Hidden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compare two </a:t>
            </a:r>
            <a:r>
              <a:rPr lang="en-GB" sz="1800" dirty="0" err="1">
                <a:effectLst/>
                <a:latin typeface="Myriad Pro" panose="020B0503030403020204"/>
                <a:ea typeface="Calibri" panose="020F0502020204030204" pitchFamily="34" charset="0"/>
                <a:cs typeface="Times New Roman" panose="02020603050405020304" pitchFamily="18" charset="0"/>
              </a:rPr>
              <a:t>Numberblocks</a:t>
            </a:r>
            <a:r>
              <a:rPr lang="en-GB" sz="1800" dirty="0">
                <a:effectLst/>
                <a:latin typeface="Myriad Pro" panose="020B0503030403020204"/>
                <a:ea typeface="Calibri" panose="020F0502020204030204" pitchFamily="34" charset="0"/>
                <a:cs typeface="Times New Roman" panose="02020603050405020304" pitchFamily="18" charset="0"/>
              </a:rPr>
              <a:t> picked out of a feely bag by two different children. Continue to use lolly stick symbol if needed.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Who will go in first? Why? (Use the language from the previous slides)</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624440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Hidden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compare two </a:t>
            </a:r>
            <a:r>
              <a:rPr lang="en-GB" sz="1800" dirty="0" err="1">
                <a:effectLst/>
                <a:latin typeface="Myriad Pro" panose="020B0503030403020204"/>
                <a:ea typeface="Calibri" panose="020F0502020204030204" pitchFamily="34" charset="0"/>
                <a:cs typeface="Times New Roman" panose="02020603050405020304" pitchFamily="18" charset="0"/>
              </a:rPr>
              <a:t>Numberblocks</a:t>
            </a:r>
            <a:r>
              <a:rPr lang="en-GB" sz="1800" dirty="0">
                <a:effectLst/>
                <a:latin typeface="Myriad Pro" panose="020B0503030403020204"/>
                <a:ea typeface="Calibri" panose="020F0502020204030204" pitchFamily="34" charset="0"/>
                <a:cs typeface="Times New Roman" panose="02020603050405020304" pitchFamily="18" charset="0"/>
              </a:rPr>
              <a:t> picked out of a feely bag by two different children. Continue to use lolly stick symbol if needed.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Who will go in first? Why? (Use the language from the previous slides)</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2781087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23</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Can you match the symbols shown in </a:t>
            </a:r>
            <a:r>
              <a:rPr lang="en-GB" sz="1800" dirty="0" err="1">
                <a:effectLst/>
                <a:latin typeface="Myriad Pro" panose="020B0503030403020204"/>
                <a:ea typeface="Calibri" panose="020F0502020204030204" pitchFamily="34" charset="0"/>
                <a:cs typeface="Times New Roman" panose="02020603050405020304" pitchFamily="18" charset="0"/>
              </a:rPr>
              <a:t>Blockzilla’s</a:t>
            </a:r>
            <a:r>
              <a:rPr lang="en-GB" sz="1800" dirty="0">
                <a:effectLst/>
                <a:latin typeface="Myriad Pro" panose="020B0503030403020204"/>
                <a:ea typeface="Calibri" panose="020F0502020204030204" pitchFamily="34" charset="0"/>
                <a:cs typeface="Times New Roman" panose="02020603050405020304" pitchFamily="18" charset="0"/>
              </a:rPr>
              <a:t> cave to the correct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this as an opportunity to explore children’s understanding of the symbols.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the lolly sticks to show how all of the symbols can be made with two straight lines but that sticks do not need to be joined to make the = symbol.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24</a:t>
            </a:fld>
            <a:endParaRPr lang="en-GB"/>
          </a:p>
        </p:txBody>
      </p:sp>
    </p:spTree>
    <p:extLst>
      <p:ext uri="{BB962C8B-B14F-4D97-AF65-F5344CB8AC3E}">
        <p14:creationId xmlns:p14="http://schemas.microsoft.com/office/powerpoint/2010/main" val="2799284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compare Five with Two.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symbol is missing?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Read the inequality expression aloud. “5 is greater than 2.”</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2136529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compare Three with Five.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is missing between Three and Five?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Read the inequality expression aloud. “3 is less than 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26</a:t>
            </a:fld>
            <a:endParaRPr lang="en-GB"/>
          </a:p>
        </p:txBody>
      </p:sp>
    </p:spTree>
    <p:extLst>
      <p:ext uri="{BB962C8B-B14F-4D97-AF65-F5344CB8AC3E}">
        <p14:creationId xmlns:p14="http://schemas.microsoft.com/office/powerpoint/2010/main" val="3727113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compare Two and Three with Five.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is different about this picture? (There are two </a:t>
            </a:r>
            <a:r>
              <a:rPr lang="en-GB" sz="1800" dirty="0" err="1">
                <a:effectLst/>
                <a:latin typeface="Myriad Pro" panose="020B0503030403020204"/>
                <a:ea typeface="Calibri" panose="020F0502020204030204" pitchFamily="34" charset="0"/>
                <a:cs typeface="Times New Roman" panose="02020603050405020304" pitchFamily="18" charset="0"/>
              </a:rPr>
              <a:t>Numberblocks</a:t>
            </a:r>
            <a:r>
              <a:rPr lang="en-GB" sz="1800" dirty="0">
                <a:effectLst/>
                <a:latin typeface="Myriad Pro" panose="020B0503030403020204"/>
                <a:ea typeface="Calibri" panose="020F0502020204030204" pitchFamily="34" charset="0"/>
                <a:cs typeface="Times New Roman" panose="02020603050405020304" pitchFamily="18" charset="0"/>
              </a:rPr>
              <a:t> together before the missing symbol.) </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Make all three </a:t>
            </a:r>
            <a:r>
              <a:rPr lang="en-GB" sz="1800" dirty="0" err="1">
                <a:effectLst/>
                <a:latin typeface="Myriad Pro" panose="020B0503030403020204"/>
                <a:ea typeface="Calibri" panose="020F0502020204030204" pitchFamily="34" charset="0"/>
                <a:cs typeface="Times New Roman" panose="02020603050405020304" pitchFamily="18" charset="0"/>
              </a:rPr>
              <a:t>Numberblocks</a:t>
            </a:r>
            <a:r>
              <a:rPr lang="en-GB" sz="1800" dirty="0">
                <a:effectLst/>
                <a:latin typeface="Myriad Pro" panose="020B0503030403020204"/>
                <a:ea typeface="Calibri" panose="020F0502020204030204" pitchFamily="34" charset="0"/>
                <a:cs typeface="Times New Roman" panose="02020603050405020304" pitchFamily="18" charset="0"/>
              </a:rPr>
              <a:t> with towers of cubes.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If we combine Two and Three and compare it to Five, what do you think we will notice? </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cubes to model combining 2 and 3 and comparing to 5.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How can this help us find out what the missing symbol 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Read expression saying: “2 plus 3 is equal to 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Why does this expression not need a &lt; or &gt; symbol?</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27</a:t>
            </a:fld>
            <a:endParaRPr lang="en-GB"/>
          </a:p>
        </p:txBody>
      </p:sp>
    </p:spTree>
    <p:extLst>
      <p:ext uri="{BB962C8B-B14F-4D97-AF65-F5344CB8AC3E}">
        <p14:creationId xmlns:p14="http://schemas.microsoft.com/office/powerpoint/2010/main" val="2546309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compare Two and Four with Three and Two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Make towers and combine them to help explore which symbol is needed.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Read the inequality expression aloud. “2 plus 4 is greater than 3 plus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What if we didn’t have cubes to combine? Can we find another way to compare? (e.g. using reasoning: 3 is less than 4 so when they each combine with 2, 3 plus 2 will be less than 4 plus 2.)</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28</a:t>
            </a:fld>
            <a:endParaRPr lang="en-GB"/>
          </a:p>
        </p:txBody>
      </p:sp>
    </p:spTree>
    <p:extLst>
      <p:ext uri="{BB962C8B-B14F-4D97-AF65-F5344CB8AC3E}">
        <p14:creationId xmlns:p14="http://schemas.microsoft.com/office/powerpoint/2010/main" val="1968065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investigate the possible </a:t>
            </a:r>
            <a:r>
              <a:rPr lang="en-GB" sz="1800" dirty="0" err="1">
                <a:effectLst/>
                <a:latin typeface="Myriad Pro" panose="020B0503030403020204"/>
                <a:ea typeface="Calibri" panose="020F0502020204030204" pitchFamily="34" charset="0"/>
                <a:cs typeface="Times New Roman" panose="02020603050405020304" pitchFamily="18" charset="0"/>
              </a:rPr>
              <a:t>Numberblocks</a:t>
            </a:r>
            <a:r>
              <a:rPr lang="en-GB" sz="1800" dirty="0">
                <a:effectLst/>
                <a:latin typeface="Myriad Pro" panose="020B0503030403020204"/>
                <a:ea typeface="Calibri" panose="020F0502020204030204" pitchFamily="34" charset="0"/>
                <a:cs typeface="Times New Roman" panose="02020603050405020304" pitchFamily="18" charset="0"/>
              </a:rPr>
              <a:t> that could combine with Three to be less than Five and One combined.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Which </a:t>
            </a:r>
            <a:r>
              <a:rPr lang="en-GB" sz="1800" dirty="0" err="1">
                <a:effectLst/>
                <a:latin typeface="Myriad Pro" panose="020B0503030403020204"/>
                <a:ea typeface="Calibri" panose="020F0502020204030204" pitchFamily="34" charset="0"/>
                <a:cs typeface="Times New Roman" panose="02020603050405020304" pitchFamily="18" charset="0"/>
              </a:rPr>
              <a:t>Numberblock</a:t>
            </a:r>
            <a:r>
              <a:rPr lang="en-GB" sz="1800" dirty="0">
                <a:effectLst/>
                <a:latin typeface="Myriad Pro" panose="020B0503030403020204"/>
                <a:ea typeface="Calibri" panose="020F0502020204030204" pitchFamily="34" charset="0"/>
                <a:cs typeface="Times New Roman" panose="02020603050405020304" pitchFamily="18" charset="0"/>
              </a:rPr>
              <a:t> could go in this big white box so that the expression is correct? </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Explore using </a:t>
            </a:r>
            <a:r>
              <a:rPr lang="en-GB" sz="1800" dirty="0" err="1">
                <a:effectLst/>
                <a:latin typeface="Myriad Pro" panose="020B0503030403020204"/>
                <a:ea typeface="Calibri" panose="020F0502020204030204" pitchFamily="34" charset="0"/>
                <a:cs typeface="Times New Roman" panose="02020603050405020304" pitchFamily="18" charset="0"/>
              </a:rPr>
              <a:t>Numberblock</a:t>
            </a:r>
            <a:r>
              <a:rPr lang="en-GB" sz="1800" dirty="0">
                <a:effectLst/>
                <a:latin typeface="Myriad Pro" panose="020B0503030403020204"/>
                <a:ea typeface="Calibri" panose="020F0502020204030204" pitchFamily="34" charset="0"/>
                <a:cs typeface="Times New Roman" panose="02020603050405020304" pitchFamily="18" charset="0"/>
              </a:rPr>
              <a:t> towers.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Myriad Pro" panose="020B0503030403020204"/>
                <a:ea typeface="Calibri" panose="020F0502020204030204" pitchFamily="34" charset="0"/>
                <a:cs typeface="Times New Roman" panose="02020603050405020304" pitchFamily="18" charset="0"/>
              </a:rPr>
              <a:t>Read the expressions </a:t>
            </a:r>
            <a:r>
              <a:rPr lang="en-GB" sz="1800" dirty="0">
                <a:effectLst/>
                <a:latin typeface="Myriad Pro" panose="020B0503030403020204"/>
                <a:ea typeface="Calibri" panose="020F0502020204030204" pitchFamily="34" charset="0"/>
                <a:cs typeface="Times New Roman" panose="02020603050405020304" pitchFamily="18" charset="0"/>
              </a:rPr>
              <a:t>together.</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29</a:t>
            </a:fld>
            <a:endParaRPr lang="en-GB"/>
          </a:p>
        </p:txBody>
      </p:sp>
    </p:spTree>
    <p:extLst>
      <p:ext uri="{BB962C8B-B14F-4D97-AF65-F5344CB8AC3E}">
        <p14:creationId xmlns:p14="http://schemas.microsoft.com/office/powerpoint/2010/main" val="2890841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30</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Ensure that children hear practitioners say ‘than’ clearly and check that children repeat ‘than’ correctly (not ‘then’).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Myriad Pro" panose="020B0503030403020204"/>
                <a:ea typeface="Calibri" panose="020F0502020204030204" pitchFamily="34" charset="0"/>
                <a:cs typeface="Times New Roman" panose="02020603050405020304" pitchFamily="18" charset="0"/>
              </a:rPr>
              <a:t>Talk about how the words ‘taller than’, ‘shorter than’, greater than’ or ‘less than’ are useful when we are </a:t>
            </a:r>
            <a:r>
              <a:rPr lang="en-GB" sz="1200" i="1" dirty="0">
                <a:effectLst/>
                <a:latin typeface="Myriad Pro" panose="020B0503030403020204"/>
                <a:ea typeface="Calibri" panose="020F0502020204030204" pitchFamily="34" charset="0"/>
                <a:cs typeface="Times New Roman" panose="02020603050405020304" pitchFamily="18" charset="0"/>
              </a:rPr>
              <a:t>comparing </a:t>
            </a:r>
            <a:r>
              <a:rPr lang="en-GB" sz="1200" dirty="0">
                <a:effectLst/>
                <a:latin typeface="Myriad Pro" panose="020B0503030403020204"/>
                <a:ea typeface="Calibri" panose="020F0502020204030204" pitchFamily="34" charset="0"/>
                <a:cs typeface="Times New Roman" panose="02020603050405020304" pitchFamily="18" charset="0"/>
              </a:rPr>
              <a:t>the sizes of objects or the number of objects in a set.</a:t>
            </a:r>
            <a:endParaRPr lang="en-GB" dirty="0"/>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19374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picture as the stimulus for Talk and Discussion (slide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Is </a:t>
            </a:r>
            <a:r>
              <a:rPr lang="en-GB" sz="1800" dirty="0" err="1">
                <a:effectLst/>
                <a:latin typeface="Myriad Pro" panose="020B0503030403020204"/>
                <a:ea typeface="Calibri" panose="020F0502020204030204" pitchFamily="34" charset="0"/>
                <a:cs typeface="Times New Roman" panose="02020603050405020304" pitchFamily="18" charset="0"/>
              </a:rPr>
              <a:t>Blockzilla</a:t>
            </a:r>
            <a:r>
              <a:rPr lang="en-GB" sz="1800" dirty="0">
                <a:effectLst/>
                <a:latin typeface="Myriad Pro" panose="020B0503030403020204"/>
                <a:ea typeface="Calibri" panose="020F0502020204030204" pitchFamily="34" charset="0"/>
                <a:cs typeface="Times New Roman" panose="02020603050405020304" pitchFamily="18" charset="0"/>
              </a:rPr>
              <a:t> always facing this way? No, sometimes he faces the other way.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Discuss how part of </a:t>
            </a:r>
            <a:r>
              <a:rPr lang="en-GB" sz="1800" dirty="0" err="1">
                <a:effectLst/>
                <a:latin typeface="Myriad Pro" panose="020B0503030403020204"/>
                <a:ea typeface="Calibri" panose="020F0502020204030204" pitchFamily="34" charset="0"/>
                <a:cs typeface="Times New Roman" panose="02020603050405020304" pitchFamily="18" charset="0"/>
              </a:rPr>
              <a:t>Blockzilla’s</a:t>
            </a:r>
            <a:r>
              <a:rPr lang="en-GB" sz="1800" dirty="0">
                <a:effectLst/>
                <a:latin typeface="Myriad Pro" panose="020B0503030403020204"/>
                <a:ea typeface="Calibri" panose="020F0502020204030204" pitchFamily="34" charset="0"/>
                <a:cs typeface="Times New Roman" panose="02020603050405020304" pitchFamily="18" charset="0"/>
              </a:rPr>
              <a:t> cave is wider on one side and narrower on the other. </a:t>
            </a:r>
          </a:p>
          <a:p>
            <a:r>
              <a:rPr lang="en-GB" sz="1800" dirty="0">
                <a:effectLst/>
                <a:latin typeface="Myriad Pro" panose="020B0503030403020204"/>
                <a:ea typeface="Calibri" panose="020F0502020204030204" pitchFamily="34" charset="0"/>
                <a:cs typeface="Times New Roman" panose="02020603050405020304" pitchFamily="18" charset="0"/>
              </a:rPr>
              <a:t>Different </a:t>
            </a:r>
            <a:r>
              <a:rPr lang="en-GB" sz="1800" dirty="0" err="1">
                <a:effectLst/>
                <a:latin typeface="Myriad Pro" panose="020B0503030403020204"/>
                <a:ea typeface="Calibri" panose="020F0502020204030204" pitchFamily="34" charset="0"/>
                <a:cs typeface="Times New Roman" panose="02020603050405020304" pitchFamily="18" charset="0"/>
              </a:rPr>
              <a:t>Numberblocks</a:t>
            </a:r>
            <a:r>
              <a:rPr lang="en-GB" sz="1800" dirty="0">
                <a:effectLst/>
                <a:latin typeface="Myriad Pro" panose="020B0503030403020204"/>
                <a:ea typeface="Calibri" panose="020F0502020204030204" pitchFamily="34" charset="0"/>
                <a:cs typeface="Times New Roman" panose="02020603050405020304" pitchFamily="18" charset="0"/>
              </a:rPr>
              <a:t> fit better in different parts of his cave, depending how tall they are.</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Discuss together:</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shape does </a:t>
            </a:r>
            <a:r>
              <a:rPr lang="en-GB" sz="1800" dirty="0" err="1">
                <a:effectLst/>
                <a:latin typeface="Myriad Pro" panose="020B0503030403020204"/>
                <a:ea typeface="Calibri" panose="020F0502020204030204" pitchFamily="34" charset="0"/>
                <a:cs typeface="Times New Roman" panose="02020603050405020304" pitchFamily="18" charset="0"/>
              </a:rPr>
              <a:t>Blockzilla’s</a:t>
            </a:r>
            <a:r>
              <a:rPr lang="en-GB" sz="1800" dirty="0">
                <a:effectLst/>
                <a:latin typeface="Myriad Pro" panose="020B0503030403020204"/>
                <a:ea typeface="Calibri" panose="020F0502020204030204" pitchFamily="34" charset="0"/>
                <a:cs typeface="Times New Roman" panose="02020603050405020304" pitchFamily="18" charset="0"/>
              </a:rPr>
              <a:t> cave make? Introduce the idea that we can use this sign to show which number is ‘bigger than’ or ‘greater than’ another one just like </a:t>
            </a:r>
            <a:r>
              <a:rPr lang="en-GB" sz="1800" dirty="0" err="1">
                <a:effectLst/>
                <a:latin typeface="Myriad Pro" panose="020B0503030403020204"/>
                <a:ea typeface="Calibri" panose="020F0502020204030204" pitchFamily="34" charset="0"/>
                <a:cs typeface="Times New Roman" panose="02020603050405020304" pitchFamily="18" charset="0"/>
              </a:rPr>
              <a:t>Blockzilla</a:t>
            </a:r>
            <a:r>
              <a:rPr lang="en-GB" sz="1800" dirty="0">
                <a:effectLst/>
                <a:latin typeface="Myriad Pro" panose="020B0503030403020204"/>
                <a:ea typeface="Calibri" panose="020F0502020204030204" pitchFamily="34" charset="0"/>
                <a:cs typeface="Times New Roman" panose="02020603050405020304" pitchFamily="18" charset="0"/>
              </a:rPr>
              <a:t> did.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two lolly sticks to make the &gt; symbol, fix sticks together at one end with </a:t>
            </a:r>
            <a:r>
              <a:rPr lang="en-GB" sz="1800" dirty="0" err="1">
                <a:effectLst/>
                <a:latin typeface="Myriad Pro" panose="020B0503030403020204"/>
                <a:ea typeface="Calibri" panose="020F0502020204030204" pitchFamily="34" charset="0"/>
                <a:cs typeface="Times New Roman" panose="02020603050405020304" pitchFamily="18" charset="0"/>
              </a:rPr>
              <a:t>blu</a:t>
            </a:r>
            <a:r>
              <a:rPr lang="en-GB" sz="1800" dirty="0">
                <a:effectLst/>
                <a:latin typeface="Myriad Pro" panose="020B0503030403020204"/>
                <a:ea typeface="Calibri" panose="020F0502020204030204" pitchFamily="34" charset="0"/>
                <a:cs typeface="Times New Roman" panose="02020603050405020304" pitchFamily="18" charset="0"/>
              </a:rPr>
              <a:t>-tac. Ask children to help make the sticks face the same way as in the image.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We read from left to right like we do in a book.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Who walked inside </a:t>
            </a:r>
            <a:r>
              <a:rPr lang="en-GB" sz="1800" dirty="0" err="1">
                <a:effectLst/>
                <a:latin typeface="Myriad Pro" panose="020B0503030403020204"/>
                <a:ea typeface="Calibri" panose="020F0502020204030204" pitchFamily="34" charset="0"/>
                <a:cs typeface="Times New Roman" panose="02020603050405020304" pitchFamily="18" charset="0"/>
              </a:rPr>
              <a:t>Blockzilla’s</a:t>
            </a:r>
            <a:r>
              <a:rPr lang="en-GB" sz="1800" dirty="0">
                <a:effectLst/>
                <a:latin typeface="Myriad Pro" panose="020B0503030403020204"/>
                <a:ea typeface="Calibri" panose="020F0502020204030204" pitchFamily="34" charset="0"/>
                <a:cs typeface="Times New Roman" panose="02020603050405020304" pitchFamily="18" charset="0"/>
              </a:rPr>
              <a:t> cave first? Two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Who went inside </a:t>
            </a:r>
            <a:r>
              <a:rPr lang="en-GB" sz="1800" dirty="0" err="1">
                <a:effectLst/>
                <a:latin typeface="Myriad Pro" panose="020B0503030403020204"/>
                <a:ea typeface="Calibri" panose="020F0502020204030204" pitchFamily="34" charset="0"/>
                <a:cs typeface="Times New Roman" panose="02020603050405020304" pitchFamily="18" charset="0"/>
              </a:rPr>
              <a:t>Blockzilla’s</a:t>
            </a:r>
            <a:r>
              <a:rPr lang="en-GB" sz="1800" dirty="0">
                <a:effectLst/>
                <a:latin typeface="Myriad Pro" panose="020B0503030403020204"/>
                <a:ea typeface="Calibri" panose="020F0502020204030204" pitchFamily="34" charset="0"/>
                <a:cs typeface="Times New Roman" panose="02020603050405020304" pitchFamily="18" charset="0"/>
              </a:rPr>
              <a:t> cave last? Four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Four goes in last because 4 is greater than 2 (reading L-R).</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265848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discuss what &lt; means.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can we do with our lolly stick symbol to change it to &lt; ? (Turn it round.)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We still read the symbol from left to right like we do in a book even though it has turned around.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Who walked inside </a:t>
            </a:r>
            <a:r>
              <a:rPr lang="en-GB" sz="1800" dirty="0" err="1">
                <a:effectLst/>
                <a:latin typeface="Myriad Pro" panose="020B0503030403020204"/>
                <a:ea typeface="Calibri" panose="020F0502020204030204" pitchFamily="34" charset="0"/>
                <a:cs typeface="Times New Roman" panose="02020603050405020304" pitchFamily="18" charset="0"/>
              </a:rPr>
              <a:t>Blockzilla’s</a:t>
            </a:r>
            <a:r>
              <a:rPr lang="en-GB" sz="1800" dirty="0">
                <a:effectLst/>
                <a:latin typeface="Myriad Pro" panose="020B0503030403020204"/>
                <a:ea typeface="Calibri" panose="020F0502020204030204" pitchFamily="34" charset="0"/>
                <a:cs typeface="Times New Roman" panose="02020603050405020304" pitchFamily="18" charset="0"/>
              </a:rPr>
              <a:t> cave first? One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Who went inside </a:t>
            </a:r>
            <a:r>
              <a:rPr lang="en-GB" sz="1800" dirty="0" err="1">
                <a:effectLst/>
                <a:latin typeface="Myriad Pro" panose="020B0503030403020204"/>
                <a:ea typeface="Calibri" panose="020F0502020204030204" pitchFamily="34" charset="0"/>
                <a:cs typeface="Times New Roman" panose="02020603050405020304" pitchFamily="18" charset="0"/>
              </a:rPr>
              <a:t>Blockzilla’s</a:t>
            </a:r>
            <a:r>
              <a:rPr lang="en-GB" sz="1800" dirty="0">
                <a:effectLst/>
                <a:latin typeface="Myriad Pro" panose="020B0503030403020204"/>
                <a:ea typeface="Calibri" panose="020F0502020204030204" pitchFamily="34" charset="0"/>
                <a:cs typeface="Times New Roman" panose="02020603050405020304" pitchFamily="18" charset="0"/>
              </a:rPr>
              <a:t> cave last? Three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One went in first because One is smaller than Three. (reading L-R)</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2564482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417246"/>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1792542"/>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1278382"/>
            <a:ext cx="6049764" cy="461665"/>
          </a:xfrm>
          <a:prstGeom prst="rect">
            <a:avLst/>
          </a:prstGeom>
          <a:noFill/>
        </p:spPr>
        <p:txBody>
          <a:bodyPr wrap="square" rtlCol="0">
            <a:spAutoFit/>
          </a:bodyPr>
          <a:lstStyle/>
          <a:p>
            <a:r>
              <a:rPr lang="en-GB" sz="2400" dirty="0">
                <a:solidFill>
                  <a:schemeClr val="bg1"/>
                </a:solidFill>
                <a:latin typeface="+mn-lt"/>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5"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2CCE87-2113-48CF-A469-8F62786D6C36}"/>
              </a:ext>
            </a:extLst>
          </p:cNvPr>
          <p:cNvSpPr>
            <a:spLocks noGrp="1"/>
          </p:cNvSpPr>
          <p:nvPr>
            <p:ph type="dt" sz="half" idx="10"/>
          </p:nvPr>
        </p:nvSpPr>
        <p:spPr/>
        <p:txBody>
          <a:bodyPr/>
          <a:lstStyle/>
          <a:p>
            <a:fld id="{AC8A1D8E-14C2-4F71-A877-3A6977F5A095}" type="datetimeFigureOut">
              <a:rPr lang="en-GB" smtClean="0"/>
              <a:t>11/04/2021</a:t>
            </a:fld>
            <a:endParaRPr lang="en-GB"/>
          </a:p>
        </p:txBody>
      </p:sp>
      <p:sp>
        <p:nvSpPr>
          <p:cNvPr id="3" name="Footer Placeholder 2">
            <a:extLst>
              <a:ext uri="{FF2B5EF4-FFF2-40B4-BE49-F238E27FC236}">
                <a16:creationId xmlns:a16="http://schemas.microsoft.com/office/drawing/2014/main" id="{81A9BF77-67AF-4B5C-8BCC-C24B13F40C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E3532D-D126-4264-AB31-AC0C3C282435}"/>
              </a:ext>
            </a:extLst>
          </p:cNvPr>
          <p:cNvSpPr>
            <a:spLocks noGrp="1"/>
          </p:cNvSpPr>
          <p:nvPr>
            <p:ph type="sldNum" sz="quarter" idx="12"/>
          </p:nvPr>
        </p:nvSpPr>
        <p:spPr/>
        <p:txBody>
          <a:bodyPr/>
          <a:lstStyle/>
          <a:p>
            <a:fld id="{4B279BDD-282F-4172-B0F9-27292A042ACE}" type="slidenum">
              <a:rPr lang="en-GB" smtClean="0"/>
              <a:t>‹#›</a:t>
            </a:fld>
            <a:endParaRPr lang="en-GB"/>
          </a:p>
        </p:txBody>
      </p:sp>
    </p:spTree>
    <p:extLst>
      <p:ext uri="{BB962C8B-B14F-4D97-AF65-F5344CB8AC3E}">
        <p14:creationId xmlns:p14="http://schemas.microsoft.com/office/powerpoint/2010/main" val="196641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 id="214748369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jp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20.png"/><Relationship Id="rId10" Type="http://schemas.openxmlformats.org/officeDocument/2006/relationships/image" Target="../media/image11.png"/><Relationship Id="rId4" Type="http://schemas.openxmlformats.org/officeDocument/2006/relationships/image" Target="../media/image19.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9.jp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14.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0.png"/><Relationship Id="rId3" Type="http://schemas.openxmlformats.org/officeDocument/2006/relationships/image" Target="../media/image31.jpg"/><Relationship Id="rId7" Type="http://schemas.openxmlformats.org/officeDocument/2006/relationships/image" Target="../media/image7.png"/><Relationship Id="rId12"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7.png"/><Relationship Id="rId10"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33.png"/><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2</a:t>
            </a:r>
          </a:p>
          <a:p>
            <a:r>
              <a:rPr lang="en-GB" dirty="0" err="1"/>
              <a:t>Blockzilla</a:t>
            </a:r>
            <a:endParaRPr lang="en-GB" dirty="0"/>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112653"/>
            <a:ext cx="10972800" cy="3888432"/>
          </a:xfrm>
        </p:spPr>
        <p:txBody>
          <a:bodyPr vert="horz" lIns="91440" tIns="45720" rIns="91440" bIns="45720" rtlCol="0" anchor="t">
            <a:noAutofit/>
          </a:bodyPr>
          <a:lstStyle/>
          <a:p>
            <a:pPr marL="0" indent="0">
              <a:lnSpc>
                <a:spcPct val="100000"/>
              </a:lnSpc>
              <a:spcBef>
                <a:spcPts val="0"/>
              </a:spcBef>
              <a:buNone/>
            </a:pPr>
            <a:r>
              <a:rPr lang="en-GB" sz="1800" b="1" dirty="0">
                <a:latin typeface="+mj-lt"/>
              </a:rPr>
              <a:t>Playing and Exploring</a:t>
            </a:r>
          </a:p>
          <a:p>
            <a:pPr marL="0" indent="0">
              <a:lnSpc>
                <a:spcPct val="100000"/>
              </a:lnSpc>
              <a:spcBef>
                <a:spcPts val="0"/>
              </a:spcBef>
              <a:buNone/>
            </a:pPr>
            <a:r>
              <a:rPr lang="en-GB" sz="1800" dirty="0">
                <a:latin typeface="+mj-lt"/>
              </a:rPr>
              <a:t>Create an area in the setting to compare the heights of the children throughout the year so that children can compare their heights and say who they are taller than or shorter than. This can also be done by ordering photos by birth date and describing who they are older than or younger than. </a:t>
            </a:r>
          </a:p>
          <a:p>
            <a:pPr>
              <a:lnSpc>
                <a:spcPct val="100000"/>
              </a:lnSpc>
              <a:spcBef>
                <a:spcPts val="0"/>
              </a:spcBef>
            </a:pPr>
            <a:endParaRPr lang="en-GB" sz="1800" dirty="0">
              <a:latin typeface="+mj-lt"/>
            </a:endParaRPr>
          </a:p>
          <a:p>
            <a:pPr marL="0" indent="0">
              <a:lnSpc>
                <a:spcPct val="100000"/>
              </a:lnSpc>
              <a:spcBef>
                <a:spcPts val="0"/>
              </a:spcBef>
              <a:buNone/>
            </a:pPr>
            <a:r>
              <a:rPr lang="en-GB" sz="1800" b="1" dirty="0">
                <a:latin typeface="+mj-lt"/>
              </a:rPr>
              <a:t>Active Learning</a:t>
            </a:r>
            <a:endParaRPr lang="en-GB" sz="1800" dirty="0">
              <a:latin typeface="+mj-lt"/>
            </a:endParaRPr>
          </a:p>
          <a:p>
            <a:pPr marL="0" indent="0">
              <a:lnSpc>
                <a:spcPct val="100000"/>
              </a:lnSpc>
              <a:spcBef>
                <a:spcPts val="0"/>
              </a:spcBef>
              <a:buNone/>
            </a:pPr>
            <a:r>
              <a:rPr lang="en-GB" sz="1800" dirty="0">
                <a:latin typeface="+mj-lt"/>
              </a:rPr>
              <a:t>Set a height limit for certain activities in the setting taller than this or shorter than this. (Make sure to vary the limits so that all children have access over time!)</a:t>
            </a:r>
          </a:p>
          <a:p>
            <a:pPr marL="0" indent="0">
              <a:lnSpc>
                <a:spcPct val="100000"/>
              </a:lnSpc>
              <a:spcBef>
                <a:spcPts val="1800"/>
              </a:spcBef>
              <a:buNone/>
            </a:pPr>
            <a:r>
              <a:rPr lang="en-GB" sz="1800" b="1" dirty="0">
                <a:latin typeface="+mj-lt"/>
              </a:rPr>
              <a:t>Creating and Thinking Critically</a:t>
            </a:r>
          </a:p>
          <a:p>
            <a:pPr marL="0" indent="0">
              <a:lnSpc>
                <a:spcPct val="100000"/>
              </a:lnSpc>
              <a:spcBef>
                <a:spcPts val="0"/>
              </a:spcBef>
              <a:buNone/>
            </a:pPr>
            <a:r>
              <a:rPr lang="en-GB" sz="1800" dirty="0">
                <a:latin typeface="+mj-lt"/>
              </a:rPr>
              <a:t>Use a feely bag with towers of connecting blocks 1 up to 10. Play a comparing game with 3 or 4 children. Each child takes out a tower and then they compare their tower to each other person by saying “my tower is taller than/ short than &lt;name&gt;’s tower. </a:t>
            </a:r>
          </a:p>
          <a:p>
            <a:pPr marL="0" indent="0">
              <a:lnSpc>
                <a:spcPct val="100000"/>
              </a:lnSpc>
              <a:spcBef>
                <a:spcPts val="0"/>
              </a:spcBef>
              <a:buNone/>
            </a:pPr>
            <a:r>
              <a:rPr lang="en-GB" sz="1800" dirty="0">
                <a:latin typeface="+mj-lt"/>
              </a:rPr>
              <a:t>Play a comparing game using animal toys; roll a die and collect that number of objects for each animal (e.g. conkers for some squirrels). Compare which animal has most. Count to check if needed</a:t>
            </a:r>
            <a:r>
              <a:rPr lang="en-GB" sz="2000" dirty="0">
                <a:latin typeface="+mj-lt"/>
              </a:rPr>
              <a:t>.</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90B88-11E3-4E4B-8E8E-C730D549D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peech Bubble: Oval 3">
            <a:extLst>
              <a:ext uri="{FF2B5EF4-FFF2-40B4-BE49-F238E27FC236}">
                <a16:creationId xmlns:a16="http://schemas.microsoft.com/office/drawing/2014/main" id="{DA2505ED-818D-4F78-BC64-E6CC3F542ADA}"/>
              </a:ext>
            </a:extLst>
          </p:cNvPr>
          <p:cNvSpPr/>
          <p:nvPr/>
        </p:nvSpPr>
        <p:spPr>
          <a:xfrm>
            <a:off x="322730" y="416091"/>
            <a:ext cx="3747246" cy="1722760"/>
          </a:xfrm>
          <a:prstGeom prst="wedgeEllipseCallout">
            <a:avLst>
              <a:gd name="adj1" fmla="val 46669"/>
              <a:gd name="adj2" fmla="val 103841"/>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00B050"/>
                </a:solidFill>
                <a:latin typeface="Century Gothic" panose="020B0502020202020204" pitchFamily="34" charset="0"/>
              </a:rPr>
              <a:t>bigger than </a:t>
            </a:r>
            <a:r>
              <a:rPr lang="en-GB" sz="3200" dirty="0">
                <a:solidFill>
                  <a:schemeClr val="accent4"/>
                </a:solidFill>
                <a:latin typeface="Century Gothic" panose="020B0502020202020204" pitchFamily="34" charset="0"/>
              </a:rPr>
              <a:t>you!</a:t>
            </a:r>
          </a:p>
        </p:txBody>
      </p:sp>
      <p:sp>
        <p:nvSpPr>
          <p:cNvPr id="8" name="Rectangle 7">
            <a:extLst>
              <a:ext uri="{FF2B5EF4-FFF2-40B4-BE49-F238E27FC236}">
                <a16:creationId xmlns:a16="http://schemas.microsoft.com/office/drawing/2014/main" id="{98D4649F-07E1-49C8-952D-22EB658742DE}"/>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7" name="Oval 6">
            <a:extLst>
              <a:ext uri="{FF2B5EF4-FFF2-40B4-BE49-F238E27FC236}">
                <a16:creationId xmlns:a16="http://schemas.microsoft.com/office/drawing/2014/main" id="{E29753A0-C558-4E7F-AF91-2CB9A5F65BB4}"/>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22562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E114B6-DCA6-432F-A985-6BAA3ED0E3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4" name="Speech Bubble: Oval 3">
            <a:extLst>
              <a:ext uri="{FF2B5EF4-FFF2-40B4-BE49-F238E27FC236}">
                <a16:creationId xmlns:a16="http://schemas.microsoft.com/office/drawing/2014/main" id="{CD93772A-DFC0-4459-8448-4097FEFFC648}"/>
              </a:ext>
            </a:extLst>
          </p:cNvPr>
          <p:cNvSpPr/>
          <p:nvPr/>
        </p:nvSpPr>
        <p:spPr>
          <a:xfrm>
            <a:off x="322730" y="416091"/>
            <a:ext cx="3747246" cy="1722760"/>
          </a:xfrm>
          <a:prstGeom prst="wedgeEllipseCallout">
            <a:avLst>
              <a:gd name="adj1" fmla="val 69635"/>
              <a:gd name="adj2" fmla="val 12049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00B050"/>
                </a:solidFill>
                <a:latin typeface="Century Gothic" panose="020B0502020202020204" pitchFamily="34" charset="0"/>
              </a:rPr>
              <a:t>smaller than </a:t>
            </a:r>
            <a:r>
              <a:rPr lang="en-GB" sz="3200" dirty="0">
                <a:solidFill>
                  <a:schemeClr val="accent4"/>
                </a:solidFill>
                <a:latin typeface="Century Gothic" panose="020B0502020202020204" pitchFamily="34" charset="0"/>
              </a:rPr>
              <a:t>you!</a:t>
            </a:r>
          </a:p>
        </p:txBody>
      </p:sp>
      <p:sp>
        <p:nvSpPr>
          <p:cNvPr id="8" name="Rectangle 7">
            <a:extLst>
              <a:ext uri="{FF2B5EF4-FFF2-40B4-BE49-F238E27FC236}">
                <a16:creationId xmlns:a16="http://schemas.microsoft.com/office/drawing/2014/main" id="{D7CBB350-4907-48BC-A03A-87284B266EBA}"/>
              </a:ext>
            </a:extLst>
          </p:cNvPr>
          <p:cNvSpPr/>
          <p:nvPr/>
        </p:nvSpPr>
        <p:spPr>
          <a:xfrm>
            <a:off x="4190400" y="6508800"/>
            <a:ext cx="3818481"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7" name="Oval 6">
            <a:extLst>
              <a:ext uri="{FF2B5EF4-FFF2-40B4-BE49-F238E27FC236}">
                <a16:creationId xmlns:a16="http://schemas.microsoft.com/office/drawing/2014/main" id="{2E7A9FEF-D4CC-4375-83BE-40F2F76D3DF1}"/>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66049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3AB380-0EF3-49CA-AED0-DE724981E6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pic>
        <p:nvPicPr>
          <p:cNvPr id="3" name="Picture 2">
            <a:extLst>
              <a:ext uri="{FF2B5EF4-FFF2-40B4-BE49-F238E27FC236}">
                <a16:creationId xmlns:a16="http://schemas.microsoft.com/office/drawing/2014/main" id="{A99675DF-F3A5-4EA7-BC3F-95DB1584C01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85138" y="4016189"/>
            <a:ext cx="2012488" cy="1133702"/>
          </a:xfrm>
          <a:prstGeom prst="rect">
            <a:avLst/>
          </a:prstGeom>
        </p:spPr>
      </p:pic>
      <p:pic>
        <p:nvPicPr>
          <p:cNvPr id="4" name="Picture 3">
            <a:extLst>
              <a:ext uri="{FF2B5EF4-FFF2-40B4-BE49-F238E27FC236}">
                <a16:creationId xmlns:a16="http://schemas.microsoft.com/office/drawing/2014/main" id="{F6923DA4-8A0B-4EF8-85C8-78F8853EF6D9}"/>
              </a:ext>
            </a:extLst>
          </p:cNvPr>
          <p:cNvPicPr>
            <a:picLocks noChangeAspect="1"/>
          </p:cNvPicPr>
          <p:nvPr/>
        </p:nvPicPr>
        <p:blipFill>
          <a:blip r:embed="rId5">
            <a:extLst>
              <a:ext uri="{28A0092B-C50C-407E-A947-70E740481C1C}">
                <a14:useLocalDpi xmlns:a14="http://schemas.microsoft.com/office/drawing/2010/main" val="0"/>
              </a:ext>
            </a:extLst>
          </a:blip>
          <a:srcRect l="35493" r="35493"/>
          <a:stretch/>
        </p:blipFill>
        <p:spPr>
          <a:xfrm>
            <a:off x="3295076" y="3429161"/>
            <a:ext cx="1188571" cy="2307758"/>
          </a:xfrm>
          <a:prstGeom prst="rect">
            <a:avLst/>
          </a:prstGeom>
        </p:spPr>
      </p:pic>
      <p:sp>
        <p:nvSpPr>
          <p:cNvPr id="5" name="Speech Bubble: Oval 4">
            <a:extLst>
              <a:ext uri="{FF2B5EF4-FFF2-40B4-BE49-F238E27FC236}">
                <a16:creationId xmlns:a16="http://schemas.microsoft.com/office/drawing/2014/main" id="{4E58C395-F7BB-4C06-9D92-888912D8F09A}"/>
              </a:ext>
            </a:extLst>
          </p:cNvPr>
          <p:cNvSpPr/>
          <p:nvPr/>
        </p:nvSpPr>
        <p:spPr>
          <a:xfrm rot="20354346">
            <a:off x="46219" y="518052"/>
            <a:ext cx="3617759" cy="1722760"/>
          </a:xfrm>
          <a:prstGeom prst="wedgeEllipseCallout">
            <a:avLst>
              <a:gd name="adj1" fmla="val 16242"/>
              <a:gd name="adj2" fmla="val 16200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00B050"/>
                </a:solidFill>
                <a:latin typeface="Century Gothic" panose="020B0502020202020204" pitchFamily="34" charset="0"/>
              </a:rPr>
              <a:t>bigger than </a:t>
            </a:r>
            <a:r>
              <a:rPr lang="en-GB" sz="3200" dirty="0">
                <a:solidFill>
                  <a:schemeClr val="accent4"/>
                </a:solidFill>
                <a:latin typeface="Century Gothic" panose="020B0502020202020204" pitchFamily="34" charset="0"/>
              </a:rPr>
              <a:t>you!</a:t>
            </a:r>
          </a:p>
        </p:txBody>
      </p:sp>
      <p:sp>
        <p:nvSpPr>
          <p:cNvPr id="6" name="Speech Bubble: Oval 5">
            <a:extLst>
              <a:ext uri="{FF2B5EF4-FFF2-40B4-BE49-F238E27FC236}">
                <a16:creationId xmlns:a16="http://schemas.microsoft.com/office/drawing/2014/main" id="{9D39E10E-959E-4549-A9C0-C876C7A051AC}"/>
              </a:ext>
            </a:extLst>
          </p:cNvPr>
          <p:cNvSpPr/>
          <p:nvPr/>
        </p:nvSpPr>
        <p:spPr>
          <a:xfrm rot="20312312">
            <a:off x="43431" y="504375"/>
            <a:ext cx="3615042" cy="1734272"/>
          </a:xfrm>
          <a:prstGeom prst="wedgeEllipseCallout">
            <a:avLst>
              <a:gd name="adj1" fmla="val 15270"/>
              <a:gd name="adj2" fmla="val 16348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00B050"/>
                </a:solidFill>
                <a:latin typeface="Century Gothic" panose="020B0502020202020204" pitchFamily="34" charset="0"/>
              </a:rPr>
              <a:t>______ than </a:t>
            </a:r>
            <a:r>
              <a:rPr lang="en-GB" sz="3200" dirty="0">
                <a:solidFill>
                  <a:schemeClr val="accent4"/>
                </a:solidFill>
                <a:latin typeface="Century Gothic" panose="020B0502020202020204" pitchFamily="34" charset="0"/>
              </a:rPr>
              <a:t>you!</a:t>
            </a:r>
          </a:p>
        </p:txBody>
      </p:sp>
      <p:pic>
        <p:nvPicPr>
          <p:cNvPr id="7" name="Picture 6">
            <a:extLst>
              <a:ext uri="{FF2B5EF4-FFF2-40B4-BE49-F238E27FC236}">
                <a16:creationId xmlns:a16="http://schemas.microsoft.com/office/drawing/2014/main" id="{07281419-C665-4949-A22C-488BDB967930}"/>
              </a:ext>
            </a:extLst>
          </p:cNvPr>
          <p:cNvPicPr>
            <a:picLocks noChangeAspect="1"/>
          </p:cNvPicPr>
          <p:nvPr/>
        </p:nvPicPr>
        <p:blipFill>
          <a:blip r:embed="rId6"/>
          <a:stretch>
            <a:fillRect/>
          </a:stretch>
        </p:blipFill>
        <p:spPr>
          <a:xfrm flipH="1">
            <a:off x="10219763" y="4088654"/>
            <a:ext cx="774201" cy="750453"/>
          </a:xfrm>
          <a:prstGeom prst="rect">
            <a:avLst/>
          </a:prstGeom>
        </p:spPr>
      </p:pic>
      <p:sp>
        <p:nvSpPr>
          <p:cNvPr id="8" name="Rectangle: Rounded Corners 7">
            <a:extLst>
              <a:ext uri="{FF2B5EF4-FFF2-40B4-BE49-F238E27FC236}">
                <a16:creationId xmlns:a16="http://schemas.microsoft.com/office/drawing/2014/main" id="{77FFB655-4177-4BA9-90DE-737F1D642AD6}"/>
              </a:ext>
            </a:extLst>
          </p:cNvPr>
          <p:cNvSpPr/>
          <p:nvPr/>
        </p:nvSpPr>
        <p:spPr>
          <a:xfrm>
            <a:off x="8251540" y="5270654"/>
            <a:ext cx="3653589"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9" name="Picture 8" descr="A picture containing drawing  Description automatically generated">
            <a:extLst>
              <a:ext uri="{FF2B5EF4-FFF2-40B4-BE49-F238E27FC236}">
                <a16:creationId xmlns:a16="http://schemas.microsoft.com/office/drawing/2014/main" id="{55BF2833-66EB-4248-9E5F-24D0606B98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3964" y="5546419"/>
            <a:ext cx="379732" cy="608761"/>
          </a:xfrm>
          <a:prstGeom prst="rect">
            <a:avLst/>
          </a:prstGeom>
        </p:spPr>
      </p:pic>
      <p:pic>
        <p:nvPicPr>
          <p:cNvPr id="10" name="Picture 9" descr="A close up of a logo  Description automatically generated">
            <a:extLst>
              <a:ext uri="{FF2B5EF4-FFF2-40B4-BE49-F238E27FC236}">
                <a16:creationId xmlns:a16="http://schemas.microsoft.com/office/drawing/2014/main" id="{A21BCB81-302E-4C84-A18A-CB2BFFDCE6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23126" y="5546419"/>
            <a:ext cx="373783" cy="604795"/>
          </a:xfrm>
          <a:prstGeom prst="rect">
            <a:avLst/>
          </a:prstGeom>
        </p:spPr>
      </p:pic>
      <p:pic>
        <p:nvPicPr>
          <p:cNvPr id="11" name="Picture 10">
            <a:extLst>
              <a:ext uri="{FF2B5EF4-FFF2-40B4-BE49-F238E27FC236}">
                <a16:creationId xmlns:a16="http://schemas.microsoft.com/office/drawing/2014/main" id="{83EBC586-E2F3-4E5E-BD1A-71E8C920E39C}"/>
              </a:ext>
            </a:extLst>
          </p:cNvPr>
          <p:cNvPicPr>
            <a:picLocks noChangeAspect="1"/>
          </p:cNvPicPr>
          <p:nvPr/>
        </p:nvPicPr>
        <p:blipFill>
          <a:blip r:embed="rId6"/>
          <a:stretch>
            <a:fillRect/>
          </a:stretch>
        </p:blipFill>
        <p:spPr>
          <a:xfrm flipH="1">
            <a:off x="9758336" y="5442300"/>
            <a:ext cx="774201" cy="750453"/>
          </a:xfrm>
          <a:prstGeom prst="rect">
            <a:avLst/>
          </a:prstGeom>
        </p:spPr>
      </p:pic>
      <p:sp>
        <p:nvSpPr>
          <p:cNvPr id="13" name="Rectangle: Rounded Corners 12">
            <a:extLst>
              <a:ext uri="{FF2B5EF4-FFF2-40B4-BE49-F238E27FC236}">
                <a16:creationId xmlns:a16="http://schemas.microsoft.com/office/drawing/2014/main" id="{D8E73495-F2E9-43CD-B9F3-A91FA36DED61}"/>
              </a:ext>
            </a:extLst>
          </p:cNvPr>
          <p:cNvSpPr/>
          <p:nvPr/>
        </p:nvSpPr>
        <p:spPr>
          <a:xfrm>
            <a:off x="7917615" y="474747"/>
            <a:ext cx="4017646"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600" dirty="0">
                <a:solidFill>
                  <a:srgbClr val="FF0000"/>
                </a:solidFill>
                <a:latin typeface="Century Gothic" panose="020B0502020202020204" pitchFamily="34" charset="0"/>
              </a:rPr>
              <a:t>Five</a:t>
            </a:r>
            <a:r>
              <a:rPr lang="en-GB" sz="2600" dirty="0">
                <a:solidFill>
                  <a:schemeClr val="tx1"/>
                </a:solidFill>
                <a:latin typeface="Century Gothic" panose="020B0502020202020204" pitchFamily="34" charset="0"/>
              </a:rPr>
              <a:t> </a:t>
            </a:r>
            <a:r>
              <a:rPr lang="en-GB" sz="2600" dirty="0">
                <a:solidFill>
                  <a:schemeClr val="accent4"/>
                </a:solidFill>
                <a:latin typeface="Century Gothic" panose="020B0502020202020204" pitchFamily="34" charset="0"/>
              </a:rPr>
              <a:t>is</a:t>
            </a:r>
            <a:r>
              <a:rPr lang="en-GB" sz="2600" dirty="0">
                <a:solidFill>
                  <a:schemeClr val="tx1"/>
                </a:solidFill>
                <a:latin typeface="Century Gothic" panose="020B0502020202020204" pitchFamily="34" charset="0"/>
              </a:rPr>
              <a:t> </a:t>
            </a:r>
            <a:r>
              <a:rPr lang="en-GB" sz="2600" dirty="0">
                <a:solidFill>
                  <a:srgbClr val="00B050"/>
                </a:solidFill>
                <a:latin typeface="Century Gothic" panose="020B0502020202020204" pitchFamily="34" charset="0"/>
              </a:rPr>
              <a:t>bigger than</a:t>
            </a:r>
            <a:r>
              <a:rPr lang="en-GB" sz="2600" dirty="0">
                <a:solidFill>
                  <a:schemeClr val="tx1"/>
                </a:solidFill>
                <a:latin typeface="Century Gothic" panose="020B0502020202020204" pitchFamily="34" charset="0"/>
              </a:rPr>
              <a:t> </a:t>
            </a:r>
            <a:r>
              <a:rPr lang="en-GB" sz="2600" dirty="0">
                <a:solidFill>
                  <a:srgbClr val="FF0000"/>
                </a:solidFill>
                <a:latin typeface="Century Gothic" panose="020B0502020202020204" pitchFamily="34" charset="0"/>
              </a:rPr>
              <a:t>Two</a:t>
            </a:r>
            <a:r>
              <a:rPr lang="en-GB" sz="2600" dirty="0">
                <a:solidFill>
                  <a:schemeClr val="accent4"/>
                </a:solidFill>
                <a:latin typeface="Century Gothic" panose="020B0502020202020204" pitchFamily="34" charset="0"/>
              </a:rPr>
              <a:t>.</a:t>
            </a:r>
          </a:p>
        </p:txBody>
      </p:sp>
      <p:sp>
        <p:nvSpPr>
          <p:cNvPr id="14" name="Rectangle: Rounded Corners 13">
            <a:extLst>
              <a:ext uri="{FF2B5EF4-FFF2-40B4-BE49-F238E27FC236}">
                <a16:creationId xmlns:a16="http://schemas.microsoft.com/office/drawing/2014/main" id="{BB2582C4-0B0A-4763-8DB4-29BAB26BEC08}"/>
              </a:ext>
            </a:extLst>
          </p:cNvPr>
          <p:cNvSpPr/>
          <p:nvPr/>
        </p:nvSpPr>
        <p:spPr>
          <a:xfrm>
            <a:off x="7959202" y="1672436"/>
            <a:ext cx="4196939"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600" dirty="0">
                <a:solidFill>
                  <a:srgbClr val="FF0000"/>
                </a:solidFill>
                <a:latin typeface="Century Gothic" panose="020B0502020202020204" pitchFamily="34" charset="0"/>
              </a:rPr>
              <a:t>Five</a:t>
            </a:r>
            <a:r>
              <a:rPr lang="en-GB" sz="2600" dirty="0">
                <a:solidFill>
                  <a:schemeClr val="tx1"/>
                </a:solidFill>
                <a:latin typeface="Century Gothic" panose="020B0502020202020204" pitchFamily="34" charset="0"/>
              </a:rPr>
              <a:t> </a:t>
            </a:r>
            <a:r>
              <a:rPr lang="en-GB" sz="2600" dirty="0">
                <a:solidFill>
                  <a:schemeClr val="accent4"/>
                </a:solidFill>
                <a:latin typeface="Century Gothic" panose="020B0502020202020204" pitchFamily="34" charset="0"/>
              </a:rPr>
              <a:t>is</a:t>
            </a:r>
            <a:r>
              <a:rPr lang="en-GB" sz="2600" dirty="0">
                <a:solidFill>
                  <a:schemeClr val="tx1"/>
                </a:solidFill>
                <a:latin typeface="Century Gothic" panose="020B0502020202020204" pitchFamily="34" charset="0"/>
              </a:rPr>
              <a:t> </a:t>
            </a:r>
            <a:r>
              <a:rPr lang="en-GB" sz="2600" dirty="0">
                <a:solidFill>
                  <a:srgbClr val="00B050"/>
                </a:solidFill>
                <a:latin typeface="Century Gothic" panose="020B0502020202020204" pitchFamily="34" charset="0"/>
              </a:rPr>
              <a:t>greater than</a:t>
            </a:r>
            <a:r>
              <a:rPr lang="en-GB" sz="2600" dirty="0">
                <a:solidFill>
                  <a:schemeClr val="tx1"/>
                </a:solidFill>
                <a:latin typeface="Century Gothic" panose="020B0502020202020204" pitchFamily="34" charset="0"/>
              </a:rPr>
              <a:t> </a:t>
            </a:r>
            <a:r>
              <a:rPr lang="en-GB" sz="2600" dirty="0">
                <a:solidFill>
                  <a:srgbClr val="FF0000"/>
                </a:solidFill>
                <a:latin typeface="Century Gothic" panose="020B0502020202020204" pitchFamily="34" charset="0"/>
              </a:rPr>
              <a:t>Two</a:t>
            </a:r>
            <a:r>
              <a:rPr lang="en-GB" sz="2600" dirty="0">
                <a:solidFill>
                  <a:schemeClr val="accent4"/>
                </a:solidFill>
                <a:latin typeface="Century Gothic" panose="020B0502020202020204" pitchFamily="34" charset="0"/>
              </a:rPr>
              <a:t>.</a:t>
            </a:r>
          </a:p>
        </p:txBody>
      </p:sp>
      <p:sp>
        <p:nvSpPr>
          <p:cNvPr id="18" name="Rectangle 17">
            <a:extLst>
              <a:ext uri="{FF2B5EF4-FFF2-40B4-BE49-F238E27FC236}">
                <a16:creationId xmlns:a16="http://schemas.microsoft.com/office/drawing/2014/main" id="{7AF410A3-8B17-46E5-A5CB-2F243293D5B9}"/>
              </a:ext>
            </a:extLst>
          </p:cNvPr>
          <p:cNvSpPr/>
          <p:nvPr/>
        </p:nvSpPr>
        <p:spPr>
          <a:xfrm>
            <a:off x="4190400" y="6508800"/>
            <a:ext cx="3818481" cy="276999"/>
          </a:xfrm>
          <a:prstGeom prst="rect">
            <a:avLst/>
          </a:prstGeom>
        </p:spPr>
        <p:txBody>
          <a:bodyPr wrap="none">
            <a:spAutoFit/>
          </a:bodyPr>
          <a:lstStyle/>
          <a:p>
            <a:r>
              <a:rPr lang="en-GB" sz="1200" i="1" dirty="0">
                <a:solidFill>
                  <a:schemeClr val="bg1"/>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latin typeface="+mj-lt"/>
            </a:endParaRPr>
          </a:p>
        </p:txBody>
      </p:sp>
      <p:sp>
        <p:nvSpPr>
          <p:cNvPr id="16" name="Oval 15">
            <a:extLst>
              <a:ext uri="{FF2B5EF4-FFF2-40B4-BE49-F238E27FC236}">
                <a16:creationId xmlns:a16="http://schemas.microsoft.com/office/drawing/2014/main" id="{09640172-3A54-4E80-8D99-5C04E4A02D66}"/>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10115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7" presetClass="path" presetSubtype="0" accel="50000" decel="50000" fill="hold" nodeType="clickEffect">
                                  <p:stCondLst>
                                    <p:cond delay="0"/>
                                  </p:stCondLst>
                                  <p:childTnLst>
                                    <p:animMotion origin="layout" path="M -6.25E-7 3.7037E-7 L 0.13399 -0.12222 C 0.16185 -0.14954 0.20365 -0.16412 0.24766 -0.16412 C 0.29766 -0.16412 0.33763 -0.14954 0.3655 -0.12222 L 0.49961 3.7037E-7 " pathEditMode="relative" rAng="0" ptsTypes="AAAAA">
                                      <p:cBhvr>
                                        <p:cTn id="16" dur="2000" fill="hold"/>
                                        <p:tgtEl>
                                          <p:spTgt spid="3"/>
                                        </p:tgtEl>
                                        <p:attrNameLst>
                                          <p:attrName>ppt_x</p:attrName>
                                          <p:attrName>ppt_y</p:attrName>
                                        </p:attrNameLst>
                                      </p:cBhvr>
                                      <p:rCtr x="24974" y="-8218"/>
                                    </p:animMotion>
                                  </p:childTnLst>
                                </p:cTn>
                              </p:par>
                            </p:childTnLst>
                          </p:cTn>
                        </p:par>
                        <p:par>
                          <p:cTn id="17" fill="hold">
                            <p:stCondLst>
                              <p:cond delay="2000"/>
                            </p:stCondLst>
                            <p:childTnLst>
                              <p:par>
                                <p:cTn id="18" presetID="37" presetClass="path" presetSubtype="0" accel="50000" decel="50000" fill="hold" nodeType="afterEffect">
                                  <p:stCondLst>
                                    <p:cond delay="0"/>
                                  </p:stCondLst>
                                  <p:childTnLst>
                                    <p:animMotion origin="layout" path="M -0.00013 0.00023 C 0.03932 -0.03611 0.07708 -0.05718 0.11706 -0.09352 C 0.14219 -0.11736 0.18034 -0.13195 0.22083 -0.13565 C 0.26641 -0.13982 0.30339 -0.13218 0.32943 -0.1132 C 0.37188 -0.08426 0.36797 -0.09769 0.45612 -0.07199 " pathEditMode="relative" rAng="21420000" ptsTypes="AAAAA">
                                      <p:cBhvr>
                                        <p:cTn id="19" dur="2000" fill="hold"/>
                                        <p:tgtEl>
                                          <p:spTgt spid="4"/>
                                        </p:tgtEl>
                                        <p:attrNameLst>
                                          <p:attrName>ppt_x</p:attrName>
                                          <p:attrName>ppt_y</p:attrName>
                                        </p:attrNameLst>
                                      </p:cBhvr>
                                      <p:rCtr x="22682" y="-7894"/>
                                    </p:animMotion>
                                  </p:childTnLst>
                                </p:cTn>
                              </p:par>
                            </p:childTnLst>
                          </p:cTn>
                        </p:par>
                        <p:par>
                          <p:cTn id="20" fill="hold">
                            <p:stCondLst>
                              <p:cond delay="4000"/>
                            </p:stCondLst>
                            <p:childTnLst>
                              <p:par>
                                <p:cTn id="21" presetID="1"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500"/>
                                  </p:stCondLst>
                                  <p:childTnLst>
                                    <p:set>
                                      <p:cBhvr>
                                        <p:cTn id="40" dur="1" fill="hold">
                                          <p:stCondLst>
                                            <p:cond delay="0"/>
                                          </p:stCondLst>
                                        </p:cTn>
                                        <p:tgtEl>
                                          <p:spTgt spid="11"/>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nodeType="afterEffect">
                                  <p:stCondLst>
                                    <p:cond delay="50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8"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E74BC6-F6DA-4CC9-8545-F7CF6B264F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pic>
        <p:nvPicPr>
          <p:cNvPr id="4" name="Picture 3">
            <a:extLst>
              <a:ext uri="{FF2B5EF4-FFF2-40B4-BE49-F238E27FC236}">
                <a16:creationId xmlns:a16="http://schemas.microsoft.com/office/drawing/2014/main" id="{81757D69-A2F4-4CB9-BD8F-E2DB4DFC42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70323" y="3173506"/>
            <a:ext cx="2012488" cy="1133702"/>
          </a:xfrm>
          <a:prstGeom prst="rect">
            <a:avLst/>
          </a:prstGeom>
        </p:spPr>
      </p:pic>
      <p:pic>
        <p:nvPicPr>
          <p:cNvPr id="6" name="Picture 5">
            <a:extLst>
              <a:ext uri="{FF2B5EF4-FFF2-40B4-BE49-F238E27FC236}">
                <a16:creationId xmlns:a16="http://schemas.microsoft.com/office/drawing/2014/main" id="{91646F80-9CD5-4053-81CB-F352BF145BFB}"/>
              </a:ext>
            </a:extLst>
          </p:cNvPr>
          <p:cNvPicPr>
            <a:picLocks noChangeAspect="1"/>
          </p:cNvPicPr>
          <p:nvPr/>
        </p:nvPicPr>
        <p:blipFill>
          <a:blip r:embed="rId5">
            <a:extLst>
              <a:ext uri="{28A0092B-C50C-407E-A947-70E740481C1C}">
                <a14:useLocalDpi xmlns:a14="http://schemas.microsoft.com/office/drawing/2010/main" val="0"/>
              </a:ext>
            </a:extLst>
          </a:blip>
          <a:srcRect l="35493" r="35493"/>
          <a:stretch/>
        </p:blipFill>
        <p:spPr>
          <a:xfrm>
            <a:off x="6700619" y="2407678"/>
            <a:ext cx="1188571" cy="2307758"/>
          </a:xfrm>
          <a:prstGeom prst="rect">
            <a:avLst/>
          </a:prstGeom>
        </p:spPr>
      </p:pic>
      <p:sp>
        <p:nvSpPr>
          <p:cNvPr id="7" name="Speech Bubble: Oval 6">
            <a:extLst>
              <a:ext uri="{FF2B5EF4-FFF2-40B4-BE49-F238E27FC236}">
                <a16:creationId xmlns:a16="http://schemas.microsoft.com/office/drawing/2014/main" id="{F3185DD6-5F92-4B4F-8C0E-793C2F54DD19}"/>
              </a:ext>
            </a:extLst>
          </p:cNvPr>
          <p:cNvSpPr/>
          <p:nvPr/>
        </p:nvSpPr>
        <p:spPr>
          <a:xfrm>
            <a:off x="860612" y="1692024"/>
            <a:ext cx="3747246" cy="1722760"/>
          </a:xfrm>
          <a:prstGeom prst="wedgeEllipseCallout">
            <a:avLst>
              <a:gd name="adj1" fmla="val 72506"/>
              <a:gd name="adj2" fmla="val 62211"/>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00B050"/>
                </a:solidFill>
                <a:latin typeface="Century Gothic" panose="020B0502020202020204" pitchFamily="34" charset="0"/>
              </a:rPr>
              <a:t>smaller than </a:t>
            </a:r>
            <a:r>
              <a:rPr lang="en-GB" sz="3200" dirty="0">
                <a:solidFill>
                  <a:schemeClr val="accent4"/>
                </a:solidFill>
                <a:latin typeface="Century Gothic" panose="020B0502020202020204" pitchFamily="34" charset="0"/>
              </a:rPr>
              <a:t>you!</a:t>
            </a:r>
          </a:p>
        </p:txBody>
      </p:sp>
      <p:sp>
        <p:nvSpPr>
          <p:cNvPr id="8" name="Speech Bubble: Oval 7">
            <a:extLst>
              <a:ext uri="{FF2B5EF4-FFF2-40B4-BE49-F238E27FC236}">
                <a16:creationId xmlns:a16="http://schemas.microsoft.com/office/drawing/2014/main" id="{756F1903-6D3F-49A0-BEBC-841DB1A89E14}"/>
              </a:ext>
            </a:extLst>
          </p:cNvPr>
          <p:cNvSpPr/>
          <p:nvPr/>
        </p:nvSpPr>
        <p:spPr>
          <a:xfrm>
            <a:off x="860612" y="1692024"/>
            <a:ext cx="3747246" cy="1736976"/>
          </a:xfrm>
          <a:prstGeom prst="wedgeEllipseCallout">
            <a:avLst>
              <a:gd name="adj1" fmla="val 72446"/>
              <a:gd name="adj2" fmla="val 61171"/>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00B050"/>
                </a:solidFill>
                <a:latin typeface="Century Gothic" panose="020B0502020202020204" pitchFamily="34" charset="0"/>
              </a:rPr>
              <a:t>_______ than </a:t>
            </a:r>
            <a:r>
              <a:rPr lang="en-GB" sz="3200" dirty="0">
                <a:solidFill>
                  <a:schemeClr val="accent4"/>
                </a:solidFill>
                <a:latin typeface="Century Gothic" panose="020B0502020202020204" pitchFamily="34" charset="0"/>
              </a:rPr>
              <a:t>you!</a:t>
            </a:r>
          </a:p>
        </p:txBody>
      </p:sp>
      <p:pic>
        <p:nvPicPr>
          <p:cNvPr id="20" name="Picture 19">
            <a:extLst>
              <a:ext uri="{FF2B5EF4-FFF2-40B4-BE49-F238E27FC236}">
                <a16:creationId xmlns:a16="http://schemas.microsoft.com/office/drawing/2014/main" id="{F379D167-1BF7-43F2-9A06-24F07D2269F5}"/>
              </a:ext>
            </a:extLst>
          </p:cNvPr>
          <p:cNvPicPr>
            <a:picLocks noChangeAspect="1"/>
          </p:cNvPicPr>
          <p:nvPr/>
        </p:nvPicPr>
        <p:blipFill>
          <a:blip r:embed="rId6"/>
          <a:stretch>
            <a:fillRect/>
          </a:stretch>
        </p:blipFill>
        <p:spPr>
          <a:xfrm>
            <a:off x="9720977" y="2900044"/>
            <a:ext cx="1039516" cy="750453"/>
          </a:xfrm>
          <a:prstGeom prst="rect">
            <a:avLst/>
          </a:prstGeom>
        </p:spPr>
      </p:pic>
      <p:sp>
        <p:nvSpPr>
          <p:cNvPr id="21" name="Rectangle: Rounded Corners 20">
            <a:extLst>
              <a:ext uri="{FF2B5EF4-FFF2-40B4-BE49-F238E27FC236}">
                <a16:creationId xmlns:a16="http://schemas.microsoft.com/office/drawing/2014/main" id="{D22F3C54-E5D2-4308-9384-69959410CBB8}"/>
              </a:ext>
            </a:extLst>
          </p:cNvPr>
          <p:cNvSpPr/>
          <p:nvPr/>
        </p:nvSpPr>
        <p:spPr>
          <a:xfrm>
            <a:off x="8251540" y="5308754"/>
            <a:ext cx="3653589"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p>
        </p:txBody>
      </p:sp>
      <p:pic>
        <p:nvPicPr>
          <p:cNvPr id="22" name="Picture 21" descr="A picture containing drawing  Description automatically generated">
            <a:extLst>
              <a:ext uri="{FF2B5EF4-FFF2-40B4-BE49-F238E27FC236}">
                <a16:creationId xmlns:a16="http://schemas.microsoft.com/office/drawing/2014/main" id="{D724E5D1-D2CE-4BEF-B31C-71C3669FA7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3195" y="5546820"/>
            <a:ext cx="379732" cy="608761"/>
          </a:xfrm>
          <a:prstGeom prst="rect">
            <a:avLst/>
          </a:prstGeom>
        </p:spPr>
      </p:pic>
      <p:pic>
        <p:nvPicPr>
          <p:cNvPr id="23" name="Picture 22" descr="A close up of a logo  Description automatically generated">
            <a:extLst>
              <a:ext uri="{FF2B5EF4-FFF2-40B4-BE49-F238E27FC236}">
                <a16:creationId xmlns:a16="http://schemas.microsoft.com/office/drawing/2014/main" id="{223A459C-1F6F-4287-A996-DB90E012C2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61054" y="5550786"/>
            <a:ext cx="373783" cy="604795"/>
          </a:xfrm>
          <a:prstGeom prst="rect">
            <a:avLst/>
          </a:prstGeom>
        </p:spPr>
      </p:pic>
      <p:pic>
        <p:nvPicPr>
          <p:cNvPr id="24" name="Picture 23">
            <a:extLst>
              <a:ext uri="{FF2B5EF4-FFF2-40B4-BE49-F238E27FC236}">
                <a16:creationId xmlns:a16="http://schemas.microsoft.com/office/drawing/2014/main" id="{27087D16-658B-44F4-961A-8AECB4EC794A}"/>
              </a:ext>
            </a:extLst>
          </p:cNvPr>
          <p:cNvPicPr>
            <a:picLocks noChangeAspect="1"/>
          </p:cNvPicPr>
          <p:nvPr/>
        </p:nvPicPr>
        <p:blipFill>
          <a:blip r:embed="rId6"/>
          <a:stretch>
            <a:fillRect/>
          </a:stretch>
        </p:blipFill>
        <p:spPr>
          <a:xfrm>
            <a:off x="9633695" y="5475973"/>
            <a:ext cx="778584" cy="750453"/>
          </a:xfrm>
          <a:prstGeom prst="rect">
            <a:avLst/>
          </a:prstGeom>
        </p:spPr>
      </p:pic>
      <p:sp>
        <p:nvSpPr>
          <p:cNvPr id="12" name="Rectangle: Rounded Corners 11">
            <a:extLst>
              <a:ext uri="{FF2B5EF4-FFF2-40B4-BE49-F238E27FC236}">
                <a16:creationId xmlns:a16="http://schemas.microsoft.com/office/drawing/2014/main" id="{08DEDA6F-3F4F-41B9-8B5C-EC8617592CC7}"/>
              </a:ext>
            </a:extLst>
          </p:cNvPr>
          <p:cNvSpPr/>
          <p:nvPr/>
        </p:nvSpPr>
        <p:spPr>
          <a:xfrm>
            <a:off x="7784462" y="122985"/>
            <a:ext cx="4120667" cy="7504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600" dirty="0">
                <a:solidFill>
                  <a:srgbClr val="FF0000"/>
                </a:solidFill>
                <a:latin typeface="Century Gothic" panose="020B0502020202020204" pitchFamily="34" charset="0"/>
              </a:rPr>
              <a:t>Two</a:t>
            </a:r>
            <a:r>
              <a:rPr lang="en-GB" sz="2600" dirty="0">
                <a:solidFill>
                  <a:schemeClr val="tx1"/>
                </a:solidFill>
                <a:latin typeface="Century Gothic" panose="020B0502020202020204" pitchFamily="34" charset="0"/>
              </a:rPr>
              <a:t> </a:t>
            </a:r>
            <a:r>
              <a:rPr lang="en-GB" sz="2600" dirty="0">
                <a:solidFill>
                  <a:schemeClr val="accent4"/>
                </a:solidFill>
                <a:latin typeface="Century Gothic" panose="020B0502020202020204" pitchFamily="34" charset="0"/>
              </a:rPr>
              <a:t>is</a:t>
            </a:r>
            <a:r>
              <a:rPr lang="en-GB" sz="2600" dirty="0">
                <a:solidFill>
                  <a:schemeClr val="tx1"/>
                </a:solidFill>
                <a:latin typeface="Century Gothic" panose="020B0502020202020204" pitchFamily="34" charset="0"/>
              </a:rPr>
              <a:t> </a:t>
            </a:r>
            <a:r>
              <a:rPr lang="en-GB" sz="2600" dirty="0">
                <a:solidFill>
                  <a:srgbClr val="00B050"/>
                </a:solidFill>
                <a:latin typeface="Century Gothic" panose="020B0502020202020204" pitchFamily="34" charset="0"/>
              </a:rPr>
              <a:t>smaller than</a:t>
            </a:r>
            <a:r>
              <a:rPr lang="en-GB" sz="2600" dirty="0">
                <a:solidFill>
                  <a:schemeClr val="tx1"/>
                </a:solidFill>
                <a:latin typeface="Century Gothic" panose="020B0502020202020204" pitchFamily="34" charset="0"/>
              </a:rPr>
              <a:t> </a:t>
            </a:r>
            <a:r>
              <a:rPr lang="en-GB" sz="2600" dirty="0">
                <a:solidFill>
                  <a:srgbClr val="FF0000"/>
                </a:solidFill>
                <a:latin typeface="Century Gothic" panose="020B0502020202020204" pitchFamily="34" charset="0"/>
              </a:rPr>
              <a:t>Five</a:t>
            </a:r>
            <a:r>
              <a:rPr lang="en-GB" sz="2600" dirty="0">
                <a:solidFill>
                  <a:schemeClr val="accent4"/>
                </a:solidFill>
                <a:latin typeface="Century Gothic" panose="020B0502020202020204" pitchFamily="34" charset="0"/>
              </a:rPr>
              <a:t>.</a:t>
            </a:r>
          </a:p>
        </p:txBody>
      </p:sp>
      <p:sp>
        <p:nvSpPr>
          <p:cNvPr id="13" name="Rectangle: Rounded Corners 12">
            <a:extLst>
              <a:ext uri="{FF2B5EF4-FFF2-40B4-BE49-F238E27FC236}">
                <a16:creationId xmlns:a16="http://schemas.microsoft.com/office/drawing/2014/main" id="{84A8C511-8463-4021-BB63-0F526D4A9A33}"/>
              </a:ext>
            </a:extLst>
          </p:cNvPr>
          <p:cNvSpPr/>
          <p:nvPr/>
        </p:nvSpPr>
        <p:spPr>
          <a:xfrm>
            <a:off x="7784463" y="1032156"/>
            <a:ext cx="3546926" cy="7504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600" dirty="0">
                <a:solidFill>
                  <a:srgbClr val="FF0000"/>
                </a:solidFill>
                <a:latin typeface="Century Gothic" panose="020B0502020202020204" pitchFamily="34" charset="0"/>
              </a:rPr>
              <a:t>Two</a:t>
            </a:r>
            <a:r>
              <a:rPr lang="en-GB" sz="2600" dirty="0">
                <a:solidFill>
                  <a:schemeClr val="tx1"/>
                </a:solidFill>
                <a:latin typeface="Century Gothic" panose="020B0502020202020204" pitchFamily="34" charset="0"/>
              </a:rPr>
              <a:t> </a:t>
            </a:r>
            <a:r>
              <a:rPr lang="en-GB" sz="2600" dirty="0">
                <a:solidFill>
                  <a:schemeClr val="accent4"/>
                </a:solidFill>
                <a:latin typeface="Century Gothic" panose="020B0502020202020204" pitchFamily="34" charset="0"/>
              </a:rPr>
              <a:t>is</a:t>
            </a:r>
            <a:r>
              <a:rPr lang="en-GB" sz="2600" dirty="0">
                <a:solidFill>
                  <a:schemeClr val="tx1"/>
                </a:solidFill>
                <a:latin typeface="Century Gothic" panose="020B0502020202020204" pitchFamily="34" charset="0"/>
              </a:rPr>
              <a:t> </a:t>
            </a:r>
            <a:r>
              <a:rPr lang="en-GB" sz="2600" dirty="0">
                <a:solidFill>
                  <a:srgbClr val="00B050"/>
                </a:solidFill>
                <a:latin typeface="Century Gothic" panose="020B0502020202020204" pitchFamily="34" charset="0"/>
              </a:rPr>
              <a:t>less than</a:t>
            </a:r>
            <a:r>
              <a:rPr lang="en-GB" sz="2600" dirty="0">
                <a:solidFill>
                  <a:schemeClr val="tx1"/>
                </a:solidFill>
                <a:latin typeface="Century Gothic" panose="020B0502020202020204" pitchFamily="34" charset="0"/>
              </a:rPr>
              <a:t> </a:t>
            </a:r>
            <a:r>
              <a:rPr lang="en-GB" sz="2600" dirty="0">
                <a:solidFill>
                  <a:srgbClr val="FF0000"/>
                </a:solidFill>
                <a:latin typeface="Century Gothic" panose="020B0502020202020204" pitchFamily="34" charset="0"/>
              </a:rPr>
              <a:t>Five</a:t>
            </a:r>
            <a:r>
              <a:rPr lang="en-GB" sz="2600" dirty="0">
                <a:solidFill>
                  <a:schemeClr val="accent4"/>
                </a:solidFill>
                <a:latin typeface="Century Gothic" panose="020B0502020202020204" pitchFamily="34" charset="0"/>
              </a:rPr>
              <a:t>.</a:t>
            </a:r>
          </a:p>
        </p:txBody>
      </p:sp>
      <p:sp>
        <p:nvSpPr>
          <p:cNvPr id="5" name="Rectangle 4">
            <a:extLst>
              <a:ext uri="{FF2B5EF4-FFF2-40B4-BE49-F238E27FC236}">
                <a16:creationId xmlns:a16="http://schemas.microsoft.com/office/drawing/2014/main" id="{61E1C598-2F4D-493A-A95F-569CD078BFA9}"/>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16" name="Oval 15">
            <a:extLst>
              <a:ext uri="{FF2B5EF4-FFF2-40B4-BE49-F238E27FC236}">
                <a16:creationId xmlns:a16="http://schemas.microsoft.com/office/drawing/2014/main" id="{D51C08EA-5FFB-45B2-98C3-CD3CFE89FB9D}"/>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959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7" presetClass="path" presetSubtype="0" accel="50000" decel="50000" fill="hold" nodeType="clickEffect">
                                  <p:stCondLst>
                                    <p:cond delay="0"/>
                                  </p:stCondLst>
                                  <p:childTnLst>
                                    <p:animMotion origin="layout" path="M -8.33333E-7 -2.96296E-6 L 0.06602 -0.14652 C 0.07969 -0.17916 0.10143 -0.19861 0.12474 -0.20139 C 0.15156 -0.20486 0.17344 -0.19074 0.18958 -0.16203 L 0.26654 -0.03333 " pathEditMode="relative" rAng="21360000" ptsTypes="AAAAA">
                                      <p:cBhvr>
                                        <p:cTn id="16" dur="2000" fill="hold"/>
                                        <p:tgtEl>
                                          <p:spTgt spid="4"/>
                                        </p:tgtEl>
                                        <p:attrNameLst>
                                          <p:attrName>ppt_x</p:attrName>
                                          <p:attrName>ppt_y</p:attrName>
                                        </p:attrNameLst>
                                      </p:cBhvr>
                                      <p:rCtr x="12969" y="-10926"/>
                                    </p:animMotion>
                                  </p:childTnLst>
                                </p:cTn>
                              </p:par>
                            </p:childTnLst>
                          </p:cTn>
                        </p:par>
                        <p:par>
                          <p:cTn id="17" fill="hold">
                            <p:stCondLst>
                              <p:cond delay="2000"/>
                            </p:stCondLst>
                            <p:childTnLst>
                              <p:par>
                                <p:cTn id="18" presetID="37" presetClass="path" presetSubtype="0" accel="50000" decel="50000" fill="hold" nodeType="afterEffect">
                                  <p:stCondLst>
                                    <p:cond delay="0"/>
                                  </p:stCondLst>
                                  <p:childTnLst>
                                    <p:animMotion origin="layout" path="M 2.70833E-6 -2.96296E-6 L 0.08177 -0.1581 C 0.09896 -0.19398 0.12617 -0.21527 0.15599 -0.22106 C 0.18984 -0.22777 0.21758 -0.2162 0.23867 -0.18819 C 0.27187 -0.14676 0.30377 -0.12176 0.33685 -0.07986 " pathEditMode="relative" rAng="21240000" ptsTypes="AAAAA">
                                      <p:cBhvr>
                                        <p:cTn id="19" dur="2000" fill="hold"/>
                                        <p:tgtEl>
                                          <p:spTgt spid="6"/>
                                        </p:tgtEl>
                                        <p:attrNameLst>
                                          <p:attrName>ppt_x</p:attrName>
                                          <p:attrName>ppt_y</p:attrName>
                                        </p:attrNameLst>
                                      </p:cBhvr>
                                      <p:rCtr x="16328" y="-12662"/>
                                    </p:animMotion>
                                  </p:childTnLst>
                                </p:cTn>
                              </p:par>
                            </p:childTnLst>
                          </p:cTn>
                        </p:par>
                        <p:par>
                          <p:cTn id="20" fill="hold">
                            <p:stCondLst>
                              <p:cond delay="4000"/>
                            </p:stCondLst>
                            <p:childTnLst>
                              <p:par>
                                <p:cTn id="21" presetID="1"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500"/>
                                  </p:stCondLst>
                                  <p:childTnLst>
                                    <p:set>
                                      <p:cBhvr>
                                        <p:cTn id="40" dur="1" fill="hold">
                                          <p:stCondLst>
                                            <p:cond delay="0"/>
                                          </p:stCondLst>
                                        </p:cTn>
                                        <p:tgtEl>
                                          <p:spTgt spid="24"/>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nodeType="afterEffect">
                                  <p:stCondLst>
                                    <p:cond delay="50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2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87CC145E-53B0-496B-86E8-472538CEAC9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
        <p:nvSpPr>
          <p:cNvPr id="35" name="Rectangle: Rounded Corners 34">
            <a:extLst>
              <a:ext uri="{FF2B5EF4-FFF2-40B4-BE49-F238E27FC236}">
                <a16:creationId xmlns:a16="http://schemas.microsoft.com/office/drawing/2014/main" id="{3CBD6051-14DC-4CAD-8DA1-9A90137E6A99}"/>
              </a:ext>
            </a:extLst>
          </p:cNvPr>
          <p:cNvSpPr/>
          <p:nvPr/>
        </p:nvSpPr>
        <p:spPr>
          <a:xfrm>
            <a:off x="173164" y="497297"/>
            <a:ext cx="3792412"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Who goes in first</a:t>
            </a:r>
            <a:r>
              <a:rPr lang="en-GB" sz="3200" dirty="0">
                <a:solidFill>
                  <a:schemeClr val="accent4"/>
                </a:solidFill>
                <a:latin typeface="Myriad Pro"/>
              </a:rPr>
              <a:t>?</a:t>
            </a:r>
          </a:p>
        </p:txBody>
      </p:sp>
      <p:pic>
        <p:nvPicPr>
          <p:cNvPr id="36" name="Picture 35">
            <a:extLst>
              <a:ext uri="{FF2B5EF4-FFF2-40B4-BE49-F238E27FC236}">
                <a16:creationId xmlns:a16="http://schemas.microsoft.com/office/drawing/2014/main" id="{84F9101C-BFE8-4245-9E4C-41EC1FCA96BE}"/>
              </a:ext>
            </a:extLst>
          </p:cNvPr>
          <p:cNvPicPr>
            <a:picLocks noChangeAspect="1"/>
          </p:cNvPicPr>
          <p:nvPr/>
        </p:nvPicPr>
        <p:blipFill>
          <a:blip r:embed="rId3"/>
          <a:stretch>
            <a:fillRect/>
          </a:stretch>
        </p:blipFill>
        <p:spPr>
          <a:xfrm flipH="1">
            <a:off x="1928932" y="2518925"/>
            <a:ext cx="751024" cy="590083"/>
          </a:xfrm>
          <a:prstGeom prst="rect">
            <a:avLst/>
          </a:prstGeom>
        </p:spPr>
      </p:pic>
      <p:sp>
        <p:nvSpPr>
          <p:cNvPr id="37" name="Rectangle: Rounded Corners 36">
            <a:extLst>
              <a:ext uri="{FF2B5EF4-FFF2-40B4-BE49-F238E27FC236}">
                <a16:creationId xmlns:a16="http://schemas.microsoft.com/office/drawing/2014/main" id="{3A2E58FE-38E1-4A6E-AFD5-4B4738FAB472}"/>
              </a:ext>
            </a:extLst>
          </p:cNvPr>
          <p:cNvSpPr/>
          <p:nvPr/>
        </p:nvSpPr>
        <p:spPr>
          <a:xfrm>
            <a:off x="809859" y="5284672"/>
            <a:ext cx="3319858"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a:endParaRPr>
          </a:p>
        </p:txBody>
      </p:sp>
      <p:pic>
        <p:nvPicPr>
          <p:cNvPr id="38" name="Picture 37">
            <a:extLst>
              <a:ext uri="{FF2B5EF4-FFF2-40B4-BE49-F238E27FC236}">
                <a16:creationId xmlns:a16="http://schemas.microsoft.com/office/drawing/2014/main" id="{F3BD318E-6EAA-473F-99AD-FB6BD279ED22}"/>
              </a:ext>
            </a:extLst>
          </p:cNvPr>
          <p:cNvPicPr>
            <a:picLocks noChangeAspect="1"/>
          </p:cNvPicPr>
          <p:nvPr/>
        </p:nvPicPr>
        <p:blipFill>
          <a:blip r:embed="rId3"/>
          <a:stretch>
            <a:fillRect/>
          </a:stretch>
        </p:blipFill>
        <p:spPr>
          <a:xfrm flipH="1">
            <a:off x="2151781" y="5532270"/>
            <a:ext cx="645315" cy="590083"/>
          </a:xfrm>
          <a:prstGeom prst="rect">
            <a:avLst/>
          </a:prstGeom>
        </p:spPr>
      </p:pic>
      <p:pic>
        <p:nvPicPr>
          <p:cNvPr id="39" name="Picture 38">
            <a:extLst>
              <a:ext uri="{FF2B5EF4-FFF2-40B4-BE49-F238E27FC236}">
                <a16:creationId xmlns:a16="http://schemas.microsoft.com/office/drawing/2014/main" id="{3AFE6594-B9E3-4F17-8987-BFC7E4FFF856}"/>
              </a:ext>
            </a:extLst>
          </p:cNvPr>
          <p:cNvPicPr>
            <a:picLocks noChangeAspect="1"/>
          </p:cNvPicPr>
          <p:nvPr/>
        </p:nvPicPr>
        <p:blipFill>
          <a:blip r:embed="rId4">
            <a:extLst>
              <a:ext uri="{28A0092B-C50C-407E-A947-70E740481C1C}">
                <a14:useLocalDpi xmlns:a14="http://schemas.microsoft.com/office/drawing/2010/main" val="0"/>
              </a:ext>
            </a:extLst>
          </a:blip>
          <a:srcRect l="31420" r="31420"/>
          <a:stretch/>
        </p:blipFill>
        <p:spPr>
          <a:xfrm>
            <a:off x="2908868" y="2422506"/>
            <a:ext cx="751024" cy="1138520"/>
          </a:xfrm>
          <a:prstGeom prst="rect">
            <a:avLst/>
          </a:prstGeom>
        </p:spPr>
      </p:pic>
      <p:pic>
        <p:nvPicPr>
          <p:cNvPr id="40" name="Picture 39">
            <a:extLst>
              <a:ext uri="{FF2B5EF4-FFF2-40B4-BE49-F238E27FC236}">
                <a16:creationId xmlns:a16="http://schemas.microsoft.com/office/drawing/2014/main" id="{56BBDED0-0423-4898-A83A-AAA362EEC9FB}"/>
              </a:ext>
            </a:extLst>
          </p:cNvPr>
          <p:cNvPicPr>
            <a:picLocks noChangeAspect="1"/>
          </p:cNvPicPr>
          <p:nvPr/>
        </p:nvPicPr>
        <p:blipFill>
          <a:blip r:embed="rId5">
            <a:extLst>
              <a:ext uri="{28A0092B-C50C-407E-A947-70E740481C1C}">
                <a14:useLocalDpi xmlns:a14="http://schemas.microsoft.com/office/drawing/2010/main" val="0"/>
              </a:ext>
            </a:extLst>
          </a:blip>
          <a:srcRect l="34508" r="34508"/>
          <a:stretch/>
        </p:blipFill>
        <p:spPr>
          <a:xfrm>
            <a:off x="611403" y="1872403"/>
            <a:ext cx="942017" cy="1712674"/>
          </a:xfrm>
          <a:prstGeom prst="rect">
            <a:avLst/>
          </a:prstGeom>
        </p:spPr>
      </p:pic>
      <p:pic>
        <p:nvPicPr>
          <p:cNvPr id="41" name="Picture 40" descr="A close up of a logo  Description automatically generated">
            <a:extLst>
              <a:ext uri="{FF2B5EF4-FFF2-40B4-BE49-F238E27FC236}">
                <a16:creationId xmlns:a16="http://schemas.microsoft.com/office/drawing/2014/main" id="{C481EE84-C5E0-458B-8759-9A54759E7C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4564" y="5469113"/>
            <a:ext cx="419632" cy="703167"/>
          </a:xfrm>
          <a:prstGeom prst="rect">
            <a:avLst/>
          </a:prstGeom>
        </p:spPr>
      </p:pic>
      <p:pic>
        <p:nvPicPr>
          <p:cNvPr id="42" name="Picture 41" descr="A close up of a logo  Description automatically generated">
            <a:extLst>
              <a:ext uri="{FF2B5EF4-FFF2-40B4-BE49-F238E27FC236}">
                <a16:creationId xmlns:a16="http://schemas.microsoft.com/office/drawing/2014/main" id="{3E55165A-976A-47B1-9951-543149940B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7877" y="5477228"/>
            <a:ext cx="427571" cy="691826"/>
          </a:xfrm>
          <a:prstGeom prst="rect">
            <a:avLst/>
          </a:prstGeom>
        </p:spPr>
      </p:pic>
      <p:sp>
        <p:nvSpPr>
          <p:cNvPr id="10" name="Rectangle: Rounded Corners 9">
            <a:extLst>
              <a:ext uri="{FF2B5EF4-FFF2-40B4-BE49-F238E27FC236}">
                <a16:creationId xmlns:a16="http://schemas.microsoft.com/office/drawing/2014/main" id="{7720BB37-A1A6-45A5-879A-2883032925C8}"/>
              </a:ext>
            </a:extLst>
          </p:cNvPr>
          <p:cNvSpPr/>
          <p:nvPr/>
        </p:nvSpPr>
        <p:spPr>
          <a:xfrm>
            <a:off x="1129062" y="5456234"/>
            <a:ext cx="791664" cy="78480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EF9255AF-4585-4B7A-8E1B-643D637793D7}"/>
              </a:ext>
            </a:extLst>
          </p:cNvPr>
          <p:cNvSpPr/>
          <p:nvPr/>
        </p:nvSpPr>
        <p:spPr>
          <a:xfrm>
            <a:off x="2999928" y="5456234"/>
            <a:ext cx="791664"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4135186D-30FC-4877-B230-BAB4CF173F17}"/>
              </a:ext>
            </a:extLst>
          </p:cNvPr>
          <p:cNvSpPr/>
          <p:nvPr/>
        </p:nvSpPr>
        <p:spPr>
          <a:xfrm>
            <a:off x="195746" y="4317905"/>
            <a:ext cx="4351446" cy="7504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600" dirty="0">
                <a:solidFill>
                  <a:srgbClr val="FF0000"/>
                </a:solidFill>
                <a:latin typeface="Century Gothic" panose="020B0502020202020204" pitchFamily="34" charset="0"/>
              </a:rPr>
              <a:t>Five</a:t>
            </a:r>
            <a:r>
              <a:rPr lang="en-GB" sz="2600" dirty="0">
                <a:solidFill>
                  <a:schemeClr val="tx1"/>
                </a:solidFill>
                <a:latin typeface="Century Gothic" panose="020B0502020202020204" pitchFamily="34" charset="0"/>
              </a:rPr>
              <a:t> </a:t>
            </a:r>
            <a:r>
              <a:rPr lang="en-GB" sz="2600" dirty="0">
                <a:solidFill>
                  <a:schemeClr val="accent4"/>
                </a:solidFill>
                <a:latin typeface="Century Gothic" panose="020B0502020202020204" pitchFamily="34" charset="0"/>
              </a:rPr>
              <a:t>is</a:t>
            </a:r>
            <a:r>
              <a:rPr lang="en-GB" sz="2600" dirty="0">
                <a:solidFill>
                  <a:schemeClr val="tx1"/>
                </a:solidFill>
                <a:latin typeface="Century Gothic" panose="020B0502020202020204" pitchFamily="34" charset="0"/>
              </a:rPr>
              <a:t> </a:t>
            </a:r>
            <a:r>
              <a:rPr lang="en-GB" sz="2600" dirty="0">
                <a:solidFill>
                  <a:srgbClr val="00B050"/>
                </a:solidFill>
                <a:latin typeface="Century Gothic" panose="020B0502020202020204" pitchFamily="34" charset="0"/>
              </a:rPr>
              <a:t>greater than</a:t>
            </a:r>
            <a:r>
              <a:rPr lang="en-GB" sz="2600" dirty="0">
                <a:solidFill>
                  <a:schemeClr val="tx1"/>
                </a:solidFill>
                <a:latin typeface="Century Gothic" panose="020B0502020202020204" pitchFamily="34" charset="0"/>
              </a:rPr>
              <a:t> </a:t>
            </a:r>
            <a:r>
              <a:rPr lang="en-GB" sz="2600" dirty="0">
                <a:solidFill>
                  <a:srgbClr val="FF0000"/>
                </a:solidFill>
                <a:latin typeface="Century Gothic" panose="020B0502020202020204" pitchFamily="34" charset="0"/>
              </a:rPr>
              <a:t>Three</a:t>
            </a:r>
            <a:r>
              <a:rPr lang="en-GB" sz="2600" dirty="0">
                <a:solidFill>
                  <a:schemeClr val="tx1"/>
                </a:solidFill>
                <a:latin typeface="Century Gothic" panose="020B0502020202020204" pitchFamily="34" charset="0"/>
              </a:rPr>
              <a:t>.</a:t>
            </a:r>
          </a:p>
        </p:txBody>
      </p:sp>
      <p:sp>
        <p:nvSpPr>
          <p:cNvPr id="2" name="Rectangle: Rounded Corners 1">
            <a:extLst>
              <a:ext uri="{FF2B5EF4-FFF2-40B4-BE49-F238E27FC236}">
                <a16:creationId xmlns:a16="http://schemas.microsoft.com/office/drawing/2014/main" id="{BAF922E9-8FCD-46FC-AC2F-BA3A263F7231}"/>
              </a:ext>
            </a:extLst>
          </p:cNvPr>
          <p:cNvSpPr/>
          <p:nvPr/>
        </p:nvSpPr>
        <p:spPr>
          <a:xfrm>
            <a:off x="1302936" y="4456878"/>
            <a:ext cx="1296736" cy="452142"/>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D5BC9AAD-2534-4C0F-A941-CBDF2F194413}"/>
              </a:ext>
            </a:extLst>
          </p:cNvPr>
          <p:cNvPicPr>
            <a:picLocks noChangeAspect="1"/>
          </p:cNvPicPr>
          <p:nvPr/>
        </p:nvPicPr>
        <p:blipFill rotWithShape="1">
          <a:blip r:embed="rId8"/>
          <a:srcRect l="21429" r="30970"/>
          <a:stretch/>
        </p:blipFill>
        <p:spPr>
          <a:xfrm>
            <a:off x="6420740" y="11378"/>
            <a:ext cx="5803641" cy="6854653"/>
          </a:xfrm>
          <a:prstGeom prst="rect">
            <a:avLst/>
          </a:prstGeom>
        </p:spPr>
      </p:pic>
      <p:sp>
        <p:nvSpPr>
          <p:cNvPr id="43" name="Speech Bubble: Oval 42">
            <a:extLst>
              <a:ext uri="{FF2B5EF4-FFF2-40B4-BE49-F238E27FC236}">
                <a16:creationId xmlns:a16="http://schemas.microsoft.com/office/drawing/2014/main" id="{3BF02F09-19A3-4F82-AB41-89368F01F6A4}"/>
              </a:ext>
            </a:extLst>
          </p:cNvPr>
          <p:cNvSpPr/>
          <p:nvPr/>
        </p:nvSpPr>
        <p:spPr>
          <a:xfrm>
            <a:off x="6141133" y="101600"/>
            <a:ext cx="3747246" cy="1722760"/>
          </a:xfrm>
          <a:prstGeom prst="wedgeEllipseCallout">
            <a:avLst>
              <a:gd name="adj1" fmla="val -70705"/>
              <a:gd name="adj2" fmla="val -10380"/>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00B050"/>
                </a:solidFill>
                <a:latin typeface="Century Gothic" panose="020B0502020202020204" pitchFamily="34" charset="0"/>
              </a:rPr>
              <a:t>_______ than </a:t>
            </a:r>
            <a:r>
              <a:rPr lang="en-GB" sz="3200" dirty="0">
                <a:solidFill>
                  <a:schemeClr val="accent4"/>
                </a:solidFill>
                <a:latin typeface="Century Gothic" panose="020B0502020202020204" pitchFamily="34" charset="0"/>
              </a:rPr>
              <a:t>you!</a:t>
            </a:r>
          </a:p>
        </p:txBody>
      </p:sp>
      <p:sp>
        <p:nvSpPr>
          <p:cNvPr id="18" name="Speech Bubble: Oval 17">
            <a:extLst>
              <a:ext uri="{FF2B5EF4-FFF2-40B4-BE49-F238E27FC236}">
                <a16:creationId xmlns:a16="http://schemas.microsoft.com/office/drawing/2014/main" id="{123D21EC-2EA2-4D20-84E8-3D2585BF561F}"/>
              </a:ext>
            </a:extLst>
          </p:cNvPr>
          <p:cNvSpPr/>
          <p:nvPr/>
        </p:nvSpPr>
        <p:spPr>
          <a:xfrm>
            <a:off x="6141133" y="72201"/>
            <a:ext cx="3747246" cy="1752159"/>
          </a:xfrm>
          <a:prstGeom prst="wedgeEllipseCallout">
            <a:avLst>
              <a:gd name="adj1" fmla="val -71722"/>
              <a:gd name="adj2" fmla="val -927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00B050"/>
                </a:solidFill>
                <a:latin typeface="Century Gothic" panose="020B0502020202020204" pitchFamily="34" charset="0"/>
              </a:rPr>
              <a:t>greater than </a:t>
            </a:r>
            <a:r>
              <a:rPr lang="en-GB" sz="3200" dirty="0">
                <a:solidFill>
                  <a:schemeClr val="accent4"/>
                </a:solidFill>
                <a:latin typeface="Century Gothic" panose="020B0502020202020204" pitchFamily="34" charset="0"/>
              </a:rPr>
              <a:t>you!</a:t>
            </a:r>
          </a:p>
        </p:txBody>
      </p:sp>
      <p:pic>
        <p:nvPicPr>
          <p:cNvPr id="5" name="Picture 4">
            <a:extLst>
              <a:ext uri="{FF2B5EF4-FFF2-40B4-BE49-F238E27FC236}">
                <a16:creationId xmlns:a16="http://schemas.microsoft.com/office/drawing/2014/main" id="{1FFAC648-A603-4ABC-AA3B-2E01B7DBA2B7}"/>
              </a:ext>
            </a:extLst>
          </p:cNvPr>
          <p:cNvPicPr>
            <a:picLocks noChangeAspect="1"/>
          </p:cNvPicPr>
          <p:nvPr/>
        </p:nvPicPr>
        <p:blipFill>
          <a:blip r:embed="rId9">
            <a:extLst>
              <a:ext uri="{28A0092B-C50C-407E-A947-70E740481C1C}">
                <a14:useLocalDpi xmlns:a14="http://schemas.microsoft.com/office/drawing/2010/main" val="0"/>
              </a:ext>
            </a:extLst>
          </a:blip>
          <a:srcRect l="31452" r="31452"/>
          <a:stretch/>
        </p:blipFill>
        <p:spPr>
          <a:xfrm>
            <a:off x="5459228" y="3056101"/>
            <a:ext cx="2063833" cy="3128682"/>
          </a:xfrm>
          <a:prstGeom prst="rect">
            <a:avLst/>
          </a:prstGeom>
        </p:spPr>
      </p:pic>
      <p:pic>
        <p:nvPicPr>
          <p:cNvPr id="9" name="Picture 8">
            <a:extLst>
              <a:ext uri="{FF2B5EF4-FFF2-40B4-BE49-F238E27FC236}">
                <a16:creationId xmlns:a16="http://schemas.microsoft.com/office/drawing/2014/main" id="{8D494208-CE64-4419-B657-9DE594D6EDE2}"/>
              </a:ext>
            </a:extLst>
          </p:cNvPr>
          <p:cNvPicPr>
            <a:picLocks noChangeAspect="1"/>
          </p:cNvPicPr>
          <p:nvPr/>
        </p:nvPicPr>
        <p:blipFill>
          <a:blip r:embed="rId10">
            <a:extLst>
              <a:ext uri="{28A0092B-C50C-407E-A947-70E740481C1C}">
                <a14:useLocalDpi xmlns:a14="http://schemas.microsoft.com/office/drawing/2010/main" val="0"/>
              </a:ext>
            </a:extLst>
          </a:blip>
          <a:srcRect l="34515" r="34515"/>
          <a:stretch/>
        </p:blipFill>
        <p:spPr>
          <a:xfrm>
            <a:off x="3786817" y="1686516"/>
            <a:ext cx="2588685" cy="4706471"/>
          </a:xfrm>
          <a:prstGeom prst="rect">
            <a:avLst/>
          </a:prstGeom>
        </p:spPr>
      </p:pic>
      <p:sp>
        <p:nvSpPr>
          <p:cNvPr id="25" name="Oval 24">
            <a:extLst>
              <a:ext uri="{FF2B5EF4-FFF2-40B4-BE49-F238E27FC236}">
                <a16:creationId xmlns:a16="http://schemas.microsoft.com/office/drawing/2014/main" id="{B2A00582-2846-401E-8E76-56ED203571CF}"/>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Tree>
    <p:extLst>
      <p:ext uri="{BB962C8B-B14F-4D97-AF65-F5344CB8AC3E}">
        <p14:creationId xmlns:p14="http://schemas.microsoft.com/office/powerpoint/2010/main" val="213545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autoRev="1" fill="hold" nodeType="clickEffect">
                                  <p:stCondLst>
                                    <p:cond delay="0"/>
                                  </p:stCondLst>
                                  <p:childTnLst>
                                    <p:animMotion origin="layout" path="M -1.875E-6 -1.11111E-6 L 0.00495 -0.22801 " pathEditMode="relative" rAng="0" ptsTypes="AA">
                                      <p:cBhvr>
                                        <p:cTn id="6" dur="2000" fill="hold"/>
                                        <p:tgtEl>
                                          <p:spTgt spid="5"/>
                                        </p:tgtEl>
                                        <p:attrNameLst>
                                          <p:attrName>ppt_x</p:attrName>
                                          <p:attrName>ppt_y</p:attrName>
                                        </p:attrNameLst>
                                      </p:cBhvr>
                                      <p:rCtr x="247" y="-11412"/>
                                    </p:animMotion>
                                  </p:childTnLst>
                                </p:cTn>
                              </p:par>
                            </p:childTnLst>
                          </p:cTn>
                        </p:par>
                        <p:par>
                          <p:cTn id="7" fill="hold">
                            <p:stCondLst>
                              <p:cond delay="4000"/>
                            </p:stCondLst>
                            <p:childTnLst>
                              <p:par>
                                <p:cTn id="8" presetID="1" presetClass="entr" presetSubtype="0" fill="hold" grpId="0" nodeType="afterEffect">
                                  <p:stCondLst>
                                    <p:cond delay="0"/>
                                  </p:stCondLst>
                                  <p:childTnLst>
                                    <p:set>
                                      <p:cBhvr>
                                        <p:cTn id="9" dur="1" fill="hold">
                                          <p:stCondLst>
                                            <p:cond delay="0"/>
                                          </p:stCondLst>
                                        </p:cTn>
                                        <p:tgtEl>
                                          <p:spTgt spid="4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43"/>
                                        </p:tgtEl>
                                        <p:attrNameLst>
                                          <p:attrName>style.visibility</p:attrName>
                                        </p:attrNameLst>
                                      </p:cBhvr>
                                      <p:to>
                                        <p:strVal val="hidden"/>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500"/>
                                  </p:stCondLst>
                                  <p:childTnLst>
                                    <p:set>
                                      <p:cBhvr>
                                        <p:cTn id="21" dur="1" fill="hold">
                                          <p:stCondLst>
                                            <p:cond delay="0"/>
                                          </p:stCondLst>
                                        </p:cTn>
                                        <p:tgtEl>
                                          <p:spTgt spid="36"/>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50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animBg="1"/>
      <p:bldP spid="10" grpId="1" animBg="1"/>
      <p:bldP spid="44" grpId="0" animBg="1"/>
      <p:bldP spid="44" grpId="1" animBg="1"/>
      <p:bldP spid="19" grpId="0" animBg="1"/>
      <p:bldP spid="2" grpId="0" animBg="1"/>
      <p:bldP spid="2" grpId="1" animBg="1"/>
      <p:bldP spid="43" grpId="0" animBg="1"/>
      <p:bldP spid="43" grpId="1"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894A59E-D16D-4E7D-ADF1-9C246F5C1913}"/>
              </a:ext>
            </a:extLst>
          </p:cNvPr>
          <p:cNvPicPr>
            <a:picLocks noChangeAspect="1"/>
          </p:cNvPicPr>
          <p:nvPr/>
        </p:nvPicPr>
        <p:blipFill rotWithShape="1">
          <a:blip r:embed="rId3"/>
          <a:srcRect l="30153" r="32041"/>
          <a:stretch/>
        </p:blipFill>
        <p:spPr>
          <a:xfrm>
            <a:off x="0" y="0"/>
            <a:ext cx="4609324" cy="6854653"/>
          </a:xfrm>
          <a:prstGeom prst="rect">
            <a:avLst/>
          </a:prstGeom>
        </p:spPr>
      </p:pic>
      <p:pic>
        <p:nvPicPr>
          <p:cNvPr id="5" name="Picture 4" descr="A close up of a logo  Description automatically generated">
            <a:extLst>
              <a:ext uri="{FF2B5EF4-FFF2-40B4-BE49-F238E27FC236}">
                <a16:creationId xmlns:a16="http://schemas.microsoft.com/office/drawing/2014/main" id="{1FFAC648-A603-4ABC-AA3B-2E01B7DBA2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1448" r="31447"/>
          <a:stretch/>
        </p:blipFill>
        <p:spPr>
          <a:xfrm>
            <a:off x="6377185" y="2522104"/>
            <a:ext cx="2063833" cy="3128682"/>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pic>
        <p:nvPicPr>
          <p:cNvPr id="9" name="Picture 8" descr="A close up of a device  Description automatically generated">
            <a:extLst>
              <a:ext uri="{FF2B5EF4-FFF2-40B4-BE49-F238E27FC236}">
                <a16:creationId xmlns:a16="http://schemas.microsoft.com/office/drawing/2014/main" id="{8D494208-CE64-4419-B657-9DE594D6ED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170" r="31891"/>
          <a:stretch/>
        </p:blipFill>
        <p:spPr>
          <a:xfrm>
            <a:off x="5097182" y="1116587"/>
            <a:ext cx="2588685" cy="4706471"/>
          </a:xfrm>
          <a:prstGeom prst="rect">
            <a:avLst/>
          </a:prstGeom>
        </p:spPr>
      </p:pic>
      <p:sp>
        <p:nvSpPr>
          <p:cNvPr id="35" name="Rectangle: Rounded Corners 34">
            <a:extLst>
              <a:ext uri="{FF2B5EF4-FFF2-40B4-BE49-F238E27FC236}">
                <a16:creationId xmlns:a16="http://schemas.microsoft.com/office/drawing/2014/main" id="{3CBD6051-14DC-4CAD-8DA1-9A90137E6A99}"/>
              </a:ext>
            </a:extLst>
          </p:cNvPr>
          <p:cNvSpPr/>
          <p:nvPr/>
        </p:nvSpPr>
        <p:spPr>
          <a:xfrm>
            <a:off x="8172030" y="381484"/>
            <a:ext cx="3792412"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Who goes in first</a:t>
            </a:r>
            <a:r>
              <a:rPr lang="en-GB" sz="3200" dirty="0">
                <a:solidFill>
                  <a:schemeClr val="accent4"/>
                </a:solidFill>
                <a:latin typeface="Myriad Pro"/>
              </a:rPr>
              <a:t>?</a:t>
            </a:r>
          </a:p>
        </p:txBody>
      </p:sp>
      <p:pic>
        <p:nvPicPr>
          <p:cNvPr id="36" name="Picture 35">
            <a:extLst>
              <a:ext uri="{FF2B5EF4-FFF2-40B4-BE49-F238E27FC236}">
                <a16:creationId xmlns:a16="http://schemas.microsoft.com/office/drawing/2014/main" id="{84F9101C-BFE8-4245-9E4C-41EC1FCA96BE}"/>
              </a:ext>
            </a:extLst>
          </p:cNvPr>
          <p:cNvPicPr>
            <a:picLocks noChangeAspect="1"/>
          </p:cNvPicPr>
          <p:nvPr/>
        </p:nvPicPr>
        <p:blipFill>
          <a:blip r:embed="rId6"/>
          <a:stretch>
            <a:fillRect/>
          </a:stretch>
        </p:blipFill>
        <p:spPr>
          <a:xfrm>
            <a:off x="9826947" y="2547564"/>
            <a:ext cx="631370" cy="590083"/>
          </a:xfrm>
          <a:prstGeom prst="rect">
            <a:avLst/>
          </a:prstGeom>
        </p:spPr>
      </p:pic>
      <p:sp>
        <p:nvSpPr>
          <p:cNvPr id="37" name="Rectangle: Rounded Corners 36">
            <a:extLst>
              <a:ext uri="{FF2B5EF4-FFF2-40B4-BE49-F238E27FC236}">
                <a16:creationId xmlns:a16="http://schemas.microsoft.com/office/drawing/2014/main" id="{3A2E58FE-38E1-4A6E-AFD5-4B4738FAB472}"/>
              </a:ext>
            </a:extLst>
          </p:cNvPr>
          <p:cNvSpPr/>
          <p:nvPr/>
        </p:nvSpPr>
        <p:spPr>
          <a:xfrm>
            <a:off x="8902701" y="5168859"/>
            <a:ext cx="3098882"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a:endParaRPr>
          </a:p>
        </p:txBody>
      </p:sp>
      <p:pic>
        <p:nvPicPr>
          <p:cNvPr id="38" name="Picture 37">
            <a:extLst>
              <a:ext uri="{FF2B5EF4-FFF2-40B4-BE49-F238E27FC236}">
                <a16:creationId xmlns:a16="http://schemas.microsoft.com/office/drawing/2014/main" id="{F3BD318E-6EAA-473F-99AD-FB6BD279ED22}"/>
              </a:ext>
            </a:extLst>
          </p:cNvPr>
          <p:cNvPicPr>
            <a:picLocks noChangeAspect="1"/>
          </p:cNvPicPr>
          <p:nvPr/>
        </p:nvPicPr>
        <p:blipFill>
          <a:blip r:embed="rId6"/>
          <a:stretch>
            <a:fillRect/>
          </a:stretch>
        </p:blipFill>
        <p:spPr>
          <a:xfrm>
            <a:off x="10125781" y="5412287"/>
            <a:ext cx="631370" cy="590083"/>
          </a:xfrm>
          <a:prstGeom prst="rect">
            <a:avLst/>
          </a:prstGeom>
        </p:spPr>
      </p:pic>
      <p:pic>
        <p:nvPicPr>
          <p:cNvPr id="39" name="Picture 38" descr="A close up of a logo  Description automatically generated">
            <a:extLst>
              <a:ext uri="{FF2B5EF4-FFF2-40B4-BE49-F238E27FC236}">
                <a16:creationId xmlns:a16="http://schemas.microsoft.com/office/drawing/2014/main" id="{3AFE6594-B9E3-4F17-8987-BFC7E4FFF85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1448" r="31447"/>
          <a:stretch/>
        </p:blipFill>
        <p:spPr>
          <a:xfrm>
            <a:off x="8809111" y="2213069"/>
            <a:ext cx="751024" cy="1138520"/>
          </a:xfrm>
          <a:prstGeom prst="rect">
            <a:avLst/>
          </a:prstGeom>
        </p:spPr>
      </p:pic>
      <p:pic>
        <p:nvPicPr>
          <p:cNvPr id="40" name="Picture 39" descr="A close up of a device  Description automatically generated">
            <a:extLst>
              <a:ext uri="{FF2B5EF4-FFF2-40B4-BE49-F238E27FC236}">
                <a16:creationId xmlns:a16="http://schemas.microsoft.com/office/drawing/2014/main" id="{56BBDED0-0423-4898-A83A-AAA362EEC9F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37170" r="31891"/>
          <a:stretch/>
        </p:blipFill>
        <p:spPr>
          <a:xfrm>
            <a:off x="10827337" y="1752752"/>
            <a:ext cx="942017" cy="1712674"/>
          </a:xfrm>
          <a:prstGeom prst="rect">
            <a:avLst/>
          </a:prstGeom>
        </p:spPr>
      </p:pic>
      <p:pic>
        <p:nvPicPr>
          <p:cNvPr id="41" name="Picture 40" descr="A close up of a logo  Description automatically generated">
            <a:extLst>
              <a:ext uri="{FF2B5EF4-FFF2-40B4-BE49-F238E27FC236}">
                <a16:creationId xmlns:a16="http://schemas.microsoft.com/office/drawing/2014/main" id="{C481EE84-C5E0-458B-8759-9A54759E7C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02466" y="5350003"/>
            <a:ext cx="419632" cy="703167"/>
          </a:xfrm>
          <a:prstGeom prst="rect">
            <a:avLst/>
          </a:prstGeom>
        </p:spPr>
      </p:pic>
      <p:pic>
        <p:nvPicPr>
          <p:cNvPr id="42" name="Picture 41" descr="A close up of a logo  Description automatically generated">
            <a:extLst>
              <a:ext uri="{FF2B5EF4-FFF2-40B4-BE49-F238E27FC236}">
                <a16:creationId xmlns:a16="http://schemas.microsoft.com/office/drawing/2014/main" id="{3E55165A-976A-47B1-9951-543149940B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47638" y="5361415"/>
            <a:ext cx="427571" cy="691826"/>
          </a:xfrm>
          <a:prstGeom prst="rect">
            <a:avLst/>
          </a:prstGeom>
        </p:spPr>
      </p:pic>
      <p:sp>
        <p:nvSpPr>
          <p:cNvPr id="43" name="Speech Bubble: Oval 42">
            <a:extLst>
              <a:ext uri="{FF2B5EF4-FFF2-40B4-BE49-F238E27FC236}">
                <a16:creationId xmlns:a16="http://schemas.microsoft.com/office/drawing/2014/main" id="{3BF02F09-19A3-4F82-AB41-89368F01F6A4}"/>
              </a:ext>
            </a:extLst>
          </p:cNvPr>
          <p:cNvSpPr/>
          <p:nvPr/>
        </p:nvSpPr>
        <p:spPr>
          <a:xfrm>
            <a:off x="995484" y="1059569"/>
            <a:ext cx="3747246" cy="1722760"/>
          </a:xfrm>
          <a:prstGeom prst="wedgeEllipseCallout">
            <a:avLst>
              <a:gd name="adj1" fmla="val 20997"/>
              <a:gd name="adj2" fmla="val 74340"/>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00B050"/>
                </a:solidFill>
                <a:latin typeface="Century Gothic" panose="020B0502020202020204" pitchFamily="34" charset="0"/>
              </a:rPr>
              <a:t>_______ than </a:t>
            </a:r>
            <a:r>
              <a:rPr lang="en-GB" sz="3200" dirty="0">
                <a:solidFill>
                  <a:schemeClr val="accent4"/>
                </a:solidFill>
                <a:latin typeface="Century Gothic" panose="020B0502020202020204" pitchFamily="34" charset="0"/>
              </a:rPr>
              <a:t>you!</a:t>
            </a:r>
          </a:p>
        </p:txBody>
      </p:sp>
      <p:sp>
        <p:nvSpPr>
          <p:cNvPr id="10" name="Rectangle: Rounded Corners 9">
            <a:extLst>
              <a:ext uri="{FF2B5EF4-FFF2-40B4-BE49-F238E27FC236}">
                <a16:creationId xmlns:a16="http://schemas.microsoft.com/office/drawing/2014/main" id="{7720BB37-A1A6-45A5-879A-2883032925C8}"/>
              </a:ext>
            </a:extLst>
          </p:cNvPr>
          <p:cNvSpPr/>
          <p:nvPr/>
        </p:nvSpPr>
        <p:spPr>
          <a:xfrm>
            <a:off x="9194976" y="5324424"/>
            <a:ext cx="791664"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EF9255AF-4585-4B7A-8E1B-643D637793D7}"/>
              </a:ext>
            </a:extLst>
          </p:cNvPr>
          <p:cNvSpPr/>
          <p:nvPr/>
        </p:nvSpPr>
        <p:spPr>
          <a:xfrm>
            <a:off x="10941405" y="5331003"/>
            <a:ext cx="791664"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peech Bubble: Oval 17">
            <a:extLst>
              <a:ext uri="{FF2B5EF4-FFF2-40B4-BE49-F238E27FC236}">
                <a16:creationId xmlns:a16="http://schemas.microsoft.com/office/drawing/2014/main" id="{123D21EC-2EA2-4D20-84E8-3D2585BF561F}"/>
              </a:ext>
            </a:extLst>
          </p:cNvPr>
          <p:cNvSpPr/>
          <p:nvPr/>
        </p:nvSpPr>
        <p:spPr>
          <a:xfrm>
            <a:off x="995484" y="1059569"/>
            <a:ext cx="3747246" cy="1722760"/>
          </a:xfrm>
          <a:prstGeom prst="wedgeEllipseCallout">
            <a:avLst>
              <a:gd name="adj1" fmla="val 21310"/>
              <a:gd name="adj2" fmla="val 75021"/>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00B050"/>
                </a:solidFill>
                <a:latin typeface="Century Gothic" panose="020B0502020202020204" pitchFamily="34" charset="0"/>
              </a:rPr>
              <a:t>smaller than </a:t>
            </a:r>
            <a:r>
              <a:rPr lang="en-GB" sz="3200" dirty="0">
                <a:solidFill>
                  <a:schemeClr val="accent4"/>
                </a:solidFill>
                <a:latin typeface="Century Gothic" panose="020B0502020202020204" pitchFamily="34" charset="0"/>
              </a:rPr>
              <a:t>you!</a:t>
            </a:r>
          </a:p>
        </p:txBody>
      </p:sp>
      <p:sp>
        <p:nvSpPr>
          <p:cNvPr id="19" name="Rectangle: Rounded Corners 18">
            <a:extLst>
              <a:ext uri="{FF2B5EF4-FFF2-40B4-BE49-F238E27FC236}">
                <a16:creationId xmlns:a16="http://schemas.microsoft.com/office/drawing/2014/main" id="{4135186D-30FC-4877-B230-BAB4CF173F17}"/>
              </a:ext>
            </a:extLst>
          </p:cNvPr>
          <p:cNvSpPr/>
          <p:nvPr/>
        </p:nvSpPr>
        <p:spPr>
          <a:xfrm>
            <a:off x="8209172" y="4029255"/>
            <a:ext cx="3792411" cy="7504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600" dirty="0">
                <a:solidFill>
                  <a:srgbClr val="FF0000"/>
                </a:solidFill>
                <a:latin typeface="Century Gothic" panose="020B0502020202020204" pitchFamily="34" charset="0"/>
              </a:rPr>
              <a:t>Three</a:t>
            </a:r>
            <a:r>
              <a:rPr lang="en-GB" sz="2600" dirty="0">
                <a:solidFill>
                  <a:schemeClr val="tx1"/>
                </a:solidFill>
                <a:latin typeface="Century Gothic" panose="020B0502020202020204" pitchFamily="34" charset="0"/>
              </a:rPr>
              <a:t> </a:t>
            </a:r>
            <a:r>
              <a:rPr lang="en-GB" sz="2600" dirty="0">
                <a:solidFill>
                  <a:schemeClr val="accent4"/>
                </a:solidFill>
                <a:latin typeface="Century Gothic" panose="020B0502020202020204" pitchFamily="34" charset="0"/>
              </a:rPr>
              <a:t>is</a:t>
            </a:r>
            <a:r>
              <a:rPr lang="en-GB" sz="2600" dirty="0">
                <a:solidFill>
                  <a:schemeClr val="tx1"/>
                </a:solidFill>
                <a:latin typeface="Century Gothic" panose="020B0502020202020204" pitchFamily="34" charset="0"/>
              </a:rPr>
              <a:t> </a:t>
            </a:r>
            <a:r>
              <a:rPr lang="en-GB" sz="2600" dirty="0">
                <a:solidFill>
                  <a:srgbClr val="00B050"/>
                </a:solidFill>
                <a:latin typeface="Century Gothic" panose="020B0502020202020204" pitchFamily="34" charset="0"/>
              </a:rPr>
              <a:t>less than</a:t>
            </a:r>
            <a:r>
              <a:rPr lang="en-GB" sz="2600" dirty="0">
                <a:solidFill>
                  <a:schemeClr val="tx1"/>
                </a:solidFill>
                <a:latin typeface="Century Gothic" panose="020B0502020202020204" pitchFamily="34" charset="0"/>
              </a:rPr>
              <a:t> </a:t>
            </a:r>
            <a:r>
              <a:rPr lang="en-GB" sz="2600" dirty="0">
                <a:solidFill>
                  <a:srgbClr val="FF0000"/>
                </a:solidFill>
                <a:latin typeface="Century Gothic" panose="020B0502020202020204" pitchFamily="34" charset="0"/>
              </a:rPr>
              <a:t>Five</a:t>
            </a:r>
            <a:r>
              <a:rPr lang="en-GB" sz="2600" dirty="0">
                <a:solidFill>
                  <a:schemeClr val="accent4"/>
                </a:solidFill>
                <a:latin typeface="Century Gothic" panose="020B0502020202020204" pitchFamily="34" charset="0"/>
              </a:rPr>
              <a:t>.</a:t>
            </a:r>
          </a:p>
        </p:txBody>
      </p:sp>
      <p:sp>
        <p:nvSpPr>
          <p:cNvPr id="2" name="Rectangle: Rounded Corners 1">
            <a:extLst>
              <a:ext uri="{FF2B5EF4-FFF2-40B4-BE49-F238E27FC236}">
                <a16:creationId xmlns:a16="http://schemas.microsoft.com/office/drawing/2014/main" id="{BAF922E9-8FCD-46FC-AC2F-BA3A263F7231}"/>
              </a:ext>
            </a:extLst>
          </p:cNvPr>
          <p:cNvSpPr/>
          <p:nvPr/>
        </p:nvSpPr>
        <p:spPr>
          <a:xfrm>
            <a:off x="9544940" y="4205658"/>
            <a:ext cx="631370" cy="402201"/>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D1428197-3DA8-416C-8C4F-1A01C76133D7}"/>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2668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29167E-6 -3.33333E-6 L -0.06536 -0.06412 C -0.0789 -0.07847 -0.09922 -0.08611 -0.1207 -0.08611 C -0.14505 -0.08611 -0.16445 -0.07847 -0.17799 -0.06412 L -0.24323 -3.33333E-6 " pathEditMode="relative" rAng="0" ptsTypes="AAAAA">
                                      <p:cBhvr>
                                        <p:cTn id="6" dur="2000" fill="hold"/>
                                        <p:tgtEl>
                                          <p:spTgt spid="5"/>
                                        </p:tgtEl>
                                        <p:attrNameLst>
                                          <p:attrName>ppt_x</p:attrName>
                                          <p:attrName>ppt_y</p:attrName>
                                        </p:attrNameLst>
                                      </p:cBhvr>
                                      <p:rCtr x="-12161" y="-4306"/>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4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4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500"/>
                                  </p:stCondLst>
                                  <p:childTnLst>
                                    <p:set>
                                      <p:cBhvr>
                                        <p:cTn id="25" dur="1" fill="hold">
                                          <p:stCondLst>
                                            <p:cond delay="0"/>
                                          </p:stCondLst>
                                        </p:cTn>
                                        <p:tgtEl>
                                          <p:spTgt spid="4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10" grpId="0" animBg="1"/>
      <p:bldP spid="44" grpId="0" animBg="1"/>
      <p:bldP spid="18" grpId="0" animBg="1"/>
      <p:bldP spid="19" grpId="0" animBg="1"/>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1641EAB-172F-40C6-A20E-493C617705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3" name="Rectangle: Rounded Corners 2">
            <a:extLst>
              <a:ext uri="{FF2B5EF4-FFF2-40B4-BE49-F238E27FC236}">
                <a16:creationId xmlns:a16="http://schemas.microsoft.com/office/drawing/2014/main" id="{28C60B80-DF41-4ABB-9101-3D8C9117EFD5}"/>
              </a:ext>
            </a:extLst>
          </p:cNvPr>
          <p:cNvSpPr/>
          <p:nvPr/>
        </p:nvSpPr>
        <p:spPr>
          <a:xfrm>
            <a:off x="8432801" y="539709"/>
            <a:ext cx="3124200"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a:endParaRPr>
          </a:p>
        </p:txBody>
      </p:sp>
      <p:pic>
        <p:nvPicPr>
          <p:cNvPr id="4" name="Picture 3">
            <a:extLst>
              <a:ext uri="{FF2B5EF4-FFF2-40B4-BE49-F238E27FC236}">
                <a16:creationId xmlns:a16="http://schemas.microsoft.com/office/drawing/2014/main" id="{E72E87E1-D360-42AD-B20A-3D137DAF27A7}"/>
              </a:ext>
            </a:extLst>
          </p:cNvPr>
          <p:cNvPicPr>
            <a:picLocks noChangeAspect="1"/>
          </p:cNvPicPr>
          <p:nvPr/>
        </p:nvPicPr>
        <p:blipFill>
          <a:blip r:embed="rId4"/>
          <a:stretch>
            <a:fillRect/>
          </a:stretch>
        </p:blipFill>
        <p:spPr>
          <a:xfrm>
            <a:off x="9636831" y="783137"/>
            <a:ext cx="631370" cy="590083"/>
          </a:xfrm>
          <a:prstGeom prst="rect">
            <a:avLst/>
          </a:prstGeom>
        </p:spPr>
      </p:pic>
      <p:sp>
        <p:nvSpPr>
          <p:cNvPr id="7" name="Rectangle: Rounded Corners 6">
            <a:extLst>
              <a:ext uri="{FF2B5EF4-FFF2-40B4-BE49-F238E27FC236}">
                <a16:creationId xmlns:a16="http://schemas.microsoft.com/office/drawing/2014/main" id="{5E9AEDAF-C9B2-4F15-A9A2-CC722DDB55C6}"/>
              </a:ext>
            </a:extLst>
          </p:cNvPr>
          <p:cNvSpPr/>
          <p:nvPr/>
        </p:nvSpPr>
        <p:spPr>
          <a:xfrm>
            <a:off x="8683316" y="699324"/>
            <a:ext cx="791664"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601187A6-11D7-4F86-BF65-9AF265C60EE6}"/>
              </a:ext>
            </a:extLst>
          </p:cNvPr>
          <p:cNvSpPr/>
          <p:nvPr/>
        </p:nvSpPr>
        <p:spPr>
          <a:xfrm>
            <a:off x="10481480" y="706937"/>
            <a:ext cx="791664"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80EFC68-F541-4DD7-94CE-2D2F775760F7}"/>
              </a:ext>
            </a:extLst>
          </p:cNvPr>
          <p:cNvSpPr/>
          <p:nvPr/>
        </p:nvSpPr>
        <p:spPr>
          <a:xfrm>
            <a:off x="163723" y="2678547"/>
            <a:ext cx="3455778" cy="7504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600" dirty="0">
                <a:solidFill>
                  <a:schemeClr val="tx1"/>
                </a:solidFill>
                <a:latin typeface="Century Gothic" panose="020B0502020202020204" pitchFamily="34" charset="0"/>
              </a:rPr>
              <a:t>				</a:t>
            </a:r>
            <a:r>
              <a:rPr lang="en-GB" sz="2600" dirty="0">
                <a:solidFill>
                  <a:schemeClr val="accent4"/>
                </a:solidFill>
                <a:latin typeface="Century Gothic" panose="020B0502020202020204" pitchFamily="34" charset="0"/>
              </a:rPr>
              <a:t>is</a:t>
            </a:r>
            <a:r>
              <a:rPr lang="en-GB" sz="2600" dirty="0">
                <a:solidFill>
                  <a:schemeClr val="tx1"/>
                </a:solidFill>
                <a:latin typeface="Century Gothic" panose="020B0502020202020204" pitchFamily="34" charset="0"/>
              </a:rPr>
              <a:t> </a:t>
            </a:r>
            <a:r>
              <a:rPr lang="en-GB" sz="2600" dirty="0">
                <a:solidFill>
                  <a:srgbClr val="00B050"/>
                </a:solidFill>
                <a:latin typeface="Century Gothic" panose="020B0502020202020204" pitchFamily="34" charset="0"/>
              </a:rPr>
              <a:t>less than			  </a:t>
            </a:r>
            <a:r>
              <a:rPr lang="en-GB" sz="2600" dirty="0">
                <a:solidFill>
                  <a:schemeClr val="accent4"/>
                </a:solidFill>
                <a:latin typeface="Century Gothic" panose="020B0502020202020204" pitchFamily="34" charset="0"/>
              </a:rPr>
              <a:t>.</a:t>
            </a:r>
          </a:p>
        </p:txBody>
      </p:sp>
      <p:sp>
        <p:nvSpPr>
          <p:cNvPr id="10" name="Rectangle: Rounded Corners 9">
            <a:extLst>
              <a:ext uri="{FF2B5EF4-FFF2-40B4-BE49-F238E27FC236}">
                <a16:creationId xmlns:a16="http://schemas.microsoft.com/office/drawing/2014/main" id="{6552EFE2-2569-4AF9-B302-716E447886CE}"/>
              </a:ext>
            </a:extLst>
          </p:cNvPr>
          <p:cNvSpPr/>
          <p:nvPr/>
        </p:nvSpPr>
        <p:spPr>
          <a:xfrm>
            <a:off x="349167" y="2761097"/>
            <a:ext cx="530685" cy="59197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F633EBAA-E057-40DF-A58F-6B93AD24C7EF}"/>
              </a:ext>
            </a:extLst>
          </p:cNvPr>
          <p:cNvSpPr/>
          <p:nvPr/>
        </p:nvSpPr>
        <p:spPr>
          <a:xfrm>
            <a:off x="2708787" y="2761097"/>
            <a:ext cx="530685" cy="59197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0F2CCBD-0C27-46BC-AE7C-5FD8408C6339}"/>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12" name="Oval 11">
            <a:extLst>
              <a:ext uri="{FF2B5EF4-FFF2-40B4-BE49-F238E27FC236}">
                <a16:creationId xmlns:a16="http://schemas.microsoft.com/office/drawing/2014/main" id="{C61EF3B2-6F7D-4D4B-9EE3-E2831D897E83}"/>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64849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E7DEB9D-637F-4155-A813-1D79D1F709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3" name="Rectangle: Rounded Corners 2">
            <a:extLst>
              <a:ext uri="{FF2B5EF4-FFF2-40B4-BE49-F238E27FC236}">
                <a16:creationId xmlns:a16="http://schemas.microsoft.com/office/drawing/2014/main" id="{D6334481-8DC0-4E9A-8776-2CB3342FAAC0}"/>
              </a:ext>
            </a:extLst>
          </p:cNvPr>
          <p:cNvSpPr/>
          <p:nvPr/>
        </p:nvSpPr>
        <p:spPr>
          <a:xfrm>
            <a:off x="139701" y="215859"/>
            <a:ext cx="3162300"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a:endParaRPr>
          </a:p>
        </p:txBody>
      </p:sp>
      <p:pic>
        <p:nvPicPr>
          <p:cNvPr id="4" name="Picture 3">
            <a:extLst>
              <a:ext uri="{FF2B5EF4-FFF2-40B4-BE49-F238E27FC236}">
                <a16:creationId xmlns:a16="http://schemas.microsoft.com/office/drawing/2014/main" id="{9A0F6506-D2B9-4A5C-BF9A-8CB01AC4F749}"/>
              </a:ext>
            </a:extLst>
          </p:cNvPr>
          <p:cNvPicPr>
            <a:picLocks noChangeAspect="1"/>
          </p:cNvPicPr>
          <p:nvPr/>
        </p:nvPicPr>
        <p:blipFill>
          <a:blip r:embed="rId4"/>
          <a:stretch>
            <a:fillRect/>
          </a:stretch>
        </p:blipFill>
        <p:spPr>
          <a:xfrm flipH="1">
            <a:off x="1409030" y="470294"/>
            <a:ext cx="552199" cy="590083"/>
          </a:xfrm>
          <a:prstGeom prst="rect">
            <a:avLst/>
          </a:prstGeom>
        </p:spPr>
      </p:pic>
      <p:sp>
        <p:nvSpPr>
          <p:cNvPr id="5" name="Rectangle: Rounded Corners 4">
            <a:extLst>
              <a:ext uri="{FF2B5EF4-FFF2-40B4-BE49-F238E27FC236}">
                <a16:creationId xmlns:a16="http://schemas.microsoft.com/office/drawing/2014/main" id="{64492C75-C078-4216-8C98-7910FA847DB2}"/>
              </a:ext>
            </a:extLst>
          </p:cNvPr>
          <p:cNvSpPr/>
          <p:nvPr/>
        </p:nvSpPr>
        <p:spPr>
          <a:xfrm>
            <a:off x="390216" y="375474"/>
            <a:ext cx="791664"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9615F07C-2160-405B-8A23-943113C53703}"/>
              </a:ext>
            </a:extLst>
          </p:cNvPr>
          <p:cNvSpPr/>
          <p:nvPr/>
        </p:nvSpPr>
        <p:spPr>
          <a:xfrm>
            <a:off x="2188380" y="383087"/>
            <a:ext cx="791664"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28590CF7-F9AC-431A-B152-4A85CE173839}"/>
              </a:ext>
            </a:extLst>
          </p:cNvPr>
          <p:cNvSpPr/>
          <p:nvPr/>
        </p:nvSpPr>
        <p:spPr>
          <a:xfrm>
            <a:off x="7821822" y="3066473"/>
            <a:ext cx="4141578" cy="75045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600" dirty="0">
                <a:solidFill>
                  <a:schemeClr val="tx1"/>
                </a:solidFill>
                <a:latin typeface="Century Gothic" panose="020B0502020202020204" pitchFamily="34" charset="0"/>
              </a:rPr>
              <a:t>				is </a:t>
            </a:r>
            <a:r>
              <a:rPr lang="en-GB" sz="2600" dirty="0">
                <a:solidFill>
                  <a:srgbClr val="00B050"/>
                </a:solidFill>
                <a:latin typeface="Century Gothic" panose="020B0502020202020204" pitchFamily="34" charset="0"/>
              </a:rPr>
              <a:t>greater than			   </a:t>
            </a:r>
            <a:r>
              <a:rPr lang="en-GB" sz="2600" dirty="0">
                <a:solidFill>
                  <a:schemeClr val="tx1"/>
                </a:solidFill>
                <a:latin typeface="Century Gothic" panose="020B0502020202020204" pitchFamily="34" charset="0"/>
              </a:rPr>
              <a:t>.</a:t>
            </a:r>
          </a:p>
        </p:txBody>
      </p:sp>
      <p:sp>
        <p:nvSpPr>
          <p:cNvPr id="8" name="Rectangle: Rounded Corners 7">
            <a:extLst>
              <a:ext uri="{FF2B5EF4-FFF2-40B4-BE49-F238E27FC236}">
                <a16:creationId xmlns:a16="http://schemas.microsoft.com/office/drawing/2014/main" id="{01FE33D9-7124-4EE8-85E8-69334B40F7F0}"/>
              </a:ext>
            </a:extLst>
          </p:cNvPr>
          <p:cNvSpPr/>
          <p:nvPr/>
        </p:nvSpPr>
        <p:spPr>
          <a:xfrm>
            <a:off x="8007267" y="3149023"/>
            <a:ext cx="530685" cy="59197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1F690F60-D273-4229-9A9D-99F4D5AE1547}"/>
              </a:ext>
            </a:extLst>
          </p:cNvPr>
          <p:cNvSpPr/>
          <p:nvPr/>
        </p:nvSpPr>
        <p:spPr>
          <a:xfrm>
            <a:off x="11053073" y="3145985"/>
            <a:ext cx="530685" cy="59197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2C946E6-DF79-43D2-BB22-DE6A227CF5BC}"/>
              </a:ext>
            </a:extLst>
          </p:cNvPr>
          <p:cNvSpPr/>
          <p:nvPr/>
        </p:nvSpPr>
        <p:spPr>
          <a:xfrm>
            <a:off x="4190400" y="6508800"/>
            <a:ext cx="3510769"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
        <p:nvSpPr>
          <p:cNvPr id="12" name="Oval 11">
            <a:extLst>
              <a:ext uri="{FF2B5EF4-FFF2-40B4-BE49-F238E27FC236}">
                <a16:creationId xmlns:a16="http://schemas.microsoft.com/office/drawing/2014/main" id="{E785D2B3-BBF1-4E75-99EE-8254E9AF784A}"/>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7801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1800" dirty="0"/>
              <a:t>Use greater than and less than </a:t>
            </a:r>
            <a:r>
              <a:rPr lang="en-GB" sz="1800" dirty="0" err="1">
                <a:solidFill>
                  <a:schemeClr val="bg2"/>
                </a:solidFill>
              </a:rPr>
              <a:t>Blockzilla</a:t>
            </a:r>
            <a:r>
              <a:rPr lang="en-GB" sz="1800" dirty="0"/>
              <a:t> baseboards (see next two slides) so that children can compare two </a:t>
            </a:r>
            <a:r>
              <a:rPr lang="en-GB" sz="1800" dirty="0" err="1"/>
              <a:t>Numberblock</a:t>
            </a:r>
            <a:r>
              <a:rPr lang="en-GB" sz="1800" dirty="0"/>
              <a:t> towers and practise using the correct language of ‘greater than’ and ‘less than’. Compare other quantities using the </a:t>
            </a:r>
            <a:r>
              <a:rPr lang="en-GB" sz="1800" dirty="0" err="1">
                <a:solidFill>
                  <a:schemeClr val="bg2"/>
                </a:solidFill>
              </a:rPr>
              <a:t>Blockzilla</a:t>
            </a:r>
            <a:r>
              <a:rPr lang="en-GB" sz="1800" dirty="0">
                <a:solidFill>
                  <a:schemeClr val="bg2"/>
                </a:solidFill>
              </a:rPr>
              <a:t> </a:t>
            </a:r>
            <a:r>
              <a:rPr lang="en-GB" sz="1800" dirty="0"/>
              <a:t>baseboards.</a:t>
            </a:r>
          </a:p>
          <a:p>
            <a:pPr marL="342900" indent="-342900">
              <a:lnSpc>
                <a:spcPct val="100000"/>
              </a:lnSpc>
              <a:spcBef>
                <a:spcPts val="0"/>
              </a:spcBef>
              <a:spcAft>
                <a:spcPts val="600"/>
              </a:spcAft>
              <a:buFont typeface="Arial" panose="020B0604020202020204" pitchFamily="34" charset="0"/>
              <a:buChar char="•"/>
            </a:pPr>
            <a:r>
              <a:rPr lang="en-GB" sz="1800" dirty="0"/>
              <a:t>Give pairs of children lolly sticks to make the inequality symbol. Use them with towers of cubes to make mathematical statements on large sheets of plain paper. Children could begin to record their models with numerals and draw the sign (drawing along the inside of each lolly stick) to write inequality expressions and practise reading the expression with the correct language.</a:t>
            </a:r>
          </a:p>
          <a:p>
            <a:pPr marL="342900" indent="-342900">
              <a:lnSpc>
                <a:spcPct val="100000"/>
              </a:lnSpc>
              <a:spcBef>
                <a:spcPts val="0"/>
              </a:spcBef>
              <a:spcAft>
                <a:spcPts val="600"/>
              </a:spcAft>
              <a:buFont typeface="Arial" panose="020B0604020202020204" pitchFamily="34" charset="0"/>
              <a:buChar char="•"/>
            </a:pPr>
            <a:r>
              <a:rPr lang="en-GB" sz="1800" dirty="0"/>
              <a:t>Compare quantities of familiar items, including coins/ natural objects such as acorns/ counters that are not presented in a linear representation by rearranging in lines and matching using 1:1 correspondence.</a:t>
            </a:r>
          </a:p>
          <a:p>
            <a:pPr marL="342900" indent="-342900">
              <a:lnSpc>
                <a:spcPct val="100000"/>
              </a:lnSpc>
              <a:spcBef>
                <a:spcPts val="0"/>
              </a:spcBef>
              <a:spcAft>
                <a:spcPts val="600"/>
              </a:spcAft>
              <a:buFont typeface="Arial" panose="020B0604020202020204" pitchFamily="34" charset="0"/>
              <a:buChar char="•"/>
            </a:pPr>
            <a:r>
              <a:rPr lang="en-GB" sz="1800" dirty="0"/>
              <a:t>Use the inequality symbol during classroom routines, e.g. to compare the number of girls/ boys in class each day during register time or to show how many children having a school dinner/ sandwiches. </a:t>
            </a:r>
          </a:p>
          <a:p>
            <a:pPr marL="342900" indent="-342900">
              <a:lnSpc>
                <a:spcPct val="100000"/>
              </a:lnSpc>
              <a:spcBef>
                <a:spcPts val="0"/>
              </a:spcBef>
              <a:spcAft>
                <a:spcPts val="600"/>
              </a:spcAft>
              <a:buFont typeface="Arial" panose="020B0604020202020204" pitchFamily="34" charset="0"/>
              <a:buChar char="•"/>
            </a:pPr>
            <a:r>
              <a:rPr lang="en-GB" sz="1800" dirty="0"/>
              <a:t>Compare other numbers (with which children are already familiar) using the inequality symbols.</a:t>
            </a:r>
          </a:p>
        </p:txBody>
      </p:sp>
    </p:spTree>
    <p:extLst>
      <p:ext uri="{BB962C8B-B14F-4D97-AF65-F5344CB8AC3E}">
        <p14:creationId xmlns:p14="http://schemas.microsoft.com/office/powerpoint/2010/main" val="267126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9EA008-6343-4653-88FE-8C8B6AA796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12" name="Rectangle: Rounded Corners 11">
            <a:extLst>
              <a:ext uri="{FF2B5EF4-FFF2-40B4-BE49-F238E27FC236}">
                <a16:creationId xmlns:a16="http://schemas.microsoft.com/office/drawing/2014/main" id="{4775434C-8C6C-4283-8205-E24AB7EAFAC2}"/>
              </a:ext>
            </a:extLst>
          </p:cNvPr>
          <p:cNvSpPr/>
          <p:nvPr/>
        </p:nvSpPr>
        <p:spPr>
          <a:xfrm>
            <a:off x="476250" y="419100"/>
            <a:ext cx="2952750" cy="607695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5CE53A77-167E-446E-A212-3D8B0B7EBFFE}"/>
              </a:ext>
            </a:extLst>
          </p:cNvPr>
          <p:cNvSpPr/>
          <p:nvPr/>
        </p:nvSpPr>
        <p:spPr>
          <a:xfrm>
            <a:off x="8534400" y="419100"/>
            <a:ext cx="2952750" cy="607695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EE1F3E5-32C2-47DF-9D9D-D2FA83998E3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7" name="Oval 6">
            <a:extLst>
              <a:ext uri="{FF2B5EF4-FFF2-40B4-BE49-F238E27FC236}">
                <a16:creationId xmlns:a16="http://schemas.microsoft.com/office/drawing/2014/main" id="{BE1238B4-A1E0-4915-84B5-D9761681C904}"/>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40785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5013C3-5194-438B-905B-DB0F82AEF4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10" name="Rectangle: Rounded Corners 9">
            <a:extLst>
              <a:ext uri="{FF2B5EF4-FFF2-40B4-BE49-F238E27FC236}">
                <a16:creationId xmlns:a16="http://schemas.microsoft.com/office/drawing/2014/main" id="{7376F68C-33BF-47C9-A1BA-7B397C491B7A}"/>
              </a:ext>
            </a:extLst>
          </p:cNvPr>
          <p:cNvSpPr/>
          <p:nvPr/>
        </p:nvSpPr>
        <p:spPr>
          <a:xfrm>
            <a:off x="171450" y="381000"/>
            <a:ext cx="2800350" cy="609600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7FF53801-5884-48D9-BBB7-648016820ECD}"/>
              </a:ext>
            </a:extLst>
          </p:cNvPr>
          <p:cNvSpPr/>
          <p:nvPr/>
        </p:nvSpPr>
        <p:spPr>
          <a:xfrm>
            <a:off x="8229600" y="381000"/>
            <a:ext cx="2800350" cy="609600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392415B-3F14-4D70-A9DC-09CCB8E29E16}"/>
              </a:ext>
            </a:extLst>
          </p:cNvPr>
          <p:cNvSpPr/>
          <p:nvPr/>
        </p:nvSpPr>
        <p:spPr>
          <a:xfrm>
            <a:off x="4190400" y="6508800"/>
            <a:ext cx="3812967" cy="276999"/>
          </a:xfrm>
          <a:prstGeom prst="rect">
            <a:avLst/>
          </a:prstGeom>
        </p:spPr>
        <p:txBody>
          <a:bodyPr wrap="none">
            <a:spAutoFit/>
          </a:bodyPr>
          <a:lstStyle/>
          <a:p>
            <a:r>
              <a:rPr lang="en-GB" sz="1200" i="1" dirty="0">
                <a:solidFill>
                  <a:schemeClr val="bg1"/>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latin typeface="+mj-lt"/>
            </a:endParaRPr>
          </a:p>
        </p:txBody>
      </p:sp>
      <p:sp>
        <p:nvSpPr>
          <p:cNvPr id="7" name="Oval 6">
            <a:extLst>
              <a:ext uri="{FF2B5EF4-FFF2-40B4-BE49-F238E27FC236}">
                <a16:creationId xmlns:a16="http://schemas.microsoft.com/office/drawing/2014/main" id="{CA6F3CD5-AE11-42C0-88A9-4AB56D6CC474}"/>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05824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pic>
        <p:nvPicPr>
          <p:cNvPr id="5" name="Picture 4">
            <a:extLst>
              <a:ext uri="{FF2B5EF4-FFF2-40B4-BE49-F238E27FC236}">
                <a16:creationId xmlns:a16="http://schemas.microsoft.com/office/drawing/2014/main" id="{83C71017-959A-4DBA-BCE3-DAE6A8611A02}"/>
              </a:ext>
            </a:extLst>
          </p:cNvPr>
          <p:cNvPicPr>
            <a:picLocks noChangeAspect="1"/>
          </p:cNvPicPr>
          <p:nvPr/>
        </p:nvPicPr>
        <p:blipFill rotWithShape="1">
          <a:blip r:embed="rId3"/>
          <a:srcRect l="30153" r="32041"/>
          <a:stretch/>
        </p:blipFill>
        <p:spPr>
          <a:xfrm>
            <a:off x="258417" y="231227"/>
            <a:ext cx="1969848" cy="2929416"/>
          </a:xfrm>
          <a:prstGeom prst="rect">
            <a:avLst/>
          </a:prstGeom>
        </p:spPr>
      </p:pic>
      <p:pic>
        <p:nvPicPr>
          <p:cNvPr id="6" name="Picture 5">
            <a:extLst>
              <a:ext uri="{FF2B5EF4-FFF2-40B4-BE49-F238E27FC236}">
                <a16:creationId xmlns:a16="http://schemas.microsoft.com/office/drawing/2014/main" id="{273D335B-8A0E-437B-AA65-A90465F54F74}"/>
              </a:ext>
            </a:extLst>
          </p:cNvPr>
          <p:cNvPicPr>
            <a:picLocks noChangeAspect="1"/>
          </p:cNvPicPr>
          <p:nvPr/>
        </p:nvPicPr>
        <p:blipFill rotWithShape="1">
          <a:blip r:embed="rId4"/>
          <a:srcRect l="21429" r="30970"/>
          <a:stretch/>
        </p:blipFill>
        <p:spPr>
          <a:xfrm>
            <a:off x="9272159" y="231226"/>
            <a:ext cx="2093156" cy="2472217"/>
          </a:xfrm>
          <a:prstGeom prst="rect">
            <a:avLst/>
          </a:prstGeom>
        </p:spPr>
      </p:pic>
      <p:pic>
        <p:nvPicPr>
          <p:cNvPr id="7" name="Picture 6">
            <a:extLst>
              <a:ext uri="{FF2B5EF4-FFF2-40B4-BE49-F238E27FC236}">
                <a16:creationId xmlns:a16="http://schemas.microsoft.com/office/drawing/2014/main" id="{66A8292E-A28D-4882-8191-0F8AC0899233}"/>
              </a:ext>
            </a:extLst>
          </p:cNvPr>
          <p:cNvPicPr>
            <a:picLocks noChangeAspect="1"/>
          </p:cNvPicPr>
          <p:nvPr/>
        </p:nvPicPr>
        <p:blipFill rotWithShape="1">
          <a:blip r:embed="rId5"/>
          <a:srcRect l="34439" t="28289" r="33725"/>
          <a:stretch/>
        </p:blipFill>
        <p:spPr>
          <a:xfrm>
            <a:off x="4517621" y="231226"/>
            <a:ext cx="2465182" cy="3121896"/>
          </a:xfrm>
          <a:prstGeom prst="rect">
            <a:avLst/>
          </a:prstGeom>
        </p:spPr>
      </p:pic>
      <p:sp>
        <p:nvSpPr>
          <p:cNvPr id="10" name="Rectangle: Rounded Corners 9">
            <a:extLst>
              <a:ext uri="{FF2B5EF4-FFF2-40B4-BE49-F238E27FC236}">
                <a16:creationId xmlns:a16="http://schemas.microsoft.com/office/drawing/2014/main" id="{40B62C48-32B5-4099-94A0-50E3E2E109D2}"/>
              </a:ext>
            </a:extLst>
          </p:cNvPr>
          <p:cNvSpPr/>
          <p:nvPr/>
        </p:nvSpPr>
        <p:spPr>
          <a:xfrm>
            <a:off x="8579389" y="4986507"/>
            <a:ext cx="3478695" cy="98875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is less than …</a:t>
            </a:r>
          </a:p>
        </p:txBody>
      </p:sp>
      <p:sp>
        <p:nvSpPr>
          <p:cNvPr id="12" name="Rectangle: Rounded Corners 11">
            <a:extLst>
              <a:ext uri="{FF2B5EF4-FFF2-40B4-BE49-F238E27FC236}">
                <a16:creationId xmlns:a16="http://schemas.microsoft.com/office/drawing/2014/main" id="{2CFDAC0E-E88B-4207-A500-251EA0A4316D}"/>
              </a:ext>
            </a:extLst>
          </p:cNvPr>
          <p:cNvSpPr/>
          <p:nvPr/>
        </p:nvSpPr>
        <p:spPr>
          <a:xfrm>
            <a:off x="3963756" y="5003449"/>
            <a:ext cx="4264487" cy="98875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is greater than …</a:t>
            </a:r>
          </a:p>
        </p:txBody>
      </p:sp>
      <p:sp>
        <p:nvSpPr>
          <p:cNvPr id="8" name="Arrow: Down 7">
            <a:extLst>
              <a:ext uri="{FF2B5EF4-FFF2-40B4-BE49-F238E27FC236}">
                <a16:creationId xmlns:a16="http://schemas.microsoft.com/office/drawing/2014/main" id="{A2162504-4703-414F-B718-006C0E594A75}"/>
              </a:ext>
            </a:extLst>
          </p:cNvPr>
          <p:cNvSpPr/>
          <p:nvPr/>
        </p:nvSpPr>
        <p:spPr>
          <a:xfrm rot="17449432">
            <a:off x="5069106" y="-70"/>
            <a:ext cx="697639" cy="7816701"/>
          </a:xfrm>
          <a:prstGeom prst="downArrow">
            <a:avLst/>
          </a:prstGeom>
          <a:solidFill>
            <a:srgbClr val="62B745"/>
          </a:solidFill>
          <a:ln>
            <a:solidFill>
              <a:srgbClr val="62B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C7563171-16F1-4C6B-847B-988B76995F93}"/>
              </a:ext>
            </a:extLst>
          </p:cNvPr>
          <p:cNvSpPr/>
          <p:nvPr/>
        </p:nvSpPr>
        <p:spPr>
          <a:xfrm rot="3294725">
            <a:off x="8290402" y="1251041"/>
            <a:ext cx="697639" cy="5051432"/>
          </a:xfrm>
          <a:prstGeom prst="downArrow">
            <a:avLst/>
          </a:prstGeom>
          <a:solidFill>
            <a:srgbClr val="62B745"/>
          </a:solidFill>
          <a:ln>
            <a:solidFill>
              <a:srgbClr val="62B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9AFA47A1-7B6E-4330-94D8-5563DF6A39C5}"/>
              </a:ext>
            </a:extLst>
          </p:cNvPr>
          <p:cNvSpPr/>
          <p:nvPr/>
        </p:nvSpPr>
        <p:spPr>
          <a:xfrm>
            <a:off x="133916" y="4986507"/>
            <a:ext cx="3478695" cy="98875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is equal to …</a:t>
            </a:r>
          </a:p>
        </p:txBody>
      </p:sp>
      <p:sp>
        <p:nvSpPr>
          <p:cNvPr id="9" name="Star: 5 Points 8">
            <a:extLst>
              <a:ext uri="{FF2B5EF4-FFF2-40B4-BE49-F238E27FC236}">
                <a16:creationId xmlns:a16="http://schemas.microsoft.com/office/drawing/2014/main" id="{12993651-D103-41F2-99B8-DCF8CC363F30}"/>
              </a:ext>
            </a:extLst>
          </p:cNvPr>
          <p:cNvSpPr/>
          <p:nvPr/>
        </p:nvSpPr>
        <p:spPr>
          <a:xfrm>
            <a:off x="1361337" y="6044287"/>
            <a:ext cx="559072" cy="46451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ar: 5 Points 17">
            <a:extLst>
              <a:ext uri="{FF2B5EF4-FFF2-40B4-BE49-F238E27FC236}">
                <a16:creationId xmlns:a16="http://schemas.microsoft.com/office/drawing/2014/main" id="{351CC112-576F-4F4D-818A-A6EC43CB4CD0}"/>
              </a:ext>
            </a:extLst>
          </p:cNvPr>
          <p:cNvSpPr/>
          <p:nvPr/>
        </p:nvSpPr>
        <p:spPr>
          <a:xfrm>
            <a:off x="5686396" y="6044287"/>
            <a:ext cx="559072" cy="464513"/>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ar: 5 Points 18">
            <a:extLst>
              <a:ext uri="{FF2B5EF4-FFF2-40B4-BE49-F238E27FC236}">
                <a16:creationId xmlns:a16="http://schemas.microsoft.com/office/drawing/2014/main" id="{B3BAF108-A8F8-4FE3-A3C1-F9234F3052D0}"/>
              </a:ext>
            </a:extLst>
          </p:cNvPr>
          <p:cNvSpPr/>
          <p:nvPr/>
        </p:nvSpPr>
        <p:spPr>
          <a:xfrm>
            <a:off x="10039200" y="6059178"/>
            <a:ext cx="559072" cy="464513"/>
          </a:xfrm>
          <a:prstGeom prst="star5">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0282196-E621-4C01-8B7A-5DCC19371BEF}"/>
              </a:ext>
            </a:extLst>
          </p:cNvPr>
          <p:cNvSpPr txBox="1"/>
          <p:nvPr/>
        </p:nvSpPr>
        <p:spPr>
          <a:xfrm>
            <a:off x="258417" y="231226"/>
            <a:ext cx="559072" cy="646331"/>
          </a:xfrm>
          <a:prstGeom prst="rect">
            <a:avLst/>
          </a:prstGeom>
          <a:noFill/>
        </p:spPr>
        <p:txBody>
          <a:bodyPr wrap="square" rtlCol="0">
            <a:spAutoFit/>
          </a:bodyPr>
          <a:lstStyle/>
          <a:p>
            <a:r>
              <a:rPr lang="en-GB" sz="3600" b="1" dirty="0">
                <a:latin typeface="Century Gothic" panose="020B0502020202020204" pitchFamily="34" charset="0"/>
              </a:rPr>
              <a:t>A</a:t>
            </a:r>
          </a:p>
        </p:txBody>
      </p:sp>
      <p:sp>
        <p:nvSpPr>
          <p:cNvPr id="21" name="TextBox 20">
            <a:extLst>
              <a:ext uri="{FF2B5EF4-FFF2-40B4-BE49-F238E27FC236}">
                <a16:creationId xmlns:a16="http://schemas.microsoft.com/office/drawing/2014/main" id="{89244DD7-67CC-473C-90D5-839C8AB79008}"/>
              </a:ext>
            </a:extLst>
          </p:cNvPr>
          <p:cNvSpPr txBox="1"/>
          <p:nvPr/>
        </p:nvSpPr>
        <p:spPr>
          <a:xfrm>
            <a:off x="4545941" y="157766"/>
            <a:ext cx="559072" cy="646331"/>
          </a:xfrm>
          <a:prstGeom prst="rect">
            <a:avLst/>
          </a:prstGeom>
          <a:noFill/>
        </p:spPr>
        <p:txBody>
          <a:bodyPr wrap="square" rtlCol="0">
            <a:spAutoFit/>
          </a:bodyPr>
          <a:lstStyle/>
          <a:p>
            <a:r>
              <a:rPr lang="en-GB" sz="3600" b="1" dirty="0">
                <a:latin typeface="Century Gothic" panose="020B0502020202020204" pitchFamily="34" charset="0"/>
              </a:rPr>
              <a:t>B</a:t>
            </a:r>
          </a:p>
        </p:txBody>
      </p:sp>
      <p:sp>
        <p:nvSpPr>
          <p:cNvPr id="24" name="TextBox 23">
            <a:extLst>
              <a:ext uri="{FF2B5EF4-FFF2-40B4-BE49-F238E27FC236}">
                <a16:creationId xmlns:a16="http://schemas.microsoft.com/office/drawing/2014/main" id="{889D11AC-0E49-41A1-A727-62DAC55BF7E9}"/>
              </a:ext>
            </a:extLst>
          </p:cNvPr>
          <p:cNvSpPr txBox="1"/>
          <p:nvPr/>
        </p:nvSpPr>
        <p:spPr>
          <a:xfrm>
            <a:off x="10883424" y="147311"/>
            <a:ext cx="559072" cy="646331"/>
          </a:xfrm>
          <a:prstGeom prst="rect">
            <a:avLst/>
          </a:prstGeom>
          <a:noFill/>
        </p:spPr>
        <p:txBody>
          <a:bodyPr wrap="square" rtlCol="0">
            <a:spAutoFit/>
          </a:bodyPr>
          <a:lstStyle/>
          <a:p>
            <a:r>
              <a:rPr lang="en-GB" sz="3600" b="1" dirty="0">
                <a:latin typeface="Century Gothic" panose="020B0502020202020204" pitchFamily="34" charset="0"/>
              </a:rPr>
              <a:t>C</a:t>
            </a:r>
          </a:p>
        </p:txBody>
      </p:sp>
      <p:sp>
        <p:nvSpPr>
          <p:cNvPr id="14" name="Arrow: Down 13">
            <a:extLst>
              <a:ext uri="{FF2B5EF4-FFF2-40B4-BE49-F238E27FC236}">
                <a16:creationId xmlns:a16="http://schemas.microsoft.com/office/drawing/2014/main" id="{0E04F55B-D36F-4DDC-889B-0946BEA7445C}"/>
              </a:ext>
            </a:extLst>
          </p:cNvPr>
          <p:cNvSpPr/>
          <p:nvPr/>
        </p:nvSpPr>
        <p:spPr>
          <a:xfrm rot="3294725">
            <a:off x="2735903" y="1151522"/>
            <a:ext cx="697639" cy="5051432"/>
          </a:xfrm>
          <a:prstGeom prst="downArrow">
            <a:avLst/>
          </a:prstGeom>
          <a:solidFill>
            <a:srgbClr val="62B745"/>
          </a:solidFill>
          <a:ln>
            <a:solidFill>
              <a:srgbClr val="62B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36B0DDD-17AD-4653-B6CA-D1BD151DA31E}"/>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267193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1000"/>
                                        <p:tgtEl>
                                          <p:spTgt spid="14"/>
                                        </p:tgtEl>
                                      </p:cBhvr>
                                    </p:animEffec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1000"/>
                                        <p:tgtEl>
                                          <p:spTgt spid="15"/>
                                        </p:tgtEl>
                                      </p:cBhvr>
                                    </p:animEffect>
                                  </p:childTnLst>
                                </p:cTn>
                              </p:par>
                            </p:childTnLst>
                          </p:cTn>
                        </p:par>
                      </p:childTnLst>
                    </p:cTn>
                  </p:par>
                </p:childTnLst>
              </p:cTn>
              <p:nextCondLst>
                <p:cond evt="onClick" delay="0">
                  <p:tgtEl>
                    <p:spTgt spid="6"/>
                  </p:tgtEl>
                </p:cond>
              </p:nextCondLst>
            </p:seq>
          </p:childTnLst>
        </p:cTn>
      </p:par>
    </p:tnLst>
    <p:bldLst>
      <p:bldP spid="8" grpId="0" animBg="1"/>
      <p:bldP spid="15"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 vector graphics, businesscard&#10;&#10;Description automatically generated">
            <a:extLst>
              <a:ext uri="{FF2B5EF4-FFF2-40B4-BE49-F238E27FC236}">
                <a16:creationId xmlns:a16="http://schemas.microsoft.com/office/drawing/2014/main" id="{098C11EF-5E7A-4D3C-9806-474F0E3AA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CFF17D7-4070-4EFC-8417-AAE650E36B94}"/>
              </a:ext>
            </a:extLst>
          </p:cNvPr>
          <p:cNvSpPr/>
          <p:nvPr/>
        </p:nvSpPr>
        <p:spPr>
          <a:xfrm>
            <a:off x="1943152" y="4631635"/>
            <a:ext cx="2247248" cy="1877165"/>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DAFA229-6FCF-489F-9C20-27EBDD695566}"/>
              </a:ext>
            </a:extLst>
          </p:cNvPr>
          <p:cNvSpPr/>
          <p:nvPr/>
        </p:nvSpPr>
        <p:spPr>
          <a:xfrm>
            <a:off x="5225819"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10" name="Rectangle: Rounded Corners 9">
            <a:extLst>
              <a:ext uri="{FF2B5EF4-FFF2-40B4-BE49-F238E27FC236}">
                <a16:creationId xmlns:a16="http://schemas.microsoft.com/office/drawing/2014/main" id="{40B62C48-32B5-4099-94A0-50E3E2E109D2}"/>
              </a:ext>
            </a:extLst>
          </p:cNvPr>
          <p:cNvSpPr/>
          <p:nvPr/>
        </p:nvSpPr>
        <p:spPr>
          <a:xfrm>
            <a:off x="8731406" y="2893277"/>
            <a:ext cx="3125433" cy="62335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 is less than …</a:t>
            </a:r>
          </a:p>
        </p:txBody>
      </p:sp>
      <p:sp>
        <p:nvSpPr>
          <p:cNvPr id="11" name="Rectangle: Rounded Corners 10">
            <a:extLst>
              <a:ext uri="{FF2B5EF4-FFF2-40B4-BE49-F238E27FC236}">
                <a16:creationId xmlns:a16="http://schemas.microsoft.com/office/drawing/2014/main" id="{4CB0A646-1B2F-4933-9A4F-783D454AD001}"/>
              </a:ext>
            </a:extLst>
          </p:cNvPr>
          <p:cNvSpPr/>
          <p:nvPr/>
        </p:nvSpPr>
        <p:spPr>
          <a:xfrm>
            <a:off x="4744089" y="2895242"/>
            <a:ext cx="3125432" cy="62138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 is equal to …</a:t>
            </a:r>
          </a:p>
        </p:txBody>
      </p:sp>
      <p:sp>
        <p:nvSpPr>
          <p:cNvPr id="12" name="Rectangle: Rounded Corners 11">
            <a:extLst>
              <a:ext uri="{FF2B5EF4-FFF2-40B4-BE49-F238E27FC236}">
                <a16:creationId xmlns:a16="http://schemas.microsoft.com/office/drawing/2014/main" id="{2CFDAC0E-E88B-4207-A500-251EA0A4316D}"/>
              </a:ext>
            </a:extLst>
          </p:cNvPr>
          <p:cNvSpPr/>
          <p:nvPr/>
        </p:nvSpPr>
        <p:spPr>
          <a:xfrm>
            <a:off x="122094" y="2893277"/>
            <a:ext cx="3767037" cy="62335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 is greater than …</a:t>
            </a:r>
          </a:p>
        </p:txBody>
      </p:sp>
      <p:pic>
        <p:nvPicPr>
          <p:cNvPr id="17" name="Picture 16">
            <a:extLst>
              <a:ext uri="{FF2B5EF4-FFF2-40B4-BE49-F238E27FC236}">
                <a16:creationId xmlns:a16="http://schemas.microsoft.com/office/drawing/2014/main" id="{F8497F66-D9DB-4940-A8DF-BA5F67BBA4D6}"/>
              </a:ext>
            </a:extLst>
          </p:cNvPr>
          <p:cNvPicPr>
            <a:picLocks noChangeAspect="1"/>
          </p:cNvPicPr>
          <p:nvPr/>
        </p:nvPicPr>
        <p:blipFill>
          <a:blip r:embed="rId4"/>
          <a:stretch>
            <a:fillRect/>
          </a:stretch>
        </p:blipFill>
        <p:spPr>
          <a:xfrm flipH="1">
            <a:off x="2317254" y="4882344"/>
            <a:ext cx="1600882" cy="1257820"/>
          </a:xfrm>
          <a:prstGeom prst="rect">
            <a:avLst/>
          </a:prstGeom>
        </p:spPr>
      </p:pic>
      <p:sp>
        <p:nvSpPr>
          <p:cNvPr id="18" name="Rectangle: Rounded Corners 17">
            <a:extLst>
              <a:ext uri="{FF2B5EF4-FFF2-40B4-BE49-F238E27FC236}">
                <a16:creationId xmlns:a16="http://schemas.microsoft.com/office/drawing/2014/main" id="{DB9D5026-0568-4E9A-BDE2-DC31EDD3C21B}"/>
              </a:ext>
            </a:extLst>
          </p:cNvPr>
          <p:cNvSpPr/>
          <p:nvPr/>
        </p:nvSpPr>
        <p:spPr>
          <a:xfrm>
            <a:off x="7017807" y="4906951"/>
            <a:ext cx="3319858"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a:endParaRPr>
          </a:p>
        </p:txBody>
      </p:sp>
      <p:sp>
        <p:nvSpPr>
          <p:cNvPr id="20" name="Rectangle: Rounded Corners 19">
            <a:extLst>
              <a:ext uri="{FF2B5EF4-FFF2-40B4-BE49-F238E27FC236}">
                <a16:creationId xmlns:a16="http://schemas.microsoft.com/office/drawing/2014/main" id="{70489566-626C-448E-B345-35E14A037D73}"/>
              </a:ext>
            </a:extLst>
          </p:cNvPr>
          <p:cNvSpPr/>
          <p:nvPr/>
        </p:nvSpPr>
        <p:spPr>
          <a:xfrm>
            <a:off x="8319982" y="5079634"/>
            <a:ext cx="791664"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A picture containing drawing  Description automatically generated">
            <a:extLst>
              <a:ext uri="{FF2B5EF4-FFF2-40B4-BE49-F238E27FC236}">
                <a16:creationId xmlns:a16="http://schemas.microsoft.com/office/drawing/2014/main" id="{4FC16986-E93C-4484-8861-A686978C65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8245" y="5165115"/>
            <a:ext cx="379732" cy="608761"/>
          </a:xfrm>
          <a:prstGeom prst="rect">
            <a:avLst/>
          </a:prstGeom>
        </p:spPr>
      </p:pic>
      <p:pic>
        <p:nvPicPr>
          <p:cNvPr id="25" name="Picture 24" descr="A close up of a logo  Description automatically generated">
            <a:extLst>
              <a:ext uri="{FF2B5EF4-FFF2-40B4-BE49-F238E27FC236}">
                <a16:creationId xmlns:a16="http://schemas.microsoft.com/office/drawing/2014/main" id="{FC768513-A198-4120-8DFC-B6C0AD7840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9120" y="5178009"/>
            <a:ext cx="373783" cy="604795"/>
          </a:xfrm>
          <a:prstGeom prst="rect">
            <a:avLst/>
          </a:prstGeom>
        </p:spPr>
      </p:pic>
      <p:pic>
        <p:nvPicPr>
          <p:cNvPr id="26" name="Picture 25">
            <a:extLst>
              <a:ext uri="{FF2B5EF4-FFF2-40B4-BE49-F238E27FC236}">
                <a16:creationId xmlns:a16="http://schemas.microsoft.com/office/drawing/2014/main" id="{9AB5C69B-1264-49DF-A499-B4281362DC7D}"/>
              </a:ext>
            </a:extLst>
          </p:cNvPr>
          <p:cNvPicPr>
            <a:picLocks noChangeAspect="1"/>
          </p:cNvPicPr>
          <p:nvPr/>
        </p:nvPicPr>
        <p:blipFill>
          <a:blip r:embed="rId4"/>
          <a:stretch>
            <a:fillRect/>
          </a:stretch>
        </p:blipFill>
        <p:spPr>
          <a:xfrm flipH="1">
            <a:off x="8517758" y="5274159"/>
            <a:ext cx="470568" cy="369727"/>
          </a:xfrm>
          <a:prstGeom prst="rect">
            <a:avLst/>
          </a:prstGeom>
        </p:spPr>
      </p:pic>
      <p:sp>
        <p:nvSpPr>
          <p:cNvPr id="27" name="Rectangle: Rounded Corners 26">
            <a:extLst>
              <a:ext uri="{FF2B5EF4-FFF2-40B4-BE49-F238E27FC236}">
                <a16:creationId xmlns:a16="http://schemas.microsoft.com/office/drawing/2014/main" id="{EEA505D7-F50A-46F2-819A-D04455E8140E}"/>
              </a:ext>
            </a:extLst>
          </p:cNvPr>
          <p:cNvSpPr/>
          <p:nvPr/>
        </p:nvSpPr>
        <p:spPr>
          <a:xfrm>
            <a:off x="2634938" y="167084"/>
            <a:ext cx="6763307" cy="68913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9388"/>
            <a:r>
              <a:rPr lang="en-GB" sz="3200" b="1" dirty="0">
                <a:solidFill>
                  <a:schemeClr val="accent4"/>
                </a:solidFill>
                <a:latin typeface="Century Gothic" panose="020B0502020202020204" pitchFamily="34" charset="0"/>
              </a:rPr>
              <a:t>Compare these Numberblocks</a:t>
            </a:r>
          </a:p>
        </p:txBody>
      </p:sp>
      <p:sp>
        <p:nvSpPr>
          <p:cNvPr id="21" name="Oval 20">
            <a:extLst>
              <a:ext uri="{FF2B5EF4-FFF2-40B4-BE49-F238E27FC236}">
                <a16:creationId xmlns:a16="http://schemas.microsoft.com/office/drawing/2014/main" id="{B4BA403F-121B-4A8A-B98A-18AFD1BFB17A}"/>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55200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BB744517-7DB1-4621-99ED-1B2B1A1AD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01" y="0"/>
            <a:ext cx="11854798" cy="6858000"/>
          </a:xfrm>
          <a:prstGeom prst="rect">
            <a:avLst/>
          </a:prstGeom>
        </p:spPr>
      </p:pic>
      <p:sp>
        <p:nvSpPr>
          <p:cNvPr id="2" name="Rectangle: Rounded Corners 1">
            <a:extLst>
              <a:ext uri="{FF2B5EF4-FFF2-40B4-BE49-F238E27FC236}">
                <a16:creationId xmlns:a16="http://schemas.microsoft.com/office/drawing/2014/main" id="{ACFF17D7-4070-4EFC-8417-AAE650E36B94}"/>
              </a:ext>
            </a:extLst>
          </p:cNvPr>
          <p:cNvSpPr/>
          <p:nvPr/>
        </p:nvSpPr>
        <p:spPr>
          <a:xfrm>
            <a:off x="1943152" y="4631635"/>
            <a:ext cx="2247248" cy="1877165"/>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0B62C48-32B5-4099-94A0-50E3E2E109D2}"/>
              </a:ext>
            </a:extLst>
          </p:cNvPr>
          <p:cNvSpPr/>
          <p:nvPr/>
        </p:nvSpPr>
        <p:spPr>
          <a:xfrm>
            <a:off x="8731406" y="3036216"/>
            <a:ext cx="3125433" cy="65483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 is less than …</a:t>
            </a:r>
          </a:p>
        </p:txBody>
      </p:sp>
      <p:sp>
        <p:nvSpPr>
          <p:cNvPr id="11" name="Rectangle: Rounded Corners 10">
            <a:extLst>
              <a:ext uri="{FF2B5EF4-FFF2-40B4-BE49-F238E27FC236}">
                <a16:creationId xmlns:a16="http://schemas.microsoft.com/office/drawing/2014/main" id="{4CB0A646-1B2F-4933-9A4F-783D454AD001}"/>
              </a:ext>
            </a:extLst>
          </p:cNvPr>
          <p:cNvSpPr/>
          <p:nvPr/>
        </p:nvSpPr>
        <p:spPr>
          <a:xfrm>
            <a:off x="4807471" y="3036216"/>
            <a:ext cx="3125432" cy="65483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 is equal to …</a:t>
            </a:r>
          </a:p>
        </p:txBody>
      </p:sp>
      <p:sp>
        <p:nvSpPr>
          <p:cNvPr id="12" name="Rectangle: Rounded Corners 11">
            <a:extLst>
              <a:ext uri="{FF2B5EF4-FFF2-40B4-BE49-F238E27FC236}">
                <a16:creationId xmlns:a16="http://schemas.microsoft.com/office/drawing/2014/main" id="{2CFDAC0E-E88B-4207-A500-251EA0A4316D}"/>
              </a:ext>
            </a:extLst>
          </p:cNvPr>
          <p:cNvSpPr/>
          <p:nvPr/>
        </p:nvSpPr>
        <p:spPr>
          <a:xfrm>
            <a:off x="426834" y="3036216"/>
            <a:ext cx="3767037" cy="65483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 is greater than …</a:t>
            </a:r>
          </a:p>
        </p:txBody>
      </p:sp>
      <p:pic>
        <p:nvPicPr>
          <p:cNvPr id="17" name="Picture 16">
            <a:extLst>
              <a:ext uri="{FF2B5EF4-FFF2-40B4-BE49-F238E27FC236}">
                <a16:creationId xmlns:a16="http://schemas.microsoft.com/office/drawing/2014/main" id="{F8497F66-D9DB-4940-A8DF-BA5F67BBA4D6}"/>
              </a:ext>
            </a:extLst>
          </p:cNvPr>
          <p:cNvPicPr>
            <a:picLocks noChangeAspect="1"/>
          </p:cNvPicPr>
          <p:nvPr/>
        </p:nvPicPr>
        <p:blipFill>
          <a:blip r:embed="rId4"/>
          <a:stretch>
            <a:fillRect/>
          </a:stretch>
        </p:blipFill>
        <p:spPr>
          <a:xfrm>
            <a:off x="2310353" y="4906951"/>
            <a:ext cx="1266665" cy="1257820"/>
          </a:xfrm>
          <a:prstGeom prst="rect">
            <a:avLst/>
          </a:prstGeom>
        </p:spPr>
      </p:pic>
      <p:sp>
        <p:nvSpPr>
          <p:cNvPr id="18" name="Rectangle: Rounded Corners 17">
            <a:extLst>
              <a:ext uri="{FF2B5EF4-FFF2-40B4-BE49-F238E27FC236}">
                <a16:creationId xmlns:a16="http://schemas.microsoft.com/office/drawing/2014/main" id="{DB9D5026-0568-4E9A-BDE2-DC31EDD3C21B}"/>
              </a:ext>
            </a:extLst>
          </p:cNvPr>
          <p:cNvSpPr/>
          <p:nvPr/>
        </p:nvSpPr>
        <p:spPr>
          <a:xfrm>
            <a:off x="6974265" y="4906951"/>
            <a:ext cx="3319858"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a:endParaRPr>
          </a:p>
        </p:txBody>
      </p:sp>
      <p:sp>
        <p:nvSpPr>
          <p:cNvPr id="20" name="Rectangle: Rounded Corners 19">
            <a:extLst>
              <a:ext uri="{FF2B5EF4-FFF2-40B4-BE49-F238E27FC236}">
                <a16:creationId xmlns:a16="http://schemas.microsoft.com/office/drawing/2014/main" id="{70489566-626C-448E-B345-35E14A037D73}"/>
              </a:ext>
            </a:extLst>
          </p:cNvPr>
          <p:cNvSpPr/>
          <p:nvPr/>
        </p:nvSpPr>
        <p:spPr>
          <a:xfrm>
            <a:off x="8287162" y="5100835"/>
            <a:ext cx="791664"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A close up of a logo  Description automatically generated">
            <a:extLst>
              <a:ext uri="{FF2B5EF4-FFF2-40B4-BE49-F238E27FC236}">
                <a16:creationId xmlns:a16="http://schemas.microsoft.com/office/drawing/2014/main" id="{7D084563-0D87-4B55-A885-46F5A50A0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8846" y="5159759"/>
            <a:ext cx="373783" cy="604795"/>
          </a:xfrm>
          <a:prstGeom prst="rect">
            <a:avLst/>
          </a:prstGeom>
        </p:spPr>
      </p:pic>
      <p:sp>
        <p:nvSpPr>
          <p:cNvPr id="27" name="Rectangle: Rounded Corners 26">
            <a:extLst>
              <a:ext uri="{FF2B5EF4-FFF2-40B4-BE49-F238E27FC236}">
                <a16:creationId xmlns:a16="http://schemas.microsoft.com/office/drawing/2014/main" id="{123D4BFA-3B98-4EA0-8336-C5E6D93831EB}"/>
              </a:ext>
            </a:extLst>
          </p:cNvPr>
          <p:cNvSpPr/>
          <p:nvPr/>
        </p:nvSpPr>
        <p:spPr>
          <a:xfrm>
            <a:off x="9323033" y="5080957"/>
            <a:ext cx="791664"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close up of a logo  Description automatically generated">
            <a:extLst>
              <a:ext uri="{FF2B5EF4-FFF2-40B4-BE49-F238E27FC236}">
                <a16:creationId xmlns:a16="http://schemas.microsoft.com/office/drawing/2014/main" id="{D3A0F2C2-5862-4162-B29C-7451F2845A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4069" y="5117912"/>
            <a:ext cx="419632" cy="703167"/>
          </a:xfrm>
          <a:prstGeom prst="rect">
            <a:avLst/>
          </a:prstGeom>
        </p:spPr>
      </p:pic>
      <p:sp>
        <p:nvSpPr>
          <p:cNvPr id="21" name="Rectangle: Rounded Corners 20">
            <a:extLst>
              <a:ext uri="{FF2B5EF4-FFF2-40B4-BE49-F238E27FC236}">
                <a16:creationId xmlns:a16="http://schemas.microsoft.com/office/drawing/2014/main" id="{B636F3F7-F358-42C9-A3AE-4A5F5FA36FDD}"/>
              </a:ext>
            </a:extLst>
          </p:cNvPr>
          <p:cNvSpPr/>
          <p:nvPr/>
        </p:nvSpPr>
        <p:spPr>
          <a:xfrm>
            <a:off x="7251292" y="5100835"/>
            <a:ext cx="791664"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1D04D7E8-47BC-4182-B4C3-7298D11FE5D2}"/>
              </a:ext>
            </a:extLst>
          </p:cNvPr>
          <p:cNvPicPr>
            <a:picLocks noChangeAspect="1"/>
          </p:cNvPicPr>
          <p:nvPr/>
        </p:nvPicPr>
        <p:blipFill>
          <a:blip r:embed="rId4"/>
          <a:stretch>
            <a:fillRect/>
          </a:stretch>
        </p:blipFill>
        <p:spPr>
          <a:xfrm>
            <a:off x="8401237" y="5258942"/>
            <a:ext cx="480885" cy="463510"/>
          </a:xfrm>
          <a:prstGeom prst="rect">
            <a:avLst/>
          </a:prstGeom>
        </p:spPr>
      </p:pic>
      <p:sp>
        <p:nvSpPr>
          <p:cNvPr id="31" name="Rectangle: Rounded Corners 30">
            <a:extLst>
              <a:ext uri="{FF2B5EF4-FFF2-40B4-BE49-F238E27FC236}">
                <a16:creationId xmlns:a16="http://schemas.microsoft.com/office/drawing/2014/main" id="{7E6A1E3B-D0C0-48F8-9C2A-AF4E57E4CF04}"/>
              </a:ext>
            </a:extLst>
          </p:cNvPr>
          <p:cNvSpPr/>
          <p:nvPr/>
        </p:nvSpPr>
        <p:spPr>
          <a:xfrm>
            <a:off x="2634938" y="167084"/>
            <a:ext cx="6763307" cy="68913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9388"/>
            <a:r>
              <a:rPr lang="en-GB" sz="3200" b="1" dirty="0">
                <a:solidFill>
                  <a:schemeClr val="accent4"/>
                </a:solidFill>
                <a:latin typeface="Century Gothic" panose="020B0502020202020204" pitchFamily="34" charset="0"/>
              </a:rPr>
              <a:t>Compare these Numberblocks</a:t>
            </a:r>
          </a:p>
        </p:txBody>
      </p:sp>
      <p:sp>
        <p:nvSpPr>
          <p:cNvPr id="24" name="Oval 23">
            <a:extLst>
              <a:ext uri="{FF2B5EF4-FFF2-40B4-BE49-F238E27FC236}">
                <a16:creationId xmlns:a16="http://schemas.microsoft.com/office/drawing/2014/main" id="{2F9A19DA-2FC3-41F5-BBA1-CE7DD4B7281A}"/>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88BAF273-3A3E-474A-A47B-F5739B01CBC5}"/>
              </a:ext>
            </a:extLst>
          </p:cNvPr>
          <p:cNvSpPr/>
          <p:nvPr/>
        </p:nvSpPr>
        <p:spPr>
          <a:xfrm>
            <a:off x="5225819"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Tree>
    <p:extLst>
      <p:ext uri="{BB962C8B-B14F-4D97-AF65-F5344CB8AC3E}">
        <p14:creationId xmlns:p14="http://schemas.microsoft.com/office/powerpoint/2010/main" val="69459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 screenshot, vector graphics&#10;&#10;Description automatically generated">
            <a:extLst>
              <a:ext uri="{FF2B5EF4-FFF2-40B4-BE49-F238E27FC236}">
                <a16:creationId xmlns:a16="http://schemas.microsoft.com/office/drawing/2014/main" id="{DEBE3EEB-ABBB-4DA6-90FA-8FDC12A97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0"/>
            <a:ext cx="11906250" cy="6858000"/>
          </a:xfrm>
          <a:prstGeom prst="rect">
            <a:avLst/>
          </a:prstGeom>
        </p:spPr>
      </p:pic>
      <p:sp>
        <p:nvSpPr>
          <p:cNvPr id="2" name="Rectangle: Rounded Corners 1">
            <a:extLst>
              <a:ext uri="{FF2B5EF4-FFF2-40B4-BE49-F238E27FC236}">
                <a16:creationId xmlns:a16="http://schemas.microsoft.com/office/drawing/2014/main" id="{ACFF17D7-4070-4EFC-8417-AAE650E36B94}"/>
              </a:ext>
            </a:extLst>
          </p:cNvPr>
          <p:cNvSpPr/>
          <p:nvPr/>
        </p:nvSpPr>
        <p:spPr>
          <a:xfrm>
            <a:off x="2450354" y="4651080"/>
            <a:ext cx="2247248" cy="1877165"/>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DB9D5026-0568-4E9A-BDE2-DC31EDD3C21B}"/>
              </a:ext>
            </a:extLst>
          </p:cNvPr>
          <p:cNvSpPr/>
          <p:nvPr/>
        </p:nvSpPr>
        <p:spPr>
          <a:xfrm>
            <a:off x="7083375" y="4943626"/>
            <a:ext cx="4565433"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a:endParaRPr>
          </a:p>
        </p:txBody>
      </p:sp>
      <p:sp>
        <p:nvSpPr>
          <p:cNvPr id="20" name="Rectangle: Rounded Corners 19">
            <a:extLst>
              <a:ext uri="{FF2B5EF4-FFF2-40B4-BE49-F238E27FC236}">
                <a16:creationId xmlns:a16="http://schemas.microsoft.com/office/drawing/2014/main" id="{70489566-626C-448E-B345-35E14A037D73}"/>
              </a:ext>
            </a:extLst>
          </p:cNvPr>
          <p:cNvSpPr/>
          <p:nvPr/>
        </p:nvSpPr>
        <p:spPr>
          <a:xfrm>
            <a:off x="9641847" y="5137510"/>
            <a:ext cx="791664"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A close up of a logo  Description automatically generated">
            <a:extLst>
              <a:ext uri="{FF2B5EF4-FFF2-40B4-BE49-F238E27FC236}">
                <a16:creationId xmlns:a16="http://schemas.microsoft.com/office/drawing/2014/main" id="{7D084563-0D87-4B55-A885-46F5A50A0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3531" y="5196434"/>
            <a:ext cx="373783" cy="604795"/>
          </a:xfrm>
          <a:prstGeom prst="rect">
            <a:avLst/>
          </a:prstGeom>
        </p:spPr>
      </p:pic>
      <p:sp>
        <p:nvSpPr>
          <p:cNvPr id="27" name="Rectangle: Rounded Corners 26">
            <a:extLst>
              <a:ext uri="{FF2B5EF4-FFF2-40B4-BE49-F238E27FC236}">
                <a16:creationId xmlns:a16="http://schemas.microsoft.com/office/drawing/2014/main" id="{123D4BFA-3B98-4EA0-8336-C5E6D93831EB}"/>
              </a:ext>
            </a:extLst>
          </p:cNvPr>
          <p:cNvSpPr/>
          <p:nvPr/>
        </p:nvSpPr>
        <p:spPr>
          <a:xfrm>
            <a:off x="10706322" y="5131920"/>
            <a:ext cx="791664"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B636F3F7-F358-42C9-A3AE-4A5F5FA36FDD}"/>
              </a:ext>
            </a:extLst>
          </p:cNvPr>
          <p:cNvSpPr/>
          <p:nvPr/>
        </p:nvSpPr>
        <p:spPr>
          <a:xfrm>
            <a:off x="7268391" y="5117632"/>
            <a:ext cx="2170015" cy="79401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descr="A close up of a logo  Description automatically generated">
            <a:extLst>
              <a:ext uri="{FF2B5EF4-FFF2-40B4-BE49-F238E27FC236}">
                <a16:creationId xmlns:a16="http://schemas.microsoft.com/office/drawing/2014/main" id="{5B9E9DA6-92DC-4A7E-AEE4-516085A97C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0913" y="4679354"/>
            <a:ext cx="1319787" cy="1886716"/>
          </a:xfrm>
          <a:prstGeom prst="rect">
            <a:avLst/>
          </a:prstGeom>
        </p:spPr>
      </p:pic>
      <p:pic>
        <p:nvPicPr>
          <p:cNvPr id="31" name="Picture 30" descr="A close up of a logo  Description automatically generated">
            <a:extLst>
              <a:ext uri="{FF2B5EF4-FFF2-40B4-BE49-F238E27FC236}">
                <a16:creationId xmlns:a16="http://schemas.microsoft.com/office/drawing/2014/main" id="{4F0DD0C2-965F-4804-A3B3-5C20BF3BB3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5226" y="5215117"/>
            <a:ext cx="454543" cy="649796"/>
          </a:xfrm>
          <a:prstGeom prst="rect">
            <a:avLst/>
          </a:prstGeom>
        </p:spPr>
      </p:pic>
      <p:pic>
        <p:nvPicPr>
          <p:cNvPr id="32" name="Picture 31" descr="A picture containing drawing  Description automatically generated">
            <a:extLst>
              <a:ext uri="{FF2B5EF4-FFF2-40B4-BE49-F238E27FC236}">
                <a16:creationId xmlns:a16="http://schemas.microsoft.com/office/drawing/2014/main" id="{847D4114-0EFF-4CCD-85D3-7C6332ECE5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0186" y="5185069"/>
            <a:ext cx="380717" cy="610341"/>
          </a:xfrm>
          <a:prstGeom prst="rect">
            <a:avLst/>
          </a:prstGeom>
        </p:spPr>
      </p:pic>
      <p:pic>
        <p:nvPicPr>
          <p:cNvPr id="33" name="Picture 32" descr="A close up of a logo  Description automatically generated">
            <a:extLst>
              <a:ext uri="{FF2B5EF4-FFF2-40B4-BE49-F238E27FC236}">
                <a16:creationId xmlns:a16="http://schemas.microsoft.com/office/drawing/2014/main" id="{AE48C4E9-DB66-4F45-B2DC-4D389EABA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9706" y="5198018"/>
            <a:ext cx="367795" cy="616305"/>
          </a:xfrm>
          <a:prstGeom prst="rect">
            <a:avLst/>
          </a:prstGeom>
        </p:spPr>
      </p:pic>
      <p:pic>
        <p:nvPicPr>
          <p:cNvPr id="34" name="Picture 33" descr="A close up of a logo  Description automatically generated">
            <a:extLst>
              <a:ext uri="{FF2B5EF4-FFF2-40B4-BE49-F238E27FC236}">
                <a16:creationId xmlns:a16="http://schemas.microsoft.com/office/drawing/2014/main" id="{C23D42CE-3F96-450E-9B8F-7175C0A079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34282" y="5191123"/>
            <a:ext cx="451511" cy="645463"/>
          </a:xfrm>
          <a:prstGeom prst="rect">
            <a:avLst/>
          </a:prstGeom>
        </p:spPr>
      </p:pic>
      <p:sp>
        <p:nvSpPr>
          <p:cNvPr id="35" name="Rectangle: Rounded Corners 34">
            <a:extLst>
              <a:ext uri="{FF2B5EF4-FFF2-40B4-BE49-F238E27FC236}">
                <a16:creationId xmlns:a16="http://schemas.microsoft.com/office/drawing/2014/main" id="{AB52C6D1-5A4C-438B-B73C-93D991EB144B}"/>
              </a:ext>
            </a:extLst>
          </p:cNvPr>
          <p:cNvSpPr/>
          <p:nvPr/>
        </p:nvSpPr>
        <p:spPr>
          <a:xfrm>
            <a:off x="8731406" y="3036216"/>
            <a:ext cx="3125433" cy="65483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 is less than …</a:t>
            </a:r>
          </a:p>
        </p:txBody>
      </p:sp>
      <p:sp>
        <p:nvSpPr>
          <p:cNvPr id="36" name="Rectangle: Rounded Corners 35">
            <a:extLst>
              <a:ext uri="{FF2B5EF4-FFF2-40B4-BE49-F238E27FC236}">
                <a16:creationId xmlns:a16="http://schemas.microsoft.com/office/drawing/2014/main" id="{DEFACFC8-9C86-4760-9840-EB03C9F739A0}"/>
              </a:ext>
            </a:extLst>
          </p:cNvPr>
          <p:cNvSpPr/>
          <p:nvPr/>
        </p:nvSpPr>
        <p:spPr>
          <a:xfrm>
            <a:off x="4807471" y="3036216"/>
            <a:ext cx="3125432" cy="65483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 is equal to …</a:t>
            </a:r>
          </a:p>
        </p:txBody>
      </p:sp>
      <p:sp>
        <p:nvSpPr>
          <p:cNvPr id="37" name="Rectangle: Rounded Corners 36">
            <a:extLst>
              <a:ext uri="{FF2B5EF4-FFF2-40B4-BE49-F238E27FC236}">
                <a16:creationId xmlns:a16="http://schemas.microsoft.com/office/drawing/2014/main" id="{1082BBAA-0C83-49C2-BBD5-3CDA52DA983B}"/>
              </a:ext>
            </a:extLst>
          </p:cNvPr>
          <p:cNvSpPr/>
          <p:nvPr/>
        </p:nvSpPr>
        <p:spPr>
          <a:xfrm>
            <a:off x="426834" y="3036216"/>
            <a:ext cx="3767037" cy="65483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 is greater than …</a:t>
            </a:r>
          </a:p>
        </p:txBody>
      </p:sp>
      <p:sp>
        <p:nvSpPr>
          <p:cNvPr id="41" name="Rectangle: Rounded Corners 40">
            <a:extLst>
              <a:ext uri="{FF2B5EF4-FFF2-40B4-BE49-F238E27FC236}">
                <a16:creationId xmlns:a16="http://schemas.microsoft.com/office/drawing/2014/main" id="{73BC4FBF-120B-4FCB-81ED-EE98B33F0EAA}"/>
              </a:ext>
            </a:extLst>
          </p:cNvPr>
          <p:cNvSpPr/>
          <p:nvPr/>
        </p:nvSpPr>
        <p:spPr>
          <a:xfrm>
            <a:off x="2634938" y="167084"/>
            <a:ext cx="6763307" cy="68913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9388"/>
            <a:r>
              <a:rPr lang="en-GB" sz="3200" b="1" dirty="0">
                <a:solidFill>
                  <a:schemeClr val="accent4"/>
                </a:solidFill>
                <a:latin typeface="Century Gothic" panose="020B0502020202020204" pitchFamily="34" charset="0"/>
              </a:rPr>
              <a:t>Compare these Numberblocks</a:t>
            </a:r>
          </a:p>
        </p:txBody>
      </p:sp>
      <p:sp>
        <p:nvSpPr>
          <p:cNvPr id="29" name="Oval 28">
            <a:extLst>
              <a:ext uri="{FF2B5EF4-FFF2-40B4-BE49-F238E27FC236}">
                <a16:creationId xmlns:a16="http://schemas.microsoft.com/office/drawing/2014/main" id="{98D9B8A0-7966-47DA-A2C2-C875ACFB7593}"/>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86943BB1-0420-4667-8965-0C7CF0B20177}"/>
              </a:ext>
            </a:extLst>
          </p:cNvPr>
          <p:cNvSpPr/>
          <p:nvPr/>
        </p:nvSpPr>
        <p:spPr>
          <a:xfrm>
            <a:off x="6597413"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Tree>
    <p:extLst>
      <p:ext uri="{BB962C8B-B14F-4D97-AF65-F5344CB8AC3E}">
        <p14:creationId xmlns:p14="http://schemas.microsoft.com/office/powerpoint/2010/main" val="36386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clipart, vector graphics, businesscard, screenshot&#10;&#10;Description automatically generated">
            <a:extLst>
              <a:ext uri="{FF2B5EF4-FFF2-40B4-BE49-F238E27FC236}">
                <a16:creationId xmlns:a16="http://schemas.microsoft.com/office/drawing/2014/main" id="{D536B632-AF87-40D2-A65C-1D0F872BA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3" y="0"/>
            <a:ext cx="12159574" cy="6858000"/>
          </a:xfrm>
          <a:prstGeom prst="rect">
            <a:avLst/>
          </a:prstGeom>
        </p:spPr>
      </p:pic>
      <p:sp>
        <p:nvSpPr>
          <p:cNvPr id="2" name="Rectangle: Rounded Corners 1">
            <a:extLst>
              <a:ext uri="{FF2B5EF4-FFF2-40B4-BE49-F238E27FC236}">
                <a16:creationId xmlns:a16="http://schemas.microsoft.com/office/drawing/2014/main" id="{ACFF17D7-4070-4EFC-8417-AAE650E36B94}"/>
              </a:ext>
            </a:extLst>
          </p:cNvPr>
          <p:cNvSpPr/>
          <p:nvPr/>
        </p:nvSpPr>
        <p:spPr>
          <a:xfrm>
            <a:off x="2843794" y="4631635"/>
            <a:ext cx="2247248" cy="1877165"/>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DB9D5026-0568-4E9A-BDE2-DC31EDD3C21B}"/>
              </a:ext>
            </a:extLst>
          </p:cNvPr>
          <p:cNvSpPr/>
          <p:nvPr/>
        </p:nvSpPr>
        <p:spPr>
          <a:xfrm>
            <a:off x="6370187" y="3811757"/>
            <a:ext cx="5552808"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a:endParaRPr>
          </a:p>
        </p:txBody>
      </p:sp>
      <p:sp>
        <p:nvSpPr>
          <p:cNvPr id="20" name="Rectangle: Rounded Corners 19">
            <a:extLst>
              <a:ext uri="{FF2B5EF4-FFF2-40B4-BE49-F238E27FC236}">
                <a16:creationId xmlns:a16="http://schemas.microsoft.com/office/drawing/2014/main" id="{70489566-626C-448E-B345-35E14A037D73}"/>
              </a:ext>
            </a:extLst>
          </p:cNvPr>
          <p:cNvSpPr/>
          <p:nvPr/>
        </p:nvSpPr>
        <p:spPr>
          <a:xfrm>
            <a:off x="8844923" y="4005573"/>
            <a:ext cx="791664"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AB52C6D1-5A4C-438B-B73C-93D991EB144B}"/>
              </a:ext>
            </a:extLst>
          </p:cNvPr>
          <p:cNvSpPr/>
          <p:nvPr/>
        </p:nvSpPr>
        <p:spPr>
          <a:xfrm>
            <a:off x="8731406" y="3036216"/>
            <a:ext cx="3125433" cy="65483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 is less than …</a:t>
            </a:r>
          </a:p>
        </p:txBody>
      </p:sp>
      <p:sp>
        <p:nvSpPr>
          <p:cNvPr id="36" name="Rectangle: Rounded Corners 35">
            <a:extLst>
              <a:ext uri="{FF2B5EF4-FFF2-40B4-BE49-F238E27FC236}">
                <a16:creationId xmlns:a16="http://schemas.microsoft.com/office/drawing/2014/main" id="{DEFACFC8-9C86-4760-9840-EB03C9F739A0}"/>
              </a:ext>
            </a:extLst>
          </p:cNvPr>
          <p:cNvSpPr/>
          <p:nvPr/>
        </p:nvSpPr>
        <p:spPr>
          <a:xfrm>
            <a:off x="4807471" y="3036216"/>
            <a:ext cx="3125432" cy="65483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 is equal to …</a:t>
            </a:r>
          </a:p>
        </p:txBody>
      </p:sp>
      <p:sp>
        <p:nvSpPr>
          <p:cNvPr id="37" name="Rectangle: Rounded Corners 36">
            <a:extLst>
              <a:ext uri="{FF2B5EF4-FFF2-40B4-BE49-F238E27FC236}">
                <a16:creationId xmlns:a16="http://schemas.microsoft.com/office/drawing/2014/main" id="{1082BBAA-0C83-49C2-BBD5-3CDA52DA983B}"/>
              </a:ext>
            </a:extLst>
          </p:cNvPr>
          <p:cNvSpPr/>
          <p:nvPr/>
        </p:nvSpPr>
        <p:spPr>
          <a:xfrm>
            <a:off x="426834" y="3036216"/>
            <a:ext cx="3767037" cy="65483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 is greater than …</a:t>
            </a:r>
          </a:p>
        </p:txBody>
      </p:sp>
      <p:sp>
        <p:nvSpPr>
          <p:cNvPr id="41" name="Rectangle: Rounded Corners 40">
            <a:extLst>
              <a:ext uri="{FF2B5EF4-FFF2-40B4-BE49-F238E27FC236}">
                <a16:creationId xmlns:a16="http://schemas.microsoft.com/office/drawing/2014/main" id="{73BC4FBF-120B-4FCB-81ED-EE98B33F0EAA}"/>
              </a:ext>
            </a:extLst>
          </p:cNvPr>
          <p:cNvSpPr/>
          <p:nvPr/>
        </p:nvSpPr>
        <p:spPr>
          <a:xfrm>
            <a:off x="2634938" y="167084"/>
            <a:ext cx="6763307" cy="68913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9388"/>
            <a:r>
              <a:rPr lang="en-GB" sz="3200" b="1" dirty="0">
                <a:solidFill>
                  <a:schemeClr val="accent4"/>
                </a:solidFill>
                <a:latin typeface="Century Gothic" panose="020B0502020202020204" pitchFamily="34" charset="0"/>
              </a:rPr>
              <a:t>Compare these Numberblocks</a:t>
            </a:r>
          </a:p>
        </p:txBody>
      </p:sp>
      <p:pic>
        <p:nvPicPr>
          <p:cNvPr id="30" name="Picture 29" descr="A picture containing drawing  Description automatically generated">
            <a:extLst>
              <a:ext uri="{FF2B5EF4-FFF2-40B4-BE49-F238E27FC236}">
                <a16:creationId xmlns:a16="http://schemas.microsoft.com/office/drawing/2014/main" id="{BAC3943B-2791-42B8-AEB1-B7A5E3692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6878" y="4089967"/>
            <a:ext cx="380717" cy="610341"/>
          </a:xfrm>
          <a:prstGeom prst="rect">
            <a:avLst/>
          </a:prstGeom>
        </p:spPr>
      </p:pic>
      <p:pic>
        <p:nvPicPr>
          <p:cNvPr id="38" name="Picture 37" descr="A close up of a logo  Description automatically generated">
            <a:extLst>
              <a:ext uri="{FF2B5EF4-FFF2-40B4-BE49-F238E27FC236}">
                <a16:creationId xmlns:a16="http://schemas.microsoft.com/office/drawing/2014/main" id="{046B742D-925F-4A45-AF6F-E47813BCCA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7462" y="4069013"/>
            <a:ext cx="367795" cy="616305"/>
          </a:xfrm>
          <a:prstGeom prst="rect">
            <a:avLst/>
          </a:prstGeom>
        </p:spPr>
      </p:pic>
      <p:pic>
        <p:nvPicPr>
          <p:cNvPr id="39" name="Picture 38" descr="A close up of a logo  Description automatically generated">
            <a:extLst>
              <a:ext uri="{FF2B5EF4-FFF2-40B4-BE49-F238E27FC236}">
                <a16:creationId xmlns:a16="http://schemas.microsoft.com/office/drawing/2014/main" id="{C222FAC2-FBAC-4DC1-BB2B-2E8D962AE4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6115" y="4036195"/>
            <a:ext cx="451511" cy="645463"/>
          </a:xfrm>
          <a:prstGeom prst="rect">
            <a:avLst/>
          </a:prstGeom>
        </p:spPr>
      </p:pic>
      <p:pic>
        <p:nvPicPr>
          <p:cNvPr id="40" name="Picture 39" descr="A picture containing drawing  Description automatically generated">
            <a:extLst>
              <a:ext uri="{FF2B5EF4-FFF2-40B4-BE49-F238E27FC236}">
                <a16:creationId xmlns:a16="http://schemas.microsoft.com/office/drawing/2014/main" id="{542857D3-55C0-42E0-9BC7-E4988E530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0243" y="4069013"/>
            <a:ext cx="380717" cy="610341"/>
          </a:xfrm>
          <a:prstGeom prst="rect">
            <a:avLst/>
          </a:prstGeom>
        </p:spPr>
      </p:pic>
      <p:pic>
        <p:nvPicPr>
          <p:cNvPr id="42" name="Picture 41" descr="A picture containing drawing  Description automatically generated">
            <a:extLst>
              <a:ext uri="{FF2B5EF4-FFF2-40B4-BE49-F238E27FC236}">
                <a16:creationId xmlns:a16="http://schemas.microsoft.com/office/drawing/2014/main" id="{695172E3-DFC4-4E37-971E-32CD0A7CAD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8391" y="4092271"/>
            <a:ext cx="474469" cy="641005"/>
          </a:xfrm>
          <a:prstGeom prst="rect">
            <a:avLst/>
          </a:prstGeom>
        </p:spPr>
      </p:pic>
      <p:pic>
        <p:nvPicPr>
          <p:cNvPr id="43" name="Picture 42" descr="A close up of a logo  Description automatically generated">
            <a:extLst>
              <a:ext uri="{FF2B5EF4-FFF2-40B4-BE49-F238E27FC236}">
                <a16:creationId xmlns:a16="http://schemas.microsoft.com/office/drawing/2014/main" id="{B22E0F81-4076-46F2-BF5A-C488DA6B6A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9494" y="4069013"/>
            <a:ext cx="451511" cy="645463"/>
          </a:xfrm>
          <a:prstGeom prst="rect">
            <a:avLst/>
          </a:prstGeom>
        </p:spPr>
      </p:pic>
      <p:pic>
        <p:nvPicPr>
          <p:cNvPr id="44" name="Picture 43">
            <a:extLst>
              <a:ext uri="{FF2B5EF4-FFF2-40B4-BE49-F238E27FC236}">
                <a16:creationId xmlns:a16="http://schemas.microsoft.com/office/drawing/2014/main" id="{23B196B5-A593-4DD3-8847-DD36014EFE40}"/>
              </a:ext>
            </a:extLst>
          </p:cNvPr>
          <p:cNvPicPr>
            <a:picLocks noChangeAspect="1"/>
          </p:cNvPicPr>
          <p:nvPr/>
        </p:nvPicPr>
        <p:blipFill>
          <a:blip r:embed="rId8"/>
          <a:stretch>
            <a:fillRect/>
          </a:stretch>
        </p:blipFill>
        <p:spPr>
          <a:xfrm flipH="1">
            <a:off x="9018706" y="4202464"/>
            <a:ext cx="470568" cy="369727"/>
          </a:xfrm>
          <a:prstGeom prst="rect">
            <a:avLst/>
          </a:prstGeom>
        </p:spPr>
      </p:pic>
      <p:pic>
        <p:nvPicPr>
          <p:cNvPr id="45" name="Picture 44">
            <a:extLst>
              <a:ext uri="{FF2B5EF4-FFF2-40B4-BE49-F238E27FC236}">
                <a16:creationId xmlns:a16="http://schemas.microsoft.com/office/drawing/2014/main" id="{0BBFDA5B-1B26-4474-90B6-C30C27F276C8}"/>
              </a:ext>
            </a:extLst>
          </p:cNvPr>
          <p:cNvPicPr>
            <a:picLocks noChangeAspect="1"/>
          </p:cNvPicPr>
          <p:nvPr/>
        </p:nvPicPr>
        <p:blipFill>
          <a:blip r:embed="rId8"/>
          <a:stretch>
            <a:fillRect/>
          </a:stretch>
        </p:blipFill>
        <p:spPr>
          <a:xfrm flipH="1">
            <a:off x="3259411" y="4884943"/>
            <a:ext cx="1600882" cy="1257820"/>
          </a:xfrm>
          <a:prstGeom prst="rect">
            <a:avLst/>
          </a:prstGeom>
        </p:spPr>
      </p:pic>
      <p:sp>
        <p:nvSpPr>
          <p:cNvPr id="27" name="Rectangle: Rounded Corners 26">
            <a:extLst>
              <a:ext uri="{FF2B5EF4-FFF2-40B4-BE49-F238E27FC236}">
                <a16:creationId xmlns:a16="http://schemas.microsoft.com/office/drawing/2014/main" id="{123D4BFA-3B98-4EA0-8336-C5E6D93831EB}"/>
              </a:ext>
            </a:extLst>
          </p:cNvPr>
          <p:cNvSpPr/>
          <p:nvPr/>
        </p:nvSpPr>
        <p:spPr>
          <a:xfrm>
            <a:off x="9815547" y="3976249"/>
            <a:ext cx="1897011"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B636F3F7-F358-42C9-A3AE-4A5F5FA36FDD}"/>
              </a:ext>
            </a:extLst>
          </p:cNvPr>
          <p:cNvSpPr/>
          <p:nvPr/>
        </p:nvSpPr>
        <p:spPr>
          <a:xfrm>
            <a:off x="6603661" y="3976547"/>
            <a:ext cx="2038986" cy="79401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D3DE1884-4253-4F8B-97B2-D5FBA1579A91}"/>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B34E5A4C-7D3E-4FCB-9FAB-E9B1E82ECDE8}"/>
              </a:ext>
            </a:extLst>
          </p:cNvPr>
          <p:cNvSpPr/>
          <p:nvPr/>
        </p:nvSpPr>
        <p:spPr>
          <a:xfrm>
            <a:off x="7468271"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Tree>
    <p:extLst>
      <p:ext uri="{BB962C8B-B14F-4D97-AF65-F5344CB8AC3E}">
        <p14:creationId xmlns:p14="http://schemas.microsoft.com/office/powerpoint/2010/main" val="304011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hart&#10;&#10;Description automatically generated">
            <a:extLst>
              <a:ext uri="{FF2B5EF4-FFF2-40B4-BE49-F238E27FC236}">
                <a16:creationId xmlns:a16="http://schemas.microsoft.com/office/drawing/2014/main" id="{AA6102B6-B414-428C-9BDC-291BDCD60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CFF17D7-4070-4EFC-8417-AAE650E36B94}"/>
              </a:ext>
            </a:extLst>
          </p:cNvPr>
          <p:cNvSpPr/>
          <p:nvPr/>
        </p:nvSpPr>
        <p:spPr>
          <a:xfrm>
            <a:off x="3711394" y="2144074"/>
            <a:ext cx="2247248" cy="1877165"/>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8" name="Rectangle: Rounded Corners 17">
            <a:extLst>
              <a:ext uri="{FF2B5EF4-FFF2-40B4-BE49-F238E27FC236}">
                <a16:creationId xmlns:a16="http://schemas.microsoft.com/office/drawing/2014/main" id="{DB9D5026-0568-4E9A-BDE2-DC31EDD3C21B}"/>
              </a:ext>
            </a:extLst>
          </p:cNvPr>
          <p:cNvSpPr/>
          <p:nvPr/>
        </p:nvSpPr>
        <p:spPr>
          <a:xfrm>
            <a:off x="148285" y="4955091"/>
            <a:ext cx="5552808"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a:endParaRPr>
          </a:p>
        </p:txBody>
      </p:sp>
      <p:sp>
        <p:nvSpPr>
          <p:cNvPr id="41" name="Rectangle: Rounded Corners 40">
            <a:extLst>
              <a:ext uri="{FF2B5EF4-FFF2-40B4-BE49-F238E27FC236}">
                <a16:creationId xmlns:a16="http://schemas.microsoft.com/office/drawing/2014/main" id="{73BC4FBF-120B-4FCB-81ED-EE98B33F0EAA}"/>
              </a:ext>
            </a:extLst>
          </p:cNvPr>
          <p:cNvSpPr/>
          <p:nvPr/>
        </p:nvSpPr>
        <p:spPr>
          <a:xfrm>
            <a:off x="2634938" y="167084"/>
            <a:ext cx="6763307" cy="68913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9388"/>
            <a:r>
              <a:rPr lang="en-GB" sz="3200" b="1" dirty="0">
                <a:solidFill>
                  <a:schemeClr val="accent4"/>
                </a:solidFill>
                <a:latin typeface="Century Gothic" panose="020B0502020202020204" pitchFamily="34" charset="0"/>
              </a:rPr>
              <a:t>Compare these Numberblocks</a:t>
            </a:r>
          </a:p>
        </p:txBody>
      </p:sp>
      <p:pic>
        <p:nvPicPr>
          <p:cNvPr id="38" name="Picture 37" descr="A close up of a logo  Description automatically generated">
            <a:extLst>
              <a:ext uri="{FF2B5EF4-FFF2-40B4-BE49-F238E27FC236}">
                <a16:creationId xmlns:a16="http://schemas.microsoft.com/office/drawing/2014/main" id="{046B742D-925F-4A45-AF6F-E47813BCC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919" y="5215157"/>
            <a:ext cx="367795" cy="616305"/>
          </a:xfrm>
          <a:prstGeom prst="rect">
            <a:avLst/>
          </a:prstGeom>
        </p:spPr>
      </p:pic>
      <p:pic>
        <p:nvPicPr>
          <p:cNvPr id="43" name="Picture 42" descr="A close up of a logo  Description automatically generated">
            <a:extLst>
              <a:ext uri="{FF2B5EF4-FFF2-40B4-BE49-F238E27FC236}">
                <a16:creationId xmlns:a16="http://schemas.microsoft.com/office/drawing/2014/main" id="{B22E0F81-4076-46F2-BF5A-C488DA6B6A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8643" y="5213265"/>
            <a:ext cx="451511" cy="645463"/>
          </a:xfrm>
          <a:prstGeom prst="rect">
            <a:avLst/>
          </a:prstGeom>
        </p:spPr>
      </p:pic>
      <p:pic>
        <p:nvPicPr>
          <p:cNvPr id="44" name="Picture 43">
            <a:extLst>
              <a:ext uri="{FF2B5EF4-FFF2-40B4-BE49-F238E27FC236}">
                <a16:creationId xmlns:a16="http://schemas.microsoft.com/office/drawing/2014/main" id="{23B196B5-A593-4DD3-8847-DD36014EFE40}"/>
              </a:ext>
            </a:extLst>
          </p:cNvPr>
          <p:cNvPicPr>
            <a:picLocks noChangeAspect="1"/>
          </p:cNvPicPr>
          <p:nvPr/>
        </p:nvPicPr>
        <p:blipFill>
          <a:blip r:embed="rId6"/>
          <a:stretch>
            <a:fillRect/>
          </a:stretch>
        </p:blipFill>
        <p:spPr>
          <a:xfrm>
            <a:off x="2768526" y="5355102"/>
            <a:ext cx="462163" cy="363123"/>
          </a:xfrm>
          <a:prstGeom prst="rect">
            <a:avLst/>
          </a:prstGeom>
        </p:spPr>
      </p:pic>
      <p:pic>
        <p:nvPicPr>
          <p:cNvPr id="45" name="Picture 44">
            <a:extLst>
              <a:ext uri="{FF2B5EF4-FFF2-40B4-BE49-F238E27FC236}">
                <a16:creationId xmlns:a16="http://schemas.microsoft.com/office/drawing/2014/main" id="{0BBFDA5B-1B26-4474-90B6-C30C27F276C8}"/>
              </a:ext>
            </a:extLst>
          </p:cNvPr>
          <p:cNvPicPr>
            <a:picLocks noChangeAspect="1"/>
          </p:cNvPicPr>
          <p:nvPr/>
        </p:nvPicPr>
        <p:blipFill>
          <a:blip r:embed="rId6"/>
          <a:stretch>
            <a:fillRect/>
          </a:stretch>
        </p:blipFill>
        <p:spPr>
          <a:xfrm>
            <a:off x="4098303" y="2408455"/>
            <a:ext cx="1200454" cy="1257820"/>
          </a:xfrm>
          <a:prstGeom prst="rect">
            <a:avLst/>
          </a:prstGeom>
        </p:spPr>
      </p:pic>
      <p:sp>
        <p:nvSpPr>
          <p:cNvPr id="27" name="Rectangle: Rounded Corners 26">
            <a:extLst>
              <a:ext uri="{FF2B5EF4-FFF2-40B4-BE49-F238E27FC236}">
                <a16:creationId xmlns:a16="http://schemas.microsoft.com/office/drawing/2014/main" id="{123D4BFA-3B98-4EA0-8336-C5E6D93831EB}"/>
              </a:ext>
            </a:extLst>
          </p:cNvPr>
          <p:cNvSpPr/>
          <p:nvPr/>
        </p:nvSpPr>
        <p:spPr>
          <a:xfrm>
            <a:off x="3485317" y="5103288"/>
            <a:ext cx="1882374" cy="835991"/>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B636F3F7-F358-42C9-A3AE-4A5F5FA36FDD}"/>
              </a:ext>
            </a:extLst>
          </p:cNvPr>
          <p:cNvSpPr/>
          <p:nvPr/>
        </p:nvSpPr>
        <p:spPr>
          <a:xfrm>
            <a:off x="1785887" y="5123433"/>
            <a:ext cx="779901" cy="79401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9C3AB998-A850-40F1-8FBB-2C17CC4F035C}"/>
              </a:ext>
            </a:extLst>
          </p:cNvPr>
          <p:cNvSpPr/>
          <p:nvPr/>
        </p:nvSpPr>
        <p:spPr>
          <a:xfrm>
            <a:off x="1257807" y="1142472"/>
            <a:ext cx="2143330" cy="308286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E5B452EF-127F-4F09-82AD-58041763641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09659" y="2291819"/>
            <a:ext cx="3202352" cy="1803992"/>
          </a:xfrm>
          <a:prstGeom prst="rect">
            <a:avLst/>
          </a:prstGeom>
        </p:spPr>
      </p:pic>
      <p:pic>
        <p:nvPicPr>
          <p:cNvPr id="47" name="Picture 46">
            <a:extLst>
              <a:ext uri="{FF2B5EF4-FFF2-40B4-BE49-F238E27FC236}">
                <a16:creationId xmlns:a16="http://schemas.microsoft.com/office/drawing/2014/main" id="{46CAC375-03F1-4B85-B4DE-80480CDF52A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9776" y="2810435"/>
            <a:ext cx="2287295" cy="1288510"/>
          </a:xfrm>
          <a:prstGeom prst="rect">
            <a:avLst/>
          </a:prstGeom>
        </p:spPr>
      </p:pic>
      <p:sp>
        <p:nvSpPr>
          <p:cNvPr id="48" name="Rectangle: Rounded Corners 47">
            <a:extLst>
              <a:ext uri="{FF2B5EF4-FFF2-40B4-BE49-F238E27FC236}">
                <a16:creationId xmlns:a16="http://schemas.microsoft.com/office/drawing/2014/main" id="{1685E036-F90F-4682-B4B2-EF1906B319D1}"/>
              </a:ext>
            </a:extLst>
          </p:cNvPr>
          <p:cNvSpPr/>
          <p:nvPr/>
        </p:nvSpPr>
        <p:spPr>
          <a:xfrm>
            <a:off x="6437830" y="4948487"/>
            <a:ext cx="5552808"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a:endParaRPr>
          </a:p>
        </p:txBody>
      </p:sp>
      <p:sp>
        <p:nvSpPr>
          <p:cNvPr id="49" name="Rectangle: Rounded Corners 48">
            <a:extLst>
              <a:ext uri="{FF2B5EF4-FFF2-40B4-BE49-F238E27FC236}">
                <a16:creationId xmlns:a16="http://schemas.microsoft.com/office/drawing/2014/main" id="{EE0AE49E-9F6B-463D-A1F3-63224BD4F333}"/>
              </a:ext>
            </a:extLst>
          </p:cNvPr>
          <p:cNvSpPr/>
          <p:nvPr/>
        </p:nvSpPr>
        <p:spPr>
          <a:xfrm>
            <a:off x="8834375" y="5159556"/>
            <a:ext cx="791664"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4457B92E-44FE-4BF8-BC1B-12C9BDFD15F7}"/>
              </a:ext>
            </a:extLst>
          </p:cNvPr>
          <p:cNvPicPr>
            <a:picLocks noChangeAspect="1"/>
          </p:cNvPicPr>
          <p:nvPr/>
        </p:nvPicPr>
        <p:blipFill>
          <a:blip r:embed="rId6"/>
          <a:stretch>
            <a:fillRect/>
          </a:stretch>
        </p:blipFill>
        <p:spPr>
          <a:xfrm>
            <a:off x="9000841" y="5356447"/>
            <a:ext cx="449635" cy="353280"/>
          </a:xfrm>
          <a:prstGeom prst="rect">
            <a:avLst/>
          </a:prstGeom>
        </p:spPr>
      </p:pic>
      <p:sp>
        <p:nvSpPr>
          <p:cNvPr id="58" name="Rectangle: Rounded Corners 57">
            <a:extLst>
              <a:ext uri="{FF2B5EF4-FFF2-40B4-BE49-F238E27FC236}">
                <a16:creationId xmlns:a16="http://schemas.microsoft.com/office/drawing/2014/main" id="{73A780A5-CB69-4124-AD2D-943CEFE16916}"/>
              </a:ext>
            </a:extLst>
          </p:cNvPr>
          <p:cNvSpPr/>
          <p:nvPr/>
        </p:nvSpPr>
        <p:spPr>
          <a:xfrm>
            <a:off x="7896356" y="5148338"/>
            <a:ext cx="791664" cy="79401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descr="A close up of a logo  Description automatically generated">
            <a:extLst>
              <a:ext uri="{FF2B5EF4-FFF2-40B4-BE49-F238E27FC236}">
                <a16:creationId xmlns:a16="http://schemas.microsoft.com/office/drawing/2014/main" id="{D491C5F2-353E-4AB7-B179-E1A0FA0573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4727" y="5212770"/>
            <a:ext cx="108596" cy="609731"/>
          </a:xfrm>
          <a:prstGeom prst="rect">
            <a:avLst/>
          </a:prstGeom>
        </p:spPr>
      </p:pic>
      <p:pic>
        <p:nvPicPr>
          <p:cNvPr id="60" name="Picture 59" descr="A close up of a logo  Description automatically generated">
            <a:extLst>
              <a:ext uri="{FF2B5EF4-FFF2-40B4-BE49-F238E27FC236}">
                <a16:creationId xmlns:a16="http://schemas.microsoft.com/office/drawing/2014/main" id="{780EFA59-B223-4C96-84E8-F29E05BBC3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26583" y="5213767"/>
            <a:ext cx="375602" cy="607738"/>
          </a:xfrm>
          <a:prstGeom prst="rect">
            <a:avLst/>
          </a:prstGeom>
        </p:spPr>
      </p:pic>
      <p:pic>
        <p:nvPicPr>
          <p:cNvPr id="39" name="Picture 38" descr="A close up of a logo  Description automatically generated">
            <a:extLst>
              <a:ext uri="{FF2B5EF4-FFF2-40B4-BE49-F238E27FC236}">
                <a16:creationId xmlns:a16="http://schemas.microsoft.com/office/drawing/2014/main" id="{C222FAC2-FBAC-4DC1-BB2B-2E8D962AE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0766" y="5206423"/>
            <a:ext cx="451511" cy="645463"/>
          </a:xfrm>
          <a:prstGeom prst="rect">
            <a:avLst/>
          </a:prstGeom>
        </p:spPr>
      </p:pic>
      <p:pic>
        <p:nvPicPr>
          <p:cNvPr id="67" name="Picture 66" descr="A close up of a logo  Description automatically generated">
            <a:extLst>
              <a:ext uri="{FF2B5EF4-FFF2-40B4-BE49-F238E27FC236}">
                <a16:creationId xmlns:a16="http://schemas.microsoft.com/office/drawing/2014/main" id="{58E621AD-7BA5-4E12-89B6-89B2E9E01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0760" y="5238753"/>
            <a:ext cx="367795" cy="616305"/>
          </a:xfrm>
          <a:prstGeom prst="rect">
            <a:avLst/>
          </a:prstGeom>
        </p:spPr>
      </p:pic>
      <p:pic>
        <p:nvPicPr>
          <p:cNvPr id="68" name="Picture 67" descr="A close up of a logo  Description automatically generated">
            <a:extLst>
              <a:ext uri="{FF2B5EF4-FFF2-40B4-BE49-F238E27FC236}">
                <a16:creationId xmlns:a16="http://schemas.microsoft.com/office/drawing/2014/main" id="{86DA3FFA-FBA2-4E09-9324-71AF7A8890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8330" y="5215573"/>
            <a:ext cx="108596" cy="609731"/>
          </a:xfrm>
          <a:prstGeom prst="rect">
            <a:avLst/>
          </a:prstGeom>
        </p:spPr>
      </p:pic>
      <p:pic>
        <p:nvPicPr>
          <p:cNvPr id="55" name="Picture 54" descr="A close up of a logo  Description automatically generated">
            <a:extLst>
              <a:ext uri="{FF2B5EF4-FFF2-40B4-BE49-F238E27FC236}">
                <a16:creationId xmlns:a16="http://schemas.microsoft.com/office/drawing/2014/main" id="{FCA6E5C8-5AC8-4AA7-A02C-117FA477AF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1450" y="5205743"/>
            <a:ext cx="451511" cy="645463"/>
          </a:xfrm>
          <a:prstGeom prst="rect">
            <a:avLst/>
          </a:prstGeom>
        </p:spPr>
      </p:pic>
      <p:pic>
        <p:nvPicPr>
          <p:cNvPr id="10" name="Picture 9">
            <a:extLst>
              <a:ext uri="{FF2B5EF4-FFF2-40B4-BE49-F238E27FC236}">
                <a16:creationId xmlns:a16="http://schemas.microsoft.com/office/drawing/2014/main" id="{93C9F6C7-36F7-4333-8340-ECDD58E71B9A}"/>
              </a:ext>
            </a:extLst>
          </p:cNvPr>
          <p:cNvPicPr>
            <a:picLocks noChangeAspect="1"/>
          </p:cNvPicPr>
          <p:nvPr/>
        </p:nvPicPr>
        <p:blipFill>
          <a:blip r:embed="rId11"/>
          <a:stretch>
            <a:fillRect/>
          </a:stretch>
        </p:blipFill>
        <p:spPr>
          <a:xfrm>
            <a:off x="11341555" y="1019266"/>
            <a:ext cx="535488" cy="2996960"/>
          </a:xfrm>
          <a:prstGeom prst="rect">
            <a:avLst/>
          </a:prstGeom>
        </p:spPr>
      </p:pic>
      <p:pic>
        <p:nvPicPr>
          <p:cNvPr id="12" name="Picture 11">
            <a:extLst>
              <a:ext uri="{FF2B5EF4-FFF2-40B4-BE49-F238E27FC236}">
                <a16:creationId xmlns:a16="http://schemas.microsoft.com/office/drawing/2014/main" id="{74EF9364-D285-45B6-B768-0733416E52EA}"/>
              </a:ext>
            </a:extLst>
          </p:cNvPr>
          <p:cNvPicPr>
            <a:picLocks noChangeAspect="1"/>
          </p:cNvPicPr>
          <p:nvPr/>
        </p:nvPicPr>
        <p:blipFill>
          <a:blip r:embed="rId12"/>
          <a:stretch>
            <a:fillRect/>
          </a:stretch>
        </p:blipFill>
        <p:spPr>
          <a:xfrm rot="10800000">
            <a:off x="10779726" y="2030339"/>
            <a:ext cx="535489" cy="1985886"/>
          </a:xfrm>
          <a:prstGeom prst="rect">
            <a:avLst/>
          </a:prstGeom>
        </p:spPr>
      </p:pic>
      <p:sp>
        <p:nvSpPr>
          <p:cNvPr id="92" name="Rectangle: Rounded Corners 91">
            <a:extLst>
              <a:ext uri="{FF2B5EF4-FFF2-40B4-BE49-F238E27FC236}">
                <a16:creationId xmlns:a16="http://schemas.microsoft.com/office/drawing/2014/main" id="{012BECCB-31F8-4AC3-899D-7BAE331CF88E}"/>
              </a:ext>
            </a:extLst>
          </p:cNvPr>
          <p:cNvSpPr/>
          <p:nvPr/>
        </p:nvSpPr>
        <p:spPr>
          <a:xfrm>
            <a:off x="9795592" y="5147826"/>
            <a:ext cx="1933422" cy="77972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3" name="Picture 62" descr="A close up of a logo  Description automatically generated">
            <a:extLst>
              <a:ext uri="{FF2B5EF4-FFF2-40B4-BE49-F238E27FC236}">
                <a16:creationId xmlns:a16="http://schemas.microsoft.com/office/drawing/2014/main" id="{E28BD23C-33EF-4FB2-AD4B-A195ED6AE9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1555" y="5249322"/>
            <a:ext cx="108596" cy="609731"/>
          </a:xfrm>
          <a:prstGeom prst="rect">
            <a:avLst/>
          </a:prstGeom>
        </p:spPr>
      </p:pic>
      <p:pic>
        <p:nvPicPr>
          <p:cNvPr id="64" name="Picture 63" descr="A close up of a logo  Description automatically generated">
            <a:extLst>
              <a:ext uri="{FF2B5EF4-FFF2-40B4-BE49-F238E27FC236}">
                <a16:creationId xmlns:a16="http://schemas.microsoft.com/office/drawing/2014/main" id="{43E67D52-7B3E-4A54-9512-E961FA89B3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199" y="5250319"/>
            <a:ext cx="375602" cy="607738"/>
          </a:xfrm>
          <a:prstGeom prst="rect">
            <a:avLst/>
          </a:prstGeom>
        </p:spPr>
      </p:pic>
      <p:pic>
        <p:nvPicPr>
          <p:cNvPr id="65" name="Picture 64" descr="A close up of a logo  Description automatically generated">
            <a:extLst>
              <a:ext uri="{FF2B5EF4-FFF2-40B4-BE49-F238E27FC236}">
                <a16:creationId xmlns:a16="http://schemas.microsoft.com/office/drawing/2014/main" id="{1E7D6DEA-0FC8-408F-BA96-5A0AFB4308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4488" y="5242975"/>
            <a:ext cx="451511" cy="645463"/>
          </a:xfrm>
          <a:prstGeom prst="rect">
            <a:avLst/>
          </a:prstGeom>
        </p:spPr>
      </p:pic>
      <p:pic>
        <p:nvPicPr>
          <p:cNvPr id="30" name="Picture 29" descr="A picture containing drawing  Description automatically generated">
            <a:extLst>
              <a:ext uri="{FF2B5EF4-FFF2-40B4-BE49-F238E27FC236}">
                <a16:creationId xmlns:a16="http://schemas.microsoft.com/office/drawing/2014/main" id="{BAC3943B-2791-42B8-AEB1-B7A5E36923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21256" y="5238753"/>
            <a:ext cx="380717" cy="610341"/>
          </a:xfrm>
          <a:prstGeom prst="rect">
            <a:avLst/>
          </a:prstGeom>
        </p:spPr>
      </p:pic>
      <p:pic>
        <p:nvPicPr>
          <p:cNvPr id="16" name="Picture 15">
            <a:extLst>
              <a:ext uri="{FF2B5EF4-FFF2-40B4-BE49-F238E27FC236}">
                <a16:creationId xmlns:a16="http://schemas.microsoft.com/office/drawing/2014/main" id="{CB850E52-DBE0-4D4E-9ED0-438E0A63AB53}"/>
              </a:ext>
            </a:extLst>
          </p:cNvPr>
          <p:cNvPicPr>
            <a:picLocks noChangeAspect="1"/>
          </p:cNvPicPr>
          <p:nvPr/>
        </p:nvPicPr>
        <p:blipFill>
          <a:blip r:embed="rId14"/>
          <a:stretch>
            <a:fillRect/>
          </a:stretch>
        </p:blipFill>
        <p:spPr>
          <a:xfrm>
            <a:off x="10781898" y="2527299"/>
            <a:ext cx="535489" cy="1488927"/>
          </a:xfrm>
          <a:prstGeom prst="rect">
            <a:avLst/>
          </a:prstGeom>
        </p:spPr>
      </p:pic>
      <p:pic>
        <p:nvPicPr>
          <p:cNvPr id="14" name="Picture 13">
            <a:extLst>
              <a:ext uri="{FF2B5EF4-FFF2-40B4-BE49-F238E27FC236}">
                <a16:creationId xmlns:a16="http://schemas.microsoft.com/office/drawing/2014/main" id="{8BB00D6F-B3B4-407B-92DE-CDB030E683CE}"/>
              </a:ext>
            </a:extLst>
          </p:cNvPr>
          <p:cNvPicPr>
            <a:picLocks noChangeAspect="1"/>
          </p:cNvPicPr>
          <p:nvPr/>
        </p:nvPicPr>
        <p:blipFill>
          <a:blip r:embed="rId15"/>
          <a:stretch>
            <a:fillRect/>
          </a:stretch>
        </p:blipFill>
        <p:spPr>
          <a:xfrm rot="10800000">
            <a:off x="10778305" y="1549399"/>
            <a:ext cx="535488" cy="2466825"/>
          </a:xfrm>
          <a:prstGeom prst="rect">
            <a:avLst/>
          </a:prstGeom>
        </p:spPr>
      </p:pic>
      <p:sp>
        <p:nvSpPr>
          <p:cNvPr id="40" name="Oval 39">
            <a:extLst>
              <a:ext uri="{FF2B5EF4-FFF2-40B4-BE49-F238E27FC236}">
                <a16:creationId xmlns:a16="http://schemas.microsoft.com/office/drawing/2014/main" id="{C4DC52C9-004F-41FA-825C-70652722B259}"/>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7511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Episode </a:t>
            </a:r>
            <a:r>
              <a:rPr lang="en-GB" dirty="0">
                <a:solidFill>
                  <a:srgbClr val="666666"/>
                </a:solidFill>
                <a:latin typeface="Century Gothic" panose="020B0502020202020204" pitchFamily="34" charset="0"/>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err="1">
                <a:solidFill>
                  <a:schemeClr val="bg2"/>
                </a:solidFill>
              </a:rPr>
              <a:t>Blockzilla</a:t>
            </a:r>
            <a:r>
              <a:rPr lang="en-GB" dirty="0"/>
              <a:t> loves the bigger things in life. Each time he chooses between two things, he has to compare them to find out which is greater. </a:t>
            </a:r>
            <a:r>
              <a:rPr lang="en-GB" dirty="0" err="1">
                <a:solidFill>
                  <a:schemeClr val="bg2"/>
                </a:solidFill>
              </a:rPr>
              <a:t>Blockzilla</a:t>
            </a:r>
            <a:r>
              <a:rPr lang="en-GB" dirty="0" err="1"/>
              <a:t>'s</a:t>
            </a:r>
            <a:r>
              <a:rPr lang="en-GB" dirty="0"/>
              <a:t> mouth gives us a clue to some new symbols that helps us to compare quantities. </a:t>
            </a:r>
          </a:p>
        </p:txBody>
      </p:sp>
    </p:spTree>
    <p:extLst>
      <p:ext uri="{BB962C8B-B14F-4D97-AF65-F5344CB8AC3E}">
        <p14:creationId xmlns:p14="http://schemas.microsoft.com/office/powerpoint/2010/main" val="2123406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en-GB" dirty="0">
                <a:latin typeface="+mj-lt"/>
              </a:rPr>
              <a:t>Use </a:t>
            </a:r>
            <a:r>
              <a:rPr lang="en-GB" dirty="0" err="1">
                <a:latin typeface="+mj-lt"/>
              </a:rPr>
              <a:t>Numberblocks</a:t>
            </a:r>
            <a:r>
              <a:rPr lang="en-GB" dirty="0">
                <a:latin typeface="+mj-lt"/>
              </a:rPr>
              <a:t> or weighted number plates in balance scales to compare amounts using the language ‘greater than’ or ‘less than’. Begin to write own expressions to match practical work.</a:t>
            </a:r>
          </a:p>
          <a:p>
            <a:pPr marL="342900" indent="-342900">
              <a:buFont typeface="Arial" panose="020B0604020202020204" pitchFamily="34" charset="0"/>
              <a:buChar char="•"/>
            </a:pPr>
            <a:r>
              <a:rPr lang="en-GB" dirty="0">
                <a:latin typeface="+mj-lt"/>
              </a:rPr>
              <a:t>Using the numbers 3, 4, 5, 6 write as many different expressions as you can you use using +, =, &lt;, &gt;</a:t>
            </a:r>
          </a:p>
          <a:p>
            <a:pPr marL="342900" indent="-342900">
              <a:buFont typeface="Arial" panose="020B0604020202020204" pitchFamily="34" charset="0"/>
              <a:buChar char="•"/>
            </a:pPr>
            <a:r>
              <a:rPr lang="en-GB" dirty="0">
                <a:latin typeface="+mj-lt"/>
              </a:rPr>
              <a:t>Select and write the correct inequality/ equals symbol to complete expressions, including those with.</a:t>
            </a:r>
          </a:p>
          <a:p>
            <a:pPr lvl="1" algn="l"/>
            <a:r>
              <a:rPr lang="en-GB" sz="2400" dirty="0">
                <a:latin typeface="+mj-lt"/>
              </a:rPr>
              <a:t>two numbers: 8      3 </a:t>
            </a:r>
          </a:p>
          <a:p>
            <a:pPr lvl="1" algn="l"/>
            <a:r>
              <a:rPr lang="en-GB" sz="2400" dirty="0">
                <a:latin typeface="+mj-lt"/>
              </a:rPr>
              <a:t>an addition symbol:  2 + 5      7</a:t>
            </a:r>
          </a:p>
          <a:p>
            <a:pPr lvl="1" algn="l"/>
            <a:r>
              <a:rPr lang="en-GB" sz="2400" dirty="0">
                <a:latin typeface="+mj-lt"/>
              </a:rPr>
              <a:t>two addition symbols. 2 + 5     1 + 4</a:t>
            </a:r>
          </a:p>
          <a:p>
            <a:pPr marL="0" indent="0">
              <a:lnSpc>
                <a:spcPct val="100000"/>
              </a:lnSpc>
              <a:spcBef>
                <a:spcPts val="0"/>
              </a:spcBef>
              <a:buNone/>
            </a:pPr>
            <a:endParaRPr lang="en-GB" sz="2400" dirty="0"/>
          </a:p>
        </p:txBody>
      </p:sp>
      <p:sp>
        <p:nvSpPr>
          <p:cNvPr id="5" name="Rectangle 4">
            <a:extLst>
              <a:ext uri="{FF2B5EF4-FFF2-40B4-BE49-F238E27FC236}">
                <a16:creationId xmlns:a16="http://schemas.microsoft.com/office/drawing/2014/main" id="{08D3B05E-2E52-4695-A351-6197BCD6EE63}"/>
              </a:ext>
            </a:extLst>
          </p:cNvPr>
          <p:cNvSpPr/>
          <p:nvPr/>
        </p:nvSpPr>
        <p:spPr>
          <a:xfrm>
            <a:off x="3706864" y="4268615"/>
            <a:ext cx="211015" cy="211015"/>
          </a:xfrm>
          <a:prstGeom prst="rect">
            <a:avLst/>
          </a:prstGeom>
          <a:solidFill>
            <a:schemeClr val="bg1"/>
          </a:solidFill>
          <a:ln w="28575">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C5B9D44-5F82-4E12-9F09-89486ED28AFC}"/>
              </a:ext>
            </a:extLst>
          </p:cNvPr>
          <p:cNvSpPr/>
          <p:nvPr/>
        </p:nvSpPr>
        <p:spPr>
          <a:xfrm>
            <a:off x="5292245" y="5049720"/>
            <a:ext cx="211015" cy="211015"/>
          </a:xfrm>
          <a:prstGeom prst="rect">
            <a:avLst/>
          </a:prstGeom>
          <a:solidFill>
            <a:schemeClr val="bg1"/>
          </a:solidFill>
          <a:ln w="28575">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DA2724B-2AEE-4D4F-9144-3F28E8397EC8}"/>
              </a:ext>
            </a:extLst>
          </p:cNvPr>
          <p:cNvSpPr/>
          <p:nvPr/>
        </p:nvSpPr>
        <p:spPr>
          <a:xfrm>
            <a:off x="5129703" y="4665795"/>
            <a:ext cx="211015" cy="211015"/>
          </a:xfrm>
          <a:prstGeom prst="rect">
            <a:avLst/>
          </a:prstGeom>
          <a:solidFill>
            <a:schemeClr val="bg1"/>
          </a:solidFill>
          <a:ln w="28575">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601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b="1" dirty="0">
                <a:latin typeface="+mj-lt"/>
              </a:rPr>
              <a:t>Greater than or less than</a:t>
            </a:r>
          </a:p>
          <a:p>
            <a:pPr marL="0" indent="0">
              <a:spcBef>
                <a:spcPts val="1800"/>
              </a:spcBef>
              <a:buNone/>
            </a:pPr>
            <a:r>
              <a:rPr lang="en-GB" dirty="0">
                <a:latin typeface="+mj-lt"/>
              </a:rPr>
              <a:t>In this episode the inequality symbols are introduced along with the equals symbol. The episode progresses from comparing the size of objects using comparative language e.g. </a:t>
            </a:r>
            <a:r>
              <a:rPr lang="en-GB" i="1" dirty="0">
                <a:latin typeface="+mj-lt"/>
              </a:rPr>
              <a:t>bigger than, taller than </a:t>
            </a:r>
            <a:r>
              <a:rPr lang="en-GB" dirty="0">
                <a:latin typeface="+mj-lt"/>
              </a:rPr>
              <a:t>etc. to using </a:t>
            </a:r>
            <a:r>
              <a:rPr lang="en-GB" i="1" dirty="0">
                <a:latin typeface="+mj-lt"/>
              </a:rPr>
              <a:t>greater than. </a:t>
            </a:r>
            <a:r>
              <a:rPr lang="en-GB" dirty="0">
                <a:latin typeface="+mj-lt"/>
              </a:rPr>
              <a:t>The animation of two </a:t>
            </a:r>
            <a:r>
              <a:rPr lang="en-GB" dirty="0" err="1">
                <a:latin typeface="+mj-lt"/>
              </a:rPr>
              <a:t>Numberblocks</a:t>
            </a:r>
            <a:r>
              <a:rPr lang="en-GB" dirty="0">
                <a:latin typeface="+mj-lt"/>
              </a:rPr>
              <a:t> walking inside the inequality symbol provides memorable imagery to distinguish which is which:</a:t>
            </a:r>
          </a:p>
          <a:p>
            <a:pPr marL="0" indent="0">
              <a:spcBef>
                <a:spcPts val="1800"/>
              </a:spcBef>
              <a:buNone/>
            </a:pPr>
            <a:r>
              <a:rPr lang="en-GB" dirty="0">
                <a:latin typeface="+mj-lt"/>
              </a:rPr>
              <a:t>&gt; means </a:t>
            </a:r>
            <a:r>
              <a:rPr lang="en-GB" i="1" dirty="0">
                <a:latin typeface="+mj-lt"/>
              </a:rPr>
              <a:t>is greater than</a:t>
            </a:r>
            <a:endParaRPr lang="en-GB" dirty="0">
              <a:latin typeface="+mj-lt"/>
            </a:endParaRPr>
          </a:p>
          <a:p>
            <a:pPr marL="0" indent="0">
              <a:spcBef>
                <a:spcPts val="1800"/>
              </a:spcBef>
              <a:buNone/>
            </a:pPr>
            <a:r>
              <a:rPr lang="en-GB" dirty="0">
                <a:latin typeface="+mj-lt"/>
              </a:rPr>
              <a:t>&lt; means </a:t>
            </a:r>
            <a:r>
              <a:rPr lang="en-GB" i="1" dirty="0">
                <a:latin typeface="+mj-lt"/>
              </a:rPr>
              <a:t>is less than</a:t>
            </a:r>
            <a:endParaRPr lang="en-GB" dirty="0">
              <a:latin typeface="+mj-lt"/>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4083721"/>
          </a:xfrm>
        </p:spPr>
        <p:txBody>
          <a:bodyPr vert="horz" lIns="91440" tIns="45720" rIns="91440" bIns="45720" rtlCol="0" anchor="t">
            <a:normAutofit/>
          </a:bodyPr>
          <a:lstStyle/>
          <a:p>
            <a:r>
              <a:rPr lang="en-GB" sz="2400" dirty="0">
                <a:latin typeface="+mj-lt"/>
              </a:rPr>
              <a:t>Use these stem sentences to rehearse the mathematical ideas in the programme:</a:t>
            </a:r>
          </a:p>
          <a:p>
            <a:endParaRPr lang="en-GB" sz="2400" dirty="0">
              <a:latin typeface="+mj-lt"/>
            </a:endParaRPr>
          </a:p>
          <a:p>
            <a:r>
              <a:rPr lang="en-GB" sz="2400" dirty="0">
                <a:latin typeface="+mj-lt"/>
              </a:rPr>
              <a:t>“The &lt;tree&gt; is taller than the &lt;house&gt;.”</a:t>
            </a:r>
          </a:p>
          <a:p>
            <a:endParaRPr lang="en-GB" sz="2400" dirty="0">
              <a:latin typeface="+mj-lt"/>
            </a:endParaRPr>
          </a:p>
          <a:p>
            <a:r>
              <a:rPr lang="en-GB" sz="2400" dirty="0">
                <a:latin typeface="+mj-lt"/>
              </a:rPr>
              <a:t>“&lt;5&gt; is greater than &lt;3&gt;”</a:t>
            </a:r>
          </a:p>
          <a:p>
            <a:endParaRPr lang="en-GB" sz="2400" dirty="0">
              <a:latin typeface="+mj-lt"/>
            </a:endParaRPr>
          </a:p>
          <a:p>
            <a:r>
              <a:rPr lang="en-GB" sz="2400" dirty="0">
                <a:latin typeface="+mj-lt"/>
              </a:rPr>
              <a:t>“&lt;3&gt; is less than &lt;5&gt;”</a:t>
            </a:r>
          </a:p>
          <a:p>
            <a:pPr marL="0" indent="0">
              <a:buNone/>
            </a:pPr>
            <a:endParaRPr lang="en-GB" sz="18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yriad Pro"/>
              </a:rPr>
              <a:t>Watch the episode of </a:t>
            </a:r>
            <a:r>
              <a:rPr lang="en-GB" dirty="0" err="1">
                <a:latin typeface="Myriad Pro"/>
              </a:rPr>
              <a:t>Numberblocks</a:t>
            </a:r>
            <a:r>
              <a:rPr lang="en-GB" dirty="0">
                <a:latin typeface="Myriad Pro"/>
              </a:rPr>
              <a:t>. Use the following picture as a stimulus. First ask the children what they noticed about </a:t>
            </a:r>
            <a:r>
              <a:rPr lang="en-GB" dirty="0" err="1">
                <a:solidFill>
                  <a:srgbClr val="FF0000"/>
                </a:solidFill>
                <a:latin typeface="Myriad Pro"/>
              </a:rPr>
              <a:t>Blockzilla</a:t>
            </a:r>
            <a:r>
              <a:rPr lang="en-GB" dirty="0">
                <a:latin typeface="Myriad Pro"/>
              </a:rPr>
              <a:t> and allow them to talk to you and each other.</a:t>
            </a:r>
          </a:p>
          <a:p>
            <a:endParaRPr lang="en-GB" dirty="0">
              <a:latin typeface="Myriad Pro"/>
            </a:endParaRPr>
          </a:p>
          <a:p>
            <a:pPr marL="0" indent="0">
              <a:buNone/>
            </a:pPr>
            <a:r>
              <a:rPr lang="en-GB" dirty="0" err="1">
                <a:solidFill>
                  <a:srgbClr val="FF0000"/>
                </a:solidFill>
                <a:latin typeface="Myriad Pro"/>
              </a:rPr>
              <a:t>Blockzilla</a:t>
            </a:r>
            <a:r>
              <a:rPr lang="en-GB" dirty="0">
                <a:latin typeface="Myriad Pro"/>
              </a:rPr>
              <a:t> loves to choose the biggest. </a:t>
            </a:r>
          </a:p>
          <a:p>
            <a:endParaRPr lang="en-GB" dirty="0">
              <a:latin typeface="Myriad Pro"/>
            </a:endParaRPr>
          </a:p>
          <a:p>
            <a:pPr marL="0" indent="0">
              <a:buNone/>
            </a:pPr>
            <a:r>
              <a:rPr lang="en-GB" dirty="0">
                <a:latin typeface="Myriad Pro"/>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60BCAEF-04C6-461B-89E8-10EE794EA62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pic>
        <p:nvPicPr>
          <p:cNvPr id="3" name="Picture 2">
            <a:extLst>
              <a:ext uri="{FF2B5EF4-FFF2-40B4-BE49-F238E27FC236}">
                <a16:creationId xmlns:a16="http://schemas.microsoft.com/office/drawing/2014/main" id="{1F4E8C44-D116-48FB-8B4B-DD46783749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8" name="Rectangle 7">
            <a:extLst>
              <a:ext uri="{FF2B5EF4-FFF2-40B4-BE49-F238E27FC236}">
                <a16:creationId xmlns:a16="http://schemas.microsoft.com/office/drawing/2014/main" id="{C95CA6C6-44A6-4322-8DA5-626F94498331}"/>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7" name="Oval 6">
            <a:extLst>
              <a:ext uri="{FF2B5EF4-FFF2-40B4-BE49-F238E27FC236}">
                <a16:creationId xmlns:a16="http://schemas.microsoft.com/office/drawing/2014/main" id="{04165194-B24F-4762-A01F-119F78A3DC6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6478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2303</Words>
  <Application>Microsoft Office PowerPoint</Application>
  <PresentationFormat>Widescreen</PresentationFormat>
  <Paragraphs>210</Paragraphs>
  <Slides>30</Slides>
  <Notes>26</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Myriad Pro</vt:lpstr>
      <vt:lpstr>3_Custom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358</cp:revision>
  <dcterms:created xsi:type="dcterms:W3CDTF">2018-02-20T10:26:52Z</dcterms:created>
  <dcterms:modified xsi:type="dcterms:W3CDTF">2021-04-11T15:11:48Z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