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2" r:id="rId2"/>
  </p:sldMasterIdLst>
  <p:sldIdLst>
    <p:sldId id="256" r:id="rId3"/>
    <p:sldId id="257" r:id="rId4"/>
    <p:sldId id="266" r:id="rId5"/>
    <p:sldId id="258" r:id="rId6"/>
    <p:sldId id="259" r:id="rId7"/>
    <p:sldId id="260" r:id="rId8"/>
    <p:sldId id="261" r:id="rId9"/>
    <p:sldId id="267" r:id="rId10"/>
    <p:sldId id="262" r:id="rId11"/>
    <p:sldId id="263" r:id="rId12"/>
    <p:sldId id="264" r:id="rId13"/>
    <p:sldId id="265" r:id="rId14"/>
    <p:sldId id="268" r:id="rId15"/>
  </p:sldIdLst>
  <p:sldSz cx="12190413" cy="6858000"/>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8E2E8"/>
    <a:srgbClr val="82CBDD"/>
    <a:srgbClr val="00628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7" d="100"/>
          <a:sy n="67" d="100"/>
        </p:scale>
        <p:origin x="-108" y="-294"/>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themeOverride" Target="../theme/themeOverride1.xml"/><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8"/>
            <a:ext cx="10361851"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828562" y="3886200"/>
            <a:ext cx="8533289"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37964D3-E1CC-4A2B-950F-643E6DFD7207}" type="slidenum">
              <a:rPr lang="en-GB"/>
              <a:pPr>
                <a:defRPr/>
              </a:pPr>
              <a:t>‹#›</a:t>
            </a:fld>
            <a:endParaRPr lang="en-GB"/>
          </a:p>
        </p:txBody>
      </p:sp>
    </p:spTree>
    <p:extLst>
      <p:ext uri="{BB962C8B-B14F-4D97-AF65-F5344CB8AC3E}">
        <p14:creationId xmlns:p14="http://schemas.microsoft.com/office/powerpoint/2010/main" xmlns="" val="1212716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521" y="274638"/>
            <a:ext cx="10971372"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09521" y="1600203"/>
            <a:ext cx="10971372"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93C5EE7-08E1-4265-B30B-DE4F75EFC5E6}" type="slidenum">
              <a:rPr lang="en-GB"/>
              <a:pPr>
                <a:defRPr/>
              </a:pPr>
              <a:t>‹#›</a:t>
            </a:fld>
            <a:endParaRPr lang="en-GB"/>
          </a:p>
        </p:txBody>
      </p:sp>
    </p:spTree>
    <p:extLst>
      <p:ext uri="{BB962C8B-B14F-4D97-AF65-F5344CB8AC3E}">
        <p14:creationId xmlns:p14="http://schemas.microsoft.com/office/powerpoint/2010/main" xmlns="" val="349823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41"/>
            <a:ext cx="2742843"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522" y="274641"/>
            <a:ext cx="8025355"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D3F3D3-B544-45BC-A171-0A51C9312FE4}" type="slidenum">
              <a:rPr lang="en-GB"/>
              <a:pPr>
                <a:defRPr/>
              </a:pPr>
              <a:t>‹#›</a:t>
            </a:fld>
            <a:endParaRPr lang="en-GB"/>
          </a:p>
        </p:txBody>
      </p:sp>
    </p:spTree>
    <p:extLst>
      <p:ext uri="{BB962C8B-B14F-4D97-AF65-F5344CB8AC3E}">
        <p14:creationId xmlns:p14="http://schemas.microsoft.com/office/powerpoint/2010/main" xmlns="" val="3184395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113" y="-14288"/>
            <a:ext cx="12190412" cy="68580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8"/>
          <p:cNvPicPr>
            <a:picLocks noChangeAspect="1" noChangeArrowheads="1"/>
          </p:cNvPicPr>
          <p:nvPr userDrawn="1"/>
        </p:nvPicPr>
        <p:blipFill>
          <a:blip r:embed="rId4" cstate="print">
            <a:extLst>
              <a:ext uri="{28A0092B-C50C-407E-A947-70E740481C1C}">
                <a14:useLocalDpi xmlns:a14="http://schemas.microsoft.com/office/drawing/2010/main" xmlns="" val="0"/>
              </a:ext>
            </a:extLst>
          </a:blip>
          <a:srcRect/>
          <a:stretch>
            <a:fillRect/>
          </a:stretch>
        </p:blipFill>
        <p:spPr bwMode="auto">
          <a:xfrm>
            <a:off x="8831263" y="4365625"/>
            <a:ext cx="3222625"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4036" name="Rectangle 4"/>
          <p:cNvSpPr>
            <a:spLocks noGrp="1" noChangeArrowheads="1"/>
          </p:cNvSpPr>
          <p:nvPr>
            <p:ph type="ctrTitle"/>
          </p:nvPr>
        </p:nvSpPr>
        <p:spPr>
          <a:xfrm>
            <a:off x="622219" y="341316"/>
            <a:ext cx="9650744" cy="758825"/>
          </a:xfrm>
          <a:extLst>
            <a:ext uri="{909E8E84-426E-40DD-AFC4-6F175D3DCCD1}">
              <a14:hiddenFill xmlns:a14="http://schemas.microsoft.com/office/drawing/2010/main" xmlns="">
                <a:solidFill>
                  <a:schemeClr val="accent1"/>
                </a:solidFill>
              </a14:hiddenFill>
            </a:ext>
          </a:extLst>
        </p:spPr>
        <p:txBody>
          <a:bodyPr/>
          <a:lstStyle>
            <a:lvl1pPr>
              <a:defRPr>
                <a:solidFill>
                  <a:schemeClr val="bg1"/>
                </a:solidFill>
              </a:defRPr>
            </a:lvl1pPr>
          </a:lstStyle>
          <a:p>
            <a:pPr lvl="0"/>
            <a:r>
              <a:rPr lang="en-GB" noProof="0" smtClean="0"/>
              <a:t>Click to edit Master title style</a:t>
            </a:r>
          </a:p>
        </p:txBody>
      </p:sp>
      <p:sp>
        <p:nvSpPr>
          <p:cNvPr id="44037" name="Rectangle 5"/>
          <p:cNvSpPr>
            <a:spLocks noGrp="1" noChangeArrowheads="1"/>
          </p:cNvSpPr>
          <p:nvPr>
            <p:ph type="subTitle" idx="1"/>
          </p:nvPr>
        </p:nvSpPr>
        <p:spPr>
          <a:xfrm>
            <a:off x="622219" y="1255713"/>
            <a:ext cx="9650744" cy="1600200"/>
          </a:xfrm>
        </p:spPr>
        <p:txBody>
          <a:bodyPr/>
          <a:lstStyle>
            <a:lvl1pPr marL="0" indent="0">
              <a:defRPr sz="3500">
                <a:solidFill>
                  <a:schemeClr val="bg1"/>
                </a:solidFill>
              </a:defRPr>
            </a:lvl1pPr>
          </a:lstStyle>
          <a:p>
            <a:pPr lvl="0"/>
            <a:r>
              <a:rPr lang="en-GB" noProof="0" smtClean="0"/>
              <a:t>Click to edit Master subtitle style</a:t>
            </a:r>
          </a:p>
        </p:txBody>
      </p:sp>
      <p:sp>
        <p:nvSpPr>
          <p:cNvPr id="6" name="Rectangle 5"/>
          <p:cNvSpPr>
            <a:spLocks noGrp="1" noChangeArrowheads="1"/>
          </p:cNvSpPr>
          <p:nvPr>
            <p:ph type="dt" sz="half" idx="10"/>
          </p:nvPr>
        </p:nvSpPr>
        <p:spPr/>
        <p:txBody>
          <a:bodyPr/>
          <a:lstStyle>
            <a:lvl1pPr>
              <a:defRPr>
                <a:solidFill>
                  <a:schemeClr val="accent2"/>
                </a:solidFill>
              </a:defRPr>
            </a:lvl1pPr>
          </a:lstStyle>
          <a:p>
            <a:pPr>
              <a:defRPr/>
            </a:pPr>
            <a:endParaRPr lang="en-GB"/>
          </a:p>
        </p:txBody>
      </p:sp>
      <p:sp>
        <p:nvSpPr>
          <p:cNvPr id="7" name="Rectangle 6"/>
          <p:cNvSpPr>
            <a:spLocks noGrp="1" noChangeArrowheads="1"/>
          </p:cNvSpPr>
          <p:nvPr>
            <p:ph type="ftr" sz="quarter" idx="11"/>
          </p:nvPr>
        </p:nvSpPr>
        <p:spPr>
          <a:xfrm>
            <a:off x="3502025" y="6248400"/>
            <a:ext cx="8543925" cy="457200"/>
          </a:xfrm>
        </p:spPr>
        <p:txBody>
          <a:bodyPr/>
          <a:lstStyle>
            <a:lvl1pPr>
              <a:defRPr>
                <a:solidFill>
                  <a:schemeClr val="accent2"/>
                </a:solidFill>
              </a:defRPr>
            </a:lvl1pPr>
          </a:lstStyle>
          <a:p>
            <a:pPr>
              <a:defRPr/>
            </a:pPr>
            <a:endParaRPr lang="en-GB"/>
          </a:p>
        </p:txBody>
      </p:sp>
    </p:spTree>
    <p:extLst>
      <p:ext uri="{BB962C8B-B14F-4D97-AF65-F5344CB8AC3E}">
        <p14:creationId xmlns:p14="http://schemas.microsoft.com/office/powerpoint/2010/main" xmlns="" val="111667952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355138" y="6350"/>
            <a:ext cx="2600325" cy="1335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p:txBody>
          <a:bodyPr/>
          <a:lstStyle>
            <a:lvl1pPr>
              <a:defRPr/>
            </a:lvl1pPr>
          </a:lstStyle>
          <a:p>
            <a:pPr>
              <a:defRPr/>
            </a:pPr>
            <a:endParaRPr lang="en-GB"/>
          </a:p>
        </p:txBody>
      </p:sp>
      <p:sp>
        <p:nvSpPr>
          <p:cNvPr id="6" name="Rectangle 7"/>
          <p:cNvSpPr>
            <a:spLocks noGrp="1" noChangeArrowheads="1"/>
          </p:cNvSpPr>
          <p:nvPr>
            <p:ph type="ftr" sz="quarter" idx="11"/>
          </p:nvPr>
        </p:nvSpPr>
        <p:spPr/>
        <p:txBody>
          <a:bodyPr/>
          <a:lstStyle>
            <a:lvl1pPr>
              <a:defRPr/>
            </a:lvl1pPr>
          </a:lstStyle>
          <a:p>
            <a:pPr>
              <a:defRPr/>
            </a:pPr>
            <a:endParaRPr lang="en-GB"/>
          </a:p>
        </p:txBody>
      </p:sp>
      <p:sp>
        <p:nvSpPr>
          <p:cNvPr id="7" name="Rectangle 8"/>
          <p:cNvSpPr>
            <a:spLocks noGrp="1" noChangeArrowheads="1"/>
          </p:cNvSpPr>
          <p:nvPr>
            <p:ph type="sldNum" sz="quarter" idx="12"/>
          </p:nvPr>
        </p:nvSpPr>
        <p:spPr/>
        <p:txBody>
          <a:bodyPr/>
          <a:lstStyle>
            <a:lvl1pPr>
              <a:defRPr/>
            </a:lvl1pPr>
          </a:lstStyle>
          <a:p>
            <a:pPr>
              <a:defRPr/>
            </a:pPr>
            <a:fld id="{F508ECB3-BC19-499D-BEE0-1D408832301B}" type="slidenum">
              <a:rPr lang="en-GB"/>
              <a:pPr>
                <a:defRPr/>
              </a:pPr>
              <a:t>‹#›</a:t>
            </a:fld>
            <a:endParaRPr lang="en-GB"/>
          </a:p>
        </p:txBody>
      </p:sp>
    </p:spTree>
    <p:extLst>
      <p:ext uri="{BB962C8B-B14F-4D97-AF65-F5344CB8AC3E}">
        <p14:creationId xmlns:p14="http://schemas.microsoft.com/office/powerpoint/2010/main" xmlns="" val="2359354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60" y="4406903"/>
            <a:ext cx="10361851"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2960" y="2906713"/>
            <a:ext cx="1036185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1BDC91AD-5510-406B-A5C2-1BE73235CF24}" type="slidenum">
              <a:rPr lang="en-GB"/>
              <a:pPr>
                <a:defRPr/>
              </a:pPr>
              <a:t>‹#›</a:t>
            </a:fld>
            <a:endParaRPr lang="en-GB"/>
          </a:p>
        </p:txBody>
      </p:sp>
    </p:spTree>
    <p:extLst>
      <p:ext uri="{BB962C8B-B14F-4D97-AF65-F5344CB8AC3E}">
        <p14:creationId xmlns:p14="http://schemas.microsoft.com/office/powerpoint/2010/main" xmlns="" val="2872309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15868" y="1827213"/>
            <a:ext cx="517881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397851" y="1827213"/>
            <a:ext cx="517880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81563400-E6A8-418C-A02E-DE9F10B42598}" type="slidenum">
              <a:rPr lang="en-GB"/>
              <a:pPr>
                <a:defRPr/>
              </a:pPr>
              <a:t>‹#›</a:t>
            </a:fld>
            <a:endParaRPr lang="en-GB"/>
          </a:p>
        </p:txBody>
      </p:sp>
    </p:spTree>
    <p:extLst>
      <p:ext uri="{BB962C8B-B14F-4D97-AF65-F5344CB8AC3E}">
        <p14:creationId xmlns:p14="http://schemas.microsoft.com/office/powerpoint/2010/main" xmlns="" val="472575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4638"/>
            <a:ext cx="10971372"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p>
        </p:txBody>
      </p:sp>
      <p:sp>
        <p:nvSpPr>
          <p:cNvPr id="8" name="Rectangle 7"/>
          <p:cNvSpPr>
            <a:spLocks noGrp="1" noChangeArrowheads="1"/>
          </p:cNvSpPr>
          <p:nvPr>
            <p:ph type="ftr" sz="quarter" idx="11"/>
          </p:nvPr>
        </p:nvSpPr>
        <p:spPr>
          <a:ln/>
        </p:spPr>
        <p:txBody>
          <a:bodyPr/>
          <a:lstStyle>
            <a:lvl1pPr>
              <a:defRPr/>
            </a:lvl1pPr>
          </a:lstStyle>
          <a:p>
            <a:pPr>
              <a:defRPr/>
            </a:pPr>
            <a:endParaRPr lang="en-GB"/>
          </a:p>
        </p:txBody>
      </p:sp>
      <p:sp>
        <p:nvSpPr>
          <p:cNvPr id="9" name="Rectangle 8"/>
          <p:cNvSpPr>
            <a:spLocks noGrp="1" noChangeArrowheads="1"/>
          </p:cNvSpPr>
          <p:nvPr>
            <p:ph type="sldNum" sz="quarter" idx="12"/>
          </p:nvPr>
        </p:nvSpPr>
        <p:spPr>
          <a:ln/>
        </p:spPr>
        <p:txBody>
          <a:bodyPr/>
          <a:lstStyle>
            <a:lvl1pPr>
              <a:defRPr/>
            </a:lvl1pPr>
          </a:lstStyle>
          <a:p>
            <a:pPr>
              <a:defRPr/>
            </a:pPr>
            <a:fld id="{41977654-501A-4283-8948-25A96EA899AF}" type="slidenum">
              <a:rPr lang="en-GB"/>
              <a:pPr>
                <a:defRPr/>
              </a:pPr>
              <a:t>‹#›</a:t>
            </a:fld>
            <a:endParaRPr lang="en-GB"/>
          </a:p>
        </p:txBody>
      </p:sp>
    </p:spTree>
    <p:extLst>
      <p:ext uri="{BB962C8B-B14F-4D97-AF65-F5344CB8AC3E}">
        <p14:creationId xmlns:p14="http://schemas.microsoft.com/office/powerpoint/2010/main" xmlns="" val="2946554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p>
        </p:txBody>
      </p:sp>
      <p:sp>
        <p:nvSpPr>
          <p:cNvPr id="4" name="Rectangle 7"/>
          <p:cNvSpPr>
            <a:spLocks noGrp="1" noChangeArrowheads="1"/>
          </p:cNvSpPr>
          <p:nvPr>
            <p:ph type="ftr" sz="quarter" idx="11"/>
          </p:nvPr>
        </p:nvSpPr>
        <p:spPr>
          <a:ln/>
        </p:spPr>
        <p:txBody>
          <a:bodyPr/>
          <a:lstStyle>
            <a:lvl1pPr>
              <a:defRPr/>
            </a:lvl1pPr>
          </a:lstStyle>
          <a:p>
            <a:pPr>
              <a:defRPr/>
            </a:pPr>
            <a:endParaRPr lang="en-GB"/>
          </a:p>
        </p:txBody>
      </p:sp>
      <p:sp>
        <p:nvSpPr>
          <p:cNvPr id="5" name="Rectangle 8"/>
          <p:cNvSpPr>
            <a:spLocks noGrp="1" noChangeArrowheads="1"/>
          </p:cNvSpPr>
          <p:nvPr>
            <p:ph type="sldNum" sz="quarter" idx="12"/>
          </p:nvPr>
        </p:nvSpPr>
        <p:spPr>
          <a:ln/>
        </p:spPr>
        <p:txBody>
          <a:bodyPr/>
          <a:lstStyle>
            <a:lvl1pPr>
              <a:defRPr/>
            </a:lvl1pPr>
          </a:lstStyle>
          <a:p>
            <a:pPr>
              <a:defRPr/>
            </a:pPr>
            <a:fld id="{3CB2360F-0C0B-4866-91F3-772828C2E038}" type="slidenum">
              <a:rPr lang="en-GB"/>
              <a:pPr>
                <a:defRPr/>
              </a:pPr>
              <a:t>‹#›</a:t>
            </a:fld>
            <a:endParaRPr lang="en-GB"/>
          </a:p>
        </p:txBody>
      </p:sp>
    </p:spTree>
    <p:extLst>
      <p:ext uri="{BB962C8B-B14F-4D97-AF65-F5344CB8AC3E}">
        <p14:creationId xmlns:p14="http://schemas.microsoft.com/office/powerpoint/2010/main" xmlns="" val="13702547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p>
        </p:txBody>
      </p:sp>
      <p:sp>
        <p:nvSpPr>
          <p:cNvPr id="3" name="Rectangle 7"/>
          <p:cNvSpPr>
            <a:spLocks noGrp="1" noChangeArrowheads="1"/>
          </p:cNvSpPr>
          <p:nvPr>
            <p:ph type="ftr" sz="quarter" idx="11"/>
          </p:nvPr>
        </p:nvSpPr>
        <p:spPr>
          <a:ln/>
        </p:spPr>
        <p:txBody>
          <a:bodyPr/>
          <a:lstStyle>
            <a:lvl1pPr>
              <a:defRPr/>
            </a:lvl1pPr>
          </a:lstStyle>
          <a:p>
            <a:pPr>
              <a:defRPr/>
            </a:pPr>
            <a:endParaRPr lang="en-GB"/>
          </a:p>
        </p:txBody>
      </p:sp>
      <p:sp>
        <p:nvSpPr>
          <p:cNvPr id="4" name="Rectangle 8"/>
          <p:cNvSpPr>
            <a:spLocks noGrp="1" noChangeArrowheads="1"/>
          </p:cNvSpPr>
          <p:nvPr>
            <p:ph type="sldNum" sz="quarter" idx="12"/>
          </p:nvPr>
        </p:nvSpPr>
        <p:spPr>
          <a:ln/>
        </p:spPr>
        <p:txBody>
          <a:bodyPr/>
          <a:lstStyle>
            <a:lvl1pPr>
              <a:defRPr/>
            </a:lvl1pPr>
          </a:lstStyle>
          <a:p>
            <a:pPr>
              <a:defRPr/>
            </a:pPr>
            <a:fld id="{CB17D111-EFAF-4423-A501-F0028B69ADB8}" type="slidenum">
              <a:rPr lang="en-GB"/>
              <a:pPr>
                <a:defRPr/>
              </a:pPr>
              <a:t>‹#›</a:t>
            </a:fld>
            <a:endParaRPr lang="en-GB"/>
          </a:p>
        </p:txBody>
      </p:sp>
    </p:spTree>
    <p:extLst>
      <p:ext uri="{BB962C8B-B14F-4D97-AF65-F5344CB8AC3E}">
        <p14:creationId xmlns:p14="http://schemas.microsoft.com/office/powerpoint/2010/main" xmlns="" val="11134109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113" y="273053"/>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521" y="1435103"/>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05087F70-499D-4ED7-B63B-F37405F664CF}" type="slidenum">
              <a:rPr lang="en-GB"/>
              <a:pPr>
                <a:defRPr/>
              </a:pPr>
              <a:t>‹#›</a:t>
            </a:fld>
            <a:endParaRPr lang="en-GB"/>
          </a:p>
        </p:txBody>
      </p:sp>
    </p:spTree>
    <p:extLst>
      <p:ext uri="{BB962C8B-B14F-4D97-AF65-F5344CB8AC3E}">
        <p14:creationId xmlns:p14="http://schemas.microsoft.com/office/powerpoint/2010/main" xmlns="" val="2825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521" y="274638"/>
            <a:ext cx="10971372"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609521" y="1600203"/>
            <a:ext cx="10971372"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95C6AFA-EF29-44D9-81AB-3BAD946DED8D}" type="slidenum">
              <a:rPr lang="en-GB"/>
              <a:pPr>
                <a:defRPr/>
              </a:pPr>
              <a:t>‹#›</a:t>
            </a:fld>
            <a:endParaRPr lang="en-GB"/>
          </a:p>
        </p:txBody>
      </p:sp>
    </p:spTree>
    <p:extLst>
      <p:ext uri="{BB962C8B-B14F-4D97-AF65-F5344CB8AC3E}">
        <p14:creationId xmlns:p14="http://schemas.microsoft.com/office/powerpoint/2010/main" xmlns="" val="25805717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endParaRPr lang="en-GB"/>
          </a:p>
        </p:txBody>
      </p:sp>
      <p:sp>
        <p:nvSpPr>
          <p:cNvPr id="7" name="Rectangle 8"/>
          <p:cNvSpPr>
            <a:spLocks noGrp="1" noChangeArrowheads="1"/>
          </p:cNvSpPr>
          <p:nvPr>
            <p:ph type="sldNum" sz="quarter" idx="12"/>
          </p:nvPr>
        </p:nvSpPr>
        <p:spPr>
          <a:ln/>
        </p:spPr>
        <p:txBody>
          <a:bodyPr/>
          <a:lstStyle>
            <a:lvl1pPr>
              <a:defRPr/>
            </a:lvl1pPr>
          </a:lstStyle>
          <a:p>
            <a:pPr>
              <a:defRPr/>
            </a:pPr>
            <a:fld id="{ECAD2978-6E48-4D22-9808-13E6431C88F6}" type="slidenum">
              <a:rPr lang="en-GB"/>
              <a:pPr>
                <a:defRPr/>
              </a:pPr>
              <a:t>‹#›</a:t>
            </a:fld>
            <a:endParaRPr lang="en-GB"/>
          </a:p>
        </p:txBody>
      </p:sp>
    </p:spTree>
    <p:extLst>
      <p:ext uri="{BB962C8B-B14F-4D97-AF65-F5344CB8AC3E}">
        <p14:creationId xmlns:p14="http://schemas.microsoft.com/office/powerpoint/2010/main" xmlns="" val="2490417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115560B6-D5A0-472C-80F6-7B74C802466E}" type="slidenum">
              <a:rPr lang="en-GB"/>
              <a:pPr>
                <a:defRPr/>
              </a:pPr>
              <a:t>‹#›</a:t>
            </a:fld>
            <a:endParaRPr lang="en-GB"/>
          </a:p>
        </p:txBody>
      </p:sp>
    </p:spTree>
    <p:extLst>
      <p:ext uri="{BB962C8B-B14F-4D97-AF65-F5344CB8AC3E}">
        <p14:creationId xmlns:p14="http://schemas.microsoft.com/office/powerpoint/2010/main" xmlns="" val="30720053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39636" y="301625"/>
            <a:ext cx="2641256"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15869" y="301625"/>
            <a:ext cx="7720595"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p>
        </p:txBody>
      </p:sp>
      <p:sp>
        <p:nvSpPr>
          <p:cNvPr id="5" name="Rectangle 7"/>
          <p:cNvSpPr>
            <a:spLocks noGrp="1" noChangeArrowheads="1"/>
          </p:cNvSpPr>
          <p:nvPr>
            <p:ph type="ftr" sz="quarter" idx="11"/>
          </p:nvPr>
        </p:nvSpPr>
        <p:spPr>
          <a:ln/>
        </p:spPr>
        <p:txBody>
          <a:bodyPr/>
          <a:lstStyle>
            <a:lvl1pPr>
              <a:defRPr/>
            </a:lvl1pPr>
          </a:lstStyle>
          <a:p>
            <a:pPr>
              <a:defRPr/>
            </a:pPr>
            <a:endParaRPr lang="en-GB"/>
          </a:p>
        </p:txBody>
      </p:sp>
      <p:sp>
        <p:nvSpPr>
          <p:cNvPr id="6" name="Rectangle 8"/>
          <p:cNvSpPr>
            <a:spLocks noGrp="1" noChangeArrowheads="1"/>
          </p:cNvSpPr>
          <p:nvPr>
            <p:ph type="sldNum" sz="quarter" idx="12"/>
          </p:nvPr>
        </p:nvSpPr>
        <p:spPr>
          <a:ln/>
        </p:spPr>
        <p:txBody>
          <a:bodyPr/>
          <a:lstStyle>
            <a:lvl1pPr>
              <a:defRPr/>
            </a:lvl1pPr>
          </a:lstStyle>
          <a:p>
            <a:pPr>
              <a:defRPr/>
            </a:pPr>
            <a:fld id="{08C252AD-194E-4C3D-AA30-CFFAF54183D5}" type="slidenum">
              <a:rPr lang="en-GB"/>
              <a:pPr>
                <a:defRPr/>
              </a:pPr>
              <a:t>‹#›</a:t>
            </a:fld>
            <a:endParaRPr lang="en-GB"/>
          </a:p>
        </p:txBody>
      </p:sp>
    </p:spTree>
    <p:extLst>
      <p:ext uri="{BB962C8B-B14F-4D97-AF65-F5344CB8AC3E}">
        <p14:creationId xmlns:p14="http://schemas.microsoft.com/office/powerpoint/2010/main" xmlns="" val="2817650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60" y="4406903"/>
            <a:ext cx="10361851"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2960" y="2906713"/>
            <a:ext cx="10361851"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CD8EA9F-4760-4DCE-8EFD-5A70490570C1}" type="slidenum">
              <a:rPr lang="en-GB"/>
              <a:pPr>
                <a:defRPr/>
              </a:pPr>
              <a:t>‹#›</a:t>
            </a:fld>
            <a:endParaRPr lang="en-GB"/>
          </a:p>
        </p:txBody>
      </p:sp>
    </p:spTree>
    <p:extLst>
      <p:ext uri="{BB962C8B-B14F-4D97-AF65-F5344CB8AC3E}">
        <p14:creationId xmlns:p14="http://schemas.microsoft.com/office/powerpoint/2010/main" xmlns="" val="2572748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521" y="274638"/>
            <a:ext cx="10971372"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609522" y="1600203"/>
            <a:ext cx="5384099"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6793" y="1600203"/>
            <a:ext cx="5384099"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BAFE7A9-FECB-40A4-A913-5B092EC421C5}" type="slidenum">
              <a:rPr lang="en-GB"/>
              <a:pPr>
                <a:defRPr/>
              </a:pPr>
              <a:t>‹#›</a:t>
            </a:fld>
            <a:endParaRPr lang="en-GB"/>
          </a:p>
        </p:txBody>
      </p:sp>
    </p:spTree>
    <p:extLst>
      <p:ext uri="{BB962C8B-B14F-4D97-AF65-F5344CB8AC3E}">
        <p14:creationId xmlns:p14="http://schemas.microsoft.com/office/powerpoint/2010/main" xmlns="" val="3880392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4638"/>
            <a:ext cx="10971372"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521" y="1535113"/>
            <a:ext cx="538621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561" y="1535113"/>
            <a:ext cx="538833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3B34ACB-E83C-4C38-B5D9-D8A844F188F4}" type="slidenum">
              <a:rPr lang="en-GB"/>
              <a:pPr>
                <a:defRPr/>
              </a:pPr>
              <a:t>‹#›</a:t>
            </a:fld>
            <a:endParaRPr lang="en-GB"/>
          </a:p>
        </p:txBody>
      </p:sp>
    </p:spTree>
    <p:extLst>
      <p:ext uri="{BB962C8B-B14F-4D97-AF65-F5344CB8AC3E}">
        <p14:creationId xmlns:p14="http://schemas.microsoft.com/office/powerpoint/2010/main" xmlns="" val="304824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21" y="274638"/>
            <a:ext cx="10971372" cy="1143000"/>
          </a:xfrm>
          <a:prstGeom prst="rect">
            <a:avLst/>
          </a:prstGeom>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9BF5E83-879C-48B5-87D3-DF1807D08123}" type="slidenum">
              <a:rPr lang="en-GB"/>
              <a:pPr>
                <a:defRPr/>
              </a:pPr>
              <a:t>‹#›</a:t>
            </a:fld>
            <a:endParaRPr lang="en-GB"/>
          </a:p>
        </p:txBody>
      </p:sp>
    </p:spTree>
    <p:extLst>
      <p:ext uri="{BB962C8B-B14F-4D97-AF65-F5344CB8AC3E}">
        <p14:creationId xmlns:p14="http://schemas.microsoft.com/office/powerpoint/2010/main" xmlns="" val="2099766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66D348F-9ADD-4254-8474-534AFEF1C201}" type="slidenum">
              <a:rPr lang="en-GB"/>
              <a:pPr>
                <a:defRPr/>
              </a:pPr>
              <a:t>‹#›</a:t>
            </a:fld>
            <a:endParaRPr lang="en-GB"/>
          </a:p>
        </p:txBody>
      </p:sp>
    </p:spTree>
    <p:extLst>
      <p:ext uri="{BB962C8B-B14F-4D97-AF65-F5344CB8AC3E}">
        <p14:creationId xmlns:p14="http://schemas.microsoft.com/office/powerpoint/2010/main" xmlns="" val="213671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113" y="273053"/>
            <a:ext cx="6814779"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521" y="1435103"/>
            <a:ext cx="4010562"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F9AB689-115C-4AF3-A4FF-2BA43E637014}" type="slidenum">
              <a:rPr lang="en-GB"/>
              <a:pPr>
                <a:defRPr/>
              </a:pPr>
              <a:t>‹#›</a:t>
            </a:fld>
            <a:endParaRPr lang="en-GB"/>
          </a:p>
        </p:txBody>
      </p:sp>
    </p:spTree>
    <p:extLst>
      <p:ext uri="{BB962C8B-B14F-4D97-AF65-F5344CB8AC3E}">
        <p14:creationId xmlns:p14="http://schemas.microsoft.com/office/powerpoint/2010/main" xmlns="" val="864365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406" y="612775"/>
            <a:ext cx="731424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2389406" y="5367338"/>
            <a:ext cx="731424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9E70144-4050-4BCB-9158-B0F180DB04E4}" type="slidenum">
              <a:rPr lang="en-GB"/>
              <a:pPr>
                <a:defRPr/>
              </a:pPr>
              <a:t>‹#›</a:t>
            </a:fld>
            <a:endParaRPr lang="en-GB"/>
          </a:p>
        </p:txBody>
      </p:sp>
    </p:spTree>
    <p:extLst>
      <p:ext uri="{BB962C8B-B14F-4D97-AF65-F5344CB8AC3E}">
        <p14:creationId xmlns:p14="http://schemas.microsoft.com/office/powerpoint/2010/main" xmlns="" val="624277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3972"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FontTx/>
              <a:buNone/>
              <a:defRPr sz="1400"/>
            </a:lvl1pPr>
          </a:lstStyle>
          <a:p>
            <a:pPr>
              <a:defRPr/>
            </a:pPr>
            <a:endParaRPr lang="en-GB"/>
          </a:p>
        </p:txBody>
      </p:sp>
      <p:sp>
        <p:nvSpPr>
          <p:cNvPr id="83973" name="Rectangle 5"/>
          <p:cNvSpPr>
            <a:spLocks noGrp="1" noChangeArrowheads="1"/>
          </p:cNvSpPr>
          <p:nvPr>
            <p:ph type="ftr" sz="quarter" idx="3"/>
          </p:nvPr>
        </p:nvSpPr>
        <p:spPr bwMode="auto">
          <a:xfrm>
            <a:off x="4165600" y="6245225"/>
            <a:ext cx="3859213"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FontTx/>
              <a:buNone/>
              <a:defRPr sz="1400"/>
            </a:lvl1pPr>
          </a:lstStyle>
          <a:p>
            <a:pPr>
              <a:defRPr/>
            </a:pPr>
            <a:endParaRPr lang="en-GB"/>
          </a:p>
        </p:txBody>
      </p:sp>
      <p:sp>
        <p:nvSpPr>
          <p:cNvPr id="83974" name="Rectangle 6"/>
          <p:cNvSpPr>
            <a:spLocks noGrp="1" noChangeArrowheads="1"/>
          </p:cNvSpPr>
          <p:nvPr>
            <p:ph type="sldNum" sz="quarter" idx="4"/>
          </p:nvPr>
        </p:nvSpPr>
        <p:spPr bwMode="auto">
          <a:xfrm>
            <a:off x="8736013"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FontTx/>
              <a:buNone/>
              <a:defRPr sz="1400"/>
            </a:lvl1pPr>
          </a:lstStyle>
          <a:p>
            <a:pPr>
              <a:defRPr/>
            </a:pPr>
            <a:fld id="{758A9A9B-EEBA-430D-BA62-62BF024082E4}" type="slidenum">
              <a:rPr lang="en-GB"/>
              <a:pPr>
                <a:defRPr/>
              </a:pPr>
              <a:t>‹#›</a:t>
            </a:fld>
            <a:endParaRPr lang="en-GB"/>
          </a:p>
        </p:txBody>
      </p:sp>
      <p:pic>
        <p:nvPicPr>
          <p:cNvPr id="1029" name="Picture 2"/>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0" y="0"/>
            <a:ext cx="12190413"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9371013" y="142875"/>
            <a:ext cx="2681287" cy="1031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1" name="Rectangle 4"/>
          <p:cNvSpPr>
            <a:spLocks noGrp="1" noChangeArrowheads="1"/>
          </p:cNvSpPr>
          <p:nvPr>
            <p:ph type="title"/>
          </p:nvPr>
        </p:nvSpPr>
        <p:spPr bwMode="auto">
          <a:xfrm>
            <a:off x="1016000" y="301625"/>
            <a:ext cx="10564813" cy="1143000"/>
          </a:xfrm>
          <a:prstGeom prst="rect">
            <a:avLst/>
          </a:prstGeom>
          <a:noFill/>
          <a:ln>
            <a:noFill/>
          </a:ln>
          <a:effectLst/>
          <a:extLst>
            <a:ext uri="{909E8E84-426E-40DD-AFC4-6F175D3DCCD1}">
              <a14:hiddenFill xmlns:a14="http://schemas.microsoft.com/office/drawing/2010/main" xmlns="">
                <a:solidFill>
                  <a:srgbClr val="C8E2E8"/>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2052" name="Rectangle 5"/>
          <p:cNvSpPr>
            <a:spLocks noGrp="1" noChangeArrowheads="1"/>
          </p:cNvSpPr>
          <p:nvPr>
            <p:ph type="body" idx="1"/>
          </p:nvPr>
        </p:nvSpPr>
        <p:spPr bwMode="auto">
          <a:xfrm>
            <a:off x="1016000" y="1827213"/>
            <a:ext cx="1056005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p:txBody>
      </p:sp>
      <p:sp>
        <p:nvSpPr>
          <p:cNvPr id="43014" name="Rectangle 6"/>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a:p>
        </p:txBody>
      </p:sp>
      <p:sp>
        <p:nvSpPr>
          <p:cNvPr id="43015" name="Rectangle 7"/>
          <p:cNvSpPr>
            <a:spLocks noGrp="1" noChangeArrowheads="1"/>
          </p:cNvSpPr>
          <p:nvPr>
            <p:ph type="ftr" sz="quarter" idx="3"/>
          </p:nvPr>
        </p:nvSpPr>
        <p:spPr bwMode="auto">
          <a:xfrm>
            <a:off x="4165600" y="6248400"/>
            <a:ext cx="385921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8736013" y="6248400"/>
            <a:ext cx="2844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pPr>
              <a:defRPr/>
            </a:pPr>
            <a:fld id="{B046B78E-FE60-4EF2-9590-D4950DECD86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6"/>
          <p:cNvSpPr>
            <a:spLocks noGrp="1" noChangeArrowheads="1"/>
          </p:cNvSpPr>
          <p:nvPr>
            <p:ph type="ctrTitle"/>
          </p:nvPr>
        </p:nvSpPr>
        <p:spPr>
          <a:xfrm>
            <a:off x="477838" y="2349500"/>
            <a:ext cx="9650412" cy="758825"/>
          </a:xfrm>
        </p:spPr>
        <p:txBody>
          <a:bodyPr/>
          <a:lstStyle/>
          <a:p>
            <a:pPr eaLnBrk="1" hangingPunct="1"/>
            <a:r>
              <a:rPr lang="en-US" altLang="en-US" smtClean="0"/>
              <a:t>Lesson materials (and how they were presented) used by Shanghai teacher at Shanghai Huangpu District No.1 Central Primary School on Wednesday 9 </a:t>
            </a:r>
            <a:br>
              <a:rPr lang="en-US" altLang="en-US" smtClean="0"/>
            </a:br>
            <a:r>
              <a:rPr lang="en-US" altLang="en-US" smtClean="0"/>
              <a:t>November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563" y="388938"/>
            <a:ext cx="10515600" cy="5992812"/>
          </a:xfrm>
        </p:spPr>
        <p:txBody>
          <a:bodyPr>
            <a:normAutofit fontScale="70000" lnSpcReduction="20000"/>
          </a:bodyPr>
          <a:lstStyle/>
          <a:p>
            <a:pPr marL="0" indent="0">
              <a:defRPr/>
            </a:pPr>
            <a:r>
              <a:rPr lang="en-GB" dirty="0" smtClean="0"/>
              <a:t>The teacher then chose a solution from a pupil who had done the </a:t>
            </a:r>
          </a:p>
          <a:p>
            <a:pPr marL="0" indent="0">
              <a:defRPr/>
            </a:pPr>
            <a:r>
              <a:rPr lang="en-GB" dirty="0" smtClean="0"/>
              <a:t>calculation by partitioning the 5 instead of the 8, and projected this </a:t>
            </a:r>
          </a:p>
          <a:p>
            <a:pPr marL="0" indent="0">
              <a:defRPr/>
            </a:pPr>
            <a:r>
              <a:rPr lang="en-GB" dirty="0" smtClean="0"/>
              <a:t>solution onto the whiteboard using a visualiser:</a:t>
            </a:r>
          </a:p>
          <a:p>
            <a:pPr marL="0" indent="0">
              <a:defRPr/>
            </a:pPr>
            <a:r>
              <a:rPr lang="en-GB" dirty="0" smtClean="0"/>
              <a:t> </a:t>
            </a:r>
          </a:p>
          <a:p>
            <a:pPr marL="0" indent="0">
              <a:defRPr/>
            </a:pPr>
            <a:endParaRPr lang="en-GB" dirty="0" smtClean="0"/>
          </a:p>
          <a:p>
            <a:pPr marL="0" indent="0">
              <a:defRPr/>
            </a:pPr>
            <a:endParaRPr lang="en-GB" dirty="0"/>
          </a:p>
          <a:p>
            <a:pPr marL="0" indent="0">
              <a:defRPr/>
            </a:pPr>
            <a:endParaRPr lang="en-GB" dirty="0" smtClean="0"/>
          </a:p>
          <a:p>
            <a:pPr marL="0" indent="0">
              <a:defRPr/>
            </a:pPr>
            <a:endParaRPr lang="en-GB" dirty="0"/>
          </a:p>
          <a:p>
            <a:pPr marL="0" indent="0">
              <a:defRPr/>
            </a:pPr>
            <a:endParaRPr lang="en-GB" dirty="0" smtClean="0"/>
          </a:p>
          <a:p>
            <a:pPr marL="0" indent="0">
              <a:defRPr/>
            </a:pPr>
            <a:endParaRPr lang="en-GB" dirty="0" smtClean="0"/>
          </a:p>
          <a:p>
            <a:pPr marL="0" indent="0">
              <a:defRPr/>
            </a:pPr>
            <a:endParaRPr lang="en-GB" dirty="0" smtClean="0"/>
          </a:p>
          <a:p>
            <a:pPr marL="0" indent="0">
              <a:defRPr/>
            </a:pPr>
            <a:endParaRPr lang="en-GB" dirty="0"/>
          </a:p>
          <a:p>
            <a:pPr marL="0" indent="0">
              <a:defRPr/>
            </a:pPr>
            <a:endParaRPr lang="en-GB" dirty="0" smtClean="0"/>
          </a:p>
          <a:p>
            <a:pPr marL="0" indent="0">
              <a:defRPr/>
            </a:pPr>
            <a:endParaRPr lang="en-GB" dirty="0" smtClean="0"/>
          </a:p>
          <a:p>
            <a:pPr marL="0" indent="0">
              <a:defRPr/>
            </a:pPr>
            <a:r>
              <a:rPr lang="en-GB" dirty="0" smtClean="0"/>
              <a:t>The pupils were then asked to then stand up, as a whole class, and chant the method and the solution in full:</a:t>
            </a:r>
          </a:p>
          <a:p>
            <a:pPr marL="0" indent="0">
              <a:defRPr/>
            </a:pPr>
            <a:r>
              <a:rPr lang="en-GB" i="1" dirty="0" smtClean="0"/>
              <a:t>First partition the 5: 2 + 3 = 5, then 8 + 2  = 10 and 10 + 3 = 13</a:t>
            </a:r>
          </a:p>
        </p:txBody>
      </p:sp>
      <p:sp>
        <p:nvSpPr>
          <p:cNvPr id="14339" name="TextBox 3"/>
          <p:cNvSpPr txBox="1">
            <a:spLocks noChangeArrowheads="1"/>
          </p:cNvSpPr>
          <p:nvPr/>
        </p:nvSpPr>
        <p:spPr bwMode="auto">
          <a:xfrm>
            <a:off x="4344988" y="174942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8</a:t>
            </a:r>
          </a:p>
        </p:txBody>
      </p:sp>
      <p:sp>
        <p:nvSpPr>
          <p:cNvPr id="14340" name="TextBox 4"/>
          <p:cNvSpPr txBox="1">
            <a:spLocks noChangeArrowheads="1"/>
          </p:cNvSpPr>
          <p:nvPr/>
        </p:nvSpPr>
        <p:spPr bwMode="auto">
          <a:xfrm>
            <a:off x="5567363" y="1746250"/>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14341" name="TextBox 5"/>
          <p:cNvSpPr txBox="1">
            <a:spLocks noChangeArrowheads="1"/>
          </p:cNvSpPr>
          <p:nvPr/>
        </p:nvSpPr>
        <p:spPr bwMode="auto">
          <a:xfrm>
            <a:off x="4964113" y="1708150"/>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4342" name="TextBox 6"/>
          <p:cNvSpPr txBox="1">
            <a:spLocks noChangeArrowheads="1"/>
          </p:cNvSpPr>
          <p:nvPr/>
        </p:nvSpPr>
        <p:spPr bwMode="auto">
          <a:xfrm>
            <a:off x="4338638" y="3386138"/>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8</a:t>
            </a:r>
          </a:p>
        </p:txBody>
      </p:sp>
      <p:sp>
        <p:nvSpPr>
          <p:cNvPr id="14343" name="TextBox 7"/>
          <p:cNvSpPr txBox="1">
            <a:spLocks noChangeArrowheads="1"/>
          </p:cNvSpPr>
          <p:nvPr/>
        </p:nvSpPr>
        <p:spPr bwMode="auto">
          <a:xfrm>
            <a:off x="7018338" y="3400425"/>
            <a:ext cx="2389187" cy="1014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10</a:t>
            </a:r>
          </a:p>
        </p:txBody>
      </p:sp>
      <p:sp>
        <p:nvSpPr>
          <p:cNvPr id="14344" name="TextBox 8"/>
          <p:cNvSpPr txBox="1">
            <a:spLocks noChangeArrowheads="1"/>
          </p:cNvSpPr>
          <p:nvPr/>
        </p:nvSpPr>
        <p:spPr bwMode="auto">
          <a:xfrm>
            <a:off x="6473825" y="3373438"/>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4345" name="TextBox 9"/>
          <p:cNvSpPr txBox="1">
            <a:spLocks noChangeArrowheads="1"/>
          </p:cNvSpPr>
          <p:nvPr/>
        </p:nvSpPr>
        <p:spPr bwMode="auto">
          <a:xfrm>
            <a:off x="6022975" y="269716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3</a:t>
            </a:r>
          </a:p>
        </p:txBody>
      </p:sp>
      <p:sp>
        <p:nvSpPr>
          <p:cNvPr id="14346" name="TextBox 10"/>
          <p:cNvSpPr txBox="1">
            <a:spLocks noChangeArrowheads="1"/>
          </p:cNvSpPr>
          <p:nvPr/>
        </p:nvSpPr>
        <p:spPr bwMode="auto">
          <a:xfrm>
            <a:off x="5038725" y="272097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2</a:t>
            </a:r>
          </a:p>
        </p:txBody>
      </p:sp>
      <p:cxnSp>
        <p:nvCxnSpPr>
          <p:cNvPr id="12" name="Straight Connector 11"/>
          <p:cNvCxnSpPr/>
          <p:nvPr/>
        </p:nvCxnSpPr>
        <p:spPr>
          <a:xfrm>
            <a:off x="5940425" y="2549525"/>
            <a:ext cx="301625" cy="3413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5368925" y="2563813"/>
            <a:ext cx="298450"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349" name="TextBox 13"/>
          <p:cNvSpPr txBox="1">
            <a:spLocks noChangeArrowheads="1"/>
          </p:cNvSpPr>
          <p:nvPr/>
        </p:nvSpPr>
        <p:spPr bwMode="auto">
          <a:xfrm>
            <a:off x="5072063" y="337661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4350" name="TextBox 14"/>
          <p:cNvSpPr txBox="1">
            <a:spLocks noChangeArrowheads="1"/>
          </p:cNvSpPr>
          <p:nvPr/>
        </p:nvSpPr>
        <p:spPr bwMode="auto">
          <a:xfrm>
            <a:off x="5780088" y="3433763"/>
            <a:ext cx="693737"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2</a:t>
            </a:r>
          </a:p>
        </p:txBody>
      </p:sp>
      <p:sp>
        <p:nvSpPr>
          <p:cNvPr id="14351" name="TextBox 15"/>
          <p:cNvSpPr txBox="1">
            <a:spLocks noChangeArrowheads="1"/>
          </p:cNvSpPr>
          <p:nvPr/>
        </p:nvSpPr>
        <p:spPr bwMode="auto">
          <a:xfrm>
            <a:off x="4140200" y="4249738"/>
            <a:ext cx="137795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10</a:t>
            </a:r>
          </a:p>
        </p:txBody>
      </p:sp>
      <p:sp>
        <p:nvSpPr>
          <p:cNvPr id="14352" name="TextBox 16"/>
          <p:cNvSpPr txBox="1">
            <a:spLocks noChangeArrowheads="1"/>
          </p:cNvSpPr>
          <p:nvPr/>
        </p:nvSpPr>
        <p:spPr bwMode="auto">
          <a:xfrm>
            <a:off x="5160963" y="4225925"/>
            <a:ext cx="695325" cy="1014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4353" name="TextBox 17"/>
          <p:cNvSpPr txBox="1">
            <a:spLocks noChangeArrowheads="1"/>
          </p:cNvSpPr>
          <p:nvPr/>
        </p:nvSpPr>
        <p:spPr bwMode="auto">
          <a:xfrm>
            <a:off x="5851525" y="427831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3</a:t>
            </a:r>
          </a:p>
        </p:txBody>
      </p:sp>
      <p:sp>
        <p:nvSpPr>
          <p:cNvPr id="14354" name="TextBox 18"/>
          <p:cNvSpPr txBox="1">
            <a:spLocks noChangeArrowheads="1"/>
          </p:cNvSpPr>
          <p:nvPr/>
        </p:nvSpPr>
        <p:spPr bwMode="auto">
          <a:xfrm>
            <a:off x="6467475" y="4225925"/>
            <a:ext cx="695325" cy="1014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4355" name="TextBox 19"/>
          <p:cNvSpPr txBox="1">
            <a:spLocks noChangeArrowheads="1"/>
          </p:cNvSpPr>
          <p:nvPr/>
        </p:nvSpPr>
        <p:spPr bwMode="auto">
          <a:xfrm>
            <a:off x="7018338" y="4214813"/>
            <a:ext cx="2605087"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61938" y="333375"/>
            <a:ext cx="10585450" cy="6335713"/>
          </a:xfrm>
        </p:spPr>
        <p:txBody>
          <a:bodyPr/>
          <a:lstStyle/>
          <a:p>
            <a:pPr marL="0" indent="0"/>
            <a:r>
              <a:rPr lang="en-GB" altLang="en-US" sz="2800" smtClean="0"/>
              <a:t>The teacher then handed out a worksheet with 10s grids </a:t>
            </a:r>
          </a:p>
          <a:p>
            <a:pPr marL="0" indent="0"/>
            <a:r>
              <a:rPr lang="en-GB" altLang="en-US" sz="2800" smtClean="0"/>
              <a:t>printed on it that the pupils could write in, together with </a:t>
            </a:r>
          </a:p>
          <a:p>
            <a:pPr marL="0" indent="0"/>
            <a:r>
              <a:rPr lang="en-GB" altLang="en-US" sz="2800" smtClean="0"/>
              <a:t>questions. </a:t>
            </a:r>
            <a:r>
              <a:rPr lang="en-GB" altLang="en-US" sz="2800" smtClean="0">
                <a:solidFill>
                  <a:srgbClr val="0070C0"/>
                </a:solidFill>
              </a:rPr>
              <a:t>(Note this is moving from the concrete manipulatives to a more abstract diagram.) </a:t>
            </a:r>
          </a:p>
          <a:p>
            <a:pPr marL="0" indent="0"/>
            <a:endParaRPr lang="en-GB" altLang="en-US" sz="2800" smtClean="0">
              <a:solidFill>
                <a:srgbClr val="0070C0"/>
              </a:solidFill>
            </a:endParaRPr>
          </a:p>
          <a:p>
            <a:pPr marL="0" indent="0"/>
            <a:r>
              <a:rPr lang="en-GB" altLang="en-US" sz="2800" smtClean="0"/>
              <a:t>The first question asked the pupils to calculate 7 + 6 </a:t>
            </a:r>
            <a:r>
              <a:rPr lang="en-GB" altLang="en-US" sz="2800" smtClean="0">
                <a:solidFill>
                  <a:srgbClr val="0070C0"/>
                </a:solidFill>
              </a:rPr>
              <a:t>(Note the variation, the answer is the same as the previous example, 8 + 5)</a:t>
            </a:r>
            <a:r>
              <a:rPr lang="en-GB" altLang="en-US" sz="2800" smtClean="0"/>
              <a:t>,</a:t>
            </a:r>
            <a:r>
              <a:rPr lang="en-GB" altLang="en-US" sz="2800" smtClean="0">
                <a:solidFill>
                  <a:srgbClr val="0070C0"/>
                </a:solidFill>
              </a:rPr>
              <a:t> </a:t>
            </a:r>
            <a:r>
              <a:rPr lang="en-GB" altLang="en-US" sz="2800" smtClean="0"/>
              <a:t>using the 10s grids. The pupils worked on this and again the teacher selected a solution to project using the visualiser.  The whole class was then asked to chant the solution and answer in full:</a:t>
            </a:r>
          </a:p>
          <a:p>
            <a:pPr marL="0" indent="0"/>
            <a:endParaRPr lang="en-GB" altLang="en-US" sz="2800" smtClean="0"/>
          </a:p>
          <a:p>
            <a:pPr marL="0" indent="0"/>
            <a:r>
              <a:rPr lang="en-GB" altLang="en-US" sz="2800" i="1" smtClean="0"/>
              <a:t>First partition the 6: 3 + 3 = 6, then 7 + 3  = 10 and 10 + 3 = 13</a:t>
            </a:r>
          </a:p>
          <a:p>
            <a:pPr marL="0" indent="0"/>
            <a:endParaRPr lang="en-GB" altLang="en-US" sz="2800" smtClean="0"/>
          </a:p>
          <a:p>
            <a:pPr marL="0" indent="0"/>
            <a:endParaRPr lang="en-GB" altLang="en-US" sz="2800" smtClean="0"/>
          </a:p>
          <a:p>
            <a:pPr marL="0" indent="0"/>
            <a:r>
              <a:rPr lang="en-GB" altLang="en-US" sz="2800" smtClean="0"/>
              <a:t> </a:t>
            </a:r>
          </a:p>
          <a:p>
            <a:pPr marL="0" indent="0"/>
            <a:endParaRPr lang="en-GB" altLang="en-US" sz="2800" smtClean="0"/>
          </a:p>
          <a:p>
            <a:pPr marL="0" indent="0"/>
            <a:endParaRPr lang="en-GB" altLang="en-US" sz="2800" smtClean="0"/>
          </a:p>
          <a:p>
            <a:pPr marL="0" indent="0"/>
            <a:endParaRPr lang="en-GB" altLang="en-US" sz="2800" smtClean="0"/>
          </a:p>
          <a:p>
            <a:pPr marL="0" indent="0"/>
            <a:endParaRPr lang="en-GB" altLang="en-US" sz="2800" smtClean="0"/>
          </a:p>
          <a:p>
            <a:pPr marL="0" indent="0"/>
            <a:endParaRPr lang="en-GB" altLang="en-US" sz="2800" smtClean="0"/>
          </a:p>
          <a:p>
            <a:pPr marL="0" indent="0"/>
            <a:endParaRPr lang="en-GB" altLang="en-US" sz="2800" smtClean="0"/>
          </a:p>
          <a:p>
            <a:pPr marL="0" indent="0"/>
            <a:endParaRPr lang="en-GB" altLang="en-US" sz="2800" smtClean="0"/>
          </a:p>
          <a:p>
            <a:pPr marL="0" indent="0"/>
            <a:endParaRPr lang="en-GB" altLang="en-US" sz="2800" smtClean="0"/>
          </a:p>
          <a:p>
            <a:pPr marL="0" indent="0"/>
            <a:endParaRPr lang="en-GB" altLang="en-US" sz="2800" smtClean="0"/>
          </a:p>
          <a:p>
            <a:pPr marL="0" indent="0"/>
            <a:r>
              <a:rPr lang="en-GB" altLang="en-US" sz="2800" smtClean="0"/>
              <a:t>The pupils stand up as a class and chant the method and the solution in full:</a:t>
            </a:r>
          </a:p>
          <a:p>
            <a:pPr marL="0" indent="0"/>
            <a:r>
              <a:rPr lang="en-GB" altLang="en-US" sz="2800" i="1" smtClean="0"/>
              <a:t>First partition the 5: 2 + 3 = 5, then 8 + 2  = 10 and 10 + 3 = 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261938" y="333375"/>
            <a:ext cx="10874375" cy="6408738"/>
          </a:xfrm>
        </p:spPr>
        <p:txBody>
          <a:bodyPr/>
          <a:lstStyle/>
          <a:p>
            <a:pPr marL="0" indent="0"/>
            <a:r>
              <a:rPr lang="en-GB" altLang="en-US" sz="2800" dirty="0" smtClean="0"/>
              <a:t>The teacher then asked: </a:t>
            </a:r>
            <a:r>
              <a:rPr lang="en-GB" altLang="en-US" sz="2800" i="1" dirty="0" smtClean="0"/>
              <a:t>Any different opinions?</a:t>
            </a:r>
          </a:p>
          <a:p>
            <a:pPr marL="0" indent="0"/>
            <a:endParaRPr lang="en-GB" altLang="en-US" sz="2800" dirty="0" smtClean="0"/>
          </a:p>
          <a:p>
            <a:pPr marL="0" indent="0"/>
            <a:r>
              <a:rPr lang="en-GB" altLang="en-US" sz="2800" dirty="0" smtClean="0"/>
              <a:t>A pupil offered an alternative solution, which the teacher projected using the </a:t>
            </a:r>
            <a:r>
              <a:rPr lang="en-GB" altLang="en-US" sz="2800" dirty="0" err="1" smtClean="0"/>
              <a:t>visualiser</a:t>
            </a:r>
            <a:r>
              <a:rPr lang="en-GB" altLang="en-US" sz="2800" dirty="0" smtClean="0"/>
              <a:t>. The pupil was then asked to explain, and did so in full: </a:t>
            </a:r>
          </a:p>
          <a:p>
            <a:pPr marL="0" indent="0"/>
            <a:r>
              <a:rPr lang="en-GB" altLang="en-US" sz="2800" dirty="0" smtClean="0"/>
              <a:t> </a:t>
            </a:r>
            <a:r>
              <a:rPr lang="en-GB" altLang="en-US" sz="2800" i="1" dirty="0" smtClean="0"/>
              <a:t>First partition the 7: 4 + 3 </a:t>
            </a:r>
            <a:r>
              <a:rPr lang="en-GB" altLang="en-US" sz="2800" i="1" smtClean="0"/>
              <a:t>= 7, </a:t>
            </a:r>
            <a:r>
              <a:rPr lang="en-GB" altLang="en-US" sz="2800" i="1" dirty="0" smtClean="0"/>
              <a:t>then 6 + 4  = 10 and 10 + 3 = 13</a:t>
            </a:r>
          </a:p>
          <a:p>
            <a:pPr marL="0" indent="0"/>
            <a:endParaRPr lang="en-GB" altLang="en-US" sz="2800" i="1" dirty="0" smtClean="0"/>
          </a:p>
          <a:p>
            <a:pPr marL="0" indent="0"/>
            <a:r>
              <a:rPr lang="en-GB" altLang="en-US" sz="2800" dirty="0" smtClean="0"/>
              <a:t>Finally, the pupils were asked to do one more question on the worksheet: 2 + 9.</a:t>
            </a:r>
          </a:p>
          <a:p>
            <a:pPr marL="0" indent="0"/>
            <a:endParaRPr lang="en-GB" altLang="en-US" sz="2800" dirty="0" smtClean="0"/>
          </a:p>
          <a:p>
            <a:pPr marL="0" indent="0"/>
            <a:r>
              <a:rPr lang="en-GB" altLang="en-US" sz="2800" dirty="0" smtClean="0"/>
              <a:t>The pupils then handed in their worksheets and the lesson ended.</a:t>
            </a:r>
            <a:br>
              <a:rPr lang="en-GB" altLang="en-US" sz="2800" dirty="0" smtClean="0"/>
            </a:br>
            <a:endParaRPr lang="en-GB" altLang="en-US" sz="2800" dirty="0" smtClean="0"/>
          </a:p>
          <a:p>
            <a:pPr marL="0" indent="0"/>
            <a:r>
              <a:rPr lang="en-GB" altLang="en-US" sz="2800" dirty="0" smtClean="0"/>
              <a:t>The total lesson time was 35 minutes.</a:t>
            </a:r>
          </a:p>
          <a:p>
            <a:pPr marL="0" indent="0"/>
            <a:endParaRPr lang="en-GB" altLang="en-US" sz="2800" dirty="0" smtClean="0"/>
          </a:p>
          <a:p>
            <a:pPr marL="0" indent="0"/>
            <a:endParaRPr lang="en-GB" altLang="en-US" sz="2800" dirty="0" smtClean="0"/>
          </a:p>
          <a:p>
            <a:pPr marL="0" indent="0"/>
            <a:endParaRPr lang="en-GB" altLang="en-US" sz="2800" dirty="0" smtClean="0"/>
          </a:p>
          <a:p>
            <a:pPr marL="0" indent="0"/>
            <a:endParaRPr lang="en-GB" altLang="en-US" sz="2800" dirty="0" smtClean="0"/>
          </a:p>
          <a:p>
            <a:pPr marL="0" indent="0"/>
            <a:endParaRPr lang="en-GB" altLang="en-US" sz="2800" dirty="0" smtClean="0"/>
          </a:p>
          <a:p>
            <a:pPr marL="0" indent="0"/>
            <a:endParaRPr lang="en-GB" altLang="en-US" sz="2800" dirty="0" smtClean="0"/>
          </a:p>
          <a:p>
            <a:pPr marL="0" indent="0"/>
            <a:endParaRPr lang="en-GB" altLang="en-US" sz="2800" dirty="0" smtClean="0"/>
          </a:p>
          <a:p>
            <a:pPr marL="0" indent="0"/>
            <a:endParaRPr lang="en-GB" altLang="en-US" sz="2800" dirty="0" smtClean="0"/>
          </a:p>
          <a:p>
            <a:pPr marL="0" indent="0"/>
            <a:endParaRPr lang="en-GB" altLang="en-US" sz="2800" dirty="0" smtClean="0"/>
          </a:p>
          <a:p>
            <a:pPr marL="0" indent="0"/>
            <a:endParaRPr lang="en-GB" altLang="en-US" sz="2800" dirty="0" smtClean="0"/>
          </a:p>
          <a:p>
            <a:pPr marL="0" indent="0"/>
            <a:r>
              <a:rPr lang="en-GB" altLang="en-US" sz="2800" dirty="0" smtClean="0"/>
              <a:t>The pupils stand up as a class and chant the method and the solution in full:</a:t>
            </a:r>
          </a:p>
          <a:p>
            <a:pPr marL="0" indent="0"/>
            <a:r>
              <a:rPr lang="en-GB" altLang="en-US" sz="2800" i="1" dirty="0" smtClean="0"/>
              <a:t>First partition the 5: 2 + 3 = 5, then 8 + 2  = 10 and 10 + 3 = 13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Users\Deborah.morgan\AppData\Local\Microsoft\Windows\Temporary Internet Files\Content.Outlook\XFTW6GH3\IMG_3719.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630363" y="1628775"/>
            <a:ext cx="5802312" cy="4351338"/>
          </a:xfrm>
        </p:spPr>
      </p:pic>
      <p:sp>
        <p:nvSpPr>
          <p:cNvPr id="17411" name="TextBox 3"/>
          <p:cNvSpPr txBox="1">
            <a:spLocks noChangeArrowheads="1"/>
          </p:cNvSpPr>
          <p:nvPr/>
        </p:nvSpPr>
        <p:spPr bwMode="auto">
          <a:xfrm>
            <a:off x="406400" y="333375"/>
            <a:ext cx="9590088"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6pPr>
            <a:lvl7pPr marL="29718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7pPr>
            <a:lvl8pPr marL="34290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8pPr>
            <a:lvl9pPr marL="38862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9pPr>
          </a:lstStyle>
          <a:p>
            <a:pPr eaLnBrk="1" hangingPunct="1">
              <a:buFont typeface="Arial" charset="0"/>
              <a:buNone/>
            </a:pPr>
            <a:r>
              <a:rPr lang="en-GB" altLang="en-US"/>
              <a:t>The children were asked to ring the ten on their grid solutions. Making ten was the key part of the lesson.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740400" y="1501775"/>
          <a:ext cx="3500440" cy="1346200"/>
        </p:xfrm>
        <a:graphic>
          <a:graphicData uri="http://schemas.openxmlformats.org/drawingml/2006/table">
            <a:tbl>
              <a:tblPr firstRow="1" bandRow="1">
                <a:tableStyleId>{5C22544A-7EE6-4342-B048-85BDC9FD1C3A}</a:tableStyleId>
              </a:tblPr>
              <a:tblGrid>
                <a:gridCol w="700088"/>
                <a:gridCol w="700088"/>
                <a:gridCol w="700088"/>
                <a:gridCol w="700088"/>
                <a:gridCol w="700088"/>
              </a:tblGrid>
              <a:tr h="673100">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r>
              <a:tr h="673100">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r>
            </a:tbl>
          </a:graphicData>
        </a:graphic>
      </p:graphicFrame>
      <p:graphicFrame>
        <p:nvGraphicFramePr>
          <p:cNvPr id="4" name="Table 3"/>
          <p:cNvGraphicFramePr>
            <a:graphicFrameLocks noGrp="1"/>
          </p:cNvGraphicFramePr>
          <p:nvPr/>
        </p:nvGraphicFramePr>
        <p:xfrm>
          <a:off x="673100" y="1528763"/>
          <a:ext cx="3595690" cy="1344612"/>
        </p:xfrm>
        <a:graphic>
          <a:graphicData uri="http://schemas.openxmlformats.org/drawingml/2006/table">
            <a:tbl>
              <a:tblPr firstRow="1" bandRow="1">
                <a:tableStyleId>{5C22544A-7EE6-4342-B048-85BDC9FD1C3A}</a:tableStyleId>
              </a:tblPr>
              <a:tblGrid>
                <a:gridCol w="719138"/>
                <a:gridCol w="719138"/>
                <a:gridCol w="719138"/>
                <a:gridCol w="719138"/>
                <a:gridCol w="719138"/>
              </a:tblGrid>
              <a:tr h="672306">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r>
              <a:tr h="672306">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c>
                  <a:txBody>
                    <a:bodyPr/>
                    <a:lstStyle/>
                    <a:p>
                      <a:endParaRPr lang="en-GB" sz="1800" dirty="0"/>
                    </a:p>
                  </a:txBody>
                  <a:tcPr marL="91425" marR="91425" marT="45686" marB="45686">
                    <a:solidFill>
                      <a:schemeClr val="tx1">
                        <a:lumMod val="50000"/>
                        <a:lumOff val="50000"/>
                      </a:schemeClr>
                    </a:solidFill>
                  </a:tcPr>
                </a:tc>
              </a:tr>
            </a:tbl>
          </a:graphicData>
        </a:graphic>
      </p:graphicFrame>
      <p:sp>
        <p:nvSpPr>
          <p:cNvPr id="5" name="Oval 4"/>
          <p:cNvSpPr/>
          <p:nvPr/>
        </p:nvSpPr>
        <p:spPr>
          <a:xfrm>
            <a:off x="873125" y="1609725"/>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Oval 5"/>
          <p:cNvSpPr/>
          <p:nvPr/>
        </p:nvSpPr>
        <p:spPr>
          <a:xfrm>
            <a:off x="8609013" y="1585913"/>
            <a:ext cx="479425" cy="4778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Oval 6"/>
          <p:cNvSpPr/>
          <p:nvPr/>
        </p:nvSpPr>
        <p:spPr>
          <a:xfrm>
            <a:off x="7907338" y="1585913"/>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8" name="Oval 7"/>
          <p:cNvSpPr/>
          <p:nvPr/>
        </p:nvSpPr>
        <p:spPr>
          <a:xfrm>
            <a:off x="7251700" y="1585913"/>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 name="Oval 8"/>
          <p:cNvSpPr/>
          <p:nvPr/>
        </p:nvSpPr>
        <p:spPr>
          <a:xfrm>
            <a:off x="6581775" y="158908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0" name="Oval 9"/>
          <p:cNvSpPr/>
          <p:nvPr/>
        </p:nvSpPr>
        <p:spPr>
          <a:xfrm>
            <a:off x="5848350" y="1568450"/>
            <a:ext cx="477838" cy="477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Oval 10"/>
          <p:cNvSpPr/>
          <p:nvPr/>
        </p:nvSpPr>
        <p:spPr>
          <a:xfrm>
            <a:off x="3605213" y="1604963"/>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2" name="Oval 11"/>
          <p:cNvSpPr/>
          <p:nvPr/>
        </p:nvSpPr>
        <p:spPr>
          <a:xfrm>
            <a:off x="2978150" y="1609725"/>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3" name="Oval 12"/>
          <p:cNvSpPr/>
          <p:nvPr/>
        </p:nvSpPr>
        <p:spPr>
          <a:xfrm>
            <a:off x="2166938" y="1609725"/>
            <a:ext cx="477837"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4" name="Oval 13"/>
          <p:cNvSpPr/>
          <p:nvPr/>
        </p:nvSpPr>
        <p:spPr>
          <a:xfrm>
            <a:off x="1519238" y="1609725"/>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 name="Oval 14"/>
          <p:cNvSpPr/>
          <p:nvPr/>
        </p:nvSpPr>
        <p:spPr>
          <a:xfrm>
            <a:off x="2911475" y="2301875"/>
            <a:ext cx="477838"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6" name="Oval 15"/>
          <p:cNvSpPr/>
          <p:nvPr/>
        </p:nvSpPr>
        <p:spPr>
          <a:xfrm>
            <a:off x="2232025" y="2301875"/>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7" name="Oval 16"/>
          <p:cNvSpPr/>
          <p:nvPr/>
        </p:nvSpPr>
        <p:spPr>
          <a:xfrm>
            <a:off x="1504950" y="2301875"/>
            <a:ext cx="477838"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8" name="Oval 17"/>
          <p:cNvSpPr/>
          <p:nvPr/>
        </p:nvSpPr>
        <p:spPr>
          <a:xfrm>
            <a:off x="873125" y="2301875"/>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200" name="TextBox 18"/>
          <p:cNvSpPr txBox="1">
            <a:spLocks noChangeArrowheads="1"/>
          </p:cNvSpPr>
          <p:nvPr/>
        </p:nvSpPr>
        <p:spPr bwMode="auto">
          <a:xfrm>
            <a:off x="5578475" y="287337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9</a:t>
            </a:r>
          </a:p>
        </p:txBody>
      </p:sp>
      <p:sp>
        <p:nvSpPr>
          <p:cNvPr id="6201" name="TextBox 19"/>
          <p:cNvSpPr txBox="1">
            <a:spLocks noChangeArrowheads="1"/>
          </p:cNvSpPr>
          <p:nvPr/>
        </p:nvSpPr>
        <p:spPr bwMode="auto">
          <a:xfrm>
            <a:off x="8020050" y="287337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6202" name="TextBox 20"/>
          <p:cNvSpPr txBox="1">
            <a:spLocks noChangeArrowheads="1"/>
          </p:cNvSpPr>
          <p:nvPr/>
        </p:nvSpPr>
        <p:spPr bwMode="auto">
          <a:xfrm>
            <a:off x="6843713" y="287337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6203" name="TextBox 21"/>
          <p:cNvSpPr txBox="1">
            <a:spLocks noChangeArrowheads="1"/>
          </p:cNvSpPr>
          <p:nvPr/>
        </p:nvSpPr>
        <p:spPr bwMode="auto">
          <a:xfrm>
            <a:off x="5540375" y="464026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9</a:t>
            </a:r>
          </a:p>
        </p:txBody>
      </p:sp>
      <p:sp>
        <p:nvSpPr>
          <p:cNvPr id="6204" name="TextBox 22"/>
          <p:cNvSpPr txBox="1">
            <a:spLocks noChangeArrowheads="1"/>
          </p:cNvSpPr>
          <p:nvPr/>
        </p:nvSpPr>
        <p:spPr bwMode="auto">
          <a:xfrm>
            <a:off x="8256588" y="4640263"/>
            <a:ext cx="21590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10</a:t>
            </a:r>
          </a:p>
        </p:txBody>
      </p:sp>
      <p:sp>
        <p:nvSpPr>
          <p:cNvPr id="6205" name="TextBox 23"/>
          <p:cNvSpPr txBox="1">
            <a:spLocks noChangeArrowheads="1"/>
          </p:cNvSpPr>
          <p:nvPr/>
        </p:nvSpPr>
        <p:spPr bwMode="auto">
          <a:xfrm>
            <a:off x="7666038" y="463232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6206" name="TextBox 24"/>
          <p:cNvSpPr txBox="1">
            <a:spLocks noChangeArrowheads="1"/>
          </p:cNvSpPr>
          <p:nvPr/>
        </p:nvSpPr>
        <p:spPr bwMode="auto">
          <a:xfrm>
            <a:off x="8520113" y="3786188"/>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4</a:t>
            </a:r>
          </a:p>
        </p:txBody>
      </p:sp>
      <p:sp>
        <p:nvSpPr>
          <p:cNvPr id="6207" name="TextBox 25"/>
          <p:cNvSpPr txBox="1">
            <a:spLocks noChangeArrowheads="1"/>
          </p:cNvSpPr>
          <p:nvPr/>
        </p:nvSpPr>
        <p:spPr bwMode="auto">
          <a:xfrm>
            <a:off x="7385050" y="3786188"/>
            <a:ext cx="693738"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a:t>
            </a:r>
          </a:p>
        </p:txBody>
      </p:sp>
      <p:cxnSp>
        <p:nvCxnSpPr>
          <p:cNvPr id="27" name="Straight Connector 26"/>
          <p:cNvCxnSpPr/>
          <p:nvPr/>
        </p:nvCxnSpPr>
        <p:spPr>
          <a:xfrm>
            <a:off x="8474075" y="3649663"/>
            <a:ext cx="301625" cy="3413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7821613" y="3740150"/>
            <a:ext cx="300037"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210" name="TextBox 28"/>
          <p:cNvSpPr txBox="1">
            <a:spLocks noChangeArrowheads="1"/>
          </p:cNvSpPr>
          <p:nvPr/>
        </p:nvSpPr>
        <p:spPr bwMode="auto">
          <a:xfrm>
            <a:off x="6335713" y="464026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6211" name="TextBox 29"/>
          <p:cNvSpPr txBox="1">
            <a:spLocks noChangeArrowheads="1"/>
          </p:cNvSpPr>
          <p:nvPr/>
        </p:nvSpPr>
        <p:spPr bwMode="auto">
          <a:xfrm>
            <a:off x="7097713" y="464026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a:t>
            </a:r>
          </a:p>
        </p:txBody>
      </p:sp>
      <p:sp>
        <p:nvSpPr>
          <p:cNvPr id="6212" name="TextBox 30"/>
          <p:cNvSpPr txBox="1">
            <a:spLocks noChangeArrowheads="1"/>
          </p:cNvSpPr>
          <p:nvPr/>
        </p:nvSpPr>
        <p:spPr bwMode="auto">
          <a:xfrm>
            <a:off x="4875213" y="5616575"/>
            <a:ext cx="14097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 10</a:t>
            </a:r>
          </a:p>
        </p:txBody>
      </p:sp>
      <p:sp>
        <p:nvSpPr>
          <p:cNvPr id="6213" name="TextBox 31"/>
          <p:cNvSpPr txBox="1">
            <a:spLocks noChangeArrowheads="1"/>
          </p:cNvSpPr>
          <p:nvPr/>
        </p:nvSpPr>
        <p:spPr bwMode="auto">
          <a:xfrm>
            <a:off x="6335713" y="55927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6214" name="TextBox 32"/>
          <p:cNvSpPr txBox="1">
            <a:spLocks noChangeArrowheads="1"/>
          </p:cNvSpPr>
          <p:nvPr/>
        </p:nvSpPr>
        <p:spPr bwMode="auto">
          <a:xfrm>
            <a:off x="7026275" y="5645150"/>
            <a:ext cx="881063"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4</a:t>
            </a:r>
          </a:p>
        </p:txBody>
      </p:sp>
      <p:sp>
        <p:nvSpPr>
          <p:cNvPr id="6215" name="TextBox 33"/>
          <p:cNvSpPr txBox="1">
            <a:spLocks noChangeArrowheads="1"/>
          </p:cNvSpPr>
          <p:nvPr/>
        </p:nvSpPr>
        <p:spPr bwMode="auto">
          <a:xfrm>
            <a:off x="7642225" y="5592763"/>
            <a:ext cx="693738"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6216" name="TextBox 34"/>
          <p:cNvSpPr txBox="1">
            <a:spLocks noChangeArrowheads="1"/>
          </p:cNvSpPr>
          <p:nvPr/>
        </p:nvSpPr>
        <p:spPr bwMode="auto">
          <a:xfrm>
            <a:off x="8191500" y="5581650"/>
            <a:ext cx="193675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14</a:t>
            </a:r>
          </a:p>
        </p:txBody>
      </p:sp>
      <p:sp>
        <p:nvSpPr>
          <p:cNvPr id="6217" name="TextBox 35"/>
          <p:cNvSpPr txBox="1">
            <a:spLocks noChangeArrowheads="1"/>
          </p:cNvSpPr>
          <p:nvPr/>
        </p:nvSpPr>
        <p:spPr bwMode="auto">
          <a:xfrm>
            <a:off x="587375" y="163513"/>
            <a:ext cx="8575675" cy="1039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2800"/>
              <a:t>The teacher demonstrated the sum 9 + 5 using </a:t>
            </a:r>
          </a:p>
          <a:p>
            <a:pPr eaLnBrk="1" hangingPunct="1">
              <a:buClr>
                <a:srgbClr val="00628C"/>
              </a:buClr>
              <a:buFont typeface="Arial" charset="0"/>
              <a:buNone/>
            </a:pPr>
            <a:r>
              <a:rPr lang="en-GB" altLang="en-US" sz="2800"/>
              <a:t>manipulatives fixed to the blackboard: </a:t>
            </a:r>
          </a:p>
        </p:txBody>
      </p:sp>
      <p:sp>
        <p:nvSpPr>
          <p:cNvPr id="6218" name="TextBox 36"/>
          <p:cNvSpPr txBox="1">
            <a:spLocks noChangeArrowheads="1"/>
          </p:cNvSpPr>
          <p:nvPr/>
        </p:nvSpPr>
        <p:spPr bwMode="auto">
          <a:xfrm>
            <a:off x="190500" y="3349625"/>
            <a:ext cx="5033963"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2800"/>
              <a:t>Underneath the teacher wrote: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Deborah.morgan\AppData\Local\Microsoft\Windows\Temporary Internet Files\Content.Outlook\XFTW6GH3\IMG_3706.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911225" y="260350"/>
            <a:ext cx="8220075" cy="616585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261938" y="860425"/>
            <a:ext cx="11091862" cy="5980113"/>
          </a:xfrm>
        </p:spPr>
        <p:txBody>
          <a:bodyPr/>
          <a:lstStyle/>
          <a:p>
            <a:pPr marL="0" indent="0"/>
            <a:r>
              <a:rPr lang="en-GB" altLang="en-US" sz="2800" dirty="0" smtClean="0"/>
              <a:t>The teacher then explained very precisely: </a:t>
            </a:r>
          </a:p>
          <a:p>
            <a:pPr marL="0" indent="0"/>
            <a:r>
              <a:rPr lang="en-GB" altLang="en-US" sz="2800" i="1" dirty="0" smtClean="0"/>
              <a:t>First partition the 5: 1 + 4 = 5, then 9 + 1  = 10 and 10 + 4 = 14</a:t>
            </a:r>
          </a:p>
          <a:p>
            <a:pPr marL="0" indent="0"/>
            <a:r>
              <a:rPr lang="en-GB" altLang="en-US" sz="2800" dirty="0" smtClean="0"/>
              <a:t>She then asked one student to say it, in full, then another, in full, then the whole class were asked to chant it, saying the whole thing in full. She described this as rehearsing the process.</a:t>
            </a:r>
          </a:p>
          <a:p>
            <a:pPr marL="0" indent="0"/>
            <a:endParaRPr lang="en-GB" altLang="en-US" sz="2800" dirty="0" smtClean="0"/>
          </a:p>
          <a:p>
            <a:pPr marL="0" indent="0"/>
            <a:r>
              <a:rPr lang="en-GB" altLang="en-US" sz="2800" dirty="0" smtClean="0"/>
              <a:t>The students were then given their own manipulatives – grids and counters that matched those the teacher was using.  They were asked to use their grids to demonstrate the sum.  The teacher went around the class, checking what they were doing.  She singled out one boy and asked him to go to the front with her to show what he had done, using a </a:t>
            </a:r>
            <a:r>
              <a:rPr lang="en-GB" altLang="en-US" sz="2800" dirty="0" err="1" smtClean="0"/>
              <a:t>visualiser</a:t>
            </a:r>
            <a:r>
              <a:rPr lang="en-GB" altLang="en-US" sz="2800" dirty="0" smtClean="0"/>
              <a:t> to project his grids onto the whiteboard.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661025" y="992188"/>
          <a:ext cx="3500440" cy="1344612"/>
        </p:xfrm>
        <a:graphic>
          <a:graphicData uri="http://schemas.openxmlformats.org/drawingml/2006/table">
            <a:tbl>
              <a:tblPr firstRow="1" bandRow="1">
                <a:tableStyleId>{5C22544A-7EE6-4342-B048-85BDC9FD1C3A}</a:tableStyleId>
              </a:tblPr>
              <a:tblGrid>
                <a:gridCol w="700088"/>
                <a:gridCol w="700088"/>
                <a:gridCol w="700088"/>
                <a:gridCol w="700088"/>
                <a:gridCol w="700088"/>
              </a:tblGrid>
              <a:tr h="672306">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r>
              <a:tr h="672306">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r>
            </a:tbl>
          </a:graphicData>
        </a:graphic>
      </p:graphicFrame>
      <p:graphicFrame>
        <p:nvGraphicFramePr>
          <p:cNvPr id="3" name="Table 2"/>
          <p:cNvGraphicFramePr>
            <a:graphicFrameLocks noGrp="1"/>
          </p:cNvGraphicFramePr>
          <p:nvPr/>
        </p:nvGraphicFramePr>
        <p:xfrm>
          <a:off x="415925" y="1019175"/>
          <a:ext cx="3597275" cy="1346200"/>
        </p:xfrm>
        <a:graphic>
          <a:graphicData uri="http://schemas.openxmlformats.org/drawingml/2006/table">
            <a:tbl>
              <a:tblPr firstRow="1" bandRow="1">
                <a:tableStyleId>{5C22544A-7EE6-4342-B048-85BDC9FD1C3A}</a:tableStyleId>
              </a:tblPr>
              <a:tblGrid>
                <a:gridCol w="719455"/>
                <a:gridCol w="719455"/>
                <a:gridCol w="719455"/>
                <a:gridCol w="719455"/>
                <a:gridCol w="719455"/>
              </a:tblGrid>
              <a:tr h="673100">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r>
              <a:tr h="673100">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r>
            </a:tbl>
          </a:graphicData>
        </a:graphic>
      </p:graphicFrame>
      <p:sp>
        <p:nvSpPr>
          <p:cNvPr id="4" name="Oval 3"/>
          <p:cNvSpPr/>
          <p:nvPr/>
        </p:nvSpPr>
        <p:spPr>
          <a:xfrm>
            <a:off x="615950" y="110013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5" name="Oval 4"/>
          <p:cNvSpPr/>
          <p:nvPr/>
        </p:nvSpPr>
        <p:spPr>
          <a:xfrm>
            <a:off x="3368675" y="1778000"/>
            <a:ext cx="477838"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6" name="Oval 5"/>
          <p:cNvSpPr/>
          <p:nvPr/>
        </p:nvSpPr>
        <p:spPr>
          <a:xfrm>
            <a:off x="7827963" y="1074738"/>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 name="Oval 6"/>
          <p:cNvSpPr/>
          <p:nvPr/>
        </p:nvSpPr>
        <p:spPr>
          <a:xfrm>
            <a:off x="7172325" y="1074738"/>
            <a:ext cx="477838"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8" name="Oval 7"/>
          <p:cNvSpPr/>
          <p:nvPr/>
        </p:nvSpPr>
        <p:spPr>
          <a:xfrm>
            <a:off x="6502400" y="1077913"/>
            <a:ext cx="477838"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9" name="Oval 8"/>
          <p:cNvSpPr/>
          <p:nvPr/>
        </p:nvSpPr>
        <p:spPr>
          <a:xfrm>
            <a:off x="5767388" y="1057275"/>
            <a:ext cx="479425" cy="477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0" name="Oval 9"/>
          <p:cNvSpPr/>
          <p:nvPr/>
        </p:nvSpPr>
        <p:spPr>
          <a:xfrm>
            <a:off x="3349625" y="1096963"/>
            <a:ext cx="477838"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1" name="Oval 10"/>
          <p:cNvSpPr/>
          <p:nvPr/>
        </p:nvSpPr>
        <p:spPr>
          <a:xfrm>
            <a:off x="2720975" y="110013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2" name="Oval 11"/>
          <p:cNvSpPr/>
          <p:nvPr/>
        </p:nvSpPr>
        <p:spPr>
          <a:xfrm>
            <a:off x="1909763" y="110013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3" name="Oval 12"/>
          <p:cNvSpPr/>
          <p:nvPr/>
        </p:nvSpPr>
        <p:spPr>
          <a:xfrm>
            <a:off x="1262063" y="110013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4" name="Oval 13"/>
          <p:cNvSpPr/>
          <p:nvPr/>
        </p:nvSpPr>
        <p:spPr>
          <a:xfrm>
            <a:off x="2654300" y="1792288"/>
            <a:ext cx="477838"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5" name="Oval 14"/>
          <p:cNvSpPr/>
          <p:nvPr/>
        </p:nvSpPr>
        <p:spPr>
          <a:xfrm>
            <a:off x="1974850" y="1792288"/>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6" name="Oval 15"/>
          <p:cNvSpPr/>
          <p:nvPr/>
        </p:nvSpPr>
        <p:spPr>
          <a:xfrm>
            <a:off x="1247775" y="1792288"/>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7" name="Oval 16"/>
          <p:cNvSpPr/>
          <p:nvPr/>
        </p:nvSpPr>
        <p:spPr>
          <a:xfrm>
            <a:off x="615950" y="1792288"/>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9272" name="TextBox 17"/>
          <p:cNvSpPr txBox="1">
            <a:spLocks noChangeArrowheads="1"/>
          </p:cNvSpPr>
          <p:nvPr/>
        </p:nvSpPr>
        <p:spPr bwMode="auto">
          <a:xfrm>
            <a:off x="6477000" y="25447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9</a:t>
            </a:r>
          </a:p>
        </p:txBody>
      </p:sp>
      <p:sp>
        <p:nvSpPr>
          <p:cNvPr id="9273" name="TextBox 18"/>
          <p:cNvSpPr txBox="1">
            <a:spLocks noChangeArrowheads="1"/>
          </p:cNvSpPr>
          <p:nvPr/>
        </p:nvSpPr>
        <p:spPr bwMode="auto">
          <a:xfrm>
            <a:off x="8918575" y="25447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9274" name="TextBox 19"/>
          <p:cNvSpPr txBox="1">
            <a:spLocks noChangeArrowheads="1"/>
          </p:cNvSpPr>
          <p:nvPr/>
        </p:nvSpPr>
        <p:spPr bwMode="auto">
          <a:xfrm>
            <a:off x="7742238" y="25447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9275" name="TextBox 20"/>
          <p:cNvSpPr txBox="1">
            <a:spLocks noChangeArrowheads="1"/>
          </p:cNvSpPr>
          <p:nvPr/>
        </p:nvSpPr>
        <p:spPr bwMode="auto">
          <a:xfrm>
            <a:off x="6438900" y="431006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9276" name="TextBox 21"/>
          <p:cNvSpPr txBox="1">
            <a:spLocks noChangeArrowheads="1"/>
          </p:cNvSpPr>
          <p:nvPr/>
        </p:nvSpPr>
        <p:spPr bwMode="auto">
          <a:xfrm>
            <a:off x="9155113" y="4310063"/>
            <a:ext cx="219075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10</a:t>
            </a:r>
          </a:p>
        </p:txBody>
      </p:sp>
      <p:sp>
        <p:nvSpPr>
          <p:cNvPr id="9277" name="TextBox 22"/>
          <p:cNvSpPr txBox="1">
            <a:spLocks noChangeArrowheads="1"/>
          </p:cNvSpPr>
          <p:nvPr/>
        </p:nvSpPr>
        <p:spPr bwMode="auto">
          <a:xfrm>
            <a:off x="8564563" y="4303713"/>
            <a:ext cx="693737"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9278" name="TextBox 23"/>
          <p:cNvSpPr txBox="1">
            <a:spLocks noChangeArrowheads="1"/>
          </p:cNvSpPr>
          <p:nvPr/>
        </p:nvSpPr>
        <p:spPr bwMode="auto">
          <a:xfrm>
            <a:off x="7002463" y="3455988"/>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9279" name="TextBox 24"/>
          <p:cNvSpPr txBox="1">
            <a:spLocks noChangeArrowheads="1"/>
          </p:cNvSpPr>
          <p:nvPr/>
        </p:nvSpPr>
        <p:spPr bwMode="auto">
          <a:xfrm>
            <a:off x="5865813" y="3455988"/>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4</a:t>
            </a:r>
          </a:p>
        </p:txBody>
      </p:sp>
      <p:cxnSp>
        <p:nvCxnSpPr>
          <p:cNvPr id="26" name="Straight Connector 25"/>
          <p:cNvCxnSpPr/>
          <p:nvPr/>
        </p:nvCxnSpPr>
        <p:spPr>
          <a:xfrm>
            <a:off x="6956425" y="3319463"/>
            <a:ext cx="301625" cy="3413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6303963" y="3409950"/>
            <a:ext cx="298450" cy="3349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282" name="TextBox 27"/>
          <p:cNvSpPr txBox="1">
            <a:spLocks noChangeArrowheads="1"/>
          </p:cNvSpPr>
          <p:nvPr/>
        </p:nvSpPr>
        <p:spPr bwMode="auto">
          <a:xfrm>
            <a:off x="7234238" y="4310063"/>
            <a:ext cx="693737"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9283" name="TextBox 28"/>
          <p:cNvSpPr txBox="1">
            <a:spLocks noChangeArrowheads="1"/>
          </p:cNvSpPr>
          <p:nvPr/>
        </p:nvSpPr>
        <p:spPr bwMode="auto">
          <a:xfrm>
            <a:off x="7996238" y="431006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9284" name="TextBox 29"/>
          <p:cNvSpPr txBox="1">
            <a:spLocks noChangeArrowheads="1"/>
          </p:cNvSpPr>
          <p:nvPr/>
        </p:nvSpPr>
        <p:spPr bwMode="auto">
          <a:xfrm>
            <a:off x="6211888" y="5286375"/>
            <a:ext cx="208915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10</a:t>
            </a:r>
          </a:p>
        </p:txBody>
      </p:sp>
      <p:sp>
        <p:nvSpPr>
          <p:cNvPr id="9285" name="TextBox 30"/>
          <p:cNvSpPr txBox="1">
            <a:spLocks noChangeArrowheads="1"/>
          </p:cNvSpPr>
          <p:nvPr/>
        </p:nvSpPr>
        <p:spPr bwMode="auto">
          <a:xfrm>
            <a:off x="7234238" y="5262563"/>
            <a:ext cx="693737"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9286" name="TextBox 31"/>
          <p:cNvSpPr txBox="1">
            <a:spLocks noChangeArrowheads="1"/>
          </p:cNvSpPr>
          <p:nvPr/>
        </p:nvSpPr>
        <p:spPr bwMode="auto">
          <a:xfrm>
            <a:off x="7924800" y="5316538"/>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4</a:t>
            </a:r>
          </a:p>
        </p:txBody>
      </p:sp>
      <p:sp>
        <p:nvSpPr>
          <p:cNvPr id="9287" name="TextBox 32"/>
          <p:cNvSpPr txBox="1">
            <a:spLocks noChangeArrowheads="1"/>
          </p:cNvSpPr>
          <p:nvPr/>
        </p:nvSpPr>
        <p:spPr bwMode="auto">
          <a:xfrm>
            <a:off x="8539163" y="5262563"/>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9288" name="TextBox 33"/>
          <p:cNvSpPr txBox="1">
            <a:spLocks noChangeArrowheads="1"/>
          </p:cNvSpPr>
          <p:nvPr/>
        </p:nvSpPr>
        <p:spPr bwMode="auto">
          <a:xfrm>
            <a:off x="9090025" y="5253038"/>
            <a:ext cx="1966913"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14</a:t>
            </a:r>
          </a:p>
        </p:txBody>
      </p:sp>
      <p:sp>
        <p:nvSpPr>
          <p:cNvPr id="9289" name="TextBox 34"/>
          <p:cNvSpPr txBox="1">
            <a:spLocks noChangeArrowheads="1"/>
          </p:cNvSpPr>
          <p:nvPr/>
        </p:nvSpPr>
        <p:spPr bwMode="auto">
          <a:xfrm>
            <a:off x="177800" y="260350"/>
            <a:ext cx="9875838"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2800"/>
              <a:t>The boy’s grids did the sum in a different way:</a:t>
            </a:r>
          </a:p>
        </p:txBody>
      </p:sp>
      <p:sp>
        <p:nvSpPr>
          <p:cNvPr id="9290" name="TextBox 35"/>
          <p:cNvSpPr txBox="1">
            <a:spLocks noChangeArrowheads="1"/>
          </p:cNvSpPr>
          <p:nvPr/>
        </p:nvSpPr>
        <p:spPr bwMode="auto">
          <a:xfrm>
            <a:off x="53975" y="2543175"/>
            <a:ext cx="5721350" cy="4314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2800"/>
              <a:t>The teacher then wrote this on the blackboard:</a:t>
            </a:r>
          </a:p>
          <a:p>
            <a:pPr eaLnBrk="1" hangingPunct="1">
              <a:buClr>
                <a:srgbClr val="00628C"/>
              </a:buClr>
              <a:buFont typeface="Arial" charset="0"/>
              <a:buNone/>
            </a:pPr>
            <a:endParaRPr lang="en-GB" altLang="en-US" sz="2800"/>
          </a:p>
          <a:p>
            <a:pPr eaLnBrk="1" hangingPunct="1">
              <a:buClr>
                <a:srgbClr val="00628C"/>
              </a:buClr>
              <a:buFont typeface="Arial" charset="0"/>
              <a:buNone/>
            </a:pPr>
            <a:r>
              <a:rPr lang="en-GB" altLang="en-US" sz="2800"/>
              <a:t>She asked the class: </a:t>
            </a:r>
            <a:r>
              <a:rPr lang="en-GB" altLang="en-US" sz="2800" i="1"/>
              <a:t>‘Do you agree with him?’</a:t>
            </a:r>
          </a:p>
          <a:p>
            <a:pPr eaLnBrk="1" hangingPunct="1">
              <a:buClr>
                <a:srgbClr val="00628C"/>
              </a:buClr>
              <a:buFont typeface="Arial" charset="0"/>
              <a:buNone/>
            </a:pPr>
            <a:endParaRPr lang="en-GB" altLang="en-US" sz="2800" i="1"/>
          </a:p>
          <a:p>
            <a:pPr eaLnBrk="1" hangingPunct="1">
              <a:buClr>
                <a:srgbClr val="00628C"/>
              </a:buClr>
              <a:buFont typeface="Arial" charset="0"/>
              <a:buNone/>
            </a:pPr>
            <a:r>
              <a:rPr lang="en-GB" altLang="en-US" sz="2800"/>
              <a:t>They tried it with their manipulatives and agreed it is correct.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261938" y="836613"/>
            <a:ext cx="10874375" cy="5349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2800"/>
              <a:t>The teacher then asked a pupil: ‘</a:t>
            </a:r>
            <a:r>
              <a:rPr lang="en-GB" altLang="en-US" sz="2800" i="1"/>
              <a:t>Why do we need to </a:t>
            </a:r>
          </a:p>
          <a:p>
            <a:pPr eaLnBrk="1" hangingPunct="1">
              <a:buClr>
                <a:srgbClr val="00628C"/>
              </a:buClr>
              <a:buFont typeface="Arial" charset="0"/>
              <a:buNone/>
            </a:pPr>
            <a:r>
              <a:rPr lang="en-GB" altLang="en-US" sz="2800" i="1"/>
              <a:t>make 10?’.</a:t>
            </a:r>
          </a:p>
          <a:p>
            <a:pPr eaLnBrk="1" hangingPunct="1">
              <a:buClr>
                <a:srgbClr val="00628C"/>
              </a:buClr>
              <a:buFont typeface="Arial" charset="0"/>
              <a:buNone/>
            </a:pPr>
            <a:r>
              <a:rPr lang="en-GB" altLang="en-US" sz="2800"/>
              <a:t>The pupil responded: </a:t>
            </a:r>
            <a:r>
              <a:rPr lang="en-GB" altLang="en-US" sz="2800" i="1"/>
              <a:t>‘To help make the answer when the sum is bigger than 10.’</a:t>
            </a:r>
          </a:p>
          <a:p>
            <a:pPr eaLnBrk="1" hangingPunct="1">
              <a:buClr>
                <a:srgbClr val="00628C"/>
              </a:buClr>
              <a:buFont typeface="Arial" charset="0"/>
              <a:buNone/>
            </a:pPr>
            <a:endParaRPr lang="en-GB" altLang="en-US" sz="2800" i="1"/>
          </a:p>
          <a:p>
            <a:pPr eaLnBrk="1" hangingPunct="1">
              <a:buClr>
                <a:srgbClr val="00628C"/>
              </a:buClr>
              <a:buFont typeface="Arial" charset="0"/>
              <a:buNone/>
            </a:pPr>
            <a:r>
              <a:rPr lang="en-GB" altLang="en-US" sz="2800"/>
              <a:t>This was then repeated as a class question and the class chanted the response together.</a:t>
            </a:r>
          </a:p>
          <a:p>
            <a:pPr eaLnBrk="1" hangingPunct="1">
              <a:buClr>
                <a:srgbClr val="00628C"/>
              </a:buClr>
              <a:buFont typeface="Arial" charset="0"/>
              <a:buNone/>
            </a:pPr>
            <a:endParaRPr lang="en-GB" altLang="en-US" sz="2800"/>
          </a:p>
          <a:p>
            <a:pPr eaLnBrk="1" hangingPunct="1">
              <a:buClr>
                <a:srgbClr val="00628C"/>
              </a:buClr>
              <a:buFont typeface="Arial" charset="0"/>
              <a:buNone/>
            </a:pPr>
            <a:r>
              <a:rPr lang="en-GB" altLang="en-US" sz="2800"/>
              <a:t>Next the class was asked to find 8 + 5 using their manipulatives. </a:t>
            </a:r>
            <a:r>
              <a:rPr lang="en-GB" altLang="en-US" sz="2800">
                <a:solidFill>
                  <a:srgbClr val="0070C0"/>
                </a:solidFill>
              </a:rPr>
              <a:t>(Note the variation – the 9 from the previous sum is changed to an 8, the 5 remains the same.)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Table 35"/>
          <p:cNvGraphicFramePr>
            <a:graphicFrameLocks noGrp="1"/>
          </p:cNvGraphicFramePr>
          <p:nvPr/>
        </p:nvGraphicFramePr>
        <p:xfrm>
          <a:off x="7535863" y="1311275"/>
          <a:ext cx="3500435" cy="1344614"/>
        </p:xfrm>
        <a:graphic>
          <a:graphicData uri="http://schemas.openxmlformats.org/drawingml/2006/table">
            <a:tbl>
              <a:tblPr firstRow="1" bandRow="1">
                <a:tableStyleId>{5C22544A-7EE6-4342-B048-85BDC9FD1C3A}</a:tableStyleId>
              </a:tblPr>
              <a:tblGrid>
                <a:gridCol w="700087"/>
                <a:gridCol w="700087"/>
                <a:gridCol w="700087"/>
                <a:gridCol w="700087"/>
                <a:gridCol w="700087"/>
              </a:tblGrid>
              <a:tr h="672307">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r>
              <a:tr h="672307">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c>
                  <a:txBody>
                    <a:bodyPr/>
                    <a:lstStyle/>
                    <a:p>
                      <a:endParaRPr lang="en-GB" sz="1800" dirty="0"/>
                    </a:p>
                  </a:txBody>
                  <a:tcPr marL="91453" marR="91453" marT="45686" marB="45686">
                    <a:solidFill>
                      <a:schemeClr val="tx1">
                        <a:lumMod val="50000"/>
                        <a:lumOff val="50000"/>
                      </a:schemeClr>
                    </a:solidFill>
                  </a:tcPr>
                </a:tc>
              </a:tr>
            </a:tbl>
          </a:graphicData>
        </a:graphic>
      </p:graphicFrame>
      <p:graphicFrame>
        <p:nvGraphicFramePr>
          <p:cNvPr id="37" name="Table 36"/>
          <p:cNvGraphicFramePr>
            <a:graphicFrameLocks noGrp="1"/>
          </p:cNvGraphicFramePr>
          <p:nvPr/>
        </p:nvGraphicFramePr>
        <p:xfrm>
          <a:off x="2032000" y="1316038"/>
          <a:ext cx="3595690" cy="1346200"/>
        </p:xfrm>
        <a:graphic>
          <a:graphicData uri="http://schemas.openxmlformats.org/drawingml/2006/table">
            <a:tbl>
              <a:tblPr firstRow="1" bandRow="1">
                <a:tableStyleId>{5C22544A-7EE6-4342-B048-85BDC9FD1C3A}</a:tableStyleId>
              </a:tblPr>
              <a:tblGrid>
                <a:gridCol w="719138"/>
                <a:gridCol w="719138"/>
                <a:gridCol w="719138"/>
                <a:gridCol w="719138"/>
                <a:gridCol w="719138"/>
              </a:tblGrid>
              <a:tr h="673100">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r>
              <a:tr h="673100">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c>
                  <a:txBody>
                    <a:bodyPr/>
                    <a:lstStyle/>
                    <a:p>
                      <a:endParaRPr lang="en-GB" sz="1800" dirty="0"/>
                    </a:p>
                  </a:txBody>
                  <a:tcPr marL="91425" marR="91425" marT="45740" marB="45740">
                    <a:solidFill>
                      <a:schemeClr val="tx1">
                        <a:lumMod val="50000"/>
                        <a:lumOff val="50000"/>
                      </a:schemeClr>
                    </a:solidFill>
                  </a:tcPr>
                </a:tc>
              </a:tr>
            </a:tbl>
          </a:graphicData>
        </a:graphic>
      </p:graphicFrame>
      <p:sp>
        <p:nvSpPr>
          <p:cNvPr id="38" name="Oval 37"/>
          <p:cNvSpPr/>
          <p:nvPr/>
        </p:nvSpPr>
        <p:spPr>
          <a:xfrm>
            <a:off x="2232025" y="1398588"/>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39" name="Oval 38"/>
          <p:cNvSpPr/>
          <p:nvPr/>
        </p:nvSpPr>
        <p:spPr>
          <a:xfrm>
            <a:off x="4983163" y="2076450"/>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0" name="Oval 39"/>
          <p:cNvSpPr/>
          <p:nvPr/>
        </p:nvSpPr>
        <p:spPr>
          <a:xfrm>
            <a:off x="9047163" y="1393825"/>
            <a:ext cx="477837"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1" name="Oval 40"/>
          <p:cNvSpPr/>
          <p:nvPr/>
        </p:nvSpPr>
        <p:spPr>
          <a:xfrm>
            <a:off x="8375650" y="1398588"/>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2" name="Oval 41"/>
          <p:cNvSpPr/>
          <p:nvPr/>
        </p:nvSpPr>
        <p:spPr>
          <a:xfrm>
            <a:off x="7642225" y="1376363"/>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3" name="Oval 42"/>
          <p:cNvSpPr/>
          <p:nvPr/>
        </p:nvSpPr>
        <p:spPr>
          <a:xfrm>
            <a:off x="4964113" y="1393825"/>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4" name="Oval 43"/>
          <p:cNvSpPr/>
          <p:nvPr/>
        </p:nvSpPr>
        <p:spPr>
          <a:xfrm>
            <a:off x="4337050" y="1398588"/>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5" name="Oval 44"/>
          <p:cNvSpPr/>
          <p:nvPr/>
        </p:nvSpPr>
        <p:spPr>
          <a:xfrm>
            <a:off x="3525838" y="1398588"/>
            <a:ext cx="477837"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6" name="Oval 45"/>
          <p:cNvSpPr/>
          <p:nvPr/>
        </p:nvSpPr>
        <p:spPr>
          <a:xfrm>
            <a:off x="2878138" y="1398588"/>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7" name="Oval 46"/>
          <p:cNvSpPr/>
          <p:nvPr/>
        </p:nvSpPr>
        <p:spPr>
          <a:xfrm>
            <a:off x="4268788" y="2090738"/>
            <a:ext cx="479425" cy="4778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8" name="Oval 47"/>
          <p:cNvSpPr/>
          <p:nvPr/>
        </p:nvSpPr>
        <p:spPr>
          <a:xfrm>
            <a:off x="3590925" y="2090738"/>
            <a:ext cx="479425" cy="4778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49" name="Oval 48"/>
          <p:cNvSpPr/>
          <p:nvPr/>
        </p:nvSpPr>
        <p:spPr>
          <a:xfrm>
            <a:off x="2863850" y="2090738"/>
            <a:ext cx="477838" cy="4778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50" name="Oval 49"/>
          <p:cNvSpPr/>
          <p:nvPr/>
        </p:nvSpPr>
        <p:spPr>
          <a:xfrm>
            <a:off x="2232025" y="2090738"/>
            <a:ext cx="479425" cy="4778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1319" name="TextBox 50"/>
          <p:cNvSpPr txBox="1">
            <a:spLocks noChangeArrowheads="1"/>
          </p:cNvSpPr>
          <p:nvPr/>
        </p:nvSpPr>
        <p:spPr bwMode="auto">
          <a:xfrm>
            <a:off x="155575" y="188913"/>
            <a:ext cx="11328400" cy="1039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6pPr>
            <a:lvl7pPr marL="29718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7pPr>
            <a:lvl8pPr marL="34290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8pPr>
            <a:lvl9pPr marL="38862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9pPr>
          </a:lstStyle>
          <a:p>
            <a:pPr eaLnBrk="1" hangingPunct="1">
              <a:buFont typeface="Arial" charset="0"/>
              <a:buNone/>
            </a:pPr>
            <a:r>
              <a:rPr lang="en-GB" altLang="en-US"/>
              <a:t>Grid pairs such as those shown below, or other (correct) </a:t>
            </a:r>
          </a:p>
          <a:p>
            <a:pPr eaLnBrk="1" hangingPunct="1">
              <a:buFont typeface="Arial" charset="0"/>
              <a:buNone/>
            </a:pPr>
            <a:r>
              <a:rPr lang="en-GB" altLang="en-US"/>
              <a:t>variations on them, were produced by different pupils:</a:t>
            </a:r>
          </a:p>
        </p:txBody>
      </p:sp>
      <p:graphicFrame>
        <p:nvGraphicFramePr>
          <p:cNvPr id="52" name="Table 51"/>
          <p:cNvGraphicFramePr>
            <a:graphicFrameLocks noGrp="1"/>
          </p:cNvGraphicFramePr>
          <p:nvPr/>
        </p:nvGraphicFramePr>
        <p:xfrm>
          <a:off x="7531100" y="4841875"/>
          <a:ext cx="3500440" cy="1346200"/>
        </p:xfrm>
        <a:graphic>
          <a:graphicData uri="http://schemas.openxmlformats.org/drawingml/2006/table">
            <a:tbl>
              <a:tblPr firstRow="1" bandRow="1">
                <a:tableStyleId>{5C22544A-7EE6-4342-B048-85BDC9FD1C3A}</a:tableStyleId>
              </a:tblPr>
              <a:tblGrid>
                <a:gridCol w="700088"/>
                <a:gridCol w="700088"/>
                <a:gridCol w="700088"/>
                <a:gridCol w="700088"/>
                <a:gridCol w="700088"/>
              </a:tblGrid>
              <a:tr h="673100">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r>
              <a:tr h="673100">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r>
            </a:tbl>
          </a:graphicData>
        </a:graphic>
      </p:graphicFrame>
      <p:graphicFrame>
        <p:nvGraphicFramePr>
          <p:cNvPr id="53" name="Table 52"/>
          <p:cNvGraphicFramePr>
            <a:graphicFrameLocks noGrp="1"/>
          </p:cNvGraphicFramePr>
          <p:nvPr/>
        </p:nvGraphicFramePr>
        <p:xfrm>
          <a:off x="2027238" y="4846638"/>
          <a:ext cx="3597275" cy="1346200"/>
        </p:xfrm>
        <a:graphic>
          <a:graphicData uri="http://schemas.openxmlformats.org/drawingml/2006/table">
            <a:tbl>
              <a:tblPr firstRow="1" bandRow="1">
                <a:tableStyleId>{5C22544A-7EE6-4342-B048-85BDC9FD1C3A}</a:tableStyleId>
              </a:tblPr>
              <a:tblGrid>
                <a:gridCol w="719455"/>
                <a:gridCol w="719455"/>
                <a:gridCol w="719455"/>
                <a:gridCol w="719455"/>
                <a:gridCol w="719455"/>
              </a:tblGrid>
              <a:tr h="673100">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r>
              <a:tr h="673100">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r>
            </a:tbl>
          </a:graphicData>
        </a:graphic>
      </p:graphicFrame>
      <p:sp>
        <p:nvSpPr>
          <p:cNvPr id="54" name="Oval 53"/>
          <p:cNvSpPr/>
          <p:nvPr/>
        </p:nvSpPr>
        <p:spPr>
          <a:xfrm>
            <a:off x="9028113" y="561498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55" name="Oval 54"/>
          <p:cNvSpPr/>
          <p:nvPr/>
        </p:nvSpPr>
        <p:spPr>
          <a:xfrm>
            <a:off x="8372475" y="561498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56" name="Oval 55"/>
          <p:cNvSpPr/>
          <p:nvPr/>
        </p:nvSpPr>
        <p:spPr>
          <a:xfrm>
            <a:off x="7639050" y="5621338"/>
            <a:ext cx="477838"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57" name="Oval 56"/>
          <p:cNvSpPr/>
          <p:nvPr/>
        </p:nvSpPr>
        <p:spPr>
          <a:xfrm>
            <a:off x="4960938" y="4924425"/>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58" name="Oval 57"/>
          <p:cNvSpPr/>
          <p:nvPr/>
        </p:nvSpPr>
        <p:spPr>
          <a:xfrm>
            <a:off x="4333875" y="4929188"/>
            <a:ext cx="477838"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59" name="Oval 58"/>
          <p:cNvSpPr/>
          <p:nvPr/>
        </p:nvSpPr>
        <p:spPr>
          <a:xfrm>
            <a:off x="2859088" y="5618163"/>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60" name="Oval 59"/>
          <p:cNvSpPr/>
          <p:nvPr/>
        </p:nvSpPr>
        <p:spPr>
          <a:xfrm>
            <a:off x="3592513" y="4957763"/>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61" name="Oval 60"/>
          <p:cNvSpPr/>
          <p:nvPr/>
        </p:nvSpPr>
        <p:spPr>
          <a:xfrm>
            <a:off x="2878138" y="4953000"/>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62" name="Oval 61"/>
          <p:cNvSpPr/>
          <p:nvPr/>
        </p:nvSpPr>
        <p:spPr>
          <a:xfrm>
            <a:off x="2176463" y="4953000"/>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63" name="Oval 62"/>
          <p:cNvSpPr/>
          <p:nvPr/>
        </p:nvSpPr>
        <p:spPr>
          <a:xfrm>
            <a:off x="2138363" y="5614988"/>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cxnSp>
        <p:nvCxnSpPr>
          <p:cNvPr id="64" name="Straight Connector 63"/>
          <p:cNvCxnSpPr/>
          <p:nvPr/>
        </p:nvCxnSpPr>
        <p:spPr>
          <a:xfrm>
            <a:off x="146050" y="2846388"/>
            <a:ext cx="12192000" cy="1905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1371" name="TextBox 64"/>
          <p:cNvSpPr txBox="1">
            <a:spLocks noChangeArrowheads="1"/>
          </p:cNvSpPr>
          <p:nvPr/>
        </p:nvSpPr>
        <p:spPr bwMode="auto">
          <a:xfrm>
            <a:off x="490538" y="1754188"/>
            <a:ext cx="1506537"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6pPr>
            <a:lvl7pPr marL="29718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7pPr>
            <a:lvl8pPr marL="34290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8pPr>
            <a:lvl9pPr marL="38862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9pPr>
          </a:lstStyle>
          <a:p>
            <a:pPr eaLnBrk="1" hangingPunct="1">
              <a:buFont typeface="Arial" charset="0"/>
              <a:buNone/>
            </a:pPr>
            <a:r>
              <a:rPr lang="en-GB" altLang="en-US"/>
              <a:t>Either</a:t>
            </a:r>
          </a:p>
        </p:txBody>
      </p:sp>
      <p:sp>
        <p:nvSpPr>
          <p:cNvPr id="11372" name="TextBox 65"/>
          <p:cNvSpPr txBox="1">
            <a:spLocks noChangeArrowheads="1"/>
          </p:cNvSpPr>
          <p:nvPr/>
        </p:nvSpPr>
        <p:spPr bwMode="auto">
          <a:xfrm>
            <a:off x="655638" y="5146675"/>
            <a:ext cx="1506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6pPr>
            <a:lvl7pPr marL="29718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7pPr>
            <a:lvl8pPr marL="34290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8pPr>
            <a:lvl9pPr marL="38862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9pPr>
          </a:lstStyle>
          <a:p>
            <a:pPr eaLnBrk="1" hangingPunct="1">
              <a:buFont typeface="Arial" charset="0"/>
              <a:buNone/>
            </a:pPr>
            <a:r>
              <a:rPr lang="en-GB" altLang="en-US"/>
              <a:t>or</a:t>
            </a:r>
          </a:p>
        </p:txBody>
      </p:sp>
      <p:graphicFrame>
        <p:nvGraphicFramePr>
          <p:cNvPr id="67" name="Table 66"/>
          <p:cNvGraphicFramePr>
            <a:graphicFrameLocks noGrp="1"/>
          </p:cNvGraphicFramePr>
          <p:nvPr/>
        </p:nvGraphicFramePr>
        <p:xfrm>
          <a:off x="7531100" y="3070225"/>
          <a:ext cx="3500440" cy="1346200"/>
        </p:xfrm>
        <a:graphic>
          <a:graphicData uri="http://schemas.openxmlformats.org/drawingml/2006/table">
            <a:tbl>
              <a:tblPr firstRow="1" bandRow="1">
                <a:tableStyleId>{5C22544A-7EE6-4342-B048-85BDC9FD1C3A}</a:tableStyleId>
              </a:tblPr>
              <a:tblGrid>
                <a:gridCol w="700088"/>
                <a:gridCol w="700088"/>
                <a:gridCol w="700088"/>
                <a:gridCol w="700088"/>
                <a:gridCol w="700088"/>
              </a:tblGrid>
              <a:tr h="673100">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r>
              <a:tr h="673100">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c>
                  <a:txBody>
                    <a:bodyPr/>
                    <a:lstStyle/>
                    <a:p>
                      <a:endParaRPr lang="en-GB" sz="1800" dirty="0"/>
                    </a:p>
                  </a:txBody>
                  <a:tcPr marL="91453" marR="91453" marT="45740" marB="45740">
                    <a:solidFill>
                      <a:schemeClr val="tx1">
                        <a:lumMod val="50000"/>
                        <a:lumOff val="50000"/>
                      </a:schemeClr>
                    </a:solidFill>
                  </a:tcPr>
                </a:tc>
              </a:tr>
            </a:tbl>
          </a:graphicData>
        </a:graphic>
      </p:graphicFrame>
      <p:graphicFrame>
        <p:nvGraphicFramePr>
          <p:cNvPr id="68" name="Table 67"/>
          <p:cNvGraphicFramePr>
            <a:graphicFrameLocks noGrp="1"/>
          </p:cNvGraphicFramePr>
          <p:nvPr/>
        </p:nvGraphicFramePr>
        <p:xfrm>
          <a:off x="2027238" y="3076575"/>
          <a:ext cx="3597275" cy="1346200"/>
        </p:xfrm>
        <a:graphic>
          <a:graphicData uri="http://schemas.openxmlformats.org/drawingml/2006/table">
            <a:tbl>
              <a:tblPr firstRow="1" bandRow="1">
                <a:tableStyleId>{5C22544A-7EE6-4342-B048-85BDC9FD1C3A}</a:tableStyleId>
              </a:tblPr>
              <a:tblGrid>
                <a:gridCol w="719455"/>
                <a:gridCol w="719455"/>
                <a:gridCol w="719455"/>
                <a:gridCol w="719455"/>
                <a:gridCol w="719455"/>
              </a:tblGrid>
              <a:tr h="673100">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r>
              <a:tr h="673100">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c>
                  <a:txBody>
                    <a:bodyPr/>
                    <a:lstStyle/>
                    <a:p>
                      <a:endParaRPr lang="en-GB" sz="1800" dirty="0"/>
                    </a:p>
                  </a:txBody>
                  <a:tcPr marL="91465" marR="91465" marT="45740" marB="45740">
                    <a:solidFill>
                      <a:schemeClr val="tx1">
                        <a:lumMod val="50000"/>
                        <a:lumOff val="50000"/>
                      </a:schemeClr>
                    </a:solidFill>
                  </a:tcPr>
                </a:tc>
              </a:tr>
            </a:tbl>
          </a:graphicData>
        </a:graphic>
      </p:graphicFrame>
      <p:sp>
        <p:nvSpPr>
          <p:cNvPr id="69" name="Oval 68"/>
          <p:cNvSpPr/>
          <p:nvPr/>
        </p:nvSpPr>
        <p:spPr>
          <a:xfrm>
            <a:off x="2176463" y="3159125"/>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0" name="Oval 69"/>
          <p:cNvSpPr/>
          <p:nvPr/>
        </p:nvSpPr>
        <p:spPr>
          <a:xfrm>
            <a:off x="9042400" y="3154363"/>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1" name="Oval 70"/>
          <p:cNvSpPr/>
          <p:nvPr/>
        </p:nvSpPr>
        <p:spPr>
          <a:xfrm>
            <a:off x="8372475" y="3157538"/>
            <a:ext cx="479425"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2" name="Oval 71"/>
          <p:cNvSpPr/>
          <p:nvPr/>
        </p:nvSpPr>
        <p:spPr>
          <a:xfrm>
            <a:off x="7639050" y="3136900"/>
            <a:ext cx="477838" cy="47783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3" name="Oval 72"/>
          <p:cNvSpPr/>
          <p:nvPr/>
        </p:nvSpPr>
        <p:spPr>
          <a:xfrm>
            <a:off x="4960938" y="3154363"/>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4" name="Oval 73"/>
          <p:cNvSpPr/>
          <p:nvPr/>
        </p:nvSpPr>
        <p:spPr>
          <a:xfrm>
            <a:off x="4333875" y="3157538"/>
            <a:ext cx="477838"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5" name="Oval 74"/>
          <p:cNvSpPr/>
          <p:nvPr/>
        </p:nvSpPr>
        <p:spPr>
          <a:xfrm>
            <a:off x="3568700" y="3182938"/>
            <a:ext cx="479425" cy="47783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6" name="Oval 75"/>
          <p:cNvSpPr/>
          <p:nvPr/>
        </p:nvSpPr>
        <p:spPr>
          <a:xfrm>
            <a:off x="2874963" y="3157538"/>
            <a:ext cx="477837" cy="4794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7" name="Oval 76"/>
          <p:cNvSpPr/>
          <p:nvPr/>
        </p:nvSpPr>
        <p:spPr>
          <a:xfrm>
            <a:off x="10445750" y="3182938"/>
            <a:ext cx="479425" cy="4778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8" name="Oval 77"/>
          <p:cNvSpPr/>
          <p:nvPr/>
        </p:nvSpPr>
        <p:spPr>
          <a:xfrm>
            <a:off x="3586163" y="3849688"/>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79" name="Oval 78"/>
          <p:cNvSpPr/>
          <p:nvPr/>
        </p:nvSpPr>
        <p:spPr>
          <a:xfrm>
            <a:off x="2906713" y="3832225"/>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80" name="Oval 79"/>
          <p:cNvSpPr/>
          <p:nvPr/>
        </p:nvSpPr>
        <p:spPr>
          <a:xfrm>
            <a:off x="2227263" y="3849688"/>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81" name="Oval 80"/>
          <p:cNvSpPr/>
          <p:nvPr/>
        </p:nvSpPr>
        <p:spPr>
          <a:xfrm>
            <a:off x="9775825" y="3182938"/>
            <a:ext cx="479425" cy="477837"/>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11426" name="TextBox 81"/>
          <p:cNvSpPr txBox="1">
            <a:spLocks noChangeArrowheads="1"/>
          </p:cNvSpPr>
          <p:nvPr/>
        </p:nvSpPr>
        <p:spPr bwMode="auto">
          <a:xfrm>
            <a:off x="655638" y="3375025"/>
            <a:ext cx="15065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6pPr>
            <a:lvl7pPr marL="29718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7pPr>
            <a:lvl8pPr marL="34290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8pPr>
            <a:lvl9pPr marL="3886200" indent="-228600" eaLnBrk="0" fontAlgn="base" hangingPunct="0">
              <a:spcBef>
                <a:spcPct val="20000"/>
              </a:spcBef>
              <a:spcAft>
                <a:spcPct val="0"/>
              </a:spcAft>
              <a:buClr>
                <a:srgbClr val="00628C"/>
              </a:buClr>
              <a:buFont typeface="Arial" charset="0"/>
              <a:buChar char="●"/>
              <a:defRPr sz="2800">
                <a:solidFill>
                  <a:schemeClr val="tx1"/>
                </a:solidFill>
                <a:latin typeface="Arial" charset="0"/>
              </a:defRPr>
            </a:lvl9pPr>
          </a:lstStyle>
          <a:p>
            <a:pPr eaLnBrk="1" hangingPunct="1">
              <a:buFont typeface="Arial" charset="0"/>
              <a:buNone/>
            </a:pPr>
            <a:r>
              <a:rPr lang="en-GB" altLang="en-US"/>
              <a:t>or</a:t>
            </a:r>
          </a:p>
        </p:txBody>
      </p:sp>
      <p:cxnSp>
        <p:nvCxnSpPr>
          <p:cNvPr id="83" name="Straight Connector 82"/>
          <p:cNvCxnSpPr/>
          <p:nvPr/>
        </p:nvCxnSpPr>
        <p:spPr>
          <a:xfrm>
            <a:off x="0" y="4618038"/>
            <a:ext cx="12192000" cy="1905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3586163" y="5607050"/>
            <a:ext cx="479425" cy="47783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85" name="Oval 84"/>
          <p:cNvSpPr/>
          <p:nvPr/>
        </p:nvSpPr>
        <p:spPr>
          <a:xfrm>
            <a:off x="4333875" y="5621338"/>
            <a:ext cx="477838"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
        <p:nvSpPr>
          <p:cNvPr id="86" name="Oval 85"/>
          <p:cNvSpPr/>
          <p:nvPr/>
        </p:nvSpPr>
        <p:spPr>
          <a:xfrm>
            <a:off x="5032375" y="5613400"/>
            <a:ext cx="479425" cy="479425"/>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Deborah.morgan\AppData\Local\Microsoft\Windows\Temporary Internet Files\Content.Outlook\XFTW6GH3\IMG_371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7838" y="115888"/>
            <a:ext cx="8675687" cy="6507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300" y="404813"/>
            <a:ext cx="11487150" cy="6192837"/>
          </a:xfrm>
        </p:spPr>
        <p:txBody>
          <a:bodyPr>
            <a:normAutofit fontScale="92500" lnSpcReduction="10000"/>
          </a:bodyPr>
          <a:lstStyle/>
          <a:p>
            <a:pPr marL="0" indent="0">
              <a:defRPr/>
            </a:pPr>
            <a:r>
              <a:rPr lang="en-GB" sz="2900" dirty="0" smtClean="0"/>
              <a:t>The teacher showed the first version using her </a:t>
            </a:r>
          </a:p>
          <a:p>
            <a:pPr marL="0" indent="0">
              <a:defRPr/>
            </a:pPr>
            <a:r>
              <a:rPr lang="en-GB" sz="2900" dirty="0" smtClean="0"/>
              <a:t>manipulatives at the board, then explained it very </a:t>
            </a:r>
          </a:p>
          <a:p>
            <a:pPr marL="0" indent="0">
              <a:defRPr/>
            </a:pPr>
            <a:r>
              <a:rPr lang="en-GB" sz="2900" dirty="0" smtClean="0"/>
              <a:t>precisely, writing the following on the blackboard:</a:t>
            </a:r>
          </a:p>
          <a:p>
            <a:pPr marL="0" indent="0">
              <a:defRPr/>
            </a:pPr>
            <a:r>
              <a:rPr lang="en-GB" dirty="0" smtClean="0"/>
              <a:t> </a:t>
            </a:r>
          </a:p>
          <a:p>
            <a:pPr marL="0" indent="0">
              <a:defRPr/>
            </a:pPr>
            <a:endParaRPr lang="en-GB" dirty="0" smtClean="0"/>
          </a:p>
          <a:p>
            <a:pPr marL="0" indent="0">
              <a:defRPr/>
            </a:pPr>
            <a:endParaRPr lang="en-GB" dirty="0" smtClean="0"/>
          </a:p>
          <a:p>
            <a:pPr marL="0" indent="0">
              <a:defRPr/>
            </a:pPr>
            <a:endParaRPr lang="en-GB" dirty="0" smtClean="0"/>
          </a:p>
          <a:p>
            <a:pPr marL="0" indent="0">
              <a:defRPr/>
            </a:pPr>
            <a:endParaRPr lang="en-GB" dirty="0" smtClean="0"/>
          </a:p>
          <a:p>
            <a:pPr marL="0" indent="0">
              <a:defRPr/>
            </a:pPr>
            <a:endParaRPr lang="en-GB" dirty="0" smtClean="0"/>
          </a:p>
          <a:p>
            <a:pPr marL="0" indent="0">
              <a:defRPr/>
            </a:pPr>
            <a:endParaRPr lang="en-GB" dirty="0" smtClean="0"/>
          </a:p>
          <a:p>
            <a:pPr marL="0" indent="0">
              <a:defRPr/>
            </a:pPr>
            <a:r>
              <a:rPr lang="en-GB" sz="2900" i="1" dirty="0"/>
              <a:t>F</a:t>
            </a:r>
            <a:r>
              <a:rPr lang="en-GB" sz="2900" i="1" dirty="0" smtClean="0"/>
              <a:t>irst partition the 8: 3 + 5 = 8, then 5 + 5  = 10 and 10 + 3 = 13</a:t>
            </a:r>
          </a:p>
          <a:p>
            <a:pPr marL="0" indent="0">
              <a:defRPr/>
            </a:pPr>
            <a:r>
              <a:rPr lang="en-GB" sz="2900" dirty="0" smtClean="0"/>
              <a:t>The pupils were asked to say this together as a class, then encouraged to work in pairs to say it to each other, using their solutions</a:t>
            </a:r>
          </a:p>
        </p:txBody>
      </p:sp>
      <p:sp>
        <p:nvSpPr>
          <p:cNvPr id="13315" name="TextBox 3"/>
          <p:cNvSpPr txBox="1">
            <a:spLocks noChangeArrowheads="1"/>
          </p:cNvSpPr>
          <p:nvPr/>
        </p:nvSpPr>
        <p:spPr bwMode="auto">
          <a:xfrm>
            <a:off x="4403725" y="164147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8</a:t>
            </a:r>
          </a:p>
        </p:txBody>
      </p:sp>
      <p:sp>
        <p:nvSpPr>
          <p:cNvPr id="13316" name="TextBox 4"/>
          <p:cNvSpPr txBox="1">
            <a:spLocks noChangeArrowheads="1"/>
          </p:cNvSpPr>
          <p:nvPr/>
        </p:nvSpPr>
        <p:spPr bwMode="auto">
          <a:xfrm>
            <a:off x="6845300" y="164147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13317" name="TextBox 5"/>
          <p:cNvSpPr txBox="1">
            <a:spLocks noChangeArrowheads="1"/>
          </p:cNvSpPr>
          <p:nvPr/>
        </p:nvSpPr>
        <p:spPr bwMode="auto">
          <a:xfrm>
            <a:off x="5668963" y="164147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3318" name="TextBox 6"/>
          <p:cNvSpPr txBox="1">
            <a:spLocks noChangeArrowheads="1"/>
          </p:cNvSpPr>
          <p:nvPr/>
        </p:nvSpPr>
        <p:spPr bwMode="auto">
          <a:xfrm>
            <a:off x="4365625" y="34083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13319" name="TextBox 7"/>
          <p:cNvSpPr txBox="1">
            <a:spLocks noChangeArrowheads="1"/>
          </p:cNvSpPr>
          <p:nvPr/>
        </p:nvSpPr>
        <p:spPr bwMode="auto">
          <a:xfrm>
            <a:off x="7081838" y="3408363"/>
            <a:ext cx="2254250"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10</a:t>
            </a:r>
          </a:p>
        </p:txBody>
      </p:sp>
      <p:sp>
        <p:nvSpPr>
          <p:cNvPr id="13320" name="TextBox 8"/>
          <p:cNvSpPr txBox="1">
            <a:spLocks noChangeArrowheads="1"/>
          </p:cNvSpPr>
          <p:nvPr/>
        </p:nvSpPr>
        <p:spPr bwMode="auto">
          <a:xfrm>
            <a:off x="6491288" y="3400425"/>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3321" name="TextBox 9"/>
          <p:cNvSpPr txBox="1">
            <a:spLocks noChangeArrowheads="1"/>
          </p:cNvSpPr>
          <p:nvPr/>
        </p:nvSpPr>
        <p:spPr bwMode="auto">
          <a:xfrm>
            <a:off x="4930775" y="2554288"/>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3</a:t>
            </a:r>
          </a:p>
        </p:txBody>
      </p:sp>
      <p:sp>
        <p:nvSpPr>
          <p:cNvPr id="13322" name="TextBox 10"/>
          <p:cNvSpPr txBox="1">
            <a:spLocks noChangeArrowheads="1"/>
          </p:cNvSpPr>
          <p:nvPr/>
        </p:nvSpPr>
        <p:spPr bwMode="auto">
          <a:xfrm>
            <a:off x="3794125" y="2554288"/>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cxnSp>
        <p:nvCxnSpPr>
          <p:cNvPr id="12" name="Straight Connector 11"/>
          <p:cNvCxnSpPr/>
          <p:nvPr/>
        </p:nvCxnSpPr>
        <p:spPr>
          <a:xfrm>
            <a:off x="4884738" y="2417763"/>
            <a:ext cx="301625" cy="3413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4230688" y="2508250"/>
            <a:ext cx="300037"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325" name="TextBox 13"/>
          <p:cNvSpPr txBox="1">
            <a:spLocks noChangeArrowheads="1"/>
          </p:cNvSpPr>
          <p:nvPr/>
        </p:nvSpPr>
        <p:spPr bwMode="auto">
          <a:xfrm>
            <a:off x="5160963" y="34083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3326" name="TextBox 14"/>
          <p:cNvSpPr txBox="1">
            <a:spLocks noChangeArrowheads="1"/>
          </p:cNvSpPr>
          <p:nvPr/>
        </p:nvSpPr>
        <p:spPr bwMode="auto">
          <a:xfrm>
            <a:off x="5922963" y="34083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5</a:t>
            </a:r>
          </a:p>
        </p:txBody>
      </p:sp>
      <p:sp>
        <p:nvSpPr>
          <p:cNvPr id="13327" name="TextBox 15"/>
          <p:cNvSpPr txBox="1">
            <a:spLocks noChangeArrowheads="1"/>
          </p:cNvSpPr>
          <p:nvPr/>
        </p:nvSpPr>
        <p:spPr bwMode="auto">
          <a:xfrm>
            <a:off x="3143250" y="4384675"/>
            <a:ext cx="19685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    10</a:t>
            </a:r>
          </a:p>
        </p:txBody>
      </p:sp>
      <p:sp>
        <p:nvSpPr>
          <p:cNvPr id="13328" name="TextBox 16"/>
          <p:cNvSpPr txBox="1">
            <a:spLocks noChangeArrowheads="1"/>
          </p:cNvSpPr>
          <p:nvPr/>
        </p:nvSpPr>
        <p:spPr bwMode="auto">
          <a:xfrm>
            <a:off x="5160963" y="43608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3329" name="TextBox 17"/>
          <p:cNvSpPr txBox="1">
            <a:spLocks noChangeArrowheads="1"/>
          </p:cNvSpPr>
          <p:nvPr/>
        </p:nvSpPr>
        <p:spPr bwMode="auto">
          <a:xfrm>
            <a:off x="5851525" y="4413250"/>
            <a:ext cx="695325"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3</a:t>
            </a:r>
          </a:p>
        </p:txBody>
      </p:sp>
      <p:sp>
        <p:nvSpPr>
          <p:cNvPr id="13330" name="TextBox 18"/>
          <p:cNvSpPr txBox="1">
            <a:spLocks noChangeArrowheads="1"/>
          </p:cNvSpPr>
          <p:nvPr/>
        </p:nvSpPr>
        <p:spPr bwMode="auto">
          <a:xfrm>
            <a:off x="6467475" y="4360863"/>
            <a:ext cx="6953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a:t>
            </a:r>
          </a:p>
        </p:txBody>
      </p:sp>
      <p:sp>
        <p:nvSpPr>
          <p:cNvPr id="13331" name="TextBox 19"/>
          <p:cNvSpPr txBox="1">
            <a:spLocks noChangeArrowheads="1"/>
          </p:cNvSpPr>
          <p:nvPr/>
        </p:nvSpPr>
        <p:spPr bwMode="auto">
          <a:xfrm>
            <a:off x="7018338" y="4349750"/>
            <a:ext cx="253365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buClr>
                <a:schemeClr val="tx2"/>
              </a:buClr>
              <a:defRPr sz="32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lr>
                <a:schemeClr val="accent2"/>
              </a:buClr>
              <a:defRPr sz="1900">
                <a:solidFill>
                  <a:schemeClr val="tx1"/>
                </a:solidFill>
                <a:latin typeface="Arial" charset="0"/>
              </a:defRPr>
            </a:lvl4pPr>
            <a:lvl5pPr marL="2057400" indent="-228600" eaLnBrk="0" hangingPunct="0">
              <a:buClr>
                <a:schemeClr val="tx2"/>
              </a:buClr>
              <a:defRPr sz="1900">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sz="1900">
                <a:solidFill>
                  <a:schemeClr val="tx1"/>
                </a:solidFill>
                <a:latin typeface="Arial" charset="0"/>
              </a:defRPr>
            </a:lvl9pPr>
          </a:lstStyle>
          <a:p>
            <a:pPr eaLnBrk="1" hangingPunct="1">
              <a:buClr>
                <a:srgbClr val="00628C"/>
              </a:buClr>
              <a:buFont typeface="Arial" charset="0"/>
              <a:buNone/>
            </a:pPr>
            <a:r>
              <a:rPr lang="en-GB" altLang="en-US" sz="6000" b="1"/>
              <a:t>13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376</TotalTime>
  <Words>862</Words>
  <Application>Microsoft Office PowerPoint</Application>
  <PresentationFormat>Custom</PresentationFormat>
  <Paragraphs>158</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Custom Design</vt:lpstr>
      <vt:lpstr>nctem1</vt:lpstr>
      <vt:lpstr>Lesson materials (and how they were presented) used by Shanghai teacher at Shanghai Huangpu District No.1 Central Primary School on Wednesday 9  November 2016</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Peto</dc:creator>
  <cp:lastModifiedBy>cheryl.teasdale</cp:lastModifiedBy>
  <cp:revision>25</cp:revision>
  <dcterms:created xsi:type="dcterms:W3CDTF">2008-01-11T09:41:35Z</dcterms:created>
  <dcterms:modified xsi:type="dcterms:W3CDTF">2016-12-14T15:07:35Z</dcterms:modified>
</cp:coreProperties>
</file>