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5"/>
  </p:notesMasterIdLst>
  <p:sldIdLst>
    <p:sldId id="263" r:id="rId6"/>
    <p:sldId id="632" r:id="rId7"/>
    <p:sldId id="588" r:id="rId8"/>
    <p:sldId id="271" r:id="rId9"/>
    <p:sldId id="297" r:id="rId10"/>
    <p:sldId id="269" r:id="rId11"/>
    <p:sldId id="276" r:id="rId12"/>
    <p:sldId id="277" r:id="rId13"/>
    <p:sldId id="279" r:id="rId14"/>
    <p:sldId id="280" r:id="rId15"/>
    <p:sldId id="658" r:id="rId16"/>
    <p:sldId id="281" r:id="rId17"/>
    <p:sldId id="282" r:id="rId18"/>
    <p:sldId id="659" r:id="rId19"/>
    <p:sldId id="660" r:id="rId20"/>
    <p:sldId id="580" r:id="rId21"/>
    <p:sldId id="579" r:id="rId22"/>
    <p:sldId id="654" r:id="rId23"/>
    <p:sldId id="655" r:id="rId24"/>
    <p:sldId id="656" r:id="rId25"/>
    <p:sldId id="657" r:id="rId26"/>
    <p:sldId id="636" r:id="rId27"/>
    <p:sldId id="637" r:id="rId28"/>
    <p:sldId id="638" r:id="rId29"/>
    <p:sldId id="639" r:id="rId30"/>
    <p:sldId id="640" r:id="rId31"/>
    <p:sldId id="641" r:id="rId32"/>
    <p:sldId id="642" r:id="rId33"/>
    <p:sldId id="643" r:id="rId34"/>
    <p:sldId id="644" r:id="rId35"/>
    <p:sldId id="645" r:id="rId36"/>
    <p:sldId id="286" r:id="rId37"/>
    <p:sldId id="265" r:id="rId38"/>
    <p:sldId id="287" r:id="rId39"/>
    <p:sldId id="634" r:id="rId40"/>
    <p:sldId id="289" r:id="rId41"/>
    <p:sldId id="606" r:id="rId42"/>
    <p:sldId id="613" r:id="rId43"/>
    <p:sldId id="291" r:id="rId44"/>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0204" autoAdjust="0"/>
  </p:normalViewPr>
  <p:slideViewPr>
    <p:cSldViewPr>
      <p:cViewPr varScale="1">
        <p:scale>
          <a:sx n="50" d="100"/>
          <a:sy n="50" d="100"/>
        </p:scale>
        <p:origin x="1500"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A750F670-A341-4D7E-A733-7291C684FCA7}"/>
    <pc:docChg chg="modSld">
      <pc:chgData name="Steve McCormack" userId="a36034f6-e157-44c0-92e0-583c4185333c" providerId="ADAL" clId="{A750F670-A341-4D7E-A733-7291C684FCA7}" dt="2021-09-20T11:50:32.047" v="34" actId="6549"/>
      <pc:docMkLst>
        <pc:docMk/>
      </pc:docMkLst>
      <pc:sldChg chg="modSp mod">
        <pc:chgData name="Steve McCormack" userId="a36034f6-e157-44c0-92e0-583c4185333c" providerId="ADAL" clId="{A750F670-A341-4D7E-A733-7291C684FCA7}" dt="2021-09-20T11:50:32.047" v="34" actId="6549"/>
        <pc:sldMkLst>
          <pc:docMk/>
          <pc:sldMk cId="309275939" sldId="291"/>
        </pc:sldMkLst>
        <pc:spChg chg="mod">
          <ac:chgData name="Steve McCormack" userId="a36034f6-e157-44c0-92e0-583c4185333c" providerId="ADAL" clId="{A750F670-A341-4D7E-A733-7291C684FCA7}" dt="2021-09-20T11:50:32.047" v="34" actId="6549"/>
          <ac:spMkLst>
            <pc:docMk/>
            <pc:sldMk cId="309275939" sldId="291"/>
            <ac:spMk id="2" creationId="{2FC8153A-3089-4481-8DDB-FCA2DBF5BD26}"/>
          </ac:spMkLst>
        </pc:spChg>
      </pc:sldChg>
      <pc:sldChg chg="modSp mod">
        <pc:chgData name="Steve McCormack" userId="a36034f6-e157-44c0-92e0-583c4185333c" providerId="ADAL" clId="{A750F670-A341-4D7E-A733-7291C684FCA7}" dt="2021-09-20T11:47:34.526" v="9" actId="20577"/>
        <pc:sldMkLst>
          <pc:docMk/>
          <pc:sldMk cId="1972075379" sldId="579"/>
        </pc:sldMkLst>
        <pc:spChg chg="mod">
          <ac:chgData name="Steve McCormack" userId="a36034f6-e157-44c0-92e0-583c4185333c" providerId="ADAL" clId="{A750F670-A341-4D7E-A733-7291C684FCA7}" dt="2021-09-20T11:47:34.526" v="9" actId="20577"/>
          <ac:spMkLst>
            <pc:docMk/>
            <pc:sldMk cId="1972075379" sldId="579"/>
            <ac:spMk id="46" creationId="{F54F07ED-8B66-4FB3-B9ED-20C6A6FEE49C}"/>
          </ac:spMkLst>
        </pc:spChg>
      </pc:sldChg>
      <pc:sldChg chg="modSp mod">
        <pc:chgData name="Steve McCormack" userId="a36034f6-e157-44c0-92e0-583c4185333c" providerId="ADAL" clId="{A750F670-A341-4D7E-A733-7291C684FCA7}" dt="2021-09-20T11:47:25.784" v="8" actId="20577"/>
        <pc:sldMkLst>
          <pc:docMk/>
          <pc:sldMk cId="717258061" sldId="580"/>
        </pc:sldMkLst>
        <pc:spChg chg="mod">
          <ac:chgData name="Steve McCormack" userId="a36034f6-e157-44c0-92e0-583c4185333c" providerId="ADAL" clId="{A750F670-A341-4D7E-A733-7291C684FCA7}" dt="2021-09-20T11:47:25.784" v="8" actId="20577"/>
          <ac:spMkLst>
            <pc:docMk/>
            <pc:sldMk cId="717258061" sldId="580"/>
            <ac:spMk id="2" creationId="{23A84928-1FCA-4634-9C2E-8162352F2955}"/>
          </ac:spMkLst>
        </pc:spChg>
      </pc:sldChg>
      <pc:sldChg chg="modSp mod">
        <pc:chgData name="Steve McCormack" userId="a36034f6-e157-44c0-92e0-583c4185333c" providerId="ADAL" clId="{A750F670-A341-4D7E-A733-7291C684FCA7}" dt="2021-09-20T11:50:09.854" v="30" actId="6549"/>
        <pc:sldMkLst>
          <pc:docMk/>
          <pc:sldMk cId="2341685758" sldId="606"/>
        </pc:sldMkLst>
        <pc:spChg chg="mod">
          <ac:chgData name="Steve McCormack" userId="a36034f6-e157-44c0-92e0-583c4185333c" providerId="ADAL" clId="{A750F670-A341-4D7E-A733-7291C684FCA7}" dt="2021-09-20T11:50:09.854" v="30" actId="6549"/>
          <ac:spMkLst>
            <pc:docMk/>
            <pc:sldMk cId="2341685758" sldId="606"/>
            <ac:spMk id="2" creationId="{468AD34D-48AC-4C34-99A5-DF560A5DFC10}"/>
          </ac:spMkLst>
        </pc:spChg>
      </pc:sldChg>
      <pc:sldChg chg="modSp mod">
        <pc:chgData name="Steve McCormack" userId="a36034f6-e157-44c0-92e0-583c4185333c" providerId="ADAL" clId="{A750F670-A341-4D7E-A733-7291C684FCA7}" dt="2021-09-20T11:50:26.571" v="32" actId="6549"/>
        <pc:sldMkLst>
          <pc:docMk/>
          <pc:sldMk cId="1852153207" sldId="613"/>
        </pc:sldMkLst>
        <pc:spChg chg="mod">
          <ac:chgData name="Steve McCormack" userId="a36034f6-e157-44c0-92e0-583c4185333c" providerId="ADAL" clId="{A750F670-A341-4D7E-A733-7291C684FCA7}" dt="2021-09-20T11:50:26.571" v="32" actId="6549"/>
          <ac:spMkLst>
            <pc:docMk/>
            <pc:sldMk cId="1852153207" sldId="613"/>
            <ac:spMk id="2" creationId="{468AD34D-48AC-4C34-99A5-DF560A5DFC10}"/>
          </ac:spMkLst>
        </pc:spChg>
      </pc:sldChg>
      <pc:sldChg chg="modSp mod">
        <pc:chgData name="Steve McCormack" userId="a36034f6-e157-44c0-92e0-583c4185333c" providerId="ADAL" clId="{A750F670-A341-4D7E-A733-7291C684FCA7}" dt="2021-09-20T10:55:29.807" v="7" actId="20577"/>
        <pc:sldMkLst>
          <pc:docMk/>
          <pc:sldMk cId="1147950354" sldId="632"/>
        </pc:sldMkLst>
        <pc:spChg chg="mod">
          <ac:chgData name="Steve McCormack" userId="a36034f6-e157-44c0-92e0-583c4185333c" providerId="ADAL" clId="{A750F670-A341-4D7E-A733-7291C684FCA7}" dt="2021-09-20T10:55:29.807" v="7" actId="20577"/>
          <ac:spMkLst>
            <pc:docMk/>
            <pc:sldMk cId="1147950354" sldId="632"/>
            <ac:spMk id="5" creationId="{F3AEFA3D-6E0E-40FE-BDA2-AC1662A877CD}"/>
          </ac:spMkLst>
        </pc:spChg>
      </pc:sldChg>
      <pc:sldChg chg="modSp mod">
        <pc:chgData name="Steve McCormack" userId="a36034f6-e157-44c0-92e0-583c4185333c" providerId="ADAL" clId="{A750F670-A341-4D7E-A733-7291C684FCA7}" dt="2021-09-20T11:50:00.585" v="28" actId="6549"/>
        <pc:sldMkLst>
          <pc:docMk/>
          <pc:sldMk cId="3684160665" sldId="634"/>
        </pc:sldMkLst>
        <pc:spChg chg="mod">
          <ac:chgData name="Steve McCormack" userId="a36034f6-e157-44c0-92e0-583c4185333c" providerId="ADAL" clId="{A750F670-A341-4D7E-A733-7291C684FCA7}" dt="2021-09-20T11:50:00.585" v="28" actId="6549"/>
          <ac:spMkLst>
            <pc:docMk/>
            <pc:sldMk cId="3684160665" sldId="634"/>
            <ac:spMk id="2" creationId="{3D3B0D61-9420-4B06-8555-667429430C87}"/>
          </ac:spMkLst>
        </pc:spChg>
      </pc:sldChg>
      <pc:sldChg chg="modSp mod">
        <pc:chgData name="Steve McCormack" userId="a36034f6-e157-44c0-92e0-583c4185333c" providerId="ADAL" clId="{A750F670-A341-4D7E-A733-7291C684FCA7}" dt="2021-09-20T11:48:32.319" v="17" actId="20577"/>
        <pc:sldMkLst>
          <pc:docMk/>
          <pc:sldMk cId="281901282" sldId="636"/>
        </pc:sldMkLst>
        <pc:spChg chg="mod">
          <ac:chgData name="Steve McCormack" userId="a36034f6-e157-44c0-92e0-583c4185333c" providerId="ADAL" clId="{A750F670-A341-4D7E-A733-7291C684FCA7}" dt="2021-09-20T11:48:32.319" v="17" actId="20577"/>
          <ac:spMkLst>
            <pc:docMk/>
            <pc:sldMk cId="281901282" sldId="636"/>
            <ac:spMk id="2" creationId="{23A84928-1FCA-4634-9C2E-8162352F2955}"/>
          </ac:spMkLst>
        </pc:spChg>
      </pc:sldChg>
      <pc:sldChg chg="modSp mod">
        <pc:chgData name="Steve McCormack" userId="a36034f6-e157-44c0-92e0-583c4185333c" providerId="ADAL" clId="{A750F670-A341-4D7E-A733-7291C684FCA7}" dt="2021-09-20T11:48:44.336" v="18" actId="20577"/>
        <pc:sldMkLst>
          <pc:docMk/>
          <pc:sldMk cId="2986084739" sldId="637"/>
        </pc:sldMkLst>
        <pc:spChg chg="mod">
          <ac:chgData name="Steve McCormack" userId="a36034f6-e157-44c0-92e0-583c4185333c" providerId="ADAL" clId="{A750F670-A341-4D7E-A733-7291C684FCA7}" dt="2021-09-20T11:48:44.336" v="18" actId="20577"/>
          <ac:spMkLst>
            <pc:docMk/>
            <pc:sldMk cId="2986084739" sldId="637"/>
            <ac:spMk id="6" creationId="{280A77AD-8BDB-4C17-86C8-F999CAB36F45}"/>
          </ac:spMkLst>
        </pc:spChg>
      </pc:sldChg>
      <pc:sldChg chg="modSp mod">
        <pc:chgData name="Steve McCormack" userId="a36034f6-e157-44c0-92e0-583c4185333c" providerId="ADAL" clId="{A750F670-A341-4D7E-A733-7291C684FCA7}" dt="2021-09-20T11:48:52.895" v="19" actId="20577"/>
        <pc:sldMkLst>
          <pc:docMk/>
          <pc:sldMk cId="2589794832" sldId="638"/>
        </pc:sldMkLst>
        <pc:spChg chg="mod">
          <ac:chgData name="Steve McCormack" userId="a36034f6-e157-44c0-92e0-583c4185333c" providerId="ADAL" clId="{A750F670-A341-4D7E-A733-7291C684FCA7}" dt="2021-09-20T11:48:52.895" v="19" actId="20577"/>
          <ac:spMkLst>
            <pc:docMk/>
            <pc:sldMk cId="2589794832" sldId="638"/>
            <ac:spMk id="2" creationId="{23A84928-1FCA-4634-9C2E-8162352F2955}"/>
          </ac:spMkLst>
        </pc:spChg>
      </pc:sldChg>
      <pc:sldChg chg="modSp mod">
        <pc:chgData name="Steve McCormack" userId="a36034f6-e157-44c0-92e0-583c4185333c" providerId="ADAL" clId="{A750F670-A341-4D7E-A733-7291C684FCA7}" dt="2021-09-20T11:49:00.016" v="20" actId="20577"/>
        <pc:sldMkLst>
          <pc:docMk/>
          <pc:sldMk cId="1943572325" sldId="639"/>
        </pc:sldMkLst>
        <pc:spChg chg="mod">
          <ac:chgData name="Steve McCormack" userId="a36034f6-e157-44c0-92e0-583c4185333c" providerId="ADAL" clId="{A750F670-A341-4D7E-A733-7291C684FCA7}" dt="2021-09-20T11:49:00.016" v="20" actId="20577"/>
          <ac:spMkLst>
            <pc:docMk/>
            <pc:sldMk cId="1943572325" sldId="639"/>
            <ac:spMk id="6" creationId="{8F0C7834-ECE4-4228-9F2F-8F819AA5F12E}"/>
          </ac:spMkLst>
        </pc:spChg>
      </pc:sldChg>
      <pc:sldChg chg="modSp mod">
        <pc:chgData name="Steve McCormack" userId="a36034f6-e157-44c0-92e0-583c4185333c" providerId="ADAL" clId="{A750F670-A341-4D7E-A733-7291C684FCA7}" dt="2021-09-20T11:49:13.234" v="21" actId="20577"/>
        <pc:sldMkLst>
          <pc:docMk/>
          <pc:sldMk cId="3758472971" sldId="640"/>
        </pc:sldMkLst>
        <pc:spChg chg="mod">
          <ac:chgData name="Steve McCormack" userId="a36034f6-e157-44c0-92e0-583c4185333c" providerId="ADAL" clId="{A750F670-A341-4D7E-A733-7291C684FCA7}" dt="2021-09-20T11:49:13.234" v="21" actId="20577"/>
          <ac:spMkLst>
            <pc:docMk/>
            <pc:sldMk cId="3758472971" sldId="640"/>
            <ac:spMk id="2" creationId="{23A84928-1FCA-4634-9C2E-8162352F2955}"/>
          </ac:spMkLst>
        </pc:spChg>
      </pc:sldChg>
      <pc:sldChg chg="modSp mod">
        <pc:chgData name="Steve McCormack" userId="a36034f6-e157-44c0-92e0-583c4185333c" providerId="ADAL" clId="{A750F670-A341-4D7E-A733-7291C684FCA7}" dt="2021-09-20T11:49:20.619" v="22" actId="6549"/>
        <pc:sldMkLst>
          <pc:docMk/>
          <pc:sldMk cId="1873950785" sldId="641"/>
        </pc:sldMkLst>
        <pc:spChg chg="mod">
          <ac:chgData name="Steve McCormack" userId="a36034f6-e157-44c0-92e0-583c4185333c" providerId="ADAL" clId="{A750F670-A341-4D7E-A733-7291C684FCA7}" dt="2021-09-20T11:49:20.619" v="22" actId="6549"/>
          <ac:spMkLst>
            <pc:docMk/>
            <pc:sldMk cId="1873950785" sldId="641"/>
            <ac:spMk id="14" creationId="{0A0F195D-8EB3-4D24-A9D5-D35281C6369D}"/>
          </ac:spMkLst>
        </pc:spChg>
      </pc:sldChg>
      <pc:sldChg chg="modSp mod">
        <pc:chgData name="Steve McCormack" userId="a36034f6-e157-44c0-92e0-583c4185333c" providerId="ADAL" clId="{A750F670-A341-4D7E-A733-7291C684FCA7}" dt="2021-09-20T11:49:26.686" v="23" actId="20577"/>
        <pc:sldMkLst>
          <pc:docMk/>
          <pc:sldMk cId="1714388698" sldId="642"/>
        </pc:sldMkLst>
        <pc:spChg chg="mod">
          <ac:chgData name="Steve McCormack" userId="a36034f6-e157-44c0-92e0-583c4185333c" providerId="ADAL" clId="{A750F670-A341-4D7E-A733-7291C684FCA7}" dt="2021-09-20T11:49:26.686" v="23" actId="20577"/>
          <ac:spMkLst>
            <pc:docMk/>
            <pc:sldMk cId="1714388698" sldId="642"/>
            <ac:spMk id="2" creationId="{23A84928-1FCA-4634-9C2E-8162352F2955}"/>
          </ac:spMkLst>
        </pc:spChg>
      </pc:sldChg>
      <pc:sldChg chg="modSp mod">
        <pc:chgData name="Steve McCormack" userId="a36034f6-e157-44c0-92e0-583c4185333c" providerId="ADAL" clId="{A750F670-A341-4D7E-A733-7291C684FCA7}" dt="2021-09-20T11:49:45.348" v="26" actId="20577"/>
        <pc:sldMkLst>
          <pc:docMk/>
          <pc:sldMk cId="1242345908" sldId="645"/>
        </pc:sldMkLst>
        <pc:spChg chg="mod">
          <ac:chgData name="Steve McCormack" userId="a36034f6-e157-44c0-92e0-583c4185333c" providerId="ADAL" clId="{A750F670-A341-4D7E-A733-7291C684FCA7}" dt="2021-09-20T11:49:45.348" v="26" actId="20577"/>
          <ac:spMkLst>
            <pc:docMk/>
            <pc:sldMk cId="1242345908" sldId="645"/>
            <ac:spMk id="6" creationId="{B979F878-E1EA-4FB7-8949-303E3881C908}"/>
          </ac:spMkLst>
        </pc:spChg>
      </pc:sldChg>
      <pc:sldChg chg="modSp mod">
        <pc:chgData name="Steve McCormack" userId="a36034f6-e157-44c0-92e0-583c4185333c" providerId="ADAL" clId="{A750F670-A341-4D7E-A733-7291C684FCA7}" dt="2021-09-20T11:47:46.046" v="10" actId="6549"/>
        <pc:sldMkLst>
          <pc:docMk/>
          <pc:sldMk cId="2038005781" sldId="654"/>
        </pc:sldMkLst>
        <pc:spChg chg="mod">
          <ac:chgData name="Steve McCormack" userId="a36034f6-e157-44c0-92e0-583c4185333c" providerId="ADAL" clId="{A750F670-A341-4D7E-A733-7291C684FCA7}" dt="2021-09-20T11:47:46.046" v="10" actId="6549"/>
          <ac:spMkLst>
            <pc:docMk/>
            <pc:sldMk cId="2038005781" sldId="654"/>
            <ac:spMk id="2" creationId="{23A84928-1FCA-4634-9C2E-8162352F2955}"/>
          </ac:spMkLst>
        </pc:spChg>
      </pc:sldChg>
      <pc:sldChg chg="modSp mod">
        <pc:chgData name="Steve McCormack" userId="a36034f6-e157-44c0-92e0-583c4185333c" providerId="ADAL" clId="{A750F670-A341-4D7E-A733-7291C684FCA7}" dt="2021-09-20T11:47:57.658" v="11" actId="6549"/>
        <pc:sldMkLst>
          <pc:docMk/>
          <pc:sldMk cId="2026559204" sldId="655"/>
        </pc:sldMkLst>
        <pc:spChg chg="mod">
          <ac:chgData name="Steve McCormack" userId="a36034f6-e157-44c0-92e0-583c4185333c" providerId="ADAL" clId="{A750F670-A341-4D7E-A733-7291C684FCA7}" dt="2021-09-20T11:47:57.658" v="11" actId="6549"/>
          <ac:spMkLst>
            <pc:docMk/>
            <pc:sldMk cId="2026559204" sldId="655"/>
            <ac:spMk id="46" creationId="{F54F07ED-8B66-4FB3-B9ED-20C6A6FEE49C}"/>
          </ac:spMkLst>
        </pc:spChg>
      </pc:sldChg>
      <pc:sldChg chg="modSp mod">
        <pc:chgData name="Steve McCormack" userId="a36034f6-e157-44c0-92e0-583c4185333c" providerId="ADAL" clId="{A750F670-A341-4D7E-A733-7291C684FCA7}" dt="2021-09-20T11:48:16.430" v="15" actId="20577"/>
        <pc:sldMkLst>
          <pc:docMk/>
          <pc:sldMk cId="861527076" sldId="656"/>
        </pc:sldMkLst>
        <pc:spChg chg="mod">
          <ac:chgData name="Steve McCormack" userId="a36034f6-e157-44c0-92e0-583c4185333c" providerId="ADAL" clId="{A750F670-A341-4D7E-A733-7291C684FCA7}" dt="2021-09-20T11:48:02.510" v="12" actId="6549"/>
          <ac:spMkLst>
            <pc:docMk/>
            <pc:sldMk cId="861527076" sldId="656"/>
            <ac:spMk id="2" creationId="{23A84928-1FCA-4634-9C2E-8162352F2955}"/>
          </ac:spMkLst>
        </pc:spChg>
        <pc:spChg chg="mod">
          <ac:chgData name="Steve McCormack" userId="a36034f6-e157-44c0-92e0-583c4185333c" providerId="ADAL" clId="{A750F670-A341-4D7E-A733-7291C684FCA7}" dt="2021-09-20T11:48:16.430" v="15" actId="20577"/>
          <ac:spMkLst>
            <pc:docMk/>
            <pc:sldMk cId="861527076" sldId="656"/>
            <ac:spMk id="5" creationId="{09FF81A3-871A-4432-8DDD-0CC4BEDBAC2A}"/>
          </ac:spMkLst>
        </pc:spChg>
      </pc:sldChg>
      <pc:sldChg chg="modSp mod">
        <pc:chgData name="Steve McCormack" userId="a36034f6-e157-44c0-92e0-583c4185333c" providerId="ADAL" clId="{A750F670-A341-4D7E-A733-7291C684FCA7}" dt="2021-09-20T11:48:25.553" v="16" actId="20577"/>
        <pc:sldMkLst>
          <pc:docMk/>
          <pc:sldMk cId="876726977" sldId="657"/>
        </pc:sldMkLst>
        <pc:spChg chg="mod">
          <ac:chgData name="Steve McCormack" userId="a36034f6-e157-44c0-92e0-583c4185333c" providerId="ADAL" clId="{A750F670-A341-4D7E-A733-7291C684FCA7}" dt="2021-09-20T11:48:25.553" v="16" actId="20577"/>
          <ac:spMkLst>
            <pc:docMk/>
            <pc:sldMk cId="876726977" sldId="657"/>
            <ac:spMk id="46" creationId="{F54F07ED-8B66-4FB3-B9ED-20C6A6FEE4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9 of the 1.2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269225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9 of the 1.2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666026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do you know? Can you explain this a different way?</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Can you create a number that will have a tick in one box/two boxes/all three boxes? What properties do these numbers have in each instance?</a:t>
            </a:r>
          </a:p>
          <a:p>
            <a:pPr>
              <a:spcBef>
                <a:spcPts val="400"/>
              </a:spcBef>
              <a:spcAft>
                <a:spcPts val="400"/>
              </a:spcAft>
            </a:pPr>
            <a:r>
              <a:rPr lang="en-GB" sz="1200" dirty="0">
                <a:solidFill>
                  <a:srgbClr val="008080"/>
                </a:solidFill>
                <a:latin typeface="Myriad Pro"/>
              </a:rPr>
              <a:t>There is an opportunity here to encourage the use of generalised statements with precise language, such as:</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‘An integer is a multiple of two if …’</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‘An integer is a multiple of five if …’</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‘An integer is a multiple of ten if …’</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You may wish to support students in generalising this idea by offering the following sentence structure: ‘a is a multiple of b if a third integer c exists so that a = </a:t>
            </a:r>
            <a:r>
              <a:rPr lang="en-GB" sz="1200" dirty="0" err="1">
                <a:solidFill>
                  <a:srgbClr val="008080"/>
                </a:solidFill>
                <a:latin typeface="Myriad Pro"/>
              </a:rPr>
              <a:t>bc</a:t>
            </a:r>
            <a:r>
              <a:rPr lang="en-GB" sz="1200" dirty="0">
                <a:solidFill>
                  <a:srgbClr val="008080"/>
                </a:solidFill>
                <a:latin typeface="Myriad Pro"/>
              </a:rPr>
              <a: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1 has been designed to draw students’ attention to patterns in multiplication tables. Students should be familiar with their two, five and ten multiplication tables, so this example gives an opportunity to explore the relationships between the multiples and the structures behind them. Asking students to explain their reasoning in many different ways (for example, an integer is a multiple of two if: ‘It is an even number’, ‘It has a 1s digit which is 0, 2, 4, 6, 8’, ‘When halved, the quotient is an integer’, etc.) can help students to generalise the structure of such numbers.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10 of the 1.2 Core Concept document.</a:t>
            </a:r>
          </a:p>
          <a:p>
            <a:endParaRPr lang="en-GB" dirty="0"/>
          </a:p>
          <a:p>
            <a:r>
              <a:rPr lang="en-GB" dirty="0"/>
              <a:t>*</a:t>
            </a:r>
            <a:r>
              <a:rPr lang="en-GB" sz="1200" dirty="0">
                <a:highlight>
                  <a:srgbClr val="FFFF00"/>
                </a:highlight>
              </a:rPr>
              <a:t>Asking students whether 91 (the 13th multiple of seven and a multiple that fails all the ‘common’ divisibility tests) is a prime number or not is a useful activity for uncovering possible misconceptions.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what is different about these questions? </a:t>
            </a:r>
          </a:p>
          <a:p>
            <a:pPr>
              <a:spcBef>
                <a:spcPts val="400"/>
              </a:spcBef>
              <a:spcAft>
                <a:spcPts val="400"/>
              </a:spcAft>
            </a:pPr>
            <a:r>
              <a:rPr lang="en-GB" sz="1200" dirty="0">
                <a:solidFill>
                  <a:srgbClr val="008080"/>
                </a:solidFill>
                <a:latin typeface="Myriad Pro"/>
              </a:rPr>
              <a:t>How do you know what the 1s digit could be each time? Is there always more than one answer?</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How </a:t>
            </a:r>
            <a:r>
              <a:rPr lang="en-GB" sz="1200">
                <a:solidFill>
                  <a:srgbClr val="008080"/>
                </a:solidFill>
                <a:latin typeface="Myriad Pro"/>
              </a:rPr>
              <a:t>many four </a:t>
            </a:r>
            <a:r>
              <a:rPr lang="en-GB" sz="1200" dirty="0">
                <a:solidFill>
                  <a:srgbClr val="008080"/>
                </a:solidFill>
                <a:latin typeface="Myriad Pro"/>
              </a:rPr>
              <a:t>digit numbers are there which are multiples of both 2 and 5? What is the smallest/biggest? </a:t>
            </a:r>
          </a:p>
          <a:p>
            <a:pPr marL="0" marR="0" lvl="0" indent="0" algn="l" defTabSz="914400" rtl="0" eaLnBrk="1" fontAlgn="auto" latinLnBrk="0" hangingPunct="1">
              <a:lnSpc>
                <a:spcPct val="100000"/>
              </a:lnSpc>
              <a:spcBef>
                <a:spcPts val="400"/>
              </a:spcBef>
              <a:spcAft>
                <a:spcPts val="400"/>
              </a:spcAft>
              <a:buClrTx/>
              <a:buSzTx/>
              <a:buFontTx/>
              <a:buNone/>
              <a:tabLst/>
              <a:defRPr/>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 requires students to apply their understanding to solve problems involving multiples. Asking students to find all the possibilities will help them to generalise.</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2829248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11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1535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about these questions? What is different? </a:t>
            </a:r>
          </a:p>
          <a:p>
            <a:pPr>
              <a:spcBef>
                <a:spcPts val="400"/>
              </a:spcBef>
              <a:spcAft>
                <a:spcPts val="400"/>
              </a:spcAft>
            </a:pPr>
            <a:r>
              <a:rPr lang="en-GB" sz="1200" dirty="0">
                <a:solidFill>
                  <a:srgbClr val="008080"/>
                </a:solidFill>
                <a:latin typeface="Myriad Pro"/>
              </a:rPr>
              <a:t>When is a multiple of 10 also a multiple of 5?</a:t>
            </a:r>
          </a:p>
          <a:p>
            <a:pPr>
              <a:spcBef>
                <a:spcPts val="400"/>
              </a:spcBef>
              <a:spcAft>
                <a:spcPts val="400"/>
              </a:spcAft>
            </a:pPr>
            <a:r>
              <a:rPr lang="en-GB" sz="1200" dirty="0">
                <a:solidFill>
                  <a:srgbClr val="008080"/>
                </a:solidFill>
                <a:latin typeface="Myriad Pro"/>
              </a:rPr>
              <a:t>What other pairs of multiples can you find a relationship for? Why? Can you express this algebraically?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numbers in Example 3 are large in order to encourage students to draw conclusions by thinking about the structure of the numbers rather than performing calculations. The questions are very similar in style, so students will need to notice the difference and consider what is being asked of them.</a:t>
            </a:r>
          </a:p>
          <a:p>
            <a:r>
              <a:rPr lang="en-GB" dirty="0"/>
              <a:t>The use of a multiplication grid may support students to identify patterns and consider the structure behind them. It may also be useful in identifying other integers with similar relationships. </a:t>
            </a:r>
          </a:p>
          <a:p>
            <a:r>
              <a:rPr lang="en-GB" dirty="0"/>
              <a:t>This example provides an opportunity for students to generalise using algebra, e.g. 10x = 5(2x), etc. This may also support them in identifying the structures present.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303298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11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1046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of these numbers do you already know the answer for? Which will you need to work out?</a:t>
            </a:r>
          </a:p>
          <a:p>
            <a:r>
              <a:rPr lang="en-GB" sz="2000" b="0" dirty="0">
                <a:solidFill>
                  <a:srgbClr val="008080"/>
                </a:solidFill>
                <a:latin typeface="Myriad Pro"/>
              </a:rPr>
              <a:t>How can you partition the number to check if it is a multiple of _?</a:t>
            </a:r>
          </a:p>
          <a:p>
            <a:r>
              <a:rPr lang="en-GB" sz="2000" b="0" dirty="0">
                <a:solidFill>
                  <a:srgbClr val="008080"/>
                </a:solidFill>
                <a:latin typeface="Myriad Pro"/>
              </a:rPr>
              <a:t>If _ is a multiple of _, what other numbers will be?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4, the numbers get progressively bigger so that students can start with something they feel comfortable with (most will recognise 44 as a multiple of two and four but not eight) but will quickly need to generalise in order to check without calculating. Part c) is important as students need to appreciate that, when using partitioning, there should only be one element which is not a multiple of the specified number.</a:t>
            </a:r>
          </a:p>
          <a:p>
            <a:r>
              <a:rPr lang="en-GB" dirty="0"/>
              <a:t>Example 4 is an opportunity for students to think deeply about the divisibility rules and why they work. Connections to prior learning of partitioning might help students to reason. For example, with 6 132, students may realise that 6 000 is a multiple of eight (because 1 000 is), 32 is a multiple of eight, but 100 is not. A deeper level of thinking is to use partitioning to generalise the various ‘rules of divisibility’. For example, 100 is a multiple of four, so multiples of 100 will always be multiples of four. Therefore, when considering whether an integer is a multiple of four, only the 10s and 1s digits need to be considered. This reasoning can be extended to the divisibility test for multiples of eight.</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385783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12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829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86489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1200" b="0" dirty="0">
                <a:solidFill>
                  <a:srgbClr val="008080"/>
                </a:solidFill>
                <a:latin typeface="Myriad Pro"/>
              </a:rPr>
              <a:t>Which of these numbers do you already know the answer for? Which will you need to work out?</a:t>
            </a:r>
          </a:p>
          <a:p>
            <a:r>
              <a:rPr lang="en-GB" sz="1200" b="0" dirty="0">
                <a:solidFill>
                  <a:srgbClr val="008080"/>
                </a:solidFill>
                <a:latin typeface="Myriad Pro"/>
              </a:rPr>
              <a:t>How can you partition the number to check if it is a multiple of _?</a:t>
            </a:r>
          </a:p>
          <a:p>
            <a:r>
              <a:rPr lang="en-GB" sz="1200" b="0" dirty="0">
                <a:solidFill>
                  <a:srgbClr val="008080"/>
                </a:solidFill>
                <a:latin typeface="Myriad Pro"/>
              </a:rPr>
              <a:t>If _ is a multiple of _, what other numbers will be?</a:t>
            </a:r>
          </a:p>
          <a:p>
            <a:pPr>
              <a:spcBef>
                <a:spcPts val="400"/>
              </a:spcBef>
              <a:spcAft>
                <a:spcPts val="400"/>
              </a:spcAft>
            </a:pPr>
            <a:endParaRPr lang="en-GB" sz="9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5, students may benefit from exploring patterns in multiples of nine. One representation which might support their thinking is a multiplication grid. Recognising that the digits in multiples of nine always sum to nine (digital root of nine) is fundamental to the divisibility test for nine. </a:t>
            </a:r>
          </a:p>
          <a:p>
            <a:r>
              <a:rPr lang="en-GB" dirty="0"/>
              <a:t>By partitioning (for example) a three-digit number </a:t>
            </a:r>
            <a:r>
              <a:rPr lang="en-GB" dirty="0" err="1"/>
              <a:t>abc</a:t>
            </a:r>
            <a:r>
              <a:rPr lang="en-GB" dirty="0"/>
              <a:t> and writing it as 100a + 10b + c, students can see that this can be rewritten as 99a + 9b + (a + b + c). Since 99a and 9b are always multiples of nine, the only check required is whether the digital root (a + b + c) is divisible by nine. Students could then extend this to explore and reason about the divisibility test for three.</a:t>
            </a:r>
          </a:p>
          <a:p>
            <a:r>
              <a:rPr lang="en-GB" dirty="0"/>
              <a:t>Example 5 is designed to draw students’ attention to the relationships between the multiples of three, six and nine. Students should notice that multiples of nine will always be multiples of three, but multiples of three are not always multiples of nine. They should also notice that some multiples of three are also multiples of six, but only the even ones. This connects to learning in the next example (Example 6).</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688350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13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2315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How can you use these facts to check if a number is a multiple of a certain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What do you notice about the boxes you have ticked each time? Could you use this to identify other groups of numbers that could fit into this sentence: ‘</a:t>
            </a:r>
            <a:r>
              <a:rPr lang="en-GB" sz="2000" i="1" dirty="0">
                <a:effectLst/>
                <a:latin typeface="+mj-lt"/>
                <a:ea typeface="Calibri" panose="020F0502020204030204" pitchFamily="34" charset="0"/>
                <a:cs typeface="Times New Roman" panose="02020603050405020304" pitchFamily="18" charset="0"/>
              </a:rPr>
              <a:t>If a number is a multiple of _, it must also </a:t>
            </a:r>
            <a:r>
              <a:rPr lang="en-GB" sz="2000" b="1" i="1" dirty="0">
                <a:effectLst/>
                <a:latin typeface="+mj-lt"/>
                <a:ea typeface="Calibri" panose="020F0502020204030204" pitchFamily="34" charset="0"/>
                <a:cs typeface="Times New Roman" panose="02020603050405020304" pitchFamily="18" charset="0"/>
              </a:rPr>
              <a:t>always</a:t>
            </a:r>
            <a:r>
              <a:rPr lang="en-GB" sz="2000" i="1" dirty="0">
                <a:effectLst/>
                <a:latin typeface="+mj-lt"/>
                <a:ea typeface="Calibri" panose="020F0502020204030204" pitchFamily="34" charset="0"/>
                <a:cs typeface="Times New Roman" panose="02020603050405020304" pitchFamily="18" charset="0"/>
              </a:rPr>
              <a:t> be a multiple of_’?</a:t>
            </a:r>
          </a:p>
          <a:p>
            <a:r>
              <a:rPr lang="en-GB" sz="2000" b="0" dirty="0">
                <a:solidFill>
                  <a:srgbClr val="008080"/>
                </a:solidFill>
                <a:latin typeface="Myriad Pro"/>
              </a:rPr>
              <a:t>If a number is a product of a multiple of _ and a multiple of _, what else must it be a multiple of?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6, students must consider the structures and apply their knowledge of multiplicative relationships.</a:t>
            </a:r>
          </a:p>
          <a:p>
            <a:pPr marL="171450" indent="-171450">
              <a:buFont typeface="Arial" panose="020B0604020202020204" pitchFamily="34" charset="0"/>
              <a:buChar char="•"/>
            </a:pPr>
            <a:r>
              <a:rPr lang="en-GB" dirty="0"/>
              <a:t>Part a): If an integer is a multiple of ten, it is always a multiple of both two and five. This first example is one that students have explored previously.</a:t>
            </a:r>
          </a:p>
          <a:p>
            <a:pPr marL="171450" indent="-171450">
              <a:buFont typeface="Arial" panose="020B0604020202020204" pitchFamily="34" charset="0"/>
              <a:buChar char="•"/>
            </a:pPr>
            <a:r>
              <a:rPr lang="en-GB" dirty="0"/>
              <a:t>Part b): If an integer is a multiple of six, it is always a multiple of two and three. It is worth drawing students’ attention to the converse of this: to check if an integer is a multiple of six, it is often easier to check it is a multiple of two and three.</a:t>
            </a:r>
          </a:p>
          <a:p>
            <a:pPr marL="171450" indent="-171450">
              <a:buFont typeface="Arial" panose="020B0604020202020204" pitchFamily="34" charset="0"/>
              <a:buChar char="•"/>
            </a:pPr>
            <a:r>
              <a:rPr lang="en-GB" dirty="0"/>
              <a:t>Part c): If an integer is a multiple of seven, it is not always a multiple of any other integer (except one). Why is one not included in this table?</a:t>
            </a:r>
          </a:p>
          <a:p>
            <a:pPr marL="171450" indent="-171450">
              <a:buFont typeface="Arial" panose="020B0604020202020204" pitchFamily="34" charset="0"/>
              <a:buChar char="•"/>
            </a:pPr>
            <a:r>
              <a:rPr lang="en-GB" dirty="0"/>
              <a:t>Part d): If an integer is a multiple of nine, it is always a multiple of three, but not necessarily a multiple of six. In Example 5, students examined the connections between divisibility tests for nine and three.</a:t>
            </a:r>
          </a:p>
          <a:p>
            <a:pPr marL="171450" indent="-171450">
              <a:buFont typeface="Arial" panose="020B0604020202020204" pitchFamily="34" charset="0"/>
              <a:buChar char="•"/>
            </a:pPr>
            <a:r>
              <a:rPr lang="en-GB" dirty="0"/>
              <a:t>Part e): If an integer is a multiple of four, it is always a multiple of two, but not necessarily a multiple of eight; it’s worth drawing attention to this.</a:t>
            </a:r>
          </a:p>
          <a:p>
            <a:pPr marL="171450" indent="-171450">
              <a:buFont typeface="Arial" panose="020B0604020202020204" pitchFamily="34" charset="0"/>
              <a:buChar char="•"/>
            </a:pPr>
            <a:r>
              <a:rPr lang="en-GB" dirty="0"/>
              <a:t>Part f): If an integer is a multiple of eight, then it will always be a multiple of both two and four. In part b) students will have noticed that if an integer is a multiple of both two and three, then it will be a multiple of six. Why, then, is it not true to say that if an integer is a multiple of both two and four, then it will be a multiple of eight?</a:t>
            </a:r>
          </a:p>
          <a:p>
            <a:pPr marL="0" indent="0">
              <a:buFont typeface="Arial" panose="020B0604020202020204" pitchFamily="34" charset="0"/>
              <a:buNone/>
            </a:pPr>
            <a:r>
              <a:rPr lang="en-GB" dirty="0"/>
              <a:t>Students could be challenged by asking further questions, such as, ‘If a number is a product of a multiple of five and a multiple of eight, what else must it be a multiple of? How do you know?’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19267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14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0286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give an example or a counter example to support your answer?</a:t>
            </a:r>
          </a:p>
          <a:p>
            <a:pPr>
              <a:spcBef>
                <a:spcPts val="400"/>
              </a:spcBef>
              <a:spcAft>
                <a:spcPts val="400"/>
              </a:spcAft>
            </a:pPr>
            <a:r>
              <a:rPr lang="en-GB" sz="1200" dirty="0">
                <a:solidFill>
                  <a:srgbClr val="008080"/>
                </a:solidFill>
                <a:latin typeface="Myriad Pro"/>
              </a:rPr>
              <a:t>Can you explain your answer without giving an example? How do you know?</a:t>
            </a:r>
          </a:p>
          <a:p>
            <a:pPr>
              <a:spcBef>
                <a:spcPts val="400"/>
              </a:spcBef>
              <a:spcAft>
                <a:spcPts val="400"/>
              </a:spcAft>
            </a:pPr>
            <a:r>
              <a:rPr lang="en-GB" sz="1200" dirty="0">
                <a:solidFill>
                  <a:srgbClr val="008080"/>
                </a:solidFill>
                <a:latin typeface="Myriad Pro"/>
              </a:rPr>
              <a:t>Can you write your own always, sometimes, never statements?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For students who have demonstrated a secure understanding of identifying multiples, you could encourage them to go deeper by solving more complex problems, such as exploring all possibilities, creating their own examples and testing conjectures. It is important that students are given opportunities to investigate multiplicative relationships. Example 7 provides a structure for this. Students need to reason fully and should provide examples and counter-examples to demonstrate their mathematical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3560315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15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134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endParaRPr lang="en-GB" sz="1200" dirty="0">
              <a:solidFill>
                <a:srgbClr val="008080"/>
              </a:solidFill>
              <a:latin typeface="Myriad Pro"/>
            </a:endParaRPr>
          </a:p>
          <a:p>
            <a:pPr>
              <a:spcBef>
                <a:spcPts val="400"/>
              </a:spcBef>
              <a:spcAft>
                <a:spcPts val="400"/>
              </a:spcAft>
            </a:pPr>
            <a:r>
              <a:rPr lang="en-GB" sz="1200" dirty="0">
                <a:solidFill>
                  <a:srgbClr val="008080"/>
                </a:solidFill>
                <a:latin typeface="Myriad Pro"/>
              </a:rPr>
              <a:t>How many times will they flash together in a minute?</a:t>
            </a:r>
          </a:p>
          <a:p>
            <a:pPr>
              <a:spcBef>
                <a:spcPts val="400"/>
              </a:spcBef>
              <a:spcAft>
                <a:spcPts val="400"/>
              </a:spcAft>
            </a:pPr>
            <a:r>
              <a:rPr lang="en-GB" sz="1200" dirty="0">
                <a:solidFill>
                  <a:srgbClr val="008080"/>
                </a:solidFill>
                <a:latin typeface="Myriad Pro"/>
              </a:rPr>
              <a:t>How many times will they flash together in an hour?</a:t>
            </a:r>
          </a:p>
          <a:p>
            <a:pPr>
              <a:spcBef>
                <a:spcPts val="400"/>
              </a:spcBef>
              <a:spcAft>
                <a:spcPts val="400"/>
              </a:spcAft>
            </a:pPr>
            <a:r>
              <a:rPr lang="en-GB" sz="1200" dirty="0">
                <a:solidFill>
                  <a:srgbClr val="008080"/>
                </a:solidFill>
                <a:latin typeface="Myriad Pro"/>
              </a:rPr>
              <a:t>Will the first lighthouse always flash on the minute? Will the second? On which minutes will they flash together? How do you know?</a:t>
            </a:r>
          </a:p>
          <a:p>
            <a:pPr>
              <a:spcBef>
                <a:spcPts val="400"/>
              </a:spcBef>
              <a:spcAft>
                <a:spcPts val="400"/>
              </a:spcAft>
            </a:pPr>
            <a:r>
              <a:rPr lang="en-GB" sz="1200" dirty="0">
                <a:solidFill>
                  <a:srgbClr val="008080"/>
                </a:solidFill>
                <a:latin typeface="Myriad Pro"/>
              </a:rPr>
              <a:t>How do you know this is a multiples problem?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Problems such as Example 8 provide opportunities for students to practise their understanding of a concept (i.e. intelligent practice rather than mechanical repetition) and to focus on relationships, not just the procedure. </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1280867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15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1471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Within the Theme 1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The number system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Within the examples in the 1.2 Core concept document.</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003063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Properties of number can be found on page 2 of the 1.2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1.2.1 Understand multiples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1.2.2 Understand integer exponents and roots – pages 7 and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1.2.3 Understand and use the unique prime factorisation of a number – page 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Myriad Pro"/>
                <a:ea typeface="Calibri" panose="020F0502020204030204" pitchFamily="34" charset="0"/>
                <a:cs typeface="Times New Roman" panose="02020603050405020304" pitchFamily="18" charset="0"/>
              </a:rPr>
              <a:t>Year 5: 2.21 Factors, multiples, prime numbers and composite numbers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a:t>
            </a:r>
            <a:r>
              <a:rPr lang="en-GB" i="1" dirty="0" err="1"/>
              <a:t>The</a:t>
            </a:r>
            <a:r>
              <a:rPr lang="en-GB" i="1" dirty="0"/>
              <a:t> structure of the number system </a:t>
            </a:r>
            <a:r>
              <a:rPr lang="en-GB" dirty="0"/>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a) NCETM Primary assessment materials, </a:t>
            </a:r>
            <a:r>
              <a:rPr lang="en-GB" sz="1800" dirty="0">
                <a:effectLst/>
                <a:latin typeface="Myriad Pro"/>
                <a:ea typeface="Calibri" panose="020F0502020204030204" pitchFamily="34" charset="0"/>
                <a:cs typeface="Times New Roman" panose="02020603050405020304" pitchFamily="18" charset="0"/>
              </a:rPr>
              <a:t>Year 5 page 15</a:t>
            </a:r>
          </a:p>
          <a:p>
            <a:pPr marL="0" indent="0">
              <a:buFont typeface="+mj-lt"/>
              <a:buNone/>
            </a:pPr>
            <a:r>
              <a:rPr lang="en-GB" sz="1800" dirty="0">
                <a:effectLst/>
                <a:latin typeface="Myriad Pro"/>
                <a:ea typeface="Calibri" panose="020F0502020204030204" pitchFamily="34" charset="0"/>
                <a:cs typeface="Times New Roman" panose="02020603050405020304" pitchFamily="18" charset="0"/>
              </a:rPr>
              <a:t>b) 2016 Key Stage 2 Mathematics Paper 2: reasoning, Question 14</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NCETM Primary assessment materials, </a:t>
            </a:r>
            <a:r>
              <a:rPr lang="en-GB" sz="1800" dirty="0">
                <a:effectLst/>
                <a:latin typeface="Myriad Pro"/>
                <a:ea typeface="Calibri" panose="020F0502020204030204" pitchFamily="34" charset="0"/>
                <a:cs typeface="Times New Roman" panose="02020603050405020304" pitchFamily="18" charset="0"/>
              </a:rPr>
              <a:t>Year 5 page 16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147785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9 of the 1.2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dexn0sbp/ncetm_ks3_cc_1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dexn0sbp/ncetm_ks3_cc_1_2.pdf" TargetMode="External"/><Relationship Id="rId4" Type="http://schemas.openxmlformats.org/officeDocument/2006/relationships/hyperlink" Target="https://www.ncetm.org.uk/media/oconaxqx/ncetm_ks3_theme_1.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dexn0sbp/ncetm_ks3_cc_1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Identifying multiples of an integer</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1.2 Properties of number)</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graphicFrame>
        <p:nvGraphicFramePr>
          <p:cNvPr id="3" name="Table 4">
            <a:extLst>
              <a:ext uri="{FF2B5EF4-FFF2-40B4-BE49-F238E27FC236}">
                <a16:creationId xmlns:a16="http://schemas.microsoft.com/office/drawing/2014/main" id="{EACA86B8-24A9-4E1F-B6CE-5FBD044638F2}"/>
              </a:ext>
            </a:extLst>
          </p:cNvPr>
          <p:cNvGraphicFramePr>
            <a:graphicFrameLocks noGrp="1"/>
          </p:cNvGraphicFramePr>
          <p:nvPr>
            <p:extLst>
              <p:ext uri="{D42A27DB-BD31-4B8C-83A1-F6EECF244321}">
                <p14:modId xmlns:p14="http://schemas.microsoft.com/office/powerpoint/2010/main" val="2881534302"/>
              </p:ext>
            </p:extLst>
          </p:nvPr>
        </p:nvGraphicFramePr>
        <p:xfrm>
          <a:off x="1415480" y="1412777"/>
          <a:ext cx="6408000" cy="2736304"/>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955854221"/>
                    </a:ext>
                  </a:extLst>
                </a:gridCol>
                <a:gridCol w="2340000">
                  <a:extLst>
                    <a:ext uri="{9D8B030D-6E8A-4147-A177-3AD203B41FA5}">
                      <a16:colId xmlns:a16="http://schemas.microsoft.com/office/drawing/2014/main" val="2210997504"/>
                    </a:ext>
                  </a:extLst>
                </a:gridCol>
                <a:gridCol w="576000">
                  <a:extLst>
                    <a:ext uri="{9D8B030D-6E8A-4147-A177-3AD203B41FA5}">
                      <a16:colId xmlns:a16="http://schemas.microsoft.com/office/drawing/2014/main" val="2258666752"/>
                    </a:ext>
                  </a:extLst>
                </a:gridCol>
                <a:gridCol w="2340000">
                  <a:extLst>
                    <a:ext uri="{9D8B030D-6E8A-4147-A177-3AD203B41FA5}">
                      <a16:colId xmlns:a16="http://schemas.microsoft.com/office/drawing/2014/main" val="2092941855"/>
                    </a:ext>
                  </a:extLst>
                </a:gridCol>
                <a:gridCol w="576000">
                  <a:extLst>
                    <a:ext uri="{9D8B030D-6E8A-4147-A177-3AD203B41FA5}">
                      <a16:colId xmlns:a16="http://schemas.microsoft.com/office/drawing/2014/main" val="3335275593"/>
                    </a:ext>
                  </a:extLst>
                </a:gridCol>
              </a:tblGrid>
              <a:tr h="576064">
                <a:tc>
                  <a:txBody>
                    <a:bodyPr/>
                    <a:lstStyle/>
                    <a:p>
                      <a:pPr algn="ctr"/>
                      <a:r>
                        <a:rPr lang="en-GB" sz="2400" i="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i="0" dirty="0"/>
                        <a:t>is a multiple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i="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i="0" dirty="0"/>
                        <a:t>and a factor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i="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347649"/>
                  </a:ext>
                </a:extLst>
              </a:tr>
              <a:tr h="144016">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006780"/>
                  </a:ext>
                </a:extLst>
              </a:tr>
              <a:tr h="576064">
                <a:tc>
                  <a:txBody>
                    <a:bodyPr/>
                    <a:lstStyle/>
                    <a:p>
                      <a:pPr algn="ctr"/>
                      <a:r>
                        <a:rPr lang="en-GB" sz="2400" i="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is a multiple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i="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and a factor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465696"/>
                  </a:ext>
                </a:extLst>
              </a:tr>
              <a:tr h="144016">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00" i="0" dirty="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77993"/>
                  </a:ext>
                </a:extLst>
              </a:tr>
              <a:tr h="576064">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is a multiple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i="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and a factor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077429"/>
                  </a:ext>
                </a:extLst>
              </a:tr>
              <a:tr h="144016">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6542"/>
                  </a:ext>
                </a:extLst>
              </a:tr>
              <a:tr h="576064">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is a multiple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and a factor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658179"/>
                  </a:ext>
                </a:extLst>
              </a:tr>
            </a:tbl>
          </a:graphicData>
        </a:graphic>
      </p:graphicFrame>
      <p:sp>
        <p:nvSpPr>
          <p:cNvPr id="7" name="TextBox 6">
            <a:extLst>
              <a:ext uri="{FF2B5EF4-FFF2-40B4-BE49-F238E27FC236}">
                <a16:creationId xmlns:a16="http://schemas.microsoft.com/office/drawing/2014/main" id="{34494ADA-EE0D-4A81-9BDB-327815792A26}"/>
              </a:ext>
            </a:extLst>
          </p:cNvPr>
          <p:cNvSpPr txBox="1"/>
          <p:nvPr/>
        </p:nvSpPr>
        <p:spPr>
          <a:xfrm>
            <a:off x="1271464" y="4657151"/>
            <a:ext cx="9937104"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Write </a:t>
            </a:r>
            <a:r>
              <a:rPr lang="en-GB" sz="2400" b="1" dirty="0">
                <a:effectLst/>
                <a:latin typeface="+mj-lt"/>
                <a:ea typeface="Calibri" panose="020F0502020204030204" pitchFamily="34" charset="0"/>
                <a:cs typeface="Times New Roman" panose="02020603050405020304" pitchFamily="18" charset="0"/>
              </a:rPr>
              <a:t>all</a:t>
            </a:r>
            <a:r>
              <a:rPr lang="en-GB" sz="2400" dirty="0">
                <a:effectLst/>
                <a:latin typeface="+mj-lt"/>
                <a:ea typeface="Calibri" panose="020F0502020204030204" pitchFamily="34" charset="0"/>
                <a:cs typeface="Times New Roman" panose="02020603050405020304" pitchFamily="18" charset="0"/>
              </a:rPr>
              <a:t> the common multiples of 3 and 8 that are </a:t>
            </a:r>
            <a:r>
              <a:rPr lang="en-GB" sz="2400" b="1" dirty="0">
                <a:effectLst/>
                <a:latin typeface="+mj-lt"/>
                <a:ea typeface="Calibri" panose="020F0502020204030204" pitchFamily="34" charset="0"/>
                <a:cs typeface="Times New Roman" panose="02020603050405020304" pitchFamily="18" charset="0"/>
              </a:rPr>
              <a:t>less than 50</a:t>
            </a:r>
            <a:r>
              <a:rPr lang="en-GB" sz="2400" dirty="0">
                <a:effectLst/>
                <a:latin typeface="+mj-lt"/>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8DCCC2BA-F9FD-4C7F-A5FC-C0889C51EC44}"/>
              </a:ext>
            </a:extLst>
          </p:cNvPr>
          <p:cNvSpPr txBox="1"/>
          <p:nvPr/>
        </p:nvSpPr>
        <p:spPr>
          <a:xfrm>
            <a:off x="703784" y="1459182"/>
            <a:ext cx="567680" cy="461665"/>
          </a:xfrm>
          <a:prstGeom prst="rect">
            <a:avLst/>
          </a:prstGeom>
          <a:noFill/>
        </p:spPr>
        <p:txBody>
          <a:bodyPr wrap="square">
            <a:spAutoFit/>
          </a:bodyPr>
          <a:lstStyle/>
          <a:p>
            <a:pPr>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a)</a:t>
            </a:r>
          </a:p>
        </p:txBody>
      </p:sp>
      <p:sp>
        <p:nvSpPr>
          <p:cNvPr id="9" name="TextBox 8">
            <a:extLst>
              <a:ext uri="{FF2B5EF4-FFF2-40B4-BE49-F238E27FC236}">
                <a16:creationId xmlns:a16="http://schemas.microsoft.com/office/drawing/2014/main" id="{0D4A12BE-D74B-4779-B04F-EEF688396E46}"/>
              </a:ext>
            </a:extLst>
          </p:cNvPr>
          <p:cNvSpPr txBox="1"/>
          <p:nvPr/>
        </p:nvSpPr>
        <p:spPr>
          <a:xfrm>
            <a:off x="665993" y="4657150"/>
            <a:ext cx="567680" cy="461665"/>
          </a:xfrm>
          <a:prstGeom prst="rect">
            <a:avLst/>
          </a:prstGeom>
          <a:noFill/>
        </p:spPr>
        <p:txBody>
          <a:bodyPr wrap="square">
            <a:spAutoFit/>
          </a:bodyPr>
          <a:lstStyle/>
          <a:p>
            <a:pPr>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b)</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pic>
        <p:nvPicPr>
          <p:cNvPr id="4" name="Picture 3">
            <a:extLst>
              <a:ext uri="{FF2B5EF4-FFF2-40B4-BE49-F238E27FC236}">
                <a16:creationId xmlns:a16="http://schemas.microsoft.com/office/drawing/2014/main" id="{832F9047-F4CA-4258-99F2-4F443280EA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47764" y="2132856"/>
            <a:ext cx="8879341" cy="3020792"/>
          </a:xfrm>
          <a:prstGeom prst="rect">
            <a:avLst/>
          </a:prstGeom>
          <a:noFill/>
          <a:ln>
            <a:noFill/>
          </a:ln>
        </p:spPr>
      </p:pic>
      <p:sp>
        <p:nvSpPr>
          <p:cNvPr id="6" name="TextBox 5">
            <a:extLst>
              <a:ext uri="{FF2B5EF4-FFF2-40B4-BE49-F238E27FC236}">
                <a16:creationId xmlns:a16="http://schemas.microsoft.com/office/drawing/2014/main" id="{60D0F05C-3651-4A7B-94A2-B0E31BEF0AA0}"/>
              </a:ext>
            </a:extLst>
          </p:cNvPr>
          <p:cNvSpPr txBox="1"/>
          <p:nvPr/>
        </p:nvSpPr>
        <p:spPr>
          <a:xfrm>
            <a:off x="1559496" y="1362037"/>
            <a:ext cx="9289032" cy="461665"/>
          </a:xfrm>
          <a:prstGeom prst="rect">
            <a:avLst/>
          </a:prstGeom>
          <a:noFill/>
        </p:spPr>
        <p:txBody>
          <a:bodyPr wrap="square">
            <a:spAutoFit/>
          </a:bodyPr>
          <a:lstStyle/>
          <a:p>
            <a:pPr algn="ctr">
              <a:spcBef>
                <a:spcPts val="400"/>
              </a:spcBef>
              <a:spcAft>
                <a:spcPts val="800"/>
              </a:spcAft>
              <a:buNone/>
            </a:pPr>
            <a:r>
              <a:rPr lang="en-GB" sz="2400" dirty="0">
                <a:effectLst/>
                <a:latin typeface="+mj-lt"/>
                <a:ea typeface="Calibri" panose="020F0502020204030204" pitchFamily="34" charset="0"/>
                <a:cs typeface="Times New Roman" panose="02020603050405020304" pitchFamily="18" charset="0"/>
              </a:rPr>
              <a:t>Fill in the missing numbers in this multiplication pyramid.</a:t>
            </a:r>
          </a:p>
        </p:txBody>
      </p:sp>
      <p:sp>
        <p:nvSpPr>
          <p:cNvPr id="7" name="TextBox 6">
            <a:extLst>
              <a:ext uri="{FF2B5EF4-FFF2-40B4-BE49-F238E27FC236}">
                <a16:creationId xmlns:a16="http://schemas.microsoft.com/office/drawing/2014/main" id="{BFC9C6FD-955E-498B-B588-5EF459A3A255}"/>
              </a:ext>
            </a:extLst>
          </p:cNvPr>
          <p:cNvSpPr txBox="1"/>
          <p:nvPr/>
        </p:nvSpPr>
        <p:spPr>
          <a:xfrm>
            <a:off x="775792" y="1362037"/>
            <a:ext cx="567680" cy="461665"/>
          </a:xfrm>
          <a:prstGeom prst="rect">
            <a:avLst/>
          </a:prstGeom>
          <a:noFill/>
        </p:spPr>
        <p:txBody>
          <a:bodyPr wrap="square">
            <a:spAutoFit/>
          </a:bodyPr>
          <a:lstStyle/>
          <a:p>
            <a:pPr>
              <a:spcBef>
                <a:spcPts val="400"/>
              </a:spcBef>
              <a:spcAft>
                <a:spcPts val="400"/>
              </a:spcAft>
              <a:buNone/>
            </a:pPr>
            <a:r>
              <a:rPr lang="en-GB" sz="2400" dirty="0">
                <a:solidFill>
                  <a:srgbClr val="00628C"/>
                </a:solidFill>
                <a:latin typeface="+mj-lt"/>
                <a:ea typeface="Calibri" panose="020F0502020204030204" pitchFamily="34" charset="0"/>
                <a:cs typeface="Times New Roman" panose="02020603050405020304" pitchFamily="18" charset="0"/>
              </a:rPr>
              <a:t>c</a:t>
            </a:r>
            <a:r>
              <a:rPr lang="en-GB" sz="2400" dirty="0">
                <a:solidFill>
                  <a:srgbClr val="00628C"/>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3163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Using inefficient strategies to find multiples</a:t>
            </a:r>
          </a:p>
          <a:p>
            <a:pPr marL="457200" indent="-457200" fontAlgn="auto">
              <a:spcAft>
                <a:spcPts val="0"/>
              </a:spcAft>
              <a:buClrTx/>
              <a:buFont typeface="+mj-lt"/>
              <a:buAutoNum type="arabicParenR"/>
            </a:pPr>
            <a:r>
              <a:rPr lang="en-GB" dirty="0"/>
              <a:t>Linking to division</a:t>
            </a:r>
          </a:p>
          <a:p>
            <a:pPr marL="457200" indent="-457200" fontAlgn="auto">
              <a:spcAft>
                <a:spcPts val="0"/>
              </a:spcAft>
              <a:buClrTx/>
              <a:buFont typeface="+mj-lt"/>
              <a:buAutoNum type="arabicParenR"/>
            </a:pPr>
            <a:r>
              <a:rPr lang="en-GB" dirty="0"/>
              <a:t>Understanding and using the connections between multiplication tables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96752"/>
            <a:ext cx="10972800" cy="4248472"/>
          </a:xfrm>
        </p:spPr>
        <p:txBody>
          <a:bodyPr>
            <a:normAutofit lnSpcReduction="10000"/>
          </a:bodyPr>
          <a:lstStyle/>
          <a:p>
            <a:r>
              <a:rPr lang="en-GB" dirty="0"/>
              <a:t>Students often find multiples of an integer by listing numbers in the specified times table. This strategy is efficient for small numbers of multiples but can lead to misconceptions, such as thinking that numbers have only 12 multiples or that numbers outside of the times tables do not have multiples. </a:t>
            </a:r>
          </a:p>
          <a:p>
            <a:r>
              <a:rPr lang="en-GB" dirty="0"/>
              <a:t>Students need to be able to identify the patterns present in multiples of an integer and explore the structures which generate those patterns. </a:t>
            </a:r>
          </a:p>
          <a:p>
            <a:r>
              <a:rPr lang="en-GB" dirty="0"/>
              <a:t>For example, students should understand that adding two different multiples of the same number results in another multiple of that number.</a:t>
            </a:r>
          </a:p>
          <a:p>
            <a:r>
              <a:rPr lang="en-GB" dirty="0"/>
              <a:t>Similarly, that if a number is a multiple of 15, for example, it is also a multiple of five and of three. By exploring multiples and reasoning in this way, students can decide whether any number is or is not a multiple of a given integer. </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4392488"/>
          </a:xfrm>
        </p:spPr>
        <p:txBody>
          <a:bodyPr>
            <a:normAutofit lnSpcReduction="10000"/>
          </a:bodyPr>
          <a:lstStyle/>
          <a:p>
            <a:r>
              <a:rPr lang="en-GB" dirty="0"/>
              <a:t>Strategies for identifying multiples usually link to division, especially for larger numbers which are not multiples known from multiplication tables. </a:t>
            </a:r>
          </a:p>
          <a:p>
            <a:r>
              <a:rPr lang="en-GB" dirty="0"/>
              <a:t>Students who find it challenging to make the connection between the idea of multiples (numbers in multiplication tables) and division may benefit from revisiting prior work on </a:t>
            </a:r>
            <a:r>
              <a:rPr lang="en-GB" dirty="0" err="1"/>
              <a:t>factor</a:t>
            </a:r>
            <a:r>
              <a:rPr lang="en-GB" baseline="-25000" dirty="0" err="1"/>
              <a:t>a</a:t>
            </a:r>
            <a:r>
              <a:rPr lang="en-GB" dirty="0"/>
              <a:t> × </a:t>
            </a:r>
            <a:r>
              <a:rPr lang="en-GB" dirty="0" err="1"/>
              <a:t>factor</a:t>
            </a:r>
            <a:r>
              <a:rPr lang="en-GB" baseline="-25000" dirty="0" err="1"/>
              <a:t>b</a:t>
            </a:r>
            <a:r>
              <a:rPr lang="en-GB" dirty="0"/>
              <a:t> = product, and variations of this: product ÷ </a:t>
            </a:r>
            <a:r>
              <a:rPr lang="en-GB" dirty="0" err="1"/>
              <a:t>factor</a:t>
            </a:r>
            <a:r>
              <a:rPr lang="en-GB" baseline="-25000" dirty="0" err="1"/>
              <a:t>a</a:t>
            </a:r>
            <a:r>
              <a:rPr lang="en-GB" dirty="0"/>
              <a:t> = </a:t>
            </a:r>
            <a:r>
              <a:rPr lang="en-GB" dirty="0" err="1"/>
              <a:t>factor</a:t>
            </a:r>
            <a:r>
              <a:rPr lang="en-GB" baseline="-25000" dirty="0" err="1"/>
              <a:t>b</a:t>
            </a:r>
            <a:r>
              <a:rPr lang="en-GB" dirty="0"/>
              <a:t> </a:t>
            </a:r>
          </a:p>
          <a:p>
            <a:r>
              <a:rPr lang="en-GB" dirty="0"/>
              <a:t>The use of partitioning can also be a useful strategy when identifying multiples. As shown in Example 4 (slide 22) 6 132 is not a multiple of eight because 6 132 = 6 000 + 120 + 12 and while 6 000 and 120 are both multiples of eight, 12 is not. </a:t>
            </a:r>
          </a:p>
          <a:p>
            <a:r>
              <a:rPr lang="en-GB" dirty="0"/>
              <a:t>Using divisibility rules to test whether a number is a multiple or not may also be helpful, but if using these, students should be given time to investigate both why they work and how they can be used.</a:t>
            </a:r>
          </a:p>
        </p:txBody>
      </p:sp>
    </p:spTree>
    <p:extLst>
      <p:ext uri="{BB962C8B-B14F-4D97-AF65-F5344CB8AC3E}">
        <p14:creationId xmlns:p14="http://schemas.microsoft.com/office/powerpoint/2010/main" val="121229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(3)</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556792"/>
            <a:ext cx="10972800" cy="4248472"/>
          </a:xfrm>
        </p:spPr>
        <p:txBody>
          <a:bodyPr>
            <a:normAutofit/>
          </a:bodyPr>
          <a:lstStyle/>
          <a:p>
            <a:r>
              <a:rPr lang="en-GB" dirty="0"/>
              <a:t>Students should also understand the connections between multiplication tables. For example, students should know that all multiples of ten are multiples of five but not all multiples of five are multiples of ten. </a:t>
            </a:r>
          </a:p>
          <a:p>
            <a:r>
              <a:rPr lang="en-GB" dirty="0"/>
              <a:t>The use of a multiplication grid may support students to see these connections, consider the structures behind them and, consequently, be able to reason fully. </a:t>
            </a:r>
          </a:p>
          <a:p>
            <a:r>
              <a:rPr lang="en-GB" dirty="0"/>
              <a:t>If students have only experienced multiples as a list of positive integers, defining multiples by a generalised statement, such as, ‘For any integers a and b, a is a multiple of b if a third integer c exists so that a = </a:t>
            </a:r>
            <a:r>
              <a:rPr lang="en-GB" dirty="0" err="1"/>
              <a:t>bc</a:t>
            </a:r>
            <a:r>
              <a:rPr lang="en-GB" dirty="0"/>
              <a:t>’ will help students understand that 14, 49, 70 and −21 are all multiples of seven because 14 = 7 × 2, 49 = 7 × 7, 70 = 7 × 10 and −21 = 7 × −3.</a:t>
            </a:r>
          </a:p>
        </p:txBody>
      </p:sp>
    </p:spTree>
    <p:extLst>
      <p:ext uri="{BB962C8B-B14F-4D97-AF65-F5344CB8AC3E}">
        <p14:creationId xmlns:p14="http://schemas.microsoft.com/office/powerpoint/2010/main" val="3053954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numbers which are and are not multiples of 2, 5 or 10</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6F2F2EBA-A28C-455E-8A4B-5E852D0552A9}"/>
              </a:ext>
            </a:extLst>
          </p:cNvPr>
          <p:cNvSpPr txBox="1"/>
          <p:nvPr/>
        </p:nvSpPr>
        <p:spPr>
          <a:xfrm>
            <a:off x="479377" y="1781834"/>
            <a:ext cx="5878300" cy="1200329"/>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Place a tick (</a:t>
            </a:r>
            <a:r>
              <a:rPr lang="en-GB" sz="2400" dirty="0">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2400" dirty="0">
                <a:effectLst/>
                <a:latin typeface="+mj-lt"/>
                <a:ea typeface="Calibri" panose="020F0502020204030204" pitchFamily="34" charset="0"/>
                <a:cs typeface="Times New Roman" panose="02020603050405020304" pitchFamily="18" charset="0"/>
              </a:rPr>
              <a:t>) in the cell if the number is a multiple of 2, 5 or 10. Explain how you know.</a:t>
            </a:r>
          </a:p>
        </p:txBody>
      </p:sp>
      <p:graphicFrame>
        <p:nvGraphicFramePr>
          <p:cNvPr id="4" name="Table 3">
            <a:extLst>
              <a:ext uri="{FF2B5EF4-FFF2-40B4-BE49-F238E27FC236}">
                <a16:creationId xmlns:a16="http://schemas.microsoft.com/office/drawing/2014/main" id="{F496DBA0-2EC8-44D3-B3A7-7773585D9EE7}"/>
              </a:ext>
            </a:extLst>
          </p:cNvPr>
          <p:cNvGraphicFramePr>
            <a:graphicFrameLocks noGrp="1"/>
          </p:cNvGraphicFramePr>
          <p:nvPr>
            <p:extLst>
              <p:ext uri="{D42A27DB-BD31-4B8C-83A1-F6EECF244321}">
                <p14:modId xmlns:p14="http://schemas.microsoft.com/office/powerpoint/2010/main" val="1939854294"/>
              </p:ext>
            </p:extLst>
          </p:nvPr>
        </p:nvGraphicFramePr>
        <p:xfrm>
          <a:off x="7176120" y="1448912"/>
          <a:ext cx="3844191" cy="2376000"/>
        </p:xfrm>
        <a:graphic>
          <a:graphicData uri="http://schemas.openxmlformats.org/drawingml/2006/table">
            <a:tbl>
              <a:tblPr firstRow="1" firstCol="1" bandRow="1">
                <a:tableStyleId>{912C8C85-51F0-491E-9774-3900AFEF0FD7}</a:tableStyleId>
              </a:tblPr>
              <a:tblGrid>
                <a:gridCol w="1404000">
                  <a:extLst>
                    <a:ext uri="{9D8B030D-6E8A-4147-A177-3AD203B41FA5}">
                      <a16:colId xmlns:a16="http://schemas.microsoft.com/office/drawing/2014/main" val="3564103412"/>
                    </a:ext>
                  </a:extLst>
                </a:gridCol>
                <a:gridCol w="813397">
                  <a:extLst>
                    <a:ext uri="{9D8B030D-6E8A-4147-A177-3AD203B41FA5}">
                      <a16:colId xmlns:a16="http://schemas.microsoft.com/office/drawing/2014/main" val="432647953"/>
                    </a:ext>
                  </a:extLst>
                </a:gridCol>
                <a:gridCol w="813397">
                  <a:extLst>
                    <a:ext uri="{9D8B030D-6E8A-4147-A177-3AD203B41FA5}">
                      <a16:colId xmlns:a16="http://schemas.microsoft.com/office/drawing/2014/main" val="304916207"/>
                    </a:ext>
                  </a:extLst>
                </a:gridCol>
                <a:gridCol w="813397">
                  <a:extLst>
                    <a:ext uri="{9D8B030D-6E8A-4147-A177-3AD203B41FA5}">
                      <a16:colId xmlns:a16="http://schemas.microsoft.com/office/drawing/2014/main" val="4013942175"/>
                    </a:ext>
                  </a:extLst>
                </a:gridCol>
              </a:tblGrid>
              <a:tr h="396000">
                <a:tc>
                  <a:txBody>
                    <a:bodyPr/>
                    <a:lstStyle/>
                    <a:p>
                      <a:pPr algn="ct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dirty="0">
                          <a:effectLst/>
                        </a:rPr>
                        <a:t>2</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a:effectLst/>
                        </a:rPr>
                        <a:t>5</a:t>
                      </a:r>
                      <a:endParaRPr lang="en-GB" sz="24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10</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758182"/>
                  </a:ext>
                </a:extLst>
              </a:tr>
              <a:tr h="396000">
                <a:tc>
                  <a:txBody>
                    <a:bodyPr/>
                    <a:lstStyle/>
                    <a:p>
                      <a:pPr algn="r">
                        <a:spcBef>
                          <a:spcPts val="400"/>
                        </a:spcBef>
                        <a:spcAft>
                          <a:spcPts val="400"/>
                        </a:spcAft>
                      </a:pPr>
                      <a:r>
                        <a:rPr lang="en-GB" sz="2400" dirty="0">
                          <a:effectLst/>
                        </a:rPr>
                        <a:t>830</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144404"/>
                  </a:ext>
                </a:extLst>
              </a:tr>
              <a:tr h="396000">
                <a:tc>
                  <a:txBody>
                    <a:bodyPr/>
                    <a:lstStyle/>
                    <a:p>
                      <a:pPr algn="r">
                        <a:spcBef>
                          <a:spcPts val="400"/>
                        </a:spcBef>
                        <a:spcAft>
                          <a:spcPts val="400"/>
                        </a:spcAft>
                      </a:pPr>
                      <a:r>
                        <a:rPr lang="en-GB" sz="2400" dirty="0">
                          <a:effectLst/>
                        </a:rPr>
                        <a:t>457</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1125281"/>
                  </a:ext>
                </a:extLst>
              </a:tr>
              <a:tr h="396000">
                <a:tc>
                  <a:txBody>
                    <a:bodyPr/>
                    <a:lstStyle/>
                    <a:p>
                      <a:pPr algn="r">
                        <a:spcBef>
                          <a:spcPts val="400"/>
                        </a:spcBef>
                        <a:spcAft>
                          <a:spcPts val="400"/>
                        </a:spcAft>
                      </a:pPr>
                      <a:r>
                        <a:rPr lang="en-GB" sz="2400" dirty="0">
                          <a:effectLst/>
                        </a:rPr>
                        <a:t>12</a:t>
                      </a:r>
                      <a:r>
                        <a:rPr lang="en-GB" sz="2400" baseline="30000" dirty="0">
                          <a:effectLst/>
                        </a:rPr>
                        <a:t> </a:t>
                      </a:r>
                      <a:r>
                        <a:rPr lang="en-GB" sz="2400" dirty="0">
                          <a:effectLst/>
                        </a:rPr>
                        <a:t>974</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946491"/>
                  </a:ext>
                </a:extLst>
              </a:tr>
              <a:tr h="396000">
                <a:tc>
                  <a:txBody>
                    <a:bodyPr/>
                    <a:lstStyle/>
                    <a:p>
                      <a:pPr algn="r">
                        <a:spcBef>
                          <a:spcPts val="400"/>
                        </a:spcBef>
                        <a:spcAft>
                          <a:spcPts val="400"/>
                        </a:spcAft>
                      </a:pPr>
                      <a:r>
                        <a:rPr lang="en-GB" sz="2400">
                          <a:effectLst/>
                        </a:rPr>
                        <a:t>60</a:t>
                      </a:r>
                      <a:r>
                        <a:rPr lang="en-GB" sz="2400" baseline="30000">
                          <a:effectLst/>
                        </a:rPr>
                        <a:t> </a:t>
                      </a:r>
                      <a:r>
                        <a:rPr lang="en-GB" sz="2400">
                          <a:effectLst/>
                        </a:rPr>
                        <a:t>535</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21845"/>
                  </a:ext>
                </a:extLst>
              </a:tr>
              <a:tr h="396000">
                <a:tc>
                  <a:txBody>
                    <a:bodyPr/>
                    <a:lstStyle/>
                    <a:p>
                      <a:pPr algn="r">
                        <a:spcBef>
                          <a:spcPts val="400"/>
                        </a:spcBef>
                        <a:spcAft>
                          <a:spcPts val="400"/>
                        </a:spcAft>
                      </a:pPr>
                      <a:r>
                        <a:rPr lang="en-GB" sz="2400">
                          <a:effectLst/>
                        </a:rPr>
                        <a:t>519</a:t>
                      </a:r>
                      <a:r>
                        <a:rPr lang="en-GB" sz="2400" baseline="30000">
                          <a:effectLst/>
                        </a:rPr>
                        <a:t> </a:t>
                      </a:r>
                      <a:r>
                        <a:rPr lang="en-GB" sz="2400">
                          <a:effectLst/>
                        </a:rPr>
                        <a:t>276</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917851"/>
                  </a:ext>
                </a:extLst>
              </a:tr>
            </a:tbl>
          </a:graphicData>
        </a:graphic>
      </p:graphicFrame>
      <p:sp>
        <p:nvSpPr>
          <p:cNvPr id="9" name="TextBox 8">
            <a:extLst>
              <a:ext uri="{FF2B5EF4-FFF2-40B4-BE49-F238E27FC236}">
                <a16:creationId xmlns:a16="http://schemas.microsoft.com/office/drawing/2014/main" id="{A8320574-75F9-4E5A-B828-9958942A56EE}"/>
              </a:ext>
            </a:extLst>
          </p:cNvPr>
          <p:cNvSpPr txBox="1"/>
          <p:nvPr/>
        </p:nvSpPr>
        <p:spPr>
          <a:xfrm>
            <a:off x="424968" y="4221088"/>
            <a:ext cx="11359664" cy="1325491"/>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What general statements can you make about multiples of 2, 5 and 10?</a:t>
            </a:r>
          </a:p>
          <a:p>
            <a:pPr marL="457200" indent="-457200">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Find an integer which is a common multiple of 2, 5 and 10. Can you find another? And another? What do you notice?</a:t>
            </a:r>
            <a:endParaRPr lang="en-GB" sz="2400" dirty="0">
              <a:latin typeface="+mj-lt"/>
            </a:endParaRPr>
          </a:p>
        </p:txBody>
      </p:sp>
    </p:spTree>
    <p:extLst>
      <p:ext uri="{BB962C8B-B14F-4D97-AF65-F5344CB8AC3E}">
        <p14:creationId xmlns:p14="http://schemas.microsoft.com/office/powerpoint/2010/main" val="7172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numbers which are and are not multiples of 2, 5 or 10</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79955" y="1112149"/>
            <a:ext cx="4891318" cy="512516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you define a multiple? </a:t>
            </a:r>
          </a:p>
          <a:p>
            <a:pPr marL="360000" lvl="1" fontAlgn="auto">
              <a:lnSpc>
                <a:spcPct val="100000"/>
              </a:lnSpc>
              <a:spcBef>
                <a:spcPts val="0"/>
              </a:spcBef>
              <a:spcAft>
                <a:spcPts val="1200"/>
              </a:spcAft>
              <a:buClrTx/>
            </a:pPr>
            <a:r>
              <a:rPr lang="en-GB" sz="2400" dirty="0"/>
              <a:t>Do some of your students think multiples are the products listed in a times table?</a:t>
            </a:r>
          </a:p>
          <a:p>
            <a:pPr marL="360000" lvl="1" fontAlgn="auto">
              <a:lnSpc>
                <a:spcPct val="100000"/>
              </a:lnSpc>
              <a:spcBef>
                <a:spcPts val="0"/>
              </a:spcBef>
              <a:spcAft>
                <a:spcPts val="1200"/>
              </a:spcAft>
              <a:buClrTx/>
            </a:pPr>
            <a:r>
              <a:rPr lang="en-GB" sz="2400" dirty="0"/>
              <a:t>How might they respond if you asked them if 91 is prime?*</a:t>
            </a:r>
          </a:p>
          <a:p>
            <a:pPr marL="360000" lvl="1" fontAlgn="auto">
              <a:lnSpc>
                <a:spcPct val="100000"/>
              </a:lnSpc>
              <a:spcBef>
                <a:spcPts val="0"/>
              </a:spcBef>
              <a:spcAft>
                <a:spcPts val="1200"/>
              </a:spcAft>
              <a:buClrTx/>
            </a:pPr>
            <a:r>
              <a:rPr lang="en-GB" sz="2400" dirty="0"/>
              <a:t>What other questions can you ask to uncover any possible misconceptions your students might have?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5E860E4-DFCB-434A-A364-04F80F3A26EB}"/>
              </a:ext>
            </a:extLst>
          </p:cNvPr>
          <p:cNvSpPr txBox="1"/>
          <p:nvPr/>
        </p:nvSpPr>
        <p:spPr>
          <a:xfrm>
            <a:off x="420729" y="1940775"/>
            <a:ext cx="2254819" cy="1754326"/>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Place a tick (</a:t>
            </a:r>
            <a:r>
              <a:rPr lang="en-GB" sz="1800" dirty="0">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mj-lt"/>
                <a:ea typeface="Calibri" panose="020F0502020204030204" pitchFamily="34" charset="0"/>
                <a:cs typeface="Times New Roman" panose="02020603050405020304" pitchFamily="18" charset="0"/>
              </a:rPr>
              <a:t>) in the cell if the number is a multiple of 2, 5 or 10. Explain how you know.</a:t>
            </a:r>
          </a:p>
        </p:txBody>
      </p:sp>
      <p:graphicFrame>
        <p:nvGraphicFramePr>
          <p:cNvPr id="8" name="Table 7">
            <a:extLst>
              <a:ext uri="{FF2B5EF4-FFF2-40B4-BE49-F238E27FC236}">
                <a16:creationId xmlns:a16="http://schemas.microsoft.com/office/drawing/2014/main" id="{E8F798E4-00FF-4161-BB91-CBBFF007F330}"/>
              </a:ext>
            </a:extLst>
          </p:cNvPr>
          <p:cNvGraphicFramePr>
            <a:graphicFrameLocks noGrp="1"/>
          </p:cNvGraphicFramePr>
          <p:nvPr>
            <p:extLst>
              <p:ext uri="{D42A27DB-BD31-4B8C-83A1-F6EECF244321}">
                <p14:modId xmlns:p14="http://schemas.microsoft.com/office/powerpoint/2010/main" val="2066175559"/>
              </p:ext>
            </p:extLst>
          </p:nvPr>
        </p:nvGraphicFramePr>
        <p:xfrm>
          <a:off x="2999656" y="1845088"/>
          <a:ext cx="3556191" cy="2376000"/>
        </p:xfrm>
        <a:graphic>
          <a:graphicData uri="http://schemas.openxmlformats.org/drawingml/2006/table">
            <a:tbl>
              <a:tblPr firstRow="1" firstCol="1" bandRow="1">
                <a:tableStyleId>{912C8C85-51F0-491E-9774-3900AFEF0FD7}</a:tableStyleId>
              </a:tblPr>
              <a:tblGrid>
                <a:gridCol w="1116000">
                  <a:extLst>
                    <a:ext uri="{9D8B030D-6E8A-4147-A177-3AD203B41FA5}">
                      <a16:colId xmlns:a16="http://schemas.microsoft.com/office/drawing/2014/main" val="3564103412"/>
                    </a:ext>
                  </a:extLst>
                </a:gridCol>
                <a:gridCol w="813397">
                  <a:extLst>
                    <a:ext uri="{9D8B030D-6E8A-4147-A177-3AD203B41FA5}">
                      <a16:colId xmlns:a16="http://schemas.microsoft.com/office/drawing/2014/main" val="432647953"/>
                    </a:ext>
                  </a:extLst>
                </a:gridCol>
                <a:gridCol w="813397">
                  <a:extLst>
                    <a:ext uri="{9D8B030D-6E8A-4147-A177-3AD203B41FA5}">
                      <a16:colId xmlns:a16="http://schemas.microsoft.com/office/drawing/2014/main" val="304916207"/>
                    </a:ext>
                  </a:extLst>
                </a:gridCol>
                <a:gridCol w="813397">
                  <a:extLst>
                    <a:ext uri="{9D8B030D-6E8A-4147-A177-3AD203B41FA5}">
                      <a16:colId xmlns:a16="http://schemas.microsoft.com/office/drawing/2014/main" val="4013942175"/>
                    </a:ext>
                  </a:extLst>
                </a:gridCol>
              </a:tblGrid>
              <a:tr h="396000">
                <a:tc>
                  <a:txBody>
                    <a:bodyPr/>
                    <a:lstStyle/>
                    <a:p>
                      <a:pPr algn="ct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1800" dirty="0">
                          <a:effectLst/>
                        </a:rPr>
                        <a:t>2</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a:effectLst/>
                        </a:rPr>
                        <a:t>5</a:t>
                      </a:r>
                      <a:endParaRPr lang="en-GB" sz="18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dirty="0">
                          <a:effectLst/>
                        </a:rPr>
                        <a:t>10</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758182"/>
                  </a:ext>
                </a:extLst>
              </a:tr>
              <a:tr h="396000">
                <a:tc>
                  <a:txBody>
                    <a:bodyPr/>
                    <a:lstStyle/>
                    <a:p>
                      <a:pPr algn="r">
                        <a:spcBef>
                          <a:spcPts val="400"/>
                        </a:spcBef>
                        <a:spcAft>
                          <a:spcPts val="400"/>
                        </a:spcAft>
                      </a:pPr>
                      <a:r>
                        <a:rPr lang="en-GB" sz="1800" dirty="0">
                          <a:effectLst/>
                        </a:rPr>
                        <a:t>830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144404"/>
                  </a:ext>
                </a:extLst>
              </a:tr>
              <a:tr h="396000">
                <a:tc>
                  <a:txBody>
                    <a:bodyPr/>
                    <a:lstStyle/>
                    <a:p>
                      <a:pPr algn="r">
                        <a:spcBef>
                          <a:spcPts val="400"/>
                        </a:spcBef>
                        <a:spcAft>
                          <a:spcPts val="400"/>
                        </a:spcAft>
                      </a:pPr>
                      <a:r>
                        <a:rPr lang="en-GB" sz="1800" dirty="0">
                          <a:effectLst/>
                        </a:rPr>
                        <a:t>457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1125281"/>
                  </a:ext>
                </a:extLst>
              </a:tr>
              <a:tr h="396000">
                <a:tc>
                  <a:txBody>
                    <a:bodyPr/>
                    <a:lstStyle/>
                    <a:p>
                      <a:pPr algn="r">
                        <a:spcBef>
                          <a:spcPts val="400"/>
                        </a:spcBef>
                        <a:spcAft>
                          <a:spcPts val="400"/>
                        </a:spcAft>
                      </a:pPr>
                      <a:r>
                        <a:rPr lang="en-GB" sz="1800" dirty="0">
                          <a:effectLst/>
                        </a:rPr>
                        <a:t>12</a:t>
                      </a:r>
                      <a:r>
                        <a:rPr lang="en-GB" sz="1800" baseline="30000" dirty="0">
                          <a:effectLst/>
                        </a:rPr>
                        <a:t> </a:t>
                      </a:r>
                      <a:r>
                        <a:rPr lang="en-GB" sz="1800" dirty="0">
                          <a:effectLst/>
                        </a:rPr>
                        <a:t>974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946491"/>
                  </a:ext>
                </a:extLst>
              </a:tr>
              <a:tr h="396000">
                <a:tc>
                  <a:txBody>
                    <a:bodyPr/>
                    <a:lstStyle/>
                    <a:p>
                      <a:pPr algn="r">
                        <a:spcBef>
                          <a:spcPts val="400"/>
                        </a:spcBef>
                        <a:spcAft>
                          <a:spcPts val="400"/>
                        </a:spcAft>
                      </a:pPr>
                      <a:r>
                        <a:rPr lang="en-GB" sz="1800">
                          <a:effectLst/>
                        </a:rPr>
                        <a:t>60</a:t>
                      </a:r>
                      <a:r>
                        <a:rPr lang="en-GB" sz="1800" baseline="30000">
                          <a:effectLst/>
                        </a:rPr>
                        <a:t> </a:t>
                      </a:r>
                      <a:r>
                        <a:rPr lang="en-GB" sz="1800">
                          <a:effectLst/>
                        </a:rPr>
                        <a:t>535</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21845"/>
                  </a:ext>
                </a:extLst>
              </a:tr>
              <a:tr h="396000">
                <a:tc>
                  <a:txBody>
                    <a:bodyPr/>
                    <a:lstStyle/>
                    <a:p>
                      <a:pPr algn="r">
                        <a:spcBef>
                          <a:spcPts val="400"/>
                        </a:spcBef>
                        <a:spcAft>
                          <a:spcPts val="400"/>
                        </a:spcAft>
                      </a:pPr>
                      <a:r>
                        <a:rPr lang="en-GB" sz="1800" dirty="0">
                          <a:effectLst/>
                        </a:rPr>
                        <a:t>519</a:t>
                      </a:r>
                      <a:r>
                        <a:rPr lang="en-GB" sz="1800" baseline="30000" dirty="0">
                          <a:effectLst/>
                        </a:rPr>
                        <a:t> </a:t>
                      </a:r>
                      <a:r>
                        <a:rPr lang="en-GB" sz="1800" dirty="0">
                          <a:effectLst/>
                        </a:rPr>
                        <a:t>276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917851"/>
                  </a:ext>
                </a:extLst>
              </a:tr>
            </a:tbl>
          </a:graphicData>
        </a:graphic>
      </p:graphicFrame>
      <p:sp>
        <p:nvSpPr>
          <p:cNvPr id="9" name="TextBox 8">
            <a:extLst>
              <a:ext uri="{FF2B5EF4-FFF2-40B4-BE49-F238E27FC236}">
                <a16:creationId xmlns:a16="http://schemas.microsoft.com/office/drawing/2014/main" id="{4E722524-01C5-426C-9203-6F8764EC65F6}"/>
              </a:ext>
            </a:extLst>
          </p:cNvPr>
          <p:cNvSpPr txBox="1"/>
          <p:nvPr/>
        </p:nvSpPr>
        <p:spPr>
          <a:xfrm>
            <a:off x="424968" y="4324644"/>
            <a:ext cx="6396339" cy="1584023"/>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1800" dirty="0">
                <a:effectLst/>
                <a:latin typeface="+mj-lt"/>
                <a:ea typeface="Calibri" panose="020F0502020204030204" pitchFamily="34" charset="0"/>
                <a:cs typeface="Times New Roman" panose="02020603050405020304" pitchFamily="18" charset="0"/>
              </a:rPr>
              <a:t>What general statements can you make about multiples of 2, 5 and 10?</a:t>
            </a:r>
          </a:p>
          <a:p>
            <a:pPr marL="457200" indent="-457200">
              <a:buFont typeface="+mj-lt"/>
              <a:buAutoNum type="alphaLcParenR" startAt="2"/>
            </a:pPr>
            <a:r>
              <a:rPr lang="en-GB" sz="1800" dirty="0">
                <a:effectLst/>
                <a:latin typeface="+mj-lt"/>
                <a:ea typeface="Calibri" panose="020F0502020204030204" pitchFamily="34" charset="0"/>
                <a:cs typeface="Times New Roman" panose="02020603050405020304" pitchFamily="18" charset="0"/>
              </a:rPr>
              <a:t>Find an integer which is a common multiple of 2, 5 and 10. Can you find another? And another? What do you notice?</a:t>
            </a:r>
            <a:endParaRPr lang="en-GB" sz="1800" dirty="0">
              <a:latin typeface="+mj-lt"/>
            </a:endParaRP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numbers which are and are not multiples of 2, 5 or 10</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11" name="TextBox 10">
            <a:extLst>
              <a:ext uri="{FF2B5EF4-FFF2-40B4-BE49-F238E27FC236}">
                <a16:creationId xmlns:a16="http://schemas.microsoft.com/office/drawing/2014/main" id="{38BCD4D6-9E2B-4068-8C60-4B1024A15B88}"/>
              </a:ext>
            </a:extLst>
          </p:cNvPr>
          <p:cNvSpPr txBox="1"/>
          <p:nvPr/>
        </p:nvSpPr>
        <p:spPr>
          <a:xfrm>
            <a:off x="335360" y="1703592"/>
            <a:ext cx="5544616" cy="830997"/>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The following four-digit number is a multiple of 2 but not a multiple of 5.</a:t>
            </a:r>
          </a:p>
        </p:txBody>
      </p:sp>
      <p:sp>
        <p:nvSpPr>
          <p:cNvPr id="13" name="TextBox 12">
            <a:extLst>
              <a:ext uri="{FF2B5EF4-FFF2-40B4-BE49-F238E27FC236}">
                <a16:creationId xmlns:a16="http://schemas.microsoft.com/office/drawing/2014/main" id="{65EC15A0-13F1-4AC7-92A2-8C80B25DC8E4}"/>
              </a:ext>
            </a:extLst>
          </p:cNvPr>
          <p:cNvSpPr txBox="1"/>
          <p:nvPr/>
        </p:nvSpPr>
        <p:spPr>
          <a:xfrm>
            <a:off x="767408" y="3462099"/>
            <a:ext cx="4680520" cy="830997"/>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What could the 1s digit be? How many possibilities are there?</a:t>
            </a:r>
          </a:p>
        </p:txBody>
      </p:sp>
      <p:sp>
        <p:nvSpPr>
          <p:cNvPr id="15" name="TextBox 14">
            <a:extLst>
              <a:ext uri="{FF2B5EF4-FFF2-40B4-BE49-F238E27FC236}">
                <a16:creationId xmlns:a16="http://schemas.microsoft.com/office/drawing/2014/main" id="{F88B090A-1303-42C5-85D3-6D4D2C8C8951}"/>
              </a:ext>
            </a:extLst>
          </p:cNvPr>
          <p:cNvSpPr txBox="1"/>
          <p:nvPr/>
        </p:nvSpPr>
        <p:spPr>
          <a:xfrm>
            <a:off x="6240016" y="1702864"/>
            <a:ext cx="5544616" cy="830997"/>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2400" dirty="0">
                <a:latin typeface="+mj-lt"/>
                <a:cs typeface="Times New Roman" panose="02020603050405020304" pitchFamily="18" charset="0"/>
              </a:rPr>
              <a:t>The following four-digit number is a multiple of 5 but not a multiple of 2.</a:t>
            </a:r>
          </a:p>
        </p:txBody>
      </p:sp>
      <p:sp>
        <p:nvSpPr>
          <p:cNvPr id="18" name="TextBox 17">
            <a:extLst>
              <a:ext uri="{FF2B5EF4-FFF2-40B4-BE49-F238E27FC236}">
                <a16:creationId xmlns:a16="http://schemas.microsoft.com/office/drawing/2014/main" id="{D9F75A5D-BD43-4912-B4AD-99D6453A1569}"/>
              </a:ext>
            </a:extLst>
          </p:cNvPr>
          <p:cNvSpPr txBox="1"/>
          <p:nvPr/>
        </p:nvSpPr>
        <p:spPr>
          <a:xfrm>
            <a:off x="335360" y="4738909"/>
            <a:ext cx="10441160" cy="830997"/>
          </a:xfrm>
          <a:prstGeom prst="rect">
            <a:avLst/>
          </a:prstGeom>
          <a:noFill/>
        </p:spPr>
        <p:txBody>
          <a:bodyPr wrap="square">
            <a:spAutoFit/>
          </a:bodyPr>
          <a:lstStyle/>
          <a:p>
            <a:pPr marL="457200" indent="-457200">
              <a:buFont typeface="+mj-lt"/>
              <a:buAutoNum type="alphaLcParenR" startAt="3"/>
            </a:pPr>
            <a:r>
              <a:rPr lang="en-GB" sz="2400" dirty="0">
                <a:latin typeface="+mj-lt"/>
                <a:cs typeface="Times New Roman" panose="02020603050405020304" pitchFamily="18" charset="0"/>
              </a:rPr>
              <a:t>What is the biggest four-digit number which is both a multiple of 2 and a multiple of 5?</a:t>
            </a:r>
          </a:p>
        </p:txBody>
      </p:sp>
      <p:grpSp>
        <p:nvGrpSpPr>
          <p:cNvPr id="24" name="Group 23">
            <a:extLst>
              <a:ext uri="{FF2B5EF4-FFF2-40B4-BE49-F238E27FC236}">
                <a16:creationId xmlns:a16="http://schemas.microsoft.com/office/drawing/2014/main" id="{51026184-CF71-4F39-A248-C4584379CB50}"/>
              </a:ext>
            </a:extLst>
          </p:cNvPr>
          <p:cNvGrpSpPr/>
          <p:nvPr/>
        </p:nvGrpSpPr>
        <p:grpSpPr>
          <a:xfrm>
            <a:off x="1991544" y="2743559"/>
            <a:ext cx="1802618" cy="468000"/>
            <a:chOff x="3537246" y="2240611"/>
            <a:chExt cx="1802618" cy="468000"/>
          </a:xfrm>
        </p:grpSpPr>
        <p:sp>
          <p:nvSpPr>
            <p:cNvPr id="19" name="Rectangle 18">
              <a:extLst>
                <a:ext uri="{FF2B5EF4-FFF2-40B4-BE49-F238E27FC236}">
                  <a16:creationId xmlns:a16="http://schemas.microsoft.com/office/drawing/2014/main" id="{A3658A54-12BC-4181-BAB5-E4938B52F8D0}"/>
                </a:ext>
              </a:extLst>
            </p:cNvPr>
            <p:cNvSpPr/>
            <p:nvPr/>
          </p:nvSpPr>
          <p:spPr>
            <a:xfrm>
              <a:off x="4871864" y="2240611"/>
              <a:ext cx="468000" cy="468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00628C"/>
                </a:solidFill>
              </a:endParaRPr>
            </a:p>
          </p:txBody>
        </p:sp>
        <p:sp>
          <p:nvSpPr>
            <p:cNvPr id="20" name="Rectangle 19">
              <a:extLst>
                <a:ext uri="{FF2B5EF4-FFF2-40B4-BE49-F238E27FC236}">
                  <a16:creationId xmlns:a16="http://schemas.microsoft.com/office/drawing/2014/main" id="{DAF7A3A0-8472-4F43-8A52-B6918F9EAD58}"/>
                </a:ext>
              </a:extLst>
            </p:cNvPr>
            <p:cNvSpPr/>
            <p:nvPr/>
          </p:nvSpPr>
          <p:spPr>
            <a:xfrm>
              <a:off x="4413136"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00628C"/>
                  </a:solidFill>
                </a:rPr>
                <a:t>7</a:t>
              </a:r>
            </a:p>
          </p:txBody>
        </p:sp>
        <p:sp>
          <p:nvSpPr>
            <p:cNvPr id="22" name="Rectangle 21">
              <a:extLst>
                <a:ext uri="{FF2B5EF4-FFF2-40B4-BE49-F238E27FC236}">
                  <a16:creationId xmlns:a16="http://schemas.microsoft.com/office/drawing/2014/main" id="{D11FE6B2-9A8F-4F53-AADF-5BB80C31A15E}"/>
                </a:ext>
              </a:extLst>
            </p:cNvPr>
            <p:cNvSpPr/>
            <p:nvPr/>
          </p:nvSpPr>
          <p:spPr>
            <a:xfrm>
              <a:off x="3975191"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00628C"/>
                  </a:solidFill>
                </a:rPr>
                <a:t>1</a:t>
              </a:r>
            </a:p>
          </p:txBody>
        </p:sp>
        <p:sp>
          <p:nvSpPr>
            <p:cNvPr id="23" name="Rectangle 22">
              <a:extLst>
                <a:ext uri="{FF2B5EF4-FFF2-40B4-BE49-F238E27FC236}">
                  <a16:creationId xmlns:a16="http://schemas.microsoft.com/office/drawing/2014/main" id="{D506150B-DE99-4C61-A7B2-089B21DF9A0E}"/>
                </a:ext>
              </a:extLst>
            </p:cNvPr>
            <p:cNvSpPr/>
            <p:nvPr/>
          </p:nvSpPr>
          <p:spPr>
            <a:xfrm>
              <a:off x="3537246"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00628C"/>
                  </a:solidFill>
                </a:rPr>
                <a:t>4</a:t>
              </a:r>
            </a:p>
          </p:txBody>
        </p:sp>
      </p:grpSp>
      <p:sp>
        <p:nvSpPr>
          <p:cNvPr id="25" name="TextBox 24">
            <a:extLst>
              <a:ext uri="{FF2B5EF4-FFF2-40B4-BE49-F238E27FC236}">
                <a16:creationId xmlns:a16="http://schemas.microsoft.com/office/drawing/2014/main" id="{AEE7FA32-07C7-4D2E-A4A3-080CB79968CF}"/>
              </a:ext>
            </a:extLst>
          </p:cNvPr>
          <p:cNvSpPr txBox="1"/>
          <p:nvPr/>
        </p:nvSpPr>
        <p:spPr>
          <a:xfrm>
            <a:off x="6744074" y="3462098"/>
            <a:ext cx="4680520" cy="830997"/>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What could the 1s digit be? How many possibilities are there?</a:t>
            </a:r>
          </a:p>
        </p:txBody>
      </p:sp>
      <p:grpSp>
        <p:nvGrpSpPr>
          <p:cNvPr id="26" name="Group 25">
            <a:extLst>
              <a:ext uri="{FF2B5EF4-FFF2-40B4-BE49-F238E27FC236}">
                <a16:creationId xmlns:a16="http://schemas.microsoft.com/office/drawing/2014/main" id="{CEE15DE2-9623-4BD4-8DED-825B92859216}"/>
              </a:ext>
            </a:extLst>
          </p:cNvPr>
          <p:cNvGrpSpPr/>
          <p:nvPr/>
        </p:nvGrpSpPr>
        <p:grpSpPr>
          <a:xfrm>
            <a:off x="8111015" y="2743559"/>
            <a:ext cx="1802618" cy="468000"/>
            <a:chOff x="3537246" y="2240611"/>
            <a:chExt cx="1802618" cy="468000"/>
          </a:xfrm>
        </p:grpSpPr>
        <p:sp>
          <p:nvSpPr>
            <p:cNvPr id="27" name="Rectangle 26">
              <a:extLst>
                <a:ext uri="{FF2B5EF4-FFF2-40B4-BE49-F238E27FC236}">
                  <a16:creationId xmlns:a16="http://schemas.microsoft.com/office/drawing/2014/main" id="{EBB26993-84C4-46E9-A6BC-FA50856F4376}"/>
                </a:ext>
              </a:extLst>
            </p:cNvPr>
            <p:cNvSpPr/>
            <p:nvPr/>
          </p:nvSpPr>
          <p:spPr>
            <a:xfrm>
              <a:off x="4871864" y="2240611"/>
              <a:ext cx="468000" cy="468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00628C"/>
                </a:solidFill>
              </a:endParaRPr>
            </a:p>
          </p:txBody>
        </p:sp>
        <p:sp>
          <p:nvSpPr>
            <p:cNvPr id="28" name="Rectangle 27">
              <a:extLst>
                <a:ext uri="{FF2B5EF4-FFF2-40B4-BE49-F238E27FC236}">
                  <a16:creationId xmlns:a16="http://schemas.microsoft.com/office/drawing/2014/main" id="{547FA56D-EC7E-4393-A6DB-AAC65426FA05}"/>
                </a:ext>
              </a:extLst>
            </p:cNvPr>
            <p:cNvSpPr/>
            <p:nvPr/>
          </p:nvSpPr>
          <p:spPr>
            <a:xfrm>
              <a:off x="4413136"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00628C"/>
                  </a:solidFill>
                </a:rPr>
                <a:t>7</a:t>
              </a:r>
            </a:p>
          </p:txBody>
        </p:sp>
        <p:sp>
          <p:nvSpPr>
            <p:cNvPr id="29" name="Rectangle 28">
              <a:extLst>
                <a:ext uri="{FF2B5EF4-FFF2-40B4-BE49-F238E27FC236}">
                  <a16:creationId xmlns:a16="http://schemas.microsoft.com/office/drawing/2014/main" id="{891413BD-4AC2-440E-8206-5ADC976D8615}"/>
                </a:ext>
              </a:extLst>
            </p:cNvPr>
            <p:cNvSpPr/>
            <p:nvPr/>
          </p:nvSpPr>
          <p:spPr>
            <a:xfrm>
              <a:off x="3975191"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00628C"/>
                  </a:solidFill>
                </a:rPr>
                <a:t>1</a:t>
              </a:r>
            </a:p>
          </p:txBody>
        </p:sp>
        <p:sp>
          <p:nvSpPr>
            <p:cNvPr id="30" name="Rectangle 29">
              <a:extLst>
                <a:ext uri="{FF2B5EF4-FFF2-40B4-BE49-F238E27FC236}">
                  <a16:creationId xmlns:a16="http://schemas.microsoft.com/office/drawing/2014/main" id="{C5FD80CD-602E-4AAD-89E4-2E45A09BEA91}"/>
                </a:ext>
              </a:extLst>
            </p:cNvPr>
            <p:cNvSpPr/>
            <p:nvPr/>
          </p:nvSpPr>
          <p:spPr>
            <a:xfrm>
              <a:off x="3537246"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00628C"/>
                  </a:solidFill>
                </a:rPr>
                <a:t>4</a:t>
              </a:r>
            </a:p>
          </p:txBody>
        </p:sp>
      </p:grpSp>
    </p:spTree>
    <p:extLst>
      <p:ext uri="{BB962C8B-B14F-4D97-AF65-F5344CB8AC3E}">
        <p14:creationId xmlns:p14="http://schemas.microsoft.com/office/powerpoint/2010/main" val="203800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numbers which are and are not multiples of 2, 5 or 10</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potential effect of asking two similar but different questions here?</a:t>
            </a:r>
          </a:p>
          <a:p>
            <a:pPr marL="360000" lvl="1" fontAlgn="auto">
              <a:lnSpc>
                <a:spcPct val="100000"/>
              </a:lnSpc>
              <a:spcBef>
                <a:spcPts val="0"/>
              </a:spcBef>
              <a:spcAft>
                <a:spcPts val="1200"/>
              </a:spcAft>
              <a:buClrTx/>
            </a:pPr>
            <a:r>
              <a:rPr lang="en-GB" sz="2400" dirty="0"/>
              <a:t>Can you construct other ‘all possibilities’ examples that might highlight the importance of the rules for divisibility?</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86638" y="1702864"/>
            <a:ext cx="6434670" cy="431842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81FBB62-4147-4974-9488-19E1CB7CD5E3}"/>
              </a:ext>
            </a:extLst>
          </p:cNvPr>
          <p:cNvSpPr txBox="1"/>
          <p:nvPr/>
        </p:nvSpPr>
        <p:spPr>
          <a:xfrm>
            <a:off x="335360" y="1917560"/>
            <a:ext cx="3168352" cy="923330"/>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The following four-digit number is a multiple of 2 but not a multiple of 5.</a:t>
            </a:r>
          </a:p>
        </p:txBody>
      </p:sp>
      <p:sp>
        <p:nvSpPr>
          <p:cNvPr id="7" name="TextBox 6">
            <a:extLst>
              <a:ext uri="{FF2B5EF4-FFF2-40B4-BE49-F238E27FC236}">
                <a16:creationId xmlns:a16="http://schemas.microsoft.com/office/drawing/2014/main" id="{AD25FC47-4E63-42F8-A8AA-E0AA0270DB9C}"/>
              </a:ext>
            </a:extLst>
          </p:cNvPr>
          <p:cNvSpPr txBox="1"/>
          <p:nvPr/>
        </p:nvSpPr>
        <p:spPr>
          <a:xfrm>
            <a:off x="767408" y="3676067"/>
            <a:ext cx="2736304" cy="923330"/>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What could the 1s digit be? How many possibilities are there?</a:t>
            </a:r>
          </a:p>
        </p:txBody>
      </p:sp>
      <p:sp>
        <p:nvSpPr>
          <p:cNvPr id="8" name="TextBox 7">
            <a:extLst>
              <a:ext uri="{FF2B5EF4-FFF2-40B4-BE49-F238E27FC236}">
                <a16:creationId xmlns:a16="http://schemas.microsoft.com/office/drawing/2014/main" id="{9D80F0BF-E6BD-469E-B021-B6FD98A052CC}"/>
              </a:ext>
            </a:extLst>
          </p:cNvPr>
          <p:cNvSpPr txBox="1"/>
          <p:nvPr/>
        </p:nvSpPr>
        <p:spPr>
          <a:xfrm>
            <a:off x="3647728" y="1916832"/>
            <a:ext cx="3195423" cy="923330"/>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1800" dirty="0">
                <a:latin typeface="+mj-lt"/>
                <a:cs typeface="Times New Roman" panose="02020603050405020304" pitchFamily="18" charset="0"/>
              </a:rPr>
              <a:t>The following four-digit number is a multiple of 5 but not a multiple of 2.</a:t>
            </a:r>
          </a:p>
        </p:txBody>
      </p:sp>
      <p:sp>
        <p:nvSpPr>
          <p:cNvPr id="9" name="TextBox 8">
            <a:extLst>
              <a:ext uri="{FF2B5EF4-FFF2-40B4-BE49-F238E27FC236}">
                <a16:creationId xmlns:a16="http://schemas.microsoft.com/office/drawing/2014/main" id="{6AB701F7-446B-4906-B3F7-0FBB1CEEC369}"/>
              </a:ext>
            </a:extLst>
          </p:cNvPr>
          <p:cNvSpPr txBox="1"/>
          <p:nvPr/>
        </p:nvSpPr>
        <p:spPr>
          <a:xfrm>
            <a:off x="335360" y="4952877"/>
            <a:ext cx="6654225" cy="646331"/>
          </a:xfrm>
          <a:prstGeom prst="rect">
            <a:avLst/>
          </a:prstGeom>
          <a:noFill/>
        </p:spPr>
        <p:txBody>
          <a:bodyPr wrap="square">
            <a:spAutoFit/>
          </a:bodyPr>
          <a:lstStyle/>
          <a:p>
            <a:pPr marL="457200" indent="-457200">
              <a:buFont typeface="+mj-lt"/>
              <a:buAutoNum type="alphaLcParenR" startAt="3"/>
            </a:pPr>
            <a:r>
              <a:rPr lang="en-GB" sz="1800" dirty="0">
                <a:latin typeface="+mj-lt"/>
                <a:cs typeface="Times New Roman" panose="02020603050405020304" pitchFamily="18" charset="0"/>
              </a:rPr>
              <a:t>What is the biggest four-digit number which is both a multiple of 2 and a multiple of 5?</a:t>
            </a:r>
          </a:p>
        </p:txBody>
      </p:sp>
      <p:grpSp>
        <p:nvGrpSpPr>
          <p:cNvPr id="10" name="Group 9">
            <a:extLst>
              <a:ext uri="{FF2B5EF4-FFF2-40B4-BE49-F238E27FC236}">
                <a16:creationId xmlns:a16="http://schemas.microsoft.com/office/drawing/2014/main" id="{20EC5B3E-D70E-4286-AB85-A46EF2BD3A93}"/>
              </a:ext>
            </a:extLst>
          </p:cNvPr>
          <p:cNvGrpSpPr/>
          <p:nvPr/>
        </p:nvGrpSpPr>
        <p:grpSpPr>
          <a:xfrm>
            <a:off x="1018227" y="2957527"/>
            <a:ext cx="1802618" cy="468000"/>
            <a:chOff x="3537246" y="2240611"/>
            <a:chExt cx="1802618" cy="468000"/>
          </a:xfrm>
        </p:grpSpPr>
        <p:sp>
          <p:nvSpPr>
            <p:cNvPr id="11" name="Rectangle 10">
              <a:extLst>
                <a:ext uri="{FF2B5EF4-FFF2-40B4-BE49-F238E27FC236}">
                  <a16:creationId xmlns:a16="http://schemas.microsoft.com/office/drawing/2014/main" id="{74DFFCB2-E493-443C-B20F-C8FC01076797}"/>
                </a:ext>
              </a:extLst>
            </p:cNvPr>
            <p:cNvSpPr/>
            <p:nvPr/>
          </p:nvSpPr>
          <p:spPr>
            <a:xfrm>
              <a:off x="4871864" y="2240611"/>
              <a:ext cx="468000" cy="468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solidFill>
                  <a:srgbClr val="00628C"/>
                </a:solidFill>
              </a:endParaRPr>
            </a:p>
          </p:txBody>
        </p:sp>
        <p:sp>
          <p:nvSpPr>
            <p:cNvPr id="12" name="Rectangle 11">
              <a:extLst>
                <a:ext uri="{FF2B5EF4-FFF2-40B4-BE49-F238E27FC236}">
                  <a16:creationId xmlns:a16="http://schemas.microsoft.com/office/drawing/2014/main" id="{496B1E77-667A-44C4-8704-AAFC1F5698F9}"/>
                </a:ext>
              </a:extLst>
            </p:cNvPr>
            <p:cNvSpPr/>
            <p:nvPr/>
          </p:nvSpPr>
          <p:spPr>
            <a:xfrm>
              <a:off x="4413136"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7</a:t>
              </a:r>
            </a:p>
          </p:txBody>
        </p:sp>
        <p:sp>
          <p:nvSpPr>
            <p:cNvPr id="13" name="Rectangle 12">
              <a:extLst>
                <a:ext uri="{FF2B5EF4-FFF2-40B4-BE49-F238E27FC236}">
                  <a16:creationId xmlns:a16="http://schemas.microsoft.com/office/drawing/2014/main" id="{D633DB24-7AF9-4088-9DE9-8DD510DCCEDF}"/>
                </a:ext>
              </a:extLst>
            </p:cNvPr>
            <p:cNvSpPr/>
            <p:nvPr/>
          </p:nvSpPr>
          <p:spPr>
            <a:xfrm>
              <a:off x="3975191"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1</a:t>
              </a:r>
            </a:p>
          </p:txBody>
        </p:sp>
        <p:sp>
          <p:nvSpPr>
            <p:cNvPr id="14" name="Rectangle 13">
              <a:extLst>
                <a:ext uri="{FF2B5EF4-FFF2-40B4-BE49-F238E27FC236}">
                  <a16:creationId xmlns:a16="http://schemas.microsoft.com/office/drawing/2014/main" id="{D81205CE-11D6-4495-9C65-B28E1A0DAC00}"/>
                </a:ext>
              </a:extLst>
            </p:cNvPr>
            <p:cNvSpPr/>
            <p:nvPr/>
          </p:nvSpPr>
          <p:spPr>
            <a:xfrm>
              <a:off x="3537246"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4</a:t>
              </a:r>
            </a:p>
          </p:txBody>
        </p:sp>
      </p:grpSp>
      <p:grpSp>
        <p:nvGrpSpPr>
          <p:cNvPr id="21" name="Group 20">
            <a:extLst>
              <a:ext uri="{FF2B5EF4-FFF2-40B4-BE49-F238E27FC236}">
                <a16:creationId xmlns:a16="http://schemas.microsoft.com/office/drawing/2014/main" id="{0972BE78-D6BC-4E85-ACBA-BC3E1EF0A2FA}"/>
              </a:ext>
            </a:extLst>
          </p:cNvPr>
          <p:cNvGrpSpPr/>
          <p:nvPr/>
        </p:nvGrpSpPr>
        <p:grpSpPr>
          <a:xfrm>
            <a:off x="4362971" y="2966688"/>
            <a:ext cx="1802618" cy="468000"/>
            <a:chOff x="3537246" y="2240611"/>
            <a:chExt cx="1802618" cy="468000"/>
          </a:xfrm>
        </p:grpSpPr>
        <p:sp>
          <p:nvSpPr>
            <p:cNvPr id="22" name="Rectangle 21">
              <a:extLst>
                <a:ext uri="{FF2B5EF4-FFF2-40B4-BE49-F238E27FC236}">
                  <a16:creationId xmlns:a16="http://schemas.microsoft.com/office/drawing/2014/main" id="{756B171E-F89B-4296-B7A2-C9801739B261}"/>
                </a:ext>
              </a:extLst>
            </p:cNvPr>
            <p:cNvSpPr/>
            <p:nvPr/>
          </p:nvSpPr>
          <p:spPr>
            <a:xfrm>
              <a:off x="4871864" y="2240611"/>
              <a:ext cx="468000" cy="468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400">
                <a:solidFill>
                  <a:srgbClr val="00628C"/>
                </a:solidFill>
              </a:endParaRPr>
            </a:p>
          </p:txBody>
        </p:sp>
        <p:sp>
          <p:nvSpPr>
            <p:cNvPr id="23" name="Rectangle 22">
              <a:extLst>
                <a:ext uri="{FF2B5EF4-FFF2-40B4-BE49-F238E27FC236}">
                  <a16:creationId xmlns:a16="http://schemas.microsoft.com/office/drawing/2014/main" id="{0F12BA7E-8AD4-4B3B-B2F0-CA416616397C}"/>
                </a:ext>
              </a:extLst>
            </p:cNvPr>
            <p:cNvSpPr/>
            <p:nvPr/>
          </p:nvSpPr>
          <p:spPr>
            <a:xfrm>
              <a:off x="4413136"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7</a:t>
              </a:r>
            </a:p>
          </p:txBody>
        </p:sp>
        <p:sp>
          <p:nvSpPr>
            <p:cNvPr id="24" name="Rectangle 23">
              <a:extLst>
                <a:ext uri="{FF2B5EF4-FFF2-40B4-BE49-F238E27FC236}">
                  <a16:creationId xmlns:a16="http://schemas.microsoft.com/office/drawing/2014/main" id="{151CBDDF-69B8-4954-8A95-942EAA442198}"/>
                </a:ext>
              </a:extLst>
            </p:cNvPr>
            <p:cNvSpPr/>
            <p:nvPr/>
          </p:nvSpPr>
          <p:spPr>
            <a:xfrm>
              <a:off x="3975191"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1</a:t>
              </a:r>
            </a:p>
          </p:txBody>
        </p:sp>
        <p:sp>
          <p:nvSpPr>
            <p:cNvPr id="25" name="Rectangle 24">
              <a:extLst>
                <a:ext uri="{FF2B5EF4-FFF2-40B4-BE49-F238E27FC236}">
                  <a16:creationId xmlns:a16="http://schemas.microsoft.com/office/drawing/2014/main" id="{BB457E65-D080-4F92-9BE6-F31CD3D9DA8E}"/>
                </a:ext>
              </a:extLst>
            </p:cNvPr>
            <p:cNvSpPr/>
            <p:nvPr/>
          </p:nvSpPr>
          <p:spPr>
            <a:xfrm>
              <a:off x="3537246" y="2240611"/>
              <a:ext cx="468000" cy="46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4</a:t>
              </a:r>
            </a:p>
          </p:txBody>
        </p:sp>
      </p:grpSp>
      <p:sp>
        <p:nvSpPr>
          <p:cNvPr id="26" name="TextBox 25">
            <a:extLst>
              <a:ext uri="{FF2B5EF4-FFF2-40B4-BE49-F238E27FC236}">
                <a16:creationId xmlns:a16="http://schemas.microsoft.com/office/drawing/2014/main" id="{BB1BDDD7-C488-4B7C-82D4-3ECB11F1125D}"/>
              </a:ext>
            </a:extLst>
          </p:cNvPr>
          <p:cNvSpPr txBox="1"/>
          <p:nvPr/>
        </p:nvSpPr>
        <p:spPr>
          <a:xfrm>
            <a:off x="4106847" y="3677364"/>
            <a:ext cx="2736304" cy="923330"/>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What could the 1s digit be? How many possibilities are there?</a:t>
            </a:r>
          </a:p>
        </p:txBody>
      </p:sp>
    </p:spTree>
    <p:custDataLst>
      <p:tags r:id="rId1"/>
    </p:custDataLst>
    <p:extLst>
      <p:ext uri="{BB962C8B-B14F-4D97-AF65-F5344CB8AC3E}">
        <p14:creationId xmlns:p14="http://schemas.microsoft.com/office/powerpoint/2010/main" val="202655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052736"/>
            <a:ext cx="10972800" cy="3888432"/>
          </a:xfrm>
        </p:spPr>
        <p:txBody>
          <a:bodyPr>
            <a:noAutofit/>
          </a:bodyPr>
          <a:lstStyle/>
          <a:p>
            <a:r>
              <a:rPr lang="en-GB" dirty="0"/>
              <a:t>These slides are designed to complement the </a:t>
            </a:r>
            <a:r>
              <a:rPr lang="en-GB" dirty="0">
                <a:hlinkClick r:id="rId2"/>
              </a:rPr>
              <a:t>1.2 Properties of number</a:t>
            </a:r>
            <a:r>
              <a:rPr lang="en-GB" dirty="0"/>
              <a:t> Core Concept document and its associated Theme Overview document </a:t>
            </a:r>
            <a:r>
              <a:rPr lang="en-GB" dirty="0">
                <a:hlinkClick r:id="rId3"/>
              </a:rPr>
              <a:t>1 The Structure of the number system</a:t>
            </a:r>
            <a:r>
              <a:rPr lang="en-GB" dirty="0"/>
              <a:t>, b</a:t>
            </a:r>
            <a:r>
              <a:rPr lang="en-GB" b="0" i="0" dirty="0">
                <a:effectLst/>
              </a:rPr>
              <a:t>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14795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numbers which are and are not multiples of 2, 5 or 10</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09FF81A3-871A-4432-8DDD-0CC4BEDBAC2A}"/>
              </a:ext>
            </a:extLst>
          </p:cNvPr>
          <p:cNvSpPr txBox="1"/>
          <p:nvPr/>
        </p:nvSpPr>
        <p:spPr>
          <a:xfrm>
            <a:off x="263352" y="1782395"/>
            <a:ext cx="11732157" cy="2985433"/>
          </a:xfrm>
          <a:prstGeom prst="rect">
            <a:avLst/>
          </a:prstGeom>
          <a:noFill/>
        </p:spPr>
        <p:txBody>
          <a:bodyPr wrap="square">
            <a:spAutoFit/>
          </a:bodyPr>
          <a:lstStyle/>
          <a:p>
            <a:pPr marL="342900" lvl="0" indent="-342900">
              <a:spcBef>
                <a:spcPts val="0"/>
              </a:spcBef>
              <a:spcAft>
                <a:spcPts val="0"/>
              </a:spcAft>
              <a:buFont typeface="+mj-lt"/>
              <a:buAutoNum type="alphaLcParenR"/>
            </a:pPr>
            <a:r>
              <a:rPr lang="en-GB" dirty="0">
                <a:effectLst/>
                <a:latin typeface="+mj-lt"/>
                <a:ea typeface="Calibri" panose="020F0502020204030204" pitchFamily="34" charset="0"/>
                <a:cs typeface="Times New Roman" panose="02020603050405020304" pitchFamily="18" charset="0"/>
              </a:rPr>
              <a:t> Guy says that 543</a:t>
            </a:r>
            <a:r>
              <a:rPr lang="en-GB" baseline="30000" dirty="0">
                <a:effectLst/>
                <a:latin typeface="+mj-lt"/>
                <a:ea typeface="Calibri" panose="020F0502020204030204" pitchFamily="34" charset="0"/>
                <a:cs typeface="Times New Roman" panose="02020603050405020304" pitchFamily="18" charset="0"/>
              </a:rPr>
              <a:t> </a:t>
            </a:r>
            <a:r>
              <a:rPr lang="en-GB" dirty="0">
                <a:effectLst/>
                <a:latin typeface="+mj-lt"/>
                <a:ea typeface="Calibri" panose="020F0502020204030204" pitchFamily="34" charset="0"/>
                <a:cs typeface="Times New Roman" panose="02020603050405020304" pitchFamily="18" charset="0"/>
              </a:rPr>
              <a:t>210 is a multiple of 5 because it is a multiple of 10. Is Guy correct? Justify your answer.</a:t>
            </a:r>
          </a:p>
          <a:p>
            <a:pPr marL="342900" lvl="0" indent="-342900">
              <a:spcBef>
                <a:spcPts val="1200"/>
              </a:spcBef>
              <a:spcAft>
                <a:spcPts val="0"/>
              </a:spcAft>
              <a:buFont typeface="+mj-lt"/>
              <a:buAutoNum type="alphaLcParenR"/>
            </a:pPr>
            <a:r>
              <a:rPr lang="en-GB" dirty="0">
                <a:effectLst/>
                <a:latin typeface="+mj-lt"/>
                <a:ea typeface="Calibri" panose="020F0502020204030204" pitchFamily="34" charset="0"/>
                <a:cs typeface="Times New Roman" panose="02020603050405020304" pitchFamily="18" charset="0"/>
              </a:rPr>
              <a:t> Harriet says that 12</a:t>
            </a:r>
            <a:r>
              <a:rPr lang="en-GB" baseline="30000" dirty="0">
                <a:effectLst/>
                <a:latin typeface="+mj-lt"/>
                <a:ea typeface="Calibri" panose="020F0502020204030204" pitchFamily="34" charset="0"/>
                <a:cs typeface="Times New Roman" panose="02020603050405020304" pitchFamily="18" charset="0"/>
              </a:rPr>
              <a:t> </a:t>
            </a:r>
            <a:r>
              <a:rPr lang="en-GB" dirty="0">
                <a:effectLst/>
                <a:latin typeface="+mj-lt"/>
                <a:ea typeface="Calibri" panose="020F0502020204030204" pitchFamily="34" charset="0"/>
                <a:cs typeface="Times New Roman" panose="02020603050405020304" pitchFamily="18" charset="0"/>
              </a:rPr>
              <a:t>345 is a multiple of 10 because it is a multiple of 5. Is Harriet correct? Justify your answer.</a:t>
            </a:r>
          </a:p>
          <a:p>
            <a:pPr marL="342900" lvl="0" indent="-342900">
              <a:spcBef>
                <a:spcPts val="12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 Is there a similar relationship between other pairs of multiples, for   example, 3 and 9? Can you explain why this is the case?</a:t>
            </a:r>
          </a:p>
        </p:txBody>
      </p:sp>
    </p:spTree>
    <p:extLst>
      <p:ext uri="{BB962C8B-B14F-4D97-AF65-F5344CB8AC3E}">
        <p14:creationId xmlns:p14="http://schemas.microsoft.com/office/powerpoint/2010/main" val="861527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numbers which are and are not multiples of 2, 5 or 10</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students justify their answers? What language will you what to hear? </a:t>
            </a:r>
          </a:p>
          <a:p>
            <a:pPr marL="360000" lvl="1" fontAlgn="auto">
              <a:lnSpc>
                <a:spcPct val="100000"/>
              </a:lnSpc>
              <a:spcBef>
                <a:spcPts val="0"/>
              </a:spcBef>
              <a:spcAft>
                <a:spcPts val="1200"/>
              </a:spcAft>
              <a:buClrTx/>
            </a:pPr>
            <a:r>
              <a:rPr lang="en-GB" sz="2400" dirty="0"/>
              <a:t>Can you construct other ‘what it’s not’ examples that might highlight the importance of the structure of the numbers?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1878258-17AE-455B-8FD8-F901EC06CCA5}"/>
              </a:ext>
            </a:extLst>
          </p:cNvPr>
          <p:cNvSpPr txBox="1"/>
          <p:nvPr/>
        </p:nvSpPr>
        <p:spPr>
          <a:xfrm>
            <a:off x="767408" y="1895341"/>
            <a:ext cx="5800572" cy="3477875"/>
          </a:xfrm>
          <a:prstGeom prst="rect">
            <a:avLst/>
          </a:prstGeom>
          <a:noFill/>
        </p:spPr>
        <p:txBody>
          <a:bodyPr wrap="square">
            <a:spAutoFit/>
          </a:bodyPr>
          <a:lstStyle/>
          <a:p>
            <a:pPr marL="342900" lvl="0" indent="-342900">
              <a:spcBef>
                <a:spcPts val="12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Guy says that 543</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210 is a multiple of 5 because it is a multiple of 10. Is Guy correct? Justify your answer.</a:t>
            </a:r>
          </a:p>
          <a:p>
            <a:pPr marL="342900" lvl="0" indent="-342900">
              <a:spcBef>
                <a:spcPts val="12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Harriet says that 12</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345 is a multiple of 10 because it is a multiple of 5. Is Harriet correct? Justify your answer.</a:t>
            </a:r>
          </a:p>
          <a:p>
            <a:pPr marL="342900" lvl="0" indent="-342900">
              <a:spcBef>
                <a:spcPts val="12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Is there a similar relationship between other pairs of multiples, for example, 3 and 9? Can you explain why this is the case?</a:t>
            </a:r>
          </a:p>
        </p:txBody>
      </p:sp>
    </p:spTree>
    <p:custDataLst>
      <p:tags r:id="rId1"/>
    </p:custDataLst>
    <p:extLst>
      <p:ext uri="{BB962C8B-B14F-4D97-AF65-F5344CB8AC3E}">
        <p14:creationId xmlns:p14="http://schemas.microsoft.com/office/powerpoint/2010/main" val="87672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numbers which are and are not multiples of 2, 4 or 8</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a:t>
            </a:r>
            <a:endParaRPr lang="en-GB" dirty="0"/>
          </a:p>
        </p:txBody>
      </p:sp>
      <p:sp>
        <p:nvSpPr>
          <p:cNvPr id="4" name="TextBox 3">
            <a:extLst>
              <a:ext uri="{FF2B5EF4-FFF2-40B4-BE49-F238E27FC236}">
                <a16:creationId xmlns:a16="http://schemas.microsoft.com/office/drawing/2014/main" id="{00160EF1-3CED-4A42-A602-565BCFDDCADB}"/>
              </a:ext>
            </a:extLst>
          </p:cNvPr>
          <p:cNvSpPr txBox="1"/>
          <p:nvPr/>
        </p:nvSpPr>
        <p:spPr>
          <a:xfrm>
            <a:off x="479377" y="1781834"/>
            <a:ext cx="5878300" cy="1200329"/>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Place a tick (</a:t>
            </a:r>
            <a:r>
              <a:rPr lang="en-GB" sz="2400" dirty="0">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2400" dirty="0">
                <a:effectLst/>
                <a:latin typeface="+mj-lt"/>
                <a:ea typeface="Calibri" panose="020F0502020204030204" pitchFamily="34" charset="0"/>
                <a:cs typeface="Times New Roman" panose="02020603050405020304" pitchFamily="18" charset="0"/>
              </a:rPr>
              <a:t>) in the cell if the number is a multiple of 2, 4 or 8. Explain how you know.</a:t>
            </a:r>
          </a:p>
        </p:txBody>
      </p:sp>
      <p:graphicFrame>
        <p:nvGraphicFramePr>
          <p:cNvPr id="5" name="Table 4">
            <a:extLst>
              <a:ext uri="{FF2B5EF4-FFF2-40B4-BE49-F238E27FC236}">
                <a16:creationId xmlns:a16="http://schemas.microsoft.com/office/drawing/2014/main" id="{48DD7A0E-1FA1-45F4-BA7E-64DC1D92C381}"/>
              </a:ext>
            </a:extLst>
          </p:cNvPr>
          <p:cNvGraphicFramePr>
            <a:graphicFrameLocks noGrp="1"/>
          </p:cNvGraphicFramePr>
          <p:nvPr>
            <p:extLst>
              <p:ext uri="{D42A27DB-BD31-4B8C-83A1-F6EECF244321}">
                <p14:modId xmlns:p14="http://schemas.microsoft.com/office/powerpoint/2010/main" val="228415346"/>
              </p:ext>
            </p:extLst>
          </p:nvPr>
        </p:nvGraphicFramePr>
        <p:xfrm>
          <a:off x="6960096" y="1124744"/>
          <a:ext cx="3844191" cy="2376000"/>
        </p:xfrm>
        <a:graphic>
          <a:graphicData uri="http://schemas.openxmlformats.org/drawingml/2006/table">
            <a:tbl>
              <a:tblPr firstRow="1" firstCol="1" bandRow="1">
                <a:tableStyleId>{912C8C85-51F0-491E-9774-3900AFEF0FD7}</a:tableStyleId>
              </a:tblPr>
              <a:tblGrid>
                <a:gridCol w="1404000">
                  <a:extLst>
                    <a:ext uri="{9D8B030D-6E8A-4147-A177-3AD203B41FA5}">
                      <a16:colId xmlns:a16="http://schemas.microsoft.com/office/drawing/2014/main" val="3564103412"/>
                    </a:ext>
                  </a:extLst>
                </a:gridCol>
                <a:gridCol w="813397">
                  <a:extLst>
                    <a:ext uri="{9D8B030D-6E8A-4147-A177-3AD203B41FA5}">
                      <a16:colId xmlns:a16="http://schemas.microsoft.com/office/drawing/2014/main" val="432647953"/>
                    </a:ext>
                  </a:extLst>
                </a:gridCol>
                <a:gridCol w="813397">
                  <a:extLst>
                    <a:ext uri="{9D8B030D-6E8A-4147-A177-3AD203B41FA5}">
                      <a16:colId xmlns:a16="http://schemas.microsoft.com/office/drawing/2014/main" val="304916207"/>
                    </a:ext>
                  </a:extLst>
                </a:gridCol>
                <a:gridCol w="813397">
                  <a:extLst>
                    <a:ext uri="{9D8B030D-6E8A-4147-A177-3AD203B41FA5}">
                      <a16:colId xmlns:a16="http://schemas.microsoft.com/office/drawing/2014/main" val="4013942175"/>
                    </a:ext>
                  </a:extLst>
                </a:gridCol>
              </a:tblGrid>
              <a:tr h="396000">
                <a:tc>
                  <a:txBody>
                    <a:bodyPr/>
                    <a:lstStyle/>
                    <a:p>
                      <a:pPr algn="ct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dirty="0">
                          <a:effectLst/>
                        </a:rPr>
                        <a:t>2</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4</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8</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758182"/>
                  </a:ext>
                </a:extLst>
              </a:tr>
              <a:tr h="396000">
                <a:tc>
                  <a:txBody>
                    <a:bodyPr/>
                    <a:lstStyle/>
                    <a:p>
                      <a:pPr algn="r">
                        <a:spcBef>
                          <a:spcPts val="400"/>
                        </a:spcBef>
                        <a:spcAft>
                          <a:spcPts val="400"/>
                        </a:spcAft>
                      </a:pPr>
                      <a:r>
                        <a:rPr lang="en-GB" sz="2400" dirty="0">
                          <a:effectLst/>
                        </a:rPr>
                        <a:t>44</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144404"/>
                  </a:ext>
                </a:extLst>
              </a:tr>
              <a:tr h="396000">
                <a:tc>
                  <a:txBody>
                    <a:bodyPr/>
                    <a:lstStyle/>
                    <a:p>
                      <a:pPr algn="r">
                        <a:spcBef>
                          <a:spcPts val="400"/>
                        </a:spcBef>
                        <a:spcAft>
                          <a:spcPts val="400"/>
                        </a:spcAft>
                      </a:pPr>
                      <a:r>
                        <a:rPr lang="en-GB" sz="2400" dirty="0">
                          <a:effectLst/>
                        </a:rPr>
                        <a:t>96</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1125281"/>
                  </a:ext>
                </a:extLst>
              </a:tr>
              <a:tr h="396000">
                <a:tc>
                  <a:txBody>
                    <a:bodyPr/>
                    <a:lstStyle/>
                    <a:p>
                      <a:pPr algn="r">
                        <a:spcBef>
                          <a:spcPts val="400"/>
                        </a:spcBef>
                        <a:spcAft>
                          <a:spcPts val="400"/>
                        </a:spcAft>
                      </a:pPr>
                      <a:r>
                        <a:rPr lang="en-GB" sz="2400" dirty="0">
                          <a:effectLst/>
                        </a:rPr>
                        <a:t>125</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946491"/>
                  </a:ext>
                </a:extLst>
              </a:tr>
              <a:tr h="396000">
                <a:tc>
                  <a:txBody>
                    <a:bodyPr/>
                    <a:lstStyle/>
                    <a:p>
                      <a:pPr algn="r">
                        <a:spcBef>
                          <a:spcPts val="400"/>
                        </a:spcBef>
                        <a:spcAft>
                          <a:spcPts val="400"/>
                        </a:spcAft>
                      </a:pPr>
                      <a:r>
                        <a:rPr lang="en-GB" sz="2400" dirty="0">
                          <a:effectLst/>
                        </a:rPr>
                        <a:t>6 132</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21845"/>
                  </a:ext>
                </a:extLst>
              </a:tr>
              <a:tr h="396000">
                <a:tc>
                  <a:txBody>
                    <a:bodyPr/>
                    <a:lstStyle/>
                    <a:p>
                      <a:pPr algn="r">
                        <a:spcBef>
                          <a:spcPts val="400"/>
                        </a:spcBef>
                        <a:spcAft>
                          <a:spcPts val="400"/>
                        </a:spcAft>
                      </a:pPr>
                      <a:r>
                        <a:rPr lang="en-GB" sz="2400" dirty="0">
                          <a:effectLst/>
                        </a:rPr>
                        <a:t>319 456</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917851"/>
                  </a:ext>
                </a:extLst>
              </a:tr>
            </a:tbl>
          </a:graphicData>
        </a:graphic>
      </p:graphicFrame>
      <p:sp>
        <p:nvSpPr>
          <p:cNvPr id="7" name="TextBox 6">
            <a:extLst>
              <a:ext uri="{FF2B5EF4-FFF2-40B4-BE49-F238E27FC236}">
                <a16:creationId xmlns:a16="http://schemas.microsoft.com/office/drawing/2014/main" id="{384789F3-D484-4D7C-B54D-B7E40F0ED682}"/>
              </a:ext>
            </a:extLst>
          </p:cNvPr>
          <p:cNvSpPr txBox="1"/>
          <p:nvPr/>
        </p:nvSpPr>
        <p:spPr>
          <a:xfrm>
            <a:off x="424968" y="3645024"/>
            <a:ext cx="11359664" cy="2513509"/>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How can partitioning the number into known multiples of 4 and 8 help determine whether the number is a multiple of 4 or 8?</a:t>
            </a:r>
          </a:p>
          <a:p>
            <a:pPr marL="457200" lvl="0" indent="-457200">
              <a:spcBef>
                <a:spcPts val="400"/>
              </a:spcBef>
              <a:spcAft>
                <a:spcPts val="4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Raj says that 264 is not a multiple of 8 because 264 = 100 + 100 + 64 and although 64 is a multiple of 8, 100 is not. Explain why Raj is wrong.</a:t>
            </a:r>
          </a:p>
          <a:p>
            <a:pPr marL="457200" lvl="0" indent="-457200">
              <a:spcBef>
                <a:spcPts val="400"/>
              </a:spcBef>
              <a:spcAft>
                <a:spcPts val="4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Can you extend this idea to find a divisibility test for 4 and 8? Explain to your partner why it works.</a:t>
            </a:r>
          </a:p>
        </p:txBody>
      </p:sp>
    </p:spTree>
    <p:extLst>
      <p:ext uri="{BB962C8B-B14F-4D97-AF65-F5344CB8AC3E}">
        <p14:creationId xmlns:p14="http://schemas.microsoft.com/office/powerpoint/2010/main" val="28190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6" y="1340768"/>
            <a:ext cx="5179349" cy="4571655"/>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will you model using partitioning to check whether a number is a multiple? What misconceptions will you need to avoid?</a:t>
            </a:r>
          </a:p>
          <a:p>
            <a:pPr marL="360000" lvl="1" fontAlgn="auto">
              <a:lnSpc>
                <a:spcPct val="100000"/>
              </a:lnSpc>
              <a:spcBef>
                <a:spcPts val="0"/>
              </a:spcBef>
              <a:spcAft>
                <a:spcPts val="1200"/>
              </a:spcAft>
              <a:buClrTx/>
            </a:pPr>
            <a:r>
              <a:rPr lang="en-GB" sz="2400" dirty="0"/>
              <a:t>How would you work through this example with a class to ensure students ‘go deeper’ with their thinking? </a:t>
            </a:r>
          </a:p>
          <a:p>
            <a:pPr marL="360000" lvl="1" fontAlgn="auto">
              <a:lnSpc>
                <a:spcPct val="100000"/>
              </a:lnSpc>
              <a:spcBef>
                <a:spcPts val="0"/>
              </a:spcBef>
              <a:spcAft>
                <a:spcPts val="1200"/>
              </a:spcAft>
              <a:buClrTx/>
            </a:pPr>
            <a:r>
              <a:rPr lang="en-GB" sz="2400" dirty="0"/>
              <a:t>What prompts could you give them? Can you think of an example which might help?</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665656"/>
            <a:ext cx="6304627" cy="45716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280A77AD-8BDB-4C17-86C8-F999CAB36F45}"/>
              </a:ext>
            </a:extLst>
          </p:cNvPr>
          <p:cNvSpPr>
            <a:spLocks noGrp="1"/>
          </p:cNvSpPr>
          <p:nvPr>
            <p:ph type="title"/>
          </p:nvPr>
        </p:nvSpPr>
        <p:spPr>
          <a:xfrm>
            <a:off x="116849" y="443915"/>
            <a:ext cx="10593151" cy="426170"/>
          </a:xfrm>
        </p:spPr>
        <p:txBody>
          <a:bodyPr/>
          <a:lstStyle/>
          <a:p>
            <a:r>
              <a:rPr lang="en-GB" sz="2000" b="1" dirty="0"/>
              <a:t>Identify numbers which are and are not multiples of 2, 4 or 8</a:t>
            </a:r>
            <a:endParaRPr lang="en-GB" b="1" dirty="0"/>
          </a:p>
        </p:txBody>
      </p:sp>
      <p:sp>
        <p:nvSpPr>
          <p:cNvPr id="7" name="TextBox 6">
            <a:extLst>
              <a:ext uri="{FF2B5EF4-FFF2-40B4-BE49-F238E27FC236}">
                <a16:creationId xmlns:a16="http://schemas.microsoft.com/office/drawing/2014/main" id="{81600869-88D3-4380-B34A-797AEBE89D33}"/>
              </a:ext>
            </a:extLst>
          </p:cNvPr>
          <p:cNvSpPr txBox="1"/>
          <p:nvPr/>
        </p:nvSpPr>
        <p:spPr>
          <a:xfrm>
            <a:off x="479377" y="1700808"/>
            <a:ext cx="2376263" cy="1754326"/>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Place a tick (</a:t>
            </a:r>
            <a:r>
              <a:rPr lang="en-GB" sz="1800" dirty="0">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mj-lt"/>
                <a:ea typeface="Calibri" panose="020F0502020204030204" pitchFamily="34" charset="0"/>
                <a:cs typeface="Times New Roman" panose="02020603050405020304" pitchFamily="18" charset="0"/>
              </a:rPr>
              <a:t>) in the cell if the number is a multiple of 2, 4 or 8. Explain how you know.</a:t>
            </a:r>
          </a:p>
        </p:txBody>
      </p:sp>
      <p:graphicFrame>
        <p:nvGraphicFramePr>
          <p:cNvPr id="8" name="Table 7">
            <a:extLst>
              <a:ext uri="{FF2B5EF4-FFF2-40B4-BE49-F238E27FC236}">
                <a16:creationId xmlns:a16="http://schemas.microsoft.com/office/drawing/2014/main" id="{64D223F2-C1EB-4037-B305-015407820A54}"/>
              </a:ext>
            </a:extLst>
          </p:cNvPr>
          <p:cNvGraphicFramePr>
            <a:graphicFrameLocks noGrp="1"/>
          </p:cNvGraphicFramePr>
          <p:nvPr>
            <p:extLst>
              <p:ext uri="{D42A27DB-BD31-4B8C-83A1-F6EECF244321}">
                <p14:modId xmlns:p14="http://schemas.microsoft.com/office/powerpoint/2010/main" val="3083880564"/>
              </p:ext>
            </p:extLst>
          </p:nvPr>
        </p:nvGraphicFramePr>
        <p:xfrm>
          <a:off x="2855640" y="1772816"/>
          <a:ext cx="3657931" cy="1842330"/>
        </p:xfrm>
        <a:graphic>
          <a:graphicData uri="http://schemas.openxmlformats.org/drawingml/2006/table">
            <a:tbl>
              <a:tblPr firstRow="1" firstCol="1" bandRow="1">
                <a:tableStyleId>{912C8C85-51F0-491E-9774-3900AFEF0FD7}</a:tableStyleId>
              </a:tblPr>
              <a:tblGrid>
                <a:gridCol w="1335973">
                  <a:extLst>
                    <a:ext uri="{9D8B030D-6E8A-4147-A177-3AD203B41FA5}">
                      <a16:colId xmlns:a16="http://schemas.microsoft.com/office/drawing/2014/main" val="3564103412"/>
                    </a:ext>
                  </a:extLst>
                </a:gridCol>
                <a:gridCol w="773986">
                  <a:extLst>
                    <a:ext uri="{9D8B030D-6E8A-4147-A177-3AD203B41FA5}">
                      <a16:colId xmlns:a16="http://schemas.microsoft.com/office/drawing/2014/main" val="432647953"/>
                    </a:ext>
                  </a:extLst>
                </a:gridCol>
                <a:gridCol w="773986">
                  <a:extLst>
                    <a:ext uri="{9D8B030D-6E8A-4147-A177-3AD203B41FA5}">
                      <a16:colId xmlns:a16="http://schemas.microsoft.com/office/drawing/2014/main" val="304916207"/>
                    </a:ext>
                  </a:extLst>
                </a:gridCol>
                <a:gridCol w="773986">
                  <a:extLst>
                    <a:ext uri="{9D8B030D-6E8A-4147-A177-3AD203B41FA5}">
                      <a16:colId xmlns:a16="http://schemas.microsoft.com/office/drawing/2014/main" val="4013942175"/>
                    </a:ext>
                  </a:extLst>
                </a:gridCol>
              </a:tblGrid>
              <a:tr h="307055">
                <a:tc>
                  <a:txBody>
                    <a:bodyPr/>
                    <a:lstStyle/>
                    <a:p>
                      <a:pPr algn="ct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000" dirty="0">
                          <a:effectLst/>
                        </a:rPr>
                        <a:t>2</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000" dirty="0">
                          <a:effectLst/>
                        </a:rPr>
                        <a:t>4</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000" dirty="0">
                          <a:effectLst/>
                        </a:rPr>
                        <a:t>8</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758182"/>
                  </a:ext>
                </a:extLst>
              </a:tr>
              <a:tr h="307055">
                <a:tc>
                  <a:txBody>
                    <a:bodyPr/>
                    <a:lstStyle/>
                    <a:p>
                      <a:pPr algn="r">
                        <a:spcBef>
                          <a:spcPts val="400"/>
                        </a:spcBef>
                        <a:spcAft>
                          <a:spcPts val="400"/>
                        </a:spcAft>
                      </a:pPr>
                      <a:r>
                        <a:rPr lang="en-GB" sz="2000" dirty="0">
                          <a:effectLst/>
                        </a:rPr>
                        <a:t>44</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a:effectLst/>
                        </a:rPr>
                        <a:t> </a:t>
                      </a:r>
                      <a:endParaRPr lang="en-GB" sz="20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a:effectLst/>
                        </a:rPr>
                        <a:t> </a:t>
                      </a:r>
                      <a:endParaRPr lang="en-GB" sz="20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144404"/>
                  </a:ext>
                </a:extLst>
              </a:tr>
              <a:tr h="307055">
                <a:tc>
                  <a:txBody>
                    <a:bodyPr/>
                    <a:lstStyle/>
                    <a:p>
                      <a:pPr algn="r">
                        <a:spcBef>
                          <a:spcPts val="400"/>
                        </a:spcBef>
                        <a:spcAft>
                          <a:spcPts val="400"/>
                        </a:spcAft>
                      </a:pPr>
                      <a:r>
                        <a:rPr lang="en-GB" sz="2000" dirty="0">
                          <a:effectLst/>
                        </a:rPr>
                        <a:t>96</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a:effectLst/>
                        </a:rPr>
                        <a:t> </a:t>
                      </a:r>
                      <a:endParaRPr lang="en-GB" sz="20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1125281"/>
                  </a:ext>
                </a:extLst>
              </a:tr>
              <a:tr h="307055">
                <a:tc>
                  <a:txBody>
                    <a:bodyPr/>
                    <a:lstStyle/>
                    <a:p>
                      <a:pPr algn="r">
                        <a:spcBef>
                          <a:spcPts val="400"/>
                        </a:spcBef>
                        <a:spcAft>
                          <a:spcPts val="400"/>
                        </a:spcAft>
                      </a:pPr>
                      <a:r>
                        <a:rPr lang="en-GB" sz="2000" dirty="0">
                          <a:effectLst/>
                        </a:rPr>
                        <a:t>125</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a:effectLst/>
                        </a:rPr>
                        <a:t> </a:t>
                      </a:r>
                      <a:endParaRPr lang="en-GB" sz="20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946491"/>
                  </a:ext>
                </a:extLst>
              </a:tr>
              <a:tr h="307055">
                <a:tc>
                  <a:txBody>
                    <a:bodyPr/>
                    <a:lstStyle/>
                    <a:p>
                      <a:pPr algn="r">
                        <a:spcBef>
                          <a:spcPts val="400"/>
                        </a:spcBef>
                        <a:spcAft>
                          <a:spcPts val="400"/>
                        </a:spcAft>
                      </a:pPr>
                      <a:r>
                        <a:rPr lang="en-GB" sz="2000" dirty="0">
                          <a:effectLst/>
                        </a:rPr>
                        <a:t>6 132</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a:effectLst/>
                        </a:rPr>
                        <a:t> </a:t>
                      </a:r>
                      <a:endParaRPr lang="en-GB" sz="20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21845"/>
                  </a:ext>
                </a:extLst>
              </a:tr>
              <a:tr h="307055">
                <a:tc>
                  <a:txBody>
                    <a:bodyPr/>
                    <a:lstStyle/>
                    <a:p>
                      <a:pPr algn="r">
                        <a:spcBef>
                          <a:spcPts val="400"/>
                        </a:spcBef>
                        <a:spcAft>
                          <a:spcPts val="400"/>
                        </a:spcAft>
                      </a:pPr>
                      <a:r>
                        <a:rPr lang="en-GB" sz="2000" dirty="0">
                          <a:effectLst/>
                        </a:rPr>
                        <a:t>319 456</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a:effectLst/>
                        </a:rPr>
                        <a:t> </a:t>
                      </a:r>
                      <a:endParaRPr lang="en-GB" sz="20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917851"/>
                  </a:ext>
                </a:extLst>
              </a:tr>
            </a:tbl>
          </a:graphicData>
        </a:graphic>
      </p:graphicFrame>
      <p:sp>
        <p:nvSpPr>
          <p:cNvPr id="9" name="TextBox 8">
            <a:extLst>
              <a:ext uri="{FF2B5EF4-FFF2-40B4-BE49-F238E27FC236}">
                <a16:creationId xmlns:a16="http://schemas.microsoft.com/office/drawing/2014/main" id="{E0343BC6-DC28-485F-9937-F2BF2E2BBFD7}"/>
              </a:ext>
            </a:extLst>
          </p:cNvPr>
          <p:cNvSpPr txBox="1"/>
          <p:nvPr/>
        </p:nvSpPr>
        <p:spPr>
          <a:xfrm>
            <a:off x="424968" y="3723803"/>
            <a:ext cx="6215019" cy="2513509"/>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1800" dirty="0">
                <a:effectLst/>
                <a:latin typeface="+mj-lt"/>
                <a:ea typeface="Calibri" panose="020F0502020204030204" pitchFamily="34" charset="0"/>
                <a:cs typeface="Times New Roman" panose="02020603050405020304" pitchFamily="18" charset="0"/>
              </a:rPr>
              <a:t>How can partitioning the number into known multiples of 4 and 8 help determine whether the number is a multiple of 4 or 8?</a:t>
            </a:r>
          </a:p>
          <a:p>
            <a:pPr marL="457200" lvl="0" indent="-457200">
              <a:spcBef>
                <a:spcPts val="400"/>
              </a:spcBef>
              <a:spcAft>
                <a:spcPts val="400"/>
              </a:spcAft>
              <a:buFont typeface="+mj-lt"/>
              <a:buAutoNum type="alphaLcParenR" startAt="2"/>
            </a:pPr>
            <a:r>
              <a:rPr lang="en-GB" sz="1800" dirty="0">
                <a:effectLst/>
                <a:latin typeface="+mj-lt"/>
                <a:ea typeface="Calibri" panose="020F0502020204030204" pitchFamily="34" charset="0"/>
                <a:cs typeface="Times New Roman" panose="02020603050405020304" pitchFamily="18" charset="0"/>
              </a:rPr>
              <a:t>Raj says that 264 is not a multiple of 8 because 264 = 100 + 100 + 64 and although 64 is a multiple of 8, 100 is not. Explain why Raj is wrong.</a:t>
            </a:r>
          </a:p>
          <a:p>
            <a:pPr marL="457200" lvl="0" indent="-457200">
              <a:spcBef>
                <a:spcPts val="400"/>
              </a:spcBef>
              <a:spcAft>
                <a:spcPts val="400"/>
              </a:spcAft>
              <a:buFont typeface="+mj-lt"/>
              <a:buAutoNum type="alphaLcParenR" startAt="2"/>
            </a:pPr>
            <a:r>
              <a:rPr lang="en-GB" sz="1800" dirty="0">
                <a:effectLst/>
                <a:latin typeface="+mj-lt"/>
                <a:ea typeface="Calibri" panose="020F0502020204030204" pitchFamily="34" charset="0"/>
                <a:cs typeface="Times New Roman" panose="02020603050405020304" pitchFamily="18" charset="0"/>
              </a:rPr>
              <a:t>Can you extend this idea to find a divisibility test for 4 and 8? Explain to your partner why it works.</a:t>
            </a:r>
          </a:p>
        </p:txBody>
      </p:sp>
    </p:spTree>
    <p:custDataLst>
      <p:tags r:id="rId1"/>
    </p:custDataLst>
    <p:extLst>
      <p:ext uri="{BB962C8B-B14F-4D97-AF65-F5344CB8AC3E}">
        <p14:creationId xmlns:p14="http://schemas.microsoft.com/office/powerpoint/2010/main" val="298608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numbers which are and are not multiples of 3, 6 or 9</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graphicFrame>
        <p:nvGraphicFramePr>
          <p:cNvPr id="4" name="Table 3">
            <a:extLst>
              <a:ext uri="{FF2B5EF4-FFF2-40B4-BE49-F238E27FC236}">
                <a16:creationId xmlns:a16="http://schemas.microsoft.com/office/drawing/2014/main" id="{19A6DE98-E804-4936-84A7-6099E3162A0E}"/>
              </a:ext>
            </a:extLst>
          </p:cNvPr>
          <p:cNvGraphicFramePr>
            <a:graphicFrameLocks noGrp="1"/>
          </p:cNvGraphicFramePr>
          <p:nvPr>
            <p:extLst>
              <p:ext uri="{D42A27DB-BD31-4B8C-83A1-F6EECF244321}">
                <p14:modId xmlns:p14="http://schemas.microsoft.com/office/powerpoint/2010/main" val="230701572"/>
              </p:ext>
            </p:extLst>
          </p:nvPr>
        </p:nvGraphicFramePr>
        <p:xfrm>
          <a:off x="3317829" y="2529030"/>
          <a:ext cx="4794396" cy="2844186"/>
        </p:xfrm>
        <a:graphic>
          <a:graphicData uri="http://schemas.openxmlformats.org/drawingml/2006/table">
            <a:tbl>
              <a:tblPr firstRow="1" firstCol="1" bandRow="1">
                <a:tableStyleId>{912C8C85-51F0-491E-9774-3900AFEF0FD7}</a:tableStyleId>
              </a:tblPr>
              <a:tblGrid>
                <a:gridCol w="1751040">
                  <a:extLst>
                    <a:ext uri="{9D8B030D-6E8A-4147-A177-3AD203B41FA5}">
                      <a16:colId xmlns:a16="http://schemas.microsoft.com/office/drawing/2014/main" val="3564103412"/>
                    </a:ext>
                  </a:extLst>
                </a:gridCol>
                <a:gridCol w="1014452">
                  <a:extLst>
                    <a:ext uri="{9D8B030D-6E8A-4147-A177-3AD203B41FA5}">
                      <a16:colId xmlns:a16="http://schemas.microsoft.com/office/drawing/2014/main" val="432647953"/>
                    </a:ext>
                  </a:extLst>
                </a:gridCol>
                <a:gridCol w="1014452">
                  <a:extLst>
                    <a:ext uri="{9D8B030D-6E8A-4147-A177-3AD203B41FA5}">
                      <a16:colId xmlns:a16="http://schemas.microsoft.com/office/drawing/2014/main" val="304916207"/>
                    </a:ext>
                  </a:extLst>
                </a:gridCol>
                <a:gridCol w="1014452">
                  <a:extLst>
                    <a:ext uri="{9D8B030D-6E8A-4147-A177-3AD203B41FA5}">
                      <a16:colId xmlns:a16="http://schemas.microsoft.com/office/drawing/2014/main" val="4013942175"/>
                    </a:ext>
                  </a:extLst>
                </a:gridCol>
              </a:tblGrid>
              <a:tr h="474031">
                <a:tc>
                  <a:txBody>
                    <a:bodyPr/>
                    <a:lstStyle/>
                    <a:p>
                      <a:pPr algn="ct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dirty="0">
                          <a:effectLst/>
                        </a:rPr>
                        <a:t>3</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6</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9</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758182"/>
                  </a:ext>
                </a:extLst>
              </a:tr>
              <a:tr h="474031">
                <a:tc>
                  <a:txBody>
                    <a:bodyPr/>
                    <a:lstStyle/>
                    <a:p>
                      <a:pPr algn="r">
                        <a:spcBef>
                          <a:spcPts val="400"/>
                        </a:spcBef>
                        <a:spcAft>
                          <a:spcPts val="400"/>
                        </a:spcAft>
                      </a:pPr>
                      <a:r>
                        <a:rPr lang="en-GB" sz="2400" dirty="0">
                          <a:effectLst/>
                        </a:rPr>
                        <a:t>42</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144404"/>
                  </a:ext>
                </a:extLst>
              </a:tr>
              <a:tr h="474031">
                <a:tc>
                  <a:txBody>
                    <a:bodyPr/>
                    <a:lstStyle/>
                    <a:p>
                      <a:pPr algn="r">
                        <a:spcBef>
                          <a:spcPts val="400"/>
                        </a:spcBef>
                        <a:spcAft>
                          <a:spcPts val="400"/>
                        </a:spcAft>
                      </a:pPr>
                      <a:r>
                        <a:rPr lang="en-GB" sz="2400" dirty="0">
                          <a:effectLst/>
                        </a:rPr>
                        <a:t>99</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1125281"/>
                  </a:ext>
                </a:extLst>
              </a:tr>
              <a:tr h="474031">
                <a:tc>
                  <a:txBody>
                    <a:bodyPr/>
                    <a:lstStyle/>
                    <a:p>
                      <a:pPr algn="r">
                        <a:spcBef>
                          <a:spcPts val="400"/>
                        </a:spcBef>
                        <a:spcAft>
                          <a:spcPts val="400"/>
                        </a:spcAft>
                      </a:pPr>
                      <a:r>
                        <a:rPr lang="en-GB" sz="2400" dirty="0">
                          <a:effectLst/>
                        </a:rPr>
                        <a:t>186</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946491"/>
                  </a:ext>
                </a:extLst>
              </a:tr>
              <a:tr h="474031">
                <a:tc>
                  <a:txBody>
                    <a:bodyPr/>
                    <a:lstStyle/>
                    <a:p>
                      <a:pPr algn="r">
                        <a:spcBef>
                          <a:spcPts val="400"/>
                        </a:spcBef>
                        <a:spcAft>
                          <a:spcPts val="400"/>
                        </a:spcAft>
                      </a:pPr>
                      <a:r>
                        <a:rPr lang="en-GB" sz="2400" dirty="0">
                          <a:effectLst/>
                        </a:rPr>
                        <a:t>40 311</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21845"/>
                  </a:ext>
                </a:extLst>
              </a:tr>
              <a:tr h="474031">
                <a:tc>
                  <a:txBody>
                    <a:bodyPr/>
                    <a:lstStyle/>
                    <a:p>
                      <a:pPr algn="r">
                        <a:spcBef>
                          <a:spcPts val="400"/>
                        </a:spcBef>
                        <a:spcAft>
                          <a:spcPts val="400"/>
                        </a:spcAft>
                      </a:pPr>
                      <a:r>
                        <a:rPr lang="en-GB" sz="2400" dirty="0">
                          <a:effectLst/>
                        </a:rPr>
                        <a:t>162 504</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a:effectLst/>
                        </a:rPr>
                        <a:t> </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917851"/>
                  </a:ext>
                </a:extLst>
              </a:tr>
            </a:tbl>
          </a:graphicData>
        </a:graphic>
      </p:graphicFrame>
      <p:sp>
        <p:nvSpPr>
          <p:cNvPr id="5" name="TextBox 4">
            <a:extLst>
              <a:ext uri="{FF2B5EF4-FFF2-40B4-BE49-F238E27FC236}">
                <a16:creationId xmlns:a16="http://schemas.microsoft.com/office/drawing/2014/main" id="{E14CF880-70F5-42A8-AD2F-364BA1C40365}"/>
              </a:ext>
            </a:extLst>
          </p:cNvPr>
          <p:cNvSpPr txBox="1"/>
          <p:nvPr/>
        </p:nvSpPr>
        <p:spPr>
          <a:xfrm>
            <a:off x="479376" y="1781834"/>
            <a:ext cx="11305256" cy="830997"/>
          </a:xfrm>
          <a:prstGeom prst="rect">
            <a:avLst/>
          </a:prstGeom>
          <a:noFill/>
        </p:spPr>
        <p:txBody>
          <a:bodyPr wrap="square">
            <a:spAutoFit/>
          </a:bodyPr>
          <a:lstStyle/>
          <a:p>
            <a:pPr lvl="0">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Place a tick (</a:t>
            </a:r>
            <a:r>
              <a:rPr lang="en-GB" sz="2400" dirty="0">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2400" dirty="0">
                <a:effectLst/>
                <a:latin typeface="+mj-lt"/>
                <a:ea typeface="Calibri" panose="020F0502020204030204" pitchFamily="34" charset="0"/>
                <a:cs typeface="Times New Roman" panose="02020603050405020304" pitchFamily="18" charset="0"/>
              </a:rPr>
              <a:t>) in the cell if the number is a multiple of 3, 6 or 9. Explain how you know.</a:t>
            </a:r>
          </a:p>
        </p:txBody>
      </p:sp>
    </p:spTree>
    <p:extLst>
      <p:ext uri="{BB962C8B-B14F-4D97-AF65-F5344CB8AC3E}">
        <p14:creationId xmlns:p14="http://schemas.microsoft.com/office/powerpoint/2010/main" val="2589794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can you use this example to support students to derive divisibility rules for 3, 6 and 9?</a:t>
            </a:r>
          </a:p>
          <a:p>
            <a:pPr marL="360000" lvl="1" fontAlgn="auto">
              <a:lnSpc>
                <a:spcPct val="100000"/>
              </a:lnSpc>
              <a:spcBef>
                <a:spcPts val="0"/>
              </a:spcBef>
              <a:spcAft>
                <a:spcPts val="1200"/>
              </a:spcAft>
              <a:buClrTx/>
            </a:pPr>
            <a:r>
              <a:rPr lang="en-GB" sz="2400" dirty="0"/>
              <a:t>What questions might you give students next to reinforce this learning?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8F0C7834-ECE4-4228-9F2F-8F819AA5F12E}"/>
              </a:ext>
            </a:extLst>
          </p:cNvPr>
          <p:cNvSpPr>
            <a:spLocks noGrp="1"/>
          </p:cNvSpPr>
          <p:nvPr>
            <p:ph type="title"/>
          </p:nvPr>
        </p:nvSpPr>
        <p:spPr>
          <a:xfrm>
            <a:off x="116849" y="443915"/>
            <a:ext cx="10593151" cy="426170"/>
          </a:xfrm>
        </p:spPr>
        <p:txBody>
          <a:bodyPr/>
          <a:lstStyle/>
          <a:p>
            <a:r>
              <a:rPr lang="en-GB" sz="2000" b="1" dirty="0"/>
              <a:t>Identify numbers which are and are not multiples of 3, 6 or 9</a:t>
            </a:r>
            <a:endParaRPr lang="en-GB" b="1" dirty="0"/>
          </a:p>
        </p:txBody>
      </p:sp>
      <p:graphicFrame>
        <p:nvGraphicFramePr>
          <p:cNvPr id="7" name="Table 6">
            <a:extLst>
              <a:ext uri="{FF2B5EF4-FFF2-40B4-BE49-F238E27FC236}">
                <a16:creationId xmlns:a16="http://schemas.microsoft.com/office/drawing/2014/main" id="{1ECC3826-96CE-42D6-AF66-D11FEF33F221}"/>
              </a:ext>
            </a:extLst>
          </p:cNvPr>
          <p:cNvGraphicFramePr>
            <a:graphicFrameLocks noGrp="1"/>
          </p:cNvGraphicFramePr>
          <p:nvPr>
            <p:extLst>
              <p:ext uri="{D42A27DB-BD31-4B8C-83A1-F6EECF244321}">
                <p14:modId xmlns:p14="http://schemas.microsoft.com/office/powerpoint/2010/main" val="4214455719"/>
              </p:ext>
            </p:extLst>
          </p:nvPr>
        </p:nvGraphicFramePr>
        <p:xfrm>
          <a:off x="1343472" y="2688394"/>
          <a:ext cx="4608182" cy="2612814"/>
        </p:xfrm>
        <a:graphic>
          <a:graphicData uri="http://schemas.openxmlformats.org/drawingml/2006/table">
            <a:tbl>
              <a:tblPr firstRow="1" firstCol="1" bandRow="1">
                <a:tableStyleId>{912C8C85-51F0-491E-9774-3900AFEF0FD7}</a:tableStyleId>
              </a:tblPr>
              <a:tblGrid>
                <a:gridCol w="1683029">
                  <a:extLst>
                    <a:ext uri="{9D8B030D-6E8A-4147-A177-3AD203B41FA5}">
                      <a16:colId xmlns:a16="http://schemas.microsoft.com/office/drawing/2014/main" val="3564103412"/>
                    </a:ext>
                  </a:extLst>
                </a:gridCol>
                <a:gridCol w="975051">
                  <a:extLst>
                    <a:ext uri="{9D8B030D-6E8A-4147-A177-3AD203B41FA5}">
                      <a16:colId xmlns:a16="http://schemas.microsoft.com/office/drawing/2014/main" val="432647953"/>
                    </a:ext>
                  </a:extLst>
                </a:gridCol>
                <a:gridCol w="975051">
                  <a:extLst>
                    <a:ext uri="{9D8B030D-6E8A-4147-A177-3AD203B41FA5}">
                      <a16:colId xmlns:a16="http://schemas.microsoft.com/office/drawing/2014/main" val="304916207"/>
                    </a:ext>
                  </a:extLst>
                </a:gridCol>
                <a:gridCol w="975051">
                  <a:extLst>
                    <a:ext uri="{9D8B030D-6E8A-4147-A177-3AD203B41FA5}">
                      <a16:colId xmlns:a16="http://schemas.microsoft.com/office/drawing/2014/main" val="4013942175"/>
                    </a:ext>
                  </a:extLst>
                </a:gridCol>
              </a:tblGrid>
              <a:tr h="435469">
                <a:tc>
                  <a:txBody>
                    <a:bodyPr/>
                    <a:lstStyle/>
                    <a:p>
                      <a:pPr algn="ct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000" dirty="0">
                          <a:effectLst/>
                        </a:rPr>
                        <a:t>3</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000" dirty="0">
                          <a:effectLst/>
                        </a:rPr>
                        <a:t>6</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000" dirty="0">
                          <a:effectLst/>
                        </a:rPr>
                        <a:t>9</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758182"/>
                  </a:ext>
                </a:extLst>
              </a:tr>
              <a:tr h="435469">
                <a:tc>
                  <a:txBody>
                    <a:bodyPr/>
                    <a:lstStyle/>
                    <a:p>
                      <a:pPr algn="r">
                        <a:spcBef>
                          <a:spcPts val="400"/>
                        </a:spcBef>
                        <a:spcAft>
                          <a:spcPts val="400"/>
                        </a:spcAft>
                      </a:pPr>
                      <a:r>
                        <a:rPr lang="en-GB" sz="2000" dirty="0">
                          <a:effectLst/>
                        </a:rPr>
                        <a:t>42</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144404"/>
                  </a:ext>
                </a:extLst>
              </a:tr>
              <a:tr h="435469">
                <a:tc>
                  <a:txBody>
                    <a:bodyPr/>
                    <a:lstStyle/>
                    <a:p>
                      <a:pPr algn="r">
                        <a:spcBef>
                          <a:spcPts val="400"/>
                        </a:spcBef>
                        <a:spcAft>
                          <a:spcPts val="400"/>
                        </a:spcAft>
                      </a:pPr>
                      <a:r>
                        <a:rPr lang="en-GB" sz="2000" dirty="0">
                          <a:effectLst/>
                        </a:rPr>
                        <a:t>99</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a:effectLst/>
                        </a:rPr>
                        <a:t> </a:t>
                      </a:r>
                      <a:endParaRPr lang="en-GB" sz="20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1125281"/>
                  </a:ext>
                </a:extLst>
              </a:tr>
              <a:tr h="435469">
                <a:tc>
                  <a:txBody>
                    <a:bodyPr/>
                    <a:lstStyle/>
                    <a:p>
                      <a:pPr algn="r">
                        <a:spcBef>
                          <a:spcPts val="400"/>
                        </a:spcBef>
                        <a:spcAft>
                          <a:spcPts val="400"/>
                        </a:spcAft>
                      </a:pPr>
                      <a:r>
                        <a:rPr lang="en-GB" sz="2000" dirty="0">
                          <a:effectLst/>
                        </a:rPr>
                        <a:t>186</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946491"/>
                  </a:ext>
                </a:extLst>
              </a:tr>
              <a:tr h="435469">
                <a:tc>
                  <a:txBody>
                    <a:bodyPr/>
                    <a:lstStyle/>
                    <a:p>
                      <a:pPr algn="r">
                        <a:spcBef>
                          <a:spcPts val="400"/>
                        </a:spcBef>
                        <a:spcAft>
                          <a:spcPts val="400"/>
                        </a:spcAft>
                      </a:pPr>
                      <a:r>
                        <a:rPr lang="en-GB" sz="2000" dirty="0">
                          <a:effectLst/>
                        </a:rPr>
                        <a:t>40 311</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a:effectLst/>
                        </a:rPr>
                        <a:t> </a:t>
                      </a:r>
                      <a:endParaRPr lang="en-GB" sz="20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21845"/>
                  </a:ext>
                </a:extLst>
              </a:tr>
              <a:tr h="435469">
                <a:tc>
                  <a:txBody>
                    <a:bodyPr/>
                    <a:lstStyle/>
                    <a:p>
                      <a:pPr algn="r">
                        <a:spcBef>
                          <a:spcPts val="400"/>
                        </a:spcBef>
                        <a:spcAft>
                          <a:spcPts val="400"/>
                        </a:spcAft>
                      </a:pPr>
                      <a:r>
                        <a:rPr lang="en-GB" sz="2000" dirty="0">
                          <a:effectLst/>
                        </a:rPr>
                        <a:t>162 504</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a:effectLst/>
                        </a:rPr>
                        <a:t> </a:t>
                      </a:r>
                      <a:endParaRPr lang="en-GB" sz="20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2000" dirty="0">
                          <a:effectLst/>
                        </a:rPr>
                        <a:t> </a:t>
                      </a:r>
                      <a:endParaRPr lang="en-GB" sz="20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917851"/>
                  </a:ext>
                </a:extLst>
              </a:tr>
            </a:tbl>
          </a:graphicData>
        </a:graphic>
      </p:graphicFrame>
      <p:sp>
        <p:nvSpPr>
          <p:cNvPr id="8" name="TextBox 7">
            <a:extLst>
              <a:ext uri="{FF2B5EF4-FFF2-40B4-BE49-F238E27FC236}">
                <a16:creationId xmlns:a16="http://schemas.microsoft.com/office/drawing/2014/main" id="{EC810EBB-A840-4227-AEE5-22D729A627FB}"/>
              </a:ext>
            </a:extLst>
          </p:cNvPr>
          <p:cNvSpPr txBox="1"/>
          <p:nvPr/>
        </p:nvSpPr>
        <p:spPr>
          <a:xfrm>
            <a:off x="705048" y="1836495"/>
            <a:ext cx="5895008" cy="707886"/>
          </a:xfrm>
          <a:prstGeom prst="rect">
            <a:avLst/>
          </a:prstGeom>
          <a:noFill/>
        </p:spPr>
        <p:txBody>
          <a:bodyPr wrap="square">
            <a:spAutoFit/>
          </a:bodyPr>
          <a:lstStyle/>
          <a:p>
            <a:pPr lvl="0">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Place a tick (</a:t>
            </a:r>
            <a:r>
              <a:rPr lang="en-GB" sz="2000" dirty="0">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2000" dirty="0">
                <a:effectLst/>
                <a:latin typeface="+mj-lt"/>
                <a:ea typeface="Calibri" panose="020F0502020204030204" pitchFamily="34" charset="0"/>
                <a:cs typeface="Times New Roman" panose="02020603050405020304" pitchFamily="18" charset="0"/>
              </a:rPr>
              <a:t>) in the cell if the number is a multiple of 3, 6 or 9. Explain how you know.</a:t>
            </a:r>
          </a:p>
        </p:txBody>
      </p:sp>
    </p:spTree>
    <p:custDataLst>
      <p:tags r:id="rId1"/>
    </p:custDataLst>
    <p:extLst>
      <p:ext uri="{BB962C8B-B14F-4D97-AF65-F5344CB8AC3E}">
        <p14:creationId xmlns:p14="http://schemas.microsoft.com/office/powerpoint/2010/main" val="1943572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Make connections between multiples of integers that are 10 or less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D4A8B0AE-C3A1-4BA7-A951-73CAD60A156A}"/>
              </a:ext>
            </a:extLst>
          </p:cNvPr>
          <p:cNvSpPr txBox="1"/>
          <p:nvPr/>
        </p:nvSpPr>
        <p:spPr>
          <a:xfrm>
            <a:off x="335360" y="1625411"/>
            <a:ext cx="11521280" cy="1302921"/>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If a number is a multiple of the integer indicated *, what else must it also </a:t>
            </a:r>
            <a:r>
              <a:rPr lang="en-GB" sz="2400" b="1" dirty="0">
                <a:effectLst/>
                <a:latin typeface="+mj-lt"/>
                <a:ea typeface="Calibri" panose="020F0502020204030204" pitchFamily="34" charset="0"/>
                <a:cs typeface="Times New Roman" panose="02020603050405020304" pitchFamily="18" charset="0"/>
              </a:rPr>
              <a:t>always</a:t>
            </a:r>
            <a:r>
              <a:rPr lang="en-GB" sz="2400" dirty="0">
                <a:effectLst/>
                <a:latin typeface="+mj-lt"/>
                <a:ea typeface="Calibri" panose="020F0502020204030204" pitchFamily="34" charset="0"/>
                <a:cs typeface="Times New Roman" panose="02020603050405020304" pitchFamily="18" charset="0"/>
              </a:rPr>
              <a:t> be a multiple of?</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Complete the table below by indicating (with a tick) other numbers it is a multiple of.</a:t>
            </a:r>
          </a:p>
        </p:txBody>
      </p:sp>
      <p:graphicFrame>
        <p:nvGraphicFramePr>
          <p:cNvPr id="4" name="Table 3">
            <a:extLst>
              <a:ext uri="{FF2B5EF4-FFF2-40B4-BE49-F238E27FC236}">
                <a16:creationId xmlns:a16="http://schemas.microsoft.com/office/drawing/2014/main" id="{666B7323-3D50-4108-AEC4-FB990EB24A25}"/>
              </a:ext>
            </a:extLst>
          </p:cNvPr>
          <p:cNvGraphicFramePr>
            <a:graphicFrameLocks noGrp="1"/>
          </p:cNvGraphicFramePr>
          <p:nvPr>
            <p:extLst>
              <p:ext uri="{D42A27DB-BD31-4B8C-83A1-F6EECF244321}">
                <p14:modId xmlns:p14="http://schemas.microsoft.com/office/powerpoint/2010/main" val="791987459"/>
              </p:ext>
            </p:extLst>
          </p:nvPr>
        </p:nvGraphicFramePr>
        <p:xfrm>
          <a:off x="2567608" y="3068960"/>
          <a:ext cx="6552731" cy="3024048"/>
        </p:xfrm>
        <a:graphic>
          <a:graphicData uri="http://schemas.openxmlformats.org/drawingml/2006/table">
            <a:tbl>
              <a:tblPr firstRow="1" firstCol="1" bandRow="1">
                <a:tableStyleId>{912C8C85-51F0-491E-9774-3900AFEF0FD7}</a:tableStyleId>
              </a:tblPr>
              <a:tblGrid>
                <a:gridCol w="624880">
                  <a:extLst>
                    <a:ext uri="{9D8B030D-6E8A-4147-A177-3AD203B41FA5}">
                      <a16:colId xmlns:a16="http://schemas.microsoft.com/office/drawing/2014/main" val="3523029714"/>
                    </a:ext>
                  </a:extLst>
                </a:gridCol>
                <a:gridCol w="661563">
                  <a:extLst>
                    <a:ext uri="{9D8B030D-6E8A-4147-A177-3AD203B41FA5}">
                      <a16:colId xmlns:a16="http://schemas.microsoft.com/office/drawing/2014/main" val="3952010915"/>
                    </a:ext>
                  </a:extLst>
                </a:gridCol>
                <a:gridCol w="662871">
                  <a:extLst>
                    <a:ext uri="{9D8B030D-6E8A-4147-A177-3AD203B41FA5}">
                      <a16:colId xmlns:a16="http://schemas.microsoft.com/office/drawing/2014/main" val="965749751"/>
                    </a:ext>
                  </a:extLst>
                </a:gridCol>
                <a:gridCol w="662871">
                  <a:extLst>
                    <a:ext uri="{9D8B030D-6E8A-4147-A177-3AD203B41FA5}">
                      <a16:colId xmlns:a16="http://schemas.microsoft.com/office/drawing/2014/main" val="2756339160"/>
                    </a:ext>
                  </a:extLst>
                </a:gridCol>
                <a:gridCol w="662871">
                  <a:extLst>
                    <a:ext uri="{9D8B030D-6E8A-4147-A177-3AD203B41FA5}">
                      <a16:colId xmlns:a16="http://schemas.microsoft.com/office/drawing/2014/main" val="1261148947"/>
                    </a:ext>
                  </a:extLst>
                </a:gridCol>
                <a:gridCol w="662871">
                  <a:extLst>
                    <a:ext uri="{9D8B030D-6E8A-4147-A177-3AD203B41FA5}">
                      <a16:colId xmlns:a16="http://schemas.microsoft.com/office/drawing/2014/main" val="2651912491"/>
                    </a:ext>
                  </a:extLst>
                </a:gridCol>
                <a:gridCol w="662871">
                  <a:extLst>
                    <a:ext uri="{9D8B030D-6E8A-4147-A177-3AD203B41FA5}">
                      <a16:colId xmlns:a16="http://schemas.microsoft.com/office/drawing/2014/main" val="1276528094"/>
                    </a:ext>
                  </a:extLst>
                </a:gridCol>
                <a:gridCol w="662871">
                  <a:extLst>
                    <a:ext uri="{9D8B030D-6E8A-4147-A177-3AD203B41FA5}">
                      <a16:colId xmlns:a16="http://schemas.microsoft.com/office/drawing/2014/main" val="2751560331"/>
                    </a:ext>
                  </a:extLst>
                </a:gridCol>
                <a:gridCol w="662871">
                  <a:extLst>
                    <a:ext uri="{9D8B030D-6E8A-4147-A177-3AD203B41FA5}">
                      <a16:colId xmlns:a16="http://schemas.microsoft.com/office/drawing/2014/main" val="3789597640"/>
                    </a:ext>
                  </a:extLst>
                </a:gridCol>
                <a:gridCol w="626191">
                  <a:extLst>
                    <a:ext uri="{9D8B030D-6E8A-4147-A177-3AD203B41FA5}">
                      <a16:colId xmlns:a16="http://schemas.microsoft.com/office/drawing/2014/main" val="3803625467"/>
                    </a:ext>
                  </a:extLst>
                </a:gridCol>
              </a:tblGrid>
              <a:tr h="432048">
                <a:tc>
                  <a:txBody>
                    <a:bodyPr/>
                    <a:lstStyle/>
                    <a:p>
                      <a:pPr algn="ctr">
                        <a:spcBef>
                          <a:spcPts val="400"/>
                        </a:spcBef>
                        <a:spcAft>
                          <a:spcPts val="400"/>
                        </a:spcAft>
                      </a:pPr>
                      <a:r>
                        <a:rPr lang="en-GB" sz="2400" b="0" i="1" dirty="0">
                          <a:solidFill>
                            <a:srgbClr val="00628C"/>
                          </a:solidFill>
                          <a:effectLst/>
                        </a:rPr>
                        <a:t> </a:t>
                      </a:r>
                      <a:endParaRPr lang="en-GB" sz="2400" b="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dirty="0">
                          <a:effectLst/>
                        </a:rPr>
                        <a:t>2</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3</a:t>
                      </a:r>
                      <a:endParaRPr lang="en-GB" sz="24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4</a:t>
                      </a:r>
                      <a:endParaRPr lang="en-GB" sz="24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5</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6</a:t>
                      </a:r>
                      <a:endParaRPr lang="en-GB" sz="24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7</a:t>
                      </a:r>
                      <a:endParaRPr lang="en-GB" sz="24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8</a:t>
                      </a:r>
                      <a:endParaRPr lang="en-GB" sz="24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9</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10</a:t>
                      </a:r>
                      <a:endParaRPr lang="en-GB" sz="24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932537"/>
                  </a:ext>
                </a:extLst>
              </a:tr>
              <a:tr h="432000">
                <a:tc>
                  <a:txBody>
                    <a:bodyPr/>
                    <a:lstStyle/>
                    <a:p>
                      <a:pPr algn="ctr">
                        <a:spcBef>
                          <a:spcPts val="400"/>
                        </a:spcBef>
                        <a:spcAft>
                          <a:spcPts val="400"/>
                        </a:spcAft>
                      </a:pPr>
                      <a:r>
                        <a:rPr lang="en-GB" sz="2400" b="0" i="1" dirty="0">
                          <a:solidFill>
                            <a:srgbClr val="00628C"/>
                          </a:solidFill>
                          <a:effectLst/>
                        </a:rPr>
                        <a:t>a)</a:t>
                      </a:r>
                      <a:endParaRPr lang="en-GB" sz="24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585167"/>
                  </a:ext>
                </a:extLst>
              </a:tr>
              <a:tr h="432000">
                <a:tc>
                  <a:txBody>
                    <a:bodyPr/>
                    <a:lstStyle/>
                    <a:p>
                      <a:pPr algn="ctr">
                        <a:spcBef>
                          <a:spcPts val="400"/>
                        </a:spcBef>
                        <a:spcAft>
                          <a:spcPts val="400"/>
                        </a:spcAft>
                      </a:pPr>
                      <a:r>
                        <a:rPr lang="en-GB" sz="2400" b="0" i="1">
                          <a:solidFill>
                            <a:srgbClr val="00628C"/>
                          </a:solidFill>
                          <a:effectLst/>
                        </a:rPr>
                        <a:t>b)</a:t>
                      </a:r>
                      <a:endParaRPr lang="en-GB" sz="2400" b="0" i="1">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517563"/>
                  </a:ext>
                </a:extLst>
              </a:tr>
              <a:tr h="432000">
                <a:tc>
                  <a:txBody>
                    <a:bodyPr/>
                    <a:lstStyle/>
                    <a:p>
                      <a:pPr algn="ctr">
                        <a:spcBef>
                          <a:spcPts val="400"/>
                        </a:spcBef>
                        <a:spcAft>
                          <a:spcPts val="400"/>
                        </a:spcAft>
                      </a:pPr>
                      <a:r>
                        <a:rPr lang="en-GB" sz="2400" b="0" i="1" dirty="0">
                          <a:solidFill>
                            <a:srgbClr val="00628C"/>
                          </a:solidFill>
                          <a:effectLst/>
                        </a:rPr>
                        <a:t>c)</a:t>
                      </a:r>
                      <a:endParaRPr lang="en-GB" sz="24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250425"/>
                  </a:ext>
                </a:extLst>
              </a:tr>
              <a:tr h="432000">
                <a:tc>
                  <a:txBody>
                    <a:bodyPr/>
                    <a:lstStyle/>
                    <a:p>
                      <a:pPr algn="ctr">
                        <a:spcBef>
                          <a:spcPts val="400"/>
                        </a:spcBef>
                        <a:spcAft>
                          <a:spcPts val="400"/>
                        </a:spcAft>
                      </a:pPr>
                      <a:r>
                        <a:rPr lang="en-GB" sz="2400" b="0" i="1" dirty="0">
                          <a:solidFill>
                            <a:srgbClr val="00628C"/>
                          </a:solidFill>
                          <a:effectLst/>
                        </a:rPr>
                        <a:t>d)</a:t>
                      </a:r>
                      <a:endParaRPr lang="en-GB" sz="24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022756"/>
                  </a:ext>
                </a:extLst>
              </a:tr>
              <a:tr h="432000">
                <a:tc>
                  <a:txBody>
                    <a:bodyPr/>
                    <a:lstStyle/>
                    <a:p>
                      <a:pPr algn="ctr">
                        <a:spcBef>
                          <a:spcPts val="400"/>
                        </a:spcBef>
                        <a:spcAft>
                          <a:spcPts val="400"/>
                        </a:spcAft>
                      </a:pPr>
                      <a:r>
                        <a:rPr lang="en-GB" sz="2400" b="0" i="1" dirty="0">
                          <a:solidFill>
                            <a:srgbClr val="00628C"/>
                          </a:solidFill>
                          <a:effectLst/>
                        </a:rPr>
                        <a:t>e)</a:t>
                      </a:r>
                      <a:endParaRPr lang="en-GB" sz="24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254129"/>
                  </a:ext>
                </a:extLst>
              </a:tr>
              <a:tr h="432000">
                <a:tc>
                  <a:txBody>
                    <a:bodyPr/>
                    <a:lstStyle/>
                    <a:p>
                      <a:pPr algn="ctr">
                        <a:spcBef>
                          <a:spcPts val="400"/>
                        </a:spcBef>
                        <a:spcAft>
                          <a:spcPts val="400"/>
                        </a:spcAft>
                      </a:pPr>
                      <a:r>
                        <a:rPr lang="en-GB" sz="2400" b="0" i="1" dirty="0">
                          <a:solidFill>
                            <a:srgbClr val="00628C"/>
                          </a:solidFill>
                          <a:effectLst/>
                        </a:rPr>
                        <a:t>f)</a:t>
                      </a:r>
                      <a:endParaRPr lang="en-GB" sz="24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 </a:t>
                      </a:r>
                      <a:endParaRPr lang="en-GB" sz="24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 </a:t>
                      </a:r>
                      <a:endParaRPr lang="en-GB" sz="24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1244628"/>
                  </a:ext>
                </a:extLst>
              </a:tr>
            </a:tbl>
          </a:graphicData>
        </a:graphic>
      </p:graphicFrame>
    </p:spTree>
    <p:extLst>
      <p:ext uri="{BB962C8B-B14F-4D97-AF65-F5344CB8AC3E}">
        <p14:creationId xmlns:p14="http://schemas.microsoft.com/office/powerpoint/2010/main" val="375847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would you hope students might take from this activity? </a:t>
            </a:r>
          </a:p>
          <a:p>
            <a:pPr marL="360000" lvl="1" fontAlgn="auto">
              <a:lnSpc>
                <a:spcPct val="100000"/>
              </a:lnSpc>
              <a:spcBef>
                <a:spcPts val="0"/>
              </a:spcBef>
              <a:spcAft>
                <a:spcPts val="1200"/>
              </a:spcAft>
              <a:buClrTx/>
            </a:pPr>
            <a:r>
              <a:rPr lang="en-GB" sz="2400" dirty="0"/>
              <a:t>What questions or follow-up tasks might you use to ensure that they build this understanding?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59" y="1741530"/>
            <a:ext cx="6485947" cy="435176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0A0F195D-8EB3-4D24-A9D5-D35281C6369D}"/>
              </a:ext>
            </a:extLst>
          </p:cNvPr>
          <p:cNvSpPr>
            <a:spLocks noGrp="1"/>
          </p:cNvSpPr>
          <p:nvPr>
            <p:ph type="title"/>
          </p:nvPr>
        </p:nvSpPr>
        <p:spPr>
          <a:xfrm>
            <a:off x="116849" y="443915"/>
            <a:ext cx="10593151" cy="426170"/>
          </a:xfrm>
        </p:spPr>
        <p:txBody>
          <a:bodyPr/>
          <a:lstStyle/>
          <a:p>
            <a:r>
              <a:rPr lang="en-GB" sz="2000" b="1" dirty="0"/>
              <a:t>Make connections between multiples of integers that are 10 or less</a:t>
            </a:r>
            <a:endParaRPr lang="en-GB" b="1" dirty="0"/>
          </a:p>
        </p:txBody>
      </p:sp>
      <p:sp>
        <p:nvSpPr>
          <p:cNvPr id="15" name="TextBox 14">
            <a:extLst>
              <a:ext uri="{FF2B5EF4-FFF2-40B4-BE49-F238E27FC236}">
                <a16:creationId xmlns:a16="http://schemas.microsoft.com/office/drawing/2014/main" id="{FE4E55F7-1A00-42FE-8004-595A812DE8C0}"/>
              </a:ext>
            </a:extLst>
          </p:cNvPr>
          <p:cNvSpPr txBox="1"/>
          <p:nvPr/>
        </p:nvSpPr>
        <p:spPr>
          <a:xfrm>
            <a:off x="335359" y="1781834"/>
            <a:ext cx="6552731" cy="1302921"/>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If a number is a multiple of the integer indicated *, what else must it also </a:t>
            </a:r>
            <a:r>
              <a:rPr lang="en-GB" sz="1800" b="1" dirty="0">
                <a:effectLst/>
                <a:latin typeface="+mj-lt"/>
                <a:ea typeface="Calibri" panose="020F0502020204030204" pitchFamily="34" charset="0"/>
                <a:cs typeface="Times New Roman" panose="02020603050405020304" pitchFamily="18" charset="0"/>
              </a:rPr>
              <a:t>always</a:t>
            </a:r>
            <a:r>
              <a:rPr lang="en-GB" sz="1800" dirty="0">
                <a:effectLst/>
                <a:latin typeface="+mj-lt"/>
                <a:ea typeface="Calibri" panose="020F0502020204030204" pitchFamily="34" charset="0"/>
                <a:cs typeface="Times New Roman" panose="02020603050405020304" pitchFamily="18" charset="0"/>
              </a:rPr>
              <a:t> be a multiple of?</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Complete the table below by indicating (with a tick) other numbers it is a multiple of.</a:t>
            </a:r>
          </a:p>
        </p:txBody>
      </p:sp>
      <p:graphicFrame>
        <p:nvGraphicFramePr>
          <p:cNvPr id="16" name="Table 15">
            <a:extLst>
              <a:ext uri="{FF2B5EF4-FFF2-40B4-BE49-F238E27FC236}">
                <a16:creationId xmlns:a16="http://schemas.microsoft.com/office/drawing/2014/main" id="{2A71E8CF-C224-43D9-A659-F2EF6F862AA9}"/>
              </a:ext>
            </a:extLst>
          </p:cNvPr>
          <p:cNvGraphicFramePr>
            <a:graphicFrameLocks noGrp="1"/>
          </p:cNvGraphicFramePr>
          <p:nvPr>
            <p:extLst>
              <p:ext uri="{D42A27DB-BD31-4B8C-83A1-F6EECF244321}">
                <p14:modId xmlns:p14="http://schemas.microsoft.com/office/powerpoint/2010/main" val="1359112575"/>
              </p:ext>
            </p:extLst>
          </p:nvPr>
        </p:nvGraphicFramePr>
        <p:xfrm>
          <a:off x="481010" y="3240090"/>
          <a:ext cx="5898903" cy="2812540"/>
        </p:xfrm>
        <a:graphic>
          <a:graphicData uri="http://schemas.openxmlformats.org/drawingml/2006/table">
            <a:tbl>
              <a:tblPr firstRow="1" firstCol="1" bandRow="1">
                <a:tableStyleId>{912C8C85-51F0-491E-9774-3900AFEF0FD7}</a:tableStyleId>
              </a:tblPr>
              <a:tblGrid>
                <a:gridCol w="562530">
                  <a:extLst>
                    <a:ext uri="{9D8B030D-6E8A-4147-A177-3AD203B41FA5}">
                      <a16:colId xmlns:a16="http://schemas.microsoft.com/office/drawing/2014/main" val="3523029714"/>
                    </a:ext>
                  </a:extLst>
                </a:gridCol>
                <a:gridCol w="595553">
                  <a:extLst>
                    <a:ext uri="{9D8B030D-6E8A-4147-A177-3AD203B41FA5}">
                      <a16:colId xmlns:a16="http://schemas.microsoft.com/office/drawing/2014/main" val="3952010915"/>
                    </a:ext>
                  </a:extLst>
                </a:gridCol>
                <a:gridCol w="596730">
                  <a:extLst>
                    <a:ext uri="{9D8B030D-6E8A-4147-A177-3AD203B41FA5}">
                      <a16:colId xmlns:a16="http://schemas.microsoft.com/office/drawing/2014/main" val="965749751"/>
                    </a:ext>
                  </a:extLst>
                </a:gridCol>
                <a:gridCol w="596730">
                  <a:extLst>
                    <a:ext uri="{9D8B030D-6E8A-4147-A177-3AD203B41FA5}">
                      <a16:colId xmlns:a16="http://schemas.microsoft.com/office/drawing/2014/main" val="2756339160"/>
                    </a:ext>
                  </a:extLst>
                </a:gridCol>
                <a:gridCol w="596730">
                  <a:extLst>
                    <a:ext uri="{9D8B030D-6E8A-4147-A177-3AD203B41FA5}">
                      <a16:colId xmlns:a16="http://schemas.microsoft.com/office/drawing/2014/main" val="1261148947"/>
                    </a:ext>
                  </a:extLst>
                </a:gridCol>
                <a:gridCol w="596730">
                  <a:extLst>
                    <a:ext uri="{9D8B030D-6E8A-4147-A177-3AD203B41FA5}">
                      <a16:colId xmlns:a16="http://schemas.microsoft.com/office/drawing/2014/main" val="2651912491"/>
                    </a:ext>
                  </a:extLst>
                </a:gridCol>
                <a:gridCol w="596730">
                  <a:extLst>
                    <a:ext uri="{9D8B030D-6E8A-4147-A177-3AD203B41FA5}">
                      <a16:colId xmlns:a16="http://schemas.microsoft.com/office/drawing/2014/main" val="1276528094"/>
                    </a:ext>
                  </a:extLst>
                </a:gridCol>
                <a:gridCol w="596730">
                  <a:extLst>
                    <a:ext uri="{9D8B030D-6E8A-4147-A177-3AD203B41FA5}">
                      <a16:colId xmlns:a16="http://schemas.microsoft.com/office/drawing/2014/main" val="2751560331"/>
                    </a:ext>
                  </a:extLst>
                </a:gridCol>
                <a:gridCol w="596730">
                  <a:extLst>
                    <a:ext uri="{9D8B030D-6E8A-4147-A177-3AD203B41FA5}">
                      <a16:colId xmlns:a16="http://schemas.microsoft.com/office/drawing/2014/main" val="3789597640"/>
                    </a:ext>
                  </a:extLst>
                </a:gridCol>
                <a:gridCol w="563710">
                  <a:extLst>
                    <a:ext uri="{9D8B030D-6E8A-4147-A177-3AD203B41FA5}">
                      <a16:colId xmlns:a16="http://schemas.microsoft.com/office/drawing/2014/main" val="3803625467"/>
                    </a:ext>
                  </a:extLst>
                </a:gridCol>
              </a:tblGrid>
              <a:tr h="401830">
                <a:tc>
                  <a:txBody>
                    <a:bodyPr/>
                    <a:lstStyle/>
                    <a:p>
                      <a:pPr algn="ctr">
                        <a:spcBef>
                          <a:spcPts val="400"/>
                        </a:spcBef>
                        <a:spcAft>
                          <a:spcPts val="400"/>
                        </a:spcAft>
                      </a:pPr>
                      <a:r>
                        <a:rPr lang="en-GB" sz="2000" b="0" i="1" dirty="0">
                          <a:solidFill>
                            <a:srgbClr val="00628C"/>
                          </a:solidFill>
                          <a:effectLst/>
                        </a:rPr>
                        <a:t> </a:t>
                      </a:r>
                      <a:endParaRPr lang="en-GB" sz="2000" b="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000" dirty="0">
                          <a:effectLst/>
                        </a:rPr>
                        <a:t>2</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3</a:t>
                      </a:r>
                      <a:endParaRPr lang="en-GB" sz="20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4</a:t>
                      </a:r>
                      <a:endParaRPr lang="en-GB" sz="20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5</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6</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7</a:t>
                      </a:r>
                      <a:endParaRPr lang="en-GB" sz="20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8</a:t>
                      </a:r>
                      <a:endParaRPr lang="en-GB" sz="20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9</a:t>
                      </a:r>
                      <a:endParaRPr lang="en-GB" sz="20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10</a:t>
                      </a:r>
                      <a:endParaRPr lang="en-GB" sz="2000" b="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932537"/>
                  </a:ext>
                </a:extLst>
              </a:tr>
              <a:tr h="401785">
                <a:tc>
                  <a:txBody>
                    <a:bodyPr/>
                    <a:lstStyle/>
                    <a:p>
                      <a:pPr algn="ctr">
                        <a:spcBef>
                          <a:spcPts val="400"/>
                        </a:spcBef>
                        <a:spcAft>
                          <a:spcPts val="400"/>
                        </a:spcAft>
                      </a:pPr>
                      <a:r>
                        <a:rPr lang="en-GB" sz="2000" b="0" i="1" dirty="0">
                          <a:solidFill>
                            <a:srgbClr val="00628C"/>
                          </a:solidFill>
                          <a:effectLst/>
                        </a:rPr>
                        <a:t>a)</a:t>
                      </a:r>
                      <a:endParaRPr lang="en-GB" sz="20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585167"/>
                  </a:ext>
                </a:extLst>
              </a:tr>
              <a:tr h="401785">
                <a:tc>
                  <a:txBody>
                    <a:bodyPr/>
                    <a:lstStyle/>
                    <a:p>
                      <a:pPr algn="ctr">
                        <a:spcBef>
                          <a:spcPts val="400"/>
                        </a:spcBef>
                        <a:spcAft>
                          <a:spcPts val="400"/>
                        </a:spcAft>
                      </a:pPr>
                      <a:r>
                        <a:rPr lang="en-GB" sz="2000" b="0" i="1">
                          <a:solidFill>
                            <a:srgbClr val="00628C"/>
                          </a:solidFill>
                          <a:effectLst/>
                        </a:rPr>
                        <a:t>b)</a:t>
                      </a:r>
                      <a:endParaRPr lang="en-GB" sz="2000" b="0" i="1">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517563"/>
                  </a:ext>
                </a:extLst>
              </a:tr>
              <a:tr h="401785">
                <a:tc>
                  <a:txBody>
                    <a:bodyPr/>
                    <a:lstStyle/>
                    <a:p>
                      <a:pPr algn="ctr">
                        <a:spcBef>
                          <a:spcPts val="400"/>
                        </a:spcBef>
                        <a:spcAft>
                          <a:spcPts val="400"/>
                        </a:spcAft>
                      </a:pPr>
                      <a:r>
                        <a:rPr lang="en-GB" sz="2000" b="0" i="1" dirty="0">
                          <a:solidFill>
                            <a:srgbClr val="00628C"/>
                          </a:solidFill>
                          <a:effectLst/>
                        </a:rPr>
                        <a:t>c)</a:t>
                      </a:r>
                      <a:endParaRPr lang="en-GB" sz="20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250425"/>
                  </a:ext>
                </a:extLst>
              </a:tr>
              <a:tr h="401785">
                <a:tc>
                  <a:txBody>
                    <a:bodyPr/>
                    <a:lstStyle/>
                    <a:p>
                      <a:pPr algn="ctr">
                        <a:spcBef>
                          <a:spcPts val="400"/>
                        </a:spcBef>
                        <a:spcAft>
                          <a:spcPts val="400"/>
                        </a:spcAft>
                      </a:pPr>
                      <a:r>
                        <a:rPr lang="en-GB" sz="2000" b="0" i="1" dirty="0">
                          <a:solidFill>
                            <a:srgbClr val="00628C"/>
                          </a:solidFill>
                          <a:effectLst/>
                        </a:rPr>
                        <a:t>d)</a:t>
                      </a:r>
                      <a:endParaRPr lang="en-GB" sz="20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022756"/>
                  </a:ext>
                </a:extLst>
              </a:tr>
              <a:tr h="401785">
                <a:tc>
                  <a:txBody>
                    <a:bodyPr/>
                    <a:lstStyle/>
                    <a:p>
                      <a:pPr algn="ctr">
                        <a:spcBef>
                          <a:spcPts val="400"/>
                        </a:spcBef>
                        <a:spcAft>
                          <a:spcPts val="400"/>
                        </a:spcAft>
                      </a:pPr>
                      <a:r>
                        <a:rPr lang="en-GB" sz="2000" b="0" i="1" dirty="0">
                          <a:solidFill>
                            <a:srgbClr val="00628C"/>
                          </a:solidFill>
                          <a:effectLst/>
                        </a:rPr>
                        <a:t>e)</a:t>
                      </a:r>
                      <a:endParaRPr lang="en-GB" sz="20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254129"/>
                  </a:ext>
                </a:extLst>
              </a:tr>
              <a:tr h="401785">
                <a:tc>
                  <a:txBody>
                    <a:bodyPr/>
                    <a:lstStyle/>
                    <a:p>
                      <a:pPr algn="ctr">
                        <a:spcBef>
                          <a:spcPts val="400"/>
                        </a:spcBef>
                        <a:spcAft>
                          <a:spcPts val="400"/>
                        </a:spcAft>
                      </a:pPr>
                      <a:r>
                        <a:rPr lang="en-GB" sz="2000" b="0" i="1" dirty="0">
                          <a:solidFill>
                            <a:srgbClr val="00628C"/>
                          </a:solidFill>
                          <a:effectLst/>
                        </a:rPr>
                        <a:t>f)</a:t>
                      </a:r>
                      <a:endParaRPr lang="en-GB" sz="2000" b="0" i="1" dirty="0">
                        <a:solidFill>
                          <a:srgbClr val="00628C"/>
                        </a:solidFill>
                        <a:effectLst/>
                        <a:latin typeface="Myriad Pro"/>
                        <a:ea typeface="Calibri" panose="020F0502020204030204" pitchFamily="34" charset="0"/>
                        <a:cs typeface="Times New Roman" panose="02020603050405020304" pitchFamily="18" charset="0"/>
                      </a:endParaRPr>
                    </a:p>
                  </a:txBody>
                  <a:tcPr marL="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a:effectLst/>
                        </a:rPr>
                        <a:t> </a:t>
                      </a:r>
                      <a:endParaRPr lang="en-GB" sz="2000" i="1">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dirty="0">
                          <a:effectLst/>
                        </a:rPr>
                        <a:t> </a:t>
                      </a:r>
                      <a:endParaRPr lang="en-GB" sz="200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1244628"/>
                  </a:ext>
                </a:extLst>
              </a:tr>
            </a:tbl>
          </a:graphicData>
        </a:graphic>
      </p:graphicFrame>
    </p:spTree>
    <p:custDataLst>
      <p:tags r:id="rId1"/>
    </p:custDataLst>
    <p:extLst>
      <p:ext uri="{BB962C8B-B14F-4D97-AF65-F5344CB8AC3E}">
        <p14:creationId xmlns:p14="http://schemas.microsoft.com/office/powerpoint/2010/main" val="1873950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Solve problems where there is more than one answer and there are elements of experimentation, investigation, checking, reasoning, proof, etc</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12C993F0-A14E-43B9-97DB-EAE14E774C03}"/>
              </a:ext>
            </a:extLst>
          </p:cNvPr>
          <p:cNvSpPr txBox="1"/>
          <p:nvPr/>
        </p:nvSpPr>
        <p:spPr>
          <a:xfrm>
            <a:off x="392638" y="1678813"/>
            <a:ext cx="11521280" cy="4439164"/>
          </a:xfrm>
          <a:prstGeom prst="rect">
            <a:avLst/>
          </a:prstGeom>
          <a:noFill/>
        </p:spPr>
        <p:txBody>
          <a:bodyPr wrap="square">
            <a:spAutoFit/>
          </a:bodyPr>
          <a:lstStyle/>
          <a:p>
            <a:pPr marL="457200" lvl="0" indent="-4572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Answer these statements using: Always, Sometimes or Never.</a:t>
            </a:r>
          </a:p>
          <a:p>
            <a:pPr marL="971550" lvl="1" indent="-514350">
              <a:spcBef>
                <a:spcPts val="400"/>
              </a:spcBef>
              <a:spcAft>
                <a:spcPts val="6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If a number is a multiple of 10, it is also a multiple of 5.</a:t>
            </a:r>
          </a:p>
          <a:p>
            <a:pPr marL="971550" lvl="1" indent="-514350">
              <a:spcBef>
                <a:spcPts val="400"/>
              </a:spcBef>
              <a:spcAft>
                <a:spcPts val="6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If a number is a multiple of 4, it is also a multiple of 8.</a:t>
            </a:r>
          </a:p>
          <a:p>
            <a:pPr marL="971550" lvl="1" indent="-514350">
              <a:spcBef>
                <a:spcPts val="400"/>
              </a:spcBef>
              <a:spcAft>
                <a:spcPts val="6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If a number is a multiple of 9, it is also a multiple of 2.</a:t>
            </a:r>
          </a:p>
          <a:p>
            <a:pPr marL="971550" lvl="1" indent="-514350">
              <a:spcBef>
                <a:spcPts val="400"/>
              </a:spcBef>
              <a:spcAft>
                <a:spcPts val="12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Multiples are positive integers.</a:t>
            </a:r>
          </a:p>
          <a:p>
            <a:pPr marL="457200" lvl="0" indent="-4572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Is it always, sometimes or never true that adding two consecutive multiples of 5 will give a multiple of 10?</a:t>
            </a:r>
          </a:p>
          <a:p>
            <a:pPr marL="457200" indent="-457200">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Is it always, sometimes or never true that adding five consecutive multiples of 2 will give a multiple of 10?</a:t>
            </a:r>
            <a:endParaRPr lang="en-GB" sz="2400" dirty="0">
              <a:latin typeface="+mj-lt"/>
            </a:endParaRPr>
          </a:p>
        </p:txBody>
      </p:sp>
    </p:spTree>
    <p:extLst>
      <p:ext uri="{BB962C8B-B14F-4D97-AF65-F5344CB8AC3E}">
        <p14:creationId xmlns:p14="http://schemas.microsoft.com/office/powerpoint/2010/main" val="1714388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can you build a classroom culture where students feel comfortable and confident to express their opinions, debate and challenge each other?</a:t>
            </a:r>
          </a:p>
          <a:p>
            <a:pPr marL="360000" lvl="1" fontAlgn="auto">
              <a:lnSpc>
                <a:spcPct val="100000"/>
              </a:lnSpc>
              <a:spcBef>
                <a:spcPts val="0"/>
              </a:spcBef>
              <a:spcAft>
                <a:spcPts val="1200"/>
              </a:spcAft>
              <a:buClrTx/>
            </a:pPr>
            <a:r>
              <a:rPr lang="en-GB" sz="2400" dirty="0"/>
              <a:t>How do you teach learning behaviours so that students justify their answers as a matter of habit rather than requiring prompting?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92638" y="1741532"/>
            <a:ext cx="6428669"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F9F436D6-D045-4763-93EB-B2F497722F5F}"/>
              </a:ext>
            </a:extLst>
          </p:cNvPr>
          <p:cNvSpPr>
            <a:spLocks noGrp="1"/>
          </p:cNvSpPr>
          <p:nvPr>
            <p:ph type="title"/>
          </p:nvPr>
        </p:nvSpPr>
        <p:spPr>
          <a:xfrm>
            <a:off x="116849" y="443915"/>
            <a:ext cx="10593151" cy="426170"/>
          </a:xfrm>
        </p:spPr>
        <p:txBody>
          <a:bodyPr>
            <a:normAutofit fontScale="90000"/>
          </a:bodyPr>
          <a:lstStyle/>
          <a:p>
            <a:r>
              <a:rPr lang="en-GB" sz="2000" b="1" dirty="0"/>
              <a:t>Solve problems where there is more than one answer and there are elements of experimentation, investigation, checking, reasoning, proof, etc.</a:t>
            </a:r>
            <a:endParaRPr lang="en-GB" b="1" dirty="0"/>
          </a:p>
        </p:txBody>
      </p:sp>
      <p:sp>
        <p:nvSpPr>
          <p:cNvPr id="7" name="TextBox 6">
            <a:extLst>
              <a:ext uri="{FF2B5EF4-FFF2-40B4-BE49-F238E27FC236}">
                <a16:creationId xmlns:a16="http://schemas.microsoft.com/office/drawing/2014/main" id="{F6F449AB-9918-460F-9C01-4689BEE03EC2}"/>
              </a:ext>
            </a:extLst>
          </p:cNvPr>
          <p:cNvSpPr txBox="1"/>
          <p:nvPr/>
        </p:nvSpPr>
        <p:spPr>
          <a:xfrm>
            <a:off x="479375" y="2029814"/>
            <a:ext cx="6094324" cy="3847207"/>
          </a:xfrm>
          <a:prstGeom prst="rect">
            <a:avLst/>
          </a:prstGeom>
          <a:noFill/>
        </p:spPr>
        <p:txBody>
          <a:bodyPr wrap="square">
            <a:spAutoFit/>
          </a:bodyPr>
          <a:lstStyle/>
          <a:p>
            <a:pPr marL="457200" lvl="0" indent="-457200">
              <a:spcBef>
                <a:spcPts val="0"/>
              </a:spcBef>
              <a:spcAft>
                <a:spcPts val="6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Answer these statements using: Always, Sometimes or Never.</a:t>
            </a:r>
          </a:p>
          <a:p>
            <a:pPr marL="971550" lvl="1" indent="-514350">
              <a:spcBef>
                <a:spcPts val="0"/>
              </a:spcBef>
              <a:spcAft>
                <a:spcPts val="0"/>
              </a:spcAft>
              <a:buFont typeface="+mj-lt"/>
              <a:buAutoNum type="romanLcPeriod"/>
            </a:pPr>
            <a:r>
              <a:rPr lang="en-GB" sz="1800" dirty="0">
                <a:effectLst/>
                <a:latin typeface="+mj-lt"/>
                <a:ea typeface="Calibri" panose="020F0502020204030204" pitchFamily="34" charset="0"/>
                <a:cs typeface="Times New Roman" panose="02020603050405020304" pitchFamily="18" charset="0"/>
              </a:rPr>
              <a:t>If a number is a multiple of 10, it is also a multiple of 5.</a:t>
            </a:r>
          </a:p>
          <a:p>
            <a:pPr marL="971550" lvl="1" indent="-514350">
              <a:spcBef>
                <a:spcPts val="0"/>
              </a:spcBef>
              <a:spcAft>
                <a:spcPts val="0"/>
              </a:spcAft>
              <a:buFont typeface="+mj-lt"/>
              <a:buAutoNum type="romanLcPeriod"/>
            </a:pPr>
            <a:r>
              <a:rPr lang="en-GB" sz="1800" dirty="0">
                <a:effectLst/>
                <a:latin typeface="+mj-lt"/>
                <a:ea typeface="Calibri" panose="020F0502020204030204" pitchFamily="34" charset="0"/>
                <a:cs typeface="Times New Roman" panose="02020603050405020304" pitchFamily="18" charset="0"/>
              </a:rPr>
              <a:t>If a number is a multiple of 4, it is also a multiple of 8.</a:t>
            </a:r>
          </a:p>
          <a:p>
            <a:pPr marL="971550" lvl="1" indent="-514350">
              <a:spcBef>
                <a:spcPts val="0"/>
              </a:spcBef>
              <a:spcAft>
                <a:spcPts val="0"/>
              </a:spcAft>
              <a:buFont typeface="+mj-lt"/>
              <a:buAutoNum type="romanLcPeriod"/>
            </a:pPr>
            <a:r>
              <a:rPr lang="en-GB" sz="1800" dirty="0">
                <a:effectLst/>
                <a:latin typeface="+mj-lt"/>
                <a:ea typeface="Calibri" panose="020F0502020204030204" pitchFamily="34" charset="0"/>
                <a:cs typeface="Times New Roman" panose="02020603050405020304" pitchFamily="18" charset="0"/>
              </a:rPr>
              <a:t>If a number is a multiple of 9, it is also a multiple of 2.</a:t>
            </a:r>
          </a:p>
          <a:p>
            <a:pPr marL="971550" lvl="1" indent="-514350">
              <a:spcBef>
                <a:spcPts val="0"/>
              </a:spcBef>
              <a:spcAft>
                <a:spcPts val="0"/>
              </a:spcAft>
              <a:buFont typeface="+mj-lt"/>
              <a:buAutoNum type="romanLcPeriod"/>
            </a:pPr>
            <a:r>
              <a:rPr lang="en-GB" sz="1800" dirty="0">
                <a:effectLst/>
                <a:latin typeface="+mj-lt"/>
                <a:ea typeface="Calibri" panose="020F0502020204030204" pitchFamily="34" charset="0"/>
                <a:cs typeface="Times New Roman" panose="02020603050405020304" pitchFamily="18" charset="0"/>
              </a:rPr>
              <a:t>Multiples are positive integers.</a:t>
            </a:r>
          </a:p>
          <a:p>
            <a:pPr marL="457200" lvl="0" indent="-457200">
              <a:spcBef>
                <a:spcPts val="0"/>
              </a:spcBef>
              <a:spcAft>
                <a:spcPts val="6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Is it always, sometimes or never true that adding two consecutive multiples of 5 will give a multiple of 10?</a:t>
            </a:r>
          </a:p>
          <a:p>
            <a:pPr marL="457200" indent="-457200">
              <a:spcBef>
                <a:spcPts val="0"/>
              </a:spcBef>
              <a:spcAft>
                <a:spcPts val="6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Is it always, sometimes or never true that adding five consecutive multiples of 2 will give a multiple of 10?</a:t>
            </a:r>
            <a:endParaRPr lang="en-GB" sz="1800" dirty="0">
              <a:latin typeface="+mj-lt"/>
            </a:endParaRPr>
          </a:p>
        </p:txBody>
      </p:sp>
    </p:spTree>
    <p:custDataLst>
      <p:tags r:id="rId1"/>
    </p:custDataLst>
    <p:extLst>
      <p:ext uri="{BB962C8B-B14F-4D97-AF65-F5344CB8AC3E}">
        <p14:creationId xmlns:p14="http://schemas.microsoft.com/office/powerpoint/2010/main" val="258503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familiar and unfamiliar problems, including real-life applications.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C628B673-3ED4-4D62-A407-0C3B7556306E}"/>
              </a:ext>
            </a:extLst>
          </p:cNvPr>
          <p:cNvSpPr txBox="1"/>
          <p:nvPr/>
        </p:nvSpPr>
        <p:spPr>
          <a:xfrm>
            <a:off x="1415480" y="2021435"/>
            <a:ext cx="9294520" cy="1953355"/>
          </a:xfrm>
          <a:prstGeom prst="rect">
            <a:avLst/>
          </a:prstGeom>
          <a:noFill/>
        </p:spPr>
        <p:txBody>
          <a:bodyPr wrap="square">
            <a:spAutoFit/>
          </a:bodyPr>
          <a:lstStyle/>
          <a:p>
            <a:pPr algn="ctr">
              <a:spcBef>
                <a:spcPts val="0"/>
              </a:spcBef>
              <a:spcAft>
                <a:spcPts val="1200"/>
              </a:spcAft>
              <a:buNone/>
            </a:pPr>
            <a:r>
              <a:rPr lang="en-GB" dirty="0">
                <a:effectLst/>
                <a:latin typeface="+mj-lt"/>
                <a:ea typeface="Calibri" panose="020F0502020204030204" pitchFamily="34" charset="0"/>
                <a:cs typeface="Times New Roman" panose="02020603050405020304" pitchFamily="18" charset="0"/>
              </a:rPr>
              <a:t>Two lighthouses flash at different intervals. One flashes every 5 seconds and the other every 8 seconds.</a:t>
            </a:r>
          </a:p>
          <a:p>
            <a:pPr algn="ctr">
              <a:spcBef>
                <a:spcPts val="0"/>
              </a:spcBef>
              <a:spcAft>
                <a:spcPts val="1200"/>
              </a:spcAft>
              <a:buNone/>
            </a:pPr>
            <a:r>
              <a:rPr lang="en-GB" dirty="0">
                <a:effectLst/>
                <a:latin typeface="+mj-lt"/>
                <a:ea typeface="Calibri" panose="020F0502020204030204" pitchFamily="34" charset="0"/>
                <a:cs typeface="Times New Roman" panose="02020603050405020304" pitchFamily="18" charset="0"/>
              </a:rPr>
              <a:t>At exactly midnight (00:00:00) they flash together. When will they next flash at the same time?</a:t>
            </a:r>
            <a:endParaRPr lang="en-GB" dirty="0">
              <a:latin typeface="+mj-lt"/>
            </a:endParaRPr>
          </a:p>
        </p:txBody>
      </p:sp>
    </p:spTree>
    <p:extLst>
      <p:ext uri="{BB962C8B-B14F-4D97-AF65-F5344CB8AC3E}">
        <p14:creationId xmlns:p14="http://schemas.microsoft.com/office/powerpoint/2010/main" val="1652834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your students recognise this question as a multiples problem? How might you support them to make this link?</a:t>
            </a:r>
          </a:p>
          <a:p>
            <a:pPr marL="360000" lvl="1" fontAlgn="auto">
              <a:lnSpc>
                <a:spcPct val="100000"/>
              </a:lnSpc>
              <a:spcBef>
                <a:spcPts val="0"/>
              </a:spcBef>
              <a:spcAft>
                <a:spcPts val="1200"/>
              </a:spcAft>
              <a:buClrTx/>
            </a:pPr>
            <a:r>
              <a:rPr lang="en-GB" sz="2400" dirty="0"/>
              <a:t>Can you create some other problems and contexts suitable for your classes where the need to find multiples is relevant?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B979F878-E1EA-4FB7-8949-303E3881C908}"/>
              </a:ext>
            </a:extLst>
          </p:cNvPr>
          <p:cNvSpPr>
            <a:spLocks noGrp="1"/>
          </p:cNvSpPr>
          <p:nvPr>
            <p:ph type="title"/>
          </p:nvPr>
        </p:nvSpPr>
        <p:spPr>
          <a:xfrm>
            <a:off x="116849" y="443915"/>
            <a:ext cx="10593151" cy="426170"/>
          </a:xfrm>
        </p:spPr>
        <p:txBody>
          <a:bodyPr/>
          <a:lstStyle/>
          <a:p>
            <a:r>
              <a:rPr lang="en-GB" sz="2000" b="1" dirty="0"/>
              <a:t>Solve familiar and unfamiliar problems, including real-life applications</a:t>
            </a:r>
            <a:endParaRPr lang="en-GB" b="1" dirty="0"/>
          </a:p>
        </p:txBody>
      </p:sp>
      <p:sp>
        <p:nvSpPr>
          <p:cNvPr id="8" name="TextBox 7">
            <a:extLst>
              <a:ext uri="{FF2B5EF4-FFF2-40B4-BE49-F238E27FC236}">
                <a16:creationId xmlns:a16="http://schemas.microsoft.com/office/drawing/2014/main" id="{E556FDCF-F3EB-4F59-AA78-BFF855F52956}"/>
              </a:ext>
            </a:extLst>
          </p:cNvPr>
          <p:cNvSpPr txBox="1"/>
          <p:nvPr/>
        </p:nvSpPr>
        <p:spPr>
          <a:xfrm>
            <a:off x="693867" y="2420888"/>
            <a:ext cx="6094268" cy="2462213"/>
          </a:xfrm>
          <a:prstGeom prst="rect">
            <a:avLst/>
          </a:prstGeom>
          <a:noFill/>
        </p:spPr>
        <p:txBody>
          <a:bodyPr wrap="square">
            <a:spAutoFit/>
          </a:bodyPr>
          <a:lstStyle/>
          <a:p>
            <a:pPr algn="ct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Two lighthouses flash at different intervals. One flashes every 5 seconds and the other every 8 seconds.</a:t>
            </a:r>
          </a:p>
          <a:p>
            <a:pPr algn="ct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At exactly midnight (00:00:00) they flash together. When will they next flash at the same time?</a:t>
            </a:r>
            <a:endParaRPr lang="en-GB" sz="2400" dirty="0">
              <a:latin typeface="+mj-lt"/>
            </a:endParaRPr>
          </a:p>
        </p:txBody>
      </p:sp>
    </p:spTree>
    <p:custDataLst>
      <p:tags r:id="rId1"/>
    </p:custDataLst>
    <p:extLst>
      <p:ext uri="{BB962C8B-B14F-4D97-AF65-F5344CB8AC3E}">
        <p14:creationId xmlns:p14="http://schemas.microsoft.com/office/powerpoint/2010/main" val="1242345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978107724"/>
              </p:ext>
            </p:extLst>
          </p:nvPr>
        </p:nvGraphicFramePr>
        <p:xfrm>
          <a:off x="579413" y="980728"/>
          <a:ext cx="11011552" cy="3845560"/>
        </p:xfrm>
        <a:graphic>
          <a:graphicData uri="http://schemas.openxmlformats.org/drawingml/2006/table">
            <a:tbl>
              <a:tblPr firstRow="1" bandRow="1">
                <a:tableStyleId>{E8B1032C-EA38-4F05-BA0D-38AFFFC7BED3}</a:tableStyleId>
              </a:tblPr>
              <a:tblGrid>
                <a:gridCol w="1340123">
                  <a:extLst>
                    <a:ext uri="{9D8B030D-6E8A-4147-A177-3AD203B41FA5}">
                      <a16:colId xmlns:a16="http://schemas.microsoft.com/office/drawing/2014/main" val="2438572298"/>
                    </a:ext>
                  </a:extLst>
                </a:gridCol>
                <a:gridCol w="9671429">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highest common factor (HCF)</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The common factor of two or more numbers which has the highest value.</a:t>
                      </a:r>
                    </a:p>
                    <a:p>
                      <a:pPr marL="655955" indent="-655955">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16 has factors 1, 2, 4, 8, 16.</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24 has factors 1, 2, 3, 4, 6, 8, 12, 24.</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56 has factors 1, 2, 4, 7, 8, 14, 28, 56.</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The common factors of 16, 24 and 56 are 1, 2, 4 and 8.</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Their highest common factor is 8.</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lowest common multiple (LCM)</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The common multiple of two or more numbers, which has the lowest value.</a:t>
                      </a:r>
                    </a:p>
                    <a:p>
                      <a:pPr marL="655955" indent="-655955">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3 has multiples 3, 6, 9, 12, 15, 18, 21, 24 …</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4 has multiples 4, 8, 12, 16, 20, 24 …</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6 has multiples 6, 12, 18, 24, 30 …</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The common multiples of 3, 4 and 6 include 12, 24 and 36.</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The lowest common multiple of 3, 4 and 6 is 12.</a:t>
                      </a:r>
                    </a:p>
                    <a:p>
                      <a:pPr marL="655955" indent="-655955">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Also known as the ‘least common multiple’.</a:t>
                      </a:r>
                    </a:p>
                  </a:txBody>
                  <a:tcPr marL="68580" marR="68580" marT="0" marB="0"/>
                </a:tc>
                <a:extLst>
                  <a:ext uri="{0D108BD9-81ED-4DB2-BD59-A6C34878D82A}">
                    <a16:rowId xmlns:a16="http://schemas.microsoft.com/office/drawing/2014/main" val="3922906471"/>
                  </a:ext>
                </a:extLst>
              </a:tr>
            </a:tbl>
          </a:graphicData>
        </a:graphic>
      </p:graphicFrame>
    </p:spTree>
    <p:extLst>
      <p:ext uri="{BB962C8B-B14F-4D97-AF65-F5344CB8AC3E}">
        <p14:creationId xmlns:p14="http://schemas.microsoft.com/office/powerpoint/2010/main" val="3684160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p:txBody>
      </p:sp>
      <p:pic>
        <p:nvPicPr>
          <p:cNvPr id="6" name="Picture 5">
            <a:extLst>
              <a:ext uri="{FF2B5EF4-FFF2-40B4-BE49-F238E27FC236}">
                <a16:creationId xmlns:a16="http://schemas.microsoft.com/office/drawing/2014/main" id="{71C818CA-5577-473E-A373-FC1795EAC1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76034" y="2191687"/>
            <a:ext cx="3166745" cy="3216910"/>
          </a:xfrm>
          <a:prstGeom prst="rect">
            <a:avLst/>
          </a:prstGeom>
        </p:spPr>
      </p:pic>
      <p:sp>
        <p:nvSpPr>
          <p:cNvPr id="12" name="TextBox 11">
            <a:extLst>
              <a:ext uri="{FF2B5EF4-FFF2-40B4-BE49-F238E27FC236}">
                <a16:creationId xmlns:a16="http://schemas.microsoft.com/office/drawing/2014/main" id="{AEA67EA7-FFEB-4EF4-875B-818995A7A230}"/>
              </a:ext>
            </a:extLst>
          </p:cNvPr>
          <p:cNvSpPr txBox="1"/>
          <p:nvPr/>
        </p:nvSpPr>
        <p:spPr>
          <a:xfrm>
            <a:off x="609599" y="2231282"/>
            <a:ext cx="6998569" cy="1780487"/>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Multiplication grids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You may find that the use of a multiplication grid supports students to identify the connections between the divisibility rules for different, but related, numbers.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8343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From Upper Key Stage 2, students will bring experience of:</a:t>
            </a:r>
          </a:p>
          <a:p>
            <a:r>
              <a:rPr lang="en-GB" sz="1800" dirty="0"/>
              <a:t>reading, writing, ordering and comparing numbers up to 10 000 000 and determining the value of each digit</a:t>
            </a:r>
          </a:p>
          <a:p>
            <a:r>
              <a:rPr lang="en-GB" sz="1800" dirty="0"/>
              <a:t>rounding any whole number to a required degree of accuracy</a:t>
            </a:r>
          </a:p>
          <a:p>
            <a:r>
              <a:rPr lang="en-GB" sz="1800" dirty="0"/>
              <a:t>using negative numbers in context</a:t>
            </a:r>
          </a:p>
          <a:p>
            <a:r>
              <a:rPr lang="en-GB" sz="1800" dirty="0"/>
              <a:t>identifying the value of each digit in numbers given to three decimal places and multiplying and dividing numbers by 10, 100 and 1 000, giving answers up to three decimal places</a:t>
            </a:r>
          </a:p>
          <a:p>
            <a:r>
              <a:rPr lang="en-GB" sz="1800" dirty="0"/>
              <a:t>using, reading, writing and converting between standard units, converting measurements of length, mass, volume and time from a smaller unit of measure to a larger unit and vice versa, using decimal notation up to three decimal places</a:t>
            </a:r>
          </a:p>
          <a:p>
            <a:r>
              <a:rPr lang="en-GB" sz="1800" dirty="0"/>
              <a:t>using symbols and letters to represent variables and unknowns in mathematical situations that they already understand, such as:</a:t>
            </a:r>
          </a:p>
          <a:p>
            <a:pPr lvl="1"/>
            <a:r>
              <a:rPr lang="en-GB" sz="1800" dirty="0"/>
              <a:t>missing numbers, lengths, coordinates and angles</a:t>
            </a:r>
          </a:p>
          <a:p>
            <a:pPr lvl="1"/>
            <a:r>
              <a:rPr lang="en-GB" sz="1800" dirty="0"/>
              <a:t>formulae in mathematics and science</a:t>
            </a:r>
          </a:p>
          <a:p>
            <a:endParaRPr lang="en-GB" dirty="0"/>
          </a:p>
        </p:txBody>
      </p:sp>
    </p:spTree>
    <p:extLst>
      <p:ext uri="{BB962C8B-B14F-4D97-AF65-F5344CB8AC3E}">
        <p14:creationId xmlns:p14="http://schemas.microsoft.com/office/powerpoint/2010/main" val="234168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1 The Structure of the number system Theme Overview Document</a:t>
            </a:r>
            <a:endParaRPr lang="en-GB" dirty="0"/>
          </a:p>
          <a:p>
            <a:pPr lvl="2">
              <a:lnSpc>
                <a:spcPct val="100000"/>
              </a:lnSpc>
            </a:pPr>
            <a:r>
              <a:rPr lang="en-GB" dirty="0">
                <a:hlinkClick r:id="rId5"/>
              </a:rPr>
              <a:t>1.2 Properties of number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NCETM primary mastery professional development materials</a:t>
            </a:r>
            <a:endParaRPr lang="en-GB" dirty="0"/>
          </a:p>
          <a:p>
            <a:pPr lvl="1">
              <a:lnSpc>
                <a:spcPct val="100000"/>
              </a:lnSpc>
            </a:pPr>
            <a:r>
              <a:rPr lang="en-GB" dirty="0">
                <a:hlinkClick r:id="rId8"/>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9"/>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415050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214A89-D2D9-48E3-84D2-E57EAFF8CF3F}"/>
              </a:ext>
            </a:extLst>
          </p:cNvPr>
          <p:cNvPicPr>
            <a:picLocks noChangeAspect="1"/>
          </p:cNvPicPr>
          <p:nvPr/>
        </p:nvPicPr>
        <p:blipFill>
          <a:blip r:embed="rId3"/>
          <a:stretch>
            <a:fillRect/>
          </a:stretch>
        </p:blipFill>
        <p:spPr>
          <a:xfrm>
            <a:off x="257175" y="620688"/>
            <a:ext cx="11677650" cy="248920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p:txBody>
          <a:bodyPr>
            <a:normAutofit/>
          </a:bodyPr>
          <a:lstStyle/>
          <a:p>
            <a:r>
              <a:rPr lang="en-GB" dirty="0"/>
              <a:t>Within this core concept, </a:t>
            </a:r>
            <a:r>
              <a:rPr lang="en-GB" dirty="0">
                <a:hlinkClick r:id="rId4"/>
              </a:rPr>
              <a:t>1.2 Properties of number</a:t>
            </a:r>
            <a:r>
              <a:rPr lang="en-GB" dirty="0"/>
              <a:t>, there are three statements of knowledge, skills and understanding. </a:t>
            </a:r>
          </a:p>
          <a:p>
            <a:r>
              <a:rPr lang="en-GB" dirty="0"/>
              <a:t>These, in turn, are broken down into eleven key ideas. The highlighted key idea is exemplified in this slide deck.</a:t>
            </a:r>
          </a:p>
          <a:p>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1186320"/>
            <a:ext cx="504056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69097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53510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1.2.1.2 Identify and explain whether a number is or is not a multiple of a given integer</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numbers which are and are not multiples of 2, 5 or 10.</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numbers which are and are not multiples of 2, 4 or 8.</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numbers which are and are not multiples of 3, 6 or 9.</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Make connections between multiples of integers that are 10 or less.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problems where there is more than one answer and there are elements of experimentation, investigation, checking, reasoning, proof, etc.</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familiar and unfamiliar problems, including real-life applications.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5158580"/>
          </a:xfrm>
        </p:spPr>
        <p:txBody>
          <a:bodyPr>
            <a:normAutofit lnSpcReduction="10000"/>
          </a:bodyPr>
          <a:lstStyle/>
          <a:p>
            <a:r>
              <a:rPr lang="en-GB" sz="2000" dirty="0"/>
              <a:t>Students who have a deep understanding of the structure of numbers, who can partition numbers, recombine them and represent them in different ways, are more fluent and flexible when it comes to calculating. As students learn about the mathematical structures that underpin numbers and the number system, the need to generalise these structures will arise. </a:t>
            </a:r>
          </a:p>
          <a:p>
            <a:r>
              <a:rPr lang="en-GB" sz="2000" dirty="0"/>
              <a:t>Students will have been introduced to multiples and factors at Key Stage 2 and will have had the opportunity to find factor pairs for a given number. They should know that prime numbers have exactly two factors and why, therefore, one is not prime. They should also be able to recall prime numbers up to 19 and identify others (possibly using the Sieve of Eratosthenes to find all the prime numbers up to 100). </a:t>
            </a:r>
          </a:p>
          <a:p>
            <a:r>
              <a:rPr lang="en-GB" sz="2000" dirty="0"/>
              <a:t>Students will have found common factors and multiples for pairs of numbers, and it is likely that they will have done this by making lists of factors and multiples and looking for common items. </a:t>
            </a:r>
          </a:p>
          <a:p>
            <a:r>
              <a:rPr lang="en-GB" sz="2000" dirty="0"/>
              <a:t>The focus at Key Stage 3 is on examining the structure of numbers and being able to reason whether numbers are multiples of other numbers or not without the need for creating lists of multiples. For example, students should recognise that 176 is a multiple of eight because it is the sum of 160 and 16, both of which are multiples of eight. Connections can be made here to the rules for divisibility, with students exploring why the rules work and how they can help identify multiples of a number.</a:t>
            </a: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882034582"/>
              </p:ext>
            </p:extLst>
          </p:nvPr>
        </p:nvGraphicFramePr>
        <p:xfrm>
          <a:off x="660693" y="1411380"/>
          <a:ext cx="6160612" cy="452787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Identify multiples and factors, including finding all factor pairs of a number, and common factors of two numbers</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Know and use the vocabulary of prime numbers, prime factors and composite numbers (non-prime, greater than one) </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Establish whether a number up to 100 is prime and recall prime numbers up to 19</a:t>
                      </a:r>
                    </a:p>
                  </a:txBody>
                  <a:tcPr/>
                </a:tc>
                <a:extLst>
                  <a:ext uri="{0D108BD9-81ED-4DB2-BD59-A6C34878D82A}">
                    <a16:rowId xmlns:a16="http://schemas.microsoft.com/office/drawing/2014/main" val="2537917201"/>
                  </a:ext>
                </a:extLst>
              </a:tr>
              <a:tr h="777773">
                <a:tc>
                  <a:txBody>
                    <a:bodyPr/>
                    <a:lstStyle/>
                    <a:p>
                      <a:pPr marL="285750" indent="-285750">
                        <a:buFont typeface="Arial" panose="020B0604020202020204" pitchFamily="34" charset="0"/>
                        <a:buChar char="•"/>
                      </a:pPr>
                      <a:r>
                        <a:rPr lang="en-GB" dirty="0"/>
                        <a:t>Solve problems involving multiplication and division, including using their knowledge of factors and multiples, squares and cubes</a:t>
                      </a:r>
                    </a:p>
                  </a:txBody>
                  <a:tcPr/>
                </a:tc>
                <a:extLst>
                  <a:ext uri="{0D108BD9-81ED-4DB2-BD59-A6C34878D82A}">
                    <a16:rowId xmlns:a16="http://schemas.microsoft.com/office/drawing/2014/main" val="1007555929"/>
                  </a:ext>
                </a:extLst>
              </a:tr>
              <a:tr h="777773">
                <a:tc>
                  <a:txBody>
                    <a:bodyPr/>
                    <a:lstStyle/>
                    <a:p>
                      <a:pPr marL="285750" indent="-285750">
                        <a:buFont typeface="Arial" panose="020B0604020202020204" pitchFamily="34" charset="0"/>
                        <a:buChar char="•"/>
                      </a:pPr>
                      <a:r>
                        <a:rPr lang="en-GB" dirty="0"/>
                        <a:t>Identify common factors, common multiples and prime numbers</a:t>
                      </a:r>
                    </a:p>
                  </a:txBody>
                  <a:tcPr/>
                </a:tc>
                <a:extLst>
                  <a:ext uri="{0D108BD9-81ED-4DB2-BD59-A6C34878D82A}">
                    <a16:rowId xmlns:a16="http://schemas.microsoft.com/office/drawing/2014/main" val="2960134280"/>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349</TotalTime>
  <Words>7320</Words>
  <Application>Microsoft Office PowerPoint</Application>
  <PresentationFormat>Widescreen</PresentationFormat>
  <Paragraphs>736</Paragraphs>
  <Slides>39</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Cambria Math</vt:lpstr>
      <vt:lpstr>Myriad Pro</vt:lpstr>
      <vt:lpstr>Custom Design</vt:lpstr>
      <vt:lpstr>Identifying multiples of an integer</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Checking prior learning</vt:lpstr>
      <vt:lpstr>Common difficulties and misconceptions</vt:lpstr>
      <vt:lpstr>Common difficulties and misconceptions (1)</vt:lpstr>
      <vt:lpstr>Common difficulties and misconceptions (2)</vt:lpstr>
      <vt:lpstr>Common difficulties and misconceptions (3)</vt:lpstr>
      <vt:lpstr>Identify numbers which are and are not multiples of 2, 5 or 10</vt:lpstr>
      <vt:lpstr>PowerPoint Presentation</vt:lpstr>
      <vt:lpstr>Identify numbers which are and are not multiples of 2, 5 or 10</vt:lpstr>
      <vt:lpstr>PowerPoint Presentation</vt:lpstr>
      <vt:lpstr>Identify numbers which are and are not multiples of 2, 5 or 10</vt:lpstr>
      <vt:lpstr>PowerPoint Presentation</vt:lpstr>
      <vt:lpstr>Identify numbers which are and are not multiples of 2, 4 or 8</vt:lpstr>
      <vt:lpstr>Identify numbers which are and are not multiples of 2, 4 or 8</vt:lpstr>
      <vt:lpstr>Identify numbers which are and are not multiples of 3, 6 or 9</vt:lpstr>
      <vt:lpstr>Identify numbers which are and are not multiples of 3, 6 or 9</vt:lpstr>
      <vt:lpstr>Make connections between multiples of integers that are 10 or less</vt:lpstr>
      <vt:lpstr>Make connections between multiples of integers that are 10 or less</vt:lpstr>
      <vt:lpstr>Solve problems where there is more than one answer and there are elements of experimentation, investigation, checking, reasoning, proof, etc</vt:lpstr>
      <vt:lpstr>Solve problems where there is more than one answer and there are elements of experimentation, investigation, checking, reasoning, proof, etc.</vt:lpstr>
      <vt:lpstr>Solve familiar and unfamiliar problems, including real-life applications.</vt:lpstr>
      <vt:lpstr>Solve familiar and unfamiliar problems, including real-life applications</vt:lpstr>
      <vt:lpstr>Reflection questions</vt:lpstr>
      <vt:lpstr>PowerPoint Presentation</vt:lpstr>
      <vt:lpstr>Appendices</vt:lpstr>
      <vt:lpstr>Key vocabulary </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multiples of an integer</dc:title>
  <dc:creator>Rebecca Donaldson</dc:creator>
  <cp:lastModifiedBy>Steve McCormack</cp:lastModifiedBy>
  <cp:revision>5</cp:revision>
  <dcterms:created xsi:type="dcterms:W3CDTF">2021-05-04T08:18:30Z</dcterms:created>
  <dcterms:modified xsi:type="dcterms:W3CDTF">2021-09-20T11:50:37Z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